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2"/>
  </p:notesMasterIdLst>
  <p:sldIdLst>
    <p:sldId id="256" r:id="rId5"/>
    <p:sldId id="3085" r:id="rId6"/>
    <p:sldId id="288" r:id="rId7"/>
    <p:sldId id="3105" r:id="rId8"/>
    <p:sldId id="3102" r:id="rId9"/>
    <p:sldId id="3103" r:id="rId10"/>
    <p:sldId id="3104" r:id="rId11"/>
    <p:sldId id="3111" r:id="rId12"/>
    <p:sldId id="3112" r:id="rId13"/>
    <p:sldId id="3114" r:id="rId14"/>
    <p:sldId id="3115" r:id="rId15"/>
    <p:sldId id="3108" r:id="rId16"/>
    <p:sldId id="3107" r:id="rId17"/>
    <p:sldId id="3082" r:id="rId18"/>
    <p:sldId id="3106" r:id="rId19"/>
    <p:sldId id="3095" r:id="rId20"/>
    <p:sldId id="273" r:id="rId21"/>
  </p:sldIdLst>
  <p:sldSz cx="18288000" cy="10287000"/>
  <p:notesSz cx="6808788" cy="9940925"/>
  <p:embeddedFontLst>
    <p:embeddedFont>
      <p:font typeface="Arial Bold" panose="020B0604020202020204" charset="0"/>
      <p:bold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Roboto Bold" panose="02000000000000000000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9DA704-E011-C85B-4FF1-72F8876C621E}" name="Guest User" initials="GU" userId="S::urn:spo:tenantanon#b008871b-66a5-4f77-bdd8-003717c38253::" providerId="AD"/>
  <p188:author id="{5F3A5D0B-0CCD-CB3B-9BE9-C050D2E6659D}" name="Matilde SARDO CON" initials="MC" userId="S::m.sardo@confindustria.eu::ff74c3c3-823d-4c55-a075-76282bd1162c" providerId="AD"/>
  <p188:author id="{DF34B5CF-BC2F-9D7E-54FC-6546DD49CC75}" name="Federica Lolli" initials="FL" userId="S::f.lolli@confindustria.eu::d4e39584-2ee3-4fcd-90ec-37e8efbc02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190487-ACC6-4724-8EF1-5FF0E5C7CD17}" v="1" dt="2026-05-27T10:10:00.2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5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ilde SARDO CON" userId="S::m.sardo@confindustria.eu::ff74c3c3-823d-4c55-a075-76282bd1162c" providerId="AD" clId="Web-{A11F7AA4-176B-FF21-8120-E134DBA9F42E}"/>
    <pc:docChg chg="mod addSld delSld modSld">
      <pc:chgData name="Matilde SARDO CON" userId="S::m.sardo@confindustria.eu::ff74c3c3-823d-4c55-a075-76282bd1162c" providerId="AD" clId="Web-{A11F7AA4-176B-FF21-8120-E134DBA9F42E}" dt="2026-04-29T10:55:08.106" v="2091" actId="1076"/>
      <pc:docMkLst>
        <pc:docMk/>
      </pc:docMkLst>
    </pc:docChg>
  </pc:docChgLst>
  <pc:docChgLst>
    <pc:chgData name="Guest User" userId="S::urn:spo:tenantanon#b008871b-66a5-4f77-bdd8-003717c38253::" providerId="AD" clId="Web-{21B07477-1D05-3F9E-F55C-B8262E625BBB}"/>
    <pc:docChg chg="mod modSld sldOrd">
      <pc:chgData name="Guest User" userId="S::urn:spo:tenantanon#b008871b-66a5-4f77-bdd8-003717c38253::" providerId="AD" clId="Web-{21B07477-1D05-3F9E-F55C-B8262E625BBB}" dt="2026-04-29T10:29:39.416" v="26"/>
      <pc:docMkLst>
        <pc:docMk/>
      </pc:docMkLst>
    </pc:docChg>
  </pc:docChgLst>
  <pc:docChgLst>
    <pc:chgData name="Federica Lolli" userId="d4e39584-2ee3-4fcd-90ec-37e8efbc0246" providerId="ADAL" clId="{3CF6EBB6-404A-42AB-85C9-A8491929F20B}"/>
    <pc:docChg chg="undo redo custSel addSld delSld modSld sldOrd delMainMaster modNotesMaster">
      <pc:chgData name="Federica Lolli" userId="d4e39584-2ee3-4fcd-90ec-37e8efbc0246" providerId="ADAL" clId="{3CF6EBB6-404A-42AB-85C9-A8491929F20B}" dt="2026-05-04T09:46:15.691" v="1797" actId="20577"/>
      <pc:docMkLst>
        <pc:docMk/>
      </pc:docMkLst>
      <pc:sldChg chg="modSp mod">
        <pc:chgData name="Federica Lolli" userId="d4e39584-2ee3-4fcd-90ec-37e8efbc0246" providerId="ADAL" clId="{3CF6EBB6-404A-42AB-85C9-A8491929F20B}" dt="2026-05-04T09:46:15.691" v="1797" actId="20577"/>
        <pc:sldMkLst>
          <pc:docMk/>
          <pc:sldMk cId="0" sldId="256"/>
        </pc:sldMkLst>
        <pc:spChg chg="mod">
          <ac:chgData name="Federica Lolli" userId="d4e39584-2ee3-4fcd-90ec-37e8efbc0246" providerId="ADAL" clId="{3CF6EBB6-404A-42AB-85C9-A8491929F20B}" dt="2026-04-28T15:21:33.983" v="1263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Federica Lolli" userId="d4e39584-2ee3-4fcd-90ec-37e8efbc0246" providerId="ADAL" clId="{3CF6EBB6-404A-42AB-85C9-A8491929F20B}" dt="2026-05-04T09:46:15.691" v="1797" actId="20577"/>
          <ac:spMkLst>
            <pc:docMk/>
            <pc:sldMk cId="0" sldId="256"/>
            <ac:spMk id="9" creationId="{00000000-0000-0000-0000-000000000000}"/>
          </ac:spMkLst>
        </pc:spChg>
      </pc:sldChg>
      <pc:sldChg chg="modSp mod">
        <pc:chgData name="Federica Lolli" userId="d4e39584-2ee3-4fcd-90ec-37e8efbc0246" providerId="ADAL" clId="{3CF6EBB6-404A-42AB-85C9-A8491929F20B}" dt="2026-04-28T15:27:38.710" v="1308" actId="20577"/>
        <pc:sldMkLst>
          <pc:docMk/>
          <pc:sldMk cId="0" sldId="273"/>
        </pc:sldMkLst>
        <pc:spChg chg="mod">
          <ac:chgData name="Federica Lolli" userId="d4e39584-2ee3-4fcd-90ec-37e8efbc0246" providerId="ADAL" clId="{3CF6EBB6-404A-42AB-85C9-A8491929F20B}" dt="2026-04-28T15:27:38.710" v="1308" actId="20577"/>
          <ac:spMkLst>
            <pc:docMk/>
            <pc:sldMk cId="0" sldId="273"/>
            <ac:spMk id="6" creationId="{00000000-0000-0000-0000-000000000000}"/>
          </ac:spMkLst>
        </pc:spChg>
      </pc:sldChg>
      <pc:sldChg chg="add del">
        <pc:chgData name="Federica Lolli" userId="d4e39584-2ee3-4fcd-90ec-37e8efbc0246" providerId="ADAL" clId="{3CF6EBB6-404A-42AB-85C9-A8491929F20B}" dt="2026-04-28T15:29:57.807" v="1319"/>
        <pc:sldMkLst>
          <pc:docMk/>
          <pc:sldMk cId="524594730" sldId="3082"/>
        </pc:sldMkLst>
      </pc:sldChg>
      <pc:sldChg chg="add">
        <pc:chgData name="Federica Lolli" userId="d4e39584-2ee3-4fcd-90ec-37e8efbc0246" providerId="ADAL" clId="{3CF6EBB6-404A-42AB-85C9-A8491929F20B}" dt="2026-04-28T15:30:08.658" v="1320"/>
        <pc:sldMkLst>
          <pc:docMk/>
          <pc:sldMk cId="3210294263" sldId="3095"/>
        </pc:sldMkLst>
      </pc:sldChg>
      <pc:sldChg chg="add">
        <pc:chgData name="Federica Lolli" userId="d4e39584-2ee3-4fcd-90ec-37e8efbc0246" providerId="ADAL" clId="{3CF6EBB6-404A-42AB-85C9-A8491929F20B}" dt="2026-04-29T13:05:39.814" v="1323"/>
        <pc:sldMkLst>
          <pc:docMk/>
          <pc:sldMk cId="482184439" sldId="3102"/>
        </pc:sldMkLst>
      </pc:sldChg>
      <pc:sldChg chg="add">
        <pc:chgData name="Federica Lolli" userId="d4e39584-2ee3-4fcd-90ec-37e8efbc0246" providerId="ADAL" clId="{3CF6EBB6-404A-42AB-85C9-A8491929F20B}" dt="2026-04-29T13:05:51.425" v="1324"/>
        <pc:sldMkLst>
          <pc:docMk/>
          <pc:sldMk cId="2972737784" sldId="3103"/>
        </pc:sldMkLst>
      </pc:sldChg>
      <pc:sldChg chg="add">
        <pc:chgData name="Federica Lolli" userId="d4e39584-2ee3-4fcd-90ec-37e8efbc0246" providerId="ADAL" clId="{3CF6EBB6-404A-42AB-85C9-A8491929F20B}" dt="2026-04-29T13:05:59.904" v="1325"/>
        <pc:sldMkLst>
          <pc:docMk/>
          <pc:sldMk cId="487546019" sldId="3104"/>
        </pc:sldMkLst>
      </pc:sldChg>
      <pc:sldChg chg="add">
        <pc:chgData name="Federica Lolli" userId="d4e39584-2ee3-4fcd-90ec-37e8efbc0246" providerId="ADAL" clId="{3CF6EBB6-404A-42AB-85C9-A8491929F20B}" dt="2026-04-29T13:15:01.317" v="1328" actId="2890"/>
        <pc:sldMkLst>
          <pc:docMk/>
          <pc:sldMk cId="3467786212" sldId="3105"/>
        </pc:sldMkLst>
      </pc:sldChg>
    </pc:docChg>
  </pc:docChgLst>
  <pc:docChgLst>
    <pc:chgData name="Federica Lolli" userId="d4e39584-2ee3-4fcd-90ec-37e8efbc0246" providerId="ADAL" clId="{7E78E13D-F771-4CA2-B183-FE4D4D504459}"/>
    <pc:docChg chg="undo custSel addSld delSld modSld sldOrd">
      <pc:chgData name="Federica Lolli" userId="d4e39584-2ee3-4fcd-90ec-37e8efbc0246" providerId="ADAL" clId="{7E78E13D-F771-4CA2-B183-FE4D4D504459}" dt="2026-05-27T07:56:04.071" v="397"/>
      <pc:docMkLst>
        <pc:docMk/>
      </pc:docMkLst>
      <pc:sldChg chg="modSp mod">
        <pc:chgData name="Federica Lolli" userId="d4e39584-2ee3-4fcd-90ec-37e8efbc0246" providerId="ADAL" clId="{7E78E13D-F771-4CA2-B183-FE4D4D504459}" dt="2026-05-21T10:42:52.061" v="288" actId="20577"/>
        <pc:sldMkLst>
          <pc:docMk/>
          <pc:sldMk cId="0" sldId="256"/>
        </pc:sldMkLst>
        <pc:spChg chg="mod">
          <ac:chgData name="Federica Lolli" userId="d4e39584-2ee3-4fcd-90ec-37e8efbc0246" providerId="ADAL" clId="{7E78E13D-F771-4CA2-B183-FE4D4D504459}" dt="2026-05-21T10:42:38.797" v="269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Federica Lolli" userId="d4e39584-2ee3-4fcd-90ec-37e8efbc0246" providerId="ADAL" clId="{7E78E13D-F771-4CA2-B183-FE4D4D504459}" dt="2026-05-21T10:42:52.061" v="288" actId="20577"/>
          <ac:spMkLst>
            <pc:docMk/>
            <pc:sldMk cId="0" sldId="256"/>
            <ac:spMk id="9" creationId="{00000000-0000-0000-0000-000000000000}"/>
          </ac:spMkLst>
        </pc:spChg>
      </pc:sldChg>
      <pc:sldChg chg="modSp mod">
        <pc:chgData name="Federica Lolli" userId="d4e39584-2ee3-4fcd-90ec-37e8efbc0246" providerId="ADAL" clId="{7E78E13D-F771-4CA2-B183-FE4D4D504459}" dt="2026-05-22T09:37:28.152" v="395" actId="20577"/>
        <pc:sldMkLst>
          <pc:docMk/>
          <pc:sldMk cId="0" sldId="273"/>
        </pc:sldMkLst>
        <pc:spChg chg="mod">
          <ac:chgData name="Federica Lolli" userId="d4e39584-2ee3-4fcd-90ec-37e8efbc0246" providerId="ADAL" clId="{7E78E13D-F771-4CA2-B183-FE4D4D504459}" dt="2026-05-22T09:37:28.152" v="395" actId="20577"/>
          <ac:spMkLst>
            <pc:docMk/>
            <pc:sldMk cId="0" sldId="273"/>
            <ac:spMk id="6" creationId="{00000000-0000-0000-0000-000000000000}"/>
          </ac:spMkLst>
        </pc:spChg>
      </pc:sldChg>
      <pc:sldChg chg="addSp delSp modSp mod">
        <pc:chgData name="Federica Lolli" userId="d4e39584-2ee3-4fcd-90ec-37e8efbc0246" providerId="ADAL" clId="{7E78E13D-F771-4CA2-B183-FE4D4D504459}" dt="2026-05-21T10:31:27.964" v="110" actId="20577"/>
        <pc:sldMkLst>
          <pc:docMk/>
          <pc:sldMk cId="524594730" sldId="3082"/>
        </pc:sldMkLst>
        <pc:spChg chg="mod">
          <ac:chgData name="Federica Lolli" userId="d4e39584-2ee3-4fcd-90ec-37e8efbc0246" providerId="ADAL" clId="{7E78E13D-F771-4CA2-B183-FE4D4D504459}" dt="2026-05-21T10:31:27.964" v="110" actId="20577"/>
          <ac:spMkLst>
            <pc:docMk/>
            <pc:sldMk cId="524594730" sldId="3082"/>
            <ac:spMk id="4" creationId="{45F31D23-E529-9E58-0345-F45D125A755F}"/>
          </ac:spMkLst>
        </pc:spChg>
        <pc:spChg chg="mod">
          <ac:chgData name="Federica Lolli" userId="d4e39584-2ee3-4fcd-90ec-37e8efbc0246" providerId="ADAL" clId="{7E78E13D-F771-4CA2-B183-FE4D4D504459}" dt="2026-05-21T10:28:12.431" v="38" actId="6549"/>
          <ac:spMkLst>
            <pc:docMk/>
            <pc:sldMk cId="524594730" sldId="3082"/>
            <ac:spMk id="6" creationId="{542B2CB4-8F08-7BF2-E6CD-320AEFC66544}"/>
          </ac:spMkLst>
        </pc:spChg>
        <pc:spChg chg="mod">
          <ac:chgData name="Federica Lolli" userId="d4e39584-2ee3-4fcd-90ec-37e8efbc0246" providerId="ADAL" clId="{7E78E13D-F771-4CA2-B183-FE4D4D504459}" dt="2026-05-21T10:29:52.757" v="57" actId="20577"/>
          <ac:spMkLst>
            <pc:docMk/>
            <pc:sldMk cId="524594730" sldId="3082"/>
            <ac:spMk id="7" creationId="{02E0D423-CD72-27B2-D7B8-738252696F82}"/>
          </ac:spMkLst>
        </pc:spChg>
        <pc:picChg chg="add mod modCrop">
          <ac:chgData name="Federica Lolli" userId="d4e39584-2ee3-4fcd-90ec-37e8efbc0246" providerId="ADAL" clId="{7E78E13D-F771-4CA2-B183-FE4D4D504459}" dt="2026-05-21T10:29:43.321" v="51" actId="1076"/>
          <ac:picMkLst>
            <pc:docMk/>
            <pc:sldMk cId="524594730" sldId="3082"/>
            <ac:picMk id="8" creationId="{BA3A49A1-B02A-1479-A8DD-841C0360C81C}"/>
          </ac:picMkLst>
        </pc:picChg>
      </pc:sldChg>
      <pc:sldChg chg="addSp delSp modSp mod">
        <pc:chgData name="Federica Lolli" userId="d4e39584-2ee3-4fcd-90ec-37e8efbc0246" providerId="ADAL" clId="{7E78E13D-F771-4CA2-B183-FE4D4D504459}" dt="2026-05-21T10:40:00.432" v="195" actId="1076"/>
        <pc:sldMkLst>
          <pc:docMk/>
          <pc:sldMk cId="3210294263" sldId="3095"/>
        </pc:sldMkLst>
        <pc:spChg chg="mod">
          <ac:chgData name="Federica Lolli" userId="d4e39584-2ee3-4fcd-90ec-37e8efbc0246" providerId="ADAL" clId="{7E78E13D-F771-4CA2-B183-FE4D4D504459}" dt="2026-05-21T10:39:12.484" v="177" actId="20578"/>
          <ac:spMkLst>
            <pc:docMk/>
            <pc:sldMk cId="3210294263" sldId="3095"/>
            <ac:spMk id="4" creationId="{491DDFF2-DD0C-1F82-0C3D-45088583AE4F}"/>
          </ac:spMkLst>
        </pc:spChg>
        <pc:spChg chg="mod">
          <ac:chgData name="Federica Lolli" userId="d4e39584-2ee3-4fcd-90ec-37e8efbc0246" providerId="ADAL" clId="{7E78E13D-F771-4CA2-B183-FE4D4D504459}" dt="2026-05-21T10:39:30.175" v="189" actId="20577"/>
          <ac:spMkLst>
            <pc:docMk/>
            <pc:sldMk cId="3210294263" sldId="3095"/>
            <ac:spMk id="7" creationId="{A7E03951-D049-7F75-06CC-ED87B24EC24F}"/>
          </ac:spMkLst>
        </pc:spChg>
        <pc:picChg chg="add mod modCrop">
          <ac:chgData name="Federica Lolli" userId="d4e39584-2ee3-4fcd-90ec-37e8efbc0246" providerId="ADAL" clId="{7E78E13D-F771-4CA2-B183-FE4D4D504459}" dt="2026-05-21T10:40:00.432" v="195" actId="1076"/>
          <ac:picMkLst>
            <pc:docMk/>
            <pc:sldMk cId="3210294263" sldId="3095"/>
            <ac:picMk id="9" creationId="{EF90EC3A-7DB5-8E8B-6FD2-A0365542E6DA}"/>
          </ac:picMkLst>
        </pc:picChg>
      </pc:sldChg>
      <pc:sldChg chg="ord">
        <pc:chgData name="Federica Lolli" userId="d4e39584-2ee3-4fcd-90ec-37e8efbc0246" providerId="ADAL" clId="{7E78E13D-F771-4CA2-B183-FE4D4D504459}" dt="2026-05-27T07:56:04.071" v="397"/>
        <pc:sldMkLst>
          <pc:docMk/>
          <pc:sldMk cId="3467786212" sldId="3105"/>
        </pc:sldMkLst>
      </pc:sldChg>
      <pc:sldChg chg="addSp delSp modSp add mod">
        <pc:chgData name="Federica Lolli" userId="d4e39584-2ee3-4fcd-90ec-37e8efbc0246" providerId="ADAL" clId="{7E78E13D-F771-4CA2-B183-FE4D4D504459}" dt="2026-05-21T10:36:12.099" v="175" actId="1076"/>
        <pc:sldMkLst>
          <pc:docMk/>
          <pc:sldMk cId="2690728363" sldId="3106"/>
        </pc:sldMkLst>
        <pc:spChg chg="mod">
          <ac:chgData name="Federica Lolli" userId="d4e39584-2ee3-4fcd-90ec-37e8efbc0246" providerId="ADAL" clId="{7E78E13D-F771-4CA2-B183-FE4D4D504459}" dt="2026-05-21T10:35:25.154" v="163" actId="1076"/>
          <ac:spMkLst>
            <pc:docMk/>
            <pc:sldMk cId="2690728363" sldId="3106"/>
            <ac:spMk id="14" creationId="{5913601B-568F-B2CB-46FB-4CB673CAE682}"/>
          </ac:spMkLst>
        </pc:spChg>
        <pc:picChg chg="add mod modCrop">
          <ac:chgData name="Federica Lolli" userId="d4e39584-2ee3-4fcd-90ec-37e8efbc0246" providerId="ADAL" clId="{7E78E13D-F771-4CA2-B183-FE4D4D504459}" dt="2026-05-21T10:36:12.099" v="175" actId="1076"/>
          <ac:picMkLst>
            <pc:docMk/>
            <pc:sldMk cId="2690728363" sldId="3106"/>
            <ac:picMk id="9" creationId="{078F2A13-A931-78B4-A3F0-DBD6A6C1FDBD}"/>
          </ac:picMkLst>
        </pc:picChg>
      </pc:sldChg>
      <pc:sldChg chg="add">
        <pc:chgData name="Federica Lolli" userId="d4e39584-2ee3-4fcd-90ec-37e8efbc0246" providerId="ADAL" clId="{7E78E13D-F771-4CA2-B183-FE4D4D504459}" dt="2026-05-21T10:44:02.592" v="289"/>
        <pc:sldMkLst>
          <pc:docMk/>
          <pc:sldMk cId="2975737422" sldId="3107"/>
        </pc:sldMkLst>
      </pc:sldChg>
      <pc:sldChg chg="delSp modSp add mod">
        <pc:chgData name="Federica Lolli" userId="d4e39584-2ee3-4fcd-90ec-37e8efbc0246" providerId="ADAL" clId="{7E78E13D-F771-4CA2-B183-FE4D4D504459}" dt="2026-05-21T10:46:15.394" v="317" actId="1076"/>
        <pc:sldMkLst>
          <pc:docMk/>
          <pc:sldMk cId="1228052134" sldId="3108"/>
        </pc:sldMkLst>
        <pc:spChg chg="mod">
          <ac:chgData name="Federica Lolli" userId="d4e39584-2ee3-4fcd-90ec-37e8efbc0246" providerId="ADAL" clId="{7E78E13D-F771-4CA2-B183-FE4D4D504459}" dt="2026-05-21T10:46:15.394" v="317" actId="1076"/>
          <ac:spMkLst>
            <pc:docMk/>
            <pc:sldMk cId="1228052134" sldId="3108"/>
            <ac:spMk id="8" creationId="{131FD950-FC3A-F55A-785F-FB1319926C29}"/>
          </ac:spMkLst>
        </pc:spChg>
      </pc:sldChg>
      <pc:sldChg chg="add">
        <pc:chgData name="Federica Lolli" userId="d4e39584-2ee3-4fcd-90ec-37e8efbc0246" providerId="ADAL" clId="{7E78E13D-F771-4CA2-B183-FE4D4D504459}" dt="2026-05-21T14:41:22.171" v="318"/>
        <pc:sldMkLst>
          <pc:docMk/>
          <pc:sldMk cId="1543247510" sldId="3111"/>
        </pc:sldMkLst>
      </pc:sldChg>
      <pc:sldChg chg="add">
        <pc:chgData name="Federica Lolli" userId="d4e39584-2ee3-4fcd-90ec-37e8efbc0246" providerId="ADAL" clId="{7E78E13D-F771-4CA2-B183-FE4D4D504459}" dt="2026-05-21T14:41:32.875" v="319"/>
        <pc:sldMkLst>
          <pc:docMk/>
          <pc:sldMk cId="3137178136" sldId="3112"/>
        </pc:sldMkLst>
      </pc:sldChg>
      <pc:sldChg chg="modSp add mod">
        <pc:chgData name="Federica Lolli" userId="d4e39584-2ee3-4fcd-90ec-37e8efbc0246" providerId="ADAL" clId="{7E78E13D-F771-4CA2-B183-FE4D4D504459}" dt="2026-05-22T09:36:20.450" v="372" actId="20577"/>
        <pc:sldMkLst>
          <pc:docMk/>
          <pc:sldMk cId="1517284815" sldId="3114"/>
        </pc:sldMkLst>
        <pc:spChg chg="mod">
          <ac:chgData name="Federica Lolli" userId="d4e39584-2ee3-4fcd-90ec-37e8efbc0246" providerId="ADAL" clId="{7E78E13D-F771-4CA2-B183-FE4D4D504459}" dt="2026-05-22T09:36:20.450" v="372" actId="20577"/>
          <ac:spMkLst>
            <pc:docMk/>
            <pc:sldMk cId="1517284815" sldId="3114"/>
            <ac:spMk id="8" creationId="{06159EA0-0744-5123-0AFB-19F157CFC6A0}"/>
          </ac:spMkLst>
        </pc:spChg>
        <pc:spChg chg="mod">
          <ac:chgData name="Federica Lolli" userId="d4e39584-2ee3-4fcd-90ec-37e8efbc0246" providerId="ADAL" clId="{7E78E13D-F771-4CA2-B183-FE4D4D504459}" dt="2026-05-22T09:34:15.796" v="367" actId="20577"/>
          <ac:spMkLst>
            <pc:docMk/>
            <pc:sldMk cId="1517284815" sldId="3114"/>
            <ac:spMk id="13" creationId="{8F06D865-8CF4-F412-4D6C-FA80A3043E9B}"/>
          </ac:spMkLst>
        </pc:spChg>
      </pc:sldChg>
      <pc:sldChg chg="modSp add mod">
        <pc:chgData name="Federica Lolli" userId="d4e39584-2ee3-4fcd-90ec-37e8efbc0246" providerId="ADAL" clId="{7E78E13D-F771-4CA2-B183-FE4D4D504459}" dt="2026-05-22T09:36:52.031" v="373" actId="20577"/>
        <pc:sldMkLst>
          <pc:docMk/>
          <pc:sldMk cId="2795324320" sldId="3115"/>
        </pc:sldMkLst>
        <pc:spChg chg="mod">
          <ac:chgData name="Federica Lolli" userId="d4e39584-2ee3-4fcd-90ec-37e8efbc0246" providerId="ADAL" clId="{7E78E13D-F771-4CA2-B183-FE4D4D504459}" dt="2026-05-22T09:36:52.031" v="373" actId="20577"/>
          <ac:spMkLst>
            <pc:docMk/>
            <pc:sldMk cId="2795324320" sldId="3115"/>
            <ac:spMk id="7" creationId="{7DE43BAC-0591-2052-A8D2-A4F74E33A10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F20C4-9D6C-4FE1-9696-D9E579FDCED0}" type="datetimeFigureOut">
              <a:rPr lang="en-BE" smtClean="0"/>
              <a:t>05/27/2026</a:t>
            </a:fld>
            <a:endParaRPr lang="en-BE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B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47954-5923-43F7-85F6-94322AEC9303}" type="slidenum">
              <a:rPr lang="en-BE" smtClean="0"/>
              <a:t>‹N›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5923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s://dashboard.tech.ec.europa.eu/qs_digit_dashboard_mt/public/sense/app/8298c020-48a6-4b84-91f4-f6f2665c0f99/sheet/d2820200-d4d9-4a26-b23b-58e323c803c2/state/analysi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s://dashboard.tech.ec.europa.eu/qs_digit_dashboard_mt/public/sense/app/8298c020-48a6-4b84-91f4-f6f2665c0f99/sheet/d2820200-d4d9-4a26-b23b-58e323c803c2/state/analysi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hyperlink" Target="https://dashboard.tech.ec.europa.eu/qs_digit_dashboard_mt/public/sense/app/8298c020-48a6-4b84-91f4-f6f2665c0f99/sheet/d2820200-d4d9-4a26-b23b-58e323c803c2/state/analysi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f.lolli@confindustria.e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4.sv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0344" y="881860"/>
            <a:ext cx="6844540" cy="3725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14000"/>
              </a:lnSpc>
            </a:pPr>
            <a:r>
              <a:rPr lang="it-IT" sz="5400" spc="-225" noProof="0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L’azione di Confindustria e i programmi europei a gestione diretta: focu</a:t>
            </a:r>
            <a:r>
              <a:rPr lang="it-IT" sz="5400" spc="-225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 sul programma LIFE</a:t>
            </a:r>
            <a:endParaRPr lang="it-IT" sz="5400" spc="-225" noProof="0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204912" y="9849130"/>
            <a:ext cx="2121695" cy="99145"/>
            <a:chOff x="0" y="0"/>
            <a:chExt cx="2828926" cy="1321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28925" cy="132207"/>
            </a:xfrm>
            <a:custGeom>
              <a:avLst/>
              <a:gdLst/>
              <a:ahLst/>
              <a:cxnLst/>
              <a:rect l="l" t="t" r="r" b="b"/>
              <a:pathLst>
                <a:path w="2828925" h="132207">
                  <a:moveTo>
                    <a:pt x="0" y="0"/>
                  </a:moveTo>
                  <a:lnTo>
                    <a:pt x="2828925" y="0"/>
                  </a:lnTo>
                  <a:lnTo>
                    <a:pt x="2828925" y="132207"/>
                  </a:lnTo>
                  <a:lnTo>
                    <a:pt x="0" y="132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8" r="-58" b="9"/>
              </a:stretch>
            </a:blipFill>
          </p:spPr>
          <p:txBody>
            <a:bodyPr/>
            <a:lstStyle/>
            <a:p>
              <a:endParaRPr lang="it-IT" noProof="0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144002" y="0"/>
            <a:ext cx="9144000" cy="10287000"/>
            <a:chOff x="0" y="0"/>
            <a:chExt cx="12192000" cy="13716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92000" cy="13716000"/>
            </a:xfrm>
            <a:custGeom>
              <a:avLst/>
              <a:gdLst/>
              <a:ahLst/>
              <a:cxnLst/>
              <a:rect l="l" t="t" r="r" b="b"/>
              <a:pathLst>
                <a:path w="12192000" h="13716000">
                  <a:moveTo>
                    <a:pt x="0" y="0"/>
                  </a:moveTo>
                  <a:lnTo>
                    <a:pt x="12192000" y="0"/>
                  </a:lnTo>
                  <a:lnTo>
                    <a:pt x="12192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6250" r="-6250" b="-1"/>
              </a:stretch>
            </a:blipFill>
          </p:spPr>
          <p:txBody>
            <a:bodyPr/>
            <a:lstStyle/>
            <a:p>
              <a:endParaRPr lang="it-IT" noProof="0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381000" y="381000"/>
            <a:ext cx="2945607" cy="718656"/>
            <a:chOff x="0" y="0"/>
            <a:chExt cx="3927476" cy="95820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927475" cy="958215"/>
            </a:xfrm>
            <a:custGeom>
              <a:avLst/>
              <a:gdLst/>
              <a:ahLst/>
              <a:cxnLst/>
              <a:rect l="l" t="t" r="r" b="b"/>
              <a:pathLst>
                <a:path w="3927475" h="958215">
                  <a:moveTo>
                    <a:pt x="0" y="0"/>
                  </a:moveTo>
                  <a:lnTo>
                    <a:pt x="3927475" y="0"/>
                  </a:lnTo>
                  <a:lnTo>
                    <a:pt x="3927475" y="958215"/>
                  </a:lnTo>
                  <a:lnTo>
                    <a:pt x="0" y="958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 noProof="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80344" y="7109293"/>
            <a:ext cx="7155207" cy="1094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0"/>
              </a:lnSpc>
            </a:pPr>
            <a:r>
              <a:rPr lang="it-IT" sz="2250" noProof="0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Federica Lolli</a:t>
            </a:r>
          </a:p>
          <a:p>
            <a:pPr algn="l">
              <a:lnSpc>
                <a:spcPts val="2850"/>
              </a:lnSpc>
            </a:pPr>
            <a:endParaRPr lang="it-IT" sz="2250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2850"/>
              </a:lnSpc>
            </a:pPr>
            <a:r>
              <a:rPr lang="it-IT" sz="2250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27</a:t>
            </a:r>
            <a:r>
              <a:rPr lang="it-IT" sz="2250" noProof="0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maggio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90536-7A9B-152E-ED54-7C18DD3C0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671B382-39A4-F34F-EF3D-97EC3ADC1EF2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10469759" y="-7106507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7265130-6C78-C699-4533-0A429DD87939}"/>
                </a:ext>
              </a:extLst>
            </p:cNvPr>
            <p:cNvSpPr/>
            <p:nvPr/>
          </p:nvSpPr>
          <p:spPr>
            <a:xfrm>
              <a:off x="10469759" y="-7106507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E39B08D5-5A97-B425-57F7-8ABE821D9CB6}"/>
              </a:ext>
            </a:extLst>
          </p:cNvPr>
          <p:cNvSpPr/>
          <p:nvPr/>
        </p:nvSpPr>
        <p:spPr>
          <a:xfrm>
            <a:off x="8673124" y="5073972"/>
            <a:ext cx="783120" cy="744943"/>
          </a:xfrm>
          <a:custGeom>
            <a:avLst/>
            <a:gdLst/>
            <a:ahLst/>
            <a:cxnLst/>
            <a:rect l="l" t="t" r="r" b="b"/>
            <a:pathLst>
              <a:path w="783120" h="744943">
                <a:moveTo>
                  <a:pt x="0" y="0"/>
                </a:moveTo>
                <a:lnTo>
                  <a:pt x="783120" y="0"/>
                </a:lnTo>
                <a:lnTo>
                  <a:pt x="783120" y="744943"/>
                </a:lnTo>
                <a:lnTo>
                  <a:pt x="0" y="7449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B71C9A2B-668E-6552-DD26-EE49FFF07C55}"/>
              </a:ext>
            </a:extLst>
          </p:cNvPr>
          <p:cNvSpPr txBox="1"/>
          <p:nvPr/>
        </p:nvSpPr>
        <p:spPr>
          <a:xfrm>
            <a:off x="7779087" y="3449617"/>
            <a:ext cx="2712275" cy="139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Azioni di lobby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347B6E-250E-6748-28AA-1426139D72FA}"/>
              </a:ext>
            </a:extLst>
          </p:cNvPr>
          <p:cNvSpPr txBox="1"/>
          <p:nvPr/>
        </p:nvSpPr>
        <p:spPr>
          <a:xfrm>
            <a:off x="13219567" y="3761186"/>
            <a:ext cx="360023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CEEDD3F-D5F3-90BD-26F6-02BBBC5584AA}"/>
              </a:ext>
            </a:extLst>
          </p:cNvPr>
          <p:cNvSpPr/>
          <p:nvPr/>
        </p:nvSpPr>
        <p:spPr>
          <a:xfrm>
            <a:off x="2877894" y="3297153"/>
            <a:ext cx="4234133" cy="553081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727003-FB5A-1AE0-C646-5FC33C78CA2B}"/>
              </a:ext>
            </a:extLst>
          </p:cNvPr>
          <p:cNvSpPr/>
          <p:nvPr/>
        </p:nvSpPr>
        <p:spPr>
          <a:xfrm>
            <a:off x="11017922" y="3306566"/>
            <a:ext cx="4174757" cy="557534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073876AD-5946-F3BA-E694-5AAE9D6B0C60}"/>
              </a:ext>
            </a:extLst>
          </p:cNvPr>
          <p:cNvSpPr txBox="1"/>
          <p:nvPr/>
        </p:nvSpPr>
        <p:spPr>
          <a:xfrm>
            <a:off x="1605697" y="607621"/>
            <a:ext cx="1508506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LIFE: QUALI SONO I VANTAGGI?</a:t>
            </a:r>
            <a:endParaRPr kumimoji="0" lang="en-US" sz="48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159EA0-0744-5123-0AFB-19F157CFC6A0}"/>
              </a:ext>
            </a:extLst>
          </p:cNvPr>
          <p:cNvSpPr txBox="1"/>
          <p:nvPr/>
        </p:nvSpPr>
        <p:spPr>
          <a:xfrm>
            <a:off x="1541694" y="1604401"/>
            <a:ext cx="15470321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LIFE  come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strumento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determinante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per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sostenere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progetti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 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industriali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 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concreti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dimostrativi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orientati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al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mercato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favorendo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la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transizione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verde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e la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decarbonizzazione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industriale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D49981-EF3B-CAEA-0AD7-23351034F5C5}"/>
              </a:ext>
            </a:extLst>
          </p:cNvPr>
          <p:cNvSpPr txBox="1"/>
          <p:nvPr/>
        </p:nvSpPr>
        <p:spPr>
          <a:xfrm>
            <a:off x="3139025" y="3766219"/>
            <a:ext cx="3696439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Supporto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a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soluzioni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vicine al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mercato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LIFE 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finanzia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progetti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con un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elevato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livello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di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maturità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tecnologica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,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facilitando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il passaggio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dalla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sperimentazione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all’applicazione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in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condizioni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reali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4EB9DE-0F8F-95B3-1F3B-4E6E81A75845}"/>
              </a:ext>
            </a:extLst>
          </p:cNvPr>
          <p:cNvSpPr txBox="1"/>
          <p:nvPr/>
        </p:nvSpPr>
        <p:spPr>
          <a:xfrm>
            <a:off x="2336206" y="3666752"/>
            <a:ext cx="106384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1.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06D865-8CF4-F412-4D6C-FA80A3043E9B}"/>
              </a:ext>
            </a:extLst>
          </p:cNvPr>
          <p:cNvSpPr txBox="1"/>
          <p:nvPr/>
        </p:nvSpPr>
        <p:spPr>
          <a:xfrm>
            <a:off x="11183650" y="3764000"/>
            <a:ext cx="3840441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Approccio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bottom-up e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flessibile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i</a:t>
            </a: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ncentivo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a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soluzioni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basate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su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esigenze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concrete del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mercato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e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dei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settori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produttivi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, con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un’impostazione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non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prescrittiva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 per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adattare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progetti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agli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obiettivi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specifici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dei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 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partecipanti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2B5C34-1850-BA32-EC7C-257284DB05EF}"/>
              </a:ext>
            </a:extLst>
          </p:cNvPr>
          <p:cNvSpPr txBox="1"/>
          <p:nvPr/>
        </p:nvSpPr>
        <p:spPr>
          <a:xfrm>
            <a:off x="10485647" y="3666751"/>
            <a:ext cx="106384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517284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BD689-EAEE-ADB0-5E31-7822C26C3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1AFA47B-736A-9F48-96CE-4E001F53B87C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10469759" y="-7106507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54EE85C-A4F2-A57E-B97B-5BACF0E1C6E2}"/>
                </a:ext>
              </a:extLst>
            </p:cNvPr>
            <p:cNvSpPr/>
            <p:nvPr/>
          </p:nvSpPr>
          <p:spPr>
            <a:xfrm>
              <a:off x="10469759" y="-7106507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D72FC30B-17D3-5851-EC67-DA1C334CB31C}"/>
              </a:ext>
            </a:extLst>
          </p:cNvPr>
          <p:cNvSpPr/>
          <p:nvPr/>
        </p:nvSpPr>
        <p:spPr>
          <a:xfrm>
            <a:off x="8673124" y="5073972"/>
            <a:ext cx="783120" cy="744943"/>
          </a:xfrm>
          <a:custGeom>
            <a:avLst/>
            <a:gdLst/>
            <a:ahLst/>
            <a:cxnLst/>
            <a:rect l="l" t="t" r="r" b="b"/>
            <a:pathLst>
              <a:path w="783120" h="744943">
                <a:moveTo>
                  <a:pt x="0" y="0"/>
                </a:moveTo>
                <a:lnTo>
                  <a:pt x="783120" y="0"/>
                </a:lnTo>
                <a:lnTo>
                  <a:pt x="783120" y="744943"/>
                </a:lnTo>
                <a:lnTo>
                  <a:pt x="0" y="7449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92CBD9A4-EAC3-D955-50AD-CD0DBF845CBE}"/>
              </a:ext>
            </a:extLst>
          </p:cNvPr>
          <p:cNvSpPr txBox="1"/>
          <p:nvPr/>
        </p:nvSpPr>
        <p:spPr>
          <a:xfrm>
            <a:off x="7779087" y="3449617"/>
            <a:ext cx="2712275" cy="139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Azioni di lobby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578AAB-F86D-28E4-C510-25C6FE60FCF1}"/>
              </a:ext>
            </a:extLst>
          </p:cNvPr>
          <p:cNvSpPr txBox="1"/>
          <p:nvPr/>
        </p:nvSpPr>
        <p:spPr>
          <a:xfrm>
            <a:off x="13219567" y="3761186"/>
            <a:ext cx="360023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88D2CC-3C30-583E-003D-1623B07C0BAC}"/>
              </a:ext>
            </a:extLst>
          </p:cNvPr>
          <p:cNvSpPr/>
          <p:nvPr/>
        </p:nvSpPr>
        <p:spPr>
          <a:xfrm>
            <a:off x="2877894" y="3297153"/>
            <a:ext cx="4234133" cy="553081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97B0DF-DDAD-647B-9C75-9FD323380060}"/>
              </a:ext>
            </a:extLst>
          </p:cNvPr>
          <p:cNvSpPr/>
          <p:nvPr/>
        </p:nvSpPr>
        <p:spPr>
          <a:xfrm>
            <a:off x="11017922" y="3306566"/>
            <a:ext cx="4174757" cy="557534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47F7ADA7-1497-07B8-1B27-40FC729D2964}"/>
              </a:ext>
            </a:extLst>
          </p:cNvPr>
          <p:cNvSpPr txBox="1"/>
          <p:nvPr/>
        </p:nvSpPr>
        <p:spPr>
          <a:xfrm>
            <a:off x="1605697" y="607621"/>
            <a:ext cx="1508506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LIFE: QUALI SONO I VANTAGGI?</a:t>
            </a:r>
            <a:endParaRPr kumimoji="0" lang="en-US" sz="48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660AC8-EE88-CF9F-2D28-184FBE3F6141}"/>
              </a:ext>
            </a:extLst>
          </p:cNvPr>
          <p:cNvSpPr txBox="1"/>
          <p:nvPr/>
        </p:nvSpPr>
        <p:spPr>
          <a:xfrm>
            <a:off x="1541694" y="1604401"/>
            <a:ext cx="15470321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LIFE  come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strumento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determinante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per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sostenere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progetti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 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industriali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 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concreti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,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dimostrativi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e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orientati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al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mercato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,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favorendo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la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transizione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pulita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e la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decarbonizzazione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industriale</a:t>
            </a:r>
            <a:endParaRPr kumimoji="0" lang="en-US" sz="2800" b="0" i="0" u="none" strike="noStrike" kern="1200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E43BAC-0591-2052-A8D2-A4F74E33A102}"/>
              </a:ext>
            </a:extLst>
          </p:cNvPr>
          <p:cNvSpPr txBox="1"/>
          <p:nvPr/>
        </p:nvSpPr>
        <p:spPr>
          <a:xfrm>
            <a:off x="3094493" y="3766219"/>
            <a:ext cx="3830035" cy="46628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Accesso per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singole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imprese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o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partenariati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p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ossibilità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 di 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presentare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progetti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da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parte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di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una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o 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più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 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entità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 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giuridiche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,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per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aumentare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l'accessibilità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 e la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coerenza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con la natura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dei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diversi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progetti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0DCBC5-DD38-CB90-6EAC-01795CF54902}"/>
              </a:ext>
            </a:extLst>
          </p:cNvPr>
          <p:cNvSpPr txBox="1"/>
          <p:nvPr/>
        </p:nvSpPr>
        <p:spPr>
          <a:xfrm>
            <a:off x="2336206" y="3666752"/>
            <a:ext cx="106384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3.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A3B797-88DA-7188-F0D6-9E27CB690EFC}"/>
              </a:ext>
            </a:extLst>
          </p:cNvPr>
          <p:cNvSpPr txBox="1"/>
          <p:nvPr/>
        </p:nvSpPr>
        <p:spPr>
          <a:xfrm>
            <a:off x="11183650" y="3704624"/>
            <a:ext cx="4003726" cy="46628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Ponte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tra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innovazione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, deployment e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politiche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pubbliche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:</a:t>
            </a:r>
            <a:endParaRPr kumimoji="0" lang="en-US" sz="18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LIFE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crea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 un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collegamento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 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tra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imprese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, 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territori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 e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obiettivi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 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europei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 di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transizione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 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verde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,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contribuendo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 alla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sensibilizzazione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degli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attori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 di governance.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8E9E5E-17B1-45B0-3163-12991B249C3A}"/>
              </a:ext>
            </a:extLst>
          </p:cNvPr>
          <p:cNvSpPr txBox="1"/>
          <p:nvPr/>
        </p:nvSpPr>
        <p:spPr>
          <a:xfrm>
            <a:off x="10485647" y="3666751"/>
            <a:ext cx="106384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795324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34BAC-8FFB-4769-6EA4-37278AE39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1352E74-3109-ACF5-4EA9-D53657635AB4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10469759" y="-7106507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A6A5E16-7A56-2A43-F770-B75808B87792}"/>
                </a:ext>
              </a:extLst>
            </p:cNvPr>
            <p:cNvSpPr/>
            <p:nvPr/>
          </p:nvSpPr>
          <p:spPr>
            <a:xfrm>
              <a:off x="10469759" y="-7106507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8A52B0CB-C679-4897-8CBE-C5320A95851B}"/>
              </a:ext>
            </a:extLst>
          </p:cNvPr>
          <p:cNvSpPr/>
          <p:nvPr/>
        </p:nvSpPr>
        <p:spPr>
          <a:xfrm>
            <a:off x="8673124" y="5073972"/>
            <a:ext cx="783120" cy="744943"/>
          </a:xfrm>
          <a:custGeom>
            <a:avLst/>
            <a:gdLst/>
            <a:ahLst/>
            <a:cxnLst/>
            <a:rect l="l" t="t" r="r" b="b"/>
            <a:pathLst>
              <a:path w="783120" h="744943">
                <a:moveTo>
                  <a:pt x="0" y="0"/>
                </a:moveTo>
                <a:lnTo>
                  <a:pt x="783120" y="0"/>
                </a:lnTo>
                <a:lnTo>
                  <a:pt x="783120" y="744943"/>
                </a:lnTo>
                <a:lnTo>
                  <a:pt x="0" y="7449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8517744C-64E2-4AED-DBFE-33B7454375DE}"/>
              </a:ext>
            </a:extLst>
          </p:cNvPr>
          <p:cNvSpPr txBox="1"/>
          <p:nvPr/>
        </p:nvSpPr>
        <p:spPr>
          <a:xfrm>
            <a:off x="838200" y="572766"/>
            <a:ext cx="15108540" cy="555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all" spc="-22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Prog</a:t>
            </a:r>
            <a:r>
              <a:rPr kumimoji="0" lang="it-IT" sz="4800" b="1" i="0" u="none" strike="noStrike" kern="1200" cap="all" spc="-225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rammazione</a:t>
            </a:r>
            <a:r>
              <a:rPr kumimoji="0" lang="it-IT" sz="4800" b="1" i="0" u="none" strike="noStrike" kern="1200" cap="all" spc="-22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2021-2027: a che punto siamo?</a:t>
            </a:r>
            <a:endParaRPr kumimoji="0" lang="en-US" sz="4500" b="0" i="0" u="none" strike="noStrike" kern="1200" cap="none" spc="-225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CC429BCD-5D88-64E2-8929-25E2C3426128}"/>
              </a:ext>
            </a:extLst>
          </p:cNvPr>
          <p:cNvSpPr txBox="1"/>
          <p:nvPr/>
        </p:nvSpPr>
        <p:spPr>
          <a:xfrm>
            <a:off x="7779087" y="3449617"/>
            <a:ext cx="2712275" cy="139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Azioni di lobby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31FD950-FC3A-F55A-785F-FB1319926C29}"/>
              </a:ext>
            </a:extLst>
          </p:cNvPr>
          <p:cNvSpPr txBox="1"/>
          <p:nvPr/>
        </p:nvSpPr>
        <p:spPr>
          <a:xfrm>
            <a:off x="838200" y="1522292"/>
            <a:ext cx="17054016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Stato della programmazione: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Fase avanzata della programmazione 2021–2027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Budget rilevante impegnato nel biennio 2026-2027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Logiche dei programmi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Horizon Europe: crescente orientamento alle priorità politiche UE, focus su impatto e competitività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Maggiore selettività e competizione in entrambi i programmi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Cosa significa per le imprese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Opportunità strategica per consolidare la presenza europea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LIFE e Horizon Europe come ponte verso la prossima programmazione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  <a:p>
            <a:pPr>
              <a:defRPr/>
            </a:pPr>
            <a:endParaRPr lang="it-IT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Budget totale 2021–2027: 5,4 miliardi €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Budget 2026: 601,5 milioni €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Budget indicativo 2027: 1,1 miliardi €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52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CD08E-6D2B-888A-8279-B0F40E098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 descr="A white background with black and white clouds&#10;&#10;AI-generated content may be incorrect.">
            <a:extLst>
              <a:ext uri="{FF2B5EF4-FFF2-40B4-BE49-F238E27FC236}">
                <a16:creationId xmlns:a16="http://schemas.microsoft.com/office/drawing/2014/main" id="{A27E05ED-9853-F998-DE78-E07CE94B793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lIns="91440" tIns="45720" rIns="91440" bIns="4572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Roboto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ED78E7-4072-F638-8B1B-208FAFC67F29}"/>
              </a:ext>
            </a:extLst>
          </p:cNvPr>
          <p:cNvSpPr/>
          <p:nvPr/>
        </p:nvSpPr>
        <p:spPr>
          <a:xfrm>
            <a:off x="1386840" y="3276600"/>
            <a:ext cx="4145280" cy="12344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Implementazione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del Green Deal (deployment)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E26382-8D6A-E7D9-71EA-AEE30DE07D2F}"/>
              </a:ext>
            </a:extLst>
          </p:cNvPr>
          <p:cNvSpPr/>
          <p:nvPr/>
        </p:nvSpPr>
        <p:spPr>
          <a:xfrm>
            <a:off x="12755879" y="3276600"/>
            <a:ext cx="4145280" cy="12344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3)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Transizione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energetica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CD249F04-98F5-D311-1E9E-ABE250653B90}"/>
              </a:ext>
            </a:extLst>
          </p:cNvPr>
          <p:cNvSpPr/>
          <p:nvPr/>
        </p:nvSpPr>
        <p:spPr>
          <a:xfrm>
            <a:off x="3124200" y="4663440"/>
            <a:ext cx="670560" cy="868680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DEA813-4BE5-682E-6278-4C4C4D45A66E}"/>
              </a:ext>
            </a:extLst>
          </p:cNvPr>
          <p:cNvSpPr txBox="1"/>
          <p:nvPr/>
        </p:nvSpPr>
        <p:spPr>
          <a:xfrm>
            <a:off x="1066800" y="5967859"/>
            <a:ext cx="478536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Focus su: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v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progetti dimostrativi e su larga scala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v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attuazione normativa ambientale UE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Progetti orientati a: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v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soluzioni già mature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v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replicabilità e scalabilità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6DDC9AB1-B205-8191-FDE5-D76194C37ED5}"/>
              </a:ext>
            </a:extLst>
          </p:cNvPr>
          <p:cNvSpPr/>
          <p:nvPr/>
        </p:nvSpPr>
        <p:spPr>
          <a:xfrm>
            <a:off x="14493240" y="4663440"/>
            <a:ext cx="670560" cy="868680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D75F64-0333-B48F-E956-DE280BFC308E}"/>
              </a:ext>
            </a:extLst>
          </p:cNvPr>
          <p:cNvSpPr txBox="1"/>
          <p:nvPr/>
        </p:nvSpPr>
        <p:spPr>
          <a:xfrm>
            <a:off x="6918960" y="5967859"/>
            <a:ext cx="4922520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Focus su: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gestione rifiuti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Priorità a: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modelli industriali circolari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riduzione impatti lungo la filiera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v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v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v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v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28152D-CE34-7DBE-E62A-9909DEE3AA02}"/>
              </a:ext>
            </a:extLst>
          </p:cNvPr>
          <p:cNvSpPr txBox="1"/>
          <p:nvPr/>
        </p:nvSpPr>
        <p:spPr>
          <a:xfrm>
            <a:off x="12367259" y="5967859"/>
            <a:ext cx="492252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Focus su: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efficienza energetica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diffusione rinnovabili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Progetti devono dimostrare: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impatto sistemico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coinvolgimento stakeholder locali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7A471C-8256-3081-4C13-86A053D7AD84}"/>
              </a:ext>
            </a:extLst>
          </p:cNvPr>
          <p:cNvSpPr/>
          <p:nvPr/>
        </p:nvSpPr>
        <p:spPr>
          <a:xfrm>
            <a:off x="7071358" y="3276600"/>
            <a:ext cx="4145280" cy="12344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2) Economia circolare e uso efficiente delle risorse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FB1F419E-B388-8EBE-9A30-D91DB2CAFCB3}"/>
              </a:ext>
            </a:extLst>
          </p:cNvPr>
          <p:cNvSpPr/>
          <p:nvPr/>
        </p:nvSpPr>
        <p:spPr>
          <a:xfrm>
            <a:off x="8808719" y="4663440"/>
            <a:ext cx="670560" cy="868680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C3D13089-C888-889D-6A53-440C2720FA59}"/>
              </a:ext>
            </a:extLst>
          </p:cNvPr>
          <p:cNvSpPr txBox="1"/>
          <p:nvPr/>
        </p:nvSpPr>
        <p:spPr>
          <a:xfrm>
            <a:off x="705472" y="577481"/>
            <a:ext cx="16877055" cy="25391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 PRIORITA' POLITICHE </a:t>
            </a:r>
            <a:r>
              <a:rPr kumimoji="0" lang="it-IT" sz="4800" b="1" i="0" u="none" strike="noStrike" kern="1200" cap="all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ue</a:t>
            </a:r>
            <a:r>
              <a:rPr kumimoji="0" lang="it-IT" sz="48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che guidano i fondi 2026-2027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500" b="0" i="0" u="none" strike="noStrike" kern="1200" cap="none" spc="-2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LIFE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5737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942B0-34B3-54D5-1EE8-330962E6D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1944AF1-510F-FE1A-37E2-8266F86B8699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B025AA4-5CC9-7A64-E0C0-71654F36905E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FB48D9FD-F0CE-54DF-7268-06D33F7E492A}"/>
              </a:ext>
            </a:extLst>
          </p:cNvPr>
          <p:cNvSpPr/>
          <p:nvPr/>
        </p:nvSpPr>
        <p:spPr>
          <a:xfrm>
            <a:off x="8673124" y="5073972"/>
            <a:ext cx="783120" cy="744943"/>
          </a:xfrm>
          <a:custGeom>
            <a:avLst/>
            <a:gdLst/>
            <a:ahLst/>
            <a:cxnLst/>
            <a:rect l="l" t="t" r="r" b="b"/>
            <a:pathLst>
              <a:path w="783120" h="744943">
                <a:moveTo>
                  <a:pt x="0" y="0"/>
                </a:moveTo>
                <a:lnTo>
                  <a:pt x="783120" y="0"/>
                </a:lnTo>
                <a:lnTo>
                  <a:pt x="783120" y="744943"/>
                </a:lnTo>
                <a:lnTo>
                  <a:pt x="0" y="7449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BCABF271-13B6-4254-1D16-D9A83A9E0EF8}"/>
              </a:ext>
            </a:extLst>
          </p:cNvPr>
          <p:cNvSpPr txBox="1"/>
          <p:nvPr/>
        </p:nvSpPr>
        <p:spPr>
          <a:xfrm>
            <a:off x="3834424" y="748770"/>
            <a:ext cx="9677400" cy="555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all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L’ITALIA nel programma LIFE</a:t>
            </a:r>
            <a:endParaRPr kumimoji="0" lang="en-US" sz="4500" b="0" i="0" u="none" strike="noStrike" kern="1200" cap="none" spc="-225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9C6473FA-4CD3-314B-3DE1-8AA31DB1B638}"/>
              </a:ext>
            </a:extLst>
          </p:cNvPr>
          <p:cNvSpPr txBox="1"/>
          <p:nvPr/>
        </p:nvSpPr>
        <p:spPr>
          <a:xfrm>
            <a:off x="7779087" y="3449617"/>
            <a:ext cx="2712275" cy="139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Azioni di lobby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5F31D23-E529-9E58-0345-F45D125A755F}"/>
              </a:ext>
            </a:extLst>
          </p:cNvPr>
          <p:cNvSpPr txBox="1"/>
          <p:nvPr/>
        </p:nvSpPr>
        <p:spPr>
          <a:xfrm>
            <a:off x="835908" y="2840443"/>
            <a:ext cx="829515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marR="0" lvl="0" indent="-428625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BE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un </a:t>
            </a:r>
            <a:r>
              <a:rPr kumimoji="0" lang="fr-BE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complessivo</a:t>
            </a:r>
            <a:r>
              <a:rPr kumimoji="0" lang="fr-BE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BE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contributo</a:t>
            </a:r>
            <a:r>
              <a:rPr kumimoji="0" lang="fr-BE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UE pari a 232 664 258 euro, </a:t>
            </a:r>
            <a:r>
              <a:rPr kumimoji="0" lang="fr-BE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l’Italia è prima per </a:t>
            </a:r>
            <a:r>
              <a:rPr kumimoji="0" lang="fr-BE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allocazione</a:t>
            </a:r>
            <a:r>
              <a:rPr kumimoji="0" lang="fr-BE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BE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finanziaria</a:t>
            </a:r>
            <a:r>
              <a:rPr kumimoji="0" lang="fr-BE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BE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nel</a:t>
            </a:r>
            <a:r>
              <a:rPr kumimoji="0" lang="fr-BE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BE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periodo</a:t>
            </a:r>
            <a:r>
              <a:rPr kumimoji="0" lang="fr-BE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BE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2021-2026.</a:t>
            </a:r>
          </a:p>
          <a:p>
            <a:pPr marL="428625" marR="0" lvl="0" indent="-428625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BE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28625" marR="0" lvl="0" indent="-428625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BE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 </a:t>
            </a:r>
            <a:r>
              <a:rPr kumimoji="0" lang="fr-BE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posiziona</a:t>
            </a:r>
            <a:r>
              <a:rPr kumimoji="0" lang="fr-BE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seconda per </a:t>
            </a:r>
            <a:r>
              <a:rPr kumimoji="0" lang="fr-BE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numero</a:t>
            </a:r>
            <a:r>
              <a:rPr kumimoji="0" lang="fr-BE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kumimoji="0" lang="fr-BE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proposte</a:t>
            </a:r>
            <a:r>
              <a:rPr kumimoji="0" lang="fr-BE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BE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finanziate</a:t>
            </a:r>
            <a:r>
              <a:rPr kumimoji="0" lang="fr-BE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BE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(242 </a:t>
            </a:r>
            <a:r>
              <a:rPr kumimoji="0" lang="fr-BE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proposte</a:t>
            </a:r>
            <a:r>
              <a:rPr kumimoji="0" lang="fr-BE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kumimoji="0" lang="fr-BE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dopo</a:t>
            </a:r>
            <a:r>
              <a:rPr kumimoji="0" lang="fr-BE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 Spagna (248).</a:t>
            </a:r>
            <a:endParaRPr kumimoji="0" lang="fr-BE" sz="27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42B2CB4-8F08-7BF2-E6CD-320AEFC66544}"/>
              </a:ext>
            </a:extLst>
          </p:cNvPr>
          <p:cNvSpPr txBox="1"/>
          <p:nvPr/>
        </p:nvSpPr>
        <p:spPr>
          <a:xfrm>
            <a:off x="10974722" y="8558038"/>
            <a:ext cx="487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Distribuzione</a:t>
            </a:r>
            <a:r>
              <a:rPr kumimoji="0" lang="fr-BE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 </a:t>
            </a:r>
            <a:r>
              <a:rPr kumimoji="0" lang="fr-BE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numero</a:t>
            </a:r>
            <a:r>
              <a:rPr kumimoji="0" lang="fr-BE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</a:t>
            </a:r>
            <a:r>
              <a:rPr kumimoji="0" lang="fr-BE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progetti</a:t>
            </a:r>
            <a:endParaRPr kumimoji="0" lang="en-BE" sz="24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2E0D423-CD72-27B2-D7B8-738252696F82}"/>
              </a:ext>
            </a:extLst>
          </p:cNvPr>
          <p:cNvSpPr/>
          <p:nvPr/>
        </p:nvSpPr>
        <p:spPr>
          <a:xfrm>
            <a:off x="342402" y="9131913"/>
            <a:ext cx="129729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Portale della Commissione europea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aggiornato al mese di maggio 2026</a:t>
            </a:r>
          </a:p>
        </p:txBody>
      </p:sp>
      <p:pic>
        <p:nvPicPr>
          <p:cNvPr id="8" name="Immagine 7" descr="The image is a pivot table displaying the distribution of participants across different countries.&#10;&#10;Il contenuto generato dall'IA potrebbe non essere corretto.">
            <a:extLst>
              <a:ext uri="{FF2B5EF4-FFF2-40B4-BE49-F238E27FC236}">
                <a16:creationId xmlns:a16="http://schemas.microsoft.com/office/drawing/2014/main" id="{BA3A49A1-B02A-1479-A8DD-841C0360C8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32931" r="40630" b="11980"/>
          <a:stretch>
            <a:fillRect/>
          </a:stretch>
        </p:blipFill>
        <p:spPr>
          <a:xfrm>
            <a:off x="10143143" y="2343720"/>
            <a:ext cx="7132773" cy="574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94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D3178-E125-101D-062E-D7B326C81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0DC87CD-CB0C-8318-907C-5975AF68505D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3C289ED-19D3-667B-93EB-E9618B0F7F44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8C5022A5-AFB2-E996-C125-E57D160F03DB}"/>
              </a:ext>
            </a:extLst>
          </p:cNvPr>
          <p:cNvSpPr/>
          <p:nvPr/>
        </p:nvSpPr>
        <p:spPr>
          <a:xfrm>
            <a:off x="8673124" y="5073972"/>
            <a:ext cx="783120" cy="744943"/>
          </a:xfrm>
          <a:custGeom>
            <a:avLst/>
            <a:gdLst/>
            <a:ahLst/>
            <a:cxnLst/>
            <a:rect l="l" t="t" r="r" b="b"/>
            <a:pathLst>
              <a:path w="783120" h="744943">
                <a:moveTo>
                  <a:pt x="0" y="0"/>
                </a:moveTo>
                <a:lnTo>
                  <a:pt x="783120" y="0"/>
                </a:lnTo>
                <a:lnTo>
                  <a:pt x="783120" y="744943"/>
                </a:lnTo>
                <a:lnTo>
                  <a:pt x="0" y="7449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5913601B-568F-B2CB-46FB-4CB673CAE682}"/>
              </a:ext>
            </a:extLst>
          </p:cNvPr>
          <p:cNvSpPr txBox="1"/>
          <p:nvPr/>
        </p:nvSpPr>
        <p:spPr>
          <a:xfrm>
            <a:off x="1142945" y="448519"/>
            <a:ext cx="16002110" cy="1093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L’ITALIA nel programma LIFE: progetti finanziati per regione</a:t>
            </a:r>
            <a:endParaRPr kumimoji="0" lang="en-US" sz="4500" b="0" i="0" u="none" strike="noStrike" kern="1200" cap="none" spc="-225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E8BEB61D-449C-1937-7676-4C99E64CC8BB}"/>
              </a:ext>
            </a:extLst>
          </p:cNvPr>
          <p:cNvSpPr txBox="1"/>
          <p:nvPr/>
        </p:nvSpPr>
        <p:spPr>
          <a:xfrm>
            <a:off x="7779087" y="3449617"/>
            <a:ext cx="2712275" cy="139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Azioni di lobby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1A65A5B-F879-ACCE-878D-BC84BE7926B1}"/>
              </a:ext>
            </a:extLst>
          </p:cNvPr>
          <p:cNvSpPr/>
          <p:nvPr/>
        </p:nvSpPr>
        <p:spPr>
          <a:xfrm>
            <a:off x="342402" y="9131913"/>
            <a:ext cx="129729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Portale della Commissione europea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aggiornato al mese di maggio 2026</a:t>
            </a:r>
          </a:p>
        </p:txBody>
      </p:sp>
      <p:pic>
        <p:nvPicPr>
          <p:cNvPr id="9" name="Immagine 8" descr="LIFE Project Portfolio&#10;&#10;Il contenuto generato dall'IA potrebbe non essere corretto.">
            <a:extLst>
              <a:ext uri="{FF2B5EF4-FFF2-40B4-BE49-F238E27FC236}">
                <a16:creationId xmlns:a16="http://schemas.microsoft.com/office/drawing/2014/main" id="{078F2A13-A931-78B4-A3F0-DBD6A6C1F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" t="38607" r="1389" b="10182"/>
          <a:stretch>
            <a:fillRect/>
          </a:stretch>
        </p:blipFill>
        <p:spPr>
          <a:xfrm>
            <a:off x="312852" y="2456572"/>
            <a:ext cx="17644743" cy="576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28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7377F-4BD4-92B0-8617-19FC9A88A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233D83D-1495-0EF1-53C0-13DFD7A71A85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104A497-B4AF-42FD-F7F1-AE5237A5AED6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4E08EE28-ACC1-0E35-EDF0-3C09FF445D02}"/>
              </a:ext>
            </a:extLst>
          </p:cNvPr>
          <p:cNvSpPr/>
          <p:nvPr/>
        </p:nvSpPr>
        <p:spPr>
          <a:xfrm>
            <a:off x="8673124" y="5073972"/>
            <a:ext cx="783120" cy="744943"/>
          </a:xfrm>
          <a:custGeom>
            <a:avLst/>
            <a:gdLst/>
            <a:ahLst/>
            <a:cxnLst/>
            <a:rect l="l" t="t" r="r" b="b"/>
            <a:pathLst>
              <a:path w="783120" h="744943">
                <a:moveTo>
                  <a:pt x="0" y="0"/>
                </a:moveTo>
                <a:lnTo>
                  <a:pt x="783120" y="0"/>
                </a:lnTo>
                <a:lnTo>
                  <a:pt x="783120" y="744943"/>
                </a:lnTo>
                <a:lnTo>
                  <a:pt x="0" y="7449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B3851090-C655-EDF3-FB73-683E4992541B}"/>
              </a:ext>
            </a:extLst>
          </p:cNvPr>
          <p:cNvSpPr txBox="1"/>
          <p:nvPr/>
        </p:nvSpPr>
        <p:spPr>
          <a:xfrm>
            <a:off x="2953356" y="436293"/>
            <a:ext cx="1222265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600" b="1" i="0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Classifica</a:t>
            </a:r>
            <a:r>
              <a:rPr kumimoji="0" lang="fr-BE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BE" sz="3600" b="1" i="0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degli</a:t>
            </a:r>
            <a:r>
              <a:rPr kumimoji="0" lang="fr-BE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BE" sz="3600" b="1" i="0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enti</a:t>
            </a:r>
            <a:r>
              <a:rPr kumimoji="0" lang="fr-BE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BE" sz="3600" b="1" i="0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pubblici</a:t>
            </a:r>
            <a:r>
              <a:rPr kumimoji="0" lang="fr-BE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kumimoji="0" lang="fr-BE" sz="3600" b="1" i="0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privati</a:t>
            </a:r>
            <a:r>
              <a:rPr kumimoji="0" lang="fr-BE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BE" sz="3600" b="1" i="0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italiani</a:t>
            </a:r>
            <a:r>
              <a:rPr kumimoji="0" lang="fr-BE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per </a:t>
            </a:r>
            <a:r>
              <a:rPr kumimoji="0" lang="fr-BE" sz="3600" b="1" i="0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numero</a:t>
            </a:r>
            <a:r>
              <a:rPr kumimoji="0" lang="fr-BE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kumimoji="0" lang="fr-BE" sz="3600" b="1" i="0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proposte</a:t>
            </a:r>
            <a:r>
              <a:rPr kumimoji="0" lang="fr-BE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BE" sz="3600" b="1" i="0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finanziate</a:t>
            </a:r>
            <a:r>
              <a:rPr kumimoji="0" lang="fr-BE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BE" sz="3600" b="1" i="0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tramite</a:t>
            </a:r>
            <a:r>
              <a:rPr kumimoji="0" lang="fr-BE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LIFE</a:t>
            </a:r>
            <a:endParaRPr kumimoji="0" lang="en-BE" sz="3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103E57E8-ECD8-B758-E2ED-8237C3E360B7}"/>
              </a:ext>
            </a:extLst>
          </p:cNvPr>
          <p:cNvSpPr txBox="1"/>
          <p:nvPr/>
        </p:nvSpPr>
        <p:spPr>
          <a:xfrm>
            <a:off x="7779087" y="3449617"/>
            <a:ext cx="2712275" cy="139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Azioni di lobby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91DDFF2-DD0C-1F82-0C3D-45088583AE4F}"/>
              </a:ext>
            </a:extLst>
          </p:cNvPr>
          <p:cNvSpPr txBox="1"/>
          <p:nvPr/>
        </p:nvSpPr>
        <p:spPr>
          <a:xfrm>
            <a:off x="667635" y="1980582"/>
            <a:ext cx="8295152" cy="6680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Tx/>
              <a:buAutoNum type="arabicPeriod"/>
              <a:defRPr/>
            </a:pPr>
            <a:r>
              <a:rPr lang="fr-B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Accademia</a:t>
            </a:r>
            <a:r>
              <a:rPr lang="fr-B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Europea di Bolzano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Consiglio Nazionale delle </a:t>
            </a:r>
            <a:r>
              <a:rPr kumimoji="0" lang="fr-B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Ricerche</a:t>
            </a:r>
            <a:endParaRPr kumimoji="0" lang="fr-BE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B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Agenzia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B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nazionale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per le </a:t>
            </a:r>
            <a:r>
              <a:rPr kumimoji="0" lang="fr-B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nuove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B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tecnologie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fr-B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l’energia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lo </a:t>
            </a:r>
            <a:r>
              <a:rPr kumimoji="0" lang="fr-B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sviluppo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economico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sostenibile</a:t>
            </a:r>
            <a:endParaRPr kumimoji="0" lang="fr-BE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B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Istituto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Superiore per la </a:t>
            </a:r>
            <a:r>
              <a:rPr kumimoji="0" lang="fr-B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Protezione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la </a:t>
            </a:r>
            <a:r>
              <a:rPr kumimoji="0" lang="fr-B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Ricerca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B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Ambientale</a:t>
            </a:r>
            <a:endParaRPr kumimoji="0" lang="fr-BE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Alma Mater </a:t>
            </a:r>
            <a:r>
              <a:rPr kumimoji="0" lang="fr-B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Studiorum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fr-B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Università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 Bologna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R2M Solution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S.r.l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indent="-742950">
              <a:lnSpc>
                <a:spcPct val="150000"/>
              </a:lnSpc>
              <a:buFontTx/>
              <a:buAutoNum type="arabicPeriod"/>
              <a:defRPr/>
            </a:pPr>
            <a:r>
              <a:rPr lang="fr-B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RINA Consulting </a:t>
            </a:r>
            <a:r>
              <a:rPr lang="fr-B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S.p.A</a:t>
            </a:r>
            <a:r>
              <a:rPr lang="fr-B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B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Legambiente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Nazionale APS </a:t>
            </a:r>
            <a:r>
              <a:rPr kumimoji="0" lang="fr-B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Rete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B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Associativa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ETS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B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Università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B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degli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Studi di Padova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BE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Edera </a:t>
            </a:r>
            <a:r>
              <a:rPr kumimoji="0" lang="fr-B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Srl</a:t>
            </a:r>
            <a:r>
              <a:rPr kumimoji="0" lang="fr-BE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B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Impresa</a:t>
            </a:r>
            <a:r>
              <a:rPr kumimoji="0" lang="fr-BE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Sociale</a:t>
            </a:r>
            <a:endParaRPr kumimoji="0" lang="en-BE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5712E7-096A-FC74-1A8B-5DF9E08216D7}"/>
              </a:ext>
            </a:extLst>
          </p:cNvPr>
          <p:cNvSpPr txBox="1"/>
          <p:nvPr/>
        </p:nvSpPr>
        <p:spPr>
          <a:xfrm>
            <a:off x="10253170" y="8392324"/>
            <a:ext cx="6322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2400" b="0" i="1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7E03951-D049-7F75-06CC-ED87B24EC24F}"/>
              </a:ext>
            </a:extLst>
          </p:cNvPr>
          <p:cNvSpPr/>
          <p:nvPr/>
        </p:nvSpPr>
        <p:spPr>
          <a:xfrm>
            <a:off x="342402" y="9131913"/>
            <a:ext cx="129729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Portale della Commissione europea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aggiornato al mese di </a:t>
            </a:r>
            <a:r>
              <a:rPr lang="it-IT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maggio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2026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F90EC3A-7DB5-8E8B-6FD2-A0365542E6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5" t="45771" r="15008" b="9917"/>
          <a:stretch>
            <a:fillRect/>
          </a:stretch>
        </p:blipFill>
        <p:spPr>
          <a:xfrm>
            <a:off x="8647773" y="3167267"/>
            <a:ext cx="9335068" cy="455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94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4912" y="9849131"/>
            <a:ext cx="2121694" cy="99155"/>
            <a:chOff x="0" y="0"/>
            <a:chExt cx="2828926" cy="1322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28925" cy="132207"/>
            </a:xfrm>
            <a:custGeom>
              <a:avLst/>
              <a:gdLst/>
              <a:ahLst/>
              <a:cxnLst/>
              <a:rect l="l" t="t" r="r" b="b"/>
              <a:pathLst>
                <a:path w="2828925" h="132207">
                  <a:moveTo>
                    <a:pt x="0" y="0"/>
                  </a:moveTo>
                  <a:lnTo>
                    <a:pt x="2828925" y="0"/>
                  </a:lnTo>
                  <a:lnTo>
                    <a:pt x="2828925" y="132207"/>
                  </a:lnTo>
                  <a:lnTo>
                    <a:pt x="0" y="132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2" r="-92"/>
              </a:stretch>
            </a:blipFill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144002" y="0"/>
            <a:ext cx="9144000" cy="10287000"/>
            <a:chOff x="0" y="0"/>
            <a:chExt cx="12192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192000" cy="13716000"/>
            </a:xfrm>
            <a:custGeom>
              <a:avLst/>
              <a:gdLst/>
              <a:ahLst/>
              <a:cxnLst/>
              <a:rect l="l" t="t" r="r" b="b"/>
              <a:pathLst>
                <a:path w="12192000" h="13716000">
                  <a:moveTo>
                    <a:pt x="0" y="0"/>
                  </a:moveTo>
                  <a:lnTo>
                    <a:pt x="12192000" y="0"/>
                  </a:lnTo>
                  <a:lnTo>
                    <a:pt x="12192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6250" r="-6250"/>
              </a:stretch>
            </a:blipFill>
          </p:spPr>
          <p:txBody>
            <a:bodyPr/>
            <a:lstStyle/>
            <a:p>
              <a:endParaRPr lang="en-B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80344" y="7252168"/>
            <a:ext cx="7467984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9"/>
              </a:lnSpc>
            </a:pPr>
            <a:r>
              <a:rPr lang="en-US" sz="2800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Contatti</a:t>
            </a:r>
            <a:endParaRPr lang="en-US" sz="2800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ts val="5100"/>
              </a:lnSpc>
            </a:pPr>
            <a:r>
              <a:rPr lang="en-US" sz="4400" spc="-333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f.lolli@confindustria.eu</a:t>
            </a:r>
            <a:r>
              <a:rPr lang="en-US" sz="4400" spc="-333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88904" y="4250531"/>
            <a:ext cx="6187266" cy="1732219"/>
            <a:chOff x="0" y="0"/>
            <a:chExt cx="8249688" cy="23096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249688" cy="2309625"/>
            </a:xfrm>
            <a:custGeom>
              <a:avLst/>
              <a:gdLst/>
              <a:ahLst/>
              <a:cxnLst/>
              <a:rect l="l" t="t" r="r" b="b"/>
              <a:pathLst>
                <a:path w="8249688" h="2309625">
                  <a:moveTo>
                    <a:pt x="0" y="0"/>
                  </a:moveTo>
                  <a:lnTo>
                    <a:pt x="8249688" y="0"/>
                  </a:lnTo>
                  <a:lnTo>
                    <a:pt x="8249688" y="2309625"/>
                  </a:lnTo>
                  <a:lnTo>
                    <a:pt x="0" y="23096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33375"/>
              <a:ext cx="8249688" cy="26430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3040"/>
                </a:lnSpc>
              </a:pPr>
              <a:r>
                <a:rPr lang="en-US" sz="8000" spc="-333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Grazie!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0DB66-2025-2FB2-1AD5-E0B12D1EE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D9DD804-675E-2B77-3E6D-B66982147DB9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10469759" y="-7106507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A0FAA3B-1602-598F-996B-2FD655A2717E}"/>
                </a:ext>
              </a:extLst>
            </p:cNvPr>
            <p:cNvSpPr/>
            <p:nvPr/>
          </p:nvSpPr>
          <p:spPr>
            <a:xfrm>
              <a:off x="10469759" y="-7106507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60F35B59-F6AA-5462-D2A2-23BBEA57A9D8}"/>
              </a:ext>
            </a:extLst>
          </p:cNvPr>
          <p:cNvSpPr/>
          <p:nvPr/>
        </p:nvSpPr>
        <p:spPr>
          <a:xfrm>
            <a:off x="8673124" y="5073972"/>
            <a:ext cx="783120" cy="744943"/>
          </a:xfrm>
          <a:custGeom>
            <a:avLst/>
            <a:gdLst/>
            <a:ahLst/>
            <a:cxnLst/>
            <a:rect l="l" t="t" r="r" b="b"/>
            <a:pathLst>
              <a:path w="783120" h="744943">
                <a:moveTo>
                  <a:pt x="0" y="0"/>
                </a:moveTo>
                <a:lnTo>
                  <a:pt x="783120" y="0"/>
                </a:lnTo>
                <a:lnTo>
                  <a:pt x="783120" y="744943"/>
                </a:lnTo>
                <a:lnTo>
                  <a:pt x="0" y="7449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B9E1E227-B127-8FC2-604E-480ACCA0D935}"/>
              </a:ext>
            </a:extLst>
          </p:cNvPr>
          <p:cNvSpPr txBox="1"/>
          <p:nvPr/>
        </p:nvSpPr>
        <p:spPr>
          <a:xfrm>
            <a:off x="1537815" y="548242"/>
            <a:ext cx="15212370" cy="555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200"/>
              </a:lnSpc>
              <a:defRPr/>
            </a:pPr>
            <a:r>
              <a:rPr lang="it-IT" sz="4800" b="1" cap="all" noProof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attività della delegazione di </a:t>
            </a:r>
            <a:r>
              <a:rPr lang="it-IT" sz="4800" b="1" cap="all" noProof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bruxelles</a:t>
            </a:r>
            <a:endParaRPr kumimoji="0" lang="it-IT" sz="4500" b="0" i="0" u="none" strike="noStrike" kern="1200" cap="none" spc="-225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1331366-74D8-9204-62AB-FCCF80037590}"/>
              </a:ext>
            </a:extLst>
          </p:cNvPr>
          <p:cNvSpPr/>
          <p:nvPr/>
        </p:nvSpPr>
        <p:spPr>
          <a:xfrm>
            <a:off x="12750551" y="2281263"/>
            <a:ext cx="1178522" cy="1208739"/>
          </a:xfrm>
          <a:custGeom>
            <a:avLst/>
            <a:gdLst/>
            <a:ahLst/>
            <a:cxnLst/>
            <a:rect l="l" t="t" r="r" b="b"/>
            <a:pathLst>
              <a:path w="1178521" h="1208739">
                <a:moveTo>
                  <a:pt x="0" y="0"/>
                </a:moveTo>
                <a:lnTo>
                  <a:pt x="1178521" y="0"/>
                </a:lnTo>
                <a:lnTo>
                  <a:pt x="1178521" y="1208739"/>
                </a:lnTo>
                <a:lnTo>
                  <a:pt x="0" y="12087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445"/>
            <a:endParaRPr lang="it-IT" noProof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AEBFFB7-E181-43D6-4834-2016BE9AF243}"/>
              </a:ext>
            </a:extLst>
          </p:cNvPr>
          <p:cNvSpPr/>
          <p:nvPr/>
        </p:nvSpPr>
        <p:spPr>
          <a:xfrm>
            <a:off x="4060907" y="5605161"/>
            <a:ext cx="1208739" cy="1208739"/>
          </a:xfrm>
          <a:custGeom>
            <a:avLst/>
            <a:gdLst/>
            <a:ahLst/>
            <a:cxnLst/>
            <a:rect l="l" t="t" r="r" b="b"/>
            <a:pathLst>
              <a:path w="1208739" h="1208739">
                <a:moveTo>
                  <a:pt x="0" y="0"/>
                </a:moveTo>
                <a:lnTo>
                  <a:pt x="1208740" y="0"/>
                </a:lnTo>
                <a:lnTo>
                  <a:pt x="1208740" y="1208739"/>
                </a:lnTo>
                <a:lnTo>
                  <a:pt x="0" y="12087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445"/>
            <a:endParaRPr lang="it-IT" noProof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AAFC51D-75DE-95E7-EA37-131C1115FEA1}"/>
              </a:ext>
            </a:extLst>
          </p:cNvPr>
          <p:cNvSpPr/>
          <p:nvPr/>
        </p:nvSpPr>
        <p:spPr>
          <a:xfrm>
            <a:off x="13538132" y="5605161"/>
            <a:ext cx="1382135" cy="1208739"/>
          </a:xfrm>
          <a:custGeom>
            <a:avLst/>
            <a:gdLst/>
            <a:ahLst/>
            <a:cxnLst/>
            <a:rect l="l" t="t" r="r" b="b"/>
            <a:pathLst>
              <a:path w="1382134" h="1208739">
                <a:moveTo>
                  <a:pt x="0" y="0"/>
                </a:moveTo>
                <a:lnTo>
                  <a:pt x="1382134" y="0"/>
                </a:lnTo>
                <a:lnTo>
                  <a:pt x="1382134" y="1208739"/>
                </a:lnTo>
                <a:lnTo>
                  <a:pt x="0" y="12087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445"/>
            <a:endParaRPr lang="it-IT" noProof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2372E88-EFCA-5BA9-7648-5C094663592B}"/>
              </a:ext>
            </a:extLst>
          </p:cNvPr>
          <p:cNvSpPr/>
          <p:nvPr/>
        </p:nvSpPr>
        <p:spPr>
          <a:xfrm>
            <a:off x="5658002" y="2281263"/>
            <a:ext cx="1937859" cy="1208739"/>
          </a:xfrm>
          <a:custGeom>
            <a:avLst/>
            <a:gdLst/>
            <a:ahLst/>
            <a:cxnLst/>
            <a:rect l="l" t="t" r="r" b="b"/>
            <a:pathLst>
              <a:path w="1937859" h="1208739">
                <a:moveTo>
                  <a:pt x="0" y="0"/>
                </a:moveTo>
                <a:lnTo>
                  <a:pt x="1937858" y="0"/>
                </a:lnTo>
                <a:lnTo>
                  <a:pt x="1937858" y="1208739"/>
                </a:lnTo>
                <a:lnTo>
                  <a:pt x="0" y="12087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445"/>
            <a:endParaRPr lang="it-IT" noProof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8EE617E-0D75-8FA1-7178-521629C119B1}"/>
              </a:ext>
            </a:extLst>
          </p:cNvPr>
          <p:cNvSpPr/>
          <p:nvPr/>
        </p:nvSpPr>
        <p:spPr>
          <a:xfrm>
            <a:off x="8789276" y="5605161"/>
            <a:ext cx="1208739" cy="1208739"/>
          </a:xfrm>
          <a:custGeom>
            <a:avLst/>
            <a:gdLst/>
            <a:ahLst/>
            <a:cxnLst/>
            <a:rect l="l" t="t" r="r" b="b"/>
            <a:pathLst>
              <a:path w="1208739" h="1208739">
                <a:moveTo>
                  <a:pt x="0" y="0"/>
                </a:moveTo>
                <a:lnTo>
                  <a:pt x="1208739" y="0"/>
                </a:lnTo>
                <a:lnTo>
                  <a:pt x="1208739" y="1208739"/>
                </a:lnTo>
                <a:lnTo>
                  <a:pt x="0" y="12087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445"/>
            <a:endParaRPr lang="it-IT" noProof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A3800F-0FD6-7CFA-3F09-B442CD1678FB}"/>
              </a:ext>
            </a:extLst>
          </p:cNvPr>
          <p:cNvSpPr txBox="1"/>
          <p:nvPr/>
        </p:nvSpPr>
        <p:spPr>
          <a:xfrm>
            <a:off x="3240001" y="3596948"/>
            <a:ext cx="6773864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5600"/>
              </a:lnSpc>
              <a:spcBef>
                <a:spcPct val="0"/>
              </a:spcBef>
            </a:pPr>
            <a:r>
              <a:rPr lang="it-IT" sz="3999" b="1" noProof="0">
                <a:solidFill>
                  <a:srgbClr val="002060"/>
                </a:solidFill>
                <a:latin typeface="Arial Bold"/>
                <a:ea typeface="Arial Bold"/>
                <a:cs typeface="Arial Bold"/>
                <a:sym typeface="Arial Bold"/>
              </a:rPr>
              <a:t>Rappresentanza e Lobbying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D5D93384-BDA4-CB7F-7D85-1A7E6A185521}"/>
              </a:ext>
            </a:extLst>
          </p:cNvPr>
          <p:cNvSpPr txBox="1"/>
          <p:nvPr/>
        </p:nvSpPr>
        <p:spPr>
          <a:xfrm>
            <a:off x="11759355" y="3596948"/>
            <a:ext cx="3160911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445">
              <a:lnSpc>
                <a:spcPts val="5600"/>
              </a:lnSpc>
              <a:spcBef>
                <a:spcPct val="0"/>
              </a:spcBef>
            </a:pPr>
            <a:r>
              <a:rPr lang="it-IT" sz="3999" b="1" noProof="0">
                <a:solidFill>
                  <a:srgbClr val="002060"/>
                </a:solidFill>
                <a:latin typeface="Arial Bold"/>
                <a:ea typeface="Arial Bold"/>
                <a:cs typeface="Arial Bold"/>
                <a:sym typeface="Arial Bold"/>
              </a:rPr>
              <a:t>Informazione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585B3C-2431-31B8-A079-3FB3898F4DDF}"/>
              </a:ext>
            </a:extLst>
          </p:cNvPr>
          <p:cNvSpPr txBox="1"/>
          <p:nvPr/>
        </p:nvSpPr>
        <p:spPr>
          <a:xfrm>
            <a:off x="3240000" y="6963125"/>
            <a:ext cx="2850555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445">
              <a:lnSpc>
                <a:spcPts val="5600"/>
              </a:lnSpc>
              <a:spcBef>
                <a:spcPct val="0"/>
              </a:spcBef>
            </a:pPr>
            <a:r>
              <a:rPr lang="it-IT" sz="3999" b="1" noProof="0">
                <a:solidFill>
                  <a:srgbClr val="002060"/>
                </a:solidFill>
                <a:latin typeface="Arial Bold"/>
                <a:ea typeface="Arial Bold"/>
                <a:cs typeface="Arial Bold"/>
                <a:sym typeface="Arial Bold"/>
              </a:rPr>
              <a:t>Formazione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7CC06AF5-7730-81A0-1A93-0E7A54EF8B6C}"/>
              </a:ext>
            </a:extLst>
          </p:cNvPr>
          <p:cNvSpPr txBox="1"/>
          <p:nvPr/>
        </p:nvSpPr>
        <p:spPr>
          <a:xfrm>
            <a:off x="13538134" y="6963125"/>
            <a:ext cx="2231090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5600"/>
              </a:lnSpc>
              <a:spcBef>
                <a:spcPct val="0"/>
              </a:spcBef>
            </a:pPr>
            <a:r>
              <a:rPr lang="it-IT" sz="3999" b="1" noProof="0">
                <a:solidFill>
                  <a:srgbClr val="002060"/>
                </a:solidFill>
                <a:latin typeface="Arial Bold"/>
                <a:ea typeface="Arial Bold"/>
                <a:cs typeface="Arial Bold"/>
                <a:sym typeface="Arial Bold"/>
              </a:rPr>
              <a:t>Servizi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49622992-7930-6134-4E8D-5DED01F6EF5A}"/>
              </a:ext>
            </a:extLst>
          </p:cNvPr>
          <p:cNvSpPr txBox="1"/>
          <p:nvPr/>
        </p:nvSpPr>
        <p:spPr>
          <a:xfrm>
            <a:off x="7069039" y="6963125"/>
            <a:ext cx="5362874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445">
              <a:lnSpc>
                <a:spcPts val="5600"/>
              </a:lnSpc>
              <a:spcBef>
                <a:spcPct val="0"/>
              </a:spcBef>
            </a:pPr>
            <a:r>
              <a:rPr lang="it-IT" sz="3999" b="1" noProof="0">
                <a:solidFill>
                  <a:srgbClr val="002060"/>
                </a:solidFill>
                <a:latin typeface="Arial Bold"/>
                <a:ea typeface="Arial Bold"/>
                <a:cs typeface="Arial Bold"/>
                <a:sym typeface="Arial Bold"/>
              </a:rPr>
              <a:t>Finanziamenti europei</a:t>
            </a:r>
          </a:p>
        </p:txBody>
      </p:sp>
    </p:spTree>
    <p:extLst>
      <p:ext uri="{BB962C8B-B14F-4D97-AF65-F5344CB8AC3E}">
        <p14:creationId xmlns:p14="http://schemas.microsoft.com/office/powerpoint/2010/main" val="2072741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81000" y="2705100"/>
            <a:ext cx="17526000" cy="6819900"/>
            <a:chOff x="0" y="0"/>
            <a:chExt cx="23368000" cy="9093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368000" cy="9093200"/>
            </a:xfrm>
            <a:custGeom>
              <a:avLst/>
              <a:gdLst/>
              <a:ahLst/>
              <a:cxnLst/>
              <a:rect l="l" t="t" r="r" b="b"/>
              <a:pathLst>
                <a:path w="23368000" h="9093200">
                  <a:moveTo>
                    <a:pt x="0" y="0"/>
                  </a:moveTo>
                  <a:lnTo>
                    <a:pt x="23368000" y="0"/>
                  </a:lnTo>
                  <a:lnTo>
                    <a:pt x="23368000" y="9093200"/>
                  </a:lnTo>
                  <a:lnTo>
                    <a:pt x="0" y="909320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257056" y="2705100"/>
            <a:ext cx="5756338" cy="6819900"/>
            <a:chOff x="0" y="0"/>
            <a:chExt cx="7675117" cy="9093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675118" cy="9093200"/>
            </a:xfrm>
            <a:custGeom>
              <a:avLst/>
              <a:gdLst/>
              <a:ahLst/>
              <a:cxnLst/>
              <a:rect l="l" t="t" r="r" b="b"/>
              <a:pathLst>
                <a:path w="7675118" h="9093200">
                  <a:moveTo>
                    <a:pt x="0" y="0"/>
                  </a:moveTo>
                  <a:lnTo>
                    <a:pt x="7675118" y="0"/>
                  </a:lnTo>
                  <a:lnTo>
                    <a:pt x="7675118" y="9093200"/>
                  </a:lnTo>
                  <a:lnTo>
                    <a:pt x="0" y="9093200"/>
                  </a:lnTo>
                  <a:close/>
                </a:path>
              </a:pathLst>
            </a:custGeom>
            <a:solidFill>
              <a:srgbClr val="20326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906031" y="6946820"/>
            <a:ext cx="163545" cy="119158"/>
            <a:chOff x="0" y="0"/>
            <a:chExt cx="218060" cy="158877"/>
          </a:xfrm>
        </p:grpSpPr>
        <p:sp>
          <p:nvSpPr>
            <p:cNvPr id="9" name="Freeform 9"/>
            <p:cNvSpPr/>
            <p:nvPr/>
          </p:nvSpPr>
          <p:spPr>
            <a:xfrm>
              <a:off x="1333" y="1333"/>
              <a:ext cx="215392" cy="157544"/>
            </a:xfrm>
            <a:custGeom>
              <a:avLst/>
              <a:gdLst/>
              <a:ahLst/>
              <a:cxnLst/>
              <a:rect l="l" t="t" r="r" b="b"/>
              <a:pathLst>
                <a:path w="215392" h="157544">
                  <a:moveTo>
                    <a:pt x="72708" y="157544"/>
                  </a:moveTo>
                  <a:cubicBezTo>
                    <a:pt x="70041" y="157544"/>
                    <a:pt x="65977" y="156147"/>
                    <a:pt x="63310" y="153480"/>
                  </a:cubicBezTo>
                  <a:cubicBezTo>
                    <a:pt x="4001" y="92901"/>
                    <a:pt x="4001" y="92901"/>
                    <a:pt x="4001" y="92901"/>
                  </a:cubicBezTo>
                  <a:cubicBezTo>
                    <a:pt x="-1333" y="87567"/>
                    <a:pt x="-1333" y="79439"/>
                    <a:pt x="4001" y="74105"/>
                  </a:cubicBezTo>
                  <a:cubicBezTo>
                    <a:pt x="9335" y="68771"/>
                    <a:pt x="17463" y="68771"/>
                    <a:pt x="22797" y="74105"/>
                  </a:cubicBezTo>
                  <a:cubicBezTo>
                    <a:pt x="72708" y="123889"/>
                    <a:pt x="72708" y="123889"/>
                    <a:pt x="72708" y="123889"/>
                  </a:cubicBezTo>
                  <a:cubicBezTo>
                    <a:pt x="192596" y="4001"/>
                    <a:pt x="192596" y="4001"/>
                    <a:pt x="192596" y="4001"/>
                  </a:cubicBezTo>
                  <a:cubicBezTo>
                    <a:pt x="197930" y="-1333"/>
                    <a:pt x="206058" y="-1333"/>
                    <a:pt x="211392" y="4001"/>
                  </a:cubicBezTo>
                  <a:cubicBezTo>
                    <a:pt x="216726" y="9335"/>
                    <a:pt x="216726" y="18860"/>
                    <a:pt x="211392" y="22797"/>
                  </a:cubicBezTo>
                  <a:cubicBezTo>
                    <a:pt x="83503" y="153480"/>
                    <a:pt x="83503" y="153480"/>
                    <a:pt x="83503" y="153480"/>
                  </a:cubicBezTo>
                  <a:cubicBezTo>
                    <a:pt x="79439" y="156147"/>
                    <a:pt x="76772" y="157544"/>
                    <a:pt x="72708" y="157544"/>
                  </a:cubicBezTo>
                  <a:close/>
                </a:path>
              </a:pathLst>
            </a:custGeom>
            <a:solidFill>
              <a:srgbClr val="13567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2584510" y="5143500"/>
            <a:ext cx="814145" cy="744943"/>
          </a:xfrm>
          <a:custGeom>
            <a:avLst/>
            <a:gdLst/>
            <a:ahLst/>
            <a:cxnLst/>
            <a:rect l="l" t="t" r="r" b="b"/>
            <a:pathLst>
              <a:path w="814145" h="744943">
                <a:moveTo>
                  <a:pt x="0" y="0"/>
                </a:moveTo>
                <a:lnTo>
                  <a:pt x="814146" y="0"/>
                </a:lnTo>
                <a:lnTo>
                  <a:pt x="814146" y="744943"/>
                </a:lnTo>
                <a:lnTo>
                  <a:pt x="0" y="7449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7127232" y="391563"/>
            <a:ext cx="801222" cy="801222"/>
          </a:xfrm>
          <a:custGeom>
            <a:avLst/>
            <a:gdLst/>
            <a:ahLst/>
            <a:cxnLst/>
            <a:rect l="l" t="t" r="r" b="b"/>
            <a:pathLst>
              <a:path w="801222" h="801222">
                <a:moveTo>
                  <a:pt x="0" y="0"/>
                </a:moveTo>
                <a:lnTo>
                  <a:pt x="801222" y="0"/>
                </a:lnTo>
                <a:lnTo>
                  <a:pt x="801222" y="801222"/>
                </a:lnTo>
                <a:lnTo>
                  <a:pt x="0" y="80122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8673124" y="5073972"/>
            <a:ext cx="783120" cy="744943"/>
          </a:xfrm>
          <a:custGeom>
            <a:avLst/>
            <a:gdLst/>
            <a:ahLst/>
            <a:cxnLst/>
            <a:rect l="l" t="t" r="r" b="b"/>
            <a:pathLst>
              <a:path w="783120" h="744943">
                <a:moveTo>
                  <a:pt x="0" y="0"/>
                </a:moveTo>
                <a:lnTo>
                  <a:pt x="783120" y="0"/>
                </a:lnTo>
                <a:lnTo>
                  <a:pt x="783120" y="744943"/>
                </a:lnTo>
                <a:lnTo>
                  <a:pt x="0" y="7449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4829363" y="5143500"/>
            <a:ext cx="662999" cy="744943"/>
          </a:xfrm>
          <a:custGeom>
            <a:avLst/>
            <a:gdLst/>
            <a:ahLst/>
            <a:cxnLst/>
            <a:rect l="l" t="t" r="r" b="b"/>
            <a:pathLst>
              <a:path w="662999" h="744943">
                <a:moveTo>
                  <a:pt x="0" y="0"/>
                </a:moveTo>
                <a:lnTo>
                  <a:pt x="663000" y="0"/>
                </a:lnTo>
                <a:lnTo>
                  <a:pt x="663000" y="744943"/>
                </a:lnTo>
                <a:lnTo>
                  <a:pt x="0" y="7449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81000" y="377871"/>
            <a:ext cx="6197191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-22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FINANZIAMENTI EUROPEI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6815" y="3449617"/>
            <a:ext cx="3932738" cy="139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Presenza a Bruxelles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34614" y="6295950"/>
            <a:ext cx="3913938" cy="1033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99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Consente un accesso  privilegiato alla Commissione europea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779087" y="3449617"/>
            <a:ext cx="2712275" cy="139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Azioni di lobby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990122" y="6352137"/>
            <a:ext cx="4290206" cy="1033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Hanno lo scopo di influenzare i programmi europei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990122" y="1147899"/>
            <a:ext cx="7924953" cy="89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342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>
                <a:ln>
                  <a:noFill/>
                </a:ln>
                <a:solidFill>
                  <a:srgbClr val="002060">
                    <a:alpha val="80000"/>
                  </a:srgbClr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QUALIFICARE LA PARTECIPAZIONE DELLE IMPRESE AI FINANZIAMENTI EUROPEI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352571" y="1349421"/>
            <a:ext cx="2485398" cy="506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0" i="0" u="none" strike="noStrike" kern="1200" cap="none" spc="0" normalizeH="0" baseline="0" noProof="0">
                <a:ln>
                  <a:noFill/>
                </a:ln>
                <a:solidFill>
                  <a:srgbClr val="002060">
                    <a:alpha val="80000"/>
                  </a:srgbClr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OBIETTIVO: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194494" y="3449617"/>
            <a:ext cx="3932738" cy="139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Servizi informativi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214361" y="6352137"/>
            <a:ext cx="3913938" cy="1033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99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Fondamentali anche per fornire assistenza tecnica e formazione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BCC43-7D84-31C2-6AFD-BCDF4494B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35E4381-74E2-81D7-7270-CBF49CA237B1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10469759" y="-7106507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CFF2F92-8225-C43F-E468-88723BF688A5}"/>
                </a:ext>
              </a:extLst>
            </p:cNvPr>
            <p:cNvSpPr/>
            <p:nvPr/>
          </p:nvSpPr>
          <p:spPr>
            <a:xfrm>
              <a:off x="10469759" y="-7106507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3E1351B8-2B7A-B1A7-4E94-61A683935EBE}"/>
              </a:ext>
            </a:extLst>
          </p:cNvPr>
          <p:cNvSpPr/>
          <p:nvPr/>
        </p:nvSpPr>
        <p:spPr>
          <a:xfrm>
            <a:off x="8673124" y="5073972"/>
            <a:ext cx="783120" cy="744943"/>
          </a:xfrm>
          <a:custGeom>
            <a:avLst/>
            <a:gdLst/>
            <a:ahLst/>
            <a:cxnLst/>
            <a:rect l="l" t="t" r="r" b="b"/>
            <a:pathLst>
              <a:path w="783120" h="744943">
                <a:moveTo>
                  <a:pt x="0" y="0"/>
                </a:moveTo>
                <a:lnTo>
                  <a:pt x="783120" y="0"/>
                </a:lnTo>
                <a:lnTo>
                  <a:pt x="783120" y="744943"/>
                </a:lnTo>
                <a:lnTo>
                  <a:pt x="0" y="7449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C7E2B3B4-C14A-0276-253B-0168A25763E3}"/>
              </a:ext>
            </a:extLst>
          </p:cNvPr>
          <p:cNvSpPr txBox="1"/>
          <p:nvPr/>
        </p:nvSpPr>
        <p:spPr>
          <a:xfrm>
            <a:off x="741060" y="509626"/>
            <a:ext cx="14859000" cy="555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200"/>
              </a:lnSpc>
              <a:defRPr/>
            </a:pPr>
            <a:r>
              <a:rPr lang="it-IT" sz="4800" b="1" cap="all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programmi a gestione diretta</a:t>
            </a:r>
            <a:endParaRPr kumimoji="0" lang="en-US" sz="4500" b="0" i="0" u="none" strike="noStrike" kern="1200" cap="none" spc="-225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2204368A-FE63-1DF3-66FA-1372C11CC070}"/>
              </a:ext>
            </a:extLst>
          </p:cNvPr>
          <p:cNvSpPr txBox="1"/>
          <p:nvPr/>
        </p:nvSpPr>
        <p:spPr>
          <a:xfrm>
            <a:off x="7779087" y="3449617"/>
            <a:ext cx="2712275" cy="139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Azioni di lobby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9AD75A09-D25F-7A49-B0EA-661FD39EFA39}"/>
              </a:ext>
            </a:extLst>
          </p:cNvPr>
          <p:cNvSpPr txBox="1"/>
          <p:nvPr/>
        </p:nvSpPr>
        <p:spPr>
          <a:xfrm>
            <a:off x="741060" y="1773346"/>
            <a:ext cx="16805880" cy="67403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 defTabSz="1371600"/>
            <a:r>
              <a:rPr lang="it-IT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programmi di maggior interesse per il Sistema Confindustria sono:</a:t>
            </a:r>
          </a:p>
          <a:p>
            <a:pPr algn="just" defTabSz="1371600"/>
            <a:endParaRPr lang="it-IT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428625" algn="just" defTabSz="137160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Europe: 95.5 miliardi di euro; </a:t>
            </a:r>
          </a:p>
          <a:p>
            <a:pPr marL="428625" indent="-428625" algn="just" defTabSz="137160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LIFE: 5.4 miliardi di euro;</a:t>
            </a:r>
          </a:p>
          <a:p>
            <a:pPr marL="428625" indent="-428625" algn="just" defTabSz="137160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Market </a:t>
            </a:r>
            <a:r>
              <a:rPr lang="it-IT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it-IT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4.2 miliardi di euro;</a:t>
            </a:r>
          </a:p>
          <a:p>
            <a:pPr marL="428625" indent="-428625" algn="just" defTabSz="137160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Europe: 7.5 miliardi di euro;</a:t>
            </a:r>
          </a:p>
          <a:p>
            <a:pPr marL="428625" indent="-428625" algn="just" defTabSz="137160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Erasmus+: 26.2 miliardi di euro;</a:t>
            </a:r>
          </a:p>
          <a:p>
            <a:pPr marL="428625" indent="-428625" algn="just" defTabSz="137160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 Europe: 2.44 miliardi di euro;</a:t>
            </a:r>
          </a:p>
          <a:p>
            <a:pPr marL="428625" indent="-428625" algn="just" defTabSz="1371600">
              <a:buFont typeface="Arial" panose="020B0604020202020204" pitchFamily="34" charset="0"/>
              <a:buChar char="•"/>
            </a:pPr>
            <a:r>
              <a:rPr lang="it-IT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it-IT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Defence</a:t>
            </a:r>
            <a:r>
              <a:rPr lang="it-IT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Fund: 7.95 miliardi di euro;</a:t>
            </a:r>
          </a:p>
          <a:p>
            <a:pPr marL="428625" indent="-428625" algn="just" defTabSz="1371600">
              <a:buFont typeface="Arial" panose="020B0604020202020204" pitchFamily="34" charset="0"/>
              <a:buChar char="•"/>
            </a:pPr>
            <a:r>
              <a:rPr lang="it-IT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InvestEU</a:t>
            </a:r>
            <a:r>
              <a:rPr lang="it-IT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372 miliardi di euro;</a:t>
            </a:r>
          </a:p>
          <a:p>
            <a:pPr marL="428625" indent="-428625" algn="just" defTabSz="137160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002060"/>
                </a:solidFill>
                <a:latin typeface="Arial"/>
                <a:cs typeface="Arial"/>
              </a:rPr>
              <a:t>Innovation Fund: 40 miliardi di euro;</a:t>
            </a:r>
          </a:p>
          <a:p>
            <a:pPr marL="428625" indent="-428625" algn="just" defTabSz="1371600">
              <a:buFont typeface="Arial" panose="020B0604020202020204" pitchFamily="34" charset="0"/>
              <a:buChar char="•"/>
            </a:pPr>
            <a:r>
              <a:rPr lang="it-IT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it-IT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Maritime </a:t>
            </a:r>
            <a:r>
              <a:rPr lang="it-IT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Fisheries</a:t>
            </a:r>
            <a:r>
              <a:rPr lang="it-IT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Aquaculture</a:t>
            </a:r>
            <a:r>
              <a:rPr lang="it-IT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Fund: 6.108 miliardi di euro.</a:t>
            </a:r>
          </a:p>
        </p:txBody>
      </p:sp>
    </p:spTree>
    <p:extLst>
      <p:ext uri="{BB962C8B-B14F-4D97-AF65-F5344CB8AC3E}">
        <p14:creationId xmlns:p14="http://schemas.microsoft.com/office/powerpoint/2010/main" val="3467786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66854-277F-409D-1630-19CFE9006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7C78B41-F31A-95A3-127C-5D7B91BBF40A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19E0BA0-8411-C753-514D-B87DE0AB6827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14">
            <a:extLst>
              <a:ext uri="{FF2B5EF4-FFF2-40B4-BE49-F238E27FC236}">
                <a16:creationId xmlns:a16="http://schemas.microsoft.com/office/drawing/2014/main" id="{5756DB8B-34B9-DA6E-AFBD-CE76CBF119B1}"/>
              </a:ext>
            </a:extLst>
          </p:cNvPr>
          <p:cNvSpPr txBox="1"/>
          <p:nvPr/>
        </p:nvSpPr>
        <p:spPr>
          <a:xfrm>
            <a:off x="4958828" y="419100"/>
            <a:ext cx="8370343" cy="541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00" b="0" i="0" u="none" strike="noStrike" kern="1200" cap="none" spc="-2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Caratteristiche di un progetto europeo</a:t>
            </a:r>
            <a:endParaRPr kumimoji="0" lang="en-US" sz="4300" b="0" i="0" u="none" strike="noStrike" kern="1200" cap="none" spc="-225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910C0EBB-8DCA-3769-5122-32D0181C2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76" y="1550568"/>
            <a:ext cx="16215648" cy="718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84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E2B37-3B3F-9695-75C6-3D1BBCFCE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DB44FB8-DF4D-B987-0CBA-D9C1B4EE38F5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AD3C1E6-8241-4140-4C5B-076028856076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14">
            <a:extLst>
              <a:ext uri="{FF2B5EF4-FFF2-40B4-BE49-F238E27FC236}">
                <a16:creationId xmlns:a16="http://schemas.microsoft.com/office/drawing/2014/main" id="{AA3801FC-FA0D-4B83-BFB3-97A458FBE364}"/>
              </a:ext>
            </a:extLst>
          </p:cNvPr>
          <p:cNvSpPr txBox="1"/>
          <p:nvPr/>
        </p:nvSpPr>
        <p:spPr>
          <a:xfrm>
            <a:off x="6117964" y="495300"/>
            <a:ext cx="6052072" cy="5482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500" b="0" i="0" u="none" strike="noStrike" kern="1200" cap="none" spc="-2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I vantaggi per le imprese</a:t>
            </a:r>
            <a:endParaRPr kumimoji="0" lang="en-US" sz="4500" b="0" i="0" u="none" strike="noStrike" kern="1200" cap="none" spc="-225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D8BE3D3-3758-C7D6-D11D-042B5CE69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533056"/>
            <a:ext cx="16383000" cy="747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37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46040-109B-E13B-E25A-BD6A47FF8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52557EE-5EAD-04D0-B42D-0FE47596AE51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617C90E-1698-94A8-4065-23B745F8B395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14">
            <a:extLst>
              <a:ext uri="{FF2B5EF4-FFF2-40B4-BE49-F238E27FC236}">
                <a16:creationId xmlns:a16="http://schemas.microsoft.com/office/drawing/2014/main" id="{F3DA25D6-5BF0-A1D4-B30C-0ED196D3B0E3}"/>
              </a:ext>
            </a:extLst>
          </p:cNvPr>
          <p:cNvSpPr txBox="1"/>
          <p:nvPr/>
        </p:nvSpPr>
        <p:spPr>
          <a:xfrm>
            <a:off x="1333500" y="499523"/>
            <a:ext cx="15621000" cy="5482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500" b="0" i="0" u="none" strike="noStrike" kern="1200" cap="none" spc="-2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Le caratteristiche delle imprese che partecipano ai progetti europei</a:t>
            </a:r>
            <a:endParaRPr kumimoji="0" lang="en-US" sz="4500" b="0" i="0" u="none" strike="noStrike" kern="1200" cap="none" spc="-225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612153-65A5-9119-C092-A09243ECA6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4562"/>
          <a:stretch>
            <a:fillRect/>
          </a:stretch>
        </p:blipFill>
        <p:spPr>
          <a:xfrm>
            <a:off x="800100" y="2095500"/>
            <a:ext cx="16687800" cy="731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46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81F2B-68DA-8BF3-C7C7-84A8E7BFB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BCAD158-E1C7-11FF-DCED-A35E83E48061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10469759" y="-7106507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B110400-993F-2569-D857-A1FB811F74CA}"/>
                </a:ext>
              </a:extLst>
            </p:cNvPr>
            <p:cNvSpPr/>
            <p:nvPr/>
          </p:nvSpPr>
          <p:spPr>
            <a:xfrm>
              <a:off x="10469759" y="-7106507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CE3C6DD1-AE8D-DFB8-44E4-F14D02400BCA}"/>
              </a:ext>
            </a:extLst>
          </p:cNvPr>
          <p:cNvSpPr/>
          <p:nvPr/>
        </p:nvSpPr>
        <p:spPr>
          <a:xfrm>
            <a:off x="8673124" y="5073972"/>
            <a:ext cx="783120" cy="744943"/>
          </a:xfrm>
          <a:custGeom>
            <a:avLst/>
            <a:gdLst/>
            <a:ahLst/>
            <a:cxnLst/>
            <a:rect l="l" t="t" r="r" b="b"/>
            <a:pathLst>
              <a:path w="783120" h="744943">
                <a:moveTo>
                  <a:pt x="0" y="0"/>
                </a:moveTo>
                <a:lnTo>
                  <a:pt x="783120" y="0"/>
                </a:lnTo>
                <a:lnTo>
                  <a:pt x="783120" y="744943"/>
                </a:lnTo>
                <a:lnTo>
                  <a:pt x="0" y="7449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8A813F9E-71DC-DB3C-401C-C77805CAD312}"/>
              </a:ext>
            </a:extLst>
          </p:cNvPr>
          <p:cNvSpPr txBox="1"/>
          <p:nvPr/>
        </p:nvSpPr>
        <p:spPr>
          <a:xfrm>
            <a:off x="1605697" y="607621"/>
            <a:ext cx="1508506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LIFE: il programma europeo per l'ambiente e l'azione per il clima</a:t>
            </a:r>
            <a:endParaRPr kumimoji="0" lang="en-US" sz="48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E43929FC-D31B-D330-B014-E39DE51EE2F4}"/>
              </a:ext>
            </a:extLst>
          </p:cNvPr>
          <p:cNvSpPr txBox="1"/>
          <p:nvPr/>
        </p:nvSpPr>
        <p:spPr>
          <a:xfrm>
            <a:off x="7779087" y="3449617"/>
            <a:ext cx="2712275" cy="139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Azioni di lobby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CEA96E-9685-63B1-332F-2BCC6A91DA03}"/>
              </a:ext>
            </a:extLst>
          </p:cNvPr>
          <p:cNvSpPr txBox="1"/>
          <p:nvPr/>
        </p:nvSpPr>
        <p:spPr>
          <a:xfrm>
            <a:off x="13219567" y="3803003"/>
            <a:ext cx="3600233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I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soggetti target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sono PA, enti gestori di aree protette, imprese, ONG e attori territoriali su ambiente-clima-energia.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C9339-2D2F-7AD7-5DC2-16E2E78D30B4}"/>
              </a:ext>
            </a:extLst>
          </p:cNvPr>
          <p:cNvSpPr/>
          <p:nvPr/>
        </p:nvSpPr>
        <p:spPr>
          <a:xfrm>
            <a:off x="1601297" y="3208088"/>
            <a:ext cx="4100536" cy="504095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8CE41-6107-093B-3641-38DC96352003}"/>
              </a:ext>
            </a:extLst>
          </p:cNvPr>
          <p:cNvSpPr txBox="1"/>
          <p:nvPr/>
        </p:nvSpPr>
        <p:spPr>
          <a:xfrm>
            <a:off x="1819136" y="3780635"/>
            <a:ext cx="3674697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Implementato tramite </a:t>
            </a: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4 sottoprogrammi:</a:t>
            </a: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Nature &amp; </a:t>
            </a:r>
            <a:r>
              <a:rPr kumimoji="0" lang="it-IT" sz="2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Biodiversity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Circular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Economy &amp; Quality of Life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Climate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Change </a:t>
            </a:r>
            <a:r>
              <a:rPr kumimoji="0" lang="it-IT" sz="2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Mitigation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&amp; Adaptation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Clean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Energy </a:t>
            </a:r>
            <a:r>
              <a:rPr kumimoji="0" lang="it-IT" sz="2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Transition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EDED1B-25D0-6874-A8F4-9E7B51F70D77}"/>
              </a:ext>
            </a:extLst>
          </p:cNvPr>
          <p:cNvSpPr txBox="1"/>
          <p:nvPr/>
        </p:nvSpPr>
        <p:spPr>
          <a:xfrm>
            <a:off x="7369841" y="3782307"/>
            <a:ext cx="3834719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Con un b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udget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da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5,4 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miliardi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 di euro,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finanzia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progetti direzionati a dimostrazione, best practice, coordinamento e supporto,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capacity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building e governance.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4126EA-F32D-79EE-02F6-0B5B8D857592}"/>
              </a:ext>
            </a:extLst>
          </p:cNvPr>
          <p:cNvSpPr/>
          <p:nvPr/>
        </p:nvSpPr>
        <p:spPr>
          <a:xfrm>
            <a:off x="7232662" y="3291722"/>
            <a:ext cx="4100536" cy="504095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4366D4F-22A2-AF87-4C04-A8635AA4009F}"/>
              </a:ext>
            </a:extLst>
          </p:cNvPr>
          <p:cNvSpPr/>
          <p:nvPr/>
        </p:nvSpPr>
        <p:spPr>
          <a:xfrm>
            <a:off x="12975540" y="3291722"/>
            <a:ext cx="4100536" cy="5040955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185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247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D1F72-CFE6-00A0-32F3-DD782A946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669AFE8-4463-AB85-89E0-60A50D723873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10469759" y="-7106507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BDEF808-3E61-7740-0EA8-F46BC542AA7B}"/>
                </a:ext>
              </a:extLst>
            </p:cNvPr>
            <p:cNvSpPr/>
            <p:nvPr/>
          </p:nvSpPr>
          <p:spPr>
            <a:xfrm>
              <a:off x="10469759" y="-7106507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F24948CF-6A2B-6DCE-79FF-736D8C5F4129}"/>
              </a:ext>
            </a:extLst>
          </p:cNvPr>
          <p:cNvSpPr/>
          <p:nvPr/>
        </p:nvSpPr>
        <p:spPr>
          <a:xfrm>
            <a:off x="8673124" y="5073972"/>
            <a:ext cx="783120" cy="744943"/>
          </a:xfrm>
          <a:custGeom>
            <a:avLst/>
            <a:gdLst/>
            <a:ahLst/>
            <a:cxnLst/>
            <a:rect l="l" t="t" r="r" b="b"/>
            <a:pathLst>
              <a:path w="783120" h="744943">
                <a:moveTo>
                  <a:pt x="0" y="0"/>
                </a:moveTo>
                <a:lnTo>
                  <a:pt x="783120" y="0"/>
                </a:lnTo>
                <a:lnTo>
                  <a:pt x="783120" y="744943"/>
                </a:lnTo>
                <a:lnTo>
                  <a:pt x="0" y="7449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B1085D21-D475-4A90-ED5D-49F873145396}"/>
              </a:ext>
            </a:extLst>
          </p:cNvPr>
          <p:cNvSpPr txBox="1"/>
          <p:nvPr/>
        </p:nvSpPr>
        <p:spPr>
          <a:xfrm>
            <a:off x="7779087" y="3449617"/>
            <a:ext cx="2712275" cy="139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Azioni di lobby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F3A134-5667-B448-F592-926E38ED9DB3}"/>
              </a:ext>
            </a:extLst>
          </p:cNvPr>
          <p:cNvSpPr txBox="1"/>
          <p:nvPr/>
        </p:nvSpPr>
        <p:spPr>
          <a:xfrm>
            <a:off x="13219567" y="3761186"/>
            <a:ext cx="3600233" cy="37240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Il </a:t>
            </a:r>
            <a:r>
              <a:rPr kumimoji="0" lang="it-IT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grado di innovazione</a:t>
            </a:r>
            <a:r>
              <a:rPr kumimoji="0" lang="it-IT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solitamente ricercato riguarda l'</a:t>
            </a:r>
            <a:r>
              <a:rPr kumimoji="0" lang="it-IT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innovazione applicata</a:t>
            </a:r>
            <a:r>
              <a:rPr kumimoji="0" lang="it-IT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, con soluzioni pronte da dimostrare/replicare.</a:t>
            </a:r>
            <a:endParaRPr kumimoji="0" lang="it-IT" sz="2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32B365-31FB-4243-3FAD-8B1E5E63F16A}"/>
              </a:ext>
            </a:extLst>
          </p:cNvPr>
          <p:cNvSpPr/>
          <p:nvPr/>
        </p:nvSpPr>
        <p:spPr>
          <a:xfrm>
            <a:off x="1601297" y="3208088"/>
            <a:ext cx="4100536" cy="504095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D39769-275E-38BD-AACB-A3D97748862C}"/>
              </a:ext>
            </a:extLst>
          </p:cNvPr>
          <p:cNvSpPr txBox="1"/>
          <p:nvPr/>
        </p:nvSpPr>
        <p:spPr>
          <a:xfrm>
            <a:off x="1819136" y="3529733"/>
            <a:ext cx="3674697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Il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requisito di transnazionalità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non è obbligatorio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, ma è valorizzato quando rappresenta un valore aggiunto, mentre i criteri di valutazione sono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Rilevanza, Impatto, Qualità e Risorse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.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7219E-D588-DC8F-1EBA-62A0891DE778}"/>
              </a:ext>
            </a:extLst>
          </p:cNvPr>
          <p:cNvSpPr txBox="1"/>
          <p:nvPr/>
        </p:nvSpPr>
        <p:spPr>
          <a:xfrm>
            <a:off x="7369841" y="3615039"/>
            <a:ext cx="3834719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Finanzia sia </a:t>
            </a: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mono-beneficiari </a:t>
            </a: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che </a:t>
            </a: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consorzi, </a:t>
            </a: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e offre tipicamente </a:t>
            </a: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co-finanziamenti </a:t>
            </a: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fino al 60%, per casi specifici di Nature &amp; </a:t>
            </a:r>
            <a:r>
              <a:rPr kumimoji="0" lang="it-IT" sz="28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Biodiversity</a:t>
            </a: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 può arrivare fino al 75%.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019189-B226-BC99-A219-5632697879BD}"/>
              </a:ext>
            </a:extLst>
          </p:cNvPr>
          <p:cNvSpPr/>
          <p:nvPr/>
        </p:nvSpPr>
        <p:spPr>
          <a:xfrm>
            <a:off x="7232662" y="3291722"/>
            <a:ext cx="4100536" cy="504095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BA33F2-4ACC-3021-EE00-825727071201}"/>
              </a:ext>
            </a:extLst>
          </p:cNvPr>
          <p:cNvSpPr/>
          <p:nvPr/>
        </p:nvSpPr>
        <p:spPr>
          <a:xfrm>
            <a:off x="12975540" y="3291722"/>
            <a:ext cx="4100536" cy="5040955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185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53E03AE9-7674-BF85-F415-61AE5AB6162B}"/>
              </a:ext>
            </a:extLst>
          </p:cNvPr>
          <p:cNvSpPr txBox="1"/>
          <p:nvPr/>
        </p:nvSpPr>
        <p:spPr>
          <a:xfrm>
            <a:off x="1605697" y="607621"/>
            <a:ext cx="1508506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LIFE: il programma europeo per l'ambiente e l'azione per il clima</a:t>
            </a:r>
            <a:endParaRPr kumimoji="0" lang="en-US" sz="48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178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111cc3-5c43-4805-99e0-afbb84f1fe17">
      <Terms xmlns="http://schemas.microsoft.com/office/infopath/2007/PartnerControls"/>
    </lcf76f155ced4ddcb4097134ff3c332f>
    <TaxCatchAll xmlns="bd1881b0-4d25-41db-8dc5-353a524248b8" xsi:nil="true"/>
    <SharedWithUsers xmlns="bd1881b0-4d25-41db-8dc5-353a524248b8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5E8320C1D146D4D9B8BFAC1D48DFC84" ma:contentTypeVersion="19" ma:contentTypeDescription="Creare un nuovo documento." ma:contentTypeScope="" ma:versionID="1c18154999d6b2aac3a327e94bb2815f">
  <xsd:schema xmlns:xsd="http://www.w3.org/2001/XMLSchema" xmlns:xs="http://www.w3.org/2001/XMLSchema" xmlns:p="http://schemas.microsoft.com/office/2006/metadata/properties" xmlns:ns2="bd1881b0-4d25-41db-8dc5-353a524248b8" xmlns:ns3="e9111cc3-5c43-4805-99e0-afbb84f1fe17" targetNamespace="http://schemas.microsoft.com/office/2006/metadata/properties" ma:root="true" ma:fieldsID="fef2fa808ddf18549eb019c7fda2b626" ns2:_="" ns3:_="">
    <xsd:import namespace="bd1881b0-4d25-41db-8dc5-353a524248b8"/>
    <xsd:import namespace="e9111cc3-5c43-4805-99e0-afbb84f1fe1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1881b0-4d25-41db-8dc5-353a524248b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7307a86-f87b-493b-8198-6d418d0c31f7}" ma:internalName="TaxCatchAll" ma:showField="CatchAllData" ma:web="bd1881b0-4d25-41db-8dc5-353a524248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11cc3-5c43-4805-99e0-afbb84f1f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c5a36491-74e0-4c35-a6f0-68b60f884c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3379F6-261D-45B9-9D55-A92F28313C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245603-AFA3-4FAF-99B1-D16C0BB1D491}">
  <ds:schemaRefs>
    <ds:schemaRef ds:uri="bd1881b0-4d25-41db-8dc5-353a524248b8"/>
    <ds:schemaRef ds:uri="e9111cc3-5c43-4805-99e0-afbb84f1fe1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1A9D9B7-750D-4B41-B14A-097804520E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1881b0-4d25-41db-8dc5-353a524248b8"/>
    <ds:schemaRef ds:uri="e9111cc3-5c43-4805-99e0-afbb84f1fe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959</Words>
  <Application>Microsoft Office PowerPoint</Application>
  <PresentationFormat>Personalizzato</PresentationFormat>
  <Paragraphs>144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Arial</vt:lpstr>
      <vt:lpstr>Wingdings</vt:lpstr>
      <vt:lpstr>Roboto Bold</vt:lpstr>
      <vt:lpstr>Calibri</vt:lpstr>
      <vt:lpstr>Aptos</vt:lpstr>
      <vt:lpstr>Arial Bold</vt:lpstr>
      <vt:lpstr>Roboto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Federica Ancona</dc:title>
  <dc:creator>Gaia Della Rocca</dc:creator>
  <cp:lastModifiedBy>Federica Lolli</cp:lastModifiedBy>
  <cp:revision>1</cp:revision>
  <cp:lastPrinted>2026-01-20T08:57:22Z</cp:lastPrinted>
  <dcterms:created xsi:type="dcterms:W3CDTF">2006-08-16T00:00:00Z</dcterms:created>
  <dcterms:modified xsi:type="dcterms:W3CDTF">2026-05-27T10:10:07Z</dcterms:modified>
  <dc:identifier>DAG54gqJPsA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0x010100E5E8320C1D146D4D9B8BFAC1D48DFC84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