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www.infraware.co.kr/2012/infrawarePen" Target="docProps/infrawarePe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1"/>
  </p:notesMasterIdLst>
  <p:handoutMasterIdLst>
    <p:handoutMasterId r:id="rId32"/>
  </p:handoutMasterIdLst>
  <p:sldIdLst>
    <p:sldId id="256" r:id="rId5"/>
    <p:sldId id="520" r:id="rId6"/>
    <p:sldId id="532" r:id="rId7"/>
    <p:sldId id="533" r:id="rId8"/>
    <p:sldId id="529" r:id="rId9"/>
    <p:sldId id="521" r:id="rId10"/>
    <p:sldId id="525" r:id="rId11"/>
    <p:sldId id="526" r:id="rId12"/>
    <p:sldId id="534" r:id="rId13"/>
    <p:sldId id="535" r:id="rId14"/>
    <p:sldId id="536" r:id="rId15"/>
    <p:sldId id="537" r:id="rId16"/>
    <p:sldId id="539" r:id="rId17"/>
    <p:sldId id="538" r:id="rId18"/>
    <p:sldId id="540" r:id="rId19"/>
    <p:sldId id="541" r:id="rId20"/>
    <p:sldId id="542" r:id="rId21"/>
    <p:sldId id="549" r:id="rId22"/>
    <p:sldId id="550" r:id="rId23"/>
    <p:sldId id="548" r:id="rId24"/>
    <p:sldId id="543" r:id="rId25"/>
    <p:sldId id="544" r:id="rId26"/>
    <p:sldId id="545" r:id="rId27"/>
    <p:sldId id="546" r:id="rId28"/>
    <p:sldId id="547" r:id="rId29"/>
    <p:sldId id="484" r:id="rId30"/>
  </p:sldIdLst>
  <p:sldSz cx="12192000" cy="6858000"/>
  <p:notesSz cx="6648450" cy="98504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003399"/>
    <a:srgbClr val="9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3" autoAdjust="0"/>
    <p:restoredTop sz="82916" autoAdjust="0"/>
  </p:normalViewPr>
  <p:slideViewPr>
    <p:cSldViewPr>
      <p:cViewPr varScale="1">
        <p:scale>
          <a:sx n="80" d="100"/>
          <a:sy n="80" d="100"/>
        </p:scale>
        <p:origin x="1674" y="30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726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5376"/>
    </p:cViewPr>
  </p:sorterViewPr>
  <p:notesViewPr>
    <p:cSldViewPr>
      <p:cViewPr varScale="1">
        <p:scale>
          <a:sx n="85" d="100"/>
          <a:sy n="85" d="100"/>
        </p:scale>
        <p:origin x="394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1720" cy="493074"/>
          </a:xfrm>
          <a:prstGeom prst="rect">
            <a:avLst/>
          </a:prstGeom>
        </p:spPr>
        <p:txBody>
          <a:bodyPr vert="horz" lIns="90206" tIns="45103" rIns="90206" bIns="45103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765178" y="0"/>
            <a:ext cx="2881720" cy="493074"/>
          </a:xfrm>
          <a:prstGeom prst="rect">
            <a:avLst/>
          </a:prstGeom>
        </p:spPr>
        <p:txBody>
          <a:bodyPr vert="horz" lIns="90206" tIns="45103" rIns="90206" bIns="45103" rtlCol="0"/>
          <a:lstStyle>
            <a:lvl1pPr algn="r">
              <a:defRPr sz="1200"/>
            </a:lvl1pPr>
          </a:lstStyle>
          <a:p>
            <a:fld id="{0D26E1E6-692B-423A-83C6-AE95049D2EF8}" type="datetimeFigureOut">
              <a:rPr lang="it-IT" smtClean="0"/>
              <a:t>22/01/2026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357364"/>
            <a:ext cx="2881720" cy="493074"/>
          </a:xfrm>
          <a:prstGeom prst="rect">
            <a:avLst/>
          </a:prstGeom>
        </p:spPr>
        <p:txBody>
          <a:bodyPr vert="horz" lIns="90206" tIns="45103" rIns="90206" bIns="45103" rtlCol="0" anchor="b"/>
          <a:lstStyle>
            <a:lvl1pPr algn="l">
              <a:defRPr sz="1200"/>
            </a:lvl1pPr>
          </a:lstStyle>
          <a:p>
            <a:r>
              <a:rPr lang="it-IT"/>
              <a:t>ccccccc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765178" y="9357364"/>
            <a:ext cx="2881720" cy="493074"/>
          </a:xfrm>
          <a:prstGeom prst="rect">
            <a:avLst/>
          </a:prstGeom>
        </p:spPr>
        <p:txBody>
          <a:bodyPr vert="horz" lIns="90206" tIns="45103" rIns="90206" bIns="45103" rtlCol="0" anchor="b"/>
          <a:lstStyle>
            <a:lvl1pPr algn="r">
              <a:defRPr sz="1200"/>
            </a:lvl1pPr>
          </a:lstStyle>
          <a:p>
            <a:fld id="{0874A4BB-4542-4F78-91CD-3651446CAD0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838630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1720" cy="493074"/>
          </a:xfrm>
          <a:prstGeom prst="rect">
            <a:avLst/>
          </a:prstGeom>
        </p:spPr>
        <p:txBody>
          <a:bodyPr vert="horz" lIns="90206" tIns="45103" rIns="90206" bIns="45103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765178" y="0"/>
            <a:ext cx="2881720" cy="493074"/>
          </a:xfrm>
          <a:prstGeom prst="rect">
            <a:avLst/>
          </a:prstGeom>
        </p:spPr>
        <p:txBody>
          <a:bodyPr vert="horz" lIns="90206" tIns="45103" rIns="90206" bIns="45103" rtlCol="0"/>
          <a:lstStyle>
            <a:lvl1pPr algn="r">
              <a:defRPr sz="1200"/>
            </a:lvl1pPr>
          </a:lstStyle>
          <a:p>
            <a:fld id="{F91A7451-773C-4D5E-829A-D4DD8BFB5C84}" type="datetimeFigureOut">
              <a:rPr lang="it-IT" smtClean="0"/>
              <a:t>22/01/2026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69888" y="1231900"/>
            <a:ext cx="5908675" cy="3324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206" tIns="45103" rIns="90206" bIns="45103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64535" y="4740120"/>
            <a:ext cx="5319381" cy="3878423"/>
          </a:xfrm>
          <a:prstGeom prst="rect">
            <a:avLst/>
          </a:prstGeom>
        </p:spPr>
        <p:txBody>
          <a:bodyPr vert="horz" lIns="90206" tIns="45103" rIns="90206" bIns="45103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357364"/>
            <a:ext cx="2881720" cy="493074"/>
          </a:xfrm>
          <a:prstGeom prst="rect">
            <a:avLst/>
          </a:prstGeom>
        </p:spPr>
        <p:txBody>
          <a:bodyPr vert="horz" lIns="90206" tIns="45103" rIns="90206" bIns="45103" rtlCol="0" anchor="b"/>
          <a:lstStyle>
            <a:lvl1pPr algn="l">
              <a:defRPr sz="1200"/>
            </a:lvl1pPr>
          </a:lstStyle>
          <a:p>
            <a:r>
              <a:rPr lang="it-IT"/>
              <a:t>ccccccc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765178" y="9357364"/>
            <a:ext cx="2881720" cy="493074"/>
          </a:xfrm>
          <a:prstGeom prst="rect">
            <a:avLst/>
          </a:prstGeom>
        </p:spPr>
        <p:txBody>
          <a:bodyPr vert="horz" lIns="90206" tIns="45103" rIns="90206" bIns="45103" rtlCol="0" anchor="b"/>
          <a:lstStyle>
            <a:lvl1pPr algn="r">
              <a:defRPr sz="1200"/>
            </a:lvl1pPr>
          </a:lstStyle>
          <a:p>
            <a:fld id="{EA37408C-4DE9-4CD7-9EAA-4A0F1ECFFC7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787407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69888" y="1231900"/>
            <a:ext cx="5908675" cy="3324225"/>
          </a:xfrm>
        </p:spPr>
        <p:txBody>
          <a:bodyPr/>
          <a:lstStyle/>
          <a:p>
            <a:endParaRPr lang="it-IT"/>
          </a:p>
        </p:txBody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7408C-4DE9-4CD7-9EAA-4A0F1ECFFC7A}" type="slidenum">
              <a:rPr lang="it-IT" smtClean="0"/>
              <a:pPr/>
              <a:t>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ccccccc</a:t>
            </a:r>
          </a:p>
        </p:txBody>
      </p:sp>
    </p:spTree>
    <p:extLst>
      <p:ext uri="{BB962C8B-B14F-4D97-AF65-F5344CB8AC3E}">
        <p14:creationId xmlns:p14="http://schemas.microsoft.com/office/powerpoint/2010/main" val="15476734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625B23-28DB-F6AC-91D5-3277AB0A2E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EB6F6CA6-69FB-E2B1-0F62-4DE2E65576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8965F50D-688E-FFDB-7305-FBEBA0802F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C06287D-F0A2-C38D-4B28-9CDEAD19CCD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it-IT"/>
              <a:t>ccccccc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9B339D2-314C-FB60-3E16-30AC489272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37408C-4DE9-4CD7-9EAA-4A0F1ECFFC7A}" type="slidenum">
              <a:rPr lang="it-IT" smtClean="0"/>
              <a:pPr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18346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53DEB8-C2E6-2AFE-4A71-198FFA7C96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EB66E963-6348-3E93-05B0-77ACFEB88E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BFB35767-37C2-C9CB-E8F8-128BC10777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3F09FD1-6D35-7CB8-0370-D973D800090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it-IT"/>
              <a:t>ccccccc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5DAAACC-3B5C-3AC5-D528-ED7D7545CD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37408C-4DE9-4CD7-9EAA-4A0F1ECFFC7A}" type="slidenum">
              <a:rPr lang="it-IT" smtClean="0"/>
              <a:pPr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55268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BE3709-EC85-C317-ACDE-57C2DF829B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DF659784-EE48-780C-553E-7DBA032276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7368234B-75BD-27FD-A223-FEDFF5E0C3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A876A61-6DE7-5B00-4794-5882F895E63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it-IT"/>
              <a:t>ccccccc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BC8749C-4DD7-084D-AECB-B6DDAABC88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37408C-4DE9-4CD7-9EAA-4A0F1ECFFC7A}" type="slidenum">
              <a:rPr lang="it-IT" smtClean="0"/>
              <a:pPr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74883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1671A1-A557-C2D8-BED3-69F11F8B8C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2429E142-F021-F383-64AF-7065FF7029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9AA0DA18-687A-C1C6-789D-599F114D17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C2966E0-0160-89DE-87EA-C3A29320C18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it-IT"/>
              <a:t>ccccccc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09BE4F9-2C29-35A1-D8BC-E8CCE9366A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37408C-4DE9-4CD7-9EAA-4A0F1ECFFC7A}" type="slidenum">
              <a:rPr lang="it-IT" smtClean="0"/>
              <a:pPr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34168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1F4DE0-B286-5BFA-DBE4-25B5B5E609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147EC3D1-00B3-8C98-8900-E8EAB480AD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F75E16DF-EB93-F819-4C8C-072BDD0BAD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D0A32E9-D71D-29E1-933A-B02FAEAAED8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it-IT"/>
              <a:t>ccccccc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9827EFD-7B2F-6EA3-44CB-F3692F5032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37408C-4DE9-4CD7-9EAA-4A0F1ECFFC7A}" type="slidenum">
              <a:rPr lang="it-IT" smtClean="0"/>
              <a:pPr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29885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DFCDC8-AD7D-F4CB-DBD6-60C74FE46B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7AF6708D-BDAE-0116-3338-94B4499AAD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5B5518C5-5E26-F739-3A41-73534FAEE4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9856608-1DF1-7160-644F-D665DFC9612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it-IT"/>
              <a:t>ccccccc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A9DEE1D-E14D-E772-C3AE-D2D5137949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37408C-4DE9-4CD7-9EAA-4A0F1ECFFC7A}" type="slidenum">
              <a:rPr lang="it-IT" smtClean="0"/>
              <a:pPr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59403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1791FC-9E50-B9B9-ED93-31377C944A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BC0CF098-F4D3-42DB-7826-29A564FB87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CD571105-4633-FF81-9010-DD4CDD682A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114F5E8-5788-C35D-1480-492E8893C4C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it-IT"/>
              <a:t>ccccccc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90087B1-2428-EB02-573F-854A1735E8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37408C-4DE9-4CD7-9EAA-4A0F1ECFFC7A}" type="slidenum">
              <a:rPr lang="it-IT" smtClean="0"/>
              <a:pPr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52031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D7CA91-F165-CA26-9712-8E3D2CD6DD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3031EF6E-6E71-B7DF-DFC2-9DBF42D62F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E6528107-C9F5-567C-358E-0104B327E4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33C6713-FF60-7C56-A321-A1B99465032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it-IT"/>
              <a:t>ccccccc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E3ACB1E-28E6-7D48-AD61-6A8989884E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37408C-4DE9-4CD7-9EAA-4A0F1ECFFC7A}" type="slidenum">
              <a:rPr lang="it-IT" smtClean="0"/>
              <a:pPr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30917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98DB8A-B22B-16C7-62C9-E1BE2D32D5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4491B5A-01E1-276F-2362-7739A1814D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FD5D8267-6A6B-EEBF-C468-0AC5CC8234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071C5D3-3CEB-1A65-2D9E-A99E222CCFD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it-IT"/>
              <a:t>ccccccc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C0DC5BC-7742-C07A-B50E-E0E8E714BB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37408C-4DE9-4CD7-9EAA-4A0F1ECFFC7A}" type="slidenum">
              <a:rPr lang="it-IT" smtClean="0"/>
              <a:pPr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48543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2CAC00-FF03-7EC8-100D-45E0B49809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39E72BE7-3D53-BFD7-C227-71B5FA6B37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23B28526-A4FA-6237-0FCF-F4DD0782DC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E579E4E-33B4-4F52-A207-31F54CC1E3F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it-IT"/>
              <a:t>ccccccc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38348C7-93DF-48F7-1C7C-C033C80D44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37408C-4DE9-4CD7-9EAA-4A0F1ECFFC7A}" type="slidenum">
              <a:rPr lang="it-IT" smtClean="0"/>
              <a:pPr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6839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/>
              <a:t>ccccccc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37408C-4DE9-4CD7-9EAA-4A0F1ECFFC7A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32452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25EC4F-CEAD-BE3B-8A5C-9877AF3DDF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793736F7-B1A0-AC28-83FD-7CB8E6ED36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B270286D-B82B-834A-F5FD-7B229354B0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1E27030-7962-739A-F3A1-53A9BE5A987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it-IT"/>
              <a:t>ccccccc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58781F8-8457-0FC8-BB5D-24AF87544E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37408C-4DE9-4CD7-9EAA-4A0F1ECFFC7A}" type="slidenum">
              <a:rPr lang="it-IT" smtClean="0"/>
              <a:pPr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7185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35460F-A40C-A12C-2E43-404A708FC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1DBE8F23-D8F3-2FCC-EA36-0F56050A39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E7B2D2C7-088B-C490-213F-6B347BD1BA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EA5141E-3770-D8B7-4D0B-7D0298C8961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it-IT"/>
              <a:t>ccccccc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230EE9E-1A9C-2A72-399B-E03AC44AD2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37408C-4DE9-4CD7-9EAA-4A0F1ECFFC7A}" type="slidenum">
              <a:rPr lang="it-IT" smtClean="0"/>
              <a:pPr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2910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4D8976-75D3-7174-8822-DA68B2757E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3AFBF087-F58A-779E-2AB1-33AE3E30C2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E8AF2B2A-0BED-C84C-4202-6207FFD82F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0519AA8-35F1-B668-2324-0E47F180ABF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it-IT"/>
              <a:t>ccccccc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C55B261-771D-D208-B103-FC4C9AD0FF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37408C-4DE9-4CD7-9EAA-4A0F1ECFFC7A}" type="slidenum">
              <a:rPr lang="it-IT" smtClean="0"/>
              <a:pPr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01794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76073C-2E4F-4B67-3DF7-FD5F5809B1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48EEB22C-AC3C-EBB9-38E7-BFA01F70C1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AACB5C2C-6B26-A2AF-D297-9BE903E6B4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596AC0E-E3B3-8442-38DC-3FC733143D5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it-IT"/>
              <a:t>ccccccc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EE4FD76-17E8-A554-493E-F72230330B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37408C-4DE9-4CD7-9EAA-4A0F1ECFFC7A}" type="slidenum">
              <a:rPr lang="it-IT" smtClean="0"/>
              <a:pPr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0169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it-IT"/>
              <a:t>ccccccc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37408C-4DE9-4CD7-9EAA-4A0F1ECFFC7A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77444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it-IT"/>
              <a:t>ccccccc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37408C-4DE9-4CD7-9EAA-4A0F1ECFFC7A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13910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it-IT"/>
              <a:t>ccccccc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37408C-4DE9-4CD7-9EAA-4A0F1ECFFC7A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20731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it-IT"/>
              <a:t>ccccccc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37408C-4DE9-4CD7-9EAA-4A0F1ECFFC7A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98060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it-IT"/>
              <a:t>ccccccc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37408C-4DE9-4CD7-9EAA-4A0F1ECFFC7A}" type="slidenum">
              <a:rPr lang="it-IT" smtClean="0"/>
              <a:pPr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0684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88118B-D243-19C5-47BD-3318FE05C5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E72D008F-FCE0-1F4A-B4D6-4AF83F1006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95A82643-F625-A26D-4B00-98BB1C7198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DA5DDFF-0267-222A-EF72-BA9F81B1225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it-IT"/>
              <a:t>ccccccc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585D08C-B097-B91F-D2B0-7DCD201465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37408C-4DE9-4CD7-9EAA-4A0F1ECFFC7A}" type="slidenum">
              <a:rPr lang="it-IT" smtClean="0"/>
              <a:pPr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48903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29861D-6318-235F-3F53-BA611EB437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92659B59-F4E5-3F18-1241-A8C5680F86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D6D84511-6CE0-3532-19CE-4E8FE0FCCE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416C40C-411E-E05D-F5E2-25994F69F25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it-IT"/>
              <a:t>ccccccc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97542B5-F197-827F-E7E0-F2F1F1299E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37408C-4DE9-4CD7-9EAA-4A0F1ECFFC7A}" type="slidenum">
              <a:rPr lang="it-IT" smtClean="0"/>
              <a:pPr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4159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titol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tangolo 21"/>
          <p:cNvSpPr/>
          <p:nvPr userDrawn="1"/>
        </p:nvSpPr>
        <p:spPr>
          <a:xfrm>
            <a:off x="0" y="3446604"/>
            <a:ext cx="12192000" cy="3411415"/>
          </a:xfrm>
          <a:prstGeom prst="rect">
            <a:avLst/>
          </a:prstGeom>
          <a:solidFill>
            <a:srgbClr val="284E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3" name="Rettangolo 22"/>
          <p:cNvSpPr/>
          <p:nvPr userDrawn="1"/>
        </p:nvSpPr>
        <p:spPr>
          <a:xfrm>
            <a:off x="1290764" y="1903867"/>
            <a:ext cx="1445135" cy="3082959"/>
          </a:xfrm>
          <a:prstGeom prst="rect">
            <a:avLst/>
          </a:prstGeom>
          <a:solidFill>
            <a:srgbClr val="002E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 dirty="0"/>
          </a:p>
        </p:txBody>
      </p:sp>
      <p:sp>
        <p:nvSpPr>
          <p:cNvPr id="12" name="Segnaposto contenuto 11"/>
          <p:cNvSpPr>
            <a:spLocks noGrp="1"/>
          </p:cNvSpPr>
          <p:nvPr>
            <p:ph sz="quarter" idx="13" hasCustomPrompt="1"/>
          </p:nvPr>
        </p:nvSpPr>
        <p:spPr>
          <a:xfrm>
            <a:off x="8644155" y="1910277"/>
            <a:ext cx="1446212" cy="1449387"/>
          </a:xfr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it-IT" dirty="0"/>
              <a:t>Fare clic per inserire logo partner</a:t>
            </a:r>
          </a:p>
        </p:txBody>
      </p:sp>
      <p:pic>
        <p:nvPicPr>
          <p:cNvPr id="18" name="Immagine 1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501684" y="2095441"/>
            <a:ext cx="1028544" cy="207840"/>
          </a:xfrm>
          <a:prstGeom prst="rect">
            <a:avLst/>
          </a:prstGeom>
        </p:spPr>
      </p:pic>
      <p:sp>
        <p:nvSpPr>
          <p:cNvPr id="19" name="Titolo 1"/>
          <p:cNvSpPr>
            <a:spLocks noGrp="1"/>
          </p:cNvSpPr>
          <p:nvPr>
            <p:ph type="ctrTitle" hasCustomPrompt="1"/>
          </p:nvPr>
        </p:nvSpPr>
        <p:spPr>
          <a:xfrm>
            <a:off x="2926503" y="2028179"/>
            <a:ext cx="5534876" cy="1323279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2700"/>
              </a:lnSpc>
              <a:defRPr lang="it-IT" sz="2200" kern="1200" baseline="0" dirty="0" smtClean="0">
                <a:solidFill>
                  <a:srgbClr val="002E5D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it-IT" dirty="0"/>
              <a:t>FARE CLIC PER INSERIRE IL TITOLO DELLA PRESENTAZIONE</a:t>
            </a:r>
          </a:p>
        </p:txBody>
      </p:sp>
      <p:sp>
        <p:nvSpPr>
          <p:cNvPr id="20" name="Segnaposto testo 3"/>
          <p:cNvSpPr>
            <a:spLocks noGrp="1"/>
          </p:cNvSpPr>
          <p:nvPr>
            <p:ph type="body" sz="quarter" idx="14" hasCustomPrompt="1"/>
          </p:nvPr>
        </p:nvSpPr>
        <p:spPr>
          <a:xfrm>
            <a:off x="2927276" y="1070019"/>
            <a:ext cx="4719909" cy="646383"/>
          </a:xfrm>
        </p:spPr>
        <p:txBody>
          <a:bodyPr wrap="none" lIns="0" tIns="0" rIns="0" bIns="0" anchor="t" anchorCtr="0">
            <a:noAutofit/>
          </a:bodyPr>
          <a:lstStyle>
            <a:lvl1pPr marL="0" indent="0">
              <a:buNone/>
              <a:defRPr sz="1800" b="0" i="0">
                <a:solidFill>
                  <a:srgbClr val="0C2E5C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it-IT" dirty="0"/>
              <a:t>Fare clic per inserire il relatore</a:t>
            </a:r>
          </a:p>
        </p:txBody>
      </p:sp>
      <p:sp>
        <p:nvSpPr>
          <p:cNvPr id="21" name="Segnaposto testo 3"/>
          <p:cNvSpPr>
            <a:spLocks noGrp="1"/>
          </p:cNvSpPr>
          <p:nvPr>
            <p:ph type="body" sz="quarter" idx="15" hasCustomPrompt="1"/>
          </p:nvPr>
        </p:nvSpPr>
        <p:spPr>
          <a:xfrm>
            <a:off x="2927276" y="715664"/>
            <a:ext cx="4719909" cy="235221"/>
          </a:xfrm>
        </p:spPr>
        <p:txBody>
          <a:bodyPr wrap="none" lIns="0" tIns="0" rIns="0" bIns="0" anchor="t" anchorCtr="0">
            <a:noAutofit/>
          </a:bodyPr>
          <a:lstStyle>
            <a:lvl1pPr marL="0" indent="0">
              <a:buNone/>
              <a:defRPr sz="1800" b="0" i="0">
                <a:solidFill>
                  <a:srgbClr val="0C2E5C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it-IT" dirty="0"/>
              <a:t>Fare clic per inserire luogo e data</a:t>
            </a:r>
          </a:p>
        </p:txBody>
      </p:sp>
    </p:spTree>
    <p:extLst>
      <p:ext uri="{BB962C8B-B14F-4D97-AF65-F5344CB8AC3E}">
        <p14:creationId xmlns:p14="http://schemas.microsoft.com/office/powerpoint/2010/main" val="4176888789"/>
      </p:ext>
    </p:extLst>
  </p:cSld>
  <p:clrMapOvr>
    <a:masterClrMapping/>
  </p:clrMapOvr>
  <p:transition spd="slow">
    <p:push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icq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 userDrawn="1"/>
        </p:nvSpPr>
        <p:spPr>
          <a:xfrm>
            <a:off x="0" y="6309322"/>
            <a:ext cx="12240683" cy="579500"/>
          </a:xfrm>
          <a:prstGeom prst="rect">
            <a:avLst/>
          </a:prstGeom>
          <a:solidFill>
            <a:srgbClr val="284E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 b="0" dirty="0"/>
          </a:p>
        </p:txBody>
      </p:sp>
      <p:sp>
        <p:nvSpPr>
          <p:cNvPr id="7" name="Rettangolo 6"/>
          <p:cNvSpPr/>
          <p:nvPr userDrawn="1"/>
        </p:nvSpPr>
        <p:spPr>
          <a:xfrm>
            <a:off x="466359" y="5793903"/>
            <a:ext cx="401196" cy="855888"/>
          </a:xfrm>
          <a:prstGeom prst="rect">
            <a:avLst/>
          </a:prstGeom>
          <a:solidFill>
            <a:srgbClr val="002E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24926" y="5847087"/>
            <a:ext cx="285543" cy="57700"/>
          </a:xfrm>
          <a:prstGeom prst="rect">
            <a:avLst/>
          </a:prstGeom>
        </p:spPr>
      </p:pic>
      <p:sp>
        <p:nvSpPr>
          <p:cNvPr id="13" name="Segnaposto numero diapositiva 12"/>
          <p:cNvSpPr>
            <a:spLocks noGrp="1"/>
          </p:cNvSpPr>
          <p:nvPr>
            <p:ph type="sldNum" sz="quarter" idx="17"/>
          </p:nvPr>
        </p:nvSpPr>
        <p:spPr>
          <a:xfrm>
            <a:off x="10320469" y="6328889"/>
            <a:ext cx="1692672" cy="340471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0A86689-59AE-4B44-8DDA-89A28078126C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8"/>
          </p:nvPr>
        </p:nvSpPr>
        <p:spPr>
          <a:xfrm>
            <a:off x="911424" y="6304235"/>
            <a:ext cx="7288719" cy="36512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l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51606573"/>
      </p:ext>
    </p:extLst>
  </p:cSld>
  <p:clrMapOvr>
    <a:masterClrMapping/>
  </p:clrMapOvr>
  <p:transition spd="slow">
    <p:push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olo e contenu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 userDrawn="1"/>
        </p:nvSpPr>
        <p:spPr>
          <a:xfrm>
            <a:off x="5535" y="6249576"/>
            <a:ext cx="12192000" cy="635809"/>
          </a:xfrm>
          <a:prstGeom prst="rect">
            <a:avLst/>
          </a:prstGeom>
          <a:solidFill>
            <a:srgbClr val="284E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 b="0" dirty="0"/>
          </a:p>
        </p:txBody>
      </p:sp>
      <p:sp>
        <p:nvSpPr>
          <p:cNvPr id="7" name="Rettangolo 6"/>
          <p:cNvSpPr/>
          <p:nvPr userDrawn="1"/>
        </p:nvSpPr>
        <p:spPr>
          <a:xfrm>
            <a:off x="466359" y="5793903"/>
            <a:ext cx="401196" cy="855888"/>
          </a:xfrm>
          <a:prstGeom prst="rect">
            <a:avLst/>
          </a:prstGeom>
          <a:solidFill>
            <a:srgbClr val="002E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24925" y="5847087"/>
            <a:ext cx="285543" cy="57700"/>
          </a:xfrm>
          <a:prstGeom prst="rect">
            <a:avLst/>
          </a:prstGeom>
        </p:spPr>
      </p:pic>
      <p:sp>
        <p:nvSpPr>
          <p:cNvPr id="13" name="Segnaposto numero diapositiva 12"/>
          <p:cNvSpPr>
            <a:spLocks noGrp="1"/>
          </p:cNvSpPr>
          <p:nvPr>
            <p:ph type="sldNum" sz="quarter" idx="17"/>
          </p:nvPr>
        </p:nvSpPr>
        <p:spPr>
          <a:xfrm>
            <a:off x="9168341" y="6309321"/>
            <a:ext cx="284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0A86689-59AE-4B44-8DDA-89A28078126C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10" name="Segnaposto piè di pagina 2"/>
          <p:cNvSpPr>
            <a:spLocks noGrp="1"/>
          </p:cNvSpPr>
          <p:nvPr>
            <p:ph type="ftr" sz="quarter" idx="18"/>
          </p:nvPr>
        </p:nvSpPr>
        <p:spPr>
          <a:xfrm>
            <a:off x="911424" y="6304235"/>
            <a:ext cx="7288719" cy="36512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l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59660126"/>
      </p:ext>
    </p:extLst>
  </p:cSld>
  <p:clrMapOvr>
    <a:masterClrMapping/>
  </p:clrMapOvr>
  <p:transition spd="slow">
    <p:push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NC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 userDrawn="1"/>
        </p:nvSpPr>
        <p:spPr>
          <a:xfrm>
            <a:off x="0" y="6309322"/>
            <a:ext cx="12240683" cy="579500"/>
          </a:xfrm>
          <a:prstGeom prst="rect">
            <a:avLst/>
          </a:prstGeom>
          <a:solidFill>
            <a:srgbClr val="284E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 b="0" dirty="0"/>
          </a:p>
        </p:txBody>
      </p:sp>
      <p:sp>
        <p:nvSpPr>
          <p:cNvPr id="7" name="Rettangolo 6"/>
          <p:cNvSpPr/>
          <p:nvPr userDrawn="1"/>
        </p:nvSpPr>
        <p:spPr>
          <a:xfrm>
            <a:off x="466359" y="5793903"/>
            <a:ext cx="401196" cy="855888"/>
          </a:xfrm>
          <a:prstGeom prst="rect">
            <a:avLst/>
          </a:prstGeom>
          <a:solidFill>
            <a:srgbClr val="002E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24926" y="5847087"/>
            <a:ext cx="285543" cy="57700"/>
          </a:xfrm>
          <a:prstGeom prst="rect">
            <a:avLst/>
          </a:prstGeom>
        </p:spPr>
      </p:pic>
      <p:sp>
        <p:nvSpPr>
          <p:cNvPr id="13" name="Segnaposto numero diapositiva 12"/>
          <p:cNvSpPr>
            <a:spLocks noGrp="1"/>
          </p:cNvSpPr>
          <p:nvPr>
            <p:ph type="sldNum" sz="quarter" idx="17"/>
          </p:nvPr>
        </p:nvSpPr>
        <p:spPr>
          <a:xfrm>
            <a:off x="10320469" y="6309323"/>
            <a:ext cx="1692672" cy="340471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0A86689-59AE-4B44-8DDA-89A28078126C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10" name="Segnaposto piè di pagina 2"/>
          <p:cNvSpPr>
            <a:spLocks noGrp="1"/>
          </p:cNvSpPr>
          <p:nvPr>
            <p:ph type="ftr" sz="quarter" idx="18"/>
          </p:nvPr>
        </p:nvSpPr>
        <p:spPr>
          <a:xfrm>
            <a:off x="911424" y="6304235"/>
            <a:ext cx="7288719" cy="36512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l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68595925"/>
      </p:ext>
    </p:extLst>
  </p:cSld>
  <p:clrMapOvr>
    <a:masterClrMapping/>
  </p:clrMapOvr>
  <p:transition spd="slow">
    <p:push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uot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 userDrawn="1"/>
        </p:nvSpPr>
        <p:spPr>
          <a:xfrm>
            <a:off x="0" y="6222193"/>
            <a:ext cx="12192000" cy="635809"/>
          </a:xfrm>
          <a:prstGeom prst="rect">
            <a:avLst/>
          </a:prstGeom>
          <a:solidFill>
            <a:srgbClr val="284E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hangingPunct="1"/>
            <a:endParaRPr lang="it-IT" sz="1350" kern="1200">
              <a:solidFill>
                <a:srgbClr val="FFFFFF"/>
              </a:solidFill>
            </a:endParaRPr>
          </a:p>
        </p:txBody>
      </p:sp>
      <p:sp>
        <p:nvSpPr>
          <p:cNvPr id="12" name="Segnaposto data 2"/>
          <p:cNvSpPr>
            <a:spLocks noGrp="1"/>
          </p:cNvSpPr>
          <p:nvPr>
            <p:ph type="dt" sz="half" idx="10"/>
          </p:nvPr>
        </p:nvSpPr>
        <p:spPr>
          <a:xfrm>
            <a:off x="8639503" y="6474033"/>
            <a:ext cx="1442871" cy="365125"/>
          </a:xfrm>
          <a:prstGeom prst="rect">
            <a:avLst/>
          </a:prstGeom>
        </p:spPr>
        <p:txBody>
          <a:bodyPr wrap="none" lIns="0" tIns="0" rIns="0" bIns="0"/>
          <a:lstStyle>
            <a:lvl1pPr algn="r">
              <a:defRPr sz="750" b="0" i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endParaRPr lang="it-IT" dirty="0">
              <a:solidFill>
                <a:srgbClr val="FFFFFF"/>
              </a:solidFill>
            </a:endParaRPr>
          </a:p>
        </p:txBody>
      </p:sp>
      <p:sp>
        <p:nvSpPr>
          <p:cNvPr id="13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10266506" y="6474033"/>
            <a:ext cx="1453055" cy="36512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750" b="0" i="0">
                <a:solidFill>
                  <a:schemeClr val="bg1">
                    <a:lumMod val="95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fld id="{03E89E2B-7837-6B45-9BB2-CC8B24B0904A}" type="slidenum">
              <a:rPr lang="it-IT" smtClean="0">
                <a:solidFill>
                  <a:srgbClr val="FFFFFF">
                    <a:lumMod val="95000"/>
                  </a:srgbClr>
                </a:solidFill>
              </a:rPr>
              <a:pPr/>
              <a:t>‹N›</a:t>
            </a:fld>
            <a:endParaRPr lang="it-IT" dirty="0">
              <a:solidFill>
                <a:srgbClr val="FFFFFF">
                  <a:lumMod val="95000"/>
                </a:srgbClr>
              </a:solidFill>
            </a:endParaRPr>
          </a:p>
        </p:txBody>
      </p:sp>
      <p:sp>
        <p:nvSpPr>
          <p:cNvPr id="16" name="Rettangolo 15"/>
          <p:cNvSpPr/>
          <p:nvPr userDrawn="1"/>
        </p:nvSpPr>
        <p:spPr>
          <a:xfrm>
            <a:off x="466354" y="5793902"/>
            <a:ext cx="401196" cy="855888"/>
          </a:xfrm>
          <a:prstGeom prst="rect">
            <a:avLst/>
          </a:prstGeom>
          <a:solidFill>
            <a:srgbClr val="002E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hangingPunct="1"/>
            <a:endParaRPr lang="it-IT" sz="1350" kern="1200">
              <a:solidFill>
                <a:srgbClr val="FFFFFF"/>
              </a:solidFill>
            </a:endParaRPr>
          </a:p>
        </p:txBody>
      </p:sp>
      <p:pic>
        <p:nvPicPr>
          <p:cNvPr id="17" name="Immagine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4913" y="5847087"/>
            <a:ext cx="285543" cy="57700"/>
          </a:xfrm>
          <a:prstGeom prst="rect">
            <a:avLst/>
          </a:prstGeom>
        </p:spPr>
      </p:pic>
      <p:sp>
        <p:nvSpPr>
          <p:cNvPr id="9" name="Segnaposto piè di pagina 2"/>
          <p:cNvSpPr>
            <a:spLocks noGrp="1"/>
          </p:cNvSpPr>
          <p:nvPr>
            <p:ph type="ftr" sz="quarter" idx="18"/>
          </p:nvPr>
        </p:nvSpPr>
        <p:spPr>
          <a:xfrm>
            <a:off x="911424" y="6304235"/>
            <a:ext cx="7288719" cy="36512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l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90235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50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8"/>
          </p:nvPr>
        </p:nvSpPr>
        <p:spPr>
          <a:xfrm>
            <a:off x="911424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100" b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 dirty="0">
              <a:solidFill>
                <a:prstClr val="white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9"/>
          </p:nvPr>
        </p:nvSpPr>
        <p:spPr>
          <a:xfrm>
            <a:off x="8304245" y="6325318"/>
            <a:ext cx="2743200" cy="365125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eaLnBrk="0" fontAlgn="base">
              <a:spcBef>
                <a:spcPct val="0"/>
              </a:spcBef>
              <a:spcAft>
                <a:spcPct val="0"/>
              </a:spcAft>
              <a:defRPr/>
            </a:pPr>
            <a:fld id="{A64E1459-2513-4383-B950-87876C5DAA11}" type="slidenum">
              <a:rPr lang="en-US" altLang="it-IT" kern="1200" smtClean="0">
                <a:solidFill>
                  <a:prstClr val="white"/>
                </a:solidFill>
              </a:rPr>
              <a:pPr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en-US" altLang="it-IT" kern="1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795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7639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609600" y="630873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6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A86689-59AE-4B44-8DDA-89A28078126C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3" r:id="rId3"/>
    <p:sldLayoutId id="2147483664" r:id="rId4"/>
    <p:sldLayoutId id="2147483665" r:id="rId5"/>
    <p:sldLayoutId id="2147483666" r:id="rId6"/>
  </p:sldLayoutIdLst>
  <p:transition spd="slow">
    <p:push dir="d"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2855640" y="4149080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La norma premiale ‘‘OT23’’</a:t>
            </a:r>
            <a:endParaRPr lang="it-IT" sz="28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6960096" y="6309320"/>
            <a:ext cx="46737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i="1" dirty="0">
                <a:solidFill>
                  <a:schemeClr val="bg1"/>
                </a:solidFill>
              </a:rPr>
              <a:t>Salerno, Associazione Industriali 23/01/2026</a:t>
            </a:r>
          </a:p>
        </p:txBody>
      </p:sp>
      <p:sp>
        <p:nvSpPr>
          <p:cNvPr id="5" name="AutoShape 4" descr="Risultati immagini per consiglio nazionale ingegner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7" name="Segnaposto testo 3"/>
          <p:cNvSpPr>
            <a:spLocks noGrp="1"/>
          </p:cNvSpPr>
          <p:nvPr>
            <p:ph type="body" sz="quarter" idx="14"/>
          </p:nvPr>
        </p:nvSpPr>
        <p:spPr>
          <a:xfrm>
            <a:off x="2927648" y="2060848"/>
            <a:ext cx="5544616" cy="864096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it-IT" sz="1600" dirty="0">
                <a:latin typeface="Verdana" pitchFamily="34" charset="0"/>
              </a:rPr>
              <a:t>Sergio Sinopoli</a:t>
            </a:r>
          </a:p>
          <a:p>
            <a:pPr eaLnBrk="1" hangingPunct="1">
              <a:spcBef>
                <a:spcPts val="0"/>
              </a:spcBef>
            </a:pPr>
            <a:r>
              <a:rPr lang="it-IT" sz="1600" dirty="0">
                <a:latin typeface="Verdana" pitchFamily="34" charset="0"/>
              </a:rPr>
              <a:t>Consulenza Tecnica per la Salute e Sicurezza</a:t>
            </a:r>
          </a:p>
          <a:p>
            <a:pPr>
              <a:spcBef>
                <a:spcPts val="0"/>
              </a:spcBef>
            </a:pPr>
            <a:r>
              <a:rPr lang="it-IT" sz="1600" dirty="0">
                <a:latin typeface="Verdana" pitchFamily="34" charset="0"/>
              </a:rPr>
              <a:t>Direzione Regionale Campania </a:t>
            </a:r>
          </a:p>
          <a:p>
            <a:pPr eaLnBrk="1" hangingPunct="1">
              <a:spcBef>
                <a:spcPts val="0"/>
              </a:spcBef>
            </a:pPr>
            <a:endParaRPr lang="it-IT" sz="1600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408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3C5242-1D03-2EF4-7D25-79BE6777C8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EB3556E9-1CF8-629A-7E1D-584AE96BA82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0A86689-59AE-4B44-8DDA-89A28078126C}" type="slidenum">
              <a:rPr lang="it-IT" smtClean="0"/>
              <a:pPr/>
              <a:t>10</a:t>
            </a:fld>
            <a:endParaRPr lang="it-IT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648980F-5F37-3C62-0CBC-B77D0DAF898D}"/>
              </a:ext>
            </a:extLst>
          </p:cNvPr>
          <p:cNvSpPr txBox="1">
            <a:spLocks/>
          </p:cNvSpPr>
          <p:nvPr/>
        </p:nvSpPr>
        <p:spPr>
          <a:xfrm>
            <a:off x="1981200" y="745444"/>
            <a:ext cx="8229600" cy="63408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Sezione </a:t>
            </a:r>
            <a:r>
              <a:rPr lang="it-IT" sz="3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</a:t>
            </a:r>
            <a:r>
              <a:rPr lang="it-IT" sz="3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– Dettagli interventi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AE222FA-6066-3F6E-E687-4CA6226C2B51}"/>
              </a:ext>
            </a:extLst>
          </p:cNvPr>
          <p:cNvSpPr txBox="1">
            <a:spLocks/>
          </p:cNvSpPr>
          <p:nvPr/>
        </p:nvSpPr>
        <p:spPr>
          <a:xfrm>
            <a:off x="1703512" y="1844824"/>
            <a:ext cx="9947448" cy="316835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8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C-1 Prevenzione del rischio rumore</a:t>
            </a:r>
          </a:p>
          <a:p>
            <a:pPr marL="0" indent="0">
              <a:buNone/>
            </a:pPr>
            <a:r>
              <a:rPr lang="it-IT" sz="28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C-2 Prevenzione del rischio chimico</a:t>
            </a:r>
          </a:p>
          <a:p>
            <a:pPr marL="0" indent="0">
              <a:buNone/>
            </a:pPr>
            <a:r>
              <a:rPr lang="it-IT" sz="28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C-3 Prevenzione del rischio radon</a:t>
            </a:r>
          </a:p>
          <a:p>
            <a:pPr marL="806450" indent="-806450">
              <a:buNone/>
            </a:pPr>
            <a:r>
              <a:rPr lang="it-IT" sz="28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C-4 Prevenzione dei disturbi muscolo-scheletrici</a:t>
            </a:r>
          </a:p>
          <a:p>
            <a:pPr marL="0" indent="0">
              <a:buNone/>
            </a:pPr>
            <a:r>
              <a:rPr lang="it-IT" sz="28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C-5 Promozione della salute</a:t>
            </a:r>
          </a:p>
          <a:p>
            <a:pPr marL="0" indent="0">
              <a:buNone/>
            </a:pPr>
            <a:r>
              <a:rPr lang="it-IT" sz="28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C-6 Prevenzione del rischio microclimatico</a:t>
            </a:r>
          </a:p>
        </p:txBody>
      </p:sp>
    </p:spTree>
    <p:extLst>
      <p:ext uri="{BB962C8B-B14F-4D97-AF65-F5344CB8AC3E}">
        <p14:creationId xmlns:p14="http://schemas.microsoft.com/office/powerpoint/2010/main" val="3376083560"/>
      </p:ext>
    </p:extLst>
  </p:cSld>
  <p:clrMapOvr>
    <a:masterClrMapping/>
  </p:clrMapOvr>
  <p:transition spd="slow">
    <p:push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F1B5D3-32F6-232E-F2A7-E8C3A542CD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F734C4BE-BB42-41C7-6A27-1BAE67D9D7E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0A86689-59AE-4B44-8DDA-89A28078126C}" type="slidenum">
              <a:rPr lang="it-IT" smtClean="0"/>
              <a:pPr/>
              <a:t>11</a:t>
            </a:fld>
            <a:endParaRPr lang="it-IT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92DEE1C-2C19-D61E-8F43-F34D0B97B0F7}"/>
              </a:ext>
            </a:extLst>
          </p:cNvPr>
          <p:cNvSpPr txBox="1">
            <a:spLocks/>
          </p:cNvSpPr>
          <p:nvPr/>
        </p:nvSpPr>
        <p:spPr>
          <a:xfrm>
            <a:off x="1981200" y="745444"/>
            <a:ext cx="8229600" cy="63408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Sezione </a:t>
            </a:r>
            <a:r>
              <a:rPr lang="it-IT" sz="3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</a:t>
            </a:r>
            <a:r>
              <a:rPr lang="it-IT" sz="3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– Dettagli interventi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E9A151F-830D-7869-EE72-256EB14242CF}"/>
              </a:ext>
            </a:extLst>
          </p:cNvPr>
          <p:cNvSpPr txBox="1">
            <a:spLocks/>
          </p:cNvSpPr>
          <p:nvPr/>
        </p:nvSpPr>
        <p:spPr>
          <a:xfrm>
            <a:off x="461374" y="1844824"/>
            <a:ext cx="11269252" cy="302433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8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D-1 Corsi di lingua in tema di salute e sicurezza</a:t>
            </a:r>
          </a:p>
          <a:p>
            <a:pPr marL="806450" indent="-806450">
              <a:buNone/>
            </a:pPr>
            <a:r>
              <a:rPr lang="it-IT" sz="28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D-2 Prevenzione delle molestie e violenze nei luoghi di lavoro</a:t>
            </a:r>
          </a:p>
          <a:p>
            <a:pPr marL="0" indent="0">
              <a:buNone/>
            </a:pPr>
            <a:r>
              <a:rPr lang="it-IT" sz="28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D-3 Interventi di micro-formazione</a:t>
            </a:r>
          </a:p>
          <a:p>
            <a:pPr marL="806450" indent="-806450">
              <a:buNone/>
            </a:pPr>
            <a:r>
              <a:rPr lang="it-IT" sz="28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D-4 Formazione e addestramento per attività in ambienti confinati e/o sospetti di inquinamento</a:t>
            </a:r>
          </a:p>
          <a:p>
            <a:pPr marL="0" indent="0">
              <a:buNone/>
            </a:pPr>
            <a:r>
              <a:rPr lang="it-IT" sz="28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D-5 Corsi teorico-pratici di guida sicura</a:t>
            </a:r>
          </a:p>
        </p:txBody>
      </p:sp>
    </p:spTree>
    <p:extLst>
      <p:ext uri="{BB962C8B-B14F-4D97-AF65-F5344CB8AC3E}">
        <p14:creationId xmlns:p14="http://schemas.microsoft.com/office/powerpoint/2010/main" val="1647094856"/>
      </p:ext>
    </p:extLst>
  </p:cSld>
  <p:clrMapOvr>
    <a:masterClrMapping/>
  </p:clrMapOvr>
  <p:transition spd="slow">
    <p:push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1F4D48-83D7-60A7-5088-1A9754E2C0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A55E83CF-AFA4-6F91-0CF5-43461F98B0B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0A86689-59AE-4B44-8DDA-89A28078126C}" type="slidenum">
              <a:rPr lang="it-IT" smtClean="0"/>
              <a:pPr/>
              <a:t>12</a:t>
            </a:fld>
            <a:endParaRPr lang="it-IT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C1A7E6E-C99F-FCAF-4BD9-14D6F5F1C990}"/>
              </a:ext>
            </a:extLst>
          </p:cNvPr>
          <p:cNvSpPr txBox="1">
            <a:spLocks/>
          </p:cNvSpPr>
          <p:nvPr/>
        </p:nvSpPr>
        <p:spPr>
          <a:xfrm>
            <a:off x="1981200" y="418654"/>
            <a:ext cx="8229600" cy="63408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Sezione </a:t>
            </a:r>
            <a:r>
              <a:rPr lang="it-IT" sz="3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</a:t>
            </a:r>
            <a:r>
              <a:rPr lang="it-IT" sz="3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– Dettagli interventi (1)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5474634-A9BF-4F25-6DCE-656F8031D78C}"/>
              </a:ext>
            </a:extLst>
          </p:cNvPr>
          <p:cNvSpPr txBox="1">
            <a:spLocks/>
          </p:cNvSpPr>
          <p:nvPr/>
        </p:nvSpPr>
        <p:spPr>
          <a:xfrm>
            <a:off x="839416" y="1268760"/>
            <a:ext cx="10513168" cy="446449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5475" indent="-625475" algn="just">
              <a:buNone/>
            </a:pPr>
            <a:r>
              <a:rPr lang="it-IT" sz="24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E-1</a:t>
            </a:r>
            <a:r>
              <a:rPr lang="it-IT" sz="24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Adozione o mantenimento di un SGSL certificato secondo le norme ISO 45001</a:t>
            </a:r>
          </a:p>
          <a:p>
            <a:pPr marL="625475" indent="-625475" algn="just">
              <a:buNone/>
            </a:pPr>
            <a:r>
              <a:rPr lang="it-IT" sz="24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E-2 Adozione o mantenimento di un SGSL certificato secondo la norma UNI 10617 (impianti a rischio di incidente rilevante)</a:t>
            </a:r>
          </a:p>
          <a:p>
            <a:pPr marL="625475" indent="-625475" algn="just">
              <a:buNone/>
            </a:pPr>
            <a:r>
              <a:rPr lang="it-IT" sz="24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E-3 Adozione o mantenimento di un SGSL che risponde ai criteri definiti da:</a:t>
            </a:r>
          </a:p>
          <a:p>
            <a:pPr marL="625475" indent="-444500" algn="just">
              <a:buFont typeface="Wingdings" panose="05000000000000000000" pitchFamily="2" charset="2"/>
              <a:buChar char="Ø"/>
            </a:pPr>
            <a:r>
              <a:rPr lang="it-IT" sz="24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linee guida UNI INAIL ISPESL e Parti Sociali</a:t>
            </a:r>
          </a:p>
          <a:p>
            <a:pPr marL="625475" indent="-444500" algn="just">
              <a:buFont typeface="Wingdings" panose="05000000000000000000" pitchFamily="2" charset="2"/>
              <a:buChar char="Ø"/>
            </a:pPr>
            <a:r>
              <a:rPr lang="fi-FI" sz="24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norma UNI EN ISO 45001</a:t>
            </a:r>
          </a:p>
          <a:p>
            <a:pPr marL="625475" indent="-444500" algn="just">
              <a:buFont typeface="Wingdings" panose="05000000000000000000" pitchFamily="2" charset="2"/>
              <a:buChar char="Ø"/>
            </a:pPr>
            <a:r>
              <a:rPr lang="it-IT" sz="24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linee di indirizzo in attuazione di accordi tra Inail e Organizzazioni delle Parti Sociali o Organismi del Sistema della Bilateralità</a:t>
            </a:r>
          </a:p>
        </p:txBody>
      </p:sp>
    </p:spTree>
    <p:extLst>
      <p:ext uri="{BB962C8B-B14F-4D97-AF65-F5344CB8AC3E}">
        <p14:creationId xmlns:p14="http://schemas.microsoft.com/office/powerpoint/2010/main" val="835617908"/>
      </p:ext>
    </p:extLst>
  </p:cSld>
  <p:clrMapOvr>
    <a:masterClrMapping/>
  </p:clrMapOvr>
  <p:transition spd="slow">
    <p:push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A69599-1805-85CD-C31C-DA1D5C2BBB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6FCE25FA-53CE-65E9-B4A5-6F989BD093A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0A86689-59AE-4B44-8DDA-89A28078126C}" type="slidenum">
              <a:rPr lang="it-IT" smtClean="0"/>
              <a:pPr/>
              <a:t>13</a:t>
            </a:fld>
            <a:endParaRPr lang="it-IT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96B88E9-D283-C101-E47A-A5787F8DD1FE}"/>
              </a:ext>
            </a:extLst>
          </p:cNvPr>
          <p:cNvSpPr txBox="1">
            <a:spLocks/>
          </p:cNvSpPr>
          <p:nvPr/>
        </p:nvSpPr>
        <p:spPr>
          <a:xfrm>
            <a:off x="1981200" y="548680"/>
            <a:ext cx="8229600" cy="63408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Sezione </a:t>
            </a:r>
            <a:r>
              <a:rPr lang="it-IT" sz="3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</a:t>
            </a:r>
            <a:r>
              <a:rPr lang="it-IT" sz="3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– Dettagli interventi (2)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1E108AA-E866-FA27-B5C2-379DC3FFF6CE}"/>
              </a:ext>
            </a:extLst>
          </p:cNvPr>
          <p:cNvSpPr txBox="1"/>
          <p:nvPr/>
        </p:nvSpPr>
        <p:spPr>
          <a:xfrm>
            <a:off x="587388" y="1916832"/>
            <a:ext cx="11017224" cy="32685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5475" indent="-625475" algn="just">
              <a:spcBef>
                <a:spcPct val="20000"/>
              </a:spcBef>
            </a:pPr>
            <a:r>
              <a:rPr lang="it-IT" sz="24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E-4 Adozione o mantenimento di un MOG di cui all’art. 30 del d.lgs. 81/08, anche secondo le procedure semplificate di cui al D.M. 13/2/2014</a:t>
            </a:r>
          </a:p>
          <a:p>
            <a:pPr marL="625475" indent="-625475" algn="just">
              <a:spcBef>
                <a:spcPct val="20000"/>
              </a:spcBef>
            </a:pPr>
            <a:r>
              <a:rPr lang="it-IT" sz="24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E-5 Adozione o mantenimento di un MOG asseverato</a:t>
            </a:r>
          </a:p>
          <a:p>
            <a:pPr marL="625475" indent="-625475" algn="just">
              <a:spcBef>
                <a:spcPct val="20000"/>
              </a:spcBef>
            </a:pPr>
            <a:r>
              <a:rPr lang="it-IT" sz="24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E-6 Adozione o mantenimento di un sistema di responsabilità sociale delle organizzazioni secondo la Norma UNI EN ISO 26000</a:t>
            </a:r>
          </a:p>
          <a:p>
            <a:pPr marL="625475" indent="-625475" algn="just">
              <a:spcBef>
                <a:spcPct val="20000"/>
              </a:spcBef>
            </a:pPr>
            <a:r>
              <a:rPr lang="it-IT" sz="24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E-7 Adozione o mantenimento di un sistema di Responsabilità Sociale certificato SA 8000</a:t>
            </a:r>
          </a:p>
        </p:txBody>
      </p:sp>
    </p:spTree>
    <p:extLst>
      <p:ext uri="{BB962C8B-B14F-4D97-AF65-F5344CB8AC3E}">
        <p14:creationId xmlns:p14="http://schemas.microsoft.com/office/powerpoint/2010/main" val="4285631687"/>
      </p:ext>
    </p:extLst>
  </p:cSld>
  <p:clrMapOvr>
    <a:masterClrMapping/>
  </p:clrMapOvr>
  <p:transition spd="slow">
    <p:push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A139F3-F1D2-75A0-B1CC-480EE4F8BD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1B909AFD-3426-01D1-B918-2B5A969F463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0A86689-59AE-4B44-8DDA-89A28078126C}" type="slidenum">
              <a:rPr lang="it-IT" smtClean="0"/>
              <a:pPr/>
              <a:t>14</a:t>
            </a:fld>
            <a:endParaRPr lang="it-IT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D2684A9-1C3E-E998-1323-BE022AF78518}"/>
              </a:ext>
            </a:extLst>
          </p:cNvPr>
          <p:cNvSpPr txBox="1">
            <a:spLocks/>
          </p:cNvSpPr>
          <p:nvPr/>
        </p:nvSpPr>
        <p:spPr>
          <a:xfrm>
            <a:off x="1981200" y="745444"/>
            <a:ext cx="8229600" cy="63408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Sezione </a:t>
            </a:r>
            <a:r>
              <a:rPr lang="it-IT" sz="3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</a:t>
            </a:r>
            <a:r>
              <a:rPr lang="it-IT" sz="3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– Dettagli interventi (3)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16E4DA2-335A-78C5-08F9-89B653DC729C}"/>
              </a:ext>
            </a:extLst>
          </p:cNvPr>
          <p:cNvSpPr txBox="1">
            <a:spLocks/>
          </p:cNvSpPr>
          <p:nvPr/>
        </p:nvSpPr>
        <p:spPr>
          <a:xfrm>
            <a:off x="1122276" y="1700808"/>
            <a:ext cx="9947448" cy="374441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it-IT" sz="28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F4FC9BF-FCDE-EF21-46D1-879213FB56BD}"/>
              </a:ext>
            </a:extLst>
          </p:cNvPr>
          <p:cNvSpPr txBox="1"/>
          <p:nvPr/>
        </p:nvSpPr>
        <p:spPr>
          <a:xfrm>
            <a:off x="479376" y="2123388"/>
            <a:ext cx="11161240" cy="28992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22313" indent="-722313" algn="just">
              <a:spcBef>
                <a:spcPct val="20000"/>
              </a:spcBef>
            </a:pPr>
            <a:r>
              <a:rPr lang="it-IT" sz="24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E-8 Adozione di una buona prassi ex art. 2 comma 1 lettera v del d.lgs. 81/08 </a:t>
            </a:r>
          </a:p>
          <a:p>
            <a:pPr marL="722313" indent="-722313" algn="just">
              <a:spcBef>
                <a:spcPct val="20000"/>
              </a:spcBef>
            </a:pPr>
            <a:r>
              <a:rPr lang="it-IT" sz="24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E-9 Partecipazione al premio “Imprese per la sicurezza” promosso e organizzato da Confindustria e Inail</a:t>
            </a:r>
          </a:p>
          <a:p>
            <a:pPr marL="901700" indent="-901700" algn="just">
              <a:spcBef>
                <a:spcPct val="20000"/>
              </a:spcBef>
            </a:pPr>
            <a:r>
              <a:rPr lang="it-IT" sz="24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E-10</a:t>
            </a:r>
            <a:r>
              <a:rPr lang="it-IT" sz="24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Adozione di un sistema di rilevazione dei mancati infortuni (</a:t>
            </a:r>
            <a:r>
              <a:rPr lang="it-IT" sz="2400" i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near miss</a:t>
            </a:r>
            <a:r>
              <a:rPr lang="it-IT" sz="24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  <a:p>
            <a:pPr marL="722313" indent="-722313" algn="just">
              <a:spcBef>
                <a:spcPct val="20000"/>
              </a:spcBef>
            </a:pPr>
            <a:r>
              <a:rPr lang="it-IT" sz="24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E-11 Adesione al programma “Responsible Care”</a:t>
            </a:r>
          </a:p>
        </p:txBody>
      </p:sp>
    </p:spTree>
    <p:extLst>
      <p:ext uri="{BB962C8B-B14F-4D97-AF65-F5344CB8AC3E}">
        <p14:creationId xmlns:p14="http://schemas.microsoft.com/office/powerpoint/2010/main" val="2221040022"/>
      </p:ext>
    </p:extLst>
  </p:cSld>
  <p:clrMapOvr>
    <a:masterClrMapping/>
  </p:clrMapOvr>
  <p:transition spd="slow">
    <p:push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9D2F98-1A84-471D-DC30-1DD82DB9A4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0F3D857D-B31F-8A61-2631-85C1B69F67B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0A86689-59AE-4B44-8DDA-89A28078126C}" type="slidenum">
              <a:rPr lang="it-IT" smtClean="0"/>
              <a:pPr/>
              <a:t>15</a:t>
            </a:fld>
            <a:endParaRPr lang="it-IT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57F3A40-3989-84EF-D1CC-091CD472A031}"/>
              </a:ext>
            </a:extLst>
          </p:cNvPr>
          <p:cNvSpPr txBox="1">
            <a:spLocks/>
          </p:cNvSpPr>
          <p:nvPr/>
        </p:nvSpPr>
        <p:spPr>
          <a:xfrm>
            <a:off x="1981200" y="745444"/>
            <a:ext cx="8229600" cy="63408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Sezione </a:t>
            </a:r>
            <a:r>
              <a:rPr lang="it-IT" sz="3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</a:t>
            </a:r>
            <a:r>
              <a:rPr lang="it-IT" sz="3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– Dettagli interventi (1)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B8915F2-4854-883A-6194-C26962CF5729}"/>
              </a:ext>
            </a:extLst>
          </p:cNvPr>
          <p:cNvSpPr txBox="1">
            <a:spLocks/>
          </p:cNvSpPr>
          <p:nvPr/>
        </p:nvSpPr>
        <p:spPr>
          <a:xfrm>
            <a:off x="1122276" y="1700808"/>
            <a:ext cx="9947448" cy="374441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it-IT" sz="28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4595AFB-7862-CC03-38C6-5507829EC048}"/>
              </a:ext>
            </a:extLst>
          </p:cNvPr>
          <p:cNvSpPr txBox="1"/>
          <p:nvPr/>
        </p:nvSpPr>
        <p:spPr>
          <a:xfrm>
            <a:off x="623392" y="1979372"/>
            <a:ext cx="10945216" cy="28992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22313" indent="-722313" algn="just">
              <a:spcBef>
                <a:spcPct val="20000"/>
              </a:spcBef>
            </a:pPr>
            <a:r>
              <a:rPr lang="it-IT" sz="24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F-1 Dotazione di sistemi di rilevamento automatico “uomo a terra”</a:t>
            </a:r>
          </a:p>
          <a:p>
            <a:pPr marL="722313" indent="-722313" algn="just">
              <a:spcBef>
                <a:spcPct val="20000"/>
              </a:spcBef>
            </a:pPr>
            <a:r>
              <a:rPr lang="it-IT" sz="24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F-2 Formazione specifica BLSD per lavoratori, in aziende non tenute per legge all’adozione di un defibrillatore</a:t>
            </a:r>
          </a:p>
          <a:p>
            <a:pPr marL="722313" indent="-722313" algn="just">
              <a:spcBef>
                <a:spcPct val="20000"/>
              </a:spcBef>
            </a:pPr>
            <a:r>
              <a:rPr lang="it-IT" sz="24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F-3 Attuazione di interventi per la protezione dei propri dipendenti dal rischio rapine o dal rischio di aggressione</a:t>
            </a:r>
          </a:p>
          <a:p>
            <a:pPr marL="722313" indent="-722313" algn="just">
              <a:spcBef>
                <a:spcPct val="20000"/>
              </a:spcBef>
            </a:pPr>
            <a:r>
              <a:rPr lang="it-IT" sz="24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F-4 Implementazione di sistemi di controllo a distanza, per monitorare l’efficienza di dispositivi ed attrezzature antincendio</a:t>
            </a:r>
          </a:p>
        </p:txBody>
      </p:sp>
    </p:spTree>
    <p:extLst>
      <p:ext uri="{BB962C8B-B14F-4D97-AF65-F5344CB8AC3E}">
        <p14:creationId xmlns:p14="http://schemas.microsoft.com/office/powerpoint/2010/main" val="2024623923"/>
      </p:ext>
    </p:extLst>
  </p:cSld>
  <p:clrMapOvr>
    <a:masterClrMapping/>
  </p:clrMapOvr>
  <p:transition spd="slow">
    <p:push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932D98-B7DA-1E82-28EC-B79F203739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440DA194-B086-83F9-8E46-94262FF00D6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0A86689-59AE-4B44-8DDA-89A28078126C}" type="slidenum">
              <a:rPr lang="it-IT" smtClean="0"/>
              <a:pPr/>
              <a:t>16</a:t>
            </a:fld>
            <a:endParaRPr lang="it-IT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8F58D30-6AB0-A69F-CD01-B105EE8EA4F0}"/>
              </a:ext>
            </a:extLst>
          </p:cNvPr>
          <p:cNvSpPr txBox="1">
            <a:spLocks/>
          </p:cNvSpPr>
          <p:nvPr/>
        </p:nvSpPr>
        <p:spPr>
          <a:xfrm>
            <a:off x="1981200" y="745444"/>
            <a:ext cx="8229600" cy="63408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Sezione </a:t>
            </a:r>
            <a:r>
              <a:rPr lang="it-IT" sz="3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</a:t>
            </a:r>
            <a:r>
              <a:rPr lang="it-IT" sz="3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– Dettagli interventi (2)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E5FA6E4-A59E-0EAC-AC6C-ED02D54CECAE}"/>
              </a:ext>
            </a:extLst>
          </p:cNvPr>
          <p:cNvSpPr txBox="1">
            <a:spLocks/>
          </p:cNvSpPr>
          <p:nvPr/>
        </p:nvSpPr>
        <p:spPr>
          <a:xfrm>
            <a:off x="1122276" y="1700808"/>
            <a:ext cx="9947448" cy="374441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it-IT" sz="28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A18C4CFC-FB63-4908-6FB9-9D5CE3053368}"/>
              </a:ext>
            </a:extLst>
          </p:cNvPr>
          <p:cNvSpPr txBox="1"/>
          <p:nvPr/>
        </p:nvSpPr>
        <p:spPr>
          <a:xfrm>
            <a:off x="623392" y="1692224"/>
            <a:ext cx="10945216" cy="40072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22313" indent="-722313" algn="just">
              <a:spcBef>
                <a:spcPct val="20000"/>
              </a:spcBef>
            </a:pPr>
            <a:r>
              <a:rPr lang="it-IT" sz="24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F-6 Dotazione di sistemi per il controllo a distanza dell’utilizzo dei DPI, con relativa raccolta dati</a:t>
            </a:r>
          </a:p>
          <a:p>
            <a:pPr marL="722313" indent="-722313" algn="just">
              <a:spcBef>
                <a:spcPct val="20000"/>
              </a:spcBef>
            </a:pPr>
            <a:r>
              <a:rPr lang="it-IT" sz="24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F-7 Acquisto ed installazione di sistemi di rilevazione termografica predittiva per la rilevazione precoce di incendi</a:t>
            </a:r>
          </a:p>
          <a:p>
            <a:pPr marL="722313" indent="-722313" algn="just">
              <a:spcBef>
                <a:spcPct val="20000"/>
              </a:spcBef>
            </a:pPr>
            <a:r>
              <a:rPr lang="it-IT" sz="24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F-8 acquisto ed installazione su tutte le macchine per la lavorazione di farina e zucchero delle barre elettrostatiche o ionizzanti con certificazione ATEX</a:t>
            </a:r>
          </a:p>
          <a:p>
            <a:pPr marL="722313" indent="-722313" algn="just">
              <a:spcBef>
                <a:spcPct val="20000"/>
              </a:spcBef>
            </a:pPr>
            <a:r>
              <a:rPr lang="it-IT" sz="24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F-5 Piano di gestione delle emergenze, per aziende che occupano meno di 10 lavoratori, con svolgimento di almeno una prova di evacuazione nell’anno 2025</a:t>
            </a:r>
          </a:p>
        </p:txBody>
      </p:sp>
    </p:spTree>
    <p:extLst>
      <p:ext uri="{BB962C8B-B14F-4D97-AF65-F5344CB8AC3E}">
        <p14:creationId xmlns:p14="http://schemas.microsoft.com/office/powerpoint/2010/main" val="2570082624"/>
      </p:ext>
    </p:extLst>
  </p:cSld>
  <p:clrMapOvr>
    <a:masterClrMapping/>
  </p:clrMapOvr>
  <p:transition spd="slow">
    <p:push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A99769-7A8B-4D4B-1EC2-85AC59B776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F499CC62-C9D1-C551-82BA-144BA495620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0A86689-59AE-4B44-8DDA-89A28078126C}" type="slidenum">
              <a:rPr lang="it-IT" smtClean="0"/>
              <a:pPr/>
              <a:t>17</a:t>
            </a:fld>
            <a:endParaRPr lang="it-IT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EA79545-8678-6BBA-09B3-CBB240E4C301}"/>
              </a:ext>
            </a:extLst>
          </p:cNvPr>
          <p:cNvSpPr txBox="1">
            <a:spLocks/>
          </p:cNvSpPr>
          <p:nvPr/>
        </p:nvSpPr>
        <p:spPr>
          <a:xfrm>
            <a:off x="1177575" y="663073"/>
            <a:ext cx="9836850" cy="63408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Intervento </a:t>
            </a:r>
            <a:r>
              <a:rPr lang="it-IT" sz="3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E-1</a:t>
            </a:r>
            <a:r>
              <a:rPr lang="it-IT" sz="3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SGSL certificati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13C398C-00F0-08A0-B923-C189C05DD1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7549" y="1412776"/>
            <a:ext cx="8796901" cy="4506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961462"/>
      </p:ext>
    </p:extLst>
  </p:cSld>
  <p:clrMapOvr>
    <a:masterClrMapping/>
  </p:clrMapOvr>
  <p:transition spd="slow">
    <p:push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C49866-F0DB-B864-C63C-0C78F9C0A1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EAB725BA-A70C-225E-F39A-17A56A640DD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0A86689-59AE-4B44-8DDA-89A28078126C}" type="slidenum">
              <a:rPr lang="it-IT" smtClean="0"/>
              <a:pPr/>
              <a:t>18</a:t>
            </a:fld>
            <a:endParaRPr lang="it-IT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2E73CCE-CBA8-C845-A1A3-62B5104A26A6}"/>
              </a:ext>
            </a:extLst>
          </p:cNvPr>
          <p:cNvSpPr txBox="1">
            <a:spLocks/>
          </p:cNvSpPr>
          <p:nvPr/>
        </p:nvSpPr>
        <p:spPr>
          <a:xfrm>
            <a:off x="1177575" y="663073"/>
            <a:ext cx="9836850" cy="63408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Intervento </a:t>
            </a:r>
            <a:r>
              <a:rPr lang="it-IT" sz="3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E-1</a:t>
            </a:r>
            <a:r>
              <a:rPr lang="it-IT" sz="3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SGSL certificati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01DF8FC-B1E8-A82B-6644-29B6DEDC682D}"/>
              </a:ext>
            </a:extLst>
          </p:cNvPr>
          <p:cNvSpPr txBox="1"/>
          <p:nvPr/>
        </p:nvSpPr>
        <p:spPr>
          <a:xfrm>
            <a:off x="3683732" y="1628800"/>
            <a:ext cx="4824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Verifica del certificato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3CEE64D-32F8-2A44-41BB-05A6BB2A27FC}"/>
              </a:ext>
            </a:extLst>
          </p:cNvPr>
          <p:cNvSpPr txBox="1"/>
          <p:nvPr/>
        </p:nvSpPr>
        <p:spPr>
          <a:xfrm>
            <a:off x="936487" y="2689637"/>
            <a:ext cx="103190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it-IT" sz="28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Esistenza – validità – settore (codice EA) – indirizzi</a:t>
            </a:r>
          </a:p>
          <a:p>
            <a:pPr marL="342900" indent="-342900" algn="ctr">
              <a:buFont typeface="Wingdings" panose="05000000000000000000" pitchFamily="2" charset="2"/>
              <a:buChar char="Ø"/>
            </a:pPr>
            <a:endParaRPr lang="it-IT" sz="28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it-IT" sz="28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Ente certificatore e suo accreditamento</a:t>
            </a:r>
          </a:p>
          <a:p>
            <a:pPr marL="342900" indent="-342900" algn="ctr">
              <a:buFont typeface="Wingdings" panose="05000000000000000000" pitchFamily="2" charset="2"/>
              <a:buChar char="Ø"/>
            </a:pPr>
            <a:endParaRPr lang="it-IT" sz="28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it-IT" sz="28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Organismo accreditatore estero</a:t>
            </a:r>
          </a:p>
        </p:txBody>
      </p:sp>
    </p:spTree>
    <p:extLst>
      <p:ext uri="{BB962C8B-B14F-4D97-AF65-F5344CB8AC3E}">
        <p14:creationId xmlns:p14="http://schemas.microsoft.com/office/powerpoint/2010/main" val="3202778877"/>
      </p:ext>
    </p:extLst>
  </p:cSld>
  <p:clrMapOvr>
    <a:masterClrMapping/>
  </p:clrMapOvr>
  <p:transition spd="slow">
    <p:push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4F8575-9712-6D4D-D35F-7DABA27C71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13494DA5-D4F1-5235-50A2-DDBAD792BF4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0A86689-59AE-4B44-8DDA-89A28078126C}" type="slidenum">
              <a:rPr lang="it-IT" smtClean="0"/>
              <a:pPr/>
              <a:t>19</a:t>
            </a:fld>
            <a:endParaRPr lang="it-IT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9DA7451-A3EC-58F9-34A6-6003DBD40B1E}"/>
              </a:ext>
            </a:extLst>
          </p:cNvPr>
          <p:cNvSpPr txBox="1">
            <a:spLocks/>
          </p:cNvSpPr>
          <p:nvPr/>
        </p:nvSpPr>
        <p:spPr>
          <a:xfrm>
            <a:off x="1177575" y="663073"/>
            <a:ext cx="9836850" cy="63408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Intervento </a:t>
            </a:r>
            <a:r>
              <a:rPr lang="it-IT" sz="3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E-1</a:t>
            </a:r>
            <a:r>
              <a:rPr lang="it-IT" sz="3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SGSL certificati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B47111B-3486-3496-BF4A-F43136C60E90}"/>
              </a:ext>
            </a:extLst>
          </p:cNvPr>
          <p:cNvSpPr txBox="1"/>
          <p:nvPr/>
        </p:nvSpPr>
        <p:spPr>
          <a:xfrm>
            <a:off x="4025770" y="1412776"/>
            <a:ext cx="4140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Data del certificato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7E10E9DD-B5D5-595E-13DD-C7CE5C9A854D}"/>
              </a:ext>
            </a:extLst>
          </p:cNvPr>
          <p:cNvSpPr txBox="1"/>
          <p:nvPr/>
        </p:nvSpPr>
        <p:spPr>
          <a:xfrm>
            <a:off x="479376" y="2051617"/>
            <a:ext cx="112332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i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Il certificato deve essere datato nel 2025 o, se datato in anni precedenti, essere in corso di validità per l’intero anno 2025. Non è pertanto valido un certificato che riporti una data di scadenza antecedente al 31 dicembre 2025. 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F4A17C51-05FB-3EEA-626A-25593ECB2935}"/>
              </a:ext>
            </a:extLst>
          </p:cNvPr>
          <p:cNvSpPr txBox="1"/>
          <p:nvPr/>
        </p:nvSpPr>
        <p:spPr>
          <a:xfrm>
            <a:off x="329117" y="3230255"/>
            <a:ext cx="1153376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 se la data di emissione del certificato cade a fine dicembre 2025?</a:t>
            </a:r>
          </a:p>
          <a:p>
            <a:pPr algn="just"/>
            <a:endParaRPr lang="it-IT" sz="10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it-IT" sz="24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L’intervento è riferito all’adozione (o al mantenimento) nell’anno di riferimento di un SGSL certificato, e si è scelto di considerare valido anche un certificato emesso a fine anno, in funzione delle attività che hanno portato all’emissione del certificato stesso.</a:t>
            </a:r>
          </a:p>
        </p:txBody>
      </p:sp>
    </p:spTree>
    <p:extLst>
      <p:ext uri="{BB962C8B-B14F-4D97-AF65-F5344CB8AC3E}">
        <p14:creationId xmlns:p14="http://schemas.microsoft.com/office/powerpoint/2010/main" val="623238450"/>
      </p:ext>
    </p:extLst>
  </p:cSld>
  <p:clrMapOvr>
    <a:masterClrMapping/>
  </p:clrMapOvr>
  <p:transition spd="slow">
    <p:push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5D7345C-56A5-75D3-5671-72A2162B5629}"/>
              </a:ext>
            </a:extLst>
          </p:cNvPr>
          <p:cNvSpPr txBox="1">
            <a:spLocks/>
          </p:cNvSpPr>
          <p:nvPr/>
        </p:nvSpPr>
        <p:spPr>
          <a:xfrm>
            <a:off x="551384" y="908720"/>
            <a:ext cx="11089232" cy="446449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Riduzione del tasso medio di tariffa per prevenzione (art. 23 – D.I. 27/2/2019).</a:t>
            </a:r>
          </a:p>
          <a:p>
            <a:pPr marL="0" indent="0" algn="ctr">
              <a:buNone/>
            </a:pPr>
            <a:endParaRPr lang="it-IT" sz="2800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41338" indent="-541338" algn="just">
              <a:buFont typeface="Wingdings" panose="05000000000000000000" pitchFamily="2" charset="2"/>
              <a:buChar char="Ø"/>
            </a:pPr>
            <a:r>
              <a:rPr lang="it-IT" sz="28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L’azienda ottiene lo sconto sul tasso a seguito di </a:t>
            </a:r>
            <a:r>
              <a:rPr lang="it-IT" sz="28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interventi migliorativi</a:t>
            </a:r>
            <a:r>
              <a:rPr lang="it-IT" sz="28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in termini di salute e sicurezza sul lavoro, realizzati/efficaci nel corso dell’anno 2025.</a:t>
            </a:r>
          </a:p>
          <a:p>
            <a:pPr marL="541338" indent="-541338" algn="just">
              <a:buFont typeface="Wingdings" panose="05000000000000000000" pitchFamily="2" charset="2"/>
              <a:buChar char="Ø"/>
            </a:pPr>
            <a:endParaRPr lang="it-IT" sz="28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41338" indent="-541338" algn="just">
              <a:buFont typeface="Wingdings" panose="05000000000000000000" pitchFamily="2" charset="2"/>
              <a:buChar char="Ø"/>
            </a:pPr>
            <a:r>
              <a:rPr lang="it-IT" sz="28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Domanda da presentare entro il </a:t>
            </a:r>
            <a:r>
              <a:rPr lang="it-IT" sz="28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28 febbraio 2026</a:t>
            </a:r>
            <a:r>
              <a:rPr lang="it-IT" sz="28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</a:t>
            </a:r>
            <a:r>
              <a:rPr lang="it-IT" sz="28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sz="28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utilizzando l’apposito modello.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F85DE5AB-3CEC-A714-7E7F-67F3589D56F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0A86689-59AE-4B44-8DDA-89A28078126C}" type="slidenum">
              <a:rPr lang="it-IT" smtClean="0"/>
              <a:pPr/>
              <a:t>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77036811"/>
      </p:ext>
    </p:extLst>
  </p:cSld>
  <p:clrMapOvr>
    <a:masterClrMapping/>
  </p:clrMapOvr>
  <p:transition spd="slow">
    <p:push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9ABEE1-88D0-262D-6775-F1C251BD11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936A383-8B82-59D8-129D-45FBB352E80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0A86689-59AE-4B44-8DDA-89A28078126C}" type="slidenum">
              <a:rPr lang="it-IT" smtClean="0"/>
              <a:pPr/>
              <a:t>20</a:t>
            </a:fld>
            <a:endParaRPr lang="it-IT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F846C4F-3534-3E7B-72C5-B05A77EA29E0}"/>
              </a:ext>
            </a:extLst>
          </p:cNvPr>
          <p:cNvSpPr txBox="1">
            <a:spLocks/>
          </p:cNvSpPr>
          <p:nvPr/>
        </p:nvSpPr>
        <p:spPr>
          <a:xfrm>
            <a:off x="1177575" y="663073"/>
            <a:ext cx="9836850" cy="63408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Intervento </a:t>
            </a:r>
            <a:r>
              <a:rPr lang="it-IT" sz="3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E-10</a:t>
            </a:r>
            <a:r>
              <a:rPr lang="it-IT" sz="3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mancati infortuni (</a:t>
            </a:r>
            <a:r>
              <a:rPr lang="it-IT" sz="3200" i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near miss</a:t>
            </a:r>
            <a:r>
              <a:rPr lang="it-IT" sz="3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ADF89F3-22D6-0F89-7826-5361CE0A0E11}"/>
              </a:ext>
            </a:extLst>
          </p:cNvPr>
          <p:cNvSpPr txBox="1"/>
          <p:nvPr/>
        </p:nvSpPr>
        <p:spPr>
          <a:xfrm>
            <a:off x="515380" y="1700808"/>
            <a:ext cx="11161240" cy="39333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it-IT" sz="24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L’azienda ha adottato un sistema di rilevazione dei mancati infortuni e attua le misure migliorative idonee a impedire il ripetersi degli eventi rilevati.</a:t>
            </a:r>
          </a:p>
          <a:p>
            <a:pPr marL="342900" indent="-342900" algn="just">
              <a:spcBef>
                <a:spcPct val="20000"/>
              </a:spcBef>
              <a:buFont typeface="Wingdings" panose="05000000000000000000" pitchFamily="2" charset="2"/>
              <a:buChar char="q"/>
            </a:pPr>
            <a:endParaRPr lang="it-IT" sz="10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 algn="just"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it-IT" sz="24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Per “mancato infortunio” si intende un evento derivante dal lavoro, o che ha origine nel corso del lavoro, che non causa infortunio o malattia, ma che ha il potenziale per farlo.</a:t>
            </a:r>
          </a:p>
          <a:p>
            <a:pPr marL="342900" indent="-342900" algn="just">
              <a:spcBef>
                <a:spcPct val="20000"/>
              </a:spcBef>
              <a:buFont typeface="Wingdings" panose="05000000000000000000" pitchFamily="2" charset="2"/>
              <a:buChar char="q"/>
            </a:pPr>
            <a:endParaRPr lang="it-IT" sz="10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 algn="just"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it-IT" sz="24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Ai fini dell’attuazione dell’intervento il </a:t>
            </a:r>
            <a:r>
              <a:rPr lang="it-IT" sz="24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numero minimo</a:t>
            </a:r>
            <a:r>
              <a:rPr lang="it-IT" sz="24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dei mancati infortuni, registrati all’anno, richiesti per tale intervento è funzione delle dimensioni aziendali e del settore in cui si opera.</a:t>
            </a:r>
          </a:p>
        </p:txBody>
      </p:sp>
    </p:spTree>
    <p:extLst>
      <p:ext uri="{BB962C8B-B14F-4D97-AF65-F5344CB8AC3E}">
        <p14:creationId xmlns:p14="http://schemas.microsoft.com/office/powerpoint/2010/main" val="195119802"/>
      </p:ext>
    </p:extLst>
  </p:cSld>
  <p:clrMapOvr>
    <a:masterClrMapping/>
  </p:clrMapOvr>
  <p:transition spd="slow">
    <p:push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382832-094A-149F-3FE6-364EC6786B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43F492BC-D0FD-98E9-C8B6-E9DDB165FB2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0A86689-59AE-4B44-8DDA-89A28078126C}" type="slidenum">
              <a:rPr lang="it-IT" smtClean="0"/>
              <a:pPr/>
              <a:t>21</a:t>
            </a:fld>
            <a:endParaRPr lang="it-IT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77383F0-ADDE-EECA-7993-174DDA333F26}"/>
              </a:ext>
            </a:extLst>
          </p:cNvPr>
          <p:cNvSpPr txBox="1">
            <a:spLocks/>
          </p:cNvSpPr>
          <p:nvPr/>
        </p:nvSpPr>
        <p:spPr>
          <a:xfrm>
            <a:off x="1177575" y="663073"/>
            <a:ext cx="9836850" cy="63408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Intervento </a:t>
            </a:r>
            <a:r>
              <a:rPr lang="it-IT" sz="3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E-10</a:t>
            </a:r>
            <a:r>
              <a:rPr lang="it-IT" sz="3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mancati infortuni (</a:t>
            </a:r>
            <a:r>
              <a:rPr lang="it-IT" sz="3200" i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near miss</a:t>
            </a:r>
            <a:r>
              <a:rPr lang="it-IT" sz="3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2477331-52CB-C29A-955E-1B888DE42E5C}"/>
              </a:ext>
            </a:extLst>
          </p:cNvPr>
          <p:cNvSpPr txBox="1">
            <a:spLocks/>
          </p:cNvSpPr>
          <p:nvPr/>
        </p:nvSpPr>
        <p:spPr>
          <a:xfrm>
            <a:off x="803412" y="1988840"/>
            <a:ext cx="10585175" cy="324711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it-IT" sz="28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Per l’individuazione del numero minimo di eventi si effettua il seguente calcolo basato sul numero lavoratori nell’anno 2025 e sul coefficiente di settore.</a:t>
            </a:r>
          </a:p>
          <a:p>
            <a:pPr marL="0" indent="0" algn="just">
              <a:buNone/>
            </a:pPr>
            <a:endParaRPr lang="it-IT" sz="10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Fino a 20 lavoratori: minimo 4 eventi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Oltre 20 lavoratori: N × coefficiente di settore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Oltre 1000 lavoratori: 1000 × coefficiente</a:t>
            </a:r>
          </a:p>
        </p:txBody>
      </p:sp>
    </p:spTree>
    <p:extLst>
      <p:ext uri="{BB962C8B-B14F-4D97-AF65-F5344CB8AC3E}">
        <p14:creationId xmlns:p14="http://schemas.microsoft.com/office/powerpoint/2010/main" val="52520205"/>
      </p:ext>
    </p:extLst>
  </p:cSld>
  <p:clrMapOvr>
    <a:masterClrMapping/>
  </p:clrMapOvr>
  <p:transition spd="slow">
    <p:push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FDC260-3506-4B27-9ED8-CF329646CF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391ED33A-AEFA-829E-C2DE-4AA1FDF6FD5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0A86689-59AE-4B44-8DDA-89A28078126C}" type="slidenum">
              <a:rPr lang="it-IT" smtClean="0"/>
              <a:pPr/>
              <a:t>22</a:t>
            </a:fld>
            <a:endParaRPr lang="it-IT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B80C115-964B-CDA3-4387-371A1D7C5EF4}"/>
              </a:ext>
            </a:extLst>
          </p:cNvPr>
          <p:cNvSpPr txBox="1">
            <a:spLocks/>
          </p:cNvSpPr>
          <p:nvPr/>
        </p:nvSpPr>
        <p:spPr>
          <a:xfrm>
            <a:off x="1177574" y="369130"/>
            <a:ext cx="9836850" cy="63408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Intervento </a:t>
            </a:r>
            <a:r>
              <a:rPr lang="it-IT" sz="3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E-10</a:t>
            </a:r>
            <a:r>
              <a:rPr lang="it-IT" sz="3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mancati infortuni (</a:t>
            </a:r>
            <a:r>
              <a:rPr lang="it-IT" sz="3200" i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near miss</a:t>
            </a:r>
            <a:r>
              <a:rPr lang="it-IT" sz="3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25B4DC1-F0E3-8864-CE41-4A3DE373AACC}"/>
              </a:ext>
            </a:extLst>
          </p:cNvPr>
          <p:cNvSpPr txBox="1">
            <a:spLocks/>
          </p:cNvSpPr>
          <p:nvPr/>
        </p:nvSpPr>
        <p:spPr>
          <a:xfrm>
            <a:off x="803412" y="1988840"/>
            <a:ext cx="10585175" cy="324711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it-IT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E1466960-F1FB-BD29-E3E5-D9F3646B95E9}"/>
              </a:ext>
            </a:extLst>
          </p:cNvPr>
          <p:cNvSpPr txBox="1"/>
          <p:nvPr/>
        </p:nvSpPr>
        <p:spPr>
          <a:xfrm>
            <a:off x="1274085" y="1150183"/>
            <a:ext cx="10124882" cy="49244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it-IT" sz="2400" b="1" i="0" u="none" strike="noStrike" baseline="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</a:rPr>
              <a:t>Settore di appartenenza 	    Coefficiente di settore </a:t>
            </a:r>
            <a:endParaRPr lang="it-IT" sz="2400" b="0" i="0" u="none" strike="noStrike" baseline="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</a:endParaRPr>
          </a:p>
          <a:p>
            <a:pPr>
              <a:spcAft>
                <a:spcPts val="600"/>
              </a:spcAft>
            </a:pPr>
            <a:r>
              <a:rPr lang="it-IT" sz="2400" b="0" i="0" u="none" strike="noStrike" baseline="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</a:rPr>
              <a:t>GG1 Lav. agricole e alimenti			0,18</a:t>
            </a:r>
          </a:p>
          <a:p>
            <a:pPr>
              <a:spcAft>
                <a:spcPts val="600"/>
              </a:spcAft>
            </a:pPr>
            <a:r>
              <a:rPr lang="it-IT" sz="2400" b="0" i="0" u="none" strike="noStrike" baseline="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</a:rPr>
              <a:t>GG2 Chimica, carta e cuoi			0,15</a:t>
            </a:r>
          </a:p>
          <a:p>
            <a:pPr>
              <a:spcAft>
                <a:spcPts val="600"/>
              </a:spcAft>
            </a:pPr>
            <a:r>
              <a:rPr lang="it-IT" sz="2400" b="0" i="0" u="none" strike="noStrike" baseline="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</a:rPr>
              <a:t>GG3 Costruzioni e impianti			0,23</a:t>
            </a:r>
          </a:p>
          <a:p>
            <a:pPr>
              <a:spcAft>
                <a:spcPts val="600"/>
              </a:spcAft>
            </a:pPr>
            <a:r>
              <a:rPr lang="it-IT" sz="2400" b="0" i="0" u="none" strike="noStrike" baseline="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</a:rPr>
              <a:t>GG4 Energia e comunicazioni			0,17</a:t>
            </a:r>
          </a:p>
          <a:p>
            <a:pPr>
              <a:spcAft>
                <a:spcPts val="600"/>
              </a:spcAft>
            </a:pPr>
            <a:r>
              <a:rPr lang="it-IT" sz="2400" b="0" i="0" u="none" strike="noStrike" baseline="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</a:rPr>
              <a:t>GG5 Legno e affini				0,25</a:t>
            </a:r>
          </a:p>
          <a:p>
            <a:pPr>
              <a:spcAft>
                <a:spcPts val="600"/>
              </a:spcAft>
            </a:pPr>
            <a:r>
              <a:rPr lang="it-IT" sz="2400" b="0" i="0" u="none" strike="noStrike" baseline="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</a:rPr>
              <a:t>GG6 Metalli e macchinari			0,18</a:t>
            </a:r>
          </a:p>
          <a:p>
            <a:pPr>
              <a:spcAft>
                <a:spcPts val="600"/>
              </a:spcAft>
            </a:pPr>
            <a:r>
              <a:rPr lang="it-IT" sz="2400" b="0" i="0" u="none" strike="noStrike" baseline="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</a:rPr>
              <a:t>GG7 Mineraria, rocce e vetro			0,21</a:t>
            </a:r>
          </a:p>
          <a:p>
            <a:pPr>
              <a:spcAft>
                <a:spcPts val="600"/>
              </a:spcAft>
            </a:pPr>
            <a:r>
              <a:rPr lang="it-IT" sz="2400" b="0" i="0" u="none" strike="noStrike" baseline="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</a:rPr>
              <a:t>GG8 Tessile e confezioni 			0,10</a:t>
            </a:r>
          </a:p>
          <a:p>
            <a:pPr>
              <a:spcAft>
                <a:spcPts val="600"/>
              </a:spcAft>
            </a:pPr>
            <a:r>
              <a:rPr lang="it-IT" sz="2400" b="0" i="0" u="none" strike="noStrike" baseline="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</a:rPr>
              <a:t>GG9 Trasporti e magazzini			0,24</a:t>
            </a:r>
          </a:p>
          <a:p>
            <a:pPr>
              <a:spcAft>
                <a:spcPts val="600"/>
              </a:spcAft>
            </a:pPr>
            <a:r>
              <a:rPr lang="it-IT" sz="2400" b="0" i="0" u="none" strike="noStrike" baseline="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</a:rPr>
              <a:t>GG0 Attività varie 				0,20</a:t>
            </a:r>
          </a:p>
        </p:txBody>
      </p:sp>
    </p:spTree>
    <p:extLst>
      <p:ext uri="{BB962C8B-B14F-4D97-AF65-F5344CB8AC3E}">
        <p14:creationId xmlns:p14="http://schemas.microsoft.com/office/powerpoint/2010/main" val="2096189324"/>
      </p:ext>
    </p:extLst>
  </p:cSld>
  <p:clrMapOvr>
    <a:masterClrMapping/>
  </p:clrMapOvr>
  <p:transition spd="slow">
    <p:push dir="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0E285F-3849-FEF5-AF66-4FF987214B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E0FD9AE0-A677-6DAE-DC3F-265A56414CA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0A86689-59AE-4B44-8DDA-89A28078126C}" type="slidenum">
              <a:rPr lang="it-IT" smtClean="0"/>
              <a:pPr/>
              <a:t>23</a:t>
            </a:fld>
            <a:endParaRPr lang="it-IT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8635CCE-C77B-1B5A-A512-BDFE2DC35C25}"/>
              </a:ext>
            </a:extLst>
          </p:cNvPr>
          <p:cNvSpPr txBox="1">
            <a:spLocks/>
          </p:cNvSpPr>
          <p:nvPr/>
        </p:nvSpPr>
        <p:spPr>
          <a:xfrm>
            <a:off x="1177574" y="369130"/>
            <a:ext cx="9836850" cy="63408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Intervento </a:t>
            </a:r>
            <a:r>
              <a:rPr lang="it-IT" sz="3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E-10</a:t>
            </a:r>
            <a:r>
              <a:rPr lang="it-IT" sz="3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mancati infortuni (</a:t>
            </a:r>
            <a:r>
              <a:rPr lang="it-IT" sz="3200" i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near miss</a:t>
            </a:r>
            <a:r>
              <a:rPr lang="it-IT" sz="3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2D51ECED-8F8E-AEA1-7A9F-C1CE4A9DFA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4836" y="914048"/>
            <a:ext cx="8802328" cy="5107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073198"/>
      </p:ext>
    </p:extLst>
  </p:cSld>
  <p:clrMapOvr>
    <a:masterClrMapping/>
  </p:clrMapOvr>
  <p:transition spd="slow">
    <p:push dir="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539C10-41D8-9C4A-343D-0E72E9D51D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DAC844A-69DA-85A3-37C8-42FD527F890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0A86689-59AE-4B44-8DDA-89A28078126C}" type="slidenum">
              <a:rPr lang="it-IT" smtClean="0"/>
              <a:pPr/>
              <a:t>24</a:t>
            </a:fld>
            <a:endParaRPr lang="it-IT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1728CBD-F90D-D8CC-5780-58C9655E40C6}"/>
              </a:ext>
            </a:extLst>
          </p:cNvPr>
          <p:cNvSpPr txBox="1">
            <a:spLocks/>
          </p:cNvSpPr>
          <p:nvPr/>
        </p:nvSpPr>
        <p:spPr>
          <a:xfrm>
            <a:off x="1177575" y="188640"/>
            <a:ext cx="9836850" cy="63408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Intervento </a:t>
            </a:r>
            <a:r>
              <a:rPr lang="it-IT" sz="3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E-10</a:t>
            </a:r>
            <a:r>
              <a:rPr lang="it-IT" sz="3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mancati infortuni (</a:t>
            </a:r>
            <a:r>
              <a:rPr lang="it-IT" sz="3200" i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near miss</a:t>
            </a:r>
            <a:r>
              <a:rPr lang="it-IT" sz="3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26B65C79-A50D-E2BB-B13E-E414C09B56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8284" y="916254"/>
            <a:ext cx="7935432" cy="5177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625900"/>
      </p:ext>
    </p:extLst>
  </p:cSld>
  <p:clrMapOvr>
    <a:masterClrMapping/>
  </p:clrMapOvr>
  <p:transition spd="slow">
    <p:push dir="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C2A41C-5B73-08B2-4731-6C27D0D518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11F3DFE1-2CE8-6BAE-48DA-5CB854304AC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0A86689-59AE-4B44-8DDA-89A28078126C}" type="slidenum">
              <a:rPr lang="it-IT" smtClean="0"/>
              <a:pPr/>
              <a:t>25</a:t>
            </a:fld>
            <a:endParaRPr lang="it-IT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C361911-8383-3430-79E7-5A70AEDB51E0}"/>
              </a:ext>
            </a:extLst>
          </p:cNvPr>
          <p:cNvSpPr txBox="1">
            <a:spLocks/>
          </p:cNvSpPr>
          <p:nvPr/>
        </p:nvSpPr>
        <p:spPr>
          <a:xfrm>
            <a:off x="1177574" y="369130"/>
            <a:ext cx="9836850" cy="63408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Intervento </a:t>
            </a:r>
            <a:r>
              <a:rPr lang="it-IT" sz="3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E-10</a:t>
            </a:r>
            <a:r>
              <a:rPr lang="it-IT" sz="3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mancati infortuni (</a:t>
            </a:r>
            <a:r>
              <a:rPr lang="it-IT" sz="3200" i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near miss</a:t>
            </a:r>
            <a:r>
              <a:rPr lang="it-IT" sz="3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7B401D53-DA26-25C7-3085-48C272150C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2099" y="1003212"/>
            <a:ext cx="7887801" cy="5162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614091"/>
      </p:ext>
    </p:extLst>
  </p:cSld>
  <p:clrMapOvr>
    <a:masterClrMapping/>
  </p:clrMapOvr>
  <p:transition spd="slow">
    <p:push dir="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AutoShape 8"/>
          <p:cNvSpPr>
            <a:spLocks noChangeAspect="1" noChangeArrowheads="1"/>
          </p:cNvSpPr>
          <p:nvPr/>
        </p:nvSpPr>
        <p:spPr bwMode="auto">
          <a:xfrm>
            <a:off x="203200" y="152400"/>
            <a:ext cx="40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 altLang="it-IT" sz="2400"/>
          </a:p>
        </p:txBody>
      </p:sp>
      <p:sp>
        <p:nvSpPr>
          <p:cNvPr id="46082" name="AutoShape 9"/>
          <p:cNvSpPr>
            <a:spLocks noChangeAspect="1" noChangeArrowheads="1"/>
          </p:cNvSpPr>
          <p:nvPr/>
        </p:nvSpPr>
        <p:spPr bwMode="auto">
          <a:xfrm>
            <a:off x="203200" y="152400"/>
            <a:ext cx="40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 altLang="it-IT" sz="2400"/>
          </a:p>
        </p:txBody>
      </p:sp>
      <p:sp>
        <p:nvSpPr>
          <p:cNvPr id="46083" name="AutoShape 10"/>
          <p:cNvSpPr>
            <a:spLocks noChangeAspect="1" noChangeArrowheads="1"/>
          </p:cNvSpPr>
          <p:nvPr/>
        </p:nvSpPr>
        <p:spPr bwMode="auto">
          <a:xfrm>
            <a:off x="203200" y="152400"/>
            <a:ext cx="40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 altLang="it-IT" sz="2400"/>
          </a:p>
        </p:txBody>
      </p:sp>
      <p:sp>
        <p:nvSpPr>
          <p:cNvPr id="46084" name="AutoShape 11"/>
          <p:cNvSpPr>
            <a:spLocks noChangeAspect="1" noChangeArrowheads="1"/>
          </p:cNvSpPr>
          <p:nvPr/>
        </p:nvSpPr>
        <p:spPr bwMode="auto">
          <a:xfrm>
            <a:off x="203200" y="152400"/>
            <a:ext cx="40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 altLang="it-IT" sz="2400"/>
          </a:p>
        </p:txBody>
      </p:sp>
      <p:sp>
        <p:nvSpPr>
          <p:cNvPr id="46085" name="AutoShape 12"/>
          <p:cNvSpPr>
            <a:spLocks noChangeAspect="1" noChangeArrowheads="1"/>
          </p:cNvSpPr>
          <p:nvPr/>
        </p:nvSpPr>
        <p:spPr bwMode="auto">
          <a:xfrm>
            <a:off x="203200" y="152400"/>
            <a:ext cx="40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 altLang="it-IT" sz="2400"/>
          </a:p>
        </p:txBody>
      </p:sp>
      <p:sp>
        <p:nvSpPr>
          <p:cNvPr id="46086" name="AutoShape 13"/>
          <p:cNvSpPr>
            <a:spLocks noChangeAspect="1" noChangeArrowheads="1"/>
          </p:cNvSpPr>
          <p:nvPr/>
        </p:nvSpPr>
        <p:spPr bwMode="auto">
          <a:xfrm>
            <a:off x="203200" y="152400"/>
            <a:ext cx="40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 altLang="it-IT" sz="2400"/>
          </a:p>
        </p:txBody>
      </p:sp>
      <p:sp>
        <p:nvSpPr>
          <p:cNvPr id="46087" name="AutoShape 14"/>
          <p:cNvSpPr>
            <a:spLocks noChangeAspect="1" noChangeArrowheads="1"/>
          </p:cNvSpPr>
          <p:nvPr/>
        </p:nvSpPr>
        <p:spPr bwMode="auto">
          <a:xfrm>
            <a:off x="203200" y="152400"/>
            <a:ext cx="40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 altLang="it-IT" sz="2400"/>
          </a:p>
        </p:txBody>
      </p:sp>
      <p:sp>
        <p:nvSpPr>
          <p:cNvPr id="46088" name="AutoShape 15"/>
          <p:cNvSpPr>
            <a:spLocks noChangeAspect="1" noChangeArrowheads="1"/>
          </p:cNvSpPr>
          <p:nvPr/>
        </p:nvSpPr>
        <p:spPr bwMode="auto">
          <a:xfrm>
            <a:off x="203200" y="152400"/>
            <a:ext cx="40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 altLang="it-IT" sz="2400"/>
          </a:p>
        </p:txBody>
      </p:sp>
      <p:sp>
        <p:nvSpPr>
          <p:cNvPr id="46089" name="CasellaDiTesto 1"/>
          <p:cNvSpPr txBox="1">
            <a:spLocks noChangeArrowheads="1"/>
          </p:cNvSpPr>
          <p:nvPr/>
        </p:nvSpPr>
        <p:spPr bwMode="auto">
          <a:xfrm>
            <a:off x="2855640" y="3933056"/>
            <a:ext cx="24080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altLang="it-IT" sz="2400" dirty="0">
                <a:solidFill>
                  <a:schemeClr val="bg1"/>
                </a:solidFill>
              </a:rPr>
              <a:t>s.sinopoli@inail.it</a:t>
            </a:r>
          </a:p>
        </p:txBody>
      </p:sp>
      <p:sp>
        <p:nvSpPr>
          <p:cNvPr id="46090" name="Titolo 2"/>
          <p:cNvSpPr>
            <a:spLocks noGrp="1"/>
          </p:cNvSpPr>
          <p:nvPr>
            <p:ph type="ctrTitle"/>
          </p:nvPr>
        </p:nvSpPr>
        <p:spPr>
          <a:xfrm>
            <a:off x="3641725" y="2554288"/>
            <a:ext cx="5534025" cy="533400"/>
          </a:xfrm>
        </p:spPr>
        <p:txBody>
          <a:bodyPr/>
          <a:lstStyle/>
          <a:p>
            <a:pPr algn="ctr"/>
            <a:r>
              <a:rPr altLang="it-IT" b="1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Grazie per l’attenzione</a:t>
            </a:r>
            <a:endParaRPr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828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53EBCDF9-AE3B-0020-3BFC-CB9008308466}"/>
              </a:ext>
            </a:extLst>
          </p:cNvPr>
          <p:cNvSpPr txBox="1"/>
          <p:nvPr/>
        </p:nvSpPr>
        <p:spPr>
          <a:xfrm>
            <a:off x="4259796" y="620688"/>
            <a:ext cx="3672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3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Entità</a:t>
            </a:r>
            <a:r>
              <a:rPr lang="it-IT" sz="28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dello sconto</a:t>
            </a:r>
          </a:p>
        </p:txBody>
      </p:sp>
      <p:graphicFrame>
        <p:nvGraphicFramePr>
          <p:cNvPr id="8" name="Tabella 7">
            <a:extLst>
              <a:ext uri="{FF2B5EF4-FFF2-40B4-BE49-F238E27FC236}">
                <a16:creationId xmlns:a16="http://schemas.microsoft.com/office/drawing/2014/main" id="{BD397BC7-B6B3-CE64-9DD5-078EC89242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1788310"/>
              </p:ext>
            </p:extLst>
          </p:nvPr>
        </p:nvGraphicFramePr>
        <p:xfrm>
          <a:off x="515380" y="3453608"/>
          <a:ext cx="11161240" cy="2232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36804">
                  <a:extLst>
                    <a:ext uri="{9D8B030D-6E8A-4147-A177-3AD203B41FA5}">
                      <a16:colId xmlns:a16="http://schemas.microsoft.com/office/drawing/2014/main" val="2997252017"/>
                    </a:ext>
                  </a:extLst>
                </a:gridCol>
                <a:gridCol w="3924436">
                  <a:extLst>
                    <a:ext uri="{9D8B030D-6E8A-4147-A177-3AD203B41FA5}">
                      <a16:colId xmlns:a16="http://schemas.microsoft.com/office/drawing/2014/main" val="1753753020"/>
                    </a:ext>
                  </a:extLst>
                </a:gridCol>
              </a:tblGrid>
              <a:tr h="446450">
                <a:tc>
                  <a:txBody>
                    <a:bodyPr/>
                    <a:lstStyle/>
                    <a:p>
                      <a:pPr algn="ctr"/>
                      <a:r>
                        <a:rPr lang="it-IT" sz="2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Lavoratori-anno del triennio della PAT (Npat)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Riduzione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59324834"/>
                  </a:ext>
                </a:extLst>
              </a:tr>
              <a:tr h="446450">
                <a:tc>
                  <a:txBody>
                    <a:bodyPr/>
                    <a:lstStyle/>
                    <a:p>
                      <a:pPr algn="ctr"/>
                      <a:r>
                        <a:rPr lang="it-IT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Fino a 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28%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72536485"/>
                  </a:ext>
                </a:extLst>
              </a:tr>
              <a:tr h="446450">
                <a:tc>
                  <a:txBody>
                    <a:bodyPr/>
                    <a:lstStyle/>
                    <a:p>
                      <a:pPr algn="ctr"/>
                      <a:r>
                        <a:rPr lang="it-IT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Da 10,01 a 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18%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99014098"/>
                  </a:ext>
                </a:extLst>
              </a:tr>
              <a:tr h="446450">
                <a:tc>
                  <a:txBody>
                    <a:bodyPr/>
                    <a:lstStyle/>
                    <a:p>
                      <a:pPr algn="ctr"/>
                      <a:r>
                        <a:rPr lang="it-IT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Da 50,01 a 200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1316725"/>
                  </a:ext>
                </a:extLst>
              </a:tr>
              <a:tr h="446450">
                <a:tc>
                  <a:txBody>
                    <a:bodyPr/>
                    <a:lstStyle/>
                    <a:p>
                      <a:pPr algn="ctr"/>
                      <a:r>
                        <a:rPr lang="it-IT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Oltre 200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7112050"/>
                  </a:ext>
                </a:extLst>
              </a:tr>
            </a:tbl>
          </a:graphicData>
        </a:graphic>
      </p:graphicFrame>
      <p:sp>
        <p:nvSpPr>
          <p:cNvPr id="9" name="CasellaDiTesto 8">
            <a:extLst>
              <a:ext uri="{FF2B5EF4-FFF2-40B4-BE49-F238E27FC236}">
                <a16:creationId xmlns:a16="http://schemas.microsoft.com/office/drawing/2014/main" id="{32461DBD-912D-0DBB-FC78-CA49102D2347}"/>
              </a:ext>
            </a:extLst>
          </p:cNvPr>
          <p:cNvSpPr txBox="1"/>
          <p:nvPr/>
        </p:nvSpPr>
        <p:spPr>
          <a:xfrm>
            <a:off x="515380" y="1340768"/>
            <a:ext cx="1116124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Nei primi due anni dalla data di inizio attività della PAT, la riduzione è applicata nella misura fissa dell’otto per cento.</a:t>
            </a:r>
          </a:p>
          <a:p>
            <a:pPr algn="just"/>
            <a:endParaRPr lang="it-IT" sz="10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it-IT" sz="20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Dopo il primo biennio di attività della PAT, la percentuale di riduzione del tasso medio di tariffa per prevenzione del tasso medio di tariffa è determinata in relazione al numero dei lavoratori-anno del triennio della medesima PAT.</a:t>
            </a: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41534F4-005F-20F9-259C-2AAAA3B4044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0A86689-59AE-4B44-8DDA-89A28078126C}" type="slidenum">
              <a:rPr lang="it-IT" smtClean="0"/>
              <a:pPr/>
              <a:t>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15445951"/>
      </p:ext>
    </p:extLst>
  </p:cSld>
  <p:clrMapOvr>
    <a:masterClrMapping/>
  </p:clrMapOvr>
  <p:transition spd="slow">
    <p:push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253BA79-6F47-EDAB-4156-826E35358FAF}"/>
              </a:ext>
            </a:extLst>
          </p:cNvPr>
          <p:cNvSpPr txBox="1">
            <a:spLocks/>
          </p:cNvSpPr>
          <p:nvPr/>
        </p:nvSpPr>
        <p:spPr>
          <a:xfrm>
            <a:off x="3606552" y="481757"/>
            <a:ext cx="4978896" cy="72008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Requisiti obbligatori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6100751-D385-BFF6-8E78-1238CDF78FB3}"/>
              </a:ext>
            </a:extLst>
          </p:cNvPr>
          <p:cNvSpPr txBox="1">
            <a:spLocks/>
          </p:cNvSpPr>
          <p:nvPr/>
        </p:nvSpPr>
        <p:spPr>
          <a:xfrm>
            <a:off x="1214872" y="2204864"/>
            <a:ext cx="9762256" cy="108012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sz="28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Regolarità contributiva (DURC)</a:t>
            </a:r>
          </a:p>
          <a:p>
            <a:pPr algn="just"/>
            <a:r>
              <a:rPr lang="it-IT" sz="28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Regolarità normativa SSL (verifica ASL, ITL, VV.FF.)</a:t>
            </a:r>
          </a:p>
          <a:p>
            <a:pPr algn="just"/>
            <a:endParaRPr lang="it-IT" sz="28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it-IT" sz="28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Effettuazione di uno o più interventi nell’anno 2025, per ciascuno dei quali è richiesta la relativa documentazione probante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4DF22DF-CA49-5719-024F-F4812BB0B84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0A86689-59AE-4B44-8DDA-89A28078126C}" type="slidenum">
              <a:rPr lang="it-IT" smtClean="0"/>
              <a:pPr/>
              <a:t>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67658319"/>
      </p:ext>
    </p:extLst>
  </p:cSld>
  <p:clrMapOvr>
    <a:masterClrMapping/>
  </p:clrMapOvr>
  <p:transition spd="slow">
    <p:push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68D6A29E-9F8E-A9FA-A8DC-676E9F562B30}"/>
              </a:ext>
            </a:extLst>
          </p:cNvPr>
          <p:cNvSpPr txBox="1">
            <a:spLocks/>
          </p:cNvSpPr>
          <p:nvPr/>
        </p:nvSpPr>
        <p:spPr>
          <a:xfrm>
            <a:off x="1631504" y="405393"/>
            <a:ext cx="8928992" cy="758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it-IT" sz="32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Configurazione e </a:t>
            </a:r>
            <a:r>
              <a:rPr lang="it-IT" altLang="it-IT" sz="3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struttura</a:t>
            </a:r>
            <a:r>
              <a:rPr lang="it-IT" altLang="it-IT" sz="32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del modello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80B7DF-B439-93D4-24C5-F6DE0AF60FCB}"/>
              </a:ext>
            </a:extLst>
          </p:cNvPr>
          <p:cNvSpPr txBox="1">
            <a:spLocks/>
          </p:cNvSpPr>
          <p:nvPr/>
        </p:nvSpPr>
        <p:spPr>
          <a:xfrm>
            <a:off x="983432" y="2163884"/>
            <a:ext cx="10225136" cy="352839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A – Prevenzione degli infortuni mortali (non stradali)</a:t>
            </a:r>
          </a:p>
          <a:p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B – Prevenzione del rischio stradale</a:t>
            </a:r>
          </a:p>
          <a:p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C – Prevenzione delle malattie professionali</a:t>
            </a:r>
          </a:p>
          <a:p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D – Formazione, addestramento, informazione</a:t>
            </a:r>
          </a:p>
          <a:p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E – Gestione della salute e sicurezza: misure organizzative</a:t>
            </a:r>
          </a:p>
          <a:p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F – Gestione delle emergenze e DPI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93B31B3-AECD-A01A-3ECF-9FED26C9D504}"/>
              </a:ext>
            </a:extLst>
          </p:cNvPr>
          <p:cNvSpPr txBox="1"/>
          <p:nvPr/>
        </p:nvSpPr>
        <p:spPr>
          <a:xfrm>
            <a:off x="407368" y="1192872"/>
            <a:ext cx="11377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Il modello per la richiesta dello sconto è suddiviso in 6 sezioni principali, a loro volta contenenti uno o più campi e sottocampi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ACBBEB9-49C4-EBAD-DA7A-8FC53EB690E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0A86689-59AE-4B44-8DDA-89A28078126C}" type="slidenum">
              <a:rPr lang="it-IT" smtClean="0"/>
              <a:pPr/>
              <a:t>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76536780"/>
      </p:ext>
    </p:extLst>
  </p:cSld>
  <p:clrMapOvr>
    <a:masterClrMapping/>
  </p:clrMapOvr>
  <p:transition spd="slow">
    <p:push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/>
          </p:cNvSpPr>
          <p:nvPr/>
        </p:nvSpPr>
        <p:spPr>
          <a:xfrm>
            <a:off x="1667506" y="330476"/>
            <a:ext cx="8856983" cy="758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it-IT" sz="32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Configurazione e </a:t>
            </a:r>
            <a:r>
              <a:rPr lang="it-IT" altLang="it-IT" sz="3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struttura</a:t>
            </a:r>
            <a:r>
              <a:rPr lang="it-IT" altLang="it-IT" sz="32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del modello (2)</a:t>
            </a: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8674D220-6BE6-29CA-F2DE-1BC338DA3C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1177" y="1280157"/>
            <a:ext cx="7649643" cy="4867954"/>
          </a:xfrm>
          <a:prstGeom prst="rect">
            <a:avLst/>
          </a:prstGeom>
        </p:spPr>
      </p:pic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E2ED771E-0597-C1FA-A66F-9DF487E3FA9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0A86689-59AE-4B44-8DDA-89A28078126C}" type="slidenum">
              <a:rPr lang="it-IT" smtClean="0"/>
              <a:pPr/>
              <a:t>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62324265"/>
      </p:ext>
    </p:extLst>
  </p:cSld>
  <p:clrMapOvr>
    <a:masterClrMapping/>
  </p:clrMapOvr>
  <p:transition spd="slow">
    <p:push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20629E0-C30D-E125-BBB3-A8CA7E13E4E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0A86689-59AE-4B44-8DDA-89A28078126C}" type="slidenum">
              <a:rPr lang="it-IT" smtClean="0"/>
              <a:pPr/>
              <a:t>7</a:t>
            </a:fld>
            <a:endParaRPr lang="it-IT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C799AD2A-FA03-ABA1-ADB5-B39BD72F281A}"/>
              </a:ext>
            </a:extLst>
          </p:cNvPr>
          <p:cNvSpPr txBox="1"/>
          <p:nvPr/>
        </p:nvSpPr>
        <p:spPr>
          <a:xfrm>
            <a:off x="3467708" y="332656"/>
            <a:ext cx="525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Caratteristiche generali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14FAD585-BB66-C1D9-047B-843E57158C39}"/>
              </a:ext>
            </a:extLst>
          </p:cNvPr>
          <p:cNvSpPr txBox="1"/>
          <p:nvPr/>
        </p:nvSpPr>
        <p:spPr>
          <a:xfrm>
            <a:off x="767408" y="1228397"/>
            <a:ext cx="1065718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it-IT" sz="20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Gli interventi sono classificati nelle due tipologie A e B in ragione della maggiore o minore valenza prevenzionale; per fruire della riduzione l’azienda deve aver realizzato </a:t>
            </a:r>
            <a:r>
              <a:rPr lang="it-IT" sz="20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 intervento di tipo A oppure 2 interventi di tipo B</a:t>
            </a:r>
            <a:r>
              <a:rPr lang="it-IT" sz="20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it-IT" sz="20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it-IT" sz="20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Gli interventi migliorativi possono essere realizzati su una o più PAT (posizione assicurativa territoriale) dell’azienda, tranne </a:t>
            </a:r>
            <a:r>
              <a:rPr lang="it-IT" sz="20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gli interventi della sezione E </a:t>
            </a:r>
            <a:r>
              <a:rPr lang="it-IT" sz="20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relativi alle misure organizzative per la gestione della salute e sicurezza sul lavoro e </a:t>
            </a:r>
            <a:r>
              <a:rPr lang="it-IT" sz="20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l’intervento F-5 </a:t>
            </a:r>
            <a:r>
              <a:rPr lang="it-IT" sz="20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relativo al piano per la gestione dell’emergenza in caso di incendio, che </a:t>
            </a:r>
            <a:r>
              <a:rPr lang="it-IT" sz="20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devono essere stati realizzati su tutte le PAT</a:t>
            </a:r>
            <a:r>
              <a:rPr lang="it-IT" sz="20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it-IT" sz="20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it-IT" sz="20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Gli interventi contrassegnati dalla </a:t>
            </a:r>
            <a:r>
              <a:rPr lang="it-IT" sz="20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lettera P</a:t>
            </a:r>
            <a:r>
              <a:rPr lang="it-IT" sz="20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(pluriennale) possono essere riproposti per più anni (due o tre anni a seconda dell’intervento, come specificato nel campo “Note”), fermo restando l’obbligo di presentare il modello in ciascuna annualità.</a:t>
            </a:r>
          </a:p>
        </p:txBody>
      </p:sp>
    </p:spTree>
    <p:extLst>
      <p:ext uri="{BB962C8B-B14F-4D97-AF65-F5344CB8AC3E}">
        <p14:creationId xmlns:p14="http://schemas.microsoft.com/office/powerpoint/2010/main" val="54594960"/>
      </p:ext>
    </p:extLst>
  </p:cSld>
  <p:clrMapOvr>
    <a:masterClrMapping/>
  </p:clrMapOvr>
  <p:transition spd="slow">
    <p:push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2AB951FA-522A-3A30-8BFE-EF0D42F6A3B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0A86689-59AE-4B44-8DDA-89A28078126C}" type="slidenum">
              <a:rPr lang="it-IT" smtClean="0"/>
              <a:pPr/>
              <a:t>8</a:t>
            </a:fld>
            <a:endParaRPr lang="it-IT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02CCE2D-BDB2-7A3C-D96B-55F5E8905953}"/>
              </a:ext>
            </a:extLst>
          </p:cNvPr>
          <p:cNvSpPr txBox="1">
            <a:spLocks/>
          </p:cNvSpPr>
          <p:nvPr/>
        </p:nvSpPr>
        <p:spPr>
          <a:xfrm>
            <a:off x="1981200" y="745444"/>
            <a:ext cx="8229600" cy="63408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Sezione </a:t>
            </a:r>
            <a:r>
              <a:rPr lang="it-IT" sz="3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</a:t>
            </a:r>
            <a:r>
              <a:rPr lang="it-IT" sz="3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– Dettagli interventi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6A8404B-F84F-92C9-F0A6-44D915FCCCF3}"/>
              </a:ext>
            </a:extLst>
          </p:cNvPr>
          <p:cNvSpPr txBox="1">
            <a:spLocks/>
          </p:cNvSpPr>
          <p:nvPr/>
        </p:nvSpPr>
        <p:spPr>
          <a:xfrm>
            <a:off x="1301924" y="1988840"/>
            <a:ext cx="9588152" cy="312494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8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A-1 Ambienti confinati e/o sospetti di inquinamento</a:t>
            </a:r>
          </a:p>
          <a:p>
            <a:pPr marL="0" indent="0">
              <a:buNone/>
            </a:pPr>
            <a:r>
              <a:rPr lang="it-IT" sz="28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A-2 Prevenzione del rischio di caduta dall’alto</a:t>
            </a:r>
          </a:p>
          <a:p>
            <a:pPr marL="0" indent="0">
              <a:buNone/>
            </a:pPr>
            <a:r>
              <a:rPr lang="it-IT" sz="28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A-3 Sicurezza macchine e trattori</a:t>
            </a:r>
          </a:p>
          <a:p>
            <a:pPr marL="0" indent="0">
              <a:buNone/>
            </a:pPr>
            <a:r>
              <a:rPr lang="it-IT" sz="28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A-4 Prevenzione del rischio elettrico</a:t>
            </a:r>
          </a:p>
          <a:p>
            <a:pPr marL="0" indent="0">
              <a:buNone/>
            </a:pPr>
            <a:r>
              <a:rPr lang="it-IT" sz="28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A-5 Prevenzione dei rischi da punture di insetto</a:t>
            </a:r>
          </a:p>
          <a:p>
            <a:pPr marL="0" indent="0">
              <a:buNone/>
            </a:pPr>
            <a:r>
              <a:rPr lang="it-IT" sz="28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A-6 Ambienti di lavoro</a:t>
            </a:r>
          </a:p>
        </p:txBody>
      </p:sp>
    </p:spTree>
    <p:extLst>
      <p:ext uri="{BB962C8B-B14F-4D97-AF65-F5344CB8AC3E}">
        <p14:creationId xmlns:p14="http://schemas.microsoft.com/office/powerpoint/2010/main" val="3758090557"/>
      </p:ext>
    </p:extLst>
  </p:cSld>
  <p:clrMapOvr>
    <a:masterClrMapping/>
  </p:clrMapOvr>
  <p:transition spd="slow">
    <p:push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262374-DF70-CC25-C930-0B46F506D7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737B1F19-4F71-FFBF-69C5-EA6725B58DD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0A86689-59AE-4B44-8DDA-89A28078126C}" type="slidenum">
              <a:rPr lang="it-IT" smtClean="0"/>
              <a:pPr/>
              <a:t>9</a:t>
            </a:fld>
            <a:endParaRPr lang="it-IT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A5D9749-FCF8-4DB4-727F-2C540F623FDD}"/>
              </a:ext>
            </a:extLst>
          </p:cNvPr>
          <p:cNvSpPr txBox="1">
            <a:spLocks/>
          </p:cNvSpPr>
          <p:nvPr/>
        </p:nvSpPr>
        <p:spPr>
          <a:xfrm>
            <a:off x="1981200" y="745444"/>
            <a:ext cx="8229600" cy="63408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Sezione </a:t>
            </a:r>
            <a:r>
              <a:rPr lang="it-IT" sz="3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</a:t>
            </a:r>
            <a:r>
              <a:rPr lang="it-IT" sz="3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– Dettagli interventi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21661D5-22E1-5BC0-8527-18D47B6E00E1}"/>
              </a:ext>
            </a:extLst>
          </p:cNvPr>
          <p:cNvSpPr txBox="1">
            <a:spLocks/>
          </p:cNvSpPr>
          <p:nvPr/>
        </p:nvSpPr>
        <p:spPr>
          <a:xfrm>
            <a:off x="1122276" y="1700808"/>
            <a:ext cx="9947448" cy="374441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it-IT" sz="28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B-1 Trasporti casa-lavoro</a:t>
            </a:r>
          </a:p>
          <a:p>
            <a:pPr marL="0" indent="0" algn="just">
              <a:buNone/>
            </a:pPr>
            <a:r>
              <a:rPr lang="it-IT" sz="28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B-2 Sicurezza delle infrastrutture stradali</a:t>
            </a:r>
          </a:p>
          <a:p>
            <a:pPr marL="0" indent="0" algn="just">
              <a:buNone/>
            </a:pPr>
            <a:r>
              <a:rPr lang="it-IT" sz="28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B-3 Sistemi di comunicazione tra veicoli</a:t>
            </a:r>
          </a:p>
          <a:p>
            <a:pPr marL="806450" indent="-806450" algn="just">
              <a:buNone/>
            </a:pPr>
            <a:r>
              <a:rPr lang="it-IT" sz="28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B-4 Codice di pratica dei sistemi di gestione della sicurezza e dell’autotrasporto (SSA)</a:t>
            </a:r>
          </a:p>
          <a:p>
            <a:pPr marL="0" indent="0" algn="just">
              <a:buNone/>
            </a:pPr>
            <a:r>
              <a:rPr lang="it-IT" sz="28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B-5 Installazione di cronotachigrafi digitali</a:t>
            </a:r>
          </a:p>
          <a:p>
            <a:pPr marL="0" indent="0" algn="just">
              <a:buNone/>
            </a:pPr>
            <a:r>
              <a:rPr lang="it-IT" sz="28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B-6 Installazione di dispositivi di sicurezza avanzata</a:t>
            </a:r>
          </a:p>
        </p:txBody>
      </p:sp>
    </p:spTree>
    <p:extLst>
      <p:ext uri="{BB962C8B-B14F-4D97-AF65-F5344CB8AC3E}">
        <p14:creationId xmlns:p14="http://schemas.microsoft.com/office/powerpoint/2010/main" val="1651079579"/>
      </p:ext>
    </p:extLst>
  </p:cSld>
  <p:clrMapOvr>
    <a:masterClrMapping/>
  </p:clrMapOvr>
  <p:transition spd="slow">
    <p:push dir="d"/>
  </p:transition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419FA0100E36D4D906EDEC5D55162E9" ma:contentTypeVersion="14" ma:contentTypeDescription="Creare un nuovo documento." ma:contentTypeScope="" ma:versionID="a6e5e536551b9f47eef05cc42782f0e0">
  <xsd:schema xmlns:xsd="http://www.w3.org/2001/XMLSchema" xmlns:xs="http://www.w3.org/2001/XMLSchema" xmlns:p="http://schemas.microsoft.com/office/2006/metadata/properties" xmlns:ns3="af762feb-2118-4029-a7e0-237917f89237" xmlns:ns4="cbf4709b-61c0-47b0-9eac-e8ebcc034ad4" targetNamespace="http://schemas.microsoft.com/office/2006/metadata/properties" ma:root="true" ma:fieldsID="4721f93d9f9d79b35734a1a0b8fb517c" ns3:_="" ns4:_="">
    <xsd:import namespace="af762feb-2118-4029-a7e0-237917f89237"/>
    <xsd:import namespace="cbf4709b-61c0-47b0-9eac-e8ebcc034ad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762feb-2118-4029-a7e0-237917f892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f4709b-61c0-47b0-9eac-e8ebcc034ad4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1" nillable="true" ma:displayName="Hash suggerimento condivisione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CE9BC43-2B7B-460A-BA88-A08F1312DBD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f762feb-2118-4029-a7e0-237917f89237"/>
    <ds:schemaRef ds:uri="cbf4709b-61c0-47b0-9eac-e8ebcc034ad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164EE4B-97C5-4D2B-AFE6-2CE65ECA1DF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3C681FE-FB6A-4BAD-877C-7DFDC04487B3}">
  <ds:schemaRefs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af762feb-2118-4029-a7e0-237917f89237"/>
    <ds:schemaRef ds:uri="http://purl.org/dc/terms/"/>
    <ds:schemaRef ds:uri="http://schemas.microsoft.com/office/2006/documentManagement/types"/>
    <ds:schemaRef ds:uri="cbf4709b-61c0-47b0-9eac-e8ebcc034ad4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5912</TotalTime>
  <Pages>46</Pages>
  <Words>1529</Words>
  <Characters>0</Characters>
  <Application>Microsoft Office PowerPoint</Application>
  <DocSecurity>0</DocSecurity>
  <PresentationFormat>Widescreen</PresentationFormat>
  <Lines>0</Lines>
  <Paragraphs>211</Paragraphs>
  <Slides>26</Slides>
  <Notes>23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31" baseType="lpstr">
      <vt:lpstr>Arial</vt:lpstr>
      <vt:lpstr>Calibri</vt:lpstr>
      <vt:lpstr>Verdana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Grazie per l’attenzione</vt:lpstr>
    </vt:vector>
  </TitlesOfParts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admin</dc:creator>
  <cp:lastModifiedBy>Sinopoli Sergio</cp:lastModifiedBy>
  <cp:revision>295</cp:revision>
  <cp:lastPrinted>2018-03-05T16:08:46Z</cp:lastPrinted>
  <dcterms:modified xsi:type="dcterms:W3CDTF">2026-01-22T10:51:39Z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0x010100A419FA0100E36D4D906EDEC5D55162E9</vt:lpwstr>
  </property>
</Properties>
</file>

<file path=docProps/infrawarePen.xml><?xml version="1.0" encoding="utf-8"?>
<InfrawarePenDraw xmlns="http://www.infraware.co.kr/2012/penmode"/>
</file>