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9"/>
  </p:notesMasterIdLst>
  <p:sldIdLst>
    <p:sldId id="256" r:id="rId3"/>
    <p:sldId id="411" r:id="rId4"/>
    <p:sldId id="551" r:id="rId5"/>
    <p:sldId id="804" r:id="rId6"/>
    <p:sldId id="284" r:id="rId7"/>
    <p:sldId id="807" r:id="rId8"/>
    <p:sldId id="606" r:id="rId9"/>
    <p:sldId id="554" r:id="rId10"/>
    <p:sldId id="299" r:id="rId11"/>
    <p:sldId id="302" r:id="rId12"/>
    <p:sldId id="303" r:id="rId13"/>
    <p:sldId id="336" r:id="rId14"/>
    <p:sldId id="526" r:id="rId15"/>
    <p:sldId id="467" r:id="rId16"/>
    <p:sldId id="461" r:id="rId17"/>
    <p:sldId id="449" r:id="rId18"/>
    <p:sldId id="279" r:id="rId19"/>
    <p:sldId id="281" r:id="rId20"/>
    <p:sldId id="631" r:id="rId21"/>
    <p:sldId id="633" r:id="rId22"/>
    <p:sldId id="632" r:id="rId23"/>
    <p:sldId id="282" r:id="rId24"/>
    <p:sldId id="261" r:id="rId25"/>
    <p:sldId id="286" r:id="rId26"/>
    <p:sldId id="277" r:id="rId27"/>
    <p:sldId id="270" r:id="rId2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69E6E-0066-43A7-AEA8-52E2844EAD14}" v="71" dt="2026-01-23T07:01:00.0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94660"/>
  </p:normalViewPr>
  <p:slideViewPr>
    <p:cSldViewPr>
      <p:cViewPr>
        <p:scale>
          <a:sx n="70" d="100"/>
          <a:sy n="70" d="100"/>
        </p:scale>
        <p:origin x="840" y="-4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59C0994-789F-4C04-BCEC-3596C39F2B9C}" type="datetimeFigureOut">
              <a:rPr lang="it-IT" smtClean="0"/>
              <a:t>23/01/2026</a:t>
            </a:fld>
            <a:endParaRPr lang="it-IT"/>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DAA05D8-FB57-4387-B580-1741E2E2832D}" type="slidenum">
              <a:rPr lang="it-IT" smtClean="0"/>
              <a:t>‹N›</a:t>
            </a:fld>
            <a:endParaRPr lang="it-IT"/>
          </a:p>
        </p:txBody>
      </p:sp>
    </p:spTree>
    <p:extLst>
      <p:ext uri="{BB962C8B-B14F-4D97-AF65-F5344CB8AC3E}">
        <p14:creationId xmlns:p14="http://schemas.microsoft.com/office/powerpoint/2010/main" val="37734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54DB34-AD58-4C7E-8AB0-23D2F6C21DDA}" type="slidenum">
              <a:rPr lang="it-IT" smtClean="0"/>
              <a:t>3</a:t>
            </a:fld>
            <a:endParaRPr lang="it-IT"/>
          </a:p>
        </p:txBody>
      </p:sp>
    </p:spTree>
    <p:extLst>
      <p:ext uri="{BB962C8B-B14F-4D97-AF65-F5344CB8AC3E}">
        <p14:creationId xmlns:p14="http://schemas.microsoft.com/office/powerpoint/2010/main" val="351324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A2514AD2-9246-4A1A-8F48-90F6E4A38CAB}"/>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EE351551-D756-4298-A5AB-2CBA94D1AA22}"/>
              </a:ext>
            </a:extLst>
          </p:cNvPr>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5844" name="Segnaposto numero diapositiva 3">
            <a:extLst>
              <a:ext uri="{FF2B5EF4-FFF2-40B4-BE49-F238E27FC236}">
                <a16:creationId xmlns:a16="http://schemas.microsoft.com/office/drawing/2014/main" id="{60CB1922-95EC-4809-B33B-170CBADB910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ea typeface="MS PGothic" panose="020B0600070205080204" pitchFamily="34" charset="-128"/>
              </a:defRPr>
            </a:lvl1pPr>
            <a:lvl2pPr marL="715963" indent="-274638" defTabSz="955675">
              <a:defRPr>
                <a:solidFill>
                  <a:schemeClr val="tx1"/>
                </a:solidFill>
                <a:latin typeface="Arial" panose="020B0604020202020204" pitchFamily="34" charset="0"/>
                <a:ea typeface="MS PGothic" panose="020B0600070205080204" pitchFamily="34" charset="-128"/>
              </a:defRPr>
            </a:lvl2pPr>
            <a:lvl3pPr marL="1101725" indent="-219075" defTabSz="955675">
              <a:defRPr>
                <a:solidFill>
                  <a:schemeClr val="tx1"/>
                </a:solidFill>
                <a:latin typeface="Arial" panose="020B0604020202020204" pitchFamily="34" charset="0"/>
                <a:ea typeface="MS PGothic" panose="020B0600070205080204" pitchFamily="34" charset="-128"/>
              </a:defRPr>
            </a:lvl3pPr>
            <a:lvl4pPr marL="1543050" indent="-219075" defTabSz="955675">
              <a:defRPr>
                <a:solidFill>
                  <a:schemeClr val="tx1"/>
                </a:solidFill>
                <a:latin typeface="Arial" panose="020B0604020202020204" pitchFamily="34" charset="0"/>
                <a:ea typeface="MS PGothic" panose="020B0600070205080204" pitchFamily="34" charset="-128"/>
              </a:defRPr>
            </a:lvl4pPr>
            <a:lvl5pPr marL="1984375" indent="-219075" defTabSz="955675">
              <a:defRPr>
                <a:solidFill>
                  <a:schemeClr val="tx1"/>
                </a:solidFill>
                <a:latin typeface="Arial" panose="020B0604020202020204" pitchFamily="34" charset="0"/>
                <a:ea typeface="MS PGothic" panose="020B0600070205080204" pitchFamily="34" charset="-128"/>
              </a:defRPr>
            </a:lvl5pPr>
            <a:lvl6pPr marL="2441575" indent="-219075" defTabSz="9556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98775" indent="-219075" defTabSz="9556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55975" indent="-219075" defTabSz="9556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13175" indent="-219075" defTabSz="9556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D46182-E300-4351-9715-AE711C117224}" type="slidenum">
              <a:rPr lang="it-IT" altLang="it-IT"/>
              <a:pPr/>
              <a:t>4</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66BC8-5F34-3ED4-D953-6C5882B4E3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AF0929-41DE-EFB6-88FD-78A523D617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D41E13F-FC67-6198-E3EA-A4414B0EC6E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28320E4-DE4F-FA06-6E95-1EE05DFB8175}"/>
              </a:ext>
            </a:extLst>
          </p:cNvPr>
          <p:cNvSpPr>
            <a:spLocks noGrp="1"/>
          </p:cNvSpPr>
          <p:nvPr>
            <p:ph type="sldNum" sz="quarter" idx="10"/>
          </p:nvPr>
        </p:nvSpPr>
        <p:spPr/>
        <p:txBody>
          <a:bodyPr/>
          <a:lstStyle/>
          <a:p>
            <a:fld id="{8D54DB34-AD58-4C7E-8AB0-23D2F6C21DDA}" type="slidenum">
              <a:rPr lang="it-IT" smtClean="0"/>
              <a:t>6</a:t>
            </a:fld>
            <a:endParaRPr lang="it-IT"/>
          </a:p>
        </p:txBody>
      </p:sp>
    </p:spTree>
    <p:extLst>
      <p:ext uri="{BB962C8B-B14F-4D97-AF65-F5344CB8AC3E}">
        <p14:creationId xmlns:p14="http://schemas.microsoft.com/office/powerpoint/2010/main" val="207985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a:extLst>
              <a:ext uri="{FF2B5EF4-FFF2-40B4-BE49-F238E27FC236}">
                <a16:creationId xmlns:a16="http://schemas.microsoft.com/office/drawing/2014/main" id="{3428D62B-D4E1-8807-CF38-0A938BD48D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a:extLst>
              <a:ext uri="{FF2B5EF4-FFF2-40B4-BE49-F238E27FC236}">
                <a16:creationId xmlns:a16="http://schemas.microsoft.com/office/drawing/2014/main" id="{CC229640-1595-07F8-8331-23CA06BA72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8372" name="Segnaposto numero diapositiva 3">
            <a:extLst>
              <a:ext uri="{FF2B5EF4-FFF2-40B4-BE49-F238E27FC236}">
                <a16:creationId xmlns:a16="http://schemas.microsoft.com/office/drawing/2014/main" id="{F01F842B-0A4C-DD84-7EF5-5B20677E35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7D5701-A339-4E47-994A-0912DB2DA2A3}" type="slidenum">
              <a:rPr lang="it-IT" altLang="it-IT" smtClean="0"/>
              <a:pPr/>
              <a:t>13</a:t>
            </a:fld>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C61B64C-1BE0-4892-9899-202425F28510}" type="slidenum">
              <a:rPr lang="it-IT" smtClean="0"/>
              <a:pPr/>
              <a:t>24</a:t>
            </a:fld>
            <a:endParaRPr lang="it-IT"/>
          </a:p>
        </p:txBody>
      </p:sp>
    </p:spTree>
    <p:extLst>
      <p:ext uri="{BB962C8B-B14F-4D97-AF65-F5344CB8AC3E}">
        <p14:creationId xmlns:p14="http://schemas.microsoft.com/office/powerpoint/2010/main" val="206014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8597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rgbClr val="001F5F"/>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defRPr sz="1000" b="0" i="0">
                <a:solidFill>
                  <a:srgbClr val="F1F1F1"/>
                </a:solidFill>
                <a:latin typeface="Verdana"/>
                <a:cs typeface="Verdana"/>
              </a:defRPr>
            </a:lvl1pPr>
          </a:lstStyle>
          <a:p>
            <a:pPr marL="118745">
              <a:lnSpc>
                <a:spcPct val="100000"/>
              </a:lnSpc>
              <a:spcBef>
                <a:spcPts val="100"/>
              </a:spcBef>
            </a:pPr>
            <a:fld id="{81D60167-4931-47E6-BA6A-407CBD079E47}" type="slidenum">
              <a:rPr spc="-50" dirty="0"/>
              <a:t>‹N›</a:t>
            </a:fld>
            <a:endParaRPr spc="-50" dirty="0"/>
          </a:p>
        </p:txBody>
      </p:sp>
    </p:spTree>
    <p:extLst>
      <p:ext uri="{BB962C8B-B14F-4D97-AF65-F5344CB8AC3E}">
        <p14:creationId xmlns:p14="http://schemas.microsoft.com/office/powerpoint/2010/main" val="322482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9360"/>
            <a:ext cx="12192000" cy="548640"/>
          </a:xfrm>
          <a:custGeom>
            <a:avLst/>
            <a:gdLst/>
            <a:ahLst/>
            <a:cxnLst/>
            <a:rect l="l" t="t" r="r" b="b"/>
            <a:pathLst>
              <a:path w="12192000" h="548640">
                <a:moveTo>
                  <a:pt x="12192000" y="0"/>
                </a:moveTo>
                <a:lnTo>
                  <a:pt x="0" y="0"/>
                </a:lnTo>
                <a:lnTo>
                  <a:pt x="0" y="548639"/>
                </a:lnTo>
                <a:lnTo>
                  <a:pt x="12192000" y="548639"/>
                </a:lnTo>
                <a:lnTo>
                  <a:pt x="12192000" y="0"/>
                </a:lnTo>
                <a:close/>
              </a:path>
            </a:pathLst>
          </a:custGeom>
          <a:solidFill>
            <a:srgbClr val="284E83"/>
          </a:solidFill>
        </p:spPr>
        <p:txBody>
          <a:bodyPr wrap="square" lIns="0" tIns="0" rIns="0" bIns="0" rtlCol="0"/>
          <a:lstStyle/>
          <a:p>
            <a:endParaRPr/>
          </a:p>
        </p:txBody>
      </p:sp>
      <p:sp>
        <p:nvSpPr>
          <p:cNvPr id="17" name="bg object 17"/>
          <p:cNvSpPr/>
          <p:nvPr/>
        </p:nvSpPr>
        <p:spPr>
          <a:xfrm>
            <a:off x="466344" y="5794248"/>
            <a:ext cx="400685" cy="854710"/>
          </a:xfrm>
          <a:custGeom>
            <a:avLst/>
            <a:gdLst/>
            <a:ahLst/>
            <a:cxnLst/>
            <a:rect l="l" t="t" r="r" b="b"/>
            <a:pathLst>
              <a:path w="400684" h="854709">
                <a:moveTo>
                  <a:pt x="400303" y="0"/>
                </a:moveTo>
                <a:lnTo>
                  <a:pt x="0" y="0"/>
                </a:lnTo>
                <a:lnTo>
                  <a:pt x="0" y="854582"/>
                </a:lnTo>
                <a:lnTo>
                  <a:pt x="400303" y="854582"/>
                </a:lnTo>
                <a:lnTo>
                  <a:pt x="400303" y="0"/>
                </a:lnTo>
                <a:close/>
              </a:path>
            </a:pathLst>
          </a:custGeom>
          <a:solidFill>
            <a:srgbClr val="002C5D"/>
          </a:solidFill>
        </p:spPr>
        <p:txBody>
          <a:bodyPr wrap="square" lIns="0" tIns="0" rIns="0" bIns="0" rtlCol="0"/>
          <a:lstStyle/>
          <a:p>
            <a:endParaRPr/>
          </a:p>
        </p:txBody>
      </p:sp>
      <p:sp>
        <p:nvSpPr>
          <p:cNvPr id="18" name="bg object 18"/>
          <p:cNvSpPr/>
          <p:nvPr/>
        </p:nvSpPr>
        <p:spPr>
          <a:xfrm>
            <a:off x="534923" y="5847588"/>
            <a:ext cx="0" cy="57785"/>
          </a:xfrm>
          <a:custGeom>
            <a:avLst/>
            <a:gdLst/>
            <a:ahLst/>
            <a:cxnLst/>
            <a:rect l="l" t="t" r="r" b="b"/>
            <a:pathLst>
              <a:path h="57785">
                <a:moveTo>
                  <a:pt x="0" y="0"/>
                </a:moveTo>
                <a:lnTo>
                  <a:pt x="0" y="57353"/>
                </a:lnTo>
              </a:path>
            </a:pathLst>
          </a:custGeom>
          <a:ln w="21729">
            <a:solidFill>
              <a:srgbClr val="FCFCFC"/>
            </a:solidFill>
          </a:ln>
        </p:spPr>
        <p:txBody>
          <a:bodyPr wrap="square" lIns="0" tIns="0" rIns="0" bIns="0" rtlCol="0"/>
          <a:lstStyle/>
          <a:p>
            <a:endParaRPr/>
          </a:p>
        </p:txBody>
      </p:sp>
      <p:sp>
        <p:nvSpPr>
          <p:cNvPr id="19" name="bg object 19"/>
          <p:cNvSpPr/>
          <p:nvPr/>
        </p:nvSpPr>
        <p:spPr>
          <a:xfrm>
            <a:off x="743712" y="5847588"/>
            <a:ext cx="0" cy="57785"/>
          </a:xfrm>
          <a:custGeom>
            <a:avLst/>
            <a:gdLst/>
            <a:ahLst/>
            <a:cxnLst/>
            <a:rect l="l" t="t" r="r" b="b"/>
            <a:pathLst>
              <a:path h="57785">
                <a:moveTo>
                  <a:pt x="0" y="0"/>
                </a:moveTo>
                <a:lnTo>
                  <a:pt x="0" y="57353"/>
                </a:lnTo>
              </a:path>
            </a:pathLst>
          </a:custGeom>
          <a:ln w="21856">
            <a:solidFill>
              <a:srgbClr val="FCFCFC"/>
            </a:solidFill>
          </a:ln>
        </p:spPr>
        <p:txBody>
          <a:bodyPr wrap="square" lIns="0" tIns="0" rIns="0" bIns="0" rtlCol="0"/>
          <a:lstStyle/>
          <a:p>
            <a:endParaRPr/>
          </a:p>
        </p:txBody>
      </p:sp>
      <p:sp>
        <p:nvSpPr>
          <p:cNvPr id="20" name="bg object 20"/>
          <p:cNvSpPr/>
          <p:nvPr/>
        </p:nvSpPr>
        <p:spPr>
          <a:xfrm>
            <a:off x="566915" y="5847588"/>
            <a:ext cx="243840" cy="57785"/>
          </a:xfrm>
          <a:custGeom>
            <a:avLst/>
            <a:gdLst/>
            <a:ahLst/>
            <a:cxnLst/>
            <a:rect l="l" t="t" r="r" b="b"/>
            <a:pathLst>
              <a:path w="243840" h="57785">
                <a:moveTo>
                  <a:pt x="57454" y="29692"/>
                </a:moveTo>
                <a:lnTo>
                  <a:pt x="37515" y="29692"/>
                </a:lnTo>
                <a:lnTo>
                  <a:pt x="36652" y="28232"/>
                </a:lnTo>
                <a:lnTo>
                  <a:pt x="19951" y="0"/>
                </a:lnTo>
                <a:lnTo>
                  <a:pt x="0" y="0"/>
                </a:lnTo>
                <a:lnTo>
                  <a:pt x="0" y="57353"/>
                </a:lnTo>
                <a:lnTo>
                  <a:pt x="19837" y="57353"/>
                </a:lnTo>
                <a:lnTo>
                  <a:pt x="19837" y="28232"/>
                </a:lnTo>
                <a:lnTo>
                  <a:pt x="37515" y="57353"/>
                </a:lnTo>
                <a:lnTo>
                  <a:pt x="57454" y="57353"/>
                </a:lnTo>
                <a:lnTo>
                  <a:pt x="57454" y="29692"/>
                </a:lnTo>
                <a:close/>
              </a:path>
              <a:path w="243840" h="57785">
                <a:moveTo>
                  <a:pt x="57467" y="0"/>
                </a:moveTo>
                <a:lnTo>
                  <a:pt x="37528" y="0"/>
                </a:lnTo>
                <a:lnTo>
                  <a:pt x="37528" y="29679"/>
                </a:lnTo>
                <a:lnTo>
                  <a:pt x="57467" y="29679"/>
                </a:lnTo>
                <a:lnTo>
                  <a:pt x="57467" y="0"/>
                </a:lnTo>
                <a:close/>
              </a:path>
              <a:path w="243840" h="57785">
                <a:moveTo>
                  <a:pt x="118579" y="51993"/>
                </a:moveTo>
                <a:lnTo>
                  <a:pt x="116192" y="50317"/>
                </a:lnTo>
                <a:lnTo>
                  <a:pt x="106464" y="47955"/>
                </a:lnTo>
                <a:lnTo>
                  <a:pt x="100037" y="38506"/>
                </a:lnTo>
                <a:lnTo>
                  <a:pt x="100545" y="31813"/>
                </a:lnTo>
                <a:lnTo>
                  <a:pt x="109105" y="20294"/>
                </a:lnTo>
                <a:lnTo>
                  <a:pt x="110172" y="0"/>
                </a:lnTo>
                <a:lnTo>
                  <a:pt x="92964" y="0"/>
                </a:lnTo>
                <a:lnTo>
                  <a:pt x="88404" y="3822"/>
                </a:lnTo>
                <a:lnTo>
                  <a:pt x="79768" y="14820"/>
                </a:lnTo>
                <a:lnTo>
                  <a:pt x="74688" y="32321"/>
                </a:lnTo>
                <a:lnTo>
                  <a:pt x="75641" y="40144"/>
                </a:lnTo>
                <a:lnTo>
                  <a:pt x="82981" y="52514"/>
                </a:lnTo>
                <a:lnTo>
                  <a:pt x="95986" y="55651"/>
                </a:lnTo>
                <a:lnTo>
                  <a:pt x="107810" y="55778"/>
                </a:lnTo>
                <a:lnTo>
                  <a:pt x="118579" y="51993"/>
                </a:lnTo>
                <a:close/>
              </a:path>
              <a:path w="243840" h="57785">
                <a:moveTo>
                  <a:pt x="151841" y="57619"/>
                </a:moveTo>
                <a:lnTo>
                  <a:pt x="134785" y="0"/>
                </a:lnTo>
                <a:lnTo>
                  <a:pt x="114312" y="0"/>
                </a:lnTo>
                <a:lnTo>
                  <a:pt x="127495" y="44869"/>
                </a:lnTo>
                <a:lnTo>
                  <a:pt x="131102" y="51447"/>
                </a:lnTo>
                <a:lnTo>
                  <a:pt x="144233" y="57645"/>
                </a:lnTo>
                <a:lnTo>
                  <a:pt x="151841" y="57619"/>
                </a:lnTo>
                <a:close/>
              </a:path>
              <a:path w="243840" h="57785">
                <a:moveTo>
                  <a:pt x="243662" y="38874"/>
                </a:moveTo>
                <a:lnTo>
                  <a:pt x="226428" y="38874"/>
                </a:lnTo>
                <a:lnTo>
                  <a:pt x="226428" y="0"/>
                </a:lnTo>
                <a:lnTo>
                  <a:pt x="205740" y="0"/>
                </a:lnTo>
                <a:lnTo>
                  <a:pt x="205740" y="57353"/>
                </a:lnTo>
                <a:lnTo>
                  <a:pt x="243662" y="57353"/>
                </a:lnTo>
                <a:lnTo>
                  <a:pt x="243662" y="38874"/>
                </a:lnTo>
                <a:close/>
              </a:path>
            </a:pathLst>
          </a:custGeom>
          <a:solidFill>
            <a:srgbClr val="FCFCFC"/>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5659017" y="3788664"/>
            <a:ext cx="2957665" cy="2065007"/>
          </a:xfrm>
          <a:prstGeom prst="rect">
            <a:avLst/>
          </a:prstGeom>
        </p:spPr>
      </p:pic>
      <p:sp>
        <p:nvSpPr>
          <p:cNvPr id="2" name="Holder 2"/>
          <p:cNvSpPr>
            <a:spLocks noGrp="1"/>
          </p:cNvSpPr>
          <p:nvPr>
            <p:ph type="title"/>
          </p:nvPr>
        </p:nvSpPr>
        <p:spPr/>
        <p:txBody>
          <a:bodyPr lIns="0" tIns="0" rIns="0" bIns="0"/>
          <a:lstStyle>
            <a:lvl1pPr>
              <a:defRPr sz="3200" b="1" i="0">
                <a:solidFill>
                  <a:srgbClr val="C00000"/>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7" name="Holder 7"/>
          <p:cNvSpPr>
            <a:spLocks noGrp="1"/>
          </p:cNvSpPr>
          <p:nvPr>
            <p:ph type="sldNum" sz="quarter" idx="7"/>
          </p:nvPr>
        </p:nvSpPr>
        <p:spPr/>
        <p:txBody>
          <a:bodyPr lIns="0" tIns="0" rIns="0" bIns="0"/>
          <a:lstStyle>
            <a:lvl1pPr>
              <a:defRPr sz="1000" b="0" i="0">
                <a:solidFill>
                  <a:srgbClr val="F1F1F1"/>
                </a:solidFill>
                <a:latin typeface="Verdana"/>
                <a:cs typeface="Verdana"/>
              </a:defRPr>
            </a:lvl1pPr>
          </a:lstStyle>
          <a:p>
            <a:pPr marL="118745">
              <a:lnSpc>
                <a:spcPct val="100000"/>
              </a:lnSpc>
              <a:spcBef>
                <a:spcPts val="100"/>
              </a:spcBef>
            </a:pPr>
            <a:fld id="{81D60167-4931-47E6-BA6A-407CBD079E47}" type="slidenum">
              <a:rPr spc="-50" dirty="0"/>
              <a:t>‹N›</a:t>
            </a:fld>
            <a:endParaRPr spc="-50" dirty="0"/>
          </a:p>
        </p:txBody>
      </p:sp>
    </p:spTree>
    <p:extLst>
      <p:ext uri="{BB962C8B-B14F-4D97-AF65-F5344CB8AC3E}">
        <p14:creationId xmlns:p14="http://schemas.microsoft.com/office/powerpoint/2010/main" val="285229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5" name="Holder 5"/>
          <p:cNvSpPr>
            <a:spLocks noGrp="1"/>
          </p:cNvSpPr>
          <p:nvPr>
            <p:ph type="sldNum" sz="quarter" idx="7"/>
          </p:nvPr>
        </p:nvSpPr>
        <p:spPr/>
        <p:txBody>
          <a:bodyPr lIns="0" tIns="0" rIns="0" bIns="0"/>
          <a:lstStyle>
            <a:lvl1pPr>
              <a:defRPr sz="1000" b="0" i="0">
                <a:solidFill>
                  <a:srgbClr val="F1F1F1"/>
                </a:solidFill>
                <a:latin typeface="Verdana"/>
                <a:cs typeface="Verdana"/>
              </a:defRPr>
            </a:lvl1pPr>
          </a:lstStyle>
          <a:p>
            <a:pPr marL="118745">
              <a:lnSpc>
                <a:spcPct val="100000"/>
              </a:lnSpc>
              <a:spcBef>
                <a:spcPts val="100"/>
              </a:spcBef>
            </a:pPr>
            <a:fld id="{81D60167-4931-47E6-BA6A-407CBD079E47}" type="slidenum">
              <a:rPr spc="-50" dirty="0"/>
              <a:t>‹N›</a:t>
            </a:fld>
            <a:endParaRPr spc="-50" dirty="0"/>
          </a:p>
        </p:txBody>
      </p:sp>
    </p:spTree>
    <p:extLst>
      <p:ext uri="{BB962C8B-B14F-4D97-AF65-F5344CB8AC3E}">
        <p14:creationId xmlns:p14="http://schemas.microsoft.com/office/powerpoint/2010/main" val="189846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4" name="Holder 4"/>
          <p:cNvSpPr>
            <a:spLocks noGrp="1"/>
          </p:cNvSpPr>
          <p:nvPr>
            <p:ph type="sldNum" sz="quarter" idx="7"/>
          </p:nvPr>
        </p:nvSpPr>
        <p:spPr/>
        <p:txBody>
          <a:bodyPr lIns="0" tIns="0" rIns="0" bIns="0"/>
          <a:lstStyle>
            <a:lvl1pPr>
              <a:defRPr sz="1000" b="0" i="0">
                <a:solidFill>
                  <a:srgbClr val="F1F1F1"/>
                </a:solidFill>
                <a:latin typeface="Verdana"/>
                <a:cs typeface="Verdana"/>
              </a:defRPr>
            </a:lvl1pPr>
          </a:lstStyle>
          <a:p>
            <a:pPr marL="118745">
              <a:lnSpc>
                <a:spcPct val="100000"/>
              </a:lnSpc>
              <a:spcBef>
                <a:spcPts val="100"/>
              </a:spcBef>
            </a:pPr>
            <a:fld id="{81D60167-4931-47E6-BA6A-407CBD079E47}" type="slidenum">
              <a:rPr spc="-50" dirty="0"/>
              <a:t>‹N›</a:t>
            </a:fld>
            <a:endParaRPr spc="-50" dirty="0"/>
          </a:p>
        </p:txBody>
      </p:sp>
    </p:spTree>
    <p:extLst>
      <p:ext uri="{BB962C8B-B14F-4D97-AF65-F5344CB8AC3E}">
        <p14:creationId xmlns:p14="http://schemas.microsoft.com/office/powerpoint/2010/main" val="181116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Vuota 1">
    <p:spTree>
      <p:nvGrpSpPr>
        <p:cNvPr id="1" name=""/>
        <p:cNvGrpSpPr/>
        <p:nvPr/>
      </p:nvGrpSpPr>
      <p:grpSpPr>
        <a:xfrm>
          <a:off x="0" y="0"/>
          <a:ext cx="0" cy="0"/>
          <a:chOff x="0" y="0"/>
          <a:chExt cx="0" cy="0"/>
        </a:xfrm>
      </p:grpSpPr>
      <p:sp>
        <p:nvSpPr>
          <p:cNvPr id="8" name="Rettangolo 7"/>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23/01/2026</a:t>
            </a:fld>
            <a:endParaRPr lang="it-IT" dirty="0">
              <a:solidFill>
                <a:srgbClr val="FFFFFF"/>
              </a:solidFill>
            </a:endParaRPr>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5"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Fabrizio Benedetti</a:t>
            </a:r>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407664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 name="Date Placeholder 6"/>
          <p:cNvSpPr>
            <a:spLocks noGrp="1"/>
          </p:cNvSpPr>
          <p:nvPr>
            <p:ph type="dt" sz="half" idx="10"/>
          </p:nvPr>
        </p:nvSpPr>
        <p:spPr/>
        <p:txBody>
          <a:bodyPr/>
          <a:lstStyle/>
          <a:p>
            <a:fld id="{117288A1-A4C8-4E4F-88A7-916DC5135E09}" type="datetimeFigureOut">
              <a:rPr lang="it-IT" smtClean="0"/>
              <a:t>23/01/2026</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AA71567-6B40-44E3-8768-FF4D1E1DF0BC}" type="slidenum">
              <a:rPr lang="it-IT" smtClean="0"/>
              <a:t>‹N›</a:t>
            </a:fld>
            <a:endParaRPr lang="it-IT"/>
          </a:p>
        </p:txBody>
      </p:sp>
    </p:spTree>
    <p:extLst>
      <p:ext uri="{BB962C8B-B14F-4D97-AF65-F5344CB8AC3E}">
        <p14:creationId xmlns:p14="http://schemas.microsoft.com/office/powerpoint/2010/main" val="53951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uota 1">
    <p:spTree>
      <p:nvGrpSpPr>
        <p:cNvPr id="1" name=""/>
        <p:cNvGrpSpPr/>
        <p:nvPr/>
      </p:nvGrpSpPr>
      <p:grpSpPr>
        <a:xfrm>
          <a:off x="0" y="0"/>
          <a:ext cx="0" cy="0"/>
          <a:chOff x="0" y="0"/>
          <a:chExt cx="0" cy="0"/>
        </a:xfrm>
      </p:grpSpPr>
      <p:sp>
        <p:nvSpPr>
          <p:cNvPr id="8" name="Rettangolo 7"/>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9" name="Rettangolo 8"/>
          <p:cNvSpPr/>
          <p:nvPr userDrawn="1"/>
        </p:nvSpPr>
        <p:spPr>
          <a:xfrm>
            <a:off x="466353" y="5793902"/>
            <a:ext cx="401196" cy="42828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0" name="Immagine 9"/>
          <p:cNvPicPr>
            <a:picLocks noChangeAspect="1"/>
          </p:cNvPicPr>
          <p:nvPr userDrawn="1"/>
        </p:nvPicPr>
        <p:blipFill>
          <a:blip r:embed="rId2" cstate="print"/>
          <a:stretch>
            <a:fillRect/>
          </a:stretch>
        </p:blipFill>
        <p:spPr>
          <a:xfrm>
            <a:off x="524911" y="5847087"/>
            <a:ext cx="285543" cy="57700"/>
          </a:xfrm>
          <a:prstGeom prst="rect">
            <a:avLst/>
          </a:prstGeom>
        </p:spPr>
      </p:pic>
      <p:sp>
        <p:nvSpPr>
          <p:cNvPr id="11" name="Rettangolo 10"/>
          <p:cNvSpPr/>
          <p:nvPr userDrawn="1"/>
        </p:nvSpPr>
        <p:spPr>
          <a:xfrm>
            <a:off x="466353" y="6222191"/>
            <a:ext cx="401196" cy="427599"/>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23/01/2026</a:t>
            </a:fld>
            <a:endParaRPr lang="it-IT" dirty="0">
              <a:solidFill>
                <a:srgbClr val="FFFFFF"/>
              </a:solidFill>
            </a:endParaRPr>
          </a:p>
        </p:txBody>
      </p:sp>
      <p:sp>
        <p:nvSpPr>
          <p:cNvPr id="13"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Tree>
    <p:extLst>
      <p:ext uri="{BB962C8B-B14F-4D97-AF65-F5344CB8AC3E}">
        <p14:creationId xmlns:p14="http://schemas.microsoft.com/office/powerpoint/2010/main" val="352193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384534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3918362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416360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407817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42727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592646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3977408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7972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1377996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54058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338424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90827" y="1903476"/>
            <a:ext cx="1445260" cy="1544320"/>
          </a:xfrm>
          <a:custGeom>
            <a:avLst/>
            <a:gdLst/>
            <a:ahLst/>
            <a:cxnLst/>
            <a:rect l="l" t="t" r="r" b="b"/>
            <a:pathLst>
              <a:path w="1445260" h="1544320">
                <a:moveTo>
                  <a:pt x="1444752" y="0"/>
                </a:moveTo>
                <a:lnTo>
                  <a:pt x="0" y="0"/>
                </a:lnTo>
                <a:lnTo>
                  <a:pt x="0" y="1543812"/>
                </a:lnTo>
                <a:lnTo>
                  <a:pt x="1444752" y="1543812"/>
                </a:lnTo>
                <a:lnTo>
                  <a:pt x="1444752" y="0"/>
                </a:lnTo>
                <a:close/>
              </a:path>
            </a:pathLst>
          </a:custGeom>
          <a:solidFill>
            <a:srgbClr val="002D5D"/>
          </a:solidFill>
        </p:spPr>
        <p:txBody>
          <a:bodyPr wrap="square" lIns="0" tIns="0" rIns="0" bIns="0" rtlCol="0"/>
          <a:lstStyle/>
          <a:p>
            <a:endParaRPr/>
          </a:p>
        </p:txBody>
      </p:sp>
      <p:sp>
        <p:nvSpPr>
          <p:cNvPr id="17" name="bg object 17"/>
          <p:cNvSpPr/>
          <p:nvPr/>
        </p:nvSpPr>
        <p:spPr>
          <a:xfrm>
            <a:off x="0" y="3447287"/>
            <a:ext cx="12192000" cy="3411220"/>
          </a:xfrm>
          <a:custGeom>
            <a:avLst/>
            <a:gdLst/>
            <a:ahLst/>
            <a:cxnLst/>
            <a:rect l="l" t="t" r="r" b="b"/>
            <a:pathLst>
              <a:path w="12192000" h="3411220">
                <a:moveTo>
                  <a:pt x="12192000" y="0"/>
                </a:moveTo>
                <a:lnTo>
                  <a:pt x="0" y="0"/>
                </a:lnTo>
                <a:lnTo>
                  <a:pt x="0" y="3410712"/>
                </a:lnTo>
                <a:lnTo>
                  <a:pt x="12192000" y="3410712"/>
                </a:lnTo>
                <a:lnTo>
                  <a:pt x="12192000" y="0"/>
                </a:lnTo>
                <a:close/>
              </a:path>
            </a:pathLst>
          </a:custGeom>
          <a:solidFill>
            <a:srgbClr val="284E83"/>
          </a:solidFill>
        </p:spPr>
        <p:txBody>
          <a:bodyPr wrap="square" lIns="0" tIns="0" rIns="0" bIns="0" rtlCol="0"/>
          <a:lstStyle/>
          <a:p>
            <a:endParaRPr/>
          </a:p>
        </p:txBody>
      </p:sp>
      <p:sp>
        <p:nvSpPr>
          <p:cNvPr id="18" name="bg object 18"/>
          <p:cNvSpPr/>
          <p:nvPr/>
        </p:nvSpPr>
        <p:spPr>
          <a:xfrm>
            <a:off x="1290827" y="3447288"/>
            <a:ext cx="1445260" cy="1539240"/>
          </a:xfrm>
          <a:custGeom>
            <a:avLst/>
            <a:gdLst/>
            <a:ahLst/>
            <a:cxnLst/>
            <a:rect l="l" t="t" r="r" b="b"/>
            <a:pathLst>
              <a:path w="1445260" h="1539239">
                <a:moveTo>
                  <a:pt x="1444752" y="0"/>
                </a:moveTo>
                <a:lnTo>
                  <a:pt x="0" y="0"/>
                </a:lnTo>
                <a:lnTo>
                  <a:pt x="0" y="1539239"/>
                </a:lnTo>
                <a:lnTo>
                  <a:pt x="1444752" y="1539239"/>
                </a:lnTo>
                <a:lnTo>
                  <a:pt x="1444752" y="0"/>
                </a:lnTo>
                <a:close/>
              </a:path>
            </a:pathLst>
          </a:custGeom>
          <a:solidFill>
            <a:srgbClr val="00254D"/>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501139" y="2400851"/>
            <a:ext cx="1028069" cy="83457"/>
          </a:xfrm>
          <a:prstGeom prst="rect">
            <a:avLst/>
          </a:prstGeom>
        </p:spPr>
      </p:pic>
      <p:sp>
        <p:nvSpPr>
          <p:cNvPr id="20" name="bg object 20"/>
          <p:cNvSpPr/>
          <p:nvPr/>
        </p:nvSpPr>
        <p:spPr>
          <a:xfrm>
            <a:off x="1502727" y="2095499"/>
            <a:ext cx="1025525" cy="203200"/>
          </a:xfrm>
          <a:custGeom>
            <a:avLst/>
            <a:gdLst/>
            <a:ahLst/>
            <a:cxnLst/>
            <a:rect l="l" t="t" r="r" b="b"/>
            <a:pathLst>
              <a:path w="1025525" h="203200">
                <a:moveTo>
                  <a:pt x="73494" y="0"/>
                </a:moveTo>
                <a:lnTo>
                  <a:pt x="0" y="0"/>
                </a:lnTo>
                <a:lnTo>
                  <a:pt x="0" y="202641"/>
                </a:lnTo>
                <a:lnTo>
                  <a:pt x="73494" y="202641"/>
                </a:lnTo>
                <a:lnTo>
                  <a:pt x="73494" y="0"/>
                </a:lnTo>
                <a:close/>
              </a:path>
              <a:path w="1025525" h="203200">
                <a:moveTo>
                  <a:pt x="820394" y="0"/>
                </a:moveTo>
                <a:lnTo>
                  <a:pt x="746874" y="0"/>
                </a:lnTo>
                <a:lnTo>
                  <a:pt x="746874" y="202641"/>
                </a:lnTo>
                <a:lnTo>
                  <a:pt x="820394" y="202641"/>
                </a:lnTo>
                <a:lnTo>
                  <a:pt x="820394" y="0"/>
                </a:lnTo>
                <a:close/>
              </a:path>
              <a:path w="1025525" h="203200">
                <a:moveTo>
                  <a:pt x="1025245" y="136626"/>
                </a:moveTo>
                <a:lnTo>
                  <a:pt x="963764" y="136626"/>
                </a:lnTo>
                <a:lnTo>
                  <a:pt x="963764" y="444"/>
                </a:lnTo>
                <a:lnTo>
                  <a:pt x="890295" y="444"/>
                </a:lnTo>
                <a:lnTo>
                  <a:pt x="890295" y="136626"/>
                </a:lnTo>
                <a:lnTo>
                  <a:pt x="890295" y="202806"/>
                </a:lnTo>
                <a:lnTo>
                  <a:pt x="1025245" y="202806"/>
                </a:lnTo>
                <a:lnTo>
                  <a:pt x="1025245" y="136626"/>
                </a:lnTo>
                <a:close/>
              </a:path>
            </a:pathLst>
          </a:custGeom>
          <a:solidFill>
            <a:srgbClr val="FDFDFD"/>
          </a:solidFill>
        </p:spPr>
        <p:txBody>
          <a:bodyPr wrap="square" lIns="0" tIns="0" rIns="0" bIns="0" rtlCol="0"/>
          <a:lstStyle/>
          <a:p>
            <a:endParaRPr/>
          </a:p>
        </p:txBody>
      </p:sp>
      <p:pic>
        <p:nvPicPr>
          <p:cNvPr id="21" name="bg object 21"/>
          <p:cNvPicPr/>
          <p:nvPr/>
        </p:nvPicPr>
        <p:blipFill>
          <a:blip r:embed="rId3" cstate="print"/>
          <a:stretch>
            <a:fillRect/>
          </a:stretch>
        </p:blipFill>
        <p:spPr>
          <a:xfrm>
            <a:off x="1655310" y="2095499"/>
            <a:ext cx="202499" cy="202631"/>
          </a:xfrm>
          <a:prstGeom prst="rect">
            <a:avLst/>
          </a:prstGeom>
        </p:spPr>
      </p:pic>
      <p:pic>
        <p:nvPicPr>
          <p:cNvPr id="22" name="bg object 22"/>
          <p:cNvPicPr/>
          <p:nvPr/>
        </p:nvPicPr>
        <p:blipFill>
          <a:blip r:embed="rId4" cstate="print"/>
          <a:stretch>
            <a:fillRect/>
          </a:stretch>
        </p:blipFill>
        <p:spPr>
          <a:xfrm>
            <a:off x="1920113" y="2095499"/>
            <a:ext cx="275616" cy="2066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Vuota 1">
    <p:spTree>
      <p:nvGrpSpPr>
        <p:cNvPr id="1" name=""/>
        <p:cNvGrpSpPr/>
        <p:nvPr/>
      </p:nvGrpSpPr>
      <p:grpSpPr>
        <a:xfrm>
          <a:off x="0" y="0"/>
          <a:ext cx="0" cy="0"/>
          <a:chOff x="0" y="0"/>
          <a:chExt cx="0" cy="0"/>
        </a:xfrm>
      </p:grpSpPr>
      <p:sp>
        <p:nvSpPr>
          <p:cNvPr id="8" name="Rettangolo 7"/>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23/01/2026</a:t>
            </a:fld>
            <a:endParaRPr lang="it-IT" dirty="0">
              <a:solidFill>
                <a:srgbClr val="FFFFFF"/>
              </a:solidFill>
            </a:endParaRPr>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5"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Fabrizio Benedetti</a:t>
            </a:r>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350798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7288A1-A4C8-4E4F-88A7-916DC5135E09}" type="datetimeFigureOut">
              <a:rPr lang="it-IT" smtClean="0"/>
              <a:t>23/01/2026</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AA71567-6B40-44E3-8768-FF4D1E1DF0BC}" type="slidenum">
              <a:rPr lang="it-IT" smtClean="0"/>
              <a:t>‹N›</a:t>
            </a:fld>
            <a:endParaRPr lang="it-IT"/>
          </a:p>
        </p:txBody>
      </p:sp>
    </p:spTree>
    <p:extLst>
      <p:ext uri="{BB962C8B-B14F-4D97-AF65-F5344CB8AC3E}">
        <p14:creationId xmlns:p14="http://schemas.microsoft.com/office/powerpoint/2010/main" val="218382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uota 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E0517E-694A-0BB2-0CCD-916CAA1E8E4D}"/>
              </a:ext>
            </a:extLst>
          </p:cNvPr>
          <p:cNvSpPr/>
          <p:nvPr userDrawn="1"/>
        </p:nvSpPr>
        <p:spPr>
          <a:xfrm>
            <a:off x="0" y="6221414"/>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3" name="Rettangolo 2">
            <a:extLst>
              <a:ext uri="{FF2B5EF4-FFF2-40B4-BE49-F238E27FC236}">
                <a16:creationId xmlns:a16="http://schemas.microsoft.com/office/drawing/2014/main" id="{4D5CB79E-2DB7-81FA-5CBA-4E7320331660}"/>
              </a:ext>
            </a:extLst>
          </p:cNvPr>
          <p:cNvSpPr/>
          <p:nvPr userDrawn="1"/>
        </p:nvSpPr>
        <p:spPr>
          <a:xfrm>
            <a:off x="465667" y="5794376"/>
            <a:ext cx="402167"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pic>
        <p:nvPicPr>
          <p:cNvPr id="4" name="Immagine 8">
            <a:extLst>
              <a:ext uri="{FF2B5EF4-FFF2-40B4-BE49-F238E27FC236}">
                <a16:creationId xmlns:a16="http://schemas.microsoft.com/office/drawing/2014/main" id="{2464F7C6-D946-5A78-38F6-6878EF330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934" y="5846764"/>
            <a:ext cx="285751"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11"/>
          <p:cNvSpPr>
            <a:spLocks noGrp="1"/>
          </p:cNvSpPr>
          <p:nvPr>
            <p:ph sz="quarter" idx="14"/>
          </p:nvPr>
        </p:nvSpPr>
        <p:spPr>
          <a:xfrm>
            <a:off x="1281377" y="5793902"/>
            <a:ext cx="645579" cy="404394"/>
          </a:xfrm>
        </p:spPr>
        <p:txBody>
          <a:bodyPr>
            <a:noAutofit/>
          </a:bodyPr>
          <a:lstStyle>
            <a:lvl1pPr marL="0" indent="0">
              <a:buNone/>
              <a:defRPr sz="750" baseline="0"/>
            </a:lvl1pPr>
          </a:lstStyle>
          <a:p>
            <a:pPr lvl="0"/>
            <a:r>
              <a:rPr lang="it-IT"/>
              <a:t>Fare clic per modificare gli stili del testo dello schema</a:t>
            </a:r>
          </a:p>
        </p:txBody>
      </p:sp>
      <p:sp>
        <p:nvSpPr>
          <p:cNvPr id="15" name="Segnaposto testo 4"/>
          <p:cNvSpPr>
            <a:spLocks noGrp="1"/>
          </p:cNvSpPr>
          <p:nvPr>
            <p:ph type="body" sz="quarter" idx="15"/>
          </p:nvPr>
        </p:nvSpPr>
        <p:spPr>
          <a:xfrm>
            <a:off x="2091083" y="6473829"/>
            <a:ext cx="6364288" cy="231775"/>
          </a:xfrm>
        </p:spPr>
        <p:txBody>
          <a:bodyPr wrap="none" lIns="0" tIns="0" rIns="0" bIns="0">
            <a:noAutofit/>
          </a:bodyPr>
          <a:lstStyle>
            <a:lvl1pPr marL="0" indent="0">
              <a:buNone/>
              <a:defRPr sz="750" b="0" i="0" baseline="0">
                <a:solidFill>
                  <a:schemeClr val="bg1">
                    <a:lumMod val="95000"/>
                  </a:schemeClr>
                </a:solidFill>
                <a:latin typeface="Verdana" charset="0"/>
                <a:ea typeface="Verdana" charset="0"/>
                <a:cs typeface="Verdana" charset="0"/>
              </a:defRPr>
            </a:lvl1pPr>
            <a:lvl2pPr marL="342900" indent="0">
              <a:buNone/>
              <a:defRPr sz="750" b="0" i="0">
                <a:latin typeface="Verdana" charset="0"/>
                <a:ea typeface="Verdana" charset="0"/>
                <a:cs typeface="Verdana" charset="0"/>
              </a:defRPr>
            </a:lvl2pPr>
            <a:lvl3pPr marL="685800" indent="0">
              <a:buNone/>
              <a:defRPr sz="750" b="0" i="0">
                <a:latin typeface="Verdana" charset="0"/>
                <a:ea typeface="Verdana" charset="0"/>
                <a:cs typeface="Verdana" charset="0"/>
              </a:defRPr>
            </a:lvl3pPr>
            <a:lvl4pPr marL="1028700" indent="0">
              <a:buNone/>
              <a:defRPr sz="750" b="0" i="0">
                <a:latin typeface="Verdana" charset="0"/>
                <a:ea typeface="Verdana" charset="0"/>
                <a:cs typeface="Verdana" charset="0"/>
              </a:defRPr>
            </a:lvl4pPr>
            <a:lvl5pPr marL="1371600" indent="0">
              <a:buNone/>
              <a:defRPr sz="750" b="0" i="0">
                <a:latin typeface="Verdana" charset="0"/>
                <a:ea typeface="Verdana" charset="0"/>
                <a:cs typeface="Verdana" charset="0"/>
              </a:defRPr>
            </a:lvl5pPr>
          </a:lstStyle>
          <a:p>
            <a:pPr lvl="0"/>
            <a:r>
              <a:rPr lang="it-IT"/>
              <a:t>Fare clic per modificare gli stili del testo dello schema</a:t>
            </a:r>
          </a:p>
        </p:txBody>
      </p:sp>
      <p:sp>
        <p:nvSpPr>
          <p:cNvPr id="5" name="Segnaposto data 2">
            <a:extLst>
              <a:ext uri="{FF2B5EF4-FFF2-40B4-BE49-F238E27FC236}">
                <a16:creationId xmlns:a16="http://schemas.microsoft.com/office/drawing/2014/main" id="{1B92D03C-CF61-03EC-15D5-3A86A46925D7}"/>
              </a:ext>
            </a:extLst>
          </p:cNvPr>
          <p:cNvSpPr>
            <a:spLocks noGrp="1"/>
          </p:cNvSpPr>
          <p:nvPr>
            <p:ph type="dt" sz="half" idx="16"/>
          </p:nvPr>
        </p:nvSpPr>
        <p:spPr>
          <a:xfrm>
            <a:off x="9507809" y="6473826"/>
            <a:ext cx="573875" cy="115416"/>
          </a:xfrm>
        </p:spPr>
        <p:txBody>
          <a:bodyPr wrap="none" lIns="0" tIns="0" rIns="0" bIns="0"/>
          <a:lstStyle>
            <a:lvl1pPr algn="r">
              <a:defRPr sz="750" b="0" i="0">
                <a:solidFill>
                  <a:srgbClr val="FFFFFF"/>
                </a:solidFill>
                <a:latin typeface="Verdana" charset="0"/>
                <a:ea typeface="Verdana" charset="0"/>
                <a:cs typeface="Verdana" charset="0"/>
              </a:defRPr>
            </a:lvl1pPr>
          </a:lstStyle>
          <a:p>
            <a:pPr>
              <a:defRPr/>
            </a:pPr>
            <a:fld id="{4E3BB8DA-6ADA-46B4-9EE0-3C2FDE5B0E96}" type="datetime1">
              <a:rPr lang="it-IT"/>
              <a:pPr>
                <a:defRPr/>
              </a:pPr>
              <a:t>23/01/2026</a:t>
            </a:fld>
            <a:endParaRPr lang="it-IT" dirty="0"/>
          </a:p>
        </p:txBody>
      </p:sp>
      <p:sp>
        <p:nvSpPr>
          <p:cNvPr id="6" name="Segnaposto numero diapositiva 4">
            <a:extLst>
              <a:ext uri="{FF2B5EF4-FFF2-40B4-BE49-F238E27FC236}">
                <a16:creationId xmlns:a16="http://schemas.microsoft.com/office/drawing/2014/main" id="{2C90C7A9-0DD9-E9DC-4827-80A3A64469B1}"/>
              </a:ext>
            </a:extLst>
          </p:cNvPr>
          <p:cNvSpPr>
            <a:spLocks noGrp="1"/>
          </p:cNvSpPr>
          <p:nvPr>
            <p:ph type="sldNum" sz="quarter" idx="17"/>
          </p:nvPr>
        </p:nvSpPr>
        <p:spPr>
          <a:xfrm>
            <a:off x="10265834" y="6473826"/>
            <a:ext cx="1454151" cy="115416"/>
          </a:xfrm>
        </p:spPr>
        <p:txBody>
          <a:bodyPr lIns="0" tIns="0" rIns="0" bIns="0"/>
          <a:lstStyle>
            <a:lvl1pPr algn="r">
              <a:defRPr sz="750" b="0" i="0">
                <a:solidFill>
                  <a:srgbClr val="FFFFFF">
                    <a:lumMod val="95000"/>
                  </a:srgbClr>
                </a:solidFill>
                <a:latin typeface="Verdana" charset="0"/>
                <a:ea typeface="Verdana" charset="0"/>
                <a:cs typeface="Verdana" charset="0"/>
              </a:defRPr>
            </a:lvl1pPr>
          </a:lstStyle>
          <a:p>
            <a:pPr>
              <a:defRPr/>
            </a:pPr>
            <a:fld id="{F616DA5D-885A-4F46-89DB-872AAE73AD43}" type="slidenum">
              <a:rPr lang="it-IT"/>
              <a:pPr>
                <a:defRPr/>
              </a:pPr>
              <a:t>‹N›</a:t>
            </a:fld>
            <a:endParaRPr lang="it-IT" dirty="0"/>
          </a:p>
        </p:txBody>
      </p:sp>
    </p:spTree>
    <p:extLst>
      <p:ext uri="{BB962C8B-B14F-4D97-AF65-F5344CB8AC3E}">
        <p14:creationId xmlns:p14="http://schemas.microsoft.com/office/powerpoint/2010/main" val="9071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C00000"/>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defRPr sz="1000" b="0" i="0">
                <a:solidFill>
                  <a:srgbClr val="F1F1F1"/>
                </a:solidFill>
                <a:latin typeface="Verdana"/>
                <a:cs typeface="Verdana"/>
              </a:defRPr>
            </a:lvl1pPr>
          </a:lstStyle>
          <a:p>
            <a:pPr marL="118745">
              <a:lnSpc>
                <a:spcPct val="100000"/>
              </a:lnSpc>
              <a:spcBef>
                <a:spcPts val="100"/>
              </a:spcBef>
            </a:pPr>
            <a:fld id="{81D60167-4931-47E6-BA6A-407CBD079E47}" type="slidenum">
              <a:rPr spc="-50" dirty="0"/>
              <a:t>‹N›</a:t>
            </a:fld>
            <a:endParaRPr spc="-50" dirty="0"/>
          </a:p>
        </p:txBody>
      </p:sp>
    </p:spTree>
    <p:extLst>
      <p:ext uri="{BB962C8B-B14F-4D97-AF65-F5344CB8AC3E}">
        <p14:creationId xmlns:p14="http://schemas.microsoft.com/office/powerpoint/2010/main" val="27520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222491"/>
            <a:ext cx="12192000" cy="635635"/>
          </a:xfrm>
          <a:custGeom>
            <a:avLst/>
            <a:gdLst/>
            <a:ahLst/>
            <a:cxnLst/>
            <a:rect l="l" t="t" r="r" b="b"/>
            <a:pathLst>
              <a:path w="12192000" h="635634">
                <a:moveTo>
                  <a:pt x="12192000" y="0"/>
                </a:moveTo>
                <a:lnTo>
                  <a:pt x="0" y="0"/>
                </a:lnTo>
                <a:lnTo>
                  <a:pt x="0" y="635508"/>
                </a:lnTo>
                <a:lnTo>
                  <a:pt x="12192000" y="635508"/>
                </a:lnTo>
                <a:lnTo>
                  <a:pt x="12192000" y="0"/>
                </a:lnTo>
                <a:close/>
              </a:path>
            </a:pathLst>
          </a:custGeom>
          <a:solidFill>
            <a:srgbClr val="284E83"/>
          </a:solidFill>
        </p:spPr>
        <p:txBody>
          <a:bodyPr wrap="square" lIns="0" tIns="0" rIns="0" bIns="0" rtlCol="0"/>
          <a:lstStyle/>
          <a:p>
            <a:endParaRPr/>
          </a:p>
        </p:txBody>
      </p:sp>
      <p:sp>
        <p:nvSpPr>
          <p:cNvPr id="17" name="bg object 17"/>
          <p:cNvSpPr/>
          <p:nvPr/>
        </p:nvSpPr>
        <p:spPr>
          <a:xfrm>
            <a:off x="466344" y="5794247"/>
            <a:ext cx="401320" cy="428625"/>
          </a:xfrm>
          <a:custGeom>
            <a:avLst/>
            <a:gdLst/>
            <a:ahLst/>
            <a:cxnLst/>
            <a:rect l="l" t="t" r="r" b="b"/>
            <a:pathLst>
              <a:path w="401319" h="428625">
                <a:moveTo>
                  <a:pt x="400812" y="0"/>
                </a:moveTo>
                <a:lnTo>
                  <a:pt x="0" y="0"/>
                </a:lnTo>
                <a:lnTo>
                  <a:pt x="0" y="428243"/>
                </a:lnTo>
                <a:lnTo>
                  <a:pt x="400812" y="428243"/>
                </a:lnTo>
                <a:lnTo>
                  <a:pt x="400812" y="0"/>
                </a:lnTo>
                <a:close/>
              </a:path>
            </a:pathLst>
          </a:custGeom>
          <a:solidFill>
            <a:srgbClr val="002D5D"/>
          </a:solidFill>
        </p:spPr>
        <p:txBody>
          <a:bodyPr wrap="square" lIns="0" tIns="0" rIns="0" bIns="0" rtlCol="0"/>
          <a:lstStyle/>
          <a:p>
            <a:endParaRPr/>
          </a:p>
        </p:txBody>
      </p:sp>
      <p:sp>
        <p:nvSpPr>
          <p:cNvPr id="18" name="bg object 18"/>
          <p:cNvSpPr/>
          <p:nvPr/>
        </p:nvSpPr>
        <p:spPr>
          <a:xfrm>
            <a:off x="524256" y="5847041"/>
            <a:ext cx="287655" cy="58419"/>
          </a:xfrm>
          <a:custGeom>
            <a:avLst/>
            <a:gdLst/>
            <a:ahLst/>
            <a:cxnLst/>
            <a:rect l="l" t="t" r="r" b="b"/>
            <a:pathLst>
              <a:path w="287655" h="58420">
                <a:moveTo>
                  <a:pt x="20459" y="0"/>
                </a:moveTo>
                <a:lnTo>
                  <a:pt x="0" y="0"/>
                </a:lnTo>
                <a:lnTo>
                  <a:pt x="0" y="57200"/>
                </a:lnTo>
                <a:lnTo>
                  <a:pt x="20459" y="57200"/>
                </a:lnTo>
                <a:lnTo>
                  <a:pt x="20459" y="0"/>
                </a:lnTo>
                <a:close/>
              </a:path>
              <a:path w="287655" h="58420">
                <a:moveTo>
                  <a:pt x="99402" y="0"/>
                </a:moveTo>
                <a:lnTo>
                  <a:pt x="79717" y="0"/>
                </a:lnTo>
                <a:lnTo>
                  <a:pt x="79717" y="29603"/>
                </a:lnTo>
                <a:lnTo>
                  <a:pt x="62395" y="0"/>
                </a:lnTo>
                <a:lnTo>
                  <a:pt x="42710" y="0"/>
                </a:lnTo>
                <a:lnTo>
                  <a:pt x="42710" y="57200"/>
                </a:lnTo>
                <a:lnTo>
                  <a:pt x="62280" y="57200"/>
                </a:lnTo>
                <a:lnTo>
                  <a:pt x="62280" y="28155"/>
                </a:lnTo>
                <a:lnTo>
                  <a:pt x="79717" y="57200"/>
                </a:lnTo>
                <a:lnTo>
                  <a:pt x="99402" y="57200"/>
                </a:lnTo>
                <a:lnTo>
                  <a:pt x="99402" y="0"/>
                </a:lnTo>
                <a:close/>
              </a:path>
              <a:path w="287655" h="58420">
                <a:moveTo>
                  <a:pt x="166725" y="49047"/>
                </a:moveTo>
                <a:lnTo>
                  <a:pt x="162966" y="49657"/>
                </a:lnTo>
                <a:lnTo>
                  <a:pt x="154698" y="49707"/>
                </a:lnTo>
                <a:lnTo>
                  <a:pt x="146431" y="46596"/>
                </a:lnTo>
                <a:lnTo>
                  <a:pt x="142671" y="37642"/>
                </a:lnTo>
                <a:lnTo>
                  <a:pt x="142621" y="35572"/>
                </a:lnTo>
                <a:lnTo>
                  <a:pt x="143776" y="30403"/>
                </a:lnTo>
                <a:lnTo>
                  <a:pt x="148196" y="23736"/>
                </a:lnTo>
                <a:lnTo>
                  <a:pt x="157886" y="17195"/>
                </a:lnTo>
                <a:lnTo>
                  <a:pt x="153073" y="0"/>
                </a:lnTo>
                <a:lnTo>
                  <a:pt x="135521" y="0"/>
                </a:lnTo>
                <a:lnTo>
                  <a:pt x="132600" y="2286"/>
                </a:lnTo>
                <a:lnTo>
                  <a:pt x="126187" y="8966"/>
                </a:lnTo>
                <a:lnTo>
                  <a:pt x="119761" y="19697"/>
                </a:lnTo>
                <a:lnTo>
                  <a:pt x="116852" y="34188"/>
                </a:lnTo>
                <a:lnTo>
                  <a:pt x="117182" y="37960"/>
                </a:lnTo>
                <a:lnTo>
                  <a:pt x="119811" y="46253"/>
                </a:lnTo>
                <a:lnTo>
                  <a:pt x="127127" y="54546"/>
                </a:lnTo>
                <a:lnTo>
                  <a:pt x="141554" y="58318"/>
                </a:lnTo>
                <a:lnTo>
                  <a:pt x="143840" y="58280"/>
                </a:lnTo>
                <a:lnTo>
                  <a:pt x="149733" y="57454"/>
                </a:lnTo>
                <a:lnTo>
                  <a:pt x="157835" y="54737"/>
                </a:lnTo>
                <a:lnTo>
                  <a:pt x="166725" y="49047"/>
                </a:lnTo>
                <a:close/>
              </a:path>
              <a:path w="287655" h="58420">
                <a:moveTo>
                  <a:pt x="193890" y="58089"/>
                </a:moveTo>
                <a:lnTo>
                  <a:pt x="177126" y="0"/>
                </a:lnTo>
                <a:lnTo>
                  <a:pt x="156984" y="0"/>
                </a:lnTo>
                <a:lnTo>
                  <a:pt x="169951" y="45250"/>
                </a:lnTo>
                <a:lnTo>
                  <a:pt x="175729" y="53987"/>
                </a:lnTo>
                <a:lnTo>
                  <a:pt x="183730" y="57658"/>
                </a:lnTo>
                <a:lnTo>
                  <a:pt x="190830" y="58331"/>
                </a:lnTo>
                <a:lnTo>
                  <a:pt x="193890" y="58089"/>
                </a:lnTo>
                <a:close/>
              </a:path>
              <a:path w="287655" h="58420">
                <a:moveTo>
                  <a:pt x="229565" y="0"/>
                </a:moveTo>
                <a:lnTo>
                  <a:pt x="208991" y="0"/>
                </a:lnTo>
                <a:lnTo>
                  <a:pt x="208991" y="57200"/>
                </a:lnTo>
                <a:lnTo>
                  <a:pt x="229565" y="57200"/>
                </a:lnTo>
                <a:lnTo>
                  <a:pt x="229565" y="0"/>
                </a:lnTo>
                <a:close/>
              </a:path>
              <a:path w="287655" h="58420">
                <a:moveTo>
                  <a:pt x="287045" y="38760"/>
                </a:moveTo>
                <a:lnTo>
                  <a:pt x="269811" y="38760"/>
                </a:lnTo>
                <a:lnTo>
                  <a:pt x="269811" y="0"/>
                </a:lnTo>
                <a:lnTo>
                  <a:pt x="249135" y="0"/>
                </a:lnTo>
                <a:lnTo>
                  <a:pt x="249135" y="57200"/>
                </a:lnTo>
                <a:lnTo>
                  <a:pt x="287045" y="57200"/>
                </a:lnTo>
                <a:lnTo>
                  <a:pt x="287045" y="38760"/>
                </a:lnTo>
                <a:close/>
              </a:path>
            </a:pathLst>
          </a:custGeom>
          <a:solidFill>
            <a:srgbClr val="FDFDFD"/>
          </a:solidFill>
        </p:spPr>
        <p:txBody>
          <a:bodyPr wrap="square" lIns="0" tIns="0" rIns="0" bIns="0" rtlCol="0"/>
          <a:lstStyle/>
          <a:p>
            <a:endParaRPr/>
          </a:p>
        </p:txBody>
      </p:sp>
      <p:sp>
        <p:nvSpPr>
          <p:cNvPr id="19" name="bg object 19"/>
          <p:cNvSpPr/>
          <p:nvPr/>
        </p:nvSpPr>
        <p:spPr>
          <a:xfrm>
            <a:off x="466344" y="6222491"/>
            <a:ext cx="401320" cy="426720"/>
          </a:xfrm>
          <a:custGeom>
            <a:avLst/>
            <a:gdLst/>
            <a:ahLst/>
            <a:cxnLst/>
            <a:rect l="l" t="t" r="r" b="b"/>
            <a:pathLst>
              <a:path w="401319" h="426720">
                <a:moveTo>
                  <a:pt x="400812" y="0"/>
                </a:moveTo>
                <a:lnTo>
                  <a:pt x="0" y="0"/>
                </a:lnTo>
                <a:lnTo>
                  <a:pt x="0" y="426720"/>
                </a:lnTo>
                <a:lnTo>
                  <a:pt x="400812" y="426720"/>
                </a:lnTo>
                <a:lnTo>
                  <a:pt x="400812" y="0"/>
                </a:lnTo>
                <a:close/>
              </a:path>
            </a:pathLst>
          </a:custGeom>
          <a:solidFill>
            <a:srgbClr val="00254D"/>
          </a:solidFill>
        </p:spPr>
        <p:txBody>
          <a:bodyPr wrap="square" lIns="0" tIns="0" rIns="0" bIns="0" rtlCol="0"/>
          <a:lstStyle/>
          <a:p>
            <a:endParaRPr/>
          </a:p>
        </p:txBody>
      </p:sp>
      <p:sp>
        <p:nvSpPr>
          <p:cNvPr id="2" name="Holder 2"/>
          <p:cNvSpPr>
            <a:spLocks noGrp="1"/>
          </p:cNvSpPr>
          <p:nvPr>
            <p:ph type="title"/>
          </p:nvPr>
        </p:nvSpPr>
        <p:spPr>
          <a:xfrm>
            <a:off x="2894838" y="154051"/>
            <a:ext cx="6051677" cy="612393"/>
          </a:xfrm>
          <a:prstGeom prst="rect">
            <a:avLst/>
          </a:prstGeom>
        </p:spPr>
        <p:txBody>
          <a:bodyPr wrap="square" lIns="0" tIns="0" rIns="0" bIns="0">
            <a:spAutoFit/>
          </a:bodyPr>
          <a:lstStyle>
            <a:lvl1pPr>
              <a:defRPr sz="3600" b="1" i="0">
                <a:solidFill>
                  <a:srgbClr val="001F5F"/>
                </a:solidFill>
                <a:latin typeface="Verdana"/>
                <a:cs typeface="Verdana"/>
              </a:defRPr>
            </a:lvl1pPr>
          </a:lstStyle>
          <a:p>
            <a:endParaRPr/>
          </a:p>
        </p:txBody>
      </p:sp>
      <p:sp>
        <p:nvSpPr>
          <p:cNvPr id="3" name="Holder 3"/>
          <p:cNvSpPr>
            <a:spLocks noGrp="1"/>
          </p:cNvSpPr>
          <p:nvPr>
            <p:ph type="body" idx="1"/>
          </p:nvPr>
        </p:nvSpPr>
        <p:spPr>
          <a:xfrm>
            <a:off x="327152" y="3047492"/>
            <a:ext cx="10783570" cy="2538729"/>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7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9359"/>
            <a:ext cx="12192000" cy="548640"/>
          </a:xfrm>
          <a:custGeom>
            <a:avLst/>
            <a:gdLst/>
            <a:ahLst/>
            <a:cxnLst/>
            <a:rect l="l" t="t" r="r" b="b"/>
            <a:pathLst>
              <a:path w="12192000" h="548640">
                <a:moveTo>
                  <a:pt x="12192000" y="0"/>
                </a:moveTo>
                <a:lnTo>
                  <a:pt x="0" y="0"/>
                </a:lnTo>
                <a:lnTo>
                  <a:pt x="0" y="548639"/>
                </a:lnTo>
                <a:lnTo>
                  <a:pt x="12192000" y="548639"/>
                </a:lnTo>
                <a:lnTo>
                  <a:pt x="12192000" y="0"/>
                </a:lnTo>
                <a:close/>
              </a:path>
            </a:pathLst>
          </a:custGeom>
          <a:solidFill>
            <a:srgbClr val="284E83"/>
          </a:solidFill>
        </p:spPr>
        <p:txBody>
          <a:bodyPr wrap="square" lIns="0" tIns="0" rIns="0" bIns="0" rtlCol="0"/>
          <a:lstStyle/>
          <a:p>
            <a:endParaRPr/>
          </a:p>
        </p:txBody>
      </p:sp>
      <p:sp>
        <p:nvSpPr>
          <p:cNvPr id="17" name="bg object 17"/>
          <p:cNvSpPr/>
          <p:nvPr/>
        </p:nvSpPr>
        <p:spPr>
          <a:xfrm>
            <a:off x="466344" y="5794247"/>
            <a:ext cx="400685" cy="854710"/>
          </a:xfrm>
          <a:custGeom>
            <a:avLst/>
            <a:gdLst/>
            <a:ahLst/>
            <a:cxnLst/>
            <a:rect l="l" t="t" r="r" b="b"/>
            <a:pathLst>
              <a:path w="400684" h="854709">
                <a:moveTo>
                  <a:pt x="400303" y="0"/>
                </a:moveTo>
                <a:lnTo>
                  <a:pt x="0" y="0"/>
                </a:lnTo>
                <a:lnTo>
                  <a:pt x="0" y="854582"/>
                </a:lnTo>
                <a:lnTo>
                  <a:pt x="400303" y="854582"/>
                </a:lnTo>
                <a:lnTo>
                  <a:pt x="400303" y="0"/>
                </a:lnTo>
                <a:close/>
              </a:path>
            </a:pathLst>
          </a:custGeom>
          <a:solidFill>
            <a:srgbClr val="002C5D"/>
          </a:solidFill>
        </p:spPr>
        <p:txBody>
          <a:bodyPr wrap="square" lIns="0" tIns="0" rIns="0" bIns="0" rtlCol="0"/>
          <a:lstStyle/>
          <a:p>
            <a:endParaRPr/>
          </a:p>
        </p:txBody>
      </p:sp>
      <p:sp>
        <p:nvSpPr>
          <p:cNvPr id="18" name="bg object 18"/>
          <p:cNvSpPr/>
          <p:nvPr/>
        </p:nvSpPr>
        <p:spPr>
          <a:xfrm>
            <a:off x="534923" y="5847587"/>
            <a:ext cx="0" cy="57785"/>
          </a:xfrm>
          <a:custGeom>
            <a:avLst/>
            <a:gdLst/>
            <a:ahLst/>
            <a:cxnLst/>
            <a:rect l="l" t="t" r="r" b="b"/>
            <a:pathLst>
              <a:path h="57785">
                <a:moveTo>
                  <a:pt x="0" y="0"/>
                </a:moveTo>
                <a:lnTo>
                  <a:pt x="0" y="57353"/>
                </a:lnTo>
              </a:path>
            </a:pathLst>
          </a:custGeom>
          <a:ln w="21729">
            <a:solidFill>
              <a:srgbClr val="FCFCFC"/>
            </a:solidFill>
          </a:ln>
        </p:spPr>
        <p:txBody>
          <a:bodyPr wrap="square" lIns="0" tIns="0" rIns="0" bIns="0" rtlCol="0"/>
          <a:lstStyle/>
          <a:p>
            <a:endParaRPr/>
          </a:p>
        </p:txBody>
      </p:sp>
      <p:sp>
        <p:nvSpPr>
          <p:cNvPr id="19" name="bg object 19"/>
          <p:cNvSpPr/>
          <p:nvPr/>
        </p:nvSpPr>
        <p:spPr>
          <a:xfrm>
            <a:off x="743712" y="5847587"/>
            <a:ext cx="0" cy="57785"/>
          </a:xfrm>
          <a:custGeom>
            <a:avLst/>
            <a:gdLst/>
            <a:ahLst/>
            <a:cxnLst/>
            <a:rect l="l" t="t" r="r" b="b"/>
            <a:pathLst>
              <a:path h="57785">
                <a:moveTo>
                  <a:pt x="0" y="0"/>
                </a:moveTo>
                <a:lnTo>
                  <a:pt x="0" y="57353"/>
                </a:lnTo>
              </a:path>
            </a:pathLst>
          </a:custGeom>
          <a:ln w="21856">
            <a:solidFill>
              <a:srgbClr val="FCFCFC"/>
            </a:solidFill>
          </a:ln>
        </p:spPr>
        <p:txBody>
          <a:bodyPr wrap="square" lIns="0" tIns="0" rIns="0" bIns="0" rtlCol="0"/>
          <a:lstStyle/>
          <a:p>
            <a:endParaRPr/>
          </a:p>
        </p:txBody>
      </p:sp>
      <p:sp>
        <p:nvSpPr>
          <p:cNvPr id="20" name="bg object 20"/>
          <p:cNvSpPr/>
          <p:nvPr/>
        </p:nvSpPr>
        <p:spPr>
          <a:xfrm>
            <a:off x="566915" y="5847587"/>
            <a:ext cx="243840" cy="57785"/>
          </a:xfrm>
          <a:custGeom>
            <a:avLst/>
            <a:gdLst/>
            <a:ahLst/>
            <a:cxnLst/>
            <a:rect l="l" t="t" r="r" b="b"/>
            <a:pathLst>
              <a:path w="243840" h="57785">
                <a:moveTo>
                  <a:pt x="57454" y="29692"/>
                </a:moveTo>
                <a:lnTo>
                  <a:pt x="37515" y="29692"/>
                </a:lnTo>
                <a:lnTo>
                  <a:pt x="36652" y="28232"/>
                </a:lnTo>
                <a:lnTo>
                  <a:pt x="19951" y="0"/>
                </a:lnTo>
                <a:lnTo>
                  <a:pt x="0" y="0"/>
                </a:lnTo>
                <a:lnTo>
                  <a:pt x="0" y="57353"/>
                </a:lnTo>
                <a:lnTo>
                  <a:pt x="19837" y="57353"/>
                </a:lnTo>
                <a:lnTo>
                  <a:pt x="19837" y="28232"/>
                </a:lnTo>
                <a:lnTo>
                  <a:pt x="37515" y="57353"/>
                </a:lnTo>
                <a:lnTo>
                  <a:pt x="57454" y="57353"/>
                </a:lnTo>
                <a:lnTo>
                  <a:pt x="57454" y="29692"/>
                </a:lnTo>
                <a:close/>
              </a:path>
              <a:path w="243840" h="57785">
                <a:moveTo>
                  <a:pt x="57467" y="0"/>
                </a:moveTo>
                <a:lnTo>
                  <a:pt x="37528" y="0"/>
                </a:lnTo>
                <a:lnTo>
                  <a:pt x="37528" y="29679"/>
                </a:lnTo>
                <a:lnTo>
                  <a:pt x="57467" y="29679"/>
                </a:lnTo>
                <a:lnTo>
                  <a:pt x="57467" y="0"/>
                </a:lnTo>
                <a:close/>
              </a:path>
              <a:path w="243840" h="57785">
                <a:moveTo>
                  <a:pt x="118579" y="51993"/>
                </a:moveTo>
                <a:lnTo>
                  <a:pt x="116192" y="50317"/>
                </a:lnTo>
                <a:lnTo>
                  <a:pt x="106464" y="47955"/>
                </a:lnTo>
                <a:lnTo>
                  <a:pt x="100037" y="38506"/>
                </a:lnTo>
                <a:lnTo>
                  <a:pt x="100545" y="31813"/>
                </a:lnTo>
                <a:lnTo>
                  <a:pt x="109105" y="20294"/>
                </a:lnTo>
                <a:lnTo>
                  <a:pt x="110172" y="0"/>
                </a:lnTo>
                <a:lnTo>
                  <a:pt x="92964" y="0"/>
                </a:lnTo>
                <a:lnTo>
                  <a:pt x="88404" y="3822"/>
                </a:lnTo>
                <a:lnTo>
                  <a:pt x="79768" y="14820"/>
                </a:lnTo>
                <a:lnTo>
                  <a:pt x="74688" y="32321"/>
                </a:lnTo>
                <a:lnTo>
                  <a:pt x="75641" y="40144"/>
                </a:lnTo>
                <a:lnTo>
                  <a:pt x="82981" y="52514"/>
                </a:lnTo>
                <a:lnTo>
                  <a:pt x="95986" y="55651"/>
                </a:lnTo>
                <a:lnTo>
                  <a:pt x="107810" y="55778"/>
                </a:lnTo>
                <a:lnTo>
                  <a:pt x="118579" y="51993"/>
                </a:lnTo>
                <a:close/>
              </a:path>
              <a:path w="243840" h="57785">
                <a:moveTo>
                  <a:pt x="151841" y="57619"/>
                </a:moveTo>
                <a:lnTo>
                  <a:pt x="134785" y="0"/>
                </a:lnTo>
                <a:lnTo>
                  <a:pt x="114312" y="0"/>
                </a:lnTo>
                <a:lnTo>
                  <a:pt x="127495" y="44869"/>
                </a:lnTo>
                <a:lnTo>
                  <a:pt x="131102" y="51447"/>
                </a:lnTo>
                <a:lnTo>
                  <a:pt x="144233" y="57645"/>
                </a:lnTo>
                <a:lnTo>
                  <a:pt x="151841" y="57619"/>
                </a:lnTo>
                <a:close/>
              </a:path>
              <a:path w="243840" h="57785">
                <a:moveTo>
                  <a:pt x="243662" y="38874"/>
                </a:moveTo>
                <a:lnTo>
                  <a:pt x="226428" y="38874"/>
                </a:lnTo>
                <a:lnTo>
                  <a:pt x="226428" y="0"/>
                </a:lnTo>
                <a:lnTo>
                  <a:pt x="205740" y="0"/>
                </a:lnTo>
                <a:lnTo>
                  <a:pt x="205740" y="57353"/>
                </a:lnTo>
                <a:lnTo>
                  <a:pt x="243662" y="57353"/>
                </a:lnTo>
                <a:lnTo>
                  <a:pt x="243662" y="38874"/>
                </a:lnTo>
                <a:close/>
              </a:path>
            </a:pathLst>
          </a:custGeom>
          <a:solidFill>
            <a:srgbClr val="FCFCFC"/>
          </a:solidFill>
        </p:spPr>
        <p:txBody>
          <a:bodyPr wrap="square" lIns="0" tIns="0" rIns="0" bIns="0" rtlCol="0"/>
          <a:lstStyle/>
          <a:p>
            <a:endParaRPr/>
          </a:p>
        </p:txBody>
      </p:sp>
      <p:sp>
        <p:nvSpPr>
          <p:cNvPr id="2" name="Holder 2"/>
          <p:cNvSpPr>
            <a:spLocks noGrp="1"/>
          </p:cNvSpPr>
          <p:nvPr>
            <p:ph type="title"/>
          </p:nvPr>
        </p:nvSpPr>
        <p:spPr>
          <a:xfrm>
            <a:off x="78738" y="85217"/>
            <a:ext cx="12034522" cy="866140"/>
          </a:xfrm>
          <a:prstGeom prst="rect">
            <a:avLst/>
          </a:prstGeom>
        </p:spPr>
        <p:txBody>
          <a:bodyPr wrap="square" lIns="0" tIns="0" rIns="0" bIns="0">
            <a:spAutoFit/>
          </a:bodyPr>
          <a:lstStyle>
            <a:lvl1pPr>
              <a:defRPr sz="3200" b="1" i="0">
                <a:solidFill>
                  <a:srgbClr val="C00000"/>
                </a:solidFill>
                <a:latin typeface="Verdana"/>
                <a:cs typeface="Verdana"/>
              </a:defRPr>
            </a:lvl1pPr>
          </a:lstStyle>
          <a:p>
            <a:endParaRPr/>
          </a:p>
        </p:txBody>
      </p:sp>
      <p:sp>
        <p:nvSpPr>
          <p:cNvPr id="3" name="Holder 3"/>
          <p:cNvSpPr>
            <a:spLocks noGrp="1"/>
          </p:cNvSpPr>
          <p:nvPr>
            <p:ph type="body" idx="1"/>
          </p:nvPr>
        </p:nvSpPr>
        <p:spPr>
          <a:xfrm>
            <a:off x="1101037" y="1367472"/>
            <a:ext cx="8606790" cy="3818254"/>
          </a:xfrm>
          <a:prstGeom prst="rect">
            <a:avLst/>
          </a:prstGeom>
        </p:spPr>
        <p:txBody>
          <a:bodyPr wrap="square" lIns="0" tIns="0" rIns="0" bIns="0">
            <a:spAutoFit/>
          </a:bodyPr>
          <a:lstStyle>
            <a:lvl1pPr>
              <a:defRPr sz="1800" b="0"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a:xfrm>
            <a:off x="11519231" y="6460651"/>
            <a:ext cx="250316" cy="179704"/>
          </a:xfrm>
          <a:prstGeom prst="rect">
            <a:avLst/>
          </a:prstGeom>
        </p:spPr>
        <p:txBody>
          <a:bodyPr wrap="square" lIns="0" tIns="0" rIns="0" bIns="0">
            <a:spAutoFit/>
          </a:bodyPr>
          <a:lstStyle>
            <a:lvl1pPr>
              <a:defRPr sz="1000" b="0" i="0">
                <a:solidFill>
                  <a:srgbClr val="F1F1F1"/>
                </a:solidFill>
                <a:latin typeface="Verdana"/>
                <a:cs typeface="Verdana"/>
              </a:defRPr>
            </a:lvl1pPr>
          </a:lstStyle>
          <a:p>
            <a:pPr marL="118745">
              <a:lnSpc>
                <a:spcPct val="100000"/>
              </a:lnSpc>
              <a:spcBef>
                <a:spcPts val="100"/>
              </a:spcBef>
            </a:pPr>
            <a:fld id="{81D60167-4931-47E6-BA6A-407CBD079E47}" type="slidenum">
              <a:rPr spc="-50" dirty="0"/>
              <a:t>‹N›</a:t>
            </a:fld>
            <a:endParaRPr spc="-50" dirty="0"/>
          </a:p>
        </p:txBody>
      </p:sp>
    </p:spTree>
    <p:extLst>
      <p:ext uri="{BB962C8B-B14F-4D97-AF65-F5344CB8AC3E}">
        <p14:creationId xmlns:p14="http://schemas.microsoft.com/office/powerpoint/2010/main" val="19369546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5" r:id="rId7"/>
    <p:sldLayoutId id="2147483677" r:id="rId8"/>
    <p:sldLayoutId id="2147483680" r:id="rId9"/>
    <p:sldLayoutId id="2147483682" r:id="rId10"/>
    <p:sldLayoutId id="2147483684" r:id="rId11"/>
    <p:sldLayoutId id="2147483686" r:id="rId12"/>
    <p:sldLayoutId id="2147483690" r:id="rId13"/>
    <p:sldLayoutId id="2147483693" r:id="rId14"/>
    <p:sldLayoutId id="2147483694" r:id="rId15"/>
    <p:sldLayoutId id="2147483696" r:id="rId16"/>
    <p:sldLayoutId id="2147483697" r:id="rId17"/>
    <p:sldLayoutId id="2147483698" r:id="rId18"/>
    <p:sldLayoutId id="2147483699" r:id="rId1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nail-my.sharepoint.com/personal/f_benedetti_inail_it/Documents/Villa%20Umbra%2013%20dicembre%202023/Dott.%20Benedetti_231.ppt?web=1"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s://www.gazzettaufficiale.it/eli/gu/2024/09/20/221/sg/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877924"/>
            <a:ext cx="12192000" cy="4954905"/>
            <a:chOff x="0" y="1903476"/>
            <a:chExt cx="12192000" cy="4954905"/>
          </a:xfrm>
        </p:grpSpPr>
        <p:sp>
          <p:nvSpPr>
            <p:cNvPr id="3" name="object 3"/>
            <p:cNvSpPr/>
            <p:nvPr/>
          </p:nvSpPr>
          <p:spPr>
            <a:xfrm>
              <a:off x="1290827" y="1903476"/>
              <a:ext cx="1445260" cy="1544320"/>
            </a:xfrm>
            <a:custGeom>
              <a:avLst/>
              <a:gdLst/>
              <a:ahLst/>
              <a:cxnLst/>
              <a:rect l="l" t="t" r="r" b="b"/>
              <a:pathLst>
                <a:path w="1445260" h="1544320">
                  <a:moveTo>
                    <a:pt x="1444752" y="0"/>
                  </a:moveTo>
                  <a:lnTo>
                    <a:pt x="0" y="0"/>
                  </a:lnTo>
                  <a:lnTo>
                    <a:pt x="0" y="1543812"/>
                  </a:lnTo>
                  <a:lnTo>
                    <a:pt x="1444752" y="1543812"/>
                  </a:lnTo>
                  <a:lnTo>
                    <a:pt x="1444752" y="0"/>
                  </a:lnTo>
                  <a:close/>
                </a:path>
              </a:pathLst>
            </a:custGeom>
            <a:solidFill>
              <a:srgbClr val="002D5D"/>
            </a:solidFill>
          </p:spPr>
          <p:txBody>
            <a:bodyPr wrap="square" lIns="0" tIns="0" rIns="0" bIns="0" rtlCol="0"/>
            <a:lstStyle/>
            <a:p>
              <a:endParaRPr/>
            </a:p>
          </p:txBody>
        </p:sp>
        <p:sp>
          <p:nvSpPr>
            <p:cNvPr id="4" name="object 4"/>
            <p:cNvSpPr/>
            <p:nvPr/>
          </p:nvSpPr>
          <p:spPr>
            <a:xfrm>
              <a:off x="0" y="3447287"/>
              <a:ext cx="12192000" cy="3411220"/>
            </a:xfrm>
            <a:custGeom>
              <a:avLst/>
              <a:gdLst/>
              <a:ahLst/>
              <a:cxnLst/>
              <a:rect l="l" t="t" r="r" b="b"/>
              <a:pathLst>
                <a:path w="12192000" h="3411220">
                  <a:moveTo>
                    <a:pt x="12192000" y="0"/>
                  </a:moveTo>
                  <a:lnTo>
                    <a:pt x="0" y="0"/>
                  </a:lnTo>
                  <a:lnTo>
                    <a:pt x="0" y="3410712"/>
                  </a:lnTo>
                  <a:lnTo>
                    <a:pt x="12192000" y="3410712"/>
                  </a:lnTo>
                  <a:lnTo>
                    <a:pt x="12192000" y="0"/>
                  </a:lnTo>
                  <a:close/>
                </a:path>
              </a:pathLst>
            </a:custGeom>
            <a:solidFill>
              <a:srgbClr val="284E83"/>
            </a:solidFill>
          </p:spPr>
          <p:txBody>
            <a:bodyPr wrap="square" lIns="0" tIns="0" rIns="0" bIns="0" rtlCol="0"/>
            <a:lstStyle/>
            <a:p>
              <a:endParaRPr/>
            </a:p>
          </p:txBody>
        </p:sp>
        <p:sp>
          <p:nvSpPr>
            <p:cNvPr id="5" name="object 5"/>
            <p:cNvSpPr/>
            <p:nvPr/>
          </p:nvSpPr>
          <p:spPr>
            <a:xfrm>
              <a:off x="1290827" y="3447288"/>
              <a:ext cx="1445260" cy="1539240"/>
            </a:xfrm>
            <a:custGeom>
              <a:avLst/>
              <a:gdLst/>
              <a:ahLst/>
              <a:cxnLst/>
              <a:rect l="l" t="t" r="r" b="b"/>
              <a:pathLst>
                <a:path w="1445260" h="1539239">
                  <a:moveTo>
                    <a:pt x="1444752" y="0"/>
                  </a:moveTo>
                  <a:lnTo>
                    <a:pt x="0" y="0"/>
                  </a:lnTo>
                  <a:lnTo>
                    <a:pt x="0" y="1539239"/>
                  </a:lnTo>
                  <a:lnTo>
                    <a:pt x="1444752" y="1539239"/>
                  </a:lnTo>
                  <a:lnTo>
                    <a:pt x="1444752" y="0"/>
                  </a:lnTo>
                  <a:close/>
                </a:path>
              </a:pathLst>
            </a:custGeom>
            <a:solidFill>
              <a:srgbClr val="00254D"/>
            </a:solidFill>
          </p:spPr>
          <p:txBody>
            <a:bodyPr wrap="square" lIns="0" tIns="0" rIns="0" bIns="0" rtlCol="0"/>
            <a:lstStyle/>
            <a:p>
              <a:endParaRPr/>
            </a:p>
          </p:txBody>
        </p:sp>
        <p:sp>
          <p:nvSpPr>
            <p:cNvPr id="6" name="object 6"/>
            <p:cNvSpPr/>
            <p:nvPr/>
          </p:nvSpPr>
          <p:spPr>
            <a:xfrm>
              <a:off x="1501127" y="2093505"/>
              <a:ext cx="1031240" cy="205104"/>
            </a:xfrm>
            <a:custGeom>
              <a:avLst/>
              <a:gdLst/>
              <a:ahLst/>
              <a:cxnLst/>
              <a:rect l="l" t="t" r="r" b="b"/>
              <a:pathLst>
                <a:path w="1031239" h="205105">
                  <a:moveTo>
                    <a:pt x="73482" y="0"/>
                  </a:moveTo>
                  <a:lnTo>
                    <a:pt x="0" y="0"/>
                  </a:lnTo>
                  <a:lnTo>
                    <a:pt x="0" y="204736"/>
                  </a:lnTo>
                  <a:lnTo>
                    <a:pt x="73482" y="204736"/>
                  </a:lnTo>
                  <a:lnTo>
                    <a:pt x="73482" y="0"/>
                  </a:lnTo>
                  <a:close/>
                </a:path>
                <a:path w="1031239" h="205105">
                  <a:moveTo>
                    <a:pt x="824280" y="0"/>
                  </a:moveTo>
                  <a:lnTo>
                    <a:pt x="750379" y="0"/>
                  </a:lnTo>
                  <a:lnTo>
                    <a:pt x="750379" y="204736"/>
                  </a:lnTo>
                  <a:lnTo>
                    <a:pt x="824280" y="204736"/>
                  </a:lnTo>
                  <a:lnTo>
                    <a:pt x="824280" y="0"/>
                  </a:lnTo>
                  <a:close/>
                </a:path>
                <a:path w="1031239" h="205105">
                  <a:moveTo>
                    <a:pt x="1030655" y="138303"/>
                  </a:moveTo>
                  <a:lnTo>
                    <a:pt x="968794" y="138303"/>
                  </a:lnTo>
                  <a:lnTo>
                    <a:pt x="968794" y="165"/>
                  </a:lnTo>
                  <a:lnTo>
                    <a:pt x="894537" y="165"/>
                  </a:lnTo>
                  <a:lnTo>
                    <a:pt x="894537" y="138303"/>
                  </a:lnTo>
                  <a:lnTo>
                    <a:pt x="894537" y="204190"/>
                  </a:lnTo>
                  <a:lnTo>
                    <a:pt x="1030655" y="204190"/>
                  </a:lnTo>
                  <a:lnTo>
                    <a:pt x="1030655" y="138303"/>
                  </a:lnTo>
                  <a:close/>
                </a:path>
              </a:pathLst>
            </a:custGeom>
            <a:solidFill>
              <a:srgbClr val="FDFDFD"/>
            </a:solidFill>
          </p:spPr>
          <p:txBody>
            <a:bodyPr wrap="square" lIns="0" tIns="0" rIns="0" bIns="0" rtlCol="0"/>
            <a:lstStyle/>
            <a:p>
              <a:endParaRPr/>
            </a:p>
          </p:txBody>
        </p:sp>
        <p:pic>
          <p:nvPicPr>
            <p:cNvPr id="7" name="object 7"/>
            <p:cNvPicPr/>
            <p:nvPr/>
          </p:nvPicPr>
          <p:blipFill>
            <a:blip r:embed="rId2" cstate="print"/>
            <a:stretch>
              <a:fillRect/>
            </a:stretch>
          </p:blipFill>
          <p:spPr>
            <a:xfrm>
              <a:off x="1654505" y="2093500"/>
              <a:ext cx="203555" cy="204738"/>
            </a:xfrm>
            <a:prstGeom prst="rect">
              <a:avLst/>
            </a:prstGeom>
          </p:spPr>
        </p:pic>
        <p:pic>
          <p:nvPicPr>
            <p:cNvPr id="8" name="object 8"/>
            <p:cNvPicPr/>
            <p:nvPr/>
          </p:nvPicPr>
          <p:blipFill>
            <a:blip r:embed="rId3" cstate="print"/>
            <a:stretch>
              <a:fillRect/>
            </a:stretch>
          </p:blipFill>
          <p:spPr>
            <a:xfrm>
              <a:off x="1920696" y="2093500"/>
              <a:ext cx="276618" cy="208793"/>
            </a:xfrm>
            <a:prstGeom prst="rect">
              <a:avLst/>
            </a:prstGeom>
          </p:spPr>
        </p:pic>
      </p:grpSp>
      <p:sp>
        <p:nvSpPr>
          <p:cNvPr id="9" name="object 9"/>
          <p:cNvSpPr txBox="1">
            <a:spLocks noGrp="1"/>
          </p:cNvSpPr>
          <p:nvPr>
            <p:ph type="title"/>
          </p:nvPr>
        </p:nvSpPr>
        <p:spPr>
          <a:xfrm>
            <a:off x="3162236" y="1332908"/>
            <a:ext cx="8214995" cy="1736373"/>
          </a:xfrm>
          <a:prstGeom prst="rect">
            <a:avLst/>
          </a:prstGeom>
        </p:spPr>
        <p:txBody>
          <a:bodyPr vert="horz" wrap="square" lIns="0" tIns="12700" rIns="0" bIns="0" rtlCol="0">
            <a:spAutoFit/>
          </a:bodyPr>
          <a:lstStyle/>
          <a:p>
            <a:pPr algn="ctr"/>
            <a:r>
              <a:rPr lang="it-IT" sz="2800" dirty="0">
                <a:solidFill>
                  <a:schemeClr val="accent2"/>
                </a:solidFill>
                <a:latin typeface="Verdana" panose="020B0604030504040204" pitchFamily="34" charset="0"/>
                <a:ea typeface="Verdana" panose="020B0604030504040204" pitchFamily="34" charset="0"/>
              </a:rPr>
              <a:t>Sistemi di Gestione della Salute e Sicurezza – UNI ISO 45001 -Modelli di Organizzazione e Gestione di cui all’art. 30 del d.lgs. 81/08 </a:t>
            </a:r>
          </a:p>
        </p:txBody>
      </p:sp>
      <p:sp>
        <p:nvSpPr>
          <p:cNvPr id="11" name="object 11"/>
          <p:cNvSpPr txBox="1"/>
          <p:nvPr/>
        </p:nvSpPr>
        <p:spPr>
          <a:xfrm>
            <a:off x="1513532" y="4534375"/>
            <a:ext cx="7745730" cy="1123315"/>
          </a:xfrm>
          <a:prstGeom prst="rect">
            <a:avLst/>
          </a:prstGeom>
        </p:spPr>
        <p:txBody>
          <a:bodyPr vert="horz" wrap="square" lIns="0" tIns="12700" rIns="0" bIns="0" rtlCol="0">
            <a:spAutoFit/>
          </a:bodyPr>
          <a:lstStyle/>
          <a:p>
            <a:pPr marL="12700" algn="r">
              <a:lnSpc>
                <a:spcPct val="100000"/>
              </a:lnSpc>
              <a:spcBef>
                <a:spcPts val="100"/>
              </a:spcBef>
            </a:pPr>
            <a:r>
              <a:rPr sz="1800" b="1" spc="-10" dirty="0">
                <a:solidFill>
                  <a:srgbClr val="FFFFFF"/>
                </a:solidFill>
                <a:uFill>
                  <a:solidFill>
                    <a:srgbClr val="FFFFFF"/>
                  </a:solidFill>
                </a:uFill>
                <a:latin typeface="Verdana"/>
                <a:cs typeface="Verdana"/>
              </a:rPr>
              <a:t>A</a:t>
            </a:r>
            <a:r>
              <a:rPr lang="it-IT" sz="1800" b="1" spc="-10" dirty="0" err="1">
                <a:solidFill>
                  <a:srgbClr val="FFFFFF"/>
                </a:solidFill>
                <a:uFill>
                  <a:solidFill>
                    <a:srgbClr val="FFFFFF"/>
                  </a:solidFill>
                </a:uFill>
                <a:latin typeface="Verdana"/>
                <a:cs typeface="Verdana"/>
              </a:rPr>
              <a:t>ntonio</a:t>
            </a:r>
            <a:r>
              <a:rPr lang="it-IT" sz="1800" b="1" spc="-10" dirty="0">
                <a:solidFill>
                  <a:srgbClr val="FFFFFF"/>
                </a:solidFill>
                <a:uFill>
                  <a:solidFill>
                    <a:srgbClr val="FFFFFF"/>
                  </a:solidFill>
                </a:uFill>
                <a:latin typeface="Verdana"/>
                <a:cs typeface="Verdana"/>
              </a:rPr>
              <a:t> </a:t>
            </a:r>
            <a:r>
              <a:rPr sz="1800" b="1" spc="-10" dirty="0">
                <a:solidFill>
                  <a:srgbClr val="FFFFFF"/>
                </a:solidFill>
                <a:uFill>
                  <a:solidFill>
                    <a:srgbClr val="FFFFFF"/>
                  </a:solidFill>
                </a:uFill>
                <a:latin typeface="Verdana"/>
                <a:cs typeface="Verdana"/>
              </a:rPr>
              <a:t>Terracina</a:t>
            </a:r>
            <a:endParaRPr sz="1800" dirty="0">
              <a:latin typeface="Verdana"/>
              <a:cs typeface="Verdana"/>
            </a:endParaRPr>
          </a:p>
          <a:p>
            <a:pPr>
              <a:lnSpc>
                <a:spcPct val="100000"/>
              </a:lnSpc>
              <a:spcBef>
                <a:spcPts val="2135"/>
              </a:spcBef>
            </a:pPr>
            <a:endParaRPr sz="1800" dirty="0">
              <a:latin typeface="Verdana"/>
              <a:cs typeface="Verdana"/>
            </a:endParaRPr>
          </a:p>
          <a:p>
            <a:pPr marR="86995" algn="r">
              <a:lnSpc>
                <a:spcPct val="100000"/>
              </a:lnSpc>
            </a:pPr>
            <a:r>
              <a:rPr sz="1800" dirty="0">
                <a:solidFill>
                  <a:srgbClr val="FFFFFF"/>
                </a:solidFill>
                <a:latin typeface="Verdana"/>
                <a:cs typeface="Verdana"/>
              </a:rPr>
              <a:t>Ctss</a:t>
            </a:r>
            <a:r>
              <a:rPr sz="1800" spc="-50" dirty="0">
                <a:solidFill>
                  <a:srgbClr val="FFFFFF"/>
                </a:solidFill>
                <a:latin typeface="Verdana"/>
                <a:cs typeface="Verdana"/>
              </a:rPr>
              <a:t> </a:t>
            </a:r>
            <a:r>
              <a:rPr sz="1800" dirty="0">
                <a:solidFill>
                  <a:srgbClr val="FFFFFF"/>
                </a:solidFill>
                <a:latin typeface="Verdana"/>
                <a:cs typeface="Verdana"/>
              </a:rPr>
              <a:t>centrale</a:t>
            </a:r>
            <a:r>
              <a:rPr sz="1800" spc="-55" dirty="0">
                <a:solidFill>
                  <a:srgbClr val="FFFFFF"/>
                </a:solidFill>
                <a:latin typeface="Verdana"/>
                <a:cs typeface="Verdana"/>
              </a:rPr>
              <a:t> </a:t>
            </a:r>
            <a:r>
              <a:rPr sz="1800" spc="-10" dirty="0">
                <a:solidFill>
                  <a:srgbClr val="FFFFFF"/>
                </a:solidFill>
                <a:latin typeface="Verdana"/>
                <a:cs typeface="Verdana"/>
              </a:rPr>
              <a:t>INAIL</a:t>
            </a:r>
            <a:endParaRPr sz="18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8DC6A3B-5AB2-F4DA-1960-6EFA657C81B2}"/>
              </a:ext>
            </a:extLst>
          </p:cNvPr>
          <p:cNvSpPr txBox="1">
            <a:spLocks noChangeArrowheads="1"/>
          </p:cNvSpPr>
          <p:nvPr/>
        </p:nvSpPr>
        <p:spPr bwMode="auto">
          <a:xfrm>
            <a:off x="1792146" y="2358518"/>
            <a:ext cx="8715375" cy="3059112"/>
          </a:xfrm>
          <a:prstGeom prst="rect">
            <a:avLst/>
          </a:prstGeom>
          <a:solidFill>
            <a:schemeClr val="accent2">
              <a:lumMod val="75000"/>
            </a:schemeClr>
          </a:solidFill>
          <a:ln w="9525">
            <a:noFill/>
            <a:miter lim="800000"/>
            <a:headEnd/>
            <a:tailEnd/>
          </a:ln>
        </p:spPr>
        <p:txBody>
          <a:bodyPr>
            <a:normAutofit/>
          </a:bodyPr>
          <a:lstStyle>
            <a:lvl1pPr marL="457200" indent="-457200">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9pPr>
          </a:lstStyle>
          <a:p>
            <a:pPr eaLnBrk="1" hangingPunct="1">
              <a:spcBef>
                <a:spcPct val="50000"/>
              </a:spcBef>
              <a:buFontTx/>
              <a:buAutoNum type="alphaUcParenR"/>
              <a:defRPr/>
            </a:pPr>
            <a:r>
              <a:rPr lang="it-IT" altLang="it-IT" dirty="0">
                <a:latin typeface="Bookman Old Style" panose="02050604050505020204" pitchFamily="18" charset="0"/>
                <a:ea typeface="ＭＳ Ｐゴシック" panose="020B0600070205080204" pitchFamily="34" charset="-128"/>
              </a:rPr>
              <a:t> </a:t>
            </a:r>
            <a:r>
              <a:rPr lang="it-IT" altLang="it-IT" i="1" dirty="0">
                <a:latin typeface="Bookman Old Style" panose="02050604050505020204" pitchFamily="18" charset="0"/>
                <a:ea typeface="ＭＳ Ｐゴシック" panose="020B0600070205080204" pitchFamily="34" charset="-128"/>
              </a:rPr>
              <a:t>Un modello di organizzazione, gestione e controllo</a:t>
            </a:r>
            <a:r>
              <a:rPr lang="it-IT" altLang="it-IT" dirty="0">
                <a:latin typeface="Bookman Old Style" panose="02050604050505020204" pitchFamily="18" charset="0"/>
                <a:ea typeface="ＭＳ Ｐゴシック" panose="020B0600070205080204" pitchFamily="34" charset="-128"/>
              </a:rPr>
              <a:t> caratterizzata da criteri di efficienza, praticabilità e funzionalità </a:t>
            </a:r>
            <a:r>
              <a:rPr lang="it-IT" altLang="it-IT" u="sng" dirty="0">
                <a:latin typeface="Bookman Old Style" panose="02050604050505020204" pitchFamily="18" charset="0"/>
                <a:ea typeface="ＭＳ Ｐゴシック" panose="020B0600070205080204" pitchFamily="34" charset="-128"/>
              </a:rPr>
              <a:t>ragionevolmente</a:t>
            </a:r>
            <a:r>
              <a:rPr lang="it-IT" altLang="it-IT" dirty="0">
                <a:latin typeface="Bookman Old Style" panose="02050604050505020204" pitchFamily="18" charset="0"/>
                <a:ea typeface="ＭＳ Ｐゴシック" panose="020B0600070205080204" pitchFamily="34" charset="-128"/>
              </a:rPr>
              <a:t> in grado di limitare le probabilità di commissione di reati ricompresi </a:t>
            </a:r>
            <a:r>
              <a:rPr lang="it-IT" altLang="it-IT" u="sng" dirty="0">
                <a:latin typeface="Bookman Old Style" panose="02050604050505020204" pitchFamily="18" charset="0"/>
                <a:ea typeface="ＭＳ Ｐゴシック" panose="020B0600070205080204" pitchFamily="34" charset="-128"/>
              </a:rPr>
              <a:t>nell’area di rischio</a:t>
            </a:r>
            <a:r>
              <a:rPr lang="it-IT" altLang="it-IT" dirty="0">
                <a:latin typeface="Bookman Old Style" panose="02050604050505020204" pitchFamily="18" charset="0"/>
                <a:ea typeface="ＭＳ Ｐゴシック" panose="020B0600070205080204" pitchFamily="34" charset="-128"/>
              </a:rPr>
              <a:t> legata all’attività di impresa.</a:t>
            </a:r>
          </a:p>
          <a:p>
            <a:pPr eaLnBrk="1" hangingPunct="1">
              <a:spcBef>
                <a:spcPct val="50000"/>
              </a:spcBef>
              <a:buFontTx/>
              <a:buAutoNum type="alphaUcParenR"/>
              <a:defRPr/>
            </a:pPr>
            <a:r>
              <a:rPr lang="it-IT" altLang="it-IT" i="1" dirty="0">
                <a:latin typeface="Bookman Old Style" panose="02050604050505020204" pitchFamily="18" charset="0"/>
                <a:ea typeface="ＭＳ Ｐゴシック" panose="020B0600070205080204" pitchFamily="34" charset="-128"/>
              </a:rPr>
              <a:t> Un organismo interno</a:t>
            </a:r>
            <a:r>
              <a:rPr lang="it-IT" altLang="it-IT" dirty="0">
                <a:latin typeface="Bookman Old Style" panose="02050604050505020204" pitchFamily="18" charset="0"/>
                <a:ea typeface="ＭＳ Ｐゴシック" panose="020B0600070205080204" pitchFamily="34" charset="-128"/>
              </a:rPr>
              <a:t> all’ente che abbia compiti di </a:t>
            </a:r>
            <a:r>
              <a:rPr lang="it-IT" altLang="it-IT" u="sng" dirty="0">
                <a:latin typeface="Bookman Old Style" panose="02050604050505020204" pitchFamily="18" charset="0"/>
                <a:ea typeface="ＭＳ Ｐゴシック" panose="020B0600070205080204" pitchFamily="34" charset="-128"/>
              </a:rPr>
              <a:t>iniziativa</a:t>
            </a:r>
            <a:r>
              <a:rPr lang="it-IT" altLang="it-IT" dirty="0">
                <a:latin typeface="Bookman Old Style" panose="02050604050505020204" pitchFamily="18" charset="0"/>
                <a:ea typeface="ＭＳ Ｐゴシック" panose="020B0600070205080204" pitchFamily="34" charset="-128"/>
              </a:rPr>
              <a:t> e di </a:t>
            </a:r>
            <a:r>
              <a:rPr lang="it-IT" altLang="it-IT" u="sng" dirty="0">
                <a:latin typeface="Bookman Old Style" panose="02050604050505020204" pitchFamily="18" charset="0"/>
                <a:ea typeface="ＭＳ Ｐゴシック" panose="020B0600070205080204" pitchFamily="34" charset="-128"/>
              </a:rPr>
              <a:t>controllo</a:t>
            </a:r>
            <a:r>
              <a:rPr lang="it-IT" altLang="it-IT" dirty="0">
                <a:latin typeface="Bookman Old Style" panose="02050604050505020204" pitchFamily="18" charset="0"/>
                <a:ea typeface="ＭＳ Ｐゴシック" panose="020B0600070205080204" pitchFamily="34" charset="-128"/>
              </a:rPr>
              <a:t> sulla efficacia del modello e che sia dotato di </a:t>
            </a:r>
            <a:r>
              <a:rPr lang="it-IT" altLang="it-IT" u="sng" dirty="0">
                <a:latin typeface="Bookman Old Style" panose="02050604050505020204" pitchFamily="18" charset="0"/>
                <a:ea typeface="ＭＳ Ｐゴシック" panose="020B0600070205080204" pitchFamily="34" charset="-128"/>
              </a:rPr>
              <a:t>piena autonomia</a:t>
            </a:r>
            <a:r>
              <a:rPr lang="it-IT" altLang="it-IT" dirty="0">
                <a:latin typeface="Bookman Old Style" panose="02050604050505020204" pitchFamily="18" charset="0"/>
                <a:ea typeface="ＭＳ Ｐゴシック" panose="020B0600070205080204" pitchFamily="34" charset="-128"/>
              </a:rPr>
              <a:t> nell’esercizio della supervisione e del potere disciplinare.</a:t>
            </a:r>
          </a:p>
          <a:p>
            <a:pPr algn="ctr" eaLnBrk="1" hangingPunct="1">
              <a:spcBef>
                <a:spcPct val="50000"/>
              </a:spcBef>
              <a:defRPr/>
            </a:pPr>
            <a:r>
              <a:rPr lang="it-IT" altLang="it-IT" dirty="0">
                <a:latin typeface="Bookman Old Style" panose="02050604050505020204" pitchFamily="18" charset="0"/>
                <a:ea typeface="ＭＳ Ｐゴシック" panose="020B0600070205080204" pitchFamily="34" charset="-128"/>
              </a:rPr>
              <a:t>ORGANISMO DI VIGILANZA</a:t>
            </a:r>
          </a:p>
        </p:txBody>
      </p:sp>
      <p:sp>
        <p:nvSpPr>
          <p:cNvPr id="46084" name="Text Box 3">
            <a:extLst>
              <a:ext uri="{FF2B5EF4-FFF2-40B4-BE49-F238E27FC236}">
                <a16:creationId xmlns:a16="http://schemas.microsoft.com/office/drawing/2014/main" id="{A79B7B80-B78A-B41D-9AA4-8D72E805CF13}"/>
              </a:ext>
            </a:extLst>
          </p:cNvPr>
          <p:cNvSpPr txBox="1">
            <a:spLocks noChangeArrowheads="1"/>
          </p:cNvSpPr>
          <p:nvPr/>
        </p:nvSpPr>
        <p:spPr bwMode="auto">
          <a:xfrm>
            <a:off x="2667000" y="971550"/>
            <a:ext cx="6858000" cy="4381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endParaRPr lang="it-IT" altLang="it-IT" sz="2250">
              <a:solidFill>
                <a:srgbClr val="003300"/>
              </a:solidFill>
              <a:latin typeface="Arial Black" panose="020B0A04020102020204" pitchFamily="34" charset="0"/>
              <a:ea typeface="ＭＳ Ｐゴシック" panose="020B0600070205080204" pitchFamily="34" charset="-128"/>
            </a:endParaRPr>
          </a:p>
        </p:txBody>
      </p:sp>
      <p:sp>
        <p:nvSpPr>
          <p:cNvPr id="23556" name="Text Box 4">
            <a:extLst>
              <a:ext uri="{FF2B5EF4-FFF2-40B4-BE49-F238E27FC236}">
                <a16:creationId xmlns:a16="http://schemas.microsoft.com/office/drawing/2014/main" id="{2FD57054-31C9-93E7-D7C5-637BC9974986}"/>
              </a:ext>
            </a:extLst>
          </p:cNvPr>
          <p:cNvSpPr txBox="1">
            <a:spLocks noChangeArrowheads="1"/>
          </p:cNvSpPr>
          <p:nvPr/>
        </p:nvSpPr>
        <p:spPr bwMode="auto">
          <a:xfrm>
            <a:off x="1737519" y="1206947"/>
            <a:ext cx="87169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it-IT" altLang="it-IT" sz="2100" dirty="0">
                <a:solidFill>
                  <a:schemeClr val="tx2"/>
                </a:solidFill>
                <a:latin typeface="Arial Black" panose="020B0A04020102020204" pitchFamily="34" charset="0"/>
              </a:rPr>
              <a:t>E’ QUINDI (NON OBBLIGATORIO MA) NECESSARIO ADOTTARE:</a:t>
            </a:r>
          </a:p>
        </p:txBody>
      </p:sp>
      <p:sp>
        <p:nvSpPr>
          <p:cNvPr id="53253" name="Rectangle 3">
            <a:extLst>
              <a:ext uri="{FF2B5EF4-FFF2-40B4-BE49-F238E27FC236}">
                <a16:creationId xmlns:a16="http://schemas.microsoft.com/office/drawing/2014/main" id="{CA8C30FE-D93B-CB20-A9B6-66A768CF3EF3}"/>
              </a:ext>
            </a:extLst>
          </p:cNvPr>
          <p:cNvSpPr>
            <a:spLocks noChangeArrowheads="1"/>
          </p:cNvSpPr>
          <p:nvPr/>
        </p:nvSpPr>
        <p:spPr bwMode="auto">
          <a:xfrm>
            <a:off x="3009900" y="79375"/>
            <a:ext cx="56578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2057400" algn="l"/>
                <a:tab pos="2422525" algn="l"/>
                <a:tab pos="2514600" algn="l"/>
                <a:tab pos="2606675" algn="l"/>
                <a:tab pos="2773363" algn="l"/>
                <a:tab pos="4389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57400" algn="l"/>
                <a:tab pos="2422525" algn="l"/>
                <a:tab pos="2514600" algn="l"/>
                <a:tab pos="2606675" algn="l"/>
                <a:tab pos="2773363" algn="l"/>
                <a:tab pos="4389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57400" algn="l"/>
                <a:tab pos="2422525" algn="l"/>
                <a:tab pos="2514600" algn="l"/>
                <a:tab pos="2606675" algn="l"/>
                <a:tab pos="2773363" algn="l"/>
                <a:tab pos="4389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57400" algn="l"/>
                <a:tab pos="2422525" algn="l"/>
                <a:tab pos="2514600" algn="l"/>
                <a:tab pos="2606675" algn="l"/>
                <a:tab pos="2773363" algn="l"/>
                <a:tab pos="4389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57400" algn="l"/>
                <a:tab pos="2422525" algn="l"/>
                <a:tab pos="2514600" algn="l"/>
                <a:tab pos="2606675" algn="l"/>
                <a:tab pos="2773363" algn="l"/>
                <a:tab pos="4389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57400" algn="l"/>
                <a:tab pos="2422525" algn="l"/>
                <a:tab pos="2514600" algn="l"/>
                <a:tab pos="2606675" algn="l"/>
                <a:tab pos="2773363" algn="l"/>
                <a:tab pos="4389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57400" algn="l"/>
                <a:tab pos="2422525" algn="l"/>
                <a:tab pos="2514600" algn="l"/>
                <a:tab pos="2606675" algn="l"/>
                <a:tab pos="2773363" algn="l"/>
                <a:tab pos="4389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57400" algn="l"/>
                <a:tab pos="2422525" algn="l"/>
                <a:tab pos="2514600" algn="l"/>
                <a:tab pos="2606675" algn="l"/>
                <a:tab pos="2773363" algn="l"/>
                <a:tab pos="4389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57400" algn="l"/>
                <a:tab pos="2422525" algn="l"/>
                <a:tab pos="2514600" algn="l"/>
                <a:tab pos="2606675" algn="l"/>
                <a:tab pos="2773363" algn="l"/>
                <a:tab pos="4389438" algn="l"/>
              </a:tabLst>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300" b="1">
                <a:solidFill>
                  <a:srgbClr val="B40000"/>
                </a:solidFill>
                <a:hlinkClick r:id="rId2"/>
              </a:rPr>
              <a:t>D.Lgs 231/2001</a:t>
            </a:r>
            <a:endParaRPr lang="it-IT" altLang="it-IT" sz="3300" b="1">
              <a:solidFill>
                <a:srgbClr val="B40000"/>
              </a:solidFill>
            </a:endParaRPr>
          </a:p>
        </p:txBody>
      </p:sp>
      <p:sp>
        <p:nvSpPr>
          <p:cNvPr id="53254" name="Segnaposto piè di pagina 3">
            <a:extLst>
              <a:ext uri="{FF2B5EF4-FFF2-40B4-BE49-F238E27FC236}">
                <a16:creationId xmlns:a16="http://schemas.microsoft.com/office/drawing/2014/main" id="{9EB7DC05-0339-F8EA-3DE6-21DD3273AEAE}"/>
              </a:ext>
            </a:extLst>
          </p:cNvPr>
          <p:cNvSpPr txBox="1">
            <a:spLocks noGrp="1"/>
          </p:cNvSpPr>
          <p:nvPr/>
        </p:nvSpPr>
        <p:spPr bwMode="auto">
          <a:xfrm>
            <a:off x="1524001" y="6530975"/>
            <a:ext cx="24114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b="1" i="1">
                <a:solidFill>
                  <a:srgbClr val="FF0000"/>
                </a:solidFill>
                <a:latin typeface="Arial" panose="020B0604020202020204" pitchFamily="34" charset="0"/>
              </a:rPr>
              <a:t>Dr. Fabrizio Benedetti</a:t>
            </a:r>
          </a:p>
        </p:txBody>
      </p:sp>
      <p:sp>
        <p:nvSpPr>
          <p:cNvPr id="3" name="Segnaposto contenuto 2">
            <a:extLst>
              <a:ext uri="{FF2B5EF4-FFF2-40B4-BE49-F238E27FC236}">
                <a16:creationId xmlns:a16="http://schemas.microsoft.com/office/drawing/2014/main" id="{C5E70AD5-DE0F-2205-896A-92C961ADA791}"/>
              </a:ext>
            </a:extLst>
          </p:cNvPr>
          <p:cNvSpPr>
            <a:spLocks noGrp="1"/>
          </p:cNvSpPr>
          <p:nvPr>
            <p:ph sz="quarter" idx="14"/>
          </p:nvPr>
        </p:nvSpPr>
        <p:spPr/>
        <p:txBody>
          <a:bodyPr/>
          <a:lstStyle/>
          <a:p>
            <a:endParaRPr lang="it-IT"/>
          </a:p>
        </p:txBody>
      </p:sp>
      <p:sp>
        <p:nvSpPr>
          <p:cNvPr id="4" name="Segnaposto testo 3">
            <a:extLst>
              <a:ext uri="{FF2B5EF4-FFF2-40B4-BE49-F238E27FC236}">
                <a16:creationId xmlns:a16="http://schemas.microsoft.com/office/drawing/2014/main" id="{EBB5A8C1-BECD-3235-89FC-A2B6A92961A5}"/>
              </a:ext>
            </a:extLst>
          </p:cNvPr>
          <p:cNvSpPr>
            <a:spLocks noGrp="1"/>
          </p:cNvSpPr>
          <p:nvPr>
            <p:ph type="body" sz="quarter" idx="15"/>
          </p:nvPr>
        </p:nvSpPr>
        <p:spPr/>
        <p:txBody>
          <a:bodyPr/>
          <a:lstStyle/>
          <a:p>
            <a:endParaRPr lang="it-IT"/>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488EB994-F727-9DA1-AB95-F3329B1E271C}"/>
              </a:ext>
            </a:extLst>
          </p:cNvPr>
          <p:cNvSpPr>
            <a:spLocks noGrp="1" noChangeArrowheads="1"/>
          </p:cNvSpPr>
          <p:nvPr>
            <p:ph sz="quarter" idx="14"/>
          </p:nvPr>
        </p:nvSpPr>
        <p:spPr>
          <a:xfrm>
            <a:off x="3215681" y="1628800"/>
            <a:ext cx="6059239" cy="3600400"/>
          </a:xfrm>
          <a:ln>
            <a:solidFill>
              <a:srgbClr val="800000"/>
            </a:solidFill>
            <a:miter lim="800000"/>
            <a:headEnd/>
            <a:tailEnd/>
          </a:ln>
        </p:spPr>
        <p:txBody>
          <a:bodyPr/>
          <a:lstStyle/>
          <a:p>
            <a:pPr algn="ctr"/>
            <a:r>
              <a:rPr lang="it-IT" altLang="it-IT" sz="2400" dirty="0"/>
              <a:t>Modello organizzativo e gestionale per la definizione e l'attuazione di una politica aziendale per la salute e sicurezza, ai sensi dell'articolo 6, comma 1, lettera a), del decreto legislativo 8 giugno 2001, n. 231, idoneo a prevenire i reati di cui agli articoli 589 e 590, terzo comma, del codice penale, commessi con violazione delle norme antinfortunistiche e sulla tutela della salute sul lavoro;</a:t>
            </a:r>
          </a:p>
        </p:txBody>
      </p:sp>
      <p:sp>
        <p:nvSpPr>
          <p:cNvPr id="3" name="Segnaposto testo 2">
            <a:extLst>
              <a:ext uri="{FF2B5EF4-FFF2-40B4-BE49-F238E27FC236}">
                <a16:creationId xmlns:a16="http://schemas.microsoft.com/office/drawing/2014/main" id="{71A90C43-CAE1-839F-B822-922D8A9DFA68}"/>
              </a:ext>
            </a:extLst>
          </p:cNvPr>
          <p:cNvSpPr>
            <a:spLocks noGrp="1"/>
          </p:cNvSpPr>
          <p:nvPr>
            <p:ph type="body" sz="quarter" idx="15"/>
          </p:nvPr>
        </p:nvSpPr>
        <p:spPr/>
        <p:txBody>
          <a:bodyPr/>
          <a:lstStyle/>
          <a:p>
            <a:endParaRPr lang="it-IT"/>
          </a:p>
        </p:txBody>
      </p:sp>
      <p:sp>
        <p:nvSpPr>
          <p:cNvPr id="47106" name="Rectangle 2">
            <a:extLst>
              <a:ext uri="{FF2B5EF4-FFF2-40B4-BE49-F238E27FC236}">
                <a16:creationId xmlns:a16="http://schemas.microsoft.com/office/drawing/2014/main" id="{61BC7894-B2B8-E89E-8FDE-5279998AB862}"/>
              </a:ext>
            </a:extLst>
          </p:cNvPr>
          <p:cNvSpPr>
            <a:spLocks noGrp="1" noChangeArrowheads="1"/>
          </p:cNvSpPr>
          <p:nvPr>
            <p:ph type="title" idx="4294967295"/>
          </p:nvPr>
        </p:nvSpPr>
        <p:spPr>
          <a:xfrm>
            <a:off x="1524000" y="274638"/>
            <a:ext cx="8229600" cy="623248"/>
          </a:xfrm>
        </p:spPr>
        <p:txBody>
          <a:bodyPr/>
          <a:lstStyle/>
          <a:p>
            <a:pPr eaLnBrk="1" hangingPunct="1">
              <a:defRPr/>
            </a:pPr>
            <a:r>
              <a:rPr lang="it-IT" altLang="it-IT" sz="2400" dirty="0">
                <a:solidFill>
                  <a:srgbClr val="FF0000"/>
                </a:solidFill>
                <a:ea typeface="ＭＳ Ｐゴシック" charset="0"/>
              </a:rPr>
              <a:t>MODELLO DI ORGANIZZAZIONE E DI GESTIONE </a:t>
            </a:r>
            <a:r>
              <a:rPr lang="it-IT" altLang="it-IT" sz="1650" dirty="0">
                <a:solidFill>
                  <a:srgbClr val="FF0000"/>
                </a:solidFill>
                <a:ea typeface="ＭＳ Ｐゴシック" charset="0"/>
              </a:rPr>
              <a:t>- </a:t>
            </a:r>
            <a:r>
              <a:rPr lang="it-IT" altLang="it-IT" sz="1050" dirty="0">
                <a:solidFill>
                  <a:srgbClr val="FF0000"/>
                </a:solidFill>
                <a:ea typeface="ＭＳ Ｐゴシック" charset="0"/>
              </a:rPr>
              <a:t>D. LGS. 81/2008 -ART. 2, LETT. DD</a:t>
            </a:r>
          </a:p>
        </p:txBody>
      </p:sp>
      <p:sp>
        <p:nvSpPr>
          <p:cNvPr id="54276" name="Segnaposto piè di pagina 3">
            <a:extLst>
              <a:ext uri="{FF2B5EF4-FFF2-40B4-BE49-F238E27FC236}">
                <a16:creationId xmlns:a16="http://schemas.microsoft.com/office/drawing/2014/main" id="{167932C8-1BF6-7CA9-B89A-CB39B48C000E}"/>
              </a:ext>
            </a:extLst>
          </p:cNvPr>
          <p:cNvSpPr txBox="1">
            <a:spLocks noGrp="1"/>
          </p:cNvSpPr>
          <p:nvPr/>
        </p:nvSpPr>
        <p:spPr bwMode="auto">
          <a:xfrm>
            <a:off x="1524001" y="6530975"/>
            <a:ext cx="24114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b="1" i="1">
                <a:solidFill>
                  <a:srgbClr val="FF0000"/>
                </a:solidFill>
                <a:latin typeface="Arial" panose="020B0604020202020204" pitchFamily="34" charset="0"/>
              </a:rPr>
              <a:t>Dr. Fabrizio Benedetti</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A959D-A94B-EAFD-85EC-86BB00EF86EE}"/>
              </a:ext>
            </a:extLst>
          </p:cNvPr>
          <p:cNvSpPr>
            <a:spLocks noGrp="1"/>
          </p:cNvSpPr>
          <p:nvPr>
            <p:ph type="title"/>
          </p:nvPr>
        </p:nvSpPr>
        <p:spPr>
          <a:xfrm>
            <a:off x="1143000" y="540689"/>
            <a:ext cx="10058400" cy="1450757"/>
          </a:xfrm>
        </p:spPr>
        <p:txBody>
          <a:bodyPr>
            <a:normAutofit/>
          </a:bodyPr>
          <a:lstStyle/>
          <a:p>
            <a:pPr algn="ctr"/>
            <a:r>
              <a:rPr lang="it-IT" sz="2800" b="1" dirty="0">
                <a:solidFill>
                  <a:srgbClr val="C00000"/>
                </a:solidFill>
                <a:latin typeface="Arial" panose="020B0604020202020204" pitchFamily="34" charset="0"/>
                <a:ea typeface="+mn-ea"/>
                <a:cs typeface="+mn-cs"/>
              </a:rPr>
              <a:t>MOG-SSL idoneo</a:t>
            </a:r>
          </a:p>
        </p:txBody>
      </p:sp>
      <p:sp>
        <p:nvSpPr>
          <p:cNvPr id="3" name="Segnaposto contenuto 2">
            <a:extLst>
              <a:ext uri="{FF2B5EF4-FFF2-40B4-BE49-F238E27FC236}">
                <a16:creationId xmlns:a16="http://schemas.microsoft.com/office/drawing/2014/main" id="{D4F9739C-70B0-F715-F246-06404411B8B2}"/>
              </a:ext>
            </a:extLst>
          </p:cNvPr>
          <p:cNvSpPr>
            <a:spLocks noGrp="1"/>
          </p:cNvSpPr>
          <p:nvPr>
            <p:ph idx="1"/>
          </p:nvPr>
        </p:nvSpPr>
        <p:spPr>
          <a:xfrm>
            <a:off x="637577" y="1266068"/>
            <a:ext cx="9878023" cy="4548136"/>
          </a:xfrm>
        </p:spPr>
        <p:txBody>
          <a:bodyPr>
            <a:normAutofit/>
          </a:bodyPr>
          <a:lstStyle/>
          <a:p>
            <a:pPr marL="0" indent="0">
              <a:spcBef>
                <a:spcPts val="600"/>
              </a:spcBef>
              <a:buNone/>
              <a:defRPr/>
            </a:pPr>
            <a:r>
              <a:rPr lang="it-IT" sz="2800" b="1" dirty="0">
                <a:solidFill>
                  <a:srgbClr val="002060"/>
                </a:solidFill>
                <a:latin typeface="+mj-lt"/>
                <a:ea typeface="+mj-ea"/>
                <a:cs typeface="+mj-cs"/>
              </a:rPr>
              <a:t>Un MOG – SSL può essere realizzato utilizzando:</a:t>
            </a:r>
          </a:p>
          <a:p>
            <a:pPr marL="0" indent="0">
              <a:spcBef>
                <a:spcPts val="600"/>
              </a:spcBef>
              <a:buNone/>
              <a:defRPr/>
            </a:pPr>
            <a:endParaRPr lang="it-IT" sz="2400" dirty="0"/>
          </a:p>
          <a:p>
            <a:pPr>
              <a:spcBef>
                <a:spcPts val="600"/>
              </a:spcBef>
              <a:buAutoNum type="arabicParenR"/>
              <a:defRPr/>
            </a:pPr>
            <a:r>
              <a:rPr lang="it-IT" sz="2400" dirty="0"/>
              <a:t> L’art 30 (primi 4 commi) utilizzando le linee guida di associazioni di categoria (per esempio Confindustria, Ance)</a:t>
            </a:r>
          </a:p>
          <a:p>
            <a:pPr>
              <a:spcBef>
                <a:spcPts val="600"/>
              </a:spcBef>
              <a:buAutoNum type="arabicParenR"/>
              <a:defRPr/>
            </a:pPr>
            <a:endParaRPr lang="it-IT" sz="2400" dirty="0"/>
          </a:p>
          <a:p>
            <a:pPr>
              <a:spcBef>
                <a:spcPts val="600"/>
              </a:spcBef>
              <a:buAutoNum type="arabicParenR"/>
              <a:defRPr/>
            </a:pPr>
            <a:r>
              <a:rPr lang="it-IT" sz="2400" dirty="0"/>
              <a:t> Le procedure semplificate per piccole e medie imprese di cui al DM 13/2/2014</a:t>
            </a:r>
          </a:p>
          <a:p>
            <a:pPr>
              <a:spcBef>
                <a:spcPts val="600"/>
              </a:spcBef>
              <a:buAutoNum type="arabicParenR"/>
              <a:defRPr/>
            </a:pPr>
            <a:endParaRPr lang="it-IT" sz="2400" dirty="0"/>
          </a:p>
          <a:p>
            <a:pPr>
              <a:spcBef>
                <a:spcPts val="600"/>
              </a:spcBef>
              <a:buAutoNum type="arabicParenR"/>
              <a:defRPr/>
            </a:pPr>
            <a:r>
              <a:rPr lang="it-IT" sz="2400" dirty="0"/>
              <a:t> Le norma sui sistemi di gestione: linee guida UNI INAIL o la UNI EN ISO 45001:23</a:t>
            </a:r>
          </a:p>
          <a:p>
            <a:pPr marL="0" indent="0">
              <a:spcBef>
                <a:spcPts val="600"/>
              </a:spcBef>
              <a:buNone/>
              <a:defRPr/>
            </a:pPr>
            <a:endParaRPr lang="it-IT" sz="2400" dirty="0"/>
          </a:p>
          <a:p>
            <a:endParaRPr lang="it-IT" sz="2400" dirty="0"/>
          </a:p>
        </p:txBody>
      </p:sp>
    </p:spTree>
    <p:extLst>
      <p:ext uri="{BB962C8B-B14F-4D97-AF65-F5344CB8AC3E}">
        <p14:creationId xmlns:p14="http://schemas.microsoft.com/office/powerpoint/2010/main" val="251283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6">
            <a:extLst>
              <a:ext uri="{FF2B5EF4-FFF2-40B4-BE49-F238E27FC236}">
                <a16:creationId xmlns:a16="http://schemas.microsoft.com/office/drawing/2014/main" id="{F09AE0D5-11A6-D8A4-1580-557A53BBDD22}"/>
              </a:ext>
            </a:extLst>
          </p:cNvPr>
          <p:cNvSpPr txBox="1">
            <a:spLocks noChangeArrowheads="1"/>
          </p:cNvSpPr>
          <p:nvPr/>
        </p:nvSpPr>
        <p:spPr bwMode="auto">
          <a:xfrm>
            <a:off x="1631950" y="6559550"/>
            <a:ext cx="1644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900" i="1">
                <a:solidFill>
                  <a:srgbClr val="CC3300"/>
                </a:solidFill>
                <a:latin typeface="Arial Black" panose="020B0A04020102020204" pitchFamily="34" charset="0"/>
              </a:rPr>
              <a:t>Dr. Fabrizio Benedetti</a:t>
            </a:r>
            <a:endParaRPr lang="it-IT" altLang="it-IT" sz="900" b="1" i="1">
              <a:solidFill>
                <a:srgbClr val="CC3300"/>
              </a:solidFill>
              <a:latin typeface="Arial Black" panose="020B0A04020102020204" pitchFamily="34" charset="0"/>
            </a:endParaRPr>
          </a:p>
        </p:txBody>
      </p:sp>
      <p:sp>
        <p:nvSpPr>
          <p:cNvPr id="57347" name="Text Box 3">
            <a:extLst>
              <a:ext uri="{FF2B5EF4-FFF2-40B4-BE49-F238E27FC236}">
                <a16:creationId xmlns:a16="http://schemas.microsoft.com/office/drawing/2014/main" id="{E576333D-29BC-AC57-8E2B-9C5C4CB2D186}"/>
              </a:ext>
            </a:extLst>
          </p:cNvPr>
          <p:cNvSpPr txBox="1">
            <a:spLocks noChangeArrowheads="1"/>
          </p:cNvSpPr>
          <p:nvPr/>
        </p:nvSpPr>
        <p:spPr bwMode="auto">
          <a:xfrm>
            <a:off x="2772569" y="142080"/>
            <a:ext cx="642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b="1" dirty="0">
                <a:solidFill>
                  <a:srgbClr val="993300"/>
                </a:solidFill>
                <a:latin typeface="Arial" panose="020B0604020202020204" pitchFamily="34" charset="0"/>
              </a:rPr>
              <a:t>D. LGS. 81/2008 e s.m.i. – art. 30</a:t>
            </a:r>
          </a:p>
        </p:txBody>
      </p:sp>
      <p:sp>
        <p:nvSpPr>
          <p:cNvPr id="3" name="CasellaDiTesto 2">
            <a:extLst>
              <a:ext uri="{FF2B5EF4-FFF2-40B4-BE49-F238E27FC236}">
                <a16:creationId xmlns:a16="http://schemas.microsoft.com/office/drawing/2014/main" id="{29EF4742-B06F-2018-C1BB-32FEE992BA00}"/>
              </a:ext>
            </a:extLst>
          </p:cNvPr>
          <p:cNvSpPr txBox="1">
            <a:spLocks noChangeArrowheads="1"/>
          </p:cNvSpPr>
          <p:nvPr/>
        </p:nvSpPr>
        <p:spPr bwMode="auto">
          <a:xfrm>
            <a:off x="420506" y="4073576"/>
            <a:ext cx="11506199" cy="1615827"/>
          </a:xfrm>
          <a:prstGeom prst="rect">
            <a:avLst/>
          </a:prstGeom>
          <a:solidFill>
            <a:schemeClr val="bg2"/>
          </a:solidFill>
          <a:ln w="38100">
            <a:solidFill>
              <a:srgbClr val="00206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100" dirty="0">
                <a:cs typeface="Calibri" panose="020F0502020204030204" pitchFamily="34" charset="0"/>
              </a:rPr>
              <a:t>5. </a:t>
            </a:r>
            <a:r>
              <a:rPr lang="it-IT" altLang="it-IT" sz="1500" dirty="0">
                <a:cs typeface="Calibri" panose="020F0502020204030204" pitchFamily="34" charset="0"/>
              </a:rPr>
              <a:t>In sede di prima applicazione</a:t>
            </a:r>
            <a:r>
              <a:rPr lang="it-IT" altLang="it-IT" sz="2100" dirty="0">
                <a:cs typeface="Calibri" panose="020F0502020204030204" pitchFamily="34" charset="0"/>
              </a:rPr>
              <a:t>, </a:t>
            </a:r>
            <a:r>
              <a:rPr lang="it-IT" altLang="it-IT" sz="2100" b="1" dirty="0">
                <a:solidFill>
                  <a:srgbClr val="FF0000"/>
                </a:solidFill>
                <a:cs typeface="Calibri" panose="020F0502020204030204" pitchFamily="34" charset="0"/>
              </a:rPr>
              <a:t>i modelli di organizzazione aziendale definiti conformemente alle </a:t>
            </a:r>
            <a:r>
              <a:rPr lang="it-IT" altLang="it-IT" sz="2100" b="1" u="sng" dirty="0">
                <a:solidFill>
                  <a:srgbClr val="FF0000"/>
                </a:solidFill>
                <a:cs typeface="Calibri" panose="020F0502020204030204" pitchFamily="34" charset="0"/>
              </a:rPr>
              <a:t>Linee guida UNI-INAIL</a:t>
            </a:r>
            <a:r>
              <a:rPr lang="it-IT" altLang="it-IT" sz="2100" b="1" dirty="0">
                <a:solidFill>
                  <a:srgbClr val="FF0000"/>
                </a:solidFill>
                <a:cs typeface="Calibri" panose="020F0502020204030204" pitchFamily="34" charset="0"/>
              </a:rPr>
              <a:t> per un sistema di gestione della salute e sicurezza sul lavoro (SGSL) del 28 settembre 2001 o </a:t>
            </a:r>
            <a:r>
              <a:rPr lang="it-IT" altLang="it-IT" sz="2100" b="1" strike="sngStrike" dirty="0">
                <a:solidFill>
                  <a:srgbClr val="FF0000"/>
                </a:solidFill>
                <a:cs typeface="Calibri" panose="020F0502020204030204" pitchFamily="34" charset="0"/>
              </a:rPr>
              <a:t>al British Standard </a:t>
            </a:r>
            <a:r>
              <a:rPr lang="it-IT" altLang="it-IT" sz="2100" b="1" u="sng" strike="sngStrike" dirty="0">
                <a:solidFill>
                  <a:srgbClr val="FF0000"/>
                </a:solidFill>
                <a:cs typeface="Calibri" panose="020F0502020204030204" pitchFamily="34" charset="0"/>
              </a:rPr>
              <a:t>OHSAS 18001:2007 </a:t>
            </a:r>
            <a:r>
              <a:rPr lang="it-IT" altLang="it-IT" sz="2100" b="1" u="sng" dirty="0">
                <a:solidFill>
                  <a:srgbClr val="FF0000"/>
                </a:solidFill>
                <a:cs typeface="Calibri" panose="020F0502020204030204" pitchFamily="34" charset="0"/>
              </a:rPr>
              <a:t> alla norma UNI EN ISO 45001_23+A1* </a:t>
            </a:r>
            <a:r>
              <a:rPr lang="it-IT" altLang="it-IT" sz="2100" b="1" dirty="0">
                <a:solidFill>
                  <a:srgbClr val="FF0000"/>
                </a:solidFill>
                <a:cs typeface="Calibri" panose="020F0502020204030204" pitchFamily="34" charset="0"/>
              </a:rPr>
              <a:t>si presumono conformi ai requisiti di cui al presente articolo </a:t>
            </a:r>
            <a:r>
              <a:rPr lang="it-IT" altLang="it-IT" sz="2100" b="1" u="sng" dirty="0">
                <a:cs typeface="Calibri" panose="020F0502020204030204" pitchFamily="34" charset="0"/>
              </a:rPr>
              <a:t>per le parti corrispondenti</a:t>
            </a:r>
            <a:r>
              <a:rPr lang="it-IT" altLang="it-IT" sz="2100" b="1" dirty="0">
                <a:solidFill>
                  <a:srgbClr val="FF0000"/>
                </a:solidFill>
                <a:cs typeface="Calibri" panose="020F0502020204030204" pitchFamily="34" charset="0"/>
              </a:rPr>
              <a:t>. </a:t>
            </a:r>
            <a:r>
              <a:rPr lang="it-IT" altLang="it-IT" sz="1500" dirty="0">
                <a:cs typeface="Calibri" panose="020F0502020204030204" pitchFamily="34" charset="0"/>
              </a:rPr>
              <a:t>Agli stessi fini ulteriori modelli di organizzazione e gestione aziendale possono essere indicati dalla Commissione di cui all’articolo 6.</a:t>
            </a:r>
          </a:p>
        </p:txBody>
      </p:sp>
      <p:sp>
        <p:nvSpPr>
          <p:cNvPr id="14" name="Rectangle 2">
            <a:extLst>
              <a:ext uri="{FF2B5EF4-FFF2-40B4-BE49-F238E27FC236}">
                <a16:creationId xmlns:a16="http://schemas.microsoft.com/office/drawing/2014/main" id="{B1230A05-6B1E-3505-479B-2929C969323F}"/>
              </a:ext>
            </a:extLst>
          </p:cNvPr>
          <p:cNvSpPr txBox="1">
            <a:spLocks/>
          </p:cNvSpPr>
          <p:nvPr/>
        </p:nvSpPr>
        <p:spPr>
          <a:xfrm>
            <a:off x="3787775" y="1687513"/>
            <a:ext cx="4629150" cy="404812"/>
          </a:xfrm>
          <a:prstGeom prst="rect">
            <a:avLst/>
          </a:prstGeom>
        </p:spPr>
        <p:txBody>
          <a:bodyPr lIns="0" rIns="0" bIns="0" anchor="b">
            <a:normAutofit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defTabSz="514350">
              <a:defRPr/>
            </a:pPr>
            <a:endParaRPr lang="it-IT" sz="2419" b="1" dirty="0">
              <a:solidFill>
                <a:srgbClr val="B40000"/>
              </a:solidFill>
            </a:endParaRPr>
          </a:p>
        </p:txBody>
      </p:sp>
      <p:pic>
        <p:nvPicPr>
          <p:cNvPr id="12" name="Picture 3" descr="sgslcompattato">
            <a:extLst>
              <a:ext uri="{FF2B5EF4-FFF2-40B4-BE49-F238E27FC236}">
                <a16:creationId xmlns:a16="http://schemas.microsoft.com/office/drawing/2014/main" id="{F0542609-3437-739C-E35C-6C380635C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85" b="18645"/>
          <a:stretch>
            <a:fillRect/>
          </a:stretch>
        </p:blipFill>
        <p:spPr bwMode="auto">
          <a:xfrm>
            <a:off x="893760" y="1633860"/>
            <a:ext cx="1420812"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10BCDBD4-C4D9-7620-E235-974D80EDF470}"/>
              </a:ext>
            </a:extLst>
          </p:cNvPr>
          <p:cNvSpPr txBox="1"/>
          <p:nvPr/>
        </p:nvSpPr>
        <p:spPr>
          <a:xfrm>
            <a:off x="4665663" y="3163888"/>
            <a:ext cx="1873250" cy="64611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defTabSz="514350">
              <a:defRPr/>
            </a:pPr>
            <a:r>
              <a:rPr lang="it-IT" dirty="0">
                <a:solidFill>
                  <a:prstClr val="black"/>
                </a:solidFill>
              </a:rPr>
              <a:t>30 settembre 2021</a:t>
            </a:r>
          </a:p>
        </p:txBody>
      </p:sp>
      <p:grpSp>
        <p:nvGrpSpPr>
          <p:cNvPr id="18" name="Gruppo 17">
            <a:extLst>
              <a:ext uri="{FF2B5EF4-FFF2-40B4-BE49-F238E27FC236}">
                <a16:creationId xmlns:a16="http://schemas.microsoft.com/office/drawing/2014/main" id="{4E25BF2E-4BF4-FD07-9396-611EE49F1303}"/>
              </a:ext>
            </a:extLst>
          </p:cNvPr>
          <p:cNvGrpSpPr>
            <a:grpSpLocks/>
          </p:cNvGrpSpPr>
          <p:nvPr/>
        </p:nvGrpSpPr>
        <p:grpSpPr bwMode="auto">
          <a:xfrm>
            <a:off x="4926014" y="798514"/>
            <a:ext cx="1589087" cy="2181225"/>
            <a:chOff x="6228184" y="1264501"/>
            <a:chExt cx="2376066" cy="3537687"/>
          </a:xfrm>
        </p:grpSpPr>
        <p:pic>
          <p:nvPicPr>
            <p:cNvPr id="19" name="Picture 7">
              <a:extLst>
                <a:ext uri="{FF2B5EF4-FFF2-40B4-BE49-F238E27FC236}">
                  <a16:creationId xmlns:a16="http://schemas.microsoft.com/office/drawing/2014/main" id="{0A04F5FD-D3C0-145A-93FF-7D3A21270F03}"/>
                </a:ext>
              </a:extLst>
            </p:cNvPr>
            <p:cNvPicPr>
              <a:picLocks noChangeAspect="1" noChangeArrowheads="1"/>
            </p:cNvPicPr>
            <p:nvPr/>
          </p:nvPicPr>
          <p:blipFill>
            <a:blip r:embed="rId4"/>
            <a:srcRect/>
            <a:stretch>
              <a:fillRect/>
            </a:stretch>
          </p:blipFill>
          <p:spPr bwMode="auto">
            <a:xfrm>
              <a:off x="6228184" y="2621386"/>
              <a:ext cx="2376066" cy="2180802"/>
            </a:xfrm>
            <a:prstGeom prst="rect">
              <a:avLst/>
            </a:prstGeom>
            <a:noFill/>
            <a:ln w="9525">
              <a:solidFill>
                <a:schemeClr val="tx2">
                  <a:lumMod val="75000"/>
                </a:schemeClr>
              </a:solidFill>
              <a:miter lim="800000"/>
              <a:headEnd/>
              <a:tailEnd/>
            </a:ln>
            <a:effectLst/>
          </p:spPr>
        </p:pic>
        <p:pic>
          <p:nvPicPr>
            <p:cNvPr id="59405" name="Immagine 5">
              <a:extLst>
                <a:ext uri="{FF2B5EF4-FFF2-40B4-BE49-F238E27FC236}">
                  <a16:creationId xmlns:a16="http://schemas.microsoft.com/office/drawing/2014/main" id="{D1047244-210B-158C-CE32-A2540707A1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8801" y="1264501"/>
              <a:ext cx="1354832" cy="135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Immagine 16">
            <a:extLst>
              <a:ext uri="{FF2B5EF4-FFF2-40B4-BE49-F238E27FC236}">
                <a16:creationId xmlns:a16="http://schemas.microsoft.com/office/drawing/2014/main" id="{F87C7D72-E56A-987C-95B1-21937A94FE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9041" y="1633860"/>
            <a:ext cx="3987795" cy="18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diritto 6">
            <a:extLst>
              <a:ext uri="{FF2B5EF4-FFF2-40B4-BE49-F238E27FC236}">
                <a16:creationId xmlns:a16="http://schemas.microsoft.com/office/drawing/2014/main" id="{96B0AFDF-3330-8200-67AC-C076D4E6BF83}"/>
              </a:ext>
            </a:extLst>
          </p:cNvPr>
          <p:cNvCxnSpPr/>
          <p:nvPr/>
        </p:nvCxnSpPr>
        <p:spPr>
          <a:xfrm flipH="1">
            <a:off x="4903789" y="1360488"/>
            <a:ext cx="1582737" cy="161925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Connettore diritto 7">
            <a:extLst>
              <a:ext uri="{FF2B5EF4-FFF2-40B4-BE49-F238E27FC236}">
                <a16:creationId xmlns:a16="http://schemas.microsoft.com/office/drawing/2014/main" id="{78DB3F96-CC7B-0696-CA48-9B28D1905BAE}"/>
              </a:ext>
            </a:extLst>
          </p:cNvPr>
          <p:cNvCxnSpPr/>
          <p:nvPr/>
        </p:nvCxnSpPr>
        <p:spPr>
          <a:xfrm>
            <a:off x="4911725" y="1295400"/>
            <a:ext cx="1646238" cy="1684338"/>
          </a:xfrm>
          <a:prstGeom prst="line">
            <a:avLst/>
          </a:prstGeom>
        </p:spPr>
        <p:style>
          <a:lnRef idx="2">
            <a:schemeClr val="accent2"/>
          </a:lnRef>
          <a:fillRef idx="0">
            <a:schemeClr val="accent2"/>
          </a:fillRef>
          <a:effectRef idx="1">
            <a:schemeClr val="accent2"/>
          </a:effectRef>
          <a:fontRef idx="minor">
            <a:schemeClr val="tx1"/>
          </a:fontRef>
        </p:style>
      </p:cxnSp>
      <p:sp>
        <p:nvSpPr>
          <p:cNvPr id="9" name="CasellaDiTesto 8">
            <a:extLst>
              <a:ext uri="{FF2B5EF4-FFF2-40B4-BE49-F238E27FC236}">
                <a16:creationId xmlns:a16="http://schemas.microsoft.com/office/drawing/2014/main" id="{4C43A43E-DD02-8744-EBA7-06C0CDB16CC5}"/>
              </a:ext>
            </a:extLst>
          </p:cNvPr>
          <p:cNvSpPr txBox="1"/>
          <p:nvPr/>
        </p:nvSpPr>
        <p:spPr>
          <a:xfrm>
            <a:off x="1066800" y="5755144"/>
            <a:ext cx="4365298" cy="369332"/>
          </a:xfrm>
          <a:prstGeom prst="rect">
            <a:avLst/>
          </a:prstGeom>
          <a:noFill/>
        </p:spPr>
        <p:txBody>
          <a:bodyPr wrap="none" rtlCol="0">
            <a:spAutoFit/>
          </a:bodyPr>
          <a:lstStyle/>
          <a:p>
            <a:r>
              <a:rPr lang="it-IT" dirty="0"/>
              <a:t>* DL 159/25 convertito con legge 198/25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childTnLst>
                          </p:cTn>
                        </p:par>
                        <p:par>
                          <p:cTn id="25" fill="hold">
                            <p:stCondLst>
                              <p:cond delay="3000"/>
                            </p:stCondLst>
                            <p:childTnLst>
                              <p:par>
                                <p:cTn id="26" presetID="6"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par>
                          <p:cTn id="29" fill="hold">
                            <p:stCondLst>
                              <p:cond delay="5000"/>
                            </p:stCondLst>
                            <p:childTnLst>
                              <p:par>
                                <p:cTn id="30" presetID="16" presetClass="entr" presetSubtype="2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5500"/>
                            </p:stCondLst>
                            <p:childTnLst>
                              <p:par>
                                <p:cTn id="34" presetID="16" presetClass="entr" presetSubtype="2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ttangolo 3">
            <a:extLst>
              <a:ext uri="{FF2B5EF4-FFF2-40B4-BE49-F238E27FC236}">
                <a16:creationId xmlns:a16="http://schemas.microsoft.com/office/drawing/2014/main" id="{A329D75D-A5A7-58DF-2AD2-C7428A05310B}"/>
              </a:ext>
            </a:extLst>
          </p:cNvPr>
          <p:cNvSpPr>
            <a:spLocks noChangeArrowheads="1"/>
          </p:cNvSpPr>
          <p:nvPr/>
        </p:nvSpPr>
        <p:spPr bwMode="auto">
          <a:xfrm>
            <a:off x="1785938" y="2316164"/>
            <a:ext cx="8424862" cy="2376487"/>
          </a:xfrm>
          <a:prstGeom prst="rect">
            <a:avLst/>
          </a:prstGeom>
          <a:noFill/>
          <a:ln>
            <a:noFill/>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defTabSz="685800">
              <a:spcBef>
                <a:spcPct val="0"/>
              </a:spcBef>
              <a:buClrTx/>
              <a:buSzTx/>
              <a:buNone/>
              <a:defRPr/>
            </a:pPr>
            <a:r>
              <a:rPr lang="it-IT" altLang="it-IT" sz="1650" dirty="0">
                <a:solidFill>
                  <a:srgbClr val="003399"/>
                </a:solidFill>
                <a:latin typeface="Calibri" panose="020F0502020204030204" pitchFamily="34" charset="0"/>
                <a:ea typeface="ＭＳ Ｐゴシック" panose="020B0600070205080204" pitchFamily="34" charset="-128"/>
              </a:rPr>
              <a:t>Il sistema disciplinare dovrà essere definito e formalizzato dall’Alta Direzione aziendale  e quindi diffuso a tutti i soggetti interessati quali ad esempio:</a:t>
            </a:r>
          </a:p>
          <a:p>
            <a:pPr defTabSz="685800">
              <a:spcBef>
                <a:spcPct val="0"/>
              </a:spcBef>
              <a:buClrTx/>
              <a:buSzTx/>
              <a:buNone/>
              <a:defRPr/>
            </a:pPr>
            <a:endParaRPr lang="it-IT" altLang="it-IT" sz="1650" dirty="0">
              <a:solidFill>
                <a:srgbClr val="003399"/>
              </a:solidFill>
              <a:latin typeface="Calibri" panose="020F0502020204030204" pitchFamily="34" charset="0"/>
              <a:ea typeface="ＭＳ Ｐゴシック" panose="020B0600070205080204" pitchFamily="34" charset="-128"/>
            </a:endParaRPr>
          </a:p>
          <a:p>
            <a:pPr defTabSz="685800">
              <a:spcBef>
                <a:spcPct val="0"/>
              </a:spcBef>
              <a:buClrTx/>
              <a:buSzTx/>
              <a:buNone/>
              <a:defRPr/>
            </a:pPr>
            <a:r>
              <a:rPr lang="it-IT" altLang="it-IT" sz="1650" b="1" dirty="0">
                <a:solidFill>
                  <a:srgbClr val="003399"/>
                </a:solidFill>
                <a:latin typeface="Calibri" panose="020F0502020204030204" pitchFamily="34" charset="0"/>
                <a:ea typeface="ＭＳ Ｐゴシック" panose="020B0600070205080204" pitchFamily="34" charset="-128"/>
              </a:rPr>
              <a:t>Datore di lavoro </a:t>
            </a:r>
            <a:r>
              <a:rPr lang="it-IT" altLang="it-IT" sz="1650" dirty="0">
                <a:solidFill>
                  <a:srgbClr val="003399"/>
                </a:solidFill>
                <a:latin typeface="Calibri" panose="020F0502020204030204" pitchFamily="34" charset="0"/>
                <a:ea typeface="ＭＳ Ｐゴシック" panose="020B0600070205080204" pitchFamily="34" charset="-128"/>
              </a:rPr>
              <a:t>(articolo 2, comma 1, </a:t>
            </a:r>
            <a:r>
              <a:rPr lang="it-IT" altLang="it-IT" sz="1650" dirty="0" err="1">
                <a:solidFill>
                  <a:srgbClr val="003399"/>
                </a:solidFill>
                <a:latin typeface="Calibri" panose="020F0502020204030204" pitchFamily="34" charset="0"/>
                <a:ea typeface="ＭＳ Ｐゴシック" panose="020B0600070205080204" pitchFamily="34" charset="-128"/>
              </a:rPr>
              <a:t>lett</a:t>
            </a:r>
            <a:r>
              <a:rPr lang="it-IT" altLang="it-IT" sz="1650" dirty="0">
                <a:solidFill>
                  <a:srgbClr val="003399"/>
                </a:solidFill>
                <a:latin typeface="Calibri" panose="020F0502020204030204" pitchFamily="34" charset="0"/>
                <a:ea typeface="ＭＳ Ｐゴシック" panose="020B0600070205080204" pitchFamily="34" charset="-128"/>
              </a:rPr>
              <a:t>. b, </a:t>
            </a:r>
            <a:r>
              <a:rPr lang="it-IT" altLang="it-IT" sz="1650" dirty="0" err="1">
                <a:solidFill>
                  <a:srgbClr val="003399"/>
                </a:solidFill>
                <a:latin typeface="Calibri" panose="020F0502020204030204" pitchFamily="34" charset="0"/>
                <a:ea typeface="ＭＳ Ｐゴシック" panose="020B0600070205080204" pitchFamily="34" charset="-128"/>
              </a:rPr>
              <a:t>D.Lgs.</a:t>
            </a:r>
            <a:r>
              <a:rPr lang="it-IT" altLang="it-IT" sz="1650" dirty="0">
                <a:solidFill>
                  <a:srgbClr val="003399"/>
                </a:solidFill>
                <a:latin typeface="Calibri" panose="020F0502020204030204" pitchFamily="34" charset="0"/>
                <a:ea typeface="ＭＳ Ｐゴシック" panose="020B0600070205080204" pitchFamily="34" charset="-128"/>
              </a:rPr>
              <a:t> n. 81/2008);</a:t>
            </a:r>
          </a:p>
          <a:p>
            <a:pPr defTabSz="685800">
              <a:spcBef>
                <a:spcPct val="0"/>
              </a:spcBef>
              <a:buClrTx/>
              <a:buSzTx/>
              <a:buNone/>
              <a:defRPr/>
            </a:pPr>
            <a:r>
              <a:rPr lang="it-IT" altLang="it-IT" sz="1650" b="1" dirty="0">
                <a:solidFill>
                  <a:srgbClr val="003399"/>
                </a:solidFill>
                <a:latin typeface="Calibri" panose="020F0502020204030204" pitchFamily="34" charset="0"/>
                <a:ea typeface="ＭＳ Ｐゴシック" panose="020B0600070205080204" pitchFamily="34" charset="-128"/>
              </a:rPr>
              <a:t>Dirigent</a:t>
            </a:r>
            <a:r>
              <a:rPr lang="it-IT" altLang="it-IT" sz="1650" dirty="0">
                <a:solidFill>
                  <a:srgbClr val="003399"/>
                </a:solidFill>
                <a:latin typeface="Calibri" panose="020F0502020204030204" pitchFamily="34" charset="0"/>
                <a:ea typeface="ＭＳ Ｐゴシック" panose="020B0600070205080204" pitchFamily="34" charset="-128"/>
              </a:rPr>
              <a:t>i (articolo 2, comma 1, </a:t>
            </a:r>
            <a:r>
              <a:rPr lang="it-IT" altLang="it-IT" sz="1650" dirty="0" err="1">
                <a:solidFill>
                  <a:srgbClr val="003399"/>
                </a:solidFill>
                <a:latin typeface="Calibri" panose="020F0502020204030204" pitchFamily="34" charset="0"/>
                <a:ea typeface="ＭＳ Ｐゴシック" panose="020B0600070205080204" pitchFamily="34" charset="-128"/>
              </a:rPr>
              <a:t>lett</a:t>
            </a:r>
            <a:r>
              <a:rPr lang="it-IT" altLang="it-IT" sz="1650" dirty="0">
                <a:solidFill>
                  <a:srgbClr val="003399"/>
                </a:solidFill>
                <a:latin typeface="Calibri" panose="020F0502020204030204" pitchFamily="34" charset="0"/>
                <a:ea typeface="ＭＳ Ｐゴシック" panose="020B0600070205080204" pitchFamily="34" charset="-128"/>
              </a:rPr>
              <a:t>. d, </a:t>
            </a:r>
            <a:r>
              <a:rPr lang="it-IT" altLang="it-IT" sz="1650" dirty="0" err="1">
                <a:solidFill>
                  <a:srgbClr val="003399"/>
                </a:solidFill>
                <a:latin typeface="Calibri" panose="020F0502020204030204" pitchFamily="34" charset="0"/>
                <a:ea typeface="ＭＳ Ｐゴシック" panose="020B0600070205080204" pitchFamily="34" charset="-128"/>
              </a:rPr>
              <a:t>D.Lgs.</a:t>
            </a:r>
            <a:r>
              <a:rPr lang="it-IT" altLang="it-IT" sz="1650" dirty="0">
                <a:solidFill>
                  <a:srgbClr val="003399"/>
                </a:solidFill>
                <a:latin typeface="Calibri" panose="020F0502020204030204" pitchFamily="34" charset="0"/>
                <a:ea typeface="ＭＳ Ｐゴシック" panose="020B0600070205080204" pitchFamily="34" charset="-128"/>
              </a:rPr>
              <a:t> n. 81/2008) o altri soggetti in posizione apicale;</a:t>
            </a:r>
          </a:p>
          <a:p>
            <a:pPr defTabSz="685800">
              <a:spcBef>
                <a:spcPct val="0"/>
              </a:spcBef>
              <a:buClrTx/>
              <a:buSzTx/>
              <a:buNone/>
              <a:defRPr/>
            </a:pPr>
            <a:r>
              <a:rPr lang="it-IT" altLang="it-IT" sz="1650" b="1" dirty="0">
                <a:solidFill>
                  <a:srgbClr val="003399"/>
                </a:solidFill>
                <a:latin typeface="Calibri" panose="020F0502020204030204" pitchFamily="34" charset="0"/>
                <a:ea typeface="ＭＳ Ｐゴシック" panose="020B0600070205080204" pitchFamily="34" charset="-128"/>
              </a:rPr>
              <a:t>Preposti</a:t>
            </a:r>
            <a:r>
              <a:rPr lang="it-IT" altLang="it-IT" sz="1650" dirty="0">
                <a:solidFill>
                  <a:srgbClr val="003399"/>
                </a:solidFill>
                <a:latin typeface="Calibri" panose="020F0502020204030204" pitchFamily="34" charset="0"/>
                <a:ea typeface="ＭＳ Ｐゴシック" panose="020B0600070205080204" pitchFamily="34" charset="-128"/>
              </a:rPr>
              <a:t> (articolo 2, comma 1, </a:t>
            </a:r>
            <a:r>
              <a:rPr lang="it-IT" altLang="it-IT" sz="1650" dirty="0" err="1">
                <a:solidFill>
                  <a:srgbClr val="003399"/>
                </a:solidFill>
                <a:latin typeface="Calibri" panose="020F0502020204030204" pitchFamily="34" charset="0"/>
                <a:ea typeface="ＭＳ Ｐゴシック" panose="020B0600070205080204" pitchFamily="34" charset="-128"/>
              </a:rPr>
              <a:t>lett</a:t>
            </a:r>
            <a:r>
              <a:rPr lang="it-IT" altLang="it-IT" sz="1650" dirty="0">
                <a:solidFill>
                  <a:srgbClr val="003399"/>
                </a:solidFill>
                <a:latin typeface="Calibri" panose="020F0502020204030204" pitchFamily="34" charset="0"/>
                <a:ea typeface="ＭＳ Ｐゴシック" panose="020B0600070205080204" pitchFamily="34" charset="-128"/>
              </a:rPr>
              <a:t>. e, </a:t>
            </a:r>
            <a:r>
              <a:rPr lang="it-IT" altLang="it-IT" sz="1650" dirty="0" err="1">
                <a:solidFill>
                  <a:srgbClr val="003399"/>
                </a:solidFill>
                <a:latin typeface="Calibri" panose="020F0502020204030204" pitchFamily="34" charset="0"/>
                <a:ea typeface="ＭＳ Ｐゴシック" panose="020B0600070205080204" pitchFamily="34" charset="-128"/>
              </a:rPr>
              <a:t>D.Lgs.</a:t>
            </a:r>
            <a:r>
              <a:rPr lang="it-IT" altLang="it-IT" sz="1650" dirty="0">
                <a:solidFill>
                  <a:srgbClr val="003399"/>
                </a:solidFill>
                <a:latin typeface="Calibri" panose="020F0502020204030204" pitchFamily="34" charset="0"/>
                <a:ea typeface="ＭＳ Ｐゴシック" panose="020B0600070205080204" pitchFamily="34" charset="-128"/>
              </a:rPr>
              <a:t> n. 81/2008);</a:t>
            </a:r>
          </a:p>
          <a:p>
            <a:pPr defTabSz="685800">
              <a:spcBef>
                <a:spcPct val="0"/>
              </a:spcBef>
              <a:buClrTx/>
              <a:buSzTx/>
              <a:buNone/>
              <a:defRPr/>
            </a:pPr>
            <a:r>
              <a:rPr lang="it-IT" altLang="it-IT" sz="1650" b="1" dirty="0">
                <a:solidFill>
                  <a:srgbClr val="003399"/>
                </a:solidFill>
                <a:latin typeface="Calibri" panose="020F0502020204030204" pitchFamily="34" charset="0"/>
                <a:ea typeface="ＭＳ Ｐゴシック" panose="020B0600070205080204" pitchFamily="34" charset="-128"/>
              </a:rPr>
              <a:t>Lavoratori </a:t>
            </a:r>
            <a:r>
              <a:rPr lang="it-IT" altLang="it-IT" sz="1650" dirty="0">
                <a:solidFill>
                  <a:srgbClr val="003399"/>
                </a:solidFill>
                <a:latin typeface="Calibri" panose="020F0502020204030204" pitchFamily="34" charset="0"/>
                <a:ea typeface="ＭＳ Ｐゴシック" panose="020B0600070205080204" pitchFamily="34" charset="-128"/>
              </a:rPr>
              <a:t>(articolo 2, comma 1, </a:t>
            </a:r>
            <a:r>
              <a:rPr lang="it-IT" altLang="it-IT" sz="1650" dirty="0" err="1">
                <a:solidFill>
                  <a:srgbClr val="003399"/>
                </a:solidFill>
                <a:latin typeface="Calibri" panose="020F0502020204030204" pitchFamily="34" charset="0"/>
                <a:ea typeface="ＭＳ Ｐゴシック" panose="020B0600070205080204" pitchFamily="34" charset="-128"/>
              </a:rPr>
              <a:t>lett</a:t>
            </a:r>
            <a:r>
              <a:rPr lang="it-IT" altLang="it-IT" sz="1650" dirty="0">
                <a:solidFill>
                  <a:srgbClr val="003399"/>
                </a:solidFill>
                <a:latin typeface="Calibri" panose="020F0502020204030204" pitchFamily="34" charset="0"/>
                <a:ea typeface="ＭＳ Ｐゴシック" panose="020B0600070205080204" pitchFamily="34" charset="-128"/>
              </a:rPr>
              <a:t>. b, </a:t>
            </a:r>
            <a:r>
              <a:rPr lang="it-IT" altLang="it-IT" sz="1650" dirty="0" err="1">
                <a:solidFill>
                  <a:srgbClr val="003399"/>
                </a:solidFill>
                <a:latin typeface="Calibri" panose="020F0502020204030204" pitchFamily="34" charset="0"/>
                <a:ea typeface="ＭＳ Ｐゴシック" panose="020B0600070205080204" pitchFamily="34" charset="-128"/>
              </a:rPr>
              <a:t>D.Lgs.</a:t>
            </a:r>
            <a:r>
              <a:rPr lang="it-IT" altLang="it-IT" sz="1650" dirty="0">
                <a:solidFill>
                  <a:srgbClr val="003399"/>
                </a:solidFill>
                <a:latin typeface="Calibri" panose="020F0502020204030204" pitchFamily="34" charset="0"/>
                <a:ea typeface="ＭＳ Ｐゴシック" panose="020B0600070205080204" pitchFamily="34" charset="-128"/>
              </a:rPr>
              <a:t> n. 81/2008);</a:t>
            </a:r>
          </a:p>
          <a:p>
            <a:pPr defTabSz="685800">
              <a:spcBef>
                <a:spcPct val="0"/>
              </a:spcBef>
              <a:buClrTx/>
              <a:buSzTx/>
              <a:buNone/>
              <a:defRPr/>
            </a:pPr>
            <a:r>
              <a:rPr lang="it-IT" altLang="it-IT" sz="1650" b="1" dirty="0">
                <a:solidFill>
                  <a:srgbClr val="003399"/>
                </a:solidFill>
                <a:latin typeface="Calibri" panose="020F0502020204030204" pitchFamily="34" charset="0"/>
                <a:ea typeface="ＭＳ Ｐゴシック" panose="020B0600070205080204" pitchFamily="34" charset="-128"/>
              </a:rPr>
              <a:t>Organismo di Vigilanza </a:t>
            </a:r>
            <a:r>
              <a:rPr lang="it-IT" altLang="it-IT" sz="1650" dirty="0">
                <a:solidFill>
                  <a:srgbClr val="003399"/>
                </a:solidFill>
                <a:latin typeface="Calibri" panose="020F0502020204030204" pitchFamily="34" charset="0"/>
                <a:ea typeface="ＭＳ Ｐゴシック" panose="020B0600070205080204" pitchFamily="34" charset="-128"/>
              </a:rPr>
              <a:t>(ove istituito un modello ex </a:t>
            </a:r>
            <a:r>
              <a:rPr lang="it-IT" altLang="it-IT" sz="1650" dirty="0" err="1">
                <a:solidFill>
                  <a:srgbClr val="003399"/>
                </a:solidFill>
                <a:latin typeface="Calibri" panose="020F0502020204030204" pitchFamily="34" charset="0"/>
                <a:ea typeface="ＭＳ Ｐゴシック" panose="020B0600070205080204" pitchFamily="34" charset="-128"/>
              </a:rPr>
              <a:t>D.Lgs.</a:t>
            </a:r>
            <a:r>
              <a:rPr lang="it-IT" altLang="it-IT" sz="1650" dirty="0">
                <a:solidFill>
                  <a:srgbClr val="003399"/>
                </a:solidFill>
                <a:latin typeface="Calibri" panose="020F0502020204030204" pitchFamily="34" charset="0"/>
                <a:ea typeface="ＭＳ Ｐゴシック" panose="020B0600070205080204" pitchFamily="34" charset="-128"/>
              </a:rPr>
              <a:t> n. 231/2001);</a:t>
            </a:r>
          </a:p>
          <a:p>
            <a:pPr defTabSz="685800">
              <a:spcBef>
                <a:spcPct val="0"/>
              </a:spcBef>
              <a:buClrTx/>
              <a:buSzTx/>
              <a:buNone/>
              <a:defRPr/>
            </a:pPr>
            <a:r>
              <a:rPr lang="it-IT" altLang="it-IT" sz="1650" b="1" dirty="0">
                <a:solidFill>
                  <a:srgbClr val="003399"/>
                </a:solidFill>
                <a:latin typeface="Calibri" panose="020F0502020204030204" pitchFamily="34" charset="0"/>
                <a:ea typeface="ＭＳ Ｐゴシック" panose="020B0600070205080204" pitchFamily="34" charset="-128"/>
              </a:rPr>
              <a:t>Auditor/Gruppo di audit</a:t>
            </a:r>
            <a:r>
              <a:rPr lang="it-IT" altLang="it-IT" sz="1650" dirty="0">
                <a:solidFill>
                  <a:srgbClr val="003399"/>
                </a:solidFill>
                <a:latin typeface="Calibri" panose="020F0502020204030204" pitchFamily="34" charset="0"/>
                <a:ea typeface="ＭＳ Ｐゴシック" panose="020B0600070205080204" pitchFamily="34" charset="-128"/>
              </a:rPr>
              <a:t>.</a:t>
            </a:r>
          </a:p>
        </p:txBody>
      </p:sp>
      <p:pic>
        <p:nvPicPr>
          <p:cNvPr id="179203" name="Picture 4">
            <a:extLst>
              <a:ext uri="{FF2B5EF4-FFF2-40B4-BE49-F238E27FC236}">
                <a16:creationId xmlns:a16="http://schemas.microsoft.com/office/drawing/2014/main" id="{D7830C2E-3613-4751-6C74-C9B19C4756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864" y="995363"/>
            <a:ext cx="11509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2">
            <a:extLst>
              <a:ext uri="{FF2B5EF4-FFF2-40B4-BE49-F238E27FC236}">
                <a16:creationId xmlns:a16="http://schemas.microsoft.com/office/drawing/2014/main" id="{C06B8BE0-66E8-C8DF-3DCB-541FBB9690D5}"/>
              </a:ext>
            </a:extLst>
          </p:cNvPr>
          <p:cNvSpPr txBox="1">
            <a:spLocks/>
          </p:cNvSpPr>
          <p:nvPr/>
        </p:nvSpPr>
        <p:spPr bwMode="auto">
          <a:xfrm>
            <a:off x="1919288" y="1741489"/>
            <a:ext cx="752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Wingdings" panose="05000000000000000000" pitchFamily="2" charset="2"/>
              <a:buNone/>
            </a:pPr>
            <a:r>
              <a:rPr lang="it-IT" altLang="it-IT" sz="1800" b="1">
                <a:solidFill>
                  <a:srgbClr val="C00000"/>
                </a:solidFill>
                <a:latin typeface="Verdana" panose="020B0604030504040204" pitchFamily="34" charset="0"/>
              </a:rPr>
              <a:t>Sistema disciplinare</a:t>
            </a:r>
          </a:p>
        </p:txBody>
      </p:sp>
      <p:sp>
        <p:nvSpPr>
          <p:cNvPr id="6" name="Rettangolo 5">
            <a:extLst>
              <a:ext uri="{FF2B5EF4-FFF2-40B4-BE49-F238E27FC236}">
                <a16:creationId xmlns:a16="http://schemas.microsoft.com/office/drawing/2014/main" id="{47CA3183-410C-E886-389E-51BFBA548BA6}"/>
              </a:ext>
            </a:extLst>
          </p:cNvPr>
          <p:cNvSpPr/>
          <p:nvPr/>
        </p:nvSpPr>
        <p:spPr>
          <a:xfrm>
            <a:off x="2063750" y="957264"/>
            <a:ext cx="7848600" cy="923925"/>
          </a:xfrm>
          <a:prstGeom prst="rect">
            <a:avLst/>
          </a:prstGeom>
        </p:spPr>
        <p:txBody>
          <a:bodyPr>
            <a:spAutoFit/>
          </a:bodyPr>
          <a:lstStyle/>
          <a:p>
            <a:pPr algn="ctr" defTabSz="685800">
              <a:defRPr/>
            </a:pPr>
            <a:r>
              <a:rPr lang="it-IT" b="1" dirty="0">
                <a:solidFill>
                  <a:srgbClr val="002060"/>
                </a:solidFill>
                <a:effectLst>
                  <a:outerShdw blurRad="38100" dist="38100" dir="2700000" algn="tl">
                    <a:srgbClr val="C0C0C0"/>
                  </a:outerShdw>
                </a:effectLst>
                <a:ea typeface="ＭＳ Ｐゴシック" panose="020B0600070205080204" pitchFamily="34" charset="-128"/>
              </a:rPr>
              <a:t>Ministero del Lavoro e delle Politiche Sociali, </a:t>
            </a:r>
          </a:p>
          <a:p>
            <a:pPr algn="ctr" defTabSz="685800">
              <a:defRPr/>
            </a:pPr>
            <a:r>
              <a:rPr lang="it-IT" b="1" dirty="0">
                <a:solidFill>
                  <a:srgbClr val="002060"/>
                </a:solidFill>
                <a:effectLst>
                  <a:outerShdw blurRad="38100" dist="38100" dir="2700000" algn="tl">
                    <a:srgbClr val="C0C0C0"/>
                  </a:outerShdw>
                </a:effectLst>
                <a:ea typeface="ＭＳ Ｐゴシック" panose="020B0600070205080204" pitchFamily="34" charset="-128"/>
              </a:rPr>
              <a:t>Circ. 11 luglio 2011, n. 15816 - Modello di organizzazione e gestione </a:t>
            </a:r>
          </a:p>
          <a:p>
            <a:pPr algn="ctr" defTabSz="685800">
              <a:defRPr/>
            </a:pPr>
            <a:r>
              <a:rPr lang="it-IT" b="1" dirty="0">
                <a:solidFill>
                  <a:srgbClr val="002060"/>
                </a:solidFill>
                <a:effectLst>
                  <a:outerShdw blurRad="38100" dist="38100" dir="2700000" algn="tl">
                    <a:srgbClr val="C0C0C0"/>
                  </a:outerShdw>
                </a:effectLst>
                <a:ea typeface="ＭＳ Ｐゴシック" panose="020B0600070205080204" pitchFamily="34" charset="-128"/>
              </a:rPr>
              <a:t>ex art. 30 DLgs. n. 81/08 </a:t>
            </a:r>
            <a:endParaRPr lang="it-IT" dirty="0">
              <a:solidFill>
                <a:srgbClr val="002060"/>
              </a:solidFill>
              <a:effectLst>
                <a:outerShdw blurRad="38100" dist="38100" dir="2700000" algn="tl">
                  <a:srgbClr val="C0C0C0"/>
                </a:outerShdw>
              </a:effectLst>
              <a:ea typeface="ＭＳ Ｐゴシック" panose="020B0600070205080204" pitchFamily="34" charset="-128"/>
            </a:endParaRPr>
          </a:p>
        </p:txBody>
      </p:sp>
      <p:sp>
        <p:nvSpPr>
          <p:cNvPr id="2" name="Segnaposto contenuto 1">
            <a:extLst>
              <a:ext uri="{FF2B5EF4-FFF2-40B4-BE49-F238E27FC236}">
                <a16:creationId xmlns:a16="http://schemas.microsoft.com/office/drawing/2014/main" id="{1D9A1CC6-75F0-BC48-080B-4393A8355693}"/>
              </a:ext>
            </a:extLst>
          </p:cNvPr>
          <p:cNvSpPr>
            <a:spLocks noGrp="1"/>
          </p:cNvSpPr>
          <p:nvPr>
            <p:ph sz="quarter" idx="14"/>
          </p:nvPr>
        </p:nvSpPr>
        <p:spPr/>
        <p:txBody>
          <a:bodyPr/>
          <a:lstStyle/>
          <a:p>
            <a:endParaRPr lang="it-IT"/>
          </a:p>
        </p:txBody>
      </p:sp>
      <p:sp>
        <p:nvSpPr>
          <p:cNvPr id="3" name="Segnaposto testo 2">
            <a:extLst>
              <a:ext uri="{FF2B5EF4-FFF2-40B4-BE49-F238E27FC236}">
                <a16:creationId xmlns:a16="http://schemas.microsoft.com/office/drawing/2014/main" id="{54311E4B-2286-27ED-1A59-3546F2AB632F}"/>
              </a:ext>
            </a:extLst>
          </p:cNvPr>
          <p:cNvSpPr>
            <a:spLocks noGrp="1"/>
          </p:cNvSpPr>
          <p:nvPr>
            <p:ph type="body" sz="quarter" idx="15"/>
          </p:nvPr>
        </p:nvSpPr>
        <p:spPr/>
        <p:txBody>
          <a:bodyPr/>
          <a:lstStyle/>
          <a:p>
            <a:endParaRPr lang="it-IT"/>
          </a:p>
        </p:txBody>
      </p:sp>
    </p:spTree>
    <p:extLst>
      <p:ext uri="{BB962C8B-B14F-4D97-AF65-F5344CB8AC3E}">
        <p14:creationId xmlns:p14="http://schemas.microsoft.com/office/powerpoint/2010/main" val="61637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C73D94B-79FE-D26F-662B-3BD0E3204B42}"/>
              </a:ext>
            </a:extLst>
          </p:cNvPr>
          <p:cNvSpPr>
            <a:spLocks noGrp="1"/>
          </p:cNvSpPr>
          <p:nvPr>
            <p:ph sz="quarter" idx="14"/>
          </p:nvPr>
        </p:nvSpPr>
        <p:spPr/>
        <p:txBody>
          <a:bodyPr/>
          <a:lstStyle/>
          <a:p>
            <a:endParaRPr lang="it-IT"/>
          </a:p>
        </p:txBody>
      </p:sp>
      <p:sp>
        <p:nvSpPr>
          <p:cNvPr id="3" name="Segnaposto testo 2">
            <a:extLst>
              <a:ext uri="{FF2B5EF4-FFF2-40B4-BE49-F238E27FC236}">
                <a16:creationId xmlns:a16="http://schemas.microsoft.com/office/drawing/2014/main" id="{5A7603A6-FAAA-7C56-7417-1DA72E2B29FC}"/>
              </a:ext>
            </a:extLst>
          </p:cNvPr>
          <p:cNvSpPr>
            <a:spLocks noGrp="1"/>
          </p:cNvSpPr>
          <p:nvPr>
            <p:ph type="body" sz="quarter" idx="15"/>
          </p:nvPr>
        </p:nvSpPr>
        <p:spPr/>
        <p:txBody>
          <a:bodyPr/>
          <a:lstStyle/>
          <a:p>
            <a:endParaRPr lang="it-IT"/>
          </a:p>
        </p:txBody>
      </p:sp>
      <p:sp>
        <p:nvSpPr>
          <p:cNvPr id="89090" name="Segnaposto numero diapositiva 3">
            <a:extLst>
              <a:ext uri="{FF2B5EF4-FFF2-40B4-BE49-F238E27FC236}">
                <a16:creationId xmlns:a16="http://schemas.microsoft.com/office/drawing/2014/main" id="{5B51E227-AADA-2E58-5905-736F2B8D97D5}"/>
              </a:ext>
            </a:extLst>
          </p:cNvPr>
          <p:cNvSpPr>
            <a:spLocks noGrp="1"/>
          </p:cNvSpPr>
          <p:nvPr>
            <p:ph type="sldNum" sz="quarter" idx="17"/>
          </p:nvPr>
        </p:nvSpPr>
        <p:spPr>
          <a:xfrm>
            <a:off x="13313834" y="6473827"/>
            <a:ext cx="1454151" cy="207749"/>
          </a:xfrm>
        </p:spPr>
        <p:txBody>
          <a:bodyPr/>
          <a:lstStyle>
            <a:lvl1pPr>
              <a:spcBef>
                <a:spcPct val="20000"/>
              </a:spcBef>
              <a:buClr>
                <a:schemeClr val="hlink"/>
              </a:buClr>
              <a:buSzPct val="80000"/>
              <a:buFont typeface="Wingdings" panose="05000000000000000000" pitchFamily="2" charset="2"/>
              <a:buChar char="l"/>
              <a:defRPr sz="2400">
                <a:solidFill>
                  <a:schemeClr val="tx1"/>
                </a:solidFill>
                <a:latin typeface="Arial" panose="020B0604020202020204" pitchFamily="34" charset="0"/>
              </a:defRPr>
            </a:lvl1pPr>
            <a:lvl2pPr marL="557213" indent="-214313">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2pPr>
            <a:lvl3pPr marL="857250" indent="-171450">
              <a:spcBef>
                <a:spcPct val="20000"/>
              </a:spcBef>
              <a:buClr>
                <a:schemeClr val="bg2"/>
              </a:buClr>
              <a:buSzPct val="65000"/>
              <a:buFont typeface="Wingdings" panose="05000000000000000000" pitchFamily="2" charset="2"/>
              <a:buChar char="l"/>
              <a:defRPr sz="1800">
                <a:solidFill>
                  <a:schemeClr val="tx1"/>
                </a:solidFill>
                <a:latin typeface="Arial" panose="020B0604020202020204" pitchFamily="34" charset="0"/>
              </a:defRPr>
            </a:lvl3pPr>
            <a:lvl4pPr marL="1200150" indent="-171450">
              <a:spcBef>
                <a:spcPct val="20000"/>
              </a:spcBef>
              <a:buClr>
                <a:schemeClr val="hlink"/>
              </a:buClr>
              <a:buSzPct val="60000"/>
              <a:buFont typeface="Wingdings" panose="05000000000000000000" pitchFamily="2" charset="2"/>
              <a:buChar char="l"/>
              <a:defRPr sz="1500">
                <a:solidFill>
                  <a:schemeClr val="tx1"/>
                </a:solidFill>
                <a:latin typeface="Arial" panose="020B0604020202020204" pitchFamily="34" charset="0"/>
              </a:defRPr>
            </a:lvl4pPr>
            <a:lvl5pPr marL="1543050" indent="-171450">
              <a:spcBef>
                <a:spcPct val="20000"/>
              </a:spcBef>
              <a:buClr>
                <a:schemeClr val="bg2"/>
              </a:buClr>
              <a:buSzPct val="40000"/>
              <a:buFont typeface="Wingdings" panose="05000000000000000000" pitchFamily="2" charset="2"/>
              <a:buChar char="l"/>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bg2"/>
              </a:buClr>
              <a:buSzPct val="40000"/>
              <a:buFont typeface="Wingdings" panose="05000000000000000000" pitchFamily="2" charset="2"/>
              <a:buChar char="l"/>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bg2"/>
              </a:buClr>
              <a:buSzPct val="40000"/>
              <a:buFont typeface="Wingdings" panose="05000000000000000000" pitchFamily="2" charset="2"/>
              <a:buChar char="l"/>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bg2"/>
              </a:buClr>
              <a:buSzPct val="40000"/>
              <a:buFont typeface="Wingdings" panose="05000000000000000000" pitchFamily="2" charset="2"/>
              <a:buChar char="l"/>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bg2"/>
              </a:buClr>
              <a:buSzPct val="40000"/>
              <a:buFont typeface="Wingdings" panose="05000000000000000000" pitchFamily="2" charset="2"/>
              <a:buChar char="l"/>
              <a:defRPr sz="1500">
                <a:solidFill>
                  <a:schemeClr val="tx1"/>
                </a:solidFill>
                <a:latin typeface="Arial" panose="020B0604020202020204" pitchFamily="34" charset="0"/>
              </a:defRPr>
            </a:lvl9pPr>
          </a:lstStyle>
          <a:p>
            <a:pPr>
              <a:spcBef>
                <a:spcPct val="0"/>
              </a:spcBef>
              <a:buClrTx/>
              <a:buSzTx/>
              <a:buFontTx/>
              <a:buNone/>
              <a:defRPr/>
            </a:pPr>
            <a:fld id="{D751800F-36C7-429D-85A8-0EF1C5C53C29}" type="slidenum">
              <a:rPr lang="it-IT" altLang="it-IT" sz="1350">
                <a:solidFill>
                  <a:schemeClr val="bg1"/>
                </a:solidFill>
                <a:latin typeface="+mn-lt"/>
              </a:rPr>
              <a:pPr>
                <a:spcBef>
                  <a:spcPct val="0"/>
                </a:spcBef>
                <a:buClrTx/>
                <a:buSzTx/>
                <a:buFontTx/>
                <a:buNone/>
                <a:defRPr/>
              </a:pPr>
              <a:t>15</a:t>
            </a:fld>
            <a:endParaRPr lang="it-IT" altLang="it-IT" sz="1350" dirty="0">
              <a:solidFill>
                <a:schemeClr val="bg1"/>
              </a:solidFill>
              <a:latin typeface="+mn-lt"/>
            </a:endParaRPr>
          </a:p>
        </p:txBody>
      </p:sp>
      <p:sp>
        <p:nvSpPr>
          <p:cNvPr id="173058" name="Rectangle 2">
            <a:extLst>
              <a:ext uri="{FF2B5EF4-FFF2-40B4-BE49-F238E27FC236}">
                <a16:creationId xmlns:a16="http://schemas.microsoft.com/office/drawing/2014/main" id="{1E5CA599-D8EE-264E-33EB-CC1F930ACF78}"/>
              </a:ext>
            </a:extLst>
          </p:cNvPr>
          <p:cNvSpPr>
            <a:spLocks noGrp="1"/>
          </p:cNvSpPr>
          <p:nvPr>
            <p:ph type="title" idx="4294967295"/>
          </p:nvPr>
        </p:nvSpPr>
        <p:spPr>
          <a:xfrm>
            <a:off x="1524000" y="112713"/>
            <a:ext cx="8229600" cy="369332"/>
          </a:xfrm>
        </p:spPr>
        <p:txBody>
          <a:bodyPr/>
          <a:lstStyle/>
          <a:p>
            <a:pPr eaLnBrk="1" hangingPunct="1"/>
            <a:r>
              <a:rPr lang="it-IT" altLang="it-IT" sz="2400" dirty="0">
                <a:solidFill>
                  <a:schemeClr val="tx2"/>
                </a:solidFill>
              </a:rPr>
              <a:t>ORGANISMO DI VIGILANZA</a:t>
            </a:r>
          </a:p>
        </p:txBody>
      </p:sp>
      <p:sp>
        <p:nvSpPr>
          <p:cNvPr id="173061" name="Text Box 3">
            <a:extLst>
              <a:ext uri="{FF2B5EF4-FFF2-40B4-BE49-F238E27FC236}">
                <a16:creationId xmlns:a16="http://schemas.microsoft.com/office/drawing/2014/main" id="{573F7BC5-5F4C-646A-D4E4-677688C19959}"/>
              </a:ext>
            </a:extLst>
          </p:cNvPr>
          <p:cNvSpPr txBox="1">
            <a:spLocks noChangeArrowheads="1"/>
          </p:cNvSpPr>
          <p:nvPr/>
        </p:nvSpPr>
        <p:spPr bwMode="auto">
          <a:xfrm>
            <a:off x="3630613" y="1708150"/>
            <a:ext cx="56880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it-IT" altLang="it-IT" sz="1800" b="1">
              <a:solidFill>
                <a:schemeClr val="tx2"/>
              </a:solidFill>
              <a:latin typeface="Arial" panose="020B0604020202020204" pitchFamily="34" charset="0"/>
            </a:endParaRPr>
          </a:p>
          <a:p>
            <a:pPr eaLnBrk="1" hangingPunct="1">
              <a:spcBef>
                <a:spcPct val="0"/>
              </a:spcBef>
              <a:buFontTx/>
              <a:buNone/>
            </a:pPr>
            <a:endParaRPr lang="it-IT" altLang="it-IT" sz="1800">
              <a:solidFill>
                <a:schemeClr val="tx2"/>
              </a:solidFill>
              <a:latin typeface="Arial" panose="020B0604020202020204" pitchFamily="34" charset="0"/>
            </a:endParaRPr>
          </a:p>
          <a:p>
            <a:pPr eaLnBrk="1" hangingPunct="1">
              <a:spcBef>
                <a:spcPct val="0"/>
              </a:spcBef>
              <a:buFontTx/>
              <a:buNone/>
            </a:pPr>
            <a:endParaRPr lang="it-IT" altLang="it-IT" sz="1800">
              <a:solidFill>
                <a:schemeClr val="tx2"/>
              </a:solidFill>
              <a:latin typeface="Arial" panose="020B0604020202020204" pitchFamily="34" charset="0"/>
            </a:endParaRPr>
          </a:p>
        </p:txBody>
      </p:sp>
      <p:grpSp>
        <p:nvGrpSpPr>
          <p:cNvPr id="173062" name="Group 4">
            <a:extLst>
              <a:ext uri="{FF2B5EF4-FFF2-40B4-BE49-F238E27FC236}">
                <a16:creationId xmlns:a16="http://schemas.microsoft.com/office/drawing/2014/main" id="{2D496EBC-FB44-CBF1-CC98-3F6E3F3B8960}"/>
              </a:ext>
            </a:extLst>
          </p:cNvPr>
          <p:cNvGrpSpPr>
            <a:grpSpLocks/>
          </p:cNvGrpSpPr>
          <p:nvPr/>
        </p:nvGrpSpPr>
        <p:grpSpPr bwMode="auto">
          <a:xfrm>
            <a:off x="1981201" y="3070772"/>
            <a:ext cx="4247481" cy="2562993"/>
            <a:chOff x="3243" y="1661"/>
            <a:chExt cx="2495" cy="1905"/>
          </a:xfrm>
        </p:grpSpPr>
        <p:sp>
          <p:nvSpPr>
            <p:cNvPr id="89096" name="Oval 5">
              <a:extLst>
                <a:ext uri="{FF2B5EF4-FFF2-40B4-BE49-F238E27FC236}">
                  <a16:creationId xmlns:a16="http://schemas.microsoft.com/office/drawing/2014/main" id="{FC2FCB30-A36D-6F36-2863-5E3B4A10E3AC}"/>
                </a:ext>
              </a:extLst>
            </p:cNvPr>
            <p:cNvSpPr>
              <a:spLocks noChangeArrowheads="1"/>
            </p:cNvSpPr>
            <p:nvPr/>
          </p:nvSpPr>
          <p:spPr bwMode="auto">
            <a:xfrm>
              <a:off x="3243" y="1661"/>
              <a:ext cx="1270" cy="1042"/>
            </a:xfrm>
            <a:prstGeom prst="ellipse">
              <a:avLst/>
            </a:prstGeom>
            <a:solidFill>
              <a:schemeClr val="accent3">
                <a:lumMod val="50000"/>
              </a:schemeClr>
            </a:solidFill>
            <a:ln>
              <a:noFill/>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it-IT" altLang="it-IT" sz="1350" b="1" dirty="0">
                  <a:solidFill>
                    <a:schemeClr val="bg1"/>
                  </a:solidFill>
                  <a:ea typeface="ＭＳ Ｐゴシック" panose="020B0600070205080204" pitchFamily="34" charset="-128"/>
                </a:rPr>
                <a:t>AUTONOMIA</a:t>
              </a:r>
            </a:p>
            <a:p>
              <a:pPr algn="ctr" eaLnBrk="1" hangingPunct="1">
                <a:spcBef>
                  <a:spcPct val="0"/>
                </a:spcBef>
                <a:buClrTx/>
                <a:buSzTx/>
                <a:buFontTx/>
                <a:buNone/>
                <a:defRPr/>
              </a:pPr>
              <a:r>
                <a:rPr lang="it-IT" altLang="it-IT" sz="1350" b="1" dirty="0">
                  <a:solidFill>
                    <a:schemeClr val="bg1"/>
                  </a:solidFill>
                  <a:ea typeface="ＭＳ Ｐゴシック" panose="020B0600070205080204" pitchFamily="34" charset="-128"/>
                </a:rPr>
                <a:t>INDIPENDENZA</a:t>
              </a:r>
            </a:p>
          </p:txBody>
        </p:sp>
        <p:sp>
          <p:nvSpPr>
            <p:cNvPr id="89097" name="Oval 6">
              <a:extLst>
                <a:ext uri="{FF2B5EF4-FFF2-40B4-BE49-F238E27FC236}">
                  <a16:creationId xmlns:a16="http://schemas.microsoft.com/office/drawing/2014/main" id="{74D9CDAE-6771-3C84-61C4-7188A7EFDB7B}"/>
                </a:ext>
              </a:extLst>
            </p:cNvPr>
            <p:cNvSpPr>
              <a:spLocks noChangeArrowheads="1"/>
            </p:cNvSpPr>
            <p:nvPr/>
          </p:nvSpPr>
          <p:spPr bwMode="auto">
            <a:xfrm>
              <a:off x="3833" y="2524"/>
              <a:ext cx="1270" cy="1042"/>
            </a:xfrm>
            <a:prstGeom prst="ellipse">
              <a:avLst/>
            </a:prstGeom>
            <a:solidFill>
              <a:schemeClr val="accent1">
                <a:lumMod val="75000"/>
              </a:schemeClr>
            </a:solidFill>
            <a:ln>
              <a:noFill/>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it-IT" altLang="it-IT" sz="1350" b="1" dirty="0">
                  <a:solidFill>
                    <a:schemeClr val="bg1"/>
                  </a:solidFill>
                  <a:ea typeface="ＭＳ Ｐゴシック" panose="020B0600070205080204" pitchFamily="34" charset="-128"/>
                </a:rPr>
                <a:t>CONTINUITA’</a:t>
              </a:r>
            </a:p>
            <a:p>
              <a:pPr algn="ctr" eaLnBrk="1" hangingPunct="1">
                <a:spcBef>
                  <a:spcPct val="0"/>
                </a:spcBef>
                <a:buClrTx/>
                <a:buSzTx/>
                <a:buFontTx/>
                <a:buNone/>
                <a:defRPr/>
              </a:pPr>
              <a:r>
                <a:rPr lang="it-IT" altLang="it-IT" sz="1350" b="1" dirty="0">
                  <a:solidFill>
                    <a:schemeClr val="bg1"/>
                  </a:solidFill>
                  <a:ea typeface="ＭＳ Ｐゴシック" panose="020B0600070205080204" pitchFamily="34" charset="-128"/>
                </a:rPr>
                <a:t>DI AZIONE</a:t>
              </a:r>
            </a:p>
          </p:txBody>
        </p:sp>
        <p:sp>
          <p:nvSpPr>
            <p:cNvPr id="89098" name="Oval 7">
              <a:extLst>
                <a:ext uri="{FF2B5EF4-FFF2-40B4-BE49-F238E27FC236}">
                  <a16:creationId xmlns:a16="http://schemas.microsoft.com/office/drawing/2014/main" id="{81D925EF-AABE-BB77-93EE-CDF015744A0F}"/>
                </a:ext>
              </a:extLst>
            </p:cNvPr>
            <p:cNvSpPr>
              <a:spLocks noChangeArrowheads="1"/>
            </p:cNvSpPr>
            <p:nvPr/>
          </p:nvSpPr>
          <p:spPr bwMode="auto">
            <a:xfrm>
              <a:off x="4468" y="1708"/>
              <a:ext cx="1270" cy="1042"/>
            </a:xfrm>
            <a:prstGeom prst="ellipse">
              <a:avLst/>
            </a:prstGeom>
            <a:solidFill>
              <a:schemeClr val="accent2"/>
            </a:solidFill>
            <a:ln>
              <a:noFill/>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it-IT" altLang="it-IT" sz="1350" b="1" dirty="0">
                  <a:solidFill>
                    <a:schemeClr val="bg1"/>
                  </a:solidFill>
                  <a:ea typeface="ＭＳ Ｐゴシック" panose="020B0600070205080204" pitchFamily="34" charset="-128"/>
                </a:rPr>
                <a:t>PROFESSIONALITA’</a:t>
              </a:r>
            </a:p>
          </p:txBody>
        </p:sp>
      </p:grpSp>
      <p:sp>
        <p:nvSpPr>
          <p:cNvPr id="173063" name="Text Box 8">
            <a:extLst>
              <a:ext uri="{FF2B5EF4-FFF2-40B4-BE49-F238E27FC236}">
                <a16:creationId xmlns:a16="http://schemas.microsoft.com/office/drawing/2014/main" id="{4F0EF9C0-66DC-5627-9E19-D41E64E11B60}"/>
              </a:ext>
            </a:extLst>
          </p:cNvPr>
          <p:cNvSpPr txBox="1">
            <a:spLocks noChangeArrowheads="1"/>
          </p:cNvSpPr>
          <p:nvPr/>
        </p:nvSpPr>
        <p:spPr bwMode="auto">
          <a:xfrm>
            <a:off x="2230216" y="1292226"/>
            <a:ext cx="70754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Char char="o"/>
            </a:pPr>
            <a:r>
              <a:rPr lang="it-IT" altLang="it-IT" sz="1500" dirty="0">
                <a:solidFill>
                  <a:srgbClr val="003399"/>
                </a:solidFill>
                <a:latin typeface="Arial" panose="020B0604020202020204" pitchFamily="34" charset="0"/>
              </a:rPr>
              <a:t> Vigila sull’osservanza del modello e sulla sua adeguatezza </a:t>
            </a:r>
          </a:p>
          <a:p>
            <a:pPr eaLnBrk="1" hangingPunct="1">
              <a:spcBef>
                <a:spcPct val="0"/>
              </a:spcBef>
              <a:buFontTx/>
              <a:buNone/>
            </a:pPr>
            <a:r>
              <a:rPr lang="it-IT" altLang="it-IT" sz="1500" dirty="0">
                <a:solidFill>
                  <a:srgbClr val="003399"/>
                </a:solidFill>
                <a:latin typeface="Arial" panose="020B0604020202020204" pitchFamily="34" charset="0"/>
              </a:rPr>
              <a:t>   a prevenire i reati (anche utilizzando gli audit)</a:t>
            </a:r>
          </a:p>
          <a:p>
            <a:pPr eaLnBrk="1" hangingPunct="1">
              <a:spcBef>
                <a:spcPct val="0"/>
              </a:spcBef>
              <a:buFontTx/>
              <a:buChar char="o"/>
            </a:pPr>
            <a:r>
              <a:rPr lang="it-IT" altLang="it-IT" sz="1500" dirty="0">
                <a:solidFill>
                  <a:srgbClr val="003399"/>
                </a:solidFill>
                <a:latin typeface="Arial" panose="020B0604020202020204" pitchFamily="34" charset="0"/>
              </a:rPr>
              <a:t> Raccoglie informazioni ed accerta direttamente</a:t>
            </a:r>
          </a:p>
          <a:p>
            <a:pPr eaLnBrk="1" hangingPunct="1">
              <a:spcBef>
                <a:spcPct val="0"/>
              </a:spcBef>
              <a:buFontTx/>
              <a:buChar char="o"/>
            </a:pPr>
            <a:r>
              <a:rPr lang="it-IT" altLang="it-IT" sz="1500" dirty="0">
                <a:solidFill>
                  <a:srgbClr val="003399"/>
                </a:solidFill>
                <a:latin typeface="Arial" panose="020B0604020202020204" pitchFamily="34" charset="0"/>
              </a:rPr>
              <a:t> Verifica il mantenimento del modello e se necessario </a:t>
            </a:r>
          </a:p>
          <a:p>
            <a:pPr eaLnBrk="1" hangingPunct="1">
              <a:spcBef>
                <a:spcPct val="0"/>
              </a:spcBef>
              <a:buFontTx/>
              <a:buNone/>
            </a:pPr>
            <a:r>
              <a:rPr lang="it-IT" altLang="it-IT" sz="1500" dirty="0">
                <a:solidFill>
                  <a:srgbClr val="003399"/>
                </a:solidFill>
                <a:latin typeface="Arial" panose="020B0604020202020204" pitchFamily="34" charset="0"/>
              </a:rPr>
              <a:t>   ne propone l’aggiornamento</a:t>
            </a:r>
          </a:p>
          <a:p>
            <a:pPr eaLnBrk="1" hangingPunct="1">
              <a:spcBef>
                <a:spcPct val="0"/>
              </a:spcBef>
              <a:buFontTx/>
              <a:buChar char="•"/>
            </a:pPr>
            <a:endParaRPr lang="it-IT" altLang="it-IT" sz="1500" dirty="0">
              <a:solidFill>
                <a:srgbClr val="003399"/>
              </a:solidFill>
              <a:latin typeface="Arial" panose="020B0604020202020204" pitchFamily="34" charset="0"/>
            </a:endParaRPr>
          </a:p>
        </p:txBody>
      </p:sp>
      <p:sp>
        <p:nvSpPr>
          <p:cNvPr id="496649" name="Text Box 9">
            <a:extLst>
              <a:ext uri="{FF2B5EF4-FFF2-40B4-BE49-F238E27FC236}">
                <a16:creationId xmlns:a16="http://schemas.microsoft.com/office/drawing/2014/main" id="{53F84D1B-B342-8D4C-87D2-653C3896A2D9}"/>
              </a:ext>
            </a:extLst>
          </p:cNvPr>
          <p:cNvSpPr txBox="1">
            <a:spLocks noChangeArrowheads="1"/>
          </p:cNvSpPr>
          <p:nvPr/>
        </p:nvSpPr>
        <p:spPr bwMode="auto">
          <a:xfrm>
            <a:off x="6152072" y="4316574"/>
            <a:ext cx="4374916" cy="1708160"/>
          </a:xfrm>
          <a:prstGeom prst="rect">
            <a:avLst/>
          </a:prstGeom>
          <a:noFill/>
          <a:ln w="9525" algn="ctr">
            <a:noFill/>
            <a:miter lim="800000"/>
            <a:headEnd/>
            <a:tailEnd/>
          </a:ln>
          <a:effectLst/>
        </p:spPr>
        <p:txBody>
          <a:bodyPr wrap="none">
            <a:spAutoFit/>
          </a:bodyPr>
          <a:lstStyle/>
          <a:p>
            <a:pPr eaLnBrk="1" hangingPunct="1">
              <a:buFont typeface="Wingdings" pitchFamily="2" charset="2"/>
              <a:buChar char="Ø"/>
              <a:defRPr/>
            </a:pPr>
            <a:r>
              <a:rPr lang="it-IT" sz="1500" dirty="0">
                <a:solidFill>
                  <a:schemeClr val="tx2"/>
                </a:solidFill>
                <a:effectLst>
                  <a:outerShdw blurRad="38100" dist="38100" dir="2700000" algn="tl">
                    <a:srgbClr val="000000">
                      <a:alpha val="43137"/>
                    </a:srgbClr>
                  </a:outerShdw>
                </a:effectLst>
                <a:ea typeface="ＭＳ Ｐゴシック" panose="020B0600070205080204" pitchFamily="34" charset="-128"/>
              </a:rPr>
              <a:t> </a:t>
            </a:r>
            <a:r>
              <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rPr>
              <a:t>Mono o plurisoggettivo</a:t>
            </a:r>
          </a:p>
          <a:p>
            <a:pPr eaLnBrk="1" hangingPunct="1">
              <a:defRPr/>
            </a:pPr>
            <a:endPar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endParaRPr>
          </a:p>
          <a:p>
            <a:pPr eaLnBrk="1" hangingPunct="1">
              <a:buFont typeface="Wingdings" pitchFamily="2" charset="2"/>
              <a:buChar char="Ø"/>
              <a:defRPr/>
            </a:pPr>
            <a:r>
              <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rPr>
              <a:t> Composizione mista o solo interna</a:t>
            </a:r>
          </a:p>
          <a:p>
            <a:pPr eaLnBrk="1" hangingPunct="1">
              <a:defRPr/>
            </a:pPr>
            <a:endPar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endParaRPr>
          </a:p>
          <a:p>
            <a:pPr eaLnBrk="1" hangingPunct="1">
              <a:buFont typeface="Wingdings" pitchFamily="2" charset="2"/>
              <a:buChar char="Ø"/>
              <a:defRPr/>
            </a:pPr>
            <a:r>
              <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rPr>
              <a:t> Nelle piccole realtà la funzioni possono </a:t>
            </a:r>
          </a:p>
          <a:p>
            <a:pPr eaLnBrk="1" hangingPunct="1">
              <a:defRPr/>
            </a:pPr>
            <a:r>
              <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rPr>
              <a:t>     essere solte dal DL</a:t>
            </a:r>
          </a:p>
          <a:p>
            <a:pPr eaLnBrk="1" hangingPunct="1">
              <a:defRPr/>
            </a:pPr>
            <a:r>
              <a:rPr lang="it-IT" sz="1500" b="1" dirty="0">
                <a:solidFill>
                  <a:schemeClr val="tx2"/>
                </a:solidFill>
                <a:effectLst>
                  <a:outerShdw blurRad="38100" dist="38100" dir="2700000" algn="tl">
                    <a:srgbClr val="000000">
                      <a:alpha val="43137"/>
                    </a:srgbClr>
                  </a:outerShdw>
                </a:effectLst>
                <a:ea typeface="ＭＳ Ｐゴシック" panose="020B0600070205080204" pitchFamily="34" charset="-128"/>
              </a:rPr>
              <a:t>     NB: Non va inteso come «non serve l’OdV»</a:t>
            </a:r>
          </a:p>
        </p:txBody>
      </p:sp>
      <p:sp>
        <p:nvSpPr>
          <p:cNvPr id="12" name="Text Box 4">
            <a:extLst>
              <a:ext uri="{FF2B5EF4-FFF2-40B4-BE49-F238E27FC236}">
                <a16:creationId xmlns:a16="http://schemas.microsoft.com/office/drawing/2014/main" id="{27B431E6-68EE-C301-39C3-29CF5A647231}"/>
              </a:ext>
            </a:extLst>
          </p:cNvPr>
          <p:cNvSpPr txBox="1">
            <a:spLocks noChangeArrowheads="1"/>
          </p:cNvSpPr>
          <p:nvPr/>
        </p:nvSpPr>
        <p:spPr bwMode="auto">
          <a:xfrm>
            <a:off x="2219326" y="785812"/>
            <a:ext cx="7632700" cy="347662"/>
          </a:xfrm>
          <a:prstGeom prst="rect">
            <a:avLst/>
          </a:prstGeom>
          <a:noFill/>
          <a:ln w="9360" cap="rnd">
            <a:solidFill>
              <a:srgbClr val="000000"/>
            </a:solidFill>
            <a:prstDash val="sysDot"/>
            <a:miter lim="800000"/>
            <a:headEnd/>
            <a:tailEnd/>
          </a:ln>
          <a:effec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9pPr>
          </a:lstStyle>
          <a:p>
            <a:pPr algn="ctr">
              <a:spcBef>
                <a:spcPts val="1125"/>
              </a:spcBef>
              <a:defRPr/>
            </a:pPr>
            <a:r>
              <a:rPr lang="it-IT" sz="1800">
                <a:solidFill>
                  <a:srgbClr val="0070C0"/>
                </a:solidFill>
                <a:effectLst>
                  <a:outerShdw blurRad="38100" dist="38100" dir="2700000" algn="tl">
                    <a:srgbClr val="C0C0C0"/>
                  </a:outerShdw>
                </a:effectLst>
                <a:latin typeface="Arial Black" pitchFamily="34" charset="0"/>
              </a:rPr>
              <a:t>DECRETO LEGISLATIVO 231/01</a:t>
            </a:r>
          </a:p>
        </p:txBody>
      </p:sp>
      <p:sp>
        <p:nvSpPr>
          <p:cNvPr id="4" name="Text Box 6">
            <a:extLst>
              <a:ext uri="{FF2B5EF4-FFF2-40B4-BE49-F238E27FC236}">
                <a16:creationId xmlns:a16="http://schemas.microsoft.com/office/drawing/2014/main" id="{5966B9AF-174E-B434-34B2-28EB915F70E7}"/>
              </a:ext>
            </a:extLst>
          </p:cNvPr>
          <p:cNvSpPr txBox="1">
            <a:spLocks noChangeArrowheads="1"/>
          </p:cNvSpPr>
          <p:nvPr/>
        </p:nvSpPr>
        <p:spPr bwMode="auto">
          <a:xfrm>
            <a:off x="6993649" y="2679860"/>
            <a:ext cx="2886075" cy="8318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dirty="0">
                <a:solidFill>
                  <a:srgbClr val="E70329"/>
                </a:solidFill>
                <a:latin typeface="Arial" panose="020B0604020202020204" pitchFamily="34" charset="0"/>
                <a:cs typeface="Arial" panose="020B0604020202020204" pitchFamily="34" charset="0"/>
              </a:rPr>
              <a:t>CHI LO NOMINA?</a:t>
            </a:r>
          </a:p>
          <a:p>
            <a:pPr eaLnBrk="1" hangingPunct="1">
              <a:spcBef>
                <a:spcPct val="0"/>
              </a:spcBef>
              <a:buFontTx/>
              <a:buNone/>
            </a:pPr>
            <a:r>
              <a:rPr lang="it-IT" altLang="it-IT" sz="2400" b="1" dirty="0">
                <a:solidFill>
                  <a:srgbClr val="E70329"/>
                </a:solidFill>
                <a:latin typeface="Arial" panose="020B0604020202020204" pitchFamily="34" charset="0"/>
                <a:cs typeface="Arial" panose="020B0604020202020204" pitchFamily="34" charset="0"/>
              </a:rPr>
              <a:t>A CHI RISPONDE?</a:t>
            </a:r>
          </a:p>
        </p:txBody>
      </p:sp>
    </p:spTree>
    <p:extLst>
      <p:ext uri="{BB962C8B-B14F-4D97-AF65-F5344CB8AC3E}">
        <p14:creationId xmlns:p14="http://schemas.microsoft.com/office/powerpoint/2010/main" val="206627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Segnaposto contenuto 3">
            <a:extLst>
              <a:ext uri="{FF2B5EF4-FFF2-40B4-BE49-F238E27FC236}">
                <a16:creationId xmlns:a16="http://schemas.microsoft.com/office/drawing/2014/main" id="{5A499DD0-CE7D-F4EB-2346-66CBA5DA593F}"/>
              </a:ext>
            </a:extLst>
          </p:cNvPr>
          <p:cNvSpPr>
            <a:spLocks noGrp="1"/>
          </p:cNvSpPr>
          <p:nvPr>
            <p:ph sz="quarter" idx="14"/>
          </p:nvPr>
        </p:nvSpPr>
        <p:spPr>
          <a:xfrm>
            <a:off x="3429000" y="2337656"/>
            <a:ext cx="6563295" cy="1347720"/>
          </a:xfrm>
        </p:spPr>
        <p:txBody>
          <a:bodyPr/>
          <a:lstStyle/>
          <a:p>
            <a:pPr algn="ctr"/>
            <a:r>
              <a:rPr lang="it-IT" altLang="it-IT" sz="2400" b="1" dirty="0"/>
              <a:t>Se un infortuno c’è stato vuol dire che il modello non funziona?</a:t>
            </a:r>
          </a:p>
        </p:txBody>
      </p:sp>
      <p:sp>
        <p:nvSpPr>
          <p:cNvPr id="2" name="Segnaposto testo 1">
            <a:extLst>
              <a:ext uri="{FF2B5EF4-FFF2-40B4-BE49-F238E27FC236}">
                <a16:creationId xmlns:a16="http://schemas.microsoft.com/office/drawing/2014/main" id="{32FD2109-FFEB-71B0-5999-E066923F2802}"/>
              </a:ext>
            </a:extLst>
          </p:cNvPr>
          <p:cNvSpPr>
            <a:spLocks noGrp="1"/>
          </p:cNvSpPr>
          <p:nvPr>
            <p:ph type="body" sz="quarter" idx="15"/>
          </p:nvPr>
        </p:nvSpPr>
        <p:spPr>
          <a:xfrm>
            <a:off x="3215680" y="6364766"/>
            <a:ext cx="4773216" cy="231775"/>
          </a:xfrm>
        </p:spPr>
        <p:txBody>
          <a:bodyPr/>
          <a:lstStyle/>
          <a:p>
            <a:endParaRPr lang="it-IT"/>
          </a:p>
        </p:txBody>
      </p:sp>
      <p:pic>
        <p:nvPicPr>
          <p:cNvPr id="187396" name="Immagine 5">
            <a:extLst>
              <a:ext uri="{FF2B5EF4-FFF2-40B4-BE49-F238E27FC236}">
                <a16:creationId xmlns:a16="http://schemas.microsoft.com/office/drawing/2014/main" id="{54F1462D-BBFA-8733-E727-CD1BD12D2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601" y="309093"/>
            <a:ext cx="19859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3">
            <a:extLst>
              <a:ext uri="{FF2B5EF4-FFF2-40B4-BE49-F238E27FC236}">
                <a16:creationId xmlns:a16="http://schemas.microsoft.com/office/drawing/2014/main" id="{338D72FE-50C5-A22C-DC7A-8DA2EF6D852B}"/>
              </a:ext>
            </a:extLst>
          </p:cNvPr>
          <p:cNvSpPr>
            <a:spLocks noChangeArrowheads="1"/>
          </p:cNvSpPr>
          <p:nvPr/>
        </p:nvSpPr>
        <p:spPr bwMode="auto">
          <a:xfrm>
            <a:off x="2136339" y="4024700"/>
            <a:ext cx="8424935" cy="1661417"/>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Bef>
                <a:spcPct val="0"/>
              </a:spcBef>
              <a:spcAft>
                <a:spcPts val="600"/>
              </a:spcAft>
              <a:buNone/>
            </a:pPr>
            <a:r>
              <a:rPr lang="it-IT" altLang="it-IT" sz="1600" dirty="0">
                <a:solidFill>
                  <a:schemeClr val="bg1"/>
                </a:solidFill>
                <a:ea typeface="Calibri" panose="020F0502020204030204" pitchFamily="34" charset="0"/>
                <a:cs typeface="Times New Roman" panose="02020603050405020304" pitchFamily="18" charset="0"/>
              </a:rPr>
              <a:t>"In tema di responsabilità degli enti derivante da reati colposi di evento in violazione della normativa antinfortunistica compete al giudice di merito, investito da specifica deduzione, accertare preliminarmente l'esistenza di un modello organizzativo e di gestione ex art. 6 del d. lgs. n. 231 del 2001; poi, nell'evenienza che il modello esista, che lo stesso sia conforme alle norme; infine, che esso sia stato efficacemente attuato o meno nell'ottica prevenzionale, prima della commissione del fatto"</a:t>
            </a:r>
          </a:p>
        </p:txBody>
      </p:sp>
      <p:sp>
        <p:nvSpPr>
          <p:cNvPr id="4" name="Rettangolo 4">
            <a:extLst>
              <a:ext uri="{FF2B5EF4-FFF2-40B4-BE49-F238E27FC236}">
                <a16:creationId xmlns:a16="http://schemas.microsoft.com/office/drawing/2014/main" id="{B40AE84E-F8A2-6E2F-F06A-98FB5E139D55}"/>
              </a:ext>
            </a:extLst>
          </p:cNvPr>
          <p:cNvSpPr>
            <a:spLocks noChangeArrowheads="1"/>
          </p:cNvSpPr>
          <p:nvPr/>
        </p:nvSpPr>
        <p:spPr bwMode="auto">
          <a:xfrm>
            <a:off x="2136339" y="219795"/>
            <a:ext cx="5256584" cy="10041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07000"/>
              </a:lnSpc>
              <a:spcBef>
                <a:spcPct val="0"/>
              </a:spcBef>
              <a:spcAft>
                <a:spcPts val="600"/>
              </a:spcAft>
              <a:buNone/>
            </a:pPr>
            <a:r>
              <a:rPr lang="it-IT" altLang="it-IT" sz="1400" b="1" dirty="0">
                <a:ea typeface="Calibri" panose="020F0502020204030204" pitchFamily="34" charset="0"/>
                <a:cs typeface="Times New Roman" panose="02020603050405020304" pitchFamily="18" charset="0"/>
              </a:rPr>
              <a:t>Cassazione Penale, Sez. 4, 28 ottobre 2019, n. 43656 - Responsabilità del capocantiere per l'infortunio mortale dovuto al crollo del pavimento. Nessuna sanzione per la società se il giudice omette la valutazione del MOG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9280187" y="1884311"/>
            <a:ext cx="2626468" cy="32421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1746" name="Segnaposto numero diapositiva 2"/>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B8F9879-E023-4CF4-885A-095FF5503BF8}" type="slidenum">
              <a:rPr lang="it-IT" altLang="it-IT" sz="1400"/>
              <a:pPr algn="r" eaLnBrk="1" hangingPunct="1"/>
              <a:t>17</a:t>
            </a:fld>
            <a:endParaRPr lang="it-IT" altLang="it-IT" sz="1400"/>
          </a:p>
        </p:txBody>
      </p:sp>
      <p:sp>
        <p:nvSpPr>
          <p:cNvPr id="72711" name="Text Box 7"/>
          <p:cNvSpPr txBox="1">
            <a:spLocks noChangeArrowheads="1"/>
          </p:cNvSpPr>
          <p:nvPr/>
        </p:nvSpPr>
        <p:spPr bwMode="auto">
          <a:xfrm>
            <a:off x="917767" y="145374"/>
            <a:ext cx="9837005"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800" b="1" dirty="0">
                <a:solidFill>
                  <a:srgbClr val="C00000"/>
                </a:solidFill>
              </a:rPr>
              <a:t>ASSEVERAZIONE</a:t>
            </a:r>
          </a:p>
        </p:txBody>
      </p:sp>
      <p:sp>
        <p:nvSpPr>
          <p:cNvPr id="2" name="Rettangolo 1"/>
          <p:cNvSpPr/>
          <p:nvPr/>
        </p:nvSpPr>
        <p:spPr>
          <a:xfrm>
            <a:off x="449648" y="406984"/>
            <a:ext cx="8251919" cy="3108543"/>
          </a:xfrm>
          <a:prstGeom prst="rect">
            <a:avLst/>
          </a:prstGeom>
          <a:ln>
            <a:noFill/>
          </a:ln>
        </p:spPr>
        <p:txBody>
          <a:bodyPr wrap="square">
            <a:spAutoFit/>
          </a:bodyPr>
          <a:lstStyle/>
          <a:p>
            <a:pPr algn="ctr"/>
            <a:endParaRPr lang="it-IT" altLang="it-IT" sz="800" b="1" u="sng" dirty="0">
              <a:solidFill>
                <a:schemeClr val="tx2"/>
              </a:solidFill>
            </a:endParaRPr>
          </a:p>
          <a:p>
            <a:pPr algn="ctr"/>
            <a:r>
              <a:rPr lang="it-IT" altLang="it-IT" sz="2400" b="1" i="1" u="sng" dirty="0">
                <a:solidFill>
                  <a:srgbClr val="003399"/>
                </a:solidFill>
              </a:rPr>
              <a:t>D. Lgs. 81/2008, Art. 51, comma 3 bis</a:t>
            </a:r>
          </a:p>
          <a:p>
            <a:pPr algn="ctr"/>
            <a:endParaRPr lang="it-IT" altLang="it-IT" b="1" dirty="0">
              <a:solidFill>
                <a:schemeClr val="tx2"/>
              </a:solidFill>
            </a:endParaRPr>
          </a:p>
          <a:p>
            <a:pPr algn="just">
              <a:defRPr/>
            </a:pPr>
            <a:r>
              <a:rPr lang="it-IT" b="1" i="1" dirty="0">
                <a:solidFill>
                  <a:srgbClr val="FF0000"/>
                </a:solidFill>
                <a:latin typeface="Arial" charset="0"/>
              </a:rPr>
              <a:t>Gli organismi paritetici   </a:t>
            </a:r>
            <a:r>
              <a:rPr lang="it-IT" i="1" dirty="0">
                <a:latin typeface="Arial" charset="0"/>
              </a:rPr>
              <a:t>«omissis»  rilasciano una attestazione dello svolgimento delle attività e dei servizi di supporto al sistema delle imprese, tra cui l</a:t>
            </a:r>
            <a:r>
              <a:rPr lang="it-IT" b="1" i="1" dirty="0">
                <a:solidFill>
                  <a:srgbClr val="FF0000"/>
                </a:solidFill>
                <a:latin typeface="Arial" charset="0"/>
              </a:rPr>
              <a:t>’asseverazione</a:t>
            </a:r>
            <a:r>
              <a:rPr lang="it-IT" i="1" dirty="0">
                <a:latin typeface="Arial" charset="0"/>
              </a:rPr>
              <a:t> della adozione e della efficace attuazione dei </a:t>
            </a:r>
            <a:r>
              <a:rPr lang="it-IT" b="1" i="1" dirty="0">
                <a:solidFill>
                  <a:srgbClr val="FF0000"/>
                </a:solidFill>
                <a:latin typeface="Arial" charset="0"/>
              </a:rPr>
              <a:t>modelli di organizzazione e gestione della sicurezza </a:t>
            </a:r>
            <a:r>
              <a:rPr lang="it-IT" i="1" dirty="0">
                <a:latin typeface="Arial" charset="0"/>
              </a:rPr>
              <a:t>di cui all’articolo 30, della quale gli organi di vigilanza </a:t>
            </a:r>
            <a:r>
              <a:rPr lang="it-IT" b="1" i="1" dirty="0">
                <a:solidFill>
                  <a:srgbClr val="FF0000"/>
                </a:solidFill>
                <a:latin typeface="Arial" charset="0"/>
              </a:rPr>
              <a:t>possono tener conto </a:t>
            </a:r>
            <a:r>
              <a:rPr lang="it-IT" i="1" dirty="0">
                <a:latin typeface="Arial" charset="0"/>
              </a:rPr>
              <a:t>ai fini della programmazione delle proprie attività</a:t>
            </a:r>
            <a:r>
              <a:rPr lang="it-IT" b="1" i="1" dirty="0">
                <a:solidFill>
                  <a:schemeClr val="tx2">
                    <a:lumMod val="60000"/>
                    <a:lumOff val="40000"/>
                  </a:schemeClr>
                </a:solidFill>
                <a:latin typeface="Arial" charset="0"/>
              </a:rPr>
              <a:t>;</a:t>
            </a:r>
          </a:p>
          <a:p>
            <a:pPr algn="just">
              <a:defRPr/>
            </a:pPr>
            <a:endParaRPr lang="it-IT" b="1" i="1" dirty="0">
              <a:solidFill>
                <a:schemeClr val="tx2">
                  <a:lumMod val="60000"/>
                  <a:lumOff val="40000"/>
                </a:schemeClr>
              </a:solidFill>
              <a:latin typeface="Arial" charset="0"/>
            </a:endParaRPr>
          </a:p>
          <a:p>
            <a:pPr algn="just">
              <a:defRPr/>
            </a:pPr>
            <a:r>
              <a:rPr lang="it-IT" sz="2000" b="1" dirty="0">
                <a:solidFill>
                  <a:srgbClr val="003399"/>
                </a:solidFill>
              </a:rPr>
              <a:t>Previsti dal «repertorio degli organismi paritetici di cui al DM 171/2022</a:t>
            </a:r>
          </a:p>
        </p:txBody>
      </p:sp>
      <p:sp>
        <p:nvSpPr>
          <p:cNvPr id="10" name="Rettangolo 9"/>
          <p:cNvSpPr/>
          <p:nvPr/>
        </p:nvSpPr>
        <p:spPr>
          <a:xfrm>
            <a:off x="9348281" y="2569727"/>
            <a:ext cx="2558373" cy="1631216"/>
          </a:xfrm>
          <a:prstGeom prst="rect">
            <a:avLst/>
          </a:prstGeom>
        </p:spPr>
        <p:txBody>
          <a:bodyPr wrap="square">
            <a:spAutoFit/>
          </a:bodyPr>
          <a:lstStyle/>
          <a:p>
            <a:pPr marL="285750" indent="-285750" algn="just" eaLnBrk="0" hangingPunct="0">
              <a:buFont typeface="Arial" panose="020B0604020202020204" pitchFamily="34" charset="0"/>
              <a:buChar char="•"/>
              <a:defRPr/>
            </a:pPr>
            <a:r>
              <a:rPr lang="it-IT" sz="2000" b="1" dirty="0">
                <a:solidFill>
                  <a:schemeClr val="tx2"/>
                </a:solidFill>
                <a:latin typeface="Calibri" pitchFamily="34" charset="0"/>
              </a:rPr>
              <a:t>Supporto</a:t>
            </a:r>
          </a:p>
          <a:p>
            <a:pPr algn="just" eaLnBrk="0" hangingPunct="0">
              <a:defRPr/>
            </a:pPr>
            <a:r>
              <a:rPr lang="it-IT" sz="2000" b="1" dirty="0">
                <a:solidFill>
                  <a:schemeClr val="tx2"/>
                </a:solidFill>
                <a:latin typeface="Calibri" pitchFamily="34" charset="0"/>
              </a:rPr>
              <a:t>     «controllo sociale»</a:t>
            </a:r>
          </a:p>
          <a:p>
            <a:pPr marL="285750" indent="-285750" algn="just" eaLnBrk="0" hangingPunct="0">
              <a:buFont typeface="Arial" panose="020B0604020202020204" pitchFamily="34" charset="0"/>
              <a:buChar char="•"/>
              <a:defRPr/>
            </a:pPr>
            <a:endParaRPr lang="it-IT" sz="2000" b="1" dirty="0">
              <a:solidFill>
                <a:schemeClr val="tx2"/>
              </a:solidFill>
              <a:latin typeface="Calibri" pitchFamily="34" charset="0"/>
            </a:endParaRPr>
          </a:p>
          <a:p>
            <a:pPr marL="285750" indent="-285750" algn="just" eaLnBrk="0" hangingPunct="0">
              <a:buFont typeface="Arial" panose="020B0604020202020204" pitchFamily="34" charset="0"/>
              <a:buChar char="•"/>
              <a:defRPr/>
            </a:pPr>
            <a:r>
              <a:rPr lang="it-IT" sz="2000" b="1" dirty="0">
                <a:solidFill>
                  <a:schemeClr val="tx2"/>
                </a:solidFill>
                <a:latin typeface="Calibri" pitchFamily="34" charset="0"/>
              </a:rPr>
              <a:t>Selezione delle impese</a:t>
            </a:r>
          </a:p>
        </p:txBody>
      </p:sp>
      <p:sp>
        <p:nvSpPr>
          <p:cNvPr id="13" name="Rettangolo 12"/>
          <p:cNvSpPr/>
          <p:nvPr/>
        </p:nvSpPr>
        <p:spPr>
          <a:xfrm>
            <a:off x="447471" y="3808774"/>
            <a:ext cx="8251919" cy="2523768"/>
          </a:xfrm>
          <a:prstGeom prst="rect">
            <a:avLst/>
          </a:prstGeom>
          <a:ln>
            <a:noFill/>
          </a:ln>
        </p:spPr>
        <p:txBody>
          <a:bodyPr wrap="square">
            <a:spAutoFit/>
          </a:bodyPr>
          <a:lstStyle/>
          <a:p>
            <a:pPr algn="ctr"/>
            <a:endParaRPr lang="it-IT" altLang="it-IT" sz="800" b="1" u="sng" dirty="0">
              <a:solidFill>
                <a:schemeClr val="tx2"/>
              </a:solidFill>
            </a:endParaRPr>
          </a:p>
          <a:p>
            <a:pPr algn="ctr"/>
            <a:r>
              <a:rPr lang="it-IT" altLang="it-IT" sz="2400" b="1" i="1" u="sng" dirty="0">
                <a:solidFill>
                  <a:srgbClr val="003399"/>
                </a:solidFill>
              </a:rPr>
              <a:t>D. Lgs. 81/2008, Art. 51, 8 bis</a:t>
            </a:r>
          </a:p>
          <a:p>
            <a:pPr algn="ctr"/>
            <a:endParaRPr lang="it-IT" altLang="it-IT" b="1" dirty="0">
              <a:solidFill>
                <a:schemeClr val="tx2"/>
              </a:solidFill>
            </a:endParaRPr>
          </a:p>
          <a:p>
            <a:pPr algn="just">
              <a:defRPr/>
            </a:pPr>
            <a:r>
              <a:rPr lang="it-IT" b="1" i="1" dirty="0">
                <a:solidFill>
                  <a:srgbClr val="FF0000"/>
                </a:solidFill>
                <a:latin typeface="Arial" charset="0"/>
              </a:rPr>
              <a:t>Gli organismi paritetici .. </a:t>
            </a:r>
            <a:r>
              <a:rPr lang="it-IT" i="1" dirty="0">
                <a:latin typeface="Arial" charset="0"/>
              </a:rPr>
              <a:t>comunicano annualmente all’INL e all’INAIL i dati relativi alle aziende asseverate.</a:t>
            </a:r>
          </a:p>
          <a:p>
            <a:pPr algn="just">
              <a:defRPr/>
            </a:pPr>
            <a:endParaRPr lang="it-IT" i="1" dirty="0">
              <a:latin typeface="Arial" charset="0"/>
            </a:endParaRPr>
          </a:p>
          <a:p>
            <a:pPr algn="just">
              <a:defRPr/>
            </a:pPr>
            <a:r>
              <a:rPr lang="it-IT" i="1" dirty="0">
                <a:latin typeface="Arial" charset="0"/>
              </a:rPr>
              <a:t>I dati </a:t>
            </a:r>
            <a:r>
              <a:rPr lang="it-IT" b="1" i="1" dirty="0">
                <a:latin typeface="Arial" charset="0"/>
              </a:rPr>
              <a:t>sono utilizzati </a:t>
            </a:r>
            <a:r>
              <a:rPr lang="it-IT" i="1" dirty="0">
                <a:latin typeface="Arial" charset="0"/>
              </a:rPr>
              <a:t>ai fini della individuazione di </a:t>
            </a:r>
            <a:r>
              <a:rPr lang="it-IT" b="1" i="1" dirty="0">
                <a:latin typeface="Arial" charset="0"/>
              </a:rPr>
              <a:t>criteri di priorità nella programmazione della vigilanza </a:t>
            </a:r>
            <a:r>
              <a:rPr lang="it-IT" i="1" dirty="0">
                <a:latin typeface="Arial" charset="0"/>
              </a:rPr>
              <a:t>e di criteri di </a:t>
            </a:r>
            <a:r>
              <a:rPr lang="it-IT" b="1" i="1" dirty="0">
                <a:latin typeface="Arial" charset="0"/>
              </a:rPr>
              <a:t>premialità</a:t>
            </a:r>
            <a:r>
              <a:rPr lang="it-IT" i="1" dirty="0">
                <a:latin typeface="Arial" charset="0"/>
              </a:rPr>
              <a:t> nell’ambito della determinazione degli oneri assicurativi da parte dell’INAIL  </a:t>
            </a:r>
          </a:p>
        </p:txBody>
      </p:sp>
    </p:spTree>
    <p:extLst>
      <p:ext uri="{BB962C8B-B14F-4D97-AF65-F5344CB8AC3E}">
        <p14:creationId xmlns:p14="http://schemas.microsoft.com/office/powerpoint/2010/main" val="107684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7"/>
          </p:nvPr>
        </p:nvSpPr>
        <p:spPr/>
        <p:txBody>
          <a:bodyPr/>
          <a:lstStyle/>
          <a:p>
            <a:fld id="{F0A86689-59AE-4B44-8DDA-89A28078126C}" type="slidenum">
              <a:rPr lang="it-IT" smtClean="0"/>
              <a:pPr/>
              <a:t>18</a:t>
            </a:fld>
            <a:endParaRPr lang="it-IT" dirty="0"/>
          </a:p>
        </p:txBody>
      </p:sp>
      <p:sp>
        <p:nvSpPr>
          <p:cNvPr id="4" name="Rettangolo 3"/>
          <p:cNvSpPr/>
          <p:nvPr/>
        </p:nvSpPr>
        <p:spPr>
          <a:xfrm>
            <a:off x="2178630" y="332656"/>
            <a:ext cx="7793993" cy="1200329"/>
          </a:xfrm>
          <a:prstGeom prst="rect">
            <a:avLst/>
          </a:prstGeom>
        </p:spPr>
        <p:txBody>
          <a:bodyPr wrap="none">
            <a:spAutoFit/>
          </a:bodyPr>
          <a:lstStyle/>
          <a:p>
            <a:pPr algn="ctr" eaLnBrk="0" hangingPunct="0">
              <a:defRPr/>
            </a:pPr>
            <a:r>
              <a:rPr lang="it-IT" sz="3600" b="1" dirty="0">
                <a:solidFill>
                  <a:srgbClr val="C00000"/>
                </a:solidFill>
                <a:latin typeface="Arial" panose="020B0604020202020204" pitchFamily="34" charset="0"/>
              </a:rPr>
              <a:t>L’attività in UNI (UNI/CT 042/GL 55)</a:t>
            </a:r>
          </a:p>
          <a:p>
            <a:pPr algn="ctr" eaLnBrk="0" hangingPunct="0">
              <a:defRPr/>
            </a:pPr>
            <a:endParaRPr lang="it-IT" sz="3600" b="1" dirty="0">
              <a:solidFill>
                <a:srgbClr val="C00000"/>
              </a:solidFill>
              <a:latin typeface="Arial" panose="020B0604020202020204" pitchFamily="34" charset="0"/>
            </a:endParaRPr>
          </a:p>
        </p:txBody>
      </p:sp>
      <p:sp>
        <p:nvSpPr>
          <p:cNvPr id="6" name="Rettangolo 5"/>
          <p:cNvSpPr/>
          <p:nvPr/>
        </p:nvSpPr>
        <p:spPr>
          <a:xfrm>
            <a:off x="641940" y="763564"/>
            <a:ext cx="10608738" cy="4893647"/>
          </a:xfrm>
          <a:prstGeom prst="rect">
            <a:avLst/>
          </a:prstGeom>
        </p:spPr>
        <p:txBody>
          <a:bodyPr wrap="none">
            <a:spAutoFit/>
          </a:bodyPr>
          <a:lstStyle/>
          <a:p>
            <a:pPr marL="285750" indent="-285750" algn="just" eaLnBrk="0" hangingPunct="0">
              <a:buFont typeface="Arial" panose="020B0604020202020204" pitchFamily="34" charset="0"/>
              <a:buChar char="•"/>
              <a:defRPr/>
            </a:pPr>
            <a:endParaRPr lang="it-IT" sz="2400" b="1" dirty="0">
              <a:solidFill>
                <a:schemeClr val="tx2"/>
              </a:solidFill>
              <a:latin typeface="Calibri" pitchFamily="34" charset="0"/>
            </a:endParaRPr>
          </a:p>
          <a:p>
            <a:pPr marL="800100" lvl="1" indent="-342900" algn="just" eaLnBrk="0" hangingPunct="0">
              <a:buFont typeface="+mj-lt"/>
              <a:buAutoNum type="arabicPeriod"/>
              <a:defRPr/>
            </a:pPr>
            <a:r>
              <a:rPr lang="it-IT" sz="2400" b="1" dirty="0">
                <a:solidFill>
                  <a:schemeClr val="tx2"/>
                </a:solidFill>
                <a:latin typeface="Calibri" pitchFamily="34" charset="0"/>
              </a:rPr>
              <a:t>Rapporto tecnico </a:t>
            </a:r>
            <a:r>
              <a:rPr lang="it-IT" sz="2400" b="1" dirty="0">
                <a:solidFill>
                  <a:srgbClr val="0070C0"/>
                </a:solidFill>
                <a:latin typeface="Calibri" pitchFamily="34" charset="0"/>
              </a:rPr>
              <a:t>UNI/TR11709:18</a:t>
            </a:r>
          </a:p>
          <a:p>
            <a:pPr marL="800100" lvl="1" indent="-342900" algn="just" eaLnBrk="0" hangingPunct="0">
              <a:buFont typeface="+mj-lt"/>
              <a:buAutoNum type="arabicPeriod"/>
              <a:defRPr/>
            </a:pPr>
            <a:r>
              <a:rPr lang="it-IT" sz="2400" b="1" dirty="0">
                <a:solidFill>
                  <a:schemeClr val="tx2"/>
                </a:solidFill>
                <a:latin typeface="Calibri" pitchFamily="34" charset="0"/>
              </a:rPr>
              <a:t>Costruzioni edili o di ingegneria civile </a:t>
            </a:r>
          </a:p>
          <a:p>
            <a:pPr marL="1371600" lvl="2" indent="-457200" algn="just" eaLnBrk="0" hangingPunct="0">
              <a:buFont typeface="Arial" panose="020B0604020202020204" pitchFamily="34" charset="0"/>
              <a:buChar char="•"/>
              <a:defRPr/>
            </a:pPr>
            <a:r>
              <a:rPr lang="it-IT" sz="2400" b="1" dirty="0">
                <a:solidFill>
                  <a:srgbClr val="0070C0"/>
                </a:solidFill>
                <a:latin typeface="Calibri" pitchFamily="34" charset="0"/>
              </a:rPr>
              <a:t>UNI 11751-1:2019</a:t>
            </a:r>
          </a:p>
          <a:p>
            <a:pPr marL="1371600" lvl="2" indent="-457200" algn="just" eaLnBrk="0" hangingPunct="0">
              <a:buFont typeface="Arial" panose="020B0604020202020204" pitchFamily="34" charset="0"/>
              <a:buChar char="•"/>
              <a:defRPr/>
            </a:pPr>
            <a:r>
              <a:rPr lang="it-IT" sz="2400" b="1" dirty="0">
                <a:solidFill>
                  <a:srgbClr val="0070C0"/>
                </a:solidFill>
                <a:latin typeface="Calibri" pitchFamily="34" charset="0"/>
              </a:rPr>
              <a:t>UNI 11751-2:2020</a:t>
            </a:r>
          </a:p>
          <a:p>
            <a:pPr marL="800100" lvl="1" indent="-342900" algn="just" eaLnBrk="0" hangingPunct="0">
              <a:buFont typeface="+mj-lt"/>
              <a:buAutoNum type="arabicPeriod"/>
              <a:defRPr/>
            </a:pPr>
            <a:r>
              <a:rPr lang="it-IT" sz="2400" b="1" dirty="0">
                <a:solidFill>
                  <a:schemeClr val="tx2"/>
                </a:solidFill>
                <a:latin typeface="Calibri" pitchFamily="34" charset="0"/>
              </a:rPr>
              <a:t>Aziende monoutility e multiutility dei servizi pubblici locali </a:t>
            </a:r>
          </a:p>
          <a:p>
            <a:pPr marL="1371600" lvl="2" indent="-457200" algn="just" eaLnBrk="0" hangingPunct="0">
              <a:buFont typeface="Arial" panose="020B0604020202020204" pitchFamily="34" charset="0"/>
              <a:buChar char="•"/>
              <a:defRPr/>
            </a:pPr>
            <a:r>
              <a:rPr lang="it-IT" sz="2400" b="1" dirty="0">
                <a:solidFill>
                  <a:srgbClr val="0070C0"/>
                </a:solidFill>
                <a:latin typeface="Calibri" pitchFamily="34" charset="0"/>
              </a:rPr>
              <a:t>UNI 11856-1:2022</a:t>
            </a:r>
          </a:p>
          <a:p>
            <a:pPr marL="1371600" lvl="2" indent="-457200" algn="just" eaLnBrk="0" hangingPunct="0">
              <a:buFont typeface="Arial" panose="020B0604020202020204" pitchFamily="34" charset="0"/>
              <a:buChar char="•"/>
              <a:defRPr/>
            </a:pPr>
            <a:r>
              <a:rPr lang="it-IT" sz="2400" b="1" dirty="0">
                <a:solidFill>
                  <a:srgbClr val="0070C0"/>
                </a:solidFill>
                <a:latin typeface="Calibri" pitchFamily="34" charset="0"/>
              </a:rPr>
              <a:t>UNI 11856-2:2022</a:t>
            </a:r>
          </a:p>
          <a:p>
            <a:pPr marL="800100" lvl="1" indent="-342900" algn="just" eaLnBrk="0" hangingPunct="0">
              <a:buFont typeface="+mj-lt"/>
              <a:buAutoNum type="arabicPeriod"/>
              <a:defRPr/>
            </a:pPr>
            <a:r>
              <a:rPr lang="it-IT" sz="2400" b="1" dirty="0">
                <a:solidFill>
                  <a:schemeClr val="tx2"/>
                </a:solidFill>
                <a:latin typeface="Calibri" pitchFamily="34" charset="0"/>
              </a:rPr>
              <a:t>Agenzie di viaggio, servizi di pulizia e disinfestazione, società di formazione,</a:t>
            </a:r>
          </a:p>
          <a:p>
            <a:r>
              <a:rPr lang="it-IT" sz="2400" b="1" dirty="0">
                <a:solidFill>
                  <a:schemeClr val="tx2"/>
                </a:solidFill>
                <a:latin typeface="Calibri" pitchFamily="34" charset="0"/>
              </a:rPr>
              <a:t>consulenza, servizi al lavoro e servizi di investigazione privata e di informazione</a:t>
            </a:r>
          </a:p>
          <a:p>
            <a:r>
              <a:rPr lang="it-IT" sz="2400" b="1" dirty="0">
                <a:solidFill>
                  <a:schemeClr val="tx2"/>
                </a:solidFill>
                <a:latin typeface="Calibri" pitchFamily="34" charset="0"/>
              </a:rPr>
              <a:t>commerciale </a:t>
            </a:r>
          </a:p>
          <a:p>
            <a:pPr marL="1371600" lvl="2" indent="-457200" algn="just" eaLnBrk="0" hangingPunct="0">
              <a:buFont typeface="Arial" panose="020B0604020202020204" pitchFamily="34" charset="0"/>
              <a:buChar char="•"/>
              <a:defRPr/>
            </a:pPr>
            <a:r>
              <a:rPr lang="it-IT" sz="2400" b="1" dirty="0">
                <a:solidFill>
                  <a:srgbClr val="0070C0"/>
                </a:solidFill>
                <a:latin typeface="Calibri" pitchFamily="34" charset="0"/>
              </a:rPr>
              <a:t>UNI 11857-1:2022 </a:t>
            </a:r>
          </a:p>
          <a:p>
            <a:pPr marL="1371600" lvl="2" indent="-457200" algn="just" eaLnBrk="0" hangingPunct="0">
              <a:buFont typeface="Arial" panose="020B0604020202020204" pitchFamily="34" charset="0"/>
              <a:buChar char="•"/>
              <a:defRPr/>
            </a:pPr>
            <a:r>
              <a:rPr lang="it-IT" sz="2400" b="1" dirty="0">
                <a:solidFill>
                  <a:srgbClr val="0070C0"/>
                </a:solidFill>
                <a:latin typeface="Calibri" pitchFamily="34" charset="0"/>
              </a:rPr>
              <a:t>UNI 11857-2:2022 </a:t>
            </a:r>
          </a:p>
        </p:txBody>
      </p:sp>
      <p:pic>
        <p:nvPicPr>
          <p:cNvPr id="2050" name="Picture 2" descr="Risultati immagini per U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6506" y="181863"/>
            <a:ext cx="1842439" cy="135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6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2B18B1-88EA-9620-6A06-95F40654E100}"/>
              </a:ext>
            </a:extLst>
          </p:cNvPr>
          <p:cNvSpPr>
            <a:spLocks noChangeArrowheads="1"/>
          </p:cNvSpPr>
          <p:nvPr/>
        </p:nvSpPr>
        <p:spPr bwMode="auto">
          <a:xfrm>
            <a:off x="516835" y="2553897"/>
            <a:ext cx="10833652"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it-IT" altLang="it-IT" sz="2000" b="0" i="0" u="none" strike="noStrike" cap="none" normalizeH="0" baseline="0" dirty="0">
                <a:ln>
                  <a:noFill/>
                </a:ln>
                <a:solidFill>
                  <a:srgbClr val="444444"/>
                </a:solidFill>
                <a:effectLst/>
                <a:latin typeface="Arial Unicode MS"/>
              </a:rPr>
              <a:t>possesso </a:t>
            </a:r>
            <a:r>
              <a:rPr kumimoji="0" lang="it-IT" altLang="it-IT" sz="2000" b="0" i="0" u="none" strike="noStrike" cap="none" normalizeH="0" baseline="0" dirty="0">
                <a:ln>
                  <a:noFill/>
                </a:ln>
                <a:solidFill>
                  <a:srgbClr val="002060"/>
                </a:solidFill>
                <a:effectLst/>
                <a:latin typeface="Arial Unicode MS"/>
              </a:rPr>
              <a:t>certificazione</a:t>
            </a:r>
            <a:r>
              <a:rPr kumimoji="0" lang="it-IT" altLang="it-IT" sz="2000" b="0" i="0" u="none" strike="noStrike" cap="none" normalizeH="0" baseline="0" dirty="0">
                <a:ln>
                  <a:noFill/>
                </a:ln>
                <a:solidFill>
                  <a:srgbClr val="444444"/>
                </a:solidFill>
                <a:effectLst/>
                <a:latin typeface="Arial Unicode MS"/>
              </a:rPr>
              <a:t> di un SGSL conforme alla </a:t>
            </a:r>
            <a:r>
              <a:rPr kumimoji="0" lang="it-IT" altLang="it-IT" sz="2000" b="0" i="0" u="none" strike="noStrike" cap="none" normalizeH="0" baseline="0" dirty="0">
                <a:ln>
                  <a:noFill/>
                </a:ln>
                <a:solidFill>
                  <a:srgbClr val="FF0000"/>
                </a:solidFill>
                <a:effectLst/>
                <a:latin typeface="Arial Unicode MS"/>
              </a:rPr>
              <a:t>UNI EN ISO 45001 </a:t>
            </a:r>
            <a:r>
              <a:rPr kumimoji="0" lang="it-IT" altLang="it-IT" sz="2000" b="0" i="0" u="none" strike="noStrike" cap="none" normalizeH="0" baseline="0" dirty="0">
                <a:ln>
                  <a:noFill/>
                </a:ln>
                <a:solidFill>
                  <a:srgbClr val="444444"/>
                </a:solidFill>
                <a:effectLst/>
                <a:latin typeface="Arial Unicode MS"/>
              </a:rPr>
              <a:t>certificato da organismi di certificazione accreditati da ACCREDIA o da altro ente di accreditamento aderente agli accordi di mutuo riconoscimento IAF MLA;</a:t>
            </a: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endParaRPr kumimoji="0" lang="it-IT" altLang="it-IT" sz="2000" b="0" i="0" u="none" strike="noStrike" cap="none" normalizeH="0" baseline="0" dirty="0">
              <a:ln>
                <a:noFill/>
              </a:ln>
              <a:solidFill>
                <a:srgbClr val="444444"/>
              </a:solidFill>
              <a:effectLst/>
              <a:latin typeface="Arial Unicode MS"/>
            </a:endParaRP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it-IT" altLang="it-IT" sz="2000" b="0" i="0" u="none" strike="noStrike" cap="none" normalizeH="0" baseline="0" dirty="0">
                <a:ln>
                  <a:noFill/>
                </a:ln>
                <a:solidFill>
                  <a:srgbClr val="002060"/>
                </a:solidFill>
                <a:effectLst/>
                <a:latin typeface="Arial Unicode MS"/>
              </a:rPr>
              <a:t>asseverazione</a:t>
            </a:r>
            <a:r>
              <a:rPr kumimoji="0" lang="it-IT" altLang="it-IT" sz="2000" b="0" i="0" u="none" strike="noStrike" cap="none" normalizeH="0" baseline="0" dirty="0">
                <a:ln>
                  <a:noFill/>
                </a:ln>
                <a:solidFill>
                  <a:srgbClr val="444444"/>
                </a:solidFill>
                <a:effectLst/>
                <a:latin typeface="Arial Unicode MS"/>
              </a:rPr>
              <a:t> del </a:t>
            </a:r>
            <a:r>
              <a:rPr kumimoji="0" lang="it-IT" altLang="it-IT" sz="2000" b="0" i="0" u="none" strike="noStrike" cap="none" normalizeH="0" baseline="0" dirty="0">
                <a:ln>
                  <a:noFill/>
                </a:ln>
                <a:solidFill>
                  <a:srgbClr val="FF0000"/>
                </a:solidFill>
                <a:effectLst/>
                <a:latin typeface="Arial Unicode MS"/>
              </a:rPr>
              <a:t>Modello di organizzazione e gestione della salute e sicurezza </a:t>
            </a:r>
            <a:r>
              <a:rPr kumimoji="0" lang="it-IT" altLang="it-IT" sz="2000" b="0" i="0" u="none" strike="noStrike" cap="none" normalizeH="0" baseline="0" dirty="0">
                <a:ln>
                  <a:noFill/>
                </a:ln>
                <a:solidFill>
                  <a:srgbClr val="444444"/>
                </a:solidFill>
                <a:effectLst/>
                <a:latin typeface="Arial Unicode MS"/>
              </a:rPr>
              <a:t>conforme all'articolo 30 del decreto legislativo 9 aprile 2008, n. 81, asseverato da un organismo paritetico iscritto al repertorio nazionale di cui all'articolo 51 del decreto legislativo 9 aprile 2008, n. 81 e che svolgono </a:t>
            </a:r>
            <a:r>
              <a:rPr kumimoji="0" lang="it-IT" altLang="it-IT" sz="2000" b="0" i="0" u="none" strike="noStrike" cap="none" normalizeH="0" baseline="0" dirty="0" err="1">
                <a:ln>
                  <a:noFill/>
                </a:ln>
                <a:solidFill>
                  <a:srgbClr val="444444"/>
                </a:solidFill>
                <a:effectLst/>
                <a:latin typeface="Arial Unicode MS"/>
              </a:rPr>
              <a:t>attivita'</a:t>
            </a:r>
            <a:r>
              <a:rPr kumimoji="0" lang="it-IT" altLang="it-IT" sz="2000" b="0" i="0" u="none" strike="noStrike" cap="none" normalizeH="0" baseline="0" dirty="0">
                <a:ln>
                  <a:noFill/>
                </a:ln>
                <a:solidFill>
                  <a:srgbClr val="444444"/>
                </a:solidFill>
                <a:effectLst/>
                <a:latin typeface="Arial Unicode MS"/>
              </a:rPr>
              <a:t> di asseverazione secondo la </a:t>
            </a:r>
            <a:r>
              <a:rPr kumimoji="0" lang="it-IT" altLang="it-IT" sz="2000" b="0" i="0" u="none" strike="noStrike" cap="none" normalizeH="0" baseline="0" dirty="0">
                <a:ln>
                  <a:noFill/>
                </a:ln>
                <a:solidFill>
                  <a:srgbClr val="FF0000"/>
                </a:solidFill>
                <a:effectLst/>
                <a:latin typeface="Arial Unicode MS"/>
              </a:rPr>
              <a:t>norma UNI 11751-1 </a:t>
            </a:r>
            <a:r>
              <a:rPr kumimoji="0" lang="it-IT" altLang="it-IT" sz="2000" b="0" i="0" u="none" strike="noStrike" cap="none" normalizeH="0" baseline="0" dirty="0">
                <a:ln>
                  <a:noFill/>
                </a:ln>
                <a:solidFill>
                  <a:srgbClr val="444444"/>
                </a:solidFill>
                <a:effectLst/>
                <a:latin typeface="Arial Unicode MS"/>
              </a:rPr>
              <a:t>«Adozione ed efficace attuazione dei modelli di organizzazione e gestione della Salute e Sicurezza sul lavoro (MOG-SSL) - Parte 1: </a:t>
            </a:r>
            <a:r>
              <a:rPr kumimoji="0" lang="it-IT" altLang="it-IT" sz="2000" b="0" i="0" u="none" strike="noStrike" cap="none" normalizeH="0" baseline="0" dirty="0" err="1">
                <a:ln>
                  <a:noFill/>
                </a:ln>
                <a:solidFill>
                  <a:srgbClr val="444444"/>
                </a:solidFill>
                <a:effectLst/>
                <a:latin typeface="Arial Unicode MS"/>
              </a:rPr>
              <a:t>Modalita'</a:t>
            </a:r>
            <a:r>
              <a:rPr kumimoji="0" lang="it-IT" altLang="it-IT" sz="2000" b="0" i="0" u="none" strike="noStrike" cap="none" normalizeH="0" baseline="0" dirty="0">
                <a:ln>
                  <a:noFill/>
                </a:ln>
                <a:solidFill>
                  <a:srgbClr val="444444"/>
                </a:solidFill>
                <a:effectLst/>
                <a:latin typeface="Arial Unicode MS"/>
              </a:rPr>
              <a:t> di asseverazione nel settore delle costruzioni edili o di ingegneria civile»;</a:t>
            </a:r>
            <a:r>
              <a:rPr kumimoji="0" lang="it-IT" altLang="it-IT" sz="1100" b="0" i="0" u="none" strike="noStrike" cap="none" normalizeH="0" baseline="0" dirty="0">
                <a:ln>
                  <a:noFill/>
                </a:ln>
                <a:solidFill>
                  <a:schemeClr val="tx1"/>
                </a:solidFill>
                <a:effectLst/>
              </a:rPr>
              <a:t> </a:t>
            </a:r>
            <a:endParaRPr kumimoji="0" lang="it-IT" altLang="it-IT" sz="3200" b="0" i="0" u="none" strike="noStrike" cap="none" normalizeH="0" baseline="0" dirty="0">
              <a:ln>
                <a:noFill/>
              </a:ln>
              <a:solidFill>
                <a:schemeClr val="tx1"/>
              </a:solidFill>
              <a:effectLst/>
              <a:latin typeface="Arial" panose="020B0604020202020204" pitchFamily="34" charset="0"/>
            </a:endParaRPr>
          </a:p>
        </p:txBody>
      </p:sp>
      <p:sp>
        <p:nvSpPr>
          <p:cNvPr id="4" name="CasellaDiTesto 3">
            <a:extLst>
              <a:ext uri="{FF2B5EF4-FFF2-40B4-BE49-F238E27FC236}">
                <a16:creationId xmlns:a16="http://schemas.microsoft.com/office/drawing/2014/main" id="{27F93352-5349-23F6-E0A5-EEC74C86E127}"/>
              </a:ext>
            </a:extLst>
          </p:cNvPr>
          <p:cNvSpPr txBox="1"/>
          <p:nvPr/>
        </p:nvSpPr>
        <p:spPr>
          <a:xfrm>
            <a:off x="407505" y="106812"/>
            <a:ext cx="10942982" cy="1477328"/>
          </a:xfrm>
          <a:prstGeom prst="rect">
            <a:avLst/>
          </a:prstGeom>
          <a:noFill/>
        </p:spPr>
        <p:txBody>
          <a:bodyPr wrap="square">
            <a:spAutoFit/>
          </a:bodyPr>
          <a:lstStyle/>
          <a:p>
            <a:pPr algn="ctr"/>
            <a:r>
              <a:rPr lang="it-IT" sz="3600" b="1" dirty="0">
                <a:solidFill>
                  <a:srgbClr val="C00000"/>
                </a:solidFill>
                <a:latin typeface="Arial" panose="020B0604020202020204" pitchFamily="34" charset="0"/>
              </a:rPr>
              <a:t>DECRETO 18 settembre 2024, n. 132 </a:t>
            </a:r>
          </a:p>
          <a:p>
            <a:pPr algn="ctr"/>
            <a:r>
              <a:rPr lang="it-IT" b="0" i="0" dirty="0">
                <a:solidFill>
                  <a:srgbClr val="444444"/>
                </a:solidFill>
                <a:effectLst/>
                <a:latin typeface="Arial" panose="020B0604020202020204" pitchFamily="34" charset="0"/>
              </a:rPr>
              <a:t>Regolamento relativo all'individuazione delle </a:t>
            </a:r>
            <a:r>
              <a:rPr lang="it-IT" b="0" i="0" dirty="0" err="1">
                <a:solidFill>
                  <a:srgbClr val="444444"/>
                </a:solidFill>
                <a:effectLst/>
                <a:latin typeface="Arial" panose="020B0604020202020204" pitchFamily="34" charset="0"/>
              </a:rPr>
              <a:t>modalita'</a:t>
            </a:r>
            <a:r>
              <a:rPr lang="it-IT" b="0" i="0" dirty="0">
                <a:solidFill>
                  <a:srgbClr val="444444"/>
                </a:solidFill>
                <a:effectLst/>
                <a:latin typeface="Arial" panose="020B0604020202020204" pitchFamily="34" charset="0"/>
              </a:rPr>
              <a:t> di presentazione della domanda per il conseguimento della </a:t>
            </a:r>
            <a:r>
              <a:rPr lang="it-IT" b="1" i="0" dirty="0">
                <a:solidFill>
                  <a:srgbClr val="FF0000"/>
                </a:solidFill>
                <a:effectLst/>
                <a:latin typeface="Arial" panose="020B0604020202020204" pitchFamily="34" charset="0"/>
              </a:rPr>
              <a:t>patente</a:t>
            </a:r>
            <a:r>
              <a:rPr lang="it-IT" b="0" i="0" dirty="0">
                <a:solidFill>
                  <a:srgbClr val="444444"/>
                </a:solidFill>
                <a:effectLst/>
                <a:latin typeface="Arial" panose="020B0604020202020204" pitchFamily="34" charset="0"/>
              </a:rPr>
              <a:t> per le imprese e i lavoratori autonomi operanti nei cantieri temporanei o mobili. (24G00151) </a:t>
            </a:r>
            <a:r>
              <a:rPr lang="it-IT" b="0" i="0" u="none" strike="noStrike" dirty="0">
                <a:solidFill>
                  <a:srgbClr val="2F6209"/>
                </a:solidFill>
                <a:effectLst/>
                <a:latin typeface="Arial" panose="020B0604020202020204" pitchFamily="34" charset="0"/>
                <a:hlinkClick r:id="rId2"/>
              </a:rPr>
              <a:t>(GU Serie Generale n.221 del 20-09-2024)</a:t>
            </a:r>
            <a:endParaRPr lang="it-IT" b="0" i="0" dirty="0">
              <a:solidFill>
                <a:srgbClr val="444444"/>
              </a:solidFill>
              <a:effectLst/>
              <a:latin typeface="Arial" panose="020B0604020202020204" pitchFamily="34" charset="0"/>
            </a:endParaRPr>
          </a:p>
        </p:txBody>
      </p:sp>
      <p:sp>
        <p:nvSpPr>
          <p:cNvPr id="5" name="Rectangle 2">
            <a:extLst>
              <a:ext uri="{FF2B5EF4-FFF2-40B4-BE49-F238E27FC236}">
                <a16:creationId xmlns:a16="http://schemas.microsoft.com/office/drawing/2014/main" id="{17569BF7-F228-B840-A981-F9B673556690}"/>
              </a:ext>
            </a:extLst>
          </p:cNvPr>
          <p:cNvSpPr>
            <a:spLocks noChangeArrowheads="1"/>
          </p:cNvSpPr>
          <p:nvPr/>
        </p:nvSpPr>
        <p:spPr bwMode="auto">
          <a:xfrm>
            <a:off x="705678" y="1792020"/>
            <a:ext cx="4953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a:ln>
                  <a:noFill/>
                </a:ln>
                <a:solidFill>
                  <a:srgbClr val="002060"/>
                </a:solidFill>
                <a:effectLst/>
                <a:latin typeface="Arial Unicode MS"/>
              </a:rPr>
              <a:t>Art. 5 Criteri di attribuzione di crediti ulteriori</a:t>
            </a:r>
            <a:r>
              <a:rPr kumimoji="0" lang="it-IT" altLang="it-IT" sz="1050" b="1" i="0" u="none" strike="noStrike" cap="none" normalizeH="0" baseline="0">
                <a:ln>
                  <a:noFill/>
                </a:ln>
                <a:solidFill>
                  <a:srgbClr val="002060"/>
                </a:solidFill>
                <a:effectLst/>
              </a:rPr>
              <a:t> </a:t>
            </a:r>
            <a:endParaRPr kumimoji="0" lang="it-IT" altLang="it-IT" sz="2800" b="1" i="0" u="none" strike="noStrike" cap="none" normalizeH="0" baseline="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32754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80044EA-0B28-9AA5-C65E-9DBB9551B389}"/>
              </a:ext>
            </a:extLst>
          </p:cNvPr>
          <p:cNvSpPr>
            <a:spLocks noGrp="1"/>
          </p:cNvSpPr>
          <p:nvPr>
            <p:ph type="sldNum" sz="quarter" idx="12"/>
          </p:nvPr>
        </p:nvSpPr>
        <p:spPr/>
        <p:txBody>
          <a:bodyPr/>
          <a:lstStyle/>
          <a:p>
            <a:fld id="{03E89E2B-7837-6B45-9BB2-CC8B24B0904A}" type="slidenum">
              <a:rPr lang="it-IT" smtClean="0">
                <a:solidFill>
                  <a:srgbClr val="FFFFFF">
                    <a:lumMod val="95000"/>
                  </a:srgbClr>
                </a:solidFill>
              </a:rPr>
              <a:pPr/>
              <a:t>2</a:t>
            </a:fld>
            <a:endParaRPr lang="it-IT" dirty="0">
              <a:solidFill>
                <a:srgbClr val="FFFFFF">
                  <a:lumMod val="95000"/>
                </a:srgbClr>
              </a:solidFill>
            </a:endParaRPr>
          </a:p>
        </p:txBody>
      </p:sp>
      <p:sp>
        <p:nvSpPr>
          <p:cNvPr id="4" name="Titolo 1">
            <a:extLst>
              <a:ext uri="{FF2B5EF4-FFF2-40B4-BE49-F238E27FC236}">
                <a16:creationId xmlns:a16="http://schemas.microsoft.com/office/drawing/2014/main" id="{B84323C6-0DC9-33E7-357A-324D84BC308D}"/>
              </a:ext>
            </a:extLst>
          </p:cNvPr>
          <p:cNvSpPr txBox="1">
            <a:spLocks/>
          </p:cNvSpPr>
          <p:nvPr/>
        </p:nvSpPr>
        <p:spPr>
          <a:xfrm>
            <a:off x="969973" y="223725"/>
            <a:ext cx="10115782" cy="6953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C00000"/>
                </a:solidFill>
                <a:latin typeface="Verdana" panose="020B0604030504040204" pitchFamily="34" charset="0"/>
                <a:ea typeface="Verdana" panose="020B0604030504040204" pitchFamily="34" charset="0"/>
              </a:rPr>
              <a:t>I rapporti tra SGSL, il MOG e il D.lgs 81/08</a:t>
            </a:r>
          </a:p>
          <a:p>
            <a:pPr algn="ctr"/>
            <a:endParaRPr lang="it-IT"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uppo 9">
            <a:extLst>
              <a:ext uri="{FF2B5EF4-FFF2-40B4-BE49-F238E27FC236}">
                <a16:creationId xmlns:a16="http://schemas.microsoft.com/office/drawing/2014/main" id="{AB1CC5FF-79F3-7DF8-51B8-73156DF62B9E}"/>
              </a:ext>
            </a:extLst>
          </p:cNvPr>
          <p:cNvGrpSpPr/>
          <p:nvPr/>
        </p:nvGrpSpPr>
        <p:grpSpPr>
          <a:xfrm>
            <a:off x="2524454" y="919050"/>
            <a:ext cx="6836483" cy="5105232"/>
            <a:chOff x="1140312" y="686724"/>
            <a:chExt cx="6836483" cy="5105232"/>
          </a:xfrm>
        </p:grpSpPr>
        <p:sp>
          <p:nvSpPr>
            <p:cNvPr id="7" name="Ovale 6">
              <a:extLst>
                <a:ext uri="{FF2B5EF4-FFF2-40B4-BE49-F238E27FC236}">
                  <a16:creationId xmlns:a16="http://schemas.microsoft.com/office/drawing/2014/main" id="{B57B6C75-362D-B24C-5525-D112A3A8F39E}"/>
                </a:ext>
              </a:extLst>
            </p:cNvPr>
            <p:cNvSpPr/>
            <p:nvPr/>
          </p:nvSpPr>
          <p:spPr>
            <a:xfrm>
              <a:off x="1140312" y="686724"/>
              <a:ext cx="6836483" cy="51052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E36F220F-9FB9-8675-0D79-3BF04C17E8A6}"/>
                </a:ext>
              </a:extLst>
            </p:cNvPr>
            <p:cNvSpPr/>
            <p:nvPr/>
          </p:nvSpPr>
          <p:spPr>
            <a:xfrm>
              <a:off x="1140312" y="933226"/>
              <a:ext cx="5432611" cy="4722607"/>
            </a:xfrm>
            <a:prstGeom prst="ellipse">
              <a:avLst/>
            </a:prstGeom>
            <a:solidFill>
              <a:schemeClr val="accent1">
                <a:lumMod val="60000"/>
                <a:lumOff val="40000"/>
              </a:schemeClr>
            </a:solidFill>
            <a:ln>
              <a:solidFill>
                <a:srgbClr val="0076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a:extLst>
                <a:ext uri="{FF2B5EF4-FFF2-40B4-BE49-F238E27FC236}">
                  <a16:creationId xmlns:a16="http://schemas.microsoft.com/office/drawing/2014/main" id="{03983537-2C11-59D3-05F8-3EDB7C0BF78E}"/>
                </a:ext>
              </a:extLst>
            </p:cNvPr>
            <p:cNvSpPr/>
            <p:nvPr/>
          </p:nvSpPr>
          <p:spPr>
            <a:xfrm>
              <a:off x="1140312" y="1457662"/>
              <a:ext cx="3706008" cy="36737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4000" dirty="0">
                  <a:solidFill>
                    <a:schemeClr val="tx2"/>
                  </a:solidFill>
                </a:rPr>
                <a:t>81/08</a:t>
              </a:r>
            </a:p>
          </p:txBody>
        </p:sp>
        <p:sp>
          <p:nvSpPr>
            <p:cNvPr id="8" name="CasellaDiTesto 7">
              <a:extLst>
                <a:ext uri="{FF2B5EF4-FFF2-40B4-BE49-F238E27FC236}">
                  <a16:creationId xmlns:a16="http://schemas.microsoft.com/office/drawing/2014/main" id="{61A3C567-646F-EE71-C8F7-149521D52060}"/>
                </a:ext>
              </a:extLst>
            </p:cNvPr>
            <p:cNvSpPr txBox="1"/>
            <p:nvPr/>
          </p:nvSpPr>
          <p:spPr>
            <a:xfrm>
              <a:off x="5111541" y="2940586"/>
              <a:ext cx="1196161" cy="707886"/>
            </a:xfrm>
            <a:prstGeom prst="rect">
              <a:avLst/>
            </a:prstGeom>
            <a:noFill/>
          </p:spPr>
          <p:txBody>
            <a:bodyPr wrap="none" rtlCol="0">
              <a:spAutoFit/>
            </a:bodyPr>
            <a:lstStyle/>
            <a:p>
              <a:r>
                <a:rPr lang="it-IT" sz="4000" dirty="0">
                  <a:solidFill>
                    <a:schemeClr val="bg1"/>
                  </a:solidFill>
                </a:rPr>
                <a:t>SGSL</a:t>
              </a:r>
            </a:p>
          </p:txBody>
        </p:sp>
        <p:sp>
          <p:nvSpPr>
            <p:cNvPr id="9" name="CasellaDiTesto 8">
              <a:extLst>
                <a:ext uri="{FF2B5EF4-FFF2-40B4-BE49-F238E27FC236}">
                  <a16:creationId xmlns:a16="http://schemas.microsoft.com/office/drawing/2014/main" id="{8125A300-0490-F227-9FA7-871CB12B524D}"/>
                </a:ext>
              </a:extLst>
            </p:cNvPr>
            <p:cNvSpPr txBox="1"/>
            <p:nvPr/>
          </p:nvSpPr>
          <p:spPr>
            <a:xfrm>
              <a:off x="6689263" y="2885397"/>
              <a:ext cx="1287532" cy="707886"/>
            </a:xfrm>
            <a:prstGeom prst="rect">
              <a:avLst/>
            </a:prstGeom>
            <a:noFill/>
          </p:spPr>
          <p:txBody>
            <a:bodyPr wrap="none" rtlCol="0">
              <a:spAutoFit/>
            </a:bodyPr>
            <a:lstStyle/>
            <a:p>
              <a:r>
                <a:rPr lang="it-IT" sz="4000" dirty="0">
                  <a:solidFill>
                    <a:schemeClr val="bg1"/>
                  </a:solidFill>
                </a:rPr>
                <a:t>MOG</a:t>
              </a:r>
            </a:p>
          </p:txBody>
        </p:sp>
      </p:grpSp>
    </p:spTree>
    <p:extLst>
      <p:ext uri="{BB962C8B-B14F-4D97-AF65-F5344CB8AC3E}">
        <p14:creationId xmlns:p14="http://schemas.microsoft.com/office/powerpoint/2010/main" val="1015099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14CF3-32F6-9FE6-D9CB-5C30B4206D38}"/>
              </a:ext>
            </a:extLst>
          </p:cNvPr>
          <p:cNvSpPr>
            <a:spLocks noGrp="1"/>
          </p:cNvSpPr>
          <p:nvPr>
            <p:ph type="title"/>
          </p:nvPr>
        </p:nvSpPr>
        <p:spPr>
          <a:xfrm>
            <a:off x="541307" y="152400"/>
            <a:ext cx="11255248" cy="1107996"/>
          </a:xfrm>
        </p:spPr>
        <p:txBody>
          <a:bodyPr/>
          <a:lstStyle/>
          <a:p>
            <a:pPr algn="ctr"/>
            <a:r>
              <a:rPr lang="it-IT" dirty="0" err="1">
                <a:solidFill>
                  <a:srgbClr val="C00000"/>
                </a:solidFill>
                <a:latin typeface="Arial" panose="020B0604020202020204" pitchFamily="34" charset="0"/>
              </a:rPr>
              <a:t>D.Lgs</a:t>
            </a:r>
            <a:r>
              <a:rPr lang="it-IT" dirty="0">
                <a:solidFill>
                  <a:srgbClr val="C00000"/>
                </a:solidFill>
                <a:latin typeface="Arial" panose="020B0604020202020204" pitchFamily="34" charset="0"/>
              </a:rPr>
              <a:t> 103/24 Art. 3. Sistema di identificazione e valutazione del livello di rischio «basso»</a:t>
            </a:r>
          </a:p>
        </p:txBody>
      </p:sp>
      <p:sp>
        <p:nvSpPr>
          <p:cNvPr id="3" name="Segnaposto testo 2">
            <a:extLst>
              <a:ext uri="{FF2B5EF4-FFF2-40B4-BE49-F238E27FC236}">
                <a16:creationId xmlns:a16="http://schemas.microsoft.com/office/drawing/2014/main" id="{F8E74A14-4E59-893B-E4A5-DD3176BC335A}"/>
              </a:ext>
            </a:extLst>
          </p:cNvPr>
          <p:cNvSpPr>
            <a:spLocks noGrp="1"/>
          </p:cNvSpPr>
          <p:nvPr>
            <p:ph type="body" idx="1"/>
          </p:nvPr>
        </p:nvSpPr>
        <p:spPr>
          <a:xfrm>
            <a:off x="360220" y="1455804"/>
            <a:ext cx="10783570" cy="1538883"/>
          </a:xfrm>
        </p:spPr>
        <p:txBody>
          <a:bodyPr/>
          <a:lstStyle/>
          <a:p>
            <a:pPr marL="342900" indent="-342900">
              <a:buFontTx/>
              <a:buChar char="-"/>
            </a:pPr>
            <a:r>
              <a:rPr lang="it-IT" sz="2000" b="0" dirty="0"/>
              <a:t>Sistema di identificazione e </a:t>
            </a:r>
            <a:r>
              <a:rPr lang="it-IT" sz="2000" dirty="0"/>
              <a:t>gestione del rischio </a:t>
            </a:r>
            <a:r>
              <a:rPr lang="it-IT" sz="2000" b="0" dirty="0"/>
              <a:t>su base volontaria</a:t>
            </a:r>
          </a:p>
          <a:p>
            <a:pPr marL="342900" indent="-342900">
              <a:buFontTx/>
              <a:buChar char="-"/>
            </a:pPr>
            <a:endParaRPr lang="it-IT" sz="2000" b="0" dirty="0"/>
          </a:p>
          <a:p>
            <a:pPr marL="342900" indent="-342900">
              <a:buFontTx/>
              <a:buChar char="-"/>
            </a:pPr>
            <a:r>
              <a:rPr lang="it-IT" sz="2000" b="0" dirty="0"/>
              <a:t>Ente nazionale italiano di unificazione (UNI) …elabora…., norme tecniche o prassi di riferimento idonee a definire un livello di </a:t>
            </a:r>
            <a:r>
              <a:rPr lang="it-IT" sz="2000" dirty="0"/>
              <a:t>rischio basso </a:t>
            </a:r>
            <a:r>
              <a:rPr lang="it-IT" sz="2000" b="0" dirty="0"/>
              <a:t>al quale è associabile un </a:t>
            </a:r>
            <a:r>
              <a:rPr lang="it-IT" sz="2000" dirty="0"/>
              <a:t>Report certificativo</a:t>
            </a:r>
          </a:p>
          <a:p>
            <a:pPr marL="342900" indent="-342900">
              <a:buFontTx/>
              <a:buChar char="-"/>
            </a:pPr>
            <a:endParaRPr lang="it-IT" sz="2000" dirty="0"/>
          </a:p>
        </p:txBody>
      </p:sp>
      <p:sp>
        <p:nvSpPr>
          <p:cNvPr id="4" name="Rectangle 1">
            <a:extLst>
              <a:ext uri="{FF2B5EF4-FFF2-40B4-BE49-F238E27FC236}">
                <a16:creationId xmlns:a16="http://schemas.microsoft.com/office/drawing/2014/main" id="{04E280F9-32E6-2471-6C4C-9D77CC982A6D}"/>
              </a:ext>
            </a:extLst>
          </p:cNvPr>
          <p:cNvSpPr>
            <a:spLocks noChangeArrowheads="1"/>
          </p:cNvSpPr>
          <p:nvPr/>
        </p:nvSpPr>
        <p:spPr bwMode="auto">
          <a:xfrm>
            <a:off x="457200" y="3124200"/>
            <a:ext cx="114234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Nella determinazione del </a:t>
            </a:r>
            <a:r>
              <a:rPr kumimoji="0" lang="it-IT" altLang="it-IT"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livello di rischio basso </a:t>
            </a:r>
            <a:r>
              <a:rPr kumimoji="0" lang="it-IT" altLang="it-IT"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sono presi in considerazione diversi parametri, tra cui: </a:t>
            </a:r>
            <a:r>
              <a:rPr kumimoji="0" lang="it-IT" alt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il possesso di almeno una certificazione del sistema di gestione, rilasciata da un organismo di certificazione accreditato ai sensi del regolamento n. 765/2008 del 9 luglio 2008………………………..</a:t>
            </a:r>
          </a:p>
          <a:p>
            <a:pPr marR="0" lvl="0" algn="l" defTabSz="914400" rtl="0" eaLnBrk="0" fontAlgn="base" latinLnBrk="0" hangingPunct="0">
              <a:lnSpc>
                <a:spcPct val="100000"/>
              </a:lnSpc>
              <a:spcBef>
                <a:spcPct val="0"/>
              </a:spcBef>
              <a:spcAft>
                <a:spcPct val="0"/>
              </a:spcAft>
              <a:buClrTx/>
              <a:buSzTx/>
              <a:tabLst/>
            </a:pPr>
            <a:endParaRPr kumimoji="0" lang="it-IT" altLang="it-IT"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 Il Report certificativo è rilasciato da organismi di certificazione, ispezione, validazione o verifica, accreditati presso l’Organismo nazionale di accreditamento riconosciuto e firmatario degli accordi di mutuo riconoscimento (MLA) dell’Associazione di cooperazione europea per l’accreditamento (EA)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792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5834" y="1373903"/>
            <a:ext cx="10749930" cy="1938992"/>
          </a:xfrm>
          <a:prstGeom prst="rect">
            <a:avLst/>
          </a:prstGeom>
        </p:spPr>
        <p:txBody>
          <a:bodyPr wrap="square">
            <a:spAutoFit/>
          </a:bodyPr>
          <a:lstStyle/>
          <a:p>
            <a:pPr algn="just" fontAlgn="auto">
              <a:spcBef>
                <a:spcPts val="0"/>
              </a:spcBef>
              <a:spcAft>
                <a:spcPts val="0"/>
              </a:spcAft>
              <a:defRPr/>
            </a:pPr>
            <a:r>
              <a:rPr lang="it-IT" sz="2400" i="1" dirty="0">
                <a:solidFill>
                  <a:srgbClr val="003399"/>
                </a:solidFill>
                <a:latin typeface="+mn-lt"/>
                <a:cs typeface="+mn-cs"/>
              </a:rPr>
              <a:t>Art. 30 comma 5-bis. La commissione consultiva permanente per la salute e sicurezza sul lavoro </a:t>
            </a:r>
            <a:r>
              <a:rPr lang="it-IT" sz="2400" b="1" i="1" u="sng" dirty="0">
                <a:solidFill>
                  <a:srgbClr val="003399"/>
                </a:solidFill>
                <a:latin typeface="+mn-lt"/>
                <a:cs typeface="+mn-cs"/>
              </a:rPr>
              <a:t>elabora procedure semplificate </a:t>
            </a:r>
            <a:r>
              <a:rPr lang="it-IT" sz="2400" i="1" dirty="0">
                <a:solidFill>
                  <a:srgbClr val="003399"/>
                </a:solidFill>
                <a:latin typeface="+mn-lt"/>
                <a:cs typeface="+mn-cs"/>
              </a:rPr>
              <a:t>per la adozione e la efficace attuazione dei modelli di organizzazione e gestione della sicurezza nelle </a:t>
            </a:r>
            <a:r>
              <a:rPr lang="it-IT" sz="2400" b="1" i="1" u="sng" dirty="0">
                <a:solidFill>
                  <a:srgbClr val="003399"/>
                </a:solidFill>
                <a:latin typeface="+mn-lt"/>
                <a:cs typeface="+mn-cs"/>
              </a:rPr>
              <a:t>piccole e medie imprese</a:t>
            </a:r>
            <a:r>
              <a:rPr lang="it-IT" sz="2400" i="1" dirty="0">
                <a:solidFill>
                  <a:srgbClr val="003399"/>
                </a:solidFill>
                <a:latin typeface="+mn-lt"/>
                <a:cs typeface="+mn-cs"/>
              </a:rPr>
              <a:t>. Tali procedure sono recepite con decreto del Ministero del lavoro, della salute e delle politiche sociali.</a:t>
            </a:r>
            <a:endParaRPr lang="it-IT" sz="2400" dirty="0">
              <a:solidFill>
                <a:srgbClr val="003399"/>
              </a:solidFill>
              <a:latin typeface="+mn-lt"/>
              <a:cs typeface="+mn-cs"/>
            </a:endParaRPr>
          </a:p>
        </p:txBody>
      </p:sp>
      <p:sp>
        <p:nvSpPr>
          <p:cNvPr id="3" name="Rectangle 2"/>
          <p:cNvSpPr txBox="1">
            <a:spLocks/>
          </p:cNvSpPr>
          <p:nvPr/>
        </p:nvSpPr>
        <p:spPr bwMode="auto">
          <a:xfrm>
            <a:off x="680070" y="687963"/>
            <a:ext cx="10972800" cy="1143000"/>
          </a:xfrm>
          <a:prstGeom prst="rect">
            <a:avLst/>
          </a:prstGeom>
          <a:noFill/>
          <a:ln w="9525">
            <a:noFill/>
            <a:miter lim="800000"/>
            <a:headEnd/>
            <a:tailEnd/>
          </a:ln>
        </p:spPr>
        <p:txBody>
          <a:bodyPr anchor="ctr"/>
          <a:lstStyle/>
          <a:p>
            <a:pPr algn="ctr" defTabSz="457200">
              <a:defRPr/>
            </a:pPr>
            <a:endParaRPr lang="it-IT" sz="4400" b="1" dirty="0">
              <a:solidFill>
                <a:schemeClr val="tx2"/>
              </a:solidFill>
              <a:latin typeface="+mj-lt"/>
              <a:ea typeface="+mj-ea"/>
              <a:cs typeface="+mj-cs"/>
            </a:endParaRPr>
          </a:p>
        </p:txBody>
      </p:sp>
      <p:sp>
        <p:nvSpPr>
          <p:cNvPr id="6" name="Segnaposto numero diapositiva 5"/>
          <p:cNvSpPr>
            <a:spLocks noGrp="1"/>
          </p:cNvSpPr>
          <p:nvPr>
            <p:ph type="sldNum" sz="quarter" idx="12"/>
          </p:nvPr>
        </p:nvSpPr>
        <p:spPr/>
        <p:txBody>
          <a:bodyPr/>
          <a:lstStyle/>
          <a:p>
            <a:pPr>
              <a:defRPr/>
            </a:pPr>
            <a:fld id="{188B24D6-5482-4EF9-9701-1F182272153A}" type="slidenum">
              <a:rPr lang="it-IT" altLang="it-IT" smtClean="0"/>
              <a:pPr>
                <a:defRPr/>
              </a:pPr>
              <a:t>21</a:t>
            </a:fld>
            <a:endParaRPr lang="it-IT" altLang="it-IT"/>
          </a:p>
        </p:txBody>
      </p:sp>
      <p:sp>
        <p:nvSpPr>
          <p:cNvPr id="11" name="Text Box 4"/>
          <p:cNvSpPr txBox="1">
            <a:spLocks noChangeArrowheads="1"/>
          </p:cNvSpPr>
          <p:nvPr/>
        </p:nvSpPr>
        <p:spPr bwMode="auto">
          <a:xfrm>
            <a:off x="680070" y="358048"/>
            <a:ext cx="10176933" cy="463846"/>
          </a:xfrm>
          <a:prstGeom prst="rect">
            <a:avLst/>
          </a:prstGeom>
          <a:noFill/>
          <a:ln w="9360" cap="rnd">
            <a:noFill/>
            <a:prstDash val="sysDot"/>
            <a:miter lim="800000"/>
            <a:headEnd/>
            <a:tailEnd/>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S Gothic" pitchFamily="49" charset="-128"/>
              </a:defRPr>
            </a:lvl9pPr>
          </a:lstStyle>
          <a:p>
            <a:pPr algn="ctr" defTabSz="457200">
              <a:defRPr/>
            </a:pPr>
            <a:r>
              <a:rPr lang="it-IT" b="1" dirty="0">
                <a:solidFill>
                  <a:srgbClr val="C00000"/>
                </a:solidFill>
                <a:latin typeface="Verdana" panose="020B0604030504040204" pitchFamily="34" charset="0"/>
                <a:ea typeface="Verdana" panose="020B0604030504040204" pitchFamily="34" charset="0"/>
                <a:cs typeface="Verdana" panose="020B0604030504040204" pitchFamily="34" charset="0"/>
              </a:rPr>
              <a:t>I MOG – SSL nelle piccole e medie imprese</a:t>
            </a:r>
          </a:p>
        </p:txBody>
      </p:sp>
      <p:sp>
        <p:nvSpPr>
          <p:cNvPr id="7" name="CasellaDiTesto 6"/>
          <p:cNvSpPr txBox="1"/>
          <p:nvPr/>
        </p:nvSpPr>
        <p:spPr>
          <a:xfrm>
            <a:off x="525834" y="3427045"/>
            <a:ext cx="9127476" cy="3046988"/>
          </a:xfrm>
          <a:prstGeom prst="rect">
            <a:avLst/>
          </a:prstGeom>
          <a:noFill/>
        </p:spPr>
        <p:txBody>
          <a:bodyPr wrap="square" rtlCol="0">
            <a:spAutoFit/>
          </a:bodyPr>
          <a:lstStyle/>
          <a:p>
            <a:pPr marL="285750" indent="-285750">
              <a:buFont typeface="Arial" panose="020B0604020202020204" pitchFamily="34" charset="0"/>
              <a:buChar char="•"/>
            </a:pPr>
            <a:r>
              <a:rPr lang="it-IT" sz="2400" i="1" dirty="0">
                <a:solidFill>
                  <a:srgbClr val="003399"/>
                </a:solidFill>
              </a:rPr>
              <a:t>DM 13/2/2014 </a:t>
            </a:r>
            <a:r>
              <a:rPr lang="it-IT" sz="2400" dirty="0">
                <a:solidFill>
                  <a:srgbClr val="C00000"/>
                </a:solidFill>
                <a:latin typeface="+mj-lt"/>
              </a:rPr>
              <a:t>– </a:t>
            </a:r>
            <a:r>
              <a:rPr lang="it-IT" sz="2400" dirty="0">
                <a:solidFill>
                  <a:srgbClr val="C00000"/>
                </a:solidFill>
              </a:rPr>
              <a:t>Procedure semplificate per l’adozione de modelli di organizzazione e gestione (MOG) nelle piccole e medie imprese (PMI) </a:t>
            </a:r>
          </a:p>
          <a:p>
            <a:pPr marL="285750" indent="-285750">
              <a:buFont typeface="Arial" panose="020B0604020202020204" pitchFamily="34" charset="0"/>
              <a:buChar char="•"/>
            </a:pPr>
            <a:endParaRPr lang="it-IT" sz="2400" dirty="0">
              <a:solidFill>
                <a:srgbClr val="C00000"/>
              </a:solidFill>
            </a:endParaRPr>
          </a:p>
          <a:p>
            <a:pPr marL="285750" indent="-285750">
              <a:buFont typeface="Arial" panose="020B0604020202020204" pitchFamily="34" charset="0"/>
              <a:buChar char="•"/>
            </a:pPr>
            <a:r>
              <a:rPr lang="it-IT" sz="2400" i="1" dirty="0">
                <a:solidFill>
                  <a:srgbClr val="003399"/>
                </a:solidFill>
              </a:rPr>
              <a:t>UNI/PdR 83:2020  </a:t>
            </a:r>
            <a:r>
              <a:rPr lang="it-IT" sz="2400" dirty="0">
                <a:solidFill>
                  <a:srgbClr val="C00000"/>
                </a:solidFill>
                <a:latin typeface="+mj-lt"/>
              </a:rPr>
              <a:t>- </a:t>
            </a:r>
            <a:r>
              <a:rPr lang="it-IT" sz="2400" dirty="0">
                <a:solidFill>
                  <a:srgbClr val="C00000"/>
                </a:solidFill>
              </a:rPr>
              <a:t>Modello semplificato di Organizzazione e Gestione della salute e sicurezza sul lavoro, di cui al D.lgs. 81/2008, per micro e piccole imprese</a:t>
            </a:r>
          </a:p>
          <a:p>
            <a:pPr marL="285750" indent="-285750">
              <a:buFont typeface="Arial" panose="020B0604020202020204" pitchFamily="34" charset="0"/>
              <a:buChar char="•"/>
            </a:pPr>
            <a:endParaRPr lang="it-IT" sz="2400" dirty="0">
              <a:solidFill>
                <a:srgbClr val="C00000"/>
              </a:solidFill>
            </a:endParaRPr>
          </a:p>
          <a:p>
            <a:pPr marL="285750" indent="-285750">
              <a:buFont typeface="Arial" panose="020B0604020202020204" pitchFamily="34" charset="0"/>
              <a:buChar char="•"/>
            </a:pPr>
            <a:endParaRPr lang="it-IT" sz="2400" dirty="0">
              <a:solidFill>
                <a:srgbClr val="C00000"/>
              </a:solidFill>
            </a:endParaRPr>
          </a:p>
        </p:txBody>
      </p:sp>
    </p:spTree>
    <p:extLst>
      <p:ext uri="{BB962C8B-B14F-4D97-AF65-F5344CB8AC3E}">
        <p14:creationId xmlns:p14="http://schemas.microsoft.com/office/powerpoint/2010/main" val="419653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7C109-93ED-DD66-D7A6-C42C893C1A99}"/>
            </a:ext>
          </a:extLst>
        </p:cNvPr>
        <p:cNvGrpSpPr/>
        <p:nvPr/>
      </p:nvGrpSpPr>
      <p:grpSpPr>
        <a:xfrm>
          <a:off x="0" y="0"/>
          <a:ext cx="0" cy="0"/>
          <a:chOff x="0" y="0"/>
          <a:chExt cx="0" cy="0"/>
        </a:xfrm>
      </p:grpSpPr>
      <p:sp>
        <p:nvSpPr>
          <p:cNvPr id="4" name="Text Box 7">
            <a:extLst>
              <a:ext uri="{FF2B5EF4-FFF2-40B4-BE49-F238E27FC236}">
                <a16:creationId xmlns:a16="http://schemas.microsoft.com/office/drawing/2014/main" id="{E16AD880-14CB-FC27-B7A9-0755B6B3F87F}"/>
              </a:ext>
            </a:extLst>
          </p:cNvPr>
          <p:cNvSpPr txBox="1">
            <a:spLocks noChangeArrowheads="1"/>
          </p:cNvSpPr>
          <p:nvPr/>
        </p:nvSpPr>
        <p:spPr bwMode="auto">
          <a:xfrm>
            <a:off x="1692318" y="185081"/>
            <a:ext cx="9837005"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800" b="1" dirty="0">
                <a:solidFill>
                  <a:srgbClr val="C00000"/>
                </a:solidFill>
              </a:rPr>
              <a:t>RATING DI SICUREZZA E PREVENZIONE (RSP) </a:t>
            </a:r>
          </a:p>
          <a:p>
            <a:pPr algn="ctr" eaLnBrk="1" hangingPunct="1"/>
            <a:endParaRPr lang="it-IT" altLang="it-IT" sz="2800" b="1" dirty="0">
              <a:solidFill>
                <a:srgbClr val="C00000"/>
              </a:solidFill>
            </a:endParaRPr>
          </a:p>
        </p:txBody>
      </p:sp>
      <p:sp>
        <p:nvSpPr>
          <p:cNvPr id="5" name="Rettangolo arrotondato 4">
            <a:extLst>
              <a:ext uri="{FF2B5EF4-FFF2-40B4-BE49-F238E27FC236}">
                <a16:creationId xmlns:a16="http://schemas.microsoft.com/office/drawing/2014/main" id="{951DA605-A2C8-9F9B-87A2-EDD0D72E3D5A}"/>
              </a:ext>
            </a:extLst>
          </p:cNvPr>
          <p:cNvSpPr/>
          <p:nvPr/>
        </p:nvSpPr>
        <p:spPr>
          <a:xfrm>
            <a:off x="1140331" y="1505262"/>
            <a:ext cx="3312000" cy="925759"/>
          </a:xfrm>
          <a:prstGeom prst="roundRect">
            <a:avLst/>
          </a:prstGeom>
          <a:solidFill>
            <a:srgbClr val="8D2F4B"/>
          </a:solidFill>
          <a:ln>
            <a:solidFill>
              <a:srgbClr val="8D304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400" b="1" dirty="0">
                <a:solidFill>
                  <a:schemeClr val="bg1"/>
                </a:solidFill>
                <a:effectLst>
                  <a:outerShdw blurRad="38100" dist="38100" dir="2700000" algn="tl">
                    <a:srgbClr val="000000">
                      <a:alpha val="43137"/>
                    </a:srgbClr>
                  </a:outerShdw>
                </a:effectLst>
              </a:rPr>
              <a:t>Indice di sinistrosità</a:t>
            </a:r>
          </a:p>
        </p:txBody>
      </p:sp>
      <p:sp>
        <p:nvSpPr>
          <p:cNvPr id="6" name="Rettangolo arrotondato 5">
            <a:extLst>
              <a:ext uri="{FF2B5EF4-FFF2-40B4-BE49-F238E27FC236}">
                <a16:creationId xmlns:a16="http://schemas.microsoft.com/office/drawing/2014/main" id="{D153C8D0-F757-C19F-9FBF-2C97090CF608}"/>
              </a:ext>
            </a:extLst>
          </p:cNvPr>
          <p:cNvSpPr/>
          <p:nvPr/>
        </p:nvSpPr>
        <p:spPr>
          <a:xfrm>
            <a:off x="1140331" y="3580916"/>
            <a:ext cx="3312000" cy="925759"/>
          </a:xfrm>
          <a:prstGeom prst="roundRect">
            <a:avLst/>
          </a:prstGeom>
          <a:solidFill>
            <a:srgbClr val="284E83"/>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dirty="0">
                <a:solidFill>
                  <a:schemeClr val="bg1"/>
                </a:solidFill>
                <a:effectLst>
                  <a:outerShdw blurRad="38100" dist="38100" dir="2700000" algn="tl">
                    <a:srgbClr val="000000">
                      <a:alpha val="43137"/>
                    </a:srgbClr>
                  </a:outerShdw>
                </a:effectLst>
              </a:rPr>
              <a:t>Indice di prevenzione</a:t>
            </a:r>
          </a:p>
        </p:txBody>
      </p:sp>
      <p:sp>
        <p:nvSpPr>
          <p:cNvPr id="7" name="Ovale 6">
            <a:extLst>
              <a:ext uri="{FF2B5EF4-FFF2-40B4-BE49-F238E27FC236}">
                <a16:creationId xmlns:a16="http://schemas.microsoft.com/office/drawing/2014/main" id="{251726EC-891C-D610-CAA5-BDEAC3FDC280}"/>
              </a:ext>
            </a:extLst>
          </p:cNvPr>
          <p:cNvSpPr/>
          <p:nvPr/>
        </p:nvSpPr>
        <p:spPr>
          <a:xfrm>
            <a:off x="6433850" y="2765234"/>
            <a:ext cx="4467340" cy="97499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Certificazioni UNI ISO 45001:18</a:t>
            </a:r>
          </a:p>
        </p:txBody>
      </p:sp>
      <p:sp>
        <p:nvSpPr>
          <p:cNvPr id="8" name="Ovale 7">
            <a:extLst>
              <a:ext uri="{FF2B5EF4-FFF2-40B4-BE49-F238E27FC236}">
                <a16:creationId xmlns:a16="http://schemas.microsoft.com/office/drawing/2014/main" id="{16CA7149-BC0A-A59F-3C40-A4EFF758E3B8}"/>
              </a:ext>
            </a:extLst>
          </p:cNvPr>
          <p:cNvSpPr/>
          <p:nvPr/>
        </p:nvSpPr>
        <p:spPr>
          <a:xfrm>
            <a:off x="6433850" y="4201099"/>
            <a:ext cx="4467340" cy="97499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t>Asseverazioni di MOG-SSL</a:t>
            </a:r>
          </a:p>
        </p:txBody>
      </p:sp>
      <p:sp>
        <p:nvSpPr>
          <p:cNvPr id="9" name="Freccia a destra 8">
            <a:extLst>
              <a:ext uri="{FF2B5EF4-FFF2-40B4-BE49-F238E27FC236}">
                <a16:creationId xmlns:a16="http://schemas.microsoft.com/office/drawing/2014/main" id="{6ABF8D90-CA33-886F-1E3B-422398D08995}"/>
              </a:ext>
            </a:extLst>
          </p:cNvPr>
          <p:cNvSpPr/>
          <p:nvPr/>
        </p:nvSpPr>
        <p:spPr>
          <a:xfrm rot="20455143">
            <a:off x="4825388" y="3464672"/>
            <a:ext cx="1363421" cy="397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584AE954-58AD-03D0-CCE7-8675A1C31B45}"/>
              </a:ext>
            </a:extLst>
          </p:cNvPr>
          <p:cNvSpPr/>
          <p:nvPr/>
        </p:nvSpPr>
        <p:spPr>
          <a:xfrm rot="1154765">
            <a:off x="4825283" y="4203539"/>
            <a:ext cx="1363421" cy="397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entesi graffa aperta 11">
            <a:extLst>
              <a:ext uri="{FF2B5EF4-FFF2-40B4-BE49-F238E27FC236}">
                <a16:creationId xmlns:a16="http://schemas.microsoft.com/office/drawing/2014/main" id="{57B93DC9-BFCA-2D63-7DA9-6E67DE5F3047}"/>
              </a:ext>
            </a:extLst>
          </p:cNvPr>
          <p:cNvSpPr/>
          <p:nvPr/>
        </p:nvSpPr>
        <p:spPr>
          <a:xfrm>
            <a:off x="133542" y="1099481"/>
            <a:ext cx="1360583" cy="4296578"/>
          </a:xfrm>
          <a:prstGeom prst="leftBrace">
            <a:avLst/>
          </a:prstGeom>
          <a:ln>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16279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4D0E3AC8-2EBA-81ED-D097-4AF9254BF877}"/>
              </a:ext>
            </a:extLst>
          </p:cNvPr>
          <p:cNvSpPr txBox="1">
            <a:spLocks noChangeArrowheads="1"/>
          </p:cNvSpPr>
          <p:nvPr/>
        </p:nvSpPr>
        <p:spPr bwMode="auto">
          <a:xfrm>
            <a:off x="2838450" y="1657351"/>
            <a:ext cx="635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a:latin typeface="Times New Roman" panose="02020603050405020304" pitchFamily="18" charset="0"/>
              <a:cs typeface="Arial" panose="020B0604020202020204" pitchFamily="34" charset="0"/>
            </a:endParaRPr>
          </a:p>
          <a:p>
            <a:pPr algn="ctr">
              <a:spcBef>
                <a:spcPct val="0"/>
              </a:spcBef>
              <a:buFontTx/>
              <a:buNone/>
            </a:pPr>
            <a:r>
              <a:rPr lang="it-IT" altLang="it-IT" sz="1800">
                <a:solidFill>
                  <a:srgbClr val="000066"/>
                </a:solidFill>
                <a:latin typeface="Times New Roman" panose="02020603050405020304" pitchFamily="18" charset="0"/>
                <a:cs typeface="Arial" panose="020B0604020202020204" pitchFamily="34" charset="0"/>
              </a:rPr>
              <a:t>	</a:t>
            </a:r>
          </a:p>
        </p:txBody>
      </p:sp>
      <p:sp>
        <p:nvSpPr>
          <p:cNvPr id="11267" name="Rectangle 3">
            <a:extLst>
              <a:ext uri="{FF2B5EF4-FFF2-40B4-BE49-F238E27FC236}">
                <a16:creationId xmlns:a16="http://schemas.microsoft.com/office/drawing/2014/main" id="{F86033E9-119B-DC24-6D52-1162D86B3152}"/>
              </a:ext>
            </a:extLst>
          </p:cNvPr>
          <p:cNvSpPr>
            <a:spLocks noChangeArrowheads="1"/>
          </p:cNvSpPr>
          <p:nvPr/>
        </p:nvSpPr>
        <p:spPr bwMode="auto">
          <a:xfrm>
            <a:off x="1925638" y="368301"/>
            <a:ext cx="82026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2400" b="1">
                <a:solidFill>
                  <a:srgbClr val="002E5D"/>
                </a:solidFill>
                <a:latin typeface="Verdana" panose="020B0604030504040204" pitchFamily="34" charset="0"/>
              </a:rPr>
              <a:t>Costi della non sicurezza nelle organizzazioni</a:t>
            </a:r>
            <a:endParaRPr lang="en-GB" altLang="it-IT" sz="2400" b="1">
              <a:solidFill>
                <a:srgbClr val="002E5D"/>
              </a:solidFill>
              <a:latin typeface="Verdana" panose="020B0604030504040204" pitchFamily="34" charset="0"/>
            </a:endParaRPr>
          </a:p>
        </p:txBody>
      </p:sp>
      <p:sp>
        <p:nvSpPr>
          <p:cNvPr id="758788" name="Text Box 4">
            <a:extLst>
              <a:ext uri="{FF2B5EF4-FFF2-40B4-BE49-F238E27FC236}">
                <a16:creationId xmlns:a16="http://schemas.microsoft.com/office/drawing/2014/main" id="{60086D04-8A89-D6CE-D992-15AEE92C63F0}"/>
              </a:ext>
            </a:extLst>
          </p:cNvPr>
          <p:cNvSpPr txBox="1">
            <a:spLocks noChangeArrowheads="1"/>
          </p:cNvSpPr>
          <p:nvPr/>
        </p:nvSpPr>
        <p:spPr bwMode="auto">
          <a:xfrm>
            <a:off x="2855913" y="3594100"/>
            <a:ext cx="2754312" cy="668338"/>
          </a:xfrm>
          <a:prstGeom prst="rect">
            <a:avLst/>
          </a:prstGeom>
          <a:solidFill>
            <a:srgbClr val="C9E4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it-IT" altLang="it-IT" sz="1500" b="1">
                <a:solidFill>
                  <a:srgbClr val="CC0000"/>
                </a:solidFill>
                <a:latin typeface="Arial" panose="020B0604020202020204" pitchFamily="34" charset="0"/>
                <a:cs typeface="Arial" panose="020B0604020202020204" pitchFamily="34" charset="0"/>
              </a:rPr>
              <a:t>Costo sociale complessivo                    </a:t>
            </a:r>
          </a:p>
          <a:p>
            <a:pPr algn="ctr" eaLnBrk="1" hangingPunct="1">
              <a:spcBef>
                <a:spcPct val="50000"/>
              </a:spcBef>
              <a:buFontTx/>
              <a:buNone/>
            </a:pPr>
            <a:r>
              <a:rPr lang="it-IT" altLang="it-IT" sz="1500" b="1">
                <a:solidFill>
                  <a:srgbClr val="CC0000"/>
                </a:solidFill>
                <a:latin typeface="Arial" panose="020B0604020202020204" pitchFamily="34" charset="0"/>
                <a:cs typeface="Arial" panose="020B0604020202020204" pitchFamily="34" charset="0"/>
              </a:rPr>
              <a:t> 3 – 4% PIL</a:t>
            </a:r>
          </a:p>
        </p:txBody>
      </p:sp>
      <p:pic>
        <p:nvPicPr>
          <p:cNvPr id="758789" name="Picture 5" descr="Icebergfoto">
            <a:extLst>
              <a:ext uri="{FF2B5EF4-FFF2-40B4-BE49-F238E27FC236}">
                <a16:creationId xmlns:a16="http://schemas.microsoft.com/office/drawing/2014/main" id="{9A9C318C-CF4C-9C33-37D1-75E214F6B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1270001"/>
            <a:ext cx="32575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790" name="Text Box 6">
            <a:extLst>
              <a:ext uri="{FF2B5EF4-FFF2-40B4-BE49-F238E27FC236}">
                <a16:creationId xmlns:a16="http://schemas.microsoft.com/office/drawing/2014/main" id="{87C34E73-0E1C-A25B-510D-172BB8588045}"/>
              </a:ext>
            </a:extLst>
          </p:cNvPr>
          <p:cNvSpPr txBox="1">
            <a:spLocks noChangeArrowheads="1"/>
          </p:cNvSpPr>
          <p:nvPr/>
        </p:nvSpPr>
        <p:spPr bwMode="auto">
          <a:xfrm>
            <a:off x="6022975" y="1312863"/>
            <a:ext cx="2840038" cy="1039812"/>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it-IT" altLang="it-IT" sz="1050" b="1">
                <a:solidFill>
                  <a:srgbClr val="660033"/>
                </a:solidFill>
                <a:latin typeface="Arial" panose="020B0604020202020204" pitchFamily="34" charset="0"/>
                <a:ea typeface="ＭＳ Ｐゴシック" panose="020B0600070205080204" pitchFamily="34" charset="-128"/>
                <a:cs typeface="Arial" panose="020B0604020202020204" pitchFamily="34" charset="0"/>
              </a:rPr>
              <a:t>EUROPEAN AGENCY FOR SAFETY AND HEALTH AT WORK:</a:t>
            </a:r>
          </a:p>
          <a:p>
            <a:pPr eaLnBrk="1" hangingPunct="1">
              <a:lnSpc>
                <a:spcPct val="100000"/>
              </a:lnSpc>
              <a:spcBef>
                <a:spcPct val="50000"/>
              </a:spcBef>
              <a:buFontTx/>
              <a:buNone/>
              <a:defRPr/>
            </a:pPr>
            <a:r>
              <a:rPr lang="it-IT" altLang="it-IT" sz="1350" b="1">
                <a:solidFill>
                  <a:srgbClr val="660033"/>
                </a:solidFill>
                <a:latin typeface="Arial" panose="020B0604020202020204" pitchFamily="34" charset="0"/>
                <a:ea typeface="ＭＳ Ｐゴシック" panose="020B0600070205080204" pitchFamily="34" charset="-128"/>
                <a:cs typeface="Arial" panose="020B0604020202020204" pitchFamily="34" charset="0"/>
              </a:rPr>
              <a:t>Costi manifesti  1</a:t>
            </a:r>
          </a:p>
          <a:p>
            <a:pPr eaLnBrk="1" hangingPunct="1">
              <a:lnSpc>
                <a:spcPct val="100000"/>
              </a:lnSpc>
              <a:spcBef>
                <a:spcPct val="50000"/>
              </a:spcBef>
              <a:buFontTx/>
              <a:buNone/>
              <a:defRPr/>
            </a:pPr>
            <a:r>
              <a:rPr lang="it-IT" altLang="it-IT" sz="1350" b="1">
                <a:solidFill>
                  <a:srgbClr val="660033"/>
                </a:solidFill>
                <a:latin typeface="Arial" panose="020B0604020202020204" pitchFamily="34" charset="0"/>
                <a:ea typeface="ＭＳ Ｐゴシック" panose="020B0600070205080204" pitchFamily="34" charset="-128"/>
                <a:cs typeface="Arial" panose="020B0604020202020204" pitchFamily="34" charset="0"/>
              </a:rPr>
              <a:t>Costi nascosti   11</a:t>
            </a:r>
            <a:endParaRPr lang="en-GB" altLang="it-IT" sz="1350" b="1">
              <a:solidFill>
                <a:srgbClr val="66003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58791" name="Line 7">
            <a:extLst>
              <a:ext uri="{FF2B5EF4-FFF2-40B4-BE49-F238E27FC236}">
                <a16:creationId xmlns:a16="http://schemas.microsoft.com/office/drawing/2014/main" id="{2A8E912C-8487-07D5-61A5-FBCC64B803B3}"/>
              </a:ext>
            </a:extLst>
          </p:cNvPr>
          <p:cNvSpPr>
            <a:spLocks noChangeShapeType="1"/>
          </p:cNvSpPr>
          <p:nvPr/>
        </p:nvSpPr>
        <p:spPr bwMode="auto">
          <a:xfrm>
            <a:off x="6040438" y="1979613"/>
            <a:ext cx="1543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58792" name="Rectangle 8">
            <a:extLst>
              <a:ext uri="{FF2B5EF4-FFF2-40B4-BE49-F238E27FC236}">
                <a16:creationId xmlns:a16="http://schemas.microsoft.com/office/drawing/2014/main" id="{8E0916AF-2EBF-0216-6E09-BAD64D7916B1}"/>
              </a:ext>
            </a:extLst>
          </p:cNvPr>
          <p:cNvSpPr>
            <a:spLocks noChangeArrowheads="1"/>
          </p:cNvSpPr>
          <p:nvPr/>
        </p:nvSpPr>
        <p:spPr bwMode="auto">
          <a:xfrm>
            <a:off x="2801939" y="4508500"/>
            <a:ext cx="2592387" cy="1016000"/>
          </a:xfrm>
          <a:prstGeom prst="rect">
            <a:avLst/>
          </a:prstGeom>
          <a:solidFill>
            <a:srgbClr val="EDEDB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500" b="1">
                <a:solidFill>
                  <a:srgbClr val="CC0000"/>
                </a:solidFill>
                <a:latin typeface="Arial" panose="020B0604020202020204" pitchFamily="34" charset="0"/>
                <a:cs typeface="Arial" panose="020B0604020202020204" pitchFamily="34" charset="0"/>
              </a:rPr>
              <a:t>Costi non coperti da assicurazione sono molto più elevati dei costi dei premi  assicurativi</a:t>
            </a:r>
            <a:endParaRPr lang="it-IT" altLang="it-IT" sz="1500">
              <a:solidFill>
                <a:srgbClr val="000066"/>
              </a:solidFill>
              <a:latin typeface="Arial" panose="020B0604020202020204" pitchFamily="34" charset="0"/>
              <a:cs typeface="Arial" panose="020B0604020202020204" pitchFamily="34" charset="0"/>
            </a:endParaRPr>
          </a:p>
        </p:txBody>
      </p:sp>
      <p:pic>
        <p:nvPicPr>
          <p:cNvPr id="758793" name="Picture 9">
            <a:extLst>
              <a:ext uri="{FF2B5EF4-FFF2-40B4-BE49-F238E27FC236}">
                <a16:creationId xmlns:a16="http://schemas.microsoft.com/office/drawing/2014/main" id="{F4D17D3F-DDB3-A2ED-B296-E55714E43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6" y="3375025"/>
            <a:ext cx="3692525" cy="2508250"/>
          </a:xfrm>
          <a:prstGeom prst="rect">
            <a:avLst/>
          </a:prstGeom>
          <a:noFill/>
          <a:ln w="28575" cap="sq"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758794" name="Rectangle 10">
            <a:extLst>
              <a:ext uri="{FF2B5EF4-FFF2-40B4-BE49-F238E27FC236}">
                <a16:creationId xmlns:a16="http://schemas.microsoft.com/office/drawing/2014/main" id="{FA1F3DBA-4621-14A7-FF4A-AD1211BFAE22}"/>
              </a:ext>
            </a:extLst>
          </p:cNvPr>
          <p:cNvSpPr>
            <a:spLocks noChangeArrowheads="1"/>
          </p:cNvSpPr>
          <p:nvPr/>
        </p:nvSpPr>
        <p:spPr bwMode="auto">
          <a:xfrm>
            <a:off x="7823200" y="3429001"/>
            <a:ext cx="1620838" cy="2232025"/>
          </a:xfrm>
          <a:prstGeom prst="rect">
            <a:avLst/>
          </a:prstGeom>
          <a:noFill/>
          <a:ln w="28575">
            <a:solidFill>
              <a:srgbClr val="FF0000"/>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it-IT" altLang="it-IT" sz="1350">
              <a:latin typeface="Arial" panose="020B0604020202020204" pitchFamily="34" charset="0"/>
              <a:ea typeface="ＭＳ Ｐゴシック" panose="020B0600070205080204" pitchFamily="34" charset="-128"/>
              <a:cs typeface="Arial" panose="020B0604020202020204" pitchFamily="34" charset="0"/>
            </a:endParaRPr>
          </a:p>
        </p:txBody>
      </p:sp>
      <p:sp>
        <p:nvSpPr>
          <p:cNvPr id="11275" name="Text Box 11">
            <a:extLst>
              <a:ext uri="{FF2B5EF4-FFF2-40B4-BE49-F238E27FC236}">
                <a16:creationId xmlns:a16="http://schemas.microsoft.com/office/drawing/2014/main" id="{291C1442-93A3-3AA5-231C-156655F703E6}"/>
              </a:ext>
            </a:extLst>
          </p:cNvPr>
          <p:cNvSpPr txBox="1">
            <a:spLocks noChangeArrowheads="1"/>
          </p:cNvSpPr>
          <p:nvPr/>
        </p:nvSpPr>
        <p:spPr bwMode="auto">
          <a:xfrm>
            <a:off x="1925638" y="6477000"/>
            <a:ext cx="1644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900" i="1">
                <a:solidFill>
                  <a:srgbClr val="CC3300"/>
                </a:solidFill>
                <a:latin typeface="Arial Black" panose="020B0A04020102020204" pitchFamily="34" charset="0"/>
                <a:cs typeface="Arial" panose="020B0604020202020204" pitchFamily="34" charset="0"/>
              </a:rPr>
              <a:t>Dr. Fabrizio Benedetti</a:t>
            </a:r>
            <a:endParaRPr lang="it-IT" altLang="it-IT" sz="900" b="1" i="1">
              <a:solidFill>
                <a:srgbClr val="CC3300"/>
              </a:solidFill>
              <a:latin typeface="Arial Black" panose="020B0A04020102020204" pitchFamily="34" charset="0"/>
              <a:cs typeface="Arial" panose="020B0604020202020204" pitchFamily="34" charset="0"/>
            </a:endParaRPr>
          </a:p>
        </p:txBody>
      </p:sp>
      <p:sp>
        <p:nvSpPr>
          <p:cNvPr id="2" name="Segnaposto contenuto 1">
            <a:extLst>
              <a:ext uri="{FF2B5EF4-FFF2-40B4-BE49-F238E27FC236}">
                <a16:creationId xmlns:a16="http://schemas.microsoft.com/office/drawing/2014/main" id="{FC910D91-7852-10EB-FD30-313ED310C61C}"/>
              </a:ext>
            </a:extLst>
          </p:cNvPr>
          <p:cNvSpPr>
            <a:spLocks noGrp="1"/>
          </p:cNvSpPr>
          <p:nvPr>
            <p:ph sz="quarter" idx="14"/>
          </p:nvPr>
        </p:nvSpPr>
        <p:spPr/>
        <p:txBody>
          <a:bodyPr/>
          <a:lstStyle/>
          <a:p>
            <a:endParaRPr lang="it-IT"/>
          </a:p>
        </p:txBody>
      </p:sp>
      <p:sp>
        <p:nvSpPr>
          <p:cNvPr id="3" name="Segnaposto testo 2">
            <a:extLst>
              <a:ext uri="{FF2B5EF4-FFF2-40B4-BE49-F238E27FC236}">
                <a16:creationId xmlns:a16="http://schemas.microsoft.com/office/drawing/2014/main" id="{69A7FB29-879A-1188-F76D-198A3F6CBDCA}"/>
              </a:ext>
            </a:extLst>
          </p:cNvPr>
          <p:cNvSpPr>
            <a:spLocks noGrp="1"/>
          </p:cNvSpPr>
          <p:nvPr>
            <p:ph type="body" sz="quarter" idx="15"/>
          </p:nvPr>
        </p:nvSpPr>
        <p:spPr/>
        <p:txBody>
          <a:bodyPr/>
          <a:lstStyle/>
          <a:p>
            <a:endParaRPr lang="it-IT"/>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500"/>
                            </p:stCondLst>
                            <p:childTnLst>
                              <p:par>
                                <p:cTn id="5" presetID="55" presetClass="entr" presetSubtype="0" fill="hold" nodeType="afterEffect">
                                  <p:stCondLst>
                                    <p:cond delay="0"/>
                                  </p:stCondLst>
                                  <p:childTnLst>
                                    <p:set>
                                      <p:cBhvr>
                                        <p:cTn id="6" dur="1" fill="hold">
                                          <p:stCondLst>
                                            <p:cond delay="0"/>
                                          </p:stCondLst>
                                        </p:cTn>
                                        <p:tgtEl>
                                          <p:spTgt spid="758788"/>
                                        </p:tgtEl>
                                        <p:attrNameLst>
                                          <p:attrName>style.visibility</p:attrName>
                                        </p:attrNameLst>
                                      </p:cBhvr>
                                      <p:to>
                                        <p:strVal val="visible"/>
                                      </p:to>
                                    </p:set>
                                    <p:anim calcmode="lin" valueType="num">
                                      <p:cBhvr>
                                        <p:cTn id="7" dur="1000" fill="hold"/>
                                        <p:tgtEl>
                                          <p:spTgt spid="758788"/>
                                        </p:tgtEl>
                                        <p:attrNameLst>
                                          <p:attrName>ppt_w</p:attrName>
                                        </p:attrNameLst>
                                      </p:cBhvr>
                                      <p:tavLst>
                                        <p:tav tm="0">
                                          <p:val>
                                            <p:strVal val="#ppt_w*0.70"/>
                                          </p:val>
                                        </p:tav>
                                        <p:tav tm="100000">
                                          <p:val>
                                            <p:strVal val="#ppt_w"/>
                                          </p:val>
                                        </p:tav>
                                      </p:tavLst>
                                    </p:anim>
                                    <p:anim calcmode="lin" valueType="num">
                                      <p:cBhvr>
                                        <p:cTn id="8" dur="1000" fill="hold"/>
                                        <p:tgtEl>
                                          <p:spTgt spid="758788"/>
                                        </p:tgtEl>
                                        <p:attrNameLst>
                                          <p:attrName>ppt_h</p:attrName>
                                        </p:attrNameLst>
                                      </p:cBhvr>
                                      <p:tavLst>
                                        <p:tav tm="0">
                                          <p:val>
                                            <p:strVal val="#ppt_h"/>
                                          </p:val>
                                        </p:tav>
                                        <p:tav tm="100000">
                                          <p:val>
                                            <p:strVal val="#ppt_h"/>
                                          </p:val>
                                        </p:tav>
                                      </p:tavLst>
                                    </p:anim>
                                    <p:animEffect transition="in" filter="fade">
                                      <p:cBhvr>
                                        <p:cTn id="9" dur="1000"/>
                                        <p:tgtEl>
                                          <p:spTgt spid="758788"/>
                                        </p:tgtEl>
                                      </p:cBhvr>
                                    </p:animEffect>
                                  </p:childTnLst>
                                </p:cTn>
                              </p:par>
                            </p:childTnLst>
                          </p:cTn>
                        </p:par>
                        <p:par>
                          <p:cTn id="10" fill="hold" nodeType="afterGroup">
                            <p:stCondLst>
                              <p:cond delay="2500"/>
                            </p:stCondLst>
                            <p:childTnLst>
                              <p:par>
                                <p:cTn id="11" presetID="55" presetClass="entr" presetSubtype="0" fill="hold" nodeType="afterEffect">
                                  <p:stCondLst>
                                    <p:cond delay="0"/>
                                  </p:stCondLst>
                                  <p:childTnLst>
                                    <p:set>
                                      <p:cBhvr>
                                        <p:cTn id="12" dur="1" fill="hold">
                                          <p:stCondLst>
                                            <p:cond delay="0"/>
                                          </p:stCondLst>
                                        </p:cTn>
                                        <p:tgtEl>
                                          <p:spTgt spid="758792"/>
                                        </p:tgtEl>
                                        <p:attrNameLst>
                                          <p:attrName>style.visibility</p:attrName>
                                        </p:attrNameLst>
                                      </p:cBhvr>
                                      <p:to>
                                        <p:strVal val="visible"/>
                                      </p:to>
                                    </p:set>
                                    <p:anim calcmode="lin" valueType="num">
                                      <p:cBhvr>
                                        <p:cTn id="13" dur="1000" fill="hold"/>
                                        <p:tgtEl>
                                          <p:spTgt spid="758792"/>
                                        </p:tgtEl>
                                        <p:attrNameLst>
                                          <p:attrName>ppt_w</p:attrName>
                                        </p:attrNameLst>
                                      </p:cBhvr>
                                      <p:tavLst>
                                        <p:tav tm="0">
                                          <p:val>
                                            <p:strVal val="#ppt_w*0.70"/>
                                          </p:val>
                                        </p:tav>
                                        <p:tav tm="100000">
                                          <p:val>
                                            <p:strVal val="#ppt_w"/>
                                          </p:val>
                                        </p:tav>
                                      </p:tavLst>
                                    </p:anim>
                                    <p:anim calcmode="lin" valueType="num">
                                      <p:cBhvr>
                                        <p:cTn id="14" dur="1000" fill="hold"/>
                                        <p:tgtEl>
                                          <p:spTgt spid="758792"/>
                                        </p:tgtEl>
                                        <p:attrNameLst>
                                          <p:attrName>ppt_h</p:attrName>
                                        </p:attrNameLst>
                                      </p:cBhvr>
                                      <p:tavLst>
                                        <p:tav tm="0">
                                          <p:val>
                                            <p:strVal val="#ppt_h"/>
                                          </p:val>
                                        </p:tav>
                                        <p:tav tm="100000">
                                          <p:val>
                                            <p:strVal val="#ppt_h"/>
                                          </p:val>
                                        </p:tav>
                                      </p:tavLst>
                                    </p:anim>
                                    <p:animEffect transition="in" filter="fade">
                                      <p:cBhvr>
                                        <p:cTn id="15" dur="1000"/>
                                        <p:tgtEl>
                                          <p:spTgt spid="758792"/>
                                        </p:tgtEl>
                                      </p:cBhvr>
                                    </p:animEffect>
                                  </p:childTnLst>
                                </p:cTn>
                              </p:par>
                            </p:childTnLst>
                          </p:cTn>
                        </p:par>
                        <p:par>
                          <p:cTn id="16" fill="hold" nodeType="afterGroup">
                            <p:stCondLst>
                              <p:cond delay="3500"/>
                            </p:stCondLst>
                            <p:childTnLst>
                              <p:par>
                                <p:cTn id="17" presetID="55" presetClass="entr" presetSubtype="0" fill="hold" nodeType="afterEffect">
                                  <p:stCondLst>
                                    <p:cond delay="0"/>
                                  </p:stCondLst>
                                  <p:childTnLst>
                                    <p:set>
                                      <p:cBhvr>
                                        <p:cTn id="18" dur="1" fill="hold">
                                          <p:stCondLst>
                                            <p:cond delay="0"/>
                                          </p:stCondLst>
                                        </p:cTn>
                                        <p:tgtEl>
                                          <p:spTgt spid="758789"/>
                                        </p:tgtEl>
                                        <p:attrNameLst>
                                          <p:attrName>style.visibility</p:attrName>
                                        </p:attrNameLst>
                                      </p:cBhvr>
                                      <p:to>
                                        <p:strVal val="visible"/>
                                      </p:to>
                                    </p:set>
                                    <p:anim calcmode="lin" valueType="num">
                                      <p:cBhvr>
                                        <p:cTn id="19" dur="1000" fill="hold"/>
                                        <p:tgtEl>
                                          <p:spTgt spid="758789"/>
                                        </p:tgtEl>
                                        <p:attrNameLst>
                                          <p:attrName>ppt_w</p:attrName>
                                        </p:attrNameLst>
                                      </p:cBhvr>
                                      <p:tavLst>
                                        <p:tav tm="0">
                                          <p:val>
                                            <p:strVal val="#ppt_w*0.70"/>
                                          </p:val>
                                        </p:tav>
                                        <p:tav tm="100000">
                                          <p:val>
                                            <p:strVal val="#ppt_w"/>
                                          </p:val>
                                        </p:tav>
                                      </p:tavLst>
                                    </p:anim>
                                    <p:anim calcmode="lin" valueType="num">
                                      <p:cBhvr>
                                        <p:cTn id="20" dur="1000" fill="hold"/>
                                        <p:tgtEl>
                                          <p:spTgt spid="758789"/>
                                        </p:tgtEl>
                                        <p:attrNameLst>
                                          <p:attrName>ppt_h</p:attrName>
                                        </p:attrNameLst>
                                      </p:cBhvr>
                                      <p:tavLst>
                                        <p:tav tm="0">
                                          <p:val>
                                            <p:strVal val="#ppt_h"/>
                                          </p:val>
                                        </p:tav>
                                        <p:tav tm="100000">
                                          <p:val>
                                            <p:strVal val="#ppt_h"/>
                                          </p:val>
                                        </p:tav>
                                      </p:tavLst>
                                    </p:anim>
                                    <p:animEffect transition="in" filter="fade">
                                      <p:cBhvr>
                                        <p:cTn id="21" dur="1000"/>
                                        <p:tgtEl>
                                          <p:spTgt spid="758789"/>
                                        </p:tgtEl>
                                      </p:cBhvr>
                                    </p:animEffect>
                                  </p:childTnLst>
                                </p:cTn>
                              </p:par>
                            </p:childTnLst>
                          </p:cTn>
                        </p:par>
                        <p:par>
                          <p:cTn id="22" fill="hold" nodeType="afterGroup">
                            <p:stCondLst>
                              <p:cond delay="4500"/>
                            </p:stCondLst>
                            <p:childTnLst>
                              <p:par>
                                <p:cTn id="23" presetID="2" presetClass="entr" presetSubtype="4" fill="hold" nodeType="afterEffect">
                                  <p:stCondLst>
                                    <p:cond delay="0"/>
                                  </p:stCondLst>
                                  <p:childTnLst>
                                    <p:set>
                                      <p:cBhvr>
                                        <p:cTn id="24" dur="1" fill="hold">
                                          <p:stCondLst>
                                            <p:cond delay="0"/>
                                          </p:stCondLst>
                                        </p:cTn>
                                        <p:tgtEl>
                                          <p:spTgt spid="758791"/>
                                        </p:tgtEl>
                                        <p:attrNameLst>
                                          <p:attrName>style.visibility</p:attrName>
                                        </p:attrNameLst>
                                      </p:cBhvr>
                                      <p:to>
                                        <p:strVal val="visible"/>
                                      </p:to>
                                    </p:set>
                                    <p:anim calcmode="lin" valueType="num">
                                      <p:cBhvr additive="base">
                                        <p:cTn id="25" dur="500" fill="hold"/>
                                        <p:tgtEl>
                                          <p:spTgt spid="758791"/>
                                        </p:tgtEl>
                                        <p:attrNameLst>
                                          <p:attrName>ppt_x</p:attrName>
                                        </p:attrNameLst>
                                      </p:cBhvr>
                                      <p:tavLst>
                                        <p:tav tm="0">
                                          <p:val>
                                            <p:strVal val="#ppt_x"/>
                                          </p:val>
                                        </p:tav>
                                        <p:tav tm="100000">
                                          <p:val>
                                            <p:strVal val="#ppt_x"/>
                                          </p:val>
                                        </p:tav>
                                      </p:tavLst>
                                    </p:anim>
                                    <p:anim calcmode="lin" valueType="num">
                                      <p:cBhvr additive="base">
                                        <p:cTn id="26" dur="500" fill="hold"/>
                                        <p:tgtEl>
                                          <p:spTgt spid="758791"/>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0"/>
                            </p:stCondLst>
                            <p:childTnLst>
                              <p:par>
                                <p:cTn id="28" presetID="2" presetClass="entr" presetSubtype="2" fill="hold" nodeType="afterEffect">
                                  <p:stCondLst>
                                    <p:cond delay="0"/>
                                  </p:stCondLst>
                                  <p:childTnLst>
                                    <p:set>
                                      <p:cBhvr>
                                        <p:cTn id="29" dur="1" fill="hold">
                                          <p:stCondLst>
                                            <p:cond delay="0"/>
                                          </p:stCondLst>
                                        </p:cTn>
                                        <p:tgtEl>
                                          <p:spTgt spid="758790"/>
                                        </p:tgtEl>
                                        <p:attrNameLst>
                                          <p:attrName>style.visibility</p:attrName>
                                        </p:attrNameLst>
                                      </p:cBhvr>
                                      <p:to>
                                        <p:strVal val="visible"/>
                                      </p:to>
                                    </p:set>
                                    <p:anim calcmode="lin" valueType="num">
                                      <p:cBhvr additive="base">
                                        <p:cTn id="30" dur="500" fill="hold"/>
                                        <p:tgtEl>
                                          <p:spTgt spid="758790"/>
                                        </p:tgtEl>
                                        <p:attrNameLst>
                                          <p:attrName>ppt_x</p:attrName>
                                        </p:attrNameLst>
                                      </p:cBhvr>
                                      <p:tavLst>
                                        <p:tav tm="0">
                                          <p:val>
                                            <p:strVal val="1+#ppt_w/2"/>
                                          </p:val>
                                        </p:tav>
                                        <p:tav tm="100000">
                                          <p:val>
                                            <p:strVal val="#ppt_x"/>
                                          </p:val>
                                        </p:tav>
                                      </p:tavLst>
                                    </p:anim>
                                    <p:anim calcmode="lin" valueType="num">
                                      <p:cBhvr additive="base">
                                        <p:cTn id="31" dur="500" fill="hold"/>
                                        <p:tgtEl>
                                          <p:spTgt spid="75879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758793"/>
                                        </p:tgtEl>
                                        <p:attrNameLst>
                                          <p:attrName>style.visibility</p:attrName>
                                        </p:attrNameLst>
                                      </p:cBhvr>
                                      <p:to>
                                        <p:strVal val="visible"/>
                                      </p:to>
                                    </p:set>
                                    <p:anim calcmode="lin" valueType="num">
                                      <p:cBhvr>
                                        <p:cTn id="36" dur="1000" fill="hold"/>
                                        <p:tgtEl>
                                          <p:spTgt spid="758793"/>
                                        </p:tgtEl>
                                        <p:attrNameLst>
                                          <p:attrName>ppt_w</p:attrName>
                                        </p:attrNameLst>
                                      </p:cBhvr>
                                      <p:tavLst>
                                        <p:tav tm="0">
                                          <p:val>
                                            <p:strVal val="#ppt_w*0.70"/>
                                          </p:val>
                                        </p:tav>
                                        <p:tav tm="100000">
                                          <p:val>
                                            <p:strVal val="#ppt_w"/>
                                          </p:val>
                                        </p:tav>
                                      </p:tavLst>
                                    </p:anim>
                                    <p:anim calcmode="lin" valueType="num">
                                      <p:cBhvr>
                                        <p:cTn id="37" dur="1000" fill="hold"/>
                                        <p:tgtEl>
                                          <p:spTgt spid="758793"/>
                                        </p:tgtEl>
                                        <p:attrNameLst>
                                          <p:attrName>ppt_h</p:attrName>
                                        </p:attrNameLst>
                                      </p:cBhvr>
                                      <p:tavLst>
                                        <p:tav tm="0">
                                          <p:val>
                                            <p:strVal val="#ppt_h"/>
                                          </p:val>
                                        </p:tav>
                                        <p:tav tm="100000">
                                          <p:val>
                                            <p:strVal val="#ppt_h"/>
                                          </p:val>
                                        </p:tav>
                                      </p:tavLst>
                                    </p:anim>
                                    <p:animEffect transition="in" filter="fade">
                                      <p:cBhvr>
                                        <p:cTn id="38" dur="1000"/>
                                        <p:tgtEl>
                                          <p:spTgt spid="758793"/>
                                        </p:tgtEl>
                                      </p:cBhvr>
                                    </p:animEffect>
                                  </p:childTnLst>
                                </p:cTn>
                              </p:par>
                            </p:childTnLst>
                          </p:cTn>
                        </p:par>
                        <p:par>
                          <p:cTn id="39" fill="hold" nodeType="afterGroup">
                            <p:stCondLst>
                              <p:cond delay="1000"/>
                            </p:stCondLst>
                            <p:childTnLst>
                              <p:par>
                                <p:cTn id="40" presetID="2" presetClass="entr" presetSubtype="2" fill="hold" nodeType="afterEffect">
                                  <p:stCondLst>
                                    <p:cond delay="0"/>
                                  </p:stCondLst>
                                  <p:childTnLst>
                                    <p:set>
                                      <p:cBhvr>
                                        <p:cTn id="41" dur="1" fill="hold">
                                          <p:stCondLst>
                                            <p:cond delay="0"/>
                                          </p:stCondLst>
                                        </p:cTn>
                                        <p:tgtEl>
                                          <p:spTgt spid="758794"/>
                                        </p:tgtEl>
                                        <p:attrNameLst>
                                          <p:attrName>style.visibility</p:attrName>
                                        </p:attrNameLst>
                                      </p:cBhvr>
                                      <p:to>
                                        <p:strVal val="visible"/>
                                      </p:to>
                                    </p:set>
                                    <p:anim calcmode="lin" valueType="num">
                                      <p:cBhvr additive="base">
                                        <p:cTn id="42" dur="500" fill="hold"/>
                                        <p:tgtEl>
                                          <p:spTgt spid="758794"/>
                                        </p:tgtEl>
                                        <p:attrNameLst>
                                          <p:attrName>ppt_x</p:attrName>
                                        </p:attrNameLst>
                                      </p:cBhvr>
                                      <p:tavLst>
                                        <p:tav tm="0">
                                          <p:val>
                                            <p:strVal val="1+#ppt_w/2"/>
                                          </p:val>
                                        </p:tav>
                                        <p:tav tm="100000">
                                          <p:val>
                                            <p:strVal val="#ppt_x"/>
                                          </p:val>
                                        </p:tav>
                                      </p:tavLst>
                                    </p:anim>
                                    <p:anim calcmode="lin" valueType="num">
                                      <p:cBhvr additive="base">
                                        <p:cTn id="43" dur="500" fill="hold"/>
                                        <p:tgtEl>
                                          <p:spTgt spid="758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8" grpId="0" animBg="1"/>
      <p:bldP spid="758790" grpId="0"/>
      <p:bldP spid="758792" grpId="0" animBg="1"/>
      <p:bldP spid="7587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58003" y="3682388"/>
            <a:ext cx="2495550" cy="1828800"/>
          </a:xfrm>
          <a:prstGeom prst="rect">
            <a:avLst/>
          </a:prstGeom>
        </p:spPr>
      </p:pic>
      <p:pic>
        <p:nvPicPr>
          <p:cNvPr id="11" name="Immagine 10"/>
          <p:cNvPicPr>
            <a:picLocks noChangeAspect="1"/>
          </p:cNvPicPr>
          <p:nvPr/>
        </p:nvPicPr>
        <p:blipFill>
          <a:blip r:embed="rId4"/>
          <a:stretch>
            <a:fillRect/>
          </a:stretch>
        </p:blipFill>
        <p:spPr>
          <a:xfrm>
            <a:off x="6939881" y="2805171"/>
            <a:ext cx="4779678" cy="2761727"/>
          </a:xfrm>
          <a:prstGeom prst="rect">
            <a:avLst/>
          </a:prstGeom>
        </p:spPr>
      </p:pic>
      <p:sp>
        <p:nvSpPr>
          <p:cNvPr id="5" name="Segnaposto numero diapositiva 4"/>
          <p:cNvSpPr>
            <a:spLocks noGrp="1"/>
          </p:cNvSpPr>
          <p:nvPr>
            <p:ph type="sldNum" sz="quarter" idx="12"/>
          </p:nvPr>
        </p:nvSpPr>
        <p:spPr/>
        <p:txBody>
          <a:bodyPr/>
          <a:lstStyle/>
          <a:p>
            <a:fld id="{03E89E2B-7837-6B45-9BB2-CC8B24B0904A}" type="slidenum">
              <a:rPr lang="it-IT" smtClean="0"/>
              <a:pPr/>
              <a:t>24</a:t>
            </a:fld>
            <a:endParaRPr lang="it-IT" dirty="0"/>
          </a:p>
        </p:txBody>
      </p:sp>
      <p:sp>
        <p:nvSpPr>
          <p:cNvPr id="6" name="Rectangle 15"/>
          <p:cNvSpPr/>
          <p:nvPr/>
        </p:nvSpPr>
        <p:spPr>
          <a:xfrm>
            <a:off x="2507314" y="390709"/>
            <a:ext cx="8040984" cy="5355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altLang="it-IT" sz="2800" b="1" dirty="0" err="1">
                <a:solidFill>
                  <a:srgbClr val="C00000"/>
                </a:solidFill>
                <a:latin typeface="Arial" panose="020B0604020202020204" pitchFamily="34" charset="0"/>
              </a:rPr>
              <a:t>Sostegno</a:t>
            </a:r>
            <a:r>
              <a:rPr lang="en-US" altLang="it-IT" sz="2800" b="1" dirty="0">
                <a:solidFill>
                  <a:srgbClr val="C00000"/>
                </a:solidFill>
                <a:latin typeface="Arial" panose="020B0604020202020204" pitchFamily="34" charset="0"/>
              </a:rPr>
              <a:t> </a:t>
            </a:r>
            <a:r>
              <a:rPr lang="en-US" altLang="it-IT" sz="2800" b="1" dirty="0" err="1">
                <a:solidFill>
                  <a:srgbClr val="C00000"/>
                </a:solidFill>
                <a:latin typeface="Arial" panose="020B0604020202020204" pitchFamily="34" charset="0"/>
              </a:rPr>
              <a:t>economico</a:t>
            </a:r>
            <a:r>
              <a:rPr lang="en-US" altLang="it-IT" sz="2800" b="1" dirty="0">
                <a:solidFill>
                  <a:srgbClr val="C00000"/>
                </a:solidFill>
                <a:latin typeface="Arial" panose="020B0604020202020204" pitchFamily="34" charset="0"/>
              </a:rPr>
              <a:t> alle </a:t>
            </a:r>
            <a:r>
              <a:rPr lang="en-US" altLang="it-IT" sz="2800" b="1" dirty="0" err="1">
                <a:solidFill>
                  <a:srgbClr val="C00000"/>
                </a:solidFill>
                <a:latin typeface="Arial" panose="020B0604020202020204" pitchFamily="34" charset="0"/>
              </a:rPr>
              <a:t>imprese</a:t>
            </a:r>
            <a:r>
              <a:rPr lang="en-US" altLang="it-IT" sz="2800" b="1" dirty="0">
                <a:solidFill>
                  <a:srgbClr val="C00000"/>
                </a:solidFill>
                <a:latin typeface="Arial" panose="020B0604020202020204" pitchFamily="34" charset="0"/>
              </a:rPr>
              <a:t> </a:t>
            </a:r>
            <a:endParaRPr lang="it-IT" altLang="it-IT" sz="2800" b="1" dirty="0">
              <a:solidFill>
                <a:srgbClr val="C00000"/>
              </a:solidFill>
              <a:latin typeface="Arial" panose="020B0604020202020204" pitchFamily="34" charset="0"/>
            </a:endParaRPr>
          </a:p>
        </p:txBody>
      </p:sp>
      <p:sp>
        <p:nvSpPr>
          <p:cNvPr id="12" name="Ovale 11"/>
          <p:cNvSpPr/>
          <p:nvPr/>
        </p:nvSpPr>
        <p:spPr>
          <a:xfrm>
            <a:off x="914400" y="1486005"/>
            <a:ext cx="3478306" cy="2028159"/>
          </a:xfrm>
          <a:prstGeom prst="ellipse">
            <a:avLst/>
          </a:prstGeom>
          <a:solidFill>
            <a:srgbClr val="007680"/>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it-IT" sz="2000" b="1" dirty="0">
                <a:latin typeface="Verdana" panose="020B0604030504040204" pitchFamily="34" charset="0"/>
                <a:ea typeface="Verdana" panose="020B0604030504040204" pitchFamily="34" charset="0"/>
                <a:cs typeface="Verdana" panose="020B0604030504040204" pitchFamily="34" charset="0"/>
              </a:rPr>
              <a:t>Riduzione premio assicurativo per prevenzione</a:t>
            </a:r>
          </a:p>
        </p:txBody>
      </p:sp>
      <p:sp>
        <p:nvSpPr>
          <p:cNvPr id="10" name="Ovale 9"/>
          <p:cNvSpPr/>
          <p:nvPr/>
        </p:nvSpPr>
        <p:spPr>
          <a:xfrm>
            <a:off x="7756493" y="1336331"/>
            <a:ext cx="3627946" cy="2092669"/>
          </a:xfrm>
          <a:prstGeom prst="ellipse">
            <a:avLst/>
          </a:prstGeom>
          <a:solidFill>
            <a:srgbClr val="8D2F4B"/>
          </a:solidFill>
          <a:ln>
            <a:solidFill>
              <a:srgbClr val="8D2F4B"/>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b="1" dirty="0">
                <a:latin typeface="Verdana" panose="020B0604030504040204" pitchFamily="34" charset="0"/>
                <a:ea typeface="Verdana" panose="020B0604030504040204" pitchFamily="34" charset="0"/>
                <a:cs typeface="Verdana" panose="020B0604030504040204" pitchFamily="34" charset="0"/>
              </a:rPr>
              <a:t>Finanziamenti progetti di miglioramento delle condizioni di salute e sicurezza</a:t>
            </a:r>
          </a:p>
        </p:txBody>
      </p:sp>
      <p:pic>
        <p:nvPicPr>
          <p:cNvPr id="2" name="Immagine 1">
            <a:extLst>
              <a:ext uri="{FF2B5EF4-FFF2-40B4-BE49-F238E27FC236}">
                <a16:creationId xmlns:a16="http://schemas.microsoft.com/office/drawing/2014/main" id="{535971F4-EEF1-4162-BAD9-CB1E23C24E42}"/>
              </a:ext>
            </a:extLst>
          </p:cNvPr>
          <p:cNvPicPr>
            <a:picLocks noChangeAspect="1"/>
          </p:cNvPicPr>
          <p:nvPr/>
        </p:nvPicPr>
        <p:blipFill rotWithShape="1">
          <a:blip r:embed="rId5"/>
          <a:srcRect t="31486"/>
          <a:stretch/>
        </p:blipFill>
        <p:spPr>
          <a:xfrm>
            <a:off x="4513715" y="1619929"/>
            <a:ext cx="2907658" cy="1837418"/>
          </a:xfrm>
          <a:prstGeom prst="rect">
            <a:avLst/>
          </a:prstGeom>
        </p:spPr>
      </p:pic>
      <p:grpSp>
        <p:nvGrpSpPr>
          <p:cNvPr id="9" name="Gruppo 8"/>
          <p:cNvGrpSpPr/>
          <p:nvPr/>
        </p:nvGrpSpPr>
        <p:grpSpPr>
          <a:xfrm>
            <a:off x="2701376" y="3855904"/>
            <a:ext cx="4635858" cy="1977527"/>
            <a:chOff x="1766325" y="1380722"/>
            <a:chExt cx="9055828" cy="3452534"/>
          </a:xfrm>
        </p:grpSpPr>
        <p:pic>
          <p:nvPicPr>
            <p:cNvPr id="13" name="Immagine 12"/>
            <p:cNvPicPr>
              <a:picLocks noChangeAspect="1"/>
            </p:cNvPicPr>
            <p:nvPr/>
          </p:nvPicPr>
          <p:blipFill rotWithShape="1">
            <a:blip r:embed="rId6"/>
            <a:srcRect l="47169" t="56012" r="23284" b="26316"/>
            <a:stretch/>
          </p:blipFill>
          <p:spPr>
            <a:xfrm>
              <a:off x="1766325" y="1380722"/>
              <a:ext cx="9055828" cy="3452534"/>
            </a:xfrm>
            <a:prstGeom prst="rect">
              <a:avLst/>
            </a:prstGeom>
            <a:ln>
              <a:noFill/>
            </a:ln>
            <a:effectLst>
              <a:outerShdw blurRad="292100" dist="139700" dir="2700000" algn="tl" rotWithShape="0">
                <a:srgbClr val="333333">
                  <a:alpha val="65000"/>
                </a:srgbClr>
              </a:outerShdw>
            </a:effectLst>
          </p:spPr>
        </p:pic>
        <p:sp>
          <p:nvSpPr>
            <p:cNvPr id="14" name="Rettangolo 13"/>
            <p:cNvSpPr/>
            <p:nvPr/>
          </p:nvSpPr>
          <p:spPr>
            <a:xfrm>
              <a:off x="5712678" y="1606163"/>
              <a:ext cx="1335819" cy="3816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5726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8108" y="169484"/>
            <a:ext cx="11618259" cy="861774"/>
          </a:xfrm>
          <a:prstGeom prst="rect">
            <a:avLst/>
          </a:prstGeom>
        </p:spPr>
        <p:txBody>
          <a:bodyPr vert="horz" wrap="square" lIns="0" tIns="0" rIns="0" bIns="0" rtlCol="0">
            <a:spAutoFit/>
          </a:bodyPr>
          <a:lstStyle/>
          <a:p>
            <a:pPr marL="12700" algn="ctr">
              <a:tabLst>
                <a:tab pos="4877435" algn="l"/>
              </a:tabLst>
            </a:pPr>
            <a:r>
              <a:rPr lang="it-IT" sz="2800" b="1" dirty="0">
                <a:solidFill>
                  <a:srgbClr val="C00000"/>
                </a:solidFill>
                <a:latin typeface="Arial" panose="020B0604020202020204" pitchFamily="34" charset="0"/>
              </a:rPr>
              <a:t>L’efficacia delle certificazioni accreditate per i sistemi di gestione per la salute e la sicurezza sul lavoro</a:t>
            </a:r>
            <a:r>
              <a:rPr lang="it-IT" sz="2400" b="1" i="1" u="none" strike="noStrike" baseline="0" dirty="0">
                <a:solidFill>
                  <a:srgbClr val="1F4E79"/>
                </a:solidFill>
                <a:latin typeface="Verdana" panose="020B0604030504040204" pitchFamily="34" charset="0"/>
              </a:rPr>
              <a:t>*</a:t>
            </a:r>
            <a:endParaRPr sz="2400" b="1" dirty="0">
              <a:solidFill>
                <a:srgbClr val="C00000"/>
              </a:solidFill>
              <a:latin typeface="Arial" panose="020B0604020202020204" pitchFamily="34" charset="0"/>
            </a:endParaRPr>
          </a:p>
        </p:txBody>
      </p:sp>
      <p:sp>
        <p:nvSpPr>
          <p:cNvPr id="4" name="object 4"/>
          <p:cNvSpPr txBox="1"/>
          <p:nvPr/>
        </p:nvSpPr>
        <p:spPr>
          <a:xfrm>
            <a:off x="11703304" y="6421439"/>
            <a:ext cx="246379" cy="177800"/>
          </a:xfrm>
          <a:prstGeom prst="rect">
            <a:avLst/>
          </a:prstGeom>
        </p:spPr>
        <p:txBody>
          <a:bodyPr vert="horz" wrap="square" lIns="0" tIns="0" rIns="0" bIns="0" rtlCol="0">
            <a:spAutoFit/>
          </a:bodyPr>
          <a:lstStyle/>
          <a:p>
            <a:pPr marL="25400">
              <a:lnSpc>
                <a:spcPct val="100000"/>
              </a:lnSpc>
            </a:pPr>
            <a:fld id="{81D60167-4931-47E6-BA6A-407CBD079E47}" type="slidenum">
              <a:rPr sz="1200" spc="-10" dirty="0">
                <a:solidFill>
                  <a:srgbClr val="FFFFFF"/>
                </a:solidFill>
                <a:latin typeface="Verdana"/>
                <a:cs typeface="Verdana"/>
              </a:rPr>
              <a:t>25</a:t>
            </a:fld>
            <a:endParaRPr sz="1200">
              <a:latin typeface="Verdana"/>
              <a:cs typeface="Verdana"/>
            </a:endParaRPr>
          </a:p>
        </p:txBody>
      </p:sp>
      <p:graphicFrame>
        <p:nvGraphicFramePr>
          <p:cNvPr id="5" name="Tabella 4">
            <a:extLst>
              <a:ext uri="{FF2B5EF4-FFF2-40B4-BE49-F238E27FC236}">
                <a16:creationId xmlns:a16="http://schemas.microsoft.com/office/drawing/2014/main" id="{BFF93C63-6E1E-8650-776F-2EAD9D453D81}"/>
              </a:ext>
            </a:extLst>
          </p:cNvPr>
          <p:cNvGraphicFramePr>
            <a:graphicFrameLocks noGrp="1"/>
          </p:cNvGraphicFramePr>
          <p:nvPr/>
        </p:nvGraphicFramePr>
        <p:xfrm>
          <a:off x="95840" y="1366203"/>
          <a:ext cx="5664880" cy="4172302"/>
        </p:xfrm>
        <a:graphic>
          <a:graphicData uri="http://schemas.openxmlformats.org/drawingml/2006/table">
            <a:tbl>
              <a:tblPr firstRow="1" firstCol="1" bandRow="1">
                <a:tableStyleId>{5C22544A-7EE6-4342-B048-85BDC9FD1C3A}</a:tableStyleId>
              </a:tblPr>
              <a:tblGrid>
                <a:gridCol w="612067">
                  <a:extLst>
                    <a:ext uri="{9D8B030D-6E8A-4147-A177-3AD203B41FA5}">
                      <a16:colId xmlns:a16="http://schemas.microsoft.com/office/drawing/2014/main" val="1984466166"/>
                    </a:ext>
                  </a:extLst>
                </a:gridCol>
                <a:gridCol w="2555299">
                  <a:extLst>
                    <a:ext uri="{9D8B030D-6E8A-4147-A177-3AD203B41FA5}">
                      <a16:colId xmlns:a16="http://schemas.microsoft.com/office/drawing/2014/main" val="1479533706"/>
                    </a:ext>
                  </a:extLst>
                </a:gridCol>
                <a:gridCol w="804561">
                  <a:extLst>
                    <a:ext uri="{9D8B030D-6E8A-4147-A177-3AD203B41FA5}">
                      <a16:colId xmlns:a16="http://schemas.microsoft.com/office/drawing/2014/main" val="1284643622"/>
                    </a:ext>
                  </a:extLst>
                </a:gridCol>
                <a:gridCol w="783932">
                  <a:extLst>
                    <a:ext uri="{9D8B030D-6E8A-4147-A177-3AD203B41FA5}">
                      <a16:colId xmlns:a16="http://schemas.microsoft.com/office/drawing/2014/main" val="3814720538"/>
                    </a:ext>
                  </a:extLst>
                </a:gridCol>
                <a:gridCol w="909021">
                  <a:extLst>
                    <a:ext uri="{9D8B030D-6E8A-4147-A177-3AD203B41FA5}">
                      <a16:colId xmlns:a16="http://schemas.microsoft.com/office/drawing/2014/main" val="3994214903"/>
                    </a:ext>
                  </a:extLst>
                </a:gridCol>
              </a:tblGrid>
              <a:tr h="546957">
                <a:tc>
                  <a:txBody>
                    <a:bodyPr/>
                    <a:lstStyle/>
                    <a:p>
                      <a:pPr algn="ctr">
                        <a:lnSpc>
                          <a:spcPts val="1200"/>
                        </a:lnSpc>
                        <a:spcAft>
                          <a:spcPts val="800"/>
                        </a:spcAft>
                      </a:pPr>
                      <a:r>
                        <a:rPr lang="it-IT" sz="1200" kern="0" dirty="0">
                          <a:effectLst/>
                        </a:rPr>
                        <a:t>GG</a:t>
                      </a:r>
                    </a:p>
                    <a:p>
                      <a:pPr algn="ctr">
                        <a:lnSpc>
                          <a:spcPts val="1200"/>
                        </a:lnSpc>
                        <a:spcAft>
                          <a:spcPts val="800"/>
                        </a:spcAft>
                      </a:pPr>
                      <a:r>
                        <a:rPr lang="it-IT" sz="1200" kern="0" dirty="0">
                          <a:effectLst/>
                        </a:rPr>
                        <a:t> INAIL</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ctr">
                        <a:lnSpc>
                          <a:spcPct val="100000"/>
                        </a:lnSpc>
                        <a:spcAft>
                          <a:spcPts val="800"/>
                        </a:spcAft>
                      </a:pPr>
                      <a:r>
                        <a:rPr lang="it-IT" sz="1200" kern="0" dirty="0">
                          <a:effectLst/>
                        </a:rPr>
                        <a:t>Tipo di attività economica</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solidFill>
                      <a:srgbClr val="5BA7E0"/>
                    </a:solidFill>
                  </a:tcPr>
                </a:tc>
                <a:tc>
                  <a:txBody>
                    <a:bodyPr/>
                    <a:lstStyle/>
                    <a:p>
                      <a:pPr algn="ctr">
                        <a:lnSpc>
                          <a:spcPct val="100000"/>
                        </a:lnSpc>
                        <a:spcAft>
                          <a:spcPts val="800"/>
                        </a:spcAft>
                      </a:pPr>
                      <a:r>
                        <a:rPr lang="it-IT" sz="1200" kern="0" dirty="0" err="1">
                          <a:effectLst/>
                        </a:rPr>
                        <a:t>Campionecertificate</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solidFill>
                      <a:srgbClr val="5BA7E0"/>
                    </a:solidFill>
                  </a:tcPr>
                </a:tc>
                <a:tc>
                  <a:txBody>
                    <a:bodyPr/>
                    <a:lstStyle/>
                    <a:p>
                      <a:pPr algn="ctr">
                        <a:lnSpc>
                          <a:spcPct val="100000"/>
                        </a:lnSpc>
                        <a:spcAft>
                          <a:spcPts val="800"/>
                        </a:spcAft>
                      </a:pPr>
                      <a:r>
                        <a:rPr lang="it-IT" sz="1200" kern="0" dirty="0">
                          <a:effectLst/>
                        </a:rPr>
                        <a:t>Campione non certificate</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solidFill>
                      <a:srgbClr val="5BA7E0"/>
                    </a:solidFill>
                  </a:tcPr>
                </a:tc>
                <a:tc>
                  <a:txBody>
                    <a:bodyPr/>
                    <a:lstStyle/>
                    <a:p>
                      <a:pPr algn="ctr">
                        <a:lnSpc>
                          <a:spcPct val="100000"/>
                        </a:lnSpc>
                        <a:spcAft>
                          <a:spcPts val="800"/>
                        </a:spcAft>
                      </a:pPr>
                      <a:r>
                        <a:rPr lang="it-IT" sz="1200" kern="0" dirty="0">
                          <a:effectLst/>
                        </a:rPr>
                        <a:t>Differenza percentuale</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solidFill>
                      <a:srgbClr val="5BA7E0"/>
                    </a:solidFill>
                  </a:tcPr>
                </a:tc>
                <a:extLst>
                  <a:ext uri="{0D108BD9-81ED-4DB2-BD59-A6C34878D82A}">
                    <a16:rowId xmlns:a16="http://schemas.microsoft.com/office/drawing/2014/main" val="2415058682"/>
                  </a:ext>
                </a:extLst>
              </a:tr>
              <a:tr h="276615">
                <a:tc>
                  <a:txBody>
                    <a:bodyPr/>
                    <a:lstStyle/>
                    <a:p>
                      <a:pPr algn="ctr">
                        <a:lnSpc>
                          <a:spcPts val="1200"/>
                        </a:lnSpc>
                        <a:spcAft>
                          <a:spcPts val="800"/>
                        </a:spcAft>
                      </a:pPr>
                      <a:r>
                        <a:rPr lang="it-IT" sz="1200" kern="0" dirty="0">
                          <a:effectLst/>
                        </a:rPr>
                        <a:t>0</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dirty="0">
                          <a:solidFill>
                            <a:srgbClr val="002E5D"/>
                          </a:solidFill>
                          <a:effectLst/>
                        </a:rPr>
                        <a:t>Attività varie</a:t>
                      </a:r>
                      <a:endParaRPr lang="it-IT" sz="120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dirty="0">
                          <a:solidFill>
                            <a:srgbClr val="002E5D"/>
                          </a:solidFill>
                          <a:effectLst/>
                        </a:rPr>
                        <a:t>9,8</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14,6</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a:solidFill>
                            <a:srgbClr val="002E5D"/>
                          </a:solidFill>
                          <a:effectLst/>
                        </a:rPr>
                        <a:t>-32,9</a:t>
                      </a:r>
                      <a:endParaRPr lang="it-IT" sz="1200" b="1"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1934234173"/>
                  </a:ext>
                </a:extLst>
              </a:tr>
              <a:tr h="364312">
                <a:tc>
                  <a:txBody>
                    <a:bodyPr/>
                    <a:lstStyle/>
                    <a:p>
                      <a:pPr algn="ctr">
                        <a:lnSpc>
                          <a:spcPts val="1200"/>
                        </a:lnSpc>
                        <a:spcAft>
                          <a:spcPts val="800"/>
                        </a:spcAft>
                      </a:pPr>
                      <a:r>
                        <a:rPr lang="it-IT" sz="1200" kern="0" dirty="0">
                          <a:effectLst/>
                        </a:rPr>
                        <a:t>1</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a:solidFill>
                            <a:srgbClr val="002E5D"/>
                          </a:solidFill>
                          <a:effectLst/>
                        </a:rPr>
                        <a:t>Lavorazioni meccanico agricole, pesca, allevamenti</a:t>
                      </a:r>
                      <a:endParaRPr lang="it-IT" sz="120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dirty="0">
                          <a:solidFill>
                            <a:srgbClr val="002E5D"/>
                          </a:solidFill>
                          <a:effectLst/>
                        </a:rPr>
                        <a:t>26,1</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dirty="0">
                          <a:solidFill>
                            <a:srgbClr val="002E5D"/>
                          </a:solidFill>
                          <a:effectLst/>
                        </a:rPr>
                        <a:t>30,2</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-13,6</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206519493"/>
                  </a:ext>
                </a:extLst>
              </a:tr>
              <a:tr h="318422">
                <a:tc>
                  <a:txBody>
                    <a:bodyPr/>
                    <a:lstStyle/>
                    <a:p>
                      <a:pPr algn="ctr">
                        <a:lnSpc>
                          <a:spcPts val="1200"/>
                        </a:lnSpc>
                        <a:spcAft>
                          <a:spcPts val="800"/>
                        </a:spcAft>
                      </a:pPr>
                      <a:r>
                        <a:rPr lang="it-IT" sz="1200" kern="0">
                          <a:effectLst/>
                        </a:rPr>
                        <a:t>2</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a:solidFill>
                            <a:srgbClr val="002E5D"/>
                          </a:solidFill>
                          <a:effectLst/>
                        </a:rPr>
                        <a:t>Chimica, materie plastiche e carta</a:t>
                      </a:r>
                      <a:endParaRPr lang="it-IT" sz="120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9,7</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dirty="0">
                          <a:solidFill>
                            <a:srgbClr val="002E5D"/>
                          </a:solidFill>
                          <a:effectLst/>
                        </a:rPr>
                        <a:t>16,4</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-40,9</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3673960855"/>
                  </a:ext>
                </a:extLst>
              </a:tr>
              <a:tr h="324298">
                <a:tc>
                  <a:txBody>
                    <a:bodyPr/>
                    <a:lstStyle/>
                    <a:p>
                      <a:pPr algn="ctr">
                        <a:lnSpc>
                          <a:spcPts val="1200"/>
                        </a:lnSpc>
                        <a:spcAft>
                          <a:spcPts val="800"/>
                        </a:spcAft>
                      </a:pPr>
                      <a:r>
                        <a:rPr lang="it-IT" sz="1200" kern="0" dirty="0">
                          <a:effectLst/>
                        </a:rPr>
                        <a:t>3</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dirty="0">
                          <a:solidFill>
                            <a:srgbClr val="002E5D"/>
                          </a:solidFill>
                          <a:effectLst/>
                        </a:rPr>
                        <a:t>Costruzioni edili, idrauliche, stradali</a:t>
                      </a:r>
                      <a:endParaRPr lang="it-IT" sz="120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28,8</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dirty="0">
                          <a:solidFill>
                            <a:srgbClr val="002E5D"/>
                          </a:solidFill>
                          <a:effectLst/>
                        </a:rPr>
                        <a:t>35,5</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-18,9</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1673614644"/>
                  </a:ext>
                </a:extLst>
              </a:tr>
              <a:tr h="298730">
                <a:tc>
                  <a:txBody>
                    <a:bodyPr/>
                    <a:lstStyle/>
                    <a:p>
                      <a:pPr algn="ctr">
                        <a:lnSpc>
                          <a:spcPts val="1200"/>
                        </a:lnSpc>
                        <a:spcAft>
                          <a:spcPts val="800"/>
                        </a:spcAft>
                      </a:pPr>
                      <a:r>
                        <a:rPr lang="it-IT" sz="1200" kern="0">
                          <a:effectLst/>
                        </a:rPr>
                        <a:t>4</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dirty="0">
                          <a:solidFill>
                            <a:srgbClr val="002E5D"/>
                          </a:solidFill>
                          <a:effectLst/>
                        </a:rPr>
                        <a:t>Energia elettrica, gas e combustibili</a:t>
                      </a:r>
                      <a:endParaRPr lang="it-IT" sz="120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13,4</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19,2</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-30,2</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836945354"/>
                  </a:ext>
                </a:extLst>
              </a:tr>
              <a:tr h="228802">
                <a:tc>
                  <a:txBody>
                    <a:bodyPr/>
                    <a:lstStyle/>
                    <a:p>
                      <a:pPr algn="ctr">
                        <a:lnSpc>
                          <a:spcPts val="1200"/>
                        </a:lnSpc>
                        <a:spcAft>
                          <a:spcPts val="800"/>
                        </a:spcAft>
                      </a:pPr>
                      <a:r>
                        <a:rPr lang="it-IT" sz="1200" kern="0" dirty="0">
                          <a:effectLst/>
                        </a:rPr>
                        <a:t>5</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a:solidFill>
                            <a:srgbClr val="002E5D"/>
                          </a:solidFill>
                          <a:effectLst/>
                        </a:rPr>
                        <a:t>Industria del legno</a:t>
                      </a:r>
                      <a:endParaRPr lang="it-IT" sz="120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18,3</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dirty="0">
                          <a:solidFill>
                            <a:srgbClr val="002E5D"/>
                          </a:solidFill>
                          <a:effectLst/>
                        </a:rPr>
                        <a:t>23,1</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-20,8</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2333921741"/>
                  </a:ext>
                </a:extLst>
              </a:tr>
              <a:tr h="364312">
                <a:tc>
                  <a:txBody>
                    <a:bodyPr/>
                    <a:lstStyle/>
                    <a:p>
                      <a:pPr algn="ctr">
                        <a:lnSpc>
                          <a:spcPts val="1200"/>
                        </a:lnSpc>
                        <a:spcAft>
                          <a:spcPts val="800"/>
                        </a:spcAft>
                      </a:pPr>
                      <a:r>
                        <a:rPr lang="it-IT" sz="1200" kern="0" dirty="0">
                          <a:effectLst/>
                        </a:rPr>
                        <a:t>6</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a:solidFill>
                            <a:srgbClr val="002E5D"/>
                          </a:solidFill>
                          <a:effectLst/>
                        </a:rPr>
                        <a:t>Metallurgia, macchine, mezzi di trasporto</a:t>
                      </a:r>
                      <a:endParaRPr lang="it-IT" sz="120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12,7</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19,9</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-36,2</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1599719703"/>
                  </a:ext>
                </a:extLst>
              </a:tr>
              <a:tr h="364312">
                <a:tc>
                  <a:txBody>
                    <a:bodyPr/>
                    <a:lstStyle/>
                    <a:p>
                      <a:pPr algn="ctr">
                        <a:lnSpc>
                          <a:spcPts val="1200"/>
                        </a:lnSpc>
                        <a:spcAft>
                          <a:spcPts val="800"/>
                        </a:spcAft>
                      </a:pPr>
                      <a:r>
                        <a:rPr lang="it-IT" sz="1200" kern="0" dirty="0">
                          <a:effectLst/>
                        </a:rPr>
                        <a:t>7</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a:solidFill>
                            <a:srgbClr val="002E5D"/>
                          </a:solidFill>
                          <a:effectLst/>
                        </a:rPr>
                        <a:t>Mineraria, lavorazione di materiali non metalliferi</a:t>
                      </a:r>
                      <a:endParaRPr lang="it-IT" sz="120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24,5</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37,1</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-34,0</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3289390117"/>
                  </a:ext>
                </a:extLst>
              </a:tr>
              <a:tr h="364312">
                <a:tc>
                  <a:txBody>
                    <a:bodyPr/>
                    <a:lstStyle/>
                    <a:p>
                      <a:pPr algn="ctr">
                        <a:lnSpc>
                          <a:spcPts val="1200"/>
                        </a:lnSpc>
                        <a:spcAft>
                          <a:spcPts val="800"/>
                        </a:spcAft>
                      </a:pPr>
                      <a:r>
                        <a:rPr lang="it-IT" sz="1200" kern="0" dirty="0">
                          <a:effectLst/>
                        </a:rPr>
                        <a:t>8</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dirty="0">
                          <a:solidFill>
                            <a:srgbClr val="002E5D"/>
                          </a:solidFill>
                          <a:effectLst/>
                        </a:rPr>
                        <a:t>Industrie tessili e della confezione. Pelli e cuoi</a:t>
                      </a:r>
                      <a:endParaRPr lang="it-IT" sz="120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10,2</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13,1</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-22,1</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3343487768"/>
                  </a:ext>
                </a:extLst>
              </a:tr>
              <a:tr h="322739">
                <a:tc>
                  <a:txBody>
                    <a:bodyPr/>
                    <a:lstStyle/>
                    <a:p>
                      <a:pPr algn="ctr">
                        <a:lnSpc>
                          <a:spcPts val="1200"/>
                        </a:lnSpc>
                        <a:spcAft>
                          <a:spcPts val="800"/>
                        </a:spcAft>
                      </a:pPr>
                      <a:r>
                        <a:rPr lang="it-IT" sz="1200" kern="0" dirty="0">
                          <a:effectLst/>
                        </a:rPr>
                        <a:t>9</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algn="just">
                        <a:lnSpc>
                          <a:spcPct val="100000"/>
                        </a:lnSpc>
                        <a:spcAft>
                          <a:spcPts val="800"/>
                        </a:spcAft>
                      </a:pPr>
                      <a:r>
                        <a:rPr lang="it-IT" sz="1200" kern="0">
                          <a:solidFill>
                            <a:srgbClr val="002E5D"/>
                          </a:solidFill>
                          <a:effectLst/>
                        </a:rPr>
                        <a:t>Trasporti, facchinaggio, magazzinaggio</a:t>
                      </a:r>
                      <a:endParaRPr lang="it-IT" sz="120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23,8</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0" kern="100">
                          <a:solidFill>
                            <a:srgbClr val="002E5D"/>
                          </a:solidFill>
                          <a:effectLst/>
                        </a:rPr>
                        <a:t>29,9</a:t>
                      </a:r>
                      <a:endParaRPr lang="it-IT" sz="1200" b="0" kern="10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tc>
                  <a:txBody>
                    <a:bodyPr/>
                    <a:lstStyle/>
                    <a:p>
                      <a:pPr marR="196215" algn="ctr">
                        <a:lnSpc>
                          <a:spcPct val="100000"/>
                        </a:lnSpc>
                        <a:spcAft>
                          <a:spcPts val="800"/>
                        </a:spcAft>
                      </a:pPr>
                      <a:r>
                        <a:rPr lang="it-IT" sz="1200" b="1" kern="100" dirty="0">
                          <a:solidFill>
                            <a:srgbClr val="002E5D"/>
                          </a:solidFill>
                          <a:effectLst/>
                        </a:rPr>
                        <a:t>-20,4</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tc>
                <a:extLst>
                  <a:ext uri="{0D108BD9-81ED-4DB2-BD59-A6C34878D82A}">
                    <a16:rowId xmlns:a16="http://schemas.microsoft.com/office/drawing/2014/main" val="658227459"/>
                  </a:ext>
                </a:extLst>
              </a:tr>
              <a:tr h="391016">
                <a:tc>
                  <a:txBody>
                    <a:bodyPr/>
                    <a:lstStyle/>
                    <a:p>
                      <a:pPr algn="ctr">
                        <a:lnSpc>
                          <a:spcPts val="1200"/>
                        </a:lnSpc>
                        <a:spcAft>
                          <a:spcPts val="800"/>
                        </a:spcAft>
                      </a:pPr>
                      <a:r>
                        <a:rPr lang="it-IT" sz="1200" kern="0" dirty="0">
                          <a:effectLst/>
                        </a:rPr>
                        <a:t> </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r>
                        <a:rPr lang="it-IT" sz="1200" kern="0" dirty="0">
                          <a:solidFill>
                            <a:srgbClr val="002E5D"/>
                          </a:solidFill>
                          <a:effectLst/>
                        </a:rPr>
                        <a:t>Complesso delle attività</a:t>
                      </a:r>
                      <a:endParaRPr lang="it-IT" sz="120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R="196215" algn="ctr">
                        <a:lnSpc>
                          <a:spcPct val="100000"/>
                        </a:lnSpc>
                        <a:spcAft>
                          <a:spcPts val="800"/>
                        </a:spcAft>
                      </a:pPr>
                      <a:r>
                        <a:rPr lang="it-IT" sz="1200" b="0" kern="100" dirty="0">
                          <a:solidFill>
                            <a:srgbClr val="002E5D"/>
                          </a:solidFill>
                          <a:effectLst/>
                        </a:rPr>
                        <a:t>18,8</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R="196215" algn="ctr">
                        <a:lnSpc>
                          <a:spcPct val="100000"/>
                        </a:lnSpc>
                        <a:spcAft>
                          <a:spcPts val="800"/>
                        </a:spcAft>
                      </a:pPr>
                      <a:r>
                        <a:rPr lang="it-IT" sz="1200" b="0" kern="100" dirty="0">
                          <a:solidFill>
                            <a:srgbClr val="002E5D"/>
                          </a:solidFill>
                          <a:effectLst/>
                        </a:rPr>
                        <a:t>24,3</a:t>
                      </a:r>
                      <a:endParaRPr lang="it-IT" sz="1200" b="0"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R="196215" algn="ctr">
                        <a:lnSpc>
                          <a:spcPct val="100000"/>
                        </a:lnSpc>
                        <a:spcAft>
                          <a:spcPts val="800"/>
                        </a:spcAft>
                      </a:pPr>
                      <a:r>
                        <a:rPr lang="it-IT" sz="1200" b="1" kern="100" dirty="0">
                          <a:solidFill>
                            <a:srgbClr val="002E5D"/>
                          </a:solidFill>
                          <a:effectLst/>
                        </a:rPr>
                        <a:t>-22,6</a:t>
                      </a:r>
                      <a:endParaRPr lang="it-IT" sz="1200" b="1" kern="100" dirty="0">
                        <a:solidFill>
                          <a:srgbClr val="002E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38" marR="61538"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01360"/>
                  </a:ext>
                </a:extLst>
              </a:tr>
            </a:tbl>
          </a:graphicData>
        </a:graphic>
      </p:graphicFrame>
      <p:sp>
        <p:nvSpPr>
          <p:cNvPr id="9" name="CasellaDiTesto 8">
            <a:extLst>
              <a:ext uri="{FF2B5EF4-FFF2-40B4-BE49-F238E27FC236}">
                <a16:creationId xmlns:a16="http://schemas.microsoft.com/office/drawing/2014/main" id="{6B4EC9AA-8430-8F3A-5C12-8A9D9E258B6C}"/>
              </a:ext>
            </a:extLst>
          </p:cNvPr>
          <p:cNvSpPr txBox="1"/>
          <p:nvPr/>
        </p:nvSpPr>
        <p:spPr>
          <a:xfrm>
            <a:off x="0" y="5938299"/>
            <a:ext cx="11646137" cy="800219"/>
          </a:xfrm>
          <a:prstGeom prst="rect">
            <a:avLst/>
          </a:prstGeom>
          <a:noFill/>
        </p:spPr>
        <p:txBody>
          <a:bodyPr wrap="none" rtlCol="0">
            <a:spAutoFit/>
          </a:bodyPr>
          <a:lstStyle/>
          <a:p>
            <a:r>
              <a:rPr lang="it-IT" sz="1400" dirty="0">
                <a:solidFill>
                  <a:schemeClr val="tx1"/>
                </a:solidFill>
              </a:rPr>
              <a:t>DAGLI APPROCCI AI RISULTATI: L’EVIDENZA DELLA RIDUZIONE DEGLI ANDAMENTI INFORTUNISTICI  NELLE AZIENDE CERTIFICATE </a:t>
            </a:r>
          </a:p>
          <a:p>
            <a:r>
              <a:rPr lang="it-IT" sz="1800" dirty="0">
                <a:solidFill>
                  <a:schemeClr val="bg1"/>
                </a:solidFill>
              </a:rPr>
              <a:t>S. Amatucci, M.I. Barra, F. Benedetti, S. D’Amario, G. Morinelli, A. Terracina*</a:t>
            </a:r>
            <a:r>
              <a:rPr lang="it-IT" sz="1400" dirty="0">
                <a:solidFill>
                  <a:schemeClr val="bg1"/>
                </a:solidFill>
              </a:rPr>
              <a:t>Monografia INAIL Accredia</a:t>
            </a:r>
          </a:p>
          <a:p>
            <a:r>
              <a:rPr lang="it-IT" sz="1400" dirty="0">
                <a:solidFill>
                  <a:schemeClr val="bg1"/>
                </a:solidFill>
              </a:rPr>
              <a:t>L’efficacia delle certificazione accreditate per gli SGSL</a:t>
            </a:r>
          </a:p>
        </p:txBody>
      </p:sp>
      <p:sp>
        <p:nvSpPr>
          <p:cNvPr id="10" name="CasellaDiTesto 9">
            <a:extLst>
              <a:ext uri="{FF2B5EF4-FFF2-40B4-BE49-F238E27FC236}">
                <a16:creationId xmlns:a16="http://schemas.microsoft.com/office/drawing/2014/main" id="{C6091C5C-D4F1-B7D7-CB2F-085B8FBDD070}"/>
              </a:ext>
            </a:extLst>
          </p:cNvPr>
          <p:cNvSpPr txBox="1"/>
          <p:nvPr/>
        </p:nvSpPr>
        <p:spPr>
          <a:xfrm>
            <a:off x="2015886" y="5487531"/>
            <a:ext cx="1974771" cy="369332"/>
          </a:xfrm>
          <a:prstGeom prst="rect">
            <a:avLst/>
          </a:prstGeom>
          <a:noFill/>
        </p:spPr>
        <p:txBody>
          <a:bodyPr wrap="none" rtlCol="0">
            <a:spAutoFit/>
          </a:bodyPr>
          <a:lstStyle/>
          <a:p>
            <a:r>
              <a:rPr lang="it-IT" dirty="0"/>
              <a:t>Indice di frequenza</a:t>
            </a:r>
          </a:p>
        </p:txBody>
      </p:sp>
      <p:sp>
        <p:nvSpPr>
          <p:cNvPr id="11" name="CasellaDiTesto 10">
            <a:extLst>
              <a:ext uri="{FF2B5EF4-FFF2-40B4-BE49-F238E27FC236}">
                <a16:creationId xmlns:a16="http://schemas.microsoft.com/office/drawing/2014/main" id="{434E6140-3267-21B3-B94B-37E1CDA48FD5}"/>
              </a:ext>
            </a:extLst>
          </p:cNvPr>
          <p:cNvSpPr txBox="1"/>
          <p:nvPr/>
        </p:nvSpPr>
        <p:spPr>
          <a:xfrm>
            <a:off x="7971535" y="5538487"/>
            <a:ext cx="2012859" cy="369332"/>
          </a:xfrm>
          <a:prstGeom prst="rect">
            <a:avLst/>
          </a:prstGeom>
          <a:noFill/>
        </p:spPr>
        <p:txBody>
          <a:bodyPr wrap="none" rtlCol="0">
            <a:spAutoFit/>
          </a:bodyPr>
          <a:lstStyle/>
          <a:p>
            <a:r>
              <a:rPr lang="it-IT" dirty="0"/>
              <a:t>Rapporto di Gravità</a:t>
            </a:r>
          </a:p>
        </p:txBody>
      </p:sp>
      <p:graphicFrame>
        <p:nvGraphicFramePr>
          <p:cNvPr id="2" name="Tabella 1">
            <a:extLst>
              <a:ext uri="{FF2B5EF4-FFF2-40B4-BE49-F238E27FC236}">
                <a16:creationId xmlns:a16="http://schemas.microsoft.com/office/drawing/2014/main" id="{F3902DDA-2235-93B8-3822-EE91C6B74A3F}"/>
              </a:ext>
            </a:extLst>
          </p:cNvPr>
          <p:cNvGraphicFramePr>
            <a:graphicFrameLocks noGrp="1"/>
          </p:cNvGraphicFramePr>
          <p:nvPr/>
        </p:nvGraphicFramePr>
        <p:xfrm>
          <a:off x="5787649" y="1366203"/>
          <a:ext cx="6308511" cy="4172286"/>
        </p:xfrm>
        <a:graphic>
          <a:graphicData uri="http://schemas.openxmlformats.org/drawingml/2006/table">
            <a:tbl>
              <a:tblPr firstRow="1" firstCol="1" bandRow="1">
                <a:tableStyleId>{5C22544A-7EE6-4342-B048-85BDC9FD1C3A}</a:tableStyleId>
              </a:tblPr>
              <a:tblGrid>
                <a:gridCol w="339269">
                  <a:extLst>
                    <a:ext uri="{9D8B030D-6E8A-4147-A177-3AD203B41FA5}">
                      <a16:colId xmlns:a16="http://schemas.microsoft.com/office/drawing/2014/main" val="2993466136"/>
                    </a:ext>
                  </a:extLst>
                </a:gridCol>
                <a:gridCol w="3135065">
                  <a:extLst>
                    <a:ext uri="{9D8B030D-6E8A-4147-A177-3AD203B41FA5}">
                      <a16:colId xmlns:a16="http://schemas.microsoft.com/office/drawing/2014/main" val="1808966889"/>
                    </a:ext>
                  </a:extLst>
                </a:gridCol>
                <a:gridCol w="956948">
                  <a:extLst>
                    <a:ext uri="{9D8B030D-6E8A-4147-A177-3AD203B41FA5}">
                      <a16:colId xmlns:a16="http://schemas.microsoft.com/office/drawing/2014/main" val="434686191"/>
                    </a:ext>
                  </a:extLst>
                </a:gridCol>
                <a:gridCol w="887699">
                  <a:extLst>
                    <a:ext uri="{9D8B030D-6E8A-4147-A177-3AD203B41FA5}">
                      <a16:colId xmlns:a16="http://schemas.microsoft.com/office/drawing/2014/main" val="4096351233"/>
                    </a:ext>
                  </a:extLst>
                </a:gridCol>
                <a:gridCol w="989530">
                  <a:extLst>
                    <a:ext uri="{9D8B030D-6E8A-4147-A177-3AD203B41FA5}">
                      <a16:colId xmlns:a16="http://schemas.microsoft.com/office/drawing/2014/main" val="158708462"/>
                    </a:ext>
                  </a:extLst>
                </a:gridCol>
              </a:tblGrid>
              <a:tr h="551457">
                <a:tc>
                  <a:txBody>
                    <a:bodyPr/>
                    <a:lstStyle/>
                    <a:p>
                      <a:pPr marL="0" algn="ctr" defTabSz="914400" rtl="0" eaLnBrk="1" latinLnBrk="0" hangingPunct="1">
                        <a:lnSpc>
                          <a:spcPts val="1200"/>
                        </a:lnSpc>
                        <a:spcAft>
                          <a:spcPts val="800"/>
                        </a:spcAft>
                      </a:pPr>
                      <a:r>
                        <a:rPr lang="it-IT" sz="1200" b="1" kern="0" dirty="0">
                          <a:solidFill>
                            <a:schemeClr val="lt1"/>
                          </a:solidFill>
                          <a:effectLst/>
                          <a:latin typeface="+mn-lt"/>
                          <a:ea typeface="+mn-ea"/>
                          <a:cs typeface="+mn-cs"/>
                        </a:rPr>
                        <a:t>GG</a:t>
                      </a:r>
                    </a:p>
                  </a:txBody>
                  <a:tcPr marL="56461" marR="56461" marT="0" marB="0" anchor="ctr"/>
                </a:tc>
                <a:tc>
                  <a:txBody>
                    <a:bodyPr/>
                    <a:lstStyle/>
                    <a:p>
                      <a:pPr marL="0" algn="ctr" defTabSz="914400" rtl="0" eaLnBrk="1" latinLnBrk="0" hangingPunct="1">
                        <a:lnSpc>
                          <a:spcPts val="1200"/>
                        </a:lnSpc>
                        <a:spcAft>
                          <a:spcPts val="800"/>
                        </a:spcAft>
                      </a:pPr>
                      <a:r>
                        <a:rPr lang="it-IT" sz="1200" b="1" kern="0" dirty="0">
                          <a:solidFill>
                            <a:schemeClr val="lt1"/>
                          </a:solidFill>
                          <a:effectLst/>
                          <a:latin typeface="+mn-lt"/>
                          <a:ea typeface="+mn-ea"/>
                          <a:cs typeface="+mn-cs"/>
                        </a:rPr>
                        <a:t>Tipo di attività economica</a:t>
                      </a:r>
                    </a:p>
                  </a:txBody>
                  <a:tcPr marL="56461" marR="56461" marT="0" marB="0" anchor="ctr"/>
                </a:tc>
                <a:tc>
                  <a:txBody>
                    <a:bodyPr/>
                    <a:lstStyle/>
                    <a:p>
                      <a:pPr marL="0" algn="ctr" defTabSz="914400" rtl="0" eaLnBrk="1" latinLnBrk="0" hangingPunct="1">
                        <a:lnSpc>
                          <a:spcPts val="1200"/>
                        </a:lnSpc>
                        <a:spcAft>
                          <a:spcPts val="800"/>
                        </a:spcAft>
                      </a:pPr>
                      <a:r>
                        <a:rPr lang="it-IT" sz="1200" b="1" kern="0" dirty="0">
                          <a:solidFill>
                            <a:schemeClr val="lt1"/>
                          </a:solidFill>
                          <a:effectLst/>
                          <a:latin typeface="+mn-lt"/>
                          <a:ea typeface="+mn-ea"/>
                          <a:cs typeface="+mn-cs"/>
                        </a:rPr>
                        <a:t>Campione certificate</a:t>
                      </a:r>
                    </a:p>
                  </a:txBody>
                  <a:tcPr marL="56461" marR="56461" marT="0" marB="0" anchor="ctr"/>
                </a:tc>
                <a:tc>
                  <a:txBody>
                    <a:bodyPr/>
                    <a:lstStyle/>
                    <a:p>
                      <a:pPr algn="ctr">
                        <a:lnSpc>
                          <a:spcPct val="100000"/>
                        </a:lnSpc>
                        <a:spcAft>
                          <a:spcPts val="800"/>
                        </a:spcAft>
                      </a:pPr>
                      <a:r>
                        <a:rPr lang="it-IT" sz="1200" kern="0" dirty="0">
                          <a:effectLst/>
                        </a:rPr>
                        <a:t>Campione non certificate</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marL="0" algn="ctr" defTabSz="914400" rtl="0" eaLnBrk="1" latinLnBrk="0" hangingPunct="1">
                        <a:lnSpc>
                          <a:spcPts val="1200"/>
                        </a:lnSpc>
                        <a:spcAft>
                          <a:spcPts val="800"/>
                        </a:spcAft>
                      </a:pPr>
                      <a:r>
                        <a:rPr lang="it-IT" sz="1200" b="1" kern="0" dirty="0">
                          <a:solidFill>
                            <a:schemeClr val="lt1"/>
                          </a:solidFill>
                          <a:effectLst/>
                          <a:latin typeface="+mn-lt"/>
                          <a:ea typeface="+mn-ea"/>
                          <a:cs typeface="+mn-cs"/>
                        </a:rPr>
                        <a:t>Differenza percentuale</a:t>
                      </a:r>
                    </a:p>
                  </a:txBody>
                  <a:tcPr marL="56461" marR="56461" marT="0" marB="0" anchor="ctr"/>
                </a:tc>
                <a:extLst>
                  <a:ext uri="{0D108BD9-81ED-4DB2-BD59-A6C34878D82A}">
                    <a16:rowId xmlns:a16="http://schemas.microsoft.com/office/drawing/2014/main" val="2450290252"/>
                  </a:ext>
                </a:extLst>
              </a:tr>
              <a:tr h="275393">
                <a:tc>
                  <a:txBody>
                    <a:bodyPr/>
                    <a:lstStyle/>
                    <a:p>
                      <a:pPr algn="ctr">
                        <a:lnSpc>
                          <a:spcPts val="1200"/>
                        </a:lnSpc>
                        <a:spcAft>
                          <a:spcPts val="800"/>
                        </a:spcAft>
                      </a:pPr>
                      <a:r>
                        <a:rPr lang="it-IT" sz="1200" b="1" kern="0" dirty="0">
                          <a:ln>
                            <a:solidFill>
                              <a:schemeClr val="accent1"/>
                            </a:solidFill>
                          </a:ln>
                          <a:solidFill>
                            <a:schemeClr val="bg1"/>
                          </a:solidFill>
                          <a:effectLst/>
                        </a:rPr>
                        <a:t>0</a:t>
                      </a:r>
                      <a:endParaRPr lang="it-IT" sz="1200" b="1" i="0" kern="100" dirty="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Attività varie</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12,8</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15,2</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-15,8</a:t>
                      </a:r>
                    </a:p>
                  </a:txBody>
                  <a:tcPr marL="56461" marR="56461" marT="0" marB="0" anchor="ctr"/>
                </a:tc>
                <a:extLst>
                  <a:ext uri="{0D108BD9-81ED-4DB2-BD59-A6C34878D82A}">
                    <a16:rowId xmlns:a16="http://schemas.microsoft.com/office/drawing/2014/main" val="2256517701"/>
                  </a:ext>
                </a:extLst>
              </a:tr>
              <a:tr h="364159">
                <a:tc>
                  <a:txBody>
                    <a:bodyPr/>
                    <a:lstStyle/>
                    <a:p>
                      <a:pPr algn="ctr">
                        <a:lnSpc>
                          <a:spcPts val="1200"/>
                        </a:lnSpc>
                        <a:spcAft>
                          <a:spcPts val="800"/>
                        </a:spcAft>
                      </a:pPr>
                      <a:r>
                        <a:rPr lang="it-IT" sz="1200" b="1" kern="0" dirty="0">
                          <a:ln>
                            <a:solidFill>
                              <a:schemeClr val="accent1"/>
                            </a:solidFill>
                          </a:ln>
                          <a:solidFill>
                            <a:schemeClr val="bg1"/>
                          </a:solidFill>
                          <a:effectLst/>
                        </a:rPr>
                        <a:t>1</a:t>
                      </a:r>
                      <a:endParaRPr lang="it-IT" sz="1200" b="1" i="0" kern="100" dirty="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Lavorazioni meccanico agricole, pesca, allevamenti</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9,7</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13,7</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-29,2</a:t>
                      </a:r>
                    </a:p>
                  </a:txBody>
                  <a:tcPr marL="56461" marR="56461" marT="0" marB="0" anchor="ctr"/>
                </a:tc>
                <a:extLst>
                  <a:ext uri="{0D108BD9-81ED-4DB2-BD59-A6C34878D82A}">
                    <a16:rowId xmlns:a16="http://schemas.microsoft.com/office/drawing/2014/main" val="3652274057"/>
                  </a:ext>
                </a:extLst>
              </a:tr>
              <a:tr h="313929">
                <a:tc>
                  <a:txBody>
                    <a:bodyPr/>
                    <a:lstStyle/>
                    <a:p>
                      <a:pPr algn="ctr">
                        <a:lnSpc>
                          <a:spcPts val="1200"/>
                        </a:lnSpc>
                        <a:spcAft>
                          <a:spcPts val="800"/>
                        </a:spcAft>
                      </a:pPr>
                      <a:r>
                        <a:rPr lang="it-IT" sz="1200" b="1" kern="0">
                          <a:ln>
                            <a:solidFill>
                              <a:schemeClr val="accent1"/>
                            </a:solidFill>
                          </a:ln>
                          <a:solidFill>
                            <a:schemeClr val="bg1"/>
                          </a:solidFill>
                          <a:effectLst/>
                        </a:rPr>
                        <a:t>2</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Chimica, materie plastiche e carta</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15,3</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17,8</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-14,0</a:t>
                      </a:r>
                    </a:p>
                  </a:txBody>
                  <a:tcPr marL="56461" marR="56461" marT="0" marB="0" anchor="ctr"/>
                </a:tc>
                <a:extLst>
                  <a:ext uri="{0D108BD9-81ED-4DB2-BD59-A6C34878D82A}">
                    <a16:rowId xmlns:a16="http://schemas.microsoft.com/office/drawing/2014/main" val="4229566212"/>
                  </a:ext>
                </a:extLst>
              </a:tr>
              <a:tr h="313929">
                <a:tc>
                  <a:txBody>
                    <a:bodyPr/>
                    <a:lstStyle/>
                    <a:p>
                      <a:pPr algn="ctr">
                        <a:lnSpc>
                          <a:spcPts val="1200"/>
                        </a:lnSpc>
                        <a:spcAft>
                          <a:spcPts val="800"/>
                        </a:spcAft>
                      </a:pPr>
                      <a:r>
                        <a:rPr lang="it-IT" sz="1200" b="1" kern="0">
                          <a:ln>
                            <a:solidFill>
                              <a:schemeClr val="accent1"/>
                            </a:solidFill>
                          </a:ln>
                          <a:solidFill>
                            <a:schemeClr val="bg1"/>
                          </a:solidFill>
                          <a:effectLst/>
                        </a:rPr>
                        <a:t>3</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Costruzioni edili, idrauliche, stradali</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25,5</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33,4</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-23,6</a:t>
                      </a:r>
                    </a:p>
                  </a:txBody>
                  <a:tcPr marL="56461" marR="56461" marT="0" marB="0" anchor="ctr"/>
                </a:tc>
                <a:extLst>
                  <a:ext uri="{0D108BD9-81ED-4DB2-BD59-A6C34878D82A}">
                    <a16:rowId xmlns:a16="http://schemas.microsoft.com/office/drawing/2014/main" val="4067075646"/>
                  </a:ext>
                </a:extLst>
              </a:tr>
              <a:tr h="313929">
                <a:tc>
                  <a:txBody>
                    <a:bodyPr/>
                    <a:lstStyle/>
                    <a:p>
                      <a:pPr algn="ctr">
                        <a:lnSpc>
                          <a:spcPts val="1200"/>
                        </a:lnSpc>
                        <a:spcAft>
                          <a:spcPts val="800"/>
                        </a:spcAft>
                      </a:pPr>
                      <a:r>
                        <a:rPr lang="it-IT" sz="1200" b="1" kern="0">
                          <a:ln>
                            <a:solidFill>
                              <a:schemeClr val="accent1"/>
                            </a:solidFill>
                          </a:ln>
                          <a:solidFill>
                            <a:schemeClr val="bg1"/>
                          </a:solidFill>
                          <a:effectLst/>
                        </a:rPr>
                        <a:t>4</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Energia elettrica, gas e combustibili</a:t>
                      </a:r>
                    </a:p>
                  </a:txBody>
                  <a:tcPr marL="56461" marR="56461" marT="0" marB="0" anchor="ctr"/>
                </a:tc>
                <a:tc>
                  <a:txBody>
                    <a:bodyPr/>
                    <a:lstStyle/>
                    <a:p>
                      <a:pPr marR="196215" algn="ctr">
                        <a:lnSpc>
                          <a:spcPts val="1200"/>
                        </a:lnSpc>
                        <a:spcAft>
                          <a:spcPts val="800"/>
                        </a:spcAft>
                      </a:pPr>
                      <a:r>
                        <a:rPr lang="it-IT" sz="1200" kern="0">
                          <a:solidFill>
                            <a:srgbClr val="002E5D"/>
                          </a:solidFill>
                          <a:effectLst/>
                          <a:latin typeface="+mn-lt"/>
                          <a:ea typeface="+mn-ea"/>
                          <a:cs typeface="+mn-cs"/>
                        </a:rPr>
                        <a:t>18,7</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27,1</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-31,0</a:t>
                      </a:r>
                    </a:p>
                  </a:txBody>
                  <a:tcPr marL="56461" marR="56461" marT="0" marB="0" anchor="ctr"/>
                </a:tc>
                <a:extLst>
                  <a:ext uri="{0D108BD9-81ED-4DB2-BD59-A6C34878D82A}">
                    <a16:rowId xmlns:a16="http://schemas.microsoft.com/office/drawing/2014/main" val="4158343027"/>
                  </a:ext>
                </a:extLst>
              </a:tr>
              <a:tr h="303997">
                <a:tc>
                  <a:txBody>
                    <a:bodyPr/>
                    <a:lstStyle/>
                    <a:p>
                      <a:pPr algn="ctr">
                        <a:lnSpc>
                          <a:spcPts val="1200"/>
                        </a:lnSpc>
                        <a:spcAft>
                          <a:spcPts val="800"/>
                        </a:spcAft>
                      </a:pPr>
                      <a:r>
                        <a:rPr lang="it-IT" sz="1200" b="1" kern="0">
                          <a:ln>
                            <a:solidFill>
                              <a:schemeClr val="accent1"/>
                            </a:solidFill>
                          </a:ln>
                          <a:solidFill>
                            <a:schemeClr val="bg1"/>
                          </a:solidFill>
                          <a:effectLst/>
                        </a:rPr>
                        <a:t>5</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Industria del legno</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13,9</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20,2</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-31,2</a:t>
                      </a:r>
                    </a:p>
                  </a:txBody>
                  <a:tcPr marL="56461" marR="56461" marT="0" marB="0" anchor="ctr"/>
                </a:tc>
                <a:extLst>
                  <a:ext uri="{0D108BD9-81ED-4DB2-BD59-A6C34878D82A}">
                    <a16:rowId xmlns:a16="http://schemas.microsoft.com/office/drawing/2014/main" val="3110228411"/>
                  </a:ext>
                </a:extLst>
              </a:tr>
              <a:tr h="313929">
                <a:tc>
                  <a:txBody>
                    <a:bodyPr/>
                    <a:lstStyle/>
                    <a:p>
                      <a:pPr algn="ctr">
                        <a:lnSpc>
                          <a:spcPts val="1200"/>
                        </a:lnSpc>
                        <a:spcAft>
                          <a:spcPts val="800"/>
                        </a:spcAft>
                      </a:pPr>
                      <a:r>
                        <a:rPr lang="it-IT" sz="1200" b="1" kern="0">
                          <a:ln>
                            <a:solidFill>
                              <a:schemeClr val="accent1"/>
                            </a:solidFill>
                          </a:ln>
                          <a:solidFill>
                            <a:schemeClr val="bg1"/>
                          </a:solidFill>
                          <a:effectLst/>
                        </a:rPr>
                        <a:t>6</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Metallurgia, macchine, mezzi di trasporto</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14,9</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17,1</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-12,9</a:t>
                      </a:r>
                    </a:p>
                  </a:txBody>
                  <a:tcPr marL="56461" marR="56461" marT="0" marB="0" anchor="ctr"/>
                </a:tc>
                <a:extLst>
                  <a:ext uri="{0D108BD9-81ED-4DB2-BD59-A6C34878D82A}">
                    <a16:rowId xmlns:a16="http://schemas.microsoft.com/office/drawing/2014/main" val="3767144123"/>
                  </a:ext>
                </a:extLst>
              </a:tr>
              <a:tr h="335045">
                <a:tc>
                  <a:txBody>
                    <a:bodyPr/>
                    <a:lstStyle/>
                    <a:p>
                      <a:pPr algn="ctr">
                        <a:lnSpc>
                          <a:spcPts val="1200"/>
                        </a:lnSpc>
                        <a:spcAft>
                          <a:spcPts val="800"/>
                        </a:spcAft>
                      </a:pPr>
                      <a:r>
                        <a:rPr lang="it-IT" sz="1200" b="1" kern="0">
                          <a:ln>
                            <a:solidFill>
                              <a:schemeClr val="accent1"/>
                            </a:solidFill>
                          </a:ln>
                          <a:solidFill>
                            <a:schemeClr val="bg1"/>
                          </a:solidFill>
                          <a:effectLst/>
                        </a:rPr>
                        <a:t>7</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Mineraria, materiali non metalliferi</a:t>
                      </a:r>
                    </a:p>
                  </a:txBody>
                  <a:tcPr marL="56461" marR="56461" marT="0" marB="0" anchor="ctr"/>
                </a:tc>
                <a:tc>
                  <a:txBody>
                    <a:bodyPr/>
                    <a:lstStyle/>
                    <a:p>
                      <a:pPr marR="196215" algn="ctr">
                        <a:lnSpc>
                          <a:spcPts val="1200"/>
                        </a:lnSpc>
                        <a:spcAft>
                          <a:spcPts val="800"/>
                        </a:spcAft>
                      </a:pPr>
                      <a:r>
                        <a:rPr lang="it-IT" sz="1200" kern="0">
                          <a:solidFill>
                            <a:srgbClr val="002E5D"/>
                          </a:solidFill>
                          <a:effectLst/>
                          <a:latin typeface="+mn-lt"/>
                          <a:ea typeface="+mn-ea"/>
                          <a:cs typeface="+mn-cs"/>
                        </a:rPr>
                        <a:t>18,9</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25,7</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-26,5</a:t>
                      </a:r>
                    </a:p>
                  </a:txBody>
                  <a:tcPr marL="56461" marR="56461" marT="0" marB="0" anchor="ctr"/>
                </a:tc>
                <a:extLst>
                  <a:ext uri="{0D108BD9-81ED-4DB2-BD59-A6C34878D82A}">
                    <a16:rowId xmlns:a16="http://schemas.microsoft.com/office/drawing/2014/main" val="550057327"/>
                  </a:ext>
                </a:extLst>
              </a:tr>
              <a:tr h="313929">
                <a:tc>
                  <a:txBody>
                    <a:bodyPr/>
                    <a:lstStyle/>
                    <a:p>
                      <a:pPr algn="ctr">
                        <a:lnSpc>
                          <a:spcPts val="1200"/>
                        </a:lnSpc>
                        <a:spcAft>
                          <a:spcPts val="800"/>
                        </a:spcAft>
                      </a:pPr>
                      <a:r>
                        <a:rPr lang="it-IT" sz="1200" b="1" kern="0">
                          <a:ln>
                            <a:solidFill>
                              <a:schemeClr val="accent1"/>
                            </a:solidFill>
                          </a:ln>
                          <a:solidFill>
                            <a:schemeClr val="bg1"/>
                          </a:solidFill>
                          <a:effectLst/>
                        </a:rPr>
                        <a:t>8</a:t>
                      </a:r>
                      <a:endParaRPr lang="it-IT" sz="1200" b="1" i="0" kern="10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Industrie tessili Pelli e cuoi</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13,1</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21,4</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-38,8</a:t>
                      </a:r>
                    </a:p>
                  </a:txBody>
                  <a:tcPr marL="56461" marR="56461" marT="0" marB="0" anchor="ctr"/>
                </a:tc>
                <a:extLst>
                  <a:ext uri="{0D108BD9-81ED-4DB2-BD59-A6C34878D82A}">
                    <a16:rowId xmlns:a16="http://schemas.microsoft.com/office/drawing/2014/main" val="1183060123"/>
                  </a:ext>
                </a:extLst>
              </a:tr>
              <a:tr h="418309">
                <a:tc>
                  <a:txBody>
                    <a:bodyPr/>
                    <a:lstStyle/>
                    <a:p>
                      <a:pPr algn="ctr">
                        <a:lnSpc>
                          <a:spcPts val="1200"/>
                        </a:lnSpc>
                        <a:spcAft>
                          <a:spcPts val="800"/>
                        </a:spcAft>
                      </a:pPr>
                      <a:r>
                        <a:rPr lang="it-IT" sz="1200" b="1" kern="0" dirty="0">
                          <a:ln>
                            <a:solidFill>
                              <a:schemeClr val="accent1"/>
                            </a:solidFill>
                          </a:ln>
                          <a:solidFill>
                            <a:schemeClr val="bg1"/>
                          </a:solidFill>
                          <a:effectLst/>
                        </a:rPr>
                        <a:t>9</a:t>
                      </a:r>
                      <a:endParaRPr lang="it-IT" sz="1200" b="1" i="0" kern="100" dirty="0">
                        <a:ln>
                          <a:solidFill>
                            <a:schemeClr val="accent1"/>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61" marR="56461" marT="0" marB="0" anchor="ctr"/>
                </a:tc>
                <a:tc>
                  <a:txBody>
                    <a:bodyPr/>
                    <a:lstStyle/>
                    <a:p>
                      <a:pPr algn="just">
                        <a:lnSpc>
                          <a:spcPts val="1200"/>
                        </a:lnSpc>
                        <a:spcAft>
                          <a:spcPts val="800"/>
                        </a:spcAft>
                      </a:pPr>
                      <a:r>
                        <a:rPr lang="it-IT" sz="1200" kern="0" dirty="0">
                          <a:solidFill>
                            <a:srgbClr val="002E5D"/>
                          </a:solidFill>
                          <a:effectLst/>
                          <a:latin typeface="+mn-lt"/>
                          <a:ea typeface="+mn-ea"/>
                          <a:cs typeface="+mn-cs"/>
                        </a:rPr>
                        <a:t>Trasporti, facchinaggio, magazzinaggio</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12,8</a:t>
                      </a:r>
                    </a:p>
                  </a:txBody>
                  <a:tcPr marL="56461" marR="56461" marT="0" marB="0" anchor="ct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20,8</a:t>
                      </a:r>
                    </a:p>
                  </a:txBody>
                  <a:tcPr marL="56461" marR="56461" marT="0" marB="0" anchor="ct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-38,5</a:t>
                      </a:r>
                    </a:p>
                  </a:txBody>
                  <a:tcPr marL="56461" marR="56461" marT="0" marB="0" anchor="ctr"/>
                </a:tc>
                <a:extLst>
                  <a:ext uri="{0D108BD9-81ED-4DB2-BD59-A6C34878D82A}">
                    <a16:rowId xmlns:a16="http://schemas.microsoft.com/office/drawing/2014/main" val="1840426652"/>
                  </a:ext>
                </a:extLst>
              </a:tr>
              <a:tr h="354281">
                <a:tc>
                  <a:txBody>
                    <a:bodyPr/>
                    <a:lstStyle/>
                    <a:p>
                      <a:pPr algn="just">
                        <a:lnSpc>
                          <a:spcPts val="1200"/>
                        </a:lnSpc>
                        <a:spcAft>
                          <a:spcPts val="800"/>
                        </a:spcAft>
                      </a:pPr>
                      <a:r>
                        <a:rPr lang="it-IT" sz="1200" kern="0">
                          <a:ln>
                            <a:solidFill>
                              <a:schemeClr val="accent1"/>
                            </a:solidFill>
                          </a:ln>
                          <a:effectLst/>
                        </a:rPr>
                        <a:t> </a:t>
                      </a:r>
                      <a:endParaRPr lang="it-IT" sz="1200" kern="0" dirty="0">
                        <a:ln>
                          <a:solidFill>
                            <a:schemeClr val="accent1"/>
                          </a:solidFill>
                        </a:ln>
                        <a:effectLst/>
                      </a:endParaRPr>
                    </a:p>
                  </a:txBody>
                  <a:tcPr marL="56461" marR="56461"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800"/>
                        </a:spcAft>
                      </a:pPr>
                      <a:r>
                        <a:rPr lang="it-IT" sz="1200" kern="0" dirty="0">
                          <a:solidFill>
                            <a:srgbClr val="002E5D"/>
                          </a:solidFill>
                          <a:effectLst/>
                          <a:latin typeface="+mn-lt"/>
                          <a:ea typeface="+mn-ea"/>
                          <a:cs typeface="+mn-cs"/>
                        </a:rPr>
                        <a:t>Complesso delle attività</a:t>
                      </a:r>
                    </a:p>
                  </a:txBody>
                  <a:tcPr marL="56461" marR="56461"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R="196215" algn="ctr">
                        <a:lnSpc>
                          <a:spcPts val="1200"/>
                        </a:lnSpc>
                        <a:spcAft>
                          <a:spcPts val="800"/>
                        </a:spcAft>
                      </a:pPr>
                      <a:r>
                        <a:rPr lang="it-IT" sz="1200" kern="0" dirty="0">
                          <a:solidFill>
                            <a:srgbClr val="002E5D"/>
                          </a:solidFill>
                          <a:effectLst/>
                          <a:latin typeface="+mn-lt"/>
                          <a:ea typeface="+mn-ea"/>
                          <a:cs typeface="+mn-cs"/>
                        </a:rPr>
                        <a:t>14,8</a:t>
                      </a:r>
                    </a:p>
                  </a:txBody>
                  <a:tcPr marL="56461" marR="56461"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R="196215" algn="ctr">
                        <a:lnSpc>
                          <a:spcPts val="1200"/>
                        </a:lnSpc>
                        <a:spcAft>
                          <a:spcPts val="800"/>
                        </a:spcAft>
                      </a:pPr>
                      <a:r>
                        <a:rPr lang="it-IT" sz="1200" kern="0" dirty="0">
                          <a:solidFill>
                            <a:srgbClr val="002E5D"/>
                          </a:solidFill>
                          <a:effectLst/>
                          <a:latin typeface="+mn-lt"/>
                          <a:ea typeface="+mn-ea"/>
                          <a:cs typeface="+mn-cs"/>
                        </a:rPr>
                        <a:t>20,9</a:t>
                      </a:r>
                    </a:p>
                  </a:txBody>
                  <a:tcPr marL="56461" marR="56461"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196215" algn="ctr" defTabSz="914400" rtl="0" eaLnBrk="1" latinLnBrk="0" hangingPunct="1">
                        <a:lnSpc>
                          <a:spcPct val="100000"/>
                        </a:lnSpc>
                        <a:spcAft>
                          <a:spcPts val="800"/>
                        </a:spcAft>
                      </a:pPr>
                      <a:r>
                        <a:rPr lang="it-IT" sz="1200" b="1" kern="100" dirty="0">
                          <a:solidFill>
                            <a:srgbClr val="002E5D"/>
                          </a:solidFill>
                          <a:effectLst/>
                          <a:latin typeface="+mn-lt"/>
                          <a:ea typeface="+mn-ea"/>
                          <a:cs typeface="+mn-cs"/>
                        </a:rPr>
                        <a:t>-29,2</a:t>
                      </a:r>
                    </a:p>
                  </a:txBody>
                  <a:tcPr marL="56461" marR="56461"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36148"/>
                  </a:ext>
                </a:extLst>
              </a:tr>
            </a:tbl>
          </a:graphicData>
        </a:graphic>
      </p:graphicFrame>
    </p:spTree>
    <p:extLst>
      <p:ext uri="{BB962C8B-B14F-4D97-AF65-F5344CB8AC3E}">
        <p14:creationId xmlns:p14="http://schemas.microsoft.com/office/powerpoint/2010/main" val="385480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19638" y="634085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1F1F1"/>
                </a:solidFill>
                <a:latin typeface="Calibri"/>
                <a:cs typeface="Calibri"/>
              </a:rPr>
              <a:t>15</a:t>
            </a:r>
            <a:endParaRPr sz="1800">
              <a:latin typeface="Calibri"/>
              <a:cs typeface="Calibri"/>
            </a:endParaRPr>
          </a:p>
        </p:txBody>
      </p:sp>
      <p:pic>
        <p:nvPicPr>
          <p:cNvPr id="3" name="object 3"/>
          <p:cNvPicPr/>
          <p:nvPr/>
        </p:nvPicPr>
        <p:blipFill>
          <a:blip r:embed="rId2" cstate="print"/>
          <a:stretch>
            <a:fillRect/>
          </a:stretch>
        </p:blipFill>
        <p:spPr>
          <a:xfrm>
            <a:off x="4015740" y="0"/>
            <a:ext cx="5829300" cy="3450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4"/>
          </p:nvPr>
        </p:nvSpPr>
        <p:spPr/>
        <p:txBody>
          <a:bodyPr/>
          <a:lstStyle/>
          <a:p>
            <a:endParaRPr lang="it-IT"/>
          </a:p>
        </p:txBody>
      </p:sp>
      <p:sp>
        <p:nvSpPr>
          <p:cNvPr id="3" name="Segnaposto testo 2"/>
          <p:cNvSpPr>
            <a:spLocks noGrp="1"/>
          </p:cNvSpPr>
          <p:nvPr>
            <p:ph type="body" sz="quarter" idx="15"/>
          </p:nvPr>
        </p:nvSpPr>
        <p:spPr/>
        <p:txBody>
          <a:bodyPr/>
          <a:lstStyle/>
          <a:p>
            <a:endParaRPr lang="it-IT" dirty="0"/>
          </a:p>
        </p:txBody>
      </p:sp>
      <p:grpSp>
        <p:nvGrpSpPr>
          <p:cNvPr id="4" name="Gruppo 3">
            <a:extLst>
              <a:ext uri="{FF2B5EF4-FFF2-40B4-BE49-F238E27FC236}">
                <a16:creationId xmlns:a16="http://schemas.microsoft.com/office/drawing/2014/main" id="{766D372C-84E6-9F30-2AA2-78C8FBD0BD4D}"/>
              </a:ext>
            </a:extLst>
          </p:cNvPr>
          <p:cNvGrpSpPr/>
          <p:nvPr/>
        </p:nvGrpSpPr>
        <p:grpSpPr>
          <a:xfrm>
            <a:off x="381000" y="838200"/>
            <a:ext cx="11125200" cy="4955702"/>
            <a:chOff x="107504" y="2696238"/>
            <a:chExt cx="5454326" cy="3613082"/>
          </a:xfrm>
        </p:grpSpPr>
        <p:pic>
          <p:nvPicPr>
            <p:cNvPr id="7" name="Immagine 6">
              <a:extLst>
                <a:ext uri="{FF2B5EF4-FFF2-40B4-BE49-F238E27FC236}">
                  <a16:creationId xmlns:a16="http://schemas.microsoft.com/office/drawing/2014/main" id="{DCA9C507-AF18-C1F1-22D1-45E4F106C49B}"/>
                </a:ext>
              </a:extLst>
            </p:cNvPr>
            <p:cNvPicPr>
              <a:picLocks noChangeAspect="1"/>
            </p:cNvPicPr>
            <p:nvPr/>
          </p:nvPicPr>
          <p:blipFill>
            <a:blip r:embed="rId3"/>
            <a:stretch>
              <a:fillRect/>
            </a:stretch>
          </p:blipFill>
          <p:spPr>
            <a:xfrm>
              <a:off x="107504" y="2696238"/>
              <a:ext cx="5454326" cy="3613082"/>
            </a:xfrm>
            <a:prstGeom prst="rect">
              <a:avLst/>
            </a:prstGeom>
            <a:ln w="25400">
              <a:solidFill>
                <a:schemeClr val="accent1">
                  <a:lumMod val="75000"/>
                </a:schemeClr>
              </a:solidFill>
            </a:ln>
          </p:spPr>
        </p:pic>
        <p:sp>
          <p:nvSpPr>
            <p:cNvPr id="10" name="Rettangolo 9">
              <a:extLst>
                <a:ext uri="{FF2B5EF4-FFF2-40B4-BE49-F238E27FC236}">
                  <a16:creationId xmlns:a16="http://schemas.microsoft.com/office/drawing/2014/main" id="{A7DA1015-3571-B966-C1FE-3D550B0C2B96}"/>
                </a:ext>
              </a:extLst>
            </p:cNvPr>
            <p:cNvSpPr/>
            <p:nvPr/>
          </p:nvSpPr>
          <p:spPr>
            <a:xfrm>
              <a:off x="1165875" y="3212112"/>
              <a:ext cx="4324150" cy="259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AA7F94-DF3A-F13B-0027-FE0C4AFE1301}"/>
                </a:ext>
              </a:extLst>
            </p:cNvPr>
            <p:cNvSpPr/>
            <p:nvPr/>
          </p:nvSpPr>
          <p:spPr>
            <a:xfrm>
              <a:off x="1165875" y="3645249"/>
              <a:ext cx="4324150" cy="433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D8CA5B9A-7367-782A-1039-E3ECDD71B2A8}"/>
                </a:ext>
              </a:extLst>
            </p:cNvPr>
            <p:cNvSpPr/>
            <p:nvPr/>
          </p:nvSpPr>
          <p:spPr>
            <a:xfrm>
              <a:off x="1165875" y="4319418"/>
              <a:ext cx="4324150" cy="8057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8635281-CC31-8661-97E4-54B42A5CD523}"/>
                </a:ext>
              </a:extLst>
            </p:cNvPr>
            <p:cNvSpPr/>
            <p:nvPr/>
          </p:nvSpPr>
          <p:spPr>
            <a:xfrm>
              <a:off x="1165875" y="5709868"/>
              <a:ext cx="4324150" cy="570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Titolo 2">
            <a:extLst>
              <a:ext uri="{FF2B5EF4-FFF2-40B4-BE49-F238E27FC236}">
                <a16:creationId xmlns:a16="http://schemas.microsoft.com/office/drawing/2014/main" id="{8F5C8082-8EE4-479D-19FA-DBD248B2696E}"/>
              </a:ext>
            </a:extLst>
          </p:cNvPr>
          <p:cNvSpPr txBox="1">
            <a:spLocks noChangeArrowheads="1"/>
          </p:cNvSpPr>
          <p:nvPr/>
        </p:nvSpPr>
        <p:spPr>
          <a:xfrm>
            <a:off x="3125884" y="180466"/>
            <a:ext cx="7886700" cy="492443"/>
          </a:xfrm>
          <a:prstGeom prst="rect">
            <a:avLst/>
          </a:prstGeom>
        </p:spPr>
        <p:txBody>
          <a:bodyPr wrap="square" lIns="0" tIns="0" rIns="0" bIns="0">
            <a:spAutoFit/>
          </a:bodyPr>
          <a:lstStyle>
            <a:lvl1pPr>
              <a:defRPr sz="3200" b="1" i="0">
                <a:solidFill>
                  <a:srgbClr val="C00000"/>
                </a:solidFill>
                <a:latin typeface="Verdana"/>
                <a:ea typeface="+mj-ea"/>
                <a:cs typeface="Verdana"/>
              </a:defRPr>
            </a:lvl1pPr>
          </a:lstStyle>
          <a:p>
            <a:r>
              <a:rPr lang="it-IT" altLang="it-IT" dirty="0"/>
              <a:t>La UNI EN ISO 45001:23+A1</a:t>
            </a:r>
          </a:p>
        </p:txBody>
      </p:sp>
    </p:spTree>
    <p:extLst>
      <p:ext uri="{BB962C8B-B14F-4D97-AF65-F5344CB8AC3E}">
        <p14:creationId xmlns:p14="http://schemas.microsoft.com/office/powerpoint/2010/main" val="371644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egnaposto testo 1">
            <a:extLst>
              <a:ext uri="{FF2B5EF4-FFF2-40B4-BE49-F238E27FC236}">
                <a16:creationId xmlns:a16="http://schemas.microsoft.com/office/drawing/2014/main" id="{5D87F889-1F1C-4B52-A989-BBB03D9CA6E8}"/>
              </a:ext>
            </a:extLst>
          </p:cNvPr>
          <p:cNvSpPr>
            <a:spLocks noGrp="1" noChangeArrowheads="1"/>
          </p:cNvSpPr>
          <p:nvPr>
            <p:ph sz="quarter" idx="14"/>
          </p:nvPr>
        </p:nvSpPr>
        <p:spPr>
          <a:xfrm>
            <a:off x="2707384" y="2472530"/>
            <a:ext cx="5915223" cy="2697063"/>
          </a:xfrm>
        </p:spPr>
        <p:txBody>
          <a:bodyPr/>
          <a:lstStyle/>
          <a:p>
            <a:r>
              <a:rPr lang="it-IT" altLang="it-IT" sz="1800" dirty="0">
                <a:solidFill>
                  <a:srgbClr val="002060"/>
                </a:solidFill>
              </a:rPr>
              <a:t>Struttura</a:t>
            </a:r>
          </a:p>
          <a:p>
            <a:r>
              <a:rPr lang="it-IT" altLang="it-IT" sz="1800" dirty="0">
                <a:solidFill>
                  <a:srgbClr val="002060"/>
                </a:solidFill>
              </a:rPr>
              <a:t>Alcuni termini</a:t>
            </a:r>
          </a:p>
          <a:p>
            <a:r>
              <a:rPr lang="it-IT" altLang="it-IT" sz="1800" dirty="0">
                <a:solidFill>
                  <a:srgbClr val="002060"/>
                </a:solidFill>
              </a:rPr>
              <a:t>Alcune definizioni</a:t>
            </a:r>
          </a:p>
          <a:p>
            <a:r>
              <a:rPr lang="it-IT" altLang="it-IT" sz="1800" dirty="0">
                <a:solidFill>
                  <a:srgbClr val="002060"/>
                </a:solidFill>
              </a:rPr>
              <a:t>Alcune parti di testo</a:t>
            </a:r>
          </a:p>
          <a:p>
            <a:r>
              <a:rPr lang="it-IT" altLang="it-IT" sz="1800" b="1" dirty="0">
                <a:solidFill>
                  <a:srgbClr val="002060"/>
                </a:solidFill>
              </a:rPr>
              <a:t>Il Risk </a:t>
            </a:r>
            <a:r>
              <a:rPr lang="it-IT" altLang="it-IT" sz="1800" b="1" dirty="0" err="1">
                <a:solidFill>
                  <a:srgbClr val="002060"/>
                </a:solidFill>
              </a:rPr>
              <a:t>Based</a:t>
            </a:r>
            <a:r>
              <a:rPr lang="it-IT" altLang="it-IT" sz="1800" b="1" dirty="0">
                <a:solidFill>
                  <a:srgbClr val="002060"/>
                </a:solidFill>
              </a:rPr>
              <a:t> Thinking</a:t>
            </a:r>
          </a:p>
        </p:txBody>
      </p:sp>
      <p:sp>
        <p:nvSpPr>
          <p:cNvPr id="2" name="Segnaposto testo 1">
            <a:extLst>
              <a:ext uri="{FF2B5EF4-FFF2-40B4-BE49-F238E27FC236}">
                <a16:creationId xmlns:a16="http://schemas.microsoft.com/office/drawing/2014/main" id="{9AEF807E-C836-7340-B311-1C069A54D836}"/>
              </a:ext>
            </a:extLst>
          </p:cNvPr>
          <p:cNvSpPr>
            <a:spLocks noGrp="1"/>
          </p:cNvSpPr>
          <p:nvPr>
            <p:ph type="body" sz="quarter" idx="15"/>
          </p:nvPr>
        </p:nvSpPr>
        <p:spPr/>
        <p:txBody>
          <a:bodyPr/>
          <a:lstStyle/>
          <a:p>
            <a:endParaRPr lang="it-IT"/>
          </a:p>
        </p:txBody>
      </p:sp>
      <p:sp>
        <p:nvSpPr>
          <p:cNvPr id="34818" name="Titolo 2">
            <a:extLst>
              <a:ext uri="{FF2B5EF4-FFF2-40B4-BE49-F238E27FC236}">
                <a16:creationId xmlns:a16="http://schemas.microsoft.com/office/drawing/2014/main" id="{52B2C1F2-088E-4897-903B-8989BB1EBA83}"/>
              </a:ext>
            </a:extLst>
          </p:cNvPr>
          <p:cNvSpPr>
            <a:spLocks noGrp="1" noChangeArrowheads="1"/>
          </p:cNvSpPr>
          <p:nvPr>
            <p:ph type="title" idx="4294967295"/>
          </p:nvPr>
        </p:nvSpPr>
        <p:spPr>
          <a:xfrm>
            <a:off x="2101716" y="212485"/>
            <a:ext cx="9220200" cy="738664"/>
          </a:xfrm>
        </p:spPr>
        <p:txBody>
          <a:bodyPr wrap="square" lIns="0" tIns="0" rIns="0" bIns="0">
            <a:spAutoFit/>
          </a:bodyPr>
          <a:lstStyle/>
          <a:p>
            <a:r>
              <a:rPr lang="it-IT" altLang="it-IT" sz="2400" dirty="0"/>
              <a:t>Le norme sistemiche hanno una base comune</a:t>
            </a:r>
            <a:br>
              <a:rPr lang="it-IT" altLang="it-IT" sz="2400" dirty="0"/>
            </a:br>
            <a:r>
              <a:rPr lang="it-IT" altLang="it-IT" sz="2400" dirty="0"/>
              <a:t>High </a:t>
            </a:r>
            <a:r>
              <a:rPr lang="it-IT" altLang="it-IT" sz="2400" dirty="0" err="1"/>
              <a:t>level</a:t>
            </a:r>
            <a:r>
              <a:rPr lang="it-IT" altLang="it-IT" sz="2400" dirty="0"/>
              <a:t> Structure oggi </a:t>
            </a:r>
            <a:r>
              <a:rPr lang="it-IT" altLang="it-IT" sz="2400" dirty="0" err="1"/>
              <a:t>Harmonized</a:t>
            </a:r>
            <a:r>
              <a:rPr lang="it-IT" altLang="it-IT" sz="2400" dirty="0"/>
              <a:t> standard</a:t>
            </a:r>
          </a:p>
        </p:txBody>
      </p:sp>
      <p:sp>
        <p:nvSpPr>
          <p:cNvPr id="5" name="Ovale 4">
            <a:extLst>
              <a:ext uri="{FF2B5EF4-FFF2-40B4-BE49-F238E27FC236}">
                <a16:creationId xmlns:a16="http://schemas.microsoft.com/office/drawing/2014/main" id="{1BAEDFC9-1C7A-4714-9EC0-3FDCA657255C}"/>
              </a:ext>
            </a:extLst>
          </p:cNvPr>
          <p:cNvSpPr/>
          <p:nvPr/>
        </p:nvSpPr>
        <p:spPr>
          <a:xfrm>
            <a:off x="6397228" y="2162692"/>
            <a:ext cx="2700338" cy="1006239"/>
          </a:xfrm>
          <a:prstGeom prst="ellipse">
            <a:avLst/>
          </a:prstGeom>
          <a:noFill/>
          <a:ln>
            <a:solidFill>
              <a:schemeClr val="tx1">
                <a:lumMod val="75000"/>
                <a:lumOff val="25000"/>
              </a:schemeClr>
            </a:solidFill>
          </a:ln>
        </p:spPr>
        <p:style>
          <a:lnRef idx="1">
            <a:schemeClr val="accent2"/>
          </a:lnRef>
          <a:fillRef idx="3">
            <a:schemeClr val="accent2"/>
          </a:fillRef>
          <a:effectRef idx="2">
            <a:schemeClr val="accent2"/>
          </a:effectRef>
          <a:fontRef idx="minor">
            <a:schemeClr val="lt1"/>
          </a:fontRef>
        </p:style>
        <p:txBody>
          <a:bodyPr spcFirstLastPara="1" lIns="34289" tIns="34289" rIns="34289" bIns="34289" spcCol="38100" anchor="ctr">
            <a:spAutoFit/>
          </a:bodyPr>
          <a:lstStyle/>
          <a:p>
            <a:pPr algn="ctr">
              <a:defRPr/>
            </a:pPr>
            <a:r>
              <a:rPr lang="it-IT" sz="2100" b="1" dirty="0">
                <a:solidFill>
                  <a:srgbClr val="C00000"/>
                </a:solidFill>
                <a:latin typeface="Franklin Gothic Book" panose="020B0503020102020204" pitchFamily="34" charset="0"/>
              </a:rPr>
              <a:t>Sono uguali in tutte le norme</a:t>
            </a:r>
          </a:p>
        </p:txBody>
      </p:sp>
      <p:cxnSp>
        <p:nvCxnSpPr>
          <p:cNvPr id="6" name="Connettore 1 5">
            <a:extLst>
              <a:ext uri="{FF2B5EF4-FFF2-40B4-BE49-F238E27FC236}">
                <a16:creationId xmlns:a16="http://schemas.microsoft.com/office/drawing/2014/main" id="{25762101-A2F3-4E87-AC5C-EFB58D4B61B0}"/>
              </a:ext>
            </a:extLst>
          </p:cNvPr>
          <p:cNvCxnSpPr/>
          <p:nvPr/>
        </p:nvCxnSpPr>
        <p:spPr>
          <a:xfrm>
            <a:off x="4098134" y="1808560"/>
            <a:ext cx="3888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34822" name="Picture 2" descr="Risultati immagini per risk based thinking">
            <a:extLst>
              <a:ext uri="{FF2B5EF4-FFF2-40B4-BE49-F238E27FC236}">
                <a16:creationId xmlns:a16="http://schemas.microsoft.com/office/drawing/2014/main" id="{9EBA889D-1363-485A-B9CD-3161F4A31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996" y="3699273"/>
            <a:ext cx="232171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Risultati immagini">
            <a:extLst>
              <a:ext uri="{FF2B5EF4-FFF2-40B4-BE49-F238E27FC236}">
                <a16:creationId xmlns:a16="http://schemas.microsoft.com/office/drawing/2014/main" id="{ABC11A2A-82CB-41D2-940C-23ACF208C7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3425" y="4452341"/>
            <a:ext cx="1527572" cy="127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8" descr="Risultati immagini">
            <a:extLst>
              <a:ext uri="{FF2B5EF4-FFF2-40B4-BE49-F238E27FC236}">
                <a16:creationId xmlns:a16="http://schemas.microsoft.com/office/drawing/2014/main" id="{E0900D3C-39E6-41E1-A96B-DB8033604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725" y="4307084"/>
            <a:ext cx="1946672" cy="162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egnaposto contenuto 2">
            <a:extLst>
              <a:ext uri="{FF2B5EF4-FFF2-40B4-BE49-F238E27FC236}">
                <a16:creationId xmlns:a16="http://schemas.microsoft.com/office/drawing/2014/main" id="{598FCC31-457A-425B-87EF-CE4AE14BBB53}"/>
              </a:ext>
            </a:extLst>
          </p:cNvPr>
          <p:cNvSpPr>
            <a:spLocks noGrp="1" noChangeArrowheads="1"/>
          </p:cNvSpPr>
          <p:nvPr>
            <p:ph sz="quarter" idx="14"/>
          </p:nvPr>
        </p:nvSpPr>
        <p:spPr>
          <a:xfrm>
            <a:off x="2423593" y="1755773"/>
            <a:ext cx="5699199" cy="1622822"/>
          </a:xfrm>
        </p:spPr>
        <p:txBody>
          <a:bodyPr/>
          <a:lstStyle/>
          <a:p>
            <a:r>
              <a:rPr lang="it-IT" altLang="it-IT" sz="2000" dirty="0">
                <a:solidFill>
                  <a:srgbClr val="002060"/>
                </a:solidFill>
              </a:rPr>
              <a:t>La leadership</a:t>
            </a:r>
          </a:p>
          <a:p>
            <a:r>
              <a:rPr lang="it-IT" altLang="it-IT" sz="2000" dirty="0">
                <a:solidFill>
                  <a:srgbClr val="002060"/>
                </a:solidFill>
              </a:rPr>
              <a:t>L’analisi del contesto</a:t>
            </a:r>
          </a:p>
          <a:p>
            <a:r>
              <a:rPr lang="it-IT" altLang="it-IT" sz="2000" dirty="0">
                <a:solidFill>
                  <a:srgbClr val="002060"/>
                </a:solidFill>
              </a:rPr>
              <a:t>IL RISK BASED THINKING</a:t>
            </a:r>
          </a:p>
          <a:p>
            <a:endParaRPr lang="it-IT" altLang="it-IT" sz="2000" dirty="0"/>
          </a:p>
        </p:txBody>
      </p:sp>
      <p:sp>
        <p:nvSpPr>
          <p:cNvPr id="2" name="Segnaposto testo 1">
            <a:extLst>
              <a:ext uri="{FF2B5EF4-FFF2-40B4-BE49-F238E27FC236}">
                <a16:creationId xmlns:a16="http://schemas.microsoft.com/office/drawing/2014/main" id="{FA4E4656-7682-BAA0-96FF-6B6C98C66C5F}"/>
              </a:ext>
            </a:extLst>
          </p:cNvPr>
          <p:cNvSpPr>
            <a:spLocks noGrp="1"/>
          </p:cNvSpPr>
          <p:nvPr>
            <p:ph type="body" sz="quarter" idx="15"/>
          </p:nvPr>
        </p:nvSpPr>
        <p:spPr/>
        <p:txBody>
          <a:bodyPr/>
          <a:lstStyle/>
          <a:p>
            <a:endParaRPr lang="it-IT"/>
          </a:p>
        </p:txBody>
      </p:sp>
      <p:sp>
        <p:nvSpPr>
          <p:cNvPr id="37892" name="Titolo 1">
            <a:extLst>
              <a:ext uri="{FF2B5EF4-FFF2-40B4-BE49-F238E27FC236}">
                <a16:creationId xmlns:a16="http://schemas.microsoft.com/office/drawing/2014/main" id="{FAA69D21-8163-4D8C-BAFD-DFB9C0B7DD31}"/>
              </a:ext>
            </a:extLst>
          </p:cNvPr>
          <p:cNvSpPr>
            <a:spLocks noGrp="1" noChangeArrowheads="1"/>
          </p:cNvSpPr>
          <p:nvPr>
            <p:ph type="title" idx="4294967295"/>
          </p:nvPr>
        </p:nvSpPr>
        <p:spPr>
          <a:xfrm>
            <a:off x="3056890" y="170083"/>
            <a:ext cx="7839710" cy="738664"/>
          </a:xfrm>
        </p:spPr>
        <p:txBody>
          <a:bodyPr/>
          <a:lstStyle/>
          <a:p>
            <a:r>
              <a:rPr lang="it-IT" altLang="it-IT" sz="2400" dirty="0"/>
              <a:t>Gli altri aspetti comuni e le implicazioni</a:t>
            </a:r>
          </a:p>
        </p:txBody>
      </p:sp>
      <p:sp>
        <p:nvSpPr>
          <p:cNvPr id="37894" name="Rettangolo 5">
            <a:extLst>
              <a:ext uri="{FF2B5EF4-FFF2-40B4-BE49-F238E27FC236}">
                <a16:creationId xmlns:a16="http://schemas.microsoft.com/office/drawing/2014/main" id="{5D603CE7-28CF-466D-8682-94EAE72A60BA}"/>
              </a:ext>
            </a:extLst>
          </p:cNvPr>
          <p:cNvSpPr>
            <a:spLocks noChangeArrowheads="1"/>
          </p:cNvSpPr>
          <p:nvPr/>
        </p:nvSpPr>
        <p:spPr bwMode="auto">
          <a:xfrm>
            <a:off x="3649448" y="3684389"/>
            <a:ext cx="47220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sz="1800" b="1" dirty="0">
                <a:solidFill>
                  <a:srgbClr val="800000"/>
                </a:solidFill>
              </a:rPr>
              <a:t>Integrabile con  </a:t>
            </a:r>
          </a:p>
          <a:p>
            <a:pPr algn="ctr">
              <a:spcBef>
                <a:spcPct val="0"/>
              </a:spcBef>
              <a:buFontTx/>
              <a:buNone/>
            </a:pPr>
            <a:r>
              <a:rPr lang="it-IT" altLang="it-IT" sz="1800" b="1" dirty="0">
                <a:solidFill>
                  <a:srgbClr val="800000"/>
                </a:solidFill>
              </a:rPr>
              <a:t>ISO 9000:15 e ISO 14001:15</a:t>
            </a:r>
            <a:r>
              <a:rPr lang="it-IT" altLang="it-IT" sz="1800" dirty="0"/>
              <a:t> </a:t>
            </a:r>
          </a:p>
        </p:txBody>
      </p:sp>
      <p:sp>
        <p:nvSpPr>
          <p:cNvPr id="37895" name="AutoShape 4" descr="Risultati immagini per iso 9000">
            <a:extLst>
              <a:ext uri="{FF2B5EF4-FFF2-40B4-BE49-F238E27FC236}">
                <a16:creationId xmlns:a16="http://schemas.microsoft.com/office/drawing/2014/main" id="{7BD7459D-E5A5-4098-B875-E32FB8BB599B}"/>
              </a:ext>
            </a:extLst>
          </p:cNvPr>
          <p:cNvSpPr>
            <a:spLocks noChangeAspect="1" noChangeArrowheads="1"/>
          </p:cNvSpPr>
          <p:nvPr/>
        </p:nvSpPr>
        <p:spPr bwMode="auto">
          <a:xfrm>
            <a:off x="2783681" y="291704"/>
            <a:ext cx="14287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it-IT" altLang="it-IT" sz="1350"/>
          </a:p>
        </p:txBody>
      </p:sp>
      <p:cxnSp>
        <p:nvCxnSpPr>
          <p:cNvPr id="9" name="Connettore 1 8">
            <a:extLst>
              <a:ext uri="{FF2B5EF4-FFF2-40B4-BE49-F238E27FC236}">
                <a16:creationId xmlns:a16="http://schemas.microsoft.com/office/drawing/2014/main" id="{31FD0E30-A9AB-40A8-8C5B-91771B687E2F}"/>
              </a:ext>
            </a:extLst>
          </p:cNvPr>
          <p:cNvCxnSpPr/>
          <p:nvPr/>
        </p:nvCxnSpPr>
        <p:spPr>
          <a:xfrm>
            <a:off x="3989787" y="1490663"/>
            <a:ext cx="3888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Risultati immagini per risk based thinking">
            <a:extLst>
              <a:ext uri="{FF2B5EF4-FFF2-40B4-BE49-F238E27FC236}">
                <a16:creationId xmlns:a16="http://schemas.microsoft.com/office/drawing/2014/main" id="{2171F307-8AFB-A124-413F-540695FEC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932" y="1768872"/>
            <a:ext cx="232171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DE7D8-7F10-3228-618B-F7B91D0B9ED8}"/>
            </a:ext>
          </a:extLst>
        </p:cNvPr>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3848C1B4-AF9E-B806-2951-C7E7AD6D9A9B}"/>
              </a:ext>
            </a:extLst>
          </p:cNvPr>
          <p:cNvSpPr>
            <a:spLocks noGrp="1"/>
          </p:cNvSpPr>
          <p:nvPr>
            <p:ph sz="quarter" idx="14"/>
          </p:nvPr>
        </p:nvSpPr>
        <p:spPr/>
        <p:txBody>
          <a:bodyPr/>
          <a:lstStyle/>
          <a:p>
            <a:endParaRPr lang="it-IT"/>
          </a:p>
        </p:txBody>
      </p:sp>
      <p:sp>
        <p:nvSpPr>
          <p:cNvPr id="3" name="Segnaposto testo 2">
            <a:extLst>
              <a:ext uri="{FF2B5EF4-FFF2-40B4-BE49-F238E27FC236}">
                <a16:creationId xmlns:a16="http://schemas.microsoft.com/office/drawing/2014/main" id="{127C3A51-62ED-543C-C392-DF842538F8DD}"/>
              </a:ext>
            </a:extLst>
          </p:cNvPr>
          <p:cNvSpPr>
            <a:spLocks noGrp="1"/>
          </p:cNvSpPr>
          <p:nvPr>
            <p:ph type="body" sz="quarter" idx="15"/>
          </p:nvPr>
        </p:nvSpPr>
        <p:spPr/>
        <p:txBody>
          <a:bodyPr/>
          <a:lstStyle/>
          <a:p>
            <a:endParaRPr lang="it-IT" dirty="0"/>
          </a:p>
        </p:txBody>
      </p:sp>
      <p:pic>
        <p:nvPicPr>
          <p:cNvPr id="5" name="Immagine 4">
            <a:extLst>
              <a:ext uri="{FF2B5EF4-FFF2-40B4-BE49-F238E27FC236}">
                <a16:creationId xmlns:a16="http://schemas.microsoft.com/office/drawing/2014/main" id="{F7700725-96E9-5331-4DB6-8B8150D4D8E7}"/>
              </a:ext>
            </a:extLst>
          </p:cNvPr>
          <p:cNvPicPr>
            <a:picLocks noChangeAspect="1"/>
          </p:cNvPicPr>
          <p:nvPr/>
        </p:nvPicPr>
        <p:blipFill>
          <a:blip r:embed="rId3"/>
          <a:stretch>
            <a:fillRect/>
          </a:stretch>
        </p:blipFill>
        <p:spPr>
          <a:xfrm>
            <a:off x="4366231" y="1368751"/>
            <a:ext cx="4089140" cy="4120498"/>
          </a:xfrm>
          <a:prstGeom prst="rect">
            <a:avLst/>
          </a:prstGeom>
          <a:ln w="41275">
            <a:solidFill>
              <a:srgbClr val="FF0000"/>
            </a:solidFill>
          </a:ln>
        </p:spPr>
      </p:pic>
      <p:sp>
        <p:nvSpPr>
          <p:cNvPr id="8" name="Titolo 2">
            <a:extLst>
              <a:ext uri="{FF2B5EF4-FFF2-40B4-BE49-F238E27FC236}">
                <a16:creationId xmlns:a16="http://schemas.microsoft.com/office/drawing/2014/main" id="{3BE9FE11-0AE3-EBD8-480B-13824C2CD0AE}"/>
              </a:ext>
            </a:extLst>
          </p:cNvPr>
          <p:cNvSpPr txBox="1">
            <a:spLocks noChangeArrowheads="1"/>
          </p:cNvSpPr>
          <p:nvPr/>
        </p:nvSpPr>
        <p:spPr>
          <a:xfrm>
            <a:off x="3125884" y="180466"/>
            <a:ext cx="7886700" cy="492443"/>
          </a:xfrm>
          <a:prstGeom prst="rect">
            <a:avLst/>
          </a:prstGeom>
        </p:spPr>
        <p:txBody>
          <a:bodyPr wrap="square" lIns="0" tIns="0" rIns="0" bIns="0">
            <a:spAutoFit/>
          </a:bodyPr>
          <a:lstStyle>
            <a:lvl1pPr>
              <a:defRPr sz="3200" b="1" i="0">
                <a:solidFill>
                  <a:srgbClr val="C00000"/>
                </a:solidFill>
                <a:latin typeface="Verdana"/>
                <a:ea typeface="+mj-ea"/>
                <a:cs typeface="Verdana"/>
              </a:defRPr>
            </a:lvl1pPr>
          </a:lstStyle>
          <a:p>
            <a:r>
              <a:rPr lang="it-IT" altLang="it-IT" dirty="0"/>
              <a:t>La UNI EN ISO 45001:23+A1</a:t>
            </a:r>
          </a:p>
        </p:txBody>
      </p:sp>
    </p:spTree>
    <p:extLst>
      <p:ext uri="{BB962C8B-B14F-4D97-AF65-F5344CB8AC3E}">
        <p14:creationId xmlns:p14="http://schemas.microsoft.com/office/powerpoint/2010/main" val="25154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isultati immagini per iaf EA Accredia"/>
          <p:cNvPicPr>
            <a:picLocks noChangeAspect="1" noChangeArrowheads="1"/>
          </p:cNvPicPr>
          <p:nvPr/>
        </p:nvPicPr>
        <p:blipFill rotWithShape="1">
          <a:blip r:embed="rId2">
            <a:extLst>
              <a:ext uri="{28A0092B-C50C-407E-A947-70E740481C1C}">
                <a14:useLocalDpi xmlns:a14="http://schemas.microsoft.com/office/drawing/2010/main" val="0"/>
              </a:ext>
            </a:extLst>
          </a:blip>
          <a:srcRect r="1946" b="26041"/>
          <a:stretch/>
        </p:blipFill>
        <p:spPr bwMode="auto">
          <a:xfrm>
            <a:off x="2063552" y="548680"/>
            <a:ext cx="8064896" cy="4564704"/>
          </a:xfrm>
          <a:prstGeom prst="rect">
            <a:avLst/>
          </a:prstGeom>
          <a:noFill/>
          <a:extLst>
            <a:ext uri="{909E8E84-426E-40DD-AFC4-6F175D3DCCD1}">
              <a14:hiddenFill xmlns:a14="http://schemas.microsoft.com/office/drawing/2010/main">
                <a:solidFill>
                  <a:srgbClr val="FFFFFF"/>
                </a:solidFill>
              </a14:hiddenFill>
            </a:ext>
          </a:extLst>
        </p:spPr>
      </p:pic>
      <p:sp>
        <p:nvSpPr>
          <p:cNvPr id="3" name="Ovale 2"/>
          <p:cNvSpPr/>
          <p:nvPr/>
        </p:nvSpPr>
        <p:spPr>
          <a:xfrm>
            <a:off x="2279576" y="5231882"/>
            <a:ext cx="6912768" cy="1080120"/>
          </a:xfrm>
          <a:prstGeom prst="ellipse">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3200" dirty="0"/>
              <a:t>Organismi di certificazione</a:t>
            </a:r>
          </a:p>
        </p:txBody>
      </p:sp>
    </p:spTree>
    <p:extLst>
      <p:ext uri="{BB962C8B-B14F-4D97-AF65-F5344CB8AC3E}">
        <p14:creationId xmlns:p14="http://schemas.microsoft.com/office/powerpoint/2010/main" val="233584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FAE1-5FAC-6AE7-E82C-54AFA4494B35}"/>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D352CE41-2945-C270-718D-93B73677B150}"/>
              </a:ext>
            </a:extLst>
          </p:cNvPr>
          <p:cNvSpPr>
            <a:spLocks noGrp="1"/>
          </p:cNvSpPr>
          <p:nvPr>
            <p:ph type="body" sz="quarter" idx="15"/>
          </p:nvPr>
        </p:nvSpPr>
        <p:spPr/>
        <p:txBody>
          <a:bodyPr/>
          <a:lstStyle/>
          <a:p>
            <a:endParaRPr lang="it-IT"/>
          </a:p>
        </p:txBody>
      </p:sp>
      <p:sp>
        <p:nvSpPr>
          <p:cNvPr id="36868" name="Segnaposto numero diapositiva 4">
            <a:extLst>
              <a:ext uri="{FF2B5EF4-FFF2-40B4-BE49-F238E27FC236}">
                <a16:creationId xmlns:a16="http://schemas.microsoft.com/office/drawing/2014/main" id="{A37B7CE8-C6EA-5FCE-FE19-D53EF8B6A8CA}"/>
              </a:ext>
            </a:extLst>
          </p:cNvPr>
          <p:cNvSpPr>
            <a:spLocks noGrp="1"/>
          </p:cNvSpPr>
          <p:nvPr>
            <p:ph type="sldNum" sz="quarter" idx="17"/>
          </p:nvPr>
        </p:nvSpPr>
        <p:spPr>
          <a:xfrm>
            <a:off x="13313834" y="6473827"/>
            <a:ext cx="1454151" cy="161583"/>
          </a:xfrm>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defRPr/>
            </a:pPr>
            <a:fld id="{C2A0BA51-2A52-44DF-BC97-DBFCD6BCD118}" type="slidenum">
              <a:rPr lang="it-IT" altLang="it-IT" sz="1050">
                <a:solidFill>
                  <a:srgbClr val="FFFFFF"/>
                </a:solidFill>
              </a:rPr>
              <a:pPr>
                <a:spcBef>
                  <a:spcPct val="0"/>
                </a:spcBef>
                <a:buFontTx/>
                <a:buNone/>
                <a:defRPr/>
              </a:pPr>
              <a:t>8</a:t>
            </a:fld>
            <a:endParaRPr lang="it-IT" altLang="it-IT" sz="1050">
              <a:solidFill>
                <a:srgbClr val="FFFFFF"/>
              </a:solidFill>
            </a:endParaRPr>
          </a:p>
        </p:txBody>
      </p:sp>
      <p:sp>
        <p:nvSpPr>
          <p:cNvPr id="38915" name="Rectangle 2">
            <a:extLst>
              <a:ext uri="{FF2B5EF4-FFF2-40B4-BE49-F238E27FC236}">
                <a16:creationId xmlns:a16="http://schemas.microsoft.com/office/drawing/2014/main" id="{A5FFE422-6969-CF7A-90D1-CAEBDA619FBB}"/>
              </a:ext>
            </a:extLst>
          </p:cNvPr>
          <p:cNvSpPr>
            <a:spLocks noGrp="1"/>
          </p:cNvSpPr>
          <p:nvPr>
            <p:ph type="title" idx="4294967295"/>
          </p:nvPr>
        </p:nvSpPr>
        <p:spPr>
          <a:xfrm>
            <a:off x="1524000" y="0"/>
            <a:ext cx="10210800" cy="369332"/>
          </a:xfrm>
        </p:spPr>
        <p:txBody>
          <a:bodyPr wrap="square" lIns="0" tIns="0" rIns="0" bIns="0">
            <a:spAutoFit/>
          </a:bodyPr>
          <a:lstStyle/>
          <a:p>
            <a:r>
              <a:rPr lang="it-IT" sz="2400" dirty="0"/>
              <a:t>LA RESPONSABILITA’ AMMINISTRATIVA (DLGS. 231/01)</a:t>
            </a:r>
          </a:p>
        </p:txBody>
      </p:sp>
      <p:sp>
        <p:nvSpPr>
          <p:cNvPr id="7" name="Rectangle 3">
            <a:extLst>
              <a:ext uri="{FF2B5EF4-FFF2-40B4-BE49-F238E27FC236}">
                <a16:creationId xmlns:a16="http://schemas.microsoft.com/office/drawing/2014/main" id="{8B3696EB-6281-5C51-9A3B-BCC980CB1726}"/>
              </a:ext>
            </a:extLst>
          </p:cNvPr>
          <p:cNvSpPr txBox="1">
            <a:spLocks noChangeArrowheads="1"/>
          </p:cNvSpPr>
          <p:nvPr/>
        </p:nvSpPr>
        <p:spPr bwMode="auto">
          <a:xfrm>
            <a:off x="1909950" y="870419"/>
            <a:ext cx="8229600" cy="1439863"/>
          </a:xfrm>
          <a:prstGeom prst="rect">
            <a:avLst/>
          </a:prstGeom>
          <a:solidFill>
            <a:schemeClr val="accent3">
              <a:lumMod val="95000"/>
            </a:schemeClr>
          </a:solidFill>
          <a:ln w="9525">
            <a:solidFill>
              <a:srgbClr val="800000"/>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9pPr>
          </a:lstStyle>
          <a:p>
            <a:pPr algn="ctr" eaLnBrk="1" hangingPunct="1">
              <a:lnSpc>
                <a:spcPct val="80000"/>
              </a:lnSpc>
              <a:spcBef>
                <a:spcPct val="20000"/>
              </a:spcBef>
              <a:defRPr/>
            </a:pPr>
            <a:r>
              <a:rPr lang="it-IT" altLang="it-IT" dirty="0">
                <a:latin typeface="Franklin Gothic Medium" panose="020B0603020102020204" pitchFamily="34" charset="0"/>
                <a:ea typeface="ＭＳ Ｐゴシック" panose="020B0600070205080204" pitchFamily="34" charset="-128"/>
              </a:rPr>
              <a:t>La L. 123/07 ha esteso il campo di applicazione a:</a:t>
            </a:r>
          </a:p>
          <a:p>
            <a:pPr eaLnBrk="1" hangingPunct="1">
              <a:lnSpc>
                <a:spcPct val="80000"/>
              </a:lnSpc>
              <a:spcBef>
                <a:spcPct val="20000"/>
              </a:spcBef>
              <a:buFontTx/>
              <a:buChar char="-"/>
              <a:defRPr/>
            </a:pPr>
            <a:r>
              <a:rPr lang="it-IT" altLang="it-IT" dirty="0">
                <a:latin typeface="Franklin Gothic Medium" panose="020B0603020102020204" pitchFamily="34" charset="0"/>
                <a:ea typeface="ＭＳ Ｐゴシック" panose="020B0600070205080204" pitchFamily="34" charset="-128"/>
              </a:rPr>
              <a:t> i reati di </a:t>
            </a:r>
            <a:r>
              <a:rPr lang="it-IT" altLang="it-IT" b="1" dirty="0">
                <a:latin typeface="Franklin Gothic Medium" panose="020B0603020102020204" pitchFamily="34" charset="0"/>
                <a:ea typeface="ＭＳ Ｐゴシック" panose="020B0600070205080204" pitchFamily="34" charset="-128"/>
              </a:rPr>
              <a:t>omicidio colposo (art. 589 </a:t>
            </a:r>
            <a:r>
              <a:rPr lang="it-IT" altLang="it-IT" b="1" dirty="0" err="1">
                <a:latin typeface="Franklin Gothic Medium" panose="020B0603020102020204" pitchFamily="34" charset="0"/>
                <a:ea typeface="ＭＳ Ｐゴシック" panose="020B0600070205080204" pitchFamily="34" charset="-128"/>
              </a:rPr>
              <a:t>cp</a:t>
            </a:r>
            <a:r>
              <a:rPr lang="it-IT" altLang="it-IT" b="1" dirty="0">
                <a:latin typeface="Franklin Gothic Medium" panose="020B0603020102020204" pitchFamily="34" charset="0"/>
                <a:ea typeface="ＭＳ Ｐゴシック" panose="020B0600070205080204" pitchFamily="34" charset="-128"/>
              </a:rPr>
              <a:t>)</a:t>
            </a:r>
          </a:p>
          <a:p>
            <a:pPr eaLnBrk="1" hangingPunct="1">
              <a:lnSpc>
                <a:spcPct val="80000"/>
              </a:lnSpc>
              <a:spcBef>
                <a:spcPct val="20000"/>
              </a:spcBef>
              <a:buFontTx/>
              <a:buChar char="-"/>
              <a:defRPr/>
            </a:pPr>
            <a:r>
              <a:rPr lang="it-IT" altLang="it-IT" b="1" dirty="0">
                <a:latin typeface="Franklin Gothic Medium" panose="020B0603020102020204" pitchFamily="34" charset="0"/>
                <a:ea typeface="ＭＳ Ｐゴシック" panose="020B0600070205080204" pitchFamily="34" charset="-128"/>
              </a:rPr>
              <a:t> lesioni colpose gravi o gravissime (art. 590 </a:t>
            </a:r>
            <a:r>
              <a:rPr lang="it-IT" altLang="it-IT" b="1" dirty="0" err="1">
                <a:latin typeface="Franklin Gothic Medium" panose="020B0603020102020204" pitchFamily="34" charset="0"/>
                <a:ea typeface="ＭＳ Ｐゴシック" panose="020B0600070205080204" pitchFamily="34" charset="-128"/>
              </a:rPr>
              <a:t>cp</a:t>
            </a:r>
            <a:r>
              <a:rPr lang="it-IT" altLang="it-IT" b="1" dirty="0">
                <a:latin typeface="Franklin Gothic Medium" panose="020B0603020102020204" pitchFamily="34" charset="0"/>
                <a:ea typeface="ＭＳ Ｐゴシック" panose="020B0600070205080204" pitchFamily="34" charset="-128"/>
              </a:rPr>
              <a:t>)</a:t>
            </a:r>
            <a:endParaRPr lang="it-IT" altLang="it-IT" dirty="0">
              <a:latin typeface="Franklin Gothic Medium" panose="020B0603020102020204" pitchFamily="34" charset="0"/>
              <a:ea typeface="ＭＳ Ｐゴシック" panose="020B0600070205080204" pitchFamily="34" charset="-128"/>
            </a:endParaRPr>
          </a:p>
          <a:p>
            <a:pPr eaLnBrk="1" hangingPunct="1">
              <a:lnSpc>
                <a:spcPct val="80000"/>
              </a:lnSpc>
              <a:spcBef>
                <a:spcPct val="20000"/>
              </a:spcBef>
              <a:buFontTx/>
              <a:buChar char="-"/>
              <a:defRPr/>
            </a:pPr>
            <a:r>
              <a:rPr lang="it-IT" altLang="it-IT" dirty="0">
                <a:latin typeface="Franklin Gothic Medium" panose="020B0603020102020204" pitchFamily="34" charset="0"/>
                <a:ea typeface="ＭＳ Ｐゴシック" panose="020B0600070205080204" pitchFamily="34" charset="-128"/>
              </a:rPr>
              <a:t>commessi con violazione delle norme antinfortunistiche e sulla tutela dell’igiene e della salute sul lavoro.</a:t>
            </a:r>
          </a:p>
        </p:txBody>
      </p:sp>
      <p:sp>
        <p:nvSpPr>
          <p:cNvPr id="4" name="Segnaposto contenuto 3">
            <a:extLst>
              <a:ext uri="{FF2B5EF4-FFF2-40B4-BE49-F238E27FC236}">
                <a16:creationId xmlns:a16="http://schemas.microsoft.com/office/drawing/2014/main" id="{1C5E5C0C-8CDB-13E8-7EEE-451C367BC9B4}"/>
              </a:ext>
            </a:extLst>
          </p:cNvPr>
          <p:cNvSpPr>
            <a:spLocks noGrp="1"/>
          </p:cNvSpPr>
          <p:nvPr>
            <p:ph sz="quarter" idx="14"/>
          </p:nvPr>
        </p:nvSpPr>
        <p:spPr/>
        <p:txBody>
          <a:bodyPr/>
          <a:lstStyle/>
          <a:p>
            <a:endParaRPr lang="it-IT"/>
          </a:p>
        </p:txBody>
      </p:sp>
      <p:sp>
        <p:nvSpPr>
          <p:cNvPr id="5" name="AutoShape 3">
            <a:extLst>
              <a:ext uri="{FF2B5EF4-FFF2-40B4-BE49-F238E27FC236}">
                <a16:creationId xmlns:a16="http://schemas.microsoft.com/office/drawing/2014/main" id="{13C75212-BA22-9589-BB1B-029C0E220336}"/>
              </a:ext>
            </a:extLst>
          </p:cNvPr>
          <p:cNvSpPr>
            <a:spLocks noChangeArrowheads="1"/>
          </p:cNvSpPr>
          <p:nvPr/>
        </p:nvSpPr>
        <p:spPr bwMode="auto">
          <a:xfrm>
            <a:off x="1524000" y="2879635"/>
            <a:ext cx="3403600" cy="2068512"/>
          </a:xfrm>
          <a:prstGeom prst="roundRect">
            <a:avLst>
              <a:gd name="adj" fmla="val 16667"/>
            </a:avLst>
          </a:prstGeom>
          <a:solidFill>
            <a:srgbClr val="FFAE37"/>
          </a:solidFill>
          <a:ln w="9525" algn="ctr">
            <a:noFill/>
            <a:round/>
            <a:headEnd/>
            <a:tailEnd/>
          </a:ln>
          <a:effectLst/>
        </p:spPr>
        <p:txBody>
          <a:bodyPr anchor="ctr">
            <a:spAutoFit/>
          </a:bodyPr>
          <a:lstStyle/>
          <a:p>
            <a:pPr algn="ctr">
              <a:defRPr/>
            </a:pPr>
            <a:r>
              <a:rPr lang="it-IT" sz="165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REATO COMMESSO DA </a:t>
            </a:r>
          </a:p>
          <a:p>
            <a:pPr algn="ctr">
              <a:defRPr/>
            </a:pPr>
            <a:r>
              <a:rPr lang="it-IT" sz="165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SOGGETTI IN POSIZIONE </a:t>
            </a:r>
          </a:p>
          <a:p>
            <a:pPr algn="ctr">
              <a:defRPr/>
            </a:pPr>
            <a:r>
              <a:rPr lang="it-IT" sz="165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APICALE (ART 5 Lett. A)</a:t>
            </a:r>
          </a:p>
          <a:p>
            <a:pPr algn="ctr">
              <a:defRPr/>
            </a:pPr>
            <a:endParaRPr lang="it-IT" sz="165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endParaRPr>
          </a:p>
          <a:p>
            <a:pPr algn="ctr">
              <a:defRPr/>
            </a:pPr>
            <a:r>
              <a:rPr lang="it-IT" sz="165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O SOTTOPOSTI</a:t>
            </a:r>
          </a:p>
          <a:p>
            <a:pPr algn="ctr">
              <a:defRPr/>
            </a:pPr>
            <a:r>
              <a:rPr lang="it-IT" sz="165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 ALL’ALTRUI DIREZIONE (ART 5 Lett. b)</a:t>
            </a:r>
            <a:endParaRPr lang="it-IT" dirty="0">
              <a:solidFill>
                <a:srgbClr val="002060"/>
              </a:solidFill>
              <a:ea typeface="ＭＳ Ｐゴシック" panose="020B0600070205080204" pitchFamily="34" charset="-128"/>
            </a:endParaRPr>
          </a:p>
        </p:txBody>
      </p:sp>
      <p:sp>
        <p:nvSpPr>
          <p:cNvPr id="6" name="AutoShape 4">
            <a:extLst>
              <a:ext uri="{FF2B5EF4-FFF2-40B4-BE49-F238E27FC236}">
                <a16:creationId xmlns:a16="http://schemas.microsoft.com/office/drawing/2014/main" id="{E41C836E-7858-FDF1-C1C9-10A1C6466B41}"/>
              </a:ext>
            </a:extLst>
          </p:cNvPr>
          <p:cNvSpPr>
            <a:spLocks noChangeArrowheads="1"/>
          </p:cNvSpPr>
          <p:nvPr/>
        </p:nvSpPr>
        <p:spPr bwMode="auto">
          <a:xfrm>
            <a:off x="6781800" y="3221602"/>
            <a:ext cx="3097213" cy="1122362"/>
          </a:xfrm>
          <a:prstGeom prst="roundRect">
            <a:avLst>
              <a:gd name="adj" fmla="val 16667"/>
            </a:avLst>
          </a:prstGeom>
          <a:solidFill>
            <a:srgbClr val="FFAE37"/>
          </a:solidFill>
          <a:ln w="9525" algn="ctr">
            <a:noFill/>
            <a:round/>
            <a:headEnd/>
            <a:tailEnd/>
          </a:ln>
          <a:effectLst/>
        </p:spPr>
        <p:txBody>
          <a:bodyPr anchor="ctr">
            <a:spAutoFit/>
          </a:bodyPr>
          <a:lstStyle/>
          <a:p>
            <a:pPr algn="ctr">
              <a:defRPr/>
            </a:pPr>
            <a:r>
              <a:rPr lang="it-IT" sz="200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INTERESSE E VANTAGGIO </a:t>
            </a:r>
          </a:p>
          <a:p>
            <a:pPr algn="ctr">
              <a:defRPr/>
            </a:pPr>
            <a:r>
              <a:rPr lang="it-IT" sz="2000" b="1" dirty="0">
                <a:solidFill>
                  <a:srgbClr val="002060"/>
                </a:solidFill>
                <a:effectLst>
                  <a:outerShdw blurRad="38100" dist="38100" dir="2700000" algn="tl">
                    <a:srgbClr val="000000"/>
                  </a:outerShdw>
                </a:effectLst>
                <a:latin typeface="Tahoma" pitchFamily="34" charset="0"/>
                <a:ea typeface="ＭＳ Ｐゴシック" panose="020B0600070205080204" pitchFamily="34" charset="-128"/>
              </a:rPr>
              <a:t>DELL’ENTE</a:t>
            </a:r>
            <a:endParaRPr lang="it-IT" sz="2000" dirty="0">
              <a:solidFill>
                <a:srgbClr val="002060"/>
              </a:solidFill>
              <a:ea typeface="ＭＳ Ｐゴシック" panose="020B0600070205080204" pitchFamily="34" charset="-128"/>
            </a:endParaRPr>
          </a:p>
        </p:txBody>
      </p:sp>
      <p:sp>
        <p:nvSpPr>
          <p:cNvPr id="8" name="CasellaDiTesto 7">
            <a:extLst>
              <a:ext uri="{FF2B5EF4-FFF2-40B4-BE49-F238E27FC236}">
                <a16:creationId xmlns:a16="http://schemas.microsoft.com/office/drawing/2014/main" id="{0B3336D5-64E3-EF6F-2D47-7233BA38422B}"/>
              </a:ext>
            </a:extLst>
          </p:cNvPr>
          <p:cNvSpPr txBox="1">
            <a:spLocks noChangeArrowheads="1"/>
          </p:cNvSpPr>
          <p:nvPr/>
        </p:nvSpPr>
        <p:spPr bwMode="auto">
          <a:xfrm>
            <a:off x="4968606" y="2351703"/>
            <a:ext cx="2146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700" b="1" dirty="0">
                <a:solidFill>
                  <a:schemeClr val="tx2"/>
                </a:solidFill>
              </a:rPr>
              <a:t>PRESUPPOSTI</a:t>
            </a:r>
          </a:p>
        </p:txBody>
      </p:sp>
      <p:sp>
        <p:nvSpPr>
          <p:cNvPr id="45062" name="Rettangolo 8">
            <a:extLst>
              <a:ext uri="{FF2B5EF4-FFF2-40B4-BE49-F238E27FC236}">
                <a16:creationId xmlns:a16="http://schemas.microsoft.com/office/drawing/2014/main" id="{71D7F68E-A14B-7A92-4C2F-15F6FAE08531}"/>
              </a:ext>
            </a:extLst>
          </p:cNvPr>
          <p:cNvSpPr>
            <a:spLocks noChangeArrowheads="1"/>
          </p:cNvSpPr>
          <p:nvPr/>
        </p:nvSpPr>
        <p:spPr bwMode="auto">
          <a:xfrm>
            <a:off x="2422292" y="4989568"/>
            <a:ext cx="770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2000" dirty="0">
                <a:solidFill>
                  <a:srgbClr val="C00000"/>
                </a:solidFill>
                <a:latin typeface="Arial Black" panose="020B0A04020102020204" pitchFamily="34" charset="0"/>
              </a:rPr>
              <a:t>E’ esclusa la responsabilità dell’ente qualora la persona fisica abbia commesso il reato per esclusivo vantaggio proprio o di terzi.</a:t>
            </a:r>
            <a:endParaRPr lang="it-IT" altLang="it-IT" sz="2000" dirty="0">
              <a:solidFill>
                <a:srgbClr val="C00000"/>
              </a:solidFill>
            </a:endParaRPr>
          </a:p>
        </p:txBody>
      </p:sp>
    </p:spTree>
    <p:extLst>
      <p:ext uri="{BB962C8B-B14F-4D97-AF65-F5344CB8AC3E}">
        <p14:creationId xmlns:p14="http://schemas.microsoft.com/office/powerpoint/2010/main" val="3475379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diamond(in)">
                                      <p:cBhvr>
                                        <p:cTn id="7" dur="1000"/>
                                        <p:tgtEl>
                                          <p:spTgt spid="7">
                                            <p:bg/>
                                          </p:spTgt>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amond(in)">
                                      <p:cBhvr>
                                        <p:cTn id="11" dur="1000"/>
                                        <p:tgtEl>
                                          <p:spTgt spid="7">
                                            <p:txEl>
                                              <p:pRg st="0" end="0"/>
                                            </p:txEl>
                                          </p:spTgt>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amond(in)">
                                      <p:cBhvr>
                                        <p:cTn id="15" dur="1000"/>
                                        <p:tgtEl>
                                          <p:spTgt spid="7">
                                            <p:txEl>
                                              <p:pRg st="1" end="1"/>
                                            </p:txEl>
                                          </p:spTgt>
                                        </p:tgtEl>
                                      </p:cBhvr>
                                    </p:animEffect>
                                  </p:childTnLst>
                                </p:cTn>
                              </p:par>
                            </p:childTnLst>
                          </p:cTn>
                        </p:par>
                        <p:par>
                          <p:cTn id="16" fill="hold" nodeType="afterGroup">
                            <p:stCondLst>
                              <p:cond delay="3000"/>
                            </p:stCondLst>
                            <p:childTnLst>
                              <p:par>
                                <p:cTn id="17" presetID="8" presetClass="entr" presetSubtype="16"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diamond(in)">
                                      <p:cBhvr>
                                        <p:cTn id="19" dur="1000"/>
                                        <p:tgtEl>
                                          <p:spTgt spid="7">
                                            <p:txEl>
                                              <p:pRg st="2" end="2"/>
                                            </p:txEl>
                                          </p:spTgt>
                                        </p:tgtEl>
                                      </p:cBhvr>
                                    </p:animEffect>
                                  </p:childTnLst>
                                </p:cTn>
                              </p:par>
                            </p:childTnLst>
                          </p:cTn>
                        </p:par>
                        <p:par>
                          <p:cTn id="20" fill="hold" nodeType="afterGroup">
                            <p:stCondLst>
                              <p:cond delay="4000"/>
                            </p:stCondLst>
                            <p:childTnLst>
                              <p:par>
                                <p:cTn id="21" presetID="8" presetClass="entr" presetSubtype="16"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diamond(in)">
                                      <p:cBhvr>
                                        <p:cTn id="23"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9CEEB7A9-6237-EA20-745C-DB150D8010C8}"/>
              </a:ext>
            </a:extLst>
          </p:cNvPr>
          <p:cNvSpPr txBox="1">
            <a:spLocks noChangeArrowheads="1"/>
          </p:cNvSpPr>
          <p:nvPr/>
        </p:nvSpPr>
        <p:spPr bwMode="auto">
          <a:xfrm>
            <a:off x="2867025" y="882214"/>
            <a:ext cx="6457950" cy="7842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it-IT" altLang="it-IT" sz="2250" dirty="0">
                <a:solidFill>
                  <a:srgbClr val="990000"/>
                </a:solidFill>
                <a:latin typeface="Arial Black" panose="020B0A04020102020204" pitchFamily="34" charset="0"/>
                <a:ea typeface="ＭＳ Ｐゴシック" panose="020B0600070205080204" pitchFamily="34" charset="-128"/>
              </a:rPr>
              <a:t>Ipotesi di esclusione della </a:t>
            </a:r>
            <a:r>
              <a:rPr lang="it-IT" altLang="it-IT" sz="2250" dirty="0" err="1">
                <a:solidFill>
                  <a:srgbClr val="990000"/>
                </a:solidFill>
                <a:latin typeface="Arial Black" panose="020B0A04020102020204" pitchFamily="34" charset="0"/>
                <a:ea typeface="ＭＳ Ｐゴシック" panose="020B0600070205080204" pitchFamily="34" charset="-128"/>
              </a:rPr>
              <a:t>responsabilita’</a:t>
            </a:r>
            <a:r>
              <a:rPr lang="it-IT" altLang="it-IT" sz="2250" dirty="0">
                <a:solidFill>
                  <a:srgbClr val="990000"/>
                </a:solidFill>
                <a:latin typeface="Arial Black" panose="020B0A04020102020204" pitchFamily="34" charset="0"/>
                <a:ea typeface="ＭＳ Ｐゴシック" panose="020B0600070205080204" pitchFamily="34" charset="-128"/>
              </a:rPr>
              <a:t> dell’ente</a:t>
            </a:r>
          </a:p>
        </p:txBody>
      </p:sp>
      <p:sp>
        <p:nvSpPr>
          <p:cNvPr id="19460" name="Text Box 4">
            <a:extLst>
              <a:ext uri="{FF2B5EF4-FFF2-40B4-BE49-F238E27FC236}">
                <a16:creationId xmlns:a16="http://schemas.microsoft.com/office/drawing/2014/main" id="{6C56BA1E-3F7E-DAE7-3A44-03FD5DF1951C}"/>
              </a:ext>
            </a:extLst>
          </p:cNvPr>
          <p:cNvSpPr txBox="1">
            <a:spLocks noChangeArrowheads="1"/>
          </p:cNvSpPr>
          <p:nvPr/>
        </p:nvSpPr>
        <p:spPr bwMode="auto">
          <a:xfrm>
            <a:off x="2514600" y="1752600"/>
            <a:ext cx="7489825" cy="1816100"/>
          </a:xfrm>
          <a:prstGeom prst="rect">
            <a:avLst/>
          </a:prstGeom>
          <a:solidFill>
            <a:srgbClr val="F79443"/>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it-IT" altLang="it-IT" sz="2800" dirty="0">
                <a:solidFill>
                  <a:schemeClr val="tx2"/>
                </a:solidFill>
              </a:rPr>
              <a:t>…..ha </a:t>
            </a:r>
            <a:r>
              <a:rPr lang="it-IT" altLang="it-IT" sz="2800" u="sng" dirty="0">
                <a:solidFill>
                  <a:schemeClr val="tx2"/>
                </a:solidFill>
              </a:rPr>
              <a:t>adottato ed efficacemente attuato</a:t>
            </a:r>
            <a:r>
              <a:rPr lang="it-IT" altLang="it-IT" sz="2800" dirty="0">
                <a:solidFill>
                  <a:schemeClr val="tx2"/>
                </a:solidFill>
              </a:rPr>
              <a:t>, prima della commissione del fatto, modelli di organizzazione e di gestione idonei a prevenire reati della specie di quello verificatosi;</a:t>
            </a:r>
            <a:endParaRPr lang="it-IT" altLang="it-IT" sz="2800" u="sng" dirty="0">
              <a:solidFill>
                <a:schemeClr val="tx2"/>
              </a:solidFill>
              <a:latin typeface="Arial Black" panose="020B0A04020102020204" pitchFamily="34" charset="0"/>
            </a:endParaRPr>
          </a:p>
        </p:txBody>
      </p:sp>
      <p:sp>
        <p:nvSpPr>
          <p:cNvPr id="50180" name="Rectangle 3">
            <a:extLst>
              <a:ext uri="{FF2B5EF4-FFF2-40B4-BE49-F238E27FC236}">
                <a16:creationId xmlns:a16="http://schemas.microsoft.com/office/drawing/2014/main" id="{EE754997-3CCA-6C8B-321F-025B7723363D}"/>
              </a:ext>
            </a:extLst>
          </p:cNvPr>
          <p:cNvSpPr>
            <a:spLocks noChangeArrowheads="1"/>
          </p:cNvSpPr>
          <p:nvPr/>
        </p:nvSpPr>
        <p:spPr bwMode="auto">
          <a:xfrm>
            <a:off x="4876800" y="304800"/>
            <a:ext cx="5657850" cy="369332"/>
          </a:xfrm>
          <a:prstGeom prst="rect">
            <a:avLst/>
          </a:prstGeom>
        </p:spPr>
        <p:txBody>
          <a:bodyPr wrap="square" lIns="0" tIns="0" rIns="0" bIns="0">
            <a:spAutoFit/>
          </a:bodyPr>
          <a:lstStyle/>
          <a:p>
            <a:r>
              <a:rPr lang="it-IT" altLang="it-IT" sz="2400" b="1" dirty="0" err="1">
                <a:solidFill>
                  <a:srgbClr val="C00000"/>
                </a:solidFill>
                <a:latin typeface="Verdana"/>
                <a:ea typeface="+mj-ea"/>
                <a:cs typeface="Verdana"/>
              </a:rPr>
              <a:t>D.Lgs</a:t>
            </a:r>
            <a:r>
              <a:rPr lang="it-IT" altLang="it-IT" sz="2400" b="1" dirty="0">
                <a:solidFill>
                  <a:srgbClr val="C00000"/>
                </a:solidFill>
                <a:latin typeface="Verdana"/>
                <a:ea typeface="+mj-ea"/>
                <a:cs typeface="Verdana"/>
              </a:rPr>
              <a:t> 231/2001</a:t>
            </a:r>
          </a:p>
        </p:txBody>
      </p:sp>
      <p:sp>
        <p:nvSpPr>
          <p:cNvPr id="4" name="Segnaposto testo 3">
            <a:extLst>
              <a:ext uri="{FF2B5EF4-FFF2-40B4-BE49-F238E27FC236}">
                <a16:creationId xmlns:a16="http://schemas.microsoft.com/office/drawing/2014/main" id="{4637AC84-D1A5-49B4-01A5-3A6DCD224C81}"/>
              </a:ext>
            </a:extLst>
          </p:cNvPr>
          <p:cNvSpPr>
            <a:spLocks noGrp="1"/>
          </p:cNvSpPr>
          <p:nvPr>
            <p:ph type="body" sz="quarter" idx="15"/>
          </p:nvPr>
        </p:nvSpPr>
        <p:spPr/>
        <p:txBody>
          <a:bodyPr/>
          <a:lstStyle/>
          <a:p>
            <a:endParaRPr lang="it-IT"/>
          </a:p>
        </p:txBody>
      </p:sp>
      <p:sp>
        <p:nvSpPr>
          <p:cNvPr id="3" name="CasellaDiTesto 2">
            <a:extLst>
              <a:ext uri="{FF2B5EF4-FFF2-40B4-BE49-F238E27FC236}">
                <a16:creationId xmlns:a16="http://schemas.microsoft.com/office/drawing/2014/main" id="{DF501E66-7EA1-8BF7-910E-6D49C24486B2}"/>
              </a:ext>
            </a:extLst>
          </p:cNvPr>
          <p:cNvSpPr txBox="1"/>
          <p:nvPr/>
        </p:nvSpPr>
        <p:spPr>
          <a:xfrm>
            <a:off x="1219200" y="4487825"/>
            <a:ext cx="10439400" cy="1477328"/>
          </a:xfrm>
          <a:prstGeom prst="rect">
            <a:avLst/>
          </a:prstGeom>
          <a:noFill/>
        </p:spPr>
        <p:txBody>
          <a:bodyPr wrap="square">
            <a:spAutoFit/>
          </a:bodyPr>
          <a:lstStyle/>
          <a:p>
            <a:pPr algn="l"/>
            <a:r>
              <a:rPr lang="it-IT" sz="1800" b="1" i="1" u="none" strike="noStrike" baseline="0" dirty="0">
                <a:solidFill>
                  <a:srgbClr val="000000"/>
                </a:solidFill>
                <a:latin typeface="Arial" panose="020B0604020202020204" pitchFamily="34" charset="0"/>
              </a:rPr>
              <a:t>Articolo 30 - Modelli di organizzazione e di gestione</a:t>
            </a:r>
          </a:p>
          <a:p>
            <a:pPr algn="l"/>
            <a:r>
              <a:rPr lang="it-IT" sz="1800" b="0" i="0" u="none" strike="noStrike" baseline="0" dirty="0">
                <a:solidFill>
                  <a:srgbClr val="000000"/>
                </a:solidFill>
                <a:latin typeface="Arial" panose="020B0604020202020204" pitchFamily="34" charset="0"/>
              </a:rPr>
              <a:t>1. Il modello di organizzazione e di gestione idoneo ad avere </a:t>
            </a:r>
            <a:r>
              <a:rPr lang="it-IT" sz="1800" b="1" i="0" u="none" strike="noStrike" baseline="0" dirty="0">
                <a:solidFill>
                  <a:srgbClr val="000000"/>
                </a:solidFill>
                <a:latin typeface="Arial" panose="020B0604020202020204" pitchFamily="34" charset="0"/>
              </a:rPr>
              <a:t>efficacia esimente </a:t>
            </a:r>
            <a:r>
              <a:rPr lang="it-IT" sz="1800" b="0" i="0" u="none" strike="noStrike" baseline="0" dirty="0">
                <a:solidFill>
                  <a:srgbClr val="000000"/>
                </a:solidFill>
                <a:latin typeface="Arial" panose="020B0604020202020204" pitchFamily="34" charset="0"/>
              </a:rPr>
              <a:t>della responsabilità amministrativa delle persone giuridiche, delle società e delle associazioni anche prive di personalità giuridica di cui al decreto legislativo 8 giugno 2001, n. 231</a:t>
            </a:r>
            <a:r>
              <a:rPr lang="it-IT" sz="800" b="0" i="1" u="none" strike="noStrike" baseline="0" dirty="0">
                <a:solidFill>
                  <a:srgbClr val="000000"/>
                </a:solidFill>
                <a:latin typeface="Arial" panose="020B0604020202020204" pitchFamily="34" charset="0"/>
              </a:rPr>
              <a:t>(</a:t>
            </a:r>
            <a:r>
              <a:rPr lang="it-IT" sz="800" b="0" i="0" u="none" strike="noStrike" baseline="0" dirty="0">
                <a:solidFill>
                  <a:srgbClr val="0000FF"/>
                </a:solidFill>
                <a:latin typeface="Arial" panose="020B0604020202020204" pitchFamily="34" charset="0"/>
              </a:rPr>
              <a:t>N</a:t>
            </a:r>
            <a:r>
              <a:rPr lang="it-IT" sz="800" b="0" i="1" u="none" strike="noStrike" baseline="0" dirty="0">
                <a:solidFill>
                  <a:srgbClr val="000000"/>
                </a:solidFill>
                <a:latin typeface="Arial" panose="020B0604020202020204" pitchFamily="34" charset="0"/>
              </a:rPr>
              <a:t>)</a:t>
            </a:r>
            <a:r>
              <a:rPr lang="it-IT" sz="1800" b="0" i="0" u="none" strike="noStrike" baseline="0" dirty="0">
                <a:solidFill>
                  <a:srgbClr val="000000"/>
                </a:solidFill>
                <a:latin typeface="Arial" panose="020B0604020202020204" pitchFamily="34" charset="0"/>
              </a:rPr>
              <a:t>, deve essere </a:t>
            </a:r>
            <a:r>
              <a:rPr lang="it-IT" sz="1800" b="1" i="0" u="sng" strike="noStrike" baseline="0" dirty="0">
                <a:solidFill>
                  <a:srgbClr val="000000"/>
                </a:solidFill>
                <a:latin typeface="Arial" panose="020B0604020202020204" pitchFamily="34" charset="0"/>
              </a:rPr>
              <a:t>adottato ed efficacemente attuato</a:t>
            </a:r>
            <a:r>
              <a:rPr lang="it-IT" sz="1800" b="0" i="0" u="none" strike="noStrike" baseline="0" dirty="0">
                <a:solidFill>
                  <a:srgbClr val="000000"/>
                </a:solidFill>
                <a:latin typeface="Arial" panose="020B0604020202020204" pitchFamily="34" charset="0"/>
              </a:rPr>
              <a:t>, assicurando un sistema aziendale……</a:t>
            </a:r>
            <a:endParaRPr lang="it-IT"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1+#ppt_w/2"/>
                                          </p:val>
                                        </p:tav>
                                        <p:tav tm="100000">
                                          <p:val>
                                            <p:strVal val="#ppt_x"/>
                                          </p:val>
                                        </p:tav>
                                      </p:tavLst>
                                    </p:anim>
                                    <p:anim calcmode="lin" valueType="num">
                                      <p:cBhvr additive="base">
                                        <p:cTn id="13"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5957</TotalTime>
  <Words>2246</Words>
  <Application>Microsoft Office PowerPoint</Application>
  <PresentationFormat>Widescreen</PresentationFormat>
  <Paragraphs>311</Paragraphs>
  <Slides>26</Slides>
  <Notes>6</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26</vt:i4>
      </vt:variant>
    </vt:vector>
  </HeadingPairs>
  <TitlesOfParts>
    <vt:vector size="41" baseType="lpstr">
      <vt:lpstr>ＭＳ Ｐゴシック</vt:lpstr>
      <vt:lpstr>Aptos</vt:lpstr>
      <vt:lpstr>Arial</vt:lpstr>
      <vt:lpstr>Arial Black</vt:lpstr>
      <vt:lpstr>Arial Unicode MS</vt:lpstr>
      <vt:lpstr>Bookman Old Style</vt:lpstr>
      <vt:lpstr>Calibri</vt:lpstr>
      <vt:lpstr>Franklin Gothic Book</vt:lpstr>
      <vt:lpstr>Franklin Gothic Medium</vt:lpstr>
      <vt:lpstr>Tahoma</vt:lpstr>
      <vt:lpstr>Times New Roman</vt:lpstr>
      <vt:lpstr>Verdana</vt:lpstr>
      <vt:lpstr>Wingdings</vt:lpstr>
      <vt:lpstr>Office Theme</vt:lpstr>
      <vt:lpstr>1_Office Theme</vt:lpstr>
      <vt:lpstr>Sistemi di Gestione della Salute e Sicurezza – UNI ISO 45001 -Modelli di Organizzazione e Gestione di cui all’art. 30 del d.lgs. 81/08 </vt:lpstr>
      <vt:lpstr>Presentazione standard di PowerPoint</vt:lpstr>
      <vt:lpstr>Presentazione standard di PowerPoint</vt:lpstr>
      <vt:lpstr>Le norme sistemiche hanno una base comune High level Structure oggi Harmonized standard</vt:lpstr>
      <vt:lpstr>Gli altri aspetti comuni e le implicazioni</vt:lpstr>
      <vt:lpstr>Presentazione standard di PowerPoint</vt:lpstr>
      <vt:lpstr>Presentazione standard di PowerPoint</vt:lpstr>
      <vt:lpstr>LA RESPONSABILITA’ AMMINISTRATIVA (DLGS. 231/01)</vt:lpstr>
      <vt:lpstr>Presentazione standard di PowerPoint</vt:lpstr>
      <vt:lpstr>Presentazione standard di PowerPoint</vt:lpstr>
      <vt:lpstr>MODELLO DI ORGANIZZAZIONE E DI GESTIONE - D. LGS. 81/2008 -ART. 2, LETT. DD</vt:lpstr>
      <vt:lpstr>MOG-SSL idoneo</vt:lpstr>
      <vt:lpstr>Presentazione standard di PowerPoint</vt:lpstr>
      <vt:lpstr>Presentazione standard di PowerPoint</vt:lpstr>
      <vt:lpstr>ORGANISMO DI VIGILANZA</vt:lpstr>
      <vt:lpstr>Presentazione standard di PowerPoint</vt:lpstr>
      <vt:lpstr>Presentazione standard di PowerPoint</vt:lpstr>
      <vt:lpstr>Presentazione standard di PowerPoint</vt:lpstr>
      <vt:lpstr>Presentazione standard di PowerPoint</vt:lpstr>
      <vt:lpstr>D.Lgs 103/24 Art. 3. Sistema di identificazione e valutazione del livello di rischio «basso»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in verdana 40</dc:title>
  <dc:creator>Stirpe Moreno</dc:creator>
  <cp:lastModifiedBy>Terracina Antonio</cp:lastModifiedBy>
  <cp:revision>13</cp:revision>
  <dcterms:created xsi:type="dcterms:W3CDTF">2024-04-08T14:55:32Z</dcterms:created>
  <dcterms:modified xsi:type="dcterms:W3CDTF">2026-01-23T07:04:58Z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2023-11-23T00:00:00Z</vt:filetime>
  </property>
  <property fmtid="{D5CDD505-2E9C-101B-9397-08002B2CF9AE}" pid="3" name="Creator">
    <vt:lpwstr>Microsoft® PowerPoint® per Microsoft 365</vt:lpwstr>
  </property>
  <property fmtid="{D5CDD505-2E9C-101B-9397-08002B2CF9AE}" pid="4" name="LastSaved">
    <vt:filetime>2024-04-08T00:00:00Z</vt:filetime>
  </property>
  <property fmtid="{D5CDD505-2E9C-101B-9397-08002B2CF9AE}" pid="5" name="Producer">
    <vt:lpwstr>Microsoft® PowerPoint® per Microsoft 365</vt:lpwstr>
  </property>
</Properties>
</file>