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sldIdLst>
    <p:sldId id="258" r:id="rId6"/>
    <p:sldId id="257" r:id="rId7"/>
    <p:sldId id="259" r:id="rId8"/>
    <p:sldId id="263" r:id="rId9"/>
    <p:sldId id="264" r:id="rId10"/>
    <p:sldId id="265" r:id="rId11"/>
    <p:sldId id="262" r:id="rId12"/>
    <p:sldId id="261" r:id="rId13"/>
    <p:sldId id="266" r:id="rId14"/>
    <p:sldId id="260" r:id="rId15"/>
    <p:sldId id="267" r:id="rId16"/>
    <p:sldId id="268" r:id="rId17"/>
    <p:sldId id="269" r:id="rId18"/>
    <p:sldId id="270" r:id="rId19"/>
    <p:sldId id="271" r:id="rId20"/>
    <p:sldId id="272" r:id="rId21"/>
    <p:sldId id="273" r:id="rId2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1744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autoAdjust="0"/>
  </p:normalViewPr>
  <p:slideViewPr>
    <p:cSldViewPr snapToGrid="0">
      <p:cViewPr varScale="1">
        <p:scale>
          <a:sx n="67" d="100"/>
          <a:sy n="67" d="100"/>
        </p:scale>
        <p:origin x="116" y="4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70BAA3-E565-4CB3-8FD8-32C5AEC3A8D5}"/>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9EB29FDD-8420-4DF9-A48C-0692955B03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6" name="Segnaposto numero diapositiva 5">
            <a:extLst>
              <a:ext uri="{FF2B5EF4-FFF2-40B4-BE49-F238E27FC236}">
                <a16:creationId xmlns:a16="http://schemas.microsoft.com/office/drawing/2014/main" id="{83947ED3-A42F-4EC9-9B6A-12BBBA168CAC}"/>
              </a:ext>
            </a:extLst>
          </p:cNvPr>
          <p:cNvSpPr>
            <a:spLocks noGrp="1"/>
          </p:cNvSpPr>
          <p:nvPr>
            <p:ph type="sldNum" sz="quarter" idx="12"/>
          </p:nvPr>
        </p:nvSpPr>
        <p:spPr>
          <a:xfrm>
            <a:off x="139772" y="6316499"/>
            <a:ext cx="689284" cy="365125"/>
          </a:xfrm>
        </p:spPr>
        <p:txBody>
          <a:bodyPr/>
          <a:lstStyle/>
          <a:p>
            <a:fld id="{D91ADDB9-6B84-48EC-8747-206522FF73C5}" type="slidenum">
              <a:rPr lang="it-IT" smtClean="0"/>
              <a:t>‹N›</a:t>
            </a:fld>
            <a:endParaRPr lang="it-IT"/>
          </a:p>
        </p:txBody>
      </p:sp>
    </p:spTree>
    <p:extLst>
      <p:ext uri="{BB962C8B-B14F-4D97-AF65-F5344CB8AC3E}">
        <p14:creationId xmlns:p14="http://schemas.microsoft.com/office/powerpoint/2010/main" val="107069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BCB043-58A4-4F4C-9BB1-C09F44307376}"/>
              </a:ext>
            </a:extLst>
          </p:cNvPr>
          <p:cNvSpPr>
            <a:spLocks noGrp="1"/>
          </p:cNvSpPr>
          <p:nvPr>
            <p:ph type="title" hasCustomPrompt="1"/>
          </p:nvPr>
        </p:nvSpPr>
        <p:spPr/>
        <p:txBody>
          <a:bodyPr/>
          <a:lstStyle/>
          <a:p>
            <a:r>
              <a:rPr lang="it-IT" dirty="0"/>
              <a:t>FARE CLIC PER MODIFICARE LO STILE DEL TITOLO DELLO SCHEMA</a:t>
            </a:r>
          </a:p>
        </p:txBody>
      </p:sp>
      <p:sp>
        <p:nvSpPr>
          <p:cNvPr id="3" name="Segnaposto testo verticale 2">
            <a:extLst>
              <a:ext uri="{FF2B5EF4-FFF2-40B4-BE49-F238E27FC236}">
                <a16:creationId xmlns:a16="http://schemas.microsoft.com/office/drawing/2014/main" id="{63AABF24-C9AC-49EC-B5D5-6D86A5E92C81}"/>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numero diapositiva 5">
            <a:extLst>
              <a:ext uri="{FF2B5EF4-FFF2-40B4-BE49-F238E27FC236}">
                <a16:creationId xmlns:a16="http://schemas.microsoft.com/office/drawing/2014/main" id="{C9A8763D-ABC6-4911-9A8F-B5275F1A39BD}"/>
              </a:ext>
            </a:extLst>
          </p:cNvPr>
          <p:cNvSpPr>
            <a:spLocks noGrp="1"/>
          </p:cNvSpPr>
          <p:nvPr>
            <p:ph type="sldNum" sz="quarter" idx="12"/>
          </p:nvPr>
        </p:nvSpPr>
        <p:spPr/>
        <p:txBody>
          <a:bodyPr/>
          <a:lstStyle/>
          <a:p>
            <a:fld id="{D91ADDB9-6B84-48EC-8747-206522FF73C5}" type="slidenum">
              <a:rPr lang="it-IT" smtClean="0"/>
              <a:t>‹N›</a:t>
            </a:fld>
            <a:endParaRPr lang="it-IT"/>
          </a:p>
        </p:txBody>
      </p:sp>
    </p:spTree>
    <p:extLst>
      <p:ext uri="{BB962C8B-B14F-4D97-AF65-F5344CB8AC3E}">
        <p14:creationId xmlns:p14="http://schemas.microsoft.com/office/powerpoint/2010/main" val="3310316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6306EA9E-44D8-4C07-9ADC-5DE57631A1B3}"/>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08DA3A1-9D12-47F6-A2FC-57D26DAB0E7C}"/>
              </a:ext>
            </a:extLst>
          </p:cNvPr>
          <p:cNvSpPr>
            <a:spLocks noGrp="1"/>
          </p:cNvSpPr>
          <p:nvPr>
            <p:ph type="body" orient="vert" idx="1"/>
          </p:nvPr>
        </p:nvSpPr>
        <p:spPr>
          <a:xfrm>
            <a:off x="838200" y="365125"/>
            <a:ext cx="7734300" cy="5811838"/>
          </a:xfrm>
        </p:spPr>
        <p:txBody>
          <a:bodyPr vert="eaVert"/>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numero diapositiva 5">
            <a:extLst>
              <a:ext uri="{FF2B5EF4-FFF2-40B4-BE49-F238E27FC236}">
                <a16:creationId xmlns:a16="http://schemas.microsoft.com/office/drawing/2014/main" id="{68B09AAE-71BE-437B-81BA-399096DA38E3}"/>
              </a:ext>
            </a:extLst>
          </p:cNvPr>
          <p:cNvSpPr>
            <a:spLocks noGrp="1"/>
          </p:cNvSpPr>
          <p:nvPr>
            <p:ph type="sldNum" sz="quarter" idx="12"/>
          </p:nvPr>
        </p:nvSpPr>
        <p:spPr/>
        <p:txBody>
          <a:bodyPr/>
          <a:lstStyle/>
          <a:p>
            <a:fld id="{D91ADDB9-6B84-48EC-8747-206522FF73C5}" type="slidenum">
              <a:rPr lang="it-IT" smtClean="0"/>
              <a:t>‹N›</a:t>
            </a:fld>
            <a:endParaRPr lang="it-IT"/>
          </a:p>
        </p:txBody>
      </p:sp>
    </p:spTree>
    <p:extLst>
      <p:ext uri="{BB962C8B-B14F-4D97-AF65-F5344CB8AC3E}">
        <p14:creationId xmlns:p14="http://schemas.microsoft.com/office/powerpoint/2010/main" val="1160875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70BAA3-E565-4CB3-8FD8-32C5AEC3A8D5}"/>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9EB29FDD-8420-4DF9-A48C-0692955B03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6" name="Segnaposto numero diapositiva 5">
            <a:extLst>
              <a:ext uri="{FF2B5EF4-FFF2-40B4-BE49-F238E27FC236}">
                <a16:creationId xmlns:a16="http://schemas.microsoft.com/office/drawing/2014/main" id="{83947ED3-A42F-4EC9-9B6A-12BBBA168CAC}"/>
              </a:ext>
            </a:extLst>
          </p:cNvPr>
          <p:cNvSpPr>
            <a:spLocks noGrp="1"/>
          </p:cNvSpPr>
          <p:nvPr>
            <p:ph type="sldNum" sz="quarter" idx="12"/>
          </p:nvPr>
        </p:nvSpPr>
        <p:spPr>
          <a:xfrm>
            <a:off x="139772" y="6316499"/>
            <a:ext cx="689284" cy="365125"/>
          </a:xfrm>
        </p:spPr>
        <p:txBody>
          <a:bodyPr/>
          <a:lstStyle/>
          <a:p>
            <a:fld id="{D91ADDB9-6B84-48EC-8747-206522FF73C5}" type="slidenum">
              <a:rPr lang="it-IT" smtClean="0"/>
              <a:t>‹N›</a:t>
            </a:fld>
            <a:endParaRPr lang="it-IT"/>
          </a:p>
        </p:txBody>
      </p:sp>
    </p:spTree>
    <p:extLst>
      <p:ext uri="{BB962C8B-B14F-4D97-AF65-F5344CB8AC3E}">
        <p14:creationId xmlns:p14="http://schemas.microsoft.com/office/powerpoint/2010/main" val="510249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E42457-9C96-4F58-842A-3E0B4E97EA68}"/>
              </a:ext>
            </a:extLst>
          </p:cNvPr>
          <p:cNvSpPr>
            <a:spLocks noGrp="1"/>
          </p:cNvSpPr>
          <p:nvPr>
            <p:ph type="title" hasCustomPrompt="1"/>
          </p:nvPr>
        </p:nvSpPr>
        <p:spPr>
          <a:xfrm>
            <a:off x="838200" y="319405"/>
            <a:ext cx="10515600" cy="1325563"/>
          </a:xfrm>
        </p:spPr>
        <p:txBody>
          <a:body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9971C424-3FAB-408B-BA38-176B20BDC1A4}"/>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numero diapositiva 5">
            <a:extLst>
              <a:ext uri="{FF2B5EF4-FFF2-40B4-BE49-F238E27FC236}">
                <a16:creationId xmlns:a16="http://schemas.microsoft.com/office/drawing/2014/main" id="{C25A5093-472D-4D44-9208-25E2B68FE74F}"/>
              </a:ext>
            </a:extLst>
          </p:cNvPr>
          <p:cNvSpPr>
            <a:spLocks noGrp="1"/>
          </p:cNvSpPr>
          <p:nvPr>
            <p:ph type="sldNum" sz="quarter" idx="12"/>
          </p:nvPr>
        </p:nvSpPr>
        <p:spPr/>
        <p:txBody>
          <a:bodyPr/>
          <a:lstStyle/>
          <a:p>
            <a:fld id="{D91ADDB9-6B84-48EC-8747-206522FF73C5}" type="slidenum">
              <a:rPr lang="it-IT" smtClean="0"/>
              <a:t>‹N›</a:t>
            </a:fld>
            <a:endParaRPr lang="it-IT"/>
          </a:p>
        </p:txBody>
      </p:sp>
    </p:spTree>
    <p:extLst>
      <p:ext uri="{BB962C8B-B14F-4D97-AF65-F5344CB8AC3E}">
        <p14:creationId xmlns:p14="http://schemas.microsoft.com/office/powerpoint/2010/main" val="2297882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52F157-9892-488D-95E9-BBAD6FDCE1BE}"/>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CDBB6204-212E-44C8-8183-4CA3A766C1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6" name="Segnaposto numero diapositiva 5">
            <a:extLst>
              <a:ext uri="{FF2B5EF4-FFF2-40B4-BE49-F238E27FC236}">
                <a16:creationId xmlns:a16="http://schemas.microsoft.com/office/drawing/2014/main" id="{3AEEC0E2-D071-4B81-A14D-F6EE78BEF289}"/>
              </a:ext>
            </a:extLst>
          </p:cNvPr>
          <p:cNvSpPr>
            <a:spLocks noGrp="1"/>
          </p:cNvSpPr>
          <p:nvPr>
            <p:ph type="sldNum" sz="quarter" idx="12"/>
          </p:nvPr>
        </p:nvSpPr>
        <p:spPr/>
        <p:txBody>
          <a:bodyPr/>
          <a:lstStyle/>
          <a:p>
            <a:fld id="{D91ADDB9-6B84-48EC-8747-206522FF73C5}" type="slidenum">
              <a:rPr lang="it-IT" smtClean="0"/>
              <a:t>‹N›</a:t>
            </a:fld>
            <a:endParaRPr lang="it-IT"/>
          </a:p>
        </p:txBody>
      </p:sp>
    </p:spTree>
    <p:extLst>
      <p:ext uri="{BB962C8B-B14F-4D97-AF65-F5344CB8AC3E}">
        <p14:creationId xmlns:p14="http://schemas.microsoft.com/office/powerpoint/2010/main" val="2814964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1A4E9E-8EB9-48AC-BCB0-519129CB2ACC}"/>
              </a:ext>
            </a:extLst>
          </p:cNvPr>
          <p:cNvSpPr>
            <a:spLocks noGrp="1"/>
          </p:cNvSpPr>
          <p:nvPr>
            <p:ph type="title" hasCustomPrompt="1"/>
          </p:nvPr>
        </p:nvSpPr>
        <p:spPr/>
        <p:txBody>
          <a:body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643BAF20-915F-43DE-96C1-26E7984BC0E0}"/>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A25C622B-93AA-42AC-9598-3740D3CC648F}"/>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numero diapositiva 6">
            <a:extLst>
              <a:ext uri="{FF2B5EF4-FFF2-40B4-BE49-F238E27FC236}">
                <a16:creationId xmlns:a16="http://schemas.microsoft.com/office/drawing/2014/main" id="{EE263F86-739D-4AB6-8D88-F71AE0471D1E}"/>
              </a:ext>
            </a:extLst>
          </p:cNvPr>
          <p:cNvSpPr>
            <a:spLocks noGrp="1"/>
          </p:cNvSpPr>
          <p:nvPr>
            <p:ph type="sldNum" sz="quarter" idx="12"/>
          </p:nvPr>
        </p:nvSpPr>
        <p:spPr/>
        <p:txBody>
          <a:bodyPr/>
          <a:lstStyle/>
          <a:p>
            <a:fld id="{D91ADDB9-6B84-48EC-8747-206522FF73C5}" type="slidenum">
              <a:rPr lang="it-IT" smtClean="0"/>
              <a:t>‹N›</a:t>
            </a:fld>
            <a:endParaRPr lang="it-IT"/>
          </a:p>
        </p:txBody>
      </p:sp>
    </p:spTree>
    <p:extLst>
      <p:ext uri="{BB962C8B-B14F-4D97-AF65-F5344CB8AC3E}">
        <p14:creationId xmlns:p14="http://schemas.microsoft.com/office/powerpoint/2010/main" val="14864860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A4C70AA-2C5F-44F0-B893-67A8BED245AC}"/>
              </a:ext>
            </a:extLst>
          </p:cNvPr>
          <p:cNvSpPr>
            <a:spLocks noGrp="1"/>
          </p:cNvSpPr>
          <p:nvPr>
            <p:ph type="title" hasCustomPrompt="1"/>
          </p:nvPr>
        </p:nvSpPr>
        <p:spPr>
          <a:xfrm>
            <a:off x="839788" y="365125"/>
            <a:ext cx="10515600" cy="1325563"/>
          </a:xfrm>
        </p:spPr>
        <p:txBody>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34E74F7D-B88F-438C-8D24-477D18BC85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49DA7FBC-C85B-48C7-B5B6-2672EA9EC1F0}"/>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1154A9AE-ED4B-4FE6-962B-D08CF588DB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A11B1EAF-8E04-41B8-A9C2-60168FE7EA04}"/>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9" name="Segnaposto numero diapositiva 8">
            <a:extLst>
              <a:ext uri="{FF2B5EF4-FFF2-40B4-BE49-F238E27FC236}">
                <a16:creationId xmlns:a16="http://schemas.microsoft.com/office/drawing/2014/main" id="{1DBC455A-9AFA-486B-9309-FA06609C9D11}"/>
              </a:ext>
            </a:extLst>
          </p:cNvPr>
          <p:cNvSpPr>
            <a:spLocks noGrp="1"/>
          </p:cNvSpPr>
          <p:nvPr>
            <p:ph type="sldNum" sz="quarter" idx="12"/>
          </p:nvPr>
        </p:nvSpPr>
        <p:spPr/>
        <p:txBody>
          <a:bodyPr/>
          <a:lstStyle/>
          <a:p>
            <a:fld id="{D91ADDB9-6B84-48EC-8747-206522FF73C5}" type="slidenum">
              <a:rPr lang="it-IT" smtClean="0"/>
              <a:t>‹N›</a:t>
            </a:fld>
            <a:endParaRPr lang="it-IT"/>
          </a:p>
        </p:txBody>
      </p:sp>
    </p:spTree>
    <p:extLst>
      <p:ext uri="{BB962C8B-B14F-4D97-AF65-F5344CB8AC3E}">
        <p14:creationId xmlns:p14="http://schemas.microsoft.com/office/powerpoint/2010/main" val="32934638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17B2DF-7F4A-4BD9-85DB-9DEB87CB6F28}"/>
              </a:ext>
            </a:extLst>
          </p:cNvPr>
          <p:cNvSpPr>
            <a:spLocks noGrp="1"/>
          </p:cNvSpPr>
          <p:nvPr>
            <p:ph type="title" hasCustomPrompt="1"/>
          </p:nvPr>
        </p:nvSpPr>
        <p:spPr/>
        <p:txBody>
          <a:bodyPr/>
          <a:lstStyle/>
          <a:p>
            <a:r>
              <a:rPr lang="it-IT" dirty="0"/>
              <a:t>FARE CLIC PER MODIFICARE LO STILE DEL TITOLO DELLO SCHEMA</a:t>
            </a:r>
          </a:p>
        </p:txBody>
      </p:sp>
      <p:sp>
        <p:nvSpPr>
          <p:cNvPr id="5" name="Segnaposto numero diapositiva 4">
            <a:extLst>
              <a:ext uri="{FF2B5EF4-FFF2-40B4-BE49-F238E27FC236}">
                <a16:creationId xmlns:a16="http://schemas.microsoft.com/office/drawing/2014/main" id="{138E1742-2D50-4F05-9BA0-836D4288239F}"/>
              </a:ext>
            </a:extLst>
          </p:cNvPr>
          <p:cNvSpPr>
            <a:spLocks noGrp="1"/>
          </p:cNvSpPr>
          <p:nvPr>
            <p:ph type="sldNum" sz="quarter" idx="12"/>
          </p:nvPr>
        </p:nvSpPr>
        <p:spPr/>
        <p:txBody>
          <a:bodyPr/>
          <a:lstStyle/>
          <a:p>
            <a:fld id="{D91ADDB9-6B84-48EC-8747-206522FF73C5}" type="slidenum">
              <a:rPr lang="it-IT" smtClean="0"/>
              <a:t>‹N›</a:t>
            </a:fld>
            <a:endParaRPr lang="it-IT"/>
          </a:p>
        </p:txBody>
      </p:sp>
    </p:spTree>
    <p:extLst>
      <p:ext uri="{BB962C8B-B14F-4D97-AF65-F5344CB8AC3E}">
        <p14:creationId xmlns:p14="http://schemas.microsoft.com/office/powerpoint/2010/main" val="1536340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96735539-1AC0-40C0-AAD0-E947DC9BCD0F}"/>
              </a:ext>
            </a:extLst>
          </p:cNvPr>
          <p:cNvSpPr>
            <a:spLocks noGrp="1"/>
          </p:cNvSpPr>
          <p:nvPr>
            <p:ph type="sldNum" sz="quarter" idx="12"/>
          </p:nvPr>
        </p:nvSpPr>
        <p:spPr/>
        <p:txBody>
          <a:bodyPr/>
          <a:lstStyle/>
          <a:p>
            <a:fld id="{D91ADDB9-6B84-48EC-8747-206522FF73C5}" type="slidenum">
              <a:rPr lang="it-IT" smtClean="0"/>
              <a:t>‹N›</a:t>
            </a:fld>
            <a:endParaRPr lang="it-IT"/>
          </a:p>
        </p:txBody>
      </p:sp>
    </p:spTree>
    <p:extLst>
      <p:ext uri="{BB962C8B-B14F-4D97-AF65-F5344CB8AC3E}">
        <p14:creationId xmlns:p14="http://schemas.microsoft.com/office/powerpoint/2010/main" val="23311745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B322D8-6474-40DB-9E61-212D7C80CCE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C23147F-8589-47DB-9B3B-03D27E42CB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25D8662C-A7EF-4593-AB54-4FEB28C8CA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7" name="Segnaposto numero diapositiva 6">
            <a:extLst>
              <a:ext uri="{FF2B5EF4-FFF2-40B4-BE49-F238E27FC236}">
                <a16:creationId xmlns:a16="http://schemas.microsoft.com/office/drawing/2014/main" id="{44AEC770-B7AE-44D5-8C34-B753C76E2FE8}"/>
              </a:ext>
            </a:extLst>
          </p:cNvPr>
          <p:cNvSpPr>
            <a:spLocks noGrp="1"/>
          </p:cNvSpPr>
          <p:nvPr>
            <p:ph type="sldNum" sz="quarter" idx="12"/>
          </p:nvPr>
        </p:nvSpPr>
        <p:spPr/>
        <p:txBody>
          <a:bodyPr/>
          <a:lstStyle/>
          <a:p>
            <a:fld id="{D91ADDB9-6B84-48EC-8747-206522FF73C5}" type="slidenum">
              <a:rPr lang="it-IT" smtClean="0"/>
              <a:t>‹N›</a:t>
            </a:fld>
            <a:endParaRPr lang="it-IT"/>
          </a:p>
        </p:txBody>
      </p:sp>
    </p:spTree>
    <p:extLst>
      <p:ext uri="{BB962C8B-B14F-4D97-AF65-F5344CB8AC3E}">
        <p14:creationId xmlns:p14="http://schemas.microsoft.com/office/powerpoint/2010/main" val="374356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E42457-9C96-4F58-842A-3E0B4E97EA68}"/>
              </a:ext>
            </a:extLst>
          </p:cNvPr>
          <p:cNvSpPr>
            <a:spLocks noGrp="1"/>
          </p:cNvSpPr>
          <p:nvPr>
            <p:ph type="title" hasCustomPrompt="1"/>
          </p:nvPr>
        </p:nvSpPr>
        <p:spPr>
          <a:xfrm>
            <a:off x="838200" y="319405"/>
            <a:ext cx="10515600" cy="1325563"/>
          </a:xfrm>
        </p:spPr>
        <p:txBody>
          <a:body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9971C424-3FAB-408B-BA38-176B20BDC1A4}"/>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numero diapositiva 5">
            <a:extLst>
              <a:ext uri="{FF2B5EF4-FFF2-40B4-BE49-F238E27FC236}">
                <a16:creationId xmlns:a16="http://schemas.microsoft.com/office/drawing/2014/main" id="{C25A5093-472D-4D44-9208-25E2B68FE74F}"/>
              </a:ext>
            </a:extLst>
          </p:cNvPr>
          <p:cNvSpPr>
            <a:spLocks noGrp="1"/>
          </p:cNvSpPr>
          <p:nvPr>
            <p:ph type="sldNum" sz="quarter" idx="12"/>
          </p:nvPr>
        </p:nvSpPr>
        <p:spPr/>
        <p:txBody>
          <a:bodyPr/>
          <a:lstStyle/>
          <a:p>
            <a:fld id="{D91ADDB9-6B84-48EC-8747-206522FF73C5}" type="slidenum">
              <a:rPr lang="it-IT" smtClean="0"/>
              <a:t>‹N›</a:t>
            </a:fld>
            <a:endParaRPr lang="it-IT"/>
          </a:p>
        </p:txBody>
      </p:sp>
    </p:spTree>
    <p:extLst>
      <p:ext uri="{BB962C8B-B14F-4D97-AF65-F5344CB8AC3E}">
        <p14:creationId xmlns:p14="http://schemas.microsoft.com/office/powerpoint/2010/main" val="32465939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2F3EDA-8DC1-4004-8FC5-C5D5B722C4E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B9992294-85CF-49A8-AAB8-30F9484C1B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E11EEC9C-3D1C-4315-AED5-D84DAB1FC9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3ABD2107-9867-4892-84A6-FEC086B804D9}"/>
              </a:ext>
            </a:extLst>
          </p:cNvPr>
          <p:cNvSpPr>
            <a:spLocks noGrp="1"/>
          </p:cNvSpPr>
          <p:nvPr>
            <p:ph type="dt" sz="half" idx="10"/>
          </p:nvPr>
        </p:nvSpPr>
        <p:spPr>
          <a:xfrm>
            <a:off x="838200" y="6356350"/>
            <a:ext cx="2743200" cy="365125"/>
          </a:xfrm>
          <a:prstGeom prst="rect">
            <a:avLst/>
          </a:prstGeom>
        </p:spPr>
        <p:txBody>
          <a:bodyPr/>
          <a:lstStyle/>
          <a:p>
            <a:fld id="{D9F6E716-8BD9-4F34-863B-0E57A35D4742}" type="datetimeFigureOut">
              <a:rPr lang="it-IT" smtClean="0"/>
              <a:t>09/05/2025</a:t>
            </a:fld>
            <a:endParaRPr lang="it-IT"/>
          </a:p>
        </p:txBody>
      </p:sp>
      <p:sp>
        <p:nvSpPr>
          <p:cNvPr id="6" name="Segnaposto piè di pagina 5">
            <a:extLst>
              <a:ext uri="{FF2B5EF4-FFF2-40B4-BE49-F238E27FC236}">
                <a16:creationId xmlns:a16="http://schemas.microsoft.com/office/drawing/2014/main" id="{7D098FC6-C9F8-4B61-AF6E-64FED0C6EC24}"/>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D1C004FA-E00A-4FA8-8948-EF056BEB0C73}"/>
              </a:ext>
            </a:extLst>
          </p:cNvPr>
          <p:cNvSpPr>
            <a:spLocks noGrp="1"/>
          </p:cNvSpPr>
          <p:nvPr>
            <p:ph type="sldNum" sz="quarter" idx="12"/>
          </p:nvPr>
        </p:nvSpPr>
        <p:spPr/>
        <p:txBody>
          <a:bodyPr/>
          <a:lstStyle/>
          <a:p>
            <a:fld id="{D91ADDB9-6B84-48EC-8747-206522FF73C5}" type="slidenum">
              <a:rPr lang="it-IT" smtClean="0"/>
              <a:t>‹N›</a:t>
            </a:fld>
            <a:endParaRPr lang="it-IT"/>
          </a:p>
        </p:txBody>
      </p:sp>
    </p:spTree>
    <p:extLst>
      <p:ext uri="{BB962C8B-B14F-4D97-AF65-F5344CB8AC3E}">
        <p14:creationId xmlns:p14="http://schemas.microsoft.com/office/powerpoint/2010/main" val="23367669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BCB043-58A4-4F4C-9BB1-C09F44307376}"/>
              </a:ext>
            </a:extLst>
          </p:cNvPr>
          <p:cNvSpPr>
            <a:spLocks noGrp="1"/>
          </p:cNvSpPr>
          <p:nvPr>
            <p:ph type="title" hasCustomPrompt="1"/>
          </p:nvPr>
        </p:nvSpPr>
        <p:spPr/>
        <p:txBody>
          <a:bodyPr/>
          <a:lstStyle/>
          <a:p>
            <a:r>
              <a:rPr lang="it-IT" dirty="0"/>
              <a:t>FARE CLIC PER MODIFICARE LO STILE DEL TITOLO DELLO SCHEMA</a:t>
            </a:r>
          </a:p>
        </p:txBody>
      </p:sp>
      <p:sp>
        <p:nvSpPr>
          <p:cNvPr id="3" name="Segnaposto testo verticale 2">
            <a:extLst>
              <a:ext uri="{FF2B5EF4-FFF2-40B4-BE49-F238E27FC236}">
                <a16:creationId xmlns:a16="http://schemas.microsoft.com/office/drawing/2014/main" id="{63AABF24-C9AC-49EC-B5D5-6D86A5E92C81}"/>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numero diapositiva 5">
            <a:extLst>
              <a:ext uri="{FF2B5EF4-FFF2-40B4-BE49-F238E27FC236}">
                <a16:creationId xmlns:a16="http://schemas.microsoft.com/office/drawing/2014/main" id="{C9A8763D-ABC6-4911-9A8F-B5275F1A39BD}"/>
              </a:ext>
            </a:extLst>
          </p:cNvPr>
          <p:cNvSpPr>
            <a:spLocks noGrp="1"/>
          </p:cNvSpPr>
          <p:nvPr>
            <p:ph type="sldNum" sz="quarter" idx="12"/>
          </p:nvPr>
        </p:nvSpPr>
        <p:spPr/>
        <p:txBody>
          <a:bodyPr/>
          <a:lstStyle/>
          <a:p>
            <a:fld id="{D91ADDB9-6B84-48EC-8747-206522FF73C5}" type="slidenum">
              <a:rPr lang="it-IT" smtClean="0"/>
              <a:t>‹N›</a:t>
            </a:fld>
            <a:endParaRPr lang="it-IT"/>
          </a:p>
        </p:txBody>
      </p:sp>
    </p:spTree>
    <p:extLst>
      <p:ext uri="{BB962C8B-B14F-4D97-AF65-F5344CB8AC3E}">
        <p14:creationId xmlns:p14="http://schemas.microsoft.com/office/powerpoint/2010/main" val="30595805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6306EA9E-44D8-4C07-9ADC-5DE57631A1B3}"/>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08DA3A1-9D12-47F6-A2FC-57D26DAB0E7C}"/>
              </a:ext>
            </a:extLst>
          </p:cNvPr>
          <p:cNvSpPr>
            <a:spLocks noGrp="1"/>
          </p:cNvSpPr>
          <p:nvPr>
            <p:ph type="body" orient="vert" idx="1"/>
          </p:nvPr>
        </p:nvSpPr>
        <p:spPr>
          <a:xfrm>
            <a:off x="838200" y="365125"/>
            <a:ext cx="7734300" cy="5811838"/>
          </a:xfrm>
        </p:spPr>
        <p:txBody>
          <a:bodyPr vert="eaVert"/>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6" name="Segnaposto numero diapositiva 5">
            <a:extLst>
              <a:ext uri="{FF2B5EF4-FFF2-40B4-BE49-F238E27FC236}">
                <a16:creationId xmlns:a16="http://schemas.microsoft.com/office/drawing/2014/main" id="{68B09AAE-71BE-437B-81BA-399096DA38E3}"/>
              </a:ext>
            </a:extLst>
          </p:cNvPr>
          <p:cNvSpPr>
            <a:spLocks noGrp="1"/>
          </p:cNvSpPr>
          <p:nvPr>
            <p:ph type="sldNum" sz="quarter" idx="12"/>
          </p:nvPr>
        </p:nvSpPr>
        <p:spPr/>
        <p:txBody>
          <a:bodyPr/>
          <a:lstStyle/>
          <a:p>
            <a:fld id="{D91ADDB9-6B84-48EC-8747-206522FF73C5}" type="slidenum">
              <a:rPr lang="it-IT" smtClean="0"/>
              <a:t>‹N›</a:t>
            </a:fld>
            <a:endParaRPr lang="it-IT"/>
          </a:p>
        </p:txBody>
      </p:sp>
    </p:spTree>
    <p:extLst>
      <p:ext uri="{BB962C8B-B14F-4D97-AF65-F5344CB8AC3E}">
        <p14:creationId xmlns:p14="http://schemas.microsoft.com/office/powerpoint/2010/main" val="680002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52F157-9892-488D-95E9-BBAD6FDCE1BE}"/>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CDBB6204-212E-44C8-8183-4CA3A766C1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6" name="Segnaposto numero diapositiva 5">
            <a:extLst>
              <a:ext uri="{FF2B5EF4-FFF2-40B4-BE49-F238E27FC236}">
                <a16:creationId xmlns:a16="http://schemas.microsoft.com/office/drawing/2014/main" id="{3AEEC0E2-D071-4B81-A14D-F6EE78BEF289}"/>
              </a:ext>
            </a:extLst>
          </p:cNvPr>
          <p:cNvSpPr>
            <a:spLocks noGrp="1"/>
          </p:cNvSpPr>
          <p:nvPr>
            <p:ph type="sldNum" sz="quarter" idx="12"/>
          </p:nvPr>
        </p:nvSpPr>
        <p:spPr/>
        <p:txBody>
          <a:bodyPr/>
          <a:lstStyle/>
          <a:p>
            <a:fld id="{D91ADDB9-6B84-48EC-8747-206522FF73C5}" type="slidenum">
              <a:rPr lang="it-IT" smtClean="0"/>
              <a:t>‹N›</a:t>
            </a:fld>
            <a:endParaRPr lang="it-IT"/>
          </a:p>
        </p:txBody>
      </p:sp>
    </p:spTree>
    <p:extLst>
      <p:ext uri="{BB962C8B-B14F-4D97-AF65-F5344CB8AC3E}">
        <p14:creationId xmlns:p14="http://schemas.microsoft.com/office/powerpoint/2010/main" val="1317028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1A4E9E-8EB9-48AC-BCB0-519129CB2ACC}"/>
              </a:ext>
            </a:extLst>
          </p:cNvPr>
          <p:cNvSpPr>
            <a:spLocks noGrp="1"/>
          </p:cNvSpPr>
          <p:nvPr>
            <p:ph type="title" hasCustomPrompt="1"/>
          </p:nvPr>
        </p:nvSpPr>
        <p:spPr/>
        <p:txBody>
          <a:body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643BAF20-915F-43DE-96C1-26E7984BC0E0}"/>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A25C622B-93AA-42AC-9598-3740D3CC648F}"/>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numero diapositiva 6">
            <a:extLst>
              <a:ext uri="{FF2B5EF4-FFF2-40B4-BE49-F238E27FC236}">
                <a16:creationId xmlns:a16="http://schemas.microsoft.com/office/drawing/2014/main" id="{EE263F86-739D-4AB6-8D88-F71AE0471D1E}"/>
              </a:ext>
            </a:extLst>
          </p:cNvPr>
          <p:cNvSpPr>
            <a:spLocks noGrp="1"/>
          </p:cNvSpPr>
          <p:nvPr>
            <p:ph type="sldNum" sz="quarter" idx="12"/>
          </p:nvPr>
        </p:nvSpPr>
        <p:spPr/>
        <p:txBody>
          <a:bodyPr/>
          <a:lstStyle/>
          <a:p>
            <a:fld id="{D91ADDB9-6B84-48EC-8747-206522FF73C5}" type="slidenum">
              <a:rPr lang="it-IT" smtClean="0"/>
              <a:t>‹N›</a:t>
            </a:fld>
            <a:endParaRPr lang="it-IT"/>
          </a:p>
        </p:txBody>
      </p:sp>
    </p:spTree>
    <p:extLst>
      <p:ext uri="{BB962C8B-B14F-4D97-AF65-F5344CB8AC3E}">
        <p14:creationId xmlns:p14="http://schemas.microsoft.com/office/powerpoint/2010/main" val="1096192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A4C70AA-2C5F-44F0-B893-67A8BED245AC}"/>
              </a:ext>
            </a:extLst>
          </p:cNvPr>
          <p:cNvSpPr>
            <a:spLocks noGrp="1"/>
          </p:cNvSpPr>
          <p:nvPr>
            <p:ph type="title" hasCustomPrompt="1"/>
          </p:nvPr>
        </p:nvSpPr>
        <p:spPr>
          <a:xfrm>
            <a:off x="839788" y="365125"/>
            <a:ext cx="10515600" cy="1325563"/>
          </a:xfrm>
        </p:spPr>
        <p:txBody>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34E74F7D-B88F-438C-8D24-477D18BC85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49DA7FBC-C85B-48C7-B5B6-2672EA9EC1F0}"/>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1154A9AE-ED4B-4FE6-962B-D08CF588DB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A11B1EAF-8E04-41B8-A9C2-60168FE7EA04}"/>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9" name="Segnaposto numero diapositiva 8">
            <a:extLst>
              <a:ext uri="{FF2B5EF4-FFF2-40B4-BE49-F238E27FC236}">
                <a16:creationId xmlns:a16="http://schemas.microsoft.com/office/drawing/2014/main" id="{1DBC455A-9AFA-486B-9309-FA06609C9D11}"/>
              </a:ext>
            </a:extLst>
          </p:cNvPr>
          <p:cNvSpPr>
            <a:spLocks noGrp="1"/>
          </p:cNvSpPr>
          <p:nvPr>
            <p:ph type="sldNum" sz="quarter" idx="12"/>
          </p:nvPr>
        </p:nvSpPr>
        <p:spPr/>
        <p:txBody>
          <a:bodyPr/>
          <a:lstStyle/>
          <a:p>
            <a:fld id="{D91ADDB9-6B84-48EC-8747-206522FF73C5}" type="slidenum">
              <a:rPr lang="it-IT" smtClean="0"/>
              <a:t>‹N›</a:t>
            </a:fld>
            <a:endParaRPr lang="it-IT"/>
          </a:p>
        </p:txBody>
      </p:sp>
    </p:spTree>
    <p:extLst>
      <p:ext uri="{BB962C8B-B14F-4D97-AF65-F5344CB8AC3E}">
        <p14:creationId xmlns:p14="http://schemas.microsoft.com/office/powerpoint/2010/main" val="95899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17B2DF-7F4A-4BD9-85DB-9DEB87CB6F28}"/>
              </a:ext>
            </a:extLst>
          </p:cNvPr>
          <p:cNvSpPr>
            <a:spLocks noGrp="1"/>
          </p:cNvSpPr>
          <p:nvPr>
            <p:ph type="title" hasCustomPrompt="1"/>
          </p:nvPr>
        </p:nvSpPr>
        <p:spPr/>
        <p:txBody>
          <a:bodyPr/>
          <a:lstStyle/>
          <a:p>
            <a:r>
              <a:rPr lang="it-IT" dirty="0"/>
              <a:t>FARE CLIC PER MODIFICARE LO STILE DEL TITOLO DELLO SCHEMA</a:t>
            </a:r>
          </a:p>
        </p:txBody>
      </p:sp>
      <p:sp>
        <p:nvSpPr>
          <p:cNvPr id="5" name="Segnaposto numero diapositiva 4">
            <a:extLst>
              <a:ext uri="{FF2B5EF4-FFF2-40B4-BE49-F238E27FC236}">
                <a16:creationId xmlns:a16="http://schemas.microsoft.com/office/drawing/2014/main" id="{138E1742-2D50-4F05-9BA0-836D4288239F}"/>
              </a:ext>
            </a:extLst>
          </p:cNvPr>
          <p:cNvSpPr>
            <a:spLocks noGrp="1"/>
          </p:cNvSpPr>
          <p:nvPr>
            <p:ph type="sldNum" sz="quarter" idx="12"/>
          </p:nvPr>
        </p:nvSpPr>
        <p:spPr/>
        <p:txBody>
          <a:bodyPr/>
          <a:lstStyle/>
          <a:p>
            <a:fld id="{D91ADDB9-6B84-48EC-8747-206522FF73C5}" type="slidenum">
              <a:rPr lang="it-IT" smtClean="0"/>
              <a:t>‹N›</a:t>
            </a:fld>
            <a:endParaRPr lang="it-IT"/>
          </a:p>
        </p:txBody>
      </p:sp>
    </p:spTree>
    <p:extLst>
      <p:ext uri="{BB962C8B-B14F-4D97-AF65-F5344CB8AC3E}">
        <p14:creationId xmlns:p14="http://schemas.microsoft.com/office/powerpoint/2010/main" val="2797892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96735539-1AC0-40C0-AAD0-E947DC9BCD0F}"/>
              </a:ext>
            </a:extLst>
          </p:cNvPr>
          <p:cNvSpPr>
            <a:spLocks noGrp="1"/>
          </p:cNvSpPr>
          <p:nvPr>
            <p:ph type="sldNum" sz="quarter" idx="12"/>
          </p:nvPr>
        </p:nvSpPr>
        <p:spPr/>
        <p:txBody>
          <a:bodyPr/>
          <a:lstStyle/>
          <a:p>
            <a:fld id="{D91ADDB9-6B84-48EC-8747-206522FF73C5}" type="slidenum">
              <a:rPr lang="it-IT" smtClean="0"/>
              <a:t>‹N›</a:t>
            </a:fld>
            <a:endParaRPr lang="it-IT"/>
          </a:p>
        </p:txBody>
      </p:sp>
    </p:spTree>
    <p:extLst>
      <p:ext uri="{BB962C8B-B14F-4D97-AF65-F5344CB8AC3E}">
        <p14:creationId xmlns:p14="http://schemas.microsoft.com/office/powerpoint/2010/main" val="2694701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B322D8-6474-40DB-9E61-212D7C80CCE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C23147F-8589-47DB-9B3B-03D27E42CB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25D8662C-A7EF-4593-AB54-4FEB28C8CA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7" name="Segnaposto numero diapositiva 6">
            <a:extLst>
              <a:ext uri="{FF2B5EF4-FFF2-40B4-BE49-F238E27FC236}">
                <a16:creationId xmlns:a16="http://schemas.microsoft.com/office/drawing/2014/main" id="{44AEC770-B7AE-44D5-8C34-B753C76E2FE8}"/>
              </a:ext>
            </a:extLst>
          </p:cNvPr>
          <p:cNvSpPr>
            <a:spLocks noGrp="1"/>
          </p:cNvSpPr>
          <p:nvPr>
            <p:ph type="sldNum" sz="quarter" idx="12"/>
          </p:nvPr>
        </p:nvSpPr>
        <p:spPr/>
        <p:txBody>
          <a:bodyPr/>
          <a:lstStyle/>
          <a:p>
            <a:fld id="{D91ADDB9-6B84-48EC-8747-206522FF73C5}" type="slidenum">
              <a:rPr lang="it-IT" smtClean="0"/>
              <a:t>‹N›</a:t>
            </a:fld>
            <a:endParaRPr lang="it-IT"/>
          </a:p>
        </p:txBody>
      </p:sp>
    </p:spTree>
    <p:extLst>
      <p:ext uri="{BB962C8B-B14F-4D97-AF65-F5344CB8AC3E}">
        <p14:creationId xmlns:p14="http://schemas.microsoft.com/office/powerpoint/2010/main" val="3628481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2F3EDA-8DC1-4004-8FC5-C5D5B722C4E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B9992294-85CF-49A8-AAB8-30F9484C1B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E11EEC9C-3D1C-4315-AED5-D84DAB1FC9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3ABD2107-9867-4892-84A6-FEC086B804D9}"/>
              </a:ext>
            </a:extLst>
          </p:cNvPr>
          <p:cNvSpPr>
            <a:spLocks noGrp="1"/>
          </p:cNvSpPr>
          <p:nvPr>
            <p:ph type="dt" sz="half" idx="10"/>
          </p:nvPr>
        </p:nvSpPr>
        <p:spPr>
          <a:xfrm>
            <a:off x="838200" y="6356350"/>
            <a:ext cx="2743200" cy="365125"/>
          </a:xfrm>
          <a:prstGeom prst="rect">
            <a:avLst/>
          </a:prstGeom>
        </p:spPr>
        <p:txBody>
          <a:bodyPr/>
          <a:lstStyle/>
          <a:p>
            <a:fld id="{D9F6E716-8BD9-4F34-863B-0E57A35D4742}" type="datetimeFigureOut">
              <a:rPr lang="it-IT" smtClean="0"/>
              <a:t>09/05/2025</a:t>
            </a:fld>
            <a:endParaRPr lang="it-IT"/>
          </a:p>
        </p:txBody>
      </p:sp>
      <p:sp>
        <p:nvSpPr>
          <p:cNvPr id="6" name="Segnaposto piè di pagina 5">
            <a:extLst>
              <a:ext uri="{FF2B5EF4-FFF2-40B4-BE49-F238E27FC236}">
                <a16:creationId xmlns:a16="http://schemas.microsoft.com/office/drawing/2014/main" id="{7D098FC6-C9F8-4B61-AF6E-64FED0C6EC24}"/>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D1C004FA-E00A-4FA8-8948-EF056BEB0C73}"/>
              </a:ext>
            </a:extLst>
          </p:cNvPr>
          <p:cNvSpPr>
            <a:spLocks noGrp="1"/>
          </p:cNvSpPr>
          <p:nvPr>
            <p:ph type="sldNum" sz="quarter" idx="12"/>
          </p:nvPr>
        </p:nvSpPr>
        <p:spPr/>
        <p:txBody>
          <a:bodyPr/>
          <a:lstStyle/>
          <a:p>
            <a:fld id="{D91ADDB9-6B84-48EC-8747-206522FF73C5}" type="slidenum">
              <a:rPr lang="it-IT" smtClean="0"/>
              <a:t>‹N›</a:t>
            </a:fld>
            <a:endParaRPr lang="it-IT"/>
          </a:p>
        </p:txBody>
      </p:sp>
    </p:spTree>
    <p:extLst>
      <p:ext uri="{BB962C8B-B14F-4D97-AF65-F5344CB8AC3E}">
        <p14:creationId xmlns:p14="http://schemas.microsoft.com/office/powerpoint/2010/main" val="521230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Immagine 11" descr="Immagine che contiene logo, Elementi grafici, simbolo, Carattere&#10;&#10;Descrizione generata automaticamente">
            <a:extLst>
              <a:ext uri="{FF2B5EF4-FFF2-40B4-BE49-F238E27FC236}">
                <a16:creationId xmlns:a16="http://schemas.microsoft.com/office/drawing/2014/main" id="{E4237E86-A0B5-DB25-FF3E-80F6535B84BA}"/>
              </a:ext>
            </a:extLst>
          </p:cNvPr>
          <p:cNvPicPr>
            <a:picLocks noChangeAspect="1"/>
          </p:cNvPicPr>
          <p:nvPr userDrawn="1"/>
        </p:nvPicPr>
        <p:blipFill rotWithShape="1">
          <a:blip r:embed="rId13">
            <a:alphaModFix amt="50000"/>
            <a:extLst>
              <a:ext uri="{28A0092B-C50C-407E-A947-70E740481C1C}">
                <a14:useLocalDpi xmlns:a14="http://schemas.microsoft.com/office/drawing/2010/main" val="0"/>
              </a:ext>
            </a:extLst>
          </a:blip>
          <a:srcRect l="1" r="13887" b="2997"/>
          <a:stretch/>
        </p:blipFill>
        <p:spPr>
          <a:xfrm>
            <a:off x="5074581" y="365125"/>
            <a:ext cx="7117419" cy="5665759"/>
          </a:xfrm>
          <a:prstGeom prst="rect">
            <a:avLst/>
          </a:prstGeom>
        </p:spPr>
      </p:pic>
      <p:sp>
        <p:nvSpPr>
          <p:cNvPr id="2" name="Segnaposto titolo 1">
            <a:extLst>
              <a:ext uri="{FF2B5EF4-FFF2-40B4-BE49-F238E27FC236}">
                <a16:creationId xmlns:a16="http://schemas.microsoft.com/office/drawing/2014/main" id="{BB2C54E9-772C-4AEA-84D1-C702C4B585A3}"/>
              </a:ext>
            </a:extLst>
          </p:cNvPr>
          <p:cNvSpPr>
            <a:spLocks noGrp="1"/>
          </p:cNvSpPr>
          <p:nvPr>
            <p:ph type="title"/>
          </p:nvPr>
        </p:nvSpPr>
        <p:spPr>
          <a:xfrm>
            <a:off x="838200" y="332302"/>
            <a:ext cx="10515600" cy="1325563"/>
          </a:xfrm>
          <a:prstGeom prst="rect">
            <a:avLst/>
          </a:prstGeom>
        </p:spPr>
        <p:txBody>
          <a:bodyPr vert="horz" lIns="91440" tIns="45720" rIns="91440" bIns="45720" rtlCol="0" anchor="ctr">
            <a:normAutofit/>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CB22FABB-B31F-4E7D-A60E-D70DBCE772C8}"/>
              </a:ext>
            </a:extLst>
          </p:cNvPr>
          <p:cNvSpPr>
            <a:spLocks noGrp="1"/>
          </p:cNvSpPr>
          <p:nvPr>
            <p:ph type="body" idx="1"/>
          </p:nvPr>
        </p:nvSpPr>
        <p:spPr>
          <a:xfrm>
            <a:off x="838200" y="17768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numero diapositiva 5">
            <a:extLst>
              <a:ext uri="{FF2B5EF4-FFF2-40B4-BE49-F238E27FC236}">
                <a16:creationId xmlns:a16="http://schemas.microsoft.com/office/drawing/2014/main" id="{3A4C8932-9DAA-4D6E-BAE3-1CE562948594}"/>
              </a:ext>
            </a:extLst>
          </p:cNvPr>
          <p:cNvSpPr>
            <a:spLocks noGrp="1"/>
          </p:cNvSpPr>
          <p:nvPr>
            <p:ph type="sldNum" sz="quarter" idx="4"/>
          </p:nvPr>
        </p:nvSpPr>
        <p:spPr>
          <a:xfrm>
            <a:off x="148916" y="6311900"/>
            <a:ext cx="68928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1ADDB9-6B84-48EC-8747-206522FF73C5}" type="slidenum">
              <a:rPr lang="it-IT" smtClean="0"/>
              <a:t>‹N›</a:t>
            </a:fld>
            <a:endParaRPr lang="it-IT"/>
          </a:p>
        </p:txBody>
      </p:sp>
      <p:sp>
        <p:nvSpPr>
          <p:cNvPr id="9" name="Titolo 3">
            <a:extLst>
              <a:ext uri="{FF2B5EF4-FFF2-40B4-BE49-F238E27FC236}">
                <a16:creationId xmlns:a16="http://schemas.microsoft.com/office/drawing/2014/main" id="{255CBEF0-08D1-3267-A5BF-0A53795DDDDD}"/>
              </a:ext>
            </a:extLst>
          </p:cNvPr>
          <p:cNvSpPr txBox="1">
            <a:spLocks/>
          </p:cNvSpPr>
          <p:nvPr userDrawn="1"/>
        </p:nvSpPr>
        <p:spPr>
          <a:xfrm>
            <a:off x="262467" y="66648"/>
            <a:ext cx="6006350" cy="3556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dirty="0">
                <a:solidFill>
                  <a:schemeClr val="bg1"/>
                </a:solidFill>
                <a:latin typeface="+mn-lt"/>
                <a:cs typeface="Arial" panose="020B0604020202020204" pitchFamily="34" charset="0"/>
              </a:rPr>
              <a:t>TITOLO</a:t>
            </a:r>
          </a:p>
        </p:txBody>
      </p:sp>
      <p:grpSp>
        <p:nvGrpSpPr>
          <p:cNvPr id="4" name="Gruppo 3">
            <a:extLst>
              <a:ext uri="{FF2B5EF4-FFF2-40B4-BE49-F238E27FC236}">
                <a16:creationId xmlns:a16="http://schemas.microsoft.com/office/drawing/2014/main" id="{0D117F27-F550-D7B6-FE6A-170BB4A31C7F}"/>
              </a:ext>
            </a:extLst>
          </p:cNvPr>
          <p:cNvGrpSpPr>
            <a:grpSpLocks noChangeAspect="1"/>
          </p:cNvGrpSpPr>
          <p:nvPr userDrawn="1"/>
        </p:nvGrpSpPr>
        <p:grpSpPr>
          <a:xfrm>
            <a:off x="5547610" y="6216861"/>
            <a:ext cx="6321909" cy="552028"/>
            <a:chOff x="-87362" y="126191"/>
            <a:chExt cx="9620595" cy="840069"/>
          </a:xfrm>
        </p:grpSpPr>
        <p:pic>
          <p:nvPicPr>
            <p:cNvPr id="5" name="Immagine 4">
              <a:extLst>
                <a:ext uri="{FF2B5EF4-FFF2-40B4-BE49-F238E27FC236}">
                  <a16:creationId xmlns:a16="http://schemas.microsoft.com/office/drawing/2014/main" id="{B02BD9E9-85F9-59C4-0802-00E376A5A8B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7362" y="126191"/>
              <a:ext cx="8388857" cy="840069"/>
            </a:xfrm>
            <a:prstGeom prst="rect">
              <a:avLst/>
            </a:prstGeom>
          </p:spPr>
        </p:pic>
        <p:cxnSp>
          <p:nvCxnSpPr>
            <p:cNvPr id="8" name="Connettore diritto 7">
              <a:extLst>
                <a:ext uri="{FF2B5EF4-FFF2-40B4-BE49-F238E27FC236}">
                  <a16:creationId xmlns:a16="http://schemas.microsoft.com/office/drawing/2014/main" id="{6A941022-1FA1-7514-F0F7-6D3DF0DB4BFA}"/>
                </a:ext>
              </a:extLst>
            </p:cNvPr>
            <p:cNvCxnSpPr>
              <a:cxnSpLocks/>
            </p:cNvCxnSpPr>
            <p:nvPr/>
          </p:nvCxnSpPr>
          <p:spPr>
            <a:xfrm flipH="1">
              <a:off x="8221865" y="284288"/>
              <a:ext cx="152400" cy="523875"/>
            </a:xfrm>
            <a:prstGeom prst="line">
              <a:avLst/>
            </a:prstGeom>
          </p:spPr>
          <p:style>
            <a:lnRef idx="1">
              <a:schemeClr val="accent3"/>
            </a:lnRef>
            <a:fillRef idx="0">
              <a:schemeClr val="accent3"/>
            </a:fillRef>
            <a:effectRef idx="0">
              <a:schemeClr val="accent3"/>
            </a:effectRef>
            <a:fontRef idx="minor">
              <a:schemeClr val="tx1"/>
            </a:fontRef>
          </p:style>
        </p:cxnSp>
        <p:cxnSp>
          <p:nvCxnSpPr>
            <p:cNvPr id="10" name="Connettore diritto 9">
              <a:extLst>
                <a:ext uri="{FF2B5EF4-FFF2-40B4-BE49-F238E27FC236}">
                  <a16:creationId xmlns:a16="http://schemas.microsoft.com/office/drawing/2014/main" id="{BB8DAB78-5612-577C-12DE-4049A78450F5}"/>
                </a:ext>
              </a:extLst>
            </p:cNvPr>
            <p:cNvCxnSpPr>
              <a:cxnSpLocks/>
            </p:cNvCxnSpPr>
            <p:nvPr/>
          </p:nvCxnSpPr>
          <p:spPr>
            <a:xfrm flipH="1">
              <a:off x="8294635" y="284288"/>
              <a:ext cx="152400" cy="523875"/>
            </a:xfrm>
            <a:prstGeom prst="line">
              <a:avLst/>
            </a:prstGeom>
          </p:spPr>
          <p:style>
            <a:lnRef idx="1">
              <a:schemeClr val="accent3"/>
            </a:lnRef>
            <a:fillRef idx="0">
              <a:schemeClr val="accent3"/>
            </a:fillRef>
            <a:effectRef idx="0">
              <a:schemeClr val="accent3"/>
            </a:effectRef>
            <a:fontRef idx="minor">
              <a:schemeClr val="tx1"/>
            </a:fontRef>
          </p:style>
        </p:cxnSp>
        <p:pic>
          <p:nvPicPr>
            <p:cNvPr id="11" name="Immagine 10" descr="Immagine che contiene Carattere, schermata, Elementi grafici, grafica&#10;&#10;Descrizione generata automaticamente">
              <a:extLst>
                <a:ext uri="{FF2B5EF4-FFF2-40B4-BE49-F238E27FC236}">
                  <a16:creationId xmlns:a16="http://schemas.microsoft.com/office/drawing/2014/main" id="{D24BDC58-B76A-03EC-62B7-97BA71AC7328}"/>
                </a:ext>
              </a:extLst>
            </p:cNvPr>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8834519" y="328390"/>
              <a:ext cx="698714" cy="435669"/>
            </a:xfrm>
            <a:prstGeom prst="rect">
              <a:avLst/>
            </a:prstGeom>
          </p:spPr>
        </p:pic>
      </p:grpSp>
    </p:spTree>
    <p:extLst>
      <p:ext uri="{BB962C8B-B14F-4D97-AF65-F5344CB8AC3E}">
        <p14:creationId xmlns:p14="http://schemas.microsoft.com/office/powerpoint/2010/main" val="11691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kern="1200">
          <a:solidFill>
            <a:srgbClr val="00339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Immagine 11" descr="Immagine che contiene logo, Elementi grafici, simbolo, Carattere&#10;&#10;Descrizione generata automaticamente">
            <a:extLst>
              <a:ext uri="{FF2B5EF4-FFF2-40B4-BE49-F238E27FC236}">
                <a16:creationId xmlns:a16="http://schemas.microsoft.com/office/drawing/2014/main" id="{E4237E86-A0B5-DB25-FF3E-80F6535B84BA}"/>
              </a:ext>
            </a:extLst>
          </p:cNvPr>
          <p:cNvPicPr>
            <a:picLocks noChangeAspect="1"/>
          </p:cNvPicPr>
          <p:nvPr userDrawn="1"/>
        </p:nvPicPr>
        <p:blipFill rotWithShape="1">
          <a:blip r:embed="rId13">
            <a:alphaModFix amt="50000"/>
            <a:extLst>
              <a:ext uri="{28A0092B-C50C-407E-A947-70E740481C1C}">
                <a14:useLocalDpi xmlns:a14="http://schemas.microsoft.com/office/drawing/2010/main" val="0"/>
              </a:ext>
            </a:extLst>
          </a:blip>
          <a:srcRect l="1" r="13887" b="2997"/>
          <a:stretch/>
        </p:blipFill>
        <p:spPr>
          <a:xfrm>
            <a:off x="5074581" y="365125"/>
            <a:ext cx="7117419" cy="5665759"/>
          </a:xfrm>
          <a:prstGeom prst="rect">
            <a:avLst/>
          </a:prstGeom>
        </p:spPr>
      </p:pic>
      <p:sp>
        <p:nvSpPr>
          <p:cNvPr id="2" name="Segnaposto titolo 1">
            <a:extLst>
              <a:ext uri="{FF2B5EF4-FFF2-40B4-BE49-F238E27FC236}">
                <a16:creationId xmlns:a16="http://schemas.microsoft.com/office/drawing/2014/main" id="{BB2C54E9-772C-4AEA-84D1-C702C4B585A3}"/>
              </a:ext>
            </a:extLst>
          </p:cNvPr>
          <p:cNvSpPr>
            <a:spLocks noGrp="1"/>
          </p:cNvSpPr>
          <p:nvPr>
            <p:ph type="title"/>
          </p:nvPr>
        </p:nvSpPr>
        <p:spPr>
          <a:xfrm>
            <a:off x="838200" y="332302"/>
            <a:ext cx="10515600" cy="1325563"/>
          </a:xfrm>
          <a:prstGeom prst="rect">
            <a:avLst/>
          </a:prstGeom>
        </p:spPr>
        <p:txBody>
          <a:bodyPr vert="horz" lIns="91440" tIns="45720" rIns="91440" bIns="45720" rtlCol="0" anchor="ctr">
            <a:normAutofit/>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CB22FABB-B31F-4E7D-A60E-D70DBCE772C8}"/>
              </a:ext>
            </a:extLst>
          </p:cNvPr>
          <p:cNvSpPr>
            <a:spLocks noGrp="1"/>
          </p:cNvSpPr>
          <p:nvPr>
            <p:ph type="body" idx="1"/>
          </p:nvPr>
        </p:nvSpPr>
        <p:spPr>
          <a:xfrm>
            <a:off x="838200" y="17768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numero diapositiva 5">
            <a:extLst>
              <a:ext uri="{FF2B5EF4-FFF2-40B4-BE49-F238E27FC236}">
                <a16:creationId xmlns:a16="http://schemas.microsoft.com/office/drawing/2014/main" id="{3A4C8932-9DAA-4D6E-BAE3-1CE562948594}"/>
              </a:ext>
            </a:extLst>
          </p:cNvPr>
          <p:cNvSpPr>
            <a:spLocks noGrp="1"/>
          </p:cNvSpPr>
          <p:nvPr>
            <p:ph type="sldNum" sz="quarter" idx="4"/>
          </p:nvPr>
        </p:nvSpPr>
        <p:spPr>
          <a:xfrm>
            <a:off x="148916" y="6311900"/>
            <a:ext cx="68928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1ADDB9-6B84-48EC-8747-206522FF73C5}" type="slidenum">
              <a:rPr lang="it-IT" smtClean="0"/>
              <a:t>‹N›</a:t>
            </a:fld>
            <a:endParaRPr lang="it-IT"/>
          </a:p>
        </p:txBody>
      </p:sp>
      <p:pic>
        <p:nvPicPr>
          <p:cNvPr id="7" name="Immagine 6">
            <a:extLst>
              <a:ext uri="{FF2B5EF4-FFF2-40B4-BE49-F238E27FC236}">
                <a16:creationId xmlns:a16="http://schemas.microsoft.com/office/drawing/2014/main" id="{546B386A-2DF7-19BC-C21E-66F772858BF3}"/>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096000" y="6225441"/>
            <a:ext cx="6006350" cy="601483"/>
          </a:xfrm>
          <a:prstGeom prst="rect">
            <a:avLst/>
          </a:prstGeom>
        </p:spPr>
      </p:pic>
      <p:sp>
        <p:nvSpPr>
          <p:cNvPr id="9" name="Titolo 3">
            <a:extLst>
              <a:ext uri="{FF2B5EF4-FFF2-40B4-BE49-F238E27FC236}">
                <a16:creationId xmlns:a16="http://schemas.microsoft.com/office/drawing/2014/main" id="{255CBEF0-08D1-3267-A5BF-0A53795DDDDD}"/>
              </a:ext>
            </a:extLst>
          </p:cNvPr>
          <p:cNvSpPr txBox="1">
            <a:spLocks/>
          </p:cNvSpPr>
          <p:nvPr userDrawn="1"/>
        </p:nvSpPr>
        <p:spPr>
          <a:xfrm>
            <a:off x="262467" y="66648"/>
            <a:ext cx="6006350" cy="3556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dirty="0">
                <a:solidFill>
                  <a:schemeClr val="bg1"/>
                </a:solidFill>
                <a:latin typeface="+mn-lt"/>
                <a:cs typeface="Arial" panose="020B0604020202020204" pitchFamily="34" charset="0"/>
              </a:rPr>
              <a:t>TITOLO</a:t>
            </a:r>
          </a:p>
        </p:txBody>
      </p:sp>
    </p:spTree>
    <p:extLst>
      <p:ext uri="{BB962C8B-B14F-4D97-AF65-F5344CB8AC3E}">
        <p14:creationId xmlns:p14="http://schemas.microsoft.com/office/powerpoint/2010/main" val="35657139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kern="1200">
          <a:solidFill>
            <a:srgbClr val="00339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18" Type="http://schemas.openxmlformats.org/officeDocument/2006/relationships/image" Target="../media/image31.png"/><Relationship Id="rId3" Type="http://schemas.openxmlformats.org/officeDocument/2006/relationships/image" Target="../media/image16.svg"/><Relationship Id="rId21" Type="http://schemas.openxmlformats.org/officeDocument/2006/relationships/image" Target="../media/image34.svg"/><Relationship Id="rId7" Type="http://schemas.openxmlformats.org/officeDocument/2006/relationships/image" Target="../media/image20.svg"/><Relationship Id="rId12" Type="http://schemas.openxmlformats.org/officeDocument/2006/relationships/image" Target="../media/image25.png"/><Relationship Id="rId17" Type="http://schemas.openxmlformats.org/officeDocument/2006/relationships/image" Target="../media/image30.svg"/><Relationship Id="rId2" Type="http://schemas.openxmlformats.org/officeDocument/2006/relationships/image" Target="../media/image15.png"/><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5" Type="http://schemas.openxmlformats.org/officeDocument/2006/relationships/image" Target="../media/image28.svg"/><Relationship Id="rId23" Type="http://schemas.openxmlformats.org/officeDocument/2006/relationships/image" Target="../media/image36.svg"/><Relationship Id="rId10" Type="http://schemas.openxmlformats.org/officeDocument/2006/relationships/image" Target="../media/image23.png"/><Relationship Id="rId19" Type="http://schemas.openxmlformats.org/officeDocument/2006/relationships/image" Target="../media/image32.svg"/><Relationship Id="rId4" Type="http://schemas.openxmlformats.org/officeDocument/2006/relationships/image" Target="../media/image17.png"/><Relationship Id="rId9" Type="http://schemas.openxmlformats.org/officeDocument/2006/relationships/image" Target="../media/image22.svg"/><Relationship Id="rId14" Type="http://schemas.openxmlformats.org/officeDocument/2006/relationships/image" Target="../media/image27.png"/><Relationship Id="rId22"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svg"/></Relationships>
</file>

<file path=ppt/slides/_rels/slide9.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10">
            <a:extLst>
              <a:ext uri="{FF2B5EF4-FFF2-40B4-BE49-F238E27FC236}">
                <a16:creationId xmlns:a16="http://schemas.microsoft.com/office/drawing/2014/main" id="{36AD550A-CAF4-BCFE-A307-CAE15E33C059}"/>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Rettangolo 6">
            <a:extLst>
              <a:ext uri="{FF2B5EF4-FFF2-40B4-BE49-F238E27FC236}">
                <a16:creationId xmlns:a16="http://schemas.microsoft.com/office/drawing/2014/main" id="{F99084FD-2659-1671-E021-B7833A2F9E28}"/>
              </a:ext>
            </a:extLst>
          </p:cNvPr>
          <p:cNvSpPr/>
          <p:nvPr/>
        </p:nvSpPr>
        <p:spPr>
          <a:xfrm>
            <a:off x="0" y="1967957"/>
            <a:ext cx="12191999" cy="3088447"/>
          </a:xfrm>
          <a:prstGeom prst="rect">
            <a:avLst/>
          </a:prstGeom>
          <a:solidFill>
            <a:srgbClr val="1744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Arial"/>
              <a:ea typeface="+mn-ea"/>
              <a:cs typeface="+mn-cs"/>
            </a:endParaRPr>
          </a:p>
        </p:txBody>
      </p:sp>
      <p:sp>
        <p:nvSpPr>
          <p:cNvPr id="4" name="Titolo 3">
            <a:extLst>
              <a:ext uri="{FF2B5EF4-FFF2-40B4-BE49-F238E27FC236}">
                <a16:creationId xmlns:a16="http://schemas.microsoft.com/office/drawing/2014/main" id="{8B518506-F228-4EBF-8898-404EEAF0B4A6}"/>
              </a:ext>
            </a:extLst>
          </p:cNvPr>
          <p:cNvSpPr>
            <a:spLocks noGrp="1"/>
          </p:cNvSpPr>
          <p:nvPr>
            <p:ph type="title"/>
          </p:nvPr>
        </p:nvSpPr>
        <p:spPr>
          <a:xfrm>
            <a:off x="785558" y="2345171"/>
            <a:ext cx="11314545" cy="1911927"/>
          </a:xfrm>
        </p:spPr>
        <p:txBody>
          <a:bodyPr/>
          <a:lstStyle/>
          <a:p>
            <a:r>
              <a:rPr lang="it-IT" b="1" dirty="0">
                <a:solidFill>
                  <a:schemeClr val="bg1"/>
                </a:solidFill>
                <a:latin typeface="+mn-lt"/>
                <a:cs typeface="Arial" panose="020B0604020202020204" pitchFamily="34" charset="0"/>
              </a:rPr>
              <a:t>INVESTIMENTI SOSTENIBILI 4.0 – Bando 2025</a:t>
            </a:r>
          </a:p>
        </p:txBody>
      </p:sp>
      <p:pic>
        <p:nvPicPr>
          <p:cNvPr id="2" name="Immagine 1" descr="Immagine che contiene logo, Elementi grafici, simbolo, Carattere&#10;&#10;Descrizione generata automaticamente">
            <a:extLst>
              <a:ext uri="{FF2B5EF4-FFF2-40B4-BE49-F238E27FC236}">
                <a16:creationId xmlns:a16="http://schemas.microsoft.com/office/drawing/2014/main" id="{CB3809BB-AF10-F623-A934-22598E4DEAEB}"/>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l="1" r="13887" b="2997"/>
          <a:stretch/>
        </p:blipFill>
        <p:spPr>
          <a:xfrm>
            <a:off x="9673219" y="5169261"/>
            <a:ext cx="2012367" cy="1601926"/>
          </a:xfrm>
          <a:prstGeom prst="rect">
            <a:avLst/>
          </a:prstGeom>
        </p:spPr>
      </p:pic>
      <p:grpSp>
        <p:nvGrpSpPr>
          <p:cNvPr id="3" name="Gruppo 2">
            <a:extLst>
              <a:ext uri="{FF2B5EF4-FFF2-40B4-BE49-F238E27FC236}">
                <a16:creationId xmlns:a16="http://schemas.microsoft.com/office/drawing/2014/main" id="{4D4CCC30-5047-7F5E-C1D1-7141E6E385A3}"/>
              </a:ext>
            </a:extLst>
          </p:cNvPr>
          <p:cNvGrpSpPr>
            <a:grpSpLocks noChangeAspect="1"/>
          </p:cNvGrpSpPr>
          <p:nvPr/>
        </p:nvGrpSpPr>
        <p:grpSpPr>
          <a:xfrm>
            <a:off x="785558" y="433967"/>
            <a:ext cx="10620885" cy="972000"/>
            <a:chOff x="353934" y="126191"/>
            <a:chExt cx="9179299" cy="840069"/>
          </a:xfrm>
        </p:grpSpPr>
        <p:pic>
          <p:nvPicPr>
            <p:cNvPr id="6" name="Immagine 5">
              <a:extLst>
                <a:ext uri="{FF2B5EF4-FFF2-40B4-BE49-F238E27FC236}">
                  <a16:creationId xmlns:a16="http://schemas.microsoft.com/office/drawing/2014/main" id="{F1C32317-7F2B-89E8-D215-33780875FE1E}"/>
                </a:ext>
              </a:extLst>
            </p:cNvPr>
            <p:cNvPicPr>
              <a:picLocks noChangeAspect="1"/>
            </p:cNvPicPr>
            <p:nvPr/>
          </p:nvPicPr>
          <p:blipFill rotWithShape="1">
            <a:blip r:embed="rId3">
              <a:extLst>
                <a:ext uri="{28A0092B-C50C-407E-A947-70E740481C1C}">
                  <a14:useLocalDpi xmlns:a14="http://schemas.microsoft.com/office/drawing/2010/main" val="0"/>
                </a:ext>
              </a:extLst>
            </a:blip>
            <a:srcRect l="5260"/>
            <a:stretch/>
          </p:blipFill>
          <p:spPr>
            <a:xfrm>
              <a:off x="353934" y="126191"/>
              <a:ext cx="7947561" cy="840069"/>
            </a:xfrm>
            <a:prstGeom prst="rect">
              <a:avLst/>
            </a:prstGeom>
          </p:spPr>
        </p:pic>
        <p:cxnSp>
          <p:nvCxnSpPr>
            <p:cNvPr id="8" name="Connettore diritto 7">
              <a:extLst>
                <a:ext uri="{FF2B5EF4-FFF2-40B4-BE49-F238E27FC236}">
                  <a16:creationId xmlns:a16="http://schemas.microsoft.com/office/drawing/2014/main" id="{78D3EDA9-2A7B-7100-FE4E-AFFC912A5D48}"/>
                </a:ext>
              </a:extLst>
            </p:cNvPr>
            <p:cNvCxnSpPr>
              <a:cxnSpLocks/>
            </p:cNvCxnSpPr>
            <p:nvPr/>
          </p:nvCxnSpPr>
          <p:spPr>
            <a:xfrm flipH="1">
              <a:off x="8221865" y="284288"/>
              <a:ext cx="152400" cy="523875"/>
            </a:xfrm>
            <a:prstGeom prst="line">
              <a:avLst/>
            </a:prstGeom>
          </p:spPr>
          <p:style>
            <a:lnRef idx="1">
              <a:schemeClr val="accent3"/>
            </a:lnRef>
            <a:fillRef idx="0">
              <a:schemeClr val="accent3"/>
            </a:fillRef>
            <a:effectRef idx="0">
              <a:schemeClr val="accent3"/>
            </a:effectRef>
            <a:fontRef idx="minor">
              <a:schemeClr val="tx1"/>
            </a:fontRef>
          </p:style>
        </p:cxnSp>
        <p:cxnSp>
          <p:nvCxnSpPr>
            <p:cNvPr id="9" name="Connettore diritto 8">
              <a:extLst>
                <a:ext uri="{FF2B5EF4-FFF2-40B4-BE49-F238E27FC236}">
                  <a16:creationId xmlns:a16="http://schemas.microsoft.com/office/drawing/2014/main" id="{BB20C24F-4777-441B-D9F8-133BB9FFA0A6}"/>
                </a:ext>
              </a:extLst>
            </p:cNvPr>
            <p:cNvCxnSpPr>
              <a:cxnSpLocks/>
            </p:cNvCxnSpPr>
            <p:nvPr/>
          </p:nvCxnSpPr>
          <p:spPr>
            <a:xfrm flipH="1">
              <a:off x="8294635" y="284288"/>
              <a:ext cx="152400" cy="523875"/>
            </a:xfrm>
            <a:prstGeom prst="line">
              <a:avLst/>
            </a:prstGeom>
          </p:spPr>
          <p:style>
            <a:lnRef idx="1">
              <a:schemeClr val="accent3"/>
            </a:lnRef>
            <a:fillRef idx="0">
              <a:schemeClr val="accent3"/>
            </a:fillRef>
            <a:effectRef idx="0">
              <a:schemeClr val="accent3"/>
            </a:effectRef>
            <a:fontRef idx="minor">
              <a:schemeClr val="tx1"/>
            </a:fontRef>
          </p:style>
        </p:cxnSp>
        <p:pic>
          <p:nvPicPr>
            <p:cNvPr id="10" name="Immagine 9" descr="Immagine che contiene Carattere, schermata, Elementi grafici, grafica&#10;&#10;Descrizione generata automaticamente">
              <a:extLst>
                <a:ext uri="{FF2B5EF4-FFF2-40B4-BE49-F238E27FC236}">
                  <a16:creationId xmlns:a16="http://schemas.microsoft.com/office/drawing/2014/main" id="{CE9A411C-C8A4-E601-B100-01516D89761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834519" y="328390"/>
              <a:ext cx="698714" cy="435669"/>
            </a:xfrm>
            <a:prstGeom prst="rect">
              <a:avLst/>
            </a:prstGeom>
          </p:spPr>
        </p:pic>
      </p:grpSp>
    </p:spTree>
    <p:extLst>
      <p:ext uri="{BB962C8B-B14F-4D97-AF65-F5344CB8AC3E}">
        <p14:creationId xmlns:p14="http://schemas.microsoft.com/office/powerpoint/2010/main" val="2502464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F6EB95-E9FC-488F-81BE-B44385B0707B}"/>
              </a:ext>
            </a:extLst>
          </p:cNvPr>
          <p:cNvSpPr>
            <a:spLocks noGrp="1"/>
          </p:cNvSpPr>
          <p:nvPr>
            <p:ph type="title"/>
          </p:nvPr>
        </p:nvSpPr>
        <p:spPr>
          <a:xfrm>
            <a:off x="262466" y="229843"/>
            <a:ext cx="11667068" cy="690904"/>
          </a:xfrm>
        </p:spPr>
        <p:txBody>
          <a:bodyPr>
            <a:normAutofit/>
          </a:bodyPr>
          <a:lstStyle/>
          <a:p>
            <a:r>
              <a:rPr lang="it-IT" sz="3200" b="1" cap="all" dirty="0">
                <a:solidFill>
                  <a:srgbClr val="174489"/>
                </a:solidFill>
                <a:latin typeface="+mn-lt"/>
                <a:cs typeface="Arial" panose="020B0604020202020204" pitchFamily="34" charset="0"/>
              </a:rPr>
              <a:t>Procedura di accesso</a:t>
            </a:r>
          </a:p>
        </p:txBody>
      </p:sp>
      <p:sp>
        <p:nvSpPr>
          <p:cNvPr id="4" name="Parentesi graffa chiusa 3">
            <a:extLst>
              <a:ext uri="{FF2B5EF4-FFF2-40B4-BE49-F238E27FC236}">
                <a16:creationId xmlns:a16="http://schemas.microsoft.com/office/drawing/2014/main" id="{E79CCF1C-EC92-FC9D-B98D-423AB517456D}"/>
              </a:ext>
            </a:extLst>
          </p:cNvPr>
          <p:cNvSpPr/>
          <p:nvPr/>
        </p:nvSpPr>
        <p:spPr>
          <a:xfrm flipH="1" flipV="1">
            <a:off x="5459045" y="2535556"/>
            <a:ext cx="420972" cy="1916018"/>
          </a:xfrm>
          <a:prstGeom prst="rightBrace">
            <a:avLst>
              <a:gd name="adj1" fmla="val 8333"/>
              <a:gd name="adj2" fmla="val 45243"/>
            </a:avLst>
          </a:prstGeom>
          <a:ln w="127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latin typeface="Open Sans" panose="020B0606030504020204" pitchFamily="34" charset="0"/>
              <a:ea typeface="Open Sans" panose="020B0606030504020204" pitchFamily="34" charset="0"/>
              <a:cs typeface="Open Sans" panose="020B0606030504020204" pitchFamily="34" charset="0"/>
            </a:endParaRPr>
          </a:p>
        </p:txBody>
      </p:sp>
      <p:sp>
        <p:nvSpPr>
          <p:cNvPr id="5" name="Freccia angolare in su 4">
            <a:extLst>
              <a:ext uri="{FF2B5EF4-FFF2-40B4-BE49-F238E27FC236}">
                <a16:creationId xmlns:a16="http://schemas.microsoft.com/office/drawing/2014/main" id="{70DC8CBC-A06D-C1EB-055B-4D00F4C1DD29}"/>
              </a:ext>
            </a:extLst>
          </p:cNvPr>
          <p:cNvSpPr/>
          <p:nvPr/>
        </p:nvSpPr>
        <p:spPr>
          <a:xfrm rot="5400000">
            <a:off x="1273295" y="2689132"/>
            <a:ext cx="1941360" cy="900018"/>
          </a:xfrm>
          <a:prstGeom prst="bentUpArrow">
            <a:avLst>
              <a:gd name="adj1" fmla="val 32840"/>
              <a:gd name="adj2" fmla="val 25000"/>
              <a:gd name="adj3" fmla="val 35780"/>
            </a:avLst>
          </a:prstGeom>
          <a:solidFill>
            <a:schemeClr val="accent2">
              <a:lumMod val="60000"/>
              <a:lumOff val="40000"/>
            </a:schemeClr>
          </a:solidFill>
          <a:ln>
            <a:solidFill>
              <a:srgbClr val="203864"/>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 name="Rettangolo arrotondato 24">
            <a:extLst>
              <a:ext uri="{FF2B5EF4-FFF2-40B4-BE49-F238E27FC236}">
                <a16:creationId xmlns:a16="http://schemas.microsoft.com/office/drawing/2014/main" id="{30C0E8DB-B952-31AF-B775-A30DA660A408}"/>
              </a:ext>
            </a:extLst>
          </p:cNvPr>
          <p:cNvSpPr/>
          <p:nvPr/>
        </p:nvSpPr>
        <p:spPr>
          <a:xfrm>
            <a:off x="1236837" y="1514323"/>
            <a:ext cx="2350604" cy="523221"/>
          </a:xfrm>
          <a:prstGeom prst="roundRect">
            <a:avLst>
              <a:gd name="adj" fmla="val 16670"/>
            </a:avLst>
          </a:prstGeom>
          <a:solidFill>
            <a:srgbClr val="20386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defTabSz="622300">
              <a:lnSpc>
                <a:spcPct val="90000"/>
              </a:lnSpc>
              <a:spcBef>
                <a:spcPct val="0"/>
              </a:spcBef>
              <a:spcAft>
                <a:spcPct val="35000"/>
              </a:spcAft>
            </a:pPr>
            <a:r>
              <a:rPr lang="it-IT" sz="1400" dirty="0">
                <a:solidFill>
                  <a:srgbClr val="FFFFFF"/>
                </a:solidFill>
                <a:latin typeface="Open Sans" panose="020B0606030504020204" pitchFamily="34" charset="0"/>
                <a:ea typeface="Open Sans" panose="020B0606030504020204" pitchFamily="34" charset="0"/>
                <a:cs typeface="Open Sans" panose="020B0606030504020204" pitchFamily="34" charset="0"/>
              </a:rPr>
              <a:t>Termini di presentazione della domanda</a:t>
            </a:r>
          </a:p>
        </p:txBody>
      </p:sp>
      <p:grpSp>
        <p:nvGrpSpPr>
          <p:cNvPr id="7" name="Gruppo 6">
            <a:extLst>
              <a:ext uri="{FF2B5EF4-FFF2-40B4-BE49-F238E27FC236}">
                <a16:creationId xmlns:a16="http://schemas.microsoft.com/office/drawing/2014/main" id="{62FCDC4F-D953-8DB1-6929-D978E7D72829}"/>
              </a:ext>
            </a:extLst>
          </p:cNvPr>
          <p:cNvGrpSpPr/>
          <p:nvPr/>
        </p:nvGrpSpPr>
        <p:grpSpPr>
          <a:xfrm>
            <a:off x="2913765" y="3366251"/>
            <a:ext cx="2350604" cy="900679"/>
            <a:chOff x="3171074" y="1526149"/>
            <a:chExt cx="2350604" cy="900679"/>
          </a:xfrm>
          <a:solidFill>
            <a:srgbClr val="203864"/>
          </a:solidFill>
        </p:grpSpPr>
        <p:sp>
          <p:nvSpPr>
            <p:cNvPr id="8" name="Rettangolo arrotondato 27">
              <a:extLst>
                <a:ext uri="{FF2B5EF4-FFF2-40B4-BE49-F238E27FC236}">
                  <a16:creationId xmlns:a16="http://schemas.microsoft.com/office/drawing/2014/main" id="{6BED4F0D-1AC1-6B29-BE45-99655403EF12}"/>
                </a:ext>
              </a:extLst>
            </p:cNvPr>
            <p:cNvSpPr/>
            <p:nvPr/>
          </p:nvSpPr>
          <p:spPr>
            <a:xfrm>
              <a:off x="3171074" y="1526149"/>
              <a:ext cx="2350604" cy="900679"/>
            </a:xfrm>
            <a:prstGeom prst="roundRect">
              <a:avLst>
                <a:gd name="adj" fmla="val 16670"/>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ettangolo 8">
              <a:extLst>
                <a:ext uri="{FF2B5EF4-FFF2-40B4-BE49-F238E27FC236}">
                  <a16:creationId xmlns:a16="http://schemas.microsoft.com/office/drawing/2014/main" id="{B57D43DA-7068-75AF-BE02-9E2988F64B44}"/>
                </a:ext>
              </a:extLst>
            </p:cNvPr>
            <p:cNvSpPr/>
            <p:nvPr/>
          </p:nvSpPr>
          <p:spPr>
            <a:xfrm>
              <a:off x="3215049" y="1570124"/>
              <a:ext cx="2262654" cy="81272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t-IT" sz="1400" kern="1200" dirty="0">
                  <a:solidFill>
                    <a:srgbClr val="FFFFFF"/>
                  </a:solidFill>
                  <a:latin typeface="Open Sans" panose="020B0606030504020204" pitchFamily="34" charset="0"/>
                  <a:ea typeface="Open Sans" panose="020B0606030504020204" pitchFamily="34" charset="0"/>
                  <a:cs typeface="Open Sans" panose="020B0606030504020204" pitchFamily="34" charset="0"/>
                </a:rPr>
                <a:t>Procedura informatica di accesso </a:t>
              </a:r>
            </a:p>
          </p:txBody>
        </p:sp>
      </p:grpSp>
      <p:pic>
        <p:nvPicPr>
          <p:cNvPr id="10" name="Immagine 9">
            <a:extLst>
              <a:ext uri="{FF2B5EF4-FFF2-40B4-BE49-F238E27FC236}">
                <a16:creationId xmlns:a16="http://schemas.microsoft.com/office/drawing/2014/main" id="{741262B4-1045-0E85-3E3B-DBBB1FF3EB71}"/>
              </a:ext>
            </a:extLst>
          </p:cNvPr>
          <p:cNvPicPr>
            <a:picLocks noChangeAspect="1"/>
          </p:cNvPicPr>
          <p:nvPr/>
        </p:nvPicPr>
        <p:blipFill>
          <a:blip r:embed="rId2"/>
          <a:stretch>
            <a:fillRect/>
          </a:stretch>
        </p:blipFill>
        <p:spPr>
          <a:xfrm>
            <a:off x="3859092" y="1214354"/>
            <a:ext cx="286537" cy="954107"/>
          </a:xfrm>
          <a:prstGeom prst="rect">
            <a:avLst/>
          </a:prstGeom>
        </p:spPr>
      </p:pic>
      <p:sp>
        <p:nvSpPr>
          <p:cNvPr id="11" name="Rettangolo 10">
            <a:extLst>
              <a:ext uri="{FF2B5EF4-FFF2-40B4-BE49-F238E27FC236}">
                <a16:creationId xmlns:a16="http://schemas.microsoft.com/office/drawing/2014/main" id="{A4F6E8F5-5C99-1357-D428-9BACD64084E8}"/>
              </a:ext>
            </a:extLst>
          </p:cNvPr>
          <p:cNvSpPr/>
          <p:nvPr/>
        </p:nvSpPr>
        <p:spPr>
          <a:xfrm>
            <a:off x="4089067" y="1240256"/>
            <a:ext cx="6195836" cy="1169551"/>
          </a:xfrm>
          <a:prstGeom prst="rect">
            <a:avLst/>
          </a:prstGeom>
        </p:spPr>
        <p:txBody>
          <a:bodyPr wrap="square">
            <a:spAutoFit/>
          </a:bodyPr>
          <a:lstStyle/>
          <a:p>
            <a:pPr marL="228600" indent="-228600" algn="just">
              <a:buAutoNum type="alphaLcParenR"/>
            </a:pPr>
            <a:r>
              <a:rPr lang="it-IT" sz="1400" dirty="0">
                <a:latin typeface="Open Sans" panose="020B0606030504020204" pitchFamily="34" charset="0"/>
                <a:ea typeface="Open Sans" panose="020B0606030504020204" pitchFamily="34" charset="0"/>
                <a:cs typeface="Open Sans" panose="020B0606030504020204" pitchFamily="34" charset="0"/>
              </a:rPr>
              <a:t>dalle ore 10.00 del 30 aprile 2025 è attiva la sezione per la compilazione della domanda di accesso alle agevolazioni;</a:t>
            </a:r>
          </a:p>
          <a:p>
            <a:pPr marL="228600" indent="-228600" algn="just">
              <a:buAutoNum type="alphaLcParenR"/>
            </a:pPr>
            <a:r>
              <a:rPr lang="it-IT" sz="1400" dirty="0">
                <a:latin typeface="Open Sans" panose="020B0606030504020204" pitchFamily="34" charset="0"/>
                <a:ea typeface="Open Sans" panose="020B0606030504020204" pitchFamily="34" charset="0"/>
                <a:cs typeface="Open Sans" panose="020B0606030504020204" pitchFamily="34" charset="0"/>
              </a:rPr>
              <a:t>dalle ore 10.00 alle ore 17.00 di tutti i giorni lavorativi, dal lunedì al venerdì, a partire dal 20 maggio 2025 è possibile presentare la domanda di agevolazione.</a:t>
            </a:r>
          </a:p>
        </p:txBody>
      </p:sp>
      <p:sp>
        <p:nvSpPr>
          <p:cNvPr id="12" name="Freccia a destra 11">
            <a:extLst>
              <a:ext uri="{FF2B5EF4-FFF2-40B4-BE49-F238E27FC236}">
                <a16:creationId xmlns:a16="http://schemas.microsoft.com/office/drawing/2014/main" id="{689A0F1D-1B55-BD25-EF5B-18294DBA840E}"/>
              </a:ext>
            </a:extLst>
          </p:cNvPr>
          <p:cNvSpPr/>
          <p:nvPr/>
        </p:nvSpPr>
        <p:spPr>
          <a:xfrm>
            <a:off x="994836" y="5254400"/>
            <a:ext cx="484002" cy="405614"/>
          </a:xfrm>
          <a:prstGeom prst="rightArrow">
            <a:avLst/>
          </a:prstGeom>
          <a:solidFill>
            <a:schemeClr val="accent2">
              <a:lumMod val="60000"/>
              <a:lumOff val="40000"/>
            </a:schemeClr>
          </a:solidFill>
          <a:ln>
            <a:solidFill>
              <a:srgbClr val="20386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latin typeface="Open Sans" panose="020B0606030504020204" pitchFamily="34" charset="0"/>
              <a:ea typeface="Open Sans" panose="020B0606030504020204" pitchFamily="34" charset="0"/>
              <a:cs typeface="Open Sans" panose="020B0606030504020204" pitchFamily="34" charset="0"/>
            </a:endParaRPr>
          </a:p>
        </p:txBody>
      </p:sp>
      <p:sp>
        <p:nvSpPr>
          <p:cNvPr id="13" name="CasellaDiTesto 12">
            <a:extLst>
              <a:ext uri="{FF2B5EF4-FFF2-40B4-BE49-F238E27FC236}">
                <a16:creationId xmlns:a16="http://schemas.microsoft.com/office/drawing/2014/main" id="{CCFF7FB1-D209-90C6-FDBF-A472608B2B1D}"/>
              </a:ext>
            </a:extLst>
          </p:cNvPr>
          <p:cNvSpPr txBox="1"/>
          <p:nvPr/>
        </p:nvSpPr>
        <p:spPr>
          <a:xfrm>
            <a:off x="5713506" y="2562529"/>
            <a:ext cx="5804160" cy="2462213"/>
          </a:xfrm>
          <a:prstGeom prst="rect">
            <a:avLst/>
          </a:prstGeom>
          <a:noFill/>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lphaLcParenR"/>
              <a:tabLst/>
              <a:defRPr/>
            </a:pPr>
            <a:r>
              <a:rPr kumimoji="0" lang="it-IT" sz="110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L’istante per accedere alla procedura informatica dovrà identificarsi e autenticarsi tramite </a:t>
            </a:r>
            <a:r>
              <a:rPr kumimoji="0" lang="it-IT" sz="1100" b="1"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SPID o Carta nazionale dei servizi o Carta di Identità Elettronica</a:t>
            </a:r>
            <a:r>
              <a:rPr kumimoji="0" lang="it-IT" sz="110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 l’accesso è riservato al rappresentante legale della PMI, come risultante dal relativo certificato camerale</a:t>
            </a:r>
            <a:r>
              <a:rPr lang="it-IT" sz="1100" dirty="0">
                <a:latin typeface="Open Sans" panose="020B0606030504020204" pitchFamily="34" charset="0"/>
                <a:ea typeface="Open Sans" panose="020B0606030504020204" pitchFamily="34" charset="0"/>
                <a:cs typeface="Open Sans" panose="020B0606030504020204" pitchFamily="34" charset="0"/>
              </a:rPr>
              <a:t>. Il suddetto soggetto</a:t>
            </a:r>
            <a:r>
              <a:rPr kumimoji="0" lang="it-IT" sz="110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 previo accesso alla procedura informatica tramite la Carta nazionale dei servizi, </a:t>
            </a:r>
            <a:r>
              <a:rPr kumimoji="0" lang="it-IT" sz="1100" b="1"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può comunque conferire ad altri soggetti delegati il potere di rappresentanza per la presentazione delle domande di accesso all’agevolazione</a:t>
            </a:r>
          </a:p>
          <a:p>
            <a:pPr marL="342900" marR="0" lvl="0" indent="-342900" algn="just" defTabSz="914400" rtl="0" eaLnBrk="1" fontAlgn="auto" latinLnBrk="0" hangingPunct="1">
              <a:lnSpc>
                <a:spcPct val="100000"/>
              </a:lnSpc>
              <a:spcBef>
                <a:spcPts val="0"/>
              </a:spcBef>
              <a:spcAft>
                <a:spcPts val="0"/>
              </a:spcAft>
              <a:buClrTx/>
              <a:buSzTx/>
              <a:buFont typeface="+mj-lt"/>
              <a:buAutoNum type="alphaLcParenR"/>
              <a:tabLst/>
              <a:defRPr/>
            </a:pPr>
            <a:endParaRPr lang="it-IT" sz="1100" dirty="0">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mj-lt"/>
              <a:buAutoNum type="alphaLcParenR"/>
              <a:tabLst/>
              <a:defRPr/>
            </a:pPr>
            <a:r>
              <a:rPr kumimoji="0" lang="it-IT" sz="110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Le imprese non residenti nel territorio italiano, in quanto prive di sede legale o sede secondaria, o amministrate da una o più persone giuridiche o enti diversi dalle persone fisiche, possono accedere alla procedura informatica con le modalità comunicate, anche nell’ambito della stessa procedura informatica, dal Soggetto gestore.</a:t>
            </a:r>
          </a:p>
          <a:p>
            <a:pPr marL="342900" marR="0" lvl="0" indent="-342900" algn="just" defTabSz="914400" rtl="0" eaLnBrk="1" fontAlgn="auto" latinLnBrk="0" hangingPunct="1">
              <a:lnSpc>
                <a:spcPct val="100000"/>
              </a:lnSpc>
              <a:spcBef>
                <a:spcPts val="0"/>
              </a:spcBef>
              <a:spcAft>
                <a:spcPts val="0"/>
              </a:spcAft>
              <a:buClrTx/>
              <a:buSzTx/>
              <a:buFont typeface="+mj-lt"/>
              <a:buAutoNum type="alphaLcParenR"/>
              <a:tabLst/>
              <a:defRPr/>
            </a:pPr>
            <a:endParaRPr kumimoji="0" lang="it-IT" sz="110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4" name="CasellaDiTesto 13">
            <a:extLst>
              <a:ext uri="{FF2B5EF4-FFF2-40B4-BE49-F238E27FC236}">
                <a16:creationId xmlns:a16="http://schemas.microsoft.com/office/drawing/2014/main" id="{8804FCF7-18D7-BB1B-8C13-8CAE61A22FCA}"/>
              </a:ext>
            </a:extLst>
          </p:cNvPr>
          <p:cNvSpPr txBox="1"/>
          <p:nvPr/>
        </p:nvSpPr>
        <p:spPr>
          <a:xfrm>
            <a:off x="1623205" y="4940389"/>
            <a:ext cx="10083019" cy="1107996"/>
          </a:xfrm>
          <a:prstGeom prst="rect">
            <a:avLst/>
          </a:prstGeom>
          <a:noFill/>
        </p:spPr>
        <p:txBody>
          <a:bodyPr wrap="square">
            <a:spAutoFit/>
          </a:bodyPr>
          <a:lstStyle/>
          <a:p>
            <a:pPr algn="just"/>
            <a:r>
              <a:rPr lang="it-IT" dirty="0">
                <a:solidFill>
                  <a:srgbClr val="203864"/>
                </a:solidFill>
                <a:latin typeface="Open Sans" panose="020B0606030504020204" pitchFamily="34" charset="0"/>
                <a:ea typeface="Open Sans" panose="020B0606030504020204" pitchFamily="34" charset="0"/>
                <a:cs typeface="Open Sans" panose="020B0606030504020204" pitchFamily="34" charset="0"/>
              </a:rPr>
              <a:t> </a:t>
            </a:r>
            <a:r>
              <a:rPr lang="it-IT" sz="1600" dirty="0">
                <a:latin typeface="Open Sans" panose="020B0606030504020204" pitchFamily="34" charset="0"/>
                <a:ea typeface="Open Sans" panose="020B0606030504020204" pitchFamily="34" charset="0"/>
                <a:cs typeface="Open Sans" panose="020B0606030504020204" pitchFamily="34" charset="0"/>
              </a:rPr>
              <a:t>Nel caso di impresa residente nel territorio italiano, la procedura informatica espone, in via preliminare, alcuni dati richiesti all’impresa proponente, acquisiti in modalità telematica dal Registro delle imprese. Ai fini della corretta compilazione della domanda l’impresa è tenuta a </a:t>
            </a:r>
            <a:r>
              <a:rPr lang="it-IT" sz="1600" b="1" dirty="0">
                <a:latin typeface="Open Sans" panose="020B0606030504020204" pitchFamily="34" charset="0"/>
                <a:ea typeface="Open Sans" panose="020B0606030504020204" pitchFamily="34" charset="0"/>
                <a:cs typeface="Open Sans" panose="020B0606030504020204" pitchFamily="34" charset="0"/>
              </a:rPr>
              <a:t>verificare i dati acquisiti in modalità telematica dal Registro delle imprese.</a:t>
            </a:r>
          </a:p>
        </p:txBody>
      </p:sp>
    </p:spTree>
    <p:extLst>
      <p:ext uri="{BB962C8B-B14F-4D97-AF65-F5344CB8AC3E}">
        <p14:creationId xmlns:p14="http://schemas.microsoft.com/office/powerpoint/2010/main" val="3059556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F6EB95-E9FC-488F-81BE-B44385B0707B}"/>
              </a:ext>
            </a:extLst>
          </p:cNvPr>
          <p:cNvSpPr>
            <a:spLocks noGrp="1"/>
          </p:cNvSpPr>
          <p:nvPr>
            <p:ph type="title"/>
          </p:nvPr>
        </p:nvSpPr>
        <p:spPr>
          <a:xfrm>
            <a:off x="262466" y="238232"/>
            <a:ext cx="11667068" cy="690904"/>
          </a:xfrm>
        </p:spPr>
        <p:txBody>
          <a:bodyPr>
            <a:normAutofit/>
          </a:bodyPr>
          <a:lstStyle/>
          <a:p>
            <a:r>
              <a:rPr lang="it-IT" sz="3200" b="1" cap="all" dirty="0">
                <a:solidFill>
                  <a:srgbClr val="174489"/>
                </a:solidFill>
                <a:latin typeface="+mn-lt"/>
                <a:cs typeface="Arial" panose="020B0604020202020204" pitchFamily="34" charset="0"/>
              </a:rPr>
              <a:t>Procedura di accesso (1/2)</a:t>
            </a:r>
          </a:p>
        </p:txBody>
      </p:sp>
      <p:sp>
        <p:nvSpPr>
          <p:cNvPr id="4" name="CasellaDiTesto 3">
            <a:extLst>
              <a:ext uri="{FF2B5EF4-FFF2-40B4-BE49-F238E27FC236}">
                <a16:creationId xmlns:a16="http://schemas.microsoft.com/office/drawing/2014/main" id="{248044CA-3151-00DE-2DDB-2AEF8392271A}"/>
              </a:ext>
            </a:extLst>
          </p:cNvPr>
          <p:cNvSpPr txBox="1"/>
          <p:nvPr/>
        </p:nvSpPr>
        <p:spPr>
          <a:xfrm>
            <a:off x="949430" y="2255771"/>
            <a:ext cx="10396603" cy="646331"/>
          </a:xfrm>
          <a:prstGeom prst="rect">
            <a:avLst/>
          </a:prstGeom>
          <a:noFill/>
        </p:spPr>
        <p:txBody>
          <a:bodyPr wrap="square" rtlCol="0">
            <a:spAutoFit/>
          </a:bodyPr>
          <a:lstStyle/>
          <a:p>
            <a:r>
              <a:rPr lang="it-IT" sz="3600" dirty="0">
                <a:latin typeface="Open Sans" panose="020B0606030504020204" pitchFamily="34" charset="0"/>
                <a:ea typeface="Open Sans" panose="020B0606030504020204" pitchFamily="34" charset="0"/>
                <a:cs typeface="Open Sans" panose="020B0606030504020204" pitchFamily="34" charset="0"/>
              </a:rPr>
              <a:t>       </a:t>
            </a:r>
          </a:p>
        </p:txBody>
      </p:sp>
      <p:sp>
        <p:nvSpPr>
          <p:cNvPr id="5" name="Rettangolo 4">
            <a:extLst>
              <a:ext uri="{FF2B5EF4-FFF2-40B4-BE49-F238E27FC236}">
                <a16:creationId xmlns:a16="http://schemas.microsoft.com/office/drawing/2014/main" id="{D3B3AED0-111E-FC56-AB54-F00F7FF1C926}"/>
              </a:ext>
            </a:extLst>
          </p:cNvPr>
          <p:cNvSpPr/>
          <p:nvPr/>
        </p:nvSpPr>
        <p:spPr>
          <a:xfrm>
            <a:off x="845967" y="2559563"/>
            <a:ext cx="7973976" cy="289951"/>
          </a:xfrm>
          <a:prstGeom prst="rect">
            <a:avLst/>
          </a:prstGeom>
        </p:spPr>
        <p:txBody>
          <a:bodyPr wrap="square">
            <a:spAutoFit/>
          </a:bodyPr>
          <a:lstStyle/>
          <a:p>
            <a:pPr marL="457200">
              <a:lnSpc>
                <a:spcPct val="107000"/>
              </a:lnSpc>
              <a:spcAft>
                <a:spcPts val="800"/>
              </a:spcAft>
            </a:pPr>
            <a:r>
              <a:rPr lang="it-IT" sz="1200"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6" name="Rettangolo 5">
            <a:extLst>
              <a:ext uri="{FF2B5EF4-FFF2-40B4-BE49-F238E27FC236}">
                <a16:creationId xmlns:a16="http://schemas.microsoft.com/office/drawing/2014/main" id="{B79D8D1E-8AC2-8DBF-B76A-BAC600F14474}"/>
              </a:ext>
            </a:extLst>
          </p:cNvPr>
          <p:cNvSpPr/>
          <p:nvPr/>
        </p:nvSpPr>
        <p:spPr>
          <a:xfrm>
            <a:off x="1127343" y="3093766"/>
            <a:ext cx="9933276" cy="289951"/>
          </a:xfrm>
          <a:prstGeom prst="rect">
            <a:avLst/>
          </a:prstGeom>
        </p:spPr>
        <p:txBody>
          <a:bodyPr wrap="square">
            <a:spAutoFit/>
          </a:bodyPr>
          <a:lstStyle/>
          <a:p>
            <a:pPr marL="457200">
              <a:lnSpc>
                <a:spcPct val="107000"/>
              </a:lnSpc>
              <a:spcAft>
                <a:spcPts val="800"/>
              </a:spcAft>
            </a:pPr>
            <a:r>
              <a:rPr lang="it-IT" sz="1200"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7" name="Rettangolo 6">
            <a:extLst>
              <a:ext uri="{FF2B5EF4-FFF2-40B4-BE49-F238E27FC236}">
                <a16:creationId xmlns:a16="http://schemas.microsoft.com/office/drawing/2014/main" id="{666016F7-9FA3-16AD-9392-A756A4AED54D}"/>
              </a:ext>
            </a:extLst>
          </p:cNvPr>
          <p:cNvSpPr/>
          <p:nvPr/>
        </p:nvSpPr>
        <p:spPr>
          <a:xfrm>
            <a:off x="1559279" y="2255771"/>
            <a:ext cx="10503413" cy="4329390"/>
          </a:xfrm>
          <a:prstGeom prst="rect">
            <a:avLst/>
          </a:prstGeom>
        </p:spPr>
        <p:txBody>
          <a:bodyPr wrap="square">
            <a:spAutoFit/>
          </a:bodyPr>
          <a:lstStyle/>
          <a:p>
            <a:pPr algn="just">
              <a:lnSpc>
                <a:spcPct val="150000"/>
              </a:lnSpc>
              <a:spcBef>
                <a:spcPts val="600"/>
              </a:spcBef>
              <a:spcAft>
                <a:spcPts val="1000"/>
              </a:spcAft>
            </a:pPr>
            <a:r>
              <a:rPr lang="it-IT" sz="1400" b="1" dirty="0">
                <a:latin typeface="Open Sans" panose="020B0606030504020204" pitchFamily="34" charset="0"/>
                <a:ea typeface="Open Sans" panose="020B0606030504020204" pitchFamily="34" charset="0"/>
                <a:cs typeface="Open Sans" panose="020B0606030504020204" pitchFamily="34" charset="0"/>
              </a:rPr>
              <a:t>Domanda di agevolazione</a:t>
            </a:r>
          </a:p>
          <a:p>
            <a:pPr algn="just">
              <a:lnSpc>
                <a:spcPct val="150000"/>
              </a:lnSpc>
              <a:spcBef>
                <a:spcPts val="600"/>
              </a:spcBef>
              <a:spcAft>
                <a:spcPts val="1000"/>
              </a:spcAft>
            </a:pPr>
            <a:r>
              <a:rPr lang="it-IT" sz="1400" b="1" dirty="0">
                <a:latin typeface="Open Sans" panose="020B0606030504020204" pitchFamily="34" charset="0"/>
                <a:ea typeface="Open Sans" panose="020B0606030504020204" pitchFamily="34" charset="0"/>
                <a:cs typeface="Open Sans" panose="020B0606030504020204" pitchFamily="34" charset="0"/>
              </a:rPr>
              <a:t>Piano di investimento</a:t>
            </a:r>
          </a:p>
          <a:p>
            <a:pPr algn="just">
              <a:lnSpc>
                <a:spcPct val="150000"/>
              </a:lnSpc>
              <a:spcBef>
                <a:spcPts val="600"/>
              </a:spcBef>
              <a:spcAft>
                <a:spcPts val="1000"/>
              </a:spcAft>
            </a:pPr>
            <a:r>
              <a:rPr lang="it-IT" sz="1400" b="1" dirty="0">
                <a:latin typeface="Open Sans" panose="020B0606030504020204" pitchFamily="34" charset="0"/>
                <a:ea typeface="Open Sans" panose="020B0606030504020204" pitchFamily="34" charset="0"/>
                <a:cs typeface="Open Sans" panose="020B0606030504020204" pitchFamily="34" charset="0"/>
              </a:rPr>
              <a:t>Dichiarazione concernente i dati contabili</a:t>
            </a:r>
          </a:p>
          <a:p>
            <a:pPr algn="just">
              <a:spcBef>
                <a:spcPts val="600"/>
              </a:spcBef>
              <a:spcAft>
                <a:spcPts val="1000"/>
              </a:spcAft>
            </a:pPr>
            <a:r>
              <a:rPr lang="it-IT" sz="1400" dirty="0">
                <a:latin typeface="Open Sans" panose="020B0606030504020204" pitchFamily="34" charset="0"/>
                <a:ea typeface="Open Sans" panose="020B0606030504020204" pitchFamily="34" charset="0"/>
                <a:cs typeface="Open Sans" panose="020B0606030504020204" pitchFamily="34" charset="0"/>
              </a:rPr>
              <a:t>Dichiarazioni in merito ai dati necessari per la richiesta delle </a:t>
            </a:r>
            <a:r>
              <a:rPr lang="it-IT" sz="1400" b="1" dirty="0">
                <a:latin typeface="Open Sans" panose="020B0606030504020204" pitchFamily="34" charset="0"/>
                <a:ea typeface="Open Sans" panose="020B0606030504020204" pitchFamily="34" charset="0"/>
                <a:cs typeface="Open Sans" panose="020B0606030504020204" pitchFamily="34" charset="0"/>
              </a:rPr>
              <a:t>informazioni antimafia</a:t>
            </a:r>
            <a:r>
              <a:rPr lang="it-IT" sz="1400" dirty="0">
                <a:latin typeface="Open Sans" panose="020B0606030504020204" pitchFamily="34" charset="0"/>
                <a:ea typeface="Open Sans" panose="020B0606030504020204" pitchFamily="34" charset="0"/>
                <a:cs typeface="Open Sans" panose="020B0606030504020204" pitchFamily="34" charset="0"/>
              </a:rPr>
              <a:t> per i soggetti sottoposti alla verifica di cui all’articolo 85 del decreto legislativo 6 settembre 2011, n. 159</a:t>
            </a:r>
          </a:p>
          <a:p>
            <a:pPr algn="just">
              <a:lnSpc>
                <a:spcPct val="150000"/>
              </a:lnSpc>
              <a:spcBef>
                <a:spcPts val="600"/>
              </a:spcBef>
              <a:spcAft>
                <a:spcPts val="1000"/>
              </a:spcAft>
            </a:pPr>
            <a:r>
              <a:rPr lang="it-IT" sz="1400" dirty="0">
                <a:latin typeface="Open Sans" panose="020B0606030504020204" pitchFamily="34" charset="0"/>
                <a:ea typeface="Open Sans" panose="020B0606030504020204" pitchFamily="34" charset="0"/>
                <a:cs typeface="Open Sans" panose="020B0606030504020204" pitchFamily="34" charset="0"/>
              </a:rPr>
              <a:t>Dichiarazione sostitutiva di atto di notorietà resa in ottemperanza alle disposizioni in materia di </a:t>
            </a:r>
            <a:r>
              <a:rPr lang="it-IT" sz="1400" b="1" dirty="0">
                <a:latin typeface="Open Sans" panose="020B0606030504020204" pitchFamily="34" charset="0"/>
                <a:ea typeface="Open Sans" panose="020B0606030504020204" pitchFamily="34" charset="0"/>
                <a:cs typeface="Open Sans" panose="020B0606030504020204" pitchFamily="34" charset="0"/>
              </a:rPr>
              <a:t>antiriciclaggio</a:t>
            </a:r>
          </a:p>
          <a:p>
            <a:pPr algn="just">
              <a:spcBef>
                <a:spcPts val="600"/>
              </a:spcBef>
              <a:spcAft>
                <a:spcPts val="1000"/>
              </a:spcAft>
            </a:pPr>
            <a:r>
              <a:rPr lang="it-IT" sz="1400" dirty="0">
                <a:latin typeface="Open Sans" panose="020B0606030504020204" pitchFamily="34" charset="0"/>
                <a:ea typeface="Open Sans" panose="020B0606030504020204" pitchFamily="34" charset="0"/>
                <a:cs typeface="Open Sans" panose="020B0606030504020204" pitchFamily="34" charset="0"/>
              </a:rPr>
              <a:t>(</a:t>
            </a:r>
            <a:r>
              <a:rPr lang="it-IT" sz="1400" i="1" dirty="0">
                <a:latin typeface="Open Sans" panose="020B0606030504020204" pitchFamily="34" charset="0"/>
                <a:ea typeface="Open Sans" panose="020B0606030504020204" pitchFamily="34" charset="0"/>
                <a:cs typeface="Open Sans" panose="020B0606030504020204" pitchFamily="34" charset="0"/>
              </a:rPr>
              <a:t>nel caso in cui il soggetto richiedente sia associato o collegato</a:t>
            </a:r>
            <a:r>
              <a:rPr lang="it-IT" sz="1400" dirty="0">
                <a:latin typeface="Open Sans" panose="020B0606030504020204" pitchFamily="34" charset="0"/>
                <a:ea typeface="Open Sans" panose="020B0606030504020204" pitchFamily="34" charset="0"/>
                <a:cs typeface="Open Sans" panose="020B0606030504020204" pitchFamily="34" charset="0"/>
              </a:rPr>
              <a:t>) </a:t>
            </a:r>
            <a:r>
              <a:rPr lang="it-IT" sz="1400" b="1" dirty="0">
                <a:latin typeface="Open Sans" panose="020B0606030504020204" pitchFamily="34" charset="0"/>
                <a:ea typeface="Open Sans" panose="020B0606030504020204" pitchFamily="34" charset="0"/>
                <a:cs typeface="Open Sans" panose="020B0606030504020204" pitchFamily="34" charset="0"/>
              </a:rPr>
              <a:t>il prospetto recante i dati per il calcolo della dimensione d’impresa</a:t>
            </a:r>
            <a:r>
              <a:rPr lang="it-IT" sz="1400" dirty="0">
                <a:latin typeface="Open Sans" panose="020B0606030504020204" pitchFamily="34" charset="0"/>
                <a:ea typeface="Open Sans" panose="020B0606030504020204" pitchFamily="34" charset="0"/>
                <a:cs typeface="Open Sans" panose="020B0606030504020204" pitchFamily="34" charset="0"/>
              </a:rPr>
              <a:t>, redatto secondo quanto previsto nel decreto ministeriale 18 aprile 2005</a:t>
            </a:r>
          </a:p>
          <a:p>
            <a:pPr algn="just">
              <a:spcBef>
                <a:spcPts val="600"/>
              </a:spcBef>
              <a:spcAft>
                <a:spcPts val="1000"/>
              </a:spcAft>
            </a:pPr>
            <a:r>
              <a:rPr lang="it-IT" sz="1400" dirty="0">
                <a:latin typeface="Open Sans" panose="020B0606030504020204" pitchFamily="34" charset="0"/>
                <a:ea typeface="Open Sans" panose="020B0606030504020204" pitchFamily="34" charset="0"/>
                <a:cs typeface="Open Sans" panose="020B0606030504020204" pitchFamily="34" charset="0"/>
              </a:rPr>
              <a:t>Eventuali </a:t>
            </a:r>
            <a:r>
              <a:rPr lang="it-IT" sz="1400" b="1" dirty="0">
                <a:latin typeface="Open Sans" panose="020B0606030504020204" pitchFamily="34" charset="0"/>
                <a:ea typeface="Open Sans" panose="020B0606030504020204" pitchFamily="34" charset="0"/>
                <a:cs typeface="Open Sans" panose="020B0606030504020204" pitchFamily="34" charset="0"/>
              </a:rPr>
              <a:t>preventivi di spesa </a:t>
            </a:r>
            <a:r>
              <a:rPr lang="it-IT" sz="1400" dirty="0">
                <a:latin typeface="Open Sans" panose="020B0606030504020204" pitchFamily="34" charset="0"/>
                <a:ea typeface="Open Sans" panose="020B0606030504020204" pitchFamily="34" charset="0"/>
                <a:cs typeface="Open Sans" panose="020B0606030504020204" pitchFamily="34" charset="0"/>
              </a:rPr>
              <a:t>e, in presenza di opere murarie, </a:t>
            </a:r>
            <a:r>
              <a:rPr lang="it-IT" sz="1400" b="1" dirty="0">
                <a:latin typeface="Open Sans" panose="020B0606030504020204" pitchFamily="34" charset="0"/>
                <a:ea typeface="Open Sans" panose="020B0606030504020204" pitchFamily="34" charset="0"/>
                <a:cs typeface="Open Sans" panose="020B0606030504020204" pitchFamily="34" charset="0"/>
              </a:rPr>
              <a:t>computo metrico </a:t>
            </a:r>
            <a:r>
              <a:rPr lang="it-IT" sz="1400" dirty="0">
                <a:latin typeface="Open Sans" panose="020B0606030504020204" pitchFamily="34" charset="0"/>
                <a:ea typeface="Open Sans" panose="020B0606030504020204" pitchFamily="34" charset="0"/>
                <a:cs typeface="Open Sans" panose="020B0606030504020204" pitchFamily="34" charset="0"/>
              </a:rPr>
              <a:t>estimativo delle opere murarie ed assimilate e redatto da un tecnico abilitato</a:t>
            </a:r>
          </a:p>
          <a:p>
            <a:pPr marL="285750" indent="-285750" algn="just">
              <a:spcBef>
                <a:spcPts val="600"/>
              </a:spcBef>
              <a:spcAft>
                <a:spcPts val="1000"/>
              </a:spcAft>
              <a:buFont typeface="Arial" panose="020B0604020202020204" pitchFamily="34" charset="0"/>
              <a:buChar char="•"/>
            </a:pPr>
            <a:endParaRPr lang="it-IT" sz="1400" dirty="0">
              <a:solidFill>
                <a:srgbClr val="5B9BD5">
                  <a:lumMod val="50000"/>
                </a:srgb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 name="Elemento grafico 7" descr="Documento con riempimento a tinta unita">
            <a:extLst>
              <a:ext uri="{FF2B5EF4-FFF2-40B4-BE49-F238E27FC236}">
                <a16:creationId xmlns:a16="http://schemas.microsoft.com/office/drawing/2014/main" id="{7C114768-FB7B-BB08-F0E4-A4511C027F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1343" y="2255771"/>
            <a:ext cx="385749" cy="385749"/>
          </a:xfrm>
          <a:prstGeom prst="rect">
            <a:avLst/>
          </a:prstGeom>
        </p:spPr>
      </p:pic>
      <p:pic>
        <p:nvPicPr>
          <p:cNvPr id="9" name="Elemento grafico 8" descr="Documento con riempimento a tinta unita">
            <a:extLst>
              <a:ext uri="{FF2B5EF4-FFF2-40B4-BE49-F238E27FC236}">
                <a16:creationId xmlns:a16="http://schemas.microsoft.com/office/drawing/2014/main" id="{11820CFC-4408-EBC2-4CCE-12EE3171963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1343" y="2812642"/>
            <a:ext cx="385749" cy="385749"/>
          </a:xfrm>
          <a:prstGeom prst="rect">
            <a:avLst/>
          </a:prstGeom>
        </p:spPr>
      </p:pic>
      <p:pic>
        <p:nvPicPr>
          <p:cNvPr id="10" name="Elemento grafico 9" descr="Documento con riempimento a tinta unita">
            <a:extLst>
              <a:ext uri="{FF2B5EF4-FFF2-40B4-BE49-F238E27FC236}">
                <a16:creationId xmlns:a16="http://schemas.microsoft.com/office/drawing/2014/main" id="{BC7A6D33-B0F3-3154-36BC-46962C27210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1343" y="3369513"/>
            <a:ext cx="385749" cy="385749"/>
          </a:xfrm>
          <a:prstGeom prst="rect">
            <a:avLst/>
          </a:prstGeom>
        </p:spPr>
      </p:pic>
      <p:pic>
        <p:nvPicPr>
          <p:cNvPr id="11" name="Elemento grafico 10" descr="Documento con riempimento a tinta unita">
            <a:extLst>
              <a:ext uri="{FF2B5EF4-FFF2-40B4-BE49-F238E27FC236}">
                <a16:creationId xmlns:a16="http://schemas.microsoft.com/office/drawing/2014/main" id="{A48D48F1-C63A-0A3E-FE7A-0BF8A0010BD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1343" y="3926384"/>
            <a:ext cx="385749" cy="385749"/>
          </a:xfrm>
          <a:prstGeom prst="rect">
            <a:avLst/>
          </a:prstGeom>
        </p:spPr>
      </p:pic>
      <p:pic>
        <p:nvPicPr>
          <p:cNvPr id="12" name="Elemento grafico 11" descr="Documento con riempimento a tinta unita">
            <a:extLst>
              <a:ext uri="{FF2B5EF4-FFF2-40B4-BE49-F238E27FC236}">
                <a16:creationId xmlns:a16="http://schemas.microsoft.com/office/drawing/2014/main" id="{5A23DCCB-E92B-BDE1-C8E2-FFC044B2A18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1343" y="4483255"/>
            <a:ext cx="385749" cy="385749"/>
          </a:xfrm>
          <a:prstGeom prst="rect">
            <a:avLst/>
          </a:prstGeom>
        </p:spPr>
      </p:pic>
      <p:pic>
        <p:nvPicPr>
          <p:cNvPr id="13" name="Elemento grafico 12" descr="Documento con riempimento a tinta unita">
            <a:extLst>
              <a:ext uri="{FF2B5EF4-FFF2-40B4-BE49-F238E27FC236}">
                <a16:creationId xmlns:a16="http://schemas.microsoft.com/office/drawing/2014/main" id="{6F303E6F-D711-8C42-E2B0-A0B844FA357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1343" y="5040126"/>
            <a:ext cx="385749" cy="385749"/>
          </a:xfrm>
          <a:prstGeom prst="rect">
            <a:avLst/>
          </a:prstGeom>
        </p:spPr>
      </p:pic>
      <p:pic>
        <p:nvPicPr>
          <p:cNvPr id="14" name="Elemento grafico 13" descr="Documento con riempimento a tinta unita">
            <a:extLst>
              <a:ext uri="{FF2B5EF4-FFF2-40B4-BE49-F238E27FC236}">
                <a16:creationId xmlns:a16="http://schemas.microsoft.com/office/drawing/2014/main" id="{E128AAE0-377A-4B54-B2B0-3FA9AE46B9D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1343" y="5596995"/>
            <a:ext cx="385749" cy="385749"/>
          </a:xfrm>
          <a:prstGeom prst="rect">
            <a:avLst/>
          </a:prstGeom>
        </p:spPr>
      </p:pic>
      <p:sp>
        <p:nvSpPr>
          <p:cNvPr id="15" name="CasellaDiTesto 14">
            <a:extLst>
              <a:ext uri="{FF2B5EF4-FFF2-40B4-BE49-F238E27FC236}">
                <a16:creationId xmlns:a16="http://schemas.microsoft.com/office/drawing/2014/main" id="{940AC607-8BBB-BB55-7CFD-40511F1B02A0}"/>
              </a:ext>
            </a:extLst>
          </p:cNvPr>
          <p:cNvSpPr txBox="1"/>
          <p:nvPr/>
        </p:nvSpPr>
        <p:spPr>
          <a:xfrm>
            <a:off x="1071343" y="1196718"/>
            <a:ext cx="10503413" cy="923330"/>
          </a:xfrm>
          <a:prstGeom prst="rect">
            <a:avLst/>
          </a:prstGeom>
          <a:noFill/>
        </p:spPr>
        <p:txBody>
          <a:bodyPr wrap="square">
            <a:spAutoFit/>
          </a:bodyPr>
          <a:lstStyle/>
          <a:p>
            <a:r>
              <a:rPr lang="it-IT" sz="1800" dirty="0">
                <a:latin typeface="Open Sans" panose="020B0606030504020204" pitchFamily="34" charset="0"/>
                <a:ea typeface="Open Sans" panose="020B0606030504020204" pitchFamily="34" charset="0"/>
                <a:cs typeface="Open Sans" panose="020B0606030504020204" pitchFamily="34" charset="0"/>
              </a:rPr>
              <a:t>Alla domanda dovranno essere allegati i seguenti documenti, secondo gli schemi che sono disponibili al link </a:t>
            </a:r>
            <a:r>
              <a:rPr lang="it-IT" sz="1800" b="1" dirty="0">
                <a:latin typeface="Open Sans" panose="020B0606030504020204" pitchFamily="34" charset="0"/>
                <a:ea typeface="Open Sans" panose="020B0606030504020204" pitchFamily="34" charset="0"/>
                <a:cs typeface="Open Sans" panose="020B0606030504020204" pitchFamily="34" charset="0"/>
              </a:rPr>
              <a:t>https://www.invitalia.it/incentivi-e-strumenti/investimenti-sostenibili-40-bando-2025/modulistica</a:t>
            </a:r>
            <a:r>
              <a:rPr lang="it-IT" sz="1800" dirty="0">
                <a:latin typeface="Open Sans" panose="020B0606030504020204" pitchFamily="34" charset="0"/>
                <a:ea typeface="Open Sans" panose="020B0606030504020204" pitchFamily="34" charset="0"/>
                <a:cs typeface="Open Sans" panose="020B0606030504020204" pitchFamily="34" charset="0"/>
              </a:rPr>
              <a:t>:</a:t>
            </a:r>
          </a:p>
        </p:txBody>
      </p:sp>
    </p:spTree>
    <p:extLst>
      <p:ext uri="{BB962C8B-B14F-4D97-AF65-F5344CB8AC3E}">
        <p14:creationId xmlns:p14="http://schemas.microsoft.com/office/powerpoint/2010/main" val="656143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F6EB95-E9FC-488F-81BE-B44385B0707B}"/>
              </a:ext>
            </a:extLst>
          </p:cNvPr>
          <p:cNvSpPr>
            <a:spLocks noGrp="1"/>
          </p:cNvSpPr>
          <p:nvPr>
            <p:ph type="title"/>
          </p:nvPr>
        </p:nvSpPr>
        <p:spPr>
          <a:xfrm>
            <a:off x="245688" y="229843"/>
            <a:ext cx="11667068" cy="690904"/>
          </a:xfrm>
        </p:spPr>
        <p:txBody>
          <a:bodyPr>
            <a:normAutofit/>
          </a:bodyPr>
          <a:lstStyle/>
          <a:p>
            <a:r>
              <a:rPr lang="it-IT" sz="3200" b="1" cap="all" dirty="0">
                <a:solidFill>
                  <a:srgbClr val="174489"/>
                </a:solidFill>
                <a:latin typeface="+mn-lt"/>
                <a:cs typeface="Arial" panose="020B0604020202020204" pitchFamily="34" charset="0"/>
              </a:rPr>
              <a:t>Procedura di accesso (2/2)</a:t>
            </a:r>
          </a:p>
        </p:txBody>
      </p:sp>
      <p:sp>
        <p:nvSpPr>
          <p:cNvPr id="4" name="Rettangolo 3">
            <a:extLst>
              <a:ext uri="{FF2B5EF4-FFF2-40B4-BE49-F238E27FC236}">
                <a16:creationId xmlns:a16="http://schemas.microsoft.com/office/drawing/2014/main" id="{01E4B4CA-7517-F76F-3DB2-33F522C20A22}"/>
              </a:ext>
            </a:extLst>
          </p:cNvPr>
          <p:cNvSpPr/>
          <p:nvPr/>
        </p:nvSpPr>
        <p:spPr>
          <a:xfrm>
            <a:off x="1127343" y="3064527"/>
            <a:ext cx="9933276" cy="289951"/>
          </a:xfrm>
          <a:prstGeom prst="rect">
            <a:avLst/>
          </a:prstGeom>
        </p:spPr>
        <p:txBody>
          <a:bodyPr wrap="square">
            <a:spAutoFit/>
          </a:bodyPr>
          <a:lstStyle/>
          <a:p>
            <a:pPr marL="457200">
              <a:lnSpc>
                <a:spcPct val="107000"/>
              </a:lnSpc>
              <a:spcAft>
                <a:spcPts val="800"/>
              </a:spcAft>
            </a:pPr>
            <a:r>
              <a:rPr lang="it-IT" sz="1200" dirty="0">
                <a:solidFill>
                  <a:schemeClr val="accent1">
                    <a:lumMod val="50000"/>
                  </a:schemeClr>
                </a:solidFill>
                <a:latin typeface="Calibri" panose="020F0502020204030204" pitchFamily="34" charset="0"/>
                <a:cs typeface="Calibri" panose="020F0502020204030204" pitchFamily="34" charset="0"/>
              </a:rPr>
              <a:t> </a:t>
            </a:r>
          </a:p>
        </p:txBody>
      </p:sp>
      <p:pic>
        <p:nvPicPr>
          <p:cNvPr id="5" name="Elemento grafico 4" descr="Documento con riempimento a tinta unita">
            <a:extLst>
              <a:ext uri="{FF2B5EF4-FFF2-40B4-BE49-F238E27FC236}">
                <a16:creationId xmlns:a16="http://schemas.microsoft.com/office/drawing/2014/main" id="{EBC343A7-2608-95DF-9313-4D96F89A731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1594" y="1185132"/>
            <a:ext cx="385749" cy="385749"/>
          </a:xfrm>
          <a:prstGeom prst="rect">
            <a:avLst/>
          </a:prstGeom>
        </p:spPr>
      </p:pic>
      <p:pic>
        <p:nvPicPr>
          <p:cNvPr id="6" name="Elemento grafico 5" descr="Documento con riempimento a tinta unita">
            <a:extLst>
              <a:ext uri="{FF2B5EF4-FFF2-40B4-BE49-F238E27FC236}">
                <a16:creationId xmlns:a16="http://schemas.microsoft.com/office/drawing/2014/main" id="{50652777-0431-770B-3828-702B6C932E3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1594" y="2015440"/>
            <a:ext cx="385749" cy="385749"/>
          </a:xfrm>
          <a:prstGeom prst="rect">
            <a:avLst/>
          </a:prstGeom>
        </p:spPr>
      </p:pic>
      <p:pic>
        <p:nvPicPr>
          <p:cNvPr id="7" name="Elemento grafico 6" descr="Documento con riempimento a tinta unita">
            <a:extLst>
              <a:ext uri="{FF2B5EF4-FFF2-40B4-BE49-F238E27FC236}">
                <a16:creationId xmlns:a16="http://schemas.microsoft.com/office/drawing/2014/main" id="{D3F62A3C-4781-C0CF-1AA9-314302FE5A9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1594" y="2901849"/>
            <a:ext cx="385749" cy="385749"/>
          </a:xfrm>
          <a:prstGeom prst="rect">
            <a:avLst/>
          </a:prstGeom>
        </p:spPr>
      </p:pic>
      <p:pic>
        <p:nvPicPr>
          <p:cNvPr id="8" name="Elemento grafico 7" descr="Documento con riempimento a tinta unita">
            <a:extLst>
              <a:ext uri="{FF2B5EF4-FFF2-40B4-BE49-F238E27FC236}">
                <a16:creationId xmlns:a16="http://schemas.microsoft.com/office/drawing/2014/main" id="{330023BF-AFC7-EE49-6074-A26AEBE60C2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1594" y="3839168"/>
            <a:ext cx="385749" cy="385749"/>
          </a:xfrm>
          <a:prstGeom prst="rect">
            <a:avLst/>
          </a:prstGeom>
        </p:spPr>
      </p:pic>
      <p:pic>
        <p:nvPicPr>
          <p:cNvPr id="9" name="Elemento grafico 8" descr="Documento con riempimento a tinta unita">
            <a:extLst>
              <a:ext uri="{FF2B5EF4-FFF2-40B4-BE49-F238E27FC236}">
                <a16:creationId xmlns:a16="http://schemas.microsoft.com/office/drawing/2014/main" id="{9F33228F-3D83-6CA9-57C9-0032D753E15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1594" y="4848124"/>
            <a:ext cx="385749" cy="385749"/>
          </a:xfrm>
          <a:prstGeom prst="rect">
            <a:avLst/>
          </a:prstGeom>
        </p:spPr>
      </p:pic>
      <p:pic>
        <p:nvPicPr>
          <p:cNvPr id="10" name="Elemento grafico 9" descr="Documento con riempimento a tinta unita">
            <a:extLst>
              <a:ext uri="{FF2B5EF4-FFF2-40B4-BE49-F238E27FC236}">
                <a16:creationId xmlns:a16="http://schemas.microsoft.com/office/drawing/2014/main" id="{CE7C28B3-C783-11B5-FF16-FE766D25BB6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41594" y="5511462"/>
            <a:ext cx="385749" cy="385749"/>
          </a:xfrm>
          <a:prstGeom prst="rect">
            <a:avLst/>
          </a:prstGeom>
        </p:spPr>
      </p:pic>
      <p:sp>
        <p:nvSpPr>
          <p:cNvPr id="11" name="Rettangolo 10">
            <a:extLst>
              <a:ext uri="{FF2B5EF4-FFF2-40B4-BE49-F238E27FC236}">
                <a16:creationId xmlns:a16="http://schemas.microsoft.com/office/drawing/2014/main" id="{8EBDE5C3-7DBF-D083-1FCE-50904AC10CA2}"/>
              </a:ext>
            </a:extLst>
          </p:cNvPr>
          <p:cNvSpPr/>
          <p:nvPr/>
        </p:nvSpPr>
        <p:spPr>
          <a:xfrm>
            <a:off x="1347560" y="1025562"/>
            <a:ext cx="9893808" cy="5539978"/>
          </a:xfrm>
          <a:prstGeom prst="rect">
            <a:avLst/>
          </a:prstGeom>
        </p:spPr>
        <p:txBody>
          <a:bodyPr wrap="square">
            <a:spAutoFit/>
          </a:bodyPr>
          <a:lstStyle/>
          <a:p>
            <a:pPr algn="just">
              <a:spcBef>
                <a:spcPts val="600"/>
              </a:spcBef>
              <a:spcAft>
                <a:spcPts val="1000"/>
              </a:spcAft>
            </a:pPr>
            <a:r>
              <a:rPr lang="it-IT" sz="1300" i="1" dirty="0">
                <a:latin typeface="Open Sans" panose="020B0606030504020204" pitchFamily="34" charset="0"/>
                <a:ea typeface="Open Sans" panose="020B0606030504020204" pitchFamily="34" charset="0"/>
                <a:cs typeface="Open Sans" panose="020B0606030504020204" pitchFamily="34" charset="0"/>
              </a:rPr>
              <a:t>(per i programmi volti al miglioramento della sostenibilità energetica dell’impresa</a:t>
            </a:r>
            <a:r>
              <a:rPr lang="it-IT" sz="1300" dirty="0">
                <a:latin typeface="Open Sans" panose="020B0606030504020204" pitchFamily="34" charset="0"/>
                <a:ea typeface="Open Sans" panose="020B0606030504020204" pitchFamily="34" charset="0"/>
                <a:cs typeface="Open Sans" panose="020B0606030504020204" pitchFamily="34" charset="0"/>
              </a:rPr>
              <a:t>) </a:t>
            </a:r>
            <a:r>
              <a:rPr lang="it-IT" sz="1300" b="1" dirty="0">
                <a:latin typeface="Open Sans" panose="020B0606030504020204" pitchFamily="34" charset="0"/>
                <a:ea typeface="Open Sans" panose="020B0606030504020204" pitchFamily="34" charset="0"/>
                <a:cs typeface="Open Sans" panose="020B0606030504020204" pitchFamily="34" charset="0"/>
              </a:rPr>
              <a:t>relazione tecnica del programma di investimento </a:t>
            </a:r>
            <a:r>
              <a:rPr lang="it-IT" sz="1300" dirty="0">
                <a:latin typeface="Open Sans" panose="020B0606030504020204" pitchFamily="34" charset="0"/>
                <a:ea typeface="Open Sans" panose="020B0606030504020204" pitchFamily="34" charset="0"/>
                <a:cs typeface="Open Sans" panose="020B0606030504020204" pitchFamily="34" charset="0"/>
              </a:rPr>
              <a:t>redatta da un tecnico abilitato </a:t>
            </a:r>
            <a:r>
              <a:rPr lang="it-IT" sz="1300" b="1" dirty="0">
                <a:latin typeface="Open Sans" panose="020B0606030504020204" pitchFamily="34" charset="0"/>
                <a:ea typeface="Open Sans" panose="020B0606030504020204" pitchFamily="34" charset="0"/>
                <a:cs typeface="Open Sans" panose="020B0606030504020204" pitchFamily="34" charset="0"/>
              </a:rPr>
              <a:t>nella forma di perizia giurata </a:t>
            </a:r>
            <a:r>
              <a:rPr lang="it-IT" sz="1300" dirty="0">
                <a:latin typeface="Open Sans" panose="020B0606030504020204" pitchFamily="34" charset="0"/>
                <a:ea typeface="Open Sans" panose="020B0606030504020204" pitchFamily="34" charset="0"/>
                <a:cs typeface="Open Sans" panose="020B0606030504020204" pitchFamily="34" charset="0"/>
              </a:rPr>
              <a:t>contenente le informazioni necessarie a verificare il </a:t>
            </a:r>
            <a:r>
              <a:rPr lang="it-IT" sz="1300" b="1" dirty="0">
                <a:latin typeface="Open Sans" panose="020B0606030504020204" pitchFamily="34" charset="0"/>
                <a:ea typeface="Open Sans" panose="020B0606030504020204" pitchFamily="34" charset="0"/>
                <a:cs typeface="Open Sans" panose="020B0606030504020204" pitchFamily="34" charset="0"/>
              </a:rPr>
              <a:t>risparmio energetico </a:t>
            </a:r>
            <a:r>
              <a:rPr lang="it-IT" sz="1300" dirty="0">
                <a:latin typeface="Open Sans" panose="020B0606030504020204" pitchFamily="34" charset="0"/>
                <a:ea typeface="Open Sans" panose="020B0606030504020204" pitchFamily="34" charset="0"/>
                <a:cs typeface="Open Sans" panose="020B0606030504020204" pitchFamily="34" charset="0"/>
              </a:rPr>
              <a:t>conseguibile attraverso il programma di investimento</a:t>
            </a:r>
          </a:p>
          <a:p>
            <a:pPr algn="just">
              <a:spcBef>
                <a:spcPts val="600"/>
              </a:spcBef>
              <a:spcAft>
                <a:spcPts val="1000"/>
              </a:spcAft>
            </a:pPr>
            <a:r>
              <a:rPr lang="it-IT" sz="1300" i="1" dirty="0">
                <a:latin typeface="Open Sans" panose="020B0606030504020204" pitchFamily="34" charset="0"/>
                <a:ea typeface="Open Sans" panose="020B0606030504020204" pitchFamily="34" charset="0"/>
                <a:cs typeface="Open Sans" panose="020B0606030504020204" pitchFamily="34" charset="0"/>
              </a:rPr>
              <a:t>(nel caso di imprese energivore e in presenza di un programma di miglioramento della sostenibilità energetica) </a:t>
            </a:r>
            <a:r>
              <a:rPr lang="it-IT" sz="1300" b="1" dirty="0">
                <a:latin typeface="Open Sans" panose="020B0606030504020204" pitchFamily="34" charset="0"/>
                <a:ea typeface="Open Sans" panose="020B0606030504020204" pitchFamily="34" charset="0"/>
                <a:cs typeface="Open Sans" panose="020B0606030504020204" pitchFamily="34" charset="0"/>
              </a:rPr>
              <a:t>diagnosi energetica </a:t>
            </a:r>
            <a:r>
              <a:rPr lang="it-IT" sz="1300" dirty="0">
                <a:latin typeface="Open Sans" panose="020B0606030504020204" pitchFamily="34" charset="0"/>
                <a:ea typeface="Open Sans" panose="020B0606030504020204" pitchFamily="34" charset="0"/>
                <a:cs typeface="Open Sans" panose="020B0606030504020204" pitchFamily="34" charset="0"/>
              </a:rPr>
              <a:t>in corso di validità di cui all’articolo 8, comma 3, del decreto legislativo n. 102/2014 o copia della certificazione di conformità ad un sistema di gestione in corso di validità, prevista all’articolo 8, comma 1, del decreto legislativo n. 102/2014</a:t>
            </a:r>
          </a:p>
          <a:p>
            <a:pPr algn="just">
              <a:spcBef>
                <a:spcPts val="600"/>
              </a:spcBef>
              <a:spcAft>
                <a:spcPts val="1000"/>
              </a:spcAft>
            </a:pPr>
            <a:r>
              <a:rPr lang="it-IT" sz="1300" i="1" dirty="0">
                <a:latin typeface="Open Sans" panose="020B0606030504020204" pitchFamily="34" charset="0"/>
                <a:ea typeface="Open Sans" panose="020B0606030504020204" pitchFamily="34" charset="0"/>
                <a:cs typeface="Open Sans" panose="020B0606030504020204" pitchFamily="34" charset="0"/>
              </a:rPr>
              <a:t>(per i programmi che contribuiscono al raggiungimento degli obiettivi climatici fissati dall’Unione europea) </a:t>
            </a:r>
            <a:r>
              <a:rPr lang="it-IT" sz="1300" b="1" dirty="0">
                <a:latin typeface="Open Sans" panose="020B0606030504020204" pitchFamily="34" charset="0"/>
                <a:ea typeface="Open Sans" panose="020B0606030504020204" pitchFamily="34" charset="0"/>
                <a:cs typeface="Open Sans" panose="020B0606030504020204" pitchFamily="34" charset="0"/>
              </a:rPr>
              <a:t>perizia giurata</a:t>
            </a:r>
            <a:r>
              <a:rPr lang="it-IT" sz="1300" dirty="0">
                <a:latin typeface="Open Sans" panose="020B0606030504020204" pitchFamily="34" charset="0"/>
                <a:ea typeface="Open Sans" panose="020B0606030504020204" pitchFamily="34" charset="0"/>
                <a:cs typeface="Open Sans" panose="020B0606030504020204" pitchFamily="34" charset="0"/>
              </a:rPr>
              <a:t>, rilasciata da tecnico abilitato, attestante la capacità del programma di investimento di </a:t>
            </a:r>
            <a:r>
              <a:rPr lang="it-IT" sz="1300" b="1" dirty="0">
                <a:latin typeface="Open Sans" panose="020B0606030504020204" pitchFamily="34" charset="0"/>
                <a:ea typeface="Open Sans" panose="020B0606030504020204" pitchFamily="34" charset="0"/>
                <a:cs typeface="Open Sans" panose="020B0606030504020204" pitchFamily="34" charset="0"/>
              </a:rPr>
              <a:t>contribuire al raggiungimento di uno o entrambi gli obiettivi climatici</a:t>
            </a:r>
            <a:r>
              <a:rPr lang="it-IT" sz="1300" dirty="0">
                <a:latin typeface="Open Sans" panose="020B0606030504020204" pitchFamily="34" charset="0"/>
                <a:ea typeface="Open Sans" panose="020B0606030504020204" pitchFamily="34" charset="0"/>
                <a:cs typeface="Open Sans" panose="020B0606030504020204" pitchFamily="34" charset="0"/>
              </a:rPr>
              <a:t> “mitigazione dei cambiamenti climatici” e “adattamento ai cambiamenti climatici”</a:t>
            </a:r>
          </a:p>
          <a:p>
            <a:pPr algn="just">
              <a:spcBef>
                <a:spcPts val="600"/>
              </a:spcBef>
              <a:spcAft>
                <a:spcPts val="1000"/>
              </a:spcAft>
            </a:pPr>
            <a:r>
              <a:rPr lang="it-IT" sz="1300" i="1" dirty="0">
                <a:latin typeface="Open Sans" panose="020B0606030504020204" pitchFamily="34" charset="0"/>
                <a:ea typeface="Open Sans" panose="020B0606030504020204" pitchFamily="34" charset="0"/>
                <a:cs typeface="Open Sans" panose="020B0606030504020204" pitchFamily="34" charset="0"/>
              </a:rPr>
              <a:t>(nel caso in cui il soggetto beneficiario ha dichiarato di aver aderito ad un sistema di gestione ambientale/ di possedere certificazioni di cui al punto i.3) del decreto </a:t>
            </a:r>
            <a:r>
              <a:rPr lang="it-IT" sz="1300" i="1" dirty="0">
                <a:highlight>
                  <a:srgbClr val="FFFFFF"/>
                </a:highlight>
                <a:latin typeface="Open Sans" panose="020B0606030504020204" pitchFamily="34" charset="0"/>
                <a:ea typeface="Open Sans" panose="020B0606030504020204" pitchFamily="34" charset="0"/>
                <a:cs typeface="Open Sans" panose="020B0606030504020204" pitchFamily="34" charset="0"/>
              </a:rPr>
              <a:t>direttoriale 31 marzo 2025 e pertanto </a:t>
            </a:r>
            <a:r>
              <a:rPr lang="it-IT" sz="1300" i="1" dirty="0">
                <a:latin typeface="Open Sans" panose="020B0606030504020204" pitchFamily="34" charset="0"/>
                <a:ea typeface="Open Sans" panose="020B0606030504020204" pitchFamily="34" charset="0"/>
                <a:cs typeface="Open Sans" panose="020B0606030504020204" pitchFamily="34" charset="0"/>
              </a:rPr>
              <a:t>di presentarne rispettiva copia) </a:t>
            </a:r>
            <a:r>
              <a:rPr lang="it-IT" sz="1300" dirty="0">
                <a:latin typeface="Open Sans" panose="020B0606030504020204" pitchFamily="34" charset="0"/>
                <a:ea typeface="Open Sans" panose="020B0606030504020204" pitchFamily="34" charset="0"/>
                <a:cs typeface="Open Sans" panose="020B0606030504020204" pitchFamily="34" charset="0"/>
              </a:rPr>
              <a:t>copia delle </a:t>
            </a:r>
            <a:r>
              <a:rPr lang="it-IT" sz="1300" b="1" dirty="0">
                <a:latin typeface="Open Sans" panose="020B0606030504020204" pitchFamily="34" charset="0"/>
                <a:ea typeface="Open Sans" panose="020B0606030504020204" pitchFamily="34" charset="0"/>
                <a:cs typeface="Open Sans" panose="020B0606030504020204" pitchFamily="34" charset="0"/>
              </a:rPr>
              <a:t>certificazioni ambientali </a:t>
            </a:r>
            <a:r>
              <a:rPr lang="it-IT" sz="1300" dirty="0">
                <a:latin typeface="Open Sans" panose="020B0606030504020204" pitchFamily="34" charset="0"/>
                <a:ea typeface="Open Sans" panose="020B0606030504020204" pitchFamily="34" charset="0"/>
                <a:cs typeface="Open Sans" panose="020B0606030504020204" pitchFamily="34" charset="0"/>
              </a:rPr>
              <a:t>di cui al punto i.3 del decreto direttoriale eventualmente possedute alla data di presentazione della domanda, accompagnata dalla dichiarazione di impegno da parte dell’impresa proponente al relativo mantenimento per un periodo non inferiore a 3 anni dalla predetta data</a:t>
            </a:r>
          </a:p>
          <a:p>
            <a:pPr algn="just">
              <a:lnSpc>
                <a:spcPct val="150000"/>
              </a:lnSpc>
              <a:spcBef>
                <a:spcPts val="600"/>
              </a:spcBef>
              <a:spcAft>
                <a:spcPts val="1000"/>
              </a:spcAft>
            </a:pPr>
            <a:r>
              <a:rPr lang="it-IT" sz="1300" b="1" dirty="0">
                <a:latin typeface="Open Sans" panose="020B0606030504020204" pitchFamily="34" charset="0"/>
                <a:ea typeface="Open Sans" panose="020B0606030504020204" pitchFamily="34" charset="0"/>
                <a:cs typeface="Open Sans" panose="020B0606030504020204" pitchFamily="34" charset="0"/>
              </a:rPr>
              <a:t>delega</a:t>
            </a:r>
            <a:r>
              <a:rPr lang="it-IT" sz="1300" dirty="0">
                <a:latin typeface="Open Sans" panose="020B0606030504020204" pitchFamily="34" charset="0"/>
                <a:ea typeface="Open Sans" panose="020B0606030504020204" pitchFamily="34" charset="0"/>
                <a:cs typeface="Open Sans" panose="020B0606030504020204" pitchFamily="34" charset="0"/>
              </a:rPr>
              <a:t> in presenza di soggetti delegati al potere di rappresentanza per la presentazione delle domande di accesso alle agevolazioni</a:t>
            </a:r>
          </a:p>
          <a:p>
            <a:pPr algn="just">
              <a:spcBef>
                <a:spcPts val="600"/>
              </a:spcBef>
              <a:spcAft>
                <a:spcPts val="1000"/>
              </a:spcAft>
            </a:pPr>
            <a:r>
              <a:rPr lang="it-IT" sz="1300" i="1" dirty="0">
                <a:latin typeface="Open Sans" panose="020B0606030504020204" pitchFamily="34" charset="0"/>
                <a:ea typeface="Open Sans" panose="020B0606030504020204" pitchFamily="34" charset="0"/>
                <a:cs typeface="Open Sans" panose="020B0606030504020204" pitchFamily="34" charset="0"/>
              </a:rPr>
              <a:t>(nel caso in cui il soggetto beneficiario ha dichiarato di essere in possesso della certificazione della parità di genere) </a:t>
            </a:r>
            <a:r>
              <a:rPr lang="it-IT" sz="1300" dirty="0">
                <a:latin typeface="Open Sans" panose="020B0606030504020204" pitchFamily="34" charset="0"/>
                <a:ea typeface="Open Sans" panose="020B0606030504020204" pitchFamily="34" charset="0"/>
                <a:cs typeface="Open Sans" panose="020B0606030504020204" pitchFamily="34" charset="0"/>
              </a:rPr>
              <a:t>copia della </a:t>
            </a:r>
            <a:r>
              <a:rPr lang="it-IT" sz="1300" b="1" dirty="0">
                <a:latin typeface="Open Sans" panose="020B0606030504020204" pitchFamily="34" charset="0"/>
                <a:ea typeface="Open Sans" panose="020B0606030504020204" pitchFamily="34" charset="0"/>
                <a:cs typeface="Open Sans" panose="020B0606030504020204" pitchFamily="34" charset="0"/>
              </a:rPr>
              <a:t>certificazione della parità di genere</a:t>
            </a:r>
            <a:r>
              <a:rPr lang="it-IT" sz="1300" dirty="0">
                <a:latin typeface="Open Sans" panose="020B0606030504020204" pitchFamily="34" charset="0"/>
                <a:ea typeface="Open Sans" panose="020B0606030504020204" pitchFamily="34" charset="0"/>
                <a:cs typeface="Open Sans" panose="020B0606030504020204" pitchFamily="34" charset="0"/>
              </a:rPr>
              <a:t> eventualmente posseduta alla data di presentazione della domanda e conseguita almeno a decorrere dal 31 dicembre 2024</a:t>
            </a:r>
          </a:p>
          <a:p>
            <a:pPr algn="just">
              <a:spcBef>
                <a:spcPts val="600"/>
              </a:spcBef>
              <a:spcAft>
                <a:spcPts val="1000"/>
              </a:spcAft>
            </a:pPr>
            <a:endParaRPr lang="it-IT" sz="1400" dirty="0">
              <a:solidFill>
                <a:srgbClr val="5B9BD5">
                  <a:lumMod val="50000"/>
                </a:srgb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1494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F6EB95-E9FC-488F-81BE-B44385B0707B}"/>
              </a:ext>
            </a:extLst>
          </p:cNvPr>
          <p:cNvSpPr>
            <a:spLocks noGrp="1"/>
          </p:cNvSpPr>
          <p:nvPr>
            <p:ph type="title"/>
          </p:nvPr>
        </p:nvSpPr>
        <p:spPr>
          <a:xfrm>
            <a:off x="237299" y="229843"/>
            <a:ext cx="11667068" cy="690904"/>
          </a:xfrm>
        </p:spPr>
        <p:txBody>
          <a:bodyPr>
            <a:normAutofit/>
          </a:bodyPr>
          <a:lstStyle/>
          <a:p>
            <a:r>
              <a:rPr lang="it-IT" sz="3200" b="1" cap="all" dirty="0">
                <a:solidFill>
                  <a:srgbClr val="174489"/>
                </a:solidFill>
                <a:latin typeface="+mn-lt"/>
                <a:cs typeface="Arial" panose="020B0604020202020204" pitchFamily="34" charset="0"/>
              </a:rPr>
              <a:t>Procedura di valutazione</a:t>
            </a:r>
          </a:p>
        </p:txBody>
      </p:sp>
      <p:sp>
        <p:nvSpPr>
          <p:cNvPr id="4" name="Rettangolo arrotondato 24">
            <a:extLst>
              <a:ext uri="{FF2B5EF4-FFF2-40B4-BE49-F238E27FC236}">
                <a16:creationId xmlns:a16="http://schemas.microsoft.com/office/drawing/2014/main" id="{856BF219-2728-ABFE-B32D-8223AE2D209B}"/>
              </a:ext>
            </a:extLst>
          </p:cNvPr>
          <p:cNvSpPr/>
          <p:nvPr/>
        </p:nvSpPr>
        <p:spPr>
          <a:xfrm>
            <a:off x="1666876" y="3814787"/>
            <a:ext cx="2350604" cy="900679"/>
          </a:xfrm>
          <a:prstGeom prst="roundRect">
            <a:avLst>
              <a:gd name="adj" fmla="val 16670"/>
            </a:avLst>
          </a:prstGeom>
          <a:solidFill>
            <a:srgbClr val="20386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defTabSz="622300">
              <a:lnSpc>
                <a:spcPct val="90000"/>
              </a:lnSpc>
              <a:spcBef>
                <a:spcPct val="0"/>
              </a:spcBef>
              <a:spcAft>
                <a:spcPct val="35000"/>
              </a:spcAft>
            </a:pPr>
            <a:r>
              <a:rPr lang="it-IT" sz="1400" dirty="0">
                <a:solidFill>
                  <a:srgbClr val="FFFFFF"/>
                </a:solidFill>
                <a:latin typeface="Open Sans" panose="020B0606030504020204" pitchFamily="34" charset="0"/>
                <a:ea typeface="Open Sans" panose="020B0606030504020204" pitchFamily="34" charset="0"/>
                <a:cs typeface="Open Sans" panose="020B0606030504020204" pitchFamily="34" charset="0"/>
              </a:rPr>
              <a:t>Valutazione e Concessione delle Domande di Agevolazione</a:t>
            </a:r>
          </a:p>
        </p:txBody>
      </p:sp>
      <p:sp>
        <p:nvSpPr>
          <p:cNvPr id="5" name="Rettangolo 4">
            <a:extLst>
              <a:ext uri="{FF2B5EF4-FFF2-40B4-BE49-F238E27FC236}">
                <a16:creationId xmlns:a16="http://schemas.microsoft.com/office/drawing/2014/main" id="{50B1E681-3FE0-496A-42A3-8AB4DBD16527}"/>
              </a:ext>
            </a:extLst>
          </p:cNvPr>
          <p:cNvSpPr/>
          <p:nvPr/>
        </p:nvSpPr>
        <p:spPr>
          <a:xfrm>
            <a:off x="4530831" y="2800140"/>
            <a:ext cx="7338956" cy="3262432"/>
          </a:xfrm>
          <a:prstGeom prst="rect">
            <a:avLst/>
          </a:prstGeom>
        </p:spPr>
        <p:txBody>
          <a:bodyPr wrap="square">
            <a:spAutoFit/>
          </a:bodyPr>
          <a:lstStyle/>
          <a:p>
            <a:pPr marL="228600" indent="-228600" algn="just">
              <a:buAutoNum type="alphaLcParenR"/>
            </a:pPr>
            <a:r>
              <a:rPr lang="it-IT" sz="1100" dirty="0">
                <a:latin typeface="Open Sans" panose="020B0606030504020204" pitchFamily="34" charset="0"/>
                <a:ea typeface="Open Sans" panose="020B0606030504020204" pitchFamily="34" charset="0"/>
                <a:cs typeface="Open Sans" panose="020B0606030504020204" pitchFamily="34" charset="0"/>
              </a:rPr>
              <a:t>Verifica della completezza della documentazione presentata;</a:t>
            </a:r>
          </a:p>
          <a:p>
            <a:pPr marL="228600" indent="-228600" algn="just">
              <a:buAutoNum type="alphaLcParenR"/>
            </a:pPr>
            <a:endParaRPr lang="it-IT" sz="1100" dirty="0">
              <a:latin typeface="Open Sans" panose="020B0606030504020204" pitchFamily="34" charset="0"/>
              <a:ea typeface="Open Sans" panose="020B0606030504020204" pitchFamily="34" charset="0"/>
              <a:cs typeface="Open Sans" panose="020B0606030504020204" pitchFamily="34" charset="0"/>
            </a:endParaRPr>
          </a:p>
          <a:p>
            <a:pPr marL="228600" indent="-228600" algn="just">
              <a:buFontTx/>
              <a:buAutoNum type="alphaLcParenR"/>
            </a:pPr>
            <a:r>
              <a:rPr lang="it-IT" sz="1100" dirty="0">
                <a:latin typeface="Open Sans" panose="020B0606030504020204" pitchFamily="34" charset="0"/>
                <a:ea typeface="Open Sans" panose="020B0606030504020204" pitchFamily="34" charset="0"/>
                <a:cs typeface="Open Sans" panose="020B0606030504020204" pitchFamily="34" charset="0"/>
              </a:rPr>
              <a:t>Verifica del possesso requisiti di ammissibilità soggettivi e coerenza del piano di investimento con le disposizioni attuative;</a:t>
            </a:r>
          </a:p>
          <a:p>
            <a:pPr marL="228600" indent="-228600" algn="just">
              <a:buAutoNum type="alphaLcParenR"/>
            </a:pPr>
            <a:endParaRPr lang="it-IT" sz="1100" dirty="0">
              <a:latin typeface="Open Sans" panose="020B0606030504020204" pitchFamily="34" charset="0"/>
              <a:ea typeface="Open Sans" panose="020B0606030504020204" pitchFamily="34" charset="0"/>
              <a:cs typeface="Open Sans" panose="020B0606030504020204" pitchFamily="34" charset="0"/>
            </a:endParaRPr>
          </a:p>
          <a:p>
            <a:pPr marL="228600" indent="-228600" algn="just">
              <a:buFontTx/>
              <a:buAutoNum type="alphaLcParenR"/>
            </a:pPr>
            <a:r>
              <a:rPr lang="it-IT" sz="1100" dirty="0">
                <a:latin typeface="Open Sans" panose="020B0606030504020204" pitchFamily="34" charset="0"/>
                <a:ea typeface="Open Sans" panose="020B0606030504020204" pitchFamily="34" charset="0"/>
                <a:cs typeface="Open Sans" panose="020B0606030504020204" pitchFamily="34" charset="0"/>
              </a:rPr>
              <a:t>Valutazione del programma di investimento </a:t>
            </a:r>
            <a:r>
              <a:rPr lang="it-IT" sz="1100" b="0" i="0" dirty="0">
                <a:solidFill>
                  <a:srgbClr val="000000"/>
                </a:solidFill>
                <a:effectLst/>
                <a:latin typeface="Calibri" panose="020F0502020204030204" pitchFamily="34" charset="0"/>
              </a:rPr>
              <a:t>→ </a:t>
            </a:r>
            <a:r>
              <a:rPr lang="it-IT" sz="1100" dirty="0">
                <a:latin typeface="Open Sans" panose="020B0606030504020204" pitchFamily="34" charset="0"/>
                <a:ea typeface="Open Sans" panose="020B0606030504020204" pitchFamily="34" charset="0"/>
                <a:cs typeface="Open Sans" panose="020B0606030504020204" pitchFamily="34" charset="0"/>
              </a:rPr>
              <a:t>Verifica superamento soglie previste in relazione ai seguenti criteri di valutazione:</a:t>
            </a:r>
            <a:endParaRPr lang="it-IT" dirty="0"/>
          </a:p>
          <a:p>
            <a:pPr marL="228600" indent="-228600" algn="just">
              <a:buAutoNum type="alphaLcParenR"/>
            </a:pPr>
            <a:endParaRPr lang="it-IT" sz="1100" dirty="0">
              <a:latin typeface="Open Sans" panose="020B0606030504020204" pitchFamily="34" charset="0"/>
              <a:ea typeface="Open Sans" panose="020B0606030504020204" pitchFamily="34" charset="0"/>
              <a:cs typeface="Open Sans" panose="020B0606030504020204" pitchFamily="34" charset="0"/>
            </a:endParaRPr>
          </a:p>
          <a:p>
            <a:pPr marL="171450" indent="-171450" algn="just">
              <a:spcAft>
                <a:spcPts val="300"/>
              </a:spcAft>
              <a:buFont typeface="Arial" panose="020B0604020202020204" pitchFamily="34" charset="0"/>
              <a:buChar char="•"/>
            </a:pPr>
            <a:r>
              <a:rPr lang="it-IT" sz="1200" u="sng" dirty="0">
                <a:latin typeface="Open Sans" panose="020B0606030504020204" pitchFamily="34" charset="0"/>
                <a:ea typeface="Open Sans" panose="020B0606030504020204" pitchFamily="34" charset="0"/>
                <a:cs typeface="Open Sans" panose="020B0606030504020204" pitchFamily="34" charset="0"/>
              </a:rPr>
              <a:t>Caratteristiche del soggetto proponente </a:t>
            </a:r>
            <a:r>
              <a:rPr lang="it-IT" sz="1100" dirty="0">
                <a:latin typeface="Open Sans" panose="020B0606030504020204" pitchFamily="34" charset="0"/>
                <a:ea typeface="Open Sans" panose="020B0606030504020204" pitchFamily="34" charset="0"/>
                <a:cs typeface="Open Sans" panose="020B0606030504020204" pitchFamily="34" charset="0"/>
              </a:rPr>
              <a:t>(copertura finanziaria delle immobilizzazioni, copertura degli oneri finanziari, indipendenza finanziaria, incidenza della gestione caratteristica sul fatturato);</a:t>
            </a:r>
          </a:p>
          <a:p>
            <a:pPr marL="171450" indent="-171450" algn="just">
              <a:spcAft>
                <a:spcPts val="300"/>
              </a:spcAft>
              <a:buFont typeface="Arial" panose="020B0604020202020204" pitchFamily="34" charset="0"/>
              <a:buChar char="•"/>
            </a:pPr>
            <a:r>
              <a:rPr lang="it-IT" sz="1200" u="sng" dirty="0">
                <a:latin typeface="Open Sans" panose="020B0606030504020204" pitchFamily="34" charset="0"/>
                <a:ea typeface="Open Sans" panose="020B0606030504020204" pitchFamily="34" charset="0"/>
                <a:cs typeface="Open Sans" panose="020B0606030504020204" pitchFamily="34" charset="0"/>
              </a:rPr>
              <a:t>Qualità della proposta (</a:t>
            </a:r>
            <a:r>
              <a:rPr lang="it-IT" sz="1100" dirty="0">
                <a:latin typeface="Open Sans" panose="020B0606030504020204" pitchFamily="34" charset="0"/>
                <a:ea typeface="Open Sans" panose="020B0606030504020204" pitchFamily="34" charset="0"/>
                <a:cs typeface="Open Sans" panose="020B0606030504020204" pitchFamily="34" charset="0"/>
              </a:rPr>
              <a:t>qualità della proposta progettuale, fattibilità tecnica, sostenibilità economica dell’investimento)</a:t>
            </a:r>
          </a:p>
          <a:p>
            <a:pPr marL="171450" indent="-171450" algn="just">
              <a:buFont typeface="Arial" panose="020B0604020202020204" pitchFamily="34" charset="0"/>
              <a:buChar char="•"/>
            </a:pPr>
            <a:r>
              <a:rPr lang="it-IT" sz="1200" u="sng" dirty="0">
                <a:latin typeface="Open Sans" panose="020B0606030504020204" pitchFamily="34" charset="0"/>
                <a:ea typeface="Open Sans" panose="020B0606030504020204" pitchFamily="34" charset="0"/>
                <a:cs typeface="Open Sans" panose="020B0606030504020204" pitchFamily="34" charset="0"/>
              </a:rPr>
              <a:t>Sostenibilità ambientale del programma di investimento (</a:t>
            </a:r>
            <a:r>
              <a:rPr lang="it-IT" sz="1100" dirty="0">
                <a:latin typeface="Open Sans" panose="020B0606030504020204" pitchFamily="34" charset="0"/>
                <a:ea typeface="Open Sans" panose="020B0606030504020204" pitchFamily="34" charset="0"/>
                <a:cs typeface="Open Sans" panose="020B0606030504020204" pitchFamily="34" charset="0"/>
              </a:rPr>
              <a:t>transizione dell’impresa verso il paradigma dell’economia circolare, promozione dell’efficienza energetica delle PMI, raggiungimento degli obiettivi climatici fissati dall’Unione Europea, adesione, alla data di presentazione della domanda, ad un sistema di gestione ambientale)</a:t>
            </a:r>
          </a:p>
          <a:p>
            <a:pPr algn="just"/>
            <a:r>
              <a:rPr lang="it-IT" sz="1100" dirty="0">
                <a:latin typeface="Open Sans" panose="020B0606030504020204" pitchFamily="34" charset="0"/>
                <a:ea typeface="Open Sans" panose="020B0606030504020204" pitchFamily="34" charset="0"/>
                <a:cs typeface="Open Sans" panose="020B0606030504020204" pitchFamily="34" charset="0"/>
              </a:rPr>
              <a:t>d) Attribuzione di maggiorazione del punteggio alle imprese proponenti dotate del rating di legalità e/o in possesso della certificazione della parità di genere ottenuta a far data almeno dal 31 dicembre 2024</a:t>
            </a:r>
          </a:p>
        </p:txBody>
      </p:sp>
      <p:sp>
        <p:nvSpPr>
          <p:cNvPr id="6" name="Triangolo isoscele 5">
            <a:extLst>
              <a:ext uri="{FF2B5EF4-FFF2-40B4-BE49-F238E27FC236}">
                <a16:creationId xmlns:a16="http://schemas.microsoft.com/office/drawing/2014/main" id="{F9B575FB-D577-3C2B-2FC5-2B3D1314AC9E}"/>
              </a:ext>
            </a:extLst>
          </p:cNvPr>
          <p:cNvSpPr/>
          <p:nvPr/>
        </p:nvSpPr>
        <p:spPr>
          <a:xfrm rot="5400000">
            <a:off x="4019921" y="4147546"/>
            <a:ext cx="575689" cy="235159"/>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1200">
              <a:latin typeface="Open Sans" panose="020B0606030504020204" pitchFamily="34" charset="0"/>
              <a:ea typeface="Open Sans" panose="020B0606030504020204" pitchFamily="34" charset="0"/>
              <a:cs typeface="Open Sans" panose="020B0606030504020204" pitchFamily="34" charset="0"/>
            </a:endParaRPr>
          </a:p>
        </p:txBody>
      </p:sp>
      <p:sp>
        <p:nvSpPr>
          <p:cNvPr id="7" name="Rettangolo 6">
            <a:extLst>
              <a:ext uri="{FF2B5EF4-FFF2-40B4-BE49-F238E27FC236}">
                <a16:creationId xmlns:a16="http://schemas.microsoft.com/office/drawing/2014/main" id="{184B422B-54AE-B6BD-E95B-31F10DA1123F}"/>
              </a:ext>
            </a:extLst>
          </p:cNvPr>
          <p:cNvSpPr/>
          <p:nvPr/>
        </p:nvSpPr>
        <p:spPr>
          <a:xfrm>
            <a:off x="2652835" y="1382594"/>
            <a:ext cx="7169475" cy="938719"/>
          </a:xfrm>
          <a:prstGeom prst="rect">
            <a:avLst/>
          </a:prstGeom>
        </p:spPr>
        <p:txBody>
          <a:bodyPr wrap="square">
            <a:spAutoFit/>
          </a:bodyPr>
          <a:lstStyle/>
          <a:p>
            <a:pPr algn="just"/>
            <a:r>
              <a:rPr lang="it-IT" sz="1100" dirty="0">
                <a:latin typeface="Open Sans" panose="020B0606030504020204" pitchFamily="34" charset="0"/>
                <a:ea typeface="Open Sans" panose="020B0606030504020204" pitchFamily="34" charset="0"/>
                <a:cs typeface="Open Sans" panose="020B0606030504020204" pitchFamily="34" charset="0"/>
              </a:rPr>
              <a:t>È accertata la capacità dell’impresa proponente di restituire il finanziamento agevolato verificando, sulla base dei dati desumibili dall’ultimo bilancio approvato e depositato prima della presentazione della domanda di accesso alle agevolazioni, ovvero, nel caso di imprese individuali e società di persone, sulla base dei dati relativi all’ultima dichiarazione dei redditi, la seguente relazione: </a:t>
            </a:r>
          </a:p>
          <a:p>
            <a:pPr algn="just"/>
            <a:r>
              <a:rPr lang="it-IT" sz="1100" dirty="0">
                <a:latin typeface="Open Sans" panose="020B0606030504020204" pitchFamily="34" charset="0"/>
                <a:ea typeface="Open Sans" panose="020B0606030504020204" pitchFamily="34" charset="0"/>
                <a:cs typeface="Open Sans" panose="020B0606030504020204" pitchFamily="34" charset="0"/>
              </a:rPr>
              <a:t>			</a:t>
            </a:r>
            <a:r>
              <a:rPr lang="it-IT" sz="1100" b="1" dirty="0">
                <a:latin typeface="Open Sans" panose="020B0606030504020204" pitchFamily="34" charset="0"/>
                <a:ea typeface="Open Sans" panose="020B0606030504020204" pitchFamily="34" charset="0"/>
                <a:cs typeface="Open Sans" panose="020B0606030504020204" pitchFamily="34" charset="0"/>
              </a:rPr>
              <a:t>𝐶𝑓𝑙𝑜𝑤 ≥ 𝐶𝑓𝑎 / 𝑛</a:t>
            </a:r>
            <a:r>
              <a:rPr lang="it-IT" sz="1100" dirty="0">
                <a:latin typeface="Open Sans" panose="020B0606030504020204" pitchFamily="34" charset="0"/>
                <a:ea typeface="Open Sans" panose="020B0606030504020204" pitchFamily="34" charset="0"/>
                <a:cs typeface="Open Sans" panose="020B0606030504020204" pitchFamily="34" charset="0"/>
              </a:rPr>
              <a:t> </a:t>
            </a:r>
          </a:p>
        </p:txBody>
      </p:sp>
      <p:sp>
        <p:nvSpPr>
          <p:cNvPr id="8" name="Rettangolo arrotondato 24">
            <a:extLst>
              <a:ext uri="{FF2B5EF4-FFF2-40B4-BE49-F238E27FC236}">
                <a16:creationId xmlns:a16="http://schemas.microsoft.com/office/drawing/2014/main" id="{A9648DE4-9332-9905-226D-B331D087C0E9}"/>
              </a:ext>
            </a:extLst>
          </p:cNvPr>
          <p:cNvSpPr/>
          <p:nvPr/>
        </p:nvSpPr>
        <p:spPr>
          <a:xfrm>
            <a:off x="324487" y="1316252"/>
            <a:ext cx="1870073" cy="900679"/>
          </a:xfrm>
          <a:prstGeom prst="roundRect">
            <a:avLst>
              <a:gd name="adj" fmla="val 16670"/>
            </a:avLst>
          </a:prstGeom>
          <a:solidFill>
            <a:srgbClr val="20386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defTabSz="622300">
              <a:spcBef>
                <a:spcPct val="0"/>
              </a:spcBef>
              <a:spcAft>
                <a:spcPct val="35000"/>
              </a:spcAft>
            </a:pPr>
            <a:r>
              <a:rPr lang="it-IT" sz="1400" dirty="0">
                <a:solidFill>
                  <a:srgbClr val="FFFFFF"/>
                </a:solidFill>
                <a:latin typeface="Open Sans" panose="020B0606030504020204" pitchFamily="34" charset="0"/>
                <a:ea typeface="Open Sans" panose="020B0606030504020204" pitchFamily="34" charset="0"/>
                <a:cs typeface="Open Sans" panose="020B0606030504020204" pitchFamily="34" charset="0"/>
              </a:rPr>
              <a:t>Valutazione Preliminare</a:t>
            </a:r>
          </a:p>
        </p:txBody>
      </p:sp>
      <p:sp>
        <p:nvSpPr>
          <p:cNvPr id="9" name="Triangolo isoscele 8">
            <a:extLst>
              <a:ext uri="{FF2B5EF4-FFF2-40B4-BE49-F238E27FC236}">
                <a16:creationId xmlns:a16="http://schemas.microsoft.com/office/drawing/2014/main" id="{5597078E-0CB3-9BB6-3A66-ED61B4A75507}"/>
              </a:ext>
            </a:extLst>
          </p:cNvPr>
          <p:cNvSpPr/>
          <p:nvPr/>
        </p:nvSpPr>
        <p:spPr>
          <a:xfrm rot="5400000">
            <a:off x="2199425" y="1650866"/>
            <a:ext cx="575689" cy="235159"/>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1200">
              <a:latin typeface="Open Sans" panose="020B0606030504020204" pitchFamily="34" charset="0"/>
              <a:ea typeface="Open Sans" panose="020B0606030504020204" pitchFamily="34" charset="0"/>
              <a:cs typeface="Open Sans" panose="020B0606030504020204" pitchFamily="34" charset="0"/>
            </a:endParaRPr>
          </a:p>
        </p:txBody>
      </p:sp>
      <p:sp>
        <p:nvSpPr>
          <p:cNvPr id="10" name="Freccia angolare in su 9">
            <a:extLst>
              <a:ext uri="{FF2B5EF4-FFF2-40B4-BE49-F238E27FC236}">
                <a16:creationId xmlns:a16="http://schemas.microsoft.com/office/drawing/2014/main" id="{04E62107-23F2-118F-FEFB-430C2802B0AF}"/>
              </a:ext>
            </a:extLst>
          </p:cNvPr>
          <p:cNvSpPr/>
          <p:nvPr/>
        </p:nvSpPr>
        <p:spPr>
          <a:xfrm rot="5400000">
            <a:off x="283631" y="3054587"/>
            <a:ext cx="1878894" cy="542183"/>
          </a:xfrm>
          <a:prstGeom prst="bentUpArrow">
            <a:avLst>
              <a:gd name="adj1" fmla="val 32840"/>
              <a:gd name="adj2" fmla="val 25000"/>
              <a:gd name="adj3" fmla="val 35780"/>
            </a:avLst>
          </a:prstGeom>
          <a:solidFill>
            <a:schemeClr val="accent2">
              <a:lumMod val="60000"/>
              <a:lumOff val="40000"/>
            </a:schemeClr>
          </a:solidFill>
          <a:ln>
            <a:solidFill>
              <a:srgbClr val="203864"/>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14885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F6EB95-E9FC-488F-81BE-B44385B0707B}"/>
              </a:ext>
            </a:extLst>
          </p:cNvPr>
          <p:cNvSpPr>
            <a:spLocks noGrp="1"/>
          </p:cNvSpPr>
          <p:nvPr>
            <p:ph type="title"/>
          </p:nvPr>
        </p:nvSpPr>
        <p:spPr>
          <a:xfrm>
            <a:off x="254077" y="246621"/>
            <a:ext cx="11667068" cy="690904"/>
          </a:xfrm>
        </p:spPr>
        <p:txBody>
          <a:bodyPr>
            <a:normAutofit/>
          </a:bodyPr>
          <a:lstStyle/>
          <a:p>
            <a:r>
              <a:rPr lang="it-IT" sz="3200" b="1" cap="all" dirty="0">
                <a:solidFill>
                  <a:srgbClr val="174489"/>
                </a:solidFill>
                <a:latin typeface="+mn-lt"/>
                <a:cs typeface="Arial" panose="020B0604020202020204" pitchFamily="34" charset="0"/>
              </a:rPr>
              <a:t>Fase attuativa</a:t>
            </a:r>
          </a:p>
        </p:txBody>
      </p:sp>
      <p:sp>
        <p:nvSpPr>
          <p:cNvPr id="4" name="Rettangolo 3">
            <a:extLst>
              <a:ext uri="{FF2B5EF4-FFF2-40B4-BE49-F238E27FC236}">
                <a16:creationId xmlns:a16="http://schemas.microsoft.com/office/drawing/2014/main" id="{68A43908-C142-57CC-E898-B0C2E03EFC2D}"/>
              </a:ext>
            </a:extLst>
          </p:cNvPr>
          <p:cNvSpPr/>
          <p:nvPr/>
        </p:nvSpPr>
        <p:spPr>
          <a:xfrm>
            <a:off x="5120396" y="2357623"/>
            <a:ext cx="5223162" cy="646331"/>
          </a:xfrm>
          <a:prstGeom prst="rect">
            <a:avLst/>
          </a:prstGeom>
        </p:spPr>
        <p:txBody>
          <a:bodyPr wrap="square">
            <a:spAutoFit/>
          </a:bodyPr>
          <a:lstStyle/>
          <a:p>
            <a:pPr algn="just"/>
            <a:r>
              <a:rPr lang="it-IT" sz="1200" dirty="0">
                <a:latin typeface="Open Sans" panose="020B0606030504020204" pitchFamily="34" charset="0"/>
                <a:ea typeface="Open Sans" panose="020B0606030504020204" pitchFamily="34" charset="0"/>
                <a:cs typeface="Open Sans" panose="020B0606030504020204" pitchFamily="34" charset="0"/>
              </a:rPr>
              <a:t>Max 3 stati di avanzamento per un importo almeno pari al 25 %. Possibilità di ricorso al conto vincolato per erogazione anticipata rispetto al pagamento delle fatture</a:t>
            </a:r>
          </a:p>
        </p:txBody>
      </p:sp>
      <p:sp>
        <p:nvSpPr>
          <p:cNvPr id="5" name="Triangolo isoscele 4">
            <a:extLst>
              <a:ext uri="{FF2B5EF4-FFF2-40B4-BE49-F238E27FC236}">
                <a16:creationId xmlns:a16="http://schemas.microsoft.com/office/drawing/2014/main" id="{D4E578A5-9482-E8B1-6678-36A48573913E}"/>
              </a:ext>
            </a:extLst>
          </p:cNvPr>
          <p:cNvSpPr/>
          <p:nvPr/>
        </p:nvSpPr>
        <p:spPr>
          <a:xfrm rot="5400000">
            <a:off x="4714972" y="2563210"/>
            <a:ext cx="575689" cy="235159"/>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1200">
              <a:latin typeface="Open Sans" panose="020B0606030504020204" pitchFamily="34" charset="0"/>
              <a:ea typeface="Open Sans" panose="020B0606030504020204" pitchFamily="34" charset="0"/>
              <a:cs typeface="Open Sans" panose="020B0606030504020204" pitchFamily="34" charset="0"/>
            </a:endParaRPr>
          </a:p>
        </p:txBody>
      </p:sp>
      <p:sp>
        <p:nvSpPr>
          <p:cNvPr id="6" name="Rettangolo arrotondato 24">
            <a:extLst>
              <a:ext uri="{FF2B5EF4-FFF2-40B4-BE49-F238E27FC236}">
                <a16:creationId xmlns:a16="http://schemas.microsoft.com/office/drawing/2014/main" id="{B048330F-F9F0-6F1B-F5C6-225AF2EE83AF}"/>
              </a:ext>
            </a:extLst>
          </p:cNvPr>
          <p:cNvSpPr/>
          <p:nvPr/>
        </p:nvSpPr>
        <p:spPr>
          <a:xfrm>
            <a:off x="2217922" y="2249421"/>
            <a:ext cx="2350604" cy="900679"/>
          </a:xfrm>
          <a:prstGeom prst="roundRect">
            <a:avLst>
              <a:gd name="adj" fmla="val 16670"/>
            </a:avLst>
          </a:prstGeom>
          <a:solidFill>
            <a:srgbClr val="20386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defTabSz="622300">
              <a:spcBef>
                <a:spcPct val="0"/>
              </a:spcBef>
              <a:spcAft>
                <a:spcPct val="35000"/>
              </a:spcAft>
            </a:pPr>
            <a:r>
              <a:rPr lang="it-IT" sz="1400" dirty="0">
                <a:solidFill>
                  <a:srgbClr val="FFFFFF"/>
                </a:solidFill>
                <a:latin typeface="Open Sans" panose="020B0606030504020204" pitchFamily="34" charset="0"/>
                <a:ea typeface="Open Sans" panose="020B0606030504020204" pitchFamily="34" charset="0"/>
                <a:cs typeface="Open Sans" panose="020B0606030504020204" pitchFamily="34" charset="0"/>
              </a:rPr>
              <a:t>Erogazione delle Agevolazioni</a:t>
            </a:r>
          </a:p>
        </p:txBody>
      </p:sp>
      <p:sp>
        <p:nvSpPr>
          <p:cNvPr id="7" name="Rettangolo arrotondato 24">
            <a:extLst>
              <a:ext uri="{FF2B5EF4-FFF2-40B4-BE49-F238E27FC236}">
                <a16:creationId xmlns:a16="http://schemas.microsoft.com/office/drawing/2014/main" id="{8E51A72D-3F37-C6D0-A522-519F56FA9435}"/>
              </a:ext>
            </a:extLst>
          </p:cNvPr>
          <p:cNvSpPr/>
          <p:nvPr/>
        </p:nvSpPr>
        <p:spPr>
          <a:xfrm>
            <a:off x="3376095" y="3792678"/>
            <a:ext cx="2350604" cy="900679"/>
          </a:xfrm>
          <a:prstGeom prst="roundRect">
            <a:avLst>
              <a:gd name="adj" fmla="val 16670"/>
            </a:avLst>
          </a:prstGeom>
          <a:solidFill>
            <a:srgbClr val="20386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nchor="ctr"/>
          <a:lstStyle/>
          <a:p>
            <a:pPr algn="ctr" defTabSz="622300">
              <a:spcBef>
                <a:spcPct val="0"/>
              </a:spcBef>
              <a:spcAft>
                <a:spcPct val="35000"/>
              </a:spcAft>
            </a:pPr>
            <a:r>
              <a:rPr lang="it-IT" sz="1400" dirty="0">
                <a:solidFill>
                  <a:srgbClr val="FFFFFF"/>
                </a:solidFill>
                <a:latin typeface="Open Sans" panose="020B0606030504020204" pitchFamily="34" charset="0"/>
                <a:ea typeface="Open Sans" panose="020B0606030504020204" pitchFamily="34" charset="0"/>
                <a:cs typeface="Open Sans" panose="020B0606030504020204" pitchFamily="34" charset="0"/>
              </a:rPr>
              <a:t>Restituzione del Finanziamento Agevolato</a:t>
            </a:r>
          </a:p>
        </p:txBody>
      </p:sp>
      <p:sp>
        <p:nvSpPr>
          <p:cNvPr id="8" name="Triangolo isoscele 7">
            <a:extLst>
              <a:ext uri="{FF2B5EF4-FFF2-40B4-BE49-F238E27FC236}">
                <a16:creationId xmlns:a16="http://schemas.microsoft.com/office/drawing/2014/main" id="{F6B1199A-2964-102C-50B5-D13FF27CE4FE}"/>
              </a:ext>
            </a:extLst>
          </p:cNvPr>
          <p:cNvSpPr/>
          <p:nvPr/>
        </p:nvSpPr>
        <p:spPr>
          <a:xfrm rot="5400000">
            <a:off x="5925735" y="4218602"/>
            <a:ext cx="575689" cy="235159"/>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1200">
              <a:latin typeface="Open Sans" panose="020B0606030504020204" pitchFamily="34" charset="0"/>
              <a:ea typeface="Open Sans" panose="020B0606030504020204" pitchFamily="34" charset="0"/>
              <a:cs typeface="Open Sans" panose="020B0606030504020204" pitchFamily="34" charset="0"/>
            </a:endParaRPr>
          </a:p>
        </p:txBody>
      </p:sp>
      <p:sp>
        <p:nvSpPr>
          <p:cNvPr id="9" name="Rettangolo 8">
            <a:extLst>
              <a:ext uri="{FF2B5EF4-FFF2-40B4-BE49-F238E27FC236}">
                <a16:creationId xmlns:a16="http://schemas.microsoft.com/office/drawing/2014/main" id="{D58D0DB3-694B-B16D-EC00-86881D71EB65}"/>
              </a:ext>
            </a:extLst>
          </p:cNvPr>
          <p:cNvSpPr/>
          <p:nvPr/>
        </p:nvSpPr>
        <p:spPr>
          <a:xfrm>
            <a:off x="6465302" y="3855499"/>
            <a:ext cx="5223162" cy="1200329"/>
          </a:xfrm>
          <a:prstGeom prst="rect">
            <a:avLst/>
          </a:prstGeom>
        </p:spPr>
        <p:txBody>
          <a:bodyPr wrap="square">
            <a:spAutoFit/>
          </a:bodyPr>
          <a:lstStyle/>
          <a:p>
            <a:pPr algn="just"/>
            <a:r>
              <a:rPr lang="it-IT" sz="1200" dirty="0">
                <a:latin typeface="Open Sans" panose="020B0606030504020204" pitchFamily="34" charset="0"/>
                <a:ea typeface="Open Sans" panose="020B0606030504020204" pitchFamily="34" charset="0"/>
                <a:cs typeface="Open Sans" panose="020B0606030504020204" pitchFamily="34" charset="0"/>
              </a:rPr>
              <a:t>Il finanziamento agevolato deve essere restituito dall’impresa beneficiaria senza interessi a decorrere dalla data di erogazione dell’ultima quota a saldo delle agevolazioni, secondo un piano di ammortamento a rate semestrali costanti posticipate scadenti il 31 maggio e il 30 novembre di ogni anno, in un periodo della durata massima di 7 (sette) anni.</a:t>
            </a:r>
          </a:p>
        </p:txBody>
      </p:sp>
      <p:sp>
        <p:nvSpPr>
          <p:cNvPr id="10" name="Freccia angolare in su 9">
            <a:extLst>
              <a:ext uri="{FF2B5EF4-FFF2-40B4-BE49-F238E27FC236}">
                <a16:creationId xmlns:a16="http://schemas.microsoft.com/office/drawing/2014/main" id="{703BA900-D76B-BBE4-3A85-4E5E1C4BB248}"/>
              </a:ext>
            </a:extLst>
          </p:cNvPr>
          <p:cNvSpPr/>
          <p:nvPr/>
        </p:nvSpPr>
        <p:spPr>
          <a:xfrm rot="5400000">
            <a:off x="2513492" y="3549111"/>
            <a:ext cx="1051612" cy="522530"/>
          </a:xfrm>
          <a:prstGeom prst="bentUpArrow">
            <a:avLst>
              <a:gd name="adj1" fmla="val 32840"/>
              <a:gd name="adj2" fmla="val 25000"/>
              <a:gd name="adj3" fmla="val 35780"/>
            </a:avLst>
          </a:prstGeom>
          <a:solidFill>
            <a:schemeClr val="accent2">
              <a:lumMod val="60000"/>
              <a:lumOff val="40000"/>
            </a:schemeClr>
          </a:solidFill>
          <a:ln>
            <a:solidFill>
              <a:srgbClr val="203864"/>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1" name="Freccia angolare in su 10">
            <a:extLst>
              <a:ext uri="{FF2B5EF4-FFF2-40B4-BE49-F238E27FC236}">
                <a16:creationId xmlns:a16="http://schemas.microsoft.com/office/drawing/2014/main" id="{9EDB9004-DEA8-F7EB-E91C-A8E99AA4B996}"/>
              </a:ext>
            </a:extLst>
          </p:cNvPr>
          <p:cNvSpPr/>
          <p:nvPr/>
        </p:nvSpPr>
        <p:spPr>
          <a:xfrm rot="5400000">
            <a:off x="1114140" y="2096358"/>
            <a:ext cx="1051612" cy="522530"/>
          </a:xfrm>
          <a:prstGeom prst="bentUpArrow">
            <a:avLst>
              <a:gd name="adj1" fmla="val 32840"/>
              <a:gd name="adj2" fmla="val 25000"/>
              <a:gd name="adj3" fmla="val 35780"/>
            </a:avLst>
          </a:prstGeom>
          <a:solidFill>
            <a:schemeClr val="accent2">
              <a:lumMod val="60000"/>
              <a:lumOff val="40000"/>
            </a:schemeClr>
          </a:solidFill>
          <a:ln>
            <a:solidFill>
              <a:srgbClr val="203864"/>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877437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F6EB95-E9FC-488F-81BE-B44385B0707B}"/>
              </a:ext>
            </a:extLst>
          </p:cNvPr>
          <p:cNvSpPr>
            <a:spLocks noGrp="1"/>
          </p:cNvSpPr>
          <p:nvPr>
            <p:ph type="title"/>
          </p:nvPr>
        </p:nvSpPr>
        <p:spPr>
          <a:xfrm>
            <a:off x="262466" y="246621"/>
            <a:ext cx="11667068" cy="690904"/>
          </a:xfrm>
        </p:spPr>
        <p:txBody>
          <a:bodyPr>
            <a:normAutofit/>
          </a:bodyPr>
          <a:lstStyle/>
          <a:p>
            <a:r>
              <a:rPr lang="it-IT" b="1" cap="all" dirty="0">
                <a:solidFill>
                  <a:srgbClr val="174489"/>
                </a:solidFill>
                <a:latin typeface="+mn-lt"/>
                <a:cs typeface="Arial" panose="020B0604020202020204" pitchFamily="34" charset="0"/>
              </a:rPr>
              <a:t>6</a:t>
            </a:r>
            <a:r>
              <a:rPr lang="it-IT" sz="3200" b="1" cap="all" dirty="0">
                <a:solidFill>
                  <a:srgbClr val="174489"/>
                </a:solidFill>
                <a:latin typeface="+mn-lt"/>
                <a:cs typeface="Arial" panose="020B0604020202020204" pitchFamily="34" charset="0"/>
              </a:rPr>
              <a:t> cose da sapere!</a:t>
            </a:r>
          </a:p>
        </p:txBody>
      </p:sp>
      <p:sp>
        <p:nvSpPr>
          <p:cNvPr id="4" name="Rettangolo 3">
            <a:extLst>
              <a:ext uri="{FF2B5EF4-FFF2-40B4-BE49-F238E27FC236}">
                <a16:creationId xmlns:a16="http://schemas.microsoft.com/office/drawing/2014/main" id="{147E3C98-6A67-E8C9-56D2-B8AD0F966CC3}"/>
              </a:ext>
            </a:extLst>
          </p:cNvPr>
          <p:cNvSpPr/>
          <p:nvPr/>
        </p:nvSpPr>
        <p:spPr>
          <a:xfrm>
            <a:off x="2878882" y="697779"/>
            <a:ext cx="6541266" cy="276999"/>
          </a:xfrm>
          <a:prstGeom prst="rect">
            <a:avLst/>
          </a:prstGeom>
        </p:spPr>
        <p:txBody>
          <a:bodyPr wrap="square">
            <a:spAutoFit/>
          </a:bodyPr>
          <a:lstStyle/>
          <a:p>
            <a:pPr algn="ctr" fontAlgn="base">
              <a:spcBef>
                <a:spcPct val="0"/>
              </a:spcBef>
              <a:spcAft>
                <a:spcPct val="0"/>
              </a:spcAft>
            </a:pPr>
            <a:r>
              <a:rPr lang="it-IT" altLang="it-IT"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PON IC – Misure e interventi per RSI</a:t>
            </a:r>
          </a:p>
        </p:txBody>
      </p:sp>
      <p:sp>
        <p:nvSpPr>
          <p:cNvPr id="5" name="CasellaDiTesto 4">
            <a:extLst>
              <a:ext uri="{FF2B5EF4-FFF2-40B4-BE49-F238E27FC236}">
                <a16:creationId xmlns:a16="http://schemas.microsoft.com/office/drawing/2014/main" id="{E1293863-0B6F-F66A-ED54-CC203B9CD895}"/>
              </a:ext>
            </a:extLst>
          </p:cNvPr>
          <p:cNvSpPr txBox="1"/>
          <p:nvPr/>
        </p:nvSpPr>
        <p:spPr>
          <a:xfrm>
            <a:off x="1210846" y="1075563"/>
            <a:ext cx="4304947" cy="553998"/>
          </a:xfrm>
          <a:prstGeom prst="rect">
            <a:avLst/>
          </a:prstGeom>
          <a:noFill/>
        </p:spPr>
        <p:txBody>
          <a:bodyPr wrap="square" rtlCol="0">
            <a:spAutoFit/>
          </a:bodyPr>
          <a:lstStyle/>
          <a:p>
            <a:pPr algn="just"/>
            <a:r>
              <a:rPr lang="it-IT" sz="1000" dirty="0">
                <a:latin typeface="Open Sans" panose="020B0606030504020204" pitchFamily="34" charset="0"/>
                <a:ea typeface="Open Sans" panose="020B0606030504020204" pitchFamily="34" charset="0"/>
                <a:cs typeface="Open Sans" panose="020B0606030504020204" pitchFamily="34" charset="0"/>
              </a:rPr>
              <a:t>Priorità con punteggio aggiuntivo per i programmi in grado di offrire un particolare contributo agli </a:t>
            </a:r>
            <a:r>
              <a:rPr lang="it-IT" sz="1000" b="1" dirty="0">
                <a:latin typeface="Open Sans" panose="020B0606030504020204" pitchFamily="34" charset="0"/>
                <a:ea typeface="Open Sans" panose="020B0606030504020204" pitchFamily="34" charset="0"/>
                <a:cs typeface="Open Sans" panose="020B0606030504020204" pitchFamily="34" charset="0"/>
              </a:rPr>
              <a:t>obiettivi di sostenibilità ambientale </a:t>
            </a:r>
            <a:r>
              <a:rPr lang="it-IT" sz="1000" dirty="0">
                <a:latin typeface="Open Sans" panose="020B0606030504020204" pitchFamily="34" charset="0"/>
                <a:ea typeface="Open Sans" panose="020B0606030504020204" pitchFamily="34" charset="0"/>
                <a:cs typeface="Open Sans" panose="020B0606030504020204" pitchFamily="34" charset="0"/>
              </a:rPr>
              <a:t>definiti dall’Unione europea</a:t>
            </a:r>
          </a:p>
        </p:txBody>
      </p:sp>
      <p:sp>
        <p:nvSpPr>
          <p:cNvPr id="6" name="CasellaDiTesto 36">
            <a:extLst>
              <a:ext uri="{FF2B5EF4-FFF2-40B4-BE49-F238E27FC236}">
                <a16:creationId xmlns:a16="http://schemas.microsoft.com/office/drawing/2014/main" id="{93E7611A-8A2F-72CE-A69B-0FF2354FB0DD}"/>
              </a:ext>
            </a:extLst>
          </p:cNvPr>
          <p:cNvSpPr txBox="1">
            <a:spLocks noChangeArrowheads="1"/>
          </p:cNvSpPr>
          <p:nvPr/>
        </p:nvSpPr>
        <p:spPr bwMode="auto">
          <a:xfrm>
            <a:off x="501057" y="1163287"/>
            <a:ext cx="504825" cy="419141"/>
          </a:xfrm>
          <a:prstGeom prst="rect">
            <a:avLst/>
          </a:prstGeom>
          <a:solidFill>
            <a:srgbClr val="00B050"/>
          </a:solidFill>
          <a:ln w="9525">
            <a:solidFill>
              <a:srgbClr val="00B050"/>
            </a:solidFill>
            <a:miter lim="800000"/>
            <a:headEnd/>
            <a:tailEnd/>
          </a:ln>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t-IT" altLang="it-IT"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1</a:t>
            </a:r>
          </a:p>
        </p:txBody>
      </p:sp>
      <p:sp>
        <p:nvSpPr>
          <p:cNvPr id="7" name="CasellaDiTesto 37">
            <a:extLst>
              <a:ext uri="{FF2B5EF4-FFF2-40B4-BE49-F238E27FC236}">
                <a16:creationId xmlns:a16="http://schemas.microsoft.com/office/drawing/2014/main" id="{27E6E438-9372-405C-B6D7-EAD74E047376}"/>
              </a:ext>
            </a:extLst>
          </p:cNvPr>
          <p:cNvSpPr txBox="1">
            <a:spLocks noChangeArrowheads="1"/>
          </p:cNvSpPr>
          <p:nvPr/>
        </p:nvSpPr>
        <p:spPr bwMode="auto">
          <a:xfrm>
            <a:off x="6474218" y="894732"/>
            <a:ext cx="4694282" cy="95154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just">
              <a:buNone/>
            </a:pPr>
            <a:r>
              <a:rPr lang="it-IT" altLang="it-IT" sz="1000" dirty="0">
                <a:latin typeface="Open Sans" panose="020B0606030504020204" pitchFamily="34" charset="0"/>
                <a:ea typeface="Open Sans" panose="020B0606030504020204" pitchFamily="34" charset="0"/>
                <a:cs typeface="Open Sans" panose="020B0606030504020204" pitchFamily="34" charset="0"/>
              </a:rPr>
              <a:t>Sono valorizzati i programmi volti a conseguire:</a:t>
            </a:r>
          </a:p>
          <a:p>
            <a:pPr marL="285750" lvl="0" indent="-285750" algn="just" eaLnBrk="1" hangingPunct="1">
              <a:spcBef>
                <a:spcPts val="100"/>
              </a:spcBef>
              <a:spcAft>
                <a:spcPts val="100"/>
              </a:spcAft>
              <a:buClr>
                <a:srgbClr val="339933"/>
              </a:buClr>
              <a:buSzPct val="120000"/>
              <a:buFont typeface="Wingdings" panose="05000000000000000000" pitchFamily="2" charset="2"/>
              <a:buChar char="§"/>
            </a:pPr>
            <a:r>
              <a:rPr lang="it-IT" altLang="it-IT" sz="1000" dirty="0">
                <a:latin typeface="Open Sans" panose="020B0606030504020204" pitchFamily="34" charset="0"/>
                <a:ea typeface="Open Sans" panose="020B0606030504020204" pitchFamily="34" charset="0"/>
                <a:cs typeface="Open Sans" panose="020B0606030504020204" pitchFamily="34" charset="0"/>
              </a:rPr>
              <a:t>transizione dell’impresa verso il paradigma dell’economia circolare</a:t>
            </a:r>
          </a:p>
          <a:p>
            <a:pPr marL="285750" lvl="0" indent="-285750" algn="just" eaLnBrk="1" hangingPunct="1">
              <a:spcBef>
                <a:spcPts val="100"/>
              </a:spcBef>
              <a:spcAft>
                <a:spcPts val="100"/>
              </a:spcAft>
              <a:buClr>
                <a:srgbClr val="339933"/>
              </a:buClr>
              <a:buSzPct val="120000"/>
              <a:buFont typeface="Wingdings" panose="05000000000000000000" pitchFamily="2" charset="2"/>
              <a:buChar char="§"/>
            </a:pPr>
            <a:r>
              <a:rPr lang="it-IT" altLang="it-IT" sz="1000" dirty="0">
                <a:latin typeface="Open Sans" panose="020B0606030504020204" pitchFamily="34" charset="0"/>
                <a:ea typeface="Open Sans" panose="020B0606030504020204" pitchFamily="34" charset="0"/>
                <a:cs typeface="Open Sans" panose="020B0606030504020204" pitchFamily="34" charset="0"/>
              </a:rPr>
              <a:t>miglioramento della sostenibilità energetica dell’impresa </a:t>
            </a:r>
          </a:p>
          <a:p>
            <a:pPr marL="285750" lvl="0" indent="-285750" algn="just" eaLnBrk="1" hangingPunct="1">
              <a:spcBef>
                <a:spcPts val="100"/>
              </a:spcBef>
              <a:spcAft>
                <a:spcPts val="100"/>
              </a:spcAft>
              <a:buClr>
                <a:srgbClr val="339933"/>
              </a:buClr>
              <a:buSzPct val="120000"/>
              <a:buFont typeface="Wingdings" panose="05000000000000000000" pitchFamily="2" charset="2"/>
              <a:buChar char="§"/>
            </a:pPr>
            <a:r>
              <a:rPr lang="it-IT" altLang="it-IT" sz="1000" dirty="0">
                <a:latin typeface="Open Sans" panose="020B0606030504020204" pitchFamily="34" charset="0"/>
                <a:ea typeface="Open Sans" panose="020B0606030504020204" pitchFamily="34" charset="0"/>
                <a:cs typeface="Open Sans" panose="020B0606030504020204" pitchFamily="34" charset="0"/>
              </a:rPr>
              <a:t>raggiungimento degli obiettivi climatici fissati dall’Unione europea </a:t>
            </a:r>
          </a:p>
          <a:p>
            <a:pPr marL="285750" lvl="0" indent="-285750" algn="just" eaLnBrk="1" hangingPunct="1">
              <a:spcBef>
                <a:spcPts val="100"/>
              </a:spcBef>
              <a:spcAft>
                <a:spcPts val="100"/>
              </a:spcAft>
              <a:buClr>
                <a:srgbClr val="339933"/>
              </a:buClr>
              <a:buSzPct val="120000"/>
              <a:buFont typeface="Wingdings" panose="05000000000000000000" pitchFamily="2" charset="2"/>
              <a:buChar char="§"/>
            </a:pPr>
            <a:r>
              <a:rPr lang="it-IT" altLang="it-IT" sz="1000" dirty="0">
                <a:latin typeface="Open Sans" panose="020B0606030504020204" pitchFamily="34" charset="0"/>
                <a:ea typeface="Open Sans" panose="020B0606030504020204" pitchFamily="34" charset="0"/>
                <a:cs typeface="Open Sans" panose="020B0606030504020204" pitchFamily="34" charset="0"/>
              </a:rPr>
              <a:t>adesione ad un sistema di gestione ambientale</a:t>
            </a:r>
          </a:p>
        </p:txBody>
      </p:sp>
      <p:sp>
        <p:nvSpPr>
          <p:cNvPr id="8" name="Triangolo isoscele 7">
            <a:extLst>
              <a:ext uri="{FF2B5EF4-FFF2-40B4-BE49-F238E27FC236}">
                <a16:creationId xmlns:a16="http://schemas.microsoft.com/office/drawing/2014/main" id="{6EC5A21F-0CFD-8395-8FDE-EF6B81B8417D}"/>
              </a:ext>
            </a:extLst>
          </p:cNvPr>
          <p:cNvSpPr/>
          <p:nvPr/>
        </p:nvSpPr>
        <p:spPr>
          <a:xfrm rot="5400000">
            <a:off x="5902632" y="1249387"/>
            <a:ext cx="477983" cy="235159"/>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1000">
              <a:latin typeface="Open Sans" panose="020B0606030504020204" pitchFamily="34" charset="0"/>
              <a:ea typeface="Open Sans" panose="020B0606030504020204" pitchFamily="34" charset="0"/>
              <a:cs typeface="Open Sans" panose="020B0606030504020204" pitchFamily="34" charset="0"/>
            </a:endParaRPr>
          </a:p>
        </p:txBody>
      </p:sp>
      <p:sp>
        <p:nvSpPr>
          <p:cNvPr id="9" name="Rettangolo 8">
            <a:extLst>
              <a:ext uri="{FF2B5EF4-FFF2-40B4-BE49-F238E27FC236}">
                <a16:creationId xmlns:a16="http://schemas.microsoft.com/office/drawing/2014/main" id="{EC97B7B0-476F-8D81-C689-2BE53AD57E1D}"/>
              </a:ext>
            </a:extLst>
          </p:cNvPr>
          <p:cNvSpPr/>
          <p:nvPr/>
        </p:nvSpPr>
        <p:spPr>
          <a:xfrm>
            <a:off x="296093" y="881072"/>
            <a:ext cx="10872409" cy="94772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00">
              <a:latin typeface="Open Sans" panose="020B0606030504020204" pitchFamily="34" charset="0"/>
              <a:ea typeface="Open Sans" panose="020B0606030504020204" pitchFamily="34" charset="0"/>
              <a:cs typeface="Open Sans" panose="020B0606030504020204" pitchFamily="34" charset="0"/>
            </a:endParaRPr>
          </a:p>
        </p:txBody>
      </p:sp>
      <p:sp>
        <p:nvSpPr>
          <p:cNvPr id="10" name="CasellaDiTesto 9">
            <a:extLst>
              <a:ext uri="{FF2B5EF4-FFF2-40B4-BE49-F238E27FC236}">
                <a16:creationId xmlns:a16="http://schemas.microsoft.com/office/drawing/2014/main" id="{BC0C4C86-10AF-CC8C-C7D0-65B6F67C7D7B}"/>
              </a:ext>
            </a:extLst>
          </p:cNvPr>
          <p:cNvSpPr txBox="1"/>
          <p:nvPr/>
        </p:nvSpPr>
        <p:spPr>
          <a:xfrm>
            <a:off x="1210846" y="2076891"/>
            <a:ext cx="4304947" cy="400110"/>
          </a:xfrm>
          <a:prstGeom prst="rect">
            <a:avLst/>
          </a:prstGeom>
          <a:noFill/>
        </p:spPr>
        <p:txBody>
          <a:bodyPr wrap="square" rtlCol="0">
            <a:spAutoFit/>
          </a:bodyPr>
          <a:lstStyle/>
          <a:p>
            <a:pPr algn="just"/>
            <a:r>
              <a:rPr lang="it-IT" sz="1000" dirty="0">
                <a:latin typeface="Open Sans" panose="020B0606030504020204" pitchFamily="34" charset="0"/>
                <a:ea typeface="Open Sans" panose="020B0606030504020204" pitchFamily="34" charset="0"/>
                <a:cs typeface="Open Sans" panose="020B0606030504020204" pitchFamily="34" charset="0"/>
              </a:rPr>
              <a:t>Sono ammissibili spese per la definizione della diagnosi energetica nei limiti del 3% dell’importo complessivo delle spese ammissibili </a:t>
            </a:r>
          </a:p>
        </p:txBody>
      </p:sp>
      <p:sp>
        <p:nvSpPr>
          <p:cNvPr id="11" name="CasellaDiTesto 36">
            <a:extLst>
              <a:ext uri="{FF2B5EF4-FFF2-40B4-BE49-F238E27FC236}">
                <a16:creationId xmlns:a16="http://schemas.microsoft.com/office/drawing/2014/main" id="{AD2EE064-C3D9-2E82-F9FA-E3728327ED84}"/>
              </a:ext>
            </a:extLst>
          </p:cNvPr>
          <p:cNvSpPr txBox="1">
            <a:spLocks noChangeArrowheads="1"/>
          </p:cNvSpPr>
          <p:nvPr/>
        </p:nvSpPr>
        <p:spPr bwMode="auto">
          <a:xfrm>
            <a:off x="497209" y="2087830"/>
            <a:ext cx="504825" cy="419141"/>
          </a:xfrm>
          <a:prstGeom prst="rect">
            <a:avLst/>
          </a:prstGeom>
          <a:solidFill>
            <a:srgbClr val="00B050"/>
          </a:solidFill>
          <a:ln w="9525">
            <a:solidFill>
              <a:srgbClr val="00B050"/>
            </a:solidFill>
            <a:miter lim="800000"/>
            <a:headEnd/>
            <a:tailEnd/>
          </a:ln>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t-IT" altLang="it-IT"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2</a:t>
            </a:r>
          </a:p>
        </p:txBody>
      </p:sp>
      <p:sp>
        <p:nvSpPr>
          <p:cNvPr id="12" name="CasellaDiTesto 37">
            <a:extLst>
              <a:ext uri="{FF2B5EF4-FFF2-40B4-BE49-F238E27FC236}">
                <a16:creationId xmlns:a16="http://schemas.microsoft.com/office/drawing/2014/main" id="{B614FF7D-8BAC-8B33-CD5D-79B848BCA796}"/>
              </a:ext>
            </a:extLst>
          </p:cNvPr>
          <p:cNvSpPr txBox="1">
            <a:spLocks noChangeArrowheads="1"/>
          </p:cNvSpPr>
          <p:nvPr/>
        </p:nvSpPr>
        <p:spPr bwMode="auto">
          <a:xfrm>
            <a:off x="6474218" y="1967528"/>
            <a:ext cx="4446819" cy="63094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ts val="300"/>
              </a:spcBef>
              <a:spcAft>
                <a:spcPts val="300"/>
              </a:spcAft>
              <a:buClr>
                <a:srgbClr val="339933"/>
              </a:buClr>
              <a:buSzPct val="120000"/>
              <a:buNone/>
            </a:pPr>
            <a:r>
              <a:rPr lang="it-IT" altLang="it-IT" sz="1000" dirty="0">
                <a:latin typeface="Open Sans" panose="020B0606030504020204" pitchFamily="34" charset="0"/>
                <a:ea typeface="Open Sans" panose="020B0606030504020204" pitchFamily="34" charset="0"/>
                <a:cs typeface="Open Sans" panose="020B0606030504020204" pitchFamily="34" charset="0"/>
              </a:rPr>
              <a:t>Le spese per la diagnosi energetica sono ammissibili se:</a:t>
            </a:r>
          </a:p>
          <a:p>
            <a:pPr marL="285750" indent="-285750" algn="just" eaLnBrk="1" hangingPunct="1">
              <a:spcBef>
                <a:spcPts val="100"/>
              </a:spcBef>
              <a:spcAft>
                <a:spcPts val="100"/>
              </a:spcAft>
              <a:buClr>
                <a:srgbClr val="339933"/>
              </a:buClr>
              <a:buSzPct val="120000"/>
              <a:buFont typeface="Wingdings" panose="05000000000000000000" pitchFamily="2" charset="2"/>
              <a:buChar char="§"/>
            </a:pPr>
            <a:r>
              <a:rPr lang="it-IT" altLang="it-IT" sz="1000" dirty="0">
                <a:latin typeface="Open Sans" panose="020B0606030504020204" pitchFamily="34" charset="0"/>
                <a:ea typeface="Open Sans" panose="020B0606030504020204" pitchFamily="34" charset="0"/>
                <a:cs typeface="Open Sans" panose="020B0606030504020204" pitchFamily="34" charset="0"/>
              </a:rPr>
              <a:t>previste misure volte alla sostenibilità energetica</a:t>
            </a:r>
          </a:p>
          <a:p>
            <a:pPr marL="285750" indent="-285750" algn="just" eaLnBrk="1" hangingPunct="1">
              <a:spcBef>
                <a:spcPts val="100"/>
              </a:spcBef>
              <a:spcAft>
                <a:spcPts val="100"/>
              </a:spcAft>
              <a:buClr>
                <a:srgbClr val="339933"/>
              </a:buClr>
              <a:buSzPct val="120000"/>
              <a:buFont typeface="Wingdings" panose="05000000000000000000" pitchFamily="2" charset="2"/>
              <a:buChar char="§"/>
            </a:pPr>
            <a:r>
              <a:rPr lang="it-IT" altLang="it-IT" sz="1000" dirty="0">
                <a:latin typeface="Open Sans" panose="020B0606030504020204" pitchFamily="34" charset="0"/>
                <a:ea typeface="Open Sans" panose="020B0606030504020204" pitchFamily="34" charset="0"/>
                <a:cs typeface="Open Sans" panose="020B0606030504020204" pitchFamily="34" charset="0"/>
              </a:rPr>
              <a:t>non costituisce un adempimento obbligatorio</a:t>
            </a:r>
          </a:p>
        </p:txBody>
      </p:sp>
      <p:sp>
        <p:nvSpPr>
          <p:cNvPr id="13" name="Triangolo isoscele 12">
            <a:extLst>
              <a:ext uri="{FF2B5EF4-FFF2-40B4-BE49-F238E27FC236}">
                <a16:creationId xmlns:a16="http://schemas.microsoft.com/office/drawing/2014/main" id="{ADFF6AF6-52BA-F8A5-F7CF-D8E61BDCEE6C}"/>
              </a:ext>
            </a:extLst>
          </p:cNvPr>
          <p:cNvSpPr/>
          <p:nvPr/>
        </p:nvSpPr>
        <p:spPr>
          <a:xfrm rot="5400000">
            <a:off x="5902632" y="2160814"/>
            <a:ext cx="477983" cy="235159"/>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1000">
              <a:latin typeface="Open Sans" panose="020B0606030504020204" pitchFamily="34" charset="0"/>
              <a:ea typeface="Open Sans" panose="020B0606030504020204" pitchFamily="34" charset="0"/>
              <a:cs typeface="Open Sans" panose="020B0606030504020204" pitchFamily="34" charset="0"/>
            </a:endParaRPr>
          </a:p>
        </p:txBody>
      </p:sp>
      <p:sp>
        <p:nvSpPr>
          <p:cNvPr id="14" name="Rettangolo 13">
            <a:extLst>
              <a:ext uri="{FF2B5EF4-FFF2-40B4-BE49-F238E27FC236}">
                <a16:creationId xmlns:a16="http://schemas.microsoft.com/office/drawing/2014/main" id="{19F59D42-BB8E-41DD-9A78-AAEB984FCE28}"/>
              </a:ext>
            </a:extLst>
          </p:cNvPr>
          <p:cNvSpPr/>
          <p:nvPr/>
        </p:nvSpPr>
        <p:spPr>
          <a:xfrm>
            <a:off x="296093" y="1905431"/>
            <a:ext cx="10872409" cy="783941"/>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00">
              <a:latin typeface="Open Sans" panose="020B0606030504020204" pitchFamily="34" charset="0"/>
              <a:ea typeface="Open Sans" panose="020B0606030504020204" pitchFamily="34" charset="0"/>
              <a:cs typeface="Open Sans" panose="020B0606030504020204" pitchFamily="34" charset="0"/>
            </a:endParaRPr>
          </a:p>
        </p:txBody>
      </p:sp>
      <p:sp>
        <p:nvSpPr>
          <p:cNvPr id="15" name="CasellaDiTesto 36">
            <a:extLst>
              <a:ext uri="{FF2B5EF4-FFF2-40B4-BE49-F238E27FC236}">
                <a16:creationId xmlns:a16="http://schemas.microsoft.com/office/drawing/2014/main" id="{FF741EB5-F748-D0C0-3DAC-63A48FA72777}"/>
              </a:ext>
            </a:extLst>
          </p:cNvPr>
          <p:cNvSpPr txBox="1">
            <a:spLocks noChangeArrowheads="1"/>
          </p:cNvSpPr>
          <p:nvPr/>
        </p:nvSpPr>
        <p:spPr bwMode="auto">
          <a:xfrm>
            <a:off x="504157" y="2926382"/>
            <a:ext cx="504825" cy="419141"/>
          </a:xfrm>
          <a:prstGeom prst="rect">
            <a:avLst/>
          </a:prstGeom>
          <a:solidFill>
            <a:srgbClr val="00B050"/>
          </a:solidFill>
          <a:ln w="9525">
            <a:solidFill>
              <a:srgbClr val="00B050"/>
            </a:solidFill>
            <a:miter lim="800000"/>
            <a:headEnd/>
            <a:tailEnd/>
          </a:ln>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t-IT" altLang="it-IT"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3</a:t>
            </a:r>
          </a:p>
        </p:txBody>
      </p:sp>
      <p:sp>
        <p:nvSpPr>
          <p:cNvPr id="16" name="Rettangolo 15">
            <a:extLst>
              <a:ext uri="{FF2B5EF4-FFF2-40B4-BE49-F238E27FC236}">
                <a16:creationId xmlns:a16="http://schemas.microsoft.com/office/drawing/2014/main" id="{EA8B2F5C-AE58-C72F-2BE7-736CE53FA837}"/>
              </a:ext>
            </a:extLst>
          </p:cNvPr>
          <p:cNvSpPr/>
          <p:nvPr/>
        </p:nvSpPr>
        <p:spPr>
          <a:xfrm>
            <a:off x="296093" y="2766003"/>
            <a:ext cx="10872409" cy="75371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00">
              <a:latin typeface="Open Sans" panose="020B0606030504020204" pitchFamily="34" charset="0"/>
              <a:ea typeface="Open Sans" panose="020B0606030504020204" pitchFamily="34" charset="0"/>
              <a:cs typeface="Open Sans" panose="020B0606030504020204" pitchFamily="34" charset="0"/>
            </a:endParaRPr>
          </a:p>
        </p:txBody>
      </p:sp>
      <p:sp>
        <p:nvSpPr>
          <p:cNvPr id="17" name="CasellaDiTesto 36">
            <a:extLst>
              <a:ext uri="{FF2B5EF4-FFF2-40B4-BE49-F238E27FC236}">
                <a16:creationId xmlns:a16="http://schemas.microsoft.com/office/drawing/2014/main" id="{99EBDED0-DBEF-E84B-BF23-0F7E9FF4AB6B}"/>
              </a:ext>
            </a:extLst>
          </p:cNvPr>
          <p:cNvSpPr txBox="1">
            <a:spLocks noChangeArrowheads="1"/>
          </p:cNvSpPr>
          <p:nvPr/>
        </p:nvSpPr>
        <p:spPr bwMode="auto">
          <a:xfrm>
            <a:off x="497208" y="3684203"/>
            <a:ext cx="504825" cy="419141"/>
          </a:xfrm>
          <a:prstGeom prst="rect">
            <a:avLst/>
          </a:prstGeom>
          <a:solidFill>
            <a:srgbClr val="00B050"/>
          </a:solidFill>
          <a:ln w="9525">
            <a:solidFill>
              <a:srgbClr val="00B050"/>
            </a:solidFill>
            <a:miter lim="800000"/>
            <a:headEnd/>
            <a:tailEnd/>
          </a:ln>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t-IT" altLang="it-IT"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4</a:t>
            </a:r>
          </a:p>
        </p:txBody>
      </p:sp>
      <p:sp>
        <p:nvSpPr>
          <p:cNvPr id="18" name="Rettangolo 17">
            <a:extLst>
              <a:ext uri="{FF2B5EF4-FFF2-40B4-BE49-F238E27FC236}">
                <a16:creationId xmlns:a16="http://schemas.microsoft.com/office/drawing/2014/main" id="{98C7F5AC-BBFD-B3DA-158A-B226C9FEF976}"/>
              </a:ext>
            </a:extLst>
          </p:cNvPr>
          <p:cNvSpPr/>
          <p:nvPr/>
        </p:nvSpPr>
        <p:spPr>
          <a:xfrm>
            <a:off x="296093" y="3591647"/>
            <a:ext cx="10872409" cy="61409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00">
              <a:latin typeface="Open Sans" panose="020B0606030504020204" pitchFamily="34" charset="0"/>
              <a:ea typeface="Open Sans" panose="020B0606030504020204" pitchFamily="34" charset="0"/>
              <a:cs typeface="Open Sans" panose="020B0606030504020204" pitchFamily="34" charset="0"/>
            </a:endParaRPr>
          </a:p>
        </p:txBody>
      </p:sp>
      <p:sp>
        <p:nvSpPr>
          <p:cNvPr id="19" name="CasellaDiTesto 36">
            <a:extLst>
              <a:ext uri="{FF2B5EF4-FFF2-40B4-BE49-F238E27FC236}">
                <a16:creationId xmlns:a16="http://schemas.microsoft.com/office/drawing/2014/main" id="{7B59A9AE-75CA-C498-0483-10DA15DF0E25}"/>
              </a:ext>
            </a:extLst>
          </p:cNvPr>
          <p:cNvSpPr txBox="1">
            <a:spLocks noChangeArrowheads="1"/>
          </p:cNvSpPr>
          <p:nvPr/>
        </p:nvSpPr>
        <p:spPr bwMode="auto">
          <a:xfrm>
            <a:off x="504157" y="4512210"/>
            <a:ext cx="504825" cy="419141"/>
          </a:xfrm>
          <a:prstGeom prst="rect">
            <a:avLst/>
          </a:prstGeom>
          <a:solidFill>
            <a:srgbClr val="00B050"/>
          </a:solidFill>
          <a:ln w="9525">
            <a:solidFill>
              <a:srgbClr val="00B050"/>
            </a:solidFill>
            <a:miter lim="800000"/>
            <a:headEnd/>
            <a:tailEnd/>
          </a:ln>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t-IT" altLang="it-IT"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5</a:t>
            </a:r>
          </a:p>
        </p:txBody>
      </p:sp>
      <p:sp>
        <p:nvSpPr>
          <p:cNvPr id="20" name="Rettangolo 19">
            <a:extLst>
              <a:ext uri="{FF2B5EF4-FFF2-40B4-BE49-F238E27FC236}">
                <a16:creationId xmlns:a16="http://schemas.microsoft.com/office/drawing/2014/main" id="{0EF2F35F-05C7-9B7B-47AF-3AE3125B755C}"/>
              </a:ext>
            </a:extLst>
          </p:cNvPr>
          <p:cNvSpPr/>
          <p:nvPr/>
        </p:nvSpPr>
        <p:spPr>
          <a:xfrm>
            <a:off x="296091" y="4294551"/>
            <a:ext cx="10872409" cy="854461"/>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00">
              <a:latin typeface="Open Sans" panose="020B0606030504020204" pitchFamily="34" charset="0"/>
              <a:ea typeface="Open Sans" panose="020B0606030504020204" pitchFamily="34" charset="0"/>
              <a:cs typeface="Open Sans" panose="020B0606030504020204" pitchFamily="34" charset="0"/>
            </a:endParaRPr>
          </a:p>
        </p:txBody>
      </p:sp>
      <p:sp>
        <p:nvSpPr>
          <p:cNvPr id="21" name="CasellaDiTesto 20">
            <a:extLst>
              <a:ext uri="{FF2B5EF4-FFF2-40B4-BE49-F238E27FC236}">
                <a16:creationId xmlns:a16="http://schemas.microsoft.com/office/drawing/2014/main" id="{F4A506FC-77A5-05FA-008E-320242F7F331}"/>
              </a:ext>
            </a:extLst>
          </p:cNvPr>
          <p:cNvSpPr txBox="1"/>
          <p:nvPr/>
        </p:nvSpPr>
        <p:spPr>
          <a:xfrm>
            <a:off x="1232054" y="5497932"/>
            <a:ext cx="4304947" cy="400110"/>
          </a:xfrm>
          <a:prstGeom prst="rect">
            <a:avLst/>
          </a:prstGeom>
          <a:noFill/>
        </p:spPr>
        <p:txBody>
          <a:bodyPr wrap="square" rtlCol="0">
            <a:spAutoFit/>
          </a:bodyPr>
          <a:lstStyle/>
          <a:p>
            <a:pPr algn="just"/>
            <a:r>
              <a:rPr lang="it-IT" sz="1000" dirty="0">
                <a:latin typeface="Open Sans" panose="020B0606030504020204" pitchFamily="34" charset="0"/>
                <a:ea typeface="Open Sans" panose="020B0606030504020204" pitchFamily="34" charset="0"/>
                <a:cs typeface="Open Sans" panose="020B0606030504020204" pitchFamily="34" charset="0"/>
              </a:rPr>
              <a:t>Il Cumulo è possibile con le misure che sono da  considerare aiuti di Stato?</a:t>
            </a:r>
          </a:p>
        </p:txBody>
      </p:sp>
      <p:sp>
        <p:nvSpPr>
          <p:cNvPr id="22" name="CasellaDiTesto 36">
            <a:extLst>
              <a:ext uri="{FF2B5EF4-FFF2-40B4-BE49-F238E27FC236}">
                <a16:creationId xmlns:a16="http://schemas.microsoft.com/office/drawing/2014/main" id="{1EA74777-D7EF-46CC-A9C7-9875FC62ABAB}"/>
              </a:ext>
            </a:extLst>
          </p:cNvPr>
          <p:cNvSpPr txBox="1">
            <a:spLocks noChangeArrowheads="1"/>
          </p:cNvSpPr>
          <p:nvPr/>
        </p:nvSpPr>
        <p:spPr bwMode="auto">
          <a:xfrm>
            <a:off x="504157" y="5467456"/>
            <a:ext cx="504825" cy="419141"/>
          </a:xfrm>
          <a:prstGeom prst="rect">
            <a:avLst/>
          </a:prstGeom>
          <a:solidFill>
            <a:srgbClr val="00B050"/>
          </a:solidFill>
          <a:ln w="9525">
            <a:solidFill>
              <a:srgbClr val="00B050"/>
            </a:solidFill>
            <a:miter lim="800000"/>
            <a:headEnd/>
            <a:tailEnd/>
          </a:ln>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t-IT" altLang="it-IT" sz="1000" dirty="0">
                <a:solidFill>
                  <a:schemeClr val="bg1"/>
                </a:solidFill>
                <a:latin typeface="Open Sans" panose="020B0606030504020204" pitchFamily="34" charset="0"/>
                <a:ea typeface="Open Sans" panose="020B0606030504020204" pitchFamily="34" charset="0"/>
                <a:cs typeface="Open Sans" panose="020B0606030504020204" pitchFamily="34" charset="0"/>
              </a:rPr>
              <a:t>6</a:t>
            </a:r>
          </a:p>
        </p:txBody>
      </p:sp>
      <p:sp>
        <p:nvSpPr>
          <p:cNvPr id="23" name="CasellaDiTesto 37">
            <a:extLst>
              <a:ext uri="{FF2B5EF4-FFF2-40B4-BE49-F238E27FC236}">
                <a16:creationId xmlns:a16="http://schemas.microsoft.com/office/drawing/2014/main" id="{C8E02842-7607-53BD-3E17-FDE0B6F13E38}"/>
              </a:ext>
            </a:extLst>
          </p:cNvPr>
          <p:cNvSpPr txBox="1">
            <a:spLocks noChangeArrowheads="1"/>
          </p:cNvSpPr>
          <p:nvPr/>
        </p:nvSpPr>
        <p:spPr bwMode="auto">
          <a:xfrm>
            <a:off x="6482276" y="5400027"/>
            <a:ext cx="4647643" cy="55399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ts val="300"/>
              </a:spcBef>
              <a:spcAft>
                <a:spcPts val="300"/>
              </a:spcAft>
              <a:buClr>
                <a:srgbClr val="339933"/>
              </a:buClr>
              <a:buSzPct val="120000"/>
              <a:buNone/>
            </a:pPr>
            <a:r>
              <a:rPr lang="it-IT" altLang="it-IT" sz="1000" dirty="0">
                <a:latin typeface="Open Sans" panose="020B0606030504020204" pitchFamily="34" charset="0"/>
                <a:ea typeface="Open Sans" panose="020B0606030504020204" pitchFamily="34" charset="0"/>
                <a:cs typeface="Open Sans" panose="020B0606030504020204" pitchFamily="34" charset="0"/>
              </a:rPr>
              <a:t>No, ad eccezione di quelle ottenute esclusivamente nella forma di benefici fiscali e di garanzia e comunque senza il superamento del costo del bene  ed entro i limiti delle intensità massime previste dalle pertinenti legislazioni. </a:t>
            </a:r>
          </a:p>
        </p:txBody>
      </p:sp>
      <p:sp>
        <p:nvSpPr>
          <p:cNvPr id="24" name="Triangolo isoscele 23">
            <a:extLst>
              <a:ext uri="{FF2B5EF4-FFF2-40B4-BE49-F238E27FC236}">
                <a16:creationId xmlns:a16="http://schemas.microsoft.com/office/drawing/2014/main" id="{AF431BF8-D0FB-7800-310C-2D8135A690B2}"/>
              </a:ext>
            </a:extLst>
          </p:cNvPr>
          <p:cNvSpPr/>
          <p:nvPr/>
        </p:nvSpPr>
        <p:spPr>
          <a:xfrm rot="5400000">
            <a:off x="5902630" y="5559446"/>
            <a:ext cx="477983" cy="235159"/>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1000">
              <a:latin typeface="Open Sans" panose="020B0606030504020204" pitchFamily="34" charset="0"/>
              <a:ea typeface="Open Sans" panose="020B0606030504020204" pitchFamily="34" charset="0"/>
              <a:cs typeface="Open Sans" panose="020B0606030504020204" pitchFamily="34" charset="0"/>
            </a:endParaRPr>
          </a:p>
        </p:txBody>
      </p:sp>
      <p:sp>
        <p:nvSpPr>
          <p:cNvPr id="25" name="Rettangolo 24">
            <a:extLst>
              <a:ext uri="{FF2B5EF4-FFF2-40B4-BE49-F238E27FC236}">
                <a16:creationId xmlns:a16="http://schemas.microsoft.com/office/drawing/2014/main" id="{AF4653A4-775F-8D31-40A1-F09AF920AFBE}"/>
              </a:ext>
            </a:extLst>
          </p:cNvPr>
          <p:cNvSpPr/>
          <p:nvPr/>
        </p:nvSpPr>
        <p:spPr>
          <a:xfrm>
            <a:off x="296091" y="5249797"/>
            <a:ext cx="10872409" cy="854461"/>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000">
              <a:latin typeface="Open Sans" panose="020B0606030504020204" pitchFamily="34" charset="0"/>
              <a:ea typeface="Open Sans" panose="020B0606030504020204" pitchFamily="34" charset="0"/>
              <a:cs typeface="Open Sans" panose="020B0606030504020204" pitchFamily="34" charset="0"/>
            </a:endParaRPr>
          </a:p>
        </p:txBody>
      </p:sp>
      <p:sp>
        <p:nvSpPr>
          <p:cNvPr id="26" name="CasellaDiTesto 25">
            <a:extLst>
              <a:ext uri="{FF2B5EF4-FFF2-40B4-BE49-F238E27FC236}">
                <a16:creationId xmlns:a16="http://schemas.microsoft.com/office/drawing/2014/main" id="{24374468-5891-CA7A-4D73-201B5A764503}"/>
              </a:ext>
            </a:extLst>
          </p:cNvPr>
          <p:cNvSpPr txBox="1"/>
          <p:nvPr/>
        </p:nvSpPr>
        <p:spPr>
          <a:xfrm>
            <a:off x="1210845" y="4598669"/>
            <a:ext cx="4304947" cy="246221"/>
          </a:xfrm>
          <a:prstGeom prst="rect">
            <a:avLst/>
          </a:prstGeom>
          <a:noFill/>
        </p:spPr>
        <p:txBody>
          <a:bodyPr wrap="square" rtlCol="0">
            <a:spAutoFit/>
          </a:bodyPr>
          <a:lstStyle/>
          <a:p>
            <a:pPr algn="just"/>
            <a:r>
              <a:rPr lang="it-IT" sz="1000" dirty="0">
                <a:latin typeface="Open Sans" panose="020B0606030504020204" pitchFamily="34" charset="0"/>
                <a:ea typeface="Open Sans" panose="020B0606030504020204" pitchFamily="34" charset="0"/>
                <a:cs typeface="Open Sans" panose="020B0606030504020204" pitchFamily="34" charset="0"/>
              </a:rPr>
              <a:t>Opere murarie nei limiti del 40 % del totale dei costi ammissibili </a:t>
            </a:r>
          </a:p>
        </p:txBody>
      </p:sp>
      <p:sp>
        <p:nvSpPr>
          <p:cNvPr id="27" name="CasellaDiTesto 37">
            <a:extLst>
              <a:ext uri="{FF2B5EF4-FFF2-40B4-BE49-F238E27FC236}">
                <a16:creationId xmlns:a16="http://schemas.microsoft.com/office/drawing/2014/main" id="{5ECFDF65-FA05-B973-353B-2ADF9C8F0B24}"/>
              </a:ext>
            </a:extLst>
          </p:cNvPr>
          <p:cNvSpPr txBox="1">
            <a:spLocks noChangeArrowheads="1"/>
          </p:cNvSpPr>
          <p:nvPr/>
        </p:nvSpPr>
        <p:spPr bwMode="auto">
          <a:xfrm>
            <a:off x="6474219" y="4475385"/>
            <a:ext cx="4319283" cy="55399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ts val="300"/>
              </a:spcBef>
              <a:spcAft>
                <a:spcPts val="300"/>
              </a:spcAft>
              <a:buClr>
                <a:srgbClr val="339933"/>
              </a:buClr>
              <a:buSzPct val="120000"/>
              <a:buNone/>
            </a:pPr>
            <a:r>
              <a:rPr lang="it-IT" altLang="it-IT" sz="1000" dirty="0">
                <a:latin typeface="Open Sans" panose="020B0606030504020204" pitchFamily="34" charset="0"/>
                <a:ea typeface="Open Sans" panose="020B0606030504020204" pitchFamily="34" charset="0"/>
                <a:cs typeface="Open Sans" panose="020B0606030504020204" pitchFamily="34" charset="0"/>
              </a:rPr>
              <a:t>Le opere murarie sono ammissibili se funzionali alla  realizzazione dei programmi  di investimento ammissibili (presentare computo metrico estimativo redatto da un tecnico abilitato)</a:t>
            </a:r>
          </a:p>
        </p:txBody>
      </p:sp>
      <p:sp>
        <p:nvSpPr>
          <p:cNvPr id="28" name="Triangolo isoscele 27">
            <a:extLst>
              <a:ext uri="{FF2B5EF4-FFF2-40B4-BE49-F238E27FC236}">
                <a16:creationId xmlns:a16="http://schemas.microsoft.com/office/drawing/2014/main" id="{C1B44CF9-E2ED-05C6-BCE5-906ECEF71ADF}"/>
              </a:ext>
            </a:extLst>
          </p:cNvPr>
          <p:cNvSpPr/>
          <p:nvPr/>
        </p:nvSpPr>
        <p:spPr>
          <a:xfrm rot="5400000">
            <a:off x="5902631" y="4610191"/>
            <a:ext cx="477983" cy="235159"/>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1000">
              <a:latin typeface="Open Sans" panose="020B0606030504020204" pitchFamily="34" charset="0"/>
              <a:ea typeface="Open Sans" panose="020B0606030504020204" pitchFamily="34" charset="0"/>
              <a:cs typeface="Open Sans" panose="020B0606030504020204" pitchFamily="34" charset="0"/>
            </a:endParaRPr>
          </a:p>
        </p:txBody>
      </p:sp>
      <p:sp>
        <p:nvSpPr>
          <p:cNvPr id="29" name="CasellaDiTesto 28">
            <a:extLst>
              <a:ext uri="{FF2B5EF4-FFF2-40B4-BE49-F238E27FC236}">
                <a16:creationId xmlns:a16="http://schemas.microsoft.com/office/drawing/2014/main" id="{785E09C0-D610-EBFE-DE6F-E2608D82D798}"/>
              </a:ext>
            </a:extLst>
          </p:cNvPr>
          <p:cNvSpPr txBox="1"/>
          <p:nvPr/>
        </p:nvSpPr>
        <p:spPr>
          <a:xfrm>
            <a:off x="1217048" y="3713883"/>
            <a:ext cx="4304947" cy="400110"/>
          </a:xfrm>
          <a:prstGeom prst="rect">
            <a:avLst/>
          </a:prstGeom>
          <a:noFill/>
        </p:spPr>
        <p:txBody>
          <a:bodyPr wrap="square" rtlCol="0">
            <a:spAutoFit/>
          </a:bodyPr>
          <a:lstStyle/>
          <a:p>
            <a:pPr algn="just"/>
            <a:r>
              <a:rPr lang="it-IT" sz="1000" dirty="0">
                <a:latin typeface="Open Sans" panose="020B0606030504020204" pitchFamily="34" charset="0"/>
                <a:ea typeface="Open Sans" panose="020B0606030504020204" pitchFamily="34" charset="0"/>
                <a:cs typeface="Open Sans" panose="020B0606030504020204" pitchFamily="34" charset="0"/>
              </a:rPr>
              <a:t>Sono ammissibili acquisizioni di certificazioni di sistemi di gestione ambientali o di efficienza energetica e di prodotto </a:t>
            </a:r>
          </a:p>
        </p:txBody>
      </p:sp>
      <p:sp>
        <p:nvSpPr>
          <p:cNvPr id="30" name="CasellaDiTesto 37">
            <a:extLst>
              <a:ext uri="{FF2B5EF4-FFF2-40B4-BE49-F238E27FC236}">
                <a16:creationId xmlns:a16="http://schemas.microsoft.com/office/drawing/2014/main" id="{C2EE0362-1934-2100-1FE5-94EFD6AB74C5}"/>
              </a:ext>
            </a:extLst>
          </p:cNvPr>
          <p:cNvSpPr txBox="1">
            <a:spLocks noChangeArrowheads="1"/>
          </p:cNvSpPr>
          <p:nvPr/>
        </p:nvSpPr>
        <p:spPr bwMode="auto">
          <a:xfrm>
            <a:off x="6474218" y="3600845"/>
            <a:ext cx="3851855" cy="60529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4400" indent="-284400" algn="just" eaLnBrk="1" hangingPunct="1">
              <a:spcBef>
                <a:spcPts val="100"/>
              </a:spcBef>
              <a:spcAft>
                <a:spcPts val="100"/>
              </a:spcAft>
              <a:buClr>
                <a:srgbClr val="339933"/>
              </a:buClr>
              <a:buSzPct val="120000"/>
            </a:pPr>
            <a:r>
              <a:rPr lang="it-IT" altLang="it-IT" sz="1000" dirty="0">
                <a:latin typeface="Open Sans" panose="020B0606030504020204" pitchFamily="34" charset="0"/>
                <a:ea typeface="Open Sans" panose="020B0606030504020204" pitchFamily="34" charset="0"/>
                <a:cs typeface="Open Sans" panose="020B0606030504020204" pitchFamily="34" charset="0"/>
              </a:rPr>
              <a:t>EMAS, UNI EN ISO 14001, UNI CEI EN ISO 50001 </a:t>
            </a:r>
          </a:p>
          <a:p>
            <a:pPr marL="284400" indent="-284400" algn="just" eaLnBrk="1" hangingPunct="1">
              <a:spcBef>
                <a:spcPts val="100"/>
              </a:spcBef>
              <a:spcAft>
                <a:spcPts val="100"/>
              </a:spcAft>
              <a:buClr>
                <a:srgbClr val="339933"/>
              </a:buClr>
              <a:buSzPct val="120000"/>
            </a:pPr>
            <a:r>
              <a:rPr lang="it-IT" altLang="it-IT" sz="1000" dirty="0">
                <a:latin typeface="Open Sans" panose="020B0606030504020204" pitchFamily="34" charset="0"/>
                <a:ea typeface="Open Sans" panose="020B0606030504020204" pitchFamily="34" charset="0"/>
                <a:cs typeface="Open Sans" panose="020B0606030504020204" pitchFamily="34" charset="0"/>
              </a:rPr>
              <a:t>Etichette di tipo I ai sensi di  ISO 14024 |es. Ecolabel </a:t>
            </a:r>
          </a:p>
          <a:p>
            <a:pPr marL="284400" indent="-284400" algn="just" eaLnBrk="1" hangingPunct="1">
              <a:spcBef>
                <a:spcPts val="100"/>
              </a:spcBef>
              <a:spcAft>
                <a:spcPts val="100"/>
              </a:spcAft>
              <a:buClr>
                <a:srgbClr val="339933"/>
              </a:buClr>
              <a:buSzPct val="120000"/>
            </a:pPr>
            <a:r>
              <a:rPr lang="it-IT" altLang="it-IT" sz="1000" dirty="0">
                <a:latin typeface="Open Sans" panose="020B0606030504020204" pitchFamily="34" charset="0"/>
                <a:ea typeface="Open Sans" panose="020B0606030504020204" pitchFamily="34" charset="0"/>
                <a:cs typeface="Open Sans" panose="020B0606030504020204" pitchFamily="34" charset="0"/>
              </a:rPr>
              <a:t>Etichette di tipo III ai sensi di  ISO 14025 |es. EPD</a:t>
            </a:r>
          </a:p>
        </p:txBody>
      </p:sp>
      <p:sp>
        <p:nvSpPr>
          <p:cNvPr id="31" name="Triangolo isoscele 30">
            <a:extLst>
              <a:ext uri="{FF2B5EF4-FFF2-40B4-BE49-F238E27FC236}">
                <a16:creationId xmlns:a16="http://schemas.microsoft.com/office/drawing/2014/main" id="{9F5DB0C1-55D2-8403-82EE-140CC6F45120}"/>
              </a:ext>
            </a:extLst>
          </p:cNvPr>
          <p:cNvSpPr/>
          <p:nvPr/>
        </p:nvSpPr>
        <p:spPr>
          <a:xfrm rot="5400000">
            <a:off x="5902632" y="3773701"/>
            <a:ext cx="477983" cy="235159"/>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1000">
              <a:latin typeface="Open Sans" panose="020B0606030504020204" pitchFamily="34" charset="0"/>
              <a:ea typeface="Open Sans" panose="020B0606030504020204" pitchFamily="34" charset="0"/>
              <a:cs typeface="Open Sans" panose="020B0606030504020204" pitchFamily="34" charset="0"/>
            </a:endParaRPr>
          </a:p>
        </p:txBody>
      </p:sp>
      <p:sp>
        <p:nvSpPr>
          <p:cNvPr id="32" name="CasellaDiTesto 31">
            <a:extLst>
              <a:ext uri="{FF2B5EF4-FFF2-40B4-BE49-F238E27FC236}">
                <a16:creationId xmlns:a16="http://schemas.microsoft.com/office/drawing/2014/main" id="{43A42D30-1694-6E9F-5AF1-F0AEDA29F636}"/>
              </a:ext>
            </a:extLst>
          </p:cNvPr>
          <p:cNvSpPr txBox="1"/>
          <p:nvPr/>
        </p:nvSpPr>
        <p:spPr>
          <a:xfrm>
            <a:off x="1217048" y="2852933"/>
            <a:ext cx="4304947" cy="707886"/>
          </a:xfrm>
          <a:prstGeom prst="rect">
            <a:avLst/>
          </a:prstGeom>
          <a:noFill/>
        </p:spPr>
        <p:txBody>
          <a:bodyPr wrap="square" rtlCol="0">
            <a:spAutoFit/>
          </a:bodyPr>
          <a:lstStyle/>
          <a:p>
            <a:pPr algn="just"/>
            <a:r>
              <a:rPr lang="it-IT" sz="1000" dirty="0">
                <a:latin typeface="Open Sans" panose="020B0606030504020204" pitchFamily="34" charset="0"/>
                <a:ea typeface="Open Sans" panose="020B0606030504020204" pitchFamily="34" charset="0"/>
                <a:cs typeface="Open Sans" panose="020B0606030504020204" pitchFamily="34" charset="0"/>
              </a:rPr>
              <a:t>Sono ammissibili spese per servizi avanzati di consulenza specialistica nei limiti del 5% dell’importo delle spese ammissibili relative ai beni «macchinari, impianti e attrezzature» e «programmi informatici e licenze»</a:t>
            </a:r>
          </a:p>
        </p:txBody>
      </p:sp>
      <p:sp>
        <p:nvSpPr>
          <p:cNvPr id="33" name="CasellaDiTesto 37">
            <a:extLst>
              <a:ext uri="{FF2B5EF4-FFF2-40B4-BE49-F238E27FC236}">
                <a16:creationId xmlns:a16="http://schemas.microsoft.com/office/drawing/2014/main" id="{D204D677-8538-2892-D9D9-04266E292D89}"/>
              </a:ext>
            </a:extLst>
          </p:cNvPr>
          <p:cNvSpPr txBox="1">
            <a:spLocks noChangeArrowheads="1"/>
          </p:cNvSpPr>
          <p:nvPr/>
        </p:nvSpPr>
        <p:spPr bwMode="auto">
          <a:xfrm>
            <a:off x="6474218" y="2886531"/>
            <a:ext cx="4446819" cy="55399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ts val="300"/>
              </a:spcBef>
              <a:spcAft>
                <a:spcPts val="300"/>
              </a:spcAft>
              <a:buClr>
                <a:srgbClr val="339933"/>
              </a:buClr>
              <a:buSzPct val="120000"/>
              <a:buNone/>
            </a:pPr>
            <a:r>
              <a:rPr lang="it-IT" altLang="it-IT" sz="1000" dirty="0">
                <a:latin typeface="Open Sans" panose="020B0606030504020204" pitchFamily="34" charset="0"/>
                <a:ea typeface="Open Sans" panose="020B0606030504020204" pitchFamily="34" charset="0"/>
                <a:cs typeface="Open Sans" panose="020B0606030504020204" pitchFamily="34" charset="0"/>
              </a:rPr>
              <a:t>Le spese per servizi avanzati di consulenza specialistica sono ammissibili se relativi all’applicazione di una o più delle tecnologie abilitanti di cui all’Allegato n. 1 del decreto ministeriale</a:t>
            </a:r>
          </a:p>
        </p:txBody>
      </p:sp>
      <p:sp>
        <p:nvSpPr>
          <p:cNvPr id="34" name="Triangolo isoscele 33">
            <a:extLst>
              <a:ext uri="{FF2B5EF4-FFF2-40B4-BE49-F238E27FC236}">
                <a16:creationId xmlns:a16="http://schemas.microsoft.com/office/drawing/2014/main" id="{734C0170-DA92-3D5A-1B0C-10317FFC7AF9}"/>
              </a:ext>
            </a:extLst>
          </p:cNvPr>
          <p:cNvSpPr/>
          <p:nvPr/>
        </p:nvSpPr>
        <p:spPr>
          <a:xfrm rot="5400000">
            <a:off x="5902632" y="3019983"/>
            <a:ext cx="477983" cy="235159"/>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10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17655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F6EB95-E9FC-488F-81BE-B44385B0707B}"/>
              </a:ext>
            </a:extLst>
          </p:cNvPr>
          <p:cNvSpPr>
            <a:spLocks noGrp="1"/>
          </p:cNvSpPr>
          <p:nvPr>
            <p:ph type="title"/>
          </p:nvPr>
        </p:nvSpPr>
        <p:spPr>
          <a:xfrm>
            <a:off x="245688" y="221454"/>
            <a:ext cx="11667068" cy="690904"/>
          </a:xfrm>
        </p:spPr>
        <p:txBody>
          <a:bodyPr>
            <a:normAutofit/>
          </a:bodyPr>
          <a:lstStyle/>
          <a:p>
            <a:r>
              <a:rPr lang="it-IT" sz="3200" b="1" cap="all" dirty="0">
                <a:solidFill>
                  <a:srgbClr val="174489"/>
                </a:solidFill>
                <a:latin typeface="+mn-lt"/>
                <a:cs typeface="Arial" panose="020B0604020202020204" pitchFamily="34" charset="0"/>
              </a:rPr>
              <a:t>Gli errori da evitare</a:t>
            </a:r>
          </a:p>
        </p:txBody>
      </p:sp>
      <p:grpSp>
        <p:nvGrpSpPr>
          <p:cNvPr id="4" name="Gruppo 3">
            <a:extLst>
              <a:ext uri="{FF2B5EF4-FFF2-40B4-BE49-F238E27FC236}">
                <a16:creationId xmlns:a16="http://schemas.microsoft.com/office/drawing/2014/main" id="{42285527-554A-9DA5-6DE4-1AEEAA7BCB84}"/>
              </a:ext>
            </a:extLst>
          </p:cNvPr>
          <p:cNvGrpSpPr/>
          <p:nvPr/>
        </p:nvGrpSpPr>
        <p:grpSpPr>
          <a:xfrm>
            <a:off x="267072" y="1260830"/>
            <a:ext cx="11641052" cy="2320059"/>
            <a:chOff x="267072" y="1428610"/>
            <a:chExt cx="11641052" cy="2320059"/>
          </a:xfrm>
        </p:grpSpPr>
        <p:sp>
          <p:nvSpPr>
            <p:cNvPr id="5" name="CasellaDiTesto 4">
              <a:extLst>
                <a:ext uri="{FF2B5EF4-FFF2-40B4-BE49-F238E27FC236}">
                  <a16:creationId xmlns:a16="http://schemas.microsoft.com/office/drawing/2014/main" id="{15CB8683-F7D3-EF87-D51A-6D9B7F3BFA77}"/>
                </a:ext>
              </a:extLst>
            </p:cNvPr>
            <p:cNvSpPr txBox="1"/>
            <p:nvPr/>
          </p:nvSpPr>
          <p:spPr>
            <a:xfrm>
              <a:off x="4044099" y="1428610"/>
              <a:ext cx="7864025" cy="2320059"/>
            </a:xfrm>
            <a:prstGeom prst="rect">
              <a:avLst/>
            </a:prstGeom>
            <a:noFill/>
          </p:spPr>
          <p:txBody>
            <a:bodyPr wrap="square">
              <a:spAutoFit/>
            </a:bodyPr>
            <a:lstStyle/>
            <a:p>
              <a:pPr marL="285750" lvl="2" indent="-285750" algn="just">
                <a:lnSpc>
                  <a:spcPct val="150000"/>
                </a:lnSpc>
                <a:buClr>
                  <a:srgbClr val="FF0000"/>
                </a:buClr>
                <a:buSzPct val="150000"/>
                <a:buFont typeface="Wingdings" panose="05000000000000000000" pitchFamily="2" charset="2"/>
                <a:buChar char="§"/>
              </a:pPr>
              <a:r>
                <a:rPr lang="it-IT" sz="1400" dirty="0">
                  <a:latin typeface="Open Sans" panose="020B0606030504020204" pitchFamily="34" charset="0"/>
                  <a:ea typeface="Open Sans" panose="020B0606030504020204" pitchFamily="34" charset="0"/>
                  <a:cs typeface="Open Sans" panose="020B0606030504020204" pitchFamily="34" charset="0"/>
                </a:rPr>
                <a:t>descrizione parziale del livello di impatto delle tecnologie previste</a:t>
              </a:r>
            </a:p>
            <a:p>
              <a:pPr marL="285750" lvl="2" indent="-285750" algn="just">
                <a:lnSpc>
                  <a:spcPct val="150000"/>
                </a:lnSpc>
                <a:buClr>
                  <a:srgbClr val="FF0000"/>
                </a:buClr>
                <a:buSzPct val="150000"/>
                <a:buFont typeface="Wingdings" panose="05000000000000000000" pitchFamily="2" charset="2"/>
                <a:buChar char="§"/>
              </a:pPr>
              <a:r>
                <a:rPr lang="it-IT" sz="1400" dirty="0">
                  <a:latin typeface="Open Sans" panose="020B0606030504020204" pitchFamily="34" charset="0"/>
                  <a:ea typeface="Open Sans" panose="020B0606030504020204" pitchFamily="34" charset="0"/>
                  <a:cs typeface="Open Sans" panose="020B0606030504020204" pitchFamily="34" charset="0"/>
                </a:rPr>
                <a:t>incompletezza della documentazione per certificazione antimafia</a:t>
              </a:r>
            </a:p>
            <a:p>
              <a:pPr marL="285750" lvl="2" indent="-285750" algn="just">
                <a:lnSpc>
                  <a:spcPct val="150000"/>
                </a:lnSpc>
                <a:buClr>
                  <a:srgbClr val="FF0000"/>
                </a:buClr>
                <a:buSzPct val="150000"/>
                <a:buFont typeface="Wingdings" panose="05000000000000000000" pitchFamily="2" charset="2"/>
                <a:buChar char="§"/>
              </a:pPr>
              <a:r>
                <a:rPr lang="it-IT" sz="1400" dirty="0">
                  <a:latin typeface="Open Sans" panose="020B0606030504020204" pitchFamily="34" charset="0"/>
                  <a:ea typeface="Open Sans" panose="020B0606030504020204" pitchFamily="34" charset="0"/>
                  <a:cs typeface="Open Sans" panose="020B0606030504020204" pitchFamily="34" charset="0"/>
                </a:rPr>
                <a:t>incompletezza del prospetto dei parametri dimensionali in presenza di imprese associate e/o collegate</a:t>
              </a:r>
            </a:p>
            <a:p>
              <a:pPr marL="285750" lvl="2" indent="-285750" algn="just">
                <a:lnSpc>
                  <a:spcPct val="150000"/>
                </a:lnSpc>
                <a:buClr>
                  <a:srgbClr val="FF0000"/>
                </a:buClr>
                <a:buSzPct val="150000"/>
                <a:buFont typeface="Wingdings" panose="05000000000000000000" pitchFamily="2" charset="2"/>
                <a:buChar char="§"/>
              </a:pPr>
              <a:r>
                <a:rPr lang="it-IT" sz="1400" dirty="0">
                  <a:latin typeface="Open Sans" panose="020B0606030504020204" pitchFamily="34" charset="0"/>
                  <a:ea typeface="Open Sans" panose="020B0606030504020204" pitchFamily="34" charset="0"/>
                  <a:cs typeface="Open Sans" panose="020B0606030504020204" pitchFamily="34" charset="0"/>
                </a:rPr>
                <a:t>incongruenza tra dati contabili dichiarati dall’impresa e depositati</a:t>
              </a:r>
            </a:p>
            <a:p>
              <a:pPr marL="285750" lvl="2" indent="-285750" algn="just">
                <a:lnSpc>
                  <a:spcPct val="150000"/>
                </a:lnSpc>
                <a:buClr>
                  <a:srgbClr val="FF0000"/>
                </a:buClr>
                <a:buSzPct val="150000"/>
                <a:buFont typeface="Wingdings" panose="05000000000000000000" pitchFamily="2" charset="2"/>
                <a:buChar char="§"/>
              </a:pPr>
              <a:r>
                <a:rPr lang="it-IT" sz="1400" dirty="0">
                  <a:latin typeface="Open Sans" panose="020B0606030504020204" pitchFamily="34" charset="0"/>
                  <a:ea typeface="Open Sans" panose="020B0606030504020204" pitchFamily="34" charset="0"/>
                  <a:cs typeface="Open Sans" panose="020B0606030504020204" pitchFamily="34" charset="0"/>
                </a:rPr>
                <a:t>incongruenza tra le spesa riportate nella Domanda di Agevolazione e quelle riportate nel piano di Investimento</a:t>
              </a:r>
            </a:p>
          </p:txBody>
        </p:sp>
        <p:sp>
          <p:nvSpPr>
            <p:cNvPr id="6" name="CasellaDiTesto 9">
              <a:extLst>
                <a:ext uri="{FF2B5EF4-FFF2-40B4-BE49-F238E27FC236}">
                  <a16:creationId xmlns:a16="http://schemas.microsoft.com/office/drawing/2014/main" id="{873293FB-CD9A-4456-419A-E23791A076A5}"/>
                </a:ext>
              </a:extLst>
            </p:cNvPr>
            <p:cNvSpPr txBox="1">
              <a:spLocks noChangeAspect="1"/>
            </p:cNvSpPr>
            <p:nvPr/>
          </p:nvSpPr>
          <p:spPr bwMode="auto">
            <a:xfrm>
              <a:off x="894446" y="1791627"/>
              <a:ext cx="2592387" cy="504825"/>
            </a:xfrm>
            <a:prstGeom prst="rect">
              <a:avLst/>
            </a:prstGeom>
            <a:solidFill>
              <a:srgbClr val="FF0000"/>
            </a:solidFill>
            <a:ln w="9525">
              <a:noFill/>
              <a:miter lim="800000"/>
              <a:headEnd/>
              <a:tailEnd/>
            </a:ln>
          </p:spPr>
          <p:txBody>
            <a:bodyPr anchor="ctr"/>
            <a:lstStyle>
              <a:lvl1pPr marL="266700" indent="-266700" eaLnBrk="0" hangingPunct="0">
                <a:spcBef>
                  <a:spcPct val="20000"/>
                </a:spcBef>
                <a:defRPr sz="1400">
                  <a:solidFill>
                    <a:srgbClr val="37424A"/>
                  </a:solidFill>
                  <a:latin typeface="Arial" charset="0"/>
                </a:defRPr>
              </a:lvl1pPr>
              <a:lvl2pPr marL="742950" indent="-285750" eaLnBrk="0" hangingPunct="0">
                <a:spcBef>
                  <a:spcPct val="20000"/>
                </a:spcBef>
                <a:buClr>
                  <a:srgbClr val="D52B1E"/>
                </a:buClr>
                <a:buSzPct val="80000"/>
                <a:buFont typeface="Wingdings" pitchFamily="2" charset="2"/>
                <a:buChar char="§"/>
                <a:defRPr sz="1400">
                  <a:solidFill>
                    <a:srgbClr val="37424A"/>
                  </a:solidFill>
                  <a:latin typeface="Arial" charset="0"/>
                </a:defRPr>
              </a:lvl2pPr>
              <a:lvl3pPr marL="1143000" indent="-228600" eaLnBrk="0" hangingPunct="0">
                <a:spcBef>
                  <a:spcPct val="20000"/>
                </a:spcBef>
                <a:buClr>
                  <a:srgbClr val="D52B1E"/>
                </a:buClr>
                <a:buSzPct val="80000"/>
                <a:buFont typeface="Wingdings" pitchFamily="2" charset="2"/>
                <a:buChar char="§"/>
                <a:defRPr sz="1400">
                  <a:solidFill>
                    <a:srgbClr val="37424A"/>
                  </a:solidFill>
                  <a:latin typeface="Arial" charset="0"/>
                </a:defRPr>
              </a:lvl3pPr>
              <a:lvl4pPr marL="1600200" indent="-228600" eaLnBrk="0" hangingPunct="0">
                <a:spcBef>
                  <a:spcPct val="20000"/>
                </a:spcBef>
                <a:buClr>
                  <a:srgbClr val="D52B1E"/>
                </a:buClr>
                <a:buSzPct val="80000"/>
                <a:buFont typeface="Wingdings" pitchFamily="2" charset="2"/>
                <a:buChar char="§"/>
                <a:defRPr sz="1400">
                  <a:solidFill>
                    <a:srgbClr val="37424A"/>
                  </a:solidFill>
                  <a:latin typeface="Arial" charset="0"/>
                </a:defRPr>
              </a:lvl4pPr>
              <a:lvl5pPr marL="2057400" indent="-228600" eaLnBrk="0" hangingPunct="0">
                <a:spcBef>
                  <a:spcPct val="20000"/>
                </a:spcBef>
                <a:buClr>
                  <a:srgbClr val="D52B1E"/>
                </a:buClr>
                <a:buSzPct val="80000"/>
                <a:buFont typeface="Wingdings" pitchFamily="2" charset="2"/>
                <a:buChar char="§"/>
                <a:defRPr sz="1400">
                  <a:solidFill>
                    <a:srgbClr val="37424A"/>
                  </a:solidFill>
                  <a:latin typeface="Arial" charset="0"/>
                </a:defRPr>
              </a:lvl5pPr>
              <a:lvl6pPr marL="2514600" indent="-228600" eaLnBrk="0" fontAlgn="base" hangingPunct="0">
                <a:spcBef>
                  <a:spcPct val="20000"/>
                </a:spcBef>
                <a:spcAft>
                  <a:spcPct val="0"/>
                </a:spcAft>
                <a:buClr>
                  <a:srgbClr val="D52B1E"/>
                </a:buClr>
                <a:buSzPct val="80000"/>
                <a:buFont typeface="Wingdings" pitchFamily="2" charset="2"/>
                <a:buChar char="§"/>
                <a:defRPr sz="1400">
                  <a:solidFill>
                    <a:srgbClr val="37424A"/>
                  </a:solidFill>
                  <a:latin typeface="Arial" charset="0"/>
                </a:defRPr>
              </a:lvl6pPr>
              <a:lvl7pPr marL="2971800" indent="-228600" eaLnBrk="0" fontAlgn="base" hangingPunct="0">
                <a:spcBef>
                  <a:spcPct val="20000"/>
                </a:spcBef>
                <a:spcAft>
                  <a:spcPct val="0"/>
                </a:spcAft>
                <a:buClr>
                  <a:srgbClr val="D52B1E"/>
                </a:buClr>
                <a:buSzPct val="80000"/>
                <a:buFont typeface="Wingdings" pitchFamily="2" charset="2"/>
                <a:buChar char="§"/>
                <a:defRPr sz="1400">
                  <a:solidFill>
                    <a:srgbClr val="37424A"/>
                  </a:solidFill>
                  <a:latin typeface="Arial" charset="0"/>
                </a:defRPr>
              </a:lvl7pPr>
              <a:lvl8pPr marL="3429000" indent="-228600" eaLnBrk="0" fontAlgn="base" hangingPunct="0">
                <a:spcBef>
                  <a:spcPct val="20000"/>
                </a:spcBef>
                <a:spcAft>
                  <a:spcPct val="0"/>
                </a:spcAft>
                <a:buClr>
                  <a:srgbClr val="D52B1E"/>
                </a:buClr>
                <a:buSzPct val="80000"/>
                <a:buFont typeface="Wingdings" pitchFamily="2" charset="2"/>
                <a:buChar char="§"/>
                <a:defRPr sz="1400">
                  <a:solidFill>
                    <a:srgbClr val="37424A"/>
                  </a:solidFill>
                  <a:latin typeface="Arial" charset="0"/>
                </a:defRPr>
              </a:lvl8pPr>
              <a:lvl9pPr marL="3886200" indent="-228600" eaLnBrk="0" fontAlgn="base" hangingPunct="0">
                <a:spcBef>
                  <a:spcPct val="20000"/>
                </a:spcBef>
                <a:spcAft>
                  <a:spcPct val="0"/>
                </a:spcAft>
                <a:buClr>
                  <a:srgbClr val="D52B1E"/>
                </a:buClr>
                <a:buSzPct val="80000"/>
                <a:buFont typeface="Wingdings" pitchFamily="2" charset="2"/>
                <a:buChar char="§"/>
                <a:defRPr sz="1400">
                  <a:solidFill>
                    <a:srgbClr val="37424A"/>
                  </a:solidFill>
                  <a:latin typeface="Arial" charset="0"/>
                </a:defRPr>
              </a:lvl9pPr>
            </a:lstStyle>
            <a:p>
              <a:pPr marL="0" indent="0" algn="ctr" eaLnBrk="1" fontAlgn="auto" hangingPunct="1">
                <a:spcBef>
                  <a:spcPct val="0"/>
                </a:spcBef>
                <a:spcAft>
                  <a:spcPts val="0"/>
                </a:spcAft>
                <a:buClr>
                  <a:srgbClr val="FF0000"/>
                </a:buClr>
                <a:defRPr/>
              </a:pPr>
              <a:r>
                <a:rPr lang="it-IT" altLang="it-IT" b="1" kern="0" dirty="0">
                  <a:solidFill>
                    <a:schemeClr val="bg1"/>
                  </a:solidFill>
                  <a:latin typeface="Open Sans" panose="020B0606030504020204" pitchFamily="34" charset="0"/>
                  <a:ea typeface="Open Sans" panose="020B0606030504020204" pitchFamily="34" charset="0"/>
                  <a:cs typeface="Open Sans" panose="020B0606030504020204" pitchFamily="34" charset="0"/>
                </a:rPr>
                <a:t>Documentazione di accesso</a:t>
              </a:r>
            </a:p>
          </p:txBody>
        </p:sp>
        <p:sp>
          <p:nvSpPr>
            <p:cNvPr id="7" name="CasellaDiTesto 36">
              <a:extLst>
                <a:ext uri="{FF2B5EF4-FFF2-40B4-BE49-F238E27FC236}">
                  <a16:creationId xmlns:a16="http://schemas.microsoft.com/office/drawing/2014/main" id="{C9A23799-874D-87B5-5E30-DD6910122F86}"/>
                </a:ext>
              </a:extLst>
            </p:cNvPr>
            <p:cNvSpPr txBox="1">
              <a:spLocks noChangeArrowheads="1"/>
            </p:cNvSpPr>
            <p:nvPr/>
          </p:nvSpPr>
          <p:spPr bwMode="auto">
            <a:xfrm>
              <a:off x="267072" y="1791804"/>
              <a:ext cx="504825" cy="489484"/>
            </a:xfrm>
            <a:prstGeom prst="rect">
              <a:avLst/>
            </a:prstGeom>
            <a:solidFill>
              <a:srgbClr val="FF0000"/>
            </a:solidFill>
            <a:ln w="9525">
              <a:noFill/>
              <a:miter lim="800000"/>
              <a:headEnd/>
              <a:tailEnd/>
            </a:ln>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t-IT" altLang="it-IT"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1</a:t>
              </a:r>
            </a:p>
          </p:txBody>
        </p:sp>
      </p:grpSp>
      <p:grpSp>
        <p:nvGrpSpPr>
          <p:cNvPr id="8" name="Gruppo 7">
            <a:extLst>
              <a:ext uri="{FF2B5EF4-FFF2-40B4-BE49-F238E27FC236}">
                <a16:creationId xmlns:a16="http://schemas.microsoft.com/office/drawing/2014/main" id="{26B94619-DFA9-81E7-FFD3-70CFD48B2228}"/>
              </a:ext>
            </a:extLst>
          </p:cNvPr>
          <p:cNvGrpSpPr/>
          <p:nvPr/>
        </p:nvGrpSpPr>
        <p:grpSpPr>
          <a:xfrm>
            <a:off x="267099" y="3661974"/>
            <a:ext cx="11624246" cy="2320059"/>
            <a:chOff x="283877" y="3452249"/>
            <a:chExt cx="11624246" cy="2320059"/>
          </a:xfrm>
        </p:grpSpPr>
        <p:sp>
          <p:nvSpPr>
            <p:cNvPr id="9" name="CasellaDiTesto 8">
              <a:extLst>
                <a:ext uri="{FF2B5EF4-FFF2-40B4-BE49-F238E27FC236}">
                  <a16:creationId xmlns:a16="http://schemas.microsoft.com/office/drawing/2014/main" id="{4E01890B-804C-27FC-0E86-D19A6B4224D2}"/>
                </a:ext>
              </a:extLst>
            </p:cNvPr>
            <p:cNvSpPr txBox="1"/>
            <p:nvPr/>
          </p:nvSpPr>
          <p:spPr>
            <a:xfrm>
              <a:off x="4044098" y="3452249"/>
              <a:ext cx="7864025" cy="2320059"/>
            </a:xfrm>
            <a:prstGeom prst="rect">
              <a:avLst/>
            </a:prstGeom>
            <a:noFill/>
          </p:spPr>
          <p:txBody>
            <a:bodyPr wrap="square">
              <a:spAutoFit/>
            </a:bodyPr>
            <a:lstStyle/>
            <a:p>
              <a:pPr marL="285750" lvl="2" indent="-285750" algn="just">
                <a:lnSpc>
                  <a:spcPct val="150000"/>
                </a:lnSpc>
                <a:buClr>
                  <a:srgbClr val="FF0000"/>
                </a:buClr>
                <a:buSzPct val="150000"/>
                <a:buFont typeface="Wingdings" panose="05000000000000000000" pitchFamily="2" charset="2"/>
                <a:buChar char="§"/>
              </a:pPr>
              <a:r>
                <a:rPr lang="it-IT" sz="1400" dirty="0">
                  <a:latin typeface="Open Sans" panose="020B0606030504020204" pitchFamily="34" charset="0"/>
                  <a:ea typeface="Open Sans" panose="020B0606030504020204" pitchFamily="34" charset="0"/>
                  <a:cs typeface="Open Sans" panose="020B0606030504020204" pitchFamily="34" charset="0"/>
                </a:rPr>
                <a:t>sottoscrizione per accettazione di condizioni contrattuali nell’ambito del preventivo di spesa</a:t>
              </a:r>
            </a:p>
            <a:p>
              <a:pPr marL="285750" lvl="2" indent="-285750" algn="just">
                <a:lnSpc>
                  <a:spcPct val="150000"/>
                </a:lnSpc>
                <a:buClr>
                  <a:srgbClr val="FF0000"/>
                </a:buClr>
                <a:buSzPct val="150000"/>
                <a:buFont typeface="Wingdings" panose="05000000000000000000" pitchFamily="2" charset="2"/>
                <a:buChar char="§"/>
              </a:pPr>
              <a:r>
                <a:rPr lang="it-IT" sz="1400" dirty="0">
                  <a:latin typeface="Open Sans" panose="020B0606030504020204" pitchFamily="34" charset="0"/>
                  <a:ea typeface="Open Sans" panose="020B0606030504020204" pitchFamily="34" charset="0"/>
                  <a:cs typeface="Open Sans" panose="020B0606030504020204" pitchFamily="34" charset="0"/>
                </a:rPr>
                <a:t>possibile ricorso al sistema della locazione finanziaria in alternativa all’acquisizione diretta</a:t>
              </a:r>
            </a:p>
            <a:p>
              <a:pPr marL="285750" lvl="2" indent="-285750" algn="just">
                <a:lnSpc>
                  <a:spcPct val="150000"/>
                </a:lnSpc>
                <a:buClr>
                  <a:srgbClr val="FF0000"/>
                </a:buClr>
                <a:buSzPct val="150000"/>
                <a:buFont typeface="Wingdings" panose="05000000000000000000" pitchFamily="2" charset="2"/>
                <a:buChar char="§"/>
              </a:pPr>
              <a:r>
                <a:rPr lang="it-IT" sz="1400" dirty="0">
                  <a:latin typeface="Open Sans" panose="020B0606030504020204" pitchFamily="34" charset="0"/>
                  <a:ea typeface="Open Sans" panose="020B0606030504020204" pitchFamily="34" charset="0"/>
                  <a:cs typeface="Open Sans" panose="020B0606030504020204" pitchFamily="34" charset="0"/>
                </a:rPr>
                <a:t>spese relative ai costi di funzionamento</a:t>
              </a:r>
            </a:p>
            <a:p>
              <a:pPr marL="285750" lvl="2" indent="-285750" algn="just">
                <a:lnSpc>
                  <a:spcPct val="150000"/>
                </a:lnSpc>
                <a:buClr>
                  <a:srgbClr val="FF0000"/>
                </a:buClr>
                <a:buSzPct val="150000"/>
                <a:buFont typeface="Wingdings" panose="05000000000000000000" pitchFamily="2" charset="2"/>
                <a:buChar char="§"/>
              </a:pPr>
              <a:r>
                <a:rPr lang="it-IT" sz="1400" dirty="0">
                  <a:latin typeface="Open Sans" panose="020B0606030504020204" pitchFamily="34" charset="0"/>
                  <a:ea typeface="Open Sans" panose="020B0606030504020204" pitchFamily="34" charset="0"/>
                  <a:cs typeface="Open Sans" panose="020B0606030504020204" pitchFamily="34" charset="0"/>
                </a:rPr>
                <a:t>spese relative alla formazione anche laddove strettamente riferita alle immobilizzazioni previste dal programma</a:t>
              </a:r>
            </a:p>
          </p:txBody>
        </p:sp>
        <p:sp>
          <p:nvSpPr>
            <p:cNvPr id="10" name="CasellaDiTesto 9">
              <a:extLst>
                <a:ext uri="{FF2B5EF4-FFF2-40B4-BE49-F238E27FC236}">
                  <a16:creationId xmlns:a16="http://schemas.microsoft.com/office/drawing/2014/main" id="{2EDCDE5C-E315-FD99-E93E-1059A9172E67}"/>
                </a:ext>
              </a:extLst>
            </p:cNvPr>
            <p:cNvSpPr txBox="1">
              <a:spLocks noChangeAspect="1"/>
            </p:cNvSpPr>
            <p:nvPr/>
          </p:nvSpPr>
          <p:spPr bwMode="auto">
            <a:xfrm>
              <a:off x="911251" y="4071888"/>
              <a:ext cx="2592387" cy="504825"/>
            </a:xfrm>
            <a:prstGeom prst="rect">
              <a:avLst/>
            </a:prstGeom>
            <a:solidFill>
              <a:srgbClr val="FF0000"/>
            </a:solidFill>
            <a:ln w="9525">
              <a:noFill/>
              <a:miter lim="800000"/>
              <a:headEnd/>
              <a:tailEnd/>
            </a:ln>
          </p:spPr>
          <p:txBody>
            <a:bodyPr anchor="ctr"/>
            <a:lstStyle>
              <a:lvl1pPr marL="266700" indent="-266700" eaLnBrk="0" hangingPunct="0">
                <a:spcBef>
                  <a:spcPct val="20000"/>
                </a:spcBef>
                <a:defRPr sz="1400">
                  <a:solidFill>
                    <a:srgbClr val="37424A"/>
                  </a:solidFill>
                  <a:latin typeface="Arial" charset="0"/>
                </a:defRPr>
              </a:lvl1pPr>
              <a:lvl2pPr marL="742950" indent="-285750" eaLnBrk="0" hangingPunct="0">
                <a:spcBef>
                  <a:spcPct val="20000"/>
                </a:spcBef>
                <a:buClr>
                  <a:srgbClr val="D52B1E"/>
                </a:buClr>
                <a:buSzPct val="80000"/>
                <a:buFont typeface="Wingdings" pitchFamily="2" charset="2"/>
                <a:buChar char="§"/>
                <a:defRPr sz="1400">
                  <a:solidFill>
                    <a:srgbClr val="37424A"/>
                  </a:solidFill>
                  <a:latin typeface="Arial" charset="0"/>
                </a:defRPr>
              </a:lvl2pPr>
              <a:lvl3pPr marL="1143000" indent="-228600" eaLnBrk="0" hangingPunct="0">
                <a:spcBef>
                  <a:spcPct val="20000"/>
                </a:spcBef>
                <a:buClr>
                  <a:srgbClr val="D52B1E"/>
                </a:buClr>
                <a:buSzPct val="80000"/>
                <a:buFont typeface="Wingdings" pitchFamily="2" charset="2"/>
                <a:buChar char="§"/>
                <a:defRPr sz="1400">
                  <a:solidFill>
                    <a:srgbClr val="37424A"/>
                  </a:solidFill>
                  <a:latin typeface="Arial" charset="0"/>
                </a:defRPr>
              </a:lvl3pPr>
              <a:lvl4pPr marL="1600200" indent="-228600" eaLnBrk="0" hangingPunct="0">
                <a:spcBef>
                  <a:spcPct val="20000"/>
                </a:spcBef>
                <a:buClr>
                  <a:srgbClr val="D52B1E"/>
                </a:buClr>
                <a:buSzPct val="80000"/>
                <a:buFont typeface="Wingdings" pitchFamily="2" charset="2"/>
                <a:buChar char="§"/>
                <a:defRPr sz="1400">
                  <a:solidFill>
                    <a:srgbClr val="37424A"/>
                  </a:solidFill>
                  <a:latin typeface="Arial" charset="0"/>
                </a:defRPr>
              </a:lvl4pPr>
              <a:lvl5pPr marL="2057400" indent="-228600" eaLnBrk="0" hangingPunct="0">
                <a:spcBef>
                  <a:spcPct val="20000"/>
                </a:spcBef>
                <a:buClr>
                  <a:srgbClr val="D52B1E"/>
                </a:buClr>
                <a:buSzPct val="80000"/>
                <a:buFont typeface="Wingdings" pitchFamily="2" charset="2"/>
                <a:buChar char="§"/>
                <a:defRPr sz="1400">
                  <a:solidFill>
                    <a:srgbClr val="37424A"/>
                  </a:solidFill>
                  <a:latin typeface="Arial" charset="0"/>
                </a:defRPr>
              </a:lvl5pPr>
              <a:lvl6pPr marL="2514600" indent="-228600" eaLnBrk="0" fontAlgn="base" hangingPunct="0">
                <a:spcBef>
                  <a:spcPct val="20000"/>
                </a:spcBef>
                <a:spcAft>
                  <a:spcPct val="0"/>
                </a:spcAft>
                <a:buClr>
                  <a:srgbClr val="D52B1E"/>
                </a:buClr>
                <a:buSzPct val="80000"/>
                <a:buFont typeface="Wingdings" pitchFamily="2" charset="2"/>
                <a:buChar char="§"/>
                <a:defRPr sz="1400">
                  <a:solidFill>
                    <a:srgbClr val="37424A"/>
                  </a:solidFill>
                  <a:latin typeface="Arial" charset="0"/>
                </a:defRPr>
              </a:lvl6pPr>
              <a:lvl7pPr marL="2971800" indent="-228600" eaLnBrk="0" fontAlgn="base" hangingPunct="0">
                <a:spcBef>
                  <a:spcPct val="20000"/>
                </a:spcBef>
                <a:spcAft>
                  <a:spcPct val="0"/>
                </a:spcAft>
                <a:buClr>
                  <a:srgbClr val="D52B1E"/>
                </a:buClr>
                <a:buSzPct val="80000"/>
                <a:buFont typeface="Wingdings" pitchFamily="2" charset="2"/>
                <a:buChar char="§"/>
                <a:defRPr sz="1400">
                  <a:solidFill>
                    <a:srgbClr val="37424A"/>
                  </a:solidFill>
                  <a:latin typeface="Arial" charset="0"/>
                </a:defRPr>
              </a:lvl7pPr>
              <a:lvl8pPr marL="3429000" indent="-228600" eaLnBrk="0" fontAlgn="base" hangingPunct="0">
                <a:spcBef>
                  <a:spcPct val="20000"/>
                </a:spcBef>
                <a:spcAft>
                  <a:spcPct val="0"/>
                </a:spcAft>
                <a:buClr>
                  <a:srgbClr val="D52B1E"/>
                </a:buClr>
                <a:buSzPct val="80000"/>
                <a:buFont typeface="Wingdings" pitchFamily="2" charset="2"/>
                <a:buChar char="§"/>
                <a:defRPr sz="1400">
                  <a:solidFill>
                    <a:srgbClr val="37424A"/>
                  </a:solidFill>
                  <a:latin typeface="Arial" charset="0"/>
                </a:defRPr>
              </a:lvl8pPr>
              <a:lvl9pPr marL="3886200" indent="-228600" eaLnBrk="0" fontAlgn="base" hangingPunct="0">
                <a:spcBef>
                  <a:spcPct val="20000"/>
                </a:spcBef>
                <a:spcAft>
                  <a:spcPct val="0"/>
                </a:spcAft>
                <a:buClr>
                  <a:srgbClr val="D52B1E"/>
                </a:buClr>
                <a:buSzPct val="80000"/>
                <a:buFont typeface="Wingdings" pitchFamily="2" charset="2"/>
                <a:buChar char="§"/>
                <a:defRPr sz="1400">
                  <a:solidFill>
                    <a:srgbClr val="37424A"/>
                  </a:solidFill>
                  <a:latin typeface="Arial" charset="0"/>
                </a:defRPr>
              </a:lvl9pPr>
            </a:lstStyle>
            <a:p>
              <a:pPr marL="0" indent="0" algn="ctr" eaLnBrk="1" fontAlgn="auto" hangingPunct="1">
                <a:spcBef>
                  <a:spcPct val="0"/>
                </a:spcBef>
                <a:spcAft>
                  <a:spcPts val="0"/>
                </a:spcAft>
                <a:buClr>
                  <a:srgbClr val="FF0000"/>
                </a:buClr>
                <a:defRPr/>
              </a:pPr>
              <a:r>
                <a:rPr lang="it-IT" altLang="it-IT" b="1" kern="0" dirty="0">
                  <a:solidFill>
                    <a:schemeClr val="bg1"/>
                  </a:solidFill>
                  <a:latin typeface="Open Sans" panose="020B0606030504020204" pitchFamily="34" charset="0"/>
                  <a:ea typeface="Open Sans" panose="020B0606030504020204" pitchFamily="34" charset="0"/>
                  <a:cs typeface="Open Sans" panose="020B0606030504020204" pitchFamily="34" charset="0"/>
                </a:rPr>
                <a:t>Preventivi allegati</a:t>
              </a:r>
            </a:p>
          </p:txBody>
        </p:sp>
        <p:sp>
          <p:nvSpPr>
            <p:cNvPr id="11" name="CasellaDiTesto 36">
              <a:extLst>
                <a:ext uri="{FF2B5EF4-FFF2-40B4-BE49-F238E27FC236}">
                  <a16:creationId xmlns:a16="http://schemas.microsoft.com/office/drawing/2014/main" id="{BBAA4396-1DB0-2F8C-EB5A-CB22CEF9E8BB}"/>
                </a:ext>
              </a:extLst>
            </p:cNvPr>
            <p:cNvSpPr txBox="1">
              <a:spLocks noChangeArrowheads="1"/>
            </p:cNvSpPr>
            <p:nvPr/>
          </p:nvSpPr>
          <p:spPr bwMode="auto">
            <a:xfrm>
              <a:off x="283877" y="4072065"/>
              <a:ext cx="504825" cy="489484"/>
            </a:xfrm>
            <a:prstGeom prst="rect">
              <a:avLst/>
            </a:prstGeom>
            <a:solidFill>
              <a:srgbClr val="FF0000"/>
            </a:solidFill>
            <a:ln w="9525">
              <a:noFill/>
              <a:miter lim="800000"/>
              <a:headEnd/>
              <a:tailEnd/>
            </a:ln>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it-IT" altLang="it-IT" sz="1200" dirty="0">
                  <a:solidFill>
                    <a:schemeClr val="bg1"/>
                  </a:solidFill>
                  <a:latin typeface="Open Sans" panose="020B0606030504020204" pitchFamily="34" charset="0"/>
                  <a:ea typeface="Open Sans" panose="020B0606030504020204" pitchFamily="34" charset="0"/>
                  <a:cs typeface="Open Sans" panose="020B0606030504020204" pitchFamily="34" charset="0"/>
                </a:rPr>
                <a:t>2</a:t>
              </a:r>
            </a:p>
          </p:txBody>
        </p:sp>
      </p:grpSp>
    </p:spTree>
    <p:extLst>
      <p:ext uri="{BB962C8B-B14F-4D97-AF65-F5344CB8AC3E}">
        <p14:creationId xmlns:p14="http://schemas.microsoft.com/office/powerpoint/2010/main" val="367365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58738806-0542-CE29-8305-008B5E9A4384}"/>
              </a:ext>
            </a:extLst>
          </p:cNvPr>
          <p:cNvPicPr>
            <a:picLocks noChangeAspect="1"/>
          </p:cNvPicPr>
          <p:nvPr/>
        </p:nvPicPr>
        <p:blipFill rotWithShape="1">
          <a:blip r:embed="rId2">
            <a:extLst>
              <a:ext uri="{28A0092B-C50C-407E-A947-70E740481C1C}">
                <a14:useLocalDpi xmlns:a14="http://schemas.microsoft.com/office/drawing/2010/main" val="0"/>
              </a:ext>
            </a:extLst>
          </a:blip>
          <a:srcRect t="174" b="13913"/>
          <a:stretch/>
        </p:blipFill>
        <p:spPr>
          <a:xfrm flipH="1">
            <a:off x="0" y="10"/>
            <a:ext cx="12192000" cy="5912518"/>
          </a:xfrm>
          <a:prstGeom prst="rect">
            <a:avLst/>
          </a:prstGeom>
        </p:spPr>
      </p:pic>
      <p:sp>
        <p:nvSpPr>
          <p:cNvPr id="7" name="CasellaDiTesto 6">
            <a:extLst>
              <a:ext uri="{FF2B5EF4-FFF2-40B4-BE49-F238E27FC236}">
                <a16:creationId xmlns:a16="http://schemas.microsoft.com/office/drawing/2014/main" id="{65F73247-44F1-39B4-57F5-85123B6372A0}"/>
              </a:ext>
            </a:extLst>
          </p:cNvPr>
          <p:cNvSpPr txBox="1"/>
          <p:nvPr/>
        </p:nvSpPr>
        <p:spPr>
          <a:xfrm>
            <a:off x="-478173" y="1870341"/>
            <a:ext cx="7258050" cy="1815882"/>
          </a:xfrm>
          <a:prstGeom prst="rect">
            <a:avLst/>
          </a:prstGeom>
          <a:noFill/>
        </p:spPr>
        <p:txBody>
          <a:bodyPr wrap="square">
            <a:spAutoFit/>
          </a:bodyPr>
          <a:lstStyle/>
          <a:p>
            <a:pPr algn="ctr"/>
            <a:br>
              <a:rPr lang="it-IT" sz="1600" cap="all" dirty="0">
                <a:solidFill>
                  <a:srgbClr val="002060"/>
                </a:solidFill>
                <a:latin typeface="Arial Black" panose="020B0A04020102020204" pitchFamily="34" charset="0"/>
              </a:rPr>
            </a:br>
            <a:r>
              <a:rPr lang="it-IT" sz="3200" b="1" cap="all" dirty="0">
                <a:solidFill>
                  <a:srgbClr val="174489"/>
                </a:solidFill>
                <a:ea typeface="+mj-ea"/>
                <a:cs typeface="Arial" panose="020B0604020202020204" pitchFamily="34" charset="0"/>
              </a:rPr>
              <a:t>Grazie per l’attenzione</a:t>
            </a:r>
          </a:p>
          <a:p>
            <a:pPr algn="ctr"/>
            <a:endParaRPr lang="it-IT" sz="3200" b="1" cap="all" dirty="0">
              <a:solidFill>
                <a:srgbClr val="174489"/>
              </a:solidFill>
              <a:ea typeface="+mj-ea"/>
              <a:cs typeface="Arial" panose="020B0604020202020204" pitchFamily="34" charset="0"/>
            </a:endParaRPr>
          </a:p>
          <a:p>
            <a:pPr algn="ctr"/>
            <a:r>
              <a:rPr lang="it-IT" sz="3200" b="1" cap="all" dirty="0">
                <a:solidFill>
                  <a:srgbClr val="174489"/>
                </a:solidFill>
                <a:ea typeface="+mj-ea"/>
                <a:cs typeface="Arial" panose="020B0604020202020204" pitchFamily="34" charset="0"/>
              </a:rPr>
              <a:t>Domande?</a:t>
            </a:r>
          </a:p>
        </p:txBody>
      </p:sp>
    </p:spTree>
    <p:extLst>
      <p:ext uri="{BB962C8B-B14F-4D97-AF65-F5344CB8AC3E}">
        <p14:creationId xmlns:p14="http://schemas.microsoft.com/office/powerpoint/2010/main" val="234714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F6EB95-E9FC-488F-81BE-B44385B0707B}"/>
              </a:ext>
            </a:extLst>
          </p:cNvPr>
          <p:cNvSpPr>
            <a:spLocks noGrp="1"/>
          </p:cNvSpPr>
          <p:nvPr>
            <p:ph type="title"/>
          </p:nvPr>
        </p:nvSpPr>
        <p:spPr>
          <a:xfrm>
            <a:off x="245688" y="238232"/>
            <a:ext cx="11667068" cy="690904"/>
          </a:xfrm>
        </p:spPr>
        <p:txBody>
          <a:bodyPr>
            <a:normAutofit/>
          </a:bodyPr>
          <a:lstStyle/>
          <a:p>
            <a:r>
              <a:rPr lang="it-IT" sz="3200" b="1" cap="all" dirty="0">
                <a:solidFill>
                  <a:srgbClr val="174489"/>
                </a:solidFill>
                <a:latin typeface="+mn-lt"/>
                <a:cs typeface="Arial" panose="020B0604020202020204" pitchFamily="34" charset="0"/>
              </a:rPr>
              <a:t>Investimenti sostenibili 4.0 – Bando 2025</a:t>
            </a:r>
          </a:p>
        </p:txBody>
      </p:sp>
      <p:sp>
        <p:nvSpPr>
          <p:cNvPr id="3" name="Segnaposto contenuto 2">
            <a:extLst>
              <a:ext uri="{FF2B5EF4-FFF2-40B4-BE49-F238E27FC236}">
                <a16:creationId xmlns:a16="http://schemas.microsoft.com/office/drawing/2014/main" id="{B93F0176-BE4C-4188-84DA-E821F37DD365}"/>
              </a:ext>
            </a:extLst>
          </p:cNvPr>
          <p:cNvSpPr>
            <a:spLocks noGrp="1"/>
          </p:cNvSpPr>
          <p:nvPr>
            <p:ph idx="4294967295"/>
          </p:nvPr>
        </p:nvSpPr>
        <p:spPr>
          <a:xfrm>
            <a:off x="262466" y="1190108"/>
            <a:ext cx="11667068" cy="4878952"/>
          </a:xfrm>
        </p:spPr>
        <p:txBody>
          <a:bodyPr>
            <a:noAutofit/>
          </a:bodyPr>
          <a:lstStyle/>
          <a:p>
            <a:pPr marL="285750" indent="-285750" algn="just">
              <a:lnSpc>
                <a:spcPct val="150000"/>
              </a:lnSpc>
              <a:spcBef>
                <a:spcPts val="600"/>
              </a:spcBef>
              <a:spcAft>
                <a:spcPts val="1000"/>
              </a:spcAft>
              <a:buClr>
                <a:srgbClr val="339933"/>
              </a:buClr>
              <a:buSzPct val="120000"/>
              <a:buFont typeface="Wingdings" panose="05000000000000000000" pitchFamily="2" charset="2"/>
              <a:buChar char="§"/>
            </a:pPr>
            <a:r>
              <a:rPr lang="it-IT" sz="1400" dirty="0">
                <a:solidFill>
                  <a:srgbClr val="000000"/>
                </a:solidFill>
                <a:latin typeface="Open Sans" panose="020B0606030504020204" pitchFamily="34" charset="0"/>
              </a:rPr>
              <a:t>Regime di aiuto per il sostegno, nelle regioni meno sviluppate (Molise, Basilicata, Calabria, Campania, Puglia, Sicilia e Sardegna), di nuovi investimenti imprenditoriali innovativi e sostenibili</a:t>
            </a:r>
          </a:p>
          <a:p>
            <a:pPr marL="285750" indent="-285750" algn="just">
              <a:lnSpc>
                <a:spcPct val="150000"/>
              </a:lnSpc>
              <a:spcBef>
                <a:spcPts val="600"/>
              </a:spcBef>
              <a:spcAft>
                <a:spcPts val="1000"/>
              </a:spcAft>
              <a:buClr>
                <a:srgbClr val="339933"/>
              </a:buClr>
              <a:buSzPct val="120000"/>
              <a:buFont typeface="Wingdings" panose="05000000000000000000" pitchFamily="2" charset="2"/>
              <a:buChar char="§"/>
            </a:pPr>
            <a:r>
              <a:rPr lang="it-IT" sz="1400" dirty="0">
                <a:solidFill>
                  <a:srgbClr val="000000"/>
                </a:solidFill>
                <a:latin typeface="Open Sans" panose="020B0606030504020204" pitchFamily="34" charset="0"/>
              </a:rPr>
              <a:t>Obiettivo è rafforzare la crescita sostenibile e la competitività delle PMI nei territori delle Regioni meno sviluppate dando attuazione agli obiettivi di sviluppo perseguiti nell’ambito dell’obiettivo specifico 1.3, azione 1.3.2 «Sviluppo delle PMI e nuova imprenditorialità» del PN RIC 2021 – 2027 </a:t>
            </a:r>
          </a:p>
          <a:p>
            <a:pPr marL="285750" indent="-285750" algn="just">
              <a:lnSpc>
                <a:spcPct val="150000"/>
              </a:lnSpc>
              <a:spcBef>
                <a:spcPts val="600"/>
              </a:spcBef>
              <a:spcAft>
                <a:spcPts val="1000"/>
              </a:spcAft>
              <a:buClr>
                <a:srgbClr val="339933"/>
              </a:buClr>
              <a:buSzPct val="120000"/>
              <a:buFont typeface="Wingdings" panose="05000000000000000000" pitchFamily="2" charset="2"/>
              <a:buChar char="§"/>
            </a:pPr>
            <a:r>
              <a:rPr lang="it-IT" sz="1400" dirty="0">
                <a:solidFill>
                  <a:srgbClr val="000000"/>
                </a:solidFill>
                <a:latin typeface="Open Sans" panose="020B0606030504020204" pitchFamily="34" charset="0"/>
              </a:rPr>
              <a:t>Prevede la concessione e l’erogazione di agevolazioni in favore di programmi di investimento proposti da micro, piccole e medie imprese con un preponderante contenuto tecnologico, coerente con il piano Transizione 4.0, in grado di aumentare il livello di efficienza e di flessibilità nello svolgimento dell’attività economica dell’impresa proponente, con priorità per quelli in grado di offrire un particolare contributo agli obiettivi di sostenibilità definiti dall’Unione europea e per quelli volti, in particolare, a:</a:t>
            </a:r>
          </a:p>
          <a:p>
            <a:pPr marL="742950" lvl="1" indent="-285750" algn="just">
              <a:lnSpc>
                <a:spcPct val="150000"/>
              </a:lnSpc>
              <a:spcBef>
                <a:spcPts val="600"/>
              </a:spcBef>
              <a:spcAft>
                <a:spcPts val="1000"/>
              </a:spcAft>
              <a:buFont typeface="Wingdings" panose="05000000000000000000" pitchFamily="2" charset="2"/>
              <a:buChar char="ü"/>
            </a:pPr>
            <a:r>
              <a:rPr lang="it-IT" sz="1400" dirty="0">
                <a:solidFill>
                  <a:srgbClr val="000000"/>
                </a:solidFill>
                <a:latin typeface="Open Sans" panose="020B0606030504020204" pitchFamily="34" charset="0"/>
              </a:rPr>
              <a:t>sostenere i processi di produzione rispettosi dell’ambiente e l’utilizzo efficiente delle risorse</a:t>
            </a:r>
          </a:p>
          <a:p>
            <a:pPr marL="742950" lvl="1" indent="-285750" algn="just">
              <a:lnSpc>
                <a:spcPct val="150000"/>
              </a:lnSpc>
              <a:spcBef>
                <a:spcPts val="600"/>
              </a:spcBef>
              <a:spcAft>
                <a:spcPts val="1000"/>
              </a:spcAft>
              <a:buFont typeface="Wingdings" panose="05000000000000000000" pitchFamily="2" charset="2"/>
              <a:buChar char="ü"/>
            </a:pPr>
            <a:r>
              <a:rPr lang="it-IT" sz="1400" dirty="0">
                <a:solidFill>
                  <a:srgbClr val="000000"/>
                </a:solidFill>
                <a:latin typeface="Open Sans" panose="020B0606030504020204" pitchFamily="34" charset="0"/>
              </a:rPr>
              <a:t>promuovere l’efficienza energetica delle imprese</a:t>
            </a:r>
          </a:p>
          <a:p>
            <a:pPr marL="0" indent="0" algn="just">
              <a:lnSpc>
                <a:spcPct val="100000"/>
              </a:lnSpc>
              <a:buNone/>
            </a:pPr>
            <a:endParaRPr lang="it-IT" sz="1400" dirty="0">
              <a:cs typeface="Arial" panose="020B0604020202020204" pitchFamily="34" charset="0"/>
            </a:endParaRPr>
          </a:p>
          <a:p>
            <a:pPr marL="0" indent="0" algn="just">
              <a:lnSpc>
                <a:spcPct val="100000"/>
              </a:lnSpc>
              <a:buNone/>
            </a:pPr>
            <a:endParaRPr lang="it-IT" sz="1400" dirty="0">
              <a:cs typeface="Arial" panose="020B0604020202020204" pitchFamily="34" charset="0"/>
            </a:endParaRPr>
          </a:p>
        </p:txBody>
      </p:sp>
    </p:spTree>
    <p:extLst>
      <p:ext uri="{BB962C8B-B14F-4D97-AF65-F5344CB8AC3E}">
        <p14:creationId xmlns:p14="http://schemas.microsoft.com/office/powerpoint/2010/main" val="986724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F6EB95-E9FC-488F-81BE-B44385B0707B}"/>
              </a:ext>
            </a:extLst>
          </p:cNvPr>
          <p:cNvSpPr>
            <a:spLocks noGrp="1"/>
          </p:cNvSpPr>
          <p:nvPr>
            <p:ph type="title"/>
          </p:nvPr>
        </p:nvSpPr>
        <p:spPr>
          <a:xfrm>
            <a:off x="245688" y="255010"/>
            <a:ext cx="11667068" cy="690904"/>
          </a:xfrm>
        </p:spPr>
        <p:txBody>
          <a:bodyPr>
            <a:normAutofit/>
          </a:bodyPr>
          <a:lstStyle/>
          <a:p>
            <a:r>
              <a:rPr lang="it-IT" sz="3200" b="1" cap="all" dirty="0">
                <a:solidFill>
                  <a:srgbClr val="174489"/>
                </a:solidFill>
                <a:latin typeface="+mn-lt"/>
                <a:cs typeface="Arial" panose="020B0604020202020204" pitchFamily="34" charset="0"/>
              </a:rPr>
              <a:t>Informazioni generali e risorse disponibili </a:t>
            </a:r>
          </a:p>
        </p:txBody>
      </p:sp>
      <p:graphicFrame>
        <p:nvGraphicFramePr>
          <p:cNvPr id="4" name="Tabella 4">
            <a:extLst>
              <a:ext uri="{FF2B5EF4-FFF2-40B4-BE49-F238E27FC236}">
                <a16:creationId xmlns:a16="http://schemas.microsoft.com/office/drawing/2014/main" id="{EDD3B330-498D-2117-6DA1-34FFA6264837}"/>
              </a:ext>
            </a:extLst>
          </p:cNvPr>
          <p:cNvGraphicFramePr>
            <a:graphicFrameLocks noGrp="1"/>
          </p:cNvGraphicFramePr>
          <p:nvPr>
            <p:extLst>
              <p:ext uri="{D42A27DB-BD31-4B8C-83A1-F6EECF244321}">
                <p14:modId xmlns:p14="http://schemas.microsoft.com/office/powerpoint/2010/main" val="2639500777"/>
              </p:ext>
            </p:extLst>
          </p:nvPr>
        </p:nvGraphicFramePr>
        <p:xfrm>
          <a:off x="415566" y="1181134"/>
          <a:ext cx="10974973" cy="5071171"/>
        </p:xfrm>
        <a:graphic>
          <a:graphicData uri="http://schemas.openxmlformats.org/drawingml/2006/table">
            <a:tbl>
              <a:tblPr>
                <a:tableStyleId>{E8B1032C-EA38-4F05-BA0D-38AFFFC7BED3}</a:tableStyleId>
              </a:tblPr>
              <a:tblGrid>
                <a:gridCol w="1938801">
                  <a:extLst>
                    <a:ext uri="{9D8B030D-6E8A-4147-A177-3AD203B41FA5}">
                      <a16:colId xmlns:a16="http://schemas.microsoft.com/office/drawing/2014/main" val="20000"/>
                    </a:ext>
                  </a:extLst>
                </a:gridCol>
                <a:gridCol w="9036172">
                  <a:extLst>
                    <a:ext uri="{9D8B030D-6E8A-4147-A177-3AD203B41FA5}">
                      <a16:colId xmlns:a16="http://schemas.microsoft.com/office/drawing/2014/main" val="20001"/>
                    </a:ext>
                  </a:extLst>
                </a:gridCol>
              </a:tblGrid>
              <a:tr h="569814">
                <a:tc>
                  <a:txBody>
                    <a:bodyPr/>
                    <a:lstStyle>
                      <a:lvl1pPr defTabSz="457200">
                        <a:spcBef>
                          <a:spcPct val="20000"/>
                        </a:spcBef>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1pPr>
                      <a:lvl2pPr marL="742950" indent="-285750" defTabSz="457200">
                        <a:spcBef>
                          <a:spcPct val="20000"/>
                        </a:spcBef>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2pPr>
                      <a:lvl3pPr marL="1143000" indent="-228600" defTabSz="457200">
                        <a:spcBef>
                          <a:spcPct val="20000"/>
                        </a:spcBef>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3pPr>
                      <a:lvl4pPr marL="1600200" indent="-228600" defTabSz="457200">
                        <a:spcBef>
                          <a:spcPct val="20000"/>
                        </a:spcBef>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4pPr>
                      <a:lvl5pPr marL="2057400" indent="-228600" defTabSz="457200">
                        <a:spcBef>
                          <a:spcPct val="20000"/>
                        </a:spcBef>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5pPr>
                      <a:lvl6pPr marL="2514600" indent="-228600" defTabSz="457200" eaLnBrk="0" fontAlgn="base" hangingPunct="0">
                        <a:spcBef>
                          <a:spcPct val="20000"/>
                        </a:spcBef>
                        <a:spcAft>
                          <a:spcPct val="0"/>
                        </a:spcAft>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6pPr>
                      <a:lvl7pPr marL="2971800" indent="-228600" defTabSz="457200" eaLnBrk="0" fontAlgn="base" hangingPunct="0">
                        <a:spcBef>
                          <a:spcPct val="20000"/>
                        </a:spcBef>
                        <a:spcAft>
                          <a:spcPct val="0"/>
                        </a:spcAft>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7pPr>
                      <a:lvl8pPr marL="3429000" indent="-228600" defTabSz="457200" eaLnBrk="0" fontAlgn="base" hangingPunct="0">
                        <a:spcBef>
                          <a:spcPct val="20000"/>
                        </a:spcBef>
                        <a:spcAft>
                          <a:spcPct val="0"/>
                        </a:spcAft>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8pPr>
                      <a:lvl9pPr marL="3886200" indent="-228600" defTabSz="457200" eaLnBrk="0" fontAlgn="base" hangingPunct="0">
                        <a:spcBef>
                          <a:spcPct val="20000"/>
                        </a:spcBef>
                        <a:spcAft>
                          <a:spcPct val="0"/>
                        </a:spcAft>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it-IT" altLang="it-IT" sz="1400" b="1"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Rif. normativi</a:t>
                      </a:r>
                      <a:endParaRPr kumimoji="0" lang="it-IT" altLang="it-IT" sz="14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696" marB="45696" anchor="ctr" horzOverflow="overflow">
                    <a:solidFill>
                      <a:schemeClr val="accent6">
                        <a:lumMod val="40000"/>
                        <a:lumOff val="60000"/>
                      </a:schemeClr>
                    </a:solidFill>
                  </a:tcPr>
                </a:tc>
                <a:tc>
                  <a:txBody>
                    <a:bodyPr/>
                    <a:lstStyle>
                      <a:lvl1pPr defTabSz="457200">
                        <a:spcBef>
                          <a:spcPct val="20000"/>
                        </a:spcBef>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1pPr>
                      <a:lvl2pPr marL="742950" indent="-285750" defTabSz="457200">
                        <a:spcBef>
                          <a:spcPct val="20000"/>
                        </a:spcBef>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2pPr>
                      <a:lvl3pPr marL="1143000" indent="-228600" defTabSz="457200">
                        <a:spcBef>
                          <a:spcPct val="20000"/>
                        </a:spcBef>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3pPr>
                      <a:lvl4pPr marL="1600200" indent="-228600" defTabSz="457200">
                        <a:spcBef>
                          <a:spcPct val="20000"/>
                        </a:spcBef>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4pPr>
                      <a:lvl5pPr marL="2057400" indent="-228600" defTabSz="457200">
                        <a:spcBef>
                          <a:spcPct val="20000"/>
                        </a:spcBef>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5pPr>
                      <a:lvl6pPr marL="2514600" indent="-228600" defTabSz="457200" eaLnBrk="0" fontAlgn="base" hangingPunct="0">
                        <a:spcBef>
                          <a:spcPct val="20000"/>
                        </a:spcBef>
                        <a:spcAft>
                          <a:spcPct val="0"/>
                        </a:spcAft>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6pPr>
                      <a:lvl7pPr marL="2971800" indent="-228600" defTabSz="457200" eaLnBrk="0" fontAlgn="base" hangingPunct="0">
                        <a:spcBef>
                          <a:spcPct val="20000"/>
                        </a:spcBef>
                        <a:spcAft>
                          <a:spcPct val="0"/>
                        </a:spcAft>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7pPr>
                      <a:lvl8pPr marL="3429000" indent="-228600" defTabSz="457200" eaLnBrk="0" fontAlgn="base" hangingPunct="0">
                        <a:spcBef>
                          <a:spcPct val="20000"/>
                        </a:spcBef>
                        <a:spcAft>
                          <a:spcPct val="0"/>
                        </a:spcAft>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8pPr>
                      <a:lvl9pPr marL="3886200" indent="-228600" defTabSz="457200" eaLnBrk="0" fontAlgn="base" hangingPunct="0">
                        <a:spcBef>
                          <a:spcPct val="20000"/>
                        </a:spcBef>
                        <a:spcAft>
                          <a:spcPct val="0"/>
                        </a:spcAft>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lang="it-IT" altLang="it-IT" sz="14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Decreto del Ministero delle Imprese e del Made in </a:t>
                      </a:r>
                      <a:r>
                        <a:rPr lang="it-IT" altLang="it-IT" sz="1400" kern="12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Italy</a:t>
                      </a:r>
                      <a:r>
                        <a:rPr lang="it-IT" altLang="it-IT" sz="14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 del 22 novembre 2024</a:t>
                      </a:r>
                    </a:p>
                    <a:p>
                      <a:pPr marL="0" marR="0" lvl="0" indent="0" algn="just" defTabSz="457200" rtl="0" eaLnBrk="1" fontAlgn="base" latinLnBrk="0" hangingPunct="1">
                        <a:lnSpc>
                          <a:spcPct val="100000"/>
                        </a:lnSpc>
                        <a:spcBef>
                          <a:spcPct val="0"/>
                        </a:spcBef>
                        <a:spcAft>
                          <a:spcPct val="0"/>
                        </a:spcAft>
                        <a:buClrTx/>
                        <a:buSzTx/>
                        <a:buFontTx/>
                        <a:buNone/>
                        <a:tabLst/>
                      </a:pPr>
                      <a:r>
                        <a:rPr lang="it-IT" altLang="it-IT" sz="14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Decreto direttoriale 31 marzo 2025| Termini e modalità di presentazione delle domande</a:t>
                      </a:r>
                    </a:p>
                  </a:txBody>
                  <a:tcPr marT="45696" marB="45696" anchor="ctr" horzOverflow="overflow"/>
                </a:tc>
                <a:extLst>
                  <a:ext uri="{0D108BD9-81ED-4DB2-BD59-A6C34878D82A}">
                    <a16:rowId xmlns:a16="http://schemas.microsoft.com/office/drawing/2014/main" val="10000"/>
                  </a:ext>
                </a:extLst>
              </a:tr>
              <a:tr h="56981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it-IT" sz="1400" b="1" u="none" strike="noStrike" kern="1200"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Fondi disponibili</a:t>
                      </a:r>
                      <a:endParaRPr kumimoji="0" lang="it-IT" sz="1400" b="1" i="0" u="none" strike="noStrike" kern="1200"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696" marB="45696" anchor="ctr">
                    <a:solidFill>
                      <a:schemeClr val="accent6">
                        <a:lumMod val="40000"/>
                        <a:lumOff val="60000"/>
                      </a:schemeClr>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lang="it-IT" sz="14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€ 300.488.426,61 (*)</a:t>
                      </a:r>
                    </a:p>
                    <a:p>
                      <a:pPr marL="0" marR="0" lvl="0" indent="0" algn="just" defTabSz="457200" rtl="0" eaLnBrk="1" fontAlgn="base" latinLnBrk="0" hangingPunct="1">
                        <a:lnSpc>
                          <a:spcPct val="100000"/>
                        </a:lnSpc>
                        <a:spcBef>
                          <a:spcPct val="0"/>
                        </a:spcBef>
                        <a:spcAft>
                          <a:spcPct val="0"/>
                        </a:spcAft>
                        <a:buClrTx/>
                        <a:buSzTx/>
                        <a:buFontTx/>
                        <a:buNone/>
                        <a:tabLst/>
                      </a:pPr>
                      <a:r>
                        <a:rPr lang="it-IT" altLang="it-IT" sz="14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Regioni: Molise, Basilicata, Calabria, Campania, Puglia, Sicilia e Sardegna</a:t>
                      </a:r>
                    </a:p>
                  </a:txBody>
                  <a:tcPr marT="45696" marB="45696" anchor="ctr"/>
                </a:tc>
                <a:extLst>
                  <a:ext uri="{0D108BD9-81ED-4DB2-BD59-A6C34878D82A}">
                    <a16:rowId xmlns:a16="http://schemas.microsoft.com/office/drawing/2014/main" val="10001"/>
                  </a:ext>
                </a:extLst>
              </a:tr>
              <a:tr h="830934">
                <a:tc>
                  <a:txBody>
                    <a:bodyPr/>
                    <a:lstStyle>
                      <a:lvl1pPr defTabSz="457200">
                        <a:spcBef>
                          <a:spcPct val="20000"/>
                        </a:spcBef>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1pPr>
                      <a:lvl2pPr marL="742950" indent="-285750" defTabSz="457200">
                        <a:spcBef>
                          <a:spcPct val="20000"/>
                        </a:spcBef>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2pPr>
                      <a:lvl3pPr marL="1143000" indent="-228600" defTabSz="457200">
                        <a:spcBef>
                          <a:spcPct val="20000"/>
                        </a:spcBef>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3pPr>
                      <a:lvl4pPr marL="1600200" indent="-228600" defTabSz="457200">
                        <a:spcBef>
                          <a:spcPct val="20000"/>
                        </a:spcBef>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4pPr>
                      <a:lvl5pPr marL="2057400" indent="-228600" defTabSz="457200">
                        <a:spcBef>
                          <a:spcPct val="20000"/>
                        </a:spcBef>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5pPr>
                      <a:lvl6pPr marL="2514600" indent="-228600" defTabSz="457200" eaLnBrk="0" fontAlgn="base" hangingPunct="0">
                        <a:spcBef>
                          <a:spcPct val="20000"/>
                        </a:spcBef>
                        <a:spcAft>
                          <a:spcPct val="0"/>
                        </a:spcAft>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6pPr>
                      <a:lvl7pPr marL="2971800" indent="-228600" defTabSz="457200" eaLnBrk="0" fontAlgn="base" hangingPunct="0">
                        <a:spcBef>
                          <a:spcPct val="20000"/>
                        </a:spcBef>
                        <a:spcAft>
                          <a:spcPct val="0"/>
                        </a:spcAft>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7pPr>
                      <a:lvl8pPr marL="3429000" indent="-228600" defTabSz="457200" eaLnBrk="0" fontAlgn="base" hangingPunct="0">
                        <a:spcBef>
                          <a:spcPct val="20000"/>
                        </a:spcBef>
                        <a:spcAft>
                          <a:spcPct val="0"/>
                        </a:spcAft>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8pPr>
                      <a:lvl9pPr marL="3886200" indent="-228600" defTabSz="457200" eaLnBrk="0" fontAlgn="base" hangingPunct="0">
                        <a:spcBef>
                          <a:spcPct val="20000"/>
                        </a:spcBef>
                        <a:spcAft>
                          <a:spcPct val="0"/>
                        </a:spcAft>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it-IT" altLang="it-IT" sz="1400" b="1"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Beneficiari</a:t>
                      </a:r>
                      <a:endParaRPr kumimoji="0" lang="it-IT" altLang="it-IT" sz="14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696" marB="45696" anchor="ctr" horzOverflow="overflow">
                    <a:solidFill>
                      <a:schemeClr val="accent6">
                        <a:lumMod val="40000"/>
                        <a:lumOff val="60000"/>
                      </a:schemeClr>
                    </a:solidFill>
                  </a:tcPr>
                </a:tc>
                <a:tc>
                  <a:txBody>
                    <a:bodyPr/>
                    <a:lstStyle>
                      <a:lvl1pPr defTabSz="457200">
                        <a:spcBef>
                          <a:spcPct val="20000"/>
                        </a:spcBef>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1pPr>
                      <a:lvl2pPr marL="742950" indent="-285750" defTabSz="457200">
                        <a:spcBef>
                          <a:spcPct val="20000"/>
                        </a:spcBef>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2pPr>
                      <a:lvl3pPr marL="1143000" indent="-228600" defTabSz="457200">
                        <a:spcBef>
                          <a:spcPct val="20000"/>
                        </a:spcBef>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3pPr>
                      <a:lvl4pPr marL="1600200" indent="-228600" defTabSz="457200">
                        <a:spcBef>
                          <a:spcPct val="20000"/>
                        </a:spcBef>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4pPr>
                      <a:lvl5pPr marL="2057400" indent="-228600" defTabSz="457200">
                        <a:spcBef>
                          <a:spcPct val="20000"/>
                        </a:spcBef>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5pPr>
                      <a:lvl6pPr marL="2514600" indent="-228600" defTabSz="457200" eaLnBrk="0" fontAlgn="base" hangingPunct="0">
                        <a:spcBef>
                          <a:spcPct val="20000"/>
                        </a:spcBef>
                        <a:spcAft>
                          <a:spcPct val="0"/>
                        </a:spcAft>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6pPr>
                      <a:lvl7pPr marL="2971800" indent="-228600" defTabSz="457200" eaLnBrk="0" fontAlgn="base" hangingPunct="0">
                        <a:spcBef>
                          <a:spcPct val="20000"/>
                        </a:spcBef>
                        <a:spcAft>
                          <a:spcPct val="0"/>
                        </a:spcAft>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7pPr>
                      <a:lvl8pPr marL="3429000" indent="-228600" defTabSz="457200" eaLnBrk="0" fontAlgn="base" hangingPunct="0">
                        <a:spcBef>
                          <a:spcPct val="20000"/>
                        </a:spcBef>
                        <a:spcAft>
                          <a:spcPct val="0"/>
                        </a:spcAft>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8pPr>
                      <a:lvl9pPr marL="3886200" indent="-228600" defTabSz="457200" eaLnBrk="0" fontAlgn="base" hangingPunct="0">
                        <a:spcBef>
                          <a:spcPct val="20000"/>
                        </a:spcBef>
                        <a:spcAft>
                          <a:spcPct val="0"/>
                        </a:spcAft>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9pPr>
                    </a:lstStyle>
                    <a:p>
                      <a:pPr marL="0" marR="0" lvl="0" indent="0" algn="just" defTabSz="457200" rtl="0" eaLnBrk="1" fontAlgn="base" latinLnBrk="0" hangingPunct="1">
                        <a:lnSpc>
                          <a:spcPct val="100000"/>
                        </a:lnSpc>
                        <a:spcBef>
                          <a:spcPct val="0"/>
                        </a:spcBef>
                        <a:spcAft>
                          <a:spcPct val="0"/>
                        </a:spcAft>
                        <a:buClrTx/>
                        <a:buSzTx/>
                        <a:buFontTx/>
                        <a:buNone/>
                        <a:tabLst/>
                      </a:pPr>
                      <a:r>
                        <a:rPr lang="it-IT" altLang="it-IT" sz="1400" b="1" kern="1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PMI localizzate nei territori delle Regioni meno sviluppate </a:t>
                      </a:r>
                      <a:r>
                        <a:rPr lang="it-IT" altLang="it-IT" sz="14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(anche da imprese estere con disponibilità dell’unità produttiva alla data di presentazione della prima richiesta di erogazione) </a:t>
                      </a:r>
                      <a:r>
                        <a:rPr lang="it-IT" altLang="it-IT" sz="14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in possesso dei requisiti previsti dall’art. 5 comma 1 del decreto ministeriale 22 novembre 2024</a:t>
                      </a:r>
                    </a:p>
                  </a:txBody>
                  <a:tcPr marT="45696" marB="45696" anchor="ctr" horzOverflow="overflow"/>
                </a:tc>
                <a:extLst>
                  <a:ext uri="{0D108BD9-81ED-4DB2-BD59-A6C34878D82A}">
                    <a16:rowId xmlns:a16="http://schemas.microsoft.com/office/drawing/2014/main" val="10002"/>
                  </a:ext>
                </a:extLst>
              </a:tr>
              <a:tr h="744029">
                <a:tc>
                  <a:txBody>
                    <a:bodyPr/>
                    <a:lstStyle>
                      <a:lvl1pPr defTabSz="457200">
                        <a:spcBef>
                          <a:spcPct val="20000"/>
                        </a:spcBef>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1pPr>
                      <a:lvl2pPr marL="742950" indent="-285750" defTabSz="457200">
                        <a:spcBef>
                          <a:spcPct val="20000"/>
                        </a:spcBef>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2pPr>
                      <a:lvl3pPr marL="1143000" indent="-228600" defTabSz="457200">
                        <a:spcBef>
                          <a:spcPct val="20000"/>
                        </a:spcBef>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3pPr>
                      <a:lvl4pPr marL="1600200" indent="-228600" defTabSz="457200">
                        <a:spcBef>
                          <a:spcPct val="20000"/>
                        </a:spcBef>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4pPr>
                      <a:lvl5pPr marL="2057400" indent="-228600" defTabSz="457200">
                        <a:spcBef>
                          <a:spcPct val="20000"/>
                        </a:spcBef>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5pPr>
                      <a:lvl6pPr marL="2514600" indent="-228600" defTabSz="457200" eaLnBrk="0" fontAlgn="base" hangingPunct="0">
                        <a:spcBef>
                          <a:spcPct val="20000"/>
                        </a:spcBef>
                        <a:spcAft>
                          <a:spcPct val="0"/>
                        </a:spcAft>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6pPr>
                      <a:lvl7pPr marL="2971800" indent="-228600" defTabSz="457200" eaLnBrk="0" fontAlgn="base" hangingPunct="0">
                        <a:spcBef>
                          <a:spcPct val="20000"/>
                        </a:spcBef>
                        <a:spcAft>
                          <a:spcPct val="0"/>
                        </a:spcAft>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7pPr>
                      <a:lvl8pPr marL="3429000" indent="-228600" defTabSz="457200" eaLnBrk="0" fontAlgn="base" hangingPunct="0">
                        <a:spcBef>
                          <a:spcPct val="20000"/>
                        </a:spcBef>
                        <a:spcAft>
                          <a:spcPct val="0"/>
                        </a:spcAft>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8pPr>
                      <a:lvl9pPr marL="3886200" indent="-228600" defTabSz="457200" eaLnBrk="0" fontAlgn="base" hangingPunct="0">
                        <a:spcBef>
                          <a:spcPct val="20000"/>
                        </a:spcBef>
                        <a:spcAft>
                          <a:spcPct val="0"/>
                        </a:spcAft>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it-IT" altLang="it-IT" sz="1400" b="1"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Tipologia incentivo</a:t>
                      </a:r>
                      <a:endParaRPr kumimoji="0" lang="it-IT" altLang="it-IT" sz="14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696" marB="45696" anchor="ctr" horzOverflow="overflow">
                    <a:solidFill>
                      <a:schemeClr val="accent6">
                        <a:lumMod val="40000"/>
                        <a:lumOff val="60000"/>
                      </a:schemeClr>
                    </a:solidFill>
                  </a:tcPr>
                </a:tc>
                <a:tc>
                  <a:txBody>
                    <a:bodyPr/>
                    <a:lstStyle>
                      <a:lvl1pPr defTabSz="457200">
                        <a:spcBef>
                          <a:spcPct val="20000"/>
                        </a:spcBef>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1pPr>
                      <a:lvl2pPr marL="742950" indent="-285750" defTabSz="457200">
                        <a:spcBef>
                          <a:spcPct val="20000"/>
                        </a:spcBef>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2pPr>
                      <a:lvl3pPr marL="1143000" indent="-228600" defTabSz="457200">
                        <a:spcBef>
                          <a:spcPct val="20000"/>
                        </a:spcBef>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3pPr>
                      <a:lvl4pPr marL="1600200" indent="-228600" defTabSz="457200">
                        <a:spcBef>
                          <a:spcPct val="20000"/>
                        </a:spcBef>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4pPr>
                      <a:lvl5pPr marL="2057400" indent="-228600" defTabSz="457200">
                        <a:spcBef>
                          <a:spcPct val="20000"/>
                        </a:spcBef>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5pPr>
                      <a:lvl6pPr marL="2514600" indent="-228600" defTabSz="457200" eaLnBrk="0" fontAlgn="base" hangingPunct="0">
                        <a:spcBef>
                          <a:spcPct val="20000"/>
                        </a:spcBef>
                        <a:spcAft>
                          <a:spcPct val="0"/>
                        </a:spcAft>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6pPr>
                      <a:lvl7pPr marL="2971800" indent="-228600" defTabSz="457200" eaLnBrk="0" fontAlgn="base" hangingPunct="0">
                        <a:spcBef>
                          <a:spcPct val="20000"/>
                        </a:spcBef>
                        <a:spcAft>
                          <a:spcPct val="0"/>
                        </a:spcAft>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7pPr>
                      <a:lvl8pPr marL="3429000" indent="-228600" defTabSz="457200" eaLnBrk="0" fontAlgn="base" hangingPunct="0">
                        <a:spcBef>
                          <a:spcPct val="20000"/>
                        </a:spcBef>
                        <a:spcAft>
                          <a:spcPct val="0"/>
                        </a:spcAft>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8pPr>
                      <a:lvl9pPr marL="3886200" indent="-228600" defTabSz="457200" eaLnBrk="0" fontAlgn="base" hangingPunct="0">
                        <a:spcBef>
                          <a:spcPct val="20000"/>
                        </a:spcBef>
                        <a:spcAft>
                          <a:spcPct val="0"/>
                        </a:spcAft>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9pPr>
                    </a:lstStyle>
                    <a:p>
                      <a:pPr marL="0" marR="0" lvl="0" indent="0" algn="just" defTabSz="457200" rtl="0" eaLnBrk="1" fontAlgn="base" latinLnBrk="0" hangingPunct="1">
                        <a:lnSpc>
                          <a:spcPct val="100000"/>
                        </a:lnSpc>
                        <a:spcBef>
                          <a:spcPct val="0"/>
                        </a:spcBef>
                        <a:spcAft>
                          <a:spcPts val="600"/>
                        </a:spcAft>
                        <a:buClrTx/>
                        <a:buSzTx/>
                        <a:buFontTx/>
                        <a:buNone/>
                        <a:tabLst/>
                      </a:pPr>
                      <a:r>
                        <a:rPr lang="it-IT" altLang="it-IT" sz="14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Contributo conto impianti</a:t>
                      </a:r>
                    </a:p>
                    <a:p>
                      <a:pPr marL="0" marR="0" lvl="0" indent="0" algn="just" defTabSz="457200" rtl="0" eaLnBrk="1" fontAlgn="base" latinLnBrk="0" hangingPunct="1">
                        <a:lnSpc>
                          <a:spcPct val="100000"/>
                        </a:lnSpc>
                        <a:spcBef>
                          <a:spcPct val="0"/>
                        </a:spcBef>
                        <a:spcAft>
                          <a:spcPts val="600"/>
                        </a:spcAft>
                        <a:buClrTx/>
                        <a:buSzTx/>
                        <a:buFontTx/>
                        <a:buNone/>
                        <a:tabLst/>
                      </a:pPr>
                      <a:r>
                        <a:rPr lang="it-IT" altLang="it-IT" sz="14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Finanziamento agevolato </a:t>
                      </a:r>
                    </a:p>
                  </a:txBody>
                  <a:tcPr marT="45696" marB="45696" anchor="ctr" horzOverflow="overflow"/>
                </a:tc>
                <a:extLst>
                  <a:ext uri="{0D108BD9-81ED-4DB2-BD59-A6C34878D82A}">
                    <a16:rowId xmlns:a16="http://schemas.microsoft.com/office/drawing/2014/main" val="10003"/>
                  </a:ext>
                </a:extLst>
              </a:tr>
              <a:tr h="945363">
                <a:tc>
                  <a:txBody>
                    <a:bodyPr/>
                    <a:lstStyle>
                      <a:lvl1pPr defTabSz="457200">
                        <a:spcBef>
                          <a:spcPct val="20000"/>
                        </a:spcBef>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1pPr>
                      <a:lvl2pPr marL="742950" indent="-285750" defTabSz="457200">
                        <a:spcBef>
                          <a:spcPct val="20000"/>
                        </a:spcBef>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2pPr>
                      <a:lvl3pPr marL="1143000" indent="-228600" defTabSz="457200">
                        <a:spcBef>
                          <a:spcPct val="20000"/>
                        </a:spcBef>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3pPr>
                      <a:lvl4pPr marL="1600200" indent="-228600" defTabSz="457200">
                        <a:spcBef>
                          <a:spcPct val="20000"/>
                        </a:spcBef>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4pPr>
                      <a:lvl5pPr marL="2057400" indent="-228600" defTabSz="457200">
                        <a:spcBef>
                          <a:spcPct val="20000"/>
                        </a:spcBef>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5pPr>
                      <a:lvl6pPr marL="2514600" indent="-228600" defTabSz="457200" eaLnBrk="0" fontAlgn="base" hangingPunct="0">
                        <a:spcBef>
                          <a:spcPct val="20000"/>
                        </a:spcBef>
                        <a:spcAft>
                          <a:spcPct val="0"/>
                        </a:spcAft>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6pPr>
                      <a:lvl7pPr marL="2971800" indent="-228600" defTabSz="457200" eaLnBrk="0" fontAlgn="base" hangingPunct="0">
                        <a:spcBef>
                          <a:spcPct val="20000"/>
                        </a:spcBef>
                        <a:spcAft>
                          <a:spcPct val="0"/>
                        </a:spcAft>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7pPr>
                      <a:lvl8pPr marL="3429000" indent="-228600" defTabSz="457200" eaLnBrk="0" fontAlgn="base" hangingPunct="0">
                        <a:spcBef>
                          <a:spcPct val="20000"/>
                        </a:spcBef>
                        <a:spcAft>
                          <a:spcPct val="0"/>
                        </a:spcAft>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8pPr>
                      <a:lvl9pPr marL="3886200" indent="-228600" defTabSz="457200" eaLnBrk="0" fontAlgn="base" hangingPunct="0">
                        <a:spcBef>
                          <a:spcPct val="20000"/>
                        </a:spcBef>
                        <a:spcAft>
                          <a:spcPct val="0"/>
                        </a:spcAft>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it-IT" altLang="it-IT" sz="1400" b="1"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Agevolazioni</a:t>
                      </a:r>
                      <a:endParaRPr kumimoji="0" lang="it-IT" altLang="it-IT" sz="14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696" marB="45696" anchor="ctr" horzOverflow="overflow">
                    <a:solidFill>
                      <a:schemeClr val="accent6">
                        <a:lumMod val="40000"/>
                        <a:lumOff val="60000"/>
                      </a:schemeClr>
                    </a:solidFill>
                  </a:tcPr>
                </a:tc>
                <a:tc>
                  <a:txBody>
                    <a:bodyPr/>
                    <a:lstStyle>
                      <a:lvl1pPr>
                        <a:spcBef>
                          <a:spcPct val="20000"/>
                        </a:spcBef>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1pPr>
                      <a:lvl2pPr marL="742950" indent="-285750">
                        <a:spcBef>
                          <a:spcPct val="20000"/>
                        </a:spcBef>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2pPr>
                      <a:lvl3pPr marL="1143000" indent="-228600">
                        <a:spcBef>
                          <a:spcPct val="20000"/>
                        </a:spcBef>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3pPr>
                      <a:lvl4pPr marL="1600200" indent="-228600">
                        <a:spcBef>
                          <a:spcPct val="20000"/>
                        </a:spcBef>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4pPr>
                      <a:lvl5pPr marL="2057400" indent="-228600">
                        <a:spcBef>
                          <a:spcPct val="20000"/>
                        </a:spcBef>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5pPr>
                      <a:lvl6pPr marL="2514600" indent="-228600" eaLnBrk="0" fontAlgn="base" hangingPunct="0">
                        <a:spcBef>
                          <a:spcPct val="20000"/>
                        </a:spcBef>
                        <a:spcAft>
                          <a:spcPct val="0"/>
                        </a:spcAft>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6pPr>
                      <a:lvl7pPr marL="2971800" indent="-228600" eaLnBrk="0" fontAlgn="base" hangingPunct="0">
                        <a:spcBef>
                          <a:spcPct val="20000"/>
                        </a:spcBef>
                        <a:spcAft>
                          <a:spcPct val="0"/>
                        </a:spcAft>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7pPr>
                      <a:lvl8pPr marL="3429000" indent="-228600" eaLnBrk="0" fontAlgn="base" hangingPunct="0">
                        <a:spcBef>
                          <a:spcPct val="20000"/>
                        </a:spcBef>
                        <a:spcAft>
                          <a:spcPct val="0"/>
                        </a:spcAft>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8pPr>
                      <a:lvl9pPr marL="3886200" indent="-228600" eaLnBrk="0" fontAlgn="base" hangingPunct="0">
                        <a:spcBef>
                          <a:spcPct val="20000"/>
                        </a:spcBef>
                        <a:spcAft>
                          <a:spcPct val="0"/>
                        </a:spcAft>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9pPr>
                    </a:lstStyle>
                    <a:p>
                      <a:pPr marL="0" indent="0" algn="just" eaLnBrk="1" fontAlgn="auto" hangingPunct="1">
                        <a:lnSpc>
                          <a:spcPct val="100000"/>
                        </a:lnSpc>
                        <a:spcBef>
                          <a:spcPts val="0"/>
                        </a:spcBef>
                        <a:spcAft>
                          <a:spcPts val="0"/>
                        </a:spcAft>
                        <a:buClr>
                          <a:srgbClr val="FF0000"/>
                        </a:buClr>
                        <a:buFont typeface="Wingdings" panose="05000000000000000000" pitchFamily="2" charset="2"/>
                        <a:buNone/>
                        <a:defRPr/>
                      </a:pPr>
                      <a:r>
                        <a:rPr lang="it-IT" sz="1400" b="1" kern="0" dirty="0">
                          <a:solidFill>
                            <a:schemeClr val="tx1"/>
                          </a:solidFill>
                          <a:latin typeface="Open Sans" panose="020B0606030504020204" pitchFamily="34" charset="0"/>
                          <a:ea typeface="Open Sans" panose="020B0606030504020204" pitchFamily="34" charset="0"/>
                          <a:cs typeface="Open Sans" panose="020B0606030504020204" pitchFamily="34" charset="0"/>
                        </a:rPr>
                        <a:t>75% </a:t>
                      </a:r>
                      <a:r>
                        <a:rPr lang="it-IT" sz="1400" b="0" kern="0" dirty="0">
                          <a:solidFill>
                            <a:schemeClr val="tx1"/>
                          </a:solidFill>
                          <a:latin typeface="Open Sans" panose="020B0606030504020204" pitchFamily="34" charset="0"/>
                          <a:ea typeface="Open Sans" panose="020B0606030504020204" pitchFamily="34" charset="0"/>
                          <a:cs typeface="Open Sans" panose="020B0606030504020204" pitchFamily="34" charset="0"/>
                        </a:rPr>
                        <a:t>dell’ammontare complessivo delle spese ammissibili di cui il </a:t>
                      </a:r>
                      <a:r>
                        <a:rPr lang="it-IT" sz="1400" b="1" kern="0" dirty="0">
                          <a:solidFill>
                            <a:schemeClr val="tx1"/>
                          </a:solidFill>
                          <a:latin typeface="Open Sans" panose="020B0606030504020204" pitchFamily="34" charset="0"/>
                          <a:ea typeface="Open Sans" panose="020B0606030504020204" pitchFamily="34" charset="0"/>
                          <a:cs typeface="Open Sans" panose="020B0606030504020204" pitchFamily="34" charset="0"/>
                        </a:rPr>
                        <a:t>35%</a:t>
                      </a:r>
                      <a:r>
                        <a:rPr lang="it-IT" sz="1400" b="0" kern="0" dirty="0">
                          <a:solidFill>
                            <a:schemeClr val="tx1"/>
                          </a:solidFill>
                          <a:latin typeface="Open Sans" panose="020B0606030504020204" pitchFamily="34" charset="0"/>
                          <a:ea typeface="Open Sans" panose="020B0606030504020204" pitchFamily="34" charset="0"/>
                          <a:cs typeface="Open Sans" panose="020B0606030504020204" pitchFamily="34" charset="0"/>
                        </a:rPr>
                        <a:t> in forma di </a:t>
                      </a:r>
                      <a:r>
                        <a:rPr lang="it-IT" sz="1400" b="1" kern="0" dirty="0">
                          <a:solidFill>
                            <a:schemeClr val="tx1"/>
                          </a:solidFill>
                          <a:latin typeface="Open Sans" panose="020B0606030504020204" pitchFamily="34" charset="0"/>
                          <a:ea typeface="Open Sans" panose="020B0606030504020204" pitchFamily="34" charset="0"/>
                          <a:cs typeface="Open Sans" panose="020B0606030504020204" pitchFamily="34" charset="0"/>
                        </a:rPr>
                        <a:t>contributo in conto impianti </a:t>
                      </a:r>
                      <a:r>
                        <a:rPr lang="it-IT" sz="1400" b="0" kern="0" dirty="0">
                          <a:solidFill>
                            <a:schemeClr val="tx1"/>
                          </a:solidFill>
                          <a:latin typeface="Open Sans" panose="020B0606030504020204" pitchFamily="34" charset="0"/>
                          <a:ea typeface="Open Sans" panose="020B0606030504020204" pitchFamily="34" charset="0"/>
                          <a:cs typeface="Open Sans" panose="020B0606030504020204" pitchFamily="34" charset="0"/>
                        </a:rPr>
                        <a:t>e</a:t>
                      </a:r>
                      <a:r>
                        <a:rPr lang="it-IT" sz="1400" b="1" kern="0" dirty="0">
                          <a:solidFill>
                            <a:schemeClr val="tx1"/>
                          </a:solidFill>
                          <a:latin typeface="Open Sans" panose="020B0606030504020204" pitchFamily="34" charset="0"/>
                          <a:ea typeface="Open Sans" panose="020B0606030504020204" pitchFamily="34" charset="0"/>
                          <a:cs typeface="Open Sans" panose="020B0606030504020204" pitchFamily="34" charset="0"/>
                        </a:rPr>
                        <a:t> 40% </a:t>
                      </a:r>
                      <a:r>
                        <a:rPr lang="it-IT" sz="1400" b="0" kern="0" dirty="0">
                          <a:solidFill>
                            <a:schemeClr val="tx1"/>
                          </a:solidFill>
                          <a:latin typeface="Open Sans" panose="020B0606030504020204" pitchFamily="34" charset="0"/>
                          <a:ea typeface="Open Sans" panose="020B0606030504020204" pitchFamily="34" charset="0"/>
                          <a:cs typeface="Open Sans" panose="020B0606030504020204" pitchFamily="34" charset="0"/>
                        </a:rPr>
                        <a:t>in forma di </a:t>
                      </a:r>
                      <a:r>
                        <a:rPr lang="it-IT" sz="1400" b="1" kern="0" dirty="0">
                          <a:solidFill>
                            <a:schemeClr val="tx1"/>
                          </a:solidFill>
                          <a:latin typeface="Open Sans" panose="020B0606030504020204" pitchFamily="34" charset="0"/>
                          <a:ea typeface="Open Sans" panose="020B0606030504020204" pitchFamily="34" charset="0"/>
                          <a:cs typeface="Open Sans" panose="020B0606030504020204" pitchFamily="34" charset="0"/>
                        </a:rPr>
                        <a:t>finanziamento agevolato </a:t>
                      </a:r>
                    </a:p>
                  </a:txBody>
                  <a:tcPr marT="45696" marB="45696" anchor="ctr" horzOverflow="overflow"/>
                </a:tc>
                <a:extLst>
                  <a:ext uri="{0D108BD9-81ED-4DB2-BD59-A6C34878D82A}">
                    <a16:rowId xmlns:a16="http://schemas.microsoft.com/office/drawing/2014/main" val="10004"/>
                  </a:ext>
                </a:extLst>
              </a:tr>
              <a:tr h="893105">
                <a:tc>
                  <a:txBody>
                    <a:bodyPr/>
                    <a:lstStyle>
                      <a:lvl1pPr defTabSz="457200">
                        <a:spcBef>
                          <a:spcPct val="20000"/>
                        </a:spcBef>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1pPr>
                      <a:lvl2pPr marL="742950" indent="-285750" defTabSz="457200">
                        <a:spcBef>
                          <a:spcPct val="20000"/>
                        </a:spcBef>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2pPr>
                      <a:lvl3pPr marL="1143000" indent="-228600" defTabSz="457200">
                        <a:spcBef>
                          <a:spcPct val="20000"/>
                        </a:spcBef>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3pPr>
                      <a:lvl4pPr marL="1600200" indent="-228600" defTabSz="457200">
                        <a:spcBef>
                          <a:spcPct val="20000"/>
                        </a:spcBef>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4pPr>
                      <a:lvl5pPr marL="2057400" indent="-228600" defTabSz="457200">
                        <a:spcBef>
                          <a:spcPct val="20000"/>
                        </a:spcBef>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5pPr>
                      <a:lvl6pPr marL="2514600" indent="-228600" defTabSz="457200" eaLnBrk="0" fontAlgn="base" hangingPunct="0">
                        <a:spcBef>
                          <a:spcPct val="20000"/>
                        </a:spcBef>
                        <a:spcAft>
                          <a:spcPct val="0"/>
                        </a:spcAft>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6pPr>
                      <a:lvl7pPr marL="2971800" indent="-228600" defTabSz="457200" eaLnBrk="0" fontAlgn="base" hangingPunct="0">
                        <a:spcBef>
                          <a:spcPct val="20000"/>
                        </a:spcBef>
                        <a:spcAft>
                          <a:spcPct val="0"/>
                        </a:spcAft>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7pPr>
                      <a:lvl8pPr marL="3429000" indent="-228600" defTabSz="457200" eaLnBrk="0" fontAlgn="base" hangingPunct="0">
                        <a:spcBef>
                          <a:spcPct val="20000"/>
                        </a:spcBef>
                        <a:spcAft>
                          <a:spcPct val="0"/>
                        </a:spcAft>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8pPr>
                      <a:lvl9pPr marL="3886200" indent="-228600" defTabSz="457200" eaLnBrk="0" fontAlgn="base" hangingPunct="0">
                        <a:spcBef>
                          <a:spcPct val="20000"/>
                        </a:spcBef>
                        <a:spcAft>
                          <a:spcPct val="0"/>
                        </a:spcAft>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it-IT" altLang="it-IT" sz="1400" b="1"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Tempistica di presentazione</a:t>
                      </a:r>
                      <a:endParaRPr kumimoji="0" lang="it-IT" altLang="it-IT" sz="14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T="45696" marB="45696" anchor="ctr" horzOverflow="overflow">
                    <a:solidFill>
                      <a:schemeClr val="accent6">
                        <a:lumMod val="40000"/>
                        <a:lumOff val="60000"/>
                      </a:schemeClr>
                    </a:solidFill>
                  </a:tcPr>
                </a:tc>
                <a:tc>
                  <a:txBody>
                    <a:bodyPr/>
                    <a:lstStyle>
                      <a:lvl1pPr>
                        <a:spcBef>
                          <a:spcPct val="20000"/>
                        </a:spcBef>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1pPr>
                      <a:lvl2pPr marL="742950" indent="-285750">
                        <a:spcBef>
                          <a:spcPct val="20000"/>
                        </a:spcBef>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2pPr>
                      <a:lvl3pPr marL="1143000" indent="-228600">
                        <a:spcBef>
                          <a:spcPct val="20000"/>
                        </a:spcBef>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3pPr>
                      <a:lvl4pPr marL="1600200" indent="-228600">
                        <a:spcBef>
                          <a:spcPct val="20000"/>
                        </a:spcBef>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4pPr>
                      <a:lvl5pPr marL="2057400" indent="-228600">
                        <a:spcBef>
                          <a:spcPct val="20000"/>
                        </a:spcBef>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5pPr>
                      <a:lvl6pPr marL="2514600" indent="-228600" eaLnBrk="0" fontAlgn="base" hangingPunct="0">
                        <a:spcBef>
                          <a:spcPct val="20000"/>
                        </a:spcBef>
                        <a:spcAft>
                          <a:spcPct val="0"/>
                        </a:spcAft>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6pPr>
                      <a:lvl7pPr marL="2971800" indent="-228600" eaLnBrk="0" fontAlgn="base" hangingPunct="0">
                        <a:spcBef>
                          <a:spcPct val="20000"/>
                        </a:spcBef>
                        <a:spcAft>
                          <a:spcPct val="0"/>
                        </a:spcAft>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7pPr>
                      <a:lvl8pPr marL="3429000" indent="-228600" eaLnBrk="0" fontAlgn="base" hangingPunct="0">
                        <a:spcBef>
                          <a:spcPct val="20000"/>
                        </a:spcBef>
                        <a:spcAft>
                          <a:spcPct val="0"/>
                        </a:spcAft>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8pPr>
                      <a:lvl9pPr marL="3886200" indent="-228600" eaLnBrk="0" fontAlgn="base" hangingPunct="0">
                        <a:spcBef>
                          <a:spcPct val="20000"/>
                        </a:spcBef>
                        <a:spcAft>
                          <a:spcPct val="0"/>
                        </a:spcAft>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9pPr>
                    </a:lstStyle>
                    <a:p>
                      <a:pPr marL="0" marR="0" lvl="0" indent="0" algn="just" defTabSz="914400" rtl="0" eaLnBrk="1" fontAlgn="base" latinLnBrk="0" hangingPunct="1">
                        <a:lnSpc>
                          <a:spcPct val="100000"/>
                        </a:lnSpc>
                        <a:spcBef>
                          <a:spcPct val="0"/>
                        </a:spcBef>
                        <a:spcAft>
                          <a:spcPts val="600"/>
                        </a:spcAft>
                        <a:buClrTx/>
                        <a:buSzTx/>
                        <a:buFontTx/>
                        <a:buNone/>
                        <a:tabLst/>
                      </a:pPr>
                      <a:r>
                        <a:rPr lang="it-IT" altLang="it-IT" sz="14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 Fase di </a:t>
                      </a:r>
                      <a:r>
                        <a:rPr lang="it-IT" altLang="it-IT" sz="14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compilazione della domande </a:t>
                      </a:r>
                      <a:r>
                        <a:rPr lang="it-IT" altLang="it-IT" sz="14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 dal 30/04/2025 a partire dalle ore 10.00</a:t>
                      </a:r>
                    </a:p>
                    <a:p>
                      <a:pPr marL="0" marR="0" lvl="0" indent="0" algn="just" defTabSz="914400" rtl="0" eaLnBrk="1" fontAlgn="base" latinLnBrk="0" hangingPunct="1">
                        <a:lnSpc>
                          <a:spcPct val="100000"/>
                        </a:lnSpc>
                        <a:spcBef>
                          <a:spcPct val="0"/>
                        </a:spcBef>
                        <a:spcAft>
                          <a:spcPts val="600"/>
                        </a:spcAft>
                        <a:buClrTx/>
                        <a:buSzTx/>
                        <a:buFontTx/>
                        <a:buNone/>
                        <a:tabLst/>
                      </a:pPr>
                      <a:r>
                        <a:rPr lang="it-IT" altLang="it-IT" sz="14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 Fase di </a:t>
                      </a:r>
                      <a:r>
                        <a:rPr lang="it-IT" altLang="it-IT" sz="14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trasmissione della domanda </a:t>
                      </a:r>
                      <a:r>
                        <a:rPr lang="it-IT" altLang="it-IT" sz="14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 partire dal 20/05/2025 dalle ore 10.00 e fino alle 17.00 di tutti i giorni lavorativi (dal lunedì al venerdì)</a:t>
                      </a:r>
                    </a:p>
                  </a:txBody>
                  <a:tcPr marT="45696" marB="45696" anchor="ctr" horzOverflow="overflow"/>
                </a:tc>
                <a:extLst>
                  <a:ext uri="{0D108BD9-81ED-4DB2-BD59-A6C34878D82A}">
                    <a16:rowId xmlns:a16="http://schemas.microsoft.com/office/drawing/2014/main" val="10005"/>
                  </a:ext>
                </a:extLst>
              </a:tr>
              <a:tr h="308694">
                <a:tc>
                  <a:txBody>
                    <a:bodyPr/>
                    <a:lstStyle>
                      <a:lvl1pPr defTabSz="457200">
                        <a:spcBef>
                          <a:spcPct val="20000"/>
                        </a:spcBef>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1pPr>
                      <a:lvl2pPr marL="742950" indent="-285750" defTabSz="457200">
                        <a:spcBef>
                          <a:spcPct val="20000"/>
                        </a:spcBef>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2pPr>
                      <a:lvl3pPr marL="1143000" indent="-228600" defTabSz="457200">
                        <a:spcBef>
                          <a:spcPct val="20000"/>
                        </a:spcBef>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3pPr>
                      <a:lvl4pPr marL="1600200" indent="-228600" defTabSz="457200">
                        <a:spcBef>
                          <a:spcPct val="20000"/>
                        </a:spcBef>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4pPr>
                      <a:lvl5pPr marL="2057400" indent="-228600" defTabSz="457200">
                        <a:spcBef>
                          <a:spcPct val="20000"/>
                        </a:spcBef>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5pPr>
                      <a:lvl6pPr marL="2514600" indent="-228600" defTabSz="457200" eaLnBrk="0" fontAlgn="base" hangingPunct="0">
                        <a:spcBef>
                          <a:spcPct val="20000"/>
                        </a:spcBef>
                        <a:spcAft>
                          <a:spcPct val="0"/>
                        </a:spcAft>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6pPr>
                      <a:lvl7pPr marL="2971800" indent="-228600" defTabSz="457200" eaLnBrk="0" fontAlgn="base" hangingPunct="0">
                        <a:spcBef>
                          <a:spcPct val="20000"/>
                        </a:spcBef>
                        <a:spcAft>
                          <a:spcPct val="0"/>
                        </a:spcAft>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7pPr>
                      <a:lvl8pPr marL="3429000" indent="-228600" defTabSz="457200" eaLnBrk="0" fontAlgn="base" hangingPunct="0">
                        <a:spcBef>
                          <a:spcPct val="20000"/>
                        </a:spcBef>
                        <a:spcAft>
                          <a:spcPct val="0"/>
                        </a:spcAft>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8pPr>
                      <a:lvl9pPr marL="3886200" indent="-228600" defTabSz="457200" eaLnBrk="0" fontAlgn="base" hangingPunct="0">
                        <a:spcBef>
                          <a:spcPct val="20000"/>
                        </a:spcBef>
                        <a:spcAft>
                          <a:spcPct val="0"/>
                        </a:spcAft>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it-IT" altLang="it-IT" sz="1400" b="1"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Gestione intervento</a:t>
                      </a:r>
                    </a:p>
                  </a:txBody>
                  <a:tcPr marT="45696" marB="45696" anchor="ctr" horzOverflow="overflow">
                    <a:solidFill>
                      <a:schemeClr val="accent6">
                        <a:lumMod val="40000"/>
                        <a:lumOff val="60000"/>
                      </a:schemeClr>
                    </a:solidFill>
                  </a:tcPr>
                </a:tc>
                <a:tc>
                  <a:txBody>
                    <a:bodyPr/>
                    <a:lstStyle>
                      <a:lvl1pPr marL="285750" indent="-285750">
                        <a:spcBef>
                          <a:spcPct val="20000"/>
                        </a:spcBef>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1pPr>
                      <a:lvl2pPr marL="742950" indent="-285750">
                        <a:spcBef>
                          <a:spcPct val="20000"/>
                        </a:spcBef>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2pPr>
                      <a:lvl3pPr marL="1143000" indent="-228600">
                        <a:spcBef>
                          <a:spcPct val="20000"/>
                        </a:spcBef>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3pPr>
                      <a:lvl4pPr marL="1600200" indent="-228600">
                        <a:spcBef>
                          <a:spcPct val="20000"/>
                        </a:spcBef>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4pPr>
                      <a:lvl5pPr marL="2057400" indent="-228600">
                        <a:spcBef>
                          <a:spcPct val="20000"/>
                        </a:spcBef>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5pPr>
                      <a:lvl6pPr marL="2514600" indent="-228600" eaLnBrk="0" fontAlgn="base" hangingPunct="0">
                        <a:spcBef>
                          <a:spcPct val="20000"/>
                        </a:spcBef>
                        <a:spcAft>
                          <a:spcPct val="0"/>
                        </a:spcAft>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6pPr>
                      <a:lvl7pPr marL="2971800" indent="-228600" eaLnBrk="0" fontAlgn="base" hangingPunct="0">
                        <a:spcBef>
                          <a:spcPct val="20000"/>
                        </a:spcBef>
                        <a:spcAft>
                          <a:spcPct val="0"/>
                        </a:spcAft>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7pPr>
                      <a:lvl8pPr marL="3429000" indent="-228600" eaLnBrk="0" fontAlgn="base" hangingPunct="0">
                        <a:spcBef>
                          <a:spcPct val="20000"/>
                        </a:spcBef>
                        <a:spcAft>
                          <a:spcPct val="0"/>
                        </a:spcAft>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8pPr>
                      <a:lvl9pPr marL="3886200" indent="-228600" eaLnBrk="0" fontAlgn="base" hangingPunct="0">
                        <a:spcBef>
                          <a:spcPct val="20000"/>
                        </a:spcBef>
                        <a:spcAft>
                          <a:spcPct val="0"/>
                        </a:spcAft>
                        <a:buClr>
                          <a:srgbClr val="D52B1E"/>
                        </a:buClr>
                        <a:buSzPct val="80000"/>
                        <a:buFont typeface="Wingdings" panose="05000000000000000000" pitchFamily="2" charset="2"/>
                        <a:defRPr sz="1000">
                          <a:solidFill>
                            <a:srgbClr val="37424A"/>
                          </a:solidFill>
                          <a:latin typeface="Calibri Light" panose="020F0302020204030204" pitchFamily="34" charset="0"/>
                          <a:ea typeface="ＭＳ Ｐゴシック" panose="020B0600070205080204" pitchFamily="34" charset="-128"/>
                          <a:cs typeface="Calibri Light" panose="020F0302020204030204" pitchFamily="34" charset="0"/>
                        </a:defRPr>
                      </a:lvl9pPr>
                    </a:lstStyle>
                    <a:p>
                      <a:pPr marL="0" marR="0" lvl="0" indent="0" algn="l" defTabSz="914400" rtl="0" eaLnBrk="1" fontAlgn="base" latinLnBrk="0" hangingPunct="1">
                        <a:lnSpc>
                          <a:spcPct val="100000"/>
                        </a:lnSpc>
                        <a:spcBef>
                          <a:spcPct val="0"/>
                        </a:spcBef>
                        <a:spcAft>
                          <a:spcPct val="0"/>
                        </a:spcAft>
                        <a:buClr>
                          <a:srgbClr val="70AD47"/>
                        </a:buClr>
                        <a:buSzTx/>
                        <a:buFont typeface="Wingdings" panose="05000000000000000000" pitchFamily="2" charset="2"/>
                        <a:buNone/>
                        <a:tabLst/>
                      </a:pPr>
                      <a:r>
                        <a:rPr lang="it-IT" altLang="it-IT" sz="140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Ministero delle Imprese e del Made in </a:t>
                      </a:r>
                      <a:r>
                        <a:rPr lang="it-IT" altLang="it-IT" sz="1400" kern="12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Italy</a:t>
                      </a:r>
                      <a:endParaRPr lang="it-IT" altLang="it-IT" sz="14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T="45696" marB="45696" anchor="ctr" horzOverflow="overflow"/>
                </a:tc>
                <a:extLst>
                  <a:ext uri="{0D108BD9-81ED-4DB2-BD59-A6C34878D82A}">
                    <a16:rowId xmlns:a16="http://schemas.microsoft.com/office/drawing/2014/main" val="10006"/>
                  </a:ext>
                </a:extLst>
              </a:tr>
            </a:tbl>
          </a:graphicData>
        </a:graphic>
      </p:graphicFrame>
      <p:sp>
        <p:nvSpPr>
          <p:cNvPr id="5" name="CasellaDiTesto 4">
            <a:extLst>
              <a:ext uri="{FF2B5EF4-FFF2-40B4-BE49-F238E27FC236}">
                <a16:creationId xmlns:a16="http://schemas.microsoft.com/office/drawing/2014/main" id="{8D23DC88-958D-026D-31FD-3AF4629EBCFD}"/>
              </a:ext>
            </a:extLst>
          </p:cNvPr>
          <p:cNvSpPr txBox="1"/>
          <p:nvPr/>
        </p:nvSpPr>
        <p:spPr>
          <a:xfrm>
            <a:off x="415566" y="6140260"/>
            <a:ext cx="4837794" cy="523220"/>
          </a:xfrm>
          <a:prstGeom prst="rect">
            <a:avLst/>
          </a:prstGeom>
          <a:noFill/>
        </p:spPr>
        <p:txBody>
          <a:bodyPr wrap="square">
            <a:spAutoFit/>
          </a:bodyPr>
          <a:lstStyle/>
          <a:p>
            <a:pPr algn="just">
              <a:defRPr/>
            </a:pPr>
            <a:r>
              <a:rPr lang="it-IT" altLang="it-IT" sz="1400" dirty="0">
                <a:latin typeface="Open Sans" panose="020B0606030504020204" pitchFamily="34" charset="0"/>
                <a:ea typeface="Open Sans" panose="020B0606030504020204" pitchFamily="34" charset="0"/>
                <a:cs typeface="Open Sans" panose="020B0606030504020204" pitchFamily="34" charset="0"/>
              </a:rPr>
              <a:t>(*) </a:t>
            </a:r>
            <a:r>
              <a:rPr lang="it-IT" altLang="it-IT" sz="1400" u="sng"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Una quota pari al 25% delle risorse è destinata ai programmi proposti dalle micro e piccole imprese.</a:t>
            </a:r>
            <a:endParaRPr lang="it-IT" sz="1400" u="sng"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23921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F6EB95-E9FC-488F-81BE-B44385B0707B}"/>
              </a:ext>
            </a:extLst>
          </p:cNvPr>
          <p:cNvSpPr>
            <a:spLocks noGrp="1"/>
          </p:cNvSpPr>
          <p:nvPr>
            <p:ph type="title"/>
          </p:nvPr>
        </p:nvSpPr>
        <p:spPr>
          <a:xfrm>
            <a:off x="245688" y="229843"/>
            <a:ext cx="11667068" cy="690904"/>
          </a:xfrm>
        </p:spPr>
        <p:txBody>
          <a:bodyPr>
            <a:normAutofit/>
          </a:bodyPr>
          <a:lstStyle/>
          <a:p>
            <a:r>
              <a:rPr lang="it-IT" sz="3200" b="1" cap="all" dirty="0">
                <a:solidFill>
                  <a:srgbClr val="174489"/>
                </a:solidFill>
                <a:latin typeface="+mn-lt"/>
                <a:cs typeface="Arial" panose="020B0604020202020204" pitchFamily="34" charset="0"/>
              </a:rPr>
              <a:t>Destinatari e attività ammissibili</a:t>
            </a:r>
          </a:p>
        </p:txBody>
      </p:sp>
      <p:sp>
        <p:nvSpPr>
          <p:cNvPr id="4" name="CasellaDiTesto 3">
            <a:extLst>
              <a:ext uri="{FF2B5EF4-FFF2-40B4-BE49-F238E27FC236}">
                <a16:creationId xmlns:a16="http://schemas.microsoft.com/office/drawing/2014/main" id="{D3A63DEB-79FC-3761-59DA-CF79DF42856C}"/>
              </a:ext>
            </a:extLst>
          </p:cNvPr>
          <p:cNvSpPr txBox="1"/>
          <p:nvPr/>
        </p:nvSpPr>
        <p:spPr>
          <a:xfrm>
            <a:off x="2549061" y="1103623"/>
            <a:ext cx="8765175" cy="704232"/>
          </a:xfrm>
          <a:prstGeom prst="rect">
            <a:avLst/>
          </a:prstGeom>
          <a:noFill/>
        </p:spPr>
        <p:txBody>
          <a:bodyPr wrap="square" rtlCol="0">
            <a:spAutoFit/>
          </a:bodyPr>
          <a:lstStyle/>
          <a:p>
            <a:pPr algn="just">
              <a:lnSpc>
                <a:spcPct val="150000"/>
              </a:lnSpc>
              <a:spcBef>
                <a:spcPts val="600"/>
              </a:spcBef>
              <a:spcAft>
                <a:spcPts val="1000"/>
              </a:spcAft>
            </a:pPr>
            <a:r>
              <a:rPr lang="it-IT" sz="1400" b="1" dirty="0">
                <a:latin typeface="Open Sans" panose="020B0606030504020204" pitchFamily="34" charset="0"/>
                <a:ea typeface="Open Sans" panose="020B0606030504020204" pitchFamily="34" charset="0"/>
                <a:cs typeface="Open Sans" panose="020B0606030504020204" pitchFamily="34" charset="0"/>
              </a:rPr>
              <a:t>PMI </a:t>
            </a:r>
            <a:r>
              <a:rPr lang="it-IT" sz="1400" dirty="0">
                <a:latin typeface="Open Sans" panose="020B0606030504020204" pitchFamily="34" charset="0"/>
                <a:ea typeface="Open Sans" panose="020B0606030504020204" pitchFamily="34" charset="0"/>
                <a:cs typeface="Open Sans" panose="020B0606030504020204" pitchFamily="34" charset="0"/>
              </a:rPr>
              <a:t>interessate alla realizzazione di programmi di investimento nei territori delle Regioni meno sviluppate (Molise, Basilicata, Calabria, Campania, Puglia, Sicilia e Sardegna) </a:t>
            </a:r>
          </a:p>
        </p:txBody>
      </p:sp>
      <p:pic>
        <p:nvPicPr>
          <p:cNvPr id="5" name="Immagine 4" descr="Immagine che contiene mappa, testo, atlante&#10;&#10;Descrizione generata automaticamente">
            <a:extLst>
              <a:ext uri="{FF2B5EF4-FFF2-40B4-BE49-F238E27FC236}">
                <a16:creationId xmlns:a16="http://schemas.microsoft.com/office/drawing/2014/main" id="{B18E013C-252A-F7DF-637F-32413671A5BE}"/>
              </a:ext>
            </a:extLst>
          </p:cNvPr>
          <p:cNvPicPr>
            <a:picLocks noChangeAspect="1"/>
          </p:cNvPicPr>
          <p:nvPr/>
        </p:nvPicPr>
        <p:blipFill rotWithShape="1">
          <a:blip r:embed="rId2">
            <a:extLst>
              <a:ext uri="{28A0092B-C50C-407E-A947-70E740481C1C}">
                <a14:useLocalDpi xmlns:a14="http://schemas.microsoft.com/office/drawing/2010/main" val="0"/>
              </a:ext>
            </a:extLst>
          </a:blip>
          <a:srcRect t="42540" b="7854"/>
          <a:stretch/>
        </p:blipFill>
        <p:spPr>
          <a:xfrm>
            <a:off x="503536" y="1098634"/>
            <a:ext cx="1881053" cy="1194557"/>
          </a:xfrm>
          <a:prstGeom prst="rect">
            <a:avLst/>
          </a:prstGeom>
        </p:spPr>
      </p:pic>
      <p:sp>
        <p:nvSpPr>
          <p:cNvPr id="6" name="CasellaDiTesto 5">
            <a:extLst>
              <a:ext uri="{FF2B5EF4-FFF2-40B4-BE49-F238E27FC236}">
                <a16:creationId xmlns:a16="http://schemas.microsoft.com/office/drawing/2014/main" id="{B1203565-0699-9C4F-C27C-F753CC58F3B8}"/>
              </a:ext>
            </a:extLst>
          </p:cNvPr>
          <p:cNvSpPr txBox="1"/>
          <p:nvPr/>
        </p:nvSpPr>
        <p:spPr>
          <a:xfrm>
            <a:off x="339633" y="2511087"/>
            <a:ext cx="9139403" cy="1027397"/>
          </a:xfrm>
          <a:prstGeom prst="rect">
            <a:avLst/>
          </a:prstGeom>
          <a:noFill/>
        </p:spPr>
        <p:txBody>
          <a:bodyPr wrap="square" rtlCol="0">
            <a:spAutoFit/>
          </a:bodyPr>
          <a:lstStyle/>
          <a:p>
            <a:pPr algn="just">
              <a:lnSpc>
                <a:spcPct val="150000"/>
              </a:lnSpc>
              <a:spcBef>
                <a:spcPts val="600"/>
              </a:spcBef>
              <a:spcAft>
                <a:spcPts val="1000"/>
              </a:spcAft>
            </a:pPr>
            <a:r>
              <a:rPr lang="it-IT" sz="1400" dirty="0">
                <a:latin typeface="Open Sans" panose="020B0606030504020204" pitchFamily="34" charset="0"/>
                <a:ea typeface="Open Sans" panose="020B0606030504020204" pitchFamily="34" charset="0"/>
                <a:cs typeface="Open Sans" panose="020B0606030504020204" pitchFamily="34" charset="0"/>
              </a:rPr>
              <a:t>Sono ammesse le </a:t>
            </a:r>
            <a:r>
              <a:rPr lang="it-IT" sz="1400" b="1" dirty="0">
                <a:latin typeface="Open Sans" panose="020B0606030504020204" pitchFamily="34" charset="0"/>
                <a:ea typeface="Open Sans" panose="020B0606030504020204" pitchFamily="34" charset="0"/>
                <a:cs typeface="Open Sans" panose="020B0606030504020204" pitchFamily="34" charset="0"/>
              </a:rPr>
              <a:t>attività manifatturiere</a:t>
            </a:r>
            <a:r>
              <a:rPr lang="it-IT" sz="1400" dirty="0">
                <a:latin typeface="Open Sans" panose="020B0606030504020204" pitchFamily="34" charset="0"/>
                <a:ea typeface="Open Sans" panose="020B0606030504020204" pitchFamily="34" charset="0"/>
                <a:cs typeface="Open Sans" panose="020B0606030504020204" pitchFamily="34" charset="0"/>
              </a:rPr>
              <a:t>, ad eccezione delle attività connesse ai seguenti settori: siderurgia; estrazione del carbone; costruzione navale; fabbricazione delle fibre sintetiche; trasporti e relative infrastrutture; produzione e distribuzione di energia, nonché delle </a:t>
            </a:r>
            <a:r>
              <a:rPr lang="it-IT" sz="1400">
                <a:latin typeface="Open Sans" panose="020B0606030504020204" pitchFamily="34" charset="0"/>
                <a:ea typeface="Open Sans" panose="020B0606030504020204" pitchFamily="34" charset="0"/>
                <a:cs typeface="Open Sans" panose="020B0606030504020204" pitchFamily="34" charset="0"/>
              </a:rPr>
              <a:t>relative infrastrutture</a:t>
            </a:r>
            <a:endParaRPr lang="it-IT"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CasellaDiTesto 6">
            <a:extLst>
              <a:ext uri="{FF2B5EF4-FFF2-40B4-BE49-F238E27FC236}">
                <a16:creationId xmlns:a16="http://schemas.microsoft.com/office/drawing/2014/main" id="{E0B1781A-A7BC-FF7C-6C9A-D9F632193E21}"/>
              </a:ext>
            </a:extLst>
          </p:cNvPr>
          <p:cNvSpPr txBox="1"/>
          <p:nvPr/>
        </p:nvSpPr>
        <p:spPr>
          <a:xfrm>
            <a:off x="2236977" y="4053242"/>
            <a:ext cx="9077259" cy="704232"/>
          </a:xfrm>
          <a:prstGeom prst="rect">
            <a:avLst/>
          </a:prstGeom>
          <a:noFill/>
        </p:spPr>
        <p:txBody>
          <a:bodyPr wrap="square" rtlCol="0">
            <a:spAutoFit/>
          </a:bodyPr>
          <a:lstStyle/>
          <a:p>
            <a:pPr algn="just">
              <a:lnSpc>
                <a:spcPct val="150000"/>
              </a:lnSpc>
              <a:spcBef>
                <a:spcPts val="300"/>
              </a:spcBef>
              <a:spcAft>
                <a:spcPts val="600"/>
              </a:spcAft>
            </a:pPr>
            <a:r>
              <a:rPr lang="it-IT" sz="1400" dirty="0">
                <a:latin typeface="Open Sans" panose="020B0606030504020204" pitchFamily="34" charset="0"/>
                <a:ea typeface="Open Sans" panose="020B0606030504020204" pitchFamily="34" charset="0"/>
                <a:cs typeface="Open Sans" panose="020B0606030504020204" pitchFamily="34" charset="0"/>
              </a:rPr>
              <a:t>Sono inoltre ammesse le </a:t>
            </a:r>
            <a:r>
              <a:rPr lang="it-IT" sz="1400" b="1" dirty="0">
                <a:latin typeface="Open Sans" panose="020B0606030504020204" pitchFamily="34" charset="0"/>
                <a:ea typeface="Open Sans" panose="020B0606030504020204" pitchFamily="34" charset="0"/>
                <a:cs typeface="Open Sans" panose="020B0606030504020204" pitchFamily="34" charset="0"/>
              </a:rPr>
              <a:t>attività di servizi alle imprese </a:t>
            </a:r>
            <a:r>
              <a:rPr lang="it-IT" sz="1400" dirty="0">
                <a:latin typeface="Open Sans" panose="020B0606030504020204" pitchFamily="34" charset="0"/>
                <a:ea typeface="Open Sans" panose="020B0606030504020204" pitchFamily="34" charset="0"/>
                <a:cs typeface="Open Sans" panose="020B0606030504020204" pitchFamily="34" charset="0"/>
              </a:rPr>
              <a:t>elencate nell’Allegato n. 4 del decreto ministeriale 22 novembre 2024</a:t>
            </a:r>
          </a:p>
        </p:txBody>
      </p:sp>
      <p:sp>
        <p:nvSpPr>
          <p:cNvPr id="8" name="CasellaDiTesto 7">
            <a:extLst>
              <a:ext uri="{FF2B5EF4-FFF2-40B4-BE49-F238E27FC236}">
                <a16:creationId xmlns:a16="http://schemas.microsoft.com/office/drawing/2014/main" id="{31FDD131-8DE0-8F06-1A53-3799B3A7D92D}"/>
              </a:ext>
            </a:extLst>
          </p:cNvPr>
          <p:cNvSpPr txBox="1"/>
          <p:nvPr/>
        </p:nvSpPr>
        <p:spPr>
          <a:xfrm>
            <a:off x="339633" y="5001620"/>
            <a:ext cx="9630371" cy="1027397"/>
          </a:xfrm>
          <a:prstGeom prst="rect">
            <a:avLst/>
          </a:prstGeom>
          <a:noFill/>
        </p:spPr>
        <p:txBody>
          <a:bodyPr wrap="square" rtlCol="0">
            <a:spAutoFit/>
          </a:bodyPr>
          <a:lstStyle/>
          <a:p>
            <a:pPr algn="just">
              <a:lnSpc>
                <a:spcPct val="150000"/>
              </a:lnSpc>
              <a:spcBef>
                <a:spcPts val="600"/>
              </a:spcBef>
              <a:spcAft>
                <a:spcPts val="1000"/>
              </a:spcAft>
            </a:pPr>
            <a:r>
              <a:rPr lang="it-IT" sz="1400" dirty="0">
                <a:latin typeface="Open Sans" panose="020B0606030504020204" pitchFamily="34" charset="0"/>
                <a:ea typeface="Open Sans" panose="020B0606030504020204" pitchFamily="34" charset="0"/>
                <a:cs typeface="Open Sans" panose="020B0606030504020204" pitchFamily="34" charset="0"/>
              </a:rPr>
              <a:t>Le imprese devono garantire il </a:t>
            </a:r>
            <a:r>
              <a:rPr lang="it-IT" sz="1400" b="1" dirty="0">
                <a:latin typeface="Open Sans" panose="020B0606030504020204" pitchFamily="34" charset="0"/>
                <a:ea typeface="Open Sans" panose="020B0606030504020204" pitchFamily="34" charset="0"/>
                <a:cs typeface="Open Sans" panose="020B0606030504020204" pitchFamily="34" charset="0"/>
              </a:rPr>
              <a:t>rispetto del principio </a:t>
            </a:r>
            <a:r>
              <a:rPr lang="it-IT" sz="1400" b="1" dirty="0" err="1">
                <a:latin typeface="Open Sans" panose="020B0606030504020204" pitchFamily="34" charset="0"/>
                <a:ea typeface="Open Sans" panose="020B0606030504020204" pitchFamily="34" charset="0"/>
                <a:cs typeface="Open Sans" panose="020B0606030504020204" pitchFamily="34" charset="0"/>
              </a:rPr>
              <a:t>DNSH</a:t>
            </a:r>
            <a:r>
              <a:rPr lang="it-IT" sz="1400" dirty="0">
                <a:latin typeface="Open Sans" panose="020B0606030504020204" pitchFamily="34" charset="0"/>
                <a:ea typeface="Open Sans" panose="020B0606030504020204" pitchFamily="34" charset="0"/>
                <a:cs typeface="Open Sans" panose="020B0606030504020204" pitchFamily="34" charset="0"/>
              </a:rPr>
              <a:t>, ossia di non arrecare – attraverso la realizzazione del programma di investimento proposto – un danno significativo agli obiettivi ambientali (“Do no </a:t>
            </a:r>
            <a:r>
              <a:rPr lang="it-IT" sz="1400" dirty="0" err="1">
                <a:latin typeface="Open Sans" panose="020B0606030504020204" pitchFamily="34" charset="0"/>
                <a:ea typeface="Open Sans" panose="020B0606030504020204" pitchFamily="34" charset="0"/>
                <a:cs typeface="Open Sans" panose="020B0606030504020204" pitchFamily="34" charset="0"/>
              </a:rPr>
              <a:t>significant</a:t>
            </a:r>
            <a:r>
              <a:rPr lang="it-IT" sz="1400" dirty="0">
                <a:latin typeface="Open Sans" panose="020B0606030504020204" pitchFamily="34" charset="0"/>
                <a:ea typeface="Open Sans" panose="020B0606030504020204" pitchFamily="34" charset="0"/>
                <a:cs typeface="Open Sans" panose="020B0606030504020204" pitchFamily="34" charset="0"/>
              </a:rPr>
              <a:t> </a:t>
            </a:r>
            <a:r>
              <a:rPr lang="it-IT" sz="1400" dirty="0" err="1">
                <a:latin typeface="Open Sans" panose="020B0606030504020204" pitchFamily="34" charset="0"/>
                <a:ea typeface="Open Sans" panose="020B0606030504020204" pitchFamily="34" charset="0"/>
                <a:cs typeface="Open Sans" panose="020B0606030504020204" pitchFamily="34" charset="0"/>
              </a:rPr>
              <a:t>harm</a:t>
            </a:r>
            <a:r>
              <a:rPr lang="it-IT" sz="1400" dirty="0">
                <a:latin typeface="Open Sans" panose="020B0606030504020204" pitchFamily="34" charset="0"/>
                <a:ea typeface="Open Sans" panose="020B0606030504020204" pitchFamily="34" charset="0"/>
                <a:cs typeface="Open Sans" panose="020B0606030504020204" pitchFamily="34" charset="0"/>
              </a:rPr>
              <a:t>”) definito</a:t>
            </a:r>
            <a:r>
              <a:rPr lang="it-IT" sz="1400" b="1" dirty="0">
                <a:latin typeface="Open Sans" panose="020B0606030504020204" pitchFamily="34" charset="0"/>
                <a:ea typeface="Open Sans" panose="020B0606030504020204" pitchFamily="34" charset="0"/>
                <a:cs typeface="Open Sans" panose="020B0606030504020204" pitchFamily="34" charset="0"/>
              </a:rPr>
              <a:t> all’articolo 17 del Regolamento (UE) n. 2020/852 del Parlamento europeo e del Consiglio</a:t>
            </a:r>
            <a:endParaRPr lang="it-IT" sz="1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9" name="Elemento grafico 8" descr="Fabbrica contorno">
            <a:extLst>
              <a:ext uri="{FF2B5EF4-FFF2-40B4-BE49-F238E27FC236}">
                <a16:creationId xmlns:a16="http://schemas.microsoft.com/office/drawing/2014/main" id="{1D9C6BA9-8922-4846-E805-FDA5E90BFA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37935" y="2384265"/>
            <a:ext cx="1330565" cy="1330565"/>
          </a:xfrm>
          <a:prstGeom prst="rect">
            <a:avLst/>
          </a:prstGeom>
        </p:spPr>
      </p:pic>
      <p:pic>
        <p:nvPicPr>
          <p:cNvPr id="10" name="Elemento grafico 9" descr="Stretta di mano contorno">
            <a:extLst>
              <a:ext uri="{FF2B5EF4-FFF2-40B4-BE49-F238E27FC236}">
                <a16:creationId xmlns:a16="http://schemas.microsoft.com/office/drawing/2014/main" id="{943F6F30-71FD-BCF4-D861-6107F5D8DD6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7986" y="3975164"/>
            <a:ext cx="1152000" cy="1152000"/>
          </a:xfrm>
          <a:prstGeom prst="rect">
            <a:avLst/>
          </a:prstGeom>
        </p:spPr>
      </p:pic>
      <p:pic>
        <p:nvPicPr>
          <p:cNvPr id="11" name="Elemento grafico 10" descr="Mano aperta con pianta contorno">
            <a:extLst>
              <a:ext uri="{FF2B5EF4-FFF2-40B4-BE49-F238E27FC236}">
                <a16:creationId xmlns:a16="http://schemas.microsoft.com/office/drawing/2014/main" id="{EFC24747-BD2F-15E3-0385-98B9DFD97A9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00152" y="4933970"/>
            <a:ext cx="1152001" cy="1152001"/>
          </a:xfrm>
          <a:prstGeom prst="rect">
            <a:avLst/>
          </a:prstGeom>
        </p:spPr>
      </p:pic>
    </p:spTree>
    <p:extLst>
      <p:ext uri="{BB962C8B-B14F-4D97-AF65-F5344CB8AC3E}">
        <p14:creationId xmlns:p14="http://schemas.microsoft.com/office/powerpoint/2010/main" val="2687822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F6EB95-E9FC-488F-81BE-B44385B0707B}"/>
              </a:ext>
            </a:extLst>
          </p:cNvPr>
          <p:cNvSpPr>
            <a:spLocks noGrp="1"/>
          </p:cNvSpPr>
          <p:nvPr>
            <p:ph type="title"/>
          </p:nvPr>
        </p:nvSpPr>
        <p:spPr>
          <a:xfrm>
            <a:off x="245688" y="196287"/>
            <a:ext cx="11667068" cy="690904"/>
          </a:xfrm>
        </p:spPr>
        <p:txBody>
          <a:bodyPr>
            <a:normAutofit/>
          </a:bodyPr>
          <a:lstStyle/>
          <a:p>
            <a:r>
              <a:rPr lang="it-IT" sz="3200" b="1" cap="all" dirty="0">
                <a:solidFill>
                  <a:srgbClr val="174489"/>
                </a:solidFill>
                <a:latin typeface="+mn-lt"/>
                <a:cs typeface="Arial" panose="020B0604020202020204" pitchFamily="34" charset="0"/>
              </a:rPr>
              <a:t>Tipologie di intervento</a:t>
            </a:r>
          </a:p>
        </p:txBody>
      </p:sp>
      <p:sp>
        <p:nvSpPr>
          <p:cNvPr id="4" name="object 18">
            <a:extLst>
              <a:ext uri="{FF2B5EF4-FFF2-40B4-BE49-F238E27FC236}">
                <a16:creationId xmlns:a16="http://schemas.microsoft.com/office/drawing/2014/main" id="{D15F78AB-CD3B-6453-461D-615E620AAE6B}"/>
              </a:ext>
            </a:extLst>
          </p:cNvPr>
          <p:cNvSpPr txBox="1"/>
          <p:nvPr/>
        </p:nvSpPr>
        <p:spPr>
          <a:xfrm>
            <a:off x="8347093" y="4477727"/>
            <a:ext cx="2625707" cy="947247"/>
          </a:xfrm>
          <a:prstGeom prst="rect">
            <a:avLst/>
          </a:prstGeom>
        </p:spPr>
        <p:txBody>
          <a:bodyPr vert="horz" wrap="square" lIns="0" tIns="12065" rIns="0" bIns="0" rtlCol="0">
            <a:spAutoFit/>
          </a:bodyPr>
          <a:lstStyle/>
          <a:p>
            <a:pPr marL="12065" marR="5715" algn="just">
              <a:lnSpc>
                <a:spcPct val="150000"/>
              </a:lnSpc>
              <a:buSzPct val="150000"/>
              <a:tabLst>
                <a:tab pos="299720" algn="l"/>
                <a:tab pos="1610360" algn="l"/>
                <a:tab pos="2925445" algn="l"/>
                <a:tab pos="3312795" algn="l"/>
                <a:tab pos="4190365" algn="l"/>
                <a:tab pos="4478020" algn="l"/>
                <a:tab pos="5563870" algn="l"/>
                <a:tab pos="5845810" algn="l"/>
              </a:tabLst>
            </a:pPr>
            <a:r>
              <a:rPr sz="1400" b="1" spc="-5" dirty="0" err="1">
                <a:solidFill>
                  <a:srgbClr val="00AF50"/>
                </a:solidFill>
                <a:latin typeface="Open Sans" panose="020B0606030504020204" pitchFamily="34" charset="0"/>
                <a:ea typeface="Open Sans" panose="020B0606030504020204" pitchFamily="34" charset="0"/>
                <a:cs typeface="Open Sans" panose="020B0606030504020204" pitchFamily="34" charset="0"/>
              </a:rPr>
              <a:t>C</a:t>
            </a:r>
            <a:r>
              <a:rPr sz="1400" b="1" spc="-15" dirty="0" err="1">
                <a:solidFill>
                  <a:srgbClr val="00AF50"/>
                </a:solidFill>
                <a:latin typeface="Open Sans" panose="020B0606030504020204" pitchFamily="34" charset="0"/>
                <a:ea typeface="Open Sans" panose="020B0606030504020204" pitchFamily="34" charset="0"/>
                <a:cs typeface="Open Sans" panose="020B0606030504020204" pitchFamily="34" charset="0"/>
              </a:rPr>
              <a:t>a</a:t>
            </a:r>
            <a:r>
              <a:rPr sz="1400" b="1" spc="5" dirty="0" err="1">
                <a:solidFill>
                  <a:srgbClr val="00AF50"/>
                </a:solidFill>
                <a:latin typeface="Open Sans" panose="020B0606030504020204" pitchFamily="34" charset="0"/>
                <a:ea typeface="Open Sans" panose="020B0606030504020204" pitchFamily="34" charset="0"/>
                <a:cs typeface="Open Sans" panose="020B0606030504020204" pitchFamily="34" charset="0"/>
              </a:rPr>
              <a:t>m</a:t>
            </a:r>
            <a:r>
              <a:rPr sz="1400" b="1" dirty="0" err="1">
                <a:solidFill>
                  <a:srgbClr val="00AF50"/>
                </a:solidFill>
                <a:latin typeface="Open Sans" panose="020B0606030504020204" pitchFamily="34" charset="0"/>
                <a:ea typeface="Open Sans" panose="020B0606030504020204" pitchFamily="34" charset="0"/>
                <a:cs typeface="Open Sans" panose="020B0606030504020204" pitchFamily="34" charset="0"/>
              </a:rPr>
              <a:t>b</a:t>
            </a:r>
            <a:r>
              <a:rPr sz="1400" b="1" spc="-15" dirty="0" err="1">
                <a:solidFill>
                  <a:srgbClr val="00AF50"/>
                </a:solidFill>
                <a:latin typeface="Open Sans" panose="020B0606030504020204" pitchFamily="34" charset="0"/>
                <a:ea typeface="Open Sans" panose="020B0606030504020204" pitchFamily="34" charset="0"/>
                <a:cs typeface="Open Sans" panose="020B0606030504020204" pitchFamily="34" charset="0"/>
              </a:rPr>
              <a:t>i</a:t>
            </a:r>
            <a:r>
              <a:rPr sz="1400" b="1" spc="5" dirty="0" err="1">
                <a:solidFill>
                  <a:srgbClr val="00AF50"/>
                </a:solidFill>
                <a:latin typeface="Open Sans" panose="020B0606030504020204" pitchFamily="34" charset="0"/>
                <a:ea typeface="Open Sans" panose="020B0606030504020204" pitchFamily="34" charset="0"/>
                <a:cs typeface="Open Sans" panose="020B0606030504020204" pitchFamily="34" charset="0"/>
              </a:rPr>
              <a:t>a</a:t>
            </a:r>
            <a:r>
              <a:rPr sz="1400" b="1" spc="-15" dirty="0" err="1">
                <a:solidFill>
                  <a:srgbClr val="00AF50"/>
                </a:solidFill>
                <a:latin typeface="Open Sans" panose="020B0606030504020204" pitchFamily="34" charset="0"/>
                <a:ea typeface="Open Sans" panose="020B0606030504020204" pitchFamily="34" charset="0"/>
                <a:cs typeface="Open Sans" panose="020B0606030504020204" pitchFamily="34" charset="0"/>
              </a:rPr>
              <a:t>m</a:t>
            </a:r>
            <a:r>
              <a:rPr sz="1400" b="1" spc="5" dirty="0" err="1">
                <a:solidFill>
                  <a:srgbClr val="00AF50"/>
                </a:solidFill>
                <a:latin typeface="Open Sans" panose="020B0606030504020204" pitchFamily="34" charset="0"/>
                <a:ea typeface="Open Sans" panose="020B0606030504020204" pitchFamily="34" charset="0"/>
                <a:cs typeface="Open Sans" panose="020B0606030504020204" pitchFamily="34" charset="0"/>
              </a:rPr>
              <a:t>e</a:t>
            </a:r>
            <a:r>
              <a:rPr sz="1400" b="1" spc="-35" dirty="0" err="1">
                <a:solidFill>
                  <a:srgbClr val="00AF50"/>
                </a:solidFill>
                <a:latin typeface="Open Sans" panose="020B0606030504020204" pitchFamily="34" charset="0"/>
                <a:ea typeface="Open Sans" panose="020B0606030504020204" pitchFamily="34" charset="0"/>
                <a:cs typeface="Open Sans" panose="020B0606030504020204" pitchFamily="34" charset="0"/>
              </a:rPr>
              <a:t>n</a:t>
            </a:r>
            <a:r>
              <a:rPr sz="1400" b="1" spc="-20" dirty="0" err="1">
                <a:solidFill>
                  <a:srgbClr val="00AF50"/>
                </a:solidFill>
                <a:latin typeface="Open Sans" panose="020B0606030504020204" pitchFamily="34" charset="0"/>
                <a:ea typeface="Open Sans" panose="020B0606030504020204" pitchFamily="34" charset="0"/>
                <a:cs typeface="Open Sans" panose="020B0606030504020204" pitchFamily="34" charset="0"/>
              </a:rPr>
              <a:t>t</a:t>
            </a:r>
            <a:r>
              <a:rPr sz="1400" b="1" spc="-5" dirty="0" err="1">
                <a:solidFill>
                  <a:srgbClr val="00AF50"/>
                </a:solidFill>
                <a:latin typeface="Open Sans" panose="020B0606030504020204" pitchFamily="34" charset="0"/>
                <a:ea typeface="Open Sans" panose="020B0606030504020204" pitchFamily="34" charset="0"/>
                <a:cs typeface="Open Sans" panose="020B0606030504020204" pitchFamily="34" charset="0"/>
              </a:rPr>
              <a:t>o</a:t>
            </a:r>
            <a:r>
              <a:rPr lang="it-IT" sz="1400" b="1" spc="-5" dirty="0">
                <a:solidFill>
                  <a:srgbClr val="00AF50"/>
                </a:solidFill>
                <a:latin typeface="Open Sans" panose="020B0606030504020204" pitchFamily="34" charset="0"/>
                <a:ea typeface="Open Sans" panose="020B0606030504020204" pitchFamily="34" charset="0"/>
                <a:cs typeface="Open Sans" panose="020B0606030504020204" pitchFamily="34" charset="0"/>
              </a:rPr>
              <a:t> </a:t>
            </a:r>
            <a:r>
              <a:rPr sz="1400" b="1" spc="-35" dirty="0" err="1">
                <a:solidFill>
                  <a:srgbClr val="00AF50"/>
                </a:solidFill>
                <a:latin typeface="Open Sans" panose="020B0606030504020204" pitchFamily="34" charset="0"/>
                <a:ea typeface="Open Sans" panose="020B0606030504020204" pitchFamily="34" charset="0"/>
                <a:cs typeface="Open Sans" panose="020B0606030504020204" pitchFamily="34" charset="0"/>
              </a:rPr>
              <a:t>f</a:t>
            </a:r>
            <a:r>
              <a:rPr sz="1400" b="1" spc="10" dirty="0" err="1">
                <a:solidFill>
                  <a:srgbClr val="00AF50"/>
                </a:solidFill>
                <a:latin typeface="Open Sans" panose="020B0606030504020204" pitchFamily="34" charset="0"/>
                <a:ea typeface="Open Sans" panose="020B0606030504020204" pitchFamily="34" charset="0"/>
                <a:cs typeface="Open Sans" panose="020B0606030504020204" pitchFamily="34" charset="0"/>
              </a:rPr>
              <a:t>o</a:t>
            </a:r>
            <a:r>
              <a:rPr sz="1400" b="1" dirty="0" err="1">
                <a:solidFill>
                  <a:srgbClr val="00AF50"/>
                </a:solidFill>
                <a:latin typeface="Open Sans" panose="020B0606030504020204" pitchFamily="34" charset="0"/>
                <a:ea typeface="Open Sans" panose="020B0606030504020204" pitchFamily="34" charset="0"/>
                <a:cs typeface="Open Sans" panose="020B0606030504020204" pitchFamily="34" charset="0"/>
              </a:rPr>
              <a:t>nd</a:t>
            </a:r>
            <a:r>
              <a:rPr sz="1400" b="1" spc="5" dirty="0" err="1">
                <a:solidFill>
                  <a:srgbClr val="00AF50"/>
                </a:solidFill>
                <a:latin typeface="Open Sans" panose="020B0606030504020204" pitchFamily="34" charset="0"/>
                <a:ea typeface="Open Sans" panose="020B0606030504020204" pitchFamily="34" charset="0"/>
                <a:cs typeface="Open Sans" panose="020B0606030504020204" pitchFamily="34" charset="0"/>
              </a:rPr>
              <a:t>a</a:t>
            </a:r>
            <a:r>
              <a:rPr sz="1400" b="1" spc="-15" dirty="0" err="1">
                <a:solidFill>
                  <a:srgbClr val="00AF50"/>
                </a:solidFill>
                <a:latin typeface="Open Sans" panose="020B0606030504020204" pitchFamily="34" charset="0"/>
                <a:ea typeface="Open Sans" panose="020B0606030504020204" pitchFamily="34" charset="0"/>
                <a:cs typeface="Open Sans" panose="020B0606030504020204" pitchFamily="34" charset="0"/>
              </a:rPr>
              <a:t>me</a:t>
            </a:r>
            <a:r>
              <a:rPr sz="1400" b="1" spc="-20" dirty="0" err="1">
                <a:solidFill>
                  <a:srgbClr val="00AF50"/>
                </a:solidFill>
                <a:latin typeface="Open Sans" panose="020B0606030504020204" pitchFamily="34" charset="0"/>
                <a:ea typeface="Open Sans" panose="020B0606030504020204" pitchFamily="34" charset="0"/>
                <a:cs typeface="Open Sans" panose="020B0606030504020204" pitchFamily="34" charset="0"/>
              </a:rPr>
              <a:t>nt</a:t>
            </a:r>
            <a:r>
              <a:rPr sz="1400" b="1" spc="-15" dirty="0" err="1">
                <a:solidFill>
                  <a:srgbClr val="00AF50"/>
                </a:solidFill>
                <a:latin typeface="Open Sans" panose="020B0606030504020204" pitchFamily="34" charset="0"/>
                <a:ea typeface="Open Sans" panose="020B0606030504020204" pitchFamily="34" charset="0"/>
                <a:cs typeface="Open Sans" panose="020B0606030504020204" pitchFamily="34" charset="0"/>
              </a:rPr>
              <a:t>a</a:t>
            </a:r>
            <a:r>
              <a:rPr sz="1400" b="1" dirty="0" err="1">
                <a:solidFill>
                  <a:srgbClr val="00AF50"/>
                </a:solidFill>
                <a:latin typeface="Open Sans" panose="020B0606030504020204" pitchFamily="34" charset="0"/>
                <a:ea typeface="Open Sans" panose="020B0606030504020204" pitchFamily="34" charset="0"/>
                <a:cs typeface="Open Sans" panose="020B0606030504020204" pitchFamily="34" charset="0"/>
              </a:rPr>
              <a:t>l</a:t>
            </a:r>
            <a:r>
              <a:rPr sz="1400" b="1" spc="-5" dirty="0" err="1">
                <a:solidFill>
                  <a:srgbClr val="00AF50"/>
                </a:solidFill>
                <a:latin typeface="Open Sans" panose="020B0606030504020204" pitchFamily="34" charset="0"/>
                <a:ea typeface="Open Sans" panose="020B0606030504020204" pitchFamily="34" charset="0"/>
                <a:cs typeface="Open Sans" panose="020B0606030504020204" pitchFamily="34" charset="0"/>
              </a:rPr>
              <a:t>e</a:t>
            </a:r>
            <a:r>
              <a:rPr lang="it-IT" sz="1400" b="1" spc="-5" dirty="0">
                <a:solidFill>
                  <a:srgbClr val="00AF50"/>
                </a:solidFill>
                <a:latin typeface="Open Sans" panose="020B0606030504020204" pitchFamily="34" charset="0"/>
                <a:ea typeface="Open Sans" panose="020B0606030504020204" pitchFamily="34" charset="0"/>
                <a:cs typeface="Open Sans" panose="020B0606030504020204" pitchFamily="34" charset="0"/>
              </a:rPr>
              <a:t> </a:t>
            </a:r>
            <a:r>
              <a:rPr sz="1400" b="1" spc="-20" dirty="0">
                <a:solidFill>
                  <a:srgbClr val="00AF50"/>
                </a:solidFill>
                <a:latin typeface="Open Sans" panose="020B0606030504020204" pitchFamily="34" charset="0"/>
                <a:ea typeface="Open Sans" panose="020B0606030504020204" pitchFamily="34" charset="0"/>
                <a:cs typeface="Open Sans" panose="020B0606030504020204" pitchFamily="34" charset="0"/>
              </a:rPr>
              <a:t>d</a:t>
            </a:r>
            <a:r>
              <a:rPr sz="1400" b="1" spc="-15" dirty="0">
                <a:solidFill>
                  <a:srgbClr val="00AF50"/>
                </a:solidFill>
                <a:latin typeface="Open Sans" panose="020B0606030504020204" pitchFamily="34" charset="0"/>
                <a:ea typeface="Open Sans" panose="020B0606030504020204" pitchFamily="34" charset="0"/>
                <a:cs typeface="Open Sans" panose="020B0606030504020204" pitchFamily="34" charset="0"/>
              </a:rPr>
              <a:t>e</a:t>
            </a:r>
            <a:r>
              <a:rPr sz="1400" b="1" spc="-5" dirty="0">
                <a:solidFill>
                  <a:srgbClr val="00AF50"/>
                </a:solidFill>
                <a:latin typeface="Open Sans" panose="020B0606030504020204" pitchFamily="34" charset="0"/>
                <a:ea typeface="Open Sans" panose="020B0606030504020204" pitchFamily="34" charset="0"/>
                <a:cs typeface="Open Sans" panose="020B0606030504020204" pitchFamily="34" charset="0"/>
              </a:rPr>
              <a:t>l</a:t>
            </a:r>
            <a:r>
              <a:rPr lang="it-IT" sz="1400" b="1" spc="-5" dirty="0">
                <a:solidFill>
                  <a:srgbClr val="00AF50"/>
                </a:solidFill>
                <a:latin typeface="Open Sans" panose="020B0606030504020204" pitchFamily="34" charset="0"/>
                <a:ea typeface="Open Sans" panose="020B0606030504020204" pitchFamily="34" charset="0"/>
                <a:cs typeface="Open Sans" panose="020B0606030504020204" pitchFamily="34" charset="0"/>
              </a:rPr>
              <a:t> </a:t>
            </a:r>
            <a:r>
              <a:rPr sz="1400" b="1" dirty="0" err="1">
                <a:solidFill>
                  <a:srgbClr val="00AF50"/>
                </a:solidFill>
                <a:latin typeface="Open Sans" panose="020B0606030504020204" pitchFamily="34" charset="0"/>
                <a:ea typeface="Open Sans" panose="020B0606030504020204" pitchFamily="34" charset="0"/>
                <a:cs typeface="Open Sans" panose="020B0606030504020204" pitchFamily="34" charset="0"/>
              </a:rPr>
              <a:t>p</a:t>
            </a:r>
            <a:r>
              <a:rPr sz="1400" b="1" spc="-30" dirty="0" err="1">
                <a:solidFill>
                  <a:srgbClr val="00AF50"/>
                </a:solidFill>
                <a:latin typeface="Open Sans" panose="020B0606030504020204" pitchFamily="34" charset="0"/>
                <a:ea typeface="Open Sans" panose="020B0606030504020204" pitchFamily="34" charset="0"/>
                <a:cs typeface="Open Sans" panose="020B0606030504020204" pitchFamily="34" charset="0"/>
              </a:rPr>
              <a:t>r</a:t>
            </a:r>
            <a:r>
              <a:rPr sz="1400" b="1" spc="-5" dirty="0" err="1">
                <a:solidFill>
                  <a:srgbClr val="00AF50"/>
                </a:solidFill>
                <a:latin typeface="Open Sans" panose="020B0606030504020204" pitchFamily="34" charset="0"/>
                <a:ea typeface="Open Sans" panose="020B0606030504020204" pitchFamily="34" charset="0"/>
                <a:cs typeface="Open Sans" panose="020B0606030504020204" pitchFamily="34" charset="0"/>
              </a:rPr>
              <a:t>oc</a:t>
            </a:r>
            <a:r>
              <a:rPr sz="1400" b="1" spc="5" dirty="0" err="1">
                <a:solidFill>
                  <a:srgbClr val="00AF50"/>
                </a:solidFill>
                <a:latin typeface="Open Sans" panose="020B0606030504020204" pitchFamily="34" charset="0"/>
                <a:ea typeface="Open Sans" panose="020B0606030504020204" pitchFamily="34" charset="0"/>
                <a:cs typeface="Open Sans" panose="020B0606030504020204" pitchFamily="34" charset="0"/>
              </a:rPr>
              <a:t>e</a:t>
            </a:r>
            <a:r>
              <a:rPr sz="1400" b="1" spc="-5" dirty="0" err="1">
                <a:solidFill>
                  <a:srgbClr val="00AF50"/>
                </a:solidFill>
                <a:latin typeface="Open Sans" panose="020B0606030504020204" pitchFamily="34" charset="0"/>
                <a:ea typeface="Open Sans" panose="020B0606030504020204" pitchFamily="34" charset="0"/>
                <a:cs typeface="Open Sans" panose="020B0606030504020204" pitchFamily="34" charset="0"/>
              </a:rPr>
              <a:t>sso</a:t>
            </a:r>
            <a:r>
              <a:rPr lang="it-IT" sz="1400" b="1" spc="-5" dirty="0">
                <a:solidFill>
                  <a:srgbClr val="00AF50"/>
                </a:solidFill>
                <a:latin typeface="Open Sans" panose="020B0606030504020204" pitchFamily="34" charset="0"/>
                <a:ea typeface="Open Sans" panose="020B0606030504020204" pitchFamily="34" charset="0"/>
                <a:cs typeface="Open Sans" panose="020B0606030504020204" pitchFamily="34" charset="0"/>
              </a:rPr>
              <a:t> </a:t>
            </a:r>
            <a:r>
              <a:rPr sz="1400" b="1" spc="-20" dirty="0">
                <a:solidFill>
                  <a:srgbClr val="00AF50"/>
                </a:solidFill>
                <a:latin typeface="Open Sans" panose="020B0606030504020204" pitchFamily="34" charset="0"/>
                <a:ea typeface="Open Sans" panose="020B0606030504020204" pitchFamily="34" charset="0"/>
                <a:cs typeface="Open Sans" panose="020B0606030504020204" pitchFamily="34" charset="0"/>
              </a:rPr>
              <a:t>d</a:t>
            </a:r>
            <a:r>
              <a:rPr sz="1400" b="1" spc="-5" dirty="0">
                <a:solidFill>
                  <a:srgbClr val="00AF50"/>
                </a:solidFill>
                <a:latin typeface="Open Sans" panose="020B0606030504020204" pitchFamily="34" charset="0"/>
                <a:ea typeface="Open Sans" panose="020B0606030504020204" pitchFamily="34" charset="0"/>
                <a:cs typeface="Open Sans" panose="020B0606030504020204" pitchFamily="34" charset="0"/>
              </a:rPr>
              <a:t>i</a:t>
            </a:r>
            <a:r>
              <a:rPr lang="it-IT" sz="1400" b="1" spc="-5" dirty="0">
                <a:solidFill>
                  <a:srgbClr val="00AF50"/>
                </a:solidFill>
                <a:latin typeface="Open Sans" panose="020B0606030504020204" pitchFamily="34" charset="0"/>
                <a:ea typeface="Open Sans" panose="020B0606030504020204" pitchFamily="34" charset="0"/>
                <a:cs typeface="Open Sans" panose="020B0606030504020204" pitchFamily="34" charset="0"/>
              </a:rPr>
              <a:t> </a:t>
            </a:r>
            <a:r>
              <a:rPr sz="1400" b="1" dirty="0" err="1">
                <a:solidFill>
                  <a:srgbClr val="00AF50"/>
                </a:solidFill>
                <a:latin typeface="Open Sans" panose="020B0606030504020204" pitchFamily="34" charset="0"/>
                <a:ea typeface="Open Sans" panose="020B0606030504020204" pitchFamily="34" charset="0"/>
                <a:cs typeface="Open Sans" panose="020B0606030504020204" pitchFamily="34" charset="0"/>
              </a:rPr>
              <a:t>p</a:t>
            </a:r>
            <a:r>
              <a:rPr sz="1400" b="1" spc="-30" dirty="0" err="1">
                <a:solidFill>
                  <a:srgbClr val="00AF50"/>
                </a:solidFill>
                <a:latin typeface="Open Sans" panose="020B0606030504020204" pitchFamily="34" charset="0"/>
                <a:ea typeface="Open Sans" panose="020B0606030504020204" pitchFamily="34" charset="0"/>
                <a:cs typeface="Open Sans" panose="020B0606030504020204" pitchFamily="34" charset="0"/>
              </a:rPr>
              <a:t>r</a:t>
            </a:r>
            <a:r>
              <a:rPr sz="1400" b="1" spc="10" dirty="0" err="1">
                <a:solidFill>
                  <a:srgbClr val="00AF50"/>
                </a:solidFill>
                <a:latin typeface="Open Sans" panose="020B0606030504020204" pitchFamily="34" charset="0"/>
                <a:ea typeface="Open Sans" panose="020B0606030504020204" pitchFamily="34" charset="0"/>
                <a:cs typeface="Open Sans" panose="020B0606030504020204" pitchFamily="34" charset="0"/>
              </a:rPr>
              <a:t>o</a:t>
            </a:r>
            <a:r>
              <a:rPr sz="1400" b="1" dirty="0" err="1">
                <a:solidFill>
                  <a:srgbClr val="00AF50"/>
                </a:solidFill>
                <a:latin typeface="Open Sans" panose="020B0606030504020204" pitchFamily="34" charset="0"/>
                <a:ea typeface="Open Sans" panose="020B0606030504020204" pitchFamily="34" charset="0"/>
                <a:cs typeface="Open Sans" panose="020B0606030504020204" pitchFamily="34" charset="0"/>
              </a:rPr>
              <a:t>d</a:t>
            </a:r>
            <a:r>
              <a:rPr sz="1400" b="1" spc="-20" dirty="0" err="1">
                <a:solidFill>
                  <a:srgbClr val="00AF50"/>
                </a:solidFill>
                <a:latin typeface="Open Sans" panose="020B0606030504020204" pitchFamily="34" charset="0"/>
                <a:ea typeface="Open Sans" panose="020B0606030504020204" pitchFamily="34" charset="0"/>
                <a:cs typeface="Open Sans" panose="020B0606030504020204" pitchFamily="34" charset="0"/>
              </a:rPr>
              <a:t>u</a:t>
            </a:r>
            <a:r>
              <a:rPr sz="1400" b="1" spc="-5" dirty="0" err="1">
                <a:solidFill>
                  <a:srgbClr val="00AF50"/>
                </a:solidFill>
                <a:latin typeface="Open Sans" panose="020B0606030504020204" pitchFamily="34" charset="0"/>
                <a:ea typeface="Open Sans" panose="020B0606030504020204" pitchFamily="34" charset="0"/>
                <a:cs typeface="Open Sans" panose="020B0606030504020204" pitchFamily="34" charset="0"/>
              </a:rPr>
              <a:t>z</a:t>
            </a:r>
            <a:r>
              <a:rPr sz="1400" b="1" dirty="0" err="1">
                <a:solidFill>
                  <a:srgbClr val="00AF50"/>
                </a:solidFill>
                <a:latin typeface="Open Sans" panose="020B0606030504020204" pitchFamily="34" charset="0"/>
                <a:ea typeface="Open Sans" panose="020B0606030504020204" pitchFamily="34" charset="0"/>
                <a:cs typeface="Open Sans" panose="020B0606030504020204" pitchFamily="34" charset="0"/>
              </a:rPr>
              <a:t>i</a:t>
            </a:r>
            <a:r>
              <a:rPr sz="1400" b="1" spc="-5" dirty="0" err="1">
                <a:solidFill>
                  <a:srgbClr val="00AF50"/>
                </a:solidFill>
                <a:latin typeface="Open Sans" panose="020B0606030504020204" pitchFamily="34" charset="0"/>
                <a:ea typeface="Open Sans" panose="020B0606030504020204" pitchFamily="34" charset="0"/>
                <a:cs typeface="Open Sans" panose="020B0606030504020204" pitchFamily="34" charset="0"/>
              </a:rPr>
              <a:t>o</a:t>
            </a:r>
            <a:r>
              <a:rPr sz="1400" b="1" spc="-20" dirty="0" err="1">
                <a:solidFill>
                  <a:srgbClr val="00AF50"/>
                </a:solidFill>
                <a:latin typeface="Open Sans" panose="020B0606030504020204" pitchFamily="34" charset="0"/>
                <a:ea typeface="Open Sans" panose="020B0606030504020204" pitchFamily="34" charset="0"/>
                <a:cs typeface="Open Sans" panose="020B0606030504020204" pitchFamily="34" charset="0"/>
              </a:rPr>
              <a:t>n</a:t>
            </a:r>
            <a:r>
              <a:rPr sz="1400" b="1" spc="-5" dirty="0" err="1">
                <a:solidFill>
                  <a:srgbClr val="00AF50"/>
                </a:solidFill>
                <a:latin typeface="Open Sans" panose="020B0606030504020204" pitchFamily="34" charset="0"/>
                <a:ea typeface="Open Sans" panose="020B0606030504020204" pitchFamily="34" charset="0"/>
                <a:cs typeface="Open Sans" panose="020B0606030504020204" pitchFamily="34" charset="0"/>
              </a:rPr>
              <a:t>e</a:t>
            </a:r>
            <a:r>
              <a:rPr lang="it-IT" sz="1400" b="1" spc="-5" dirty="0">
                <a:solidFill>
                  <a:srgbClr val="00AF50"/>
                </a:solidFill>
                <a:latin typeface="Open Sans" panose="020B0606030504020204" pitchFamily="34" charset="0"/>
                <a:ea typeface="Open Sans" panose="020B0606030504020204" pitchFamily="34" charset="0"/>
                <a:cs typeface="Open Sans" panose="020B0606030504020204" pitchFamily="34" charset="0"/>
              </a:rPr>
              <a:t> </a:t>
            </a:r>
            <a:r>
              <a:rPr sz="1400" dirty="0">
                <a:latin typeface="Open Sans" panose="020B0606030504020204" pitchFamily="34" charset="0"/>
                <a:ea typeface="Open Sans" panose="020B0606030504020204" pitchFamily="34" charset="0"/>
                <a:cs typeface="Open Sans" panose="020B0606030504020204" pitchFamily="34" charset="0"/>
              </a:rPr>
              <a:t>d</a:t>
            </a:r>
            <a:r>
              <a:rPr sz="1400" spc="-5" dirty="0">
                <a:latin typeface="Open Sans" panose="020B0606030504020204" pitchFamily="34" charset="0"/>
                <a:ea typeface="Open Sans" panose="020B0606030504020204" pitchFamily="34" charset="0"/>
                <a:cs typeface="Open Sans" panose="020B0606030504020204" pitchFamily="34" charset="0"/>
              </a:rPr>
              <a:t>i</a:t>
            </a:r>
            <a:r>
              <a:rPr lang="it-IT" sz="1400" spc="-5" dirty="0">
                <a:latin typeface="Open Sans" panose="020B0606030504020204" pitchFamily="34" charset="0"/>
                <a:ea typeface="Open Sans" panose="020B0606030504020204" pitchFamily="34" charset="0"/>
                <a:cs typeface="Open Sans" panose="020B0606030504020204" pitchFamily="34" charset="0"/>
              </a:rPr>
              <a:t> </a:t>
            </a:r>
            <a:r>
              <a:rPr sz="1400" dirty="0" err="1">
                <a:latin typeface="Open Sans" panose="020B0606030504020204" pitchFamily="34" charset="0"/>
                <a:ea typeface="Open Sans" panose="020B0606030504020204" pitchFamily="34" charset="0"/>
                <a:cs typeface="Open Sans" panose="020B0606030504020204" pitchFamily="34" charset="0"/>
              </a:rPr>
              <a:t>u</a:t>
            </a:r>
            <a:r>
              <a:rPr sz="1400" spc="-15" dirty="0" err="1">
                <a:latin typeface="Open Sans" panose="020B0606030504020204" pitchFamily="34" charset="0"/>
                <a:ea typeface="Open Sans" panose="020B0606030504020204" pitchFamily="34" charset="0"/>
                <a:cs typeface="Open Sans" panose="020B0606030504020204" pitchFamily="34" charset="0"/>
              </a:rPr>
              <a:t>n</a:t>
            </a:r>
            <a:r>
              <a:rPr sz="1400" spc="-40" dirty="0" err="1">
                <a:latin typeface="Open Sans" panose="020B0606030504020204" pitchFamily="34" charset="0"/>
                <a:ea typeface="Open Sans" panose="020B0606030504020204" pitchFamily="34" charset="0"/>
                <a:cs typeface="Open Sans" panose="020B0606030504020204" pitchFamily="34" charset="0"/>
              </a:rPr>
              <a:t>’</a:t>
            </a:r>
            <a:r>
              <a:rPr sz="1400" dirty="0" err="1">
                <a:latin typeface="Open Sans" panose="020B0606030504020204" pitchFamily="34" charset="0"/>
                <a:ea typeface="Open Sans" panose="020B0606030504020204" pitchFamily="34" charset="0"/>
                <a:cs typeface="Open Sans" panose="020B0606030504020204" pitchFamily="34" charset="0"/>
              </a:rPr>
              <a:t>u</a:t>
            </a:r>
            <a:r>
              <a:rPr sz="1400" spc="-15" dirty="0" err="1">
                <a:latin typeface="Open Sans" panose="020B0606030504020204" pitchFamily="34" charset="0"/>
                <a:ea typeface="Open Sans" panose="020B0606030504020204" pitchFamily="34" charset="0"/>
                <a:cs typeface="Open Sans" panose="020B0606030504020204" pitchFamily="34" charset="0"/>
              </a:rPr>
              <a:t>n</a:t>
            </a:r>
            <a:r>
              <a:rPr sz="1400" spc="10" dirty="0" err="1">
                <a:latin typeface="Open Sans" panose="020B0606030504020204" pitchFamily="34" charset="0"/>
                <a:ea typeface="Open Sans" panose="020B0606030504020204" pitchFamily="34" charset="0"/>
                <a:cs typeface="Open Sans" panose="020B0606030504020204" pitchFamily="34" charset="0"/>
              </a:rPr>
              <a:t>i</a:t>
            </a:r>
            <a:r>
              <a:rPr sz="1400" spc="-45" dirty="0" err="1">
                <a:latin typeface="Open Sans" panose="020B0606030504020204" pitchFamily="34" charset="0"/>
                <a:ea typeface="Open Sans" panose="020B0606030504020204" pitchFamily="34" charset="0"/>
                <a:cs typeface="Open Sans" panose="020B0606030504020204" pitchFamily="34" charset="0"/>
              </a:rPr>
              <a:t>t</a:t>
            </a:r>
            <a:r>
              <a:rPr sz="1400" spc="-5" dirty="0" err="1">
                <a:latin typeface="Open Sans" panose="020B0606030504020204" pitchFamily="34" charset="0"/>
                <a:ea typeface="Open Sans" panose="020B0606030504020204" pitchFamily="34" charset="0"/>
                <a:cs typeface="Open Sans" panose="020B0606030504020204" pitchFamily="34" charset="0"/>
              </a:rPr>
              <a:t>à</a:t>
            </a:r>
            <a:r>
              <a:rPr sz="1400" spc="-5" dirty="0">
                <a:latin typeface="Open Sans" panose="020B0606030504020204" pitchFamily="34" charset="0"/>
                <a:ea typeface="Open Sans" panose="020B0606030504020204" pitchFamily="34" charset="0"/>
                <a:cs typeface="Open Sans" panose="020B0606030504020204" pitchFamily="34" charset="0"/>
              </a:rPr>
              <a:t>  </a:t>
            </a:r>
            <a:r>
              <a:rPr sz="1400" spc="-10" dirty="0">
                <a:latin typeface="Open Sans" panose="020B0606030504020204" pitchFamily="34" charset="0"/>
                <a:ea typeface="Open Sans" panose="020B0606030504020204" pitchFamily="34" charset="0"/>
                <a:cs typeface="Open Sans" panose="020B0606030504020204" pitchFamily="34" charset="0"/>
              </a:rPr>
              <a:t>produttiva</a:t>
            </a:r>
            <a:r>
              <a:rPr sz="1400" spc="-15" dirty="0">
                <a:latin typeface="Open Sans" panose="020B0606030504020204" pitchFamily="34" charset="0"/>
                <a:ea typeface="Open Sans" panose="020B0606030504020204" pitchFamily="34" charset="0"/>
                <a:cs typeface="Open Sans" panose="020B0606030504020204" pitchFamily="34" charset="0"/>
              </a:rPr>
              <a:t> </a:t>
            </a:r>
            <a:r>
              <a:rPr sz="1400" spc="-10" dirty="0">
                <a:latin typeface="Open Sans" panose="020B0606030504020204" pitchFamily="34" charset="0"/>
                <a:ea typeface="Open Sans" panose="020B0606030504020204" pitchFamily="34" charset="0"/>
                <a:cs typeface="Open Sans" panose="020B0606030504020204" pitchFamily="34" charset="0"/>
              </a:rPr>
              <a:t>esistente</a:t>
            </a:r>
            <a:endParaRPr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object 18">
            <a:extLst>
              <a:ext uri="{FF2B5EF4-FFF2-40B4-BE49-F238E27FC236}">
                <a16:creationId xmlns:a16="http://schemas.microsoft.com/office/drawing/2014/main" id="{2CA1AF51-2BB5-C6B4-03AE-5EA4AE8D693A}"/>
              </a:ext>
            </a:extLst>
          </p:cNvPr>
          <p:cNvSpPr txBox="1"/>
          <p:nvPr/>
        </p:nvSpPr>
        <p:spPr>
          <a:xfrm>
            <a:off x="432683" y="3836687"/>
            <a:ext cx="3412223" cy="624082"/>
          </a:xfrm>
          <a:prstGeom prst="rect">
            <a:avLst/>
          </a:prstGeom>
        </p:spPr>
        <p:txBody>
          <a:bodyPr vert="horz" wrap="square" lIns="0" tIns="12065" rIns="0" bIns="0" rtlCol="0">
            <a:spAutoFit/>
          </a:bodyPr>
          <a:lstStyle/>
          <a:p>
            <a:pPr marL="12065" algn="just">
              <a:lnSpc>
                <a:spcPct val="150000"/>
              </a:lnSpc>
              <a:spcBef>
                <a:spcPts val="95"/>
              </a:spcBef>
              <a:buClr>
                <a:srgbClr val="00AF50"/>
              </a:buClr>
              <a:buSzPct val="150000"/>
              <a:tabLst>
                <a:tab pos="299720" algn="l"/>
              </a:tabLst>
            </a:pPr>
            <a:r>
              <a:rPr sz="1400" spc="-5" dirty="0">
                <a:latin typeface="Open Sans" panose="020B0606030504020204" pitchFamily="34" charset="0"/>
                <a:ea typeface="Open Sans" panose="020B0606030504020204" pitchFamily="34" charset="0"/>
                <a:cs typeface="Open Sans" panose="020B0606030504020204" pitchFamily="34" charset="0"/>
              </a:rPr>
              <a:t>Realizzazione</a:t>
            </a:r>
            <a:r>
              <a:rPr sz="1400" spc="-20" dirty="0">
                <a:latin typeface="Open Sans" panose="020B0606030504020204" pitchFamily="34" charset="0"/>
                <a:ea typeface="Open Sans" panose="020B0606030504020204" pitchFamily="34" charset="0"/>
                <a:cs typeface="Open Sans" panose="020B0606030504020204" pitchFamily="34" charset="0"/>
              </a:rPr>
              <a:t> </a:t>
            </a:r>
            <a:r>
              <a:rPr sz="1400" dirty="0">
                <a:latin typeface="Open Sans" panose="020B0606030504020204" pitchFamily="34" charset="0"/>
                <a:ea typeface="Open Sans" panose="020B0606030504020204" pitchFamily="34" charset="0"/>
                <a:cs typeface="Open Sans" panose="020B0606030504020204" pitchFamily="34" charset="0"/>
              </a:rPr>
              <a:t>di</a:t>
            </a:r>
            <a:r>
              <a:rPr sz="1400" spc="-15" dirty="0">
                <a:latin typeface="Open Sans" panose="020B0606030504020204" pitchFamily="34" charset="0"/>
                <a:ea typeface="Open Sans" panose="020B0606030504020204" pitchFamily="34" charset="0"/>
                <a:cs typeface="Open Sans" panose="020B0606030504020204" pitchFamily="34" charset="0"/>
              </a:rPr>
              <a:t> </a:t>
            </a:r>
            <a:r>
              <a:rPr lang="it-IT" sz="1400" spc="-5" dirty="0">
                <a:latin typeface="Open Sans" panose="020B0606030504020204" pitchFamily="34" charset="0"/>
                <a:ea typeface="Open Sans" panose="020B0606030504020204" pitchFamily="34" charset="0"/>
                <a:cs typeface="Open Sans" panose="020B0606030504020204" pitchFamily="34" charset="0"/>
              </a:rPr>
              <a:t>una</a:t>
            </a:r>
            <a:r>
              <a:rPr lang="it-IT" sz="1400" spc="-20" dirty="0">
                <a:latin typeface="Open Sans" panose="020B0606030504020204" pitchFamily="34" charset="0"/>
                <a:ea typeface="Open Sans" panose="020B0606030504020204" pitchFamily="34" charset="0"/>
                <a:cs typeface="Open Sans" panose="020B0606030504020204" pitchFamily="34" charset="0"/>
              </a:rPr>
              <a:t> </a:t>
            </a:r>
            <a:r>
              <a:rPr lang="it-IT" sz="1400" b="1" spc="-10" dirty="0">
                <a:solidFill>
                  <a:srgbClr val="00AF50"/>
                </a:solidFill>
                <a:latin typeface="Open Sans" panose="020B0606030504020204" pitchFamily="34" charset="0"/>
                <a:ea typeface="Open Sans" panose="020B0606030504020204" pitchFamily="34" charset="0"/>
                <a:cs typeface="Open Sans" panose="020B0606030504020204" pitchFamily="34" charset="0"/>
              </a:rPr>
              <a:t>nuova</a:t>
            </a:r>
            <a:r>
              <a:rPr sz="1400" b="1" spc="10" dirty="0">
                <a:solidFill>
                  <a:srgbClr val="00AF50"/>
                </a:solidFill>
                <a:latin typeface="Open Sans" panose="020B0606030504020204" pitchFamily="34" charset="0"/>
                <a:ea typeface="Open Sans" panose="020B0606030504020204" pitchFamily="34" charset="0"/>
                <a:cs typeface="Open Sans" panose="020B0606030504020204" pitchFamily="34" charset="0"/>
              </a:rPr>
              <a:t> </a:t>
            </a:r>
            <a:r>
              <a:rPr lang="it-IT" sz="1400" b="1" spc="-10" dirty="0">
                <a:solidFill>
                  <a:srgbClr val="00AF50"/>
                </a:solidFill>
                <a:latin typeface="Open Sans" panose="020B0606030504020204" pitchFamily="34" charset="0"/>
                <a:ea typeface="Open Sans" panose="020B0606030504020204" pitchFamily="34" charset="0"/>
                <a:cs typeface="Open Sans" panose="020B0606030504020204" pitchFamily="34" charset="0"/>
              </a:rPr>
              <a:t>unità</a:t>
            </a:r>
            <a:r>
              <a:rPr sz="1400" b="1" spc="-10" dirty="0">
                <a:solidFill>
                  <a:srgbClr val="00AF50"/>
                </a:solidFill>
                <a:latin typeface="Open Sans" panose="020B0606030504020204" pitchFamily="34" charset="0"/>
                <a:ea typeface="Open Sans" panose="020B0606030504020204" pitchFamily="34" charset="0"/>
                <a:cs typeface="Open Sans" panose="020B0606030504020204" pitchFamily="34" charset="0"/>
              </a:rPr>
              <a:t> </a:t>
            </a:r>
            <a:r>
              <a:rPr lang="it-IT" sz="1400" b="1" spc="-15" dirty="0">
                <a:solidFill>
                  <a:srgbClr val="00AF50"/>
                </a:solidFill>
                <a:latin typeface="Open Sans" panose="020B0606030504020204" pitchFamily="34" charset="0"/>
                <a:ea typeface="Open Sans" panose="020B0606030504020204" pitchFamily="34" charset="0"/>
                <a:cs typeface="Open Sans" panose="020B0606030504020204" pitchFamily="34" charset="0"/>
              </a:rPr>
              <a:t>produttiva</a:t>
            </a:r>
            <a:endParaRPr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object 18">
            <a:extLst>
              <a:ext uri="{FF2B5EF4-FFF2-40B4-BE49-F238E27FC236}">
                <a16:creationId xmlns:a16="http://schemas.microsoft.com/office/drawing/2014/main" id="{CB4C8E53-0556-4096-99A2-E1E079DFDACE}"/>
              </a:ext>
            </a:extLst>
          </p:cNvPr>
          <p:cNvSpPr txBox="1"/>
          <p:nvPr/>
        </p:nvSpPr>
        <p:spPr>
          <a:xfrm>
            <a:off x="432683" y="1286148"/>
            <a:ext cx="2662775" cy="624082"/>
          </a:xfrm>
          <a:prstGeom prst="rect">
            <a:avLst/>
          </a:prstGeom>
        </p:spPr>
        <p:txBody>
          <a:bodyPr vert="horz" wrap="square" lIns="0" tIns="12065" rIns="0" bIns="0" rtlCol="0">
            <a:spAutoFit/>
          </a:bodyPr>
          <a:lstStyle/>
          <a:p>
            <a:pPr marL="12065" algn="just">
              <a:lnSpc>
                <a:spcPct val="150000"/>
              </a:lnSpc>
              <a:buSzPct val="150000"/>
              <a:tabLst>
                <a:tab pos="299720" algn="l"/>
              </a:tabLst>
            </a:pPr>
            <a:r>
              <a:rPr lang="it-IT" sz="1400" b="1" spc="-10" dirty="0">
                <a:solidFill>
                  <a:srgbClr val="00AF50"/>
                </a:solidFill>
                <a:latin typeface="Open Sans" panose="020B0606030504020204" pitchFamily="34" charset="0"/>
                <a:ea typeface="Open Sans" panose="020B0606030504020204" pitchFamily="34" charset="0"/>
                <a:cs typeface="Open Sans" panose="020B0606030504020204" pitchFamily="34" charset="0"/>
              </a:rPr>
              <a:t>Ampliamento</a:t>
            </a:r>
            <a:r>
              <a:rPr lang="it-IT" sz="1400" b="1" dirty="0">
                <a:solidFill>
                  <a:srgbClr val="00AF50"/>
                </a:solidFill>
                <a:latin typeface="Open Sans" panose="020B0606030504020204" pitchFamily="34" charset="0"/>
                <a:ea typeface="Open Sans" panose="020B0606030504020204" pitchFamily="34" charset="0"/>
                <a:cs typeface="Open Sans" panose="020B0606030504020204" pitchFamily="34" charset="0"/>
              </a:rPr>
              <a:t> </a:t>
            </a:r>
            <a:r>
              <a:rPr lang="it-IT" sz="1400" b="1" spc="-5" dirty="0">
                <a:solidFill>
                  <a:srgbClr val="00AF50"/>
                </a:solidFill>
                <a:latin typeface="Open Sans" panose="020B0606030504020204" pitchFamily="34" charset="0"/>
                <a:ea typeface="Open Sans" panose="020B0606030504020204" pitchFamily="34" charset="0"/>
                <a:cs typeface="Open Sans" panose="020B0606030504020204" pitchFamily="34" charset="0"/>
              </a:rPr>
              <a:t>della</a:t>
            </a:r>
            <a:r>
              <a:rPr lang="it-IT" sz="1400" b="1" spc="-20" dirty="0">
                <a:solidFill>
                  <a:srgbClr val="00AF50"/>
                </a:solidFill>
                <a:latin typeface="Open Sans" panose="020B0606030504020204" pitchFamily="34" charset="0"/>
                <a:ea typeface="Open Sans" panose="020B0606030504020204" pitchFamily="34" charset="0"/>
                <a:cs typeface="Open Sans" panose="020B0606030504020204" pitchFamily="34" charset="0"/>
              </a:rPr>
              <a:t> </a:t>
            </a:r>
            <a:r>
              <a:rPr lang="it-IT" sz="1400" b="1" spc="-5" dirty="0">
                <a:solidFill>
                  <a:srgbClr val="00AF50"/>
                </a:solidFill>
                <a:latin typeface="Open Sans" panose="020B0606030504020204" pitchFamily="34" charset="0"/>
                <a:ea typeface="Open Sans" panose="020B0606030504020204" pitchFamily="34" charset="0"/>
                <a:cs typeface="Open Sans" panose="020B0606030504020204" pitchFamily="34" charset="0"/>
              </a:rPr>
              <a:t>capacità</a:t>
            </a:r>
            <a:r>
              <a:rPr lang="it-IT" sz="1400" b="1" spc="-10" dirty="0">
                <a:solidFill>
                  <a:srgbClr val="00AF50"/>
                </a:solidFill>
                <a:latin typeface="Open Sans" panose="020B0606030504020204" pitchFamily="34" charset="0"/>
                <a:ea typeface="Open Sans" panose="020B0606030504020204" pitchFamily="34" charset="0"/>
                <a:cs typeface="Open Sans" panose="020B0606030504020204" pitchFamily="34" charset="0"/>
              </a:rPr>
              <a:t> </a:t>
            </a:r>
            <a:r>
              <a:rPr lang="it-IT" sz="1400" dirty="0">
                <a:latin typeface="Open Sans" panose="020B0606030504020204" pitchFamily="34" charset="0"/>
                <a:ea typeface="Open Sans" panose="020B0606030504020204" pitchFamily="34" charset="0"/>
                <a:cs typeface="Open Sans" panose="020B0606030504020204" pitchFamily="34" charset="0"/>
              </a:rPr>
              <a:t>di</a:t>
            </a:r>
            <a:r>
              <a:rPr lang="it-IT" sz="1400" spc="-10" dirty="0">
                <a:latin typeface="Open Sans" panose="020B0606030504020204" pitchFamily="34" charset="0"/>
                <a:ea typeface="Open Sans" panose="020B0606030504020204" pitchFamily="34" charset="0"/>
                <a:cs typeface="Open Sans" panose="020B0606030504020204" pitchFamily="34" charset="0"/>
              </a:rPr>
              <a:t> un’unità</a:t>
            </a:r>
            <a:r>
              <a:rPr lang="it-IT" sz="1400" spc="-30" dirty="0">
                <a:latin typeface="Open Sans" panose="020B0606030504020204" pitchFamily="34" charset="0"/>
                <a:ea typeface="Open Sans" panose="020B0606030504020204" pitchFamily="34" charset="0"/>
                <a:cs typeface="Open Sans" panose="020B0606030504020204" pitchFamily="34" charset="0"/>
              </a:rPr>
              <a:t> </a:t>
            </a:r>
            <a:r>
              <a:rPr lang="it-IT" sz="1400" spc="-10" dirty="0">
                <a:latin typeface="Open Sans" panose="020B0606030504020204" pitchFamily="34" charset="0"/>
                <a:ea typeface="Open Sans" panose="020B0606030504020204" pitchFamily="34" charset="0"/>
                <a:cs typeface="Open Sans" panose="020B0606030504020204" pitchFamily="34" charset="0"/>
              </a:rPr>
              <a:t>produttiva</a:t>
            </a:r>
            <a:r>
              <a:rPr lang="it-IT" sz="1400" spc="5" dirty="0">
                <a:latin typeface="Open Sans" panose="020B0606030504020204" pitchFamily="34" charset="0"/>
                <a:ea typeface="Open Sans" panose="020B0606030504020204" pitchFamily="34" charset="0"/>
                <a:cs typeface="Open Sans" panose="020B0606030504020204" pitchFamily="34" charset="0"/>
              </a:rPr>
              <a:t> </a:t>
            </a:r>
            <a:r>
              <a:rPr lang="it-IT" sz="1400" spc="-10" dirty="0">
                <a:latin typeface="Open Sans" panose="020B0606030504020204" pitchFamily="34" charset="0"/>
                <a:ea typeface="Open Sans" panose="020B0606030504020204" pitchFamily="34" charset="0"/>
                <a:cs typeface="Open Sans" panose="020B0606030504020204" pitchFamily="34" charset="0"/>
              </a:rPr>
              <a:t>esistente</a:t>
            </a:r>
            <a:endParaRPr lang="it-IT"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object 18">
            <a:extLst>
              <a:ext uri="{FF2B5EF4-FFF2-40B4-BE49-F238E27FC236}">
                <a16:creationId xmlns:a16="http://schemas.microsoft.com/office/drawing/2014/main" id="{CA57AE5B-BC00-1E67-B0D5-A558C7212BA1}"/>
              </a:ext>
            </a:extLst>
          </p:cNvPr>
          <p:cNvSpPr txBox="1"/>
          <p:nvPr/>
        </p:nvSpPr>
        <p:spPr>
          <a:xfrm>
            <a:off x="8347094" y="1290774"/>
            <a:ext cx="2432760" cy="1593578"/>
          </a:xfrm>
          <a:prstGeom prst="rect">
            <a:avLst/>
          </a:prstGeom>
        </p:spPr>
        <p:txBody>
          <a:bodyPr vert="horz" wrap="square" lIns="0" tIns="12065" rIns="0" bIns="0" rtlCol="0">
            <a:spAutoFit/>
          </a:bodyPr>
          <a:lstStyle/>
          <a:p>
            <a:pPr marL="12065" marR="5080" algn="just">
              <a:lnSpc>
                <a:spcPct val="150000"/>
              </a:lnSpc>
              <a:buSzPct val="150000"/>
              <a:tabLst>
                <a:tab pos="299720" algn="l"/>
                <a:tab pos="1754505" algn="l"/>
                <a:tab pos="2280920" algn="l"/>
                <a:tab pos="3347085" algn="l"/>
                <a:tab pos="4338320" algn="l"/>
                <a:tab pos="4565650" algn="l"/>
                <a:tab pos="5414645" algn="l"/>
                <a:tab pos="6221730" algn="l"/>
              </a:tabLst>
            </a:pPr>
            <a:r>
              <a:rPr lang="it-IT" sz="1400" b="1" spc="-10" dirty="0">
                <a:solidFill>
                  <a:srgbClr val="00AF50"/>
                </a:solidFill>
                <a:latin typeface="Open Sans" panose="020B0606030504020204" pitchFamily="34" charset="0"/>
                <a:ea typeface="Open Sans" panose="020B0606030504020204" pitchFamily="34" charset="0"/>
                <a:cs typeface="Open Sans" panose="020B0606030504020204" pitchFamily="34" charset="0"/>
              </a:rPr>
              <a:t>D</a:t>
            </a:r>
            <a:r>
              <a:rPr lang="it-IT" sz="1400" b="1" dirty="0">
                <a:solidFill>
                  <a:srgbClr val="00AF50"/>
                </a:solidFill>
                <a:latin typeface="Open Sans" panose="020B0606030504020204" pitchFamily="34" charset="0"/>
                <a:ea typeface="Open Sans" panose="020B0606030504020204" pitchFamily="34" charset="0"/>
                <a:cs typeface="Open Sans" panose="020B0606030504020204" pitchFamily="34" charset="0"/>
              </a:rPr>
              <a:t>i</a:t>
            </a:r>
            <a:r>
              <a:rPr lang="it-IT" sz="1400" b="1" spc="-10" dirty="0">
                <a:solidFill>
                  <a:srgbClr val="00AF50"/>
                </a:solidFill>
                <a:latin typeface="Open Sans" panose="020B0606030504020204" pitchFamily="34" charset="0"/>
                <a:ea typeface="Open Sans" panose="020B0606030504020204" pitchFamily="34" charset="0"/>
                <a:cs typeface="Open Sans" panose="020B0606030504020204" pitchFamily="34" charset="0"/>
              </a:rPr>
              <a:t>v</a:t>
            </a:r>
            <a:r>
              <a:rPr lang="it-IT" sz="1400" b="1" spc="-15" dirty="0">
                <a:solidFill>
                  <a:srgbClr val="00AF50"/>
                </a:solidFill>
                <a:latin typeface="Open Sans" panose="020B0606030504020204" pitchFamily="34" charset="0"/>
                <a:ea typeface="Open Sans" panose="020B0606030504020204" pitchFamily="34" charset="0"/>
                <a:cs typeface="Open Sans" panose="020B0606030504020204" pitchFamily="34" charset="0"/>
              </a:rPr>
              <a:t>e</a:t>
            </a:r>
            <a:r>
              <a:rPr lang="it-IT" sz="1400" b="1" spc="-30" dirty="0">
                <a:solidFill>
                  <a:srgbClr val="00AF50"/>
                </a:solidFill>
                <a:latin typeface="Open Sans" panose="020B0606030504020204" pitchFamily="34" charset="0"/>
                <a:ea typeface="Open Sans" panose="020B0606030504020204" pitchFamily="34" charset="0"/>
                <a:cs typeface="Open Sans" panose="020B0606030504020204" pitchFamily="34" charset="0"/>
              </a:rPr>
              <a:t>r</a:t>
            </a:r>
            <a:r>
              <a:rPr lang="it-IT" sz="1400" b="1" spc="-5" dirty="0">
                <a:solidFill>
                  <a:srgbClr val="00AF50"/>
                </a:solidFill>
                <a:latin typeface="Open Sans" panose="020B0606030504020204" pitchFamily="34" charset="0"/>
                <a:ea typeface="Open Sans" panose="020B0606030504020204" pitchFamily="34" charset="0"/>
                <a:cs typeface="Open Sans" panose="020B0606030504020204" pitchFamily="34" charset="0"/>
              </a:rPr>
              <a:t>s</a:t>
            </a:r>
            <a:r>
              <a:rPr lang="it-IT" sz="1400" b="1" spc="-15" dirty="0">
                <a:solidFill>
                  <a:srgbClr val="00AF50"/>
                </a:solidFill>
                <a:latin typeface="Open Sans" panose="020B0606030504020204" pitchFamily="34" charset="0"/>
                <a:ea typeface="Open Sans" panose="020B0606030504020204" pitchFamily="34" charset="0"/>
                <a:cs typeface="Open Sans" panose="020B0606030504020204" pitchFamily="34" charset="0"/>
              </a:rPr>
              <a:t>i</a:t>
            </a:r>
            <a:r>
              <a:rPr lang="it-IT" sz="1400" b="1" dirty="0">
                <a:solidFill>
                  <a:srgbClr val="00AF50"/>
                </a:solidFill>
                <a:latin typeface="Open Sans" panose="020B0606030504020204" pitchFamily="34" charset="0"/>
                <a:ea typeface="Open Sans" panose="020B0606030504020204" pitchFamily="34" charset="0"/>
                <a:cs typeface="Open Sans" panose="020B0606030504020204" pitchFamily="34" charset="0"/>
              </a:rPr>
              <a:t>fi</a:t>
            </a:r>
            <a:r>
              <a:rPr lang="it-IT" sz="1400" b="1" spc="-20" dirty="0">
                <a:solidFill>
                  <a:srgbClr val="00AF50"/>
                </a:solidFill>
                <a:latin typeface="Open Sans" panose="020B0606030504020204" pitchFamily="34" charset="0"/>
                <a:ea typeface="Open Sans" panose="020B0606030504020204" pitchFamily="34" charset="0"/>
                <a:cs typeface="Open Sans" panose="020B0606030504020204" pitchFamily="34" charset="0"/>
              </a:rPr>
              <a:t>c</a:t>
            </a:r>
            <a:r>
              <a:rPr lang="it-IT" sz="1400" b="1" spc="5" dirty="0">
                <a:solidFill>
                  <a:srgbClr val="00AF50"/>
                </a:solidFill>
                <a:latin typeface="Open Sans" panose="020B0606030504020204" pitchFamily="34" charset="0"/>
                <a:ea typeface="Open Sans" panose="020B0606030504020204" pitchFamily="34" charset="0"/>
                <a:cs typeface="Open Sans" panose="020B0606030504020204" pitchFamily="34" charset="0"/>
              </a:rPr>
              <a:t>a</a:t>
            </a:r>
            <a:r>
              <a:rPr lang="it-IT" sz="1400" b="1" spc="-5" dirty="0">
                <a:solidFill>
                  <a:srgbClr val="00AF50"/>
                </a:solidFill>
                <a:latin typeface="Open Sans" panose="020B0606030504020204" pitchFamily="34" charset="0"/>
                <a:ea typeface="Open Sans" panose="020B0606030504020204" pitchFamily="34" charset="0"/>
                <a:cs typeface="Open Sans" panose="020B0606030504020204" pitchFamily="34" charset="0"/>
              </a:rPr>
              <a:t>z</a:t>
            </a:r>
            <a:r>
              <a:rPr lang="it-IT" sz="1400" b="1" dirty="0">
                <a:solidFill>
                  <a:srgbClr val="00AF50"/>
                </a:solidFill>
                <a:latin typeface="Open Sans" panose="020B0606030504020204" pitchFamily="34" charset="0"/>
                <a:ea typeface="Open Sans" panose="020B0606030504020204" pitchFamily="34" charset="0"/>
                <a:cs typeface="Open Sans" panose="020B0606030504020204" pitchFamily="34" charset="0"/>
              </a:rPr>
              <a:t>i</a:t>
            </a:r>
            <a:r>
              <a:rPr lang="it-IT" sz="1400" b="1" spc="-5" dirty="0">
                <a:solidFill>
                  <a:srgbClr val="00AF50"/>
                </a:solidFill>
                <a:latin typeface="Open Sans" panose="020B0606030504020204" pitchFamily="34" charset="0"/>
                <a:ea typeface="Open Sans" panose="020B0606030504020204" pitchFamily="34" charset="0"/>
                <a:cs typeface="Open Sans" panose="020B0606030504020204" pitchFamily="34" charset="0"/>
              </a:rPr>
              <a:t>o</a:t>
            </a:r>
            <a:r>
              <a:rPr lang="it-IT" sz="1400" b="1" spc="-20" dirty="0">
                <a:solidFill>
                  <a:srgbClr val="00AF50"/>
                </a:solidFill>
                <a:latin typeface="Open Sans" panose="020B0606030504020204" pitchFamily="34" charset="0"/>
                <a:ea typeface="Open Sans" panose="020B0606030504020204" pitchFamily="34" charset="0"/>
                <a:cs typeface="Open Sans" panose="020B0606030504020204" pitchFamily="34" charset="0"/>
              </a:rPr>
              <a:t>n</a:t>
            </a:r>
            <a:r>
              <a:rPr lang="it-IT" sz="1400" b="1" spc="-5" dirty="0">
                <a:solidFill>
                  <a:srgbClr val="00AF50"/>
                </a:solidFill>
                <a:latin typeface="Open Sans" panose="020B0606030504020204" pitchFamily="34" charset="0"/>
                <a:ea typeface="Open Sans" panose="020B0606030504020204" pitchFamily="34" charset="0"/>
                <a:cs typeface="Open Sans" panose="020B0606030504020204" pitchFamily="34" charset="0"/>
              </a:rPr>
              <a:t>e </a:t>
            </a:r>
            <a:r>
              <a:rPr lang="it-IT" sz="1400" dirty="0">
                <a:latin typeface="Open Sans" panose="020B0606030504020204" pitchFamily="34" charset="0"/>
                <a:ea typeface="Open Sans" panose="020B0606030504020204" pitchFamily="34" charset="0"/>
                <a:cs typeface="Open Sans" panose="020B0606030504020204" pitchFamily="34" charset="0"/>
              </a:rPr>
              <a:t>d</a:t>
            </a:r>
            <a:r>
              <a:rPr lang="it-IT" sz="1400" spc="-20" dirty="0">
                <a:latin typeface="Open Sans" panose="020B0606030504020204" pitchFamily="34" charset="0"/>
                <a:ea typeface="Open Sans" panose="020B0606030504020204" pitchFamily="34" charset="0"/>
                <a:cs typeface="Open Sans" panose="020B0606030504020204" pitchFamily="34" charset="0"/>
              </a:rPr>
              <a:t>e</a:t>
            </a:r>
            <a:r>
              <a:rPr lang="it-IT" sz="1400" spc="10" dirty="0">
                <a:latin typeface="Open Sans" panose="020B0606030504020204" pitchFamily="34" charset="0"/>
                <a:ea typeface="Open Sans" panose="020B0606030504020204" pitchFamily="34" charset="0"/>
                <a:cs typeface="Open Sans" panose="020B0606030504020204" pitchFamily="34" charset="0"/>
              </a:rPr>
              <a:t>l</a:t>
            </a:r>
            <a:r>
              <a:rPr lang="it-IT" sz="1400" spc="-25" dirty="0">
                <a:latin typeface="Open Sans" panose="020B0606030504020204" pitchFamily="34" charset="0"/>
                <a:ea typeface="Open Sans" panose="020B0606030504020204" pitchFamily="34" charset="0"/>
                <a:cs typeface="Open Sans" panose="020B0606030504020204" pitchFamily="34" charset="0"/>
              </a:rPr>
              <a:t>l</a:t>
            </a:r>
            <a:r>
              <a:rPr lang="it-IT" sz="1400" spc="-5" dirty="0">
                <a:latin typeface="Open Sans" panose="020B0606030504020204" pitchFamily="34" charset="0"/>
                <a:ea typeface="Open Sans" panose="020B0606030504020204" pitchFamily="34" charset="0"/>
                <a:cs typeface="Open Sans" panose="020B0606030504020204" pitchFamily="34" charset="0"/>
              </a:rPr>
              <a:t>a </a:t>
            </a:r>
            <a:r>
              <a:rPr lang="it-IT" sz="1400" dirty="0">
                <a:latin typeface="Open Sans" panose="020B0606030504020204" pitchFamily="34" charset="0"/>
                <a:ea typeface="Open Sans" panose="020B0606030504020204" pitchFamily="34" charset="0"/>
                <a:cs typeface="Open Sans" panose="020B0606030504020204" pitchFamily="34" charset="0"/>
              </a:rPr>
              <a:t>p</a:t>
            </a:r>
            <a:r>
              <a:rPr lang="it-IT" sz="1400" spc="-35" dirty="0">
                <a:latin typeface="Open Sans" panose="020B0606030504020204" pitchFamily="34" charset="0"/>
                <a:ea typeface="Open Sans" panose="020B0606030504020204" pitchFamily="34" charset="0"/>
                <a:cs typeface="Open Sans" panose="020B0606030504020204" pitchFamily="34" charset="0"/>
              </a:rPr>
              <a:t>r</a:t>
            </a:r>
            <a:r>
              <a:rPr lang="it-IT" sz="1400" spc="-20" dirty="0">
                <a:latin typeface="Open Sans" panose="020B0606030504020204" pitchFamily="34" charset="0"/>
                <a:ea typeface="Open Sans" panose="020B0606030504020204" pitchFamily="34" charset="0"/>
                <a:cs typeface="Open Sans" panose="020B0606030504020204" pitchFamily="34" charset="0"/>
              </a:rPr>
              <a:t>o</a:t>
            </a:r>
            <a:r>
              <a:rPr lang="it-IT" sz="1400" dirty="0">
                <a:latin typeface="Open Sans" panose="020B0606030504020204" pitchFamily="34" charset="0"/>
                <a:ea typeface="Open Sans" panose="020B0606030504020204" pitchFamily="34" charset="0"/>
                <a:cs typeface="Open Sans" panose="020B0606030504020204" pitchFamily="34" charset="0"/>
              </a:rPr>
              <a:t>duz</a:t>
            </a:r>
            <a:r>
              <a:rPr lang="it-IT" sz="1400" spc="-5" dirty="0">
                <a:latin typeface="Open Sans" panose="020B0606030504020204" pitchFamily="34" charset="0"/>
                <a:ea typeface="Open Sans" panose="020B0606030504020204" pitchFamily="34" charset="0"/>
                <a:cs typeface="Open Sans" panose="020B0606030504020204" pitchFamily="34" charset="0"/>
              </a:rPr>
              <a:t>io</a:t>
            </a:r>
            <a:r>
              <a:rPr lang="it-IT" sz="1400" spc="-15" dirty="0">
                <a:latin typeface="Open Sans" panose="020B0606030504020204" pitchFamily="34" charset="0"/>
                <a:ea typeface="Open Sans" panose="020B0606030504020204" pitchFamily="34" charset="0"/>
                <a:cs typeface="Open Sans" panose="020B0606030504020204" pitchFamily="34" charset="0"/>
              </a:rPr>
              <a:t>n</a:t>
            </a:r>
            <a:r>
              <a:rPr lang="it-IT" sz="1400" spc="-5" dirty="0">
                <a:latin typeface="Open Sans" panose="020B0606030504020204" pitchFamily="34" charset="0"/>
                <a:ea typeface="Open Sans" panose="020B0606030504020204" pitchFamily="34" charset="0"/>
                <a:cs typeface="Open Sans" panose="020B0606030504020204" pitchFamily="34" charset="0"/>
              </a:rPr>
              <a:t>e </a:t>
            </a:r>
            <a:r>
              <a:rPr lang="it-IT" sz="1400" dirty="0">
                <a:latin typeface="Open Sans" panose="020B0606030504020204" pitchFamily="34" charset="0"/>
                <a:ea typeface="Open Sans" panose="020B0606030504020204" pitchFamily="34" charset="0"/>
                <a:cs typeface="Open Sans" panose="020B0606030504020204" pitchFamily="34" charset="0"/>
              </a:rPr>
              <a:t>fun</a:t>
            </a:r>
            <a:r>
              <a:rPr lang="it-IT" sz="1400" spc="-15" dirty="0">
                <a:latin typeface="Open Sans" panose="020B0606030504020204" pitchFamily="34" charset="0"/>
                <a:ea typeface="Open Sans" panose="020B0606030504020204" pitchFamily="34" charset="0"/>
                <a:cs typeface="Open Sans" panose="020B0606030504020204" pitchFamily="34" charset="0"/>
              </a:rPr>
              <a:t>z</a:t>
            </a:r>
            <a:r>
              <a:rPr lang="it-IT" sz="1400" spc="10" dirty="0">
                <a:latin typeface="Open Sans" panose="020B0606030504020204" pitchFamily="34" charset="0"/>
                <a:ea typeface="Open Sans" panose="020B0606030504020204" pitchFamily="34" charset="0"/>
                <a:cs typeface="Open Sans" panose="020B0606030504020204" pitchFamily="34" charset="0"/>
              </a:rPr>
              <a:t>i</a:t>
            </a:r>
            <a:r>
              <a:rPr lang="it-IT" sz="1400" spc="-20" dirty="0">
                <a:latin typeface="Open Sans" panose="020B0606030504020204" pitchFamily="34" charset="0"/>
                <a:ea typeface="Open Sans" panose="020B0606030504020204" pitchFamily="34" charset="0"/>
                <a:cs typeface="Open Sans" panose="020B0606030504020204" pitchFamily="34" charset="0"/>
              </a:rPr>
              <a:t>o</a:t>
            </a:r>
            <a:r>
              <a:rPr lang="it-IT" sz="1400" dirty="0">
                <a:latin typeface="Open Sans" panose="020B0606030504020204" pitchFamily="34" charset="0"/>
                <a:ea typeface="Open Sans" panose="020B0606030504020204" pitchFamily="34" charset="0"/>
                <a:cs typeface="Open Sans" panose="020B0606030504020204" pitchFamily="34" charset="0"/>
              </a:rPr>
              <a:t>n</a:t>
            </a:r>
            <a:r>
              <a:rPr lang="it-IT" sz="1400" spc="-20" dirty="0">
                <a:latin typeface="Open Sans" panose="020B0606030504020204" pitchFamily="34" charset="0"/>
                <a:ea typeface="Open Sans" panose="020B0606030504020204" pitchFamily="34" charset="0"/>
                <a:cs typeface="Open Sans" panose="020B0606030504020204" pitchFamily="34" charset="0"/>
              </a:rPr>
              <a:t>a</a:t>
            </a:r>
            <a:r>
              <a:rPr lang="it-IT" sz="1400" spc="10" dirty="0">
                <a:latin typeface="Open Sans" panose="020B0606030504020204" pitchFamily="34" charset="0"/>
                <a:ea typeface="Open Sans" panose="020B0606030504020204" pitchFamily="34" charset="0"/>
                <a:cs typeface="Open Sans" panose="020B0606030504020204" pitchFamily="34" charset="0"/>
              </a:rPr>
              <a:t>l</a:t>
            </a:r>
            <a:r>
              <a:rPr lang="it-IT" sz="1400" spc="-5" dirty="0">
                <a:latin typeface="Open Sans" panose="020B0606030504020204" pitchFamily="34" charset="0"/>
                <a:ea typeface="Open Sans" panose="020B0606030504020204" pitchFamily="34" charset="0"/>
                <a:cs typeface="Open Sans" panose="020B0606030504020204" pitchFamily="34" charset="0"/>
              </a:rPr>
              <a:t>e a o</a:t>
            </a:r>
            <a:r>
              <a:rPr lang="it-IT" sz="1400" spc="-15" dirty="0">
                <a:latin typeface="Open Sans" panose="020B0606030504020204" pitchFamily="34" charset="0"/>
                <a:ea typeface="Open Sans" panose="020B0606030504020204" pitchFamily="34" charset="0"/>
                <a:cs typeface="Open Sans" panose="020B0606030504020204" pitchFamily="34" charset="0"/>
              </a:rPr>
              <a:t>tt</a:t>
            </a:r>
            <a:r>
              <a:rPr lang="it-IT" sz="1400" spc="-5" dirty="0">
                <a:latin typeface="Open Sans" panose="020B0606030504020204" pitchFamily="34" charset="0"/>
                <a:ea typeface="Open Sans" panose="020B0606030504020204" pitchFamily="34" charset="0"/>
                <a:cs typeface="Open Sans" panose="020B0606030504020204" pitchFamily="34" charset="0"/>
              </a:rPr>
              <a:t>e</a:t>
            </a:r>
            <a:r>
              <a:rPr lang="it-IT" sz="1400" spc="-15" dirty="0">
                <a:latin typeface="Open Sans" panose="020B0606030504020204" pitchFamily="34" charset="0"/>
                <a:ea typeface="Open Sans" panose="020B0606030504020204" pitchFamily="34" charset="0"/>
                <a:cs typeface="Open Sans" panose="020B0606030504020204" pitchFamily="34" charset="0"/>
              </a:rPr>
              <a:t>n</a:t>
            </a:r>
            <a:r>
              <a:rPr lang="it-IT" sz="1400" spc="10" dirty="0">
                <a:latin typeface="Open Sans" panose="020B0606030504020204" pitchFamily="34" charset="0"/>
                <a:ea typeface="Open Sans" panose="020B0606030504020204" pitchFamily="34" charset="0"/>
                <a:cs typeface="Open Sans" panose="020B0606030504020204" pitchFamily="34" charset="0"/>
              </a:rPr>
              <a:t>e</a:t>
            </a:r>
            <a:r>
              <a:rPr lang="it-IT" sz="1400" spc="-35" dirty="0">
                <a:latin typeface="Open Sans" panose="020B0606030504020204" pitchFamily="34" charset="0"/>
                <a:ea typeface="Open Sans" panose="020B0606030504020204" pitchFamily="34" charset="0"/>
                <a:cs typeface="Open Sans" panose="020B0606030504020204" pitchFamily="34" charset="0"/>
              </a:rPr>
              <a:t>r</a:t>
            </a:r>
            <a:r>
              <a:rPr lang="it-IT" sz="1400" spc="-5" dirty="0">
                <a:latin typeface="Open Sans" panose="020B0606030504020204" pitchFamily="34" charset="0"/>
                <a:ea typeface="Open Sans" panose="020B0606030504020204" pitchFamily="34" charset="0"/>
                <a:cs typeface="Open Sans" panose="020B0606030504020204" pitchFamily="34" charset="0"/>
              </a:rPr>
              <a:t>e </a:t>
            </a:r>
            <a:r>
              <a:rPr lang="it-IT" sz="1400" dirty="0">
                <a:latin typeface="Open Sans" panose="020B0606030504020204" pitchFamily="34" charset="0"/>
                <a:ea typeface="Open Sans" panose="020B0606030504020204" pitchFamily="34" charset="0"/>
                <a:cs typeface="Open Sans" panose="020B0606030504020204" pitchFamily="34" charset="0"/>
              </a:rPr>
              <a:t>p</a:t>
            </a:r>
            <a:r>
              <a:rPr lang="it-IT" sz="1400" spc="-35" dirty="0">
                <a:latin typeface="Open Sans" panose="020B0606030504020204" pitchFamily="34" charset="0"/>
                <a:ea typeface="Open Sans" panose="020B0606030504020204" pitchFamily="34" charset="0"/>
                <a:cs typeface="Open Sans" panose="020B0606030504020204" pitchFamily="34" charset="0"/>
              </a:rPr>
              <a:t>r</a:t>
            </a:r>
            <a:r>
              <a:rPr lang="it-IT" sz="1400" spc="-5" dirty="0">
                <a:latin typeface="Open Sans" panose="020B0606030504020204" pitchFamily="34" charset="0"/>
                <a:ea typeface="Open Sans" panose="020B0606030504020204" pitchFamily="34" charset="0"/>
                <a:cs typeface="Open Sans" panose="020B0606030504020204" pitchFamily="34" charset="0"/>
              </a:rPr>
              <a:t>o</a:t>
            </a:r>
            <a:r>
              <a:rPr lang="it-IT" sz="1400" dirty="0">
                <a:latin typeface="Open Sans" panose="020B0606030504020204" pitchFamily="34" charset="0"/>
                <a:ea typeface="Open Sans" panose="020B0606030504020204" pitchFamily="34" charset="0"/>
                <a:cs typeface="Open Sans" panose="020B0606030504020204" pitchFamily="34" charset="0"/>
              </a:rPr>
              <a:t>d</a:t>
            </a:r>
            <a:r>
              <a:rPr lang="it-IT" sz="1400" spc="-5" dirty="0">
                <a:latin typeface="Open Sans" panose="020B0606030504020204" pitchFamily="34" charset="0"/>
                <a:ea typeface="Open Sans" panose="020B0606030504020204" pitchFamily="34" charset="0"/>
                <a:cs typeface="Open Sans" panose="020B0606030504020204" pitchFamily="34" charset="0"/>
              </a:rPr>
              <a:t>o</a:t>
            </a:r>
            <a:r>
              <a:rPr lang="it-IT" sz="1400" spc="-30" dirty="0">
                <a:latin typeface="Open Sans" panose="020B0606030504020204" pitchFamily="34" charset="0"/>
                <a:ea typeface="Open Sans" panose="020B0606030504020204" pitchFamily="34" charset="0"/>
                <a:cs typeface="Open Sans" panose="020B0606030504020204" pitchFamily="34" charset="0"/>
              </a:rPr>
              <a:t>t</a:t>
            </a:r>
            <a:r>
              <a:rPr lang="it-IT" sz="1400" dirty="0">
                <a:latin typeface="Open Sans" panose="020B0606030504020204" pitchFamily="34" charset="0"/>
                <a:ea typeface="Open Sans" panose="020B0606030504020204" pitchFamily="34" charset="0"/>
                <a:cs typeface="Open Sans" panose="020B0606030504020204" pitchFamily="34" charset="0"/>
              </a:rPr>
              <a:t>t</a:t>
            </a:r>
            <a:r>
              <a:rPr lang="it-IT" sz="1400" spc="-5" dirty="0">
                <a:latin typeface="Open Sans" panose="020B0606030504020204" pitchFamily="34" charset="0"/>
                <a:ea typeface="Open Sans" panose="020B0606030504020204" pitchFamily="34" charset="0"/>
                <a:cs typeface="Open Sans" panose="020B0606030504020204" pitchFamily="34" charset="0"/>
              </a:rPr>
              <a:t>i mai  </a:t>
            </a:r>
            <a:r>
              <a:rPr lang="it-IT" sz="1400" spc="-10" dirty="0">
                <a:latin typeface="Open Sans" panose="020B0606030504020204" pitchFamily="34" charset="0"/>
                <a:ea typeface="Open Sans" panose="020B0606030504020204" pitchFamily="34" charset="0"/>
                <a:cs typeface="Open Sans" panose="020B0606030504020204" pitchFamily="34" charset="0"/>
              </a:rPr>
              <a:t>fabbricati </a:t>
            </a:r>
            <a:r>
              <a:rPr lang="it-IT" sz="1400" spc="-5" dirty="0">
                <a:latin typeface="Open Sans" panose="020B0606030504020204" pitchFamily="34" charset="0"/>
                <a:ea typeface="Open Sans" panose="020B0606030504020204" pitchFamily="34" charset="0"/>
                <a:cs typeface="Open Sans" panose="020B0606030504020204" pitchFamily="34" charset="0"/>
              </a:rPr>
              <a:t>in </a:t>
            </a:r>
            <a:r>
              <a:rPr lang="it-IT" sz="1400" spc="-10" dirty="0">
                <a:latin typeface="Open Sans" panose="020B0606030504020204" pitchFamily="34" charset="0"/>
                <a:ea typeface="Open Sans" panose="020B0606030504020204" pitchFamily="34" charset="0"/>
                <a:cs typeface="Open Sans" panose="020B0606030504020204" pitchFamily="34" charset="0"/>
              </a:rPr>
              <a:t>precedenza</a:t>
            </a:r>
            <a:r>
              <a:rPr lang="it-IT" sz="1400" spc="20" dirty="0">
                <a:latin typeface="Open Sans" panose="020B0606030504020204" pitchFamily="34" charset="0"/>
                <a:ea typeface="Open Sans" panose="020B0606030504020204" pitchFamily="34" charset="0"/>
                <a:cs typeface="Open Sans" panose="020B0606030504020204" pitchFamily="34" charset="0"/>
              </a:rPr>
              <a:t> </a:t>
            </a:r>
            <a:r>
              <a:rPr lang="it-IT" sz="1400" dirty="0">
                <a:latin typeface="Open Sans" panose="020B0606030504020204" pitchFamily="34" charset="0"/>
                <a:ea typeface="Open Sans" panose="020B0606030504020204" pitchFamily="34" charset="0"/>
                <a:cs typeface="Open Sans" panose="020B0606030504020204" pitchFamily="34" charset="0"/>
              </a:rPr>
              <a:t>di</a:t>
            </a:r>
            <a:r>
              <a:rPr lang="it-IT" sz="1400" spc="5" dirty="0">
                <a:latin typeface="Open Sans" panose="020B0606030504020204" pitchFamily="34" charset="0"/>
                <a:ea typeface="Open Sans" panose="020B0606030504020204" pitchFamily="34" charset="0"/>
                <a:cs typeface="Open Sans" panose="020B0606030504020204" pitchFamily="34" charset="0"/>
              </a:rPr>
              <a:t> </a:t>
            </a:r>
            <a:r>
              <a:rPr lang="it-IT" sz="1400" spc="-15" dirty="0">
                <a:latin typeface="Open Sans" panose="020B0606030504020204" pitchFamily="34" charset="0"/>
                <a:ea typeface="Open Sans" panose="020B0606030504020204" pitchFamily="34" charset="0"/>
                <a:cs typeface="Open Sans" panose="020B0606030504020204" pitchFamily="34" charset="0"/>
              </a:rPr>
              <a:t>un’unità</a:t>
            </a:r>
            <a:r>
              <a:rPr lang="it-IT" sz="1400" spc="-25" dirty="0">
                <a:latin typeface="Open Sans" panose="020B0606030504020204" pitchFamily="34" charset="0"/>
                <a:ea typeface="Open Sans" panose="020B0606030504020204" pitchFamily="34" charset="0"/>
                <a:cs typeface="Open Sans" panose="020B0606030504020204" pitchFamily="34" charset="0"/>
              </a:rPr>
              <a:t> </a:t>
            </a:r>
            <a:r>
              <a:rPr lang="it-IT" sz="1400" spc="-10" dirty="0">
                <a:latin typeface="Open Sans" panose="020B0606030504020204" pitchFamily="34" charset="0"/>
                <a:ea typeface="Open Sans" panose="020B0606030504020204" pitchFamily="34" charset="0"/>
                <a:cs typeface="Open Sans" panose="020B0606030504020204" pitchFamily="34" charset="0"/>
              </a:rPr>
              <a:t>produttiva</a:t>
            </a:r>
            <a:r>
              <a:rPr lang="it-IT" sz="1400" spc="5" dirty="0">
                <a:latin typeface="Open Sans" panose="020B0606030504020204" pitchFamily="34" charset="0"/>
                <a:ea typeface="Open Sans" panose="020B0606030504020204" pitchFamily="34" charset="0"/>
                <a:cs typeface="Open Sans" panose="020B0606030504020204" pitchFamily="34" charset="0"/>
              </a:rPr>
              <a:t> </a:t>
            </a:r>
            <a:r>
              <a:rPr lang="it-IT" sz="1400" spc="-10" dirty="0">
                <a:latin typeface="Open Sans" panose="020B0606030504020204" pitchFamily="34" charset="0"/>
                <a:ea typeface="Open Sans" panose="020B0606030504020204" pitchFamily="34" charset="0"/>
                <a:cs typeface="Open Sans" panose="020B0606030504020204" pitchFamily="34" charset="0"/>
              </a:rPr>
              <a:t>esistente</a:t>
            </a:r>
            <a:endParaRPr lang="it-IT" sz="1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8" name="Elemento grafico 7" descr="Fabbrica contorno">
            <a:extLst>
              <a:ext uri="{FF2B5EF4-FFF2-40B4-BE49-F238E27FC236}">
                <a16:creationId xmlns:a16="http://schemas.microsoft.com/office/drawing/2014/main" id="{C6B99EA2-2426-BC77-AED3-B23588C5B3F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31201" y="2282493"/>
            <a:ext cx="2227827" cy="2227827"/>
          </a:xfrm>
          <a:prstGeom prst="rect">
            <a:avLst/>
          </a:prstGeom>
        </p:spPr>
      </p:pic>
      <p:pic>
        <p:nvPicPr>
          <p:cNvPr id="9" name="Elemento grafico 8" descr="Freccia linea: curva antioraria con riempimento a tinta unita">
            <a:extLst>
              <a:ext uri="{FF2B5EF4-FFF2-40B4-BE49-F238E27FC236}">
                <a16:creationId xmlns:a16="http://schemas.microsoft.com/office/drawing/2014/main" id="{CFE89442-74EF-46C4-788B-56B48C83CD7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7794774">
            <a:off x="6840879" y="4309510"/>
            <a:ext cx="914400" cy="914400"/>
          </a:xfrm>
          <a:prstGeom prst="rect">
            <a:avLst/>
          </a:prstGeom>
        </p:spPr>
      </p:pic>
      <p:pic>
        <p:nvPicPr>
          <p:cNvPr id="10" name="Elemento grafico 9" descr="Freccia linea: curva antioraria con riempimento a tinta unita">
            <a:extLst>
              <a:ext uri="{FF2B5EF4-FFF2-40B4-BE49-F238E27FC236}">
                <a16:creationId xmlns:a16="http://schemas.microsoft.com/office/drawing/2014/main" id="{7A6B58A2-5FF1-C794-0ACE-5FC1B61C9CD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3805226" flipH="1">
            <a:off x="4215611" y="4309510"/>
            <a:ext cx="914400" cy="914400"/>
          </a:xfrm>
          <a:prstGeom prst="rect">
            <a:avLst/>
          </a:prstGeom>
        </p:spPr>
      </p:pic>
      <p:pic>
        <p:nvPicPr>
          <p:cNvPr id="11" name="Elemento grafico 10" descr="Freccia linea: curva antioraria con riempimento a tinta unita">
            <a:extLst>
              <a:ext uri="{FF2B5EF4-FFF2-40B4-BE49-F238E27FC236}">
                <a16:creationId xmlns:a16="http://schemas.microsoft.com/office/drawing/2014/main" id="{EABC3CD4-B71E-2017-9A3C-6BDB8D37124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3805226" flipV="1">
            <a:off x="6752712" y="1829295"/>
            <a:ext cx="914400" cy="914400"/>
          </a:xfrm>
          <a:prstGeom prst="rect">
            <a:avLst/>
          </a:prstGeom>
        </p:spPr>
      </p:pic>
      <p:pic>
        <p:nvPicPr>
          <p:cNvPr id="12" name="Elemento grafico 11" descr="Freccia linea: curva antioraria con riempimento a tinta unita">
            <a:extLst>
              <a:ext uri="{FF2B5EF4-FFF2-40B4-BE49-F238E27FC236}">
                <a16:creationId xmlns:a16="http://schemas.microsoft.com/office/drawing/2014/main" id="{B0DA000B-2560-2BC8-C660-4698ED17F89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7794774" flipH="1" flipV="1">
            <a:off x="4031739" y="1640837"/>
            <a:ext cx="914400" cy="914400"/>
          </a:xfrm>
          <a:prstGeom prst="rect">
            <a:avLst/>
          </a:prstGeom>
        </p:spPr>
      </p:pic>
    </p:spTree>
    <p:extLst>
      <p:ext uri="{BB962C8B-B14F-4D97-AF65-F5344CB8AC3E}">
        <p14:creationId xmlns:p14="http://schemas.microsoft.com/office/powerpoint/2010/main" val="3425444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F6EB95-E9FC-488F-81BE-B44385B0707B}"/>
              </a:ext>
            </a:extLst>
          </p:cNvPr>
          <p:cNvSpPr>
            <a:spLocks noGrp="1"/>
          </p:cNvSpPr>
          <p:nvPr>
            <p:ph type="title"/>
          </p:nvPr>
        </p:nvSpPr>
        <p:spPr>
          <a:xfrm>
            <a:off x="262466" y="221454"/>
            <a:ext cx="11667068" cy="690904"/>
          </a:xfrm>
        </p:spPr>
        <p:txBody>
          <a:bodyPr>
            <a:normAutofit/>
          </a:bodyPr>
          <a:lstStyle/>
          <a:p>
            <a:r>
              <a:rPr lang="it-IT" sz="3200" b="1" cap="all" dirty="0">
                <a:solidFill>
                  <a:srgbClr val="174489"/>
                </a:solidFill>
                <a:latin typeface="+mn-lt"/>
                <a:cs typeface="Arial" panose="020B0604020202020204" pitchFamily="34" charset="0"/>
              </a:rPr>
              <a:t>Programmi ammissibili</a:t>
            </a:r>
          </a:p>
        </p:txBody>
      </p:sp>
      <p:sp>
        <p:nvSpPr>
          <p:cNvPr id="4" name="CasellaDiTesto 3">
            <a:extLst>
              <a:ext uri="{FF2B5EF4-FFF2-40B4-BE49-F238E27FC236}">
                <a16:creationId xmlns:a16="http://schemas.microsoft.com/office/drawing/2014/main" id="{703E229A-5C15-28C4-A85F-83425B62A2E6}"/>
              </a:ext>
            </a:extLst>
          </p:cNvPr>
          <p:cNvSpPr txBox="1"/>
          <p:nvPr/>
        </p:nvSpPr>
        <p:spPr>
          <a:xfrm>
            <a:off x="307873" y="6105700"/>
            <a:ext cx="5337883" cy="600164"/>
          </a:xfrm>
          <a:prstGeom prst="rect">
            <a:avLst/>
          </a:prstGeom>
          <a:noFill/>
        </p:spPr>
        <p:txBody>
          <a:bodyPr wrap="square">
            <a:spAutoFit/>
          </a:bodyPr>
          <a:lstStyle/>
          <a:p>
            <a:pPr>
              <a:defRPr/>
            </a:pPr>
            <a:r>
              <a:rPr lang="it-IT" altLang="it-IT" sz="1100" b="1" dirty="0">
                <a:latin typeface="Open Sans" panose="020B0606030504020204" pitchFamily="34" charset="0"/>
                <a:ea typeface="Open Sans" panose="020B0606030504020204" pitchFamily="34" charset="0"/>
                <a:cs typeface="Open Sans" panose="020B0606030504020204" pitchFamily="34" charset="0"/>
              </a:rPr>
              <a:t>(*) </a:t>
            </a:r>
            <a:r>
              <a:rPr lang="it-IT" sz="1100" dirty="0">
                <a:latin typeface="Open Sans" panose="020B0606030504020204" pitchFamily="34" charset="0"/>
                <a:ea typeface="Open Sans" panose="020B0606030504020204" pitchFamily="34" charset="0"/>
                <a:cs typeface="Open Sans" panose="020B0606030504020204" pitchFamily="34" charset="0"/>
              </a:rPr>
              <a:t>se il programma include almeno una misura di cui all’Allegato n. 3 al D.M e l’effettuazione della diagnosi non costituisce un adempimento obbligatorio per l’impresa ai sensi della normativa di riferimento</a:t>
            </a:r>
            <a:endParaRPr lang="it-IT" sz="11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277">
            <a:extLst>
              <a:ext uri="{FF2B5EF4-FFF2-40B4-BE49-F238E27FC236}">
                <a16:creationId xmlns:a16="http://schemas.microsoft.com/office/drawing/2014/main" id="{1DB91072-0830-AAD6-341F-125AD5190562}"/>
              </a:ext>
            </a:extLst>
          </p:cNvPr>
          <p:cNvSpPr txBox="1"/>
          <p:nvPr/>
        </p:nvSpPr>
        <p:spPr>
          <a:xfrm>
            <a:off x="633115" y="1054971"/>
            <a:ext cx="10807337" cy="936254"/>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it-IT"/>
            </a:defPPr>
            <a:lvl1pPr algn="ctr">
              <a:defRPr sz="1600">
                <a:solidFill>
                  <a:schemeClr val="bg1"/>
                </a:solidFill>
                <a:latin typeface="Open Sans "/>
                <a:ea typeface="Open Sans Light" panose="020B0306030504020204" pitchFamily="34" charset="0"/>
                <a:cs typeface="Open Sans Light" panose="020B03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just">
              <a:spcBef>
                <a:spcPts val="600"/>
              </a:spcBef>
              <a:spcAft>
                <a:spcPts val="1000"/>
              </a:spcAft>
            </a:pPr>
            <a:r>
              <a:rPr lang="it-IT"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Investimenti che prevedono l’utilizzo di </a:t>
            </a:r>
            <a:r>
              <a:rPr lang="it-IT"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tecnologie abilitanti </a:t>
            </a:r>
            <a:r>
              <a:rPr lang="it-IT"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afferenti al piano Transizione 4.0 riportate nell’Allegato n. 1 del decreto ministeriale 22 novembre 2024. </a:t>
            </a:r>
            <a:r>
              <a:rPr lang="it-IT"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L’ammontare delle spese riconducibili alle predette tecnologie deve</a:t>
            </a:r>
            <a:r>
              <a:rPr lang="it-IT"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in particolare, risultare </a:t>
            </a:r>
            <a:r>
              <a:rPr lang="it-IT"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preponderante rispetto al totale dei costi ammissibili del programma</a:t>
            </a:r>
          </a:p>
        </p:txBody>
      </p:sp>
      <p:sp>
        <p:nvSpPr>
          <p:cNvPr id="6" name="TextBox 277">
            <a:extLst>
              <a:ext uri="{FF2B5EF4-FFF2-40B4-BE49-F238E27FC236}">
                <a16:creationId xmlns:a16="http://schemas.microsoft.com/office/drawing/2014/main" id="{023AAD11-E494-2818-D9ED-61E6A81656AF}"/>
              </a:ext>
            </a:extLst>
          </p:cNvPr>
          <p:cNvSpPr txBox="1"/>
          <p:nvPr/>
        </p:nvSpPr>
        <p:spPr>
          <a:xfrm>
            <a:off x="633115" y="1890715"/>
            <a:ext cx="10807337" cy="982192"/>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it-IT"/>
            </a:defPPr>
            <a:lvl1pPr algn="ctr">
              <a:defRPr sz="1600">
                <a:solidFill>
                  <a:schemeClr val="bg1"/>
                </a:solidFill>
                <a:latin typeface="Open Sans "/>
                <a:ea typeface="Open Sans Light" panose="020B0306030504020204" pitchFamily="34" charset="0"/>
                <a:cs typeface="Open Sans Light" panose="020B03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just">
              <a:spcBef>
                <a:spcPts val="600"/>
              </a:spcBef>
              <a:spcAft>
                <a:spcPts val="1000"/>
              </a:spcAft>
            </a:pPr>
            <a:r>
              <a:rPr lang="it-IT"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Possono  essere caratterizzati da un particolare contenuto di sostenibilità, se volti al </a:t>
            </a:r>
            <a:r>
              <a:rPr lang="it-IT"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raggiungimento degli obiettivi climatici </a:t>
            </a:r>
            <a:r>
              <a:rPr lang="it-IT"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“mitigazione dei cambiamenti climatici” e “adattamento ai cambiamenti climatici” e/o alla transizione dell’impresa verso il </a:t>
            </a:r>
            <a:r>
              <a:rPr lang="it-IT"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paradigma dell’economia circolare </a:t>
            </a:r>
            <a:r>
              <a:rPr lang="it-IT"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(Allegato n. 2 del D.M.)  e/o alla promozione dell’</a:t>
            </a:r>
            <a:r>
              <a:rPr lang="it-IT"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efficienza energetica </a:t>
            </a:r>
            <a:r>
              <a:rPr lang="it-IT"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dell’impresa (Allegato n. 3 al D.M.)</a:t>
            </a:r>
          </a:p>
        </p:txBody>
      </p:sp>
      <p:sp>
        <p:nvSpPr>
          <p:cNvPr id="7" name="TextBox 277">
            <a:extLst>
              <a:ext uri="{FF2B5EF4-FFF2-40B4-BE49-F238E27FC236}">
                <a16:creationId xmlns:a16="http://schemas.microsoft.com/office/drawing/2014/main" id="{9D601238-E9DE-3D72-EEFB-E56EC6E75552}"/>
              </a:ext>
            </a:extLst>
          </p:cNvPr>
          <p:cNvSpPr txBox="1"/>
          <p:nvPr/>
        </p:nvSpPr>
        <p:spPr>
          <a:xfrm>
            <a:off x="633115" y="2924801"/>
            <a:ext cx="10807336" cy="655212"/>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it-IT"/>
            </a:defPPr>
            <a:lvl1pPr algn="ctr">
              <a:defRPr sz="1600">
                <a:solidFill>
                  <a:schemeClr val="bg1"/>
                </a:solidFill>
                <a:latin typeface="Open Sans "/>
                <a:ea typeface="Open Sans Light" panose="020B0306030504020204" pitchFamily="34" charset="0"/>
                <a:cs typeface="Open Sans Light" panose="020B03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just" defTabSz="914400" rtl="0" eaLnBrk="1" fontAlgn="auto" latinLnBrk="0" hangingPunct="1">
              <a:spcBef>
                <a:spcPts val="600"/>
              </a:spcBef>
              <a:spcAft>
                <a:spcPts val="600"/>
              </a:spcAft>
              <a:buClrTx/>
              <a:buSzTx/>
              <a:buFontTx/>
              <a:buNone/>
              <a:tabLst/>
              <a:defRPr/>
            </a:pPr>
            <a:r>
              <a:rPr lang="it-IT"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Devono rispettare le soglie di importo delle spese ammissibili, </a:t>
            </a:r>
            <a:r>
              <a:rPr lang="it-IT"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non inferiori a 750 mila euro e non superiori a 5 milioni di euro.</a:t>
            </a:r>
            <a:r>
              <a:rPr lang="it-IT"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it-IT" sz="14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Le spese non possono essere superiori all’70% del fatturato</a:t>
            </a:r>
            <a:r>
              <a:rPr lang="it-IT" sz="1400" b="1" dirty="0">
                <a:solidFill>
                  <a:srgbClr val="476DB6"/>
                </a:solidFill>
                <a:latin typeface="Open Sans" panose="020B0606030504020204" pitchFamily="34" charset="0"/>
                <a:ea typeface="Open Sans" panose="020B0606030504020204" pitchFamily="34" charset="0"/>
                <a:cs typeface="Open Sans" panose="020B0606030504020204" pitchFamily="34" charset="0"/>
              </a:rPr>
              <a:t> </a:t>
            </a:r>
            <a:r>
              <a:rPr lang="it-IT"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dell'ultimo bilancio approvato e depositato</a:t>
            </a:r>
          </a:p>
        </p:txBody>
      </p:sp>
      <p:sp>
        <p:nvSpPr>
          <p:cNvPr id="8" name="TextBox 277">
            <a:extLst>
              <a:ext uri="{FF2B5EF4-FFF2-40B4-BE49-F238E27FC236}">
                <a16:creationId xmlns:a16="http://schemas.microsoft.com/office/drawing/2014/main" id="{5AB69C2D-63C0-825A-E538-D9D501517F46}"/>
              </a:ext>
            </a:extLst>
          </p:cNvPr>
          <p:cNvSpPr txBox="1"/>
          <p:nvPr/>
        </p:nvSpPr>
        <p:spPr>
          <a:xfrm>
            <a:off x="633116" y="3538097"/>
            <a:ext cx="10807335" cy="2131895"/>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it-IT"/>
            </a:defPPr>
            <a:lvl1pPr algn="ctr">
              <a:defRPr sz="1600">
                <a:solidFill>
                  <a:schemeClr val="bg1"/>
                </a:solidFill>
                <a:latin typeface="Open Sans "/>
                <a:ea typeface="Open Sans Light" panose="020B0306030504020204" pitchFamily="34" charset="0"/>
                <a:cs typeface="Open Sans Light" panose="020B03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just">
              <a:spcBef>
                <a:spcPts val="100"/>
              </a:spcBef>
              <a:spcAft>
                <a:spcPts val="100"/>
              </a:spcAft>
            </a:pPr>
            <a:r>
              <a:rPr lang="it-IT"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Devono prevedere spese strettamente funzionali alla realizzazione dei programmi di investimento che riguardino:</a:t>
            </a:r>
          </a:p>
          <a:p>
            <a:pPr marL="285750" indent="-285750" algn="just">
              <a:spcBef>
                <a:spcPts val="100"/>
              </a:spcBef>
              <a:spcAft>
                <a:spcPts val="100"/>
              </a:spcAft>
              <a:buFont typeface="Arial" panose="020B0604020202020204" pitchFamily="34" charset="0"/>
              <a:buChar char="•"/>
            </a:pPr>
            <a:r>
              <a:rPr lang="it-IT"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macchinari, impianti e attrezzature </a:t>
            </a:r>
          </a:p>
          <a:p>
            <a:pPr marL="285750" indent="-285750" algn="just">
              <a:spcBef>
                <a:spcPts val="100"/>
              </a:spcBef>
              <a:spcAft>
                <a:spcPts val="100"/>
              </a:spcAft>
              <a:buFont typeface="Arial" panose="020B0604020202020204" pitchFamily="34" charset="0"/>
              <a:buChar char="•"/>
            </a:pPr>
            <a:r>
              <a:rPr lang="it-IT"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opere murarie</a:t>
            </a:r>
            <a:r>
              <a:rPr lang="it-IT"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 nei limiti del 40% del totale dei costi ammissibili </a:t>
            </a:r>
          </a:p>
          <a:p>
            <a:pPr marL="285750" indent="-285750" algn="just">
              <a:spcBef>
                <a:spcPts val="100"/>
              </a:spcBef>
              <a:spcAft>
                <a:spcPts val="100"/>
              </a:spcAft>
              <a:buFont typeface="Arial" panose="020B0604020202020204" pitchFamily="34" charset="0"/>
              <a:buChar char="•"/>
            </a:pPr>
            <a:r>
              <a:rPr lang="it-IT"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programmi informatici e licenze </a:t>
            </a:r>
            <a:r>
              <a:rPr lang="it-IT"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correlati all’utilizzo dei beni in «macchinari, impianti e attrezzature» </a:t>
            </a:r>
            <a:endParaRPr lang="it-IT"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indent="-285750" algn="just">
              <a:spcBef>
                <a:spcPts val="100"/>
              </a:spcBef>
              <a:spcAft>
                <a:spcPts val="100"/>
              </a:spcAft>
              <a:buFont typeface="Arial" panose="020B0604020202020204" pitchFamily="34" charset="0"/>
              <a:buChar char="•"/>
            </a:pPr>
            <a:r>
              <a:rPr lang="it-IT"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acquisizione di certificazioni ambientali</a:t>
            </a:r>
          </a:p>
          <a:p>
            <a:pPr marL="285750" indent="-285750" algn="just">
              <a:spcBef>
                <a:spcPts val="100"/>
              </a:spcBef>
              <a:spcAft>
                <a:spcPts val="100"/>
              </a:spcAft>
              <a:buFont typeface="Arial" panose="020B0604020202020204" pitchFamily="34" charset="0"/>
              <a:buChar char="•"/>
            </a:pPr>
            <a:r>
              <a:rPr lang="it-IT"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spese per servizi avanzati di consulenza specialistica </a:t>
            </a:r>
            <a:r>
              <a:rPr lang="it-IT"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relativi all’applicazione di una o più delle tecnologie, nei limiti del 5% dell’importo delle spese ammissibili relative ai beni «macchinari, impianti e attrezzature» e «programmi informatici e licenze»</a:t>
            </a:r>
          </a:p>
          <a:p>
            <a:pPr marL="285750" indent="-285750" algn="just">
              <a:spcBef>
                <a:spcPts val="100"/>
              </a:spcBef>
              <a:spcAft>
                <a:spcPts val="100"/>
              </a:spcAft>
              <a:buFont typeface="Arial" panose="020B0604020202020204" pitchFamily="34" charset="0"/>
              <a:buChar char="•"/>
            </a:pPr>
            <a:r>
              <a:rPr lang="it-IT"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diagnosi energetica </a:t>
            </a:r>
            <a:r>
              <a:rPr lang="it-IT"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nei limiti del 3% sul totale delle spese ammissibili </a:t>
            </a:r>
            <a:r>
              <a:rPr lang="it-IT"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9" name="TextBox 277">
            <a:extLst>
              <a:ext uri="{FF2B5EF4-FFF2-40B4-BE49-F238E27FC236}">
                <a16:creationId xmlns:a16="http://schemas.microsoft.com/office/drawing/2014/main" id="{1BAD502E-636E-B1EB-8413-291D7DB0054F}"/>
              </a:ext>
            </a:extLst>
          </p:cNvPr>
          <p:cNvSpPr txBox="1"/>
          <p:nvPr/>
        </p:nvSpPr>
        <p:spPr>
          <a:xfrm>
            <a:off x="633115" y="5653505"/>
            <a:ext cx="8829007" cy="385166"/>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it-IT"/>
            </a:defPPr>
            <a:lvl1pPr algn="ctr">
              <a:defRPr sz="1600">
                <a:solidFill>
                  <a:schemeClr val="bg1"/>
                </a:solidFill>
                <a:latin typeface="Open Sans "/>
                <a:ea typeface="Open Sans Light" panose="020B0306030504020204" pitchFamily="34" charset="0"/>
                <a:cs typeface="Open Sans Light" panose="020B0306030504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just">
              <a:spcBef>
                <a:spcPts val="600"/>
              </a:spcBef>
              <a:spcAft>
                <a:spcPts val="1000"/>
              </a:spcAft>
            </a:pPr>
            <a:r>
              <a:rPr lang="it-IT"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Devono avere una </a:t>
            </a:r>
            <a:r>
              <a:rPr lang="it-IT" sz="1400" b="1" dirty="0">
                <a:solidFill>
                  <a:schemeClr val="tx1"/>
                </a:solidFill>
                <a:latin typeface="Open Sans" panose="020B0606030504020204" pitchFamily="34" charset="0"/>
                <a:ea typeface="Open Sans" panose="020B0606030504020204" pitchFamily="34" charset="0"/>
                <a:cs typeface="Open Sans" panose="020B0606030504020204" pitchFamily="34" charset="0"/>
              </a:rPr>
              <a:t>durata non superiore a 18 mesi </a:t>
            </a:r>
            <a:r>
              <a:rPr lang="it-IT" sz="1400" dirty="0">
                <a:solidFill>
                  <a:schemeClr val="tx1"/>
                </a:solidFill>
                <a:latin typeface="Open Sans" panose="020B0606030504020204" pitchFamily="34" charset="0"/>
                <a:ea typeface="Open Sans" panose="020B0606030504020204" pitchFamily="34" charset="0"/>
                <a:cs typeface="Open Sans" panose="020B0606030504020204" pitchFamily="34" charset="0"/>
              </a:rPr>
              <a:t>dalla data del provvedimento di concessione</a:t>
            </a:r>
            <a:endParaRPr lang="it-IT" sz="1400" b="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97089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F6EB95-E9FC-488F-81BE-B44385B0707B}"/>
              </a:ext>
            </a:extLst>
          </p:cNvPr>
          <p:cNvSpPr>
            <a:spLocks noGrp="1"/>
          </p:cNvSpPr>
          <p:nvPr>
            <p:ph type="title"/>
          </p:nvPr>
        </p:nvSpPr>
        <p:spPr>
          <a:xfrm>
            <a:off x="262466" y="204676"/>
            <a:ext cx="11667068" cy="690904"/>
          </a:xfrm>
        </p:spPr>
        <p:txBody>
          <a:bodyPr>
            <a:normAutofit/>
          </a:bodyPr>
          <a:lstStyle/>
          <a:p>
            <a:r>
              <a:rPr lang="it-IT" sz="3200" b="1" cap="all" dirty="0">
                <a:solidFill>
                  <a:srgbClr val="174489"/>
                </a:solidFill>
                <a:latin typeface="+mn-lt"/>
                <a:cs typeface="Arial" panose="020B0604020202020204" pitchFamily="34" charset="0"/>
              </a:rPr>
              <a:t>Spese ammissibili e tecnologie abilitanti (*) </a:t>
            </a:r>
          </a:p>
        </p:txBody>
      </p:sp>
      <p:sp>
        <p:nvSpPr>
          <p:cNvPr id="4" name="Ovale 3">
            <a:extLst>
              <a:ext uri="{FF2B5EF4-FFF2-40B4-BE49-F238E27FC236}">
                <a16:creationId xmlns:a16="http://schemas.microsoft.com/office/drawing/2014/main" id="{424DF6EB-21DB-7BA6-2730-B3B5290A716D}"/>
              </a:ext>
            </a:extLst>
          </p:cNvPr>
          <p:cNvSpPr/>
          <p:nvPr/>
        </p:nvSpPr>
        <p:spPr>
          <a:xfrm>
            <a:off x="3085965" y="1240252"/>
            <a:ext cx="4765328" cy="4425393"/>
          </a:xfrm>
          <a:prstGeom prst="ellipse">
            <a:avLst/>
          </a:prstGeom>
          <a:noFill/>
          <a:ln w="28575">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400" dirty="0">
              <a:noFill/>
              <a:latin typeface="Open Sans" panose="020B0606030504020204" pitchFamily="34" charset="0"/>
              <a:ea typeface="Open Sans" panose="020B0606030504020204" pitchFamily="34" charset="0"/>
              <a:cs typeface="Open Sans" panose="020B0606030504020204" pitchFamily="34" charset="0"/>
            </a:endParaRPr>
          </a:p>
        </p:txBody>
      </p:sp>
      <p:sp>
        <p:nvSpPr>
          <p:cNvPr id="5" name="Rettangolo 4">
            <a:extLst>
              <a:ext uri="{FF2B5EF4-FFF2-40B4-BE49-F238E27FC236}">
                <a16:creationId xmlns:a16="http://schemas.microsoft.com/office/drawing/2014/main" id="{75C9FE5C-2E3A-37FE-B547-EF955E662B38}"/>
              </a:ext>
            </a:extLst>
          </p:cNvPr>
          <p:cNvSpPr/>
          <p:nvPr/>
        </p:nvSpPr>
        <p:spPr>
          <a:xfrm>
            <a:off x="4693892" y="5434192"/>
            <a:ext cx="792066" cy="45264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CasellaDiTesto 5">
            <a:extLst>
              <a:ext uri="{FF2B5EF4-FFF2-40B4-BE49-F238E27FC236}">
                <a16:creationId xmlns:a16="http://schemas.microsoft.com/office/drawing/2014/main" id="{591CEA08-E8AD-16D7-34D3-E0DE339DF83C}"/>
              </a:ext>
            </a:extLst>
          </p:cNvPr>
          <p:cNvSpPr txBox="1"/>
          <p:nvPr/>
        </p:nvSpPr>
        <p:spPr>
          <a:xfrm>
            <a:off x="83634" y="6074835"/>
            <a:ext cx="3850191" cy="523220"/>
          </a:xfrm>
          <a:prstGeom prst="rect">
            <a:avLst/>
          </a:prstGeom>
          <a:noFill/>
        </p:spPr>
        <p:txBody>
          <a:bodyPr wrap="square">
            <a:spAutoFit/>
          </a:bodyPr>
          <a:lstStyle/>
          <a:p>
            <a:pPr algn="just">
              <a:defRPr/>
            </a:pPr>
            <a:r>
              <a:rPr lang="it-IT" altLang="it-IT" sz="1400" u="sng"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L’elenco è riportato nell’Allegato n. 1 al decreto ministeriale 22 novembre 2024</a:t>
            </a:r>
            <a:endParaRPr lang="it-IT" sz="1400" u="sng"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
        <p:nvSpPr>
          <p:cNvPr id="7" name="CasellaDiTesto 6">
            <a:extLst>
              <a:ext uri="{FF2B5EF4-FFF2-40B4-BE49-F238E27FC236}">
                <a16:creationId xmlns:a16="http://schemas.microsoft.com/office/drawing/2014/main" id="{5257A814-DF97-2379-4F9A-99E6BE7E144A}"/>
              </a:ext>
            </a:extLst>
          </p:cNvPr>
          <p:cNvSpPr txBox="1"/>
          <p:nvPr/>
        </p:nvSpPr>
        <p:spPr>
          <a:xfrm>
            <a:off x="7786531" y="2090503"/>
            <a:ext cx="1911257" cy="692497"/>
          </a:xfrm>
          <a:prstGeom prst="rect">
            <a:avLst/>
          </a:prstGeom>
          <a:noFill/>
        </p:spPr>
        <p:txBody>
          <a:bodyPr wrap="square" rtlCol="0">
            <a:spAutoFit/>
          </a:bodyPr>
          <a:lstStyle/>
          <a:p>
            <a:pPr marR="0" lvl="0" algn="ctr" defTabSz="457200" rtl="0" eaLnBrk="1" fontAlgn="t" latinLnBrk="0" hangingPunct="1">
              <a:lnSpc>
                <a:spcPct val="100000"/>
              </a:lnSpc>
              <a:spcBef>
                <a:spcPts val="0"/>
              </a:spcBef>
              <a:spcAft>
                <a:spcPts val="600"/>
              </a:spcAft>
              <a:buClrTx/>
              <a:buSzTx/>
              <a:tabLst/>
              <a:defRPr/>
            </a:pPr>
            <a:r>
              <a:rPr lang="it-IT" sz="1300" b="1" dirty="0">
                <a:latin typeface="Open Sans" panose="020B0606030504020204" pitchFamily="34" charset="0"/>
                <a:ea typeface="Open Sans" panose="020B0606030504020204" pitchFamily="34" charset="0"/>
                <a:cs typeface="Open Sans" panose="020B0606030504020204" pitchFamily="34" charset="0"/>
              </a:rPr>
              <a:t>Advanced Manufacturing Solutions</a:t>
            </a:r>
          </a:p>
        </p:txBody>
      </p:sp>
      <p:sp>
        <p:nvSpPr>
          <p:cNvPr id="8" name="CasellaDiTesto 7">
            <a:extLst>
              <a:ext uri="{FF2B5EF4-FFF2-40B4-BE49-F238E27FC236}">
                <a16:creationId xmlns:a16="http://schemas.microsoft.com/office/drawing/2014/main" id="{5148A6BC-00FD-594F-F4DB-DA5460F49D91}"/>
              </a:ext>
            </a:extLst>
          </p:cNvPr>
          <p:cNvSpPr txBox="1"/>
          <p:nvPr/>
        </p:nvSpPr>
        <p:spPr>
          <a:xfrm>
            <a:off x="7825379" y="3533878"/>
            <a:ext cx="1911257" cy="292388"/>
          </a:xfrm>
          <a:prstGeom prst="rect">
            <a:avLst/>
          </a:prstGeom>
          <a:noFill/>
        </p:spPr>
        <p:txBody>
          <a:bodyPr wrap="square" rtlCol="0">
            <a:spAutoFit/>
          </a:bodyPr>
          <a:lstStyle/>
          <a:p>
            <a:pPr marR="0" lvl="0" algn="ctr" defTabSz="457200" rtl="0" eaLnBrk="1" fontAlgn="t" latinLnBrk="0" hangingPunct="1">
              <a:lnSpc>
                <a:spcPct val="100000"/>
              </a:lnSpc>
              <a:spcBef>
                <a:spcPts val="0"/>
              </a:spcBef>
              <a:spcAft>
                <a:spcPts val="600"/>
              </a:spcAft>
              <a:buClrTx/>
              <a:buSzTx/>
              <a:tabLst/>
              <a:defRPr/>
            </a:pPr>
            <a:r>
              <a:rPr lang="it-IT" sz="1300" b="1" dirty="0" err="1">
                <a:latin typeface="Open Sans" panose="020B0606030504020204" pitchFamily="34" charset="0"/>
                <a:ea typeface="Open Sans" panose="020B0606030504020204" pitchFamily="34" charset="0"/>
                <a:cs typeface="Open Sans" panose="020B0606030504020204" pitchFamily="34" charset="0"/>
              </a:rPr>
              <a:t>Simulation</a:t>
            </a:r>
            <a:endParaRPr lang="it-IT" sz="13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CasellaDiTesto 8">
            <a:extLst>
              <a:ext uri="{FF2B5EF4-FFF2-40B4-BE49-F238E27FC236}">
                <a16:creationId xmlns:a16="http://schemas.microsoft.com/office/drawing/2014/main" id="{498DEC69-C438-C1C0-97DC-4943069D2CB9}"/>
              </a:ext>
            </a:extLst>
          </p:cNvPr>
          <p:cNvSpPr txBox="1"/>
          <p:nvPr/>
        </p:nvSpPr>
        <p:spPr>
          <a:xfrm>
            <a:off x="4090441" y="5885345"/>
            <a:ext cx="1911257" cy="292388"/>
          </a:xfrm>
          <a:prstGeom prst="rect">
            <a:avLst/>
          </a:prstGeom>
          <a:noFill/>
        </p:spPr>
        <p:txBody>
          <a:bodyPr wrap="square" rtlCol="0">
            <a:spAutoFit/>
          </a:bodyPr>
          <a:lstStyle/>
          <a:p>
            <a:pPr marR="0" lvl="0" algn="ctr" defTabSz="457200" rtl="0" eaLnBrk="1" fontAlgn="t" latinLnBrk="0" hangingPunct="1">
              <a:lnSpc>
                <a:spcPct val="100000"/>
              </a:lnSpc>
              <a:spcBef>
                <a:spcPts val="0"/>
              </a:spcBef>
              <a:spcAft>
                <a:spcPts val="600"/>
              </a:spcAft>
              <a:buClrTx/>
              <a:buSzTx/>
              <a:tabLst/>
              <a:defRPr/>
            </a:pPr>
            <a:r>
              <a:rPr lang="it-IT" sz="1300" b="1" dirty="0">
                <a:latin typeface="Open Sans" panose="020B0606030504020204" pitchFamily="34" charset="0"/>
                <a:ea typeface="Open Sans" panose="020B0606030504020204" pitchFamily="34" charset="0"/>
                <a:cs typeface="Open Sans" panose="020B0606030504020204" pitchFamily="34" charset="0"/>
              </a:rPr>
              <a:t>Realtà aumentata</a:t>
            </a:r>
          </a:p>
        </p:txBody>
      </p:sp>
      <p:sp>
        <p:nvSpPr>
          <p:cNvPr id="10" name="CasellaDiTesto 9">
            <a:extLst>
              <a:ext uri="{FF2B5EF4-FFF2-40B4-BE49-F238E27FC236}">
                <a16:creationId xmlns:a16="http://schemas.microsoft.com/office/drawing/2014/main" id="{7FCBCBB2-FE9C-914B-1D15-1FEA08F56903}"/>
              </a:ext>
            </a:extLst>
          </p:cNvPr>
          <p:cNvSpPr txBox="1"/>
          <p:nvPr/>
        </p:nvSpPr>
        <p:spPr>
          <a:xfrm>
            <a:off x="1655446" y="2901264"/>
            <a:ext cx="914400" cy="292388"/>
          </a:xfrm>
          <a:prstGeom prst="rect">
            <a:avLst/>
          </a:prstGeom>
          <a:noFill/>
        </p:spPr>
        <p:txBody>
          <a:bodyPr wrap="square" rtlCol="0">
            <a:spAutoFit/>
          </a:bodyPr>
          <a:lstStyle/>
          <a:p>
            <a:pPr marR="0" lvl="0" algn="ctr" defTabSz="457200" rtl="0" eaLnBrk="1" fontAlgn="t" latinLnBrk="0" hangingPunct="1">
              <a:lnSpc>
                <a:spcPct val="100000"/>
              </a:lnSpc>
              <a:spcBef>
                <a:spcPts val="0"/>
              </a:spcBef>
              <a:spcAft>
                <a:spcPts val="600"/>
              </a:spcAft>
              <a:buClrTx/>
              <a:buSzTx/>
              <a:tabLst/>
              <a:defRPr/>
            </a:pPr>
            <a:r>
              <a:rPr lang="it-IT" sz="1300" b="1" dirty="0">
                <a:latin typeface="Open Sans" panose="020B0606030504020204" pitchFamily="34" charset="0"/>
                <a:ea typeface="Open Sans" panose="020B0606030504020204" pitchFamily="34" charset="0"/>
                <a:cs typeface="Open Sans" panose="020B0606030504020204" pitchFamily="34" charset="0"/>
              </a:rPr>
              <a:t>Cloud</a:t>
            </a:r>
          </a:p>
        </p:txBody>
      </p:sp>
      <p:sp>
        <p:nvSpPr>
          <p:cNvPr id="11" name="CasellaDiTesto 10">
            <a:extLst>
              <a:ext uri="{FF2B5EF4-FFF2-40B4-BE49-F238E27FC236}">
                <a16:creationId xmlns:a16="http://schemas.microsoft.com/office/drawing/2014/main" id="{B52F3EEC-0B61-1929-AA5A-E134957C96FE}"/>
              </a:ext>
            </a:extLst>
          </p:cNvPr>
          <p:cNvSpPr txBox="1"/>
          <p:nvPr/>
        </p:nvSpPr>
        <p:spPr>
          <a:xfrm>
            <a:off x="1315865" y="4349631"/>
            <a:ext cx="1325547" cy="292388"/>
          </a:xfrm>
          <a:prstGeom prst="rect">
            <a:avLst/>
          </a:prstGeom>
          <a:noFill/>
        </p:spPr>
        <p:txBody>
          <a:bodyPr wrap="square" rtlCol="0">
            <a:spAutoFit/>
          </a:bodyPr>
          <a:lstStyle/>
          <a:p>
            <a:pPr marR="0" lvl="0" algn="ctr" defTabSz="457200" rtl="0" eaLnBrk="1" fontAlgn="t" latinLnBrk="0" hangingPunct="1">
              <a:lnSpc>
                <a:spcPct val="100000"/>
              </a:lnSpc>
              <a:spcBef>
                <a:spcPts val="0"/>
              </a:spcBef>
              <a:spcAft>
                <a:spcPts val="600"/>
              </a:spcAft>
              <a:buClrTx/>
              <a:buSzTx/>
              <a:tabLst/>
              <a:defRPr/>
            </a:pPr>
            <a:r>
              <a:rPr lang="it-IT" sz="1300" b="1" dirty="0">
                <a:latin typeface="Open Sans" panose="020B0606030504020204" pitchFamily="34" charset="0"/>
                <a:ea typeface="Open Sans" panose="020B0606030504020204" pitchFamily="34" charset="0"/>
                <a:cs typeface="Open Sans" panose="020B0606030504020204" pitchFamily="34" charset="0"/>
              </a:rPr>
              <a:t>Blockchain</a:t>
            </a:r>
          </a:p>
        </p:txBody>
      </p:sp>
      <p:sp>
        <p:nvSpPr>
          <p:cNvPr id="12" name="CasellaDiTesto 11">
            <a:extLst>
              <a:ext uri="{FF2B5EF4-FFF2-40B4-BE49-F238E27FC236}">
                <a16:creationId xmlns:a16="http://schemas.microsoft.com/office/drawing/2014/main" id="{333D0146-D3EF-B434-23A8-D016DA4780B8}"/>
              </a:ext>
            </a:extLst>
          </p:cNvPr>
          <p:cNvSpPr txBox="1"/>
          <p:nvPr/>
        </p:nvSpPr>
        <p:spPr>
          <a:xfrm>
            <a:off x="3391175" y="831953"/>
            <a:ext cx="1911257" cy="492443"/>
          </a:xfrm>
          <a:prstGeom prst="rect">
            <a:avLst/>
          </a:prstGeom>
          <a:noFill/>
        </p:spPr>
        <p:txBody>
          <a:bodyPr wrap="square" rtlCol="0">
            <a:spAutoFit/>
          </a:bodyPr>
          <a:lstStyle/>
          <a:p>
            <a:pPr marR="0" lvl="0" algn="ctr" defTabSz="457200" rtl="0" eaLnBrk="1" fontAlgn="t" latinLnBrk="0" hangingPunct="1">
              <a:lnSpc>
                <a:spcPct val="100000"/>
              </a:lnSpc>
              <a:spcBef>
                <a:spcPts val="0"/>
              </a:spcBef>
              <a:spcAft>
                <a:spcPts val="600"/>
              </a:spcAft>
              <a:buClrTx/>
              <a:buSzTx/>
              <a:tabLst/>
              <a:defRPr/>
            </a:pPr>
            <a:r>
              <a:rPr lang="it-IT" sz="1300" b="1" dirty="0">
                <a:latin typeface="Open Sans" panose="020B0606030504020204" pitchFamily="34" charset="0"/>
                <a:ea typeface="Open Sans" panose="020B0606030504020204" pitchFamily="34" charset="0"/>
                <a:cs typeface="Open Sans" panose="020B0606030504020204" pitchFamily="34" charset="0"/>
              </a:rPr>
              <a:t>Intelligenza Artificiale </a:t>
            </a:r>
          </a:p>
        </p:txBody>
      </p:sp>
      <p:sp>
        <p:nvSpPr>
          <p:cNvPr id="13" name="CasellaDiTesto 12">
            <a:extLst>
              <a:ext uri="{FF2B5EF4-FFF2-40B4-BE49-F238E27FC236}">
                <a16:creationId xmlns:a16="http://schemas.microsoft.com/office/drawing/2014/main" id="{D3E9FC1B-05B3-E538-A871-1CAC2DAC28E3}"/>
              </a:ext>
            </a:extLst>
          </p:cNvPr>
          <p:cNvSpPr txBox="1"/>
          <p:nvPr/>
        </p:nvSpPr>
        <p:spPr>
          <a:xfrm>
            <a:off x="2116848" y="5487935"/>
            <a:ext cx="1911257" cy="292388"/>
          </a:xfrm>
          <a:prstGeom prst="rect">
            <a:avLst/>
          </a:prstGeom>
          <a:noFill/>
        </p:spPr>
        <p:txBody>
          <a:bodyPr wrap="square" rtlCol="0">
            <a:spAutoFit/>
          </a:bodyPr>
          <a:lstStyle/>
          <a:p>
            <a:pPr marR="0" lvl="0" algn="ctr" defTabSz="457200" rtl="0" eaLnBrk="1" fontAlgn="t" latinLnBrk="0" hangingPunct="1">
              <a:lnSpc>
                <a:spcPct val="100000"/>
              </a:lnSpc>
              <a:spcBef>
                <a:spcPts val="0"/>
              </a:spcBef>
              <a:spcAft>
                <a:spcPts val="600"/>
              </a:spcAft>
              <a:buClrTx/>
              <a:buSzTx/>
              <a:tabLst/>
              <a:defRPr/>
            </a:pPr>
            <a:r>
              <a:rPr lang="it-IT" sz="1300" b="1" dirty="0">
                <a:latin typeface="Open Sans" panose="020B0606030504020204" pitchFamily="34" charset="0"/>
                <a:ea typeface="Open Sans" panose="020B0606030504020204" pitchFamily="34" charset="0"/>
                <a:cs typeface="Open Sans" panose="020B0606030504020204" pitchFamily="34" charset="0"/>
              </a:rPr>
              <a:t>Cybersecurity</a:t>
            </a:r>
          </a:p>
        </p:txBody>
      </p:sp>
      <p:sp>
        <p:nvSpPr>
          <p:cNvPr id="14" name="CasellaDiTesto 13">
            <a:extLst>
              <a:ext uri="{FF2B5EF4-FFF2-40B4-BE49-F238E27FC236}">
                <a16:creationId xmlns:a16="http://schemas.microsoft.com/office/drawing/2014/main" id="{818186C2-7BE7-B1FC-58C7-0D362D0800CF}"/>
              </a:ext>
            </a:extLst>
          </p:cNvPr>
          <p:cNvSpPr txBox="1"/>
          <p:nvPr/>
        </p:nvSpPr>
        <p:spPr>
          <a:xfrm>
            <a:off x="7793380" y="4763044"/>
            <a:ext cx="1911257" cy="292388"/>
          </a:xfrm>
          <a:prstGeom prst="rect">
            <a:avLst/>
          </a:prstGeom>
          <a:noFill/>
        </p:spPr>
        <p:txBody>
          <a:bodyPr wrap="square" rtlCol="0">
            <a:spAutoFit/>
          </a:bodyPr>
          <a:lstStyle/>
          <a:p>
            <a:pPr marR="0" lvl="0" algn="ctr" defTabSz="457200" rtl="0" eaLnBrk="1" fontAlgn="t" latinLnBrk="0" hangingPunct="1">
              <a:lnSpc>
                <a:spcPct val="100000"/>
              </a:lnSpc>
              <a:spcBef>
                <a:spcPts val="0"/>
              </a:spcBef>
              <a:spcAft>
                <a:spcPts val="600"/>
              </a:spcAft>
              <a:buClrTx/>
              <a:buSzTx/>
              <a:tabLst/>
              <a:defRPr/>
            </a:pPr>
            <a:r>
              <a:rPr lang="it-IT" sz="1300" b="1" dirty="0">
                <a:latin typeface="Open Sans" panose="020B0606030504020204" pitchFamily="34" charset="0"/>
                <a:ea typeface="Open Sans" panose="020B0606030504020204" pitchFamily="34" charset="0"/>
                <a:cs typeface="Open Sans" panose="020B0606030504020204" pitchFamily="34" charset="0"/>
              </a:rPr>
              <a:t>Big Data e Analytics</a:t>
            </a:r>
          </a:p>
        </p:txBody>
      </p:sp>
      <p:sp>
        <p:nvSpPr>
          <p:cNvPr id="15" name="CasellaDiTesto 14">
            <a:extLst>
              <a:ext uri="{FF2B5EF4-FFF2-40B4-BE49-F238E27FC236}">
                <a16:creationId xmlns:a16="http://schemas.microsoft.com/office/drawing/2014/main" id="{47B42800-DE20-83F4-0F20-3516CE3A04B9}"/>
              </a:ext>
            </a:extLst>
          </p:cNvPr>
          <p:cNvSpPr txBox="1"/>
          <p:nvPr/>
        </p:nvSpPr>
        <p:spPr>
          <a:xfrm>
            <a:off x="6830902" y="5655810"/>
            <a:ext cx="1911257" cy="492443"/>
          </a:xfrm>
          <a:prstGeom prst="rect">
            <a:avLst/>
          </a:prstGeom>
          <a:noFill/>
        </p:spPr>
        <p:txBody>
          <a:bodyPr wrap="square" rtlCol="0">
            <a:spAutoFit/>
          </a:bodyPr>
          <a:lstStyle/>
          <a:p>
            <a:pPr marR="0" lvl="0" algn="just" defTabSz="457200" rtl="0" eaLnBrk="1" fontAlgn="t" latinLnBrk="0" hangingPunct="1">
              <a:lnSpc>
                <a:spcPct val="100000"/>
              </a:lnSpc>
              <a:spcBef>
                <a:spcPts val="0"/>
              </a:spcBef>
              <a:spcAft>
                <a:spcPts val="600"/>
              </a:spcAft>
              <a:buClrTx/>
              <a:buSzTx/>
              <a:tabLst/>
              <a:defRPr/>
            </a:pPr>
            <a:r>
              <a:rPr lang="en-US" sz="1300" b="1" dirty="0">
                <a:latin typeface="Open Sans" panose="020B0606030504020204" pitchFamily="34" charset="0"/>
                <a:ea typeface="Open Sans" panose="020B0606030504020204" pitchFamily="34" charset="0"/>
                <a:cs typeface="Open Sans" panose="020B0606030504020204" pitchFamily="34" charset="0"/>
              </a:rPr>
              <a:t>Internet of things e Industrial internet</a:t>
            </a:r>
          </a:p>
        </p:txBody>
      </p:sp>
      <p:sp>
        <p:nvSpPr>
          <p:cNvPr id="17" name="CasellaDiTesto 16">
            <a:extLst>
              <a:ext uri="{FF2B5EF4-FFF2-40B4-BE49-F238E27FC236}">
                <a16:creationId xmlns:a16="http://schemas.microsoft.com/office/drawing/2014/main" id="{29368381-E3F7-6ACB-B937-117ACCCE8621}"/>
              </a:ext>
            </a:extLst>
          </p:cNvPr>
          <p:cNvSpPr txBox="1"/>
          <p:nvPr/>
        </p:nvSpPr>
        <p:spPr>
          <a:xfrm>
            <a:off x="6724972" y="1192355"/>
            <a:ext cx="1911257" cy="492443"/>
          </a:xfrm>
          <a:prstGeom prst="rect">
            <a:avLst/>
          </a:prstGeom>
          <a:noFill/>
        </p:spPr>
        <p:txBody>
          <a:bodyPr wrap="square" rtlCol="0">
            <a:spAutoFit/>
          </a:bodyPr>
          <a:lstStyle/>
          <a:p>
            <a:pPr marR="0" lvl="0" algn="ctr" defTabSz="457200" rtl="0" eaLnBrk="1" fontAlgn="t" latinLnBrk="0" hangingPunct="1">
              <a:lnSpc>
                <a:spcPct val="100000"/>
              </a:lnSpc>
              <a:spcBef>
                <a:spcPts val="0"/>
              </a:spcBef>
              <a:spcAft>
                <a:spcPts val="600"/>
              </a:spcAft>
              <a:buClrTx/>
              <a:buSzTx/>
              <a:tabLst/>
              <a:defRPr/>
            </a:pPr>
            <a:r>
              <a:rPr lang="it-IT" sz="1300" b="1" dirty="0">
                <a:latin typeface="Open Sans" panose="020B0606030504020204" pitchFamily="34" charset="0"/>
                <a:ea typeface="Open Sans" panose="020B0606030504020204" pitchFamily="34" charset="0"/>
                <a:cs typeface="Open Sans" panose="020B0606030504020204" pitchFamily="34" charset="0"/>
              </a:rPr>
              <a:t>Additive Manufacturing</a:t>
            </a:r>
          </a:p>
        </p:txBody>
      </p:sp>
      <p:sp>
        <p:nvSpPr>
          <p:cNvPr id="18" name="CasellaDiTesto 17">
            <a:extLst>
              <a:ext uri="{FF2B5EF4-FFF2-40B4-BE49-F238E27FC236}">
                <a16:creationId xmlns:a16="http://schemas.microsoft.com/office/drawing/2014/main" id="{44400A45-D867-98AA-679F-BFEE3283F517}"/>
              </a:ext>
            </a:extLst>
          </p:cNvPr>
          <p:cNvSpPr txBox="1"/>
          <p:nvPr/>
        </p:nvSpPr>
        <p:spPr>
          <a:xfrm>
            <a:off x="1806511" y="1239512"/>
            <a:ext cx="1867764" cy="692497"/>
          </a:xfrm>
          <a:prstGeom prst="rect">
            <a:avLst/>
          </a:prstGeom>
          <a:noFill/>
        </p:spPr>
        <p:txBody>
          <a:bodyPr wrap="square" rtlCol="0">
            <a:spAutoFit/>
          </a:bodyPr>
          <a:lstStyle/>
          <a:p>
            <a:pPr marR="0" lvl="0" algn="ctr" defTabSz="457200" rtl="0" eaLnBrk="1" fontAlgn="t" latinLnBrk="0" hangingPunct="1">
              <a:lnSpc>
                <a:spcPct val="100000"/>
              </a:lnSpc>
              <a:spcBef>
                <a:spcPts val="0"/>
              </a:spcBef>
              <a:spcAft>
                <a:spcPts val="600"/>
              </a:spcAft>
              <a:buClrTx/>
              <a:buSzTx/>
              <a:tabLst/>
              <a:defRPr/>
            </a:pPr>
            <a:r>
              <a:rPr lang="it-IT" sz="1300" b="1" dirty="0">
                <a:latin typeface="Open Sans" panose="020B0606030504020204" pitchFamily="34" charset="0"/>
                <a:ea typeface="Open Sans" panose="020B0606030504020204" pitchFamily="34" charset="0"/>
                <a:cs typeface="Open Sans" panose="020B0606030504020204" pitchFamily="34" charset="0"/>
              </a:rPr>
              <a:t>Integrazione Verticale ed Orizzontale </a:t>
            </a:r>
          </a:p>
        </p:txBody>
      </p:sp>
      <p:sp>
        <p:nvSpPr>
          <p:cNvPr id="19" name="CasellaDiTesto 18">
            <a:extLst>
              <a:ext uri="{FF2B5EF4-FFF2-40B4-BE49-F238E27FC236}">
                <a16:creationId xmlns:a16="http://schemas.microsoft.com/office/drawing/2014/main" id="{E4A10BEA-F0B6-114F-0A98-5B980744A8AB}"/>
              </a:ext>
            </a:extLst>
          </p:cNvPr>
          <p:cNvSpPr txBox="1"/>
          <p:nvPr/>
        </p:nvSpPr>
        <p:spPr>
          <a:xfrm>
            <a:off x="3263264" y="2931506"/>
            <a:ext cx="3890508" cy="707886"/>
          </a:xfrm>
          <a:prstGeom prst="rect">
            <a:avLst/>
          </a:prstGeom>
          <a:noFill/>
        </p:spPr>
        <p:txBody>
          <a:bodyPr wrap="square" rtlCol="0">
            <a:spAutoFit/>
          </a:bodyPr>
          <a:lstStyle/>
          <a:p>
            <a:pPr marR="0" lvl="0" algn="ctr" defTabSz="457200" rtl="0" eaLnBrk="1" fontAlgn="t" latinLnBrk="0" hangingPunct="1">
              <a:lnSpc>
                <a:spcPct val="100000"/>
              </a:lnSpc>
              <a:spcBef>
                <a:spcPts val="0"/>
              </a:spcBef>
              <a:spcAft>
                <a:spcPts val="600"/>
              </a:spcAft>
              <a:buClrTx/>
              <a:buSzTx/>
              <a:tabLst/>
              <a:defRPr/>
            </a:pPr>
            <a:r>
              <a:rPr lang="it-IT" sz="4000" b="1" dirty="0">
                <a:ln w="10160">
                  <a:solidFill>
                    <a:schemeClr val="accent5"/>
                  </a:solidFill>
                  <a:prstDash val="solid"/>
                </a:ln>
                <a:solidFill>
                  <a:srgbClr val="203864"/>
                </a:solidFill>
                <a:effectLst>
                  <a:outerShdw blurRad="38100" dist="22860" dir="5400000" algn="tl" rotWithShape="0">
                    <a:srgbClr val="000000">
                      <a:alpha val="30000"/>
                    </a:srgbClr>
                  </a:outerShdw>
                </a:effectLst>
                <a:latin typeface="Open Sans" panose="020B0606030504020204" pitchFamily="34" charset="0"/>
                <a:ea typeface="Open Sans" panose="020B0606030504020204" pitchFamily="34" charset="0"/>
                <a:cs typeface="Open Sans" panose="020B0606030504020204" pitchFamily="34" charset="0"/>
              </a:rPr>
              <a:t>INDUSTRY 4.0</a:t>
            </a:r>
          </a:p>
        </p:txBody>
      </p:sp>
      <p:pic>
        <p:nvPicPr>
          <p:cNvPr id="20" name="Elemento grafico 19" descr="Occhio contorno">
            <a:extLst>
              <a:ext uri="{FF2B5EF4-FFF2-40B4-BE49-F238E27FC236}">
                <a16:creationId xmlns:a16="http://schemas.microsoft.com/office/drawing/2014/main" id="{0BEA9290-F681-B204-BF76-0C53C9C8CBE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66245" y="5198610"/>
            <a:ext cx="885871" cy="914400"/>
          </a:xfrm>
          <a:prstGeom prst="rect">
            <a:avLst/>
          </a:prstGeom>
        </p:spPr>
      </p:pic>
      <p:sp>
        <p:nvSpPr>
          <p:cNvPr id="21" name="Rettangolo 20">
            <a:extLst>
              <a:ext uri="{FF2B5EF4-FFF2-40B4-BE49-F238E27FC236}">
                <a16:creationId xmlns:a16="http://schemas.microsoft.com/office/drawing/2014/main" id="{00B8713A-A929-F739-E531-D19BF996348F}"/>
              </a:ext>
            </a:extLst>
          </p:cNvPr>
          <p:cNvSpPr/>
          <p:nvPr/>
        </p:nvSpPr>
        <p:spPr>
          <a:xfrm>
            <a:off x="3691051" y="4850098"/>
            <a:ext cx="601710" cy="5795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400">
              <a:latin typeface="Open Sans" panose="020B0606030504020204" pitchFamily="34" charset="0"/>
              <a:ea typeface="Open Sans" panose="020B0606030504020204" pitchFamily="34" charset="0"/>
              <a:cs typeface="Open Sans" panose="020B0606030504020204" pitchFamily="34" charset="0"/>
            </a:endParaRPr>
          </a:p>
        </p:txBody>
      </p:sp>
      <p:pic>
        <p:nvPicPr>
          <p:cNvPr id="22" name="Elemento grafico 21" descr="Sblocca contorno">
            <a:extLst>
              <a:ext uri="{FF2B5EF4-FFF2-40B4-BE49-F238E27FC236}">
                <a16:creationId xmlns:a16="http://schemas.microsoft.com/office/drawing/2014/main" id="{8942F8DD-B78A-BD65-CE93-D2A1F8CBC16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00340" y="4711324"/>
            <a:ext cx="914400" cy="914400"/>
          </a:xfrm>
          <a:prstGeom prst="rect">
            <a:avLst/>
          </a:prstGeom>
        </p:spPr>
      </p:pic>
      <p:sp>
        <p:nvSpPr>
          <p:cNvPr id="23" name="Rettangolo 22">
            <a:extLst>
              <a:ext uri="{FF2B5EF4-FFF2-40B4-BE49-F238E27FC236}">
                <a16:creationId xmlns:a16="http://schemas.microsoft.com/office/drawing/2014/main" id="{F0162DD9-91DD-6328-30F7-F2A81EA37022}"/>
              </a:ext>
            </a:extLst>
          </p:cNvPr>
          <p:cNvSpPr/>
          <p:nvPr/>
        </p:nvSpPr>
        <p:spPr>
          <a:xfrm>
            <a:off x="2933508" y="3940122"/>
            <a:ext cx="659511" cy="87586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400">
              <a:latin typeface="Open Sans" panose="020B0606030504020204" pitchFamily="34" charset="0"/>
              <a:ea typeface="Open Sans" panose="020B0606030504020204" pitchFamily="34" charset="0"/>
              <a:cs typeface="Open Sans" panose="020B0606030504020204" pitchFamily="34" charset="0"/>
            </a:endParaRPr>
          </a:p>
        </p:txBody>
      </p:sp>
      <p:sp>
        <p:nvSpPr>
          <p:cNvPr id="24" name="Rettangolo 23">
            <a:extLst>
              <a:ext uri="{FF2B5EF4-FFF2-40B4-BE49-F238E27FC236}">
                <a16:creationId xmlns:a16="http://schemas.microsoft.com/office/drawing/2014/main" id="{30D7C791-593B-DF6D-08E5-8520D747ED9E}"/>
              </a:ext>
            </a:extLst>
          </p:cNvPr>
          <p:cNvSpPr/>
          <p:nvPr/>
        </p:nvSpPr>
        <p:spPr>
          <a:xfrm>
            <a:off x="2796573" y="2598135"/>
            <a:ext cx="744435" cy="8828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400">
              <a:latin typeface="Open Sans" panose="020B0606030504020204" pitchFamily="34" charset="0"/>
              <a:ea typeface="Open Sans" panose="020B0606030504020204" pitchFamily="34" charset="0"/>
              <a:cs typeface="Open Sans" panose="020B0606030504020204" pitchFamily="34" charset="0"/>
            </a:endParaRPr>
          </a:p>
        </p:txBody>
      </p:sp>
      <p:sp>
        <p:nvSpPr>
          <p:cNvPr id="25" name="Rettangolo 24">
            <a:extLst>
              <a:ext uri="{FF2B5EF4-FFF2-40B4-BE49-F238E27FC236}">
                <a16:creationId xmlns:a16="http://schemas.microsoft.com/office/drawing/2014/main" id="{C50B646A-BB69-58DE-4030-49BF160DFF6E}"/>
              </a:ext>
            </a:extLst>
          </p:cNvPr>
          <p:cNvSpPr/>
          <p:nvPr/>
        </p:nvSpPr>
        <p:spPr>
          <a:xfrm>
            <a:off x="3381138" y="1715865"/>
            <a:ext cx="717070" cy="6610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26" name="Rettangolo 25">
            <a:extLst>
              <a:ext uri="{FF2B5EF4-FFF2-40B4-BE49-F238E27FC236}">
                <a16:creationId xmlns:a16="http://schemas.microsoft.com/office/drawing/2014/main" id="{C4BAB4E7-17D2-92C6-0C49-4F99E1DB92E8}"/>
              </a:ext>
            </a:extLst>
          </p:cNvPr>
          <p:cNvSpPr/>
          <p:nvPr/>
        </p:nvSpPr>
        <p:spPr>
          <a:xfrm>
            <a:off x="4835506" y="944697"/>
            <a:ext cx="914399" cy="7380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400">
              <a:latin typeface="Open Sans" panose="020B0606030504020204" pitchFamily="34" charset="0"/>
              <a:ea typeface="Open Sans" panose="020B0606030504020204" pitchFamily="34" charset="0"/>
              <a:cs typeface="Open Sans" panose="020B0606030504020204" pitchFamily="34" charset="0"/>
            </a:endParaRPr>
          </a:p>
        </p:txBody>
      </p:sp>
      <p:sp>
        <p:nvSpPr>
          <p:cNvPr id="27" name="Rettangolo 26">
            <a:extLst>
              <a:ext uri="{FF2B5EF4-FFF2-40B4-BE49-F238E27FC236}">
                <a16:creationId xmlns:a16="http://schemas.microsoft.com/office/drawing/2014/main" id="{2D0E4D8A-1CAB-77F8-A9AA-D9971DA74E22}"/>
              </a:ext>
            </a:extLst>
          </p:cNvPr>
          <p:cNvSpPr/>
          <p:nvPr/>
        </p:nvSpPr>
        <p:spPr>
          <a:xfrm>
            <a:off x="6186321" y="1100789"/>
            <a:ext cx="701343" cy="93363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400">
              <a:latin typeface="Open Sans" panose="020B0606030504020204" pitchFamily="34" charset="0"/>
              <a:ea typeface="Open Sans" panose="020B0606030504020204" pitchFamily="34" charset="0"/>
              <a:cs typeface="Open Sans" panose="020B0606030504020204" pitchFamily="34" charset="0"/>
            </a:endParaRPr>
          </a:p>
        </p:txBody>
      </p:sp>
      <p:pic>
        <p:nvPicPr>
          <p:cNvPr id="28" name="Elemento grafico 27" descr="Blockchain contorno">
            <a:extLst>
              <a:ext uri="{FF2B5EF4-FFF2-40B4-BE49-F238E27FC236}">
                <a16:creationId xmlns:a16="http://schemas.microsoft.com/office/drawing/2014/main" id="{035A00CB-CBD1-48E5-12E7-22D9DAA4B12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11134" y="3892431"/>
            <a:ext cx="914400" cy="914400"/>
          </a:xfrm>
          <a:prstGeom prst="rect">
            <a:avLst/>
          </a:prstGeom>
        </p:spPr>
      </p:pic>
      <p:pic>
        <p:nvPicPr>
          <p:cNvPr id="29" name="Elemento grafico 28" descr="Cloud computing contorno">
            <a:extLst>
              <a:ext uri="{FF2B5EF4-FFF2-40B4-BE49-F238E27FC236}">
                <a16:creationId xmlns:a16="http://schemas.microsoft.com/office/drawing/2014/main" id="{9FE8D833-038B-6F00-E9F4-B1B384816EC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652855" y="2570385"/>
            <a:ext cx="914400" cy="914400"/>
          </a:xfrm>
          <a:prstGeom prst="rect">
            <a:avLst/>
          </a:prstGeom>
        </p:spPr>
      </p:pic>
      <p:pic>
        <p:nvPicPr>
          <p:cNvPr id="30" name="Elemento grafico 29" descr="Ingranaggi contorno">
            <a:extLst>
              <a:ext uri="{FF2B5EF4-FFF2-40B4-BE49-F238E27FC236}">
                <a16:creationId xmlns:a16="http://schemas.microsoft.com/office/drawing/2014/main" id="{BE7356C5-0EBB-C73B-29C5-AB2A3943189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263264" y="1577219"/>
            <a:ext cx="914400" cy="914400"/>
          </a:xfrm>
          <a:prstGeom prst="rect">
            <a:avLst/>
          </a:prstGeom>
        </p:spPr>
      </p:pic>
      <p:pic>
        <p:nvPicPr>
          <p:cNvPr id="31" name="Elemento grafico 30" descr="Emisfero sinistro del cervello contorno">
            <a:extLst>
              <a:ext uri="{FF2B5EF4-FFF2-40B4-BE49-F238E27FC236}">
                <a16:creationId xmlns:a16="http://schemas.microsoft.com/office/drawing/2014/main" id="{F43B2B60-198D-755B-2DB5-A9CB8D25C31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895659" y="781964"/>
            <a:ext cx="914400" cy="914400"/>
          </a:xfrm>
          <a:prstGeom prst="rect">
            <a:avLst/>
          </a:prstGeom>
        </p:spPr>
      </p:pic>
      <p:pic>
        <p:nvPicPr>
          <p:cNvPr id="32" name="Elemento grafico 31" descr="Lampadina e ingranaggio contorno">
            <a:extLst>
              <a:ext uri="{FF2B5EF4-FFF2-40B4-BE49-F238E27FC236}">
                <a16:creationId xmlns:a16="http://schemas.microsoft.com/office/drawing/2014/main" id="{A8B1A5E2-8972-4B4E-9EA7-ACA24E034C4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120923" y="1016899"/>
            <a:ext cx="914400" cy="914400"/>
          </a:xfrm>
          <a:prstGeom prst="rect">
            <a:avLst/>
          </a:prstGeom>
        </p:spPr>
      </p:pic>
      <p:sp>
        <p:nvSpPr>
          <p:cNvPr id="33" name="Rettangolo 32">
            <a:extLst>
              <a:ext uri="{FF2B5EF4-FFF2-40B4-BE49-F238E27FC236}">
                <a16:creationId xmlns:a16="http://schemas.microsoft.com/office/drawing/2014/main" id="{C9A826DB-F516-B16F-AB98-A874496377C2}"/>
              </a:ext>
            </a:extLst>
          </p:cNvPr>
          <p:cNvSpPr/>
          <p:nvPr/>
        </p:nvSpPr>
        <p:spPr>
          <a:xfrm>
            <a:off x="7214138" y="2106755"/>
            <a:ext cx="686489" cy="5888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400">
              <a:latin typeface="Open Sans" panose="020B0606030504020204" pitchFamily="34" charset="0"/>
              <a:ea typeface="Open Sans" panose="020B0606030504020204" pitchFamily="34" charset="0"/>
              <a:cs typeface="Open Sans" panose="020B0606030504020204" pitchFamily="34" charset="0"/>
            </a:endParaRPr>
          </a:p>
        </p:txBody>
      </p:sp>
      <p:pic>
        <p:nvPicPr>
          <p:cNvPr id="34" name="Elemento grafico 33" descr="Mano robotica contorno">
            <a:extLst>
              <a:ext uri="{FF2B5EF4-FFF2-40B4-BE49-F238E27FC236}">
                <a16:creationId xmlns:a16="http://schemas.microsoft.com/office/drawing/2014/main" id="{09001EFF-838A-7478-0641-B45370CD64F4}"/>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202551" y="1920204"/>
            <a:ext cx="914400" cy="914400"/>
          </a:xfrm>
          <a:prstGeom prst="rect">
            <a:avLst/>
          </a:prstGeom>
        </p:spPr>
      </p:pic>
      <p:sp>
        <p:nvSpPr>
          <p:cNvPr id="35" name="Rettangolo 34">
            <a:extLst>
              <a:ext uri="{FF2B5EF4-FFF2-40B4-BE49-F238E27FC236}">
                <a16:creationId xmlns:a16="http://schemas.microsoft.com/office/drawing/2014/main" id="{AB41CCF2-C834-4191-2A47-F15896687619}"/>
              </a:ext>
            </a:extLst>
          </p:cNvPr>
          <p:cNvSpPr/>
          <p:nvPr/>
        </p:nvSpPr>
        <p:spPr>
          <a:xfrm>
            <a:off x="7225475" y="3330650"/>
            <a:ext cx="914400" cy="8100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400">
              <a:latin typeface="Open Sans" panose="020B0606030504020204" pitchFamily="34" charset="0"/>
              <a:ea typeface="Open Sans" panose="020B0606030504020204" pitchFamily="34" charset="0"/>
              <a:cs typeface="Open Sans" panose="020B0606030504020204" pitchFamily="34" charset="0"/>
            </a:endParaRPr>
          </a:p>
        </p:txBody>
      </p:sp>
      <p:pic>
        <p:nvPicPr>
          <p:cNvPr id="36" name="Elemento grafico 35" descr="Cubo con riempimento a tinta unita">
            <a:extLst>
              <a:ext uri="{FF2B5EF4-FFF2-40B4-BE49-F238E27FC236}">
                <a16:creationId xmlns:a16="http://schemas.microsoft.com/office/drawing/2014/main" id="{C010D24C-AC92-50ED-9E52-96236E144CF5}"/>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338024" y="3279982"/>
            <a:ext cx="914400" cy="914400"/>
          </a:xfrm>
          <a:prstGeom prst="rect">
            <a:avLst/>
          </a:prstGeom>
        </p:spPr>
      </p:pic>
      <p:sp>
        <p:nvSpPr>
          <p:cNvPr id="37" name="Rettangolo 36">
            <a:extLst>
              <a:ext uri="{FF2B5EF4-FFF2-40B4-BE49-F238E27FC236}">
                <a16:creationId xmlns:a16="http://schemas.microsoft.com/office/drawing/2014/main" id="{8F2FA157-1E75-FCEE-49D5-BBE3906ED95E}"/>
              </a:ext>
            </a:extLst>
          </p:cNvPr>
          <p:cNvSpPr/>
          <p:nvPr/>
        </p:nvSpPr>
        <p:spPr>
          <a:xfrm>
            <a:off x="7008494" y="4682944"/>
            <a:ext cx="914400" cy="58477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400">
              <a:latin typeface="Open Sans" panose="020B0606030504020204" pitchFamily="34" charset="0"/>
              <a:ea typeface="Open Sans" panose="020B0606030504020204" pitchFamily="34" charset="0"/>
              <a:cs typeface="Open Sans" panose="020B0606030504020204" pitchFamily="34" charset="0"/>
            </a:endParaRPr>
          </a:p>
        </p:txBody>
      </p:sp>
      <p:sp>
        <p:nvSpPr>
          <p:cNvPr id="38" name="Rettangolo 37">
            <a:extLst>
              <a:ext uri="{FF2B5EF4-FFF2-40B4-BE49-F238E27FC236}">
                <a16:creationId xmlns:a16="http://schemas.microsoft.com/office/drawing/2014/main" id="{EC1679B6-8723-97E2-6D4E-C8A8FCF0FC1E}"/>
              </a:ext>
            </a:extLst>
          </p:cNvPr>
          <p:cNvSpPr/>
          <p:nvPr/>
        </p:nvSpPr>
        <p:spPr>
          <a:xfrm>
            <a:off x="6066768" y="5060276"/>
            <a:ext cx="791451" cy="8100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400">
              <a:latin typeface="Open Sans" panose="020B0606030504020204" pitchFamily="34" charset="0"/>
              <a:ea typeface="Open Sans" panose="020B0606030504020204" pitchFamily="34" charset="0"/>
              <a:cs typeface="Open Sans" panose="020B0606030504020204" pitchFamily="34" charset="0"/>
            </a:endParaRPr>
          </a:p>
        </p:txBody>
      </p:sp>
      <p:pic>
        <p:nvPicPr>
          <p:cNvPr id="39" name="Elemento grafico 38" descr="Statistiche contorno">
            <a:extLst>
              <a:ext uri="{FF2B5EF4-FFF2-40B4-BE49-F238E27FC236}">
                <a16:creationId xmlns:a16="http://schemas.microsoft.com/office/drawing/2014/main" id="{B1BAD263-BB36-F183-BD59-D82C92BC9CA9}"/>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6954079" y="4425885"/>
            <a:ext cx="914400" cy="914400"/>
          </a:xfrm>
          <a:prstGeom prst="rect">
            <a:avLst/>
          </a:prstGeom>
        </p:spPr>
      </p:pic>
      <p:pic>
        <p:nvPicPr>
          <p:cNvPr id="40" name="Elemento grafico 39" descr="Lavoro in remoto contorno">
            <a:extLst>
              <a:ext uri="{FF2B5EF4-FFF2-40B4-BE49-F238E27FC236}">
                <a16:creationId xmlns:a16="http://schemas.microsoft.com/office/drawing/2014/main" id="{54EFCBD6-A81B-AA2B-E6E5-5242E2E7E161}"/>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6033471" y="4972436"/>
            <a:ext cx="914400" cy="914400"/>
          </a:xfrm>
          <a:prstGeom prst="rect">
            <a:avLst/>
          </a:prstGeom>
        </p:spPr>
      </p:pic>
    </p:spTree>
    <p:extLst>
      <p:ext uri="{BB962C8B-B14F-4D97-AF65-F5344CB8AC3E}">
        <p14:creationId xmlns:p14="http://schemas.microsoft.com/office/powerpoint/2010/main" val="3660137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F6EB95-E9FC-488F-81BE-B44385B0707B}"/>
              </a:ext>
            </a:extLst>
          </p:cNvPr>
          <p:cNvSpPr>
            <a:spLocks noGrp="1"/>
          </p:cNvSpPr>
          <p:nvPr>
            <p:ph type="title"/>
          </p:nvPr>
        </p:nvSpPr>
        <p:spPr>
          <a:xfrm>
            <a:off x="254077" y="414401"/>
            <a:ext cx="11667068" cy="690904"/>
          </a:xfrm>
        </p:spPr>
        <p:txBody>
          <a:bodyPr>
            <a:normAutofit fontScale="90000"/>
          </a:bodyPr>
          <a:lstStyle/>
          <a:p>
            <a:r>
              <a:rPr lang="it-IT" sz="3200" b="1" cap="all" dirty="0">
                <a:solidFill>
                  <a:srgbClr val="174489"/>
                </a:solidFill>
                <a:latin typeface="+mn-lt"/>
                <a:cs typeface="Arial" panose="020B0604020202020204" pitchFamily="34" charset="0"/>
              </a:rPr>
              <a:t>Soluzioni in grado di rendere il processo produttivo più sostenibile e circolare (*) </a:t>
            </a:r>
          </a:p>
        </p:txBody>
      </p:sp>
      <p:pic>
        <p:nvPicPr>
          <p:cNvPr id="4" name="Immagine 3" descr="Immagine che contiene testo&#10;&#10;Descrizione generata automaticamente">
            <a:extLst>
              <a:ext uri="{FF2B5EF4-FFF2-40B4-BE49-F238E27FC236}">
                <a16:creationId xmlns:a16="http://schemas.microsoft.com/office/drawing/2014/main" id="{6D55C9FE-FBAA-0B87-5908-BC5C5F1757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4236" y="6278571"/>
            <a:ext cx="748456" cy="466685"/>
          </a:xfrm>
          <a:prstGeom prst="rect">
            <a:avLst/>
          </a:prstGeom>
        </p:spPr>
      </p:pic>
      <p:graphicFrame>
        <p:nvGraphicFramePr>
          <p:cNvPr id="5" name="Tabella 4">
            <a:extLst>
              <a:ext uri="{FF2B5EF4-FFF2-40B4-BE49-F238E27FC236}">
                <a16:creationId xmlns:a16="http://schemas.microsoft.com/office/drawing/2014/main" id="{CE83DDB6-94EB-F173-08A9-6C6D636559B4}"/>
              </a:ext>
            </a:extLst>
          </p:cNvPr>
          <p:cNvGraphicFramePr>
            <a:graphicFrameLocks noGrp="1"/>
          </p:cNvGraphicFramePr>
          <p:nvPr>
            <p:extLst>
              <p:ext uri="{D42A27DB-BD31-4B8C-83A1-F6EECF244321}">
                <p14:modId xmlns:p14="http://schemas.microsoft.com/office/powerpoint/2010/main" val="1706037435"/>
              </p:ext>
            </p:extLst>
          </p:nvPr>
        </p:nvGraphicFramePr>
        <p:xfrm>
          <a:off x="1562123" y="2011712"/>
          <a:ext cx="9907758" cy="3276436"/>
        </p:xfrm>
        <a:graphic>
          <a:graphicData uri="http://schemas.openxmlformats.org/drawingml/2006/table">
            <a:tbl>
              <a:tblPr firstRow="1" bandRow="1">
                <a:tableStyleId>{5C22544A-7EE6-4342-B048-85BDC9FD1C3A}</a:tableStyleId>
              </a:tblPr>
              <a:tblGrid>
                <a:gridCol w="448821">
                  <a:extLst>
                    <a:ext uri="{9D8B030D-6E8A-4147-A177-3AD203B41FA5}">
                      <a16:colId xmlns:a16="http://schemas.microsoft.com/office/drawing/2014/main" val="20000"/>
                    </a:ext>
                  </a:extLst>
                </a:gridCol>
                <a:gridCol w="9458937">
                  <a:extLst>
                    <a:ext uri="{9D8B030D-6E8A-4147-A177-3AD203B41FA5}">
                      <a16:colId xmlns:a16="http://schemas.microsoft.com/office/drawing/2014/main" val="20001"/>
                    </a:ext>
                  </a:extLst>
                </a:gridCol>
              </a:tblGrid>
              <a:tr h="664376">
                <a:tc>
                  <a:txBody>
                    <a:bodyPr/>
                    <a:lstStyle/>
                    <a:p>
                      <a:pPr marL="0" algn="ctr" defTabSz="914400" rtl="0" eaLnBrk="1" fontAlgn="ctr" latinLnBrk="0" hangingPunct="1">
                        <a:spcAft>
                          <a:spcPts val="1200"/>
                        </a:spcAft>
                      </a:pPr>
                      <a:r>
                        <a:rPr lang="it-IT" sz="1400" b="1" kern="1200">
                          <a:solidFill>
                            <a:schemeClr val="tx1"/>
                          </a:solidFill>
                          <a:latin typeface="Open Sans" panose="020B0606030504020204" pitchFamily="34" charset="0"/>
                          <a:ea typeface="Open Sans" panose="020B0606030504020204" pitchFamily="34" charset="0"/>
                          <a:cs typeface="Open Sans" panose="020B0606030504020204" pitchFamily="34" charset="0"/>
                        </a:rPr>
                        <a:t>1</a:t>
                      </a:r>
                    </a:p>
                  </a:txBody>
                  <a:tcPr marL="9525" marR="9525" marT="9525" marB="0" anchor="ctr">
                    <a:solidFill>
                      <a:schemeClr val="accent2">
                        <a:lumMod val="75000"/>
                        <a:alpha val="40000"/>
                      </a:schemeClr>
                    </a:solidFill>
                  </a:tcPr>
                </a:tc>
                <a:tc>
                  <a:txBody>
                    <a:bodyPr/>
                    <a:lstStyle/>
                    <a:p>
                      <a:pPr marR="71755" algn="just">
                        <a:lnSpc>
                          <a:spcPct val="107000"/>
                        </a:lnSpc>
                        <a:spcAft>
                          <a:spcPts val="0"/>
                        </a:spcAft>
                      </a:pPr>
                      <a:r>
                        <a:rPr lang="it-IT" sz="1400" b="0" kern="1200">
                          <a:solidFill>
                            <a:schemeClr val="tx1"/>
                          </a:solidFill>
                          <a:latin typeface="Open Sans" panose="020B0606030504020204" pitchFamily="34" charset="0"/>
                          <a:ea typeface="Open Sans" panose="020B0606030504020204" pitchFamily="34" charset="0"/>
                          <a:cs typeface="Open Sans" panose="020B0606030504020204" pitchFamily="34" charset="0"/>
                        </a:rPr>
                        <a:t>Soluzioni atte a consentire un utilizzo efficiente delle risorse, il trattamento e la trasformazione dei rifiuti, compreso il riuso dei materiali in un’ottica di economia circolare o a “rifiuto zero” e di compatibilità ambientale</a:t>
                      </a:r>
                    </a:p>
                  </a:txBody>
                  <a:tcPr marL="67945" marR="32385" marT="60960" marB="0" anchor="ctr">
                    <a:solidFill>
                      <a:schemeClr val="accent2">
                        <a:lumMod val="75000"/>
                        <a:alpha val="40000"/>
                      </a:schemeClr>
                    </a:solidFill>
                  </a:tcPr>
                </a:tc>
                <a:extLst>
                  <a:ext uri="{0D108BD9-81ED-4DB2-BD59-A6C34878D82A}">
                    <a16:rowId xmlns:a16="http://schemas.microsoft.com/office/drawing/2014/main" val="10000"/>
                  </a:ext>
                </a:extLst>
              </a:tr>
              <a:tr h="712388">
                <a:tc>
                  <a:txBody>
                    <a:bodyPr/>
                    <a:lstStyle/>
                    <a:p>
                      <a:pPr marL="0" algn="ctr" defTabSz="914400" rtl="0" eaLnBrk="1" fontAlgn="ctr" latinLnBrk="0" hangingPunct="1">
                        <a:spcAft>
                          <a:spcPts val="1200"/>
                        </a:spcAft>
                      </a:pPr>
                      <a:r>
                        <a:rPr lang="it-IT" sz="1400" b="1" kern="1200">
                          <a:solidFill>
                            <a:schemeClr val="tx1"/>
                          </a:solidFill>
                          <a:latin typeface="Open Sans" panose="020B0606030504020204" pitchFamily="34" charset="0"/>
                          <a:ea typeface="Open Sans" panose="020B0606030504020204" pitchFamily="34" charset="0"/>
                          <a:cs typeface="Open Sans" panose="020B0606030504020204" pitchFamily="34" charset="0"/>
                        </a:rPr>
                        <a:t>2</a:t>
                      </a:r>
                    </a:p>
                  </a:txBody>
                  <a:tcPr marL="9525" marR="9525" marT="9525" marB="0" anchor="ctr">
                    <a:solidFill>
                      <a:schemeClr val="accent2">
                        <a:lumMod val="75000"/>
                        <a:alpha val="40000"/>
                      </a:schemeClr>
                    </a:solidFill>
                  </a:tcPr>
                </a:tc>
                <a:tc>
                  <a:txBody>
                    <a:bodyPr/>
                    <a:lstStyle/>
                    <a:p>
                      <a:pPr marR="71755" algn="just">
                        <a:lnSpc>
                          <a:spcPct val="107000"/>
                        </a:lnSpc>
                        <a:spcAft>
                          <a:spcPts val="0"/>
                        </a:spcAft>
                      </a:pPr>
                      <a:r>
                        <a:rPr lang="it-IT" sz="1400" b="0" kern="1200">
                          <a:solidFill>
                            <a:schemeClr val="tx1"/>
                          </a:solidFill>
                          <a:latin typeface="Open Sans" panose="020B0606030504020204" pitchFamily="34" charset="0"/>
                          <a:ea typeface="Open Sans" panose="020B0606030504020204" pitchFamily="34" charset="0"/>
                          <a:cs typeface="Open Sans" panose="020B0606030504020204" pitchFamily="34" charset="0"/>
                        </a:rPr>
                        <a:t>Tecnologie finalizzate al rafforzamento dei percorsi di simbiosi industriale attraverso, ad esempio, la definizione di un approccio sistemico alla riduzione, riciclo e riuso degli scarti alimentari, allo sviluppo di sistemi di ciclo integrato delle acque e al riciclo delle materie prime</a:t>
                      </a:r>
                    </a:p>
                  </a:txBody>
                  <a:tcPr marL="67945" marR="32385" marT="60960" marB="0" anchor="ctr">
                    <a:solidFill>
                      <a:schemeClr val="accent2">
                        <a:lumMod val="75000"/>
                        <a:alpha val="40000"/>
                      </a:schemeClr>
                    </a:solidFill>
                  </a:tcPr>
                </a:tc>
                <a:extLst>
                  <a:ext uri="{0D108BD9-81ED-4DB2-BD59-A6C34878D82A}">
                    <a16:rowId xmlns:a16="http://schemas.microsoft.com/office/drawing/2014/main" val="10001"/>
                  </a:ext>
                </a:extLst>
              </a:tr>
              <a:tr h="435914">
                <a:tc>
                  <a:txBody>
                    <a:bodyPr/>
                    <a:lstStyle/>
                    <a:p>
                      <a:pPr marL="0" algn="ctr" defTabSz="914400" rtl="0" eaLnBrk="1" fontAlgn="ctr" latinLnBrk="0" hangingPunct="1">
                        <a:spcAft>
                          <a:spcPts val="1200"/>
                        </a:spcAft>
                      </a:pPr>
                      <a:r>
                        <a:rPr lang="it-IT" sz="1400" b="1" kern="1200">
                          <a:solidFill>
                            <a:schemeClr val="tx1"/>
                          </a:solidFill>
                          <a:latin typeface="Open Sans" panose="020B0606030504020204" pitchFamily="34" charset="0"/>
                          <a:ea typeface="Open Sans" panose="020B0606030504020204" pitchFamily="34" charset="0"/>
                          <a:cs typeface="Open Sans" panose="020B0606030504020204" pitchFamily="34" charset="0"/>
                        </a:rPr>
                        <a:t>3</a:t>
                      </a:r>
                    </a:p>
                  </a:txBody>
                  <a:tcPr marL="9525" marR="9525" marT="9525" marB="0" anchor="ctr">
                    <a:solidFill>
                      <a:schemeClr val="accent2">
                        <a:lumMod val="75000"/>
                        <a:alpha val="40000"/>
                      </a:schemeClr>
                    </a:solidFill>
                  </a:tcPr>
                </a:tc>
                <a:tc>
                  <a:txBody>
                    <a:bodyPr/>
                    <a:lstStyle/>
                    <a:p>
                      <a:pPr marR="71755" algn="just">
                        <a:lnSpc>
                          <a:spcPct val="107000"/>
                        </a:lnSpc>
                        <a:spcAft>
                          <a:spcPts val="0"/>
                        </a:spcAft>
                      </a:pPr>
                      <a:r>
                        <a:rPr lang="it-IT" sz="1400" b="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Sistemi, strumenti e metodologie per la fornitura, l’uso razionale e la sanificazione dell’acqua</a:t>
                      </a:r>
                    </a:p>
                  </a:txBody>
                  <a:tcPr marL="67945" marR="32385" marT="60960" marB="0" anchor="ctr">
                    <a:solidFill>
                      <a:schemeClr val="accent2">
                        <a:lumMod val="75000"/>
                        <a:alpha val="40000"/>
                      </a:schemeClr>
                    </a:solidFill>
                  </a:tcPr>
                </a:tc>
                <a:extLst>
                  <a:ext uri="{0D108BD9-81ED-4DB2-BD59-A6C34878D82A}">
                    <a16:rowId xmlns:a16="http://schemas.microsoft.com/office/drawing/2014/main" val="10002"/>
                  </a:ext>
                </a:extLst>
              </a:tr>
              <a:tr h="428625">
                <a:tc>
                  <a:txBody>
                    <a:bodyPr/>
                    <a:lstStyle/>
                    <a:p>
                      <a:pPr marL="0" algn="ctr" defTabSz="914400" rtl="0" eaLnBrk="1" fontAlgn="ctr" latinLnBrk="0" hangingPunct="1">
                        <a:spcAft>
                          <a:spcPts val="1200"/>
                        </a:spcAft>
                      </a:pPr>
                      <a:r>
                        <a:rPr lang="it-IT" sz="1400" b="1" kern="1200">
                          <a:solidFill>
                            <a:schemeClr val="tx1"/>
                          </a:solidFill>
                          <a:latin typeface="Open Sans" panose="020B0606030504020204" pitchFamily="34" charset="0"/>
                          <a:ea typeface="Open Sans" panose="020B0606030504020204" pitchFamily="34" charset="0"/>
                          <a:cs typeface="Open Sans" panose="020B0606030504020204" pitchFamily="34" charset="0"/>
                        </a:rPr>
                        <a:t>4</a:t>
                      </a:r>
                    </a:p>
                  </a:txBody>
                  <a:tcPr marL="9525" marR="9525" marT="9525" marB="0" anchor="ctr">
                    <a:solidFill>
                      <a:schemeClr val="accent2">
                        <a:lumMod val="75000"/>
                        <a:alpha val="40000"/>
                      </a:schemeClr>
                    </a:solidFill>
                  </a:tcPr>
                </a:tc>
                <a:tc>
                  <a:txBody>
                    <a:bodyPr/>
                    <a:lstStyle/>
                    <a:p>
                      <a:pPr marR="71755" algn="just">
                        <a:lnSpc>
                          <a:spcPct val="107000"/>
                        </a:lnSpc>
                        <a:spcAft>
                          <a:spcPts val="0"/>
                        </a:spcAft>
                      </a:pPr>
                      <a:r>
                        <a:rPr lang="it-IT" sz="1400" b="0" kern="1200">
                          <a:solidFill>
                            <a:schemeClr val="tx1"/>
                          </a:solidFill>
                          <a:latin typeface="Open Sans" panose="020B0606030504020204" pitchFamily="34" charset="0"/>
                          <a:ea typeface="Open Sans" panose="020B0606030504020204" pitchFamily="34" charset="0"/>
                          <a:cs typeface="Open Sans" panose="020B0606030504020204" pitchFamily="34" charset="0"/>
                        </a:rPr>
                        <a:t>Soluzioni in grado di aumentare il tempo di vita dei prodotti e di efficientare il ciclo produttivo</a:t>
                      </a:r>
                    </a:p>
                  </a:txBody>
                  <a:tcPr marL="67945" marR="32385" marT="60960" marB="0" anchor="ctr">
                    <a:solidFill>
                      <a:schemeClr val="accent2">
                        <a:lumMod val="75000"/>
                        <a:alpha val="40000"/>
                      </a:schemeClr>
                    </a:solidFill>
                  </a:tcPr>
                </a:tc>
                <a:extLst>
                  <a:ext uri="{0D108BD9-81ED-4DB2-BD59-A6C34878D82A}">
                    <a16:rowId xmlns:a16="http://schemas.microsoft.com/office/drawing/2014/main" val="10003"/>
                  </a:ext>
                </a:extLst>
              </a:tr>
              <a:tr h="491343">
                <a:tc>
                  <a:txBody>
                    <a:bodyPr/>
                    <a:lstStyle/>
                    <a:p>
                      <a:pPr marL="0" algn="ctr" defTabSz="914400" rtl="0" eaLnBrk="1" fontAlgn="ctr" latinLnBrk="0" hangingPunct="1">
                        <a:spcAft>
                          <a:spcPts val="1200"/>
                        </a:spcAft>
                      </a:pPr>
                      <a:r>
                        <a:rPr lang="it-IT" sz="1400" b="1" kern="1200">
                          <a:solidFill>
                            <a:schemeClr val="tx1"/>
                          </a:solidFill>
                          <a:latin typeface="Open Sans" panose="020B0606030504020204" pitchFamily="34" charset="0"/>
                          <a:ea typeface="Open Sans" panose="020B0606030504020204" pitchFamily="34" charset="0"/>
                          <a:cs typeface="Open Sans" panose="020B0606030504020204" pitchFamily="34" charset="0"/>
                        </a:rPr>
                        <a:t>5</a:t>
                      </a:r>
                    </a:p>
                  </a:txBody>
                  <a:tcPr marL="9525" marR="9525" marT="9525" marB="0" anchor="ctr">
                    <a:solidFill>
                      <a:schemeClr val="accent2">
                        <a:lumMod val="75000"/>
                        <a:alpha val="40000"/>
                      </a:schemeClr>
                    </a:solidFill>
                  </a:tcPr>
                </a:tc>
                <a:tc>
                  <a:txBody>
                    <a:bodyPr/>
                    <a:lstStyle/>
                    <a:p>
                      <a:pPr marR="71755" algn="just">
                        <a:lnSpc>
                          <a:spcPct val="107000"/>
                        </a:lnSpc>
                        <a:spcAft>
                          <a:spcPts val="0"/>
                        </a:spcAft>
                      </a:pPr>
                      <a:r>
                        <a:rPr lang="it-IT" sz="1400" b="0" kern="1200">
                          <a:solidFill>
                            <a:schemeClr val="tx1"/>
                          </a:solidFill>
                          <a:latin typeface="Open Sans" panose="020B0606030504020204" pitchFamily="34" charset="0"/>
                          <a:ea typeface="Open Sans" panose="020B0606030504020204" pitchFamily="34" charset="0"/>
                          <a:cs typeface="Open Sans" panose="020B0606030504020204" pitchFamily="34" charset="0"/>
                        </a:rPr>
                        <a:t>Utilizzo di nuovi modelli di packaging intelligente (smart packaging) che prevedano anche l’utilizzo di materiali recuperati</a:t>
                      </a:r>
                    </a:p>
                  </a:txBody>
                  <a:tcPr marL="67945" marR="32385" marT="60960" marB="0" anchor="ctr">
                    <a:solidFill>
                      <a:schemeClr val="accent2">
                        <a:lumMod val="75000"/>
                        <a:alpha val="40000"/>
                      </a:schemeClr>
                    </a:solidFill>
                  </a:tcPr>
                </a:tc>
                <a:extLst>
                  <a:ext uri="{0D108BD9-81ED-4DB2-BD59-A6C34878D82A}">
                    <a16:rowId xmlns:a16="http://schemas.microsoft.com/office/drawing/2014/main" val="10004"/>
                  </a:ext>
                </a:extLst>
              </a:tr>
              <a:tr h="491343">
                <a:tc>
                  <a:txBody>
                    <a:bodyPr/>
                    <a:lstStyle/>
                    <a:p>
                      <a:pPr marL="0" algn="ctr" defTabSz="914400" rtl="0" eaLnBrk="1" fontAlgn="ctr" latinLnBrk="0" hangingPunct="1">
                        <a:spcAft>
                          <a:spcPts val="1200"/>
                        </a:spcAft>
                      </a:pPr>
                      <a:r>
                        <a:rPr lang="it-IT" sz="1400" b="1" kern="1200">
                          <a:solidFill>
                            <a:schemeClr val="tx1"/>
                          </a:solidFill>
                          <a:latin typeface="Open Sans" panose="020B0606030504020204" pitchFamily="34" charset="0"/>
                          <a:ea typeface="Open Sans" panose="020B0606030504020204" pitchFamily="34" charset="0"/>
                          <a:cs typeface="Open Sans" panose="020B0606030504020204" pitchFamily="34" charset="0"/>
                        </a:rPr>
                        <a:t>6</a:t>
                      </a:r>
                    </a:p>
                  </a:txBody>
                  <a:tcPr marL="9525" marR="9525" marT="9525" marB="0" anchor="ctr">
                    <a:solidFill>
                      <a:schemeClr val="accent2">
                        <a:lumMod val="75000"/>
                        <a:alpha val="40000"/>
                      </a:schemeClr>
                    </a:solidFill>
                  </a:tcPr>
                </a:tc>
                <a:tc>
                  <a:txBody>
                    <a:bodyPr/>
                    <a:lstStyle/>
                    <a:p>
                      <a:pPr marR="71755" algn="just">
                        <a:lnSpc>
                          <a:spcPct val="107000"/>
                        </a:lnSpc>
                        <a:spcAft>
                          <a:spcPts val="0"/>
                        </a:spcAft>
                      </a:pPr>
                      <a:r>
                        <a:rPr lang="it-IT" sz="1400" b="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Implementazione di sistemi di selezione del materiale </a:t>
                      </a:r>
                      <a:r>
                        <a:rPr lang="it-IT" sz="1400" b="0" kern="1200" dirty="0" err="1">
                          <a:solidFill>
                            <a:schemeClr val="tx1"/>
                          </a:solidFill>
                          <a:latin typeface="Open Sans" panose="020B0606030504020204" pitchFamily="34" charset="0"/>
                          <a:ea typeface="Open Sans" panose="020B0606030504020204" pitchFamily="34" charset="0"/>
                          <a:cs typeface="Open Sans" panose="020B0606030504020204" pitchFamily="34" charset="0"/>
                        </a:rPr>
                        <a:t>multileggero</a:t>
                      </a:r>
                      <a:r>
                        <a:rPr lang="it-IT" sz="1400" b="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al fine di aumentare le quote di recupero e di riciclo di materiali piccoli e leggeri</a:t>
                      </a:r>
                    </a:p>
                  </a:txBody>
                  <a:tcPr marL="67945" marR="32385" marT="60960" marB="0" anchor="ctr">
                    <a:solidFill>
                      <a:schemeClr val="accent2">
                        <a:lumMod val="75000"/>
                        <a:alpha val="40000"/>
                      </a:schemeClr>
                    </a:solidFill>
                  </a:tcPr>
                </a:tc>
                <a:extLst>
                  <a:ext uri="{0D108BD9-81ED-4DB2-BD59-A6C34878D82A}">
                    <a16:rowId xmlns:a16="http://schemas.microsoft.com/office/drawing/2014/main" val="10005"/>
                  </a:ext>
                </a:extLst>
              </a:tr>
            </a:tbl>
          </a:graphicData>
        </a:graphic>
      </p:graphicFrame>
      <p:sp>
        <p:nvSpPr>
          <p:cNvPr id="6" name="CasellaDiTesto 5">
            <a:extLst>
              <a:ext uri="{FF2B5EF4-FFF2-40B4-BE49-F238E27FC236}">
                <a16:creationId xmlns:a16="http://schemas.microsoft.com/office/drawing/2014/main" id="{ACF0382B-5788-689D-6F8E-0550D08330BD}"/>
              </a:ext>
            </a:extLst>
          </p:cNvPr>
          <p:cNvSpPr txBox="1"/>
          <p:nvPr/>
        </p:nvSpPr>
        <p:spPr>
          <a:xfrm>
            <a:off x="129308" y="5965833"/>
            <a:ext cx="4680817" cy="523220"/>
          </a:xfrm>
          <a:prstGeom prst="rect">
            <a:avLst/>
          </a:prstGeom>
          <a:noFill/>
        </p:spPr>
        <p:txBody>
          <a:bodyPr wrap="square">
            <a:spAutoFit/>
          </a:bodyPr>
          <a:lstStyle/>
          <a:p>
            <a:pPr algn="just">
              <a:defRPr/>
            </a:pPr>
            <a:r>
              <a:rPr lang="it-IT" altLang="it-IT" sz="1400" u="sng"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L’elenco è riportato nell’Allegato n. 2 al decreto ministeriale 22 novembre 2024</a:t>
            </a:r>
            <a:endParaRPr lang="it-IT" sz="1400" u="sng"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8" name="Elemento grafico 7" descr="Sostenibilità contorno">
            <a:extLst>
              <a:ext uri="{FF2B5EF4-FFF2-40B4-BE49-F238E27FC236}">
                <a16:creationId xmlns:a16="http://schemas.microsoft.com/office/drawing/2014/main" id="{B838D2F6-D67F-D1C6-0846-E3DBF75B1FA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308" y="2802190"/>
            <a:ext cx="1253619" cy="1253619"/>
          </a:xfrm>
          <a:prstGeom prst="rect">
            <a:avLst/>
          </a:prstGeom>
        </p:spPr>
      </p:pic>
    </p:spTree>
    <p:extLst>
      <p:ext uri="{BB962C8B-B14F-4D97-AF65-F5344CB8AC3E}">
        <p14:creationId xmlns:p14="http://schemas.microsoft.com/office/powerpoint/2010/main" val="1169819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F6EB95-E9FC-488F-81BE-B44385B0707B}"/>
              </a:ext>
            </a:extLst>
          </p:cNvPr>
          <p:cNvSpPr>
            <a:spLocks noGrp="1"/>
          </p:cNvSpPr>
          <p:nvPr>
            <p:ph type="title"/>
          </p:nvPr>
        </p:nvSpPr>
        <p:spPr>
          <a:xfrm>
            <a:off x="270855" y="422790"/>
            <a:ext cx="11667068" cy="690904"/>
          </a:xfrm>
        </p:spPr>
        <p:txBody>
          <a:bodyPr>
            <a:normAutofit fontScale="90000"/>
          </a:bodyPr>
          <a:lstStyle/>
          <a:p>
            <a:r>
              <a:rPr lang="it-IT" sz="3200" b="1" cap="all" dirty="0">
                <a:solidFill>
                  <a:srgbClr val="174489"/>
                </a:solidFill>
                <a:latin typeface="+mn-lt"/>
                <a:cs typeface="Arial" panose="020B0604020202020204" pitchFamily="34" charset="0"/>
              </a:rPr>
              <a:t>Misure atte a migliorare la sostenibilità energetica dell’impresa (*)</a:t>
            </a:r>
          </a:p>
        </p:txBody>
      </p:sp>
      <p:graphicFrame>
        <p:nvGraphicFramePr>
          <p:cNvPr id="4" name="Tabella 3">
            <a:extLst>
              <a:ext uri="{FF2B5EF4-FFF2-40B4-BE49-F238E27FC236}">
                <a16:creationId xmlns:a16="http://schemas.microsoft.com/office/drawing/2014/main" id="{C487FA9F-EECF-62B5-B4B5-8272F4560476}"/>
              </a:ext>
            </a:extLst>
          </p:cNvPr>
          <p:cNvGraphicFramePr>
            <a:graphicFrameLocks noGrp="1"/>
          </p:cNvGraphicFramePr>
          <p:nvPr>
            <p:extLst>
              <p:ext uri="{D42A27DB-BD31-4B8C-83A1-F6EECF244321}">
                <p14:modId xmlns:p14="http://schemas.microsoft.com/office/powerpoint/2010/main" val="1236452972"/>
              </p:ext>
            </p:extLst>
          </p:nvPr>
        </p:nvGraphicFramePr>
        <p:xfrm>
          <a:off x="1561571" y="2246970"/>
          <a:ext cx="9907758" cy="2769205"/>
        </p:xfrm>
        <a:graphic>
          <a:graphicData uri="http://schemas.openxmlformats.org/drawingml/2006/table">
            <a:tbl>
              <a:tblPr firstRow="1" bandRow="1">
                <a:tableStyleId>{5C22544A-7EE6-4342-B048-85BDC9FD1C3A}</a:tableStyleId>
              </a:tblPr>
              <a:tblGrid>
                <a:gridCol w="448821">
                  <a:extLst>
                    <a:ext uri="{9D8B030D-6E8A-4147-A177-3AD203B41FA5}">
                      <a16:colId xmlns:a16="http://schemas.microsoft.com/office/drawing/2014/main" val="20000"/>
                    </a:ext>
                  </a:extLst>
                </a:gridCol>
                <a:gridCol w="9458937">
                  <a:extLst>
                    <a:ext uri="{9D8B030D-6E8A-4147-A177-3AD203B41FA5}">
                      <a16:colId xmlns:a16="http://schemas.microsoft.com/office/drawing/2014/main" val="20001"/>
                    </a:ext>
                  </a:extLst>
                </a:gridCol>
              </a:tblGrid>
              <a:tr h="529242">
                <a:tc>
                  <a:txBody>
                    <a:bodyPr/>
                    <a:lstStyle/>
                    <a:p>
                      <a:pPr marL="0" algn="ctr" defTabSz="914400" rtl="0" eaLnBrk="1" fontAlgn="ctr" latinLnBrk="0" hangingPunct="1">
                        <a:spcAft>
                          <a:spcPts val="1200"/>
                        </a:spcAft>
                      </a:pPr>
                      <a:r>
                        <a:rPr lang="it-IT" sz="1400" b="1" kern="1200">
                          <a:solidFill>
                            <a:schemeClr val="tx1"/>
                          </a:solidFill>
                          <a:latin typeface="Open Sans" panose="020B0606030504020204" pitchFamily="34" charset="0"/>
                          <a:ea typeface="Open Sans" panose="020B0606030504020204" pitchFamily="34" charset="0"/>
                          <a:cs typeface="Open Sans" panose="020B0606030504020204" pitchFamily="34" charset="0"/>
                        </a:rPr>
                        <a:t>1</a:t>
                      </a:r>
                    </a:p>
                  </a:txBody>
                  <a:tcPr marL="9525" marR="9525" marT="9525" marB="0" anchor="ctr">
                    <a:solidFill>
                      <a:schemeClr val="accent6">
                        <a:lumMod val="60000"/>
                        <a:lumOff val="40000"/>
                        <a:alpha val="40000"/>
                      </a:schemeClr>
                    </a:solidFill>
                  </a:tcPr>
                </a:tc>
                <a:tc>
                  <a:txBody>
                    <a:bodyPr/>
                    <a:lstStyle/>
                    <a:p>
                      <a:pPr marR="71755" algn="just">
                        <a:lnSpc>
                          <a:spcPct val="107000"/>
                        </a:lnSpc>
                        <a:spcAft>
                          <a:spcPts val="0"/>
                        </a:spcAft>
                      </a:pPr>
                      <a:r>
                        <a:rPr lang="it-IT" sz="1400" b="0" kern="1200">
                          <a:solidFill>
                            <a:schemeClr val="tx1"/>
                          </a:solidFill>
                          <a:latin typeface="Open Sans" panose="020B0606030504020204" pitchFamily="34" charset="0"/>
                          <a:ea typeface="Open Sans" panose="020B0606030504020204" pitchFamily="34" charset="0"/>
                          <a:cs typeface="Open Sans" panose="020B0606030504020204" pitchFamily="34" charset="0"/>
                        </a:rPr>
                        <a:t>Introduzione di sistemi di monitoraggio dei consumi energetici </a:t>
                      </a:r>
                    </a:p>
                  </a:txBody>
                  <a:tcPr marL="67945" marR="32385" marT="60960" marB="0" anchor="ctr">
                    <a:solidFill>
                      <a:schemeClr val="accent6">
                        <a:lumMod val="60000"/>
                        <a:lumOff val="40000"/>
                        <a:alpha val="40000"/>
                      </a:schemeClr>
                    </a:solidFill>
                  </a:tcPr>
                </a:tc>
                <a:extLst>
                  <a:ext uri="{0D108BD9-81ED-4DB2-BD59-A6C34878D82A}">
                    <a16:rowId xmlns:a16="http://schemas.microsoft.com/office/drawing/2014/main" val="10000"/>
                  </a:ext>
                </a:extLst>
              </a:tr>
              <a:tr h="712388">
                <a:tc>
                  <a:txBody>
                    <a:bodyPr/>
                    <a:lstStyle/>
                    <a:p>
                      <a:pPr marL="0" algn="ctr" defTabSz="914400" rtl="0" eaLnBrk="1" fontAlgn="ctr" latinLnBrk="0" hangingPunct="1">
                        <a:spcAft>
                          <a:spcPts val="1200"/>
                        </a:spcAft>
                      </a:pPr>
                      <a:r>
                        <a:rPr lang="it-IT" sz="1400" b="1" kern="1200">
                          <a:solidFill>
                            <a:schemeClr val="tx1"/>
                          </a:solidFill>
                          <a:latin typeface="Open Sans" panose="020B0606030504020204" pitchFamily="34" charset="0"/>
                          <a:ea typeface="Open Sans" panose="020B0606030504020204" pitchFamily="34" charset="0"/>
                          <a:cs typeface="Open Sans" panose="020B0606030504020204" pitchFamily="34" charset="0"/>
                        </a:rPr>
                        <a:t>2</a:t>
                      </a:r>
                    </a:p>
                  </a:txBody>
                  <a:tcPr marL="9525" marR="9525" marT="9525" marB="0" anchor="ctr">
                    <a:solidFill>
                      <a:schemeClr val="accent6">
                        <a:lumMod val="60000"/>
                        <a:lumOff val="40000"/>
                        <a:alpha val="40000"/>
                      </a:schemeClr>
                    </a:solidFill>
                  </a:tcPr>
                </a:tc>
                <a:tc>
                  <a:txBody>
                    <a:bodyPr/>
                    <a:lstStyle/>
                    <a:p>
                      <a:pPr marR="71755" algn="just">
                        <a:lnSpc>
                          <a:spcPct val="107000"/>
                        </a:lnSpc>
                        <a:spcAft>
                          <a:spcPts val="0"/>
                        </a:spcAft>
                      </a:pPr>
                      <a:r>
                        <a:rPr lang="it-IT" sz="1400" b="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Nuova installazione o sostituzione di impianti ad alta efficienza ovvero di sistemi e componenti in  grado di contenere i consumi energetici correlati al ciclo produttivo e/o di erogazione dei servizi</a:t>
                      </a:r>
                    </a:p>
                  </a:txBody>
                  <a:tcPr marL="67945" marR="32385" marT="60960" marB="0" anchor="ctr">
                    <a:solidFill>
                      <a:schemeClr val="accent6">
                        <a:lumMod val="60000"/>
                        <a:lumOff val="40000"/>
                        <a:alpha val="40000"/>
                      </a:schemeClr>
                    </a:solidFill>
                  </a:tcPr>
                </a:tc>
                <a:extLst>
                  <a:ext uri="{0D108BD9-81ED-4DB2-BD59-A6C34878D82A}">
                    <a16:rowId xmlns:a16="http://schemas.microsoft.com/office/drawing/2014/main" val="10001"/>
                  </a:ext>
                </a:extLst>
              </a:tr>
              <a:tr h="535387">
                <a:tc>
                  <a:txBody>
                    <a:bodyPr/>
                    <a:lstStyle/>
                    <a:p>
                      <a:pPr marL="0" algn="ctr" defTabSz="914400" rtl="0" eaLnBrk="1" fontAlgn="ctr" latinLnBrk="0" hangingPunct="1">
                        <a:spcAft>
                          <a:spcPts val="1200"/>
                        </a:spcAft>
                      </a:pPr>
                      <a:r>
                        <a:rPr lang="it-IT" sz="1400" b="1" kern="1200">
                          <a:solidFill>
                            <a:schemeClr val="tx1"/>
                          </a:solidFill>
                          <a:latin typeface="Open Sans" panose="020B0606030504020204" pitchFamily="34" charset="0"/>
                          <a:ea typeface="Open Sans" panose="020B0606030504020204" pitchFamily="34" charset="0"/>
                          <a:cs typeface="Open Sans" panose="020B0606030504020204" pitchFamily="34" charset="0"/>
                        </a:rPr>
                        <a:t>3</a:t>
                      </a:r>
                    </a:p>
                  </a:txBody>
                  <a:tcPr marL="9525" marR="9525" marT="9525" marB="0" anchor="ctr">
                    <a:solidFill>
                      <a:schemeClr val="accent6">
                        <a:lumMod val="60000"/>
                        <a:lumOff val="40000"/>
                        <a:alpha val="40000"/>
                      </a:schemeClr>
                    </a:solidFill>
                  </a:tcPr>
                </a:tc>
                <a:tc>
                  <a:txBody>
                    <a:bodyPr/>
                    <a:lstStyle/>
                    <a:p>
                      <a:pPr marR="71755" algn="just">
                        <a:lnSpc>
                          <a:spcPct val="107000"/>
                        </a:lnSpc>
                        <a:spcAft>
                          <a:spcPts val="0"/>
                        </a:spcAft>
                      </a:pPr>
                      <a:r>
                        <a:rPr lang="it-IT" sz="1400" b="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Utilizzo di energia termica o elettrica recuperata dai cicli produttivi</a:t>
                      </a:r>
                    </a:p>
                  </a:txBody>
                  <a:tcPr marL="67945" marR="32385" marT="60960" marB="0" anchor="ctr">
                    <a:solidFill>
                      <a:schemeClr val="accent6">
                        <a:lumMod val="60000"/>
                        <a:lumOff val="40000"/>
                        <a:alpha val="40000"/>
                      </a:schemeClr>
                    </a:solidFill>
                  </a:tcPr>
                </a:tc>
                <a:extLst>
                  <a:ext uri="{0D108BD9-81ED-4DB2-BD59-A6C34878D82A}">
                    <a16:rowId xmlns:a16="http://schemas.microsoft.com/office/drawing/2014/main" val="10002"/>
                  </a:ext>
                </a:extLst>
              </a:tr>
              <a:tr h="485775">
                <a:tc>
                  <a:txBody>
                    <a:bodyPr/>
                    <a:lstStyle/>
                    <a:p>
                      <a:pPr marL="0" algn="ctr" defTabSz="914400" rtl="0" eaLnBrk="1" fontAlgn="ctr" latinLnBrk="0" hangingPunct="1">
                        <a:spcAft>
                          <a:spcPts val="1200"/>
                        </a:spcAft>
                      </a:pPr>
                      <a:r>
                        <a:rPr lang="it-IT" sz="1400" b="1" kern="1200">
                          <a:solidFill>
                            <a:schemeClr val="tx1"/>
                          </a:solidFill>
                          <a:latin typeface="Open Sans" panose="020B0606030504020204" pitchFamily="34" charset="0"/>
                          <a:ea typeface="Open Sans" panose="020B0606030504020204" pitchFamily="34" charset="0"/>
                          <a:cs typeface="Open Sans" panose="020B0606030504020204" pitchFamily="34" charset="0"/>
                        </a:rPr>
                        <a:t>4</a:t>
                      </a:r>
                    </a:p>
                  </a:txBody>
                  <a:tcPr marL="9525" marR="9525" marT="9525" marB="0" anchor="ctr">
                    <a:solidFill>
                      <a:schemeClr val="accent6">
                        <a:lumMod val="60000"/>
                        <a:lumOff val="40000"/>
                        <a:alpha val="40000"/>
                      </a:schemeClr>
                    </a:solidFill>
                  </a:tcPr>
                </a:tc>
                <a:tc>
                  <a:txBody>
                    <a:bodyPr/>
                    <a:lstStyle/>
                    <a:p>
                      <a:pPr marR="71755" algn="just">
                        <a:lnSpc>
                          <a:spcPct val="107000"/>
                        </a:lnSpc>
                        <a:spcAft>
                          <a:spcPts val="0"/>
                        </a:spcAft>
                      </a:pPr>
                      <a:r>
                        <a:rPr lang="it-IT" sz="1400" b="0" kern="1200">
                          <a:solidFill>
                            <a:schemeClr val="tx1"/>
                          </a:solidFill>
                          <a:latin typeface="Open Sans" panose="020B0606030504020204" pitchFamily="34" charset="0"/>
                          <a:ea typeface="Open Sans" panose="020B0606030504020204" pitchFamily="34" charset="0"/>
                          <a:cs typeface="Open Sans" panose="020B0606030504020204" pitchFamily="34" charset="0"/>
                        </a:rPr>
                        <a:t>Installazione di impianti di produzione di energia termica o elettrica da fonte rinnovabile per l’autoconsumo</a:t>
                      </a:r>
                    </a:p>
                  </a:txBody>
                  <a:tcPr marL="67945" marR="32385" marT="60960" marB="0" anchor="ctr">
                    <a:solidFill>
                      <a:schemeClr val="accent6">
                        <a:lumMod val="60000"/>
                        <a:lumOff val="40000"/>
                        <a:alpha val="40000"/>
                      </a:schemeClr>
                    </a:solidFill>
                  </a:tcPr>
                </a:tc>
                <a:extLst>
                  <a:ext uri="{0D108BD9-81ED-4DB2-BD59-A6C34878D82A}">
                    <a16:rowId xmlns:a16="http://schemas.microsoft.com/office/drawing/2014/main" val="10003"/>
                  </a:ext>
                </a:extLst>
              </a:tr>
              <a:tr h="491343">
                <a:tc>
                  <a:txBody>
                    <a:bodyPr/>
                    <a:lstStyle/>
                    <a:p>
                      <a:pPr marL="0" algn="ctr" defTabSz="914400" rtl="0" eaLnBrk="1" fontAlgn="ctr" latinLnBrk="0" hangingPunct="1">
                        <a:spcAft>
                          <a:spcPts val="1200"/>
                        </a:spcAft>
                      </a:pPr>
                      <a:r>
                        <a:rPr lang="it-IT" sz="1400" b="1" kern="1200">
                          <a:solidFill>
                            <a:schemeClr val="tx1"/>
                          </a:solidFill>
                          <a:latin typeface="Open Sans" panose="020B0606030504020204" pitchFamily="34" charset="0"/>
                          <a:ea typeface="Open Sans" panose="020B0606030504020204" pitchFamily="34" charset="0"/>
                          <a:cs typeface="Open Sans" panose="020B0606030504020204" pitchFamily="34" charset="0"/>
                        </a:rPr>
                        <a:t>5</a:t>
                      </a:r>
                    </a:p>
                  </a:txBody>
                  <a:tcPr marL="9525" marR="9525" marT="9525" marB="0" anchor="ctr">
                    <a:solidFill>
                      <a:schemeClr val="accent6">
                        <a:lumMod val="60000"/>
                        <a:lumOff val="40000"/>
                        <a:alpha val="40000"/>
                      </a:schemeClr>
                    </a:solidFill>
                  </a:tcPr>
                </a:tc>
                <a:tc>
                  <a:txBody>
                    <a:bodyPr/>
                    <a:lstStyle/>
                    <a:p>
                      <a:pPr marR="71755" algn="just">
                        <a:lnSpc>
                          <a:spcPct val="107000"/>
                        </a:lnSpc>
                        <a:spcAft>
                          <a:spcPts val="0"/>
                        </a:spcAft>
                      </a:pPr>
                      <a:r>
                        <a:rPr lang="it-IT" sz="1400" b="0"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Soluzioni atte a consentire un miglioramento dell’efficienza energetica degli edifici in cui è esercitata l’attività economica</a:t>
                      </a:r>
                    </a:p>
                  </a:txBody>
                  <a:tcPr marL="67945" marR="32385" marT="60960" marB="0" anchor="ctr">
                    <a:solidFill>
                      <a:schemeClr val="accent6">
                        <a:lumMod val="60000"/>
                        <a:lumOff val="40000"/>
                        <a:alpha val="40000"/>
                      </a:schemeClr>
                    </a:solidFill>
                  </a:tcPr>
                </a:tc>
                <a:extLst>
                  <a:ext uri="{0D108BD9-81ED-4DB2-BD59-A6C34878D82A}">
                    <a16:rowId xmlns:a16="http://schemas.microsoft.com/office/drawing/2014/main" val="10004"/>
                  </a:ext>
                </a:extLst>
              </a:tr>
            </a:tbl>
          </a:graphicData>
        </a:graphic>
      </p:graphicFrame>
      <p:sp>
        <p:nvSpPr>
          <p:cNvPr id="5" name="CasellaDiTesto 4">
            <a:extLst>
              <a:ext uri="{FF2B5EF4-FFF2-40B4-BE49-F238E27FC236}">
                <a16:creationId xmlns:a16="http://schemas.microsoft.com/office/drawing/2014/main" id="{D4B01A85-6578-8A0D-554A-757CA1A40425}"/>
              </a:ext>
            </a:extLst>
          </p:cNvPr>
          <p:cNvSpPr txBox="1"/>
          <p:nvPr/>
        </p:nvSpPr>
        <p:spPr>
          <a:xfrm>
            <a:off x="129307" y="5965833"/>
            <a:ext cx="4204567" cy="523220"/>
          </a:xfrm>
          <a:prstGeom prst="rect">
            <a:avLst/>
          </a:prstGeom>
          <a:noFill/>
        </p:spPr>
        <p:txBody>
          <a:bodyPr wrap="square">
            <a:spAutoFit/>
          </a:bodyPr>
          <a:lstStyle/>
          <a:p>
            <a:pPr algn="just">
              <a:defRPr/>
            </a:pPr>
            <a:r>
              <a:rPr lang="it-IT" altLang="it-IT" sz="1400" u="sng"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L’elenco è riportato nell’Allegato n. 3 al decreto ministeriale 22 novembre 2024</a:t>
            </a:r>
            <a:endParaRPr lang="it-IT" sz="1400" u="sng" dirty="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6" name="Elemento grafico 5" descr="Energia rinnovabile contorno">
            <a:extLst>
              <a:ext uri="{FF2B5EF4-FFF2-40B4-BE49-F238E27FC236}">
                <a16:creationId xmlns:a16="http://schemas.microsoft.com/office/drawing/2014/main" id="{60D9FD13-CC0C-B7D4-CA1C-0794A79729A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5693" y="2802600"/>
            <a:ext cx="1252800" cy="1252800"/>
          </a:xfrm>
          <a:prstGeom prst="rect">
            <a:avLst/>
          </a:prstGeom>
        </p:spPr>
      </p:pic>
    </p:spTree>
    <p:extLst>
      <p:ext uri="{BB962C8B-B14F-4D97-AF65-F5344CB8AC3E}">
        <p14:creationId xmlns:p14="http://schemas.microsoft.com/office/powerpoint/2010/main" val="248897765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ersonalizzato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ersonalizzato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c8d93ac-597f-4446-99e4-ac4cf18b6406" xsi:nil="true"/>
    <lcf76f155ced4ddcb4097134ff3c332f xmlns="480d74a7-71b5-4999-8c9c-7d38ace181e7">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379FCD8889C1524E990618C7FFD0ABC1" ma:contentTypeVersion="18" ma:contentTypeDescription="Creare un nuovo documento." ma:contentTypeScope="" ma:versionID="db4733b30646528ae751e2e0eadd0ee9">
  <xsd:schema xmlns:xsd="http://www.w3.org/2001/XMLSchema" xmlns:xs="http://www.w3.org/2001/XMLSchema" xmlns:p="http://schemas.microsoft.com/office/2006/metadata/properties" xmlns:ns2="480d74a7-71b5-4999-8c9c-7d38ace181e7" xmlns:ns3="ec8d93ac-597f-4446-99e4-ac4cf18b6406" targetNamespace="http://schemas.microsoft.com/office/2006/metadata/properties" ma:root="true" ma:fieldsID="a3cb834d2561e34248d0418347c869a8" ns2:_="" ns3:_="">
    <xsd:import namespace="480d74a7-71b5-4999-8c9c-7d38ace181e7"/>
    <xsd:import namespace="ec8d93ac-597f-4446-99e4-ac4cf18b640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2:lcf76f155ced4ddcb4097134ff3c332f" minOccurs="0"/>
                <xsd:element ref="ns3:TaxCatchAll" minOccurs="0"/>
                <xsd:element ref="ns2:MediaLengthInSeconds"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0d74a7-71b5-4999-8c9c-7d38ace181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Tag immagine" ma:readOnly="false" ma:fieldId="{5cf76f15-5ced-4ddc-b409-7134ff3c332f}" ma:taxonomyMulti="true" ma:sspId="c5a36491-74e0-4c35-a6f0-68b60f884ccb"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c8d93ac-597f-4446-99e4-ac4cf18b6406"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e6e60a05-7ea1-410a-9c10-26d04805bd25}" ma:internalName="TaxCatchAll" ma:showField="CatchAllData" ma:web="ec8d93ac-597f-4446-99e4-ac4cf18b6406">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20985B-8CF5-4007-9318-998C0FCF2664}">
  <ds:schemaRefs>
    <ds:schemaRef ds:uri="http://purl.org/dc/terms/"/>
    <ds:schemaRef ds:uri="http://purl.org/dc/elements/1.1/"/>
    <ds:schemaRef ds:uri="http://www.w3.org/XML/1998/namespace"/>
    <ds:schemaRef ds:uri="http://schemas.microsoft.com/office/2006/metadata/properties"/>
    <ds:schemaRef ds:uri="http://schemas.microsoft.com/office/2006/documentManagement/types"/>
    <ds:schemaRef ds:uri="http://schemas.openxmlformats.org/package/2006/metadata/core-properties"/>
    <ds:schemaRef ds:uri="http://schemas.microsoft.com/office/infopath/2007/PartnerControls"/>
    <ds:schemaRef ds:uri="d0a8dd97-1600-4faa-b775-0c6b3b16570e"/>
    <ds:schemaRef ds:uri="71b0205f-d47d-4019-90f6-41e3e9e62cfe"/>
    <ds:schemaRef ds:uri="http://purl.org/dc/dcmitype/"/>
  </ds:schemaRefs>
</ds:datastoreItem>
</file>

<file path=customXml/itemProps2.xml><?xml version="1.0" encoding="utf-8"?>
<ds:datastoreItem xmlns:ds="http://schemas.openxmlformats.org/officeDocument/2006/customXml" ds:itemID="{EC18A768-BAD9-4B39-9ACB-0CF293B7B222}"/>
</file>

<file path=customXml/itemProps3.xml><?xml version="1.0" encoding="utf-8"?>
<ds:datastoreItem xmlns:ds="http://schemas.openxmlformats.org/officeDocument/2006/customXml" ds:itemID="{DB134BCA-05FF-46D6-9713-1FB36C6F75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6650</TotalTime>
  <Words>2755</Words>
  <Application>Microsoft Office PowerPoint</Application>
  <PresentationFormat>Widescreen</PresentationFormat>
  <Paragraphs>184</Paragraphs>
  <Slides>17</Slides>
  <Notes>0</Notes>
  <HiddenSlides>0</HiddenSlides>
  <MMClips>0</MMClips>
  <ScaleCrop>false</ScaleCrop>
  <HeadingPairs>
    <vt:vector size="6" baseType="variant">
      <vt:variant>
        <vt:lpstr>Caratteri utilizzati</vt:lpstr>
      </vt:variant>
      <vt:variant>
        <vt:i4>5</vt:i4>
      </vt:variant>
      <vt:variant>
        <vt:lpstr>Tema</vt:lpstr>
      </vt:variant>
      <vt:variant>
        <vt:i4>2</vt:i4>
      </vt:variant>
      <vt:variant>
        <vt:lpstr>Titoli diapositive</vt:lpstr>
      </vt:variant>
      <vt:variant>
        <vt:i4>17</vt:i4>
      </vt:variant>
    </vt:vector>
  </HeadingPairs>
  <TitlesOfParts>
    <vt:vector size="24" baseType="lpstr">
      <vt:lpstr>Arial</vt:lpstr>
      <vt:lpstr>Arial Black</vt:lpstr>
      <vt:lpstr>Calibri</vt:lpstr>
      <vt:lpstr>Open Sans</vt:lpstr>
      <vt:lpstr>Wingdings</vt:lpstr>
      <vt:lpstr>Tema di Office</vt:lpstr>
      <vt:lpstr>1_Tema di Office</vt:lpstr>
      <vt:lpstr>INVESTIMENTI SOSTENIBILI 4.0 – Bando 2025</vt:lpstr>
      <vt:lpstr>Investimenti sostenibili 4.0 – Bando 2025</vt:lpstr>
      <vt:lpstr>Informazioni generali e risorse disponibili </vt:lpstr>
      <vt:lpstr>Destinatari e attività ammissibili</vt:lpstr>
      <vt:lpstr>Tipologie di intervento</vt:lpstr>
      <vt:lpstr>Programmi ammissibili</vt:lpstr>
      <vt:lpstr>Spese ammissibili e tecnologie abilitanti (*) </vt:lpstr>
      <vt:lpstr>Soluzioni in grado di rendere il processo produttivo più sostenibile e circolare (*) </vt:lpstr>
      <vt:lpstr>Misure atte a migliorare la sostenibilità energetica dell’impresa (*)</vt:lpstr>
      <vt:lpstr>Procedura di accesso</vt:lpstr>
      <vt:lpstr>Procedura di accesso (1/2)</vt:lpstr>
      <vt:lpstr>Procedura di accesso (2/2)</vt:lpstr>
      <vt:lpstr>Procedura di valutazione</vt:lpstr>
      <vt:lpstr>Fase attuativa</vt:lpstr>
      <vt:lpstr>6 cose da sapere!</vt:lpstr>
      <vt:lpstr>Gli errori da evitare</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TITOLO</dc:title>
  <dc:creator>Invitalia SpA</dc:creator>
  <cp:lastModifiedBy>Iannucci Valentina</cp:lastModifiedBy>
  <cp:revision>48</cp:revision>
  <dcterms:created xsi:type="dcterms:W3CDTF">2022-12-12T07:58:24Z</dcterms:created>
  <dcterms:modified xsi:type="dcterms:W3CDTF">2025-05-13T07:24:05Z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0x010100379FCD8889C1524E990618C7FFD0ABC1</vt:lpwstr>
  </property>
</Properties>
</file>