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9" r:id="rId7"/>
    <p:sldId id="260" r:id="rId8"/>
    <p:sldId id="261" r:id="rId9"/>
    <p:sldId id="262" r:id="rId10"/>
    <p:sldId id="266" r:id="rId11"/>
    <p:sldId id="268" r:id="rId12"/>
    <p:sldId id="264" r:id="rId13"/>
    <p:sldId id="267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FFDA65"/>
    <a:srgbClr val="FFC000"/>
    <a:srgbClr val="30579B"/>
    <a:srgbClr val="FFFF4B"/>
    <a:srgbClr val="1744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DD8DF6-BA44-42F3-A58D-FFD644A5C669}" v="349" dt="2025-05-12T11:37:56.0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06" autoAdjust="0"/>
    <p:restoredTop sz="94660" autoAdjust="0"/>
  </p:normalViewPr>
  <p:slideViewPr>
    <p:cSldViewPr snapToGrid="0">
      <p:cViewPr varScale="1">
        <p:scale>
          <a:sx n="67" d="100"/>
          <a:sy n="67" d="100"/>
        </p:scale>
        <p:origin x="212" y="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6EAFCB-CE7E-4FBB-8D0A-9CB134130A1E}" type="doc">
      <dgm:prSet loTypeId="urn:microsoft.com/office/officeart/2008/layout/VerticalCurvedList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700B50C7-A3DF-477C-AB48-22AF999B40CE}">
      <dgm:prSet phldrT="[Testo]"/>
      <dgm:spPr/>
      <dgm:t>
        <a:bodyPr/>
        <a:lstStyle/>
        <a:p>
          <a:r>
            <a:rPr lang="it-IT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realizzati esclusivamente presso unità produttive </a:t>
          </a:r>
          <a:r>
            <a:rPr lang="it-IT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localizzate nei territori delle Regioni meno sviluppate</a:t>
          </a:r>
        </a:p>
      </dgm:t>
    </dgm:pt>
    <dgm:pt modelId="{E991D114-3C9A-432D-8C48-0DF96117BACC}" type="parTrans" cxnId="{8E62C37B-D35E-4CFA-8FA7-D89BA282D483}">
      <dgm:prSet/>
      <dgm:spPr/>
      <dgm:t>
        <a:bodyPr/>
        <a:lstStyle/>
        <a:p>
          <a:endParaRPr lang="it-IT"/>
        </a:p>
      </dgm:t>
    </dgm:pt>
    <dgm:pt modelId="{3BCB030C-4919-49AD-A3A0-8B3B9ED150BA}" type="sibTrans" cxnId="{8E62C37B-D35E-4CFA-8FA7-D89BA282D483}">
      <dgm:prSet/>
      <dgm:spPr/>
      <dgm:t>
        <a:bodyPr/>
        <a:lstStyle/>
        <a:p>
          <a:endParaRPr lang="it-IT"/>
        </a:p>
      </dgm:t>
    </dgm:pt>
    <dgm:pt modelId="{40A5E154-DA09-4CD4-8648-95DFE2F1E5EE}">
      <dgm:prSet phldrT="[Testo]"/>
      <dgm:spPr/>
      <dgm:t>
        <a:bodyPr/>
        <a:lstStyle/>
        <a:p>
          <a:r>
            <a:rPr lang="it-IT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di importo </a:t>
          </a:r>
          <a:r>
            <a:rPr lang="it-IT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non inferiore a 750 mila euro</a:t>
          </a:r>
          <a:r>
            <a:rPr lang="it-IT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 e </a:t>
          </a:r>
          <a:r>
            <a:rPr lang="it-IT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non superiore a 5 milioni </a:t>
          </a:r>
          <a:r>
            <a:rPr lang="it-IT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e, comunque, al </a:t>
          </a:r>
          <a:r>
            <a:rPr lang="it-IT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70% del fatturato dell’ultimo bilancio </a:t>
          </a:r>
          <a:r>
            <a:rPr lang="it-IT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approvato e depositato</a:t>
          </a:r>
        </a:p>
      </dgm:t>
    </dgm:pt>
    <dgm:pt modelId="{A1C12E4A-BE0D-4375-8D75-432F075A5671}" type="parTrans" cxnId="{D42F084A-8BED-4968-BCCC-667BDDA12E7B}">
      <dgm:prSet/>
      <dgm:spPr/>
      <dgm:t>
        <a:bodyPr/>
        <a:lstStyle/>
        <a:p>
          <a:endParaRPr lang="it-IT"/>
        </a:p>
      </dgm:t>
    </dgm:pt>
    <dgm:pt modelId="{3E319ECA-9B15-487A-9C8E-99F8B2F31964}" type="sibTrans" cxnId="{D42F084A-8BED-4968-BCCC-667BDDA12E7B}">
      <dgm:prSet/>
      <dgm:spPr/>
      <dgm:t>
        <a:bodyPr/>
        <a:lstStyle/>
        <a:p>
          <a:endParaRPr lang="it-IT"/>
        </a:p>
      </dgm:t>
    </dgm:pt>
    <dgm:pt modelId="{D6BB819B-4435-46A1-9CA5-02218023608F}">
      <dgm:prSet phldrT="[Testo]"/>
      <dgm:spPr/>
      <dgm:t>
        <a:bodyPr/>
        <a:lstStyle/>
        <a:p>
          <a:r>
            <a:rPr lang="it-IT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di durata massima pari a </a:t>
          </a:r>
          <a:r>
            <a:rPr lang="it-IT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18 mesi </a:t>
          </a:r>
          <a:r>
            <a:rPr lang="it-IT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dalla data del provvedimento di  concessione</a:t>
          </a:r>
        </a:p>
      </dgm:t>
    </dgm:pt>
    <dgm:pt modelId="{ECFC1E0F-777B-4556-BAD8-1656CCC635F3}" type="parTrans" cxnId="{66475191-4A9C-4F0A-8A12-4BB88925734A}">
      <dgm:prSet/>
      <dgm:spPr/>
      <dgm:t>
        <a:bodyPr/>
        <a:lstStyle/>
        <a:p>
          <a:endParaRPr lang="it-IT"/>
        </a:p>
      </dgm:t>
    </dgm:pt>
    <dgm:pt modelId="{70118090-0AFF-410C-9B42-A46309210CB8}" type="sibTrans" cxnId="{66475191-4A9C-4F0A-8A12-4BB88925734A}">
      <dgm:prSet/>
      <dgm:spPr/>
      <dgm:t>
        <a:bodyPr/>
        <a:lstStyle/>
        <a:p>
          <a:endParaRPr lang="it-IT"/>
        </a:p>
      </dgm:t>
    </dgm:pt>
    <dgm:pt modelId="{03C1C16C-1D4B-4A3D-ADE7-8B1C245391C8}">
      <dgm:prSet/>
      <dgm:spPr/>
      <dgm:t>
        <a:bodyPr/>
        <a:lstStyle/>
        <a:p>
          <a:r>
            <a:rPr lang="it-IT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finalizzati allo svolgimento di </a:t>
          </a:r>
          <a:r>
            <a:rPr lang="it-IT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attività manifatturiere </a:t>
          </a:r>
          <a:r>
            <a:rPr lang="it-IT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e di </a:t>
          </a:r>
          <a:r>
            <a:rPr lang="it-IT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attività di servizi alle imprese</a:t>
          </a:r>
          <a:r>
            <a:rPr lang="it-IT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, come indicate nell’allegato 4 del D.M. </a:t>
          </a:r>
        </a:p>
      </dgm:t>
    </dgm:pt>
    <dgm:pt modelId="{E742A782-19C4-4BDD-8C0A-BE143BDF8FA4}" type="parTrans" cxnId="{7142633C-9346-423F-A382-3CEE0E86BAA2}">
      <dgm:prSet/>
      <dgm:spPr/>
      <dgm:t>
        <a:bodyPr/>
        <a:lstStyle/>
        <a:p>
          <a:endParaRPr lang="it-IT"/>
        </a:p>
      </dgm:t>
    </dgm:pt>
    <dgm:pt modelId="{F59713B6-7343-493E-9EE4-C9766392065F}" type="sibTrans" cxnId="{7142633C-9346-423F-A382-3CEE0E86BAA2}">
      <dgm:prSet/>
      <dgm:spPr/>
      <dgm:t>
        <a:bodyPr/>
        <a:lstStyle/>
        <a:p>
          <a:endParaRPr lang="it-IT"/>
        </a:p>
      </dgm:t>
    </dgm:pt>
    <dgm:pt modelId="{9C6179AC-F103-4FAA-9804-9364F11FC324}" type="pres">
      <dgm:prSet presAssocID="{456EAFCB-CE7E-4FBB-8D0A-9CB134130A1E}" presName="Name0" presStyleCnt="0">
        <dgm:presLayoutVars>
          <dgm:chMax val="7"/>
          <dgm:chPref val="7"/>
          <dgm:dir/>
        </dgm:presLayoutVars>
      </dgm:prSet>
      <dgm:spPr/>
    </dgm:pt>
    <dgm:pt modelId="{F804E6DC-83DA-43B3-9BA4-64CF40D0E277}" type="pres">
      <dgm:prSet presAssocID="{456EAFCB-CE7E-4FBB-8D0A-9CB134130A1E}" presName="Name1" presStyleCnt="0"/>
      <dgm:spPr/>
    </dgm:pt>
    <dgm:pt modelId="{BB07D927-0250-4133-BF43-74544624EC7E}" type="pres">
      <dgm:prSet presAssocID="{456EAFCB-CE7E-4FBB-8D0A-9CB134130A1E}" presName="cycle" presStyleCnt="0"/>
      <dgm:spPr/>
    </dgm:pt>
    <dgm:pt modelId="{221EA123-A75A-45A4-9906-C510C95AC51C}" type="pres">
      <dgm:prSet presAssocID="{456EAFCB-CE7E-4FBB-8D0A-9CB134130A1E}" presName="srcNode" presStyleLbl="node1" presStyleIdx="0" presStyleCnt="4"/>
      <dgm:spPr/>
    </dgm:pt>
    <dgm:pt modelId="{B69BCA9E-81E8-4A22-A909-E55A862ED29F}" type="pres">
      <dgm:prSet presAssocID="{456EAFCB-CE7E-4FBB-8D0A-9CB134130A1E}" presName="conn" presStyleLbl="parChTrans1D2" presStyleIdx="0" presStyleCnt="1"/>
      <dgm:spPr/>
    </dgm:pt>
    <dgm:pt modelId="{8E58C6CE-85C6-44AF-B23F-ECF719247E8C}" type="pres">
      <dgm:prSet presAssocID="{456EAFCB-CE7E-4FBB-8D0A-9CB134130A1E}" presName="extraNode" presStyleLbl="node1" presStyleIdx="0" presStyleCnt="4"/>
      <dgm:spPr/>
    </dgm:pt>
    <dgm:pt modelId="{C0F30A1A-3D1C-4E73-BEDF-AA63684D0AD7}" type="pres">
      <dgm:prSet presAssocID="{456EAFCB-CE7E-4FBB-8D0A-9CB134130A1E}" presName="dstNode" presStyleLbl="node1" presStyleIdx="0" presStyleCnt="4"/>
      <dgm:spPr/>
    </dgm:pt>
    <dgm:pt modelId="{FE5405FE-5AE7-4116-A537-7D63F930C604}" type="pres">
      <dgm:prSet presAssocID="{700B50C7-A3DF-477C-AB48-22AF999B40CE}" presName="text_1" presStyleLbl="node1" presStyleIdx="0" presStyleCnt="4" custScaleY="92813">
        <dgm:presLayoutVars>
          <dgm:bulletEnabled val="1"/>
        </dgm:presLayoutVars>
      </dgm:prSet>
      <dgm:spPr/>
    </dgm:pt>
    <dgm:pt modelId="{626C4E6F-6DEC-4565-9814-3D4F17A35D6A}" type="pres">
      <dgm:prSet presAssocID="{700B50C7-A3DF-477C-AB48-22AF999B40CE}" presName="accent_1" presStyleCnt="0"/>
      <dgm:spPr/>
    </dgm:pt>
    <dgm:pt modelId="{A30BE799-7CCF-4C29-AF0A-CDC9422297FC}" type="pres">
      <dgm:prSet presAssocID="{700B50C7-A3DF-477C-AB48-22AF999B40CE}" presName="accentRepeatNode" presStyleLbl="solidFgAcc1" presStyleIdx="0" presStyleCnt="4" custLinFactNeighborX="-23492" custLinFactNeighborY="-1649"/>
      <dgm:spPr/>
    </dgm:pt>
    <dgm:pt modelId="{17F52646-B02C-4F09-9DBB-F6EFBE38572E}" type="pres">
      <dgm:prSet presAssocID="{03C1C16C-1D4B-4A3D-ADE7-8B1C245391C8}" presName="text_2" presStyleLbl="node1" presStyleIdx="1" presStyleCnt="4">
        <dgm:presLayoutVars>
          <dgm:bulletEnabled val="1"/>
        </dgm:presLayoutVars>
      </dgm:prSet>
      <dgm:spPr/>
    </dgm:pt>
    <dgm:pt modelId="{2795AAC5-1EEF-4E67-9D52-DC62E461DAD6}" type="pres">
      <dgm:prSet presAssocID="{03C1C16C-1D4B-4A3D-ADE7-8B1C245391C8}" presName="accent_2" presStyleCnt="0"/>
      <dgm:spPr/>
    </dgm:pt>
    <dgm:pt modelId="{0E9AF0B5-70DC-4D21-9AF1-D707AD479BCE}" type="pres">
      <dgm:prSet presAssocID="{03C1C16C-1D4B-4A3D-ADE7-8B1C245391C8}" presName="accentRepeatNode" presStyleLbl="solidFgAcc1" presStyleIdx="1" presStyleCnt="4" custLinFactNeighborX="-8803" custLinFactNeighborY="6468"/>
      <dgm:spPr/>
    </dgm:pt>
    <dgm:pt modelId="{8476B273-4090-4489-8A8F-7A7B3CCB25F2}" type="pres">
      <dgm:prSet presAssocID="{40A5E154-DA09-4CD4-8648-95DFE2F1E5EE}" presName="text_3" presStyleLbl="node1" presStyleIdx="2" presStyleCnt="4">
        <dgm:presLayoutVars>
          <dgm:bulletEnabled val="1"/>
        </dgm:presLayoutVars>
      </dgm:prSet>
      <dgm:spPr/>
    </dgm:pt>
    <dgm:pt modelId="{7133E159-2DDC-42C3-940A-4AE3CFC5ABDA}" type="pres">
      <dgm:prSet presAssocID="{40A5E154-DA09-4CD4-8648-95DFE2F1E5EE}" presName="accent_3" presStyleCnt="0"/>
      <dgm:spPr/>
    </dgm:pt>
    <dgm:pt modelId="{44E10A90-CC65-4810-8C8F-65B149E20944}" type="pres">
      <dgm:prSet presAssocID="{40A5E154-DA09-4CD4-8648-95DFE2F1E5EE}" presName="accentRepeatNode" presStyleLbl="solidFgAcc1" presStyleIdx="2" presStyleCnt="4"/>
      <dgm:spPr/>
    </dgm:pt>
    <dgm:pt modelId="{4DBEAFDF-167F-4963-AFA3-7F910AA12C12}" type="pres">
      <dgm:prSet presAssocID="{D6BB819B-4435-46A1-9CA5-02218023608F}" presName="text_4" presStyleLbl="node1" presStyleIdx="3" presStyleCnt="4">
        <dgm:presLayoutVars>
          <dgm:bulletEnabled val="1"/>
        </dgm:presLayoutVars>
      </dgm:prSet>
      <dgm:spPr/>
    </dgm:pt>
    <dgm:pt modelId="{3552316F-DAF0-4369-B08E-2300B323BF0A}" type="pres">
      <dgm:prSet presAssocID="{D6BB819B-4435-46A1-9CA5-02218023608F}" presName="accent_4" presStyleCnt="0"/>
      <dgm:spPr/>
    </dgm:pt>
    <dgm:pt modelId="{5A444DB5-FEBF-4DCD-85F0-D9A3226DA5D2}" type="pres">
      <dgm:prSet presAssocID="{D6BB819B-4435-46A1-9CA5-02218023608F}" presName="accentRepeatNode" presStyleLbl="solidFgAcc1" presStyleIdx="3" presStyleCnt="4" custLinFactNeighborX="6519" custLinFactNeighborY="3527"/>
      <dgm:spPr/>
    </dgm:pt>
  </dgm:ptLst>
  <dgm:cxnLst>
    <dgm:cxn modelId="{A70A9103-D03C-4376-B76B-D6E399ACEC8A}" type="presOf" srcId="{456EAFCB-CE7E-4FBB-8D0A-9CB134130A1E}" destId="{9C6179AC-F103-4FAA-9804-9364F11FC324}" srcOrd="0" destOrd="0" presId="urn:microsoft.com/office/officeart/2008/layout/VerticalCurvedList"/>
    <dgm:cxn modelId="{ABAD2504-FE77-4617-A056-BF0A4F2A47FA}" type="presOf" srcId="{40A5E154-DA09-4CD4-8648-95DFE2F1E5EE}" destId="{8476B273-4090-4489-8A8F-7A7B3CCB25F2}" srcOrd="0" destOrd="0" presId="urn:microsoft.com/office/officeart/2008/layout/VerticalCurvedList"/>
    <dgm:cxn modelId="{7142633C-9346-423F-A382-3CEE0E86BAA2}" srcId="{456EAFCB-CE7E-4FBB-8D0A-9CB134130A1E}" destId="{03C1C16C-1D4B-4A3D-ADE7-8B1C245391C8}" srcOrd="1" destOrd="0" parTransId="{E742A782-19C4-4BDD-8C0A-BE143BDF8FA4}" sibTransId="{F59713B6-7343-493E-9EE4-C9766392065F}"/>
    <dgm:cxn modelId="{D42F084A-8BED-4968-BCCC-667BDDA12E7B}" srcId="{456EAFCB-CE7E-4FBB-8D0A-9CB134130A1E}" destId="{40A5E154-DA09-4CD4-8648-95DFE2F1E5EE}" srcOrd="2" destOrd="0" parTransId="{A1C12E4A-BE0D-4375-8D75-432F075A5671}" sibTransId="{3E319ECA-9B15-487A-9C8E-99F8B2F31964}"/>
    <dgm:cxn modelId="{8E62C37B-D35E-4CFA-8FA7-D89BA282D483}" srcId="{456EAFCB-CE7E-4FBB-8D0A-9CB134130A1E}" destId="{700B50C7-A3DF-477C-AB48-22AF999B40CE}" srcOrd="0" destOrd="0" parTransId="{E991D114-3C9A-432D-8C48-0DF96117BACC}" sibTransId="{3BCB030C-4919-49AD-A3A0-8B3B9ED150BA}"/>
    <dgm:cxn modelId="{D826E489-257A-4CE1-82D3-D3D4E21E4D26}" type="presOf" srcId="{3BCB030C-4919-49AD-A3A0-8B3B9ED150BA}" destId="{B69BCA9E-81E8-4A22-A909-E55A862ED29F}" srcOrd="0" destOrd="0" presId="urn:microsoft.com/office/officeart/2008/layout/VerticalCurvedList"/>
    <dgm:cxn modelId="{5EC7FA89-21CE-4670-A7CC-0257EFE67868}" type="presOf" srcId="{700B50C7-A3DF-477C-AB48-22AF999B40CE}" destId="{FE5405FE-5AE7-4116-A537-7D63F930C604}" srcOrd="0" destOrd="0" presId="urn:microsoft.com/office/officeart/2008/layout/VerticalCurvedList"/>
    <dgm:cxn modelId="{66475191-4A9C-4F0A-8A12-4BB88925734A}" srcId="{456EAFCB-CE7E-4FBB-8D0A-9CB134130A1E}" destId="{D6BB819B-4435-46A1-9CA5-02218023608F}" srcOrd="3" destOrd="0" parTransId="{ECFC1E0F-777B-4556-BAD8-1656CCC635F3}" sibTransId="{70118090-0AFF-410C-9B42-A46309210CB8}"/>
    <dgm:cxn modelId="{465649B8-6E75-47C6-B9D4-6474ED50A76A}" type="presOf" srcId="{03C1C16C-1D4B-4A3D-ADE7-8B1C245391C8}" destId="{17F52646-B02C-4F09-9DBB-F6EFBE38572E}" srcOrd="0" destOrd="0" presId="urn:microsoft.com/office/officeart/2008/layout/VerticalCurvedList"/>
    <dgm:cxn modelId="{8E3C89BA-8573-4019-97C5-0E46C31DE98A}" type="presOf" srcId="{D6BB819B-4435-46A1-9CA5-02218023608F}" destId="{4DBEAFDF-167F-4963-AFA3-7F910AA12C12}" srcOrd="0" destOrd="0" presId="urn:microsoft.com/office/officeart/2008/layout/VerticalCurvedList"/>
    <dgm:cxn modelId="{0BCCBD66-7EE1-4EA7-A8B5-EE345CCFCC19}" type="presParOf" srcId="{9C6179AC-F103-4FAA-9804-9364F11FC324}" destId="{F804E6DC-83DA-43B3-9BA4-64CF40D0E277}" srcOrd="0" destOrd="0" presId="urn:microsoft.com/office/officeart/2008/layout/VerticalCurvedList"/>
    <dgm:cxn modelId="{187FC613-4F82-481F-AE4F-0149EFC2B835}" type="presParOf" srcId="{F804E6DC-83DA-43B3-9BA4-64CF40D0E277}" destId="{BB07D927-0250-4133-BF43-74544624EC7E}" srcOrd="0" destOrd="0" presId="urn:microsoft.com/office/officeart/2008/layout/VerticalCurvedList"/>
    <dgm:cxn modelId="{64F5A22B-7526-4776-83BE-6D821A365A12}" type="presParOf" srcId="{BB07D927-0250-4133-BF43-74544624EC7E}" destId="{221EA123-A75A-45A4-9906-C510C95AC51C}" srcOrd="0" destOrd="0" presId="urn:microsoft.com/office/officeart/2008/layout/VerticalCurvedList"/>
    <dgm:cxn modelId="{09FB47A8-CF95-450B-98DD-DEC940DF5E14}" type="presParOf" srcId="{BB07D927-0250-4133-BF43-74544624EC7E}" destId="{B69BCA9E-81E8-4A22-A909-E55A862ED29F}" srcOrd="1" destOrd="0" presId="urn:microsoft.com/office/officeart/2008/layout/VerticalCurvedList"/>
    <dgm:cxn modelId="{072D148A-5028-4910-84DE-83DDEB0B06E6}" type="presParOf" srcId="{BB07D927-0250-4133-BF43-74544624EC7E}" destId="{8E58C6CE-85C6-44AF-B23F-ECF719247E8C}" srcOrd="2" destOrd="0" presId="urn:microsoft.com/office/officeart/2008/layout/VerticalCurvedList"/>
    <dgm:cxn modelId="{F6481EDF-6536-4F6B-82D9-D238BD4AA3B4}" type="presParOf" srcId="{BB07D927-0250-4133-BF43-74544624EC7E}" destId="{C0F30A1A-3D1C-4E73-BEDF-AA63684D0AD7}" srcOrd="3" destOrd="0" presId="urn:microsoft.com/office/officeart/2008/layout/VerticalCurvedList"/>
    <dgm:cxn modelId="{33A13A2B-FFCB-4929-ABDE-8662EBD3DE85}" type="presParOf" srcId="{F804E6DC-83DA-43B3-9BA4-64CF40D0E277}" destId="{FE5405FE-5AE7-4116-A537-7D63F930C604}" srcOrd="1" destOrd="0" presId="urn:microsoft.com/office/officeart/2008/layout/VerticalCurvedList"/>
    <dgm:cxn modelId="{5D991CC0-378C-4638-9FB4-CDB2515A4C9D}" type="presParOf" srcId="{F804E6DC-83DA-43B3-9BA4-64CF40D0E277}" destId="{626C4E6F-6DEC-4565-9814-3D4F17A35D6A}" srcOrd="2" destOrd="0" presId="urn:microsoft.com/office/officeart/2008/layout/VerticalCurvedList"/>
    <dgm:cxn modelId="{0BF2F5CA-243D-468E-8CD8-18229FBBF928}" type="presParOf" srcId="{626C4E6F-6DEC-4565-9814-3D4F17A35D6A}" destId="{A30BE799-7CCF-4C29-AF0A-CDC9422297FC}" srcOrd="0" destOrd="0" presId="urn:microsoft.com/office/officeart/2008/layout/VerticalCurvedList"/>
    <dgm:cxn modelId="{AF2C1564-D2BA-4C9F-9D49-09B8D4C53698}" type="presParOf" srcId="{F804E6DC-83DA-43B3-9BA4-64CF40D0E277}" destId="{17F52646-B02C-4F09-9DBB-F6EFBE38572E}" srcOrd="3" destOrd="0" presId="urn:microsoft.com/office/officeart/2008/layout/VerticalCurvedList"/>
    <dgm:cxn modelId="{F171CFF4-01EB-45DD-9703-EA8E4FD81D3E}" type="presParOf" srcId="{F804E6DC-83DA-43B3-9BA4-64CF40D0E277}" destId="{2795AAC5-1EEF-4E67-9D52-DC62E461DAD6}" srcOrd="4" destOrd="0" presId="urn:microsoft.com/office/officeart/2008/layout/VerticalCurvedList"/>
    <dgm:cxn modelId="{045A39DE-C80C-4611-A188-055C8E9B2848}" type="presParOf" srcId="{2795AAC5-1EEF-4E67-9D52-DC62E461DAD6}" destId="{0E9AF0B5-70DC-4D21-9AF1-D707AD479BCE}" srcOrd="0" destOrd="0" presId="urn:microsoft.com/office/officeart/2008/layout/VerticalCurvedList"/>
    <dgm:cxn modelId="{E9491F4D-386C-4C8D-B6BF-A1EFA34F0157}" type="presParOf" srcId="{F804E6DC-83DA-43B3-9BA4-64CF40D0E277}" destId="{8476B273-4090-4489-8A8F-7A7B3CCB25F2}" srcOrd="5" destOrd="0" presId="urn:microsoft.com/office/officeart/2008/layout/VerticalCurvedList"/>
    <dgm:cxn modelId="{98A357C1-159E-43F2-AAA6-65EF48615E96}" type="presParOf" srcId="{F804E6DC-83DA-43B3-9BA4-64CF40D0E277}" destId="{7133E159-2DDC-42C3-940A-4AE3CFC5ABDA}" srcOrd="6" destOrd="0" presId="urn:microsoft.com/office/officeart/2008/layout/VerticalCurvedList"/>
    <dgm:cxn modelId="{C5FCCC37-96A5-4125-B785-884C6A4FE8C7}" type="presParOf" srcId="{7133E159-2DDC-42C3-940A-4AE3CFC5ABDA}" destId="{44E10A90-CC65-4810-8C8F-65B149E20944}" srcOrd="0" destOrd="0" presId="urn:microsoft.com/office/officeart/2008/layout/VerticalCurvedList"/>
    <dgm:cxn modelId="{6B3C03AB-68C3-4138-A0CF-417850094766}" type="presParOf" srcId="{F804E6DC-83DA-43B3-9BA4-64CF40D0E277}" destId="{4DBEAFDF-167F-4963-AFA3-7F910AA12C12}" srcOrd="7" destOrd="0" presId="urn:microsoft.com/office/officeart/2008/layout/VerticalCurvedList"/>
    <dgm:cxn modelId="{E4342FF7-BAC7-4B61-8388-D1A026E24F6F}" type="presParOf" srcId="{F804E6DC-83DA-43B3-9BA4-64CF40D0E277}" destId="{3552316F-DAF0-4369-B08E-2300B323BF0A}" srcOrd="8" destOrd="0" presId="urn:microsoft.com/office/officeart/2008/layout/VerticalCurvedList"/>
    <dgm:cxn modelId="{B0605BF7-F7B8-458F-9C63-3E5AF3D36BC3}" type="presParOf" srcId="{3552316F-DAF0-4369-B08E-2300B323BF0A}" destId="{5A444DB5-FEBF-4DCD-85F0-D9A3226DA5D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9BCA9E-81E8-4A22-A909-E55A862ED29F}">
      <dsp:nvSpPr>
        <dsp:cNvPr id="0" name=""/>
        <dsp:cNvSpPr/>
      </dsp:nvSpPr>
      <dsp:spPr>
        <a:xfrm>
          <a:off x="-5080111" y="-778258"/>
          <a:ext cx="6049882" cy="6049882"/>
        </a:xfrm>
        <a:prstGeom prst="blockArc">
          <a:avLst>
            <a:gd name="adj1" fmla="val 18900000"/>
            <a:gd name="adj2" fmla="val 2700000"/>
            <a:gd name="adj3" fmla="val 357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5405FE-5AE7-4116-A537-7D63F930C604}">
      <dsp:nvSpPr>
        <dsp:cNvPr id="0" name=""/>
        <dsp:cNvSpPr/>
      </dsp:nvSpPr>
      <dsp:spPr>
        <a:xfrm>
          <a:off x="507790" y="370290"/>
          <a:ext cx="9444706" cy="64157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48687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realizzati esclusivamente presso unità produttive </a:t>
          </a:r>
          <a:r>
            <a:rPr lang="it-IT" sz="1800" b="1" kern="1200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localizzate nei territori delle Regioni meno sviluppate</a:t>
          </a:r>
        </a:p>
      </dsp:txBody>
      <dsp:txXfrm>
        <a:off x="507790" y="370290"/>
        <a:ext cx="9444706" cy="641578"/>
      </dsp:txXfrm>
    </dsp:sp>
    <dsp:sp modelId="{A30BE799-7CCF-4C29-AF0A-CDC9422297FC}">
      <dsp:nvSpPr>
        <dsp:cNvPr id="0" name=""/>
        <dsp:cNvSpPr/>
      </dsp:nvSpPr>
      <dsp:spPr>
        <a:xfrm>
          <a:off x="0" y="244793"/>
          <a:ext cx="864074" cy="86407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F52646-B02C-4F09-9DBB-F6EFBE38572E}">
      <dsp:nvSpPr>
        <dsp:cNvPr id="0" name=""/>
        <dsp:cNvSpPr/>
      </dsp:nvSpPr>
      <dsp:spPr>
        <a:xfrm>
          <a:off x="904105" y="1382518"/>
          <a:ext cx="9048391" cy="69125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48687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finalizzati allo svolgimento di </a:t>
          </a:r>
          <a:r>
            <a:rPr lang="it-IT" sz="1800" b="1" kern="1200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attività manifatturiere </a:t>
          </a:r>
          <a:r>
            <a:rPr lang="it-IT" sz="1800" kern="1200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e di </a:t>
          </a:r>
          <a:r>
            <a:rPr lang="it-IT" sz="1800" b="1" kern="1200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attività di servizi alle imprese</a:t>
          </a:r>
          <a:r>
            <a:rPr lang="it-IT" sz="1800" kern="1200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, come indicate nell’allegato 4 del D.M. </a:t>
          </a:r>
        </a:p>
      </dsp:txBody>
      <dsp:txXfrm>
        <a:off x="904105" y="1382518"/>
        <a:ext cx="9048391" cy="691259"/>
      </dsp:txXfrm>
    </dsp:sp>
    <dsp:sp modelId="{0E9AF0B5-70DC-4D21-9AF1-D707AD479BCE}">
      <dsp:nvSpPr>
        <dsp:cNvPr id="0" name=""/>
        <dsp:cNvSpPr/>
      </dsp:nvSpPr>
      <dsp:spPr>
        <a:xfrm>
          <a:off x="396004" y="1351999"/>
          <a:ext cx="864074" cy="86407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76B273-4090-4489-8A8F-7A7B3CCB25F2}">
      <dsp:nvSpPr>
        <dsp:cNvPr id="0" name=""/>
        <dsp:cNvSpPr/>
      </dsp:nvSpPr>
      <dsp:spPr>
        <a:xfrm>
          <a:off x="904105" y="2419587"/>
          <a:ext cx="9048391" cy="69125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48687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di importo </a:t>
          </a:r>
          <a:r>
            <a:rPr lang="it-IT" sz="1800" b="1" kern="1200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non inferiore a 750 mila euro</a:t>
          </a:r>
          <a:r>
            <a:rPr lang="it-IT" sz="1800" kern="1200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 e </a:t>
          </a:r>
          <a:r>
            <a:rPr lang="it-IT" sz="1800" b="1" kern="1200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non superiore a 5 milioni </a:t>
          </a:r>
          <a:r>
            <a:rPr lang="it-IT" sz="1800" kern="1200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e, comunque, al </a:t>
          </a:r>
          <a:r>
            <a:rPr lang="it-IT" sz="1800" b="1" kern="1200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70% del fatturato dell’ultimo bilancio </a:t>
          </a:r>
          <a:r>
            <a:rPr lang="it-IT" sz="1800" kern="1200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approvato e depositato</a:t>
          </a:r>
        </a:p>
      </dsp:txBody>
      <dsp:txXfrm>
        <a:off x="904105" y="2419587"/>
        <a:ext cx="9048391" cy="691259"/>
      </dsp:txXfrm>
    </dsp:sp>
    <dsp:sp modelId="{44E10A90-CC65-4810-8C8F-65B149E20944}">
      <dsp:nvSpPr>
        <dsp:cNvPr id="0" name=""/>
        <dsp:cNvSpPr/>
      </dsp:nvSpPr>
      <dsp:spPr>
        <a:xfrm>
          <a:off x="472068" y="2333179"/>
          <a:ext cx="864074" cy="86407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BEAFDF-167F-4963-AFA3-7F910AA12C12}">
      <dsp:nvSpPr>
        <dsp:cNvPr id="0" name=""/>
        <dsp:cNvSpPr/>
      </dsp:nvSpPr>
      <dsp:spPr>
        <a:xfrm>
          <a:off x="507790" y="3456655"/>
          <a:ext cx="9444706" cy="69125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48687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di durata massima pari a </a:t>
          </a:r>
          <a:r>
            <a:rPr lang="it-IT" sz="1800" b="1" kern="1200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18 mesi </a:t>
          </a:r>
          <a:r>
            <a:rPr lang="it-IT" sz="1800" kern="1200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rPr>
            <a:t>dalla data del provvedimento di  concessione</a:t>
          </a:r>
        </a:p>
      </dsp:txBody>
      <dsp:txXfrm>
        <a:off x="507790" y="3456655"/>
        <a:ext cx="9444706" cy="691259"/>
      </dsp:txXfrm>
    </dsp:sp>
    <dsp:sp modelId="{5A444DB5-FEBF-4DCD-85F0-D9A3226DA5D2}">
      <dsp:nvSpPr>
        <dsp:cNvPr id="0" name=""/>
        <dsp:cNvSpPr/>
      </dsp:nvSpPr>
      <dsp:spPr>
        <a:xfrm>
          <a:off x="132082" y="3400724"/>
          <a:ext cx="864074" cy="86407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70BAA3-E565-4CB3-8FD8-32C5AEC3A8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EB29FDD-8420-4DF9-A48C-0692955B03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3947ED3-A42F-4EC9-9B6A-12BBBA168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39772" y="6316499"/>
            <a:ext cx="689284" cy="365125"/>
          </a:xfrm>
        </p:spPr>
        <p:txBody>
          <a:bodyPr/>
          <a:lstStyle/>
          <a:p>
            <a:fld id="{D91ADDB9-6B84-48EC-8747-206522FF73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0691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BCB043-58A4-4F4C-9BB1-C09F44307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3AABF24-C9AC-49EC-B5D5-6D86A5E92C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9A8763D-ABC6-4911-9A8F-B5275F1A3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DDB9-6B84-48EC-8747-206522FF73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0316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306EA9E-44D8-4C07-9ADC-5DE57631A1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08DA3A1-9D12-47F6-A2FC-57D26DAB0E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8B09AAE-71BE-437B-81BA-399096DA3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DDB9-6B84-48EC-8747-206522FF73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0875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E42457-9C96-4F58-842A-3E0B4E97EA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19405"/>
            <a:ext cx="10515600" cy="1325563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71C424-3FAB-408B-BA38-176B20BDC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25A5093-472D-4D44-9208-25E2B68FE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DDB9-6B84-48EC-8747-206522FF73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6593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52F157-9892-488D-95E9-BBAD6FDCE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DBB6204-212E-44C8-8183-4CA3A766C1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AEEC0E2-D071-4B81-A14D-F6EE78BEF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DDB9-6B84-48EC-8747-206522FF73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7028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1A4E9E-8EB9-48AC-BCB0-519129CB2A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3BAF20-915F-43DE-96C1-26E7984BC0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25C622B-93AA-42AC-9598-3740D3CC6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E263F86-739D-4AB6-8D88-F71AE0471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DDB9-6B84-48EC-8747-206522FF73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6192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4C70AA-2C5F-44F0-B893-67A8BED245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4E74F7D-B88F-438C-8D24-477D18BC85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9DA7FBC-C85B-48C7-B5B6-2672EA9EC1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154A9AE-ED4B-4FE6-962B-D08CF588DB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11B1EAF-8E04-41B8-A9C2-60168FE7EA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DBC455A-9AFA-486B-9309-FA06609C9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DDB9-6B84-48EC-8747-206522FF73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899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17B2DF-7F4A-4BD9-85DB-9DEB87CB6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38E1742-2D50-4F05-9BA0-836D42882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DDB9-6B84-48EC-8747-206522FF73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7892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6735539-1AC0-40C0-AAD0-E947DC9BC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DDB9-6B84-48EC-8747-206522FF73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4701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B322D8-6474-40DB-9E61-212D7C80C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23147F-8589-47DB-9B3B-03D27E42CB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5D8662C-A7EF-4593-AB54-4FEB28C8CA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4AEC770-B7AE-44D5-8C34-B753C76E2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DDB9-6B84-48EC-8747-206522FF73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8481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2F3EDA-8DC1-4004-8FC5-C5D5B722C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9992294-85CF-49A8-AAB8-30F9484C1B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11EEC9C-3D1C-4315-AED5-D84DAB1FC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ABD2107-9867-4892-84A6-FEC086B804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F6E716-8BD9-4F34-863B-0E57A35D4742}" type="datetimeFigureOut">
              <a:rPr lang="it-IT" smtClean="0"/>
              <a:t>13/05/2025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D098FC6-C9F8-4B61-AF6E-64FED0C6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1C004FA-E00A-4FA8-8948-EF056BEB0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DDB9-6B84-48EC-8747-206522FF73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123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magine 11" descr="Immagine che contiene logo, Elementi grafici, simbolo, Carattere&#10;&#10;Descrizione generata automaticamente">
            <a:extLst>
              <a:ext uri="{FF2B5EF4-FFF2-40B4-BE49-F238E27FC236}">
                <a16:creationId xmlns:a16="http://schemas.microsoft.com/office/drawing/2014/main" id="{E4237E86-A0B5-DB25-FF3E-80F6535B84B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3887" b="2997"/>
          <a:stretch/>
        </p:blipFill>
        <p:spPr>
          <a:xfrm>
            <a:off x="5074581" y="365125"/>
            <a:ext cx="7117419" cy="5665759"/>
          </a:xfrm>
          <a:prstGeom prst="rect">
            <a:avLst/>
          </a:prstGeom>
        </p:spPr>
      </p:pic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B2C54E9-772C-4AEA-84D1-C702C4B58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230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B22FABB-B31F-4E7D-A60E-D70DBCE77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7768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A4C8932-9DAA-4D6E-BAE3-1CE5629485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8916" y="6311900"/>
            <a:ext cx="6892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ADDB9-6B84-48EC-8747-206522FF73C5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546B386A-2DF7-19BC-C21E-66F772858BF3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6225441"/>
            <a:ext cx="6006350" cy="601483"/>
          </a:xfrm>
          <a:prstGeom prst="rect">
            <a:avLst/>
          </a:prstGeom>
        </p:spPr>
      </p:pic>
      <p:sp>
        <p:nvSpPr>
          <p:cNvPr id="9" name="Titolo 3">
            <a:extLst>
              <a:ext uri="{FF2B5EF4-FFF2-40B4-BE49-F238E27FC236}">
                <a16:creationId xmlns:a16="http://schemas.microsoft.com/office/drawing/2014/main" id="{255CBEF0-08D1-3267-A5BF-0A53795DDDDD}"/>
              </a:ext>
            </a:extLst>
          </p:cNvPr>
          <p:cNvSpPr txBox="1">
            <a:spLocks/>
          </p:cNvSpPr>
          <p:nvPr userDrawn="1"/>
        </p:nvSpPr>
        <p:spPr>
          <a:xfrm>
            <a:off x="262467" y="66648"/>
            <a:ext cx="6006350" cy="3556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TITOLO</a:t>
            </a:r>
          </a:p>
        </p:txBody>
      </p:sp>
    </p:spTree>
    <p:extLst>
      <p:ext uri="{BB962C8B-B14F-4D97-AF65-F5344CB8AC3E}">
        <p14:creationId xmlns:p14="http://schemas.microsoft.com/office/powerpoint/2010/main" val="11691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rgbClr val="003399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8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>
            <a:extLst>
              <a:ext uri="{FF2B5EF4-FFF2-40B4-BE49-F238E27FC236}">
                <a16:creationId xmlns:a16="http://schemas.microsoft.com/office/drawing/2014/main" id="{36AD550A-CAF4-BCFE-A307-CAE15E33C05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F99084FD-2659-1671-E021-B7833A2F9E28}"/>
              </a:ext>
            </a:extLst>
          </p:cNvPr>
          <p:cNvSpPr/>
          <p:nvPr/>
        </p:nvSpPr>
        <p:spPr>
          <a:xfrm>
            <a:off x="0" y="1922480"/>
            <a:ext cx="12191999" cy="3088447"/>
          </a:xfrm>
          <a:prstGeom prst="rect">
            <a:avLst/>
          </a:prstGeom>
          <a:solidFill>
            <a:srgbClr val="17448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8B518506-F228-4EBF-8898-404EEAF0B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42" y="1764146"/>
            <a:ext cx="11314545" cy="1911927"/>
          </a:xfrm>
        </p:spPr>
        <p:txBody>
          <a:bodyPr/>
          <a:lstStyle/>
          <a:p>
            <a:r>
              <a:rPr lang="it-IT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Investimenti Sostenibili 4.0 - PN RIC 2021-2027</a:t>
            </a:r>
          </a:p>
        </p:txBody>
      </p:sp>
      <p:sp>
        <p:nvSpPr>
          <p:cNvPr id="13" name="Titolo 3">
            <a:extLst>
              <a:ext uri="{FF2B5EF4-FFF2-40B4-BE49-F238E27FC236}">
                <a16:creationId xmlns:a16="http://schemas.microsoft.com/office/drawing/2014/main" id="{C928B3D9-1EC9-4F55-A943-2ADB4677A863}"/>
              </a:ext>
            </a:extLst>
          </p:cNvPr>
          <p:cNvSpPr txBox="1">
            <a:spLocks/>
          </p:cNvSpPr>
          <p:nvPr/>
        </p:nvSpPr>
        <p:spPr>
          <a:xfrm>
            <a:off x="371042" y="3314593"/>
            <a:ext cx="1131454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10"/>
              </a:spcBef>
            </a:pPr>
            <a:endParaRPr lang="it-IT" sz="28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0"/>
              </a:spcBef>
            </a:pPr>
            <a:r>
              <a:rPr lang="it-IT" sz="2800" dirty="0">
                <a:solidFill>
                  <a:schemeClr val="bg1"/>
                </a:solidFill>
                <a:latin typeface="Arial"/>
                <a:cs typeface="Arial"/>
              </a:rPr>
              <a:t>Dott.ssa Alessandra De Angelis</a:t>
            </a:r>
          </a:p>
          <a:p>
            <a:pPr marL="12700" marR="5080">
              <a:lnSpc>
                <a:spcPct val="100000"/>
              </a:lnSpc>
              <a:spcBef>
                <a:spcPts val="10"/>
              </a:spcBef>
            </a:pPr>
            <a:r>
              <a:rPr lang="it-IT" sz="2800" dirty="0">
                <a:solidFill>
                  <a:schemeClr val="bg1"/>
                </a:solidFill>
                <a:latin typeface="Arial"/>
                <a:cs typeface="Arial"/>
              </a:rPr>
              <a:t>Dirigente Divisione IX – Direzione generale per gli Incentivi  alle imprese (DGIAI) del Ministero delle Imprese e del Made in </a:t>
            </a:r>
            <a:r>
              <a:rPr lang="it-IT" sz="2800" dirty="0" err="1">
                <a:solidFill>
                  <a:schemeClr val="bg1"/>
                </a:solidFill>
                <a:latin typeface="Arial"/>
                <a:cs typeface="Arial"/>
              </a:rPr>
              <a:t>Italy</a:t>
            </a:r>
            <a:endParaRPr lang="it-IT" sz="28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0"/>
              </a:spcBef>
            </a:pPr>
            <a:endParaRPr lang="it-IT" sz="2800" dirty="0">
              <a:latin typeface="Arial"/>
              <a:cs typeface="Arial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F577B0C5-D59A-4B1B-9E15-B44FB1A446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099" y="258370"/>
            <a:ext cx="10065803" cy="1008000"/>
          </a:xfrm>
          <a:prstGeom prst="rect">
            <a:avLst/>
          </a:prstGeom>
        </p:spPr>
      </p:pic>
      <p:pic>
        <p:nvPicPr>
          <p:cNvPr id="2" name="Immagine 1" descr="Immagine che contiene logo, Elementi grafici, simbolo, Carattere&#10;&#10;Descrizione generata automaticamente">
            <a:extLst>
              <a:ext uri="{FF2B5EF4-FFF2-40B4-BE49-F238E27FC236}">
                <a16:creationId xmlns:a16="http://schemas.microsoft.com/office/drawing/2014/main" id="{CB3809BB-AF10-F623-A934-22598E4DEAE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3887" b="2997"/>
          <a:stretch/>
        </p:blipFill>
        <p:spPr>
          <a:xfrm>
            <a:off x="9673219" y="5169261"/>
            <a:ext cx="2012367" cy="1601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424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>
            <a:extLst>
              <a:ext uri="{FF2B5EF4-FFF2-40B4-BE49-F238E27FC236}">
                <a16:creationId xmlns:a16="http://schemas.microsoft.com/office/drawing/2014/main" id="{36AD550A-CAF4-BCFE-A307-CAE15E33C059}"/>
              </a:ext>
            </a:extLst>
          </p:cNvPr>
          <p:cNvSpPr/>
          <p:nvPr/>
        </p:nvSpPr>
        <p:spPr>
          <a:xfrm>
            <a:off x="266700" y="447675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F99084FD-2659-1671-E021-B7833A2F9E28}"/>
              </a:ext>
            </a:extLst>
          </p:cNvPr>
          <p:cNvSpPr/>
          <p:nvPr/>
        </p:nvSpPr>
        <p:spPr>
          <a:xfrm>
            <a:off x="171450" y="2115053"/>
            <a:ext cx="12191999" cy="3088447"/>
          </a:xfrm>
          <a:prstGeom prst="rect">
            <a:avLst/>
          </a:prstGeom>
          <a:solidFill>
            <a:srgbClr val="17448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8B518506-F228-4EBF-8898-404EEAF0B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4154" y="2510739"/>
            <a:ext cx="11314545" cy="1911927"/>
          </a:xfrm>
        </p:spPr>
        <p:txBody>
          <a:bodyPr/>
          <a:lstStyle/>
          <a:p>
            <a:r>
              <a:rPr lang="it-IT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                      Grazie per l’attenzione !!!</a:t>
            </a:r>
          </a:p>
        </p:txBody>
      </p:sp>
      <p:sp>
        <p:nvSpPr>
          <p:cNvPr id="13" name="Titolo 3">
            <a:extLst>
              <a:ext uri="{FF2B5EF4-FFF2-40B4-BE49-F238E27FC236}">
                <a16:creationId xmlns:a16="http://schemas.microsoft.com/office/drawing/2014/main" id="{C928B3D9-1EC9-4F55-A943-2ADB4677A863}"/>
              </a:ext>
            </a:extLst>
          </p:cNvPr>
          <p:cNvSpPr txBox="1">
            <a:spLocks/>
          </p:cNvSpPr>
          <p:nvPr/>
        </p:nvSpPr>
        <p:spPr>
          <a:xfrm>
            <a:off x="371042" y="3314593"/>
            <a:ext cx="1131454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10"/>
              </a:spcBef>
            </a:pPr>
            <a:endParaRPr lang="it-IT" sz="2800" dirty="0">
              <a:latin typeface="Arial"/>
              <a:cs typeface="Arial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F577B0C5-D59A-4B1B-9E15-B44FB1A446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099" y="258370"/>
            <a:ext cx="10065803" cy="1008000"/>
          </a:xfrm>
          <a:prstGeom prst="rect">
            <a:avLst/>
          </a:prstGeom>
        </p:spPr>
      </p:pic>
      <p:pic>
        <p:nvPicPr>
          <p:cNvPr id="2" name="Immagine 1" descr="Immagine che contiene logo, Elementi grafici, simbolo, Carattere&#10;&#10;Descrizione generata automaticamente">
            <a:extLst>
              <a:ext uri="{FF2B5EF4-FFF2-40B4-BE49-F238E27FC236}">
                <a16:creationId xmlns:a16="http://schemas.microsoft.com/office/drawing/2014/main" id="{CB3809BB-AF10-F623-A934-22598E4DEAE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3887" b="2997"/>
          <a:stretch/>
        </p:blipFill>
        <p:spPr>
          <a:xfrm>
            <a:off x="9673219" y="5169261"/>
            <a:ext cx="2012367" cy="1601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728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id="{E23EF9A8-E8A2-CB1B-F0AE-37661EDC4BDF}"/>
              </a:ext>
            </a:extLst>
          </p:cNvPr>
          <p:cNvSpPr/>
          <p:nvPr/>
        </p:nvSpPr>
        <p:spPr>
          <a:xfrm>
            <a:off x="2068899" y="4040729"/>
            <a:ext cx="9266209" cy="18503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just"/>
            <a:endParaRPr lang="it-IT" dirty="0"/>
          </a:p>
          <a:p>
            <a:pPr lvl="1" algn="just">
              <a:buClr>
                <a:srgbClr val="003399"/>
              </a:buClr>
            </a:pPr>
            <a:r>
              <a:rPr lang="it-IT" sz="1600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L’</a:t>
            </a:r>
            <a:r>
              <a:rPr lang="it-IT" sz="1600" b="1" dirty="0">
                <a:solidFill>
                  <a:srgbClr val="003399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Azione 1.3.2 </a:t>
            </a:r>
            <a:r>
              <a:rPr lang="it-IT" sz="1600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prevista nell’ambito dell’</a:t>
            </a:r>
            <a:r>
              <a:rPr lang="it-IT" sz="1600" b="1" dirty="0">
                <a:solidFill>
                  <a:srgbClr val="003399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Obiettivo specifico 1.3 del PN RIC 21-27 </a:t>
            </a:r>
            <a:r>
              <a:rPr lang="it-IT" sz="1600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si basa su interventi volti a rilanciare l’attività delle PMI attraverso il </a:t>
            </a:r>
            <a:r>
              <a:rPr lang="it-IT" sz="1600" b="1" dirty="0">
                <a:solidFill>
                  <a:srgbClr val="003399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sostegno per la nascita, il consolidamento e lo sviluppo di iniziative imprenditoriali</a:t>
            </a:r>
            <a:r>
              <a:rPr lang="it-IT" sz="1600" b="1" dirty="0">
                <a:solidFill>
                  <a:srgbClr val="7F7F7F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, </a:t>
            </a:r>
            <a:r>
              <a:rPr lang="it-IT" sz="1600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anche tramite strumenti finanziari in coerenza con quanto previsto dall’art. 58 par. 2 del Regolamento UE 2021/1060. </a:t>
            </a:r>
          </a:p>
          <a:p>
            <a:pPr algn="ctr"/>
            <a:endParaRPr lang="it-IT" dirty="0"/>
          </a:p>
        </p:txBody>
      </p:sp>
      <p:sp>
        <p:nvSpPr>
          <p:cNvPr id="9" name="Ovale 8">
            <a:extLst>
              <a:ext uri="{FF2B5EF4-FFF2-40B4-BE49-F238E27FC236}">
                <a16:creationId xmlns:a16="http://schemas.microsoft.com/office/drawing/2014/main" id="{CF501762-D92C-4743-F510-FD561601E4CD}"/>
              </a:ext>
            </a:extLst>
          </p:cNvPr>
          <p:cNvSpPr/>
          <p:nvPr/>
        </p:nvSpPr>
        <p:spPr>
          <a:xfrm>
            <a:off x="750498" y="3986815"/>
            <a:ext cx="1906438" cy="1850365"/>
          </a:xfrm>
          <a:prstGeom prst="ellipse">
            <a:avLst/>
          </a:prstGeom>
          <a:solidFill>
            <a:srgbClr val="FFDA6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rgbClr val="174489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Azione 1.3.2- Sviluppo delle PMI 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DF19D0C2-C443-D6DB-9C0B-C62941C5A12A}"/>
              </a:ext>
            </a:extLst>
          </p:cNvPr>
          <p:cNvSpPr/>
          <p:nvPr/>
        </p:nvSpPr>
        <p:spPr>
          <a:xfrm>
            <a:off x="2068899" y="1606889"/>
            <a:ext cx="9266209" cy="2150464"/>
          </a:xfrm>
          <a:prstGeom prst="rec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just">
              <a:lnSpc>
                <a:spcPct val="100000"/>
              </a:lnSpc>
              <a:buNone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La misura Investimenti sostenibili 4.0 prevista dal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D.M. 22 novembre 2024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è volta a </a:t>
            </a:r>
            <a:r>
              <a:rPr kumimoji="0" lang="it-IT" sz="160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sostenere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nuovi investimenti imprenditoriali innovativi e sostenibili</a:t>
            </a:r>
            <a:r>
              <a:rPr lang="it-IT" sz="1600" b="1" dirty="0">
                <a:solidFill>
                  <a:srgbClr val="7F7F7F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it-IT" sz="1600" b="1" dirty="0">
              <a:solidFill>
                <a:srgbClr val="7F7F7F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1600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La dotazione finanziaria complessiva è pari a </a:t>
            </a:r>
            <a:r>
              <a:rPr lang="it-IT" sz="1600" b="1" dirty="0">
                <a:solidFill>
                  <a:srgbClr val="003399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euro 300.488.426,61 </a:t>
            </a:r>
            <a:r>
              <a:rPr lang="it-IT" sz="1600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a valere sull’obiettivo specifico 1.3, azione 1.3.2, del </a:t>
            </a:r>
            <a:r>
              <a:rPr lang="it-IT" sz="1600" b="1" dirty="0">
                <a:solidFill>
                  <a:srgbClr val="003399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PN RIC 21–27</a:t>
            </a:r>
            <a:r>
              <a:rPr lang="it-IT" sz="1600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. In continuità con il precedente bando di cui al D.M. 15 maggio 2023, dà attuazione agli obiettivi di sviluppo perseguiti nell’ambito del PN RIC 2021 – 2027.</a:t>
            </a:r>
          </a:p>
          <a:p>
            <a:pPr marR="0" lvl="0" algn="just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Tx/>
              <a:tabLst/>
              <a:defRPr/>
            </a:pPr>
            <a:endParaRPr kumimoji="0" lang="it-IT" sz="1600" b="1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86BF01C3-9475-CA78-872E-287688A536C8}"/>
              </a:ext>
            </a:extLst>
          </p:cNvPr>
          <p:cNvSpPr txBox="1">
            <a:spLocks/>
          </p:cNvSpPr>
          <p:nvPr/>
        </p:nvSpPr>
        <p:spPr>
          <a:xfrm>
            <a:off x="2857611" y="296798"/>
            <a:ext cx="8049492" cy="80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it-IT" sz="2900" b="1" dirty="0">
                <a:latin typeface="Century Gothic" panose="020B0502020202020204" pitchFamily="34" charset="0"/>
              </a:rPr>
              <a:t>OBIETTIVI STRATEGICI DEL BANDO </a:t>
            </a:r>
          </a:p>
          <a:p>
            <a:pPr algn="ctr">
              <a:lnSpc>
                <a:spcPct val="100000"/>
              </a:lnSpc>
            </a:pPr>
            <a:r>
              <a:rPr lang="it-IT" sz="2900" b="1" dirty="0">
                <a:latin typeface="Century Gothic" panose="020B0502020202020204" pitchFamily="34" charset="0"/>
              </a:rPr>
              <a:t>NEL QUADRO DEL PN RIC 21-27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B2389FE5-C03A-D357-4195-E5306B9F9777}"/>
              </a:ext>
            </a:extLst>
          </p:cNvPr>
          <p:cNvCxnSpPr>
            <a:cxnSpLocks/>
          </p:cNvCxnSpPr>
          <p:nvPr/>
        </p:nvCxnSpPr>
        <p:spPr>
          <a:xfrm>
            <a:off x="0" y="881149"/>
            <a:ext cx="2857611" cy="0"/>
          </a:xfrm>
          <a:prstGeom prst="line">
            <a:avLst/>
          </a:prstGeom>
          <a:ln w="381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" name="Titolo 1">
            <a:extLst>
              <a:ext uri="{FF2B5EF4-FFF2-40B4-BE49-F238E27FC236}">
                <a16:creationId xmlns:a16="http://schemas.microsoft.com/office/drawing/2014/main" id="{B73C8E7B-25D3-1FB4-339C-DB700E86FD09}"/>
              </a:ext>
            </a:extLst>
          </p:cNvPr>
          <p:cNvSpPr txBox="1">
            <a:spLocks/>
          </p:cNvSpPr>
          <p:nvPr/>
        </p:nvSpPr>
        <p:spPr>
          <a:xfrm>
            <a:off x="-28291" y="275457"/>
            <a:ext cx="2885902" cy="540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1800" b="1" dirty="0">
                <a:solidFill>
                  <a:srgbClr val="30579B"/>
                </a:solidFill>
                <a:latin typeface="Century Gothic" panose="020B0502020202020204" pitchFamily="34" charset="0"/>
              </a:rPr>
              <a:t>D.M. 22 novembre 2024</a:t>
            </a:r>
          </a:p>
        </p:txBody>
      </p:sp>
    </p:spTree>
    <p:extLst>
      <p:ext uri="{BB962C8B-B14F-4D97-AF65-F5344CB8AC3E}">
        <p14:creationId xmlns:p14="http://schemas.microsoft.com/office/powerpoint/2010/main" val="986724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975C0F05-77E2-15FA-5D01-93596662DB00}"/>
              </a:ext>
            </a:extLst>
          </p:cNvPr>
          <p:cNvSpPr/>
          <p:nvPr/>
        </p:nvSpPr>
        <p:spPr>
          <a:xfrm>
            <a:off x="2857611" y="1333357"/>
            <a:ext cx="8976358" cy="25435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Destinatarie della misura sono le </a:t>
            </a:r>
            <a:r>
              <a:rPr lang="it-IT" b="1" dirty="0">
                <a:solidFill>
                  <a:srgbClr val="003399"/>
                </a:solidFill>
                <a:latin typeface="Century Gothic" panose="020B0502020202020204" pitchFamily="34" charset="0"/>
              </a:rPr>
              <a:t>PMI situate nelle “Regioni meno sviluppate” </a:t>
            </a:r>
            <a:r>
              <a:rPr lang="it-IT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(Basilicata, Calabria, Campania, Molise, Puglia, Sardegna e Sicilia). </a:t>
            </a:r>
          </a:p>
          <a:p>
            <a:pPr algn="just"/>
            <a:r>
              <a:rPr lang="it-IT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In particolare, sono ammesse alle agevolazioni le imprese che abbiano la </a:t>
            </a:r>
            <a:r>
              <a:rPr lang="it-IT" b="1" dirty="0">
                <a:solidFill>
                  <a:srgbClr val="003399"/>
                </a:solidFill>
                <a:latin typeface="Century Gothic" panose="020B0502020202020204" pitchFamily="34" charset="0"/>
              </a:rPr>
              <a:t>disponibilità dell’unità produttiva </a:t>
            </a:r>
            <a:r>
              <a:rPr lang="it-IT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oggetto del programma di investimento nei territori delle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it-IT" b="1" dirty="0">
                <a:solidFill>
                  <a:srgbClr val="003399"/>
                </a:solidFill>
                <a:latin typeface="Century Gothic" panose="020B0502020202020204" pitchFamily="34" charset="0"/>
              </a:rPr>
              <a:t>Regioni meno sviluppate</a:t>
            </a:r>
            <a:r>
              <a:rPr lang="it-IT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, da dimostrare alla data di presentazione della prima richiesta di erogazione dell’agevolazione. 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EFB6749-9C70-5B6B-5A6C-639BF4C17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5199" y="178323"/>
            <a:ext cx="5012575" cy="808200"/>
          </a:xfrm>
        </p:spPr>
        <p:txBody>
          <a:bodyPr>
            <a:normAutofit/>
          </a:bodyPr>
          <a:lstStyle/>
          <a:p>
            <a:pPr algn="ctr"/>
            <a:r>
              <a:rPr lang="it-IT" sz="2900" b="1" dirty="0">
                <a:latin typeface="Century Gothic" panose="020B0502020202020204" pitchFamily="34" charset="0"/>
              </a:rPr>
              <a:t>I SOGGETTI BENEFICIARI</a:t>
            </a:r>
          </a:p>
        </p:txBody>
      </p:sp>
      <p:pic>
        <p:nvPicPr>
          <p:cNvPr id="7" name="Segnaposto contenuto 6">
            <a:extLst>
              <a:ext uri="{FF2B5EF4-FFF2-40B4-BE49-F238E27FC236}">
                <a16:creationId xmlns:a16="http://schemas.microsoft.com/office/drawing/2014/main" id="{9EA058B1-72E1-9824-0C42-20F4DB74C4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1519" y="1676082"/>
            <a:ext cx="2606283" cy="1649581"/>
          </a:xfrm>
          <a:prstGeom prst="rect">
            <a:avLst/>
          </a:prstGeom>
        </p:spPr>
      </p:pic>
      <p:sp>
        <p:nvSpPr>
          <p:cNvPr id="4" name="Rettangolo 3">
            <a:extLst>
              <a:ext uri="{FF2B5EF4-FFF2-40B4-BE49-F238E27FC236}">
                <a16:creationId xmlns:a16="http://schemas.microsoft.com/office/drawing/2014/main" id="{191F42A2-9844-043F-FBE0-1993E2FE9AED}"/>
              </a:ext>
            </a:extLst>
          </p:cNvPr>
          <p:cNvSpPr/>
          <p:nvPr/>
        </p:nvSpPr>
        <p:spPr>
          <a:xfrm>
            <a:off x="523702" y="4266460"/>
            <a:ext cx="11235452" cy="1381712"/>
          </a:xfrm>
          <a:prstGeom prst="rec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it-IT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Tra i requisiti di accesso è previsto che le imprese siano in regime di</a:t>
            </a:r>
            <a:r>
              <a:rPr lang="it-IT" dirty="0">
                <a:solidFill>
                  <a:srgbClr val="003399"/>
                </a:solidFill>
                <a:latin typeface="Century Gothic" panose="020B0502020202020204" pitchFamily="34" charset="0"/>
              </a:rPr>
              <a:t> </a:t>
            </a:r>
            <a:r>
              <a:rPr lang="it-IT" b="1" dirty="0">
                <a:solidFill>
                  <a:srgbClr val="003399"/>
                </a:solidFill>
                <a:latin typeface="Century Gothic" panose="020B0502020202020204" pitchFamily="34" charset="0"/>
              </a:rPr>
              <a:t>contabilità ordinaria </a:t>
            </a:r>
            <a:r>
              <a:rPr lang="it-IT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e dispongano di almeno </a:t>
            </a:r>
            <a:r>
              <a:rPr lang="it-IT" b="1" dirty="0">
                <a:solidFill>
                  <a:srgbClr val="003399"/>
                </a:solidFill>
                <a:latin typeface="Century Gothic" panose="020B0502020202020204" pitchFamily="34" charset="0"/>
              </a:rPr>
              <a:t>due bilanci approvati e depositati </a:t>
            </a:r>
            <a:r>
              <a:rPr lang="it-IT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presso il Registro delle imprese, ovvero abbiano presentato, nel caso di imprese individuali e società di persone, </a:t>
            </a:r>
            <a:r>
              <a:rPr lang="it-IT" b="1" dirty="0">
                <a:solidFill>
                  <a:srgbClr val="003399"/>
                </a:solidFill>
                <a:latin typeface="Century Gothic" panose="020B0502020202020204" pitchFamily="34" charset="0"/>
              </a:rPr>
              <a:t>almeno due dichiarazioni dei redditi. </a:t>
            </a: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168E2F8A-6BF6-2F25-36DD-62BA8401EC76}"/>
              </a:ext>
            </a:extLst>
          </p:cNvPr>
          <p:cNvCxnSpPr>
            <a:cxnSpLocks/>
          </p:cNvCxnSpPr>
          <p:nvPr/>
        </p:nvCxnSpPr>
        <p:spPr>
          <a:xfrm>
            <a:off x="0" y="881149"/>
            <a:ext cx="2857611" cy="0"/>
          </a:xfrm>
          <a:prstGeom prst="line">
            <a:avLst/>
          </a:prstGeom>
          <a:ln w="381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1" name="Titolo 1">
            <a:extLst>
              <a:ext uri="{FF2B5EF4-FFF2-40B4-BE49-F238E27FC236}">
                <a16:creationId xmlns:a16="http://schemas.microsoft.com/office/drawing/2014/main" id="{3722755A-B4F1-FB1C-CEE2-98C359295B52}"/>
              </a:ext>
            </a:extLst>
          </p:cNvPr>
          <p:cNvSpPr txBox="1">
            <a:spLocks/>
          </p:cNvSpPr>
          <p:nvPr/>
        </p:nvSpPr>
        <p:spPr>
          <a:xfrm>
            <a:off x="-28291" y="275457"/>
            <a:ext cx="2885902" cy="540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1800" b="1" dirty="0">
                <a:solidFill>
                  <a:srgbClr val="30579B"/>
                </a:solidFill>
                <a:latin typeface="Century Gothic" panose="020B0502020202020204" pitchFamily="34" charset="0"/>
              </a:rPr>
              <a:t>D.M. 22 novembre 2024</a:t>
            </a:r>
          </a:p>
        </p:txBody>
      </p:sp>
    </p:spTree>
    <p:extLst>
      <p:ext uri="{BB962C8B-B14F-4D97-AF65-F5344CB8AC3E}">
        <p14:creationId xmlns:p14="http://schemas.microsoft.com/office/powerpoint/2010/main" val="6978890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bject 13">
            <a:extLst>
              <a:ext uri="{FF2B5EF4-FFF2-40B4-BE49-F238E27FC236}">
                <a16:creationId xmlns:a16="http://schemas.microsoft.com/office/drawing/2014/main" id="{6B5C44B1-47DB-7709-30CF-658BC9F91071}"/>
              </a:ext>
            </a:extLst>
          </p:cNvPr>
          <p:cNvSpPr/>
          <p:nvPr/>
        </p:nvSpPr>
        <p:spPr>
          <a:xfrm>
            <a:off x="627049" y="3984916"/>
            <a:ext cx="2360930" cy="2413000"/>
          </a:xfrm>
          <a:custGeom>
            <a:avLst/>
            <a:gdLst/>
            <a:ahLst/>
            <a:cxnLst/>
            <a:rect l="l" t="t" r="r" b="b"/>
            <a:pathLst>
              <a:path w="2360929" h="2413000">
                <a:moveTo>
                  <a:pt x="1359408" y="12700"/>
                </a:moveTo>
                <a:lnTo>
                  <a:pt x="999743" y="12700"/>
                </a:lnTo>
                <a:lnTo>
                  <a:pt x="1030224" y="0"/>
                </a:lnTo>
                <a:lnTo>
                  <a:pt x="1330451" y="0"/>
                </a:lnTo>
                <a:lnTo>
                  <a:pt x="1359408" y="12700"/>
                </a:lnTo>
                <a:close/>
              </a:path>
              <a:path w="2360929" h="2413000">
                <a:moveTo>
                  <a:pt x="1033271" y="38100"/>
                </a:moveTo>
                <a:lnTo>
                  <a:pt x="885443" y="38100"/>
                </a:lnTo>
                <a:lnTo>
                  <a:pt x="912875" y="25400"/>
                </a:lnTo>
                <a:lnTo>
                  <a:pt x="941832" y="12700"/>
                </a:lnTo>
                <a:lnTo>
                  <a:pt x="1418843" y="12700"/>
                </a:lnTo>
                <a:lnTo>
                  <a:pt x="1446276" y="25400"/>
                </a:lnTo>
                <a:lnTo>
                  <a:pt x="1091184" y="25400"/>
                </a:lnTo>
                <a:lnTo>
                  <a:pt x="1033271" y="38100"/>
                </a:lnTo>
                <a:close/>
              </a:path>
              <a:path w="2360929" h="2413000">
                <a:moveTo>
                  <a:pt x="1475232" y="38100"/>
                </a:moveTo>
                <a:lnTo>
                  <a:pt x="1327403" y="38100"/>
                </a:lnTo>
                <a:lnTo>
                  <a:pt x="1269492" y="25400"/>
                </a:lnTo>
                <a:lnTo>
                  <a:pt x="1446276" y="25400"/>
                </a:lnTo>
                <a:lnTo>
                  <a:pt x="1475232" y="38100"/>
                </a:lnTo>
                <a:close/>
              </a:path>
              <a:path w="2360929" h="2413000">
                <a:moveTo>
                  <a:pt x="0" y="1206500"/>
                </a:moveTo>
                <a:lnTo>
                  <a:pt x="0" y="1168400"/>
                </a:lnTo>
                <a:lnTo>
                  <a:pt x="1524" y="1143000"/>
                </a:lnTo>
                <a:lnTo>
                  <a:pt x="3047" y="1104900"/>
                </a:lnTo>
                <a:lnTo>
                  <a:pt x="13716" y="1016000"/>
                </a:lnTo>
                <a:lnTo>
                  <a:pt x="18287" y="990600"/>
                </a:lnTo>
                <a:lnTo>
                  <a:pt x="24383" y="965200"/>
                </a:lnTo>
                <a:lnTo>
                  <a:pt x="30479" y="927100"/>
                </a:lnTo>
                <a:lnTo>
                  <a:pt x="36575" y="901700"/>
                </a:lnTo>
                <a:lnTo>
                  <a:pt x="44196" y="876300"/>
                </a:lnTo>
                <a:lnTo>
                  <a:pt x="53340" y="838200"/>
                </a:lnTo>
                <a:lnTo>
                  <a:pt x="71628" y="787400"/>
                </a:lnTo>
                <a:lnTo>
                  <a:pt x="103632" y="711200"/>
                </a:lnTo>
                <a:lnTo>
                  <a:pt x="115824" y="685800"/>
                </a:lnTo>
                <a:lnTo>
                  <a:pt x="129540" y="647700"/>
                </a:lnTo>
                <a:lnTo>
                  <a:pt x="170687" y="571500"/>
                </a:lnTo>
                <a:lnTo>
                  <a:pt x="201167" y="533400"/>
                </a:lnTo>
                <a:lnTo>
                  <a:pt x="234696" y="482600"/>
                </a:lnTo>
                <a:lnTo>
                  <a:pt x="269747" y="431800"/>
                </a:lnTo>
                <a:lnTo>
                  <a:pt x="306324" y="393700"/>
                </a:lnTo>
                <a:lnTo>
                  <a:pt x="345947" y="342900"/>
                </a:lnTo>
                <a:lnTo>
                  <a:pt x="387096" y="304800"/>
                </a:lnTo>
                <a:lnTo>
                  <a:pt x="429767" y="266700"/>
                </a:lnTo>
                <a:lnTo>
                  <a:pt x="473963" y="228600"/>
                </a:lnTo>
                <a:lnTo>
                  <a:pt x="519683" y="203200"/>
                </a:lnTo>
                <a:lnTo>
                  <a:pt x="544067" y="190500"/>
                </a:lnTo>
                <a:lnTo>
                  <a:pt x="592836" y="152400"/>
                </a:lnTo>
                <a:lnTo>
                  <a:pt x="617220" y="139700"/>
                </a:lnTo>
                <a:lnTo>
                  <a:pt x="746759" y="76200"/>
                </a:lnTo>
                <a:lnTo>
                  <a:pt x="774192" y="63500"/>
                </a:lnTo>
                <a:lnTo>
                  <a:pt x="856488" y="38100"/>
                </a:lnTo>
                <a:lnTo>
                  <a:pt x="976884" y="38100"/>
                </a:lnTo>
                <a:lnTo>
                  <a:pt x="947928" y="50800"/>
                </a:lnTo>
                <a:lnTo>
                  <a:pt x="893063" y="63500"/>
                </a:lnTo>
                <a:lnTo>
                  <a:pt x="865632" y="63500"/>
                </a:lnTo>
                <a:lnTo>
                  <a:pt x="810767" y="88900"/>
                </a:lnTo>
                <a:lnTo>
                  <a:pt x="784859" y="88900"/>
                </a:lnTo>
                <a:lnTo>
                  <a:pt x="681228" y="139700"/>
                </a:lnTo>
                <a:lnTo>
                  <a:pt x="559308" y="203200"/>
                </a:lnTo>
                <a:lnTo>
                  <a:pt x="536447" y="228600"/>
                </a:lnTo>
                <a:lnTo>
                  <a:pt x="492251" y="254000"/>
                </a:lnTo>
                <a:lnTo>
                  <a:pt x="448055" y="292100"/>
                </a:lnTo>
                <a:lnTo>
                  <a:pt x="365759" y="368300"/>
                </a:lnTo>
                <a:lnTo>
                  <a:pt x="327659" y="406400"/>
                </a:lnTo>
                <a:lnTo>
                  <a:pt x="257555" y="495300"/>
                </a:lnTo>
                <a:lnTo>
                  <a:pt x="225551" y="546100"/>
                </a:lnTo>
                <a:lnTo>
                  <a:pt x="195071" y="596900"/>
                </a:lnTo>
                <a:lnTo>
                  <a:pt x="167640" y="635000"/>
                </a:lnTo>
                <a:lnTo>
                  <a:pt x="155447" y="660400"/>
                </a:lnTo>
                <a:lnTo>
                  <a:pt x="141732" y="685800"/>
                </a:lnTo>
                <a:lnTo>
                  <a:pt x="131063" y="723900"/>
                </a:lnTo>
                <a:lnTo>
                  <a:pt x="108204" y="774700"/>
                </a:lnTo>
                <a:lnTo>
                  <a:pt x="80771" y="850900"/>
                </a:lnTo>
                <a:lnTo>
                  <a:pt x="65532" y="914400"/>
                </a:lnTo>
                <a:lnTo>
                  <a:pt x="57912" y="939800"/>
                </a:lnTo>
                <a:lnTo>
                  <a:pt x="51816" y="965200"/>
                </a:lnTo>
                <a:lnTo>
                  <a:pt x="42671" y="1028700"/>
                </a:lnTo>
                <a:lnTo>
                  <a:pt x="38100" y="1054100"/>
                </a:lnTo>
                <a:lnTo>
                  <a:pt x="35051" y="1079500"/>
                </a:lnTo>
                <a:lnTo>
                  <a:pt x="32004" y="1117600"/>
                </a:lnTo>
                <a:lnTo>
                  <a:pt x="28955" y="1168400"/>
                </a:lnTo>
                <a:lnTo>
                  <a:pt x="28955" y="1181100"/>
                </a:lnTo>
                <a:lnTo>
                  <a:pt x="12191" y="1181100"/>
                </a:lnTo>
                <a:lnTo>
                  <a:pt x="7620" y="1193800"/>
                </a:lnTo>
                <a:lnTo>
                  <a:pt x="22859" y="1193800"/>
                </a:lnTo>
                <a:lnTo>
                  <a:pt x="0" y="1206500"/>
                </a:lnTo>
                <a:close/>
              </a:path>
              <a:path w="2360929" h="2413000">
                <a:moveTo>
                  <a:pt x="1531619" y="2362200"/>
                </a:moveTo>
                <a:lnTo>
                  <a:pt x="1412748" y="2362200"/>
                </a:lnTo>
                <a:lnTo>
                  <a:pt x="1440180" y="2349500"/>
                </a:lnTo>
                <a:lnTo>
                  <a:pt x="1522476" y="2324100"/>
                </a:lnTo>
                <a:lnTo>
                  <a:pt x="1549908" y="2324100"/>
                </a:lnTo>
                <a:lnTo>
                  <a:pt x="1601724" y="2298700"/>
                </a:lnTo>
                <a:lnTo>
                  <a:pt x="1629156" y="2286000"/>
                </a:lnTo>
                <a:lnTo>
                  <a:pt x="1653540" y="2273300"/>
                </a:lnTo>
                <a:lnTo>
                  <a:pt x="1679448" y="2260600"/>
                </a:lnTo>
                <a:lnTo>
                  <a:pt x="1703832" y="2247900"/>
                </a:lnTo>
                <a:lnTo>
                  <a:pt x="1729740" y="2235200"/>
                </a:lnTo>
                <a:lnTo>
                  <a:pt x="1752600" y="2222500"/>
                </a:lnTo>
                <a:lnTo>
                  <a:pt x="1801368" y="2197100"/>
                </a:lnTo>
                <a:lnTo>
                  <a:pt x="1824227" y="2184400"/>
                </a:lnTo>
                <a:lnTo>
                  <a:pt x="1912619" y="2108200"/>
                </a:lnTo>
                <a:lnTo>
                  <a:pt x="1953768" y="2082800"/>
                </a:lnTo>
                <a:lnTo>
                  <a:pt x="1994916" y="2032000"/>
                </a:lnTo>
                <a:lnTo>
                  <a:pt x="2033016" y="1993900"/>
                </a:lnTo>
                <a:lnTo>
                  <a:pt x="2069592" y="1955800"/>
                </a:lnTo>
                <a:lnTo>
                  <a:pt x="2103119" y="1905000"/>
                </a:lnTo>
                <a:lnTo>
                  <a:pt x="2135124" y="1866900"/>
                </a:lnTo>
                <a:lnTo>
                  <a:pt x="2165603" y="1816100"/>
                </a:lnTo>
                <a:lnTo>
                  <a:pt x="2206751" y="1739900"/>
                </a:lnTo>
                <a:lnTo>
                  <a:pt x="2231135" y="1689100"/>
                </a:lnTo>
                <a:lnTo>
                  <a:pt x="2252472" y="1638300"/>
                </a:lnTo>
                <a:lnTo>
                  <a:pt x="2261616" y="1612900"/>
                </a:lnTo>
                <a:lnTo>
                  <a:pt x="2272284" y="1587500"/>
                </a:lnTo>
                <a:lnTo>
                  <a:pt x="2279903" y="1549400"/>
                </a:lnTo>
                <a:lnTo>
                  <a:pt x="2289048" y="1524000"/>
                </a:lnTo>
                <a:lnTo>
                  <a:pt x="2296668" y="1498600"/>
                </a:lnTo>
                <a:lnTo>
                  <a:pt x="2308860" y="1447800"/>
                </a:lnTo>
                <a:lnTo>
                  <a:pt x="2314956" y="1409700"/>
                </a:lnTo>
                <a:lnTo>
                  <a:pt x="2319527" y="1384300"/>
                </a:lnTo>
                <a:lnTo>
                  <a:pt x="2325624" y="1320800"/>
                </a:lnTo>
                <a:lnTo>
                  <a:pt x="2328672" y="1295400"/>
                </a:lnTo>
                <a:lnTo>
                  <a:pt x="2330195" y="1257300"/>
                </a:lnTo>
                <a:lnTo>
                  <a:pt x="2331719" y="1231900"/>
                </a:lnTo>
                <a:lnTo>
                  <a:pt x="2331719" y="1168400"/>
                </a:lnTo>
                <a:lnTo>
                  <a:pt x="2328672" y="1117600"/>
                </a:lnTo>
                <a:lnTo>
                  <a:pt x="2325624" y="1079500"/>
                </a:lnTo>
                <a:lnTo>
                  <a:pt x="2314956" y="990600"/>
                </a:lnTo>
                <a:lnTo>
                  <a:pt x="2296668" y="914400"/>
                </a:lnTo>
                <a:lnTo>
                  <a:pt x="2289048" y="876300"/>
                </a:lnTo>
                <a:lnTo>
                  <a:pt x="2279903" y="850900"/>
                </a:lnTo>
                <a:lnTo>
                  <a:pt x="2272284" y="825500"/>
                </a:lnTo>
                <a:lnTo>
                  <a:pt x="2261616" y="800100"/>
                </a:lnTo>
                <a:lnTo>
                  <a:pt x="2252472" y="774700"/>
                </a:lnTo>
                <a:lnTo>
                  <a:pt x="2231135" y="723900"/>
                </a:lnTo>
                <a:lnTo>
                  <a:pt x="2206751" y="660400"/>
                </a:lnTo>
                <a:lnTo>
                  <a:pt x="2193035" y="635000"/>
                </a:lnTo>
                <a:lnTo>
                  <a:pt x="2165603" y="596900"/>
                </a:lnTo>
                <a:lnTo>
                  <a:pt x="2135124" y="546100"/>
                </a:lnTo>
                <a:lnTo>
                  <a:pt x="2103119" y="495300"/>
                </a:lnTo>
                <a:lnTo>
                  <a:pt x="2069592" y="457200"/>
                </a:lnTo>
                <a:lnTo>
                  <a:pt x="2033016" y="406400"/>
                </a:lnTo>
                <a:lnTo>
                  <a:pt x="1994916" y="368300"/>
                </a:lnTo>
                <a:lnTo>
                  <a:pt x="1955292" y="330200"/>
                </a:lnTo>
                <a:lnTo>
                  <a:pt x="1869948" y="254000"/>
                </a:lnTo>
                <a:lnTo>
                  <a:pt x="1824227" y="228600"/>
                </a:lnTo>
                <a:lnTo>
                  <a:pt x="1801368" y="203200"/>
                </a:lnTo>
                <a:lnTo>
                  <a:pt x="1776984" y="190500"/>
                </a:lnTo>
                <a:lnTo>
                  <a:pt x="1754124" y="177800"/>
                </a:lnTo>
                <a:lnTo>
                  <a:pt x="1705356" y="152400"/>
                </a:lnTo>
                <a:lnTo>
                  <a:pt x="1679448" y="139700"/>
                </a:lnTo>
                <a:lnTo>
                  <a:pt x="1655064" y="127000"/>
                </a:lnTo>
                <a:lnTo>
                  <a:pt x="1603248" y="101600"/>
                </a:lnTo>
                <a:lnTo>
                  <a:pt x="1575816" y="88900"/>
                </a:lnTo>
                <a:lnTo>
                  <a:pt x="1549908" y="88900"/>
                </a:lnTo>
                <a:lnTo>
                  <a:pt x="1522476" y="76200"/>
                </a:lnTo>
                <a:lnTo>
                  <a:pt x="1496567" y="63500"/>
                </a:lnTo>
                <a:lnTo>
                  <a:pt x="1467611" y="63500"/>
                </a:lnTo>
                <a:lnTo>
                  <a:pt x="1412748" y="50800"/>
                </a:lnTo>
                <a:lnTo>
                  <a:pt x="1383792" y="38100"/>
                </a:lnTo>
                <a:lnTo>
                  <a:pt x="1504188" y="38100"/>
                </a:lnTo>
                <a:lnTo>
                  <a:pt x="1586484" y="63500"/>
                </a:lnTo>
                <a:lnTo>
                  <a:pt x="1743456" y="139700"/>
                </a:lnTo>
                <a:lnTo>
                  <a:pt x="1816608" y="190500"/>
                </a:lnTo>
                <a:lnTo>
                  <a:pt x="1840992" y="203200"/>
                </a:lnTo>
                <a:lnTo>
                  <a:pt x="1886711" y="228600"/>
                </a:lnTo>
                <a:lnTo>
                  <a:pt x="1930908" y="266700"/>
                </a:lnTo>
                <a:lnTo>
                  <a:pt x="1973580" y="304800"/>
                </a:lnTo>
                <a:lnTo>
                  <a:pt x="2014727" y="342900"/>
                </a:lnTo>
                <a:lnTo>
                  <a:pt x="2054351" y="393700"/>
                </a:lnTo>
                <a:lnTo>
                  <a:pt x="2090927" y="431800"/>
                </a:lnTo>
                <a:lnTo>
                  <a:pt x="2125980" y="482600"/>
                </a:lnTo>
                <a:lnTo>
                  <a:pt x="2159508" y="533400"/>
                </a:lnTo>
                <a:lnTo>
                  <a:pt x="2189988" y="571500"/>
                </a:lnTo>
                <a:lnTo>
                  <a:pt x="2203703" y="596900"/>
                </a:lnTo>
                <a:lnTo>
                  <a:pt x="2218943" y="622300"/>
                </a:lnTo>
                <a:lnTo>
                  <a:pt x="2231135" y="647700"/>
                </a:lnTo>
                <a:lnTo>
                  <a:pt x="2244852" y="673100"/>
                </a:lnTo>
                <a:lnTo>
                  <a:pt x="2257043" y="711200"/>
                </a:lnTo>
                <a:lnTo>
                  <a:pt x="2289048" y="787400"/>
                </a:lnTo>
                <a:lnTo>
                  <a:pt x="2307335" y="838200"/>
                </a:lnTo>
                <a:lnTo>
                  <a:pt x="2316480" y="876300"/>
                </a:lnTo>
                <a:lnTo>
                  <a:pt x="2324100" y="901700"/>
                </a:lnTo>
                <a:lnTo>
                  <a:pt x="2336292" y="952500"/>
                </a:lnTo>
                <a:lnTo>
                  <a:pt x="2342388" y="990600"/>
                </a:lnTo>
                <a:lnTo>
                  <a:pt x="2346960" y="1016000"/>
                </a:lnTo>
                <a:lnTo>
                  <a:pt x="2357627" y="1104900"/>
                </a:lnTo>
                <a:lnTo>
                  <a:pt x="2359152" y="1143000"/>
                </a:lnTo>
                <a:lnTo>
                  <a:pt x="2360676" y="1168400"/>
                </a:lnTo>
                <a:lnTo>
                  <a:pt x="2360676" y="1231900"/>
                </a:lnTo>
                <a:lnTo>
                  <a:pt x="2357627" y="1295400"/>
                </a:lnTo>
                <a:lnTo>
                  <a:pt x="2351532" y="1358900"/>
                </a:lnTo>
                <a:lnTo>
                  <a:pt x="2342388" y="1422400"/>
                </a:lnTo>
                <a:lnTo>
                  <a:pt x="2324100" y="1498600"/>
                </a:lnTo>
                <a:lnTo>
                  <a:pt x="2316480" y="1536700"/>
                </a:lnTo>
                <a:lnTo>
                  <a:pt x="2257043" y="1701800"/>
                </a:lnTo>
                <a:lnTo>
                  <a:pt x="2244852" y="1727200"/>
                </a:lnTo>
                <a:lnTo>
                  <a:pt x="2231135" y="1752600"/>
                </a:lnTo>
                <a:lnTo>
                  <a:pt x="2218943" y="1778000"/>
                </a:lnTo>
                <a:lnTo>
                  <a:pt x="2205227" y="1803400"/>
                </a:lnTo>
                <a:lnTo>
                  <a:pt x="2159508" y="1879600"/>
                </a:lnTo>
                <a:lnTo>
                  <a:pt x="2125980" y="1930400"/>
                </a:lnTo>
                <a:lnTo>
                  <a:pt x="2090927" y="1968500"/>
                </a:lnTo>
                <a:lnTo>
                  <a:pt x="2054351" y="2019300"/>
                </a:lnTo>
                <a:lnTo>
                  <a:pt x="1975103" y="2095500"/>
                </a:lnTo>
                <a:lnTo>
                  <a:pt x="1886711" y="2171700"/>
                </a:lnTo>
                <a:lnTo>
                  <a:pt x="1840992" y="2209800"/>
                </a:lnTo>
                <a:lnTo>
                  <a:pt x="1743456" y="2260600"/>
                </a:lnTo>
                <a:lnTo>
                  <a:pt x="1717548" y="2286000"/>
                </a:lnTo>
                <a:lnTo>
                  <a:pt x="1639824" y="2311400"/>
                </a:lnTo>
                <a:lnTo>
                  <a:pt x="1613916" y="2324100"/>
                </a:lnTo>
                <a:lnTo>
                  <a:pt x="1531619" y="2362200"/>
                </a:lnTo>
                <a:close/>
              </a:path>
              <a:path w="2360929" h="2413000">
                <a:moveTo>
                  <a:pt x="18287" y="1193800"/>
                </a:moveTo>
                <a:lnTo>
                  <a:pt x="7620" y="1193800"/>
                </a:lnTo>
                <a:lnTo>
                  <a:pt x="12191" y="1181100"/>
                </a:lnTo>
                <a:lnTo>
                  <a:pt x="18287" y="1193800"/>
                </a:lnTo>
                <a:close/>
              </a:path>
              <a:path w="2360929" h="2413000">
                <a:moveTo>
                  <a:pt x="947928" y="2362200"/>
                </a:moveTo>
                <a:lnTo>
                  <a:pt x="829055" y="2362200"/>
                </a:lnTo>
                <a:lnTo>
                  <a:pt x="774192" y="2336800"/>
                </a:lnTo>
                <a:lnTo>
                  <a:pt x="748284" y="2324100"/>
                </a:lnTo>
                <a:lnTo>
                  <a:pt x="720851" y="2311400"/>
                </a:lnTo>
                <a:lnTo>
                  <a:pt x="643128" y="2286000"/>
                </a:lnTo>
                <a:lnTo>
                  <a:pt x="617220" y="2260600"/>
                </a:lnTo>
                <a:lnTo>
                  <a:pt x="544067" y="2222500"/>
                </a:lnTo>
                <a:lnTo>
                  <a:pt x="473963" y="2171700"/>
                </a:lnTo>
                <a:lnTo>
                  <a:pt x="429767" y="2133600"/>
                </a:lnTo>
                <a:lnTo>
                  <a:pt x="387096" y="2095500"/>
                </a:lnTo>
                <a:lnTo>
                  <a:pt x="345947" y="2057400"/>
                </a:lnTo>
                <a:lnTo>
                  <a:pt x="306324" y="2019300"/>
                </a:lnTo>
                <a:lnTo>
                  <a:pt x="269747" y="1968500"/>
                </a:lnTo>
                <a:lnTo>
                  <a:pt x="234696" y="1930400"/>
                </a:lnTo>
                <a:lnTo>
                  <a:pt x="201167" y="1879600"/>
                </a:lnTo>
                <a:lnTo>
                  <a:pt x="170687" y="1828800"/>
                </a:lnTo>
                <a:lnTo>
                  <a:pt x="156971" y="1803400"/>
                </a:lnTo>
                <a:lnTo>
                  <a:pt x="141732" y="1778000"/>
                </a:lnTo>
                <a:lnTo>
                  <a:pt x="129540" y="1752600"/>
                </a:lnTo>
                <a:lnTo>
                  <a:pt x="115824" y="1727200"/>
                </a:lnTo>
                <a:lnTo>
                  <a:pt x="103632" y="1701800"/>
                </a:lnTo>
                <a:lnTo>
                  <a:pt x="44196" y="1536700"/>
                </a:lnTo>
                <a:lnTo>
                  <a:pt x="36575" y="1498600"/>
                </a:lnTo>
                <a:lnTo>
                  <a:pt x="18287" y="1422400"/>
                </a:lnTo>
                <a:lnTo>
                  <a:pt x="9143" y="1358900"/>
                </a:lnTo>
                <a:lnTo>
                  <a:pt x="3047" y="1295400"/>
                </a:lnTo>
                <a:lnTo>
                  <a:pt x="0" y="1231900"/>
                </a:lnTo>
                <a:lnTo>
                  <a:pt x="0" y="1206500"/>
                </a:lnTo>
                <a:lnTo>
                  <a:pt x="22859" y="1193800"/>
                </a:lnTo>
                <a:lnTo>
                  <a:pt x="18287" y="1193800"/>
                </a:lnTo>
                <a:lnTo>
                  <a:pt x="12191" y="1181100"/>
                </a:lnTo>
                <a:lnTo>
                  <a:pt x="28955" y="1181100"/>
                </a:lnTo>
                <a:lnTo>
                  <a:pt x="28955" y="1206500"/>
                </a:lnTo>
                <a:lnTo>
                  <a:pt x="6096" y="1219200"/>
                </a:lnTo>
                <a:lnTo>
                  <a:pt x="28955" y="1219200"/>
                </a:lnTo>
                <a:lnTo>
                  <a:pt x="28955" y="1231900"/>
                </a:lnTo>
                <a:lnTo>
                  <a:pt x="32004" y="1295400"/>
                </a:lnTo>
                <a:lnTo>
                  <a:pt x="35051" y="1320800"/>
                </a:lnTo>
                <a:lnTo>
                  <a:pt x="38100" y="1358900"/>
                </a:lnTo>
                <a:lnTo>
                  <a:pt x="45720" y="1409700"/>
                </a:lnTo>
                <a:lnTo>
                  <a:pt x="64008" y="1498600"/>
                </a:lnTo>
                <a:lnTo>
                  <a:pt x="80771" y="1549400"/>
                </a:lnTo>
                <a:lnTo>
                  <a:pt x="88391" y="1587500"/>
                </a:lnTo>
                <a:lnTo>
                  <a:pt x="99059" y="1612900"/>
                </a:lnTo>
                <a:lnTo>
                  <a:pt x="108204" y="1638300"/>
                </a:lnTo>
                <a:lnTo>
                  <a:pt x="118871" y="1663700"/>
                </a:lnTo>
                <a:lnTo>
                  <a:pt x="131063" y="1689100"/>
                </a:lnTo>
                <a:lnTo>
                  <a:pt x="141732" y="1714500"/>
                </a:lnTo>
                <a:lnTo>
                  <a:pt x="153924" y="1739900"/>
                </a:lnTo>
                <a:lnTo>
                  <a:pt x="195071" y="1816100"/>
                </a:lnTo>
                <a:lnTo>
                  <a:pt x="225551" y="1866900"/>
                </a:lnTo>
                <a:lnTo>
                  <a:pt x="257555" y="1905000"/>
                </a:lnTo>
                <a:lnTo>
                  <a:pt x="291083" y="1955800"/>
                </a:lnTo>
                <a:lnTo>
                  <a:pt x="327659" y="1993900"/>
                </a:lnTo>
                <a:lnTo>
                  <a:pt x="365759" y="2032000"/>
                </a:lnTo>
                <a:lnTo>
                  <a:pt x="405383" y="2070100"/>
                </a:lnTo>
                <a:lnTo>
                  <a:pt x="490728" y="2146300"/>
                </a:lnTo>
                <a:lnTo>
                  <a:pt x="536447" y="2184400"/>
                </a:lnTo>
                <a:lnTo>
                  <a:pt x="583692" y="2209800"/>
                </a:lnTo>
                <a:lnTo>
                  <a:pt x="606551" y="2222500"/>
                </a:lnTo>
                <a:lnTo>
                  <a:pt x="630936" y="2235200"/>
                </a:lnTo>
                <a:lnTo>
                  <a:pt x="656843" y="2247900"/>
                </a:lnTo>
                <a:lnTo>
                  <a:pt x="681228" y="2260600"/>
                </a:lnTo>
                <a:lnTo>
                  <a:pt x="707136" y="2273300"/>
                </a:lnTo>
                <a:lnTo>
                  <a:pt x="731520" y="2286000"/>
                </a:lnTo>
                <a:lnTo>
                  <a:pt x="757428" y="2298700"/>
                </a:lnTo>
                <a:lnTo>
                  <a:pt x="784859" y="2311400"/>
                </a:lnTo>
                <a:lnTo>
                  <a:pt x="810767" y="2324100"/>
                </a:lnTo>
                <a:lnTo>
                  <a:pt x="838200" y="2324100"/>
                </a:lnTo>
                <a:lnTo>
                  <a:pt x="920496" y="2349500"/>
                </a:lnTo>
                <a:lnTo>
                  <a:pt x="947928" y="2362200"/>
                </a:lnTo>
                <a:close/>
              </a:path>
              <a:path w="2360929" h="2413000">
                <a:moveTo>
                  <a:pt x="25908" y="1219200"/>
                </a:moveTo>
                <a:lnTo>
                  <a:pt x="6096" y="1219200"/>
                </a:lnTo>
                <a:lnTo>
                  <a:pt x="28955" y="1206500"/>
                </a:lnTo>
                <a:lnTo>
                  <a:pt x="25908" y="1219200"/>
                </a:lnTo>
                <a:close/>
              </a:path>
              <a:path w="2360929" h="2413000">
                <a:moveTo>
                  <a:pt x="28955" y="1219200"/>
                </a:moveTo>
                <a:lnTo>
                  <a:pt x="25908" y="1219200"/>
                </a:lnTo>
                <a:lnTo>
                  <a:pt x="28955" y="1206500"/>
                </a:lnTo>
                <a:lnTo>
                  <a:pt x="28955" y="1219200"/>
                </a:lnTo>
                <a:close/>
              </a:path>
              <a:path w="2360929" h="2413000">
                <a:moveTo>
                  <a:pt x="1004316" y="2374900"/>
                </a:moveTo>
                <a:lnTo>
                  <a:pt x="885443" y="2374900"/>
                </a:lnTo>
                <a:lnTo>
                  <a:pt x="858012" y="2362200"/>
                </a:lnTo>
                <a:lnTo>
                  <a:pt x="976884" y="2362200"/>
                </a:lnTo>
                <a:lnTo>
                  <a:pt x="1004316" y="2374900"/>
                </a:lnTo>
                <a:close/>
              </a:path>
              <a:path w="2360929" h="2413000">
                <a:moveTo>
                  <a:pt x="1418843" y="2387600"/>
                </a:moveTo>
                <a:lnTo>
                  <a:pt x="1239011" y="2387600"/>
                </a:lnTo>
                <a:lnTo>
                  <a:pt x="1267967" y="2374900"/>
                </a:lnTo>
                <a:lnTo>
                  <a:pt x="1354835" y="2374900"/>
                </a:lnTo>
                <a:lnTo>
                  <a:pt x="1383792" y="2362200"/>
                </a:lnTo>
                <a:lnTo>
                  <a:pt x="1504188" y="2362200"/>
                </a:lnTo>
                <a:lnTo>
                  <a:pt x="1446276" y="2374900"/>
                </a:lnTo>
                <a:lnTo>
                  <a:pt x="1418843" y="2387600"/>
                </a:lnTo>
                <a:close/>
              </a:path>
              <a:path w="2360929" h="2413000">
                <a:moveTo>
                  <a:pt x="1360932" y="2400300"/>
                </a:moveTo>
                <a:lnTo>
                  <a:pt x="1030224" y="2400300"/>
                </a:lnTo>
                <a:lnTo>
                  <a:pt x="914400" y="2374900"/>
                </a:lnTo>
                <a:lnTo>
                  <a:pt x="1091184" y="2374900"/>
                </a:lnTo>
                <a:lnTo>
                  <a:pt x="1121663" y="2387600"/>
                </a:lnTo>
                <a:lnTo>
                  <a:pt x="1389888" y="2387600"/>
                </a:lnTo>
                <a:lnTo>
                  <a:pt x="1360932" y="2400300"/>
                </a:lnTo>
                <a:close/>
              </a:path>
              <a:path w="2360929" h="2413000">
                <a:moveTo>
                  <a:pt x="1271016" y="2413000"/>
                </a:moveTo>
                <a:lnTo>
                  <a:pt x="1089659" y="2413000"/>
                </a:lnTo>
                <a:lnTo>
                  <a:pt x="1060704" y="2400300"/>
                </a:lnTo>
                <a:lnTo>
                  <a:pt x="1301495" y="2400300"/>
                </a:lnTo>
                <a:lnTo>
                  <a:pt x="1271016" y="2413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EB71EF05-26FE-FC13-6446-C33A0C68EC66}"/>
              </a:ext>
            </a:extLst>
          </p:cNvPr>
          <p:cNvCxnSpPr>
            <a:cxnSpLocks/>
          </p:cNvCxnSpPr>
          <p:nvPr/>
        </p:nvCxnSpPr>
        <p:spPr>
          <a:xfrm>
            <a:off x="0" y="881149"/>
            <a:ext cx="2857611" cy="0"/>
          </a:xfrm>
          <a:prstGeom prst="line">
            <a:avLst/>
          </a:prstGeom>
          <a:ln w="381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" name="Titolo 1">
            <a:extLst>
              <a:ext uri="{FF2B5EF4-FFF2-40B4-BE49-F238E27FC236}">
                <a16:creationId xmlns:a16="http://schemas.microsoft.com/office/drawing/2014/main" id="{31B48849-7077-7B45-D3BA-911A627D4E97}"/>
              </a:ext>
            </a:extLst>
          </p:cNvPr>
          <p:cNvSpPr txBox="1">
            <a:spLocks/>
          </p:cNvSpPr>
          <p:nvPr/>
        </p:nvSpPr>
        <p:spPr>
          <a:xfrm>
            <a:off x="-28291" y="275457"/>
            <a:ext cx="2885902" cy="540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1800" b="1" dirty="0">
                <a:solidFill>
                  <a:srgbClr val="30579B"/>
                </a:solidFill>
                <a:latin typeface="Century Gothic" panose="020B0502020202020204" pitchFamily="34" charset="0"/>
              </a:rPr>
              <a:t>D.M. 22 novembre 2024</a:t>
            </a: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9C9D3D03-1B05-F8D4-253F-E8E7C53DC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8946" y="389792"/>
            <a:ext cx="4300450" cy="426045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>
                <a:latin typeface="Century Gothic" panose="020B0502020202020204" pitchFamily="34" charset="0"/>
              </a:rPr>
              <a:t>COSA FINANZIA </a:t>
            </a:r>
          </a:p>
        </p:txBody>
      </p:sp>
      <p:sp>
        <p:nvSpPr>
          <p:cNvPr id="9" name="Rettangolo con angoli arrotondati 8">
            <a:extLst>
              <a:ext uri="{FF2B5EF4-FFF2-40B4-BE49-F238E27FC236}">
                <a16:creationId xmlns:a16="http://schemas.microsoft.com/office/drawing/2014/main" id="{DDE4F3C5-B31D-0FFE-2FAE-0DD21BD99B07}"/>
              </a:ext>
            </a:extLst>
          </p:cNvPr>
          <p:cNvSpPr/>
          <p:nvPr/>
        </p:nvSpPr>
        <p:spPr>
          <a:xfrm>
            <a:off x="3116872" y="1271233"/>
            <a:ext cx="8597327" cy="209203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1800" kern="100" dirty="0">
                <a:solidFill>
                  <a:schemeClr val="bg2">
                    <a:lumMod val="25000"/>
                  </a:schemeClr>
                </a:solidFill>
                <a:effectLst/>
                <a:latin typeface="Century Gothic" panose="020B0502020202020204" pitchFamily="34" charset="0"/>
                <a:ea typeface="Arial" panose="020B0604020202020204" pitchFamily="34" charset="0"/>
              </a:rPr>
              <a:t>Possono accedere alle agevolazioni i </a:t>
            </a:r>
            <a:r>
              <a:rPr lang="it-IT" sz="1800" b="1" kern="100" dirty="0">
                <a:solidFill>
                  <a:srgbClr val="003399"/>
                </a:solidFill>
                <a:effectLst/>
                <a:latin typeface="Century Gothic" panose="020B0502020202020204" pitchFamily="34" charset="0"/>
                <a:ea typeface="Arial" panose="020B0604020202020204" pitchFamily="34" charset="0"/>
              </a:rPr>
              <a:t>programmi che prevedono la realizzazione di investimenti innovativi, sostenibili e con contenuto tecnologico elevato e coerente al piano nazionale Transizione 4.0.</a:t>
            </a:r>
          </a:p>
          <a:p>
            <a:pPr algn="just"/>
            <a:r>
              <a:rPr lang="it-IT" sz="1800" kern="100" dirty="0">
                <a:solidFill>
                  <a:schemeClr val="bg2">
                    <a:lumMod val="25000"/>
                  </a:schemeClr>
                </a:solidFill>
                <a:effectLst/>
                <a:latin typeface="Century Gothic" panose="020B0502020202020204" pitchFamily="34" charset="0"/>
                <a:ea typeface="Arial" panose="020B0604020202020204" pitchFamily="34" charset="0"/>
              </a:rPr>
              <a:t>Priorità è accordata ai programmi in grado di offrire un particolare contributo agli obiettivi di sostenibilità. </a:t>
            </a:r>
            <a:endParaRPr lang="it-IT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C794B9BB-7185-7E64-0A3F-BF4ABDA23DC5}"/>
              </a:ext>
            </a:extLst>
          </p:cNvPr>
          <p:cNvSpPr/>
          <p:nvPr/>
        </p:nvSpPr>
        <p:spPr>
          <a:xfrm>
            <a:off x="474409" y="3818661"/>
            <a:ext cx="11279787" cy="2158181"/>
          </a:xfrm>
          <a:prstGeom prst="rec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spcAft>
                <a:spcPts val="1500"/>
              </a:spcAft>
              <a:buNone/>
            </a:pPr>
            <a:r>
              <a:rPr lang="it-IT" kern="100" dirty="0">
                <a:effectLst/>
                <a:latin typeface="Century Gothic" panose="020B0502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Nello specifico, sono valorizzati, sulla base di indicatori di sostenibilità dedicati</a:t>
            </a:r>
            <a:r>
              <a:rPr lang="it-IT" kern="100" dirty="0">
                <a:effectLst/>
                <a:latin typeface="Century Gothic" panose="020B0502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it-IT" kern="100" dirty="0">
                <a:effectLst/>
                <a:latin typeface="Century Gothic" panose="020B0502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 programmi di investimento che contribuiscono al </a:t>
            </a:r>
            <a:r>
              <a:rPr lang="it-IT" kern="100" dirty="0">
                <a:solidFill>
                  <a:schemeClr val="bg2">
                    <a:lumMod val="25000"/>
                  </a:schemeClr>
                </a:solidFill>
                <a:effectLst/>
                <a:latin typeface="Century Gothic" panose="020B0502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raggiungimento degli </a:t>
            </a:r>
            <a:r>
              <a:rPr lang="it-IT" b="1" kern="100" dirty="0">
                <a:solidFill>
                  <a:srgbClr val="003399"/>
                </a:solidFill>
                <a:effectLst/>
                <a:latin typeface="Century Gothic" panose="020B0502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obiettivi climatici e ambientali </a:t>
            </a:r>
            <a:r>
              <a:rPr lang="it-IT" kern="100" dirty="0">
                <a:effectLst/>
                <a:latin typeface="Century Gothic" panose="020B0502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riconducibili ad una delle seguenti linee di azione:</a:t>
            </a:r>
            <a:endParaRPr lang="it-IT" kern="100" dirty="0">
              <a:effectLst/>
              <a:latin typeface="Century Gothic" panose="020B0502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1500"/>
              </a:spcAft>
              <a:buFont typeface="Wingdings" panose="05000000000000000000" pitchFamily="2" charset="2"/>
              <a:buChar char="q"/>
            </a:pPr>
            <a:r>
              <a:rPr lang="it-IT" b="1" kern="100" dirty="0">
                <a:solidFill>
                  <a:srgbClr val="003399"/>
                </a:solidFill>
                <a:effectLst/>
                <a:latin typeface="Century Gothic" panose="020B0502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processi di produzione rispettosi dell’ambiente e all’utilizzo efficiente delle risorse nelle PMI; </a:t>
            </a:r>
            <a:endParaRPr lang="it-IT" b="1" kern="100" dirty="0">
              <a:solidFill>
                <a:srgbClr val="003399"/>
              </a:solidFill>
              <a:latin typeface="Century Gothic" panose="020B0502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1500"/>
              </a:spcAft>
              <a:buFont typeface="Wingdings" panose="05000000000000000000" pitchFamily="2" charset="2"/>
              <a:buChar char="q"/>
            </a:pPr>
            <a:r>
              <a:rPr lang="it-IT" b="1" kern="100" dirty="0">
                <a:solidFill>
                  <a:srgbClr val="003399"/>
                </a:solidFill>
                <a:effectLst/>
                <a:latin typeface="Century Gothic" panose="020B0502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promozione dell’efficienza energetica delle PMI. </a:t>
            </a:r>
            <a:endParaRPr lang="it-IT" b="1" kern="100" dirty="0">
              <a:solidFill>
                <a:srgbClr val="003399"/>
              </a:solidFill>
              <a:effectLst/>
              <a:latin typeface="Century Gothic" panose="020B0502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Immagine 14" descr="Immagine che contiene clipart, Elementi grafici, grafica, cartone animato&#10;&#10;Il contenuto generato dall'IA potrebbe non essere corretto.">
            <a:extLst>
              <a:ext uri="{FF2B5EF4-FFF2-40B4-BE49-F238E27FC236}">
                <a16:creationId xmlns:a16="http://schemas.microsoft.com/office/drawing/2014/main" id="{58C7BD6F-7B07-2021-603C-430334757E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277" y="1580608"/>
            <a:ext cx="1070962" cy="1070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289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0D1506FD-9C10-DBE5-53DD-66177CAF6FFE}"/>
              </a:ext>
            </a:extLst>
          </p:cNvPr>
          <p:cNvGraphicFramePr>
            <a:graphicFrameLocks noGrp="1"/>
          </p:cNvGraphicFramePr>
          <p:nvPr/>
        </p:nvGraphicFramePr>
        <p:xfrm>
          <a:off x="10038080" y="741680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260801642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mpd="sng">
                      <a:solidFill>
                        <a:schemeClr val="bg1"/>
                      </a:solidFill>
                      <a:prstDash val="solid"/>
                    </a:lnL>
                    <a:lnR w="12700" cmpd="sng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7507608"/>
                  </a:ext>
                </a:extLst>
              </a:tr>
            </a:tbl>
          </a:graphicData>
        </a:graphic>
      </p:graphicFrame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92EBCE61-D4B9-B760-BAB5-F79E5FBE5D4E}"/>
              </a:ext>
            </a:extLst>
          </p:cNvPr>
          <p:cNvCxnSpPr>
            <a:cxnSpLocks/>
          </p:cNvCxnSpPr>
          <p:nvPr/>
        </p:nvCxnSpPr>
        <p:spPr>
          <a:xfrm>
            <a:off x="0" y="881149"/>
            <a:ext cx="2857611" cy="0"/>
          </a:xfrm>
          <a:prstGeom prst="line">
            <a:avLst/>
          </a:prstGeom>
          <a:ln w="381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3" name="Titolo 1">
            <a:extLst>
              <a:ext uri="{FF2B5EF4-FFF2-40B4-BE49-F238E27FC236}">
                <a16:creationId xmlns:a16="http://schemas.microsoft.com/office/drawing/2014/main" id="{B4233CB7-CB25-1FB8-DF21-34BE0D3D8249}"/>
              </a:ext>
            </a:extLst>
          </p:cNvPr>
          <p:cNvSpPr txBox="1">
            <a:spLocks/>
          </p:cNvSpPr>
          <p:nvPr/>
        </p:nvSpPr>
        <p:spPr>
          <a:xfrm>
            <a:off x="-28291" y="275457"/>
            <a:ext cx="2885902" cy="540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1800" b="1" dirty="0">
                <a:solidFill>
                  <a:srgbClr val="30579B"/>
                </a:solidFill>
                <a:latin typeface="Century Gothic" panose="020B0502020202020204" pitchFamily="34" charset="0"/>
              </a:rPr>
              <a:t>D.M. 22 novembre 2024</a:t>
            </a:r>
          </a:p>
        </p:txBody>
      </p:sp>
      <p:sp>
        <p:nvSpPr>
          <p:cNvPr id="24" name="Titolo 1">
            <a:extLst>
              <a:ext uri="{FF2B5EF4-FFF2-40B4-BE49-F238E27FC236}">
                <a16:creationId xmlns:a16="http://schemas.microsoft.com/office/drawing/2014/main" id="{2EEFCBF1-F094-0241-4D47-855DE915A921}"/>
              </a:ext>
            </a:extLst>
          </p:cNvPr>
          <p:cNvSpPr txBox="1">
            <a:spLocks/>
          </p:cNvSpPr>
          <p:nvPr/>
        </p:nvSpPr>
        <p:spPr>
          <a:xfrm>
            <a:off x="3338945" y="389792"/>
            <a:ext cx="8099368" cy="4260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900" b="1" dirty="0">
                <a:latin typeface="Century Gothic" panose="020B0502020202020204" pitchFamily="34" charset="0"/>
              </a:rPr>
              <a:t>PROGRAMMI DI INVESTIMENTO AMMISSIBILI </a:t>
            </a:r>
          </a:p>
        </p:txBody>
      </p:sp>
      <p:graphicFrame>
        <p:nvGraphicFramePr>
          <p:cNvPr id="30" name="Diagramma 29">
            <a:extLst>
              <a:ext uri="{FF2B5EF4-FFF2-40B4-BE49-F238E27FC236}">
                <a16:creationId xmlns:a16="http://schemas.microsoft.com/office/drawing/2014/main" id="{CB232468-44A8-83C5-6F72-64EF5EE59F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77374301"/>
              </p:ext>
            </p:extLst>
          </p:nvPr>
        </p:nvGraphicFramePr>
        <p:xfrm>
          <a:off x="975360" y="1660843"/>
          <a:ext cx="10014465" cy="4493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2" name="Immagine 31" descr="Immagine che contiene Policromia, Elementi grafici, schermata, design&#10;&#10;Il contenuto generato dall'IA potrebbe non essere corretto.">
            <a:extLst>
              <a:ext uri="{FF2B5EF4-FFF2-40B4-BE49-F238E27FC236}">
                <a16:creationId xmlns:a16="http://schemas.microsoft.com/office/drawing/2014/main" id="{25996CB6-F086-1D62-AA3C-8759D60BB72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095" y="2043808"/>
            <a:ext cx="556952" cy="556952"/>
          </a:xfrm>
          <a:prstGeom prst="rect">
            <a:avLst/>
          </a:prstGeom>
        </p:spPr>
      </p:pic>
      <p:pic>
        <p:nvPicPr>
          <p:cNvPr id="34" name="Immagine 33" descr="Immagine che contiene ingranaggio, cerchio, oggetti in metallo, Elementi grafici&#10;&#10;Il contenuto generato dall'IA potrebbe non essere corretto.">
            <a:extLst>
              <a:ext uri="{FF2B5EF4-FFF2-40B4-BE49-F238E27FC236}">
                <a16:creationId xmlns:a16="http://schemas.microsoft.com/office/drawing/2014/main" id="{1ED35FE0-77F5-0615-405C-78EFE712151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475" y="3118603"/>
            <a:ext cx="654045" cy="654045"/>
          </a:xfrm>
          <a:prstGeom prst="rect">
            <a:avLst/>
          </a:prstGeom>
        </p:spPr>
      </p:pic>
      <p:pic>
        <p:nvPicPr>
          <p:cNvPr id="40" name="Immagine 39" descr="Immagine che contiene clipart, design, cartone animato, arte&#10;&#10;Il contenuto generato dall'IA potrebbe non essere corretto.">
            <a:extLst>
              <a:ext uri="{FF2B5EF4-FFF2-40B4-BE49-F238E27FC236}">
                <a16:creationId xmlns:a16="http://schemas.microsoft.com/office/drawing/2014/main" id="{1411537F-84BB-5D9C-5A3D-55DF052910F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631" y="5222095"/>
            <a:ext cx="556952" cy="556952"/>
          </a:xfrm>
          <a:prstGeom prst="rect">
            <a:avLst/>
          </a:prstGeom>
        </p:spPr>
      </p:pic>
      <p:pic>
        <p:nvPicPr>
          <p:cNvPr id="42" name="Immagine 41" descr="Immagine che contiene cerchio, giallo, Ambra, Elementi grafici&#10;&#10;Il contenuto generato dall'IA potrebbe non essere corretto.">
            <a:extLst>
              <a:ext uri="{FF2B5EF4-FFF2-40B4-BE49-F238E27FC236}">
                <a16:creationId xmlns:a16="http://schemas.microsoft.com/office/drawing/2014/main" id="{42B87038-34BE-2E08-3F6C-E43E0E6986C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481" y="4066833"/>
            <a:ext cx="714590" cy="714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684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09531A57-E0FA-BBC0-2824-72ED285EF769}"/>
              </a:ext>
            </a:extLst>
          </p:cNvPr>
          <p:cNvCxnSpPr>
            <a:cxnSpLocks/>
          </p:cNvCxnSpPr>
          <p:nvPr/>
        </p:nvCxnSpPr>
        <p:spPr>
          <a:xfrm>
            <a:off x="0" y="881149"/>
            <a:ext cx="2857611" cy="0"/>
          </a:xfrm>
          <a:prstGeom prst="line">
            <a:avLst/>
          </a:prstGeom>
          <a:ln w="381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9" name="Titolo 1">
            <a:extLst>
              <a:ext uri="{FF2B5EF4-FFF2-40B4-BE49-F238E27FC236}">
                <a16:creationId xmlns:a16="http://schemas.microsoft.com/office/drawing/2014/main" id="{A4316A10-C2A1-82B6-548F-1E67DE98BEAB}"/>
              </a:ext>
            </a:extLst>
          </p:cNvPr>
          <p:cNvSpPr txBox="1">
            <a:spLocks/>
          </p:cNvSpPr>
          <p:nvPr/>
        </p:nvSpPr>
        <p:spPr>
          <a:xfrm>
            <a:off x="-28291" y="275457"/>
            <a:ext cx="2885902" cy="540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1800" b="1" dirty="0">
                <a:solidFill>
                  <a:srgbClr val="30579B"/>
                </a:solidFill>
                <a:latin typeface="Century Gothic" panose="020B0502020202020204" pitchFamily="34" charset="0"/>
              </a:rPr>
              <a:t>D.M. 22 novembre 2024</a:t>
            </a:r>
          </a:p>
        </p:txBody>
      </p:sp>
      <p:sp>
        <p:nvSpPr>
          <p:cNvPr id="20" name="Titolo 1">
            <a:extLst>
              <a:ext uri="{FF2B5EF4-FFF2-40B4-BE49-F238E27FC236}">
                <a16:creationId xmlns:a16="http://schemas.microsoft.com/office/drawing/2014/main" id="{70D64E24-E857-D08B-956E-155B3B30C581}"/>
              </a:ext>
            </a:extLst>
          </p:cNvPr>
          <p:cNvSpPr txBox="1">
            <a:spLocks/>
          </p:cNvSpPr>
          <p:nvPr/>
        </p:nvSpPr>
        <p:spPr>
          <a:xfrm>
            <a:off x="2542109" y="378043"/>
            <a:ext cx="7434349" cy="4260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b="1" dirty="0">
                <a:latin typeface="Century Gothic" panose="020B0502020202020204" pitchFamily="34" charset="0"/>
              </a:rPr>
              <a:t>TIPOLOGIA DI INVESTIMENTO </a:t>
            </a:r>
          </a:p>
        </p:txBody>
      </p:sp>
      <p:pic>
        <p:nvPicPr>
          <p:cNvPr id="22" name="Immagine 21" descr="Immagine che contiene clipart, Elementi grafici, cartone animato, design&#10;&#10;Il contenuto generato dall'IA potrebbe non essere corretto.">
            <a:extLst>
              <a:ext uri="{FF2B5EF4-FFF2-40B4-BE49-F238E27FC236}">
                <a16:creationId xmlns:a16="http://schemas.microsoft.com/office/drawing/2014/main" id="{87D9FD19-9BEA-2E55-1164-CB94D56E9C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05" y="1559074"/>
            <a:ext cx="783403" cy="783403"/>
          </a:xfrm>
          <a:prstGeom prst="rect">
            <a:avLst/>
          </a:prstGeom>
        </p:spPr>
      </p:pic>
      <p:pic>
        <p:nvPicPr>
          <p:cNvPr id="24" name="Immagine 23" descr="Immagine che contiene cerchio, ingranaggio&#10;&#10;Il contenuto generato dall'IA potrebbe non essere corretto.">
            <a:extLst>
              <a:ext uri="{FF2B5EF4-FFF2-40B4-BE49-F238E27FC236}">
                <a16:creationId xmlns:a16="http://schemas.microsoft.com/office/drawing/2014/main" id="{C77192AD-8142-BCC8-101D-A4D76A7925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3997" y="2834882"/>
            <a:ext cx="659803" cy="659803"/>
          </a:xfrm>
          <a:prstGeom prst="rect">
            <a:avLst/>
          </a:prstGeom>
        </p:spPr>
      </p:pic>
      <p:pic>
        <p:nvPicPr>
          <p:cNvPr id="26" name="Immagine 25" descr="Immagine che contiene creatività&#10;&#10;Il contenuto generato dall'IA potrebbe non essere corretto.">
            <a:extLst>
              <a:ext uri="{FF2B5EF4-FFF2-40B4-BE49-F238E27FC236}">
                <a16:creationId xmlns:a16="http://schemas.microsoft.com/office/drawing/2014/main" id="{3001A9E0-DDA0-378B-BBFB-9D31BC8DC0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612" y="3824264"/>
            <a:ext cx="779680" cy="779680"/>
          </a:xfrm>
          <a:prstGeom prst="rect">
            <a:avLst/>
          </a:prstGeom>
        </p:spPr>
      </p:pic>
      <p:pic>
        <p:nvPicPr>
          <p:cNvPr id="28" name="Immagine 27" descr="Immagine che contiene Elementi grafici, grafica, Carattere, simbolo&#10;&#10;Il contenuto generato dall'IA potrebbe non essere corretto.">
            <a:extLst>
              <a:ext uri="{FF2B5EF4-FFF2-40B4-BE49-F238E27FC236}">
                <a16:creationId xmlns:a16="http://schemas.microsoft.com/office/drawing/2014/main" id="{FF5B87B2-E376-66E5-6B2E-3856BAF4EC0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7292" y="4981347"/>
            <a:ext cx="707170" cy="707170"/>
          </a:xfrm>
          <a:prstGeom prst="rect">
            <a:avLst/>
          </a:prstGeom>
        </p:spPr>
      </p:pic>
      <p:sp>
        <p:nvSpPr>
          <p:cNvPr id="31" name="Rettangolo con angoli arrotondati 30">
            <a:extLst>
              <a:ext uri="{FF2B5EF4-FFF2-40B4-BE49-F238E27FC236}">
                <a16:creationId xmlns:a16="http://schemas.microsoft.com/office/drawing/2014/main" id="{0B0D7CD9-5C12-7ED1-FC55-894D1295FC65}"/>
              </a:ext>
            </a:extLst>
          </p:cNvPr>
          <p:cNvSpPr/>
          <p:nvPr/>
        </p:nvSpPr>
        <p:spPr>
          <a:xfrm>
            <a:off x="2920353" y="1703399"/>
            <a:ext cx="4665407" cy="70717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just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Tx/>
              <a:tabLst/>
              <a:defRPr/>
            </a:pPr>
            <a:r>
              <a:rPr kumimoji="0" lang="it-IT" sz="160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Realizzazione di una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nuova unità produttiva </a:t>
            </a:r>
          </a:p>
        </p:txBody>
      </p:sp>
      <p:sp>
        <p:nvSpPr>
          <p:cNvPr id="32" name="Rettangolo con angoli arrotondati 31">
            <a:extLst>
              <a:ext uri="{FF2B5EF4-FFF2-40B4-BE49-F238E27FC236}">
                <a16:creationId xmlns:a16="http://schemas.microsoft.com/office/drawing/2014/main" id="{EA9953F9-ABB9-B093-A9EA-9F12E81B0BD9}"/>
              </a:ext>
            </a:extLst>
          </p:cNvPr>
          <p:cNvSpPr/>
          <p:nvPr/>
        </p:nvSpPr>
        <p:spPr>
          <a:xfrm>
            <a:off x="3612226" y="2787515"/>
            <a:ext cx="5398770" cy="70717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just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Tx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Ampliamento della capacità </a:t>
            </a:r>
            <a:r>
              <a:rPr kumimoji="0" lang="it-IT" sz="160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produttiva di un’ unità produttiva esistente</a:t>
            </a:r>
          </a:p>
        </p:txBody>
      </p:sp>
      <p:sp>
        <p:nvSpPr>
          <p:cNvPr id="33" name="Rettangolo con angoli arrotondati 32">
            <a:extLst>
              <a:ext uri="{FF2B5EF4-FFF2-40B4-BE49-F238E27FC236}">
                <a16:creationId xmlns:a16="http://schemas.microsoft.com/office/drawing/2014/main" id="{62692F32-3951-D96B-5E52-0D94AA63B8CA}"/>
              </a:ext>
            </a:extLst>
          </p:cNvPr>
          <p:cNvSpPr/>
          <p:nvPr/>
        </p:nvSpPr>
        <p:spPr>
          <a:xfrm>
            <a:off x="4247970" y="3871631"/>
            <a:ext cx="5834863" cy="70717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just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Tx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Diversificazione </a:t>
            </a:r>
            <a:r>
              <a:rPr kumimoji="0" lang="it-IT" sz="1600" i="0" u="none" strike="noStrike" kern="1200" cap="none" spc="0" normalizeH="0" baseline="0" noProof="0" dirty="0" err="1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dell</a:t>
            </a:r>
            <a:r>
              <a:rPr lang="it-IT" sz="1600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a produzione funzionale a ottenere prodotti mai fabbricati in precedenza </a:t>
            </a:r>
            <a:endParaRPr kumimoji="0" lang="it-IT" sz="160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4" name="Rettangolo con angoli arrotondati 33">
            <a:extLst>
              <a:ext uri="{FF2B5EF4-FFF2-40B4-BE49-F238E27FC236}">
                <a16:creationId xmlns:a16="http://schemas.microsoft.com/office/drawing/2014/main" id="{8E69E290-A710-6C91-8A12-196089C780A8}"/>
              </a:ext>
            </a:extLst>
          </p:cNvPr>
          <p:cNvSpPr/>
          <p:nvPr/>
        </p:nvSpPr>
        <p:spPr>
          <a:xfrm>
            <a:off x="4892231" y="4981347"/>
            <a:ext cx="5910618" cy="70717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just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Tx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Cambiamento fondamentale del processo di produzione </a:t>
            </a:r>
          </a:p>
          <a:p>
            <a:pPr marR="0" lvl="0" algn="just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Tx/>
              <a:tabLst/>
              <a:defRPr/>
            </a:pPr>
            <a:r>
              <a:rPr kumimoji="0" lang="it-IT" sz="160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di un’unità produttiva esistente </a:t>
            </a:r>
            <a:endParaRPr kumimoji="0" lang="it-IT" sz="1600" b="1" i="0" u="none" strike="noStrike" kern="120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71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3B84A56B-8140-AB48-0475-08BF684CD851}"/>
              </a:ext>
            </a:extLst>
          </p:cNvPr>
          <p:cNvCxnSpPr>
            <a:cxnSpLocks/>
          </p:cNvCxnSpPr>
          <p:nvPr/>
        </p:nvCxnSpPr>
        <p:spPr>
          <a:xfrm>
            <a:off x="0" y="881149"/>
            <a:ext cx="2857611" cy="0"/>
          </a:xfrm>
          <a:prstGeom prst="line">
            <a:avLst/>
          </a:prstGeom>
          <a:ln w="381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" name="Titolo 1">
            <a:extLst>
              <a:ext uri="{FF2B5EF4-FFF2-40B4-BE49-F238E27FC236}">
                <a16:creationId xmlns:a16="http://schemas.microsoft.com/office/drawing/2014/main" id="{F94EB7BF-CC6A-224C-5D7B-47E450C57AE1}"/>
              </a:ext>
            </a:extLst>
          </p:cNvPr>
          <p:cNvSpPr txBox="1">
            <a:spLocks/>
          </p:cNvSpPr>
          <p:nvPr/>
        </p:nvSpPr>
        <p:spPr>
          <a:xfrm>
            <a:off x="-28291" y="275457"/>
            <a:ext cx="2885902" cy="540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1800" b="1" dirty="0">
                <a:solidFill>
                  <a:srgbClr val="30579B"/>
                </a:solidFill>
                <a:latin typeface="Century Gothic" panose="020B0502020202020204" pitchFamily="34" charset="0"/>
              </a:rPr>
              <a:t>D.M. 22 novembre 2024</a:t>
            </a:r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7715B8D4-246F-2E29-9359-9B0712366A06}"/>
              </a:ext>
            </a:extLst>
          </p:cNvPr>
          <p:cNvSpPr txBox="1">
            <a:spLocks/>
          </p:cNvSpPr>
          <p:nvPr/>
        </p:nvSpPr>
        <p:spPr>
          <a:xfrm>
            <a:off x="2540924" y="389792"/>
            <a:ext cx="7434349" cy="4260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b="1" dirty="0">
                <a:latin typeface="Century Gothic" panose="020B0502020202020204" pitchFamily="34" charset="0"/>
              </a:rPr>
              <a:t>AGEVOLAZIONI CONCEDIBILI</a:t>
            </a:r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E7F552A9-E7E1-B126-2FE8-F9311B8BF5C8}"/>
              </a:ext>
            </a:extLst>
          </p:cNvPr>
          <p:cNvSpPr/>
          <p:nvPr/>
        </p:nvSpPr>
        <p:spPr>
          <a:xfrm>
            <a:off x="3338945" y="3596958"/>
            <a:ext cx="4421786" cy="10307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1800" b="1" kern="100" dirty="0">
                <a:solidFill>
                  <a:srgbClr val="003399"/>
                </a:solidFill>
                <a:effectLst/>
                <a:latin typeface="Century Gothic" panose="020B0502020202020204" pitchFamily="34" charset="0"/>
                <a:ea typeface="Arial" panose="020B0604020202020204" pitchFamily="34" charset="0"/>
              </a:rPr>
              <a:t>il 35 per cento </a:t>
            </a:r>
            <a:r>
              <a:rPr lang="it-IT" sz="1800" kern="100" dirty="0">
                <a:solidFill>
                  <a:schemeClr val="bg2">
                    <a:lumMod val="25000"/>
                  </a:schemeClr>
                </a:solidFill>
                <a:effectLst/>
                <a:latin typeface="Century Gothic" panose="020B0502020202020204" pitchFamily="34" charset="0"/>
                <a:ea typeface="Arial" panose="020B0604020202020204" pitchFamily="34" charset="0"/>
              </a:rPr>
              <a:t>dell’ammontare complessivo delle spese ammissibili in forma di </a:t>
            </a:r>
            <a:r>
              <a:rPr lang="it-IT" sz="1800" b="1" kern="100" dirty="0">
                <a:solidFill>
                  <a:srgbClr val="003399"/>
                </a:solidFill>
                <a:effectLst/>
                <a:latin typeface="Century Gothic" panose="020B0502020202020204" pitchFamily="34" charset="0"/>
                <a:ea typeface="Arial" panose="020B0604020202020204" pitchFamily="34" charset="0"/>
              </a:rPr>
              <a:t>contributo in conto impianti </a:t>
            </a:r>
            <a:endParaRPr lang="it-IT" b="1" dirty="0">
              <a:solidFill>
                <a:srgbClr val="003399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C223FFE7-287B-4988-576E-5E1A17441ED5}"/>
              </a:ext>
            </a:extLst>
          </p:cNvPr>
          <p:cNvSpPr/>
          <p:nvPr/>
        </p:nvSpPr>
        <p:spPr>
          <a:xfrm>
            <a:off x="2857611" y="1548198"/>
            <a:ext cx="7714211" cy="1381712"/>
          </a:xfrm>
          <a:prstGeom prst="rec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it-IT" sz="1800" kern="100" dirty="0">
                <a:solidFill>
                  <a:schemeClr val="bg2">
                    <a:lumMod val="25000"/>
                  </a:schemeClr>
                </a:solidFill>
                <a:effectLst/>
                <a:latin typeface="Century Gothic" panose="020B0502020202020204" pitchFamily="34" charset="0"/>
                <a:ea typeface="Arial" panose="020B0604020202020204" pitchFamily="34" charset="0"/>
              </a:rPr>
              <a:t>Le </a:t>
            </a:r>
            <a:r>
              <a:rPr lang="it-IT" sz="1800" b="1" kern="100" dirty="0">
                <a:solidFill>
                  <a:srgbClr val="003399"/>
                </a:solidFill>
                <a:effectLst/>
                <a:latin typeface="Century Gothic" panose="020B0502020202020204" pitchFamily="34" charset="0"/>
                <a:ea typeface="Arial" panose="020B0604020202020204" pitchFamily="34" charset="0"/>
              </a:rPr>
              <a:t>agevolazioni</a:t>
            </a:r>
            <a:r>
              <a:rPr lang="it-IT" sz="1800" kern="100" dirty="0">
                <a:solidFill>
                  <a:schemeClr val="bg2">
                    <a:lumMod val="25000"/>
                  </a:schemeClr>
                </a:solidFill>
                <a:effectLst/>
                <a:latin typeface="Century Gothic" panose="020B0502020202020204" pitchFamily="34" charset="0"/>
                <a:ea typeface="Arial" panose="020B0604020202020204" pitchFamily="34" charset="0"/>
              </a:rPr>
              <a:t> sono concesse nella forma del contributo in conto impianti e del finanziamento agevolato a copertura di</a:t>
            </a:r>
            <a:r>
              <a:rPr lang="it-IT" sz="1800" b="1" kern="100" dirty="0">
                <a:solidFill>
                  <a:srgbClr val="003399"/>
                </a:solidFill>
                <a:effectLst/>
                <a:latin typeface="Century Gothic" panose="020B0502020202020204" pitchFamily="34" charset="0"/>
                <a:ea typeface="Arial" panose="020B0604020202020204" pitchFamily="34" charset="0"/>
              </a:rPr>
              <a:t> una percentuale nominale massima delle spese ammissibili pari al 75 per cento</a:t>
            </a:r>
            <a:r>
              <a:rPr lang="it-IT" sz="1800" kern="100" dirty="0">
                <a:solidFill>
                  <a:schemeClr val="bg2">
                    <a:lumMod val="25000"/>
                  </a:schemeClr>
                </a:solidFill>
                <a:effectLst/>
                <a:latin typeface="Century Gothic" panose="020B0502020202020204" pitchFamily="34" charset="0"/>
                <a:ea typeface="Arial" panose="020B0604020202020204" pitchFamily="34" charset="0"/>
              </a:rPr>
              <a:t>, di cui:</a:t>
            </a:r>
            <a:endParaRPr lang="it-IT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id="{CD600F7B-74DA-F856-F5E6-F9DA9E4CE593}"/>
              </a:ext>
            </a:extLst>
          </p:cNvPr>
          <p:cNvSpPr/>
          <p:nvPr/>
        </p:nvSpPr>
        <p:spPr>
          <a:xfrm>
            <a:off x="3338945" y="4889999"/>
            <a:ext cx="4421786" cy="10307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b="1" kern="100" dirty="0">
                <a:solidFill>
                  <a:srgbClr val="003399"/>
                </a:solidFill>
                <a:latin typeface="Century Gothic" panose="020B0502020202020204" pitchFamily="34" charset="0"/>
                <a:ea typeface="Arial" panose="020B0604020202020204" pitchFamily="34" charset="0"/>
              </a:rPr>
              <a:t>i</a:t>
            </a:r>
            <a:r>
              <a:rPr lang="it-IT" sz="1800" b="1" kern="100" dirty="0">
                <a:solidFill>
                  <a:srgbClr val="003399"/>
                </a:solidFill>
                <a:effectLst/>
                <a:latin typeface="Century Gothic" panose="020B0502020202020204" pitchFamily="34" charset="0"/>
                <a:ea typeface="Arial" panose="020B0604020202020204" pitchFamily="34" charset="0"/>
              </a:rPr>
              <a:t>l 40 per cento </a:t>
            </a:r>
            <a:r>
              <a:rPr lang="it-IT" sz="1800" kern="100" dirty="0">
                <a:solidFill>
                  <a:schemeClr val="bg2">
                    <a:lumMod val="25000"/>
                  </a:schemeClr>
                </a:solidFill>
                <a:effectLst/>
                <a:latin typeface="Century Gothic" panose="020B0502020202020204" pitchFamily="34" charset="0"/>
                <a:ea typeface="Arial" panose="020B0604020202020204" pitchFamily="34" charset="0"/>
              </a:rPr>
              <a:t>delle medesime spese in forma di </a:t>
            </a:r>
            <a:r>
              <a:rPr lang="it-IT" sz="1800" b="1" kern="100" dirty="0">
                <a:solidFill>
                  <a:srgbClr val="003399"/>
                </a:solidFill>
                <a:effectLst/>
                <a:latin typeface="Century Gothic" panose="020B0502020202020204" pitchFamily="34" charset="0"/>
                <a:ea typeface="Arial" panose="020B0604020202020204" pitchFamily="34" charset="0"/>
              </a:rPr>
              <a:t>finanziamento agevolato</a:t>
            </a:r>
            <a:endParaRPr lang="it-IT" b="1" dirty="0">
              <a:solidFill>
                <a:srgbClr val="003399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6" name="Immagine 15" descr="Immagine che contiene Elementi grafici, cerchio, grafica, Policromia&#10;&#10;Il contenuto generato dall'IA potrebbe non essere corretto.">
            <a:extLst>
              <a:ext uri="{FF2B5EF4-FFF2-40B4-BE49-F238E27FC236}">
                <a16:creationId xmlns:a16="http://schemas.microsoft.com/office/drawing/2014/main" id="{A5EA3930-CFA4-94AD-8556-126E5AF60D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450" y="1436286"/>
            <a:ext cx="1639422" cy="1639422"/>
          </a:xfrm>
          <a:prstGeom prst="rect">
            <a:avLst/>
          </a:prstGeom>
        </p:spPr>
      </p:pic>
      <p:pic>
        <p:nvPicPr>
          <p:cNvPr id="18" name="Immagine 17" descr="Immagine che contiene clipart, Elementi grafici, simbolo, schermata&#10;&#10;Il contenuto generato dall'IA potrebbe non essere corretto.">
            <a:extLst>
              <a:ext uri="{FF2B5EF4-FFF2-40B4-BE49-F238E27FC236}">
                <a16:creationId xmlns:a16="http://schemas.microsoft.com/office/drawing/2014/main" id="{1BE5C334-A0AD-897A-7908-10429AD820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2710" y="3928091"/>
            <a:ext cx="1208118" cy="1208118"/>
          </a:xfrm>
          <a:prstGeom prst="rect">
            <a:avLst/>
          </a:prstGeom>
        </p:spPr>
      </p:pic>
      <p:sp>
        <p:nvSpPr>
          <p:cNvPr id="19" name="Ovale 18">
            <a:extLst>
              <a:ext uri="{FF2B5EF4-FFF2-40B4-BE49-F238E27FC236}">
                <a16:creationId xmlns:a16="http://schemas.microsoft.com/office/drawing/2014/main" id="{3C74302E-8606-BB7B-9A39-8252974D0CC8}"/>
              </a:ext>
            </a:extLst>
          </p:cNvPr>
          <p:cNvSpPr/>
          <p:nvPr/>
        </p:nvSpPr>
        <p:spPr>
          <a:xfrm>
            <a:off x="2907504" y="4030658"/>
            <a:ext cx="178396" cy="17839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Ovale 19">
            <a:extLst>
              <a:ext uri="{FF2B5EF4-FFF2-40B4-BE49-F238E27FC236}">
                <a16:creationId xmlns:a16="http://schemas.microsoft.com/office/drawing/2014/main" id="{B2665027-8767-CEF5-23BD-C52461B8800D}"/>
              </a:ext>
            </a:extLst>
          </p:cNvPr>
          <p:cNvSpPr/>
          <p:nvPr/>
        </p:nvSpPr>
        <p:spPr>
          <a:xfrm>
            <a:off x="2907504" y="5309802"/>
            <a:ext cx="178396" cy="17839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9623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225191-9D2E-CE79-CF6F-D4CFEC1795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19C92A6B-3C1B-EB8D-81CB-08684E0BA543}"/>
              </a:ext>
            </a:extLst>
          </p:cNvPr>
          <p:cNvCxnSpPr>
            <a:cxnSpLocks/>
          </p:cNvCxnSpPr>
          <p:nvPr/>
        </p:nvCxnSpPr>
        <p:spPr>
          <a:xfrm>
            <a:off x="0" y="881149"/>
            <a:ext cx="2857611" cy="0"/>
          </a:xfrm>
          <a:prstGeom prst="line">
            <a:avLst/>
          </a:prstGeom>
          <a:ln w="381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9" name="Titolo 1">
            <a:extLst>
              <a:ext uri="{FF2B5EF4-FFF2-40B4-BE49-F238E27FC236}">
                <a16:creationId xmlns:a16="http://schemas.microsoft.com/office/drawing/2014/main" id="{F6D29429-3E03-A908-9FE4-E54F5AC1A90B}"/>
              </a:ext>
            </a:extLst>
          </p:cNvPr>
          <p:cNvSpPr txBox="1">
            <a:spLocks/>
          </p:cNvSpPr>
          <p:nvPr/>
        </p:nvSpPr>
        <p:spPr>
          <a:xfrm>
            <a:off x="-28291" y="275457"/>
            <a:ext cx="2885902" cy="540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1800" b="1" dirty="0">
                <a:solidFill>
                  <a:srgbClr val="30579B"/>
                </a:solidFill>
                <a:latin typeface="Century Gothic" panose="020B0502020202020204" pitchFamily="34" charset="0"/>
              </a:rPr>
              <a:t>D.M. 22 novembre 2024</a:t>
            </a:r>
          </a:p>
        </p:txBody>
      </p:sp>
      <p:sp>
        <p:nvSpPr>
          <p:cNvPr id="20" name="Titolo 1">
            <a:extLst>
              <a:ext uri="{FF2B5EF4-FFF2-40B4-BE49-F238E27FC236}">
                <a16:creationId xmlns:a16="http://schemas.microsoft.com/office/drawing/2014/main" id="{F4CCD9EF-F104-130F-6C84-E07023FAE622}"/>
              </a:ext>
            </a:extLst>
          </p:cNvPr>
          <p:cNvSpPr txBox="1">
            <a:spLocks/>
          </p:cNvSpPr>
          <p:nvPr/>
        </p:nvSpPr>
        <p:spPr>
          <a:xfrm>
            <a:off x="1956745" y="356191"/>
            <a:ext cx="7434349" cy="4260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b="1" dirty="0">
                <a:latin typeface="Century Gothic" panose="020B0502020202020204" pitchFamily="34" charset="0"/>
              </a:rPr>
              <a:t>ELEMENTI DI NOVITÀ</a:t>
            </a:r>
          </a:p>
        </p:txBody>
      </p:sp>
      <p:sp>
        <p:nvSpPr>
          <p:cNvPr id="31" name="Rettangolo con angoli arrotondati 30">
            <a:extLst>
              <a:ext uri="{FF2B5EF4-FFF2-40B4-BE49-F238E27FC236}">
                <a16:creationId xmlns:a16="http://schemas.microsoft.com/office/drawing/2014/main" id="{2209FA30-45F7-5A02-9DA8-67BB27CEB1F1}"/>
              </a:ext>
            </a:extLst>
          </p:cNvPr>
          <p:cNvSpPr/>
          <p:nvPr/>
        </p:nvSpPr>
        <p:spPr>
          <a:xfrm>
            <a:off x="2610197" y="2747357"/>
            <a:ext cx="5773585" cy="136328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just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Tx/>
              <a:tabLst/>
              <a:defRPr/>
            </a:pPr>
            <a:r>
              <a:rPr lang="it-IT" sz="1600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È</a:t>
            </a:r>
            <a:r>
              <a:rPr lang="it-IT" sz="16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kumimoji="0" lang="it-IT" sz="160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prevista la possibilità di agevolare programmi finalizzati all’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efficientamento energetico </a:t>
            </a:r>
            <a:r>
              <a:rPr kumimoji="0" lang="it-IT" sz="160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anche allorquando l’investimento riguardi la realizzazione di una nuova unità produttiva.</a:t>
            </a:r>
            <a:endParaRPr kumimoji="0" lang="it-IT" sz="1600" b="1" i="0" u="none" strike="noStrike" kern="120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2" name="Rettangolo con angoli arrotondati 31">
            <a:extLst>
              <a:ext uri="{FF2B5EF4-FFF2-40B4-BE49-F238E27FC236}">
                <a16:creationId xmlns:a16="http://schemas.microsoft.com/office/drawing/2014/main" id="{5D398D55-6409-3A96-38DB-6D1AB11EAC71}"/>
              </a:ext>
            </a:extLst>
          </p:cNvPr>
          <p:cNvSpPr/>
          <p:nvPr/>
        </p:nvSpPr>
        <p:spPr>
          <a:xfrm>
            <a:off x="2610197" y="4292716"/>
            <a:ext cx="9044247" cy="16675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just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Tx/>
              <a:tabLst/>
              <a:defRPr/>
            </a:pPr>
            <a:r>
              <a:rPr kumimoji="0" lang="it-IT" sz="160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Con riferimento all’installazione di impianti di produzione di energia da fonti rinnovabili per l’autoconsumo, è prevista la possibilità di ricorrere al c.d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. “autoconsumo a distanza” con entrambe le forme previste dall’articolo 30, comma 1, lettera a), punto 2, del d.lgs. n. 199/2021</a:t>
            </a:r>
            <a:r>
              <a:rPr kumimoji="0" lang="it-IT" sz="160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, a condizione che i predetti impianti siano nella disponibilità dell’impresa beneficiaria e che siano ubicati nei territori delle Regioni meno sviluppate.</a:t>
            </a:r>
          </a:p>
        </p:txBody>
      </p:sp>
      <p:sp>
        <p:nvSpPr>
          <p:cNvPr id="33" name="Rettangolo con angoli arrotondati 32">
            <a:extLst>
              <a:ext uri="{FF2B5EF4-FFF2-40B4-BE49-F238E27FC236}">
                <a16:creationId xmlns:a16="http://schemas.microsoft.com/office/drawing/2014/main" id="{6AB7238E-A370-49E6-8E41-DDC6D9BC03E7}"/>
              </a:ext>
            </a:extLst>
          </p:cNvPr>
          <p:cNvSpPr/>
          <p:nvPr/>
        </p:nvSpPr>
        <p:spPr>
          <a:xfrm>
            <a:off x="2610197" y="1252445"/>
            <a:ext cx="5834863" cy="133448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just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Tx/>
              <a:tabLst/>
              <a:defRPr/>
            </a:pPr>
            <a:r>
              <a:rPr kumimoji="0" lang="it-IT" sz="160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Fermo restando </a:t>
            </a:r>
            <a:r>
              <a:rPr lang="it-IT" sz="1600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il tasso di copertura delle spese (pari al 75%) è stata prevista una nuova articolazione delle forme di aiuto concedibili (</a:t>
            </a:r>
            <a:r>
              <a:rPr kumimoji="0" lang="it-IT" sz="1600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finanziamento agevolato</a:t>
            </a:r>
            <a:r>
              <a:rPr kumimoji="0" lang="it-IT" sz="160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40%</a:t>
            </a:r>
            <a:r>
              <a:rPr kumimoji="0" lang="it-IT" sz="160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 - contributo a fondo perduto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35%</a:t>
            </a:r>
            <a:r>
              <a:rPr lang="it-IT" sz="1600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)</a:t>
            </a:r>
            <a:r>
              <a:rPr kumimoji="0" lang="it-IT" sz="160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senza distinzione in funzione della dimensione d’impresa.</a:t>
            </a:r>
          </a:p>
        </p:txBody>
      </p:sp>
      <p:pic>
        <p:nvPicPr>
          <p:cNvPr id="3" name="Immagine 2" descr="Immagine che contiene Elementi grafici, Carattere, logo, schermata&#10;&#10;Il contenuto generato dall'IA potrebbe non essere corretto.">
            <a:extLst>
              <a:ext uri="{FF2B5EF4-FFF2-40B4-BE49-F238E27FC236}">
                <a16:creationId xmlns:a16="http://schemas.microsoft.com/office/drawing/2014/main" id="{34B38BF8-D0B5-13FA-6DA0-3FF4FAF311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1803" y="1756254"/>
            <a:ext cx="1596044" cy="1596044"/>
          </a:xfrm>
          <a:prstGeom prst="rect">
            <a:avLst/>
          </a:prstGeom>
        </p:spPr>
      </p:pic>
      <p:pic>
        <p:nvPicPr>
          <p:cNvPr id="7" name="Immagine 6" descr="Immagine che contiene Elementi grafici, cerchio, giallo, Carattere&#10;&#10;Il contenuto generato dall'IA potrebbe non essere corretto.">
            <a:extLst>
              <a:ext uri="{FF2B5EF4-FFF2-40B4-BE49-F238E27FC236}">
                <a16:creationId xmlns:a16="http://schemas.microsoft.com/office/drawing/2014/main" id="{0BB4482E-62F5-4946-87FB-B6A8955EC4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542" y="3160462"/>
            <a:ext cx="537074" cy="537074"/>
          </a:xfrm>
          <a:prstGeom prst="rect">
            <a:avLst/>
          </a:prstGeom>
        </p:spPr>
      </p:pic>
      <p:pic>
        <p:nvPicPr>
          <p:cNvPr id="9" name="Immagine 8" descr="Immagine che contiene giallo, cerchio, simbolo, Elementi grafici&#10;&#10;Il contenuto generato dall'IA potrebbe non essere corretto.">
            <a:extLst>
              <a:ext uri="{FF2B5EF4-FFF2-40B4-BE49-F238E27FC236}">
                <a16:creationId xmlns:a16="http://schemas.microsoft.com/office/drawing/2014/main" id="{121AF7D9-0346-24F9-91C4-3F08B3A455F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671" y="1585487"/>
            <a:ext cx="537074" cy="537074"/>
          </a:xfrm>
          <a:prstGeom prst="rect">
            <a:avLst/>
          </a:prstGeom>
        </p:spPr>
      </p:pic>
      <p:pic>
        <p:nvPicPr>
          <p:cNvPr id="12" name="Immagine 11" descr="Immagine che contiene cerchio, Elementi grafici, giallo, simbolo&#10;&#10;Il contenuto generato dall'IA potrebbe non essere corretto.">
            <a:extLst>
              <a:ext uri="{FF2B5EF4-FFF2-40B4-BE49-F238E27FC236}">
                <a16:creationId xmlns:a16="http://schemas.microsoft.com/office/drawing/2014/main" id="{C35FA3A5-8070-DF8F-EB26-0354DBD1D5A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671" y="4772388"/>
            <a:ext cx="537074" cy="537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310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CEB4A43A-C7F7-AAC9-BE2F-373B1A5DFD66}"/>
              </a:ext>
            </a:extLst>
          </p:cNvPr>
          <p:cNvCxnSpPr>
            <a:cxnSpLocks/>
          </p:cNvCxnSpPr>
          <p:nvPr/>
        </p:nvCxnSpPr>
        <p:spPr>
          <a:xfrm>
            <a:off x="0" y="881149"/>
            <a:ext cx="2857611" cy="0"/>
          </a:xfrm>
          <a:prstGeom prst="line">
            <a:avLst/>
          </a:prstGeom>
          <a:ln w="381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7" name="Titolo 1">
            <a:extLst>
              <a:ext uri="{FF2B5EF4-FFF2-40B4-BE49-F238E27FC236}">
                <a16:creationId xmlns:a16="http://schemas.microsoft.com/office/drawing/2014/main" id="{69DCB0C7-D4A8-07EC-A857-9331AD651AA6}"/>
              </a:ext>
            </a:extLst>
          </p:cNvPr>
          <p:cNvSpPr txBox="1">
            <a:spLocks/>
          </p:cNvSpPr>
          <p:nvPr/>
        </p:nvSpPr>
        <p:spPr>
          <a:xfrm>
            <a:off x="-28291" y="275457"/>
            <a:ext cx="2885902" cy="540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1800" b="1" dirty="0">
                <a:solidFill>
                  <a:srgbClr val="30579B"/>
                </a:solidFill>
                <a:latin typeface="Century Gothic" panose="020B0502020202020204" pitchFamily="34" charset="0"/>
              </a:rPr>
              <a:t>D.M. 22 novembre 2024</a:t>
            </a:r>
          </a:p>
        </p:txBody>
      </p:sp>
      <p:sp>
        <p:nvSpPr>
          <p:cNvPr id="18" name="Titolo 1">
            <a:extLst>
              <a:ext uri="{FF2B5EF4-FFF2-40B4-BE49-F238E27FC236}">
                <a16:creationId xmlns:a16="http://schemas.microsoft.com/office/drawing/2014/main" id="{C5161D49-82A3-A94D-AEF3-640BC9ADEE33}"/>
              </a:ext>
            </a:extLst>
          </p:cNvPr>
          <p:cNvSpPr txBox="1">
            <a:spLocks/>
          </p:cNvSpPr>
          <p:nvPr/>
        </p:nvSpPr>
        <p:spPr>
          <a:xfrm>
            <a:off x="3338945" y="389792"/>
            <a:ext cx="7434349" cy="4260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b="1" dirty="0">
                <a:latin typeface="Century Gothic" panose="020B0502020202020204" pitchFamily="34" charset="0"/>
              </a:rPr>
              <a:t>ITER PRESENTAZIONE DOMANDA</a:t>
            </a:r>
          </a:p>
        </p:txBody>
      </p:sp>
      <p:pic>
        <p:nvPicPr>
          <p:cNvPr id="20" name="Immagine 19" descr="Immagine che contiene clipart, schermata, Elementi grafici, design&#10;&#10;Il contenuto generato dall'IA potrebbe non essere corretto.">
            <a:extLst>
              <a:ext uri="{FF2B5EF4-FFF2-40B4-BE49-F238E27FC236}">
                <a16:creationId xmlns:a16="http://schemas.microsoft.com/office/drawing/2014/main" id="{DC2E27D4-15D3-D939-04CE-51034C2EC3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8945" y="1927361"/>
            <a:ext cx="1036682" cy="1036682"/>
          </a:xfrm>
          <a:prstGeom prst="rect">
            <a:avLst/>
          </a:prstGeom>
        </p:spPr>
      </p:pic>
      <p:pic>
        <p:nvPicPr>
          <p:cNvPr id="22" name="Immagine 21" descr="Immagine che contiene clipart, cartone animato, Elementi grafici, arte&#10;&#10;Il contenuto generato dall'IA potrebbe non essere corretto.">
            <a:extLst>
              <a:ext uri="{FF2B5EF4-FFF2-40B4-BE49-F238E27FC236}">
                <a16:creationId xmlns:a16="http://schemas.microsoft.com/office/drawing/2014/main" id="{B8434FB6-77FE-17E5-9EE9-FA331C6728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8945" y="3977003"/>
            <a:ext cx="1166756" cy="1166756"/>
          </a:xfrm>
          <a:prstGeom prst="rect">
            <a:avLst/>
          </a:prstGeom>
        </p:spPr>
      </p:pic>
      <p:sp>
        <p:nvSpPr>
          <p:cNvPr id="23" name="Rettangolo con angoli arrotondati 22">
            <a:extLst>
              <a:ext uri="{FF2B5EF4-FFF2-40B4-BE49-F238E27FC236}">
                <a16:creationId xmlns:a16="http://schemas.microsoft.com/office/drawing/2014/main" id="{48848A78-C9CD-34FA-94E0-B6B40DA9FE49}"/>
              </a:ext>
            </a:extLst>
          </p:cNvPr>
          <p:cNvSpPr/>
          <p:nvPr/>
        </p:nvSpPr>
        <p:spPr>
          <a:xfrm>
            <a:off x="5092340" y="1933265"/>
            <a:ext cx="4421786" cy="10307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1800" b="1" kern="100" dirty="0">
                <a:solidFill>
                  <a:srgbClr val="003399"/>
                </a:solidFill>
                <a:effectLst/>
                <a:latin typeface="Century Gothic" panose="020B0502020202020204" pitchFamily="34" charset="0"/>
                <a:ea typeface="Arial" panose="020B0604020202020204" pitchFamily="34" charset="0"/>
              </a:rPr>
              <a:t>COMPILAZIONE </a:t>
            </a:r>
            <a:r>
              <a:rPr lang="it-IT" sz="1800" kern="100" dirty="0">
                <a:solidFill>
                  <a:schemeClr val="bg2">
                    <a:lumMod val="25000"/>
                  </a:schemeClr>
                </a:solidFill>
                <a:effectLst/>
                <a:latin typeface="Century Gothic" panose="020B0502020202020204" pitchFamily="34" charset="0"/>
                <a:ea typeface="Arial" panose="020B0604020202020204" pitchFamily="34" charset="0"/>
              </a:rPr>
              <a:t>della domanda di accesso alle agevolazioni a partire dalle ore </a:t>
            </a:r>
            <a:r>
              <a:rPr lang="it-IT" sz="1800" b="1" kern="100" dirty="0">
                <a:solidFill>
                  <a:srgbClr val="003399"/>
                </a:solidFill>
                <a:effectLst/>
                <a:latin typeface="Century Gothic" panose="020B0502020202020204" pitchFamily="34" charset="0"/>
                <a:ea typeface="Arial" panose="020B0604020202020204" pitchFamily="34" charset="0"/>
              </a:rPr>
              <a:t>10:00 del 30 aprile 2025</a:t>
            </a:r>
            <a:endParaRPr lang="it-IT" b="1" dirty="0">
              <a:solidFill>
                <a:srgbClr val="003399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Rettangolo con angoli arrotondati 23">
            <a:extLst>
              <a:ext uri="{FF2B5EF4-FFF2-40B4-BE49-F238E27FC236}">
                <a16:creationId xmlns:a16="http://schemas.microsoft.com/office/drawing/2014/main" id="{AD50DCC7-BF42-E286-6687-AC695A31FDE1}"/>
              </a:ext>
            </a:extLst>
          </p:cNvPr>
          <p:cNvSpPr/>
          <p:nvPr/>
        </p:nvSpPr>
        <p:spPr>
          <a:xfrm>
            <a:off x="5092340" y="4094431"/>
            <a:ext cx="4421786" cy="10307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b="1" kern="100" dirty="0">
                <a:solidFill>
                  <a:srgbClr val="003399"/>
                </a:solidFill>
                <a:latin typeface="Century Gothic" panose="020B0502020202020204" pitchFamily="34" charset="0"/>
                <a:ea typeface="Arial" panose="020B0604020202020204" pitchFamily="34" charset="0"/>
              </a:rPr>
              <a:t>INVIO</a:t>
            </a:r>
            <a:r>
              <a:rPr lang="it-IT" sz="1800" b="1" kern="100" dirty="0">
                <a:solidFill>
                  <a:srgbClr val="003399"/>
                </a:solidFill>
                <a:effectLst/>
                <a:latin typeface="Century Gothic" panose="020B0502020202020204" pitchFamily="34" charset="0"/>
                <a:ea typeface="Arial" panose="020B0604020202020204" pitchFamily="34" charset="0"/>
              </a:rPr>
              <a:t> </a:t>
            </a:r>
            <a:r>
              <a:rPr lang="it-IT" sz="1800" kern="100" dirty="0">
                <a:solidFill>
                  <a:schemeClr val="bg2">
                    <a:lumMod val="25000"/>
                  </a:schemeClr>
                </a:solidFill>
                <a:effectLst/>
                <a:latin typeface="Century Gothic" panose="020B0502020202020204" pitchFamily="34" charset="0"/>
                <a:ea typeface="Arial" panose="020B0604020202020204" pitchFamily="34" charset="0"/>
              </a:rPr>
              <a:t>della domanda di accesso alle agevolazioni a partire dalle ore </a:t>
            </a:r>
            <a:r>
              <a:rPr lang="it-IT" sz="1800" b="1" kern="100" dirty="0">
                <a:solidFill>
                  <a:srgbClr val="003399"/>
                </a:solidFill>
                <a:effectLst/>
                <a:latin typeface="Century Gothic" panose="020B0502020202020204" pitchFamily="34" charset="0"/>
                <a:ea typeface="Arial" panose="020B0604020202020204" pitchFamily="34" charset="0"/>
              </a:rPr>
              <a:t>10:00 del 20 maggio 2025</a:t>
            </a:r>
            <a:endParaRPr lang="it-IT" b="1" dirty="0">
              <a:solidFill>
                <a:srgbClr val="003399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26" name="Connettore 2 25">
            <a:extLst>
              <a:ext uri="{FF2B5EF4-FFF2-40B4-BE49-F238E27FC236}">
                <a16:creationId xmlns:a16="http://schemas.microsoft.com/office/drawing/2014/main" id="{2CDE7AF3-C911-D057-F2E6-BE1D23119431}"/>
              </a:ext>
            </a:extLst>
          </p:cNvPr>
          <p:cNvCxnSpPr/>
          <p:nvPr/>
        </p:nvCxnSpPr>
        <p:spPr>
          <a:xfrm>
            <a:off x="7142962" y="3266902"/>
            <a:ext cx="0" cy="423949"/>
          </a:xfrm>
          <a:prstGeom prst="straightConnector1">
            <a:avLst/>
          </a:prstGeom>
          <a:ln w="5715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88114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c8d93ac-597f-4446-99e4-ac4cf18b6406" xsi:nil="true"/>
    <lcf76f155ced4ddcb4097134ff3c332f xmlns="480d74a7-71b5-4999-8c9c-7d38ace181e7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79FCD8889C1524E990618C7FFD0ABC1" ma:contentTypeVersion="18" ma:contentTypeDescription="Creare un nuovo documento." ma:contentTypeScope="" ma:versionID="db4733b30646528ae751e2e0eadd0ee9">
  <xsd:schema xmlns:xsd="http://www.w3.org/2001/XMLSchema" xmlns:xs="http://www.w3.org/2001/XMLSchema" xmlns:p="http://schemas.microsoft.com/office/2006/metadata/properties" xmlns:ns2="480d74a7-71b5-4999-8c9c-7d38ace181e7" xmlns:ns3="ec8d93ac-597f-4446-99e4-ac4cf18b6406" targetNamespace="http://schemas.microsoft.com/office/2006/metadata/properties" ma:root="true" ma:fieldsID="a3cb834d2561e34248d0418347c869a8" ns2:_="" ns3:_="">
    <xsd:import namespace="480d74a7-71b5-4999-8c9c-7d38ace181e7"/>
    <xsd:import namespace="ec8d93ac-597f-4446-99e4-ac4cf18b64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0d74a7-71b5-4999-8c9c-7d38ace181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Tag immagine" ma:readOnly="false" ma:fieldId="{5cf76f15-5ced-4ddc-b409-7134ff3c332f}" ma:taxonomyMulti="true" ma:sspId="c5a36491-74e0-4c35-a6f0-68b60f884cc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8d93ac-597f-4446-99e4-ac4cf18b6406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e6e60a05-7ea1-410a-9c10-26d04805bd25}" ma:internalName="TaxCatchAll" ma:showField="CatchAllData" ma:web="ec8d93ac-597f-4446-99e4-ac4cf18b64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3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134BCA-05FF-46D6-9713-1FB36C6F75B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20985B-8CF5-4007-9318-998C0FCF2664}">
  <ds:schemaRefs>
    <ds:schemaRef ds:uri="http://purl.org/dc/dcmitype/"/>
    <ds:schemaRef ds:uri="http://schemas.openxmlformats.org/package/2006/metadata/core-properties"/>
    <ds:schemaRef ds:uri="http://www.w3.org/XML/1998/namespace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3b634552-de6a-45a0-8970-972d9452c975"/>
    <ds:schemaRef ds:uri="1cf469b4-9556-49ba-b471-29a280a373b8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1B4B1FFE-7894-4B98-87EF-E19ABAFA1DE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679</TotalTime>
  <Words>840</Words>
  <Application>Microsoft Office PowerPoint</Application>
  <PresentationFormat>Widescreen</PresentationFormat>
  <Paragraphs>53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Google Sans</vt:lpstr>
      <vt:lpstr>Wingdings</vt:lpstr>
      <vt:lpstr>Tema di Office</vt:lpstr>
      <vt:lpstr>Investimenti Sostenibili 4.0 - PN RIC 2021-2027</vt:lpstr>
      <vt:lpstr>Presentazione standard di PowerPoint</vt:lpstr>
      <vt:lpstr>I SOGGETTI BENEFICIARI</vt:lpstr>
      <vt:lpstr>COSA FINANZIA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                     Grazie per l’attenzione 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</dc:title>
  <dc:creator>Invitalia SpA</dc:creator>
  <cp:lastModifiedBy>Iannucci Valentina</cp:lastModifiedBy>
  <cp:revision>43</cp:revision>
  <dcterms:created xsi:type="dcterms:W3CDTF">2022-12-12T07:58:24Z</dcterms:created>
  <dcterms:modified xsi:type="dcterms:W3CDTF">2025-05-13T10:05:59Z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0x010100379FCD8889C1524E990618C7FFD0ABC1</vt:lpwstr>
  </property>
</Properties>
</file>