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9" r:id="rId4"/>
    <p:sldId id="258" r:id="rId5"/>
    <p:sldId id="276" r:id="rId6"/>
    <p:sldId id="277" r:id="rId7"/>
    <p:sldId id="278" r:id="rId8"/>
    <p:sldId id="263" r:id="rId9"/>
    <p:sldId id="279" r:id="rId10"/>
    <p:sldId id="284" r:id="rId11"/>
    <p:sldId id="268" r:id="rId12"/>
    <p:sldId id="286" r:id="rId13"/>
    <p:sldId id="288" r:id="rId14"/>
    <p:sldId id="285" r:id="rId15"/>
    <p:sldId id="289" r:id="rId16"/>
    <p:sldId id="281" r:id="rId17"/>
    <p:sldId id="272" r:id="rId18"/>
    <p:sldId id="271" r:id="rId19"/>
    <p:sldId id="275" r:id="rId20"/>
    <p:sldId id="292" r:id="rId21"/>
    <p:sldId id="282" r:id="rId22"/>
    <p:sldId id="274" r:id="rId23"/>
    <p:sldId id="283" r:id="rId24"/>
    <p:sldId id="290" r:id="rId25"/>
    <p:sldId id="291" r:id="rId26"/>
  </p:sldIdLst>
  <p:sldSz cx="14630400" cy="8229600"/>
  <p:notesSz cx="6797675" cy="9926638"/>
  <p:embeddedFontLst>
    <p:embeddedFont>
      <p:font typeface="Calibri" panose="020F0502020204030204" pitchFamily="3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Lato Bold" panose="020F0502020204030203" charset="0"/>
      <p:bold r:id="rId36"/>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Objects="1">
      <p:cViewPr>
        <p:scale>
          <a:sx n="80" d="100"/>
          <a:sy n="80" d="100"/>
        </p:scale>
        <p:origin x="139"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25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12</a:t>
            </a:fld>
            <a:endParaRPr lang="en-US" dirty="0"/>
          </a:p>
        </p:txBody>
      </p:sp>
    </p:spTree>
    <p:extLst>
      <p:ext uri="{BB962C8B-B14F-4D97-AF65-F5344CB8AC3E}">
        <p14:creationId xmlns:p14="http://schemas.microsoft.com/office/powerpoint/2010/main" val="601295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13</a:t>
            </a:fld>
            <a:endParaRPr lang="en-US" dirty="0"/>
          </a:p>
        </p:txBody>
      </p:sp>
    </p:spTree>
    <p:extLst>
      <p:ext uri="{BB962C8B-B14F-4D97-AF65-F5344CB8AC3E}">
        <p14:creationId xmlns:p14="http://schemas.microsoft.com/office/powerpoint/2010/main" val="1845846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851408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20</a:t>
            </a:fld>
            <a:endParaRPr lang="en-US" dirty="0"/>
          </a:p>
        </p:txBody>
      </p:sp>
    </p:spTree>
    <p:extLst>
      <p:ext uri="{BB962C8B-B14F-4D97-AF65-F5344CB8AC3E}">
        <p14:creationId xmlns:p14="http://schemas.microsoft.com/office/powerpoint/2010/main" val="2029319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21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24</a:t>
            </a:fld>
            <a:endParaRPr lang="en-US" dirty="0"/>
          </a:p>
        </p:txBody>
      </p:sp>
    </p:spTree>
    <p:extLst>
      <p:ext uri="{BB962C8B-B14F-4D97-AF65-F5344CB8AC3E}">
        <p14:creationId xmlns:p14="http://schemas.microsoft.com/office/powerpoint/2010/main" val="4127360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25</a:t>
            </a:fld>
            <a:endParaRPr lang="en-US" dirty="0"/>
          </a:p>
        </p:txBody>
      </p:sp>
    </p:spTree>
    <p:extLst>
      <p:ext uri="{BB962C8B-B14F-4D97-AF65-F5344CB8AC3E}">
        <p14:creationId xmlns:p14="http://schemas.microsoft.com/office/powerpoint/2010/main" val="1096692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88" tIns="33444" rIns="66888" bIns="33444"/>
          <a:lstStyle/>
          <a:p>
            <a:endParaRPr lang="en-US" dirty="0"/>
          </a:p>
        </p:txBody>
      </p:sp>
      <p:sp>
        <p:nvSpPr>
          <p:cNvPr id="4" name="Slide Number Placeholder 3"/>
          <p:cNvSpPr>
            <a:spLocks noGrp="1"/>
          </p:cNvSpPr>
          <p:nvPr>
            <p:ph type="sldNum" sz="quarter" idx="10"/>
          </p:nvPr>
        </p:nvSpPr>
        <p:spPr/>
        <p:txBody>
          <a:bodyPr lIns="66888" tIns="33444" rIns="66888" bIns="33444"/>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29200" cy="8229600"/>
          </a:xfrm>
          <a:prstGeom prst="rect">
            <a:avLst/>
          </a:prstGeom>
        </p:spPr>
      </p:pic>
      <p:sp>
        <p:nvSpPr>
          <p:cNvPr id="3" name="Text 0"/>
          <p:cNvSpPr/>
          <p:nvPr/>
        </p:nvSpPr>
        <p:spPr>
          <a:xfrm>
            <a:off x="5257800" y="358586"/>
            <a:ext cx="7556421" cy="2126337"/>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Incentivi Fiscali e Opportunità di </a:t>
            </a:r>
            <a:r>
              <a:rPr lang="en-US" sz="4450" b="1" dirty="0" err="1">
                <a:solidFill>
                  <a:srgbClr val="282824"/>
                </a:solidFill>
                <a:latin typeface="Lato Bold" pitchFamily="34" charset="0"/>
                <a:ea typeface="Lato Bold" pitchFamily="34" charset="-122"/>
                <a:cs typeface="Lato Bold" pitchFamily="34" charset="-120"/>
              </a:rPr>
              <a:t>Investimento</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nella</a:t>
            </a:r>
            <a:r>
              <a:rPr lang="en-US" sz="4450" b="1" dirty="0">
                <a:solidFill>
                  <a:srgbClr val="282824"/>
                </a:solidFill>
                <a:latin typeface="Lato Bold" pitchFamily="34" charset="0"/>
                <a:ea typeface="Lato Bold" pitchFamily="34" charset="-122"/>
                <a:cs typeface="Lato Bold" pitchFamily="34" charset="-120"/>
              </a:rPr>
              <a:t> ZES Unica</a:t>
            </a:r>
            <a:endParaRPr lang="en-US" sz="4450" dirty="0"/>
          </a:p>
        </p:txBody>
      </p:sp>
      <p:sp>
        <p:nvSpPr>
          <p:cNvPr id="4" name="Text 1"/>
          <p:cNvSpPr/>
          <p:nvPr/>
        </p:nvSpPr>
        <p:spPr>
          <a:xfrm>
            <a:off x="5257799" y="2673146"/>
            <a:ext cx="8991601" cy="1451610"/>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Il decreto-legge n. 124/2023 istituisce, a partire dal 1° gennaio 2024, la Zona economica speciale Unica per il Mezzogiorno, sostituendo le precedenti 8 Zone economiche speciali.</a:t>
            </a:r>
          </a:p>
          <a:p>
            <a:pPr marL="0" indent="0">
              <a:lnSpc>
                <a:spcPts val="2850"/>
              </a:lnSpc>
              <a:buNone/>
            </a:pPr>
            <a:endParaRPr lang="it-IT" sz="1750" dirty="0">
              <a:solidFill>
                <a:srgbClr val="4A4A45"/>
              </a:solidFill>
              <a:latin typeface="Lato" pitchFamily="34" charset="0"/>
              <a:ea typeface="Lato" pitchFamily="34" charset="-122"/>
              <a:cs typeface="Lato" pitchFamily="34" charset="-120"/>
            </a:endParaRPr>
          </a:p>
          <a:p>
            <a:pPr marL="0" indent="0">
              <a:lnSpc>
                <a:spcPts val="2850"/>
              </a:lnSpc>
              <a:buNone/>
            </a:pPr>
            <a:r>
              <a:rPr lang="en-US" sz="1750" dirty="0">
                <a:solidFill>
                  <a:srgbClr val="4A4A45"/>
                </a:solidFill>
                <a:latin typeface="Lato" pitchFamily="34" charset="0"/>
                <a:ea typeface="Lato" pitchFamily="34" charset="-122"/>
                <a:cs typeface="Lato" pitchFamily="34" charset="-120"/>
              </a:rPr>
              <a:t> </a:t>
            </a:r>
            <a:endParaRPr lang="en-US" sz="1750" dirty="0"/>
          </a:p>
        </p:txBody>
      </p:sp>
      <p:sp>
        <p:nvSpPr>
          <p:cNvPr id="5" name="Shape 1">
            <a:extLst>
              <a:ext uri="{FF2B5EF4-FFF2-40B4-BE49-F238E27FC236}">
                <a16:creationId xmlns:a16="http://schemas.microsoft.com/office/drawing/2014/main" id="{7FEA2B46-AC3F-494B-8EAB-2BA20BF58651}"/>
              </a:ext>
            </a:extLst>
          </p:cNvPr>
          <p:cNvSpPr/>
          <p:nvPr/>
        </p:nvSpPr>
        <p:spPr>
          <a:xfrm>
            <a:off x="5290606" y="3505200"/>
            <a:ext cx="2724150" cy="4567096"/>
          </a:xfrm>
          <a:prstGeom prst="roundRect">
            <a:avLst>
              <a:gd name="adj" fmla="val 1233"/>
            </a:avLst>
          </a:prstGeom>
          <a:solidFill>
            <a:srgbClr val="E5DFD2"/>
          </a:solidFill>
          <a:ln/>
        </p:spPr>
      </p:sp>
      <p:sp>
        <p:nvSpPr>
          <p:cNvPr id="6" name="Shape 1">
            <a:extLst>
              <a:ext uri="{FF2B5EF4-FFF2-40B4-BE49-F238E27FC236}">
                <a16:creationId xmlns:a16="http://schemas.microsoft.com/office/drawing/2014/main" id="{B04B15D7-19DA-4487-B569-91C70A5836BF}"/>
              </a:ext>
            </a:extLst>
          </p:cNvPr>
          <p:cNvSpPr/>
          <p:nvPr/>
        </p:nvSpPr>
        <p:spPr>
          <a:xfrm>
            <a:off x="8171922" y="3524680"/>
            <a:ext cx="2895600" cy="4567096"/>
          </a:xfrm>
          <a:prstGeom prst="roundRect">
            <a:avLst>
              <a:gd name="adj" fmla="val 1233"/>
            </a:avLst>
          </a:prstGeom>
          <a:solidFill>
            <a:srgbClr val="E5DFD2"/>
          </a:solidFill>
          <a:ln/>
        </p:spPr>
      </p:sp>
      <p:sp>
        <p:nvSpPr>
          <p:cNvPr id="7" name="Shape 1">
            <a:extLst>
              <a:ext uri="{FF2B5EF4-FFF2-40B4-BE49-F238E27FC236}">
                <a16:creationId xmlns:a16="http://schemas.microsoft.com/office/drawing/2014/main" id="{6EEBB568-1E6A-4EC9-A971-38672160EFD4}"/>
              </a:ext>
            </a:extLst>
          </p:cNvPr>
          <p:cNvSpPr/>
          <p:nvPr/>
        </p:nvSpPr>
        <p:spPr>
          <a:xfrm>
            <a:off x="11262785" y="3495674"/>
            <a:ext cx="2952748" cy="4576622"/>
          </a:xfrm>
          <a:prstGeom prst="roundRect">
            <a:avLst>
              <a:gd name="adj" fmla="val 1233"/>
            </a:avLst>
          </a:prstGeom>
          <a:solidFill>
            <a:srgbClr val="E5DFD2"/>
          </a:solidFill>
          <a:ln/>
        </p:spPr>
      </p:sp>
      <p:sp>
        <p:nvSpPr>
          <p:cNvPr id="9" name="CasellaDiTesto 8">
            <a:extLst>
              <a:ext uri="{FF2B5EF4-FFF2-40B4-BE49-F238E27FC236}">
                <a16:creationId xmlns:a16="http://schemas.microsoft.com/office/drawing/2014/main" id="{FB167FD2-CCCA-4CCD-8550-75C82A99DEC8}"/>
              </a:ext>
            </a:extLst>
          </p:cNvPr>
          <p:cNvSpPr txBox="1"/>
          <p:nvPr/>
        </p:nvSpPr>
        <p:spPr>
          <a:xfrm>
            <a:off x="5395381" y="3621321"/>
            <a:ext cx="2514600" cy="1486689"/>
          </a:xfrm>
          <a:prstGeom prst="rect">
            <a:avLst/>
          </a:prstGeom>
          <a:noFill/>
        </p:spPr>
        <p:txBody>
          <a:bodyPr wrap="square" rtlCol="0">
            <a:spAutoFit/>
          </a:bodyPr>
          <a:lstStyle/>
          <a:p>
            <a:pPr>
              <a:lnSpc>
                <a:spcPts val="2750"/>
              </a:lnSpc>
            </a:pPr>
            <a:r>
              <a:rPr lang="it-IT" sz="2200" b="1" dirty="0">
                <a:solidFill>
                  <a:srgbClr val="282824"/>
                </a:solidFill>
                <a:latin typeface="Lato Bold" pitchFamily="34" charset="0"/>
                <a:ea typeface="Lato Bold" pitchFamily="34" charset="-122"/>
                <a:cs typeface="Lato Bold" pitchFamily="34" charset="-120"/>
              </a:rPr>
              <a:t>Semplificazioni amministrative</a:t>
            </a:r>
          </a:p>
          <a:p>
            <a:pPr>
              <a:lnSpc>
                <a:spcPts val="2750"/>
              </a:lnSpc>
            </a:pPr>
            <a:endParaRPr lang="it-IT" sz="2200" b="1" dirty="0">
              <a:solidFill>
                <a:srgbClr val="282824"/>
              </a:solidFill>
              <a:latin typeface="Lato Bold" pitchFamily="34" charset="0"/>
              <a:ea typeface="Lato Bold" pitchFamily="34" charset="-122"/>
              <a:cs typeface="Lato Bold" pitchFamily="34" charset="-120"/>
            </a:endParaRPr>
          </a:p>
          <a:p>
            <a:pPr>
              <a:lnSpc>
                <a:spcPts val="2750"/>
              </a:lnSpc>
            </a:pPr>
            <a:r>
              <a:rPr lang="it-IT" sz="1750" dirty="0">
                <a:solidFill>
                  <a:srgbClr val="4A4A45"/>
                </a:solidFill>
                <a:latin typeface="Lato" pitchFamily="34" charset="0"/>
                <a:ea typeface="Lato" pitchFamily="34" charset="-122"/>
                <a:cs typeface="Lato" pitchFamily="34" charset="-120"/>
              </a:rPr>
              <a:t>Autorizzazione Unica</a:t>
            </a:r>
          </a:p>
        </p:txBody>
      </p:sp>
      <p:sp>
        <p:nvSpPr>
          <p:cNvPr id="10" name="CasellaDiTesto 9">
            <a:extLst>
              <a:ext uri="{FF2B5EF4-FFF2-40B4-BE49-F238E27FC236}">
                <a16:creationId xmlns:a16="http://schemas.microsoft.com/office/drawing/2014/main" id="{6D1E08AB-2829-49F7-844C-7B067B4D78C3}"/>
              </a:ext>
            </a:extLst>
          </p:cNvPr>
          <p:cNvSpPr txBox="1"/>
          <p:nvPr/>
        </p:nvSpPr>
        <p:spPr>
          <a:xfrm>
            <a:off x="8333845" y="3440989"/>
            <a:ext cx="2514600" cy="2316421"/>
          </a:xfrm>
          <a:prstGeom prst="rect">
            <a:avLst/>
          </a:prstGeom>
          <a:noFill/>
        </p:spPr>
        <p:txBody>
          <a:bodyPr wrap="square" rtlCol="0">
            <a:spAutoFit/>
          </a:bodyPr>
          <a:lstStyle/>
          <a:p>
            <a:endParaRPr lang="it-IT" dirty="0"/>
          </a:p>
        </p:txBody>
      </p:sp>
      <p:sp>
        <p:nvSpPr>
          <p:cNvPr id="11" name="CasellaDiTesto 10">
            <a:extLst>
              <a:ext uri="{FF2B5EF4-FFF2-40B4-BE49-F238E27FC236}">
                <a16:creationId xmlns:a16="http://schemas.microsoft.com/office/drawing/2014/main" id="{8FD5D7B4-2B01-42D2-B03F-2EC75701E92E}"/>
              </a:ext>
            </a:extLst>
          </p:cNvPr>
          <p:cNvSpPr txBox="1"/>
          <p:nvPr/>
        </p:nvSpPr>
        <p:spPr>
          <a:xfrm>
            <a:off x="8226421" y="3621321"/>
            <a:ext cx="2826282" cy="3477875"/>
          </a:xfrm>
          <a:prstGeom prst="rect">
            <a:avLst/>
          </a:prstGeom>
          <a:noFill/>
        </p:spPr>
        <p:txBody>
          <a:bodyPr wrap="square" rtlCol="0">
            <a:spAutoFit/>
          </a:bodyPr>
          <a:lstStyle/>
          <a:p>
            <a:r>
              <a:rPr lang="it-IT" sz="2200" b="1" dirty="0">
                <a:solidFill>
                  <a:srgbClr val="282824"/>
                </a:solidFill>
                <a:latin typeface="Lato Bold" pitchFamily="34" charset="0"/>
                <a:ea typeface="Lato Bold" pitchFamily="34" charset="-122"/>
                <a:cs typeface="Lato Bold" pitchFamily="34" charset="-120"/>
              </a:rPr>
              <a:t>Decontribuzione </a:t>
            </a:r>
            <a:r>
              <a:rPr lang="it-IT" dirty="0">
                <a:solidFill>
                  <a:srgbClr val="4A4A45"/>
                </a:solidFill>
                <a:latin typeface="Lato" pitchFamily="34" charset="0"/>
                <a:ea typeface="Lato" pitchFamily="34" charset="-122"/>
                <a:cs typeface="Lato" pitchFamily="34" charset="-120"/>
              </a:rPr>
              <a:t>Sgravio contributivo a carico ditta per nuove assunzioni:</a:t>
            </a:r>
          </a:p>
          <a:p>
            <a:pPr marL="285750" indent="-285750">
              <a:buFont typeface="Arial" panose="020B0604020202020204" pitchFamily="34" charset="0"/>
              <a:buChar char="•"/>
            </a:pPr>
            <a:r>
              <a:rPr lang="it-IT" dirty="0">
                <a:solidFill>
                  <a:srgbClr val="4A4A45"/>
                </a:solidFill>
                <a:latin typeface="Lato" pitchFamily="34" charset="0"/>
                <a:ea typeface="Lato" pitchFamily="34" charset="-122"/>
                <a:cs typeface="Lato" pitchFamily="34" charset="-120"/>
              </a:rPr>
              <a:t>Aziende con max 10 dipendenti;</a:t>
            </a:r>
          </a:p>
          <a:p>
            <a:pPr marL="285750" indent="-285750">
              <a:buFont typeface="Arial" panose="020B0604020202020204" pitchFamily="34" charset="0"/>
              <a:buChar char="•"/>
            </a:pPr>
            <a:r>
              <a:rPr lang="it-IT" dirty="0">
                <a:solidFill>
                  <a:srgbClr val="4A4A45"/>
                </a:solidFill>
                <a:latin typeface="Lato" pitchFamily="34" charset="0"/>
                <a:ea typeface="Lato" pitchFamily="34" charset="-122"/>
                <a:cs typeface="Lato" pitchFamily="34" charset="-120"/>
              </a:rPr>
              <a:t>Assunzioni fino al 31-12-2025;</a:t>
            </a:r>
          </a:p>
          <a:p>
            <a:pPr marL="285750" indent="-285750">
              <a:buFont typeface="Arial" panose="020B0604020202020204" pitchFamily="34" charset="0"/>
              <a:buChar char="•"/>
            </a:pPr>
            <a:r>
              <a:rPr lang="it-IT" dirty="0">
                <a:solidFill>
                  <a:srgbClr val="4A4A45"/>
                </a:solidFill>
                <a:latin typeface="Lato" pitchFamily="34" charset="0"/>
                <a:ea typeface="Lato" pitchFamily="34" charset="-122"/>
                <a:cs typeface="Lato" pitchFamily="34" charset="-120"/>
              </a:rPr>
              <a:t>Contratti a tempo indeterminato;</a:t>
            </a:r>
          </a:p>
          <a:p>
            <a:pPr marL="285750" indent="-285750">
              <a:buFont typeface="Arial" panose="020B0604020202020204" pitchFamily="34" charset="0"/>
              <a:buChar char="•"/>
            </a:pPr>
            <a:r>
              <a:rPr lang="it-IT" dirty="0">
                <a:solidFill>
                  <a:srgbClr val="4A4A45"/>
                </a:solidFill>
                <a:latin typeface="Lato" pitchFamily="34" charset="0"/>
                <a:ea typeface="Lato" pitchFamily="34" charset="-122"/>
                <a:cs typeface="Lato" pitchFamily="34" charset="-120"/>
              </a:rPr>
              <a:t>Max 650€ mensili per 24 mesi per lavoratore</a:t>
            </a:r>
          </a:p>
        </p:txBody>
      </p:sp>
      <p:sp>
        <p:nvSpPr>
          <p:cNvPr id="12" name="CasellaDiTesto 11">
            <a:extLst>
              <a:ext uri="{FF2B5EF4-FFF2-40B4-BE49-F238E27FC236}">
                <a16:creationId xmlns:a16="http://schemas.microsoft.com/office/drawing/2014/main" id="{E05E99DA-DBE6-42D6-8D76-14AC9DA97A3F}"/>
              </a:ext>
            </a:extLst>
          </p:cNvPr>
          <p:cNvSpPr txBox="1"/>
          <p:nvPr/>
        </p:nvSpPr>
        <p:spPr>
          <a:xfrm>
            <a:off x="11472335" y="3716743"/>
            <a:ext cx="2743198" cy="3262432"/>
          </a:xfrm>
          <a:prstGeom prst="rect">
            <a:avLst/>
          </a:prstGeom>
          <a:noFill/>
        </p:spPr>
        <p:txBody>
          <a:bodyPr wrap="square" rtlCol="0">
            <a:spAutoFit/>
          </a:bodyPr>
          <a:lstStyle/>
          <a:p>
            <a:r>
              <a:rPr lang="it-IT" sz="2200" b="1" dirty="0">
                <a:solidFill>
                  <a:srgbClr val="282824"/>
                </a:solidFill>
                <a:latin typeface="Lato Bold" pitchFamily="34" charset="0"/>
                <a:ea typeface="Lato Bold" pitchFamily="34" charset="-122"/>
                <a:cs typeface="Lato Bold" pitchFamily="34" charset="-120"/>
              </a:rPr>
              <a:t>Credito di imposta </a:t>
            </a:r>
            <a:r>
              <a:rPr lang="it-IT" sz="2200" b="1" dirty="0" err="1">
                <a:solidFill>
                  <a:srgbClr val="282824"/>
                </a:solidFill>
                <a:latin typeface="Lato Bold" pitchFamily="34" charset="0"/>
                <a:ea typeface="Lato Bold" pitchFamily="34" charset="-122"/>
                <a:cs typeface="Lato Bold" pitchFamily="34" charset="-120"/>
              </a:rPr>
              <a:t>Zes</a:t>
            </a:r>
            <a:r>
              <a:rPr lang="it-IT" sz="2200" b="1" dirty="0">
                <a:solidFill>
                  <a:srgbClr val="282824"/>
                </a:solidFill>
                <a:latin typeface="Lato Bold" pitchFamily="34" charset="0"/>
                <a:ea typeface="Lato Bold" pitchFamily="34" charset="-122"/>
                <a:cs typeface="Lato Bold" pitchFamily="34" charset="-120"/>
              </a:rPr>
              <a:t> Unica</a:t>
            </a:r>
          </a:p>
          <a:p>
            <a:endParaRPr lang="it-IT" sz="2200" b="1" dirty="0">
              <a:solidFill>
                <a:srgbClr val="282824"/>
              </a:solidFill>
              <a:latin typeface="Lato Bold" pitchFamily="34" charset="0"/>
              <a:ea typeface="Lato Bold" pitchFamily="34" charset="-122"/>
              <a:cs typeface="Lato Bold" pitchFamily="34" charset="-120"/>
            </a:endParaRPr>
          </a:p>
          <a:p>
            <a:r>
              <a:rPr lang="it-IT" sz="1750" dirty="0">
                <a:solidFill>
                  <a:srgbClr val="4A4A45"/>
                </a:solidFill>
                <a:latin typeface="Lato" pitchFamily="34" charset="0"/>
                <a:ea typeface="Lato" pitchFamily="34" charset="-122"/>
                <a:cs typeface="Lato" pitchFamily="34" charset="-120"/>
              </a:rPr>
              <a:t>Incentivo fiscale per i nuovi investimenti imprenditoriali in:</a:t>
            </a:r>
          </a:p>
          <a:p>
            <a:pPr marL="285750" indent="-285750">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Impianti;</a:t>
            </a:r>
          </a:p>
          <a:p>
            <a:pPr marL="285750" indent="-285750">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Macchinari;</a:t>
            </a:r>
          </a:p>
          <a:p>
            <a:pPr marL="285750" indent="-285750">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Attrezzature;</a:t>
            </a:r>
          </a:p>
          <a:p>
            <a:pPr marL="285750" indent="-285750">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Immobili strumentali;</a:t>
            </a:r>
          </a:p>
          <a:p>
            <a:pPr marL="285750" indent="-285750">
              <a:buFont typeface="Arial" panose="020B0604020202020204" pitchFamily="34" charset="0"/>
              <a:buChar char="•"/>
            </a:pPr>
            <a:endParaRPr lang="it-IT" sz="1750" dirty="0">
              <a:solidFill>
                <a:srgbClr val="4A4A45"/>
              </a:solidFill>
              <a:latin typeface="Lato" pitchFamily="34" charset="0"/>
              <a:ea typeface="Lato" pitchFamily="34" charset="-122"/>
              <a:cs typeface="Lato"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4676" y="97105"/>
            <a:ext cx="8098155" cy="708779"/>
          </a:xfrm>
          <a:prstGeom prst="rect">
            <a:avLst/>
          </a:prstGeom>
          <a:noFill/>
          <a:ln/>
        </p:spPr>
        <p:txBody>
          <a:bodyPr wrap="none" lIns="0" tIns="0" rIns="0" bIns="0" rtlCol="0" anchor="t"/>
          <a:lstStyle/>
          <a:p>
            <a:pPr marL="0" indent="0">
              <a:lnSpc>
                <a:spcPts val="5550"/>
              </a:lnSpc>
              <a:buNone/>
            </a:pPr>
            <a:r>
              <a:rPr lang="en-US" sz="4450" b="1" dirty="0" err="1">
                <a:solidFill>
                  <a:srgbClr val="282824"/>
                </a:solidFill>
                <a:latin typeface="Lato Bold" pitchFamily="34" charset="0"/>
                <a:ea typeface="Lato Bold" pitchFamily="34" charset="-122"/>
                <a:cs typeface="Lato Bold" pitchFamily="34" charset="-120"/>
              </a:rPr>
              <a:t>Credito</a:t>
            </a:r>
            <a:r>
              <a:rPr lang="en-US" sz="4450" b="1" dirty="0">
                <a:solidFill>
                  <a:srgbClr val="282824"/>
                </a:solidFill>
                <a:latin typeface="Lato Bold" pitchFamily="34" charset="0"/>
                <a:ea typeface="Lato Bold" pitchFamily="34" charset="-122"/>
                <a:cs typeface="Lato Bold" pitchFamily="34" charset="-120"/>
              </a:rPr>
              <a:t> ZES – </a:t>
            </a:r>
            <a:r>
              <a:rPr lang="en-US" sz="4450" b="1" dirty="0" err="1">
                <a:solidFill>
                  <a:srgbClr val="282824"/>
                </a:solidFill>
                <a:latin typeface="Lato Bold" pitchFamily="34" charset="0"/>
                <a:ea typeface="Lato Bold" pitchFamily="34" charset="-122"/>
                <a:cs typeface="Lato Bold" pitchFamily="34" charset="-120"/>
              </a:rPr>
              <a:t>Ambito</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Soggettivo</a:t>
            </a:r>
            <a:r>
              <a:rPr lang="en-US" sz="4450" b="1" dirty="0">
                <a:solidFill>
                  <a:srgbClr val="282824"/>
                </a:solidFill>
                <a:latin typeface="Lato Bold" pitchFamily="34" charset="0"/>
                <a:ea typeface="Lato Bold" pitchFamily="34" charset="-122"/>
                <a:cs typeface="Lato Bold" pitchFamily="34" charset="-120"/>
              </a:rPr>
              <a:t> Art.16bis</a:t>
            </a:r>
            <a:endParaRPr lang="en-US" sz="4450" dirty="0"/>
          </a:p>
        </p:txBody>
      </p:sp>
      <p:pic>
        <p:nvPicPr>
          <p:cNvPr id="3" name="Image 0" descr="preencoded.png"/>
          <p:cNvPicPr>
            <a:picLocks noChangeAspect="1"/>
          </p:cNvPicPr>
          <p:nvPr/>
        </p:nvPicPr>
        <p:blipFill>
          <a:blip r:embed="rId3"/>
          <a:stretch>
            <a:fillRect/>
          </a:stretch>
        </p:blipFill>
        <p:spPr>
          <a:xfrm>
            <a:off x="804676" y="983048"/>
            <a:ext cx="3978116" cy="2169795"/>
          </a:xfrm>
          <a:prstGeom prst="rect">
            <a:avLst/>
          </a:prstGeom>
        </p:spPr>
      </p:pic>
      <p:sp>
        <p:nvSpPr>
          <p:cNvPr id="4" name="Text 1"/>
          <p:cNvSpPr/>
          <p:nvPr/>
        </p:nvSpPr>
        <p:spPr>
          <a:xfrm>
            <a:off x="804676" y="3407994"/>
            <a:ext cx="3728799"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Produzione Agricola Primaria</a:t>
            </a:r>
            <a:endParaRPr lang="en-US" sz="2200" dirty="0"/>
          </a:p>
        </p:txBody>
      </p:sp>
      <p:pic>
        <p:nvPicPr>
          <p:cNvPr id="6" name="Image 1" descr="preencoded.png"/>
          <p:cNvPicPr>
            <a:picLocks noChangeAspect="1"/>
          </p:cNvPicPr>
          <p:nvPr/>
        </p:nvPicPr>
        <p:blipFill>
          <a:blip r:embed="rId4"/>
          <a:stretch>
            <a:fillRect/>
          </a:stretch>
        </p:blipFill>
        <p:spPr>
          <a:xfrm>
            <a:off x="5343814" y="983048"/>
            <a:ext cx="3978116" cy="2169795"/>
          </a:xfrm>
          <a:prstGeom prst="rect">
            <a:avLst/>
          </a:prstGeom>
        </p:spPr>
      </p:pic>
      <p:sp>
        <p:nvSpPr>
          <p:cNvPr id="7" name="Text 3"/>
          <p:cNvSpPr/>
          <p:nvPr/>
        </p:nvSpPr>
        <p:spPr>
          <a:xfrm>
            <a:off x="5343814" y="340799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Settore Forestale</a:t>
            </a:r>
            <a:endParaRPr lang="en-US" sz="2200" dirty="0"/>
          </a:p>
        </p:txBody>
      </p:sp>
      <p:pic>
        <p:nvPicPr>
          <p:cNvPr id="9" name="Image 2" descr="preencoded.png"/>
          <p:cNvPicPr>
            <a:picLocks noChangeAspect="1"/>
          </p:cNvPicPr>
          <p:nvPr/>
        </p:nvPicPr>
        <p:blipFill>
          <a:blip r:embed="rId5"/>
          <a:stretch>
            <a:fillRect/>
          </a:stretch>
        </p:blipFill>
        <p:spPr>
          <a:xfrm>
            <a:off x="9882953" y="983048"/>
            <a:ext cx="3978116" cy="2169795"/>
          </a:xfrm>
          <a:prstGeom prst="rect">
            <a:avLst/>
          </a:prstGeom>
        </p:spPr>
      </p:pic>
      <p:sp>
        <p:nvSpPr>
          <p:cNvPr id="10" name="Text 5"/>
          <p:cNvSpPr/>
          <p:nvPr/>
        </p:nvSpPr>
        <p:spPr>
          <a:xfrm>
            <a:off x="9882953" y="340799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Pesca e </a:t>
            </a:r>
            <a:r>
              <a:rPr lang="en-US" sz="2200" b="1" dirty="0" err="1">
                <a:solidFill>
                  <a:srgbClr val="282824"/>
                </a:solidFill>
                <a:latin typeface="Lato Bold" pitchFamily="34" charset="0"/>
                <a:ea typeface="Lato Bold" pitchFamily="34" charset="-122"/>
                <a:cs typeface="Lato Bold" pitchFamily="34" charset="-120"/>
              </a:rPr>
              <a:t>Acquacoltura</a:t>
            </a:r>
            <a:r>
              <a:rPr lang="en-US" sz="2200" b="1" dirty="0">
                <a:solidFill>
                  <a:srgbClr val="282824"/>
                </a:solidFill>
                <a:latin typeface="Lato Bold" pitchFamily="34" charset="0"/>
                <a:ea typeface="Lato Bold" pitchFamily="34" charset="-122"/>
                <a:cs typeface="Lato Bold" pitchFamily="34" charset="-120"/>
              </a:rPr>
              <a:t> – Solo PMI</a:t>
            </a:r>
            <a:endParaRPr lang="en-US" sz="2200" dirty="0"/>
          </a:p>
        </p:txBody>
      </p:sp>
      <p:sp>
        <p:nvSpPr>
          <p:cNvPr id="13" name="Text 2">
            <a:extLst>
              <a:ext uri="{FF2B5EF4-FFF2-40B4-BE49-F238E27FC236}">
                <a16:creationId xmlns:a16="http://schemas.microsoft.com/office/drawing/2014/main" id="{C25E08FB-A877-4939-9E17-977B1EC4EA18}"/>
              </a:ext>
            </a:extLst>
          </p:cNvPr>
          <p:cNvSpPr/>
          <p:nvPr/>
        </p:nvSpPr>
        <p:spPr>
          <a:xfrm>
            <a:off x="360572" y="4631231"/>
            <a:ext cx="13944600" cy="836295"/>
          </a:xfrm>
          <a:prstGeom prst="rect">
            <a:avLst/>
          </a:prstGeom>
          <a:noFill/>
          <a:ln/>
        </p:spPr>
        <p:txBody>
          <a:bodyPr wrap="square" lIns="0" tIns="0" rIns="0" bIns="0" rtlCol="0" anchor="t"/>
          <a:lstStyle/>
          <a:p>
            <a:pPr>
              <a:lnSpc>
                <a:spcPts val="2850"/>
              </a:lnSpc>
            </a:pPr>
            <a:r>
              <a:rPr lang="it-IT" sz="1750" b="1" dirty="0">
                <a:solidFill>
                  <a:srgbClr val="4A4A45"/>
                </a:solidFill>
                <a:latin typeface="Lato" pitchFamily="34" charset="0"/>
                <a:ea typeface="Lato" pitchFamily="34" charset="-122"/>
                <a:cs typeface="Lato" pitchFamily="34" charset="-120"/>
              </a:rPr>
              <a:t>ATTENZIONE: </a:t>
            </a:r>
            <a:r>
              <a:rPr lang="it-IT" sz="1750" dirty="0">
                <a:solidFill>
                  <a:srgbClr val="4A4A45"/>
                </a:solidFill>
                <a:latin typeface="Lato" pitchFamily="34" charset="0"/>
                <a:ea typeface="Lato" pitchFamily="34" charset="-122"/>
                <a:cs typeface="Lato" pitchFamily="34" charset="-120"/>
              </a:rPr>
              <a:t>le aziende che esercitano l’attività di </a:t>
            </a:r>
            <a:r>
              <a:rPr lang="it-IT" sz="1750" b="1" dirty="0">
                <a:solidFill>
                  <a:srgbClr val="4A4A45"/>
                </a:solidFill>
                <a:latin typeface="Lato" pitchFamily="34" charset="0"/>
                <a:ea typeface="Lato" pitchFamily="34" charset="-122"/>
                <a:cs typeface="Lato" pitchFamily="34" charset="-120"/>
              </a:rPr>
              <a:t>trasformazione</a:t>
            </a:r>
            <a:r>
              <a:rPr lang="it-IT" sz="1750" dirty="0">
                <a:solidFill>
                  <a:srgbClr val="4A4A45"/>
                </a:solidFill>
                <a:latin typeface="Lato" pitchFamily="34" charset="0"/>
                <a:ea typeface="Lato" pitchFamily="34" charset="-122"/>
                <a:cs typeface="Lato" pitchFamily="34" charset="-120"/>
              </a:rPr>
              <a:t> e </a:t>
            </a:r>
            <a:r>
              <a:rPr lang="it-IT" sz="1750" b="1" dirty="0">
                <a:solidFill>
                  <a:srgbClr val="4A4A45"/>
                </a:solidFill>
                <a:latin typeface="Lato" pitchFamily="34" charset="0"/>
                <a:ea typeface="Lato" pitchFamily="34" charset="-122"/>
                <a:cs typeface="Lato" pitchFamily="34" charset="-120"/>
              </a:rPr>
              <a:t>commercializzazione</a:t>
            </a:r>
            <a:r>
              <a:rPr lang="it-IT" sz="1750" dirty="0">
                <a:solidFill>
                  <a:srgbClr val="4A4A45"/>
                </a:solidFill>
                <a:latin typeface="Lato" pitchFamily="34" charset="0"/>
                <a:ea typeface="Lato" pitchFamily="34" charset="-122"/>
                <a:cs typeface="Lato" pitchFamily="34" charset="-120"/>
              </a:rPr>
              <a:t> di prodotti agricoli, se non si tratta della prima vendita da parte di un produttore primario a rivenditori o imprese di trasformazione, non possono accedere al credito d'imposta di cui all'art. 16-bis del decreto-legge ma al credito d’imposta di cui all’art.16</a:t>
            </a:r>
            <a:endParaRPr lang="en-US" sz="1750" dirty="0"/>
          </a:p>
        </p:txBody>
      </p:sp>
      <p:sp>
        <p:nvSpPr>
          <p:cNvPr id="16" name="Shape 1">
            <a:extLst>
              <a:ext uri="{FF2B5EF4-FFF2-40B4-BE49-F238E27FC236}">
                <a16:creationId xmlns:a16="http://schemas.microsoft.com/office/drawing/2014/main" id="{B9A54DB5-8FAD-4B09-9275-03AB3CFA16C9}"/>
              </a:ext>
            </a:extLst>
          </p:cNvPr>
          <p:cNvSpPr/>
          <p:nvPr/>
        </p:nvSpPr>
        <p:spPr>
          <a:xfrm>
            <a:off x="161025" y="4343400"/>
            <a:ext cx="14188161" cy="1981200"/>
          </a:xfrm>
          <a:prstGeom prst="roundRect">
            <a:avLst>
              <a:gd name="adj" fmla="val 1233"/>
            </a:avLst>
          </a:prstGeom>
          <a:noFill/>
          <a:ln w="28575">
            <a:solidFill>
              <a:schemeClr val="tx1"/>
            </a:solidFill>
          </a:ln>
        </p:spPr>
        <p:txBody>
          <a:bodyPr/>
          <a:lstStyle/>
          <a:p>
            <a:endParaRPr lang="it-I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19400"/>
          </a:xfrm>
          <a:prstGeom prst="rect">
            <a:avLst/>
          </a:prstGeom>
        </p:spPr>
      </p:pic>
      <p:sp>
        <p:nvSpPr>
          <p:cNvPr id="3" name="Text 0"/>
          <p:cNvSpPr/>
          <p:nvPr/>
        </p:nvSpPr>
        <p:spPr>
          <a:xfrm>
            <a:off x="533400" y="3200400"/>
            <a:ext cx="8183642" cy="664029"/>
          </a:xfrm>
          <a:prstGeom prst="rect">
            <a:avLst/>
          </a:prstGeom>
          <a:noFill/>
          <a:ln/>
        </p:spPr>
        <p:txBody>
          <a:bodyPr wrap="none" lIns="0" tIns="0" rIns="0" bIns="0" rtlCol="0" anchor="t"/>
          <a:lstStyle/>
          <a:p>
            <a:pPr marL="0" indent="0">
              <a:lnSpc>
                <a:spcPts val="4950"/>
              </a:lnSpc>
              <a:buNone/>
            </a:pPr>
            <a:r>
              <a:rPr lang="en-US" sz="3950" b="1" dirty="0">
                <a:solidFill>
                  <a:srgbClr val="282824"/>
                </a:solidFill>
                <a:latin typeface="Lato Bold" pitchFamily="34" charset="0"/>
                <a:ea typeface="Lato Bold" pitchFamily="34" charset="-122"/>
                <a:cs typeface="Lato Bold" pitchFamily="34" charset="-120"/>
              </a:rPr>
              <a:t>Ambito </a:t>
            </a:r>
            <a:r>
              <a:rPr lang="en-US" sz="3950" b="1" dirty="0" err="1">
                <a:solidFill>
                  <a:srgbClr val="282824"/>
                </a:solidFill>
                <a:latin typeface="Lato Bold" pitchFamily="34" charset="0"/>
                <a:ea typeface="Lato Bold" pitchFamily="34" charset="-122"/>
                <a:cs typeface="Lato Bold" pitchFamily="34" charset="-120"/>
              </a:rPr>
              <a:t>Oggettivo</a:t>
            </a:r>
            <a:r>
              <a:rPr lang="en-US" sz="3950" b="1" dirty="0">
                <a:solidFill>
                  <a:srgbClr val="282824"/>
                </a:solidFill>
                <a:latin typeface="Lato Bold" pitchFamily="34" charset="0"/>
                <a:ea typeface="Lato Bold" pitchFamily="34" charset="-122"/>
                <a:cs typeface="Lato Bold" pitchFamily="34" charset="-120"/>
              </a:rPr>
              <a:t> – </a:t>
            </a:r>
            <a:r>
              <a:rPr lang="en-US" sz="3950" b="1" dirty="0" err="1">
                <a:solidFill>
                  <a:srgbClr val="282824"/>
                </a:solidFill>
                <a:latin typeface="Lato Bold" pitchFamily="34" charset="0"/>
                <a:ea typeface="Lato Bold" pitchFamily="34" charset="-122"/>
                <a:cs typeface="Lato Bold" pitchFamily="34" charset="-120"/>
              </a:rPr>
              <a:t>Produzione</a:t>
            </a:r>
            <a:r>
              <a:rPr lang="en-US" sz="3950" b="1" dirty="0">
                <a:solidFill>
                  <a:srgbClr val="282824"/>
                </a:solidFill>
                <a:latin typeface="Lato Bold" pitchFamily="34" charset="0"/>
                <a:ea typeface="Lato Bold" pitchFamily="34" charset="-122"/>
                <a:cs typeface="Lato Bold" pitchFamily="34" charset="-120"/>
              </a:rPr>
              <a:t> Agricola </a:t>
            </a:r>
            <a:r>
              <a:rPr lang="en-US" sz="3950" b="1" dirty="0" err="1">
                <a:solidFill>
                  <a:srgbClr val="282824"/>
                </a:solidFill>
                <a:latin typeface="Lato Bold" pitchFamily="34" charset="0"/>
                <a:ea typeface="Lato Bold" pitchFamily="34" charset="-122"/>
                <a:cs typeface="Lato Bold" pitchFamily="34" charset="-120"/>
              </a:rPr>
              <a:t>primaria</a:t>
            </a:r>
            <a:r>
              <a:rPr lang="en-US" sz="3950" b="1" dirty="0">
                <a:solidFill>
                  <a:srgbClr val="282824"/>
                </a:solidFill>
                <a:latin typeface="Lato Bold" pitchFamily="34" charset="0"/>
                <a:ea typeface="Lato Bold" pitchFamily="34" charset="-122"/>
                <a:cs typeface="Lato Bold" pitchFamily="34" charset="-120"/>
              </a:rPr>
              <a:t> (art.16 bis)</a:t>
            </a:r>
            <a:endParaRPr lang="en-US" sz="3950" dirty="0"/>
          </a:p>
        </p:txBody>
      </p:sp>
      <p:sp>
        <p:nvSpPr>
          <p:cNvPr id="14" name="Shape 7">
            <a:extLst>
              <a:ext uri="{FF2B5EF4-FFF2-40B4-BE49-F238E27FC236}">
                <a16:creationId xmlns:a16="http://schemas.microsoft.com/office/drawing/2014/main" id="{FD2F44C6-65E1-412D-BE5B-2FC9045F4E78}"/>
              </a:ext>
            </a:extLst>
          </p:cNvPr>
          <p:cNvSpPr/>
          <p:nvPr/>
        </p:nvSpPr>
        <p:spPr>
          <a:xfrm>
            <a:off x="762000" y="4495800"/>
            <a:ext cx="12344400" cy="2514600"/>
          </a:xfrm>
          <a:prstGeom prst="roundRect">
            <a:avLst>
              <a:gd name="adj" fmla="val 2038"/>
            </a:avLst>
          </a:prstGeom>
          <a:solidFill>
            <a:srgbClr val="E5DFD2"/>
          </a:solidFill>
          <a:ln/>
        </p:spPr>
        <p:txBody>
          <a:bodyPr/>
          <a:lstStyle/>
          <a:p>
            <a:pPr>
              <a:lnSpc>
                <a:spcPts val="2750"/>
              </a:lnSpc>
            </a:pPr>
            <a:r>
              <a:rPr lang="it-IT" sz="2200" b="1" dirty="0">
                <a:solidFill>
                  <a:srgbClr val="4A4A45"/>
                </a:solidFill>
                <a:latin typeface="Lato Bold" pitchFamily="34" charset="0"/>
                <a:ea typeface="Lato Bold" pitchFamily="34" charset="-122"/>
                <a:cs typeface="Lato Bold" pitchFamily="34" charset="-120"/>
              </a:rPr>
              <a:t>Investimenti agevolabili conformemente alle rispettive discipline di riferimento</a:t>
            </a:r>
          </a:p>
          <a:p>
            <a:pPr marL="342900" indent="-342900">
              <a:lnSpc>
                <a:spcPts val="2750"/>
              </a:lnSpc>
              <a:buFont typeface="Arial" panose="020B0604020202020204" pitchFamily="34" charset="0"/>
              <a:buChar char="•"/>
            </a:pPr>
            <a:endParaRPr lang="it-IT" sz="2200" b="1" dirty="0">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r>
              <a:rPr lang="it-IT" sz="2200" b="1" dirty="0">
                <a:solidFill>
                  <a:srgbClr val="4A4A45"/>
                </a:solidFill>
                <a:latin typeface="Lato Bold" pitchFamily="34" charset="0"/>
                <a:ea typeface="Lato Bold" pitchFamily="34" charset="-122"/>
                <a:cs typeface="Lato Bold" pitchFamily="34" charset="-120"/>
              </a:rPr>
              <a:t>PMI  - </a:t>
            </a:r>
            <a:r>
              <a:rPr lang="it-IT" sz="2200" b="1" i="1" dirty="0">
                <a:solidFill>
                  <a:srgbClr val="4A4A45"/>
                </a:solidFill>
                <a:latin typeface="Lato Bold" pitchFamily="34" charset="0"/>
                <a:ea typeface="Lato Bold" pitchFamily="34" charset="-122"/>
                <a:cs typeface="Lato Bold" pitchFamily="34" charset="-120"/>
              </a:rPr>
              <a:t>art. 14 del regolamento (UE) 2022/2472</a:t>
            </a:r>
          </a:p>
          <a:p>
            <a:pPr>
              <a:lnSpc>
                <a:spcPts val="2750"/>
              </a:lnSpc>
            </a:pPr>
            <a:endParaRPr lang="it-IT" sz="2200" b="1" dirty="0">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r>
              <a:rPr lang="it-IT" sz="2200" b="1" dirty="0">
                <a:solidFill>
                  <a:srgbClr val="4A4A45"/>
                </a:solidFill>
                <a:latin typeface="Lato Bold" pitchFamily="34" charset="0"/>
                <a:ea typeface="Lato Bold" pitchFamily="34" charset="-122"/>
                <a:cs typeface="Lato Bold" pitchFamily="34" charset="-120"/>
              </a:rPr>
              <a:t>Grandi imprese - </a:t>
            </a:r>
            <a:r>
              <a:rPr lang="it-IT" sz="2200" i="1" dirty="0">
                <a:solidFill>
                  <a:srgbClr val="4A4A45"/>
                </a:solidFill>
                <a:latin typeface="Lato Bold" pitchFamily="34" charset="0"/>
                <a:ea typeface="Lato Bold" pitchFamily="34" charset="-122"/>
                <a:cs typeface="Lato Bold" pitchFamily="34" charset="-120"/>
              </a:rPr>
              <a:t>sezione 1.1.1.1.degli Orientamenti per gli aiuti di Stato nei settori agricolo e forestale e nelle zone rurali (2022/C 485/01)  </a:t>
            </a:r>
          </a:p>
          <a:p>
            <a:pPr>
              <a:lnSpc>
                <a:spcPts val="2750"/>
              </a:lnSpc>
            </a:pPr>
            <a:endParaRPr lang="it-IT" sz="2200" b="1" dirty="0">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endParaRPr lang="it-IT" sz="2200" dirty="0">
              <a:solidFill>
                <a:srgbClr val="4A4A45"/>
              </a:solidFill>
              <a:latin typeface="Lato Bold" pitchFamily="34" charset="0"/>
              <a:ea typeface="Lato Bold" pitchFamily="34" charset="-122"/>
              <a:cs typeface="Lato Bold" pitchFamily="34"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04800" y="228600"/>
            <a:ext cx="7086600" cy="664029"/>
          </a:xfrm>
          <a:prstGeom prst="rect">
            <a:avLst/>
          </a:prstGeom>
          <a:noFill/>
          <a:ln/>
        </p:spPr>
        <p:txBody>
          <a:bodyPr wrap="none" lIns="0" tIns="0" rIns="0" bIns="0" rtlCol="0" anchor="t"/>
          <a:lstStyle/>
          <a:p>
            <a:pPr marL="0" indent="0">
              <a:lnSpc>
                <a:spcPts val="4950"/>
              </a:lnSpc>
              <a:buNone/>
            </a:pPr>
            <a:r>
              <a:rPr lang="en-US" sz="3950" b="1" dirty="0">
                <a:solidFill>
                  <a:srgbClr val="282824"/>
                </a:solidFill>
                <a:latin typeface="Lato Bold" pitchFamily="34" charset="0"/>
                <a:ea typeface="Lato Bold" pitchFamily="34" charset="-122"/>
                <a:cs typeface="Lato Bold" pitchFamily="34" charset="-120"/>
              </a:rPr>
              <a:t>Ambito </a:t>
            </a:r>
            <a:r>
              <a:rPr lang="en-US" sz="3950" b="1" dirty="0" err="1">
                <a:solidFill>
                  <a:srgbClr val="282824"/>
                </a:solidFill>
                <a:latin typeface="Lato Bold" pitchFamily="34" charset="0"/>
                <a:ea typeface="Lato Bold" pitchFamily="34" charset="-122"/>
                <a:cs typeface="Lato Bold" pitchFamily="34" charset="-120"/>
              </a:rPr>
              <a:t>Oggettivo</a:t>
            </a:r>
            <a:r>
              <a:rPr lang="en-US" sz="3950" b="1" dirty="0">
                <a:solidFill>
                  <a:srgbClr val="282824"/>
                </a:solidFill>
                <a:latin typeface="Lato Bold" pitchFamily="34" charset="0"/>
                <a:ea typeface="Lato Bold" pitchFamily="34" charset="-122"/>
                <a:cs typeface="Lato Bold" pitchFamily="34" charset="-120"/>
              </a:rPr>
              <a:t> – </a:t>
            </a:r>
            <a:r>
              <a:rPr lang="en-US" sz="3950" b="1" dirty="0" err="1">
                <a:solidFill>
                  <a:srgbClr val="282824"/>
                </a:solidFill>
                <a:latin typeface="Lato Bold" pitchFamily="34" charset="0"/>
                <a:ea typeface="Lato Bold" pitchFamily="34" charset="-122"/>
                <a:cs typeface="Lato Bold" pitchFamily="34" charset="-120"/>
              </a:rPr>
              <a:t>Produzione</a:t>
            </a:r>
            <a:r>
              <a:rPr lang="en-US" sz="3950" b="1" dirty="0">
                <a:solidFill>
                  <a:srgbClr val="282824"/>
                </a:solidFill>
                <a:latin typeface="Lato Bold" pitchFamily="34" charset="0"/>
                <a:ea typeface="Lato Bold" pitchFamily="34" charset="-122"/>
                <a:cs typeface="Lato Bold" pitchFamily="34" charset="-120"/>
              </a:rPr>
              <a:t> </a:t>
            </a:r>
          </a:p>
          <a:p>
            <a:pPr marL="0" indent="0">
              <a:lnSpc>
                <a:spcPts val="4950"/>
              </a:lnSpc>
              <a:buNone/>
            </a:pPr>
            <a:r>
              <a:rPr lang="en-US" sz="3950" b="1" dirty="0">
                <a:solidFill>
                  <a:srgbClr val="282824"/>
                </a:solidFill>
                <a:latin typeface="Lato Bold" pitchFamily="34" charset="0"/>
                <a:ea typeface="Lato Bold" pitchFamily="34" charset="-122"/>
                <a:cs typeface="Lato Bold" pitchFamily="34" charset="-120"/>
              </a:rPr>
              <a:t>Agricola </a:t>
            </a:r>
            <a:r>
              <a:rPr lang="en-US" sz="3950" b="1" dirty="0" err="1">
                <a:solidFill>
                  <a:srgbClr val="282824"/>
                </a:solidFill>
                <a:latin typeface="Lato Bold" pitchFamily="34" charset="0"/>
                <a:ea typeface="Lato Bold" pitchFamily="34" charset="-122"/>
                <a:cs typeface="Lato Bold" pitchFamily="34" charset="-120"/>
              </a:rPr>
              <a:t>primaria</a:t>
            </a:r>
            <a:r>
              <a:rPr lang="en-US" sz="3950" b="1" dirty="0">
                <a:solidFill>
                  <a:srgbClr val="282824"/>
                </a:solidFill>
                <a:latin typeface="Lato Bold" pitchFamily="34" charset="0"/>
                <a:ea typeface="Lato Bold" pitchFamily="34" charset="-122"/>
                <a:cs typeface="Lato Bold" pitchFamily="34" charset="-120"/>
              </a:rPr>
              <a:t> (art.16 bis) - PMI</a:t>
            </a:r>
            <a:endParaRPr lang="en-US" sz="3950" dirty="0"/>
          </a:p>
        </p:txBody>
      </p:sp>
      <p:sp>
        <p:nvSpPr>
          <p:cNvPr id="14" name="Shape 7">
            <a:extLst>
              <a:ext uri="{FF2B5EF4-FFF2-40B4-BE49-F238E27FC236}">
                <a16:creationId xmlns:a16="http://schemas.microsoft.com/office/drawing/2014/main" id="{FD2F44C6-65E1-412D-BE5B-2FC9045F4E78}"/>
              </a:ext>
            </a:extLst>
          </p:cNvPr>
          <p:cNvSpPr/>
          <p:nvPr/>
        </p:nvSpPr>
        <p:spPr>
          <a:xfrm>
            <a:off x="304800" y="1524000"/>
            <a:ext cx="8915400" cy="6172200"/>
          </a:xfrm>
          <a:prstGeom prst="roundRect">
            <a:avLst>
              <a:gd name="adj" fmla="val 2038"/>
            </a:avLst>
          </a:prstGeom>
          <a:solidFill>
            <a:srgbClr val="E5DFD2"/>
          </a:solidFill>
          <a:ln/>
        </p:spPr>
        <p:txBody>
          <a:bodyPr/>
          <a:lstStyle/>
          <a:p>
            <a:pPr>
              <a:lnSpc>
                <a:spcPts val="2750"/>
              </a:lnSpc>
            </a:pPr>
            <a:endParaRPr lang="it-IT" sz="2200" b="1" dirty="0">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endParaRPr lang="it-IT" sz="2200" dirty="0">
              <a:solidFill>
                <a:srgbClr val="4A4A45"/>
              </a:solidFill>
              <a:latin typeface="Lato Bold" pitchFamily="34" charset="0"/>
              <a:ea typeface="Lato Bold" pitchFamily="34" charset="-122"/>
              <a:cs typeface="Lato Bold" pitchFamily="34" charset="-120"/>
            </a:endParaRPr>
          </a:p>
        </p:txBody>
      </p:sp>
      <p:pic>
        <p:nvPicPr>
          <p:cNvPr id="10" name="Image 0" descr="preencoded.png">
            <a:extLst>
              <a:ext uri="{FF2B5EF4-FFF2-40B4-BE49-F238E27FC236}">
                <a16:creationId xmlns:a16="http://schemas.microsoft.com/office/drawing/2014/main" id="{82F9E21E-13B7-4862-B23E-A52C7CBB0848}"/>
              </a:ext>
            </a:extLst>
          </p:cNvPr>
          <p:cNvPicPr>
            <a:picLocks noChangeAspect="1"/>
          </p:cNvPicPr>
          <p:nvPr/>
        </p:nvPicPr>
        <p:blipFill>
          <a:blip r:embed="rId3"/>
          <a:stretch>
            <a:fillRect/>
          </a:stretch>
        </p:blipFill>
        <p:spPr>
          <a:xfrm>
            <a:off x="9601200" y="-357"/>
            <a:ext cx="5029200" cy="8229957"/>
          </a:xfrm>
          <a:prstGeom prst="rect">
            <a:avLst/>
          </a:prstGeom>
        </p:spPr>
      </p:pic>
      <p:sp>
        <p:nvSpPr>
          <p:cNvPr id="6" name="CasellaDiTesto 5">
            <a:extLst>
              <a:ext uri="{FF2B5EF4-FFF2-40B4-BE49-F238E27FC236}">
                <a16:creationId xmlns:a16="http://schemas.microsoft.com/office/drawing/2014/main" id="{25351906-D054-40A7-8FE5-193511FA54DA}"/>
              </a:ext>
            </a:extLst>
          </p:cNvPr>
          <p:cNvSpPr txBox="1"/>
          <p:nvPr/>
        </p:nvSpPr>
        <p:spPr>
          <a:xfrm>
            <a:off x="457200" y="1752600"/>
            <a:ext cx="8382000" cy="5290615"/>
          </a:xfrm>
          <a:prstGeom prst="rect">
            <a:avLst/>
          </a:prstGeom>
          <a:noFill/>
        </p:spPr>
        <p:txBody>
          <a:bodyPr wrap="square" rtlCol="0">
            <a:spAutoFit/>
          </a:bodyPr>
          <a:lstStyle/>
          <a:p>
            <a:pPr algn="l">
              <a:lnSpc>
                <a:spcPct val="150000"/>
              </a:lnSpc>
            </a:pPr>
            <a:r>
              <a:rPr lang="it-IT" sz="1750" b="1" dirty="0">
                <a:solidFill>
                  <a:srgbClr val="4A4A45"/>
                </a:solidFill>
                <a:latin typeface="Lato" pitchFamily="34" charset="0"/>
                <a:ea typeface="Lato" pitchFamily="34" charset="-122"/>
                <a:cs typeface="Lato" pitchFamily="34" charset="-120"/>
              </a:rPr>
              <a:t>Non è necessario un «investimento iniziale» - disciplina specifica regolamento (UE) 2022/2472:</a:t>
            </a:r>
          </a:p>
          <a:p>
            <a:pPr algn="l">
              <a:lnSpc>
                <a:spcPct val="150000"/>
              </a:lnSpc>
            </a:pPr>
            <a:endParaRPr lang="it-IT" sz="1750" b="1" dirty="0">
              <a:solidFill>
                <a:srgbClr val="4A4A45"/>
              </a:solidFill>
              <a:latin typeface="Lato" pitchFamily="34" charset="0"/>
              <a:ea typeface="Lato" pitchFamily="34" charset="-122"/>
              <a:cs typeface="Lato" pitchFamily="34" charset="-120"/>
            </a:endParaRPr>
          </a:p>
          <a:p>
            <a:pPr marL="342900" indent="-34290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miglioramento del rendimento e della sostenibilità globali dell’azienda agricola, in particolare mediante una riduzione dei costi di produzione o il miglioramento e la riconversione della produzione;</a:t>
            </a:r>
          </a:p>
          <a:p>
            <a:pPr marL="342900" indent="-34290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miglioramento dell’ambiente naturale, delle condizioni di igiene o del benessere degli animali;</a:t>
            </a:r>
          </a:p>
          <a:p>
            <a:pPr marL="342900" indent="-34290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realizzazione e miglioramento delle infrastrutture connessa allo sviluppo, all’adeguamento e alla modernizzazione dell’agricoltura, compresi l’accesso ai terreni agricoli, la ricomposizione e il riassetto fondiari, l’efficienza energetica, l’approvvigionamento di energia sostenibile e il risparmio energetico e idrico;</a:t>
            </a:r>
          </a:p>
          <a:p>
            <a:pPr marL="342900" indent="-342900" algn="l">
              <a:lnSpc>
                <a:spcPct val="150000"/>
              </a:lnSpc>
              <a:buFont typeface="+mj-lt"/>
              <a:buAutoNum type="arabicPeriod"/>
            </a:pPr>
            <a:endParaRPr lang="it-IT" sz="1750" dirty="0">
              <a:solidFill>
                <a:srgbClr val="4A4A45"/>
              </a:solidFill>
              <a:latin typeface="Lato" pitchFamily="34" charset="0"/>
              <a:ea typeface="Lato" pitchFamily="34" charset="-122"/>
              <a:cs typeface="Lato" pitchFamily="34" charset="-120"/>
            </a:endParaRPr>
          </a:p>
        </p:txBody>
      </p:sp>
    </p:spTree>
    <p:extLst>
      <p:ext uri="{BB962C8B-B14F-4D97-AF65-F5344CB8AC3E}">
        <p14:creationId xmlns:p14="http://schemas.microsoft.com/office/powerpoint/2010/main" val="3532776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04800" y="228600"/>
            <a:ext cx="7086600" cy="664029"/>
          </a:xfrm>
          <a:prstGeom prst="rect">
            <a:avLst/>
          </a:prstGeom>
          <a:noFill/>
          <a:ln/>
        </p:spPr>
        <p:txBody>
          <a:bodyPr wrap="none" lIns="0" tIns="0" rIns="0" bIns="0" rtlCol="0" anchor="t"/>
          <a:lstStyle/>
          <a:p>
            <a:pPr marL="0" indent="0">
              <a:lnSpc>
                <a:spcPts val="4950"/>
              </a:lnSpc>
              <a:buNone/>
            </a:pPr>
            <a:r>
              <a:rPr lang="en-US" sz="3950" b="1" dirty="0">
                <a:solidFill>
                  <a:srgbClr val="282824"/>
                </a:solidFill>
                <a:latin typeface="Lato Bold" pitchFamily="34" charset="0"/>
                <a:ea typeface="Lato Bold" pitchFamily="34" charset="-122"/>
                <a:cs typeface="Lato Bold" pitchFamily="34" charset="-120"/>
              </a:rPr>
              <a:t>Ambito </a:t>
            </a:r>
            <a:r>
              <a:rPr lang="en-US" sz="3950" b="1" dirty="0" err="1">
                <a:solidFill>
                  <a:srgbClr val="282824"/>
                </a:solidFill>
                <a:latin typeface="Lato Bold" pitchFamily="34" charset="0"/>
                <a:ea typeface="Lato Bold" pitchFamily="34" charset="-122"/>
                <a:cs typeface="Lato Bold" pitchFamily="34" charset="-120"/>
              </a:rPr>
              <a:t>Oggettivo</a:t>
            </a:r>
            <a:r>
              <a:rPr lang="en-US" sz="3950" b="1" dirty="0">
                <a:solidFill>
                  <a:srgbClr val="282824"/>
                </a:solidFill>
                <a:latin typeface="Lato Bold" pitchFamily="34" charset="0"/>
                <a:ea typeface="Lato Bold" pitchFamily="34" charset="-122"/>
                <a:cs typeface="Lato Bold" pitchFamily="34" charset="-120"/>
              </a:rPr>
              <a:t> – </a:t>
            </a:r>
            <a:r>
              <a:rPr lang="en-US" sz="3950" b="1" dirty="0" err="1">
                <a:solidFill>
                  <a:srgbClr val="282824"/>
                </a:solidFill>
                <a:latin typeface="Lato Bold" pitchFamily="34" charset="0"/>
                <a:ea typeface="Lato Bold" pitchFamily="34" charset="-122"/>
                <a:cs typeface="Lato Bold" pitchFamily="34" charset="-120"/>
              </a:rPr>
              <a:t>Produzione</a:t>
            </a:r>
            <a:r>
              <a:rPr lang="en-US" sz="3950" b="1" dirty="0">
                <a:solidFill>
                  <a:srgbClr val="282824"/>
                </a:solidFill>
                <a:latin typeface="Lato Bold" pitchFamily="34" charset="0"/>
                <a:ea typeface="Lato Bold" pitchFamily="34" charset="-122"/>
                <a:cs typeface="Lato Bold" pitchFamily="34" charset="-120"/>
              </a:rPr>
              <a:t>  Agricola </a:t>
            </a:r>
          </a:p>
          <a:p>
            <a:pPr marL="0" indent="0">
              <a:lnSpc>
                <a:spcPts val="4950"/>
              </a:lnSpc>
              <a:buNone/>
            </a:pPr>
            <a:r>
              <a:rPr lang="en-US" sz="3950" b="1" dirty="0" err="1">
                <a:solidFill>
                  <a:srgbClr val="282824"/>
                </a:solidFill>
                <a:latin typeface="Lato Bold" pitchFamily="34" charset="0"/>
                <a:ea typeface="Lato Bold" pitchFamily="34" charset="-122"/>
                <a:cs typeface="Lato Bold" pitchFamily="34" charset="-120"/>
              </a:rPr>
              <a:t>primaria</a:t>
            </a:r>
            <a:r>
              <a:rPr lang="en-US" sz="3950" b="1" dirty="0">
                <a:solidFill>
                  <a:srgbClr val="282824"/>
                </a:solidFill>
                <a:latin typeface="Lato Bold" pitchFamily="34" charset="0"/>
                <a:ea typeface="Lato Bold" pitchFamily="34" charset="-122"/>
                <a:cs typeface="Lato Bold" pitchFamily="34" charset="-120"/>
              </a:rPr>
              <a:t> (art.16 bis) – Grandi </a:t>
            </a:r>
            <a:r>
              <a:rPr lang="en-US" sz="3950" b="1" dirty="0" err="1">
                <a:solidFill>
                  <a:srgbClr val="282824"/>
                </a:solidFill>
                <a:latin typeface="Lato Bold" pitchFamily="34" charset="0"/>
                <a:ea typeface="Lato Bold" pitchFamily="34" charset="-122"/>
                <a:cs typeface="Lato Bold" pitchFamily="34" charset="-120"/>
              </a:rPr>
              <a:t>Imprese</a:t>
            </a:r>
            <a:endParaRPr lang="en-US" sz="3950" dirty="0"/>
          </a:p>
        </p:txBody>
      </p:sp>
      <p:sp>
        <p:nvSpPr>
          <p:cNvPr id="14" name="Shape 7">
            <a:extLst>
              <a:ext uri="{FF2B5EF4-FFF2-40B4-BE49-F238E27FC236}">
                <a16:creationId xmlns:a16="http://schemas.microsoft.com/office/drawing/2014/main" id="{FD2F44C6-65E1-412D-BE5B-2FC9045F4E78}"/>
              </a:ext>
            </a:extLst>
          </p:cNvPr>
          <p:cNvSpPr/>
          <p:nvPr/>
        </p:nvSpPr>
        <p:spPr>
          <a:xfrm>
            <a:off x="304800" y="1524000"/>
            <a:ext cx="13868400" cy="6172200"/>
          </a:xfrm>
          <a:prstGeom prst="roundRect">
            <a:avLst>
              <a:gd name="adj" fmla="val 2038"/>
            </a:avLst>
          </a:prstGeom>
          <a:solidFill>
            <a:srgbClr val="E5DFD2"/>
          </a:solidFill>
          <a:ln/>
        </p:spPr>
        <p:txBody>
          <a:bodyPr/>
          <a:lstStyle/>
          <a:p>
            <a:pPr>
              <a:lnSpc>
                <a:spcPts val="2750"/>
              </a:lnSpc>
            </a:pPr>
            <a:endParaRPr lang="it-IT" sz="2200" b="1" dirty="0">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endParaRPr lang="it-IT" sz="2200" dirty="0">
              <a:solidFill>
                <a:srgbClr val="4A4A45"/>
              </a:solidFill>
              <a:latin typeface="Lato Bold" pitchFamily="34" charset="0"/>
              <a:ea typeface="Lato Bold" pitchFamily="34" charset="-122"/>
              <a:cs typeface="Lato Bold" pitchFamily="34" charset="-120"/>
            </a:endParaRPr>
          </a:p>
        </p:txBody>
      </p:sp>
      <p:sp>
        <p:nvSpPr>
          <p:cNvPr id="6" name="CasellaDiTesto 5">
            <a:extLst>
              <a:ext uri="{FF2B5EF4-FFF2-40B4-BE49-F238E27FC236}">
                <a16:creationId xmlns:a16="http://schemas.microsoft.com/office/drawing/2014/main" id="{25351906-D054-40A7-8FE5-193511FA54DA}"/>
              </a:ext>
            </a:extLst>
          </p:cNvPr>
          <p:cNvSpPr txBox="1"/>
          <p:nvPr/>
        </p:nvSpPr>
        <p:spPr>
          <a:xfrm>
            <a:off x="457200" y="2507518"/>
            <a:ext cx="13716000" cy="3674789"/>
          </a:xfrm>
          <a:prstGeom prst="rect">
            <a:avLst/>
          </a:prstGeom>
          <a:noFill/>
        </p:spPr>
        <p:txBody>
          <a:bodyPr wrap="square" rtlCol="0">
            <a:spAutoFit/>
          </a:bodyPr>
          <a:lstStyle/>
          <a:p>
            <a:pPr algn="l">
              <a:lnSpc>
                <a:spcPct val="150000"/>
              </a:lnSpc>
            </a:pPr>
            <a:r>
              <a:rPr lang="it-IT" sz="1750" b="1" dirty="0">
                <a:solidFill>
                  <a:srgbClr val="4A4A45"/>
                </a:solidFill>
                <a:latin typeface="Lato" pitchFamily="34" charset="0"/>
                <a:ea typeface="Lato" pitchFamily="34" charset="-122"/>
                <a:cs typeface="Lato" pitchFamily="34" charset="-120"/>
              </a:rPr>
              <a:t>Non è necessario un «investimento iniziale» - disciplina specifica - Orientamenti per gli aiuti di Stato nei settori agricolo e forestale e nelle zone rurali (2022/C 485/01) :</a:t>
            </a:r>
          </a:p>
          <a:p>
            <a:pPr marL="342900" indent="-342900" algn="l">
              <a:lnSpc>
                <a:spcPct val="150000"/>
              </a:lnSpc>
              <a:buFont typeface="Arial" panose="020B0604020202020204" pitchFamily="34" charset="0"/>
              <a:buChar char="•"/>
            </a:pPr>
            <a:endParaRPr lang="it-IT" sz="1750" dirty="0">
              <a:solidFill>
                <a:srgbClr val="4A4A45"/>
              </a:solidFill>
              <a:latin typeface="Lato" pitchFamily="34" charset="0"/>
              <a:ea typeface="Lato" pitchFamily="34" charset="-122"/>
              <a:cs typeface="Lato" pitchFamily="34" charset="-120"/>
            </a:endParaRPr>
          </a:p>
          <a:p>
            <a:pPr marL="342900" indent="-34290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migliorare le prestazioni globali e la sostenibilità dell'azienda agricola, in particolare mediante una riduzione dei costi di produzione o il miglioramento e la riconversione della produzione;</a:t>
            </a:r>
          </a:p>
          <a:p>
            <a:pPr marL="342900" indent="-34290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migliorare le norme riguardanti l'ambiente naturale, l'igiene o il benessere degli animali;</a:t>
            </a:r>
          </a:p>
          <a:p>
            <a:pPr marL="342900" indent="-34290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creare e migliorare l'infrastruttura connessa allo sviluppo, all'adeguamento e all'ammodernamento dell'agricoltura, compresi l'accesso ai terreni agricoli, la ricomposizione e il riassetto fondiari, </a:t>
            </a:r>
          </a:p>
          <a:p>
            <a:pPr marL="342900" indent="-34290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l'approvvigionamento di energia sostenibile, l'efficienza energetica nonché l'approvvigionamento e il risparmio idrico;</a:t>
            </a:r>
          </a:p>
        </p:txBody>
      </p:sp>
      <p:pic>
        <p:nvPicPr>
          <p:cNvPr id="7" name="Image 0" descr="preencoded.png">
            <a:extLst>
              <a:ext uri="{FF2B5EF4-FFF2-40B4-BE49-F238E27FC236}">
                <a16:creationId xmlns:a16="http://schemas.microsoft.com/office/drawing/2014/main" id="{A2F5511D-C3A2-4821-9083-F146B8E9CD3F}"/>
              </a:ext>
            </a:extLst>
          </p:cNvPr>
          <p:cNvPicPr>
            <a:picLocks noChangeAspect="1"/>
          </p:cNvPicPr>
          <p:nvPr/>
        </p:nvPicPr>
        <p:blipFill rotWithShape="1">
          <a:blip r:embed="rId3"/>
          <a:srcRect l="48088" t="4580" r="14265"/>
          <a:stretch/>
        </p:blipFill>
        <p:spPr>
          <a:xfrm>
            <a:off x="10439400" y="0"/>
            <a:ext cx="4191000" cy="1876147"/>
          </a:xfrm>
          <a:prstGeom prst="rect">
            <a:avLst/>
          </a:prstGeom>
        </p:spPr>
      </p:pic>
    </p:spTree>
    <p:extLst>
      <p:ext uri="{BB962C8B-B14F-4D97-AF65-F5344CB8AC3E}">
        <p14:creationId xmlns:p14="http://schemas.microsoft.com/office/powerpoint/2010/main" val="151629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04800"/>
            <a:ext cx="8176736" cy="708779"/>
          </a:xfrm>
          <a:prstGeom prst="rect">
            <a:avLst/>
          </a:prstGeom>
          <a:noFill/>
          <a:ln/>
        </p:spPr>
        <p:txBody>
          <a:bodyPr wrap="none" lIns="0" tIns="0" rIns="0" bIns="0" rtlCol="0" anchor="t"/>
          <a:lstStyle/>
          <a:p>
            <a:pPr marL="0" indent="0">
              <a:lnSpc>
                <a:spcPts val="5550"/>
              </a:lnSpc>
              <a:buNone/>
            </a:pPr>
            <a:r>
              <a:rPr lang="en-US" sz="4450" b="1" dirty="0" err="1">
                <a:solidFill>
                  <a:srgbClr val="282824"/>
                </a:solidFill>
                <a:latin typeface="Lato Bold" pitchFamily="34" charset="0"/>
                <a:ea typeface="Lato Bold" pitchFamily="34" charset="-122"/>
                <a:cs typeface="Lato Bold" pitchFamily="34" charset="-120"/>
              </a:rPr>
              <a:t>Ambito</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oggettivo</a:t>
            </a:r>
            <a:r>
              <a:rPr lang="en-US" sz="4450" b="1" dirty="0">
                <a:solidFill>
                  <a:srgbClr val="282824"/>
                </a:solidFill>
                <a:latin typeface="Lato Bold" pitchFamily="34" charset="0"/>
                <a:ea typeface="Lato Bold" pitchFamily="34" charset="-122"/>
                <a:cs typeface="Lato Bold" pitchFamily="34" charset="-120"/>
              </a:rPr>
              <a:t> – Settore </a:t>
            </a:r>
            <a:r>
              <a:rPr lang="en-US" sz="4450" b="1" dirty="0" err="1">
                <a:solidFill>
                  <a:srgbClr val="282824"/>
                </a:solidFill>
                <a:latin typeface="Lato Bold" pitchFamily="34" charset="0"/>
                <a:ea typeface="Lato Bold" pitchFamily="34" charset="-122"/>
                <a:cs typeface="Lato Bold" pitchFamily="34" charset="-120"/>
              </a:rPr>
              <a:t>forestale</a:t>
            </a:r>
            <a:r>
              <a:rPr lang="en-US" sz="4450" b="1" dirty="0">
                <a:solidFill>
                  <a:srgbClr val="282824"/>
                </a:solidFill>
                <a:latin typeface="Lato Bold" pitchFamily="34" charset="0"/>
                <a:ea typeface="Lato Bold" pitchFamily="34" charset="-122"/>
                <a:cs typeface="Lato Bold" pitchFamily="34" charset="-120"/>
              </a:rPr>
              <a:t> – </a:t>
            </a:r>
            <a:r>
              <a:rPr lang="en-US" sz="4450" b="1" dirty="0" err="1">
                <a:solidFill>
                  <a:srgbClr val="282824"/>
                </a:solidFill>
                <a:latin typeface="Lato Bold" pitchFamily="34" charset="0"/>
                <a:ea typeface="Lato Bold" pitchFamily="34" charset="-122"/>
                <a:cs typeface="Lato Bold" pitchFamily="34" charset="-120"/>
              </a:rPr>
              <a:t>Pesca</a:t>
            </a:r>
            <a:r>
              <a:rPr lang="en-US" sz="4450" b="1" dirty="0">
                <a:solidFill>
                  <a:srgbClr val="282824"/>
                </a:solidFill>
                <a:latin typeface="Lato Bold" pitchFamily="34" charset="0"/>
                <a:ea typeface="Lato Bold" pitchFamily="34" charset="-122"/>
                <a:cs typeface="Lato Bold" pitchFamily="34" charset="-120"/>
              </a:rPr>
              <a:t> e </a:t>
            </a:r>
          </a:p>
          <a:p>
            <a:pPr marL="0" indent="0">
              <a:lnSpc>
                <a:spcPts val="5550"/>
              </a:lnSpc>
              <a:buNone/>
            </a:pPr>
            <a:r>
              <a:rPr lang="en-US" sz="4450" b="1" dirty="0" err="1">
                <a:solidFill>
                  <a:srgbClr val="282824"/>
                </a:solidFill>
                <a:latin typeface="Lato Bold" pitchFamily="34" charset="0"/>
                <a:ea typeface="Lato Bold" pitchFamily="34" charset="-122"/>
                <a:cs typeface="Lato Bold" pitchFamily="34" charset="-120"/>
              </a:rPr>
              <a:t>Acquacoltura</a:t>
            </a:r>
            <a:r>
              <a:rPr lang="en-US" sz="4450" b="1" dirty="0">
                <a:solidFill>
                  <a:srgbClr val="282824"/>
                </a:solidFill>
                <a:latin typeface="Lato Bold" pitchFamily="34" charset="0"/>
                <a:ea typeface="Lato Bold" pitchFamily="34" charset="-122"/>
                <a:cs typeface="Lato Bold" pitchFamily="34" charset="-120"/>
              </a:rPr>
              <a:t> (art.16 bis)</a:t>
            </a:r>
            <a:endParaRPr lang="en-US" sz="4450" dirty="0"/>
          </a:p>
        </p:txBody>
      </p:sp>
      <p:sp>
        <p:nvSpPr>
          <p:cNvPr id="11" name="Text 6"/>
          <p:cNvSpPr/>
          <p:nvPr/>
        </p:nvSpPr>
        <p:spPr>
          <a:xfrm>
            <a:off x="9872067" y="5623441"/>
            <a:ext cx="3978116" cy="1088708"/>
          </a:xfrm>
          <a:prstGeom prst="rect">
            <a:avLst/>
          </a:prstGeom>
          <a:noFill/>
          <a:ln/>
        </p:spPr>
        <p:txBody>
          <a:bodyPr wrap="square" lIns="0" tIns="0" rIns="0" bIns="0" rtlCol="0" anchor="t"/>
          <a:lstStyle/>
          <a:p>
            <a:pPr marL="0" indent="0">
              <a:lnSpc>
                <a:spcPts val="2850"/>
              </a:lnSpc>
              <a:buNone/>
            </a:pPr>
            <a:endParaRPr lang="en-US" sz="1750" dirty="0"/>
          </a:p>
        </p:txBody>
      </p:sp>
      <p:sp>
        <p:nvSpPr>
          <p:cNvPr id="13" name="Shape 7">
            <a:extLst>
              <a:ext uri="{FF2B5EF4-FFF2-40B4-BE49-F238E27FC236}">
                <a16:creationId xmlns:a16="http://schemas.microsoft.com/office/drawing/2014/main" id="{6A9BDC6E-35F1-45EC-8C94-00ED775CF980}"/>
              </a:ext>
            </a:extLst>
          </p:cNvPr>
          <p:cNvSpPr/>
          <p:nvPr/>
        </p:nvSpPr>
        <p:spPr>
          <a:xfrm>
            <a:off x="304800" y="2340678"/>
            <a:ext cx="6248400" cy="3282763"/>
          </a:xfrm>
          <a:prstGeom prst="roundRect">
            <a:avLst>
              <a:gd name="adj" fmla="val 2038"/>
            </a:avLst>
          </a:prstGeom>
          <a:solidFill>
            <a:srgbClr val="E5DFD2"/>
          </a:solidFill>
          <a:ln/>
        </p:spPr>
        <p:txBody>
          <a:bodyPr/>
          <a:lstStyle/>
          <a:p>
            <a:pPr>
              <a:lnSpc>
                <a:spcPts val="2750"/>
              </a:lnSpc>
            </a:pPr>
            <a:endParaRPr lang="it-IT" sz="2200" b="1">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endParaRPr lang="it-IT" sz="2200" dirty="0">
              <a:solidFill>
                <a:srgbClr val="4A4A45"/>
              </a:solidFill>
              <a:latin typeface="Lato Bold" pitchFamily="34" charset="0"/>
              <a:ea typeface="Lato Bold" pitchFamily="34" charset="-122"/>
              <a:cs typeface="Lato Bold" pitchFamily="34" charset="-120"/>
            </a:endParaRPr>
          </a:p>
        </p:txBody>
      </p:sp>
      <p:sp>
        <p:nvSpPr>
          <p:cNvPr id="14" name="Shape 7">
            <a:extLst>
              <a:ext uri="{FF2B5EF4-FFF2-40B4-BE49-F238E27FC236}">
                <a16:creationId xmlns:a16="http://schemas.microsoft.com/office/drawing/2014/main" id="{CFC6CAD7-0CE6-44A5-84BF-E93D09F64031}"/>
              </a:ext>
            </a:extLst>
          </p:cNvPr>
          <p:cNvSpPr/>
          <p:nvPr/>
        </p:nvSpPr>
        <p:spPr>
          <a:xfrm>
            <a:off x="7162800" y="2340678"/>
            <a:ext cx="6481869" cy="3282763"/>
          </a:xfrm>
          <a:prstGeom prst="roundRect">
            <a:avLst>
              <a:gd name="adj" fmla="val 2038"/>
            </a:avLst>
          </a:prstGeom>
          <a:solidFill>
            <a:srgbClr val="E5DFD2"/>
          </a:solidFill>
          <a:ln/>
        </p:spPr>
        <p:txBody>
          <a:bodyPr/>
          <a:lstStyle/>
          <a:p>
            <a:pPr>
              <a:lnSpc>
                <a:spcPts val="2750"/>
              </a:lnSpc>
            </a:pPr>
            <a:endParaRPr lang="it-IT" sz="2200" b="1" dirty="0">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endParaRPr lang="it-IT" sz="2200" dirty="0">
              <a:solidFill>
                <a:srgbClr val="4A4A45"/>
              </a:solidFill>
              <a:latin typeface="Lato Bold" pitchFamily="34" charset="0"/>
              <a:ea typeface="Lato Bold" pitchFamily="34" charset="-122"/>
              <a:cs typeface="Lato Bold" pitchFamily="34" charset="-120"/>
            </a:endParaRPr>
          </a:p>
        </p:txBody>
      </p:sp>
      <p:sp>
        <p:nvSpPr>
          <p:cNvPr id="15" name="CasellaDiTesto 14">
            <a:extLst>
              <a:ext uri="{FF2B5EF4-FFF2-40B4-BE49-F238E27FC236}">
                <a16:creationId xmlns:a16="http://schemas.microsoft.com/office/drawing/2014/main" id="{B80A63F7-B6EA-4311-B234-281BEE328797}"/>
              </a:ext>
            </a:extLst>
          </p:cNvPr>
          <p:cNvSpPr txBox="1"/>
          <p:nvPr/>
        </p:nvSpPr>
        <p:spPr>
          <a:xfrm>
            <a:off x="438500" y="2480378"/>
            <a:ext cx="4533202" cy="1128963"/>
          </a:xfrm>
          <a:prstGeom prst="rect">
            <a:avLst/>
          </a:prstGeom>
          <a:noFill/>
        </p:spPr>
        <p:txBody>
          <a:bodyPr wrap="square" rtlCol="0">
            <a:spAutoFit/>
          </a:bodyPr>
          <a:lstStyle/>
          <a:p>
            <a:pPr>
              <a:lnSpc>
                <a:spcPts val="2750"/>
              </a:lnSpc>
            </a:pPr>
            <a:r>
              <a:rPr lang="it-IT" b="1" dirty="0">
                <a:solidFill>
                  <a:srgbClr val="4A4A45"/>
                </a:solidFill>
                <a:latin typeface="Lato Bold" pitchFamily="34" charset="0"/>
                <a:ea typeface="Lato Bold" pitchFamily="34" charset="-122"/>
                <a:cs typeface="Lato Bold" pitchFamily="34" charset="-120"/>
              </a:rPr>
              <a:t>Aiuti Settore forestale</a:t>
            </a:r>
          </a:p>
          <a:p>
            <a:pPr>
              <a:lnSpc>
                <a:spcPts val="2750"/>
              </a:lnSpc>
            </a:pPr>
            <a:endParaRPr lang="it-IT" b="1" dirty="0">
              <a:solidFill>
                <a:srgbClr val="4A4A45"/>
              </a:solidFill>
              <a:latin typeface="Lato Bold" pitchFamily="34" charset="0"/>
              <a:ea typeface="Lato Bold" pitchFamily="34" charset="-122"/>
              <a:cs typeface="Lato Bold" pitchFamily="34" charset="-120"/>
            </a:endParaRPr>
          </a:p>
          <a:p>
            <a:pPr>
              <a:lnSpc>
                <a:spcPts val="2750"/>
              </a:lnSpc>
            </a:pPr>
            <a:endParaRPr lang="it-IT" b="1" dirty="0">
              <a:solidFill>
                <a:srgbClr val="4A4A45"/>
              </a:solidFill>
              <a:latin typeface="Lato Bold" pitchFamily="34" charset="0"/>
              <a:ea typeface="Lato Bold" pitchFamily="34" charset="-122"/>
              <a:cs typeface="Lato Bold" pitchFamily="34" charset="-120"/>
            </a:endParaRPr>
          </a:p>
        </p:txBody>
      </p:sp>
      <p:sp>
        <p:nvSpPr>
          <p:cNvPr id="16" name="CasellaDiTesto 15">
            <a:extLst>
              <a:ext uri="{FF2B5EF4-FFF2-40B4-BE49-F238E27FC236}">
                <a16:creationId xmlns:a16="http://schemas.microsoft.com/office/drawing/2014/main" id="{8B309996-22E7-4C8A-AD14-27E48261D06D}"/>
              </a:ext>
            </a:extLst>
          </p:cNvPr>
          <p:cNvSpPr txBox="1"/>
          <p:nvPr/>
        </p:nvSpPr>
        <p:spPr>
          <a:xfrm>
            <a:off x="438500" y="3342890"/>
            <a:ext cx="6114700" cy="847091"/>
          </a:xfrm>
          <a:prstGeom prst="rect">
            <a:avLst/>
          </a:prstGeom>
          <a:noFill/>
        </p:spPr>
        <p:txBody>
          <a:bodyPr wrap="square" rtlCol="0">
            <a:spAutoFit/>
          </a:bodyPr>
          <a:lstStyle/>
          <a:p>
            <a:pPr>
              <a:lnSpc>
                <a:spcPct val="150000"/>
              </a:lnSpc>
            </a:pPr>
            <a:r>
              <a:rPr lang="it-IT" sz="1750" dirty="0">
                <a:solidFill>
                  <a:srgbClr val="4A4A45"/>
                </a:solidFill>
                <a:latin typeface="Lato" pitchFamily="34" charset="0"/>
                <a:ea typeface="Lato" pitchFamily="34" charset="-122"/>
                <a:cs typeface="Lato" pitchFamily="34" charset="-120"/>
              </a:rPr>
              <a:t>Aiuti alla forestazione e all’imboschimento riguardano i costi di creazione della superficie forestale.</a:t>
            </a:r>
          </a:p>
        </p:txBody>
      </p:sp>
      <p:sp>
        <p:nvSpPr>
          <p:cNvPr id="17" name="CasellaDiTesto 16">
            <a:extLst>
              <a:ext uri="{FF2B5EF4-FFF2-40B4-BE49-F238E27FC236}">
                <a16:creationId xmlns:a16="http://schemas.microsoft.com/office/drawing/2014/main" id="{ABCF3131-975C-4C29-A7BC-2FE2781A6A42}"/>
              </a:ext>
            </a:extLst>
          </p:cNvPr>
          <p:cNvSpPr txBox="1"/>
          <p:nvPr/>
        </p:nvSpPr>
        <p:spPr>
          <a:xfrm>
            <a:off x="7243167" y="2480378"/>
            <a:ext cx="5257800" cy="1128963"/>
          </a:xfrm>
          <a:prstGeom prst="rect">
            <a:avLst/>
          </a:prstGeom>
          <a:noFill/>
        </p:spPr>
        <p:txBody>
          <a:bodyPr wrap="square" rtlCol="0">
            <a:spAutoFit/>
          </a:bodyPr>
          <a:lstStyle/>
          <a:p>
            <a:pPr>
              <a:lnSpc>
                <a:spcPts val="2750"/>
              </a:lnSpc>
            </a:pPr>
            <a:r>
              <a:rPr lang="it-IT" b="1" dirty="0">
                <a:solidFill>
                  <a:srgbClr val="4A4A45"/>
                </a:solidFill>
                <a:latin typeface="Lato Bold" pitchFamily="34" charset="0"/>
                <a:ea typeface="Lato Bold" pitchFamily="34" charset="-122"/>
                <a:cs typeface="Lato Bold" pitchFamily="34" charset="-120"/>
              </a:rPr>
              <a:t>Pesca e Acquacoltura</a:t>
            </a:r>
          </a:p>
          <a:p>
            <a:pPr>
              <a:lnSpc>
                <a:spcPts val="2750"/>
              </a:lnSpc>
            </a:pPr>
            <a:endParaRPr lang="it-IT" b="1" dirty="0">
              <a:solidFill>
                <a:srgbClr val="4A4A45"/>
              </a:solidFill>
              <a:latin typeface="Lato Bold" pitchFamily="34" charset="0"/>
              <a:ea typeface="Lato Bold" pitchFamily="34" charset="-122"/>
              <a:cs typeface="Lato Bold" pitchFamily="34" charset="-120"/>
            </a:endParaRPr>
          </a:p>
          <a:p>
            <a:pPr>
              <a:lnSpc>
                <a:spcPts val="2750"/>
              </a:lnSpc>
            </a:pPr>
            <a:endParaRPr lang="it-IT" b="1" dirty="0">
              <a:solidFill>
                <a:srgbClr val="4A4A45"/>
              </a:solidFill>
              <a:latin typeface="Lato Bold" pitchFamily="34" charset="0"/>
              <a:ea typeface="Lato Bold" pitchFamily="34" charset="-122"/>
              <a:cs typeface="Lato Bold" pitchFamily="34" charset="-120"/>
            </a:endParaRPr>
          </a:p>
        </p:txBody>
      </p:sp>
      <p:sp>
        <p:nvSpPr>
          <p:cNvPr id="18" name="CasellaDiTesto 17">
            <a:extLst>
              <a:ext uri="{FF2B5EF4-FFF2-40B4-BE49-F238E27FC236}">
                <a16:creationId xmlns:a16="http://schemas.microsoft.com/office/drawing/2014/main" id="{C7007D25-D67A-4818-9F10-E9B135C0C102}"/>
              </a:ext>
            </a:extLst>
          </p:cNvPr>
          <p:cNvSpPr txBox="1"/>
          <p:nvPr/>
        </p:nvSpPr>
        <p:spPr>
          <a:xfrm>
            <a:off x="7315199" y="3044859"/>
            <a:ext cx="6329469" cy="2058962"/>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Aiuti volti a limitare l'impatto della pesca sull'ambiente;</a:t>
            </a:r>
          </a:p>
          <a:p>
            <a:pPr marL="285750" indent="-28575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Investimenti per la promozione della salute, della sicurezza e delle condizioni di lavoro dei pescatori;</a:t>
            </a:r>
          </a:p>
          <a:p>
            <a:pPr marL="285750" indent="-285750" algn="l">
              <a:lnSpc>
                <a:spcPct val="15000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Investimenti volti a migliorare l'efficienza energetica e a mitigare gli effetti dei cambiamenti climatici;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04800"/>
            <a:ext cx="8176736"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Beni </a:t>
            </a:r>
            <a:r>
              <a:rPr lang="en-US" sz="4450" b="1" dirty="0" err="1">
                <a:solidFill>
                  <a:srgbClr val="282824"/>
                </a:solidFill>
                <a:latin typeface="Lato Bold" pitchFamily="34" charset="0"/>
                <a:ea typeface="Lato Bold" pitchFamily="34" charset="-122"/>
                <a:cs typeface="Lato Bold" pitchFamily="34" charset="-120"/>
              </a:rPr>
              <a:t>Agevolabili</a:t>
            </a:r>
            <a:r>
              <a:rPr lang="en-US" sz="4450" b="1" dirty="0">
                <a:solidFill>
                  <a:srgbClr val="282824"/>
                </a:solidFill>
                <a:latin typeface="Lato Bold" pitchFamily="34" charset="0"/>
                <a:ea typeface="Lato Bold" pitchFamily="34" charset="-122"/>
                <a:cs typeface="Lato Bold" pitchFamily="34" charset="-120"/>
              </a:rPr>
              <a:t> – Art. 16bis</a:t>
            </a:r>
            <a:endParaRPr lang="en-US" sz="4450" dirty="0"/>
          </a:p>
        </p:txBody>
      </p:sp>
      <p:pic>
        <p:nvPicPr>
          <p:cNvPr id="3" name="Image 0" descr="preencoded.png"/>
          <p:cNvPicPr>
            <a:picLocks noChangeAspect="1"/>
          </p:cNvPicPr>
          <p:nvPr/>
        </p:nvPicPr>
        <p:blipFill>
          <a:blip r:embed="rId3"/>
          <a:stretch>
            <a:fillRect/>
          </a:stretch>
        </p:blipFill>
        <p:spPr>
          <a:xfrm>
            <a:off x="228600" y="1013579"/>
            <a:ext cx="4543306" cy="2169795"/>
          </a:xfrm>
          <a:prstGeom prst="rect">
            <a:avLst/>
          </a:prstGeom>
        </p:spPr>
      </p:pic>
      <p:sp>
        <p:nvSpPr>
          <p:cNvPr id="4" name="Text 1"/>
          <p:cNvSpPr/>
          <p:nvPr/>
        </p:nvSpPr>
        <p:spPr>
          <a:xfrm>
            <a:off x="793790" y="3335995"/>
            <a:ext cx="3728799"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Produzione Agricola Primaria</a:t>
            </a:r>
            <a:endParaRPr lang="en-US" sz="2200" dirty="0"/>
          </a:p>
        </p:txBody>
      </p:sp>
      <p:sp>
        <p:nvSpPr>
          <p:cNvPr id="5" name="Text 2"/>
          <p:cNvSpPr/>
          <p:nvPr/>
        </p:nvSpPr>
        <p:spPr>
          <a:xfrm>
            <a:off x="793790" y="3917139"/>
            <a:ext cx="3978116" cy="1088708"/>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Acquisto o leasing di </a:t>
            </a:r>
            <a:r>
              <a:rPr lang="it-IT" sz="1750" b="1" dirty="0">
                <a:solidFill>
                  <a:srgbClr val="4A4A45"/>
                </a:solidFill>
                <a:latin typeface="Lato" pitchFamily="34" charset="0"/>
                <a:ea typeface="Lato" pitchFamily="34" charset="-122"/>
                <a:cs typeface="Lato" pitchFamily="34" charset="-120"/>
              </a:rPr>
              <a:t>macchinari e attrezzature, </a:t>
            </a:r>
            <a:r>
              <a:rPr lang="it-IT" sz="1750" dirty="0">
                <a:solidFill>
                  <a:srgbClr val="4A4A45"/>
                </a:solidFill>
                <a:latin typeface="Lato" pitchFamily="34" charset="0"/>
                <a:ea typeface="Lato" pitchFamily="34" charset="-122"/>
                <a:cs typeface="Lato" pitchFamily="34" charset="-120"/>
              </a:rPr>
              <a:t>al massimo fino al loro valore di mercato Realizzazione, </a:t>
            </a:r>
          </a:p>
          <a:p>
            <a:pPr marL="0" indent="0">
              <a:lnSpc>
                <a:spcPts val="2850"/>
              </a:lnSpc>
              <a:buNone/>
            </a:pPr>
            <a:endParaRPr lang="it-IT" sz="1750" dirty="0">
              <a:solidFill>
                <a:srgbClr val="4A4A45"/>
              </a:solidFill>
              <a:latin typeface="Lato" pitchFamily="34" charset="0"/>
              <a:ea typeface="Lato" pitchFamily="34" charset="-122"/>
              <a:cs typeface="Lato" pitchFamily="34" charset="-120"/>
            </a:endParaRPr>
          </a:p>
          <a:p>
            <a:pPr marL="0" indent="0">
              <a:lnSpc>
                <a:spcPts val="2850"/>
              </a:lnSpc>
              <a:buNone/>
            </a:pPr>
            <a:r>
              <a:rPr lang="it-IT" sz="1750" dirty="0">
                <a:solidFill>
                  <a:srgbClr val="4A4A45"/>
                </a:solidFill>
                <a:latin typeface="Lato" pitchFamily="34" charset="0"/>
                <a:ea typeface="Lato" pitchFamily="34" charset="-122"/>
                <a:cs typeface="Lato" pitchFamily="34" charset="-120"/>
              </a:rPr>
              <a:t>Acquisizione (incluso il leasing) miglioramento di </a:t>
            </a:r>
            <a:r>
              <a:rPr lang="it-IT" sz="1750" b="1" dirty="0">
                <a:solidFill>
                  <a:srgbClr val="4A4A45"/>
                </a:solidFill>
                <a:latin typeface="Lato" pitchFamily="34" charset="0"/>
                <a:ea typeface="Lato" pitchFamily="34" charset="-122"/>
                <a:cs typeface="Lato" pitchFamily="34" charset="-120"/>
              </a:rPr>
              <a:t>beni immobili</a:t>
            </a:r>
            <a:r>
              <a:rPr lang="it-IT" sz="1750" dirty="0">
                <a:solidFill>
                  <a:srgbClr val="4A4A45"/>
                </a:solidFill>
                <a:latin typeface="Lato" pitchFamily="34" charset="0"/>
                <a:ea typeface="Lato" pitchFamily="34" charset="-122"/>
                <a:cs typeface="Lato" pitchFamily="34" charset="-120"/>
              </a:rPr>
              <a:t>; fermo restando che i </a:t>
            </a:r>
            <a:r>
              <a:rPr lang="it-IT" sz="1750" b="1" dirty="0">
                <a:solidFill>
                  <a:srgbClr val="4A4A45"/>
                </a:solidFill>
                <a:latin typeface="Lato" pitchFamily="34" charset="0"/>
                <a:ea typeface="Lato" pitchFamily="34" charset="-122"/>
                <a:cs typeface="Lato" pitchFamily="34" charset="-120"/>
              </a:rPr>
              <a:t>terreni</a:t>
            </a:r>
            <a:r>
              <a:rPr lang="it-IT" sz="1750" dirty="0">
                <a:solidFill>
                  <a:srgbClr val="4A4A45"/>
                </a:solidFill>
                <a:latin typeface="Lato" pitchFamily="34" charset="0"/>
                <a:ea typeface="Lato" pitchFamily="34" charset="-122"/>
                <a:cs typeface="Lato" pitchFamily="34" charset="-120"/>
              </a:rPr>
              <a:t> acquistati sono ammissibili solo in misura non superiore al 10 % dei costi totali ammissibili dell'investimento agevolato; </a:t>
            </a:r>
            <a:endParaRPr lang="en-US" sz="1750" dirty="0"/>
          </a:p>
        </p:txBody>
      </p:sp>
      <p:pic>
        <p:nvPicPr>
          <p:cNvPr id="6" name="Image 1" descr="preencoded.png"/>
          <p:cNvPicPr>
            <a:picLocks noChangeAspect="1"/>
          </p:cNvPicPr>
          <p:nvPr/>
        </p:nvPicPr>
        <p:blipFill>
          <a:blip r:embed="rId4"/>
          <a:stretch>
            <a:fillRect/>
          </a:stretch>
        </p:blipFill>
        <p:spPr>
          <a:xfrm>
            <a:off x="5029200" y="1013580"/>
            <a:ext cx="4419600" cy="2169794"/>
          </a:xfrm>
          <a:prstGeom prst="rect">
            <a:avLst/>
          </a:prstGeom>
        </p:spPr>
      </p:pic>
      <p:sp>
        <p:nvSpPr>
          <p:cNvPr id="7" name="Text 3"/>
          <p:cNvSpPr/>
          <p:nvPr/>
        </p:nvSpPr>
        <p:spPr>
          <a:xfrm>
            <a:off x="5332928" y="333599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Settore Forestale</a:t>
            </a:r>
            <a:endParaRPr lang="en-US" sz="2200" dirty="0"/>
          </a:p>
        </p:txBody>
      </p:sp>
      <p:sp>
        <p:nvSpPr>
          <p:cNvPr id="10" name="Text 5"/>
          <p:cNvSpPr/>
          <p:nvPr/>
        </p:nvSpPr>
        <p:spPr>
          <a:xfrm>
            <a:off x="9872067" y="333599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Pesca e Acquacoltura</a:t>
            </a:r>
            <a:endParaRPr lang="en-US" sz="2200" dirty="0"/>
          </a:p>
        </p:txBody>
      </p:sp>
      <p:sp>
        <p:nvSpPr>
          <p:cNvPr id="11" name="Text 6"/>
          <p:cNvSpPr/>
          <p:nvPr/>
        </p:nvSpPr>
        <p:spPr>
          <a:xfrm>
            <a:off x="9887069" y="3878343"/>
            <a:ext cx="3978116" cy="1088708"/>
          </a:xfrm>
          <a:prstGeom prst="rect">
            <a:avLst/>
          </a:prstGeom>
          <a:noFill/>
          <a:ln/>
        </p:spPr>
        <p:txBody>
          <a:bodyPr wrap="square" lIns="0" tIns="0" rIns="0" bIns="0" rtlCol="0" anchor="t"/>
          <a:lstStyle/>
          <a:p>
            <a:pPr marL="0" indent="0">
              <a:lnSpc>
                <a:spcPts val="2850"/>
              </a:lnSpc>
              <a:buNone/>
            </a:pPr>
            <a:r>
              <a:rPr lang="en-US" sz="1750" b="1" dirty="0">
                <a:solidFill>
                  <a:srgbClr val="4A4A45"/>
                </a:solidFill>
                <a:latin typeface="Lato" pitchFamily="34" charset="0"/>
                <a:ea typeface="Lato" pitchFamily="34" charset="-122"/>
                <a:cs typeface="Lato" pitchFamily="34" charset="-120"/>
              </a:rPr>
              <a:t>Attrezzature</a:t>
            </a:r>
            <a:r>
              <a:rPr lang="en-US" sz="1750" dirty="0">
                <a:solidFill>
                  <a:srgbClr val="4A4A45"/>
                </a:solidFill>
                <a:latin typeface="Lato" pitchFamily="34" charset="0"/>
                <a:ea typeface="Lato" pitchFamily="34" charset="-122"/>
                <a:cs typeface="Lato" pitchFamily="34" charset="-120"/>
              </a:rPr>
              <a:t> per migliorare la selettività </a:t>
            </a:r>
            <a:r>
              <a:rPr lang="en-US" sz="1750" dirty="0" err="1">
                <a:solidFill>
                  <a:srgbClr val="4A4A45"/>
                </a:solidFill>
                <a:latin typeface="Lato" pitchFamily="34" charset="0"/>
                <a:ea typeface="Lato" pitchFamily="34" charset="-122"/>
                <a:cs typeface="Lato" pitchFamily="34" charset="-120"/>
              </a:rPr>
              <a:t>della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pesca</a:t>
            </a:r>
            <a:r>
              <a:rPr lang="en-US" sz="1750" dirty="0">
                <a:solidFill>
                  <a:srgbClr val="4A4A45"/>
                </a:solidFill>
                <a:latin typeface="Lato" pitchFamily="34" charset="0"/>
                <a:ea typeface="Lato" pitchFamily="34" charset="-122"/>
                <a:cs typeface="Lato" pitchFamily="34" charset="-120"/>
              </a:rPr>
              <a:t> e per ridurre </a:t>
            </a:r>
            <a:r>
              <a:rPr lang="en-US" sz="1750" dirty="0" err="1">
                <a:solidFill>
                  <a:srgbClr val="4A4A45"/>
                </a:solidFill>
                <a:latin typeface="Lato" pitchFamily="34" charset="0"/>
                <a:ea typeface="Lato" pitchFamily="34" charset="-122"/>
                <a:cs typeface="Lato" pitchFamily="34" charset="-120"/>
              </a:rPr>
              <a:t>l'impatto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ambientale</a:t>
            </a:r>
            <a:r>
              <a:rPr lang="en-US" sz="1750" dirty="0">
                <a:solidFill>
                  <a:srgbClr val="4A4A45"/>
                </a:solidFill>
                <a:latin typeface="Lato" pitchFamily="34" charset="0"/>
                <a:ea typeface="Lato" pitchFamily="34" charset="-122"/>
                <a:cs typeface="Lato" pitchFamily="34" charset="-120"/>
              </a:rPr>
              <a:t>, per la </a:t>
            </a:r>
            <a:r>
              <a:rPr lang="it-IT" sz="1750" b="1" dirty="0">
                <a:solidFill>
                  <a:srgbClr val="4A4A45"/>
                </a:solidFill>
                <a:latin typeface="Lato" pitchFamily="34" charset="0"/>
                <a:ea typeface="Lato" pitchFamily="34" charset="-122"/>
                <a:cs typeface="Lato" pitchFamily="34" charset="-120"/>
              </a:rPr>
              <a:t>Diversificazione</a:t>
            </a:r>
            <a:r>
              <a:rPr lang="it-IT" sz="1750" dirty="0">
                <a:solidFill>
                  <a:srgbClr val="4A4A45"/>
                </a:solidFill>
                <a:latin typeface="Lato" pitchFamily="34" charset="0"/>
                <a:ea typeface="Lato" pitchFamily="34" charset="-122"/>
                <a:cs typeface="Lato" pitchFamily="34" charset="-120"/>
              </a:rPr>
              <a:t> della produzione dell'acquacoltura e delle specie allevate e per l’</a:t>
            </a:r>
            <a:r>
              <a:rPr lang="it-IT" sz="1750" b="1" dirty="0">
                <a:solidFill>
                  <a:srgbClr val="4A4A45"/>
                </a:solidFill>
                <a:latin typeface="Lato" pitchFamily="34" charset="0"/>
                <a:ea typeface="Lato" pitchFamily="34" charset="-122"/>
                <a:cs typeface="Lato" pitchFamily="34" charset="-120"/>
              </a:rPr>
              <a:t>Ammodernamento</a:t>
            </a:r>
            <a:r>
              <a:rPr lang="it-IT" sz="1750" dirty="0">
                <a:solidFill>
                  <a:srgbClr val="4A4A45"/>
                </a:solidFill>
                <a:latin typeface="Lato" pitchFamily="34" charset="0"/>
                <a:ea typeface="Lato" pitchFamily="34" charset="-122"/>
                <a:cs typeface="Lato" pitchFamily="34" charset="-120"/>
              </a:rPr>
              <a:t> delle unità di acquacoltura;</a:t>
            </a:r>
          </a:p>
        </p:txBody>
      </p:sp>
      <p:pic>
        <p:nvPicPr>
          <p:cNvPr id="13" name="Image 2" descr="preencoded.png">
            <a:extLst>
              <a:ext uri="{FF2B5EF4-FFF2-40B4-BE49-F238E27FC236}">
                <a16:creationId xmlns:a16="http://schemas.microsoft.com/office/drawing/2014/main" id="{0AE918D7-A904-4364-BB69-82040F25E8CC}"/>
              </a:ext>
            </a:extLst>
          </p:cNvPr>
          <p:cNvPicPr>
            <a:picLocks noChangeAspect="1"/>
          </p:cNvPicPr>
          <p:nvPr/>
        </p:nvPicPr>
        <p:blipFill>
          <a:blip r:embed="rId5"/>
          <a:stretch>
            <a:fillRect/>
          </a:stretch>
        </p:blipFill>
        <p:spPr>
          <a:xfrm>
            <a:off x="9666327" y="1054724"/>
            <a:ext cx="4419600" cy="2128649"/>
          </a:xfrm>
          <a:prstGeom prst="rect">
            <a:avLst/>
          </a:prstGeom>
        </p:spPr>
      </p:pic>
      <p:sp>
        <p:nvSpPr>
          <p:cNvPr id="14" name="Text 2">
            <a:extLst>
              <a:ext uri="{FF2B5EF4-FFF2-40B4-BE49-F238E27FC236}">
                <a16:creationId xmlns:a16="http://schemas.microsoft.com/office/drawing/2014/main" id="{3B1013E9-B08F-457C-A668-BA8292C3F1CC}"/>
              </a:ext>
            </a:extLst>
          </p:cNvPr>
          <p:cNvSpPr/>
          <p:nvPr/>
        </p:nvSpPr>
        <p:spPr>
          <a:xfrm>
            <a:off x="5181600" y="3895828"/>
            <a:ext cx="3978116" cy="1088708"/>
          </a:xfrm>
          <a:prstGeom prst="rect">
            <a:avLst/>
          </a:prstGeom>
          <a:noFill/>
          <a:ln/>
        </p:spPr>
        <p:txBody>
          <a:bodyPr wrap="square" lIns="0" tIns="0" rIns="0" bIns="0" rtlCol="0" anchor="t"/>
          <a:lstStyle/>
          <a:p>
            <a:pPr>
              <a:lnSpc>
                <a:spcPts val="2850"/>
              </a:lnSpc>
            </a:pPr>
            <a:r>
              <a:rPr lang="it-IT" sz="1750" dirty="0">
                <a:solidFill>
                  <a:srgbClr val="4A4A45"/>
                </a:solidFill>
                <a:latin typeface="Lato" pitchFamily="34" charset="0"/>
                <a:ea typeface="Lato" pitchFamily="34" charset="-122"/>
                <a:cs typeface="Lato" pitchFamily="34" charset="-120"/>
              </a:rPr>
              <a:t>Acquisto o leasing di </a:t>
            </a:r>
            <a:r>
              <a:rPr lang="it-IT" sz="1750" b="1" dirty="0">
                <a:solidFill>
                  <a:srgbClr val="4A4A45"/>
                </a:solidFill>
                <a:latin typeface="Lato" pitchFamily="34" charset="0"/>
                <a:ea typeface="Lato" pitchFamily="34" charset="-122"/>
                <a:cs typeface="Lato" pitchFamily="34" charset="-120"/>
              </a:rPr>
              <a:t>macchinari e attrezzature, </a:t>
            </a:r>
            <a:r>
              <a:rPr lang="it-IT" sz="1750" dirty="0">
                <a:solidFill>
                  <a:srgbClr val="4A4A45"/>
                </a:solidFill>
                <a:latin typeface="Lato" pitchFamily="34" charset="0"/>
                <a:ea typeface="Lato" pitchFamily="34" charset="-122"/>
                <a:cs typeface="Lato" pitchFamily="34" charset="-120"/>
              </a:rPr>
              <a:t>al massimo fino al loro valore di mercato</a:t>
            </a:r>
            <a:endParaRPr lang="en-US" sz="1750" dirty="0"/>
          </a:p>
          <a:p>
            <a:pPr marL="0" indent="0">
              <a:lnSpc>
                <a:spcPts val="2850"/>
              </a:lnSpc>
              <a:buNone/>
            </a:pPr>
            <a:endParaRPr lang="it-IT" sz="1750" dirty="0">
              <a:solidFill>
                <a:srgbClr val="4A4A45"/>
              </a:solidFill>
              <a:latin typeface="Lato" pitchFamily="34" charset="0"/>
              <a:ea typeface="Lato" pitchFamily="34" charset="-122"/>
              <a:cs typeface="Lato" pitchFamily="34" charset="-120"/>
            </a:endParaRPr>
          </a:p>
          <a:p>
            <a:pPr marL="0" indent="0">
              <a:lnSpc>
                <a:spcPts val="2850"/>
              </a:lnSpc>
              <a:buNone/>
            </a:pPr>
            <a:r>
              <a:rPr lang="it-IT" sz="1750" dirty="0">
                <a:solidFill>
                  <a:srgbClr val="4A4A45"/>
                </a:solidFill>
                <a:latin typeface="Lato" pitchFamily="34" charset="0"/>
                <a:ea typeface="Lato" pitchFamily="34" charset="-122"/>
                <a:cs typeface="Lato" pitchFamily="34" charset="-120"/>
              </a:rPr>
              <a:t>Realizzazione, acquisizione )incluso il leasing) miglioramento di </a:t>
            </a:r>
            <a:r>
              <a:rPr lang="it-IT" sz="1750" b="1" dirty="0">
                <a:solidFill>
                  <a:srgbClr val="4A4A45"/>
                </a:solidFill>
                <a:latin typeface="Lato" pitchFamily="34" charset="0"/>
                <a:ea typeface="Lato" pitchFamily="34" charset="-122"/>
                <a:cs typeface="Lato" pitchFamily="34" charset="-120"/>
              </a:rPr>
              <a:t>beni immobili</a:t>
            </a:r>
            <a:r>
              <a:rPr lang="it-IT" sz="1750" dirty="0">
                <a:solidFill>
                  <a:srgbClr val="4A4A45"/>
                </a:solidFill>
                <a:latin typeface="Lato" pitchFamily="34" charset="0"/>
                <a:ea typeface="Lato" pitchFamily="34" charset="-122"/>
                <a:cs typeface="Lato" pitchFamily="34" charset="-120"/>
              </a:rPr>
              <a:t>; fermo restando che i </a:t>
            </a:r>
            <a:r>
              <a:rPr lang="it-IT" sz="1750" b="1" dirty="0">
                <a:solidFill>
                  <a:srgbClr val="4A4A45"/>
                </a:solidFill>
                <a:latin typeface="Lato" pitchFamily="34" charset="0"/>
                <a:ea typeface="Lato" pitchFamily="34" charset="-122"/>
                <a:cs typeface="Lato" pitchFamily="34" charset="-120"/>
              </a:rPr>
              <a:t>terreni</a:t>
            </a:r>
            <a:r>
              <a:rPr lang="it-IT" sz="1750" dirty="0">
                <a:solidFill>
                  <a:srgbClr val="4A4A45"/>
                </a:solidFill>
                <a:latin typeface="Lato" pitchFamily="34" charset="0"/>
                <a:ea typeface="Lato" pitchFamily="34" charset="-122"/>
                <a:cs typeface="Lato" pitchFamily="34" charset="-120"/>
              </a:rPr>
              <a:t> acquistati sono ammissibili solo in misura non superiore al 10 % dei costi totali ammissibili dell'investimento agevolato; </a:t>
            </a:r>
          </a:p>
          <a:p>
            <a:pPr marL="0" indent="0">
              <a:lnSpc>
                <a:spcPts val="2850"/>
              </a:lnSpc>
              <a:buNone/>
            </a:pPr>
            <a:endParaRPr lang="it-IT" sz="1750" dirty="0">
              <a:solidFill>
                <a:srgbClr val="4A4A45"/>
              </a:solidFill>
              <a:latin typeface="Lato" pitchFamily="34" charset="0"/>
              <a:ea typeface="Lato" pitchFamily="34" charset="-122"/>
              <a:cs typeface="Lato" pitchFamily="34" charset="-120"/>
            </a:endParaRPr>
          </a:p>
        </p:txBody>
      </p:sp>
      <p:sp>
        <p:nvSpPr>
          <p:cNvPr id="18" name="Shape 7">
            <a:extLst>
              <a:ext uri="{FF2B5EF4-FFF2-40B4-BE49-F238E27FC236}">
                <a16:creationId xmlns:a16="http://schemas.microsoft.com/office/drawing/2014/main" id="{7CD7CDCA-4403-45A2-8CE0-2B2E096C28BA}"/>
              </a:ext>
            </a:extLst>
          </p:cNvPr>
          <p:cNvSpPr/>
          <p:nvPr/>
        </p:nvSpPr>
        <p:spPr>
          <a:xfrm>
            <a:off x="1143000" y="7693625"/>
            <a:ext cx="11811000" cy="340825"/>
          </a:xfrm>
          <a:prstGeom prst="roundRect">
            <a:avLst>
              <a:gd name="adj" fmla="val 2038"/>
            </a:avLst>
          </a:prstGeom>
          <a:solidFill>
            <a:srgbClr val="E5DFD2"/>
          </a:solidFill>
          <a:ln/>
        </p:spPr>
        <p:txBody>
          <a:bodyPr/>
          <a:lstStyle/>
          <a:p>
            <a:pPr>
              <a:lnSpc>
                <a:spcPts val="2750"/>
              </a:lnSpc>
            </a:pPr>
            <a:endParaRPr lang="it-IT" sz="2200" b="1">
              <a:solidFill>
                <a:srgbClr val="4A4A45"/>
              </a:solidFill>
              <a:latin typeface="Lato Bold" pitchFamily="34" charset="0"/>
              <a:ea typeface="Lato Bold" pitchFamily="34" charset="-122"/>
              <a:cs typeface="Lato Bold" pitchFamily="34" charset="-120"/>
            </a:endParaRPr>
          </a:p>
          <a:p>
            <a:pPr marL="342900" indent="-342900">
              <a:lnSpc>
                <a:spcPts val="2750"/>
              </a:lnSpc>
              <a:buFont typeface="Arial" panose="020B0604020202020204" pitchFamily="34" charset="0"/>
              <a:buChar char="•"/>
            </a:pPr>
            <a:endParaRPr lang="it-IT" sz="2200" dirty="0">
              <a:solidFill>
                <a:srgbClr val="4A4A45"/>
              </a:solidFill>
              <a:latin typeface="Lato Bold" pitchFamily="34" charset="0"/>
              <a:ea typeface="Lato Bold" pitchFamily="34" charset="-122"/>
              <a:cs typeface="Lato Bold" pitchFamily="34" charset="-120"/>
            </a:endParaRPr>
          </a:p>
        </p:txBody>
      </p:sp>
      <p:sp>
        <p:nvSpPr>
          <p:cNvPr id="20" name="CasellaDiTesto 19">
            <a:extLst>
              <a:ext uri="{FF2B5EF4-FFF2-40B4-BE49-F238E27FC236}">
                <a16:creationId xmlns:a16="http://schemas.microsoft.com/office/drawing/2014/main" id="{E43BCD9D-5E71-4AE2-B13A-8BF2A9BFC7EB}"/>
              </a:ext>
            </a:extLst>
          </p:cNvPr>
          <p:cNvSpPr txBox="1"/>
          <p:nvPr/>
        </p:nvSpPr>
        <p:spPr>
          <a:xfrm>
            <a:off x="1257300" y="7653229"/>
            <a:ext cx="12115800" cy="420436"/>
          </a:xfrm>
          <a:prstGeom prst="rect">
            <a:avLst/>
          </a:prstGeom>
          <a:noFill/>
        </p:spPr>
        <p:txBody>
          <a:bodyPr wrap="square" rtlCol="0">
            <a:spAutoFit/>
          </a:bodyPr>
          <a:lstStyle/>
          <a:p>
            <a:pPr marL="0" indent="0">
              <a:lnSpc>
                <a:spcPts val="2850"/>
              </a:lnSpc>
              <a:buNone/>
            </a:pPr>
            <a:r>
              <a:rPr lang="it-IT" sz="1800" i="1" dirty="0">
                <a:solidFill>
                  <a:srgbClr val="4A4A45"/>
                </a:solidFill>
                <a:latin typeface="Lato" pitchFamily="34" charset="0"/>
                <a:ea typeface="Lato" pitchFamily="34" charset="-122"/>
                <a:cs typeface="Lato" pitchFamily="34" charset="-120"/>
              </a:rPr>
              <a:t>«</a:t>
            </a:r>
            <a:r>
              <a:rPr lang="it-IT" sz="1800" b="1" i="1" dirty="0">
                <a:solidFill>
                  <a:srgbClr val="4A4A45"/>
                </a:solidFill>
                <a:latin typeface="Lato" pitchFamily="34" charset="0"/>
                <a:ea typeface="Lato" pitchFamily="34" charset="-122"/>
                <a:cs typeface="Lato" pitchFamily="34" charset="-120"/>
              </a:rPr>
              <a:t>Il valore dei terreni e degli immobili non può superare il 50% del valore complessivo dell’investimento agevolato»</a:t>
            </a:r>
          </a:p>
        </p:txBody>
      </p:sp>
    </p:spTree>
    <p:extLst>
      <p:ext uri="{BB962C8B-B14F-4D97-AF65-F5344CB8AC3E}">
        <p14:creationId xmlns:p14="http://schemas.microsoft.com/office/powerpoint/2010/main" val="307507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20447" y="566738"/>
            <a:ext cx="6633686" cy="643295"/>
          </a:xfrm>
          <a:prstGeom prst="rect">
            <a:avLst/>
          </a:prstGeom>
          <a:noFill/>
          <a:ln/>
        </p:spPr>
        <p:txBody>
          <a:bodyPr wrap="none" lIns="0" tIns="0" rIns="0" bIns="0" rtlCol="0" anchor="t"/>
          <a:lstStyle/>
          <a:p>
            <a:pPr marL="0" indent="0">
              <a:lnSpc>
                <a:spcPts val="5050"/>
              </a:lnSpc>
              <a:buNone/>
            </a:pPr>
            <a:r>
              <a:rPr lang="en-US" sz="4050" b="1" dirty="0" err="1">
                <a:solidFill>
                  <a:srgbClr val="282824"/>
                </a:solidFill>
                <a:latin typeface="Lato Bold" pitchFamily="34" charset="0"/>
                <a:ea typeface="Lato Bold" pitchFamily="34" charset="-122"/>
                <a:cs typeface="Lato Bold" pitchFamily="34" charset="-120"/>
              </a:rPr>
              <a:t>Intensità</a:t>
            </a:r>
            <a:r>
              <a:rPr lang="en-US" sz="4050" b="1" dirty="0">
                <a:solidFill>
                  <a:srgbClr val="282824"/>
                </a:solidFill>
                <a:latin typeface="Lato Bold" pitchFamily="34" charset="0"/>
                <a:ea typeface="Lato Bold" pitchFamily="34" charset="-122"/>
                <a:cs typeface="Lato Bold" pitchFamily="34" charset="-120"/>
              </a:rPr>
              <a:t> </a:t>
            </a:r>
            <a:r>
              <a:rPr lang="en-US" sz="4050" b="1" dirty="0" err="1">
                <a:solidFill>
                  <a:srgbClr val="282824"/>
                </a:solidFill>
                <a:latin typeface="Lato Bold" pitchFamily="34" charset="0"/>
                <a:ea typeface="Lato Bold" pitchFamily="34" charset="-122"/>
                <a:cs typeface="Lato Bold" pitchFamily="34" charset="-120"/>
              </a:rPr>
              <a:t>Agevolazione</a:t>
            </a:r>
            <a:r>
              <a:rPr lang="en-US" sz="4050" b="1" dirty="0">
                <a:solidFill>
                  <a:srgbClr val="282824"/>
                </a:solidFill>
                <a:latin typeface="Lato Bold" pitchFamily="34" charset="0"/>
                <a:ea typeface="Lato Bold" pitchFamily="34" charset="-122"/>
                <a:cs typeface="Lato Bold" pitchFamily="34" charset="-120"/>
              </a:rPr>
              <a:t> – </a:t>
            </a:r>
            <a:r>
              <a:rPr lang="en-US" sz="4050" b="1" dirty="0" err="1">
                <a:solidFill>
                  <a:srgbClr val="282824"/>
                </a:solidFill>
                <a:latin typeface="Lato Bold" pitchFamily="34" charset="0"/>
                <a:ea typeface="Lato Bold" pitchFamily="34" charset="-122"/>
                <a:cs typeface="Lato Bold" pitchFamily="34" charset="-120"/>
              </a:rPr>
              <a:t>Dotazione</a:t>
            </a:r>
            <a:r>
              <a:rPr lang="en-US" sz="4050" b="1" dirty="0">
                <a:solidFill>
                  <a:srgbClr val="282824"/>
                </a:solidFill>
                <a:latin typeface="Lato Bold" pitchFamily="34" charset="0"/>
                <a:ea typeface="Lato Bold" pitchFamily="34" charset="-122"/>
                <a:cs typeface="Lato Bold" pitchFamily="34" charset="-120"/>
              </a:rPr>
              <a:t> – </a:t>
            </a:r>
            <a:r>
              <a:rPr lang="en-US" sz="4050" b="1" dirty="0" err="1">
                <a:solidFill>
                  <a:srgbClr val="282824"/>
                </a:solidFill>
                <a:latin typeface="Lato Bold" pitchFamily="34" charset="0"/>
                <a:ea typeface="Lato Bold" pitchFamily="34" charset="-122"/>
                <a:cs typeface="Lato Bold" pitchFamily="34" charset="-120"/>
              </a:rPr>
              <a:t>Limiti</a:t>
            </a:r>
            <a:r>
              <a:rPr lang="en-US" sz="4050" b="1" dirty="0">
                <a:solidFill>
                  <a:srgbClr val="282824"/>
                </a:solidFill>
                <a:latin typeface="Lato Bold" pitchFamily="34" charset="0"/>
                <a:ea typeface="Lato Bold" pitchFamily="34" charset="-122"/>
                <a:cs typeface="Lato Bold" pitchFamily="34" charset="-120"/>
              </a:rPr>
              <a:t> </a:t>
            </a:r>
            <a:r>
              <a:rPr lang="en-US" sz="4050" b="1" dirty="0" err="1">
                <a:solidFill>
                  <a:srgbClr val="282824"/>
                </a:solidFill>
                <a:latin typeface="Lato Bold" pitchFamily="34" charset="0"/>
                <a:ea typeface="Lato Bold" pitchFamily="34" charset="-122"/>
                <a:cs typeface="Lato Bold" pitchFamily="34" charset="-120"/>
              </a:rPr>
              <a:t>investimento</a:t>
            </a:r>
            <a:endParaRPr lang="en-US" sz="4050" dirty="0"/>
          </a:p>
        </p:txBody>
      </p:sp>
      <p:pic>
        <p:nvPicPr>
          <p:cNvPr id="4" name="Image 1" descr="preencoded.png"/>
          <p:cNvPicPr>
            <a:picLocks noChangeAspect="1"/>
          </p:cNvPicPr>
          <p:nvPr/>
        </p:nvPicPr>
        <p:blipFill>
          <a:blip r:embed="rId3"/>
          <a:stretch>
            <a:fillRect/>
          </a:stretch>
        </p:blipFill>
        <p:spPr>
          <a:xfrm>
            <a:off x="720447" y="1518761"/>
            <a:ext cx="514588" cy="514588"/>
          </a:xfrm>
          <a:prstGeom prst="rect">
            <a:avLst/>
          </a:prstGeom>
        </p:spPr>
      </p:pic>
      <p:sp>
        <p:nvSpPr>
          <p:cNvPr id="5" name="Text 1"/>
          <p:cNvSpPr/>
          <p:nvPr/>
        </p:nvSpPr>
        <p:spPr>
          <a:xfrm>
            <a:off x="720447" y="2239208"/>
            <a:ext cx="2573179" cy="321588"/>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Credito d'Imposta</a:t>
            </a:r>
            <a:endParaRPr lang="en-US" sz="2000" dirty="0"/>
          </a:p>
        </p:txBody>
      </p:sp>
      <p:sp>
        <p:nvSpPr>
          <p:cNvPr id="6" name="Text 2"/>
          <p:cNvSpPr/>
          <p:nvPr/>
        </p:nvSpPr>
        <p:spPr>
          <a:xfrm>
            <a:off x="720447" y="2684264"/>
            <a:ext cx="2971443" cy="1317308"/>
          </a:xfrm>
          <a:prstGeom prst="rect">
            <a:avLst/>
          </a:prstGeom>
          <a:noFill/>
          <a:ln/>
        </p:spPr>
        <p:txBody>
          <a:bodyPr wrap="square" lIns="0" tIns="0" rIns="0" bIns="0" rtlCol="0" anchor="t"/>
          <a:lstStyle/>
          <a:p>
            <a:pPr marL="0" indent="0" algn="l">
              <a:lnSpc>
                <a:spcPts val="2550"/>
              </a:lnSpc>
              <a:buNone/>
            </a:pPr>
            <a:r>
              <a:rPr lang="en-US" sz="1600" dirty="0">
                <a:solidFill>
                  <a:srgbClr val="4A4A45"/>
                </a:solidFill>
                <a:latin typeface="Lato" pitchFamily="34" charset="0"/>
                <a:ea typeface="Lato" pitchFamily="34" charset="-122"/>
                <a:cs typeface="Lato" pitchFamily="34" charset="-120"/>
              </a:rPr>
              <a:t>Le imprese agricole primarie possono ottenere un credito d'imposta del 65% sugli investimenti ammissibili.</a:t>
            </a:r>
            <a:endParaRPr lang="en-US" sz="1600" dirty="0"/>
          </a:p>
        </p:txBody>
      </p:sp>
      <p:pic>
        <p:nvPicPr>
          <p:cNvPr id="7" name="Image 2" descr="preencoded.png"/>
          <p:cNvPicPr>
            <a:picLocks noChangeAspect="1"/>
          </p:cNvPicPr>
          <p:nvPr/>
        </p:nvPicPr>
        <p:blipFill>
          <a:blip r:embed="rId4"/>
          <a:stretch>
            <a:fillRect/>
          </a:stretch>
        </p:blipFill>
        <p:spPr>
          <a:xfrm>
            <a:off x="4000619" y="1518761"/>
            <a:ext cx="514588" cy="514588"/>
          </a:xfrm>
          <a:prstGeom prst="rect">
            <a:avLst/>
          </a:prstGeom>
        </p:spPr>
      </p:pic>
      <p:sp>
        <p:nvSpPr>
          <p:cNvPr id="8" name="Text 3"/>
          <p:cNvSpPr/>
          <p:nvPr/>
        </p:nvSpPr>
        <p:spPr>
          <a:xfrm>
            <a:off x="4000619" y="2239208"/>
            <a:ext cx="2766060" cy="321588"/>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Investimenti Ambientali</a:t>
            </a:r>
            <a:endParaRPr lang="en-US" sz="2000" dirty="0"/>
          </a:p>
        </p:txBody>
      </p:sp>
      <p:sp>
        <p:nvSpPr>
          <p:cNvPr id="9" name="Text 4"/>
          <p:cNvSpPr/>
          <p:nvPr/>
        </p:nvSpPr>
        <p:spPr>
          <a:xfrm>
            <a:off x="4000619" y="2684264"/>
            <a:ext cx="2971443" cy="987981"/>
          </a:xfrm>
          <a:prstGeom prst="rect">
            <a:avLst/>
          </a:prstGeom>
          <a:noFill/>
          <a:ln/>
        </p:spPr>
        <p:txBody>
          <a:bodyPr wrap="square" lIns="0" tIns="0" rIns="0" bIns="0" rtlCol="0" anchor="t"/>
          <a:lstStyle/>
          <a:p>
            <a:pPr marL="0" indent="0" algn="l">
              <a:lnSpc>
                <a:spcPts val="2550"/>
              </a:lnSpc>
              <a:buNone/>
            </a:pPr>
            <a:r>
              <a:rPr lang="en-US" sz="1600" dirty="0">
                <a:solidFill>
                  <a:srgbClr val="4A4A45"/>
                </a:solidFill>
                <a:latin typeface="Lato" pitchFamily="34" charset="0"/>
                <a:ea typeface="Lato" pitchFamily="34" charset="-122"/>
                <a:cs typeface="Lato" pitchFamily="34" charset="-120"/>
              </a:rPr>
              <a:t>Per investimenti ambientali e climatici, il credito d'imposta sale all'80%.</a:t>
            </a:r>
            <a:endParaRPr lang="en-US" sz="1600" dirty="0"/>
          </a:p>
        </p:txBody>
      </p:sp>
      <p:pic>
        <p:nvPicPr>
          <p:cNvPr id="10" name="Image 3" descr="preencoded.png"/>
          <p:cNvPicPr>
            <a:picLocks noChangeAspect="1"/>
          </p:cNvPicPr>
          <p:nvPr/>
        </p:nvPicPr>
        <p:blipFill>
          <a:blip r:embed="rId5"/>
          <a:stretch>
            <a:fillRect/>
          </a:stretch>
        </p:blipFill>
        <p:spPr>
          <a:xfrm>
            <a:off x="7280791" y="1518761"/>
            <a:ext cx="514588" cy="514588"/>
          </a:xfrm>
          <a:prstGeom prst="rect">
            <a:avLst/>
          </a:prstGeom>
        </p:spPr>
      </p:pic>
      <p:sp>
        <p:nvSpPr>
          <p:cNvPr id="11" name="Text 5"/>
          <p:cNvSpPr/>
          <p:nvPr/>
        </p:nvSpPr>
        <p:spPr>
          <a:xfrm>
            <a:off x="7280791" y="2239208"/>
            <a:ext cx="2573179" cy="321588"/>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Giovani Agricoltori</a:t>
            </a:r>
            <a:endParaRPr lang="en-US" sz="2000" dirty="0"/>
          </a:p>
        </p:txBody>
      </p:sp>
      <p:sp>
        <p:nvSpPr>
          <p:cNvPr id="12" name="Text 6"/>
          <p:cNvSpPr/>
          <p:nvPr/>
        </p:nvSpPr>
        <p:spPr>
          <a:xfrm>
            <a:off x="7280791" y="2684264"/>
            <a:ext cx="2971443" cy="987981"/>
          </a:xfrm>
          <a:prstGeom prst="rect">
            <a:avLst/>
          </a:prstGeom>
          <a:noFill/>
          <a:ln/>
        </p:spPr>
        <p:txBody>
          <a:bodyPr wrap="square" lIns="0" tIns="0" rIns="0" bIns="0" rtlCol="0" anchor="t"/>
          <a:lstStyle/>
          <a:p>
            <a:pPr marL="0" indent="0" algn="l">
              <a:lnSpc>
                <a:spcPts val="2550"/>
              </a:lnSpc>
              <a:buNone/>
            </a:pPr>
            <a:r>
              <a:rPr lang="en-US" sz="1600" dirty="0">
                <a:solidFill>
                  <a:srgbClr val="4A4A45"/>
                </a:solidFill>
                <a:latin typeface="Lato" pitchFamily="34" charset="0"/>
                <a:ea typeface="Lato" pitchFamily="34" charset="-122"/>
                <a:cs typeface="Lato" pitchFamily="34" charset="-120"/>
              </a:rPr>
              <a:t>I giovani agricoltori possono beneficiare di un credito d'imposta fino all'80%.</a:t>
            </a:r>
            <a:endParaRPr lang="en-US" sz="1600" dirty="0"/>
          </a:p>
        </p:txBody>
      </p:sp>
      <p:pic>
        <p:nvPicPr>
          <p:cNvPr id="13" name="Image 4" descr="preencoded.png"/>
          <p:cNvPicPr>
            <a:picLocks noChangeAspect="1"/>
          </p:cNvPicPr>
          <p:nvPr/>
        </p:nvPicPr>
        <p:blipFill>
          <a:blip r:embed="rId6"/>
          <a:stretch>
            <a:fillRect/>
          </a:stretch>
        </p:blipFill>
        <p:spPr>
          <a:xfrm>
            <a:off x="10380601" y="1518761"/>
            <a:ext cx="514588" cy="514588"/>
          </a:xfrm>
          <a:prstGeom prst="rect">
            <a:avLst/>
          </a:prstGeom>
        </p:spPr>
      </p:pic>
      <p:sp>
        <p:nvSpPr>
          <p:cNvPr id="14" name="Text 7"/>
          <p:cNvSpPr/>
          <p:nvPr/>
        </p:nvSpPr>
        <p:spPr>
          <a:xfrm>
            <a:off x="10380601" y="2239208"/>
            <a:ext cx="2573179" cy="321588"/>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Settore Forestale</a:t>
            </a:r>
            <a:endParaRPr lang="en-US" sz="2000" dirty="0"/>
          </a:p>
        </p:txBody>
      </p:sp>
      <p:sp>
        <p:nvSpPr>
          <p:cNvPr id="15" name="Text 8"/>
          <p:cNvSpPr/>
          <p:nvPr/>
        </p:nvSpPr>
        <p:spPr>
          <a:xfrm>
            <a:off x="10380601" y="2684264"/>
            <a:ext cx="2971443" cy="987981"/>
          </a:xfrm>
          <a:prstGeom prst="rect">
            <a:avLst/>
          </a:prstGeom>
          <a:noFill/>
          <a:ln/>
        </p:spPr>
        <p:txBody>
          <a:bodyPr wrap="square" lIns="0" tIns="0" rIns="0" bIns="0" rtlCol="0" anchor="t"/>
          <a:lstStyle/>
          <a:p>
            <a:pPr marL="0" indent="0" algn="l">
              <a:lnSpc>
                <a:spcPts val="2550"/>
              </a:lnSpc>
              <a:buNone/>
            </a:pPr>
            <a:r>
              <a:rPr lang="en-US" sz="1600" dirty="0">
                <a:solidFill>
                  <a:srgbClr val="4A4A45"/>
                </a:solidFill>
                <a:latin typeface="Lato" pitchFamily="34" charset="0"/>
                <a:ea typeface="Lato" pitchFamily="34" charset="-122"/>
                <a:cs typeface="Lato" pitchFamily="34" charset="-120"/>
              </a:rPr>
              <a:t>Nel settore forestale, è possibile ottenere il 100% delle spese eleggibili.</a:t>
            </a:r>
            <a:endParaRPr lang="en-US" sz="1600" dirty="0"/>
          </a:p>
        </p:txBody>
      </p:sp>
      <p:sp>
        <p:nvSpPr>
          <p:cNvPr id="17" name="Text 3">
            <a:extLst>
              <a:ext uri="{FF2B5EF4-FFF2-40B4-BE49-F238E27FC236}">
                <a16:creationId xmlns:a16="http://schemas.microsoft.com/office/drawing/2014/main" id="{91A252F0-0FA3-49DC-B902-ADE57E9E63BE}"/>
              </a:ext>
            </a:extLst>
          </p:cNvPr>
          <p:cNvSpPr/>
          <p:nvPr/>
        </p:nvSpPr>
        <p:spPr>
          <a:xfrm>
            <a:off x="4929426" y="4969311"/>
            <a:ext cx="2865953"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Dotazione Massima</a:t>
            </a:r>
            <a:endParaRPr lang="en-US" sz="2200" dirty="0"/>
          </a:p>
        </p:txBody>
      </p:sp>
      <p:sp>
        <p:nvSpPr>
          <p:cNvPr id="18" name="Text 4">
            <a:extLst>
              <a:ext uri="{FF2B5EF4-FFF2-40B4-BE49-F238E27FC236}">
                <a16:creationId xmlns:a16="http://schemas.microsoft.com/office/drawing/2014/main" id="{1A66A60D-6A1F-42B8-B246-2CBB900D5DA4}"/>
              </a:ext>
            </a:extLst>
          </p:cNvPr>
          <p:cNvSpPr/>
          <p:nvPr/>
        </p:nvSpPr>
        <p:spPr>
          <a:xfrm>
            <a:off x="4929426" y="5324594"/>
            <a:ext cx="3978116" cy="1088708"/>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Per il 2025 stanziati 50 milioni di euro</a:t>
            </a:r>
            <a:r>
              <a:rPr lang="en-US" sz="1750" dirty="0">
                <a:solidFill>
                  <a:srgbClr val="4A4A45"/>
                </a:solidFill>
                <a:latin typeface="Lato" pitchFamily="34" charset="0"/>
                <a:ea typeface="Lato" pitchFamily="34" charset="-122"/>
                <a:cs typeface="Lato" pitchFamily="34" charset="-120"/>
              </a:rPr>
              <a:t>.</a:t>
            </a:r>
          </a:p>
          <a:p>
            <a:pPr marL="0" indent="0">
              <a:lnSpc>
                <a:spcPts val="2850"/>
              </a:lnSpc>
              <a:buNone/>
            </a:pPr>
            <a:r>
              <a:rPr lang="en-US" sz="1750" dirty="0">
                <a:solidFill>
                  <a:srgbClr val="4A4A45"/>
                </a:solidFill>
                <a:latin typeface="Lato" pitchFamily="34" charset="0"/>
                <a:ea typeface="Lato" pitchFamily="34" charset="-122"/>
                <a:cs typeface="Lato" pitchFamily="34" charset="-120"/>
              </a:rPr>
              <a:t>La </a:t>
            </a:r>
            <a:r>
              <a:rPr lang="en-US" sz="1750" dirty="0" err="1">
                <a:solidFill>
                  <a:srgbClr val="4A4A45"/>
                </a:solidFill>
                <a:latin typeface="Lato" pitchFamily="34" charset="0"/>
                <a:ea typeface="Lato" pitchFamily="34" charset="-122"/>
                <a:cs typeface="Lato" pitchFamily="34" charset="-120"/>
              </a:rPr>
              <a:t>percentuale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effettiva</a:t>
            </a:r>
            <a:r>
              <a:rPr lang="en-US" sz="1750" dirty="0">
                <a:solidFill>
                  <a:srgbClr val="4A4A45"/>
                </a:solidFill>
                <a:latin typeface="Lato" pitchFamily="34" charset="0"/>
                <a:ea typeface="Lato" pitchFamily="34" charset="-122"/>
                <a:cs typeface="Lato" pitchFamily="34" charset="-120"/>
              </a:rPr>
              <a:t> è </a:t>
            </a:r>
            <a:r>
              <a:rPr lang="en-US" sz="1750" dirty="0" err="1">
                <a:solidFill>
                  <a:srgbClr val="4A4A45"/>
                </a:solidFill>
                <a:latin typeface="Lato" pitchFamily="34" charset="0"/>
                <a:ea typeface="Lato" pitchFamily="34" charset="-122"/>
                <a:cs typeface="Lato" pitchFamily="34" charset="-120"/>
              </a:rPr>
              <a:t>stabilita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sulla</a:t>
            </a:r>
            <a:r>
              <a:rPr lang="en-US" sz="1750" dirty="0">
                <a:solidFill>
                  <a:srgbClr val="4A4A45"/>
                </a:solidFill>
                <a:latin typeface="Lato" pitchFamily="34" charset="0"/>
                <a:ea typeface="Lato" pitchFamily="34" charset="-122"/>
                <a:cs typeface="Lato" pitchFamily="34" charset="-120"/>
              </a:rPr>
              <a:t> base </a:t>
            </a:r>
            <a:r>
              <a:rPr lang="en-US" sz="1750" dirty="0" err="1">
                <a:solidFill>
                  <a:srgbClr val="4A4A45"/>
                </a:solidFill>
                <a:latin typeface="Lato" pitchFamily="34" charset="0"/>
                <a:ea typeface="Lato" pitchFamily="34" charset="-122"/>
                <a:cs typeface="Lato" pitchFamily="34" charset="-120"/>
              </a:rPr>
              <a:t>delle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domande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presentate</a:t>
            </a:r>
            <a:endParaRPr lang="en-US" sz="1750" dirty="0"/>
          </a:p>
        </p:txBody>
      </p:sp>
      <p:sp>
        <p:nvSpPr>
          <p:cNvPr id="19" name="Text 2">
            <a:extLst>
              <a:ext uri="{FF2B5EF4-FFF2-40B4-BE49-F238E27FC236}">
                <a16:creationId xmlns:a16="http://schemas.microsoft.com/office/drawing/2014/main" id="{E10BEBC2-43B8-4208-8B31-760E3EDAAEE8}"/>
              </a:ext>
            </a:extLst>
          </p:cNvPr>
          <p:cNvSpPr/>
          <p:nvPr/>
        </p:nvSpPr>
        <p:spPr>
          <a:xfrm>
            <a:off x="9800392" y="5412360"/>
            <a:ext cx="3978116"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Non sono ammessi progetti il cui costo complessivo sia inferiore a 50.000 euro</a:t>
            </a:r>
            <a:endParaRPr lang="en-US" sz="1750" dirty="0"/>
          </a:p>
        </p:txBody>
      </p:sp>
      <p:sp>
        <p:nvSpPr>
          <p:cNvPr id="20" name="Text 1">
            <a:extLst>
              <a:ext uri="{FF2B5EF4-FFF2-40B4-BE49-F238E27FC236}">
                <a16:creationId xmlns:a16="http://schemas.microsoft.com/office/drawing/2014/main" id="{E8E321CB-C5BC-4291-B102-96FF93CC4F47}"/>
              </a:ext>
            </a:extLst>
          </p:cNvPr>
          <p:cNvSpPr/>
          <p:nvPr/>
        </p:nvSpPr>
        <p:spPr>
          <a:xfrm>
            <a:off x="9813607" y="495920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Investimento Minimo</a:t>
            </a:r>
            <a:endParaRPr lang="en-US" sz="2200" dirty="0"/>
          </a:p>
        </p:txBody>
      </p:sp>
      <p:pic>
        <p:nvPicPr>
          <p:cNvPr id="21" name="Image 3" descr="preencoded.png">
            <a:extLst>
              <a:ext uri="{FF2B5EF4-FFF2-40B4-BE49-F238E27FC236}">
                <a16:creationId xmlns:a16="http://schemas.microsoft.com/office/drawing/2014/main" id="{8CDA7E34-513A-4215-B7A2-A08353CF891D}"/>
              </a:ext>
            </a:extLst>
          </p:cNvPr>
          <p:cNvPicPr>
            <a:picLocks noChangeAspect="1"/>
          </p:cNvPicPr>
          <p:nvPr/>
        </p:nvPicPr>
        <p:blipFill>
          <a:blip r:embed="rId7"/>
          <a:stretch>
            <a:fillRect/>
          </a:stretch>
        </p:blipFill>
        <p:spPr>
          <a:xfrm>
            <a:off x="744617" y="4310300"/>
            <a:ext cx="514588" cy="514588"/>
          </a:xfrm>
          <a:prstGeom prst="rect">
            <a:avLst/>
          </a:prstGeom>
        </p:spPr>
      </p:pic>
      <p:sp>
        <p:nvSpPr>
          <p:cNvPr id="22" name="Text 5">
            <a:extLst>
              <a:ext uri="{FF2B5EF4-FFF2-40B4-BE49-F238E27FC236}">
                <a16:creationId xmlns:a16="http://schemas.microsoft.com/office/drawing/2014/main" id="{2A2BC7C8-3A85-4177-AFD5-37DBBD7616D6}"/>
              </a:ext>
            </a:extLst>
          </p:cNvPr>
          <p:cNvSpPr/>
          <p:nvPr/>
        </p:nvSpPr>
        <p:spPr>
          <a:xfrm>
            <a:off x="744617" y="5030747"/>
            <a:ext cx="2573179" cy="321588"/>
          </a:xfrm>
          <a:prstGeom prst="rect">
            <a:avLst/>
          </a:prstGeom>
          <a:noFill/>
          <a:ln/>
        </p:spPr>
        <p:txBody>
          <a:bodyPr wrap="none" lIns="0" tIns="0" rIns="0" bIns="0" rtlCol="0" anchor="t"/>
          <a:lstStyle/>
          <a:p>
            <a:pPr marL="0" indent="0" algn="l">
              <a:lnSpc>
                <a:spcPts val="2500"/>
              </a:lnSpc>
              <a:buNone/>
            </a:pPr>
            <a:r>
              <a:rPr lang="en-US" sz="2000" b="1" dirty="0" err="1">
                <a:solidFill>
                  <a:srgbClr val="4A4A45"/>
                </a:solidFill>
                <a:latin typeface="Lato Bold" pitchFamily="34" charset="0"/>
                <a:ea typeface="Lato Bold" pitchFamily="34" charset="-122"/>
                <a:cs typeface="Lato Bold" pitchFamily="34" charset="-120"/>
              </a:rPr>
              <a:t>Pesca</a:t>
            </a:r>
            <a:r>
              <a:rPr lang="en-US" sz="2000" b="1" dirty="0">
                <a:solidFill>
                  <a:srgbClr val="4A4A45"/>
                </a:solidFill>
                <a:latin typeface="Lato Bold" pitchFamily="34" charset="0"/>
                <a:ea typeface="Lato Bold" pitchFamily="34" charset="-122"/>
                <a:cs typeface="Lato Bold" pitchFamily="34" charset="-120"/>
              </a:rPr>
              <a:t> e </a:t>
            </a:r>
            <a:r>
              <a:rPr lang="en-US" sz="2000" b="1" dirty="0" err="1">
                <a:solidFill>
                  <a:srgbClr val="4A4A45"/>
                </a:solidFill>
                <a:latin typeface="Lato Bold" pitchFamily="34" charset="0"/>
                <a:ea typeface="Lato Bold" pitchFamily="34" charset="-122"/>
                <a:cs typeface="Lato Bold" pitchFamily="34" charset="-120"/>
              </a:rPr>
              <a:t>Acquacoltura</a:t>
            </a:r>
            <a:endParaRPr lang="en-US" sz="2000" dirty="0"/>
          </a:p>
        </p:txBody>
      </p:sp>
      <p:sp>
        <p:nvSpPr>
          <p:cNvPr id="23" name="Text 6">
            <a:extLst>
              <a:ext uri="{FF2B5EF4-FFF2-40B4-BE49-F238E27FC236}">
                <a16:creationId xmlns:a16="http://schemas.microsoft.com/office/drawing/2014/main" id="{5C6FC430-FF8F-49E8-BDED-80A611921B9E}"/>
              </a:ext>
            </a:extLst>
          </p:cNvPr>
          <p:cNvSpPr/>
          <p:nvPr/>
        </p:nvSpPr>
        <p:spPr>
          <a:xfrm>
            <a:off x="744617" y="5475803"/>
            <a:ext cx="3674983" cy="1322802"/>
          </a:xfrm>
          <a:prstGeom prst="rect">
            <a:avLst/>
          </a:prstGeom>
          <a:noFill/>
          <a:ln/>
        </p:spPr>
        <p:txBody>
          <a:bodyPr wrap="square" lIns="0" tIns="0" rIns="0" bIns="0" rtlCol="0" anchor="t"/>
          <a:lstStyle/>
          <a:p>
            <a:pPr marL="0" indent="0" algn="l">
              <a:lnSpc>
                <a:spcPts val="2550"/>
              </a:lnSpc>
              <a:buNone/>
            </a:pPr>
            <a:r>
              <a:rPr lang="en-US" sz="1600" dirty="0" err="1">
                <a:solidFill>
                  <a:srgbClr val="4A4A45"/>
                </a:solidFill>
                <a:latin typeface="Lato" pitchFamily="34" charset="0"/>
                <a:ea typeface="Lato" pitchFamily="34" charset="-122"/>
                <a:cs typeface="Lato" pitchFamily="34" charset="-120"/>
              </a:rPr>
              <a:t>Limitazione</a:t>
            </a:r>
            <a:r>
              <a:rPr lang="en-US" sz="1600" dirty="0">
                <a:solidFill>
                  <a:srgbClr val="4A4A45"/>
                </a:solidFill>
                <a:latin typeface="Lato" pitchFamily="34" charset="0"/>
                <a:ea typeface="Lato" pitchFamily="34" charset="-122"/>
                <a:cs typeface="Lato" pitchFamily="34" charset="-120"/>
              </a:rPr>
              <a:t> </a:t>
            </a:r>
            <a:r>
              <a:rPr lang="en-US" sz="1600" dirty="0" err="1">
                <a:solidFill>
                  <a:srgbClr val="4A4A45"/>
                </a:solidFill>
                <a:latin typeface="Lato" pitchFamily="34" charset="0"/>
                <a:ea typeface="Lato" pitchFamily="34" charset="-122"/>
                <a:cs typeface="Lato" pitchFamily="34" charset="-120"/>
              </a:rPr>
              <a:t>Impatto</a:t>
            </a:r>
            <a:r>
              <a:rPr lang="en-US" sz="1600" dirty="0">
                <a:solidFill>
                  <a:srgbClr val="4A4A45"/>
                </a:solidFill>
                <a:latin typeface="Lato" pitchFamily="34" charset="0"/>
                <a:ea typeface="Lato" pitchFamily="34" charset="-122"/>
                <a:cs typeface="Lato" pitchFamily="34" charset="-120"/>
              </a:rPr>
              <a:t> </a:t>
            </a:r>
            <a:r>
              <a:rPr lang="en-US" sz="1600" dirty="0" err="1">
                <a:solidFill>
                  <a:srgbClr val="4A4A45"/>
                </a:solidFill>
                <a:latin typeface="Lato" pitchFamily="34" charset="0"/>
                <a:ea typeface="Lato" pitchFamily="34" charset="-122"/>
                <a:cs typeface="Lato" pitchFamily="34" charset="-120"/>
              </a:rPr>
              <a:t>ambientale</a:t>
            </a:r>
            <a:r>
              <a:rPr lang="en-US" sz="1600" dirty="0">
                <a:solidFill>
                  <a:srgbClr val="4A4A45"/>
                </a:solidFill>
                <a:latin typeface="Lato" pitchFamily="34" charset="0"/>
                <a:ea typeface="Lato" pitchFamily="34" charset="-122"/>
                <a:cs typeface="Lato" pitchFamily="34" charset="-120"/>
              </a:rPr>
              <a:t> 100%</a:t>
            </a:r>
          </a:p>
          <a:p>
            <a:pPr marL="0" indent="0" algn="l">
              <a:lnSpc>
                <a:spcPts val="2550"/>
              </a:lnSpc>
              <a:buNone/>
            </a:pPr>
            <a:r>
              <a:rPr lang="en-US" sz="1600" dirty="0" err="1">
                <a:solidFill>
                  <a:srgbClr val="4A4A45"/>
                </a:solidFill>
                <a:latin typeface="Lato" pitchFamily="34" charset="0"/>
                <a:ea typeface="Lato" pitchFamily="34" charset="-122"/>
                <a:cs typeface="Lato" pitchFamily="34" charset="-120"/>
              </a:rPr>
              <a:t>Aumento</a:t>
            </a:r>
            <a:r>
              <a:rPr lang="en-US" sz="1600" dirty="0">
                <a:solidFill>
                  <a:srgbClr val="4A4A45"/>
                </a:solidFill>
                <a:latin typeface="Lato" pitchFamily="34" charset="0"/>
                <a:ea typeface="Lato" pitchFamily="34" charset="-122"/>
                <a:cs typeface="Lato" pitchFamily="34" charset="-120"/>
              </a:rPr>
              <a:t> </a:t>
            </a:r>
            <a:r>
              <a:rPr lang="en-US" sz="1600" dirty="0" err="1">
                <a:solidFill>
                  <a:srgbClr val="4A4A45"/>
                </a:solidFill>
                <a:latin typeface="Lato" pitchFamily="34" charset="0"/>
                <a:ea typeface="Lato" pitchFamily="34" charset="-122"/>
                <a:cs typeface="Lato" pitchFamily="34" charset="-120"/>
              </a:rPr>
              <a:t>produttività</a:t>
            </a:r>
            <a:r>
              <a:rPr lang="en-US" sz="1600" dirty="0">
                <a:solidFill>
                  <a:srgbClr val="4A4A45"/>
                </a:solidFill>
                <a:latin typeface="Lato" pitchFamily="34" charset="0"/>
                <a:ea typeface="Lato" pitchFamily="34" charset="-122"/>
                <a:cs typeface="Lato" pitchFamily="34" charset="-120"/>
              </a:rPr>
              <a:t> </a:t>
            </a:r>
            <a:r>
              <a:rPr lang="en-US" sz="1600" dirty="0" err="1">
                <a:solidFill>
                  <a:srgbClr val="4A4A45"/>
                </a:solidFill>
                <a:latin typeface="Lato" pitchFamily="34" charset="0"/>
                <a:ea typeface="Lato" pitchFamily="34" charset="-122"/>
                <a:cs typeface="Lato" pitchFamily="34" charset="-120"/>
              </a:rPr>
              <a:t>acqualcoltura</a:t>
            </a:r>
            <a:r>
              <a:rPr lang="en-US" sz="1600" dirty="0">
                <a:solidFill>
                  <a:srgbClr val="4A4A45"/>
                </a:solidFill>
                <a:latin typeface="Lato" pitchFamily="34" charset="0"/>
                <a:ea typeface="Lato" pitchFamily="34" charset="-122"/>
                <a:cs typeface="Lato" pitchFamily="34" charset="-120"/>
              </a:rPr>
              <a:t> 80%</a:t>
            </a:r>
          </a:p>
          <a:p>
            <a:pPr marL="0" indent="0" algn="l">
              <a:lnSpc>
                <a:spcPts val="2550"/>
              </a:lnSpc>
              <a:buNone/>
            </a:pPr>
            <a:r>
              <a:rPr lang="en-US" sz="1600" dirty="0" err="1">
                <a:solidFill>
                  <a:srgbClr val="4A4A45"/>
                </a:solidFill>
                <a:latin typeface="Lato" pitchFamily="34" charset="0"/>
                <a:ea typeface="Lato" pitchFamily="34" charset="-122"/>
                <a:cs typeface="Lato" pitchFamily="34" charset="-120"/>
              </a:rPr>
              <a:t>Altri</a:t>
            </a:r>
            <a:r>
              <a:rPr lang="en-US" sz="1600" dirty="0">
                <a:solidFill>
                  <a:srgbClr val="4A4A45"/>
                </a:solidFill>
                <a:latin typeface="Lato" pitchFamily="34" charset="0"/>
                <a:ea typeface="Lato" pitchFamily="34" charset="-122"/>
                <a:cs typeface="Lato" pitchFamily="34" charset="-120"/>
              </a:rPr>
              <a:t> </a:t>
            </a:r>
            <a:r>
              <a:rPr lang="en-US" sz="1600" dirty="0" err="1">
                <a:solidFill>
                  <a:srgbClr val="4A4A45"/>
                </a:solidFill>
                <a:latin typeface="Lato" pitchFamily="34" charset="0"/>
                <a:ea typeface="Lato" pitchFamily="34" charset="-122"/>
                <a:cs typeface="Lato" pitchFamily="34" charset="-120"/>
              </a:rPr>
              <a:t>investimenti</a:t>
            </a:r>
            <a:r>
              <a:rPr lang="en-US" sz="1600" dirty="0">
                <a:solidFill>
                  <a:srgbClr val="4A4A45"/>
                </a:solidFill>
                <a:latin typeface="Lato" pitchFamily="34" charset="0"/>
                <a:ea typeface="Lato" pitchFamily="34" charset="-122"/>
                <a:cs typeface="Lato" pitchFamily="34" charset="-120"/>
              </a:rPr>
              <a:t> 50%</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384578"/>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Periodo di Effettuazione dell'Investimento</a:t>
            </a:r>
            <a:endParaRPr lang="en-US" sz="4450" dirty="0"/>
          </a:p>
        </p:txBody>
      </p:sp>
      <p:pic>
        <p:nvPicPr>
          <p:cNvPr id="4" name="Image 1" descr="preencoded.png"/>
          <p:cNvPicPr>
            <a:picLocks noChangeAspect="1"/>
          </p:cNvPicPr>
          <p:nvPr/>
        </p:nvPicPr>
        <p:blipFill>
          <a:blip r:embed="rId4"/>
          <a:stretch>
            <a:fillRect/>
          </a:stretch>
        </p:blipFill>
        <p:spPr>
          <a:xfrm>
            <a:off x="6280190" y="3142298"/>
            <a:ext cx="1134070" cy="1360884"/>
          </a:xfrm>
          <a:prstGeom prst="rect">
            <a:avLst/>
          </a:prstGeom>
        </p:spPr>
      </p:pic>
      <p:sp>
        <p:nvSpPr>
          <p:cNvPr id="5" name="Text 1"/>
          <p:cNvSpPr/>
          <p:nvPr/>
        </p:nvSpPr>
        <p:spPr>
          <a:xfrm>
            <a:off x="7754422" y="336911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Dal 1° Gennaio</a:t>
            </a:r>
            <a:endParaRPr lang="en-US" sz="2200" dirty="0"/>
          </a:p>
        </p:txBody>
      </p:sp>
      <p:sp>
        <p:nvSpPr>
          <p:cNvPr id="6" name="Text 2"/>
          <p:cNvSpPr/>
          <p:nvPr/>
        </p:nvSpPr>
        <p:spPr>
          <a:xfrm>
            <a:off x="7754422" y="3859530"/>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Iniziato il periodo agevolato.</a:t>
            </a:r>
            <a:endParaRPr lang="en-US" sz="1750" dirty="0"/>
          </a:p>
        </p:txBody>
      </p:sp>
      <p:pic>
        <p:nvPicPr>
          <p:cNvPr id="7" name="Image 2" descr="preencoded.png"/>
          <p:cNvPicPr>
            <a:picLocks noChangeAspect="1"/>
          </p:cNvPicPr>
          <p:nvPr/>
        </p:nvPicPr>
        <p:blipFill>
          <a:blip r:embed="rId5"/>
          <a:stretch>
            <a:fillRect/>
          </a:stretch>
        </p:blipFill>
        <p:spPr>
          <a:xfrm>
            <a:off x="6280190" y="4503182"/>
            <a:ext cx="1134070" cy="1360884"/>
          </a:xfrm>
          <a:prstGeom prst="rect">
            <a:avLst/>
          </a:prstGeom>
        </p:spPr>
      </p:pic>
      <p:sp>
        <p:nvSpPr>
          <p:cNvPr id="8" name="Text 3"/>
          <p:cNvSpPr/>
          <p:nvPr/>
        </p:nvSpPr>
        <p:spPr>
          <a:xfrm>
            <a:off x="7754422" y="47299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Al 15 Novembre 2025</a:t>
            </a:r>
            <a:endParaRPr lang="en-US" sz="2200" dirty="0"/>
          </a:p>
        </p:txBody>
      </p:sp>
      <p:sp>
        <p:nvSpPr>
          <p:cNvPr id="9" name="Text 4"/>
          <p:cNvSpPr/>
          <p:nvPr/>
        </p:nvSpPr>
        <p:spPr>
          <a:xfrm>
            <a:off x="7754422" y="5220414"/>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Termine per rientrare nel calcolo del credito.</a:t>
            </a:r>
            <a:endParaRPr lang="en-US" sz="1750" dirty="0"/>
          </a:p>
        </p:txBody>
      </p:sp>
      <p:sp>
        <p:nvSpPr>
          <p:cNvPr id="10" name="Text 5"/>
          <p:cNvSpPr/>
          <p:nvPr/>
        </p:nvSpPr>
        <p:spPr>
          <a:xfrm>
            <a:off x="6280190" y="6119217"/>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Gli investimenti devono essere realizzati dal 1° gennaio 2025 al 15 novembre 2025. Riferimento all'art. 109 TUIR.</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688330" y="3830420"/>
            <a:ext cx="9935408"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Art. 109 TUIR: Principio di Competenza</a:t>
            </a:r>
            <a:endParaRPr lang="en-US" sz="4450" dirty="0"/>
          </a:p>
        </p:txBody>
      </p:sp>
      <p:sp>
        <p:nvSpPr>
          <p:cNvPr id="4" name="Shape 1"/>
          <p:cNvSpPr/>
          <p:nvPr/>
        </p:nvSpPr>
        <p:spPr>
          <a:xfrm>
            <a:off x="397222" y="4651713"/>
            <a:ext cx="4196358" cy="1768555"/>
          </a:xfrm>
          <a:prstGeom prst="roundRect">
            <a:avLst>
              <a:gd name="adj" fmla="val 1420"/>
            </a:avLst>
          </a:prstGeom>
          <a:solidFill>
            <a:srgbClr val="E5DFD2"/>
          </a:solidFill>
          <a:ln/>
        </p:spPr>
      </p:sp>
      <p:sp>
        <p:nvSpPr>
          <p:cNvPr id="5" name="Text 2"/>
          <p:cNvSpPr/>
          <p:nvPr/>
        </p:nvSpPr>
        <p:spPr>
          <a:xfrm>
            <a:off x="533400" y="47307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Beni Mobili</a:t>
            </a:r>
            <a:endParaRPr lang="en-US" sz="2200" dirty="0"/>
          </a:p>
        </p:txBody>
      </p:sp>
      <p:sp>
        <p:nvSpPr>
          <p:cNvPr id="6" name="Text 3"/>
          <p:cNvSpPr/>
          <p:nvPr/>
        </p:nvSpPr>
        <p:spPr>
          <a:xfrm>
            <a:off x="533400" y="5060396"/>
            <a:ext cx="3742730"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Una spesa per beni mobili si considera sostenuta alla data di consegna o spedizione del bene.</a:t>
            </a:r>
            <a:endParaRPr lang="en-US" sz="1750" dirty="0"/>
          </a:p>
        </p:txBody>
      </p:sp>
      <p:sp>
        <p:nvSpPr>
          <p:cNvPr id="10" name="Shape 7"/>
          <p:cNvSpPr/>
          <p:nvPr/>
        </p:nvSpPr>
        <p:spPr>
          <a:xfrm>
            <a:off x="4884658" y="4654809"/>
            <a:ext cx="4311491" cy="1765460"/>
          </a:xfrm>
          <a:prstGeom prst="roundRect">
            <a:avLst>
              <a:gd name="adj" fmla="val 1420"/>
            </a:avLst>
          </a:prstGeom>
          <a:solidFill>
            <a:srgbClr val="E5DFD2"/>
          </a:solidFill>
          <a:ln/>
        </p:spPr>
      </p:sp>
      <p:sp>
        <p:nvSpPr>
          <p:cNvPr id="11" name="Text 8"/>
          <p:cNvSpPr/>
          <p:nvPr/>
        </p:nvSpPr>
        <p:spPr>
          <a:xfrm>
            <a:off x="5029200" y="471636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Terreni e fabbricati</a:t>
            </a:r>
            <a:endParaRPr lang="en-US" sz="2200" dirty="0"/>
          </a:p>
        </p:txBody>
      </p:sp>
      <p:sp>
        <p:nvSpPr>
          <p:cNvPr id="12" name="Text 9"/>
          <p:cNvSpPr/>
          <p:nvPr/>
        </p:nvSpPr>
        <p:spPr>
          <a:xfrm>
            <a:off x="5029200" y="5099805"/>
            <a:ext cx="3742730" cy="1451610"/>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Per l’acquisto dei terreni e dei fabbricati rileva la stipula dell’atto.</a:t>
            </a:r>
            <a:endParaRPr lang="en-US" sz="1750" dirty="0"/>
          </a:p>
        </p:txBody>
      </p:sp>
      <p:sp>
        <p:nvSpPr>
          <p:cNvPr id="13" name="Shape 7">
            <a:extLst>
              <a:ext uri="{FF2B5EF4-FFF2-40B4-BE49-F238E27FC236}">
                <a16:creationId xmlns:a16="http://schemas.microsoft.com/office/drawing/2014/main" id="{93B23251-9053-4DE9-A6AB-CB92FFAF9E34}"/>
              </a:ext>
            </a:extLst>
          </p:cNvPr>
          <p:cNvSpPr/>
          <p:nvPr/>
        </p:nvSpPr>
        <p:spPr>
          <a:xfrm>
            <a:off x="9487227" y="4663203"/>
            <a:ext cx="4311491" cy="1765460"/>
          </a:xfrm>
          <a:prstGeom prst="roundRect">
            <a:avLst>
              <a:gd name="adj" fmla="val 1420"/>
            </a:avLst>
          </a:prstGeom>
          <a:solidFill>
            <a:srgbClr val="E5DFD2"/>
          </a:solidFill>
          <a:ln/>
        </p:spPr>
        <p:txBody>
          <a:bodyPr/>
          <a:lstStyle/>
          <a:p>
            <a:r>
              <a:rPr lang="en-US" sz="1800" b="1" dirty="0">
                <a:solidFill>
                  <a:srgbClr val="4A4A45"/>
                </a:solidFill>
                <a:latin typeface="Lato Bold" pitchFamily="34" charset="0"/>
                <a:ea typeface="Lato Bold" pitchFamily="34" charset="-122"/>
                <a:cs typeface="Lato Bold" pitchFamily="34" charset="-120"/>
              </a:rPr>
              <a:t>Prestazioni di servizi</a:t>
            </a:r>
          </a:p>
          <a:p>
            <a:pPr>
              <a:lnSpc>
                <a:spcPct val="150000"/>
              </a:lnSpc>
            </a:pPr>
            <a:r>
              <a:rPr lang="it-IT" sz="1750" dirty="0">
                <a:solidFill>
                  <a:srgbClr val="4A4A45"/>
                </a:solidFill>
                <a:latin typeface="Lato" pitchFamily="34" charset="0"/>
                <a:ea typeface="Lato" pitchFamily="34" charset="-122"/>
                <a:cs typeface="Lato" pitchFamily="34" charset="-120"/>
              </a:rPr>
              <a:t>Per le prestazioni di servizi rileva la data di ultimazione della prestazione.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53627" y="169009"/>
            <a:ext cx="7556421" cy="1417558"/>
          </a:xfrm>
          <a:prstGeom prst="rect">
            <a:avLst/>
          </a:prstGeom>
          <a:noFill/>
          <a:ln/>
        </p:spPr>
        <p:txBody>
          <a:bodyPr wrap="square" lIns="0" tIns="0" rIns="0" bIns="0" rtlCol="0" anchor="t"/>
          <a:lstStyle/>
          <a:p>
            <a:pPr marL="0" indent="0">
              <a:lnSpc>
                <a:spcPts val="5550"/>
              </a:lnSpc>
              <a:buNone/>
            </a:pPr>
            <a:r>
              <a:rPr lang="en-US" sz="4450" b="1" dirty="0" err="1">
                <a:solidFill>
                  <a:srgbClr val="282824"/>
                </a:solidFill>
                <a:latin typeface="Lato Bold" pitchFamily="34" charset="0"/>
                <a:ea typeface="Lato Bold" pitchFamily="34" charset="-122"/>
                <a:cs typeface="Lato Bold" pitchFamily="34" charset="-120"/>
              </a:rPr>
              <a:t>Cumulo</a:t>
            </a:r>
            <a:endParaRPr lang="en-US" sz="4450" dirty="0"/>
          </a:p>
        </p:txBody>
      </p:sp>
      <p:sp>
        <p:nvSpPr>
          <p:cNvPr id="4" name="Shape 1"/>
          <p:cNvSpPr/>
          <p:nvPr/>
        </p:nvSpPr>
        <p:spPr>
          <a:xfrm>
            <a:off x="281662" y="2667000"/>
            <a:ext cx="4804173" cy="2895600"/>
          </a:xfrm>
          <a:prstGeom prst="roundRect">
            <a:avLst>
              <a:gd name="adj" fmla="val 1420"/>
            </a:avLst>
          </a:prstGeom>
          <a:solidFill>
            <a:srgbClr val="E5DFD2"/>
          </a:solidFill>
          <a:ln/>
        </p:spPr>
      </p:sp>
      <p:sp>
        <p:nvSpPr>
          <p:cNvPr id="5" name="Text 2"/>
          <p:cNvSpPr/>
          <p:nvPr/>
        </p:nvSpPr>
        <p:spPr>
          <a:xfrm>
            <a:off x="508477" y="2893814"/>
            <a:ext cx="2835235" cy="334886"/>
          </a:xfrm>
          <a:prstGeom prst="rect">
            <a:avLst/>
          </a:prstGeom>
          <a:noFill/>
          <a:ln/>
        </p:spPr>
        <p:txBody>
          <a:bodyPr wrap="none" lIns="0" tIns="0" rIns="0" bIns="0" rtlCol="0" anchor="t"/>
          <a:lstStyle/>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Cumulabilità</a:t>
            </a:r>
            <a:r>
              <a:rPr lang="en-US" sz="2200" b="1" dirty="0">
                <a:solidFill>
                  <a:srgbClr val="4A4A45"/>
                </a:solidFill>
                <a:latin typeface="Lato Bold" pitchFamily="34" charset="0"/>
                <a:ea typeface="Lato Bold" pitchFamily="34" charset="-122"/>
                <a:cs typeface="Lato Bold" pitchFamily="34" charset="-120"/>
              </a:rPr>
              <a:t> con </a:t>
            </a:r>
            <a:r>
              <a:rPr lang="en-US" sz="2200" b="1" dirty="0" err="1">
                <a:solidFill>
                  <a:srgbClr val="4A4A45"/>
                </a:solidFill>
                <a:latin typeface="Lato Bold" pitchFamily="34" charset="0"/>
                <a:ea typeface="Lato Bold" pitchFamily="34" charset="-122"/>
                <a:cs typeface="Lato Bold" pitchFamily="34" charset="-120"/>
              </a:rPr>
              <a:t>altre</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misure</a:t>
            </a:r>
            <a:r>
              <a:rPr lang="en-US" sz="2200" b="1" dirty="0">
                <a:solidFill>
                  <a:srgbClr val="4A4A45"/>
                </a:solidFill>
                <a:latin typeface="Lato Bold" pitchFamily="34" charset="0"/>
                <a:ea typeface="Lato Bold" pitchFamily="34" charset="-122"/>
                <a:cs typeface="Lato Bold" pitchFamily="34" charset="-120"/>
              </a:rPr>
              <a:t> </a:t>
            </a:r>
          </a:p>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Definite </a:t>
            </a:r>
            <a:r>
              <a:rPr lang="en-US" sz="2200" b="1" dirty="0" err="1">
                <a:solidFill>
                  <a:srgbClr val="4A4A45"/>
                </a:solidFill>
                <a:latin typeface="Lato Bold" pitchFamily="34" charset="0"/>
                <a:ea typeface="Lato Bold" pitchFamily="34" charset="-122"/>
                <a:cs typeface="Lato Bold" pitchFamily="34" charset="-120"/>
              </a:rPr>
              <a:t>aiuti</a:t>
            </a:r>
            <a:r>
              <a:rPr lang="en-US" sz="2200" b="1" dirty="0">
                <a:solidFill>
                  <a:srgbClr val="4A4A45"/>
                </a:solidFill>
                <a:latin typeface="Lato Bold" pitchFamily="34" charset="0"/>
                <a:ea typeface="Lato Bold" pitchFamily="34" charset="-122"/>
                <a:cs typeface="Lato Bold" pitchFamily="34" charset="-120"/>
              </a:rPr>
              <a:t> di </a:t>
            </a:r>
            <a:r>
              <a:rPr lang="en-US" sz="2200" b="1" dirty="0" err="1">
                <a:solidFill>
                  <a:srgbClr val="4A4A45"/>
                </a:solidFill>
                <a:latin typeface="Lato Bold" pitchFamily="34" charset="0"/>
                <a:ea typeface="Lato Bold" pitchFamily="34" charset="-122"/>
                <a:cs typeface="Lato Bold" pitchFamily="34" charset="-120"/>
              </a:rPr>
              <a:t>stato</a:t>
            </a:r>
            <a:r>
              <a:rPr lang="en-US" sz="2200" b="1" dirty="0">
                <a:solidFill>
                  <a:srgbClr val="4A4A45"/>
                </a:solidFill>
                <a:latin typeface="Lato Bold" pitchFamily="34" charset="0"/>
                <a:ea typeface="Lato Bold" pitchFamily="34" charset="-122"/>
                <a:cs typeface="Lato Bold" pitchFamily="34" charset="-120"/>
              </a:rPr>
              <a:t> – Sabatini, ISI </a:t>
            </a:r>
          </a:p>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Inail</a:t>
            </a:r>
            <a:endParaRPr lang="en-US" sz="2200" dirty="0"/>
          </a:p>
        </p:txBody>
      </p:sp>
      <p:sp>
        <p:nvSpPr>
          <p:cNvPr id="6" name="Text 3"/>
          <p:cNvSpPr/>
          <p:nvPr/>
        </p:nvSpPr>
        <p:spPr>
          <a:xfrm>
            <a:off x="488403" y="4029845"/>
            <a:ext cx="4191000" cy="1371951"/>
          </a:xfrm>
          <a:prstGeom prst="rect">
            <a:avLst/>
          </a:prstGeom>
          <a:noFill/>
          <a:ln/>
        </p:spPr>
        <p:txBody>
          <a:bodyPr wrap="square" lIns="0" tIns="0" rIns="0" bIns="0" rtlCol="0" anchor="t"/>
          <a:lstStyle/>
          <a:p>
            <a:pPr marL="0" indent="0">
              <a:lnSpc>
                <a:spcPts val="2850"/>
              </a:lnSpc>
              <a:buNone/>
            </a:pPr>
            <a:r>
              <a:rPr lang="en-US" sz="1750" dirty="0" err="1">
                <a:solidFill>
                  <a:srgbClr val="4A4A45"/>
                </a:solidFill>
                <a:latin typeface="Lato" pitchFamily="34" charset="0"/>
                <a:ea typeface="Lato" pitchFamily="34" charset="-122"/>
                <a:cs typeface="Lato" pitchFamily="34" charset="-120"/>
              </a:rPr>
              <a:t>Ammesso</a:t>
            </a:r>
            <a:r>
              <a:rPr lang="en-US" sz="1750" dirty="0">
                <a:solidFill>
                  <a:srgbClr val="4A4A45"/>
                </a:solidFill>
                <a:latin typeface="Lato" pitchFamily="34" charset="0"/>
                <a:ea typeface="Lato" pitchFamily="34" charset="-122"/>
                <a:cs typeface="Lato" pitchFamily="34" charset="-120"/>
              </a:rPr>
              <a:t> entro i </a:t>
            </a:r>
            <a:r>
              <a:rPr lang="en-US" sz="1750" dirty="0" err="1">
                <a:solidFill>
                  <a:srgbClr val="4A4A45"/>
                </a:solidFill>
                <a:latin typeface="Lato" pitchFamily="34" charset="0"/>
                <a:ea typeface="Lato" pitchFamily="34" charset="-122"/>
                <a:cs typeface="Lato" pitchFamily="34" charset="-120"/>
              </a:rPr>
              <a:t>massimali</a:t>
            </a:r>
            <a:r>
              <a:rPr lang="en-US" sz="1750" dirty="0">
                <a:solidFill>
                  <a:srgbClr val="4A4A45"/>
                </a:solidFill>
                <a:latin typeface="Lato" pitchFamily="34" charset="0"/>
                <a:ea typeface="Lato" pitchFamily="34" charset="-122"/>
                <a:cs typeface="Lato" pitchFamily="34" charset="-120"/>
              </a:rPr>
              <a:t> UE.</a:t>
            </a:r>
            <a:endParaRPr lang="en-US" sz="1750" dirty="0"/>
          </a:p>
        </p:txBody>
      </p:sp>
      <p:sp>
        <p:nvSpPr>
          <p:cNvPr id="7" name="Shape 4"/>
          <p:cNvSpPr/>
          <p:nvPr/>
        </p:nvSpPr>
        <p:spPr>
          <a:xfrm>
            <a:off x="5334000" y="2667000"/>
            <a:ext cx="5162034" cy="2895600"/>
          </a:xfrm>
          <a:prstGeom prst="roundRect">
            <a:avLst>
              <a:gd name="adj" fmla="val 1420"/>
            </a:avLst>
          </a:prstGeom>
          <a:solidFill>
            <a:srgbClr val="E5DFD2"/>
          </a:solidFill>
          <a:ln/>
        </p:spPr>
      </p:sp>
      <p:sp>
        <p:nvSpPr>
          <p:cNvPr id="8" name="Text 5"/>
          <p:cNvSpPr/>
          <p:nvPr/>
        </p:nvSpPr>
        <p:spPr>
          <a:xfrm>
            <a:off x="5553731" y="2853452"/>
            <a:ext cx="2835235" cy="334886"/>
          </a:xfrm>
          <a:prstGeom prst="rect">
            <a:avLst/>
          </a:prstGeom>
          <a:noFill/>
          <a:ln/>
        </p:spPr>
        <p:txBody>
          <a:bodyPr wrap="none" lIns="0" tIns="0" rIns="0" bIns="0" rtlCol="0" anchor="t"/>
          <a:lstStyle/>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Cumulabilità</a:t>
            </a:r>
            <a:r>
              <a:rPr lang="en-US" sz="2200" b="1" dirty="0">
                <a:solidFill>
                  <a:srgbClr val="4A4A45"/>
                </a:solidFill>
                <a:latin typeface="Lato Bold" pitchFamily="34" charset="0"/>
                <a:ea typeface="Lato Bold" pitchFamily="34" charset="-122"/>
                <a:cs typeface="Lato Bold" pitchFamily="34" charset="-120"/>
              </a:rPr>
              <a:t> con </a:t>
            </a:r>
            <a:r>
              <a:rPr lang="en-US" sz="2200" b="1" dirty="0" err="1">
                <a:solidFill>
                  <a:srgbClr val="4A4A45"/>
                </a:solidFill>
                <a:latin typeface="Lato Bold" pitchFamily="34" charset="0"/>
                <a:ea typeface="Lato Bold" pitchFamily="34" charset="-122"/>
                <a:cs typeface="Lato Bold" pitchFamily="34" charset="-120"/>
              </a:rPr>
              <a:t>Misure</a:t>
            </a:r>
            <a:r>
              <a:rPr lang="en-US" sz="2200" b="1" dirty="0">
                <a:solidFill>
                  <a:srgbClr val="4A4A45"/>
                </a:solidFill>
                <a:latin typeface="Lato Bold" pitchFamily="34" charset="0"/>
                <a:ea typeface="Lato Bold" pitchFamily="34" charset="-122"/>
                <a:cs typeface="Lato Bold" pitchFamily="34" charset="-120"/>
              </a:rPr>
              <a:t> Generali </a:t>
            </a:r>
          </a:p>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Transizione</a:t>
            </a:r>
            <a:r>
              <a:rPr lang="en-US" sz="2200" b="1" dirty="0">
                <a:solidFill>
                  <a:srgbClr val="4A4A45"/>
                </a:solidFill>
                <a:latin typeface="Lato Bold" pitchFamily="34" charset="0"/>
                <a:ea typeface="Lato Bold" pitchFamily="34" charset="-122"/>
                <a:cs typeface="Lato Bold" pitchFamily="34" charset="-120"/>
              </a:rPr>
              <a:t> 4.0 e 5.0</a:t>
            </a:r>
            <a:endParaRPr lang="en-US" sz="2200" dirty="0"/>
          </a:p>
        </p:txBody>
      </p:sp>
      <p:sp>
        <p:nvSpPr>
          <p:cNvPr id="9" name="Text 6"/>
          <p:cNvSpPr/>
          <p:nvPr/>
        </p:nvSpPr>
        <p:spPr>
          <a:xfrm>
            <a:off x="5543035" y="3669312"/>
            <a:ext cx="4515365" cy="1371951"/>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Cumulo possibile nei limiti delle spese </a:t>
            </a:r>
            <a:r>
              <a:rPr lang="en-US" sz="1750" dirty="0" err="1">
                <a:solidFill>
                  <a:srgbClr val="4A4A45"/>
                </a:solidFill>
                <a:latin typeface="Lato" pitchFamily="34" charset="0"/>
                <a:ea typeface="Lato" pitchFamily="34" charset="-122"/>
                <a:cs typeface="Lato" pitchFamily="34" charset="-120"/>
              </a:rPr>
              <a:t>effettivamente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sostenute</a:t>
            </a:r>
            <a:r>
              <a:rPr lang="en-US" sz="1750" dirty="0">
                <a:solidFill>
                  <a:srgbClr val="4A4A45"/>
                </a:solidFill>
                <a:latin typeface="Lato" pitchFamily="34" charset="0"/>
                <a:ea typeface="Lato" pitchFamily="34" charset="-122"/>
                <a:cs typeface="Lato" pitchFamily="34" charset="-120"/>
              </a:rPr>
              <a:t>. </a:t>
            </a:r>
          </a:p>
          <a:p>
            <a:pPr marL="0" indent="0">
              <a:lnSpc>
                <a:spcPts val="2850"/>
              </a:lnSpc>
              <a:buNone/>
            </a:pP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r>
              <a:rPr lang="en-US" sz="1750" dirty="0">
                <a:solidFill>
                  <a:srgbClr val="4A4A45"/>
                </a:solidFill>
                <a:latin typeface="Lato" pitchFamily="34" charset="0"/>
                <a:ea typeface="Lato" pitchFamily="34" charset="-122"/>
                <a:cs typeface="Lato" pitchFamily="34" charset="-120"/>
              </a:rPr>
              <a:t>C.D. </a:t>
            </a:r>
            <a:r>
              <a:rPr lang="en-US" sz="1750" dirty="0" err="1">
                <a:solidFill>
                  <a:srgbClr val="4A4A45"/>
                </a:solidFill>
                <a:latin typeface="Lato" pitchFamily="34" charset="0"/>
                <a:ea typeface="Lato" pitchFamily="34" charset="-122"/>
                <a:cs typeface="Lato" pitchFamily="34" charset="-120"/>
              </a:rPr>
              <a:t>divieto</a:t>
            </a:r>
            <a:r>
              <a:rPr lang="en-US" sz="1750" dirty="0">
                <a:solidFill>
                  <a:srgbClr val="4A4A45"/>
                </a:solidFill>
                <a:latin typeface="Lato" pitchFamily="34" charset="0"/>
                <a:ea typeface="Lato" pitchFamily="34" charset="-122"/>
                <a:cs typeface="Lato" pitchFamily="34" charset="-120"/>
              </a:rPr>
              <a:t> di doppio </a:t>
            </a:r>
            <a:r>
              <a:rPr lang="en-US" sz="1750" dirty="0" err="1">
                <a:solidFill>
                  <a:srgbClr val="4A4A45"/>
                </a:solidFill>
                <a:latin typeface="Lato" pitchFamily="34" charset="0"/>
                <a:ea typeface="Lato" pitchFamily="34" charset="-122"/>
                <a:cs typeface="Lato" pitchFamily="34" charset="-120"/>
              </a:rPr>
              <a:t>finanziamento</a:t>
            </a:r>
            <a:endParaRPr lang="en-US" sz="1750" dirty="0"/>
          </a:p>
        </p:txBody>
      </p:sp>
      <p:pic>
        <p:nvPicPr>
          <p:cNvPr id="14" name="Immagine 13" descr="Immagine che contiene cartone animato, testo, moneta, illustrazione&#10;&#10;Descrizione generata automaticamente">
            <a:extLst>
              <a:ext uri="{FF2B5EF4-FFF2-40B4-BE49-F238E27FC236}">
                <a16:creationId xmlns:a16="http://schemas.microsoft.com/office/drawing/2014/main" id="{19BA4669-C996-473A-B75A-655F96166BD6}"/>
              </a:ext>
            </a:extLst>
          </p:cNvPr>
          <p:cNvPicPr>
            <a:picLocks noChangeAspect="1"/>
          </p:cNvPicPr>
          <p:nvPr/>
        </p:nvPicPr>
        <p:blipFill rotWithShape="1">
          <a:blip r:embed="rId3"/>
          <a:srcRect l="20312"/>
          <a:stretch/>
        </p:blipFill>
        <p:spPr>
          <a:xfrm>
            <a:off x="10759896" y="0"/>
            <a:ext cx="38862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487498"/>
            <a:ext cx="7776924"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Cos'è il Credito </a:t>
            </a:r>
            <a:r>
              <a:rPr lang="en-US" sz="4450" b="1" dirty="0" err="1">
                <a:solidFill>
                  <a:srgbClr val="282824"/>
                </a:solidFill>
                <a:latin typeface="Lato Bold" pitchFamily="34" charset="0"/>
                <a:ea typeface="Lato Bold" pitchFamily="34" charset="-122"/>
                <a:cs typeface="Lato Bold" pitchFamily="34" charset="-120"/>
              </a:rPr>
              <a:t>d'Imposta</a:t>
            </a:r>
            <a:r>
              <a:rPr lang="en-US" sz="4450" b="1" dirty="0">
                <a:solidFill>
                  <a:srgbClr val="282824"/>
                </a:solidFill>
                <a:latin typeface="Lato Bold" pitchFamily="34" charset="0"/>
                <a:ea typeface="Lato Bold" pitchFamily="34" charset="-122"/>
                <a:cs typeface="Lato Bold" pitchFamily="34" charset="-120"/>
              </a:rPr>
              <a:t> ZES Unica?</a:t>
            </a:r>
            <a:endParaRPr lang="en-US" sz="4450" dirty="0"/>
          </a:p>
        </p:txBody>
      </p:sp>
      <p:sp>
        <p:nvSpPr>
          <p:cNvPr id="3" name="Text 1"/>
          <p:cNvSpPr/>
          <p:nvPr/>
        </p:nvSpPr>
        <p:spPr>
          <a:xfrm>
            <a:off x="793790" y="276325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Incentivo Fiscale</a:t>
            </a:r>
            <a:endParaRPr lang="en-US" sz="2200" dirty="0"/>
          </a:p>
        </p:txBody>
      </p:sp>
      <p:sp>
        <p:nvSpPr>
          <p:cNvPr id="4" name="Text 2"/>
          <p:cNvSpPr/>
          <p:nvPr/>
        </p:nvSpPr>
        <p:spPr>
          <a:xfrm>
            <a:off x="793790" y="3344397"/>
            <a:ext cx="3978116"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È un </a:t>
            </a:r>
            <a:r>
              <a:rPr lang="en-US" sz="1750" dirty="0" err="1">
                <a:solidFill>
                  <a:srgbClr val="4A4A45"/>
                </a:solidFill>
                <a:latin typeface="Lato" pitchFamily="34" charset="0"/>
                <a:ea typeface="Lato" pitchFamily="34" charset="-122"/>
                <a:cs typeface="Lato" pitchFamily="34" charset="-120"/>
              </a:rPr>
              <a:t>contributo</a:t>
            </a:r>
            <a:r>
              <a:rPr lang="en-US" sz="1750" dirty="0">
                <a:solidFill>
                  <a:srgbClr val="4A4A45"/>
                </a:solidFill>
                <a:latin typeface="Lato" pitchFamily="34" charset="0"/>
                <a:ea typeface="Lato" pitchFamily="34" charset="-122"/>
                <a:cs typeface="Lato" pitchFamily="34" charset="-120"/>
              </a:rPr>
              <a:t> sotto forma di </a:t>
            </a:r>
            <a:r>
              <a:rPr lang="en-US" sz="1750" dirty="0" err="1">
                <a:solidFill>
                  <a:srgbClr val="4A4A45"/>
                </a:solidFill>
                <a:latin typeface="Lato" pitchFamily="34" charset="0"/>
                <a:ea typeface="Lato" pitchFamily="34" charset="-122"/>
                <a:cs typeface="Lato" pitchFamily="34" charset="-120"/>
              </a:rPr>
              <a:t>credito</a:t>
            </a:r>
            <a:r>
              <a:rPr lang="en-US" sz="1750" dirty="0">
                <a:solidFill>
                  <a:srgbClr val="4A4A45"/>
                </a:solidFill>
                <a:latin typeface="Lato" pitchFamily="34" charset="0"/>
                <a:ea typeface="Lato" pitchFamily="34" charset="-122"/>
                <a:cs typeface="Lato" pitchFamily="34" charset="-120"/>
              </a:rPr>
              <a:t> di </a:t>
            </a:r>
            <a:r>
              <a:rPr lang="en-US" sz="1750" dirty="0" err="1">
                <a:solidFill>
                  <a:srgbClr val="4A4A45"/>
                </a:solidFill>
                <a:latin typeface="Lato" pitchFamily="34" charset="0"/>
                <a:ea typeface="Lato" pitchFamily="34" charset="-122"/>
                <a:cs typeface="Lato" pitchFamily="34" charset="-120"/>
              </a:rPr>
              <a:t>imposta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utilizzabile</a:t>
            </a:r>
            <a:r>
              <a:rPr lang="en-US" sz="1750" dirty="0">
                <a:solidFill>
                  <a:srgbClr val="4A4A45"/>
                </a:solidFill>
                <a:latin typeface="Lato" pitchFamily="34" charset="0"/>
                <a:ea typeface="Lato" pitchFamily="34" charset="-122"/>
                <a:cs typeface="Lato" pitchFamily="34" charset="-120"/>
              </a:rPr>
              <a:t> in </a:t>
            </a:r>
            <a:r>
              <a:rPr lang="en-US" sz="1750" dirty="0" err="1">
                <a:solidFill>
                  <a:srgbClr val="4A4A45"/>
                </a:solidFill>
                <a:latin typeface="Lato" pitchFamily="34" charset="0"/>
                <a:ea typeface="Lato" pitchFamily="34" charset="-122"/>
                <a:cs typeface="Lato" pitchFamily="34" charset="-120"/>
              </a:rPr>
              <a:t>compensazione</a:t>
            </a:r>
            <a:r>
              <a:rPr lang="en-US" sz="1750" dirty="0">
                <a:solidFill>
                  <a:srgbClr val="4A4A45"/>
                </a:solidFill>
                <a:latin typeface="Lato" pitchFamily="34" charset="0"/>
                <a:ea typeface="Lato" pitchFamily="34" charset="-122"/>
                <a:cs typeface="Lato" pitchFamily="34" charset="-120"/>
              </a:rPr>
              <a:t>.</a:t>
            </a:r>
            <a:endParaRPr lang="en-US" sz="1750" dirty="0"/>
          </a:p>
        </p:txBody>
      </p:sp>
      <p:sp>
        <p:nvSpPr>
          <p:cNvPr id="5" name="Text 3"/>
          <p:cNvSpPr/>
          <p:nvPr/>
        </p:nvSpPr>
        <p:spPr>
          <a:xfrm>
            <a:off x="5332928" y="276325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Base Normativa</a:t>
            </a:r>
            <a:endParaRPr lang="en-US" sz="2200" dirty="0"/>
          </a:p>
        </p:txBody>
      </p:sp>
      <p:sp>
        <p:nvSpPr>
          <p:cNvPr id="6" name="Text 4"/>
          <p:cNvSpPr/>
          <p:nvPr/>
        </p:nvSpPr>
        <p:spPr>
          <a:xfrm>
            <a:off x="5332928" y="3344397"/>
            <a:ext cx="3978116" cy="725805"/>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Art. 16 del D.L. 124/2023</a:t>
            </a:r>
          </a:p>
          <a:p>
            <a:pPr marL="0" indent="0">
              <a:lnSpc>
                <a:spcPts val="2850"/>
              </a:lnSpc>
              <a:buNone/>
            </a:pPr>
            <a:r>
              <a:rPr lang="en-US" sz="1750" dirty="0">
                <a:solidFill>
                  <a:srgbClr val="4A4A45"/>
                </a:solidFill>
                <a:latin typeface="Lato" pitchFamily="34" charset="0"/>
                <a:ea typeface="Lato" pitchFamily="34" charset="-122"/>
                <a:cs typeface="Lato" pitchFamily="34" charset="-120"/>
              </a:rPr>
              <a:t>Decreto 17 Maggio 2024 Ministero Affari Europei</a:t>
            </a:r>
          </a:p>
          <a:p>
            <a:pPr marL="0" indent="0">
              <a:lnSpc>
                <a:spcPts val="2850"/>
              </a:lnSpc>
              <a:buNone/>
            </a:pP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r>
              <a:rPr lang="en-US" sz="1750" dirty="0">
                <a:solidFill>
                  <a:srgbClr val="4A4A45"/>
                </a:solidFill>
                <a:latin typeface="Lato" pitchFamily="34" charset="0"/>
                <a:ea typeface="Lato" pitchFamily="34" charset="-122"/>
                <a:cs typeface="Lato" pitchFamily="34" charset="-120"/>
              </a:rPr>
              <a:t>Art. 16 bis del D.L. 124/2023</a:t>
            </a:r>
          </a:p>
          <a:p>
            <a:pPr marL="0" indent="0">
              <a:lnSpc>
                <a:spcPts val="2850"/>
              </a:lnSpc>
              <a:buNone/>
            </a:pPr>
            <a:r>
              <a:rPr lang="en-US" sz="1750" dirty="0">
                <a:solidFill>
                  <a:srgbClr val="4A4A45"/>
                </a:solidFill>
                <a:latin typeface="Lato" pitchFamily="34" charset="0"/>
                <a:ea typeface="Lato" pitchFamily="34" charset="-122"/>
                <a:cs typeface="Lato" pitchFamily="34" charset="-120"/>
              </a:rPr>
              <a:t>Decreto 18 settembre 2024 </a:t>
            </a:r>
            <a:r>
              <a:rPr lang="en-US" sz="1750" dirty="0" err="1">
                <a:solidFill>
                  <a:srgbClr val="4A4A45"/>
                </a:solidFill>
                <a:latin typeface="Lato" pitchFamily="34" charset="0"/>
                <a:ea typeface="Lato" pitchFamily="34" charset="-122"/>
                <a:cs typeface="Lato" pitchFamily="34" charset="-120"/>
              </a:rPr>
              <a:t>Ministero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dell’Agricoltura</a:t>
            </a: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endParaRPr lang="en-US" sz="1750" dirty="0"/>
          </a:p>
        </p:txBody>
      </p:sp>
      <p:sp>
        <p:nvSpPr>
          <p:cNvPr id="7" name="Text 5"/>
          <p:cNvSpPr/>
          <p:nvPr/>
        </p:nvSpPr>
        <p:spPr>
          <a:xfrm>
            <a:off x="9872067" y="276325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Beneficiari</a:t>
            </a:r>
            <a:endParaRPr lang="en-US" sz="2200" dirty="0"/>
          </a:p>
        </p:txBody>
      </p:sp>
      <p:sp>
        <p:nvSpPr>
          <p:cNvPr id="8" name="Text 6"/>
          <p:cNvSpPr/>
          <p:nvPr/>
        </p:nvSpPr>
        <p:spPr>
          <a:xfrm>
            <a:off x="9872067" y="3344397"/>
            <a:ext cx="3978116"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Imprese che operano o </a:t>
            </a:r>
            <a:r>
              <a:rPr lang="en-US" sz="1750" dirty="0" err="1">
                <a:solidFill>
                  <a:srgbClr val="4A4A45"/>
                </a:solidFill>
                <a:latin typeface="Lato" pitchFamily="34" charset="0"/>
                <a:ea typeface="Lato" pitchFamily="34" charset="-122"/>
                <a:cs typeface="Lato" pitchFamily="34" charset="-120"/>
              </a:rPr>
              <a:t>che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insediano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nella</a:t>
            </a:r>
            <a:r>
              <a:rPr lang="en-US" sz="1750" dirty="0">
                <a:solidFill>
                  <a:srgbClr val="4A4A45"/>
                </a:solidFill>
                <a:latin typeface="Lato" pitchFamily="34" charset="0"/>
                <a:ea typeface="Lato" pitchFamily="34" charset="-122"/>
                <a:cs typeface="Lato" pitchFamily="34" charset="-120"/>
              </a:rPr>
              <a:t> ZES Unica. Sono esclusi i professionisti</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53627" y="169009"/>
            <a:ext cx="7556421" cy="1417558"/>
          </a:xfrm>
          <a:prstGeom prst="rect">
            <a:avLst/>
          </a:prstGeom>
          <a:noFill/>
          <a:ln/>
        </p:spPr>
        <p:txBody>
          <a:bodyPr wrap="square" lIns="0" tIns="0" rIns="0" bIns="0" rtlCol="0" anchor="t"/>
          <a:lstStyle/>
          <a:p>
            <a:pPr marL="0" indent="0">
              <a:lnSpc>
                <a:spcPts val="5550"/>
              </a:lnSpc>
              <a:buNone/>
            </a:pPr>
            <a:r>
              <a:rPr lang="en-US" sz="4450" b="1" dirty="0" err="1">
                <a:solidFill>
                  <a:srgbClr val="282824"/>
                </a:solidFill>
                <a:latin typeface="Lato Bold" pitchFamily="34" charset="0"/>
                <a:ea typeface="Lato Bold" pitchFamily="34" charset="-122"/>
                <a:cs typeface="Lato Bold" pitchFamily="34" charset="-120"/>
              </a:rPr>
              <a:t>Cumulo</a:t>
            </a:r>
            <a:r>
              <a:rPr lang="en-US" sz="4450" b="1" dirty="0">
                <a:solidFill>
                  <a:srgbClr val="282824"/>
                </a:solidFill>
                <a:latin typeface="Lato Bold" pitchFamily="34" charset="0"/>
                <a:ea typeface="Lato Bold" pitchFamily="34" charset="-122"/>
                <a:cs typeface="Lato Bold" pitchFamily="34" charset="-120"/>
              </a:rPr>
              <a:t> - </a:t>
            </a:r>
            <a:r>
              <a:rPr lang="en-US" sz="4450" b="1" dirty="0" err="1">
                <a:solidFill>
                  <a:srgbClr val="282824"/>
                </a:solidFill>
                <a:latin typeface="Lato Bold" pitchFamily="34" charset="0"/>
                <a:ea typeface="Lato Bold" pitchFamily="34" charset="-122"/>
                <a:cs typeface="Lato Bold" pitchFamily="34" charset="-120"/>
              </a:rPr>
              <a:t>Esempio</a:t>
            </a:r>
            <a:endParaRPr lang="en-US" sz="4450" dirty="0"/>
          </a:p>
        </p:txBody>
      </p:sp>
      <p:sp>
        <p:nvSpPr>
          <p:cNvPr id="10" name="Shape 7"/>
          <p:cNvSpPr/>
          <p:nvPr/>
        </p:nvSpPr>
        <p:spPr>
          <a:xfrm>
            <a:off x="462974" y="990600"/>
            <a:ext cx="10205026" cy="7069991"/>
          </a:xfrm>
          <a:prstGeom prst="roundRect">
            <a:avLst>
              <a:gd name="adj" fmla="val 2038"/>
            </a:avLst>
          </a:prstGeom>
          <a:solidFill>
            <a:srgbClr val="E5DFD2"/>
          </a:solidFill>
          <a:ln/>
        </p:spPr>
      </p:sp>
      <p:sp>
        <p:nvSpPr>
          <p:cNvPr id="11" name="Text 8"/>
          <p:cNvSpPr/>
          <p:nvPr/>
        </p:nvSpPr>
        <p:spPr>
          <a:xfrm>
            <a:off x="472499" y="1066800"/>
            <a:ext cx="2835235" cy="334886"/>
          </a:xfrm>
          <a:prstGeom prst="rect">
            <a:avLst/>
          </a:prstGeom>
          <a:noFill/>
          <a:ln/>
        </p:spPr>
        <p:txBody>
          <a:bodyPr wrap="none" lIns="0" tIns="0" rIns="0" bIns="0" rtlCol="0" anchor="t"/>
          <a:lstStyle/>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Esempio</a:t>
            </a:r>
            <a:r>
              <a:rPr lang="en-US" sz="2200" b="1" dirty="0">
                <a:solidFill>
                  <a:srgbClr val="4A4A45"/>
                </a:solidFill>
                <a:latin typeface="Lato Bold" pitchFamily="34" charset="0"/>
                <a:ea typeface="Lato Bold" pitchFamily="34" charset="-122"/>
                <a:cs typeface="Lato Bold" pitchFamily="34" charset="-120"/>
              </a:rPr>
              <a:t>:</a:t>
            </a:r>
          </a:p>
          <a:p>
            <a:pPr marL="0" indent="0">
              <a:lnSpc>
                <a:spcPts val="2750"/>
              </a:lnSpc>
              <a:buNone/>
            </a:pPr>
            <a:endParaRPr lang="en-US" sz="2200" b="1" dirty="0">
              <a:solidFill>
                <a:srgbClr val="4A4A45"/>
              </a:solidFill>
              <a:latin typeface="Lato Bold" pitchFamily="34" charset="0"/>
              <a:ea typeface="Lato Bold" pitchFamily="34" charset="-122"/>
              <a:cs typeface="Lato Bold" pitchFamily="34" charset="-120"/>
            </a:endParaRPr>
          </a:p>
          <a:p>
            <a:pPr marL="342900" indent="-342900">
              <a:lnSpc>
                <a:spcPts val="2750"/>
              </a:lnSpc>
              <a:buAutoNum type="arabicParenR"/>
            </a:pPr>
            <a:r>
              <a:rPr lang="en-US" sz="1750" b="1" dirty="0" err="1">
                <a:solidFill>
                  <a:srgbClr val="4A4A45"/>
                </a:solidFill>
                <a:latin typeface="Lato" pitchFamily="34" charset="0"/>
                <a:ea typeface="Lato" pitchFamily="34" charset="-122"/>
                <a:cs typeface="Lato" pitchFamily="34" charset="-120"/>
              </a:rPr>
              <a:t>Cumulo</a:t>
            </a:r>
            <a:r>
              <a:rPr lang="en-US" sz="1750" b="1" dirty="0">
                <a:solidFill>
                  <a:srgbClr val="4A4A45"/>
                </a:solidFill>
                <a:latin typeface="Lato" pitchFamily="34" charset="0"/>
                <a:ea typeface="Lato" pitchFamily="34" charset="-122"/>
                <a:cs typeface="Lato" pitchFamily="34" charset="-120"/>
              </a:rPr>
              <a:t> Credito Zes con </a:t>
            </a:r>
            <a:r>
              <a:rPr lang="en-US" sz="1750" b="1" dirty="0" err="1">
                <a:solidFill>
                  <a:srgbClr val="4A4A45"/>
                </a:solidFill>
                <a:latin typeface="Lato" pitchFamily="34" charset="0"/>
                <a:ea typeface="Lato" pitchFamily="34" charset="-122"/>
                <a:cs typeface="Lato" pitchFamily="34" charset="-120"/>
              </a:rPr>
              <a:t>altra</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misura</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aiuto</a:t>
            </a:r>
            <a:r>
              <a:rPr lang="en-US" sz="1750" b="1" dirty="0">
                <a:solidFill>
                  <a:srgbClr val="4A4A45"/>
                </a:solidFill>
                <a:latin typeface="Lato" pitchFamily="34" charset="0"/>
                <a:ea typeface="Lato" pitchFamily="34" charset="-122"/>
                <a:cs typeface="Lato" pitchFamily="34" charset="-120"/>
              </a:rPr>
              <a:t> (Sabatini, ISI INAIL).</a:t>
            </a:r>
          </a:p>
          <a:p>
            <a:pPr marL="800100" lvl="1" indent="-342900">
              <a:lnSpc>
                <a:spcPts val="2750"/>
              </a:lnSpc>
              <a:buFont typeface="Arial" panose="020B0604020202020204" pitchFamily="34" charset="0"/>
              <a:buChar char="•"/>
            </a:pPr>
            <a:r>
              <a:rPr lang="en-US" sz="1750" dirty="0">
                <a:solidFill>
                  <a:srgbClr val="4A4A45"/>
                </a:solidFill>
                <a:latin typeface="Lato" pitchFamily="34" charset="0"/>
                <a:ea typeface="Lato" pitchFamily="34" charset="-122"/>
                <a:cs typeface="Lato" pitchFamily="34" charset="-120"/>
              </a:rPr>
              <a:t>Il </a:t>
            </a:r>
            <a:r>
              <a:rPr lang="en-US" sz="1750" dirty="0" err="1">
                <a:solidFill>
                  <a:srgbClr val="4A4A45"/>
                </a:solidFill>
                <a:latin typeface="Lato" pitchFamily="34" charset="0"/>
                <a:ea typeface="Lato" pitchFamily="34" charset="-122"/>
                <a:cs typeface="Lato" pitchFamily="34" charset="-120"/>
              </a:rPr>
              <a:t>credito</a:t>
            </a:r>
            <a:r>
              <a:rPr lang="en-US" sz="1750" dirty="0">
                <a:solidFill>
                  <a:srgbClr val="4A4A45"/>
                </a:solidFill>
                <a:latin typeface="Lato" pitchFamily="34" charset="0"/>
                <a:ea typeface="Lato" pitchFamily="34" charset="-122"/>
                <a:cs typeface="Lato" pitchFamily="34" charset="-120"/>
              </a:rPr>
              <a:t> ZES è </a:t>
            </a:r>
            <a:r>
              <a:rPr lang="en-US" sz="1750" dirty="0" err="1">
                <a:solidFill>
                  <a:srgbClr val="4A4A45"/>
                </a:solidFill>
                <a:latin typeface="Lato" pitchFamily="34" charset="0"/>
                <a:ea typeface="Lato" pitchFamily="34" charset="-122"/>
                <a:cs typeface="Lato" pitchFamily="34" charset="-120"/>
              </a:rPr>
              <a:t>concesso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già</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nei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limiti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dei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massimali</a:t>
            </a:r>
            <a:r>
              <a:rPr lang="en-US" sz="1750" dirty="0">
                <a:solidFill>
                  <a:srgbClr val="4A4A45"/>
                </a:solidFill>
                <a:latin typeface="Lato" pitchFamily="34" charset="0"/>
                <a:ea typeface="Lato" pitchFamily="34" charset="-122"/>
                <a:cs typeface="Lato" pitchFamily="34" charset="-120"/>
              </a:rPr>
              <a:t> UE.  </a:t>
            </a:r>
          </a:p>
          <a:p>
            <a:pPr lvl="1">
              <a:lnSpc>
                <a:spcPts val="2750"/>
              </a:lnSpc>
            </a:pPr>
            <a:endParaRPr lang="en-US" sz="1750" b="1" u="sng" dirty="0">
              <a:solidFill>
                <a:srgbClr val="4A4A45"/>
              </a:solidFill>
              <a:latin typeface="Lato" pitchFamily="34" charset="0"/>
              <a:ea typeface="Lato" pitchFamily="34" charset="-122"/>
              <a:cs typeface="Lato" pitchFamily="34" charset="-120"/>
            </a:endParaRPr>
          </a:p>
          <a:p>
            <a:pPr lvl="1">
              <a:lnSpc>
                <a:spcPts val="2750"/>
              </a:lnSpc>
            </a:pPr>
            <a:r>
              <a:rPr lang="en-US" sz="1750" b="1" u="sng" dirty="0" err="1">
                <a:solidFill>
                  <a:srgbClr val="4A4A45"/>
                </a:solidFill>
                <a:latin typeface="Lato" pitchFamily="34" charset="0"/>
                <a:ea typeface="Lato" pitchFamily="34" charset="-122"/>
                <a:cs typeface="Lato" pitchFamily="34" charset="-120"/>
              </a:rPr>
              <a:t>Dovrò</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pertanto</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rinunciare</a:t>
            </a:r>
            <a:r>
              <a:rPr lang="en-US" sz="1750" b="1" u="sng" dirty="0">
                <a:solidFill>
                  <a:srgbClr val="4A4A45"/>
                </a:solidFill>
                <a:latin typeface="Lato" pitchFamily="34" charset="0"/>
                <a:ea typeface="Lato" pitchFamily="34" charset="-122"/>
                <a:cs typeface="Lato" pitchFamily="34" charset="-120"/>
              </a:rPr>
              <a:t> alle </a:t>
            </a:r>
            <a:r>
              <a:rPr lang="en-US" sz="1750" b="1" u="sng" dirty="0" err="1">
                <a:solidFill>
                  <a:srgbClr val="4A4A45"/>
                </a:solidFill>
                <a:latin typeface="Lato" pitchFamily="34" charset="0"/>
                <a:ea typeface="Lato" pitchFamily="34" charset="-122"/>
                <a:cs typeface="Lato" pitchFamily="34" charset="-120"/>
              </a:rPr>
              <a:t>altre</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agevolazione</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oppure</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ridurre</a:t>
            </a:r>
            <a:r>
              <a:rPr lang="en-US" sz="1750" b="1" u="sng" dirty="0">
                <a:solidFill>
                  <a:srgbClr val="4A4A45"/>
                </a:solidFill>
                <a:latin typeface="Lato" pitchFamily="34" charset="0"/>
                <a:ea typeface="Lato" pitchFamily="34" charset="-122"/>
                <a:cs typeface="Lato" pitchFamily="34" charset="-120"/>
              </a:rPr>
              <a:t> il </a:t>
            </a:r>
            <a:r>
              <a:rPr lang="en-US" sz="1750" b="1" u="sng" dirty="0" err="1">
                <a:solidFill>
                  <a:srgbClr val="4A4A45"/>
                </a:solidFill>
                <a:latin typeface="Lato" pitchFamily="34" charset="0"/>
                <a:ea typeface="Lato" pitchFamily="34" charset="-122"/>
                <a:cs typeface="Lato" pitchFamily="34" charset="-120"/>
              </a:rPr>
              <a:t>credito</a:t>
            </a:r>
            <a:r>
              <a:rPr lang="en-US" sz="1750" b="1" u="sng" dirty="0">
                <a:solidFill>
                  <a:srgbClr val="4A4A45"/>
                </a:solidFill>
                <a:latin typeface="Lato" pitchFamily="34" charset="0"/>
                <a:ea typeface="Lato" pitchFamily="34" charset="-122"/>
                <a:cs typeface="Lato" pitchFamily="34" charset="-120"/>
              </a:rPr>
              <a:t> di </a:t>
            </a:r>
            <a:r>
              <a:rPr lang="en-US" sz="1750" b="1" u="sng" dirty="0" err="1">
                <a:solidFill>
                  <a:srgbClr val="4A4A45"/>
                </a:solidFill>
                <a:latin typeface="Lato" pitchFamily="34" charset="0"/>
                <a:ea typeface="Lato" pitchFamily="34" charset="-122"/>
                <a:cs typeface="Lato" pitchFamily="34" charset="-120"/>
              </a:rPr>
              <a:t>imposta</a:t>
            </a:r>
            <a:r>
              <a:rPr lang="en-US" sz="1750" b="1" u="sng" dirty="0">
                <a:solidFill>
                  <a:srgbClr val="4A4A45"/>
                </a:solidFill>
                <a:latin typeface="Lato" pitchFamily="34" charset="0"/>
                <a:ea typeface="Lato" pitchFamily="34" charset="-122"/>
                <a:cs typeface="Lato" pitchFamily="34" charset="-120"/>
              </a:rPr>
              <a:t> ZES</a:t>
            </a:r>
          </a:p>
          <a:p>
            <a:pPr lvl="1">
              <a:lnSpc>
                <a:spcPts val="2750"/>
              </a:lnSpc>
            </a:pPr>
            <a:r>
              <a:rPr lang="en-US" sz="1750" b="1" u="sng" dirty="0">
                <a:solidFill>
                  <a:srgbClr val="4A4A45"/>
                </a:solidFill>
                <a:latin typeface="Lato" pitchFamily="34" charset="0"/>
                <a:ea typeface="Lato" pitchFamily="34" charset="-122"/>
                <a:cs typeface="Lato" pitchFamily="34" charset="-120"/>
              </a:rPr>
              <a:t>per </a:t>
            </a:r>
            <a:r>
              <a:rPr lang="en-US" sz="1750" b="1" u="sng" dirty="0" err="1">
                <a:solidFill>
                  <a:srgbClr val="4A4A45"/>
                </a:solidFill>
                <a:latin typeface="Lato" pitchFamily="34" charset="0"/>
                <a:ea typeface="Lato" pitchFamily="34" charset="-122"/>
                <a:cs typeface="Lato" pitchFamily="34" charset="-120"/>
              </a:rPr>
              <a:t>rientrare</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nel</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predetto</a:t>
            </a:r>
            <a:r>
              <a:rPr lang="en-US" sz="1750" b="1" u="sng" dirty="0">
                <a:solidFill>
                  <a:srgbClr val="4A4A45"/>
                </a:solidFill>
                <a:latin typeface="Lato" pitchFamily="34" charset="0"/>
                <a:ea typeface="Lato" pitchFamily="34" charset="-122"/>
                <a:cs typeface="Lato" pitchFamily="34" charset="-120"/>
              </a:rPr>
              <a:t> </a:t>
            </a:r>
            <a:r>
              <a:rPr lang="en-US" sz="1750" b="1" u="sng" dirty="0" err="1">
                <a:solidFill>
                  <a:srgbClr val="4A4A45"/>
                </a:solidFill>
                <a:latin typeface="Lato" pitchFamily="34" charset="0"/>
                <a:ea typeface="Lato" pitchFamily="34" charset="-122"/>
                <a:cs typeface="Lato" pitchFamily="34" charset="-120"/>
              </a:rPr>
              <a:t>limite</a:t>
            </a:r>
            <a:r>
              <a:rPr lang="en-US" sz="1750" b="1" u="sng" dirty="0">
                <a:solidFill>
                  <a:srgbClr val="4A4A45"/>
                </a:solidFill>
                <a:latin typeface="Lato" pitchFamily="34" charset="0"/>
                <a:ea typeface="Lato" pitchFamily="34" charset="-122"/>
                <a:cs typeface="Lato" pitchFamily="34" charset="-120"/>
              </a:rPr>
              <a:t>.</a:t>
            </a:r>
          </a:p>
          <a:p>
            <a:pPr marL="0" indent="0">
              <a:lnSpc>
                <a:spcPts val="2750"/>
              </a:lnSpc>
              <a:buNone/>
            </a:pPr>
            <a:endParaRPr lang="en-US" sz="1750" b="1" u="sng" dirty="0">
              <a:solidFill>
                <a:srgbClr val="4A4A45"/>
              </a:solidFill>
              <a:latin typeface="Lato" pitchFamily="34" charset="0"/>
              <a:ea typeface="Lato" pitchFamily="34" charset="-122"/>
              <a:cs typeface="Lato" pitchFamily="34" charset="-120"/>
            </a:endParaRPr>
          </a:p>
          <a:p>
            <a:pPr marL="0" indent="0">
              <a:lnSpc>
                <a:spcPts val="2750"/>
              </a:lnSpc>
              <a:buNone/>
            </a:pPr>
            <a:endParaRPr lang="en-US" sz="1750" b="1" u="sng" dirty="0">
              <a:solidFill>
                <a:srgbClr val="4A4A45"/>
              </a:solidFill>
              <a:latin typeface="Lato" pitchFamily="34" charset="0"/>
              <a:ea typeface="Lato" pitchFamily="34" charset="-122"/>
              <a:cs typeface="Lato" pitchFamily="34" charset="-120"/>
            </a:endParaRPr>
          </a:p>
          <a:p>
            <a:pPr marL="0" indent="0">
              <a:lnSpc>
                <a:spcPts val="2750"/>
              </a:lnSpc>
              <a:buNone/>
            </a:pPr>
            <a:endParaRPr lang="en-US" sz="1750" b="1" u="sng" dirty="0">
              <a:solidFill>
                <a:srgbClr val="4A4A45"/>
              </a:solidFill>
              <a:latin typeface="Lato" pitchFamily="34" charset="0"/>
              <a:ea typeface="Lato" pitchFamily="34" charset="-122"/>
              <a:cs typeface="Lato" pitchFamily="34" charset="-120"/>
            </a:endParaRPr>
          </a:p>
          <a:p>
            <a:pPr marL="0" indent="0">
              <a:lnSpc>
                <a:spcPts val="2750"/>
              </a:lnSpc>
              <a:buNone/>
            </a:pPr>
            <a:r>
              <a:rPr lang="en-US" sz="1750" b="1" dirty="0">
                <a:solidFill>
                  <a:srgbClr val="4A4A45"/>
                </a:solidFill>
                <a:latin typeface="Lato" pitchFamily="34" charset="0"/>
                <a:ea typeface="Lato" pitchFamily="34" charset="-122"/>
                <a:cs typeface="Lato" pitchFamily="34" charset="-120"/>
              </a:rPr>
              <a:t>2) </a:t>
            </a:r>
            <a:r>
              <a:rPr lang="en-US" sz="1750" b="1" dirty="0" err="1">
                <a:solidFill>
                  <a:srgbClr val="4A4A45"/>
                </a:solidFill>
                <a:latin typeface="Lato" pitchFamily="34" charset="0"/>
                <a:ea typeface="Lato" pitchFamily="34" charset="-122"/>
                <a:cs typeface="Lato" pitchFamily="34" charset="-120"/>
              </a:rPr>
              <a:t>Cumulo</a:t>
            </a:r>
            <a:r>
              <a:rPr lang="en-US" sz="1750" b="1" dirty="0">
                <a:solidFill>
                  <a:srgbClr val="4A4A45"/>
                </a:solidFill>
                <a:latin typeface="Lato" pitchFamily="34" charset="0"/>
                <a:ea typeface="Lato" pitchFamily="34" charset="-122"/>
                <a:cs typeface="Lato" pitchFamily="34" charset="-120"/>
              </a:rPr>
              <a:t> Credito </a:t>
            </a:r>
            <a:r>
              <a:rPr lang="en-US" sz="1750" b="1" dirty="0" err="1">
                <a:solidFill>
                  <a:srgbClr val="4A4A45"/>
                </a:solidFill>
                <a:latin typeface="Lato" pitchFamily="34" charset="0"/>
                <a:ea typeface="Lato" pitchFamily="34" charset="-122"/>
                <a:cs typeface="Lato" pitchFamily="34" charset="-120"/>
              </a:rPr>
              <a:t>Zes</a:t>
            </a:r>
            <a:r>
              <a:rPr lang="en-US" sz="1750" b="1" dirty="0">
                <a:solidFill>
                  <a:srgbClr val="4A4A45"/>
                </a:solidFill>
                <a:latin typeface="Lato" pitchFamily="34" charset="0"/>
                <a:ea typeface="Lato" pitchFamily="34" charset="-122"/>
                <a:cs typeface="Lato" pitchFamily="34" charset="-120"/>
              </a:rPr>
              <a:t> con </a:t>
            </a:r>
            <a:r>
              <a:rPr lang="en-US" sz="1750" b="1" dirty="0" err="1">
                <a:solidFill>
                  <a:srgbClr val="4A4A45"/>
                </a:solidFill>
                <a:latin typeface="Lato" pitchFamily="34" charset="0"/>
                <a:ea typeface="Lato" pitchFamily="34" charset="-122"/>
                <a:cs typeface="Lato" pitchFamily="34" charset="-120"/>
              </a:rPr>
              <a:t>misure</a:t>
            </a:r>
            <a:r>
              <a:rPr lang="en-US" sz="1750" b="1" dirty="0">
                <a:solidFill>
                  <a:srgbClr val="4A4A45"/>
                </a:solidFill>
                <a:latin typeface="Lato" pitchFamily="34" charset="0"/>
                <a:ea typeface="Lato" pitchFamily="34" charset="-122"/>
                <a:cs typeface="Lato" pitchFamily="34" charset="-120"/>
              </a:rPr>
              <a:t> di carattere </a:t>
            </a:r>
            <a:r>
              <a:rPr lang="en-US" sz="1750" b="1" dirty="0" err="1">
                <a:solidFill>
                  <a:srgbClr val="4A4A45"/>
                </a:solidFill>
                <a:latin typeface="Lato" pitchFamily="34" charset="0"/>
                <a:ea typeface="Lato" pitchFamily="34" charset="-122"/>
                <a:cs typeface="Lato" pitchFamily="34" charset="-120"/>
              </a:rPr>
              <a:t>generale</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Transizione</a:t>
            </a:r>
            <a:r>
              <a:rPr lang="en-US" sz="1750" b="1" dirty="0">
                <a:solidFill>
                  <a:srgbClr val="4A4A45"/>
                </a:solidFill>
                <a:latin typeface="Lato" pitchFamily="34" charset="0"/>
                <a:ea typeface="Lato" pitchFamily="34" charset="-122"/>
                <a:cs typeface="Lato" pitchFamily="34" charset="-120"/>
              </a:rPr>
              <a:t> 5.0:</a:t>
            </a:r>
          </a:p>
          <a:p>
            <a:pPr marL="742950" lvl="1" indent="-285750">
              <a:lnSpc>
                <a:spcPts val="2750"/>
              </a:lnSpc>
              <a:buFont typeface="Arial" panose="020B0604020202020204" pitchFamily="34" charset="0"/>
              <a:buChar char="•"/>
            </a:pPr>
            <a:r>
              <a:rPr lang="en-US" sz="1750" dirty="0" err="1">
                <a:solidFill>
                  <a:srgbClr val="4A4A45"/>
                </a:solidFill>
                <a:latin typeface="Lato" pitchFamily="34" charset="0"/>
                <a:ea typeface="Lato" pitchFamily="34" charset="-122"/>
                <a:cs typeface="Lato" pitchFamily="34" charset="-120"/>
              </a:rPr>
              <a:t>Piccola</a:t>
            </a:r>
            <a:r>
              <a:rPr lang="en-US" sz="1750" dirty="0">
                <a:solidFill>
                  <a:srgbClr val="4A4A45"/>
                </a:solidFill>
                <a:latin typeface="Lato" pitchFamily="34" charset="0"/>
                <a:ea typeface="Lato" pitchFamily="34" charset="-122"/>
                <a:cs typeface="Lato" pitchFamily="34" charset="-120"/>
              </a:rPr>
              <a:t> impresa </a:t>
            </a:r>
            <a:r>
              <a:rPr lang="en-US" sz="1750" dirty="0" err="1">
                <a:solidFill>
                  <a:srgbClr val="4A4A45"/>
                </a:solidFill>
                <a:latin typeface="Lato" pitchFamily="34" charset="0"/>
                <a:ea typeface="Lato" pitchFamily="34" charset="-122"/>
                <a:cs typeface="Lato" pitchFamily="34" charset="-120"/>
              </a:rPr>
              <a:t>della</a:t>
            </a:r>
            <a:r>
              <a:rPr lang="en-US" sz="1750" dirty="0">
                <a:solidFill>
                  <a:srgbClr val="4A4A45"/>
                </a:solidFill>
                <a:latin typeface="Lato" pitchFamily="34" charset="0"/>
                <a:ea typeface="Lato" pitchFamily="34" charset="-122"/>
                <a:cs typeface="Lato" pitchFamily="34" charset="-120"/>
              </a:rPr>
              <a:t> Campania, SRL: </a:t>
            </a:r>
            <a:r>
              <a:rPr lang="en-US" sz="1750" dirty="0" err="1">
                <a:solidFill>
                  <a:srgbClr val="4A4A45"/>
                </a:solidFill>
                <a:latin typeface="Lato" pitchFamily="34" charset="0"/>
                <a:ea typeface="Lato" pitchFamily="34" charset="-122"/>
                <a:cs typeface="Lato" pitchFamily="34" charset="-120"/>
              </a:rPr>
              <a:t>Credito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Zes</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fino</a:t>
            </a:r>
            <a:r>
              <a:rPr lang="en-US" sz="1750" dirty="0">
                <a:solidFill>
                  <a:srgbClr val="4A4A45"/>
                </a:solidFill>
                <a:latin typeface="Lato" pitchFamily="34" charset="0"/>
                <a:ea typeface="Lato" pitchFamily="34" charset="-122"/>
                <a:cs typeface="Lato" pitchFamily="34" charset="-120"/>
              </a:rPr>
              <a:t> al 60%;</a:t>
            </a:r>
          </a:p>
          <a:p>
            <a:pPr marL="742950" lvl="1" indent="-285750">
              <a:lnSpc>
                <a:spcPts val="2750"/>
              </a:lnSpc>
              <a:buFont typeface="Arial" panose="020B0604020202020204" pitchFamily="34" charset="0"/>
              <a:buChar char="•"/>
            </a:pPr>
            <a:r>
              <a:rPr lang="en-US" sz="1750" dirty="0" err="1">
                <a:solidFill>
                  <a:srgbClr val="4A4A45"/>
                </a:solidFill>
                <a:latin typeface="Lato" pitchFamily="34" charset="0"/>
                <a:ea typeface="Lato" pitchFamily="34" charset="-122"/>
                <a:cs typeface="Lato" pitchFamily="34" charset="-120"/>
              </a:rPr>
              <a:t>Aliquota</a:t>
            </a:r>
            <a:r>
              <a:rPr lang="en-US" sz="1750" dirty="0">
                <a:solidFill>
                  <a:srgbClr val="4A4A45"/>
                </a:solidFill>
                <a:latin typeface="Lato" pitchFamily="34" charset="0"/>
                <a:ea typeface="Lato" pitchFamily="34" charset="-122"/>
                <a:cs typeface="Lato" pitchFamily="34" charset="-120"/>
              </a:rPr>
              <a:t> minima </a:t>
            </a:r>
            <a:r>
              <a:rPr lang="en-US" sz="1750" dirty="0" err="1">
                <a:solidFill>
                  <a:srgbClr val="4A4A45"/>
                </a:solidFill>
                <a:latin typeface="Lato" pitchFamily="34" charset="0"/>
                <a:ea typeface="Lato" pitchFamily="34" charset="-122"/>
                <a:cs typeface="Lato" pitchFamily="34" charset="-120"/>
              </a:rPr>
              <a:t>Transizione</a:t>
            </a:r>
            <a:r>
              <a:rPr lang="en-US" sz="1750" dirty="0">
                <a:solidFill>
                  <a:srgbClr val="4A4A45"/>
                </a:solidFill>
                <a:latin typeface="Lato" pitchFamily="34" charset="0"/>
                <a:ea typeface="Lato" pitchFamily="34" charset="-122"/>
                <a:cs typeface="Lato" pitchFamily="34" charset="-120"/>
              </a:rPr>
              <a:t> 5.0: 35%;</a:t>
            </a:r>
          </a:p>
          <a:p>
            <a:pPr marL="742950" lvl="1" indent="-285750">
              <a:lnSpc>
                <a:spcPts val="275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Risparmio fiscale sul 5.0: 10% circa (</a:t>
            </a:r>
            <a:r>
              <a:rPr lang="it-IT" sz="1750" dirty="0" err="1">
                <a:solidFill>
                  <a:srgbClr val="4A4A45"/>
                </a:solidFill>
                <a:latin typeface="Lato" pitchFamily="34" charset="0"/>
                <a:ea typeface="Lato" pitchFamily="34" charset="-122"/>
                <a:cs typeface="Lato" pitchFamily="34" charset="-120"/>
              </a:rPr>
              <a:t>Ires+Irap</a:t>
            </a:r>
            <a:r>
              <a:rPr lang="it-IT" sz="1750" dirty="0">
                <a:solidFill>
                  <a:srgbClr val="4A4A45"/>
                </a:solidFill>
                <a:latin typeface="Lato" pitchFamily="34" charset="0"/>
                <a:ea typeface="Lato" pitchFamily="34" charset="-122"/>
                <a:cs typeface="Lato" pitchFamily="34" charset="-120"/>
              </a:rPr>
              <a:t> 28,97% di 35% - reddito analitico)</a:t>
            </a:r>
            <a:endParaRPr lang="en-US" sz="1750" dirty="0">
              <a:solidFill>
                <a:srgbClr val="4A4A45"/>
              </a:solidFill>
              <a:latin typeface="Lato" pitchFamily="34" charset="0"/>
              <a:ea typeface="Lato" pitchFamily="34" charset="-122"/>
              <a:cs typeface="Lato" pitchFamily="34" charset="-120"/>
            </a:endParaRPr>
          </a:p>
          <a:p>
            <a:pPr lvl="1">
              <a:lnSpc>
                <a:spcPts val="2750"/>
              </a:lnSpc>
            </a:pPr>
            <a:endParaRPr lang="en-US" sz="1750" b="1" dirty="0">
              <a:solidFill>
                <a:srgbClr val="4A4A45"/>
              </a:solidFill>
              <a:latin typeface="Lato" pitchFamily="34" charset="0"/>
              <a:ea typeface="Lato" pitchFamily="34" charset="-122"/>
              <a:cs typeface="Lato" pitchFamily="34" charset="-120"/>
            </a:endParaRPr>
          </a:p>
          <a:p>
            <a:pPr lvl="1">
              <a:lnSpc>
                <a:spcPts val="2750"/>
              </a:lnSpc>
            </a:pPr>
            <a:r>
              <a:rPr lang="en-US" sz="1750" b="1" dirty="0" err="1">
                <a:solidFill>
                  <a:srgbClr val="4A4A45"/>
                </a:solidFill>
                <a:latin typeface="Lato" pitchFamily="34" charset="0"/>
                <a:ea typeface="Lato" pitchFamily="34" charset="-122"/>
                <a:cs typeface="Lato" pitchFamily="34" charset="-120"/>
              </a:rPr>
              <a:t>Avremo</a:t>
            </a:r>
            <a:r>
              <a:rPr lang="en-US" sz="1750" b="1" dirty="0">
                <a:solidFill>
                  <a:srgbClr val="4A4A45"/>
                </a:solidFill>
                <a:latin typeface="Lato" pitchFamily="34" charset="0"/>
                <a:ea typeface="Lato" pitchFamily="34" charset="-122"/>
                <a:cs typeface="Lato" pitchFamily="34" charset="-120"/>
              </a:rPr>
              <a:t> un </a:t>
            </a:r>
            <a:r>
              <a:rPr lang="en-US" sz="1750" b="1" dirty="0" err="1">
                <a:solidFill>
                  <a:srgbClr val="4A4A45"/>
                </a:solidFill>
                <a:latin typeface="Lato" pitchFamily="34" charset="0"/>
                <a:ea typeface="Lato" pitchFamily="34" charset="-122"/>
                <a:cs typeface="Lato" pitchFamily="34" charset="-120"/>
              </a:rPr>
              <a:t>Totale</a:t>
            </a:r>
            <a:r>
              <a:rPr lang="en-US" sz="1750" b="1" dirty="0">
                <a:solidFill>
                  <a:srgbClr val="4A4A45"/>
                </a:solidFill>
                <a:latin typeface="Lato" pitchFamily="34" charset="0"/>
                <a:ea typeface="Lato" pitchFamily="34" charset="-122"/>
                <a:cs typeface="Lato" pitchFamily="34" charset="-120"/>
              </a:rPr>
              <a:t> = 105% (60+35+10). </a:t>
            </a:r>
            <a:r>
              <a:rPr lang="en-US" sz="1750" b="1" dirty="0" err="1">
                <a:solidFill>
                  <a:srgbClr val="4A4A45"/>
                </a:solidFill>
                <a:latin typeface="Lato" pitchFamily="34" charset="0"/>
                <a:ea typeface="Lato" pitchFamily="34" charset="-122"/>
                <a:cs typeface="Lato" pitchFamily="34" charset="-120"/>
              </a:rPr>
              <a:t>L’impresa</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dovrà</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ridurre</a:t>
            </a:r>
            <a:r>
              <a:rPr lang="en-US" sz="1750" b="1" dirty="0">
                <a:solidFill>
                  <a:srgbClr val="4A4A45"/>
                </a:solidFill>
                <a:latin typeface="Lato" pitchFamily="34" charset="0"/>
                <a:ea typeface="Lato" pitchFamily="34" charset="-122"/>
                <a:cs typeface="Lato" pitchFamily="34" charset="-120"/>
              </a:rPr>
              <a:t> il </a:t>
            </a:r>
            <a:r>
              <a:rPr lang="en-US" sz="1750" b="1" dirty="0" err="1">
                <a:solidFill>
                  <a:srgbClr val="4A4A45"/>
                </a:solidFill>
                <a:latin typeface="Lato" pitchFamily="34" charset="0"/>
                <a:ea typeface="Lato" pitchFamily="34" charset="-122"/>
                <a:cs typeface="Lato" pitchFamily="34" charset="-120"/>
              </a:rPr>
              <a:t>credito</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transizione</a:t>
            </a:r>
            <a:r>
              <a:rPr lang="en-US" sz="1750" b="1" dirty="0">
                <a:solidFill>
                  <a:srgbClr val="4A4A45"/>
                </a:solidFill>
                <a:latin typeface="Lato" pitchFamily="34" charset="0"/>
                <a:ea typeface="Lato" pitchFamily="34" charset="-122"/>
                <a:cs typeface="Lato" pitchFamily="34" charset="-120"/>
              </a:rPr>
              <a:t> 5.0 </a:t>
            </a:r>
          </a:p>
          <a:p>
            <a:pPr lvl="1">
              <a:lnSpc>
                <a:spcPts val="2750"/>
              </a:lnSpc>
            </a:pPr>
            <a:r>
              <a:rPr lang="en-US" sz="1750" b="1" dirty="0" err="1">
                <a:solidFill>
                  <a:srgbClr val="4A4A45"/>
                </a:solidFill>
                <a:latin typeface="Lato" pitchFamily="34" charset="0"/>
                <a:ea typeface="Lato" pitchFamily="34" charset="-122"/>
                <a:cs typeface="Lato" pitchFamily="34" charset="-120"/>
              </a:rPr>
              <a:t>fino</a:t>
            </a:r>
            <a:r>
              <a:rPr lang="en-US" sz="1750" b="1" dirty="0">
                <a:solidFill>
                  <a:srgbClr val="4A4A45"/>
                </a:solidFill>
                <a:latin typeface="Lato" pitchFamily="34" charset="0"/>
                <a:ea typeface="Lato" pitchFamily="34" charset="-122"/>
                <a:cs typeface="Lato" pitchFamily="34" charset="-120"/>
              </a:rPr>
              <a:t> a </a:t>
            </a:r>
            <a:r>
              <a:rPr lang="en-US" sz="1750" b="1" dirty="0" err="1">
                <a:solidFill>
                  <a:srgbClr val="4A4A45"/>
                </a:solidFill>
                <a:latin typeface="Lato" pitchFamily="34" charset="0"/>
                <a:ea typeface="Lato" pitchFamily="34" charset="-122"/>
                <a:cs typeface="Lato" pitchFamily="34" charset="-120"/>
              </a:rPr>
              <a:t>rientrare</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nel</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limite</a:t>
            </a:r>
            <a:r>
              <a:rPr lang="en-US" sz="1750" b="1" dirty="0">
                <a:solidFill>
                  <a:srgbClr val="4A4A45"/>
                </a:solidFill>
                <a:latin typeface="Lato" pitchFamily="34" charset="0"/>
                <a:ea typeface="Lato" pitchFamily="34" charset="-122"/>
                <a:cs typeface="Lato" pitchFamily="34" charset="-120"/>
              </a:rPr>
              <a:t> del 100% del </a:t>
            </a:r>
            <a:r>
              <a:rPr lang="en-US" sz="1750" b="1" dirty="0" err="1">
                <a:solidFill>
                  <a:srgbClr val="4A4A45"/>
                </a:solidFill>
                <a:latin typeface="Lato" pitchFamily="34" charset="0"/>
                <a:ea typeface="Lato" pitchFamily="34" charset="-122"/>
                <a:cs typeface="Lato" pitchFamily="34" charset="-120"/>
              </a:rPr>
              <a:t>valore</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dell’investimento</a:t>
            </a:r>
            <a:endParaRPr lang="en-US" sz="1750" b="1" dirty="0">
              <a:solidFill>
                <a:srgbClr val="4A4A45"/>
              </a:solidFill>
              <a:latin typeface="Lato" pitchFamily="34" charset="0"/>
              <a:ea typeface="Lato" pitchFamily="34" charset="-122"/>
              <a:cs typeface="Lato" pitchFamily="34" charset="-120"/>
            </a:endParaRPr>
          </a:p>
        </p:txBody>
      </p:sp>
      <p:pic>
        <p:nvPicPr>
          <p:cNvPr id="14" name="Immagine 13" descr="Immagine che contiene cartone animato, testo, moneta, illustrazione&#10;&#10;Descrizione generata automaticamente">
            <a:extLst>
              <a:ext uri="{FF2B5EF4-FFF2-40B4-BE49-F238E27FC236}">
                <a16:creationId xmlns:a16="http://schemas.microsoft.com/office/drawing/2014/main" id="{19BA4669-C996-473A-B75A-655F96166BD6}"/>
              </a:ext>
            </a:extLst>
          </p:cNvPr>
          <p:cNvPicPr>
            <a:picLocks noChangeAspect="1"/>
          </p:cNvPicPr>
          <p:nvPr/>
        </p:nvPicPr>
        <p:blipFill rotWithShape="1">
          <a:blip r:embed="rId3"/>
          <a:srcRect l="20312"/>
          <a:stretch/>
        </p:blipFill>
        <p:spPr>
          <a:xfrm>
            <a:off x="10744200" y="169009"/>
            <a:ext cx="3886200" cy="8229600"/>
          </a:xfrm>
          <a:prstGeom prst="rect">
            <a:avLst/>
          </a:prstGeom>
        </p:spPr>
      </p:pic>
    </p:spTree>
    <p:extLst>
      <p:ext uri="{BB962C8B-B14F-4D97-AF65-F5344CB8AC3E}">
        <p14:creationId xmlns:p14="http://schemas.microsoft.com/office/powerpoint/2010/main" val="3393323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85493"/>
            <a:ext cx="6962775"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Tempistiche della Domanda</a:t>
            </a:r>
            <a:endParaRPr lang="en-US" sz="4450" dirty="0"/>
          </a:p>
        </p:txBody>
      </p:sp>
      <p:pic>
        <p:nvPicPr>
          <p:cNvPr id="4" name="Image 1" descr="preencoded.png"/>
          <p:cNvPicPr>
            <a:picLocks noChangeAspect="1"/>
          </p:cNvPicPr>
          <p:nvPr/>
        </p:nvPicPr>
        <p:blipFill>
          <a:blip r:embed="rId4"/>
          <a:stretch>
            <a:fillRect/>
          </a:stretch>
        </p:blipFill>
        <p:spPr>
          <a:xfrm>
            <a:off x="6280190" y="2134433"/>
            <a:ext cx="1134070" cy="1669852"/>
          </a:xfrm>
          <a:prstGeom prst="rect">
            <a:avLst/>
          </a:prstGeom>
        </p:spPr>
      </p:pic>
      <p:sp>
        <p:nvSpPr>
          <p:cNvPr id="5" name="Text 1"/>
          <p:cNvSpPr/>
          <p:nvPr/>
        </p:nvSpPr>
        <p:spPr>
          <a:xfrm>
            <a:off x="7754422" y="2361248"/>
            <a:ext cx="2923699"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Comunicazione Iniziale</a:t>
            </a:r>
            <a:endParaRPr lang="en-US" sz="2200" dirty="0"/>
          </a:p>
        </p:txBody>
      </p:sp>
      <p:sp>
        <p:nvSpPr>
          <p:cNvPr id="6" name="Text 2"/>
          <p:cNvSpPr/>
          <p:nvPr/>
        </p:nvSpPr>
        <p:spPr>
          <a:xfrm>
            <a:off x="7754422" y="2851666"/>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Nel periodo 31 marzo 2025 – 30 maggio 2025, indicare le spese ammissibili già sostenute e quelle previste.</a:t>
            </a:r>
            <a:endParaRPr lang="en-US" sz="1750" dirty="0"/>
          </a:p>
        </p:txBody>
      </p:sp>
      <p:pic>
        <p:nvPicPr>
          <p:cNvPr id="7" name="Image 2" descr="preencoded.png"/>
          <p:cNvPicPr>
            <a:picLocks noChangeAspect="1"/>
          </p:cNvPicPr>
          <p:nvPr/>
        </p:nvPicPr>
        <p:blipFill>
          <a:blip r:embed="rId5"/>
          <a:stretch>
            <a:fillRect/>
          </a:stretch>
        </p:blipFill>
        <p:spPr>
          <a:xfrm>
            <a:off x="6280190" y="3804285"/>
            <a:ext cx="1134070" cy="1669852"/>
          </a:xfrm>
          <a:prstGeom prst="rect">
            <a:avLst/>
          </a:prstGeom>
        </p:spPr>
      </p:pic>
      <p:sp>
        <p:nvSpPr>
          <p:cNvPr id="8" name="Text 3"/>
          <p:cNvSpPr/>
          <p:nvPr/>
        </p:nvSpPr>
        <p:spPr>
          <a:xfrm>
            <a:off x="7754422" y="4031099"/>
            <a:ext cx="3414236"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Comunicazione Integrativa</a:t>
            </a:r>
            <a:endParaRPr lang="en-US" sz="2200" dirty="0"/>
          </a:p>
        </p:txBody>
      </p:sp>
      <p:sp>
        <p:nvSpPr>
          <p:cNvPr id="9" name="Text 4"/>
          <p:cNvSpPr/>
          <p:nvPr/>
        </p:nvSpPr>
        <p:spPr>
          <a:xfrm>
            <a:off x="7754422" y="4521517"/>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18 novembre - 2 </a:t>
            </a:r>
            <a:r>
              <a:rPr lang="en-US" sz="1750" dirty="0" err="1">
                <a:solidFill>
                  <a:srgbClr val="4A4A45"/>
                </a:solidFill>
                <a:latin typeface="Lato" pitchFamily="34" charset="0"/>
                <a:ea typeface="Lato" pitchFamily="34" charset="-122"/>
                <a:cs typeface="Lato" pitchFamily="34" charset="-120"/>
              </a:rPr>
              <a:t>dicembre</a:t>
            </a:r>
            <a:r>
              <a:rPr lang="en-US" sz="1750" dirty="0">
                <a:solidFill>
                  <a:srgbClr val="4A4A45"/>
                </a:solidFill>
                <a:latin typeface="Lato" pitchFamily="34" charset="0"/>
                <a:ea typeface="Lato" pitchFamily="34" charset="-122"/>
                <a:cs typeface="Lato" pitchFamily="34" charset="-120"/>
              </a:rPr>
              <a:t> 2025 Art.16</a:t>
            </a:r>
          </a:p>
          <a:p>
            <a:pPr marL="0" indent="0" algn="l">
              <a:lnSpc>
                <a:spcPts val="2850"/>
              </a:lnSpc>
              <a:buNone/>
            </a:pPr>
            <a:r>
              <a:rPr lang="en-US" sz="1750" dirty="0">
                <a:solidFill>
                  <a:srgbClr val="4A4A45"/>
                </a:solidFill>
                <a:latin typeface="Lato" pitchFamily="34" charset="0"/>
                <a:ea typeface="Lato" pitchFamily="34" charset="-122"/>
                <a:cs typeface="Lato" pitchFamily="34" charset="-120"/>
              </a:rPr>
              <a:t>20 </a:t>
            </a:r>
            <a:r>
              <a:rPr lang="en-US" sz="1750" dirty="0" err="1">
                <a:solidFill>
                  <a:srgbClr val="4A4A45"/>
                </a:solidFill>
                <a:latin typeface="Lato" pitchFamily="34" charset="0"/>
                <a:ea typeface="Lato" pitchFamily="34" charset="-122"/>
                <a:cs typeface="Lato" pitchFamily="34" charset="-120"/>
              </a:rPr>
              <a:t>novembre</a:t>
            </a:r>
            <a:r>
              <a:rPr lang="en-US" sz="1750" dirty="0">
                <a:solidFill>
                  <a:srgbClr val="4A4A45"/>
                </a:solidFill>
                <a:latin typeface="Lato" pitchFamily="34" charset="0"/>
                <a:ea typeface="Lato" pitchFamily="34" charset="-122"/>
                <a:cs typeface="Lato" pitchFamily="34" charset="-120"/>
              </a:rPr>
              <a:t> – 2 </a:t>
            </a:r>
            <a:r>
              <a:rPr lang="en-US" sz="1750" dirty="0" err="1">
                <a:solidFill>
                  <a:srgbClr val="4A4A45"/>
                </a:solidFill>
                <a:latin typeface="Lato" pitchFamily="34" charset="0"/>
                <a:ea typeface="Lato" pitchFamily="34" charset="-122"/>
                <a:cs typeface="Lato" pitchFamily="34" charset="-120"/>
              </a:rPr>
              <a:t>dicembre</a:t>
            </a:r>
            <a:r>
              <a:rPr lang="en-US" sz="1750" dirty="0">
                <a:solidFill>
                  <a:srgbClr val="4A4A45"/>
                </a:solidFill>
                <a:latin typeface="Lato" pitchFamily="34" charset="0"/>
                <a:ea typeface="Lato" pitchFamily="34" charset="-122"/>
                <a:cs typeface="Lato" pitchFamily="34" charset="-120"/>
              </a:rPr>
              <a:t> 2025 Art.16bis</a:t>
            </a:r>
            <a:endParaRPr lang="en-US" sz="1750" dirty="0"/>
          </a:p>
        </p:txBody>
      </p:sp>
      <p:pic>
        <p:nvPicPr>
          <p:cNvPr id="10" name="Image 3" descr="preencoded.png"/>
          <p:cNvPicPr>
            <a:picLocks noChangeAspect="1"/>
          </p:cNvPicPr>
          <p:nvPr/>
        </p:nvPicPr>
        <p:blipFill>
          <a:blip r:embed="rId6"/>
          <a:stretch>
            <a:fillRect/>
          </a:stretch>
        </p:blipFill>
        <p:spPr>
          <a:xfrm>
            <a:off x="6280190" y="5474137"/>
            <a:ext cx="1134070" cy="1669852"/>
          </a:xfrm>
          <a:prstGeom prst="rect">
            <a:avLst/>
          </a:prstGeom>
        </p:spPr>
      </p:pic>
      <p:sp>
        <p:nvSpPr>
          <p:cNvPr id="11" name="Text 5"/>
          <p:cNvSpPr/>
          <p:nvPr/>
        </p:nvSpPr>
        <p:spPr>
          <a:xfrm>
            <a:off x="7754422" y="570095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Decadenza</a:t>
            </a:r>
            <a:endParaRPr lang="en-US" sz="2200" dirty="0"/>
          </a:p>
        </p:txBody>
      </p:sp>
      <p:sp>
        <p:nvSpPr>
          <p:cNvPr id="12" name="Text 6"/>
          <p:cNvSpPr/>
          <p:nvPr/>
        </p:nvSpPr>
        <p:spPr>
          <a:xfrm>
            <a:off x="7754422" y="6191369"/>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La mancata presentazione della comunicazione integrativa comporta la decadenza dell’agevolazione già prenotata.</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3" name="Text 0"/>
          <p:cNvSpPr/>
          <p:nvPr/>
        </p:nvSpPr>
        <p:spPr>
          <a:xfrm>
            <a:off x="793790" y="1559004"/>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Modalità di Fruizione del Credito</a:t>
            </a:r>
            <a:endParaRPr lang="en-US" sz="4450" dirty="0"/>
          </a:p>
        </p:txBody>
      </p:sp>
      <p:pic>
        <p:nvPicPr>
          <p:cNvPr id="4" name="Image 1" descr="preencoded.png"/>
          <p:cNvPicPr>
            <a:picLocks noChangeAspect="1"/>
          </p:cNvPicPr>
          <p:nvPr/>
        </p:nvPicPr>
        <p:blipFill>
          <a:blip r:embed="rId3"/>
          <a:stretch>
            <a:fillRect/>
          </a:stretch>
        </p:blipFill>
        <p:spPr>
          <a:xfrm>
            <a:off x="793790" y="3316724"/>
            <a:ext cx="566976" cy="566976"/>
          </a:xfrm>
          <a:prstGeom prst="rect">
            <a:avLst/>
          </a:prstGeom>
        </p:spPr>
      </p:pic>
      <p:sp>
        <p:nvSpPr>
          <p:cNvPr id="5" name="Text 1"/>
          <p:cNvSpPr/>
          <p:nvPr/>
        </p:nvSpPr>
        <p:spPr>
          <a:xfrm>
            <a:off x="793790" y="4110514"/>
            <a:ext cx="2291953"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Compensazione</a:t>
            </a:r>
            <a:endParaRPr lang="en-US" sz="2200" dirty="0"/>
          </a:p>
        </p:txBody>
      </p:sp>
      <p:sp>
        <p:nvSpPr>
          <p:cNvPr id="6" name="Text 2"/>
          <p:cNvSpPr/>
          <p:nvPr/>
        </p:nvSpPr>
        <p:spPr>
          <a:xfrm>
            <a:off x="793790" y="4600932"/>
            <a:ext cx="2291953" cy="1088708"/>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Utilizzo esclusivo in compensazione nel modello F24.</a:t>
            </a:r>
            <a:endParaRPr lang="en-US" sz="1750" dirty="0"/>
          </a:p>
        </p:txBody>
      </p:sp>
      <p:pic>
        <p:nvPicPr>
          <p:cNvPr id="7" name="Image 2" descr="preencoded.png"/>
          <p:cNvPicPr>
            <a:picLocks noChangeAspect="1"/>
          </p:cNvPicPr>
          <p:nvPr/>
        </p:nvPicPr>
        <p:blipFill>
          <a:blip r:embed="rId4"/>
          <a:stretch>
            <a:fillRect/>
          </a:stretch>
        </p:blipFill>
        <p:spPr>
          <a:xfrm>
            <a:off x="3425904" y="3316724"/>
            <a:ext cx="566976" cy="566976"/>
          </a:xfrm>
          <a:prstGeom prst="rect">
            <a:avLst/>
          </a:prstGeom>
        </p:spPr>
      </p:pic>
      <p:sp>
        <p:nvSpPr>
          <p:cNvPr id="8" name="Text 3"/>
          <p:cNvSpPr/>
          <p:nvPr/>
        </p:nvSpPr>
        <p:spPr>
          <a:xfrm>
            <a:off x="3425904" y="4110514"/>
            <a:ext cx="2292072"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Codici Tributo</a:t>
            </a:r>
            <a:endParaRPr lang="en-US" sz="2200" dirty="0"/>
          </a:p>
        </p:txBody>
      </p:sp>
      <p:sp>
        <p:nvSpPr>
          <p:cNvPr id="9" name="Text 4"/>
          <p:cNvSpPr/>
          <p:nvPr/>
        </p:nvSpPr>
        <p:spPr>
          <a:xfrm>
            <a:off x="3425904" y="4600932"/>
            <a:ext cx="2292072" cy="1088708"/>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“7034” per il Settore non </a:t>
            </a:r>
            <a:r>
              <a:rPr lang="en-US" sz="1750" dirty="0" err="1">
                <a:solidFill>
                  <a:srgbClr val="4A4A45"/>
                </a:solidFill>
                <a:latin typeface="Lato" pitchFamily="34" charset="0"/>
                <a:ea typeface="Lato" pitchFamily="34" charset="-122"/>
                <a:cs typeface="Lato" pitchFamily="34" charset="-120"/>
              </a:rPr>
              <a:t>agricolo</a:t>
            </a:r>
            <a:r>
              <a:rPr lang="en-US" sz="1750" dirty="0">
                <a:solidFill>
                  <a:srgbClr val="4A4A45"/>
                </a:solidFill>
                <a:latin typeface="Lato" pitchFamily="34" charset="0"/>
                <a:ea typeface="Lato" pitchFamily="34" charset="-122"/>
                <a:cs typeface="Lato" pitchFamily="34" charset="-120"/>
              </a:rPr>
              <a:t>, “7035” per l'agricoltura.</a:t>
            </a:r>
            <a:endParaRPr lang="en-US" sz="1750" dirty="0"/>
          </a:p>
        </p:txBody>
      </p:sp>
      <p:pic>
        <p:nvPicPr>
          <p:cNvPr id="10" name="Image 3" descr="preencoded.png"/>
          <p:cNvPicPr>
            <a:picLocks noChangeAspect="1"/>
          </p:cNvPicPr>
          <p:nvPr/>
        </p:nvPicPr>
        <p:blipFill>
          <a:blip r:embed="rId5"/>
          <a:stretch>
            <a:fillRect/>
          </a:stretch>
        </p:blipFill>
        <p:spPr>
          <a:xfrm>
            <a:off x="6058138" y="3316724"/>
            <a:ext cx="566976" cy="566976"/>
          </a:xfrm>
          <a:prstGeom prst="rect">
            <a:avLst/>
          </a:prstGeom>
        </p:spPr>
      </p:pic>
      <p:sp>
        <p:nvSpPr>
          <p:cNvPr id="11" name="Text 5"/>
          <p:cNvSpPr/>
          <p:nvPr/>
        </p:nvSpPr>
        <p:spPr>
          <a:xfrm>
            <a:off x="6058138" y="4110514"/>
            <a:ext cx="2291953"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Controlli</a:t>
            </a:r>
            <a:endParaRPr lang="en-US" sz="2200" dirty="0"/>
          </a:p>
        </p:txBody>
      </p:sp>
      <p:sp>
        <p:nvSpPr>
          <p:cNvPr id="12" name="Text 6"/>
          <p:cNvSpPr/>
          <p:nvPr/>
        </p:nvSpPr>
        <p:spPr>
          <a:xfrm>
            <a:off x="6058138" y="4600932"/>
            <a:ext cx="2291953" cy="1088708"/>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L'Agenzia effettuerà controlli su quanto dichiarato.</a:t>
            </a:r>
            <a:endParaRPr lang="en-US" sz="1750" dirty="0"/>
          </a:p>
        </p:txBody>
      </p:sp>
      <p:pic>
        <p:nvPicPr>
          <p:cNvPr id="16" name="Immagine 15" descr="Immagine che contiene interno, stoviglie, forniture per ufficio, libro&#10;&#10;Descrizione generata automaticamente">
            <a:extLst>
              <a:ext uri="{FF2B5EF4-FFF2-40B4-BE49-F238E27FC236}">
                <a16:creationId xmlns:a16="http://schemas.microsoft.com/office/drawing/2014/main" id="{DD7376B2-0FAC-482D-8BE8-E32152CD28D3}"/>
              </a:ext>
            </a:extLst>
          </p:cNvPr>
          <p:cNvPicPr>
            <a:picLocks noChangeAspect="1"/>
          </p:cNvPicPr>
          <p:nvPr/>
        </p:nvPicPr>
        <p:blipFill>
          <a:blip r:embed="rId6"/>
          <a:stretch>
            <a:fillRect/>
          </a:stretch>
        </p:blipFill>
        <p:spPr>
          <a:xfrm>
            <a:off x="8869680" y="0"/>
            <a:ext cx="5760720" cy="8229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72910"/>
            <a:ext cx="5486400" cy="8229600"/>
          </a:xfrm>
          <a:prstGeom prst="rect">
            <a:avLst/>
          </a:prstGeom>
        </p:spPr>
      </p:pic>
      <p:sp>
        <p:nvSpPr>
          <p:cNvPr id="3" name="Text 0"/>
          <p:cNvSpPr/>
          <p:nvPr/>
        </p:nvSpPr>
        <p:spPr>
          <a:xfrm>
            <a:off x="542361" y="-57572"/>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Recapture: Decadenza e Restituzione</a:t>
            </a:r>
            <a:endParaRPr lang="en-US" sz="4450" dirty="0"/>
          </a:p>
        </p:txBody>
      </p:sp>
      <p:sp>
        <p:nvSpPr>
          <p:cNvPr id="4" name="Shape 1"/>
          <p:cNvSpPr/>
          <p:nvPr/>
        </p:nvSpPr>
        <p:spPr>
          <a:xfrm>
            <a:off x="532113" y="1531674"/>
            <a:ext cx="510302" cy="510302"/>
          </a:xfrm>
          <a:prstGeom prst="roundRect">
            <a:avLst>
              <a:gd name="adj" fmla="val 6667"/>
            </a:avLst>
          </a:prstGeom>
          <a:solidFill>
            <a:srgbClr val="E5DFD2"/>
          </a:solidFill>
          <a:ln/>
        </p:spPr>
      </p:sp>
      <p:sp>
        <p:nvSpPr>
          <p:cNvPr id="5" name="Text 2"/>
          <p:cNvSpPr/>
          <p:nvPr/>
        </p:nvSpPr>
        <p:spPr>
          <a:xfrm>
            <a:off x="617183" y="1574179"/>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A4A45"/>
                </a:solidFill>
                <a:latin typeface="Lato Bold" pitchFamily="34" charset="0"/>
                <a:ea typeface="Lato Bold" pitchFamily="34" charset="-122"/>
                <a:cs typeface="Lato Bold" pitchFamily="34" charset="-120"/>
              </a:rPr>
              <a:t>1</a:t>
            </a:r>
            <a:endParaRPr lang="en-US" sz="2650" dirty="0"/>
          </a:p>
        </p:txBody>
      </p:sp>
      <p:sp>
        <p:nvSpPr>
          <p:cNvPr id="7" name="Text 4"/>
          <p:cNvSpPr/>
          <p:nvPr/>
        </p:nvSpPr>
        <p:spPr>
          <a:xfrm>
            <a:off x="1216182" y="1443471"/>
            <a:ext cx="7121967" cy="1814513"/>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Se i beni oggetto dell'agevolazione non entrano in funzione entro il</a:t>
            </a:r>
          </a:p>
          <a:p>
            <a:pPr marL="0" indent="0">
              <a:lnSpc>
                <a:spcPts val="2850"/>
              </a:lnSpc>
              <a:buNone/>
            </a:pPr>
            <a:r>
              <a:rPr lang="it-IT" sz="1750" b="1" dirty="0">
                <a:solidFill>
                  <a:srgbClr val="4A4A45"/>
                </a:solidFill>
                <a:latin typeface="Lato" pitchFamily="34" charset="0"/>
                <a:ea typeface="Lato" pitchFamily="34" charset="-122"/>
                <a:cs typeface="Lato" pitchFamily="34" charset="-120"/>
              </a:rPr>
              <a:t>secondo periodo d'imposta </a:t>
            </a:r>
            <a:r>
              <a:rPr lang="it-IT" sz="1750" dirty="0">
                <a:solidFill>
                  <a:srgbClr val="4A4A45"/>
                </a:solidFill>
                <a:latin typeface="Lato" pitchFamily="34" charset="0"/>
                <a:ea typeface="Lato" pitchFamily="34" charset="-122"/>
                <a:cs typeface="Lato" pitchFamily="34" charset="-120"/>
              </a:rPr>
              <a:t>successivo a quello della loro acquisizione o ultimazione, il credito d'imposta è rideterminato escludendo dagli investimenti agevolati il costo dei beni non entrati in funzione</a:t>
            </a:r>
            <a:endParaRPr lang="en-US" sz="1750" dirty="0"/>
          </a:p>
        </p:txBody>
      </p:sp>
      <p:sp>
        <p:nvSpPr>
          <p:cNvPr id="8" name="Shape 5"/>
          <p:cNvSpPr/>
          <p:nvPr/>
        </p:nvSpPr>
        <p:spPr>
          <a:xfrm>
            <a:off x="562755" y="3201879"/>
            <a:ext cx="510302" cy="510302"/>
          </a:xfrm>
          <a:prstGeom prst="roundRect">
            <a:avLst>
              <a:gd name="adj" fmla="val 6667"/>
            </a:avLst>
          </a:prstGeom>
          <a:solidFill>
            <a:srgbClr val="E5DFD2"/>
          </a:solidFill>
          <a:ln/>
        </p:spPr>
      </p:sp>
      <p:sp>
        <p:nvSpPr>
          <p:cNvPr id="9" name="Text 6"/>
          <p:cNvSpPr/>
          <p:nvPr/>
        </p:nvSpPr>
        <p:spPr>
          <a:xfrm>
            <a:off x="647825" y="324438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A4A45"/>
                </a:solidFill>
                <a:latin typeface="Lato Bold" pitchFamily="34" charset="0"/>
                <a:ea typeface="Lato Bold" pitchFamily="34" charset="-122"/>
                <a:cs typeface="Lato Bold" pitchFamily="34" charset="-120"/>
              </a:rPr>
              <a:t>2</a:t>
            </a:r>
            <a:endParaRPr lang="en-US" sz="2650" dirty="0"/>
          </a:p>
        </p:txBody>
      </p:sp>
      <p:sp>
        <p:nvSpPr>
          <p:cNvPr id="11" name="Text 8"/>
          <p:cNvSpPr/>
          <p:nvPr/>
        </p:nvSpPr>
        <p:spPr>
          <a:xfrm>
            <a:off x="1268595" y="3125321"/>
            <a:ext cx="6883238" cy="1088708"/>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Se, </a:t>
            </a:r>
            <a:r>
              <a:rPr lang="it-IT" sz="1750" b="1" dirty="0">
                <a:solidFill>
                  <a:srgbClr val="4A4A45"/>
                </a:solidFill>
                <a:latin typeface="Lato" pitchFamily="34" charset="0"/>
                <a:ea typeface="Lato" pitchFamily="34" charset="-122"/>
                <a:cs typeface="Lato" pitchFamily="34" charset="-120"/>
              </a:rPr>
              <a:t>entro il quinto periodo d'imposta </a:t>
            </a:r>
            <a:r>
              <a:rPr lang="it-IT" sz="1750" dirty="0">
                <a:solidFill>
                  <a:srgbClr val="4A4A45"/>
                </a:solidFill>
                <a:latin typeface="Lato" pitchFamily="34" charset="0"/>
                <a:ea typeface="Lato" pitchFamily="34" charset="-122"/>
                <a:cs typeface="Lato" pitchFamily="34" charset="-120"/>
              </a:rPr>
              <a:t>successivo a quello nel quale sono entrati in funzione, i beni sono dismessi, ceduti a terzi, destinati</a:t>
            </a:r>
          </a:p>
          <a:p>
            <a:pPr marL="0" indent="0">
              <a:lnSpc>
                <a:spcPts val="2850"/>
              </a:lnSpc>
              <a:buNone/>
            </a:pPr>
            <a:r>
              <a:rPr lang="it-IT" sz="1750" dirty="0">
                <a:solidFill>
                  <a:srgbClr val="4A4A45"/>
                </a:solidFill>
                <a:latin typeface="Lato" pitchFamily="34" charset="0"/>
                <a:ea typeface="Lato" pitchFamily="34" charset="-122"/>
                <a:cs typeface="Lato" pitchFamily="34" charset="-120"/>
              </a:rPr>
              <a:t>a finalità estranee all'esercizio dell'impresa ovvero destinati a strutture produttive diverse da quelle che hanno dato diritto all'agevolazione, il credito d'imposta è rideterminato escludendo dagli investimenti agevolati il costo dei beni anzidetti.</a:t>
            </a:r>
            <a:endParaRPr lang="en-US" sz="1750" dirty="0"/>
          </a:p>
        </p:txBody>
      </p:sp>
      <p:sp>
        <p:nvSpPr>
          <p:cNvPr id="12" name="Shape 9"/>
          <p:cNvSpPr/>
          <p:nvPr/>
        </p:nvSpPr>
        <p:spPr>
          <a:xfrm>
            <a:off x="595412" y="5580625"/>
            <a:ext cx="510302" cy="510302"/>
          </a:xfrm>
          <a:prstGeom prst="roundRect">
            <a:avLst>
              <a:gd name="adj" fmla="val 6667"/>
            </a:avLst>
          </a:prstGeom>
          <a:solidFill>
            <a:srgbClr val="E5DFD2"/>
          </a:solidFill>
          <a:ln/>
        </p:spPr>
      </p:sp>
      <p:sp>
        <p:nvSpPr>
          <p:cNvPr id="13" name="Text 10"/>
          <p:cNvSpPr/>
          <p:nvPr/>
        </p:nvSpPr>
        <p:spPr>
          <a:xfrm>
            <a:off x="680482" y="5623130"/>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A4A45"/>
                </a:solidFill>
                <a:latin typeface="Lato Bold" pitchFamily="34" charset="0"/>
                <a:ea typeface="Lato Bold" pitchFamily="34" charset="-122"/>
                <a:cs typeface="Lato Bold" pitchFamily="34" charset="-120"/>
              </a:rPr>
              <a:t>3</a:t>
            </a:r>
            <a:endParaRPr lang="en-US" sz="2650" dirty="0"/>
          </a:p>
        </p:txBody>
      </p:sp>
      <p:sp>
        <p:nvSpPr>
          <p:cNvPr id="15" name="Text 12"/>
          <p:cNvSpPr/>
          <p:nvPr/>
        </p:nvSpPr>
        <p:spPr>
          <a:xfrm>
            <a:off x="1268595" y="5472872"/>
            <a:ext cx="7069554" cy="725805"/>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Per i beni acquisiti in </a:t>
            </a:r>
            <a:r>
              <a:rPr lang="it-IT" sz="1750" b="1" dirty="0">
                <a:solidFill>
                  <a:srgbClr val="4A4A45"/>
                </a:solidFill>
                <a:latin typeface="Lato" pitchFamily="34" charset="0"/>
                <a:ea typeface="Lato" pitchFamily="34" charset="-122"/>
                <a:cs typeface="Lato" pitchFamily="34" charset="-120"/>
              </a:rPr>
              <a:t>locazione finanziaria</a:t>
            </a:r>
            <a:r>
              <a:rPr lang="it-IT" sz="1750" dirty="0">
                <a:solidFill>
                  <a:srgbClr val="4A4A45"/>
                </a:solidFill>
                <a:latin typeface="Lato" pitchFamily="34" charset="0"/>
                <a:ea typeface="Lato" pitchFamily="34" charset="-122"/>
                <a:cs typeface="Lato" pitchFamily="34" charset="-120"/>
              </a:rPr>
              <a:t>, il </a:t>
            </a:r>
            <a:r>
              <a:rPr lang="it-IT" sz="1750" dirty="0" err="1">
                <a:solidFill>
                  <a:srgbClr val="4A4A45"/>
                </a:solidFill>
                <a:latin typeface="Lato" pitchFamily="34" charset="0"/>
                <a:ea typeface="Lato" pitchFamily="34" charset="-122"/>
                <a:cs typeface="Lato" pitchFamily="34" charset="-120"/>
              </a:rPr>
              <a:t>recapture</a:t>
            </a:r>
            <a:r>
              <a:rPr lang="it-IT" sz="1750" dirty="0">
                <a:solidFill>
                  <a:srgbClr val="4A4A45"/>
                </a:solidFill>
                <a:latin typeface="Lato" pitchFamily="34" charset="0"/>
                <a:ea typeface="Lato" pitchFamily="34" charset="-122"/>
                <a:cs typeface="Lato" pitchFamily="34" charset="-120"/>
              </a:rPr>
              <a:t> opera anche se non viene esercitato il riscatto nel periodo di sorveglianza</a:t>
            </a:r>
            <a:endParaRPr lang="en-US" sz="1750" dirty="0"/>
          </a:p>
        </p:txBody>
      </p:sp>
      <p:sp>
        <p:nvSpPr>
          <p:cNvPr id="17" name="Shape 9">
            <a:extLst>
              <a:ext uri="{FF2B5EF4-FFF2-40B4-BE49-F238E27FC236}">
                <a16:creationId xmlns:a16="http://schemas.microsoft.com/office/drawing/2014/main" id="{4078E9C2-B700-4420-8761-8BAD2FF4C4DE}"/>
              </a:ext>
            </a:extLst>
          </p:cNvPr>
          <p:cNvSpPr/>
          <p:nvPr/>
        </p:nvSpPr>
        <p:spPr>
          <a:xfrm>
            <a:off x="615168" y="6684503"/>
            <a:ext cx="510302" cy="510302"/>
          </a:xfrm>
          <a:prstGeom prst="roundRect">
            <a:avLst>
              <a:gd name="adj" fmla="val 6667"/>
            </a:avLst>
          </a:prstGeom>
          <a:solidFill>
            <a:srgbClr val="E5DFD2"/>
          </a:solidFill>
          <a:ln/>
        </p:spPr>
      </p:sp>
      <p:sp>
        <p:nvSpPr>
          <p:cNvPr id="18" name="Text 10">
            <a:extLst>
              <a:ext uri="{FF2B5EF4-FFF2-40B4-BE49-F238E27FC236}">
                <a16:creationId xmlns:a16="http://schemas.microsoft.com/office/drawing/2014/main" id="{C878E845-9C9E-4745-925D-4C9C3601D527}"/>
              </a:ext>
            </a:extLst>
          </p:cNvPr>
          <p:cNvSpPr/>
          <p:nvPr/>
        </p:nvSpPr>
        <p:spPr>
          <a:xfrm>
            <a:off x="700238" y="6727008"/>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A4A45"/>
                </a:solidFill>
                <a:latin typeface="Lato Bold" pitchFamily="34" charset="0"/>
                <a:ea typeface="Lato Bold" pitchFamily="34" charset="-122"/>
                <a:cs typeface="Lato Bold" pitchFamily="34" charset="-120"/>
              </a:rPr>
              <a:t>4</a:t>
            </a:r>
            <a:endParaRPr lang="en-US" sz="2650" dirty="0"/>
          </a:p>
        </p:txBody>
      </p:sp>
      <p:sp>
        <p:nvSpPr>
          <p:cNvPr id="19" name="Text 12">
            <a:extLst>
              <a:ext uri="{FF2B5EF4-FFF2-40B4-BE49-F238E27FC236}">
                <a16:creationId xmlns:a16="http://schemas.microsoft.com/office/drawing/2014/main" id="{F9D0E1A6-644D-4859-8CE6-62A17BA5A928}"/>
              </a:ext>
            </a:extLst>
          </p:cNvPr>
          <p:cNvSpPr/>
          <p:nvPr/>
        </p:nvSpPr>
        <p:spPr>
          <a:xfrm>
            <a:off x="1288351" y="6576750"/>
            <a:ext cx="7069554" cy="725805"/>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Le imprese beneficiarie devono </a:t>
            </a:r>
            <a:r>
              <a:rPr lang="it-IT" sz="1750" b="1" dirty="0">
                <a:solidFill>
                  <a:srgbClr val="4A4A45"/>
                </a:solidFill>
                <a:latin typeface="Lato" pitchFamily="34" charset="0"/>
                <a:ea typeface="Lato" pitchFamily="34" charset="-122"/>
                <a:cs typeface="Lato" pitchFamily="34" charset="-120"/>
              </a:rPr>
              <a:t>mantenere la loro attività </a:t>
            </a:r>
            <a:r>
              <a:rPr lang="it-IT" sz="1750" dirty="0">
                <a:solidFill>
                  <a:srgbClr val="4A4A45"/>
                </a:solidFill>
                <a:latin typeface="Lato" pitchFamily="34" charset="0"/>
                <a:ea typeface="Lato" pitchFamily="34" charset="-122"/>
                <a:cs typeface="Lato" pitchFamily="34" charset="-120"/>
              </a:rPr>
              <a:t>nella ZES unica, per almeno cinque anni dopo il completamento dell'investimento</a:t>
            </a:r>
            <a:endParaRPr lang="en-US" sz="1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0331" y="92864"/>
            <a:ext cx="10714869" cy="1417558"/>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FAQ </a:t>
            </a:r>
            <a:r>
              <a:rPr lang="en-US" sz="4450" b="1" dirty="0" err="1">
                <a:solidFill>
                  <a:srgbClr val="282824"/>
                </a:solidFill>
                <a:latin typeface="Lato Bold" pitchFamily="34" charset="0"/>
                <a:ea typeface="Lato Bold" pitchFamily="34" charset="-122"/>
                <a:cs typeface="Lato Bold" pitchFamily="34" charset="-120"/>
              </a:rPr>
              <a:t>Agenzia</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delle</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Entrate</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luglio</a:t>
            </a:r>
            <a:r>
              <a:rPr lang="en-US" sz="4450" b="1" dirty="0">
                <a:solidFill>
                  <a:srgbClr val="282824"/>
                </a:solidFill>
                <a:latin typeface="Lato Bold" pitchFamily="34" charset="0"/>
                <a:ea typeface="Lato Bold" pitchFamily="34" charset="-122"/>
                <a:cs typeface="Lato Bold" pitchFamily="34" charset="-120"/>
              </a:rPr>
              <a:t> 2024</a:t>
            </a:r>
            <a:endParaRPr lang="en-US" sz="4450" dirty="0"/>
          </a:p>
        </p:txBody>
      </p:sp>
      <p:sp>
        <p:nvSpPr>
          <p:cNvPr id="10" name="CasellaDiTesto 9">
            <a:extLst>
              <a:ext uri="{FF2B5EF4-FFF2-40B4-BE49-F238E27FC236}">
                <a16:creationId xmlns:a16="http://schemas.microsoft.com/office/drawing/2014/main" id="{11292768-3ED8-4046-AD2C-6EC96CAC2788}"/>
              </a:ext>
            </a:extLst>
          </p:cNvPr>
          <p:cNvSpPr txBox="1"/>
          <p:nvPr/>
        </p:nvSpPr>
        <p:spPr>
          <a:xfrm>
            <a:off x="304800" y="1219200"/>
            <a:ext cx="13809738" cy="6098529"/>
          </a:xfrm>
          <a:prstGeom prst="rect">
            <a:avLst/>
          </a:prstGeom>
          <a:noFill/>
        </p:spPr>
        <p:txBody>
          <a:bodyPr wrap="square" rtlCol="0">
            <a:spAutoFit/>
          </a:bodyPr>
          <a:lstStyle/>
          <a:p>
            <a:pPr algn="l">
              <a:lnSpc>
                <a:spcPct val="150000"/>
              </a:lnSpc>
            </a:pPr>
            <a:r>
              <a:rPr lang="it-IT" sz="1750" b="1" dirty="0">
                <a:solidFill>
                  <a:srgbClr val="4A4A45"/>
                </a:solidFill>
                <a:latin typeface="Lato" pitchFamily="34" charset="0"/>
                <a:ea typeface="Lato" pitchFamily="34" charset="-122"/>
                <a:cs typeface="Lato" pitchFamily="34" charset="-120"/>
              </a:rPr>
              <a:t>D. </a:t>
            </a:r>
            <a:r>
              <a:rPr lang="it-IT" sz="1750" dirty="0">
                <a:solidFill>
                  <a:srgbClr val="4A4A45"/>
                </a:solidFill>
                <a:latin typeface="Lato" pitchFamily="34" charset="0"/>
                <a:ea typeface="Lato" pitchFamily="34" charset="-122"/>
                <a:cs typeface="Lato" pitchFamily="34" charset="-120"/>
              </a:rPr>
              <a:t>Una società può presentare più progetti di investimento? </a:t>
            </a:r>
          </a:p>
          <a:p>
            <a:pPr algn="l">
              <a:lnSpc>
                <a:spcPct val="150000"/>
              </a:lnSpc>
            </a:pPr>
            <a:r>
              <a:rPr lang="it-IT" sz="1750" b="1" dirty="0">
                <a:solidFill>
                  <a:srgbClr val="4A4A45"/>
                </a:solidFill>
                <a:latin typeface="Lato" pitchFamily="34" charset="0"/>
                <a:ea typeface="Lato" pitchFamily="34" charset="-122"/>
                <a:cs typeface="Lato" pitchFamily="34" charset="-120"/>
              </a:rPr>
              <a:t>	R.</a:t>
            </a:r>
            <a:r>
              <a:rPr lang="it-IT" sz="1750" dirty="0">
                <a:solidFill>
                  <a:srgbClr val="4A4A45"/>
                </a:solidFill>
                <a:latin typeface="Lato" pitchFamily="34" charset="0"/>
                <a:ea typeface="Lato" pitchFamily="34" charset="-122"/>
                <a:cs typeface="Lato" pitchFamily="34" charset="-120"/>
              </a:rPr>
              <a:t> Sempre rispettando il concetto di investimento inziale, l’impresa può presentare più progetti di investimento, nel limite massimo, per ciascun progetto di investimento, di 100 milioni di euro </a:t>
            </a:r>
          </a:p>
          <a:p>
            <a:pPr algn="l">
              <a:lnSpc>
                <a:spcPct val="150000"/>
              </a:lnSpc>
            </a:pPr>
            <a:endParaRPr lang="it-IT" sz="1750" dirty="0">
              <a:solidFill>
                <a:srgbClr val="4A4A45"/>
              </a:solidFill>
              <a:latin typeface="Lato" pitchFamily="34" charset="0"/>
              <a:ea typeface="Lato" pitchFamily="34" charset="-122"/>
              <a:cs typeface="Lato" pitchFamily="34" charset="-120"/>
            </a:endParaRPr>
          </a:p>
          <a:p>
            <a:pPr algn="l">
              <a:lnSpc>
                <a:spcPct val="150000"/>
              </a:lnSpc>
            </a:pPr>
            <a:r>
              <a:rPr lang="it-IT" sz="1750" b="1" dirty="0">
                <a:solidFill>
                  <a:srgbClr val="4A4A45"/>
                </a:solidFill>
                <a:latin typeface="Lato" pitchFamily="34" charset="0"/>
                <a:ea typeface="Lato" pitchFamily="34" charset="-122"/>
                <a:cs typeface="Lato" pitchFamily="34" charset="-120"/>
              </a:rPr>
              <a:t>D. </a:t>
            </a:r>
            <a:r>
              <a:rPr lang="it-IT" sz="1750" dirty="0">
                <a:solidFill>
                  <a:srgbClr val="4A4A45"/>
                </a:solidFill>
                <a:latin typeface="Lato" pitchFamily="34" charset="0"/>
                <a:ea typeface="Lato" pitchFamily="34" charset="-122"/>
                <a:cs typeface="Lato" pitchFamily="34" charset="-120"/>
              </a:rPr>
              <a:t>Entro il 15 novembre è possibile effettuare l'ordine, pagare un acconto (ad esempio del 20% come per il credito d’imposta per investimenti in beni strumentali nuovi di cui all’articolo 1, commi da 1051 a 1063 della legge n. 178 del 2020)? </a:t>
            </a:r>
          </a:p>
          <a:p>
            <a:pPr algn="l">
              <a:lnSpc>
                <a:spcPct val="150000"/>
              </a:lnSpc>
            </a:pPr>
            <a:r>
              <a:rPr lang="it-IT" sz="1750" dirty="0">
                <a:solidFill>
                  <a:srgbClr val="4A4A45"/>
                </a:solidFill>
                <a:latin typeface="Lato" pitchFamily="34" charset="0"/>
                <a:ea typeface="Lato" pitchFamily="34" charset="-122"/>
                <a:cs typeface="Lato" pitchFamily="34" charset="-120"/>
              </a:rPr>
              <a:t>	</a:t>
            </a:r>
            <a:r>
              <a:rPr lang="it-IT" sz="1750" b="1" dirty="0">
                <a:solidFill>
                  <a:srgbClr val="4A4A45"/>
                </a:solidFill>
                <a:latin typeface="Lato" pitchFamily="34" charset="0"/>
                <a:ea typeface="Lato" pitchFamily="34" charset="-122"/>
                <a:cs typeface="Lato" pitchFamily="34" charset="-120"/>
              </a:rPr>
              <a:t>R.</a:t>
            </a:r>
            <a:r>
              <a:rPr lang="it-IT" sz="1750" dirty="0">
                <a:solidFill>
                  <a:srgbClr val="4A4A45"/>
                </a:solidFill>
                <a:latin typeface="Lato" pitchFamily="34" charset="0"/>
                <a:ea typeface="Lato" pitchFamily="34" charset="-122"/>
                <a:cs typeface="Lato" pitchFamily="34" charset="-120"/>
              </a:rPr>
              <a:t> Non rilevano agli effetti dell’ammissibilità al credito d’imposta del predetto costo neanche eventuali “ordini effettuati” e “acconti pagati” entro la predetta data del 15 novembre 2024, stante la mancanza nella disciplina agevolativa di una espressa previsione in tal senso</a:t>
            </a:r>
          </a:p>
          <a:p>
            <a:pPr algn="l">
              <a:lnSpc>
                <a:spcPct val="150000"/>
              </a:lnSpc>
            </a:pPr>
            <a:endParaRPr lang="it-IT" sz="1750" dirty="0">
              <a:solidFill>
                <a:srgbClr val="4A4A45"/>
              </a:solidFill>
              <a:latin typeface="Lato" pitchFamily="34" charset="0"/>
              <a:ea typeface="Lato" pitchFamily="34" charset="-122"/>
              <a:cs typeface="Lato" pitchFamily="34" charset="-120"/>
            </a:endParaRPr>
          </a:p>
          <a:p>
            <a:pPr algn="l">
              <a:lnSpc>
                <a:spcPct val="150000"/>
              </a:lnSpc>
            </a:pPr>
            <a:r>
              <a:rPr lang="it-IT" sz="1750" b="1" dirty="0">
                <a:solidFill>
                  <a:srgbClr val="4A4A45"/>
                </a:solidFill>
                <a:latin typeface="Lato" pitchFamily="34" charset="0"/>
                <a:ea typeface="Lato" pitchFamily="34" charset="-122"/>
                <a:cs typeface="Lato" pitchFamily="34" charset="-120"/>
              </a:rPr>
              <a:t>D. </a:t>
            </a:r>
            <a:r>
              <a:rPr lang="it-IT" sz="1750" dirty="0">
                <a:solidFill>
                  <a:srgbClr val="4A4A45"/>
                </a:solidFill>
                <a:latin typeface="Lato" pitchFamily="34" charset="0"/>
                <a:ea typeface="Lato" pitchFamily="34" charset="-122"/>
                <a:cs typeface="Lato" pitchFamily="34" charset="-120"/>
              </a:rPr>
              <a:t>Qual è la dicitura da inserire in fattura per poter usufruire del credito di imposta?</a:t>
            </a:r>
          </a:p>
          <a:p>
            <a:pPr algn="l">
              <a:lnSpc>
                <a:spcPct val="150000"/>
              </a:lnSpc>
            </a:pPr>
            <a:r>
              <a:rPr lang="it-IT" sz="1750" dirty="0">
                <a:solidFill>
                  <a:srgbClr val="4A4A45"/>
                </a:solidFill>
                <a:latin typeface="Lato" pitchFamily="34" charset="0"/>
                <a:ea typeface="Lato" pitchFamily="34" charset="-122"/>
                <a:cs typeface="Lato" pitchFamily="34" charset="-120"/>
              </a:rPr>
              <a:t>	</a:t>
            </a:r>
            <a:r>
              <a:rPr lang="it-IT" sz="1750" b="1" dirty="0">
                <a:solidFill>
                  <a:srgbClr val="4A4A45"/>
                </a:solidFill>
                <a:latin typeface="Lato" pitchFamily="34" charset="0"/>
                <a:ea typeface="Lato" pitchFamily="34" charset="-122"/>
                <a:cs typeface="Lato" pitchFamily="34" charset="-120"/>
              </a:rPr>
              <a:t>R.</a:t>
            </a:r>
            <a:r>
              <a:rPr lang="it-IT" sz="1750" dirty="0">
                <a:solidFill>
                  <a:srgbClr val="4A4A45"/>
                </a:solidFill>
                <a:latin typeface="Lato" pitchFamily="34" charset="0"/>
                <a:ea typeface="Lato" pitchFamily="34" charset="-122"/>
                <a:cs typeface="Lato" pitchFamily="34" charset="-120"/>
              </a:rPr>
              <a:t> Non è prevista una specifica dicitura da indicare nelle fatture degli acquisiti concernenti gli investimenti agevolabili.</a:t>
            </a:r>
          </a:p>
          <a:p>
            <a:pPr algn="l">
              <a:lnSpc>
                <a:spcPct val="150000"/>
              </a:lnSpc>
            </a:pPr>
            <a:endParaRPr lang="it-IT" sz="1750" dirty="0">
              <a:solidFill>
                <a:srgbClr val="4A4A45"/>
              </a:solidFill>
              <a:latin typeface="Lato" pitchFamily="34" charset="0"/>
              <a:ea typeface="Lato" pitchFamily="34" charset="-122"/>
              <a:cs typeface="Lato" pitchFamily="34" charset="-120"/>
            </a:endParaRPr>
          </a:p>
          <a:p>
            <a:pPr algn="l">
              <a:lnSpc>
                <a:spcPct val="150000"/>
              </a:lnSpc>
            </a:pPr>
            <a:r>
              <a:rPr lang="it-IT" sz="1750" b="1" dirty="0">
                <a:solidFill>
                  <a:srgbClr val="4A4A45"/>
                </a:solidFill>
                <a:latin typeface="Lato" pitchFamily="34" charset="0"/>
                <a:ea typeface="Lato" pitchFamily="34" charset="-122"/>
                <a:cs typeface="Lato" pitchFamily="34" charset="-120"/>
              </a:rPr>
              <a:t>D.</a:t>
            </a:r>
            <a:r>
              <a:rPr lang="it-IT" sz="1750" dirty="0">
                <a:solidFill>
                  <a:srgbClr val="4A4A45"/>
                </a:solidFill>
                <a:latin typeface="Lato" pitchFamily="34" charset="0"/>
                <a:ea typeface="Lato" pitchFamily="34" charset="-122"/>
                <a:cs typeface="Lato" pitchFamily="34" charset="-120"/>
              </a:rPr>
              <a:t> Si può beneficiare del credito di imposta per l'acquisto di un complesso produttivo avvenuto attraverso l'acquisto totale di quote societarie?</a:t>
            </a:r>
          </a:p>
          <a:p>
            <a:pPr algn="l">
              <a:lnSpc>
                <a:spcPct val="150000"/>
              </a:lnSpc>
            </a:pPr>
            <a:r>
              <a:rPr lang="it-IT" sz="1750" dirty="0">
                <a:solidFill>
                  <a:srgbClr val="4A4A45"/>
                </a:solidFill>
                <a:latin typeface="Lato" pitchFamily="34" charset="0"/>
                <a:ea typeface="Lato" pitchFamily="34" charset="-122"/>
                <a:cs typeface="Lato" pitchFamily="34" charset="-120"/>
              </a:rPr>
              <a:t>	</a:t>
            </a:r>
            <a:r>
              <a:rPr lang="it-IT" sz="1750" b="1" dirty="0">
                <a:solidFill>
                  <a:srgbClr val="4A4A45"/>
                </a:solidFill>
                <a:latin typeface="Lato" pitchFamily="34" charset="0"/>
                <a:ea typeface="Lato" pitchFamily="34" charset="-122"/>
                <a:cs typeface="Lato" pitchFamily="34" charset="-120"/>
              </a:rPr>
              <a:t>R. </a:t>
            </a:r>
            <a:r>
              <a:rPr lang="it-IT" sz="1750" dirty="0">
                <a:solidFill>
                  <a:srgbClr val="4A4A45"/>
                </a:solidFill>
                <a:latin typeface="Lato" pitchFamily="34" charset="0"/>
                <a:ea typeface="Lato" pitchFamily="34" charset="-122"/>
                <a:cs typeface="Lato" pitchFamily="34" charset="-120"/>
              </a:rPr>
              <a:t>Il mero passaggio di quote societarie non costituisce modalità di realizzazione di investimento</a:t>
            </a:r>
          </a:p>
        </p:txBody>
      </p:sp>
    </p:spTree>
    <p:extLst>
      <p:ext uri="{BB962C8B-B14F-4D97-AF65-F5344CB8AC3E}">
        <p14:creationId xmlns:p14="http://schemas.microsoft.com/office/powerpoint/2010/main" val="4224782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81366" y="92864"/>
            <a:ext cx="14067669" cy="7984336"/>
          </a:xfrm>
          <a:prstGeom prst="rect">
            <a:avLst/>
          </a:prstGeom>
          <a:noFill/>
          <a:ln/>
        </p:spPr>
        <p:txBody>
          <a:bodyPr wrap="square" lIns="0" tIns="0" rIns="0" bIns="0" rtlCol="0" anchor="t"/>
          <a:lstStyle/>
          <a:p>
            <a:pPr marL="0" indent="0" algn="ctr">
              <a:lnSpc>
                <a:spcPts val="5550"/>
              </a:lnSpc>
              <a:buNone/>
            </a:pPr>
            <a:endParaRPr lang="en-US" sz="4450" i="1" dirty="0">
              <a:solidFill>
                <a:srgbClr val="282824"/>
              </a:solidFill>
              <a:latin typeface="Lato Bold" pitchFamily="34" charset="0"/>
              <a:ea typeface="Lato Bold" pitchFamily="34" charset="-122"/>
              <a:cs typeface="Lato Bold" pitchFamily="34" charset="-120"/>
            </a:endParaRPr>
          </a:p>
          <a:p>
            <a:pPr marL="0" indent="0" algn="ctr">
              <a:lnSpc>
                <a:spcPts val="5550"/>
              </a:lnSpc>
              <a:buNone/>
            </a:pPr>
            <a:endParaRPr lang="en-US" sz="4450" i="1" dirty="0">
              <a:solidFill>
                <a:srgbClr val="282824"/>
              </a:solidFill>
              <a:latin typeface="Lato Bold" pitchFamily="34" charset="0"/>
              <a:ea typeface="Lato Bold" pitchFamily="34" charset="-122"/>
              <a:cs typeface="Lato Bold" pitchFamily="34" charset="-120"/>
            </a:endParaRPr>
          </a:p>
          <a:p>
            <a:pPr marL="0" indent="0" algn="ctr">
              <a:lnSpc>
                <a:spcPts val="5550"/>
              </a:lnSpc>
              <a:buNone/>
            </a:pPr>
            <a:endParaRPr lang="en-US" sz="4450" i="1" dirty="0">
              <a:solidFill>
                <a:srgbClr val="282824"/>
              </a:solidFill>
              <a:latin typeface="Lato Bold" pitchFamily="34" charset="0"/>
              <a:ea typeface="Lato Bold" pitchFamily="34" charset="-122"/>
              <a:cs typeface="Lato Bold" pitchFamily="34" charset="-120"/>
            </a:endParaRPr>
          </a:p>
          <a:p>
            <a:pPr marL="0" indent="0" algn="ctr">
              <a:lnSpc>
                <a:spcPts val="5550"/>
              </a:lnSpc>
              <a:buNone/>
            </a:pPr>
            <a:r>
              <a:rPr lang="en-US" sz="4450" i="1" dirty="0">
                <a:solidFill>
                  <a:srgbClr val="282824"/>
                </a:solidFill>
                <a:latin typeface="Lato Bold" pitchFamily="34" charset="0"/>
                <a:ea typeface="Lato Bold" pitchFamily="34" charset="-122"/>
                <a:cs typeface="Lato Bold" pitchFamily="34" charset="-120"/>
              </a:rPr>
              <a:t>Si </a:t>
            </a:r>
            <a:r>
              <a:rPr lang="en-US" sz="4450" i="1" dirty="0" err="1">
                <a:solidFill>
                  <a:srgbClr val="282824"/>
                </a:solidFill>
                <a:latin typeface="Lato Bold" pitchFamily="34" charset="0"/>
                <a:ea typeface="Lato Bold" pitchFamily="34" charset="-122"/>
                <a:cs typeface="Lato Bold" pitchFamily="34" charset="-120"/>
              </a:rPr>
              <a:t>ringrazia</a:t>
            </a:r>
            <a:r>
              <a:rPr lang="en-US" sz="4450" i="1" dirty="0">
                <a:solidFill>
                  <a:srgbClr val="282824"/>
                </a:solidFill>
                <a:latin typeface="Lato Bold" pitchFamily="34" charset="0"/>
                <a:ea typeface="Lato Bold" pitchFamily="34" charset="-122"/>
                <a:cs typeface="Lato Bold" pitchFamily="34" charset="-120"/>
              </a:rPr>
              <a:t> per </a:t>
            </a:r>
            <a:r>
              <a:rPr lang="en-US" sz="4450" i="1" dirty="0" err="1">
                <a:solidFill>
                  <a:srgbClr val="282824"/>
                </a:solidFill>
                <a:latin typeface="Lato Bold" pitchFamily="34" charset="0"/>
                <a:ea typeface="Lato Bold" pitchFamily="34" charset="-122"/>
                <a:cs typeface="Lato Bold" pitchFamily="34" charset="-120"/>
              </a:rPr>
              <a:t>l’attenzione</a:t>
            </a:r>
            <a:endParaRPr lang="en-US" sz="4450" i="1" dirty="0">
              <a:solidFill>
                <a:srgbClr val="282824"/>
              </a:solidFill>
              <a:latin typeface="Lato Bold" pitchFamily="34" charset="0"/>
              <a:ea typeface="Lato Bold" pitchFamily="34" charset="-122"/>
              <a:cs typeface="Lato Bold" pitchFamily="34" charset="-120"/>
            </a:endParaRPr>
          </a:p>
          <a:p>
            <a:pPr marL="0" indent="0" algn="ctr">
              <a:lnSpc>
                <a:spcPts val="5550"/>
              </a:lnSpc>
              <a:buNone/>
            </a:pPr>
            <a:endParaRPr lang="en-US" sz="4450" i="1" dirty="0">
              <a:solidFill>
                <a:srgbClr val="282824"/>
              </a:solidFill>
              <a:latin typeface="Lato Bold" pitchFamily="34" charset="0"/>
              <a:ea typeface="Lato Bold" pitchFamily="34" charset="-122"/>
              <a:cs typeface="Lato Bold" pitchFamily="34" charset="-120"/>
            </a:endParaRPr>
          </a:p>
          <a:p>
            <a:pPr marL="0" indent="0" algn="ctr">
              <a:lnSpc>
                <a:spcPts val="5550"/>
              </a:lnSpc>
              <a:buNone/>
            </a:pPr>
            <a:r>
              <a:rPr lang="en-US" sz="4450" i="1" dirty="0">
                <a:solidFill>
                  <a:srgbClr val="282824"/>
                </a:solidFill>
                <a:latin typeface="Lato Bold" pitchFamily="34" charset="0"/>
                <a:ea typeface="Lato Bold" pitchFamily="34" charset="-122"/>
                <a:cs typeface="Lato Bold" pitchFamily="34" charset="-120"/>
              </a:rPr>
              <a:t>Dottore </a:t>
            </a:r>
            <a:r>
              <a:rPr lang="en-US" sz="4450" i="1" dirty="0" err="1">
                <a:solidFill>
                  <a:srgbClr val="282824"/>
                </a:solidFill>
                <a:latin typeface="Lato Bold" pitchFamily="34" charset="0"/>
                <a:ea typeface="Lato Bold" pitchFamily="34" charset="-122"/>
                <a:cs typeface="Lato Bold" pitchFamily="34" charset="-120"/>
              </a:rPr>
              <a:t>Commercialista</a:t>
            </a:r>
            <a:r>
              <a:rPr lang="en-US" sz="4450" i="1" dirty="0">
                <a:solidFill>
                  <a:srgbClr val="282824"/>
                </a:solidFill>
                <a:latin typeface="Lato Bold" pitchFamily="34" charset="0"/>
                <a:ea typeface="Lato Bold" pitchFamily="34" charset="-122"/>
                <a:cs typeface="Lato Bold" pitchFamily="34" charset="-120"/>
              </a:rPr>
              <a:t> Antonio Pisapia</a:t>
            </a:r>
            <a:endParaRPr lang="en-US" sz="4450" i="1" dirty="0"/>
          </a:p>
        </p:txBody>
      </p:sp>
    </p:spTree>
    <p:extLst>
      <p:ext uri="{BB962C8B-B14F-4D97-AF65-F5344CB8AC3E}">
        <p14:creationId xmlns:p14="http://schemas.microsoft.com/office/powerpoint/2010/main" val="202014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5907881" y="144302"/>
            <a:ext cx="7600712" cy="1378029"/>
          </a:xfrm>
          <a:prstGeom prst="rect">
            <a:avLst/>
          </a:prstGeom>
          <a:noFill/>
          <a:ln/>
        </p:spPr>
        <p:txBody>
          <a:bodyPr wrap="square" lIns="0" tIns="0" rIns="0" bIns="0" rtlCol="0" anchor="t"/>
          <a:lstStyle/>
          <a:p>
            <a:pPr marL="0" indent="0">
              <a:lnSpc>
                <a:spcPts val="5400"/>
              </a:lnSpc>
              <a:buNone/>
            </a:pPr>
            <a:r>
              <a:rPr lang="en-US" sz="4300" b="1" dirty="0">
                <a:solidFill>
                  <a:srgbClr val="282824"/>
                </a:solidFill>
                <a:latin typeface="Lato Bold" pitchFamily="34" charset="0"/>
                <a:ea typeface="Lato Bold" pitchFamily="34" charset="-122"/>
                <a:cs typeface="Lato Bold" pitchFamily="34" charset="-120"/>
              </a:rPr>
              <a:t>Evoluzione del Credito </a:t>
            </a:r>
            <a:r>
              <a:rPr lang="en-US" sz="4300" b="1" dirty="0" err="1">
                <a:solidFill>
                  <a:srgbClr val="282824"/>
                </a:solidFill>
                <a:latin typeface="Lato Bold" pitchFamily="34" charset="0"/>
                <a:ea typeface="Lato Bold" pitchFamily="34" charset="-122"/>
                <a:cs typeface="Lato Bold" pitchFamily="34" charset="-120"/>
              </a:rPr>
              <a:t>d’Imposta</a:t>
            </a:r>
            <a:r>
              <a:rPr lang="en-US" sz="4300" b="1" dirty="0">
                <a:solidFill>
                  <a:srgbClr val="282824"/>
                </a:solidFill>
                <a:latin typeface="Lato Bold" pitchFamily="34" charset="0"/>
                <a:ea typeface="Lato Bold" pitchFamily="34" charset="-122"/>
                <a:cs typeface="Lato Bold" pitchFamily="34" charset="-120"/>
              </a:rPr>
              <a:t> ZES Unica</a:t>
            </a:r>
            <a:endParaRPr lang="en-US" sz="4300" dirty="0"/>
          </a:p>
        </p:txBody>
      </p:sp>
      <p:sp>
        <p:nvSpPr>
          <p:cNvPr id="4" name="Shape 1"/>
          <p:cNvSpPr/>
          <p:nvPr/>
        </p:nvSpPr>
        <p:spPr>
          <a:xfrm>
            <a:off x="5907881" y="1723190"/>
            <a:ext cx="30480" cy="4957167"/>
          </a:xfrm>
          <a:prstGeom prst="roundRect">
            <a:avLst>
              <a:gd name="adj" fmla="val 108513"/>
            </a:avLst>
          </a:prstGeom>
          <a:solidFill>
            <a:srgbClr val="CBC5B8"/>
          </a:solidFill>
          <a:ln/>
        </p:spPr>
      </p:sp>
      <p:sp>
        <p:nvSpPr>
          <p:cNvPr id="5" name="Shape 2"/>
          <p:cNvSpPr/>
          <p:nvPr/>
        </p:nvSpPr>
        <p:spPr>
          <a:xfrm>
            <a:off x="6125408" y="2203965"/>
            <a:ext cx="661392" cy="30480"/>
          </a:xfrm>
          <a:prstGeom prst="roundRect">
            <a:avLst>
              <a:gd name="adj" fmla="val 108513"/>
            </a:avLst>
          </a:prstGeom>
          <a:solidFill>
            <a:srgbClr val="CBC5B8"/>
          </a:solidFill>
          <a:ln/>
        </p:spPr>
      </p:sp>
      <p:sp>
        <p:nvSpPr>
          <p:cNvPr id="6" name="Shape 3"/>
          <p:cNvSpPr/>
          <p:nvPr/>
        </p:nvSpPr>
        <p:spPr>
          <a:xfrm>
            <a:off x="5659874" y="1955958"/>
            <a:ext cx="496014" cy="496014"/>
          </a:xfrm>
          <a:prstGeom prst="roundRect">
            <a:avLst>
              <a:gd name="adj" fmla="val 6668"/>
            </a:avLst>
          </a:prstGeom>
          <a:solidFill>
            <a:srgbClr val="E5DFD2"/>
          </a:solidFill>
          <a:ln/>
        </p:spPr>
      </p:sp>
      <p:sp>
        <p:nvSpPr>
          <p:cNvPr id="7" name="Text 4"/>
          <p:cNvSpPr/>
          <p:nvPr/>
        </p:nvSpPr>
        <p:spPr>
          <a:xfrm>
            <a:off x="5742563" y="2012512"/>
            <a:ext cx="330637" cy="413385"/>
          </a:xfrm>
          <a:prstGeom prst="rect">
            <a:avLst/>
          </a:prstGeom>
          <a:noFill/>
          <a:ln/>
        </p:spPr>
        <p:txBody>
          <a:bodyPr wrap="none" lIns="0" tIns="0" rIns="0" bIns="0" rtlCol="0" anchor="t"/>
          <a:lstStyle/>
          <a:p>
            <a:pPr marL="0" indent="0" algn="ctr">
              <a:lnSpc>
                <a:spcPts val="2600"/>
              </a:lnSpc>
              <a:buNone/>
            </a:pPr>
            <a:r>
              <a:rPr lang="en-US" sz="2600" b="1" dirty="0">
                <a:solidFill>
                  <a:srgbClr val="4A4A45"/>
                </a:solidFill>
                <a:latin typeface="Lato Bold" pitchFamily="34" charset="0"/>
                <a:ea typeface="Lato Bold" pitchFamily="34" charset="-122"/>
                <a:cs typeface="Lato Bold" pitchFamily="34" charset="-120"/>
              </a:rPr>
              <a:t>1</a:t>
            </a:r>
            <a:endParaRPr lang="en-US" sz="2600" dirty="0"/>
          </a:p>
        </p:txBody>
      </p:sp>
      <p:sp>
        <p:nvSpPr>
          <p:cNvPr id="8" name="Text 5"/>
          <p:cNvSpPr/>
          <p:nvPr/>
        </p:nvSpPr>
        <p:spPr>
          <a:xfrm>
            <a:off x="7010400" y="1943575"/>
            <a:ext cx="2756178" cy="344448"/>
          </a:xfrm>
          <a:prstGeom prst="rect">
            <a:avLst/>
          </a:prstGeom>
          <a:noFill/>
          <a:ln/>
        </p:spPr>
        <p:txBody>
          <a:bodyPr wrap="none" lIns="0" tIns="0" rIns="0" bIns="0" rtlCol="0" anchor="t"/>
          <a:lstStyle/>
          <a:p>
            <a:pPr marL="0" indent="0" algn="l">
              <a:lnSpc>
                <a:spcPts val="2700"/>
              </a:lnSpc>
              <a:buNone/>
            </a:pPr>
            <a:r>
              <a:rPr lang="en-US" sz="2150" b="1" dirty="0">
                <a:solidFill>
                  <a:srgbClr val="4A4A45"/>
                </a:solidFill>
                <a:latin typeface="Lato Bold" pitchFamily="34" charset="0"/>
                <a:ea typeface="Lato Bold" pitchFamily="34" charset="-122"/>
                <a:cs typeface="Lato Bold" pitchFamily="34" charset="-120"/>
              </a:rPr>
              <a:t>Anno 2024</a:t>
            </a:r>
            <a:endParaRPr lang="en-US" sz="2150" dirty="0"/>
          </a:p>
        </p:txBody>
      </p:sp>
      <p:sp>
        <p:nvSpPr>
          <p:cNvPr id="9" name="Text 6"/>
          <p:cNvSpPr/>
          <p:nvPr/>
        </p:nvSpPr>
        <p:spPr>
          <a:xfrm>
            <a:off x="7010400" y="2420301"/>
            <a:ext cx="6250186" cy="352782"/>
          </a:xfrm>
          <a:prstGeom prst="rect">
            <a:avLst/>
          </a:prstGeom>
          <a:noFill/>
          <a:ln/>
        </p:spPr>
        <p:txBody>
          <a:bodyPr wrap="none" lIns="0" tIns="0" rIns="0" bIns="0" rtlCol="0" anchor="t"/>
          <a:lstStyle/>
          <a:p>
            <a:pPr marL="0" indent="0" algn="l">
              <a:lnSpc>
                <a:spcPts val="2750"/>
              </a:lnSpc>
              <a:buNone/>
            </a:pPr>
            <a:r>
              <a:rPr lang="en-US" sz="1700" dirty="0" err="1">
                <a:solidFill>
                  <a:srgbClr val="4A4A45"/>
                </a:solidFill>
                <a:latin typeface="Lato" pitchFamily="34" charset="0"/>
                <a:ea typeface="Lato" pitchFamily="34" charset="-122"/>
                <a:cs typeface="Lato" pitchFamily="34" charset="-120"/>
              </a:rPr>
              <a:t>Investimenti</a:t>
            </a:r>
            <a:r>
              <a:rPr lang="en-US" sz="1700" dirty="0">
                <a:solidFill>
                  <a:srgbClr val="4A4A45"/>
                </a:solidFill>
                <a:latin typeface="Lato" pitchFamily="34" charset="0"/>
                <a:ea typeface="Lato" pitchFamily="34" charset="-122"/>
                <a:cs typeface="Lato" pitchFamily="34" charset="-120"/>
              </a:rPr>
              <a:t> </a:t>
            </a:r>
            <a:r>
              <a:rPr lang="en-US" sz="1700" dirty="0" err="1">
                <a:solidFill>
                  <a:srgbClr val="4A4A45"/>
                </a:solidFill>
                <a:latin typeface="Lato" pitchFamily="34" charset="0"/>
                <a:ea typeface="Lato" pitchFamily="34" charset="-122"/>
                <a:cs typeface="Lato" pitchFamily="34" charset="-120"/>
              </a:rPr>
              <a:t>effettuati</a:t>
            </a:r>
            <a:r>
              <a:rPr lang="en-US" sz="1700" dirty="0">
                <a:solidFill>
                  <a:srgbClr val="4A4A45"/>
                </a:solidFill>
                <a:latin typeface="Lato" pitchFamily="34" charset="0"/>
                <a:ea typeface="Lato" pitchFamily="34" charset="-122"/>
                <a:cs typeface="Lato" pitchFamily="34" charset="-120"/>
              </a:rPr>
              <a:t> dal 1° gennaio al 15 novembre 2024.</a:t>
            </a:r>
          </a:p>
          <a:p>
            <a:pPr marL="0" indent="0" algn="l">
              <a:lnSpc>
                <a:spcPts val="2750"/>
              </a:lnSpc>
              <a:buNone/>
            </a:pPr>
            <a:r>
              <a:rPr lang="en-US" sz="1700" dirty="0">
                <a:solidFill>
                  <a:srgbClr val="4A4A45"/>
                </a:solidFill>
                <a:latin typeface="Lato" pitchFamily="34" charset="0"/>
                <a:ea typeface="Lato" pitchFamily="34" charset="-122"/>
                <a:cs typeface="Lato" pitchFamily="34" charset="-120"/>
              </a:rPr>
              <a:t>Agricoltura dal 16 Maggio 2024 al 15 novembre 2024</a:t>
            </a:r>
            <a:endParaRPr lang="en-US" sz="1700" dirty="0"/>
          </a:p>
        </p:txBody>
      </p:sp>
      <p:sp>
        <p:nvSpPr>
          <p:cNvPr id="10" name="Shape 7"/>
          <p:cNvSpPr/>
          <p:nvPr/>
        </p:nvSpPr>
        <p:spPr>
          <a:xfrm>
            <a:off x="6125408" y="3694627"/>
            <a:ext cx="661392" cy="30480"/>
          </a:xfrm>
          <a:prstGeom prst="roundRect">
            <a:avLst>
              <a:gd name="adj" fmla="val 108513"/>
            </a:avLst>
          </a:prstGeom>
          <a:solidFill>
            <a:srgbClr val="CBC5B8"/>
          </a:solidFill>
          <a:ln/>
        </p:spPr>
      </p:sp>
      <p:sp>
        <p:nvSpPr>
          <p:cNvPr id="11" name="Shape 8"/>
          <p:cNvSpPr/>
          <p:nvPr/>
        </p:nvSpPr>
        <p:spPr>
          <a:xfrm>
            <a:off x="5659874" y="3434238"/>
            <a:ext cx="496014" cy="496014"/>
          </a:xfrm>
          <a:prstGeom prst="roundRect">
            <a:avLst>
              <a:gd name="adj" fmla="val 6668"/>
            </a:avLst>
          </a:prstGeom>
          <a:solidFill>
            <a:srgbClr val="E5DFD2"/>
          </a:solidFill>
          <a:ln/>
        </p:spPr>
        <p:txBody>
          <a:bodyPr/>
          <a:lstStyle/>
          <a:p>
            <a:endParaRPr lang="it-IT" dirty="0"/>
          </a:p>
        </p:txBody>
      </p:sp>
      <p:sp>
        <p:nvSpPr>
          <p:cNvPr id="12" name="Text 9"/>
          <p:cNvSpPr/>
          <p:nvPr/>
        </p:nvSpPr>
        <p:spPr>
          <a:xfrm>
            <a:off x="5742563" y="3503175"/>
            <a:ext cx="330637" cy="413385"/>
          </a:xfrm>
          <a:prstGeom prst="rect">
            <a:avLst/>
          </a:prstGeom>
          <a:noFill/>
          <a:ln/>
        </p:spPr>
        <p:txBody>
          <a:bodyPr wrap="none" lIns="0" tIns="0" rIns="0" bIns="0" rtlCol="0" anchor="t"/>
          <a:lstStyle/>
          <a:p>
            <a:pPr marL="0" indent="0" algn="ctr">
              <a:lnSpc>
                <a:spcPts val="2600"/>
              </a:lnSpc>
              <a:buNone/>
            </a:pPr>
            <a:r>
              <a:rPr lang="en-US" sz="2600" b="1" dirty="0">
                <a:solidFill>
                  <a:srgbClr val="4A4A45"/>
                </a:solidFill>
                <a:latin typeface="Lato Bold" pitchFamily="34" charset="0"/>
                <a:ea typeface="Lato Bold" pitchFamily="34" charset="-122"/>
                <a:cs typeface="Lato Bold" pitchFamily="34" charset="-120"/>
              </a:rPr>
              <a:t>2</a:t>
            </a:r>
            <a:endParaRPr lang="en-US" sz="2600" dirty="0"/>
          </a:p>
        </p:txBody>
      </p:sp>
      <p:sp>
        <p:nvSpPr>
          <p:cNvPr id="13" name="Text 10"/>
          <p:cNvSpPr/>
          <p:nvPr/>
        </p:nvSpPr>
        <p:spPr>
          <a:xfrm>
            <a:off x="7010400" y="3434238"/>
            <a:ext cx="2756178" cy="344448"/>
          </a:xfrm>
          <a:prstGeom prst="rect">
            <a:avLst/>
          </a:prstGeom>
          <a:noFill/>
          <a:ln/>
        </p:spPr>
        <p:txBody>
          <a:bodyPr wrap="none" lIns="0" tIns="0" rIns="0" bIns="0" rtlCol="0" anchor="t"/>
          <a:lstStyle/>
          <a:p>
            <a:pPr marL="0" indent="0" algn="l">
              <a:lnSpc>
                <a:spcPts val="2700"/>
              </a:lnSpc>
              <a:buNone/>
            </a:pPr>
            <a:r>
              <a:rPr lang="en-US" sz="2150" b="1" dirty="0">
                <a:solidFill>
                  <a:srgbClr val="4A4A45"/>
                </a:solidFill>
                <a:latin typeface="Lato Bold" pitchFamily="34" charset="0"/>
                <a:ea typeface="Lato Bold" pitchFamily="34" charset="-122"/>
                <a:cs typeface="Lato Bold" pitchFamily="34" charset="-120"/>
              </a:rPr>
              <a:t>Legge di Bilancio 2025</a:t>
            </a:r>
            <a:endParaRPr lang="en-US" sz="2150" dirty="0"/>
          </a:p>
        </p:txBody>
      </p:sp>
      <p:sp>
        <p:nvSpPr>
          <p:cNvPr id="14" name="Text 11"/>
          <p:cNvSpPr/>
          <p:nvPr/>
        </p:nvSpPr>
        <p:spPr>
          <a:xfrm>
            <a:off x="7010400" y="3910964"/>
            <a:ext cx="6250186" cy="705564"/>
          </a:xfrm>
          <a:prstGeom prst="rect">
            <a:avLst/>
          </a:prstGeom>
          <a:noFill/>
          <a:ln/>
        </p:spPr>
        <p:txBody>
          <a:bodyPr wrap="square" lIns="0" tIns="0" rIns="0" bIns="0" rtlCol="0" anchor="t"/>
          <a:lstStyle/>
          <a:p>
            <a:pPr marL="0" indent="0" algn="l">
              <a:lnSpc>
                <a:spcPts val="2750"/>
              </a:lnSpc>
              <a:buNone/>
            </a:pPr>
            <a:r>
              <a:rPr lang="en-US" sz="1700" dirty="0">
                <a:solidFill>
                  <a:srgbClr val="4A4A45"/>
                </a:solidFill>
                <a:latin typeface="Lato" pitchFamily="34" charset="0"/>
                <a:ea typeface="Lato" pitchFamily="34" charset="-122"/>
                <a:cs typeface="Lato" pitchFamily="34" charset="-120"/>
              </a:rPr>
              <a:t>Proroga all’anno 2025, </a:t>
            </a:r>
            <a:r>
              <a:rPr lang="en-US" sz="1700" dirty="0" err="1">
                <a:solidFill>
                  <a:srgbClr val="4A4A45"/>
                </a:solidFill>
                <a:latin typeface="Lato" pitchFamily="34" charset="0"/>
                <a:ea typeface="Lato" pitchFamily="34" charset="-122"/>
                <a:cs typeface="Lato" pitchFamily="34" charset="-120"/>
              </a:rPr>
              <a:t>investimenti</a:t>
            </a:r>
            <a:r>
              <a:rPr lang="en-US" sz="1700" dirty="0">
                <a:solidFill>
                  <a:srgbClr val="4A4A45"/>
                </a:solidFill>
                <a:latin typeface="Lato" pitchFamily="34" charset="0"/>
                <a:ea typeface="Lato" pitchFamily="34" charset="-122"/>
                <a:cs typeface="Lato" pitchFamily="34" charset="-120"/>
              </a:rPr>
              <a:t> </a:t>
            </a:r>
            <a:r>
              <a:rPr lang="en-US" sz="1700" dirty="0" err="1">
                <a:solidFill>
                  <a:srgbClr val="4A4A45"/>
                </a:solidFill>
                <a:latin typeface="Lato" pitchFamily="34" charset="0"/>
                <a:ea typeface="Lato" pitchFamily="34" charset="-122"/>
                <a:cs typeface="Lato" pitchFamily="34" charset="-120"/>
              </a:rPr>
              <a:t>effettuati</a:t>
            </a:r>
            <a:r>
              <a:rPr lang="en-US" sz="1700" dirty="0">
                <a:solidFill>
                  <a:srgbClr val="4A4A45"/>
                </a:solidFill>
                <a:latin typeface="Lato" pitchFamily="34" charset="0"/>
                <a:ea typeface="Lato" pitchFamily="34" charset="-122"/>
                <a:cs typeface="Lato" pitchFamily="34" charset="-120"/>
              </a:rPr>
              <a:t> dal 1° gennaio al 15 novembre 2025.</a:t>
            </a:r>
            <a:endParaRPr lang="en-US" sz="1700" dirty="0"/>
          </a:p>
        </p:txBody>
      </p:sp>
      <p:sp>
        <p:nvSpPr>
          <p:cNvPr id="15" name="Shape 12"/>
          <p:cNvSpPr/>
          <p:nvPr/>
        </p:nvSpPr>
        <p:spPr>
          <a:xfrm>
            <a:off x="6125408" y="5538072"/>
            <a:ext cx="661392" cy="30480"/>
          </a:xfrm>
          <a:prstGeom prst="roundRect">
            <a:avLst>
              <a:gd name="adj" fmla="val 108513"/>
            </a:avLst>
          </a:prstGeom>
          <a:solidFill>
            <a:srgbClr val="CBC5B8"/>
          </a:solidFill>
          <a:ln/>
        </p:spPr>
      </p:sp>
      <p:sp>
        <p:nvSpPr>
          <p:cNvPr id="16" name="Shape 13"/>
          <p:cNvSpPr/>
          <p:nvPr/>
        </p:nvSpPr>
        <p:spPr>
          <a:xfrm>
            <a:off x="5659874" y="5258395"/>
            <a:ext cx="496014" cy="496014"/>
          </a:xfrm>
          <a:prstGeom prst="roundRect">
            <a:avLst>
              <a:gd name="adj" fmla="val 6668"/>
            </a:avLst>
          </a:prstGeom>
          <a:solidFill>
            <a:srgbClr val="E5DFD2"/>
          </a:solidFill>
          <a:ln/>
        </p:spPr>
      </p:sp>
      <p:sp>
        <p:nvSpPr>
          <p:cNvPr id="17" name="Text 14"/>
          <p:cNvSpPr/>
          <p:nvPr/>
        </p:nvSpPr>
        <p:spPr>
          <a:xfrm>
            <a:off x="5742563" y="5346619"/>
            <a:ext cx="330637" cy="413385"/>
          </a:xfrm>
          <a:prstGeom prst="rect">
            <a:avLst/>
          </a:prstGeom>
          <a:noFill/>
          <a:ln/>
        </p:spPr>
        <p:txBody>
          <a:bodyPr wrap="none" lIns="0" tIns="0" rIns="0" bIns="0" rtlCol="0" anchor="t"/>
          <a:lstStyle/>
          <a:p>
            <a:pPr marL="0" indent="0" algn="ctr">
              <a:lnSpc>
                <a:spcPts val="2600"/>
              </a:lnSpc>
              <a:buNone/>
            </a:pPr>
            <a:r>
              <a:rPr lang="en-US" sz="2600" b="1" dirty="0">
                <a:solidFill>
                  <a:srgbClr val="4A4A45"/>
                </a:solidFill>
                <a:latin typeface="Lato Bold" pitchFamily="34" charset="0"/>
                <a:ea typeface="Lato Bold" pitchFamily="34" charset="-122"/>
                <a:cs typeface="Lato Bold" pitchFamily="34" charset="-120"/>
              </a:rPr>
              <a:t>3</a:t>
            </a:r>
            <a:endParaRPr lang="en-US" sz="2600" dirty="0"/>
          </a:p>
        </p:txBody>
      </p:sp>
      <p:sp>
        <p:nvSpPr>
          <p:cNvPr id="18" name="Text 15"/>
          <p:cNvSpPr/>
          <p:nvPr/>
        </p:nvSpPr>
        <p:spPr>
          <a:xfrm>
            <a:off x="7010400" y="5277682"/>
            <a:ext cx="2756178" cy="344448"/>
          </a:xfrm>
          <a:prstGeom prst="rect">
            <a:avLst/>
          </a:prstGeom>
          <a:noFill/>
          <a:ln/>
        </p:spPr>
        <p:txBody>
          <a:bodyPr wrap="none" lIns="0" tIns="0" rIns="0" bIns="0" rtlCol="0" anchor="t"/>
          <a:lstStyle/>
          <a:p>
            <a:pPr marL="0" indent="0" algn="l">
              <a:lnSpc>
                <a:spcPts val="2700"/>
              </a:lnSpc>
              <a:buNone/>
            </a:pPr>
            <a:r>
              <a:rPr lang="en-US" sz="2150" b="1" dirty="0">
                <a:solidFill>
                  <a:srgbClr val="4A4A45"/>
                </a:solidFill>
                <a:latin typeface="Lato Bold" pitchFamily="34" charset="0"/>
                <a:ea typeface="Lato Bold" pitchFamily="34" charset="-122"/>
                <a:cs typeface="Lato Bold" pitchFamily="34" charset="-120"/>
              </a:rPr>
              <a:t>Novità 2025</a:t>
            </a:r>
            <a:endParaRPr lang="en-US" sz="2150" dirty="0"/>
          </a:p>
        </p:txBody>
      </p:sp>
      <p:sp>
        <p:nvSpPr>
          <p:cNvPr id="19" name="Text 16"/>
          <p:cNvSpPr/>
          <p:nvPr/>
        </p:nvSpPr>
        <p:spPr>
          <a:xfrm>
            <a:off x="7010400" y="5754409"/>
            <a:ext cx="6250186" cy="705564"/>
          </a:xfrm>
          <a:prstGeom prst="rect">
            <a:avLst/>
          </a:prstGeom>
          <a:noFill/>
          <a:ln/>
        </p:spPr>
        <p:txBody>
          <a:bodyPr wrap="square" lIns="0" tIns="0" rIns="0" bIns="0" rtlCol="0" anchor="t"/>
          <a:lstStyle/>
          <a:p>
            <a:pPr marL="285750" indent="-285750" algn="l">
              <a:lnSpc>
                <a:spcPts val="2750"/>
              </a:lnSpc>
              <a:buFont typeface="Arial" panose="020B0604020202020204" pitchFamily="34" charset="0"/>
              <a:buChar char="•"/>
            </a:pPr>
            <a:r>
              <a:rPr lang="it-IT" sz="1700" dirty="0">
                <a:solidFill>
                  <a:srgbClr val="4A4A45"/>
                </a:solidFill>
                <a:latin typeface="Lato" pitchFamily="34" charset="0"/>
                <a:ea typeface="Lato" pitchFamily="34" charset="-122"/>
                <a:cs typeface="Lato" pitchFamily="34" charset="-120"/>
              </a:rPr>
              <a:t>Investimenti di durata pluriennale avviati dal 1/1/2024 (16 maggio agricoltura) e conclusi successivamente al 31 dicembre 2024 (ed entro il 15 novembre 2025)</a:t>
            </a:r>
          </a:p>
          <a:p>
            <a:pPr marL="285750" indent="-285750" algn="l">
              <a:lnSpc>
                <a:spcPts val="2750"/>
              </a:lnSpc>
              <a:buFont typeface="Arial" panose="020B0604020202020204" pitchFamily="34" charset="0"/>
              <a:buChar char="•"/>
            </a:pPr>
            <a:r>
              <a:rPr lang="it-IT" sz="1700" dirty="0">
                <a:solidFill>
                  <a:srgbClr val="4A4A45"/>
                </a:solidFill>
                <a:latin typeface="Lato" pitchFamily="34" charset="0"/>
                <a:ea typeface="Lato" pitchFamily="34" charset="-122"/>
                <a:cs typeface="Lato" pitchFamily="34" charset="-120"/>
              </a:rPr>
              <a:t>Acconti versati e fatturati prima del 1° gennaio 2025 (e, comunque, non prima del 20 settembre 2023 – 16 maggio 24 agricoltura) per investimenti realizzati dal 1° gennaio 2025.</a:t>
            </a:r>
          </a:p>
        </p:txBody>
      </p:sp>
      <p:pic>
        <p:nvPicPr>
          <p:cNvPr id="20" name="Image 0" descr="preencoded.png">
            <a:extLst>
              <a:ext uri="{FF2B5EF4-FFF2-40B4-BE49-F238E27FC236}">
                <a16:creationId xmlns:a16="http://schemas.microsoft.com/office/drawing/2014/main" id="{B52A5774-05E3-4335-A456-D2768286DF04}"/>
              </a:ext>
            </a:extLst>
          </p:cNvPr>
          <p:cNvPicPr>
            <a:picLocks noChangeAspect="1"/>
          </p:cNvPicPr>
          <p:nvPr/>
        </p:nvPicPr>
        <p:blipFill>
          <a:blip r:embed="rId3"/>
          <a:stretch>
            <a:fillRect/>
          </a:stretch>
        </p:blipFill>
        <p:spPr>
          <a:xfrm>
            <a:off x="0" y="0"/>
            <a:ext cx="5486400" cy="82311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4042172" y="2047936"/>
            <a:ext cx="6546056" cy="708779"/>
          </a:xfrm>
          <a:prstGeom prst="rect">
            <a:avLst/>
          </a:prstGeom>
          <a:noFill/>
          <a:ln/>
        </p:spPr>
        <p:txBody>
          <a:bodyPr wrap="none" lIns="0" tIns="0" rIns="0" bIns="0" rtlCol="0" anchor="t"/>
          <a:lstStyle/>
          <a:p>
            <a:pPr marL="0" indent="0" algn="ctr">
              <a:lnSpc>
                <a:spcPts val="5550"/>
              </a:lnSpc>
              <a:buNone/>
            </a:pPr>
            <a:r>
              <a:rPr lang="en-US" sz="4450" b="1" dirty="0">
                <a:solidFill>
                  <a:srgbClr val="282824"/>
                </a:solidFill>
                <a:latin typeface="Lato Bold" pitchFamily="34" charset="0"/>
                <a:ea typeface="Lato Bold" pitchFamily="34" charset="-122"/>
                <a:cs typeface="Lato Bold" pitchFamily="34" charset="-120"/>
              </a:rPr>
              <a:t>Area </a:t>
            </a:r>
            <a:r>
              <a:rPr lang="en-US" sz="4450" b="1" dirty="0" err="1">
                <a:solidFill>
                  <a:srgbClr val="282824"/>
                </a:solidFill>
                <a:latin typeface="Lato Bold" pitchFamily="34" charset="0"/>
                <a:ea typeface="Lato Bold" pitchFamily="34" charset="-122"/>
                <a:cs typeface="Lato Bold" pitchFamily="34" charset="-120"/>
              </a:rPr>
              <a:t>Geografica</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della</a:t>
            </a:r>
            <a:r>
              <a:rPr lang="en-US" sz="4450" b="1" dirty="0">
                <a:solidFill>
                  <a:srgbClr val="282824"/>
                </a:solidFill>
                <a:latin typeface="Lato Bold" pitchFamily="34" charset="0"/>
                <a:ea typeface="Lato Bold" pitchFamily="34" charset="-122"/>
                <a:cs typeface="Lato Bold" pitchFamily="34" charset="-120"/>
              </a:rPr>
              <a:t> ZES Unica Art.16 e Art.16bis</a:t>
            </a:r>
            <a:endParaRPr lang="en-US" sz="4450" dirty="0"/>
          </a:p>
        </p:txBody>
      </p:sp>
      <p:sp>
        <p:nvSpPr>
          <p:cNvPr id="4" name="Shape 1"/>
          <p:cNvSpPr/>
          <p:nvPr/>
        </p:nvSpPr>
        <p:spPr>
          <a:xfrm>
            <a:off x="793790" y="3309580"/>
            <a:ext cx="510302" cy="510302"/>
          </a:xfrm>
          <a:prstGeom prst="roundRect">
            <a:avLst>
              <a:gd name="adj" fmla="val 6667"/>
            </a:avLst>
          </a:prstGeom>
          <a:solidFill>
            <a:srgbClr val="E5DFD2"/>
          </a:solidFill>
          <a:ln/>
        </p:spPr>
      </p:sp>
      <p:sp>
        <p:nvSpPr>
          <p:cNvPr id="5" name="Text 2"/>
          <p:cNvSpPr/>
          <p:nvPr/>
        </p:nvSpPr>
        <p:spPr>
          <a:xfrm>
            <a:off x="878860" y="3352086"/>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A4A45"/>
                </a:solidFill>
                <a:latin typeface="Lato Bold" pitchFamily="34" charset="0"/>
                <a:ea typeface="Lato Bold" pitchFamily="34" charset="-122"/>
                <a:cs typeface="Lato Bold" pitchFamily="34" charset="-120"/>
              </a:rPr>
              <a:t>1</a:t>
            </a:r>
            <a:endParaRPr lang="en-US" sz="2650" dirty="0"/>
          </a:p>
        </p:txBody>
      </p:sp>
      <p:sp>
        <p:nvSpPr>
          <p:cNvPr id="6" name="Text 3"/>
          <p:cNvSpPr/>
          <p:nvPr/>
        </p:nvSpPr>
        <p:spPr>
          <a:xfrm>
            <a:off x="1530906" y="330958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Regioni Coinvolte</a:t>
            </a:r>
            <a:endParaRPr lang="en-US" sz="2200" dirty="0"/>
          </a:p>
        </p:txBody>
      </p:sp>
      <p:sp>
        <p:nvSpPr>
          <p:cNvPr id="7" name="Text 4"/>
          <p:cNvSpPr/>
          <p:nvPr/>
        </p:nvSpPr>
        <p:spPr>
          <a:xfrm>
            <a:off x="1530906" y="3799999"/>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Abruzzo, Basilicata, Calabria, Campania, Molise, Puglia, Sicilia, Sardegna.</a:t>
            </a:r>
            <a:endParaRPr lang="en-US" sz="1750" dirty="0"/>
          </a:p>
        </p:txBody>
      </p:sp>
      <p:sp>
        <p:nvSpPr>
          <p:cNvPr id="8" name="Shape 5"/>
          <p:cNvSpPr/>
          <p:nvPr/>
        </p:nvSpPr>
        <p:spPr>
          <a:xfrm>
            <a:off x="5373341" y="3267075"/>
            <a:ext cx="510302" cy="510302"/>
          </a:xfrm>
          <a:prstGeom prst="roundRect">
            <a:avLst>
              <a:gd name="adj" fmla="val 6667"/>
            </a:avLst>
          </a:prstGeom>
          <a:solidFill>
            <a:srgbClr val="E5DFD2"/>
          </a:solidFill>
          <a:ln/>
        </p:spPr>
      </p:sp>
      <p:sp>
        <p:nvSpPr>
          <p:cNvPr id="9" name="Text 6"/>
          <p:cNvSpPr/>
          <p:nvPr/>
        </p:nvSpPr>
        <p:spPr>
          <a:xfrm>
            <a:off x="5472350" y="3352086"/>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A4A45"/>
                </a:solidFill>
                <a:latin typeface="Lato Bold" pitchFamily="34" charset="0"/>
                <a:ea typeface="Lato Bold" pitchFamily="34" charset="-122"/>
                <a:cs typeface="Lato Bold" pitchFamily="34" charset="-120"/>
              </a:rPr>
              <a:t>2</a:t>
            </a:r>
            <a:endParaRPr lang="en-US" sz="2650" dirty="0"/>
          </a:p>
        </p:txBody>
      </p:sp>
      <p:sp>
        <p:nvSpPr>
          <p:cNvPr id="10" name="Text 7"/>
          <p:cNvSpPr/>
          <p:nvPr/>
        </p:nvSpPr>
        <p:spPr>
          <a:xfrm>
            <a:off x="5897582" y="330958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Deroghe Europee</a:t>
            </a:r>
            <a:endParaRPr lang="en-US" sz="2200" dirty="0"/>
          </a:p>
        </p:txBody>
      </p:sp>
      <p:sp>
        <p:nvSpPr>
          <p:cNvPr id="11" name="Text 8"/>
          <p:cNvSpPr/>
          <p:nvPr/>
        </p:nvSpPr>
        <p:spPr>
          <a:xfrm>
            <a:off x="5606135" y="3779927"/>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Zone assistite ammissibili (art. 107(3)(a) e (c) TFUE).</a:t>
            </a:r>
            <a:endParaRPr lang="en-US" sz="1750" dirty="0"/>
          </a:p>
        </p:txBody>
      </p:sp>
      <p:sp>
        <p:nvSpPr>
          <p:cNvPr id="12" name="Shape 9"/>
          <p:cNvSpPr/>
          <p:nvPr/>
        </p:nvSpPr>
        <p:spPr>
          <a:xfrm>
            <a:off x="9349561" y="3267075"/>
            <a:ext cx="510302" cy="510302"/>
          </a:xfrm>
          <a:prstGeom prst="roundRect">
            <a:avLst>
              <a:gd name="adj" fmla="val 6667"/>
            </a:avLst>
          </a:prstGeom>
          <a:solidFill>
            <a:srgbClr val="E5DFD2"/>
          </a:solidFill>
          <a:ln/>
        </p:spPr>
      </p:sp>
      <p:sp>
        <p:nvSpPr>
          <p:cNvPr id="13" name="Text 10"/>
          <p:cNvSpPr/>
          <p:nvPr/>
        </p:nvSpPr>
        <p:spPr>
          <a:xfrm>
            <a:off x="9434631" y="3352086"/>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A4A45"/>
                </a:solidFill>
                <a:latin typeface="Lato Bold" pitchFamily="34" charset="0"/>
                <a:ea typeface="Lato Bold" pitchFamily="34" charset="-122"/>
                <a:cs typeface="Lato Bold" pitchFamily="34" charset="-120"/>
              </a:rPr>
              <a:t>3</a:t>
            </a:r>
            <a:endParaRPr lang="en-US" sz="2650" dirty="0"/>
          </a:p>
        </p:txBody>
      </p:sp>
      <p:sp>
        <p:nvSpPr>
          <p:cNvPr id="14" name="Text 11"/>
          <p:cNvSpPr/>
          <p:nvPr/>
        </p:nvSpPr>
        <p:spPr>
          <a:xfrm>
            <a:off x="9887741" y="330958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Zone </a:t>
            </a:r>
            <a:r>
              <a:rPr lang="en-US" sz="2200" b="1" dirty="0" err="1">
                <a:solidFill>
                  <a:srgbClr val="4A4A45"/>
                </a:solidFill>
                <a:latin typeface="Lato Bold" pitchFamily="34" charset="0"/>
                <a:ea typeface="Lato Bold" pitchFamily="34" charset="-122"/>
                <a:cs typeface="Lato Bold" pitchFamily="34" charset="-120"/>
              </a:rPr>
              <a:t>escluse</a:t>
            </a:r>
            <a:endParaRPr lang="en-US" sz="2200" dirty="0"/>
          </a:p>
        </p:txBody>
      </p:sp>
      <p:sp>
        <p:nvSpPr>
          <p:cNvPr id="15" name="Text 12"/>
          <p:cNvSpPr/>
          <p:nvPr/>
        </p:nvSpPr>
        <p:spPr>
          <a:xfrm>
            <a:off x="9887741" y="3777377"/>
            <a:ext cx="4301595" cy="945230"/>
          </a:xfrm>
          <a:prstGeom prst="rect">
            <a:avLst/>
          </a:prstGeom>
          <a:noFill/>
          <a:ln/>
        </p:spPr>
        <p:txBody>
          <a:bodyPr wrap="non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Per </a:t>
            </a:r>
            <a:r>
              <a:rPr lang="en-US" sz="1750" dirty="0" err="1">
                <a:solidFill>
                  <a:srgbClr val="4A4A45"/>
                </a:solidFill>
                <a:latin typeface="Lato" pitchFamily="34" charset="0"/>
                <a:ea typeface="Lato" pitchFamily="34" charset="-122"/>
                <a:cs typeface="Lato" pitchFamily="34" charset="-120"/>
              </a:rPr>
              <a:t>l’Abruzzo</a:t>
            </a:r>
            <a:r>
              <a:rPr lang="en-US" sz="1750" dirty="0">
                <a:solidFill>
                  <a:srgbClr val="4A4A45"/>
                </a:solidFill>
                <a:latin typeface="Lato" pitchFamily="34" charset="0"/>
                <a:ea typeface="Lato" pitchFamily="34" charset="-122"/>
                <a:cs typeface="Lato" pitchFamily="34" charset="-120"/>
              </a:rPr>
              <a:t> la ZES Unica non </a:t>
            </a:r>
            <a:r>
              <a:rPr lang="en-US" sz="1750" dirty="0" err="1">
                <a:solidFill>
                  <a:srgbClr val="4A4A45"/>
                </a:solidFill>
                <a:latin typeface="Lato" pitchFamily="34" charset="0"/>
                <a:ea typeface="Lato" pitchFamily="34" charset="-122"/>
                <a:cs typeface="Lato" pitchFamily="34" charset="-120"/>
              </a:rPr>
              <a:t>comprende</a:t>
            </a:r>
            <a:r>
              <a:rPr lang="en-US" sz="1750" dirty="0">
                <a:solidFill>
                  <a:srgbClr val="4A4A45"/>
                </a:solidFill>
                <a:latin typeface="Lato" pitchFamily="34" charset="0"/>
                <a:ea typeface="Lato" pitchFamily="34" charset="-122"/>
                <a:cs typeface="Lato" pitchFamily="34" charset="-120"/>
              </a:rPr>
              <a:t> </a:t>
            </a:r>
          </a:p>
          <a:p>
            <a:pPr marL="0" indent="0">
              <a:lnSpc>
                <a:spcPts val="2850"/>
              </a:lnSpc>
              <a:buNone/>
            </a:pPr>
            <a:r>
              <a:rPr lang="en-US" sz="1750" dirty="0" err="1">
                <a:solidFill>
                  <a:srgbClr val="4A4A45"/>
                </a:solidFill>
                <a:latin typeface="Lato" pitchFamily="34" charset="0"/>
                <a:ea typeface="Lato" pitchFamily="34" charset="-122"/>
                <a:cs typeface="Lato" pitchFamily="34" charset="-120"/>
              </a:rPr>
              <a:t>tutto</a:t>
            </a:r>
            <a:r>
              <a:rPr lang="en-US" sz="1750" dirty="0">
                <a:solidFill>
                  <a:srgbClr val="4A4A45"/>
                </a:solidFill>
                <a:latin typeface="Lato" pitchFamily="34" charset="0"/>
                <a:ea typeface="Lato" pitchFamily="34" charset="-122"/>
                <a:cs typeface="Lato" pitchFamily="34" charset="-120"/>
              </a:rPr>
              <a:t> il </a:t>
            </a:r>
            <a:r>
              <a:rPr lang="en-US" sz="1750" dirty="0" err="1">
                <a:solidFill>
                  <a:srgbClr val="4A4A45"/>
                </a:solidFill>
                <a:latin typeface="Lato" pitchFamily="34" charset="0"/>
                <a:ea typeface="Lato" pitchFamily="34" charset="-122"/>
                <a:cs typeface="Lato" pitchFamily="34" charset="-120"/>
              </a:rPr>
              <a:t>territorio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regionale</a:t>
            </a:r>
            <a:r>
              <a:rPr lang="en-US" sz="1750" dirty="0">
                <a:solidFill>
                  <a:srgbClr val="4A4A45"/>
                </a:solidFill>
                <a:latin typeface="Lato" pitchFamily="34" charset="0"/>
                <a:ea typeface="Lato" pitchFamily="34" charset="-122"/>
                <a:cs typeface="Lato" pitchFamily="34" charset="-120"/>
              </a:rPr>
              <a:t> ma </a:t>
            </a:r>
            <a:r>
              <a:rPr lang="en-US" sz="1750" dirty="0" err="1">
                <a:solidFill>
                  <a:srgbClr val="4A4A45"/>
                </a:solidFill>
                <a:latin typeface="Lato" pitchFamily="34" charset="0"/>
                <a:ea typeface="Lato" pitchFamily="34" charset="-122"/>
                <a:cs typeface="Lato" pitchFamily="34" charset="-120"/>
              </a:rPr>
              <a:t>sono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esclusi</a:t>
            </a:r>
            <a:endParaRPr lang="en-US" sz="1750" dirty="0">
              <a:solidFill>
                <a:srgbClr val="4A4A45"/>
              </a:solidFill>
              <a:latin typeface="Lato" pitchFamily="34" charset="0"/>
              <a:ea typeface="Lato" pitchFamily="34" charset="-122"/>
              <a:cs typeface="Lato" pitchFamily="34" charset="-120"/>
            </a:endParaRPr>
          </a:p>
          <a:p>
            <a:pPr marL="0" indent="0">
              <a:lnSpc>
                <a:spcPts val="2850"/>
              </a:lnSpc>
              <a:buNone/>
            </a:pP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alcuni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comuni</a:t>
            </a:r>
            <a:r>
              <a:rPr lang="en-US" sz="1750" dirty="0">
                <a:solidFill>
                  <a:srgbClr val="4A4A45"/>
                </a:solidFill>
                <a:latin typeface="Lato" pitchFamily="34" charset="0"/>
                <a:ea typeface="Lato" pitchFamily="34" charset="-122"/>
                <a:cs typeface="Lato" pitchFamily="34" charset="-120"/>
              </a:rPr>
              <a:t>  </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5800" y="405051"/>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Credito ZES – Ambito Soggettivo (Art. 16)</a:t>
            </a:r>
            <a:endParaRPr lang="en-US" sz="4450" dirty="0"/>
          </a:p>
        </p:txBody>
      </p:sp>
      <p:sp>
        <p:nvSpPr>
          <p:cNvPr id="3" name="Text 1"/>
          <p:cNvSpPr/>
          <p:nvPr/>
        </p:nvSpPr>
        <p:spPr>
          <a:xfrm>
            <a:off x="782904" y="146827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Ambito Soggettivo</a:t>
            </a:r>
            <a:endParaRPr lang="en-US" sz="2200" dirty="0"/>
          </a:p>
        </p:txBody>
      </p:sp>
      <p:sp>
        <p:nvSpPr>
          <p:cNvPr id="4" name="Text 2"/>
          <p:cNvSpPr/>
          <p:nvPr/>
        </p:nvSpPr>
        <p:spPr>
          <a:xfrm>
            <a:off x="782904" y="2049423"/>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Tutte le imprese che operano o si </a:t>
            </a:r>
            <a:r>
              <a:rPr lang="en-US" sz="1750" dirty="0" err="1">
                <a:solidFill>
                  <a:srgbClr val="4A4A45"/>
                </a:solidFill>
                <a:latin typeface="Lato" pitchFamily="34" charset="0"/>
                <a:ea typeface="Lato" pitchFamily="34" charset="-122"/>
                <a:cs typeface="Lato" pitchFamily="34" charset="-120"/>
              </a:rPr>
              <a:t>insediano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nella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Zes</a:t>
            </a:r>
            <a:r>
              <a:rPr lang="en-US" sz="1750" dirty="0">
                <a:solidFill>
                  <a:srgbClr val="4A4A45"/>
                </a:solidFill>
                <a:latin typeface="Lato" pitchFamily="34" charset="0"/>
                <a:ea typeface="Lato" pitchFamily="34" charset="-122"/>
                <a:cs typeface="Lato" pitchFamily="34" charset="-120"/>
              </a:rPr>
              <a:t> Unica, indipendentemente dalla forma giuridica e dal regime contabile adottato.</a:t>
            </a:r>
            <a:endParaRPr lang="en-US" sz="1750" dirty="0"/>
          </a:p>
        </p:txBody>
      </p:sp>
      <p:sp>
        <p:nvSpPr>
          <p:cNvPr id="5" name="Text 3"/>
          <p:cNvSpPr/>
          <p:nvPr/>
        </p:nvSpPr>
        <p:spPr>
          <a:xfrm>
            <a:off x="5322042" y="146827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Esclusioni</a:t>
            </a:r>
            <a:endParaRPr lang="en-US" sz="2200" dirty="0"/>
          </a:p>
        </p:txBody>
      </p:sp>
      <p:sp>
        <p:nvSpPr>
          <p:cNvPr id="6" name="Text 4"/>
          <p:cNvSpPr/>
          <p:nvPr/>
        </p:nvSpPr>
        <p:spPr>
          <a:xfrm>
            <a:off x="5322042" y="2049423"/>
            <a:ext cx="3978116" cy="1088708"/>
          </a:xfrm>
          <a:prstGeom prst="rect">
            <a:avLst/>
          </a:prstGeom>
          <a:noFill/>
          <a:ln/>
        </p:spPr>
        <p:txBody>
          <a:bodyPr wrap="square" lIns="0" tIns="0" rIns="0" bIns="0" rtlCol="0" anchor="t"/>
          <a:lstStyle/>
          <a:p>
            <a:pPr marL="0" indent="0">
              <a:lnSpc>
                <a:spcPts val="2850"/>
              </a:lnSpc>
              <a:buNone/>
            </a:pPr>
            <a:r>
              <a:rPr lang="en-US" sz="1750" dirty="0" err="1">
                <a:solidFill>
                  <a:srgbClr val="4A4A45"/>
                </a:solidFill>
                <a:latin typeface="Lato" pitchFamily="34" charset="0"/>
                <a:ea typeface="Lato" pitchFamily="34" charset="-122"/>
                <a:cs typeface="Lato" pitchFamily="34" charset="-120"/>
              </a:rPr>
              <a:t>Imprese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operanti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nel</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settore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dell’industria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siderurgica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carborifera</a:t>
            </a:r>
            <a:r>
              <a:rPr lang="en-US" sz="1750" dirty="0">
                <a:solidFill>
                  <a:srgbClr val="4A4A45"/>
                </a:solidFill>
                <a:latin typeface="Lato" pitchFamily="34" charset="0"/>
                <a:ea typeface="Lato" pitchFamily="34" charset="-122"/>
                <a:cs typeface="Lato" pitchFamily="34" charset="-120"/>
              </a:rPr>
              <a:t> e </a:t>
            </a:r>
            <a:r>
              <a:rPr lang="en-US" sz="1750" dirty="0" err="1">
                <a:solidFill>
                  <a:srgbClr val="4A4A45"/>
                </a:solidFill>
                <a:latin typeface="Lato" pitchFamily="34" charset="0"/>
                <a:ea typeface="Lato" pitchFamily="34" charset="-122"/>
                <a:cs typeface="Lato" pitchFamily="34" charset="-120"/>
              </a:rPr>
              <a:t>della</a:t>
            </a:r>
            <a:r>
              <a:rPr lang="en-US" sz="1750" dirty="0">
                <a:solidFill>
                  <a:srgbClr val="4A4A45"/>
                </a:solidFill>
                <a:latin typeface="Lato" pitchFamily="34" charset="0"/>
                <a:ea typeface="Lato" pitchFamily="34" charset="-122"/>
                <a:cs typeface="Lato" pitchFamily="34" charset="-120"/>
              </a:rPr>
              <a:t> lignite, dei </a:t>
            </a:r>
            <a:r>
              <a:rPr lang="en-US" sz="1750" dirty="0" err="1">
                <a:solidFill>
                  <a:srgbClr val="4A4A45"/>
                </a:solidFill>
                <a:latin typeface="Lato" pitchFamily="34" charset="0"/>
                <a:ea typeface="Lato" pitchFamily="34" charset="-122"/>
                <a:cs typeface="Lato" pitchFamily="34" charset="-120"/>
              </a:rPr>
              <a:t>trasporti</a:t>
            </a:r>
            <a:r>
              <a:rPr lang="en-US" sz="1750" dirty="0">
                <a:solidFill>
                  <a:srgbClr val="4A4A45"/>
                </a:solidFill>
                <a:latin typeface="Lato" pitchFamily="34" charset="0"/>
                <a:ea typeface="Lato" pitchFamily="34" charset="-122"/>
                <a:cs typeface="Lato" pitchFamily="34" charset="-120"/>
              </a:rPr>
              <a:t> (</a:t>
            </a:r>
            <a:r>
              <a:rPr lang="it-IT" sz="1750" dirty="0">
                <a:solidFill>
                  <a:srgbClr val="4A4A45"/>
                </a:solidFill>
                <a:latin typeface="Lato" pitchFamily="34" charset="0"/>
                <a:ea typeface="Lato" pitchFamily="34" charset="-122"/>
                <a:cs typeface="Lato" pitchFamily="34" charset="-120"/>
              </a:rPr>
              <a:t>esclusi i settori del magazzinaggio e del supporto ai trasporti)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della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produzione-stoccaggio-trasmissione-distribuzione</a:t>
            </a:r>
            <a:r>
              <a:rPr lang="en-US" sz="1750" dirty="0">
                <a:solidFill>
                  <a:srgbClr val="4A4A45"/>
                </a:solidFill>
                <a:latin typeface="Lato" pitchFamily="34" charset="0"/>
                <a:ea typeface="Lato" pitchFamily="34" charset="-122"/>
                <a:cs typeface="Lato" pitchFamily="34" charset="-120"/>
              </a:rPr>
              <a:t> di </a:t>
            </a:r>
            <a:r>
              <a:rPr lang="en-US" sz="2200" b="1" dirty="0" err="1">
                <a:solidFill>
                  <a:srgbClr val="282824"/>
                </a:solidFill>
                <a:latin typeface="Lato Bold" pitchFamily="34" charset="0"/>
                <a:ea typeface="Lato Bold" pitchFamily="34" charset="-122"/>
                <a:cs typeface="Lato Bold" pitchFamily="34" charset="-120"/>
              </a:rPr>
              <a:t>energia</a:t>
            </a:r>
            <a:r>
              <a:rPr lang="en-US" sz="2200" b="1" dirty="0">
                <a:solidFill>
                  <a:srgbClr val="282824"/>
                </a:solidFill>
                <a:latin typeface="Lato Bold" pitchFamily="34" charset="0"/>
                <a:ea typeface="Lato Bold" pitchFamily="34" charset="-122"/>
                <a:cs typeface="Lato Bold" pitchFamily="34" charset="-120"/>
              </a:rPr>
              <a:t>*</a:t>
            </a:r>
            <a:r>
              <a:rPr lang="en-US" sz="1750" b="1"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della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banda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larga</a:t>
            </a:r>
            <a:r>
              <a:rPr lang="en-US" sz="1750" dirty="0">
                <a:solidFill>
                  <a:srgbClr val="4A4A45"/>
                </a:solidFill>
                <a:latin typeface="Lato" pitchFamily="34" charset="0"/>
                <a:ea typeface="Lato" pitchFamily="34" charset="-122"/>
                <a:cs typeface="Lato" pitchFamily="34" charset="-120"/>
              </a:rPr>
              <a:t>, creditizio, finanziario e assicurativo.</a:t>
            </a:r>
            <a:endParaRPr lang="en-US" sz="1750" dirty="0"/>
          </a:p>
        </p:txBody>
      </p:sp>
      <p:sp>
        <p:nvSpPr>
          <p:cNvPr id="7" name="Text 5"/>
          <p:cNvSpPr/>
          <p:nvPr/>
        </p:nvSpPr>
        <p:spPr>
          <a:xfrm>
            <a:off x="9861181" y="146827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Imprese in Difficoltà</a:t>
            </a:r>
            <a:endParaRPr lang="en-US" sz="2200" dirty="0"/>
          </a:p>
        </p:txBody>
      </p:sp>
      <p:sp>
        <p:nvSpPr>
          <p:cNvPr id="8" name="Text 6"/>
          <p:cNvSpPr/>
          <p:nvPr/>
        </p:nvSpPr>
        <p:spPr>
          <a:xfrm>
            <a:off x="9861181" y="2049423"/>
            <a:ext cx="3978116"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Sono escluse le imprese in liquidazione, fallimento o in situazione di difficoltà economica ai sensi della normativa UE.</a:t>
            </a:r>
            <a:endParaRPr lang="en-US" sz="1750" dirty="0"/>
          </a:p>
        </p:txBody>
      </p:sp>
      <p:sp>
        <p:nvSpPr>
          <p:cNvPr id="10" name="CasellaDiTesto 9">
            <a:extLst>
              <a:ext uri="{FF2B5EF4-FFF2-40B4-BE49-F238E27FC236}">
                <a16:creationId xmlns:a16="http://schemas.microsoft.com/office/drawing/2014/main" id="{3F9C6144-530E-4A3F-9A35-0756BC3E4785}"/>
              </a:ext>
            </a:extLst>
          </p:cNvPr>
          <p:cNvSpPr txBox="1"/>
          <p:nvPr/>
        </p:nvSpPr>
        <p:spPr>
          <a:xfrm>
            <a:off x="453100" y="5718512"/>
            <a:ext cx="13716000" cy="1758879"/>
          </a:xfrm>
          <a:prstGeom prst="rect">
            <a:avLst/>
          </a:prstGeom>
          <a:noFill/>
        </p:spPr>
        <p:txBody>
          <a:bodyPr wrap="square" rtlCol="0">
            <a:spAutoFit/>
          </a:bodyPr>
          <a:lstStyle/>
          <a:p>
            <a:pPr algn="l">
              <a:lnSpc>
                <a:spcPct val="150000"/>
              </a:lnSpc>
            </a:pPr>
            <a:r>
              <a:rPr lang="it-IT" sz="2200" b="1" dirty="0">
                <a:solidFill>
                  <a:srgbClr val="282824"/>
                </a:solidFill>
                <a:latin typeface="Lato Bold" pitchFamily="34" charset="0"/>
                <a:ea typeface="Lato Bold" pitchFamily="34" charset="-122"/>
                <a:cs typeface="Lato Bold" pitchFamily="34" charset="-120"/>
              </a:rPr>
              <a:t>*Assonime </a:t>
            </a:r>
            <a:r>
              <a:rPr lang="it-IT" sz="1750" dirty="0">
                <a:solidFill>
                  <a:srgbClr val="4A4A45"/>
                </a:solidFill>
                <a:latin typeface="Lato" pitchFamily="34" charset="0"/>
                <a:ea typeface="Lato" pitchFamily="34" charset="-122"/>
                <a:cs typeface="Lato" pitchFamily="34" charset="-120"/>
              </a:rPr>
              <a:t>evidenzia che la mera realizzazione di impianti produttivi di energia (ad esempio, fotovoltaici) non comporta, di per sé, l’esclusione dal beneficio. Infatti, tali impianti possono essere destinati all’autoproduzione per autoconsumo, con eventuale cessione del surplus. </a:t>
            </a:r>
            <a:r>
              <a:rPr lang="it-IT" sz="1750" b="1" u="sng" dirty="0">
                <a:solidFill>
                  <a:srgbClr val="4A4A45"/>
                </a:solidFill>
                <a:latin typeface="Lato" pitchFamily="34" charset="0"/>
                <a:ea typeface="Lato" pitchFamily="34" charset="-122"/>
                <a:cs typeface="Lato" pitchFamily="34" charset="-120"/>
              </a:rPr>
              <a:t>L’attività principale dell’impresa rimane invariata e non rientra tra quelle escluse dall’agevolazione</a:t>
            </a:r>
            <a:r>
              <a:rPr lang="it-IT" sz="1750" dirty="0">
                <a:solidFill>
                  <a:srgbClr val="4A4A45"/>
                </a:solidFill>
                <a:latin typeface="Lato" pitchFamily="34" charset="0"/>
                <a:ea typeface="Lato" pitchFamily="34" charset="-122"/>
                <a:cs typeface="Lato" pitchFamily="34" charset="-120"/>
              </a:rPr>
              <a:t> (importante precisazione anche con riguardo alla cumulabilità con il credito transizione 5.0).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439400" y="0"/>
            <a:ext cx="4191000" cy="8229600"/>
          </a:xfrm>
          <a:prstGeom prst="rect">
            <a:avLst/>
          </a:prstGeom>
        </p:spPr>
      </p:pic>
      <p:sp>
        <p:nvSpPr>
          <p:cNvPr id="3" name="Text 0"/>
          <p:cNvSpPr/>
          <p:nvPr/>
        </p:nvSpPr>
        <p:spPr>
          <a:xfrm>
            <a:off x="228600" y="99842"/>
            <a:ext cx="7578090" cy="1398270"/>
          </a:xfrm>
          <a:prstGeom prst="rect">
            <a:avLst/>
          </a:prstGeom>
          <a:noFill/>
          <a:ln/>
        </p:spPr>
        <p:txBody>
          <a:bodyPr wrap="square" lIns="0" tIns="0" rIns="0" bIns="0" rtlCol="0" anchor="t"/>
          <a:lstStyle/>
          <a:p>
            <a:pPr marL="0" indent="0">
              <a:lnSpc>
                <a:spcPts val="5500"/>
              </a:lnSpc>
              <a:buNone/>
            </a:pPr>
            <a:r>
              <a:rPr lang="en-US" sz="4400" b="1" dirty="0">
                <a:solidFill>
                  <a:srgbClr val="282824"/>
                </a:solidFill>
                <a:latin typeface="Lato Bold" pitchFamily="34" charset="0"/>
                <a:ea typeface="Lato Bold" pitchFamily="34" charset="-122"/>
                <a:cs typeface="Lato Bold" pitchFamily="34" charset="-120"/>
              </a:rPr>
              <a:t>Ambito Oggettivo - Investimento Iniziale (Art. 16)</a:t>
            </a:r>
            <a:endParaRPr lang="en-US" sz="4400" dirty="0"/>
          </a:p>
        </p:txBody>
      </p:sp>
      <p:sp>
        <p:nvSpPr>
          <p:cNvPr id="4" name="Shape 1"/>
          <p:cNvSpPr/>
          <p:nvPr/>
        </p:nvSpPr>
        <p:spPr>
          <a:xfrm>
            <a:off x="228600" y="1735641"/>
            <a:ext cx="503277" cy="503277"/>
          </a:xfrm>
          <a:prstGeom prst="roundRect">
            <a:avLst>
              <a:gd name="adj" fmla="val 6668"/>
            </a:avLst>
          </a:prstGeom>
          <a:solidFill>
            <a:srgbClr val="E5DFD2"/>
          </a:solidFill>
          <a:ln/>
        </p:spPr>
      </p:sp>
      <p:sp>
        <p:nvSpPr>
          <p:cNvPr id="5" name="Text 2"/>
          <p:cNvSpPr/>
          <p:nvPr/>
        </p:nvSpPr>
        <p:spPr>
          <a:xfrm>
            <a:off x="312420" y="1777492"/>
            <a:ext cx="335518" cy="419457"/>
          </a:xfrm>
          <a:prstGeom prst="rect">
            <a:avLst/>
          </a:prstGeom>
          <a:noFill/>
          <a:ln/>
        </p:spPr>
        <p:txBody>
          <a:bodyPr wrap="none" lIns="0" tIns="0" rIns="0" bIns="0" rtlCol="0" anchor="t"/>
          <a:lstStyle/>
          <a:p>
            <a:pPr marL="0" indent="0" algn="ctr">
              <a:lnSpc>
                <a:spcPts val="2600"/>
              </a:lnSpc>
              <a:buNone/>
            </a:pPr>
            <a:r>
              <a:rPr lang="en-US" sz="2600" b="1" dirty="0">
                <a:solidFill>
                  <a:srgbClr val="4A4A45"/>
                </a:solidFill>
                <a:latin typeface="Lato Bold" pitchFamily="34" charset="0"/>
                <a:ea typeface="Lato Bold" pitchFamily="34" charset="-122"/>
                <a:cs typeface="Lato Bold" pitchFamily="34" charset="-120"/>
              </a:rPr>
              <a:t>1</a:t>
            </a:r>
            <a:endParaRPr lang="en-US" sz="2600" dirty="0"/>
          </a:p>
        </p:txBody>
      </p:sp>
      <p:sp>
        <p:nvSpPr>
          <p:cNvPr id="6" name="Text 3"/>
          <p:cNvSpPr/>
          <p:nvPr/>
        </p:nvSpPr>
        <p:spPr>
          <a:xfrm>
            <a:off x="955596" y="1735641"/>
            <a:ext cx="2904768" cy="349568"/>
          </a:xfrm>
          <a:prstGeom prst="rect">
            <a:avLst/>
          </a:prstGeom>
          <a:noFill/>
          <a:ln/>
        </p:spPr>
        <p:txBody>
          <a:bodyPr wrap="none" lIns="0" tIns="0" rIns="0" bIns="0" rtlCol="0" anchor="t"/>
          <a:lstStyle/>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Investimenti</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facenti</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parte</a:t>
            </a:r>
            <a:r>
              <a:rPr lang="en-US" sz="2200" b="1" dirty="0">
                <a:solidFill>
                  <a:srgbClr val="4A4A45"/>
                </a:solidFill>
                <a:latin typeface="Lato Bold" pitchFamily="34" charset="0"/>
                <a:ea typeface="Lato Bold" pitchFamily="34" charset="-122"/>
                <a:cs typeface="Lato Bold" pitchFamily="34" charset="-120"/>
              </a:rPr>
              <a:t> di un Progetto di </a:t>
            </a:r>
            <a:r>
              <a:rPr lang="en-US" sz="2200" b="1" dirty="0" err="1">
                <a:solidFill>
                  <a:srgbClr val="4A4A45"/>
                </a:solidFill>
                <a:latin typeface="Lato Bold" pitchFamily="34" charset="0"/>
                <a:ea typeface="Lato Bold" pitchFamily="34" charset="-122"/>
                <a:cs typeface="Lato Bold" pitchFamily="34" charset="-120"/>
              </a:rPr>
              <a:t>investimento</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iniziale</a:t>
            </a:r>
            <a:r>
              <a:rPr lang="en-US" sz="2200" b="1" dirty="0">
                <a:solidFill>
                  <a:srgbClr val="4A4A45"/>
                </a:solidFill>
                <a:latin typeface="Lato Bold" pitchFamily="34" charset="0"/>
                <a:ea typeface="Lato Bold" pitchFamily="34" charset="-122"/>
                <a:cs typeface="Lato Bold" pitchFamily="34" charset="-120"/>
              </a:rPr>
              <a:t> ex art.2, </a:t>
            </a:r>
          </a:p>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punti</a:t>
            </a:r>
            <a:r>
              <a:rPr lang="en-US" sz="2200" b="1" dirty="0">
                <a:solidFill>
                  <a:srgbClr val="4A4A45"/>
                </a:solidFill>
                <a:latin typeface="Lato Bold" pitchFamily="34" charset="0"/>
                <a:ea typeface="Lato Bold" pitchFamily="34" charset="-122"/>
                <a:cs typeface="Lato Bold" pitchFamily="34" charset="-120"/>
              </a:rPr>
              <a:t> 49, 50 e 51 Reg. UE 651/2024</a:t>
            </a:r>
            <a:endParaRPr lang="en-US" sz="2200" dirty="0"/>
          </a:p>
        </p:txBody>
      </p:sp>
      <p:sp>
        <p:nvSpPr>
          <p:cNvPr id="7" name="Text 4"/>
          <p:cNvSpPr/>
          <p:nvPr/>
        </p:nvSpPr>
        <p:spPr>
          <a:xfrm>
            <a:off x="955596" y="2672306"/>
            <a:ext cx="9028543" cy="1725436"/>
          </a:xfrm>
          <a:prstGeom prst="rect">
            <a:avLst/>
          </a:prstGeom>
          <a:noFill/>
          <a:ln/>
        </p:spPr>
        <p:txBody>
          <a:bodyPr wrap="square" lIns="0" tIns="0" rIns="0" bIns="0" rtlCol="0" anchor="t"/>
          <a:lstStyle/>
          <a:p>
            <a:pPr marL="0" indent="0">
              <a:lnSpc>
                <a:spcPts val="2800"/>
              </a:lnSpc>
              <a:buNone/>
            </a:pPr>
            <a:r>
              <a:rPr lang="en-US" sz="1750" b="1" dirty="0">
                <a:solidFill>
                  <a:srgbClr val="4A4A45"/>
                </a:solidFill>
                <a:latin typeface="Lato" pitchFamily="34" charset="0"/>
                <a:ea typeface="Lato" pitchFamily="34" charset="-122"/>
                <a:cs typeface="Lato" pitchFamily="34" charset="-120"/>
              </a:rPr>
              <a:t>Il </a:t>
            </a:r>
            <a:r>
              <a:rPr lang="en-US" sz="1750" b="1" dirty="0" err="1">
                <a:solidFill>
                  <a:srgbClr val="4A4A45"/>
                </a:solidFill>
                <a:latin typeface="Lato" pitchFamily="34" charset="0"/>
                <a:ea typeface="Lato" pitchFamily="34" charset="-122"/>
                <a:cs typeface="Lato" pitchFamily="34" charset="-120"/>
              </a:rPr>
              <a:t>credito</a:t>
            </a:r>
            <a:r>
              <a:rPr lang="en-US" sz="1750" b="1" dirty="0">
                <a:solidFill>
                  <a:srgbClr val="4A4A45"/>
                </a:solidFill>
                <a:latin typeface="Lato" pitchFamily="34" charset="0"/>
                <a:ea typeface="Lato" pitchFamily="34" charset="-122"/>
                <a:cs typeface="Lato" pitchFamily="34" charset="-120"/>
              </a:rPr>
              <a:t> di </a:t>
            </a:r>
            <a:r>
              <a:rPr lang="en-US" sz="1750" b="1" dirty="0" err="1">
                <a:solidFill>
                  <a:srgbClr val="4A4A45"/>
                </a:solidFill>
                <a:latin typeface="Lato" pitchFamily="34" charset="0"/>
                <a:ea typeface="Lato" pitchFamily="34" charset="-122"/>
                <a:cs typeface="Lato" pitchFamily="34" charset="-120"/>
              </a:rPr>
              <a:t>imposta</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Zes</a:t>
            </a:r>
            <a:r>
              <a:rPr lang="en-US" sz="1750" b="1" dirty="0">
                <a:solidFill>
                  <a:srgbClr val="4A4A45"/>
                </a:solidFill>
                <a:latin typeface="Lato" pitchFamily="34" charset="0"/>
                <a:ea typeface="Lato" pitchFamily="34" charset="-122"/>
                <a:cs typeface="Lato" pitchFamily="34" charset="-120"/>
              </a:rPr>
              <a:t> Unica </a:t>
            </a:r>
            <a:r>
              <a:rPr lang="en-US" sz="1750" b="1" dirty="0" err="1">
                <a:solidFill>
                  <a:srgbClr val="4A4A45"/>
                </a:solidFill>
                <a:latin typeface="Lato" pitchFamily="34" charset="0"/>
                <a:ea typeface="Lato" pitchFamily="34" charset="-122"/>
                <a:cs typeface="Lato" pitchFamily="34" charset="-120"/>
              </a:rPr>
              <a:t>agevola</a:t>
            </a:r>
            <a:r>
              <a:rPr lang="en-US" sz="1750" b="1" dirty="0">
                <a:solidFill>
                  <a:srgbClr val="4A4A45"/>
                </a:solidFill>
                <a:latin typeface="Lato" pitchFamily="34" charset="0"/>
                <a:ea typeface="Lato" pitchFamily="34" charset="-122"/>
                <a:cs typeface="Lato" pitchFamily="34" charset="-120"/>
              </a:rPr>
              <a:t> non la </a:t>
            </a:r>
            <a:r>
              <a:rPr lang="en-US" sz="1750" b="1" dirty="0" err="1">
                <a:solidFill>
                  <a:srgbClr val="4A4A45"/>
                </a:solidFill>
                <a:latin typeface="Lato" pitchFamily="34" charset="0"/>
                <a:ea typeface="Lato" pitchFamily="34" charset="-122"/>
                <a:cs typeface="Lato" pitchFamily="34" charset="-120"/>
              </a:rPr>
              <a:t>mera</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acquisizione</a:t>
            </a:r>
            <a:r>
              <a:rPr lang="en-US" sz="1750" b="1" dirty="0">
                <a:solidFill>
                  <a:srgbClr val="4A4A45"/>
                </a:solidFill>
                <a:latin typeface="Lato" pitchFamily="34" charset="0"/>
                <a:ea typeface="Lato" pitchFamily="34" charset="-122"/>
                <a:cs typeface="Lato" pitchFamily="34" charset="-120"/>
              </a:rPr>
              <a:t> di </a:t>
            </a:r>
            <a:r>
              <a:rPr lang="en-US" sz="1750" b="1" dirty="0" err="1">
                <a:solidFill>
                  <a:srgbClr val="4A4A45"/>
                </a:solidFill>
                <a:latin typeface="Lato" pitchFamily="34" charset="0"/>
                <a:ea typeface="Lato" pitchFamily="34" charset="-122"/>
                <a:cs typeface="Lato" pitchFamily="34" charset="-120"/>
              </a:rPr>
              <a:t>beni</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strumentali</a:t>
            </a:r>
            <a:r>
              <a:rPr lang="en-US" sz="1750" b="1" dirty="0">
                <a:solidFill>
                  <a:srgbClr val="4A4A45"/>
                </a:solidFill>
                <a:latin typeface="Lato" pitchFamily="34" charset="0"/>
                <a:ea typeface="Lato" pitchFamily="34" charset="-122"/>
                <a:cs typeface="Lato" pitchFamily="34" charset="-120"/>
              </a:rPr>
              <a:t> ma la </a:t>
            </a:r>
            <a:r>
              <a:rPr lang="en-US" sz="1750" b="1" dirty="0" err="1">
                <a:solidFill>
                  <a:srgbClr val="4A4A45"/>
                </a:solidFill>
                <a:latin typeface="Lato" pitchFamily="34" charset="0"/>
                <a:ea typeface="Lato" pitchFamily="34" charset="-122"/>
                <a:cs typeface="Lato" pitchFamily="34" charset="-120"/>
              </a:rPr>
              <a:t>loro</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contestualizzazione</a:t>
            </a:r>
            <a:r>
              <a:rPr lang="en-US" sz="1750" b="1" dirty="0">
                <a:solidFill>
                  <a:srgbClr val="4A4A45"/>
                </a:solidFill>
                <a:latin typeface="Lato" pitchFamily="34" charset="0"/>
                <a:ea typeface="Lato" pitchFamily="34" charset="-122"/>
                <a:cs typeface="Lato" pitchFamily="34" charset="-120"/>
              </a:rPr>
              <a:t> in un Progetto di </a:t>
            </a:r>
            <a:r>
              <a:rPr lang="en-US" sz="1750" b="1" dirty="0" err="1">
                <a:solidFill>
                  <a:srgbClr val="4A4A45"/>
                </a:solidFill>
                <a:latin typeface="Lato" pitchFamily="34" charset="0"/>
                <a:ea typeface="Lato" pitchFamily="34" charset="-122"/>
                <a:cs typeface="Lato" pitchFamily="34" charset="-120"/>
              </a:rPr>
              <a:t>investimento</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iniziale</a:t>
            </a:r>
            <a:endParaRPr lang="en-US" sz="1750" b="1" dirty="0">
              <a:solidFill>
                <a:srgbClr val="4A4A45"/>
              </a:solidFill>
              <a:latin typeface="Lato" pitchFamily="34" charset="0"/>
              <a:ea typeface="Lato" pitchFamily="34" charset="-122"/>
              <a:cs typeface="Lato" pitchFamily="34" charset="-120"/>
            </a:endParaRPr>
          </a:p>
          <a:p>
            <a:pPr marL="0" indent="0">
              <a:lnSpc>
                <a:spcPts val="2800"/>
              </a:lnSpc>
              <a:buNone/>
            </a:pPr>
            <a:r>
              <a:rPr lang="en-US" sz="1750" dirty="0">
                <a:solidFill>
                  <a:srgbClr val="4A4A45"/>
                </a:solidFill>
                <a:latin typeface="Lato" pitchFamily="34" charset="0"/>
                <a:ea typeface="Lato" pitchFamily="34" charset="-122"/>
                <a:cs typeface="Lato" pitchFamily="34" charset="-120"/>
              </a:rPr>
              <a:t>Il </a:t>
            </a:r>
            <a:r>
              <a:rPr lang="en-US" sz="1750" b="1" dirty="0" err="1">
                <a:solidFill>
                  <a:srgbClr val="4A4A45"/>
                </a:solidFill>
                <a:latin typeface="Lato" pitchFamily="34" charset="0"/>
                <a:ea typeface="Lato" pitchFamily="34" charset="-122"/>
                <a:cs typeface="Lato" pitchFamily="34" charset="-120"/>
              </a:rPr>
              <a:t>concetto</a:t>
            </a:r>
            <a:r>
              <a:rPr lang="en-US" sz="1750" b="1" dirty="0">
                <a:solidFill>
                  <a:srgbClr val="4A4A45"/>
                </a:solidFill>
                <a:latin typeface="Lato" pitchFamily="34" charset="0"/>
                <a:ea typeface="Lato" pitchFamily="34" charset="-122"/>
                <a:cs typeface="Lato" pitchFamily="34" charset="-120"/>
              </a:rPr>
              <a:t> </a:t>
            </a:r>
            <a:r>
              <a:rPr lang="en-US" sz="1750" dirty="0">
                <a:solidFill>
                  <a:srgbClr val="4A4A45"/>
                </a:solidFill>
                <a:latin typeface="Lato" pitchFamily="34" charset="0"/>
                <a:ea typeface="Lato" pitchFamily="34" charset="-122"/>
                <a:cs typeface="Lato" pitchFamily="34" charset="-120"/>
              </a:rPr>
              <a:t>di </a:t>
            </a:r>
            <a:r>
              <a:rPr lang="en-US" sz="1750" dirty="0" err="1">
                <a:solidFill>
                  <a:srgbClr val="4A4A45"/>
                </a:solidFill>
                <a:latin typeface="Lato" pitchFamily="34" charset="0"/>
                <a:ea typeface="Lato" pitchFamily="34" charset="-122"/>
                <a:cs typeface="Lato" pitchFamily="34" charset="-120"/>
              </a:rPr>
              <a:t>investimento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iniziale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contempla</a:t>
            </a:r>
            <a:r>
              <a:rPr lang="en-US" sz="1750" dirty="0">
                <a:solidFill>
                  <a:srgbClr val="4A4A45"/>
                </a:solidFill>
                <a:latin typeface="Lato" pitchFamily="34" charset="0"/>
                <a:ea typeface="Lato" pitchFamily="34" charset="-122"/>
                <a:cs typeface="Lato" pitchFamily="34" charset="-120"/>
              </a:rPr>
              <a:t>:</a:t>
            </a:r>
          </a:p>
          <a:p>
            <a:pPr marL="342900" indent="-342900">
              <a:lnSpc>
                <a:spcPts val="2800"/>
              </a:lnSpc>
              <a:buFont typeface="+mj-lt"/>
              <a:buAutoNum type="arabicPeriod"/>
            </a:pPr>
            <a:r>
              <a:rPr lang="en-US" sz="1750" dirty="0">
                <a:solidFill>
                  <a:srgbClr val="4A4A45"/>
                </a:solidFill>
                <a:latin typeface="Lato" pitchFamily="34" charset="0"/>
                <a:ea typeface="Lato" pitchFamily="34" charset="-122"/>
                <a:cs typeface="Lato" pitchFamily="34" charset="-120"/>
              </a:rPr>
              <a:t>La </a:t>
            </a:r>
            <a:r>
              <a:rPr lang="en-US" sz="1750" b="1" dirty="0" err="1">
                <a:solidFill>
                  <a:srgbClr val="4A4A45"/>
                </a:solidFill>
                <a:latin typeface="Lato" pitchFamily="34" charset="0"/>
                <a:ea typeface="Lato" pitchFamily="34" charset="-122"/>
                <a:cs typeface="Lato" pitchFamily="34" charset="-120"/>
              </a:rPr>
              <a:t>realizzazione</a:t>
            </a:r>
            <a:r>
              <a:rPr lang="en-US" sz="1750" dirty="0">
                <a:solidFill>
                  <a:srgbClr val="4A4A45"/>
                </a:solidFill>
                <a:latin typeface="Lato" pitchFamily="34" charset="0"/>
                <a:ea typeface="Lato" pitchFamily="34" charset="-122"/>
                <a:cs typeface="Lato" pitchFamily="34" charset="-120"/>
              </a:rPr>
              <a:t> di un nuovo </a:t>
            </a:r>
            <a:r>
              <a:rPr lang="en-US" sz="1750" dirty="0" err="1">
                <a:solidFill>
                  <a:srgbClr val="4A4A45"/>
                </a:solidFill>
                <a:latin typeface="Lato" pitchFamily="34" charset="0"/>
                <a:ea typeface="Lato" pitchFamily="34" charset="-122"/>
                <a:cs typeface="Lato" pitchFamily="34" charset="-120"/>
              </a:rPr>
              <a:t>stabilimento</a:t>
            </a:r>
            <a:r>
              <a:rPr lang="en-US" sz="1750" dirty="0">
                <a:solidFill>
                  <a:srgbClr val="4A4A45"/>
                </a:solidFill>
                <a:latin typeface="Lato" pitchFamily="34" charset="0"/>
                <a:ea typeface="Lato" pitchFamily="34" charset="-122"/>
                <a:cs typeface="Lato" pitchFamily="34" charset="-120"/>
              </a:rPr>
              <a:t>;</a:t>
            </a:r>
          </a:p>
          <a:p>
            <a:pPr marL="342900" indent="-342900">
              <a:lnSpc>
                <a:spcPts val="2800"/>
              </a:lnSpc>
              <a:buFont typeface="+mj-lt"/>
              <a:buAutoNum type="arabicPeriod"/>
            </a:pPr>
            <a:r>
              <a:rPr lang="en-US" sz="1750" dirty="0" err="1">
                <a:solidFill>
                  <a:srgbClr val="4A4A45"/>
                </a:solidFill>
                <a:latin typeface="Lato" pitchFamily="34" charset="0"/>
                <a:ea typeface="Lato" pitchFamily="34" charset="-122"/>
                <a:cs typeface="Lato" pitchFamily="34" charset="-120"/>
              </a:rPr>
              <a:t>L’</a:t>
            </a:r>
            <a:r>
              <a:rPr lang="en-US" sz="1750" b="1" dirty="0" err="1">
                <a:solidFill>
                  <a:srgbClr val="4A4A45"/>
                </a:solidFill>
                <a:latin typeface="Lato" pitchFamily="34" charset="0"/>
                <a:ea typeface="Lato" pitchFamily="34" charset="-122"/>
                <a:cs typeface="Lato" pitchFamily="34" charset="-120"/>
              </a:rPr>
              <a:t>ampliamento</a:t>
            </a:r>
            <a:r>
              <a:rPr lang="en-US" sz="1750" dirty="0">
                <a:solidFill>
                  <a:srgbClr val="4A4A45"/>
                </a:solidFill>
                <a:latin typeface="Lato" pitchFamily="34" charset="0"/>
                <a:ea typeface="Lato" pitchFamily="34" charset="-122"/>
                <a:cs typeface="Lato" pitchFamily="34" charset="-120"/>
              </a:rPr>
              <a:t> di uno </a:t>
            </a:r>
            <a:r>
              <a:rPr lang="en-US" sz="1750" dirty="0" err="1">
                <a:solidFill>
                  <a:srgbClr val="4A4A45"/>
                </a:solidFill>
                <a:latin typeface="Lato" pitchFamily="34" charset="0"/>
                <a:ea typeface="Lato" pitchFamily="34" charset="-122"/>
                <a:cs typeface="Lato" pitchFamily="34" charset="-120"/>
              </a:rPr>
              <a:t>stabilimento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già</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esistente</a:t>
            </a:r>
            <a:r>
              <a:rPr lang="en-US" sz="1750" dirty="0">
                <a:solidFill>
                  <a:srgbClr val="4A4A45"/>
                </a:solidFill>
                <a:latin typeface="Lato" pitchFamily="34" charset="0"/>
                <a:ea typeface="Lato" pitchFamily="34" charset="-122"/>
                <a:cs typeface="Lato" pitchFamily="34" charset="-120"/>
              </a:rPr>
              <a:t>;</a:t>
            </a:r>
          </a:p>
          <a:p>
            <a:pPr marL="342900" indent="-342900">
              <a:lnSpc>
                <a:spcPts val="2800"/>
              </a:lnSpc>
              <a:buFont typeface="+mj-lt"/>
              <a:buAutoNum type="arabicPeriod"/>
            </a:pPr>
            <a:r>
              <a:rPr lang="en-US" sz="1750" dirty="0">
                <a:solidFill>
                  <a:srgbClr val="4A4A45"/>
                </a:solidFill>
                <a:latin typeface="Lato" pitchFamily="34" charset="0"/>
                <a:ea typeface="Lato" pitchFamily="34" charset="-122"/>
                <a:cs typeface="Lato" pitchFamily="34" charset="-120"/>
              </a:rPr>
              <a:t>La </a:t>
            </a:r>
            <a:r>
              <a:rPr lang="en-US" sz="1750" b="1" dirty="0" err="1">
                <a:solidFill>
                  <a:srgbClr val="4A4A45"/>
                </a:solidFill>
                <a:latin typeface="Lato" pitchFamily="34" charset="0"/>
                <a:ea typeface="Lato" pitchFamily="34" charset="-122"/>
                <a:cs typeface="Lato" pitchFamily="34" charset="-120"/>
              </a:rPr>
              <a:t>diversificazione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della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produzione</a:t>
            </a:r>
            <a:r>
              <a:rPr lang="en-US" sz="1750" dirty="0">
                <a:solidFill>
                  <a:srgbClr val="4A4A45"/>
                </a:solidFill>
                <a:latin typeface="Lato" pitchFamily="34" charset="0"/>
                <a:ea typeface="Lato" pitchFamily="34" charset="-122"/>
                <a:cs typeface="Lato" pitchFamily="34" charset="-120"/>
              </a:rPr>
              <a:t>;</a:t>
            </a:r>
          </a:p>
          <a:p>
            <a:pPr marL="342900" indent="-342900">
              <a:lnSpc>
                <a:spcPts val="2800"/>
              </a:lnSpc>
              <a:buFont typeface="+mj-lt"/>
              <a:buAutoNum type="arabicPeriod"/>
            </a:pPr>
            <a:r>
              <a:rPr lang="en-US" sz="1750" dirty="0">
                <a:solidFill>
                  <a:srgbClr val="4A4A45"/>
                </a:solidFill>
                <a:latin typeface="Lato" pitchFamily="34" charset="0"/>
                <a:ea typeface="Lato" pitchFamily="34" charset="-122"/>
                <a:cs typeface="Lato" pitchFamily="34" charset="-120"/>
              </a:rPr>
              <a:t>Il </a:t>
            </a:r>
            <a:r>
              <a:rPr lang="en-US" sz="1750" b="1" dirty="0" err="1">
                <a:solidFill>
                  <a:srgbClr val="4A4A45"/>
                </a:solidFill>
                <a:latin typeface="Lato" pitchFamily="34" charset="0"/>
                <a:ea typeface="Lato" pitchFamily="34" charset="-122"/>
                <a:cs typeface="Lato" pitchFamily="34" charset="-120"/>
              </a:rPr>
              <a:t>cambiamento</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fondamentale</a:t>
            </a:r>
            <a:r>
              <a:rPr lang="en-US" sz="1750" b="1" dirty="0">
                <a:solidFill>
                  <a:srgbClr val="4A4A45"/>
                </a:solidFill>
                <a:latin typeface="Lato" pitchFamily="34" charset="0"/>
                <a:ea typeface="Lato" pitchFamily="34" charset="-122"/>
                <a:cs typeface="Lato" pitchFamily="34" charset="-120"/>
              </a:rPr>
              <a:t>/la </a:t>
            </a:r>
            <a:r>
              <a:rPr lang="en-US" sz="1750" b="1" dirty="0" err="1">
                <a:solidFill>
                  <a:srgbClr val="4A4A45"/>
                </a:solidFill>
                <a:latin typeface="Lato" pitchFamily="34" charset="0"/>
                <a:ea typeface="Lato" pitchFamily="34" charset="-122"/>
                <a:cs typeface="Lato" pitchFamily="34" charset="-120"/>
              </a:rPr>
              <a:t>trasformazione</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radicale</a:t>
            </a:r>
            <a:r>
              <a:rPr lang="en-US" sz="1750" dirty="0">
                <a:solidFill>
                  <a:srgbClr val="4A4A45"/>
                </a:solidFill>
                <a:latin typeface="Lato" pitchFamily="34" charset="0"/>
                <a:ea typeface="Lato" pitchFamily="34" charset="-122"/>
                <a:cs typeface="Lato" pitchFamily="34" charset="-120"/>
              </a:rPr>
              <a:t> del </a:t>
            </a:r>
            <a:r>
              <a:rPr lang="en-US" sz="1750" dirty="0" err="1">
                <a:solidFill>
                  <a:srgbClr val="4A4A45"/>
                </a:solidFill>
                <a:latin typeface="Lato" pitchFamily="34" charset="0"/>
                <a:ea typeface="Lato" pitchFamily="34" charset="-122"/>
                <a:cs typeface="Lato" pitchFamily="34" charset="-120"/>
              </a:rPr>
              <a:t>processo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produttivo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complessivo</a:t>
            </a:r>
            <a:r>
              <a:rPr lang="en-US" sz="1750" dirty="0">
                <a:solidFill>
                  <a:srgbClr val="4A4A45"/>
                </a:solidFill>
                <a:latin typeface="Lato" pitchFamily="34" charset="0"/>
                <a:ea typeface="Lato" pitchFamily="34" charset="-122"/>
                <a:cs typeface="Lato" pitchFamily="34" charset="-120"/>
              </a:rPr>
              <a:t>;</a:t>
            </a:r>
          </a:p>
          <a:p>
            <a:pPr marL="342900" indent="-342900">
              <a:lnSpc>
                <a:spcPts val="2800"/>
              </a:lnSpc>
              <a:buFont typeface="+mj-lt"/>
              <a:buAutoNum type="arabicPeriod"/>
            </a:pPr>
            <a:r>
              <a:rPr lang="en-US" sz="1750" dirty="0" err="1">
                <a:solidFill>
                  <a:srgbClr val="4A4A45"/>
                </a:solidFill>
                <a:latin typeface="Lato" pitchFamily="34" charset="0"/>
                <a:ea typeface="Lato" pitchFamily="34" charset="-122"/>
                <a:cs typeface="Lato" pitchFamily="34" charset="-120"/>
              </a:rPr>
              <a:t>L’</a:t>
            </a:r>
            <a:r>
              <a:rPr lang="en-US" sz="1750" b="1" dirty="0" err="1">
                <a:solidFill>
                  <a:srgbClr val="4A4A45"/>
                </a:solidFill>
                <a:latin typeface="Lato" pitchFamily="34" charset="0"/>
                <a:ea typeface="Lato" pitchFamily="34" charset="-122"/>
                <a:cs typeface="Lato" pitchFamily="34" charset="-120"/>
              </a:rPr>
              <a:t>acquisizione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degli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attivi</a:t>
            </a:r>
            <a:r>
              <a:rPr lang="en-US" sz="1750" dirty="0">
                <a:solidFill>
                  <a:srgbClr val="4A4A45"/>
                </a:solidFill>
                <a:latin typeface="Lato" pitchFamily="34" charset="0"/>
                <a:ea typeface="Lato" pitchFamily="34" charset="-122"/>
                <a:cs typeface="Lato" pitchFamily="34" charset="-120"/>
              </a:rPr>
              <a:t> di uno </a:t>
            </a:r>
            <a:r>
              <a:rPr lang="en-US" sz="1750" dirty="0" err="1">
                <a:solidFill>
                  <a:srgbClr val="4A4A45"/>
                </a:solidFill>
                <a:latin typeface="Lato" pitchFamily="34" charset="0"/>
                <a:ea typeface="Lato" pitchFamily="34" charset="-122"/>
                <a:cs typeface="Lato" pitchFamily="34" charset="-120"/>
              </a:rPr>
              <a:t>stabilimento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chiuso</a:t>
            </a:r>
            <a:r>
              <a:rPr lang="en-US" sz="1750" dirty="0">
                <a:solidFill>
                  <a:srgbClr val="4A4A45"/>
                </a:solidFill>
                <a:latin typeface="Lato" pitchFamily="34" charset="0"/>
                <a:ea typeface="Lato" pitchFamily="34" charset="-122"/>
                <a:cs typeface="Lato" pitchFamily="34" charset="-120"/>
              </a:rPr>
              <a:t> o </a:t>
            </a:r>
            <a:r>
              <a:rPr lang="en-US" sz="1750" dirty="0" err="1">
                <a:solidFill>
                  <a:srgbClr val="4A4A45"/>
                </a:solidFill>
                <a:latin typeface="Lato" pitchFamily="34" charset="0"/>
                <a:ea typeface="Lato" pitchFamily="34" charset="-122"/>
                <a:cs typeface="Lato" pitchFamily="34" charset="-120"/>
              </a:rPr>
              <a:t>che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sarebbe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stato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chiuso</a:t>
            </a:r>
            <a:r>
              <a:rPr lang="en-US" sz="1750" dirty="0">
                <a:solidFill>
                  <a:srgbClr val="4A4A45"/>
                </a:solidFill>
                <a:latin typeface="Lato" pitchFamily="34" charset="0"/>
                <a:ea typeface="Lato" pitchFamily="34" charset="-122"/>
                <a:cs typeface="Lato" pitchFamily="34" charset="-120"/>
              </a:rPr>
              <a:t> (solo </a:t>
            </a:r>
            <a:r>
              <a:rPr lang="en-US" sz="1750" dirty="0" err="1">
                <a:solidFill>
                  <a:srgbClr val="4A4A45"/>
                </a:solidFill>
                <a:latin typeface="Lato" pitchFamily="34" charset="0"/>
                <a:ea typeface="Lato" pitchFamily="34" charset="-122"/>
                <a:cs typeface="Lato" pitchFamily="34" charset="-120"/>
              </a:rPr>
              <a:t>immobili</a:t>
            </a:r>
            <a:r>
              <a:rPr lang="en-US" sz="1750" dirty="0">
                <a:solidFill>
                  <a:srgbClr val="4A4A45"/>
                </a:solidFill>
                <a:latin typeface="Lato" pitchFamily="34" charset="0"/>
                <a:ea typeface="Lato" pitchFamily="34" charset="-122"/>
                <a:cs typeface="Lato" pitchFamily="34" charset="-120"/>
              </a:rPr>
              <a:t>).</a:t>
            </a:r>
            <a:endParaRPr lang="en-US" sz="1750" dirty="0"/>
          </a:p>
        </p:txBody>
      </p:sp>
      <p:sp>
        <p:nvSpPr>
          <p:cNvPr id="17" name="Shape 1">
            <a:extLst>
              <a:ext uri="{FF2B5EF4-FFF2-40B4-BE49-F238E27FC236}">
                <a16:creationId xmlns:a16="http://schemas.microsoft.com/office/drawing/2014/main" id="{99C1C0A3-D42F-49B4-BF5A-E445696536E1}"/>
              </a:ext>
            </a:extLst>
          </p:cNvPr>
          <p:cNvSpPr/>
          <p:nvPr/>
        </p:nvSpPr>
        <p:spPr>
          <a:xfrm>
            <a:off x="228540" y="6858000"/>
            <a:ext cx="503277" cy="503277"/>
          </a:xfrm>
          <a:prstGeom prst="roundRect">
            <a:avLst>
              <a:gd name="adj" fmla="val 6668"/>
            </a:avLst>
          </a:prstGeom>
          <a:solidFill>
            <a:srgbClr val="E5DFD2"/>
          </a:solidFill>
          <a:ln/>
        </p:spPr>
      </p:sp>
      <p:sp>
        <p:nvSpPr>
          <p:cNvPr id="19" name="Text 2">
            <a:extLst>
              <a:ext uri="{FF2B5EF4-FFF2-40B4-BE49-F238E27FC236}">
                <a16:creationId xmlns:a16="http://schemas.microsoft.com/office/drawing/2014/main" id="{BE2376EF-C79F-4CA0-8D67-09F3873BDE75}"/>
              </a:ext>
            </a:extLst>
          </p:cNvPr>
          <p:cNvSpPr/>
          <p:nvPr/>
        </p:nvSpPr>
        <p:spPr>
          <a:xfrm>
            <a:off x="312420" y="6941820"/>
            <a:ext cx="335518" cy="419457"/>
          </a:xfrm>
          <a:prstGeom prst="rect">
            <a:avLst/>
          </a:prstGeom>
          <a:noFill/>
          <a:ln/>
        </p:spPr>
        <p:txBody>
          <a:bodyPr wrap="none" lIns="0" tIns="0" rIns="0" bIns="0" rtlCol="0" anchor="t"/>
          <a:lstStyle/>
          <a:p>
            <a:pPr marL="0" indent="0" algn="ctr">
              <a:lnSpc>
                <a:spcPts val="2600"/>
              </a:lnSpc>
              <a:buNone/>
            </a:pPr>
            <a:r>
              <a:rPr lang="en-US" sz="2600" b="1" dirty="0">
                <a:solidFill>
                  <a:srgbClr val="4A4A45"/>
                </a:solidFill>
                <a:latin typeface="Lato Bold" pitchFamily="34" charset="0"/>
                <a:ea typeface="Lato Bold" pitchFamily="34" charset="-122"/>
                <a:cs typeface="Lato Bold" pitchFamily="34" charset="-120"/>
              </a:rPr>
              <a:t>2</a:t>
            </a:r>
            <a:endParaRPr lang="en-US" sz="2600" dirty="0"/>
          </a:p>
        </p:txBody>
      </p:sp>
      <p:sp>
        <p:nvSpPr>
          <p:cNvPr id="20" name="Text 3">
            <a:extLst>
              <a:ext uri="{FF2B5EF4-FFF2-40B4-BE49-F238E27FC236}">
                <a16:creationId xmlns:a16="http://schemas.microsoft.com/office/drawing/2014/main" id="{A83408A7-4396-467B-8F58-89E18D37482F}"/>
              </a:ext>
            </a:extLst>
          </p:cNvPr>
          <p:cNvSpPr/>
          <p:nvPr/>
        </p:nvSpPr>
        <p:spPr>
          <a:xfrm>
            <a:off x="944710" y="6858000"/>
            <a:ext cx="2904768" cy="349568"/>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Abruzzo – Grandi </a:t>
            </a:r>
            <a:r>
              <a:rPr lang="en-US" sz="2200" b="1" dirty="0" err="1">
                <a:solidFill>
                  <a:srgbClr val="4A4A45"/>
                </a:solidFill>
                <a:latin typeface="Lato Bold" pitchFamily="34" charset="0"/>
                <a:ea typeface="Lato Bold" pitchFamily="34" charset="-122"/>
                <a:cs typeface="Lato Bold" pitchFamily="34" charset="-120"/>
              </a:rPr>
              <a:t>imprese</a:t>
            </a:r>
            <a:endParaRPr lang="en-US" sz="2200" dirty="0"/>
          </a:p>
        </p:txBody>
      </p:sp>
      <p:sp>
        <p:nvSpPr>
          <p:cNvPr id="21" name="Text 4">
            <a:extLst>
              <a:ext uri="{FF2B5EF4-FFF2-40B4-BE49-F238E27FC236}">
                <a16:creationId xmlns:a16="http://schemas.microsoft.com/office/drawing/2014/main" id="{F14270BD-CC78-4E27-AD9B-B304D96C1306}"/>
              </a:ext>
            </a:extLst>
          </p:cNvPr>
          <p:cNvSpPr/>
          <p:nvPr/>
        </p:nvSpPr>
        <p:spPr>
          <a:xfrm>
            <a:off x="966482" y="7267040"/>
            <a:ext cx="9028543" cy="1725436"/>
          </a:xfrm>
          <a:prstGeom prst="rect">
            <a:avLst/>
          </a:prstGeom>
          <a:noFill/>
          <a:ln/>
        </p:spPr>
        <p:txBody>
          <a:bodyPr wrap="square" lIns="0" tIns="0" rIns="0" bIns="0" rtlCol="0" anchor="t"/>
          <a:lstStyle/>
          <a:p>
            <a:pPr marL="0" indent="0">
              <a:lnSpc>
                <a:spcPts val="2800"/>
              </a:lnSpc>
              <a:buNone/>
            </a:pPr>
            <a:r>
              <a:rPr lang="en-US" sz="1750" dirty="0" err="1"/>
              <a:t>Aiuti</a:t>
            </a:r>
            <a:r>
              <a:rPr lang="en-US" sz="1750" dirty="0"/>
              <a:t> </a:t>
            </a:r>
            <a:r>
              <a:rPr lang="en-US" sz="1750" dirty="0" err="1"/>
              <a:t>concessi</a:t>
            </a:r>
            <a:r>
              <a:rPr lang="en-US" sz="1750" dirty="0"/>
              <a:t> solo per un </a:t>
            </a:r>
            <a:r>
              <a:rPr lang="en-US" sz="1750" dirty="0" err="1"/>
              <a:t>investimento</a:t>
            </a:r>
            <a:r>
              <a:rPr lang="en-US" sz="1750" dirty="0"/>
              <a:t> </a:t>
            </a:r>
            <a:r>
              <a:rPr lang="en-US" sz="1750" dirty="0" err="1"/>
              <a:t>iniziale</a:t>
            </a:r>
            <a:r>
              <a:rPr lang="en-US" sz="1750" dirty="0"/>
              <a:t> </a:t>
            </a:r>
            <a:r>
              <a:rPr lang="en-US" sz="1750" dirty="0" err="1"/>
              <a:t>destinato</a:t>
            </a:r>
            <a:r>
              <a:rPr lang="en-US" sz="1750" dirty="0"/>
              <a:t> </a:t>
            </a:r>
            <a:r>
              <a:rPr lang="en-US" sz="1750" dirty="0" err="1"/>
              <a:t>alla</a:t>
            </a:r>
            <a:r>
              <a:rPr lang="en-US" sz="1750" dirty="0"/>
              <a:t> </a:t>
            </a:r>
            <a:r>
              <a:rPr lang="en-US" sz="1750" dirty="0" err="1"/>
              <a:t>creazione</a:t>
            </a:r>
            <a:r>
              <a:rPr lang="en-US" sz="1750" dirty="0"/>
              <a:t> di una </a:t>
            </a:r>
            <a:r>
              <a:rPr lang="en-US" sz="1750" dirty="0" err="1"/>
              <a:t>nuova</a:t>
            </a:r>
            <a:r>
              <a:rPr lang="en-US" sz="1750" dirty="0"/>
              <a:t> </a:t>
            </a:r>
            <a:r>
              <a:rPr lang="en-US" sz="1750" dirty="0" err="1"/>
              <a:t>attività</a:t>
            </a:r>
            <a:r>
              <a:rPr lang="en-US" sz="1750" dirty="0"/>
              <a:t> </a:t>
            </a:r>
            <a:r>
              <a:rPr lang="en-US" sz="1750" dirty="0" err="1"/>
              <a:t>economica</a:t>
            </a:r>
            <a:r>
              <a:rPr lang="en-US" sz="1750" dirty="0"/>
              <a:t> Art.2, punto 51 del GBER (</a:t>
            </a:r>
            <a:r>
              <a:rPr lang="en-US" sz="1750" dirty="0" err="1"/>
              <a:t>punti</a:t>
            </a:r>
            <a:r>
              <a:rPr lang="en-US" sz="1750" dirty="0"/>
              <a:t> 1, 3 e 5 del </a:t>
            </a:r>
            <a:r>
              <a:rPr lang="en-US" sz="1750" dirty="0" err="1"/>
              <a:t>precedente</a:t>
            </a:r>
            <a:r>
              <a:rPr lang="en-US" sz="1750" dirty="0"/>
              <a:t> </a:t>
            </a:r>
            <a:r>
              <a:rPr lang="en-US" sz="1750" dirty="0" err="1"/>
              <a:t>elenco</a:t>
            </a:r>
            <a:r>
              <a:rPr lang="en-US" sz="1750"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556738" y="0"/>
            <a:ext cx="5073662" cy="8229600"/>
          </a:xfrm>
          <a:prstGeom prst="rect">
            <a:avLst/>
          </a:prstGeom>
        </p:spPr>
      </p:pic>
      <p:sp>
        <p:nvSpPr>
          <p:cNvPr id="3" name="Text 0"/>
          <p:cNvSpPr/>
          <p:nvPr/>
        </p:nvSpPr>
        <p:spPr>
          <a:xfrm>
            <a:off x="793909" y="113449"/>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Beni </a:t>
            </a:r>
            <a:r>
              <a:rPr lang="en-US" sz="4450" b="1" dirty="0" err="1">
                <a:solidFill>
                  <a:srgbClr val="282824"/>
                </a:solidFill>
                <a:latin typeface="Lato Bold" pitchFamily="34" charset="0"/>
                <a:ea typeface="Lato Bold" pitchFamily="34" charset="-122"/>
                <a:cs typeface="Lato Bold" pitchFamily="34" charset="-120"/>
              </a:rPr>
              <a:t>Agevolabili</a:t>
            </a:r>
            <a:r>
              <a:rPr lang="en-US" sz="4450" b="1" dirty="0">
                <a:solidFill>
                  <a:srgbClr val="282824"/>
                </a:solidFill>
                <a:latin typeface="Lato Bold" pitchFamily="34" charset="0"/>
                <a:ea typeface="Lato Bold" pitchFamily="34" charset="-122"/>
                <a:cs typeface="Lato Bold" pitchFamily="34" charset="-120"/>
              </a:rPr>
              <a:t> Art. 16</a:t>
            </a:r>
            <a:endParaRPr lang="en-US" sz="4450" dirty="0"/>
          </a:p>
        </p:txBody>
      </p:sp>
      <p:sp>
        <p:nvSpPr>
          <p:cNvPr id="4" name="Shape 1"/>
          <p:cNvSpPr/>
          <p:nvPr/>
        </p:nvSpPr>
        <p:spPr>
          <a:xfrm>
            <a:off x="228600" y="902483"/>
            <a:ext cx="4192827" cy="1846727"/>
          </a:xfrm>
          <a:prstGeom prst="roundRect">
            <a:avLst>
              <a:gd name="adj" fmla="val 1233"/>
            </a:avLst>
          </a:prstGeom>
          <a:solidFill>
            <a:srgbClr val="E5DFD2"/>
          </a:solidFill>
          <a:ln/>
        </p:spPr>
      </p:sp>
      <p:sp>
        <p:nvSpPr>
          <p:cNvPr id="5" name="Text 2"/>
          <p:cNvSpPr/>
          <p:nvPr/>
        </p:nvSpPr>
        <p:spPr>
          <a:xfrm>
            <a:off x="381000" y="108040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Macchinari e Impianti</a:t>
            </a:r>
            <a:endParaRPr lang="en-US" sz="2200" dirty="0"/>
          </a:p>
        </p:txBody>
      </p:sp>
      <p:sp>
        <p:nvSpPr>
          <p:cNvPr id="6" name="Text 3"/>
          <p:cNvSpPr/>
          <p:nvPr/>
        </p:nvSpPr>
        <p:spPr>
          <a:xfrm>
            <a:off x="381000" y="1555131"/>
            <a:ext cx="3772723" cy="1451610"/>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Acquisto (anche tramite leasing) di macchinari, impianti, attrezzature varie e altri beni strumentali materiali nuovi.</a:t>
            </a:r>
            <a:endParaRPr lang="en-US" sz="1750" dirty="0"/>
          </a:p>
        </p:txBody>
      </p:sp>
      <p:sp>
        <p:nvSpPr>
          <p:cNvPr id="7" name="Shape 4"/>
          <p:cNvSpPr/>
          <p:nvPr/>
        </p:nvSpPr>
        <p:spPr>
          <a:xfrm>
            <a:off x="4573827" y="903871"/>
            <a:ext cx="4570850" cy="1831788"/>
          </a:xfrm>
          <a:prstGeom prst="roundRect">
            <a:avLst>
              <a:gd name="adj" fmla="val 1233"/>
            </a:avLst>
          </a:prstGeom>
          <a:solidFill>
            <a:srgbClr val="E5DFD2"/>
          </a:solidFill>
          <a:ln/>
        </p:spPr>
      </p:sp>
      <p:sp>
        <p:nvSpPr>
          <p:cNvPr id="8" name="Text 5"/>
          <p:cNvSpPr/>
          <p:nvPr/>
        </p:nvSpPr>
        <p:spPr>
          <a:xfrm>
            <a:off x="4834165" y="10647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A4A45"/>
                </a:solidFill>
                <a:latin typeface="Lato Bold" pitchFamily="34" charset="0"/>
                <a:ea typeface="Lato Bold" pitchFamily="34" charset="-122"/>
                <a:cs typeface="Lato Bold" pitchFamily="34" charset="-120"/>
              </a:rPr>
              <a:t>Immobili</a:t>
            </a:r>
            <a:endParaRPr lang="en-US" sz="2200" dirty="0"/>
          </a:p>
        </p:txBody>
      </p:sp>
      <p:sp>
        <p:nvSpPr>
          <p:cNvPr id="9" name="Text 6"/>
          <p:cNvSpPr/>
          <p:nvPr/>
        </p:nvSpPr>
        <p:spPr>
          <a:xfrm>
            <a:off x="4834165" y="1555131"/>
            <a:ext cx="4192827" cy="1814513"/>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Costi di acquisizione di terreni e acquisto, realizzazione o ampliamento </a:t>
            </a:r>
            <a:r>
              <a:rPr lang="en-US" sz="1750" b="1" dirty="0">
                <a:solidFill>
                  <a:srgbClr val="4A4A45"/>
                </a:solidFill>
                <a:latin typeface="Lato" pitchFamily="34" charset="0"/>
                <a:ea typeface="Lato" pitchFamily="34" charset="-122"/>
                <a:cs typeface="Lato" pitchFamily="34" charset="-120"/>
              </a:rPr>
              <a:t>di </a:t>
            </a:r>
            <a:r>
              <a:rPr lang="en-US" sz="1750" b="1" dirty="0" err="1">
                <a:solidFill>
                  <a:srgbClr val="4A4A45"/>
                </a:solidFill>
                <a:latin typeface="Lato" pitchFamily="34" charset="0"/>
                <a:ea typeface="Lato" pitchFamily="34" charset="-122"/>
                <a:cs typeface="Lato" pitchFamily="34" charset="-120"/>
              </a:rPr>
              <a:t>immobili</a:t>
            </a:r>
            <a:r>
              <a:rPr lang="en-US" sz="1750" b="1" dirty="0">
                <a:solidFill>
                  <a:srgbClr val="4A4A45"/>
                </a:solidFill>
                <a:latin typeface="Lato" pitchFamily="34" charset="0"/>
                <a:ea typeface="Lato" pitchFamily="34" charset="-122"/>
                <a:cs typeface="Lato" pitchFamily="34" charset="-120"/>
              </a:rPr>
              <a:t> </a:t>
            </a:r>
            <a:r>
              <a:rPr lang="en-US" sz="1750" b="1" dirty="0" err="1">
                <a:solidFill>
                  <a:srgbClr val="4A4A45"/>
                </a:solidFill>
                <a:latin typeface="Lato" pitchFamily="34" charset="0"/>
                <a:ea typeface="Lato" pitchFamily="34" charset="-122"/>
                <a:cs typeface="Lato" pitchFamily="34" charset="-120"/>
              </a:rPr>
              <a:t>strumentali</a:t>
            </a:r>
            <a:endParaRPr lang="en-US" sz="1750" dirty="0"/>
          </a:p>
        </p:txBody>
      </p:sp>
      <p:sp>
        <p:nvSpPr>
          <p:cNvPr id="10" name="Shape 7"/>
          <p:cNvSpPr/>
          <p:nvPr/>
        </p:nvSpPr>
        <p:spPr>
          <a:xfrm>
            <a:off x="228600" y="2878165"/>
            <a:ext cx="8915400" cy="1718305"/>
          </a:xfrm>
          <a:prstGeom prst="roundRect">
            <a:avLst>
              <a:gd name="adj" fmla="val 2038"/>
            </a:avLst>
          </a:prstGeom>
          <a:solidFill>
            <a:srgbClr val="E5DFD2"/>
          </a:solidFill>
          <a:ln/>
        </p:spPr>
      </p:sp>
      <p:sp>
        <p:nvSpPr>
          <p:cNvPr id="11" name="Text 8"/>
          <p:cNvSpPr/>
          <p:nvPr/>
        </p:nvSpPr>
        <p:spPr>
          <a:xfrm>
            <a:off x="353173" y="3036389"/>
            <a:ext cx="2835235" cy="354330"/>
          </a:xfrm>
          <a:prstGeom prst="rect">
            <a:avLst/>
          </a:prstGeom>
          <a:noFill/>
          <a:ln/>
        </p:spPr>
        <p:txBody>
          <a:bodyPr wrap="none" lIns="0" tIns="0" rIns="0" bIns="0" rtlCol="0" anchor="t"/>
          <a:lstStyle/>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Requisito</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della</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novità</a:t>
            </a:r>
            <a:endParaRPr lang="en-US" sz="2200" dirty="0"/>
          </a:p>
        </p:txBody>
      </p:sp>
      <p:sp>
        <p:nvSpPr>
          <p:cNvPr id="12" name="Text 9"/>
          <p:cNvSpPr/>
          <p:nvPr/>
        </p:nvSpPr>
        <p:spPr>
          <a:xfrm>
            <a:off x="381000" y="3476259"/>
            <a:ext cx="8534400" cy="725805"/>
          </a:xfrm>
          <a:prstGeom prst="rect">
            <a:avLst/>
          </a:prstGeom>
          <a:noFill/>
          <a:ln/>
        </p:spPr>
        <p:txBody>
          <a:bodyPr wrap="square" lIns="0" tIns="0" rIns="0" bIns="0" rtlCol="0" anchor="t"/>
          <a:lstStyle/>
          <a:p>
            <a:pPr marL="285750" indent="-285750">
              <a:lnSpc>
                <a:spcPts val="285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Ammessi i beni </a:t>
            </a:r>
            <a:r>
              <a:rPr lang="it-IT" sz="1750" b="1" dirty="0">
                <a:solidFill>
                  <a:srgbClr val="4A4A45"/>
                </a:solidFill>
                <a:latin typeface="Lato" pitchFamily="34" charset="0"/>
                <a:ea typeface="Lato" pitchFamily="34" charset="-122"/>
                <a:cs typeface="Lato" pitchFamily="34" charset="-120"/>
              </a:rPr>
              <a:t>esposti</a:t>
            </a:r>
            <a:r>
              <a:rPr lang="it-IT" sz="1750" dirty="0">
                <a:solidFill>
                  <a:srgbClr val="4A4A45"/>
                </a:solidFill>
                <a:latin typeface="Lato" pitchFamily="34" charset="0"/>
                <a:ea typeface="Lato" pitchFamily="34" charset="-122"/>
                <a:cs typeface="Lato" pitchFamily="34" charset="-120"/>
              </a:rPr>
              <a:t> dal rivenditore al solo scopo dimostrativo (showroom);</a:t>
            </a:r>
          </a:p>
          <a:p>
            <a:pPr marL="285750" indent="-285750">
              <a:lnSpc>
                <a:spcPts val="2850"/>
              </a:lnSpc>
              <a:buFont typeface="Arial" panose="020B0604020202020204" pitchFamily="34" charset="0"/>
              <a:buChar char="•"/>
            </a:pPr>
            <a:r>
              <a:rPr lang="it-IT" sz="1750" dirty="0">
                <a:solidFill>
                  <a:srgbClr val="4A4A45"/>
                </a:solidFill>
                <a:latin typeface="Lato" pitchFamily="34" charset="0"/>
                <a:ea typeface="Lato" pitchFamily="34" charset="-122"/>
                <a:cs typeface="Lato" pitchFamily="34" charset="-120"/>
              </a:rPr>
              <a:t>Ammessi </a:t>
            </a:r>
            <a:r>
              <a:rPr lang="it-IT" sz="1750" b="1" dirty="0">
                <a:solidFill>
                  <a:srgbClr val="4A4A45"/>
                </a:solidFill>
                <a:latin typeface="Lato" pitchFamily="34" charset="0"/>
                <a:ea typeface="Lato" pitchFamily="34" charset="-122"/>
                <a:cs typeface="Lato" pitchFamily="34" charset="-120"/>
              </a:rPr>
              <a:t>beni complessi </a:t>
            </a:r>
            <a:r>
              <a:rPr lang="it-IT" sz="1750" dirty="0">
                <a:solidFill>
                  <a:srgbClr val="4A4A45"/>
                </a:solidFill>
                <a:latin typeface="Lato" pitchFamily="34" charset="0"/>
                <a:ea typeface="Lato" pitchFamily="34" charset="-122"/>
                <a:cs typeface="Lato" pitchFamily="34" charset="-120"/>
              </a:rPr>
              <a:t>con beni nuovi e usati se il valore dei beni nuovi è superiore al valore dei beni usati;</a:t>
            </a:r>
            <a:endParaRPr lang="en-US" sz="1750" dirty="0"/>
          </a:p>
        </p:txBody>
      </p:sp>
      <p:sp>
        <p:nvSpPr>
          <p:cNvPr id="18" name="Shape 1">
            <a:extLst>
              <a:ext uri="{FF2B5EF4-FFF2-40B4-BE49-F238E27FC236}">
                <a16:creationId xmlns:a16="http://schemas.microsoft.com/office/drawing/2014/main" id="{FF048C05-EA5A-48FF-AF19-B55533BDB6F3}"/>
              </a:ext>
            </a:extLst>
          </p:cNvPr>
          <p:cNvSpPr/>
          <p:nvPr/>
        </p:nvSpPr>
        <p:spPr>
          <a:xfrm>
            <a:off x="228600" y="4714396"/>
            <a:ext cx="8915400" cy="1718304"/>
          </a:xfrm>
          <a:prstGeom prst="roundRect">
            <a:avLst>
              <a:gd name="adj" fmla="val 1233"/>
            </a:avLst>
          </a:prstGeom>
          <a:solidFill>
            <a:srgbClr val="E5DFD2"/>
          </a:solidFill>
          <a:ln/>
        </p:spPr>
        <p:txBody>
          <a:bodyPr/>
          <a:lstStyle/>
          <a:p>
            <a:endParaRPr lang="it-IT" dirty="0"/>
          </a:p>
        </p:txBody>
      </p:sp>
      <p:sp>
        <p:nvSpPr>
          <p:cNvPr id="19" name="Text 8">
            <a:extLst>
              <a:ext uri="{FF2B5EF4-FFF2-40B4-BE49-F238E27FC236}">
                <a16:creationId xmlns:a16="http://schemas.microsoft.com/office/drawing/2014/main" id="{41820250-BBFE-4C8C-885A-20C3FDD67B9D}"/>
              </a:ext>
            </a:extLst>
          </p:cNvPr>
          <p:cNvSpPr/>
          <p:nvPr/>
        </p:nvSpPr>
        <p:spPr>
          <a:xfrm>
            <a:off x="353173" y="4836419"/>
            <a:ext cx="2835235" cy="354330"/>
          </a:xfrm>
          <a:prstGeom prst="rect">
            <a:avLst/>
          </a:prstGeom>
          <a:noFill/>
          <a:ln/>
        </p:spPr>
        <p:txBody>
          <a:bodyPr wrap="none" lIns="0" tIns="0" rIns="0" bIns="0" rtlCol="0" anchor="t"/>
          <a:lstStyle/>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Requisito</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della</a:t>
            </a:r>
            <a:r>
              <a:rPr lang="en-US" sz="2200" b="1" dirty="0">
                <a:solidFill>
                  <a:srgbClr val="4A4A45"/>
                </a:solidFill>
                <a:latin typeface="Lato Bold" pitchFamily="34" charset="0"/>
                <a:ea typeface="Lato Bold" pitchFamily="34" charset="-122"/>
                <a:cs typeface="Lato Bold" pitchFamily="34" charset="-120"/>
              </a:rPr>
              <a:t> </a:t>
            </a:r>
            <a:r>
              <a:rPr lang="en-US" sz="2200" b="1" dirty="0" err="1">
                <a:solidFill>
                  <a:srgbClr val="4A4A45"/>
                </a:solidFill>
                <a:latin typeface="Lato Bold" pitchFamily="34" charset="0"/>
                <a:ea typeface="Lato Bold" pitchFamily="34" charset="-122"/>
                <a:cs typeface="Lato Bold" pitchFamily="34" charset="-120"/>
              </a:rPr>
              <a:t>strumentalità</a:t>
            </a:r>
            <a:endParaRPr lang="en-US" sz="2200" dirty="0"/>
          </a:p>
        </p:txBody>
      </p:sp>
      <p:sp>
        <p:nvSpPr>
          <p:cNvPr id="20" name="Text 9">
            <a:extLst>
              <a:ext uri="{FF2B5EF4-FFF2-40B4-BE49-F238E27FC236}">
                <a16:creationId xmlns:a16="http://schemas.microsoft.com/office/drawing/2014/main" id="{DD43D927-9DA5-465B-9A7B-406EAC5B1C1C}"/>
              </a:ext>
            </a:extLst>
          </p:cNvPr>
          <p:cNvSpPr/>
          <p:nvPr/>
        </p:nvSpPr>
        <p:spPr>
          <a:xfrm>
            <a:off x="348343" y="5258506"/>
            <a:ext cx="8645992" cy="725805"/>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Beni agevolabili di uso durevole ed atti ad essere impiegati come strumenti di produzione all’interno del processo produttivo (34/E/2016 Agenzia delle Entrate).</a:t>
            </a:r>
          </a:p>
          <a:p>
            <a:pPr marL="0" indent="0">
              <a:lnSpc>
                <a:spcPts val="2850"/>
              </a:lnSpc>
              <a:buNone/>
            </a:pPr>
            <a:r>
              <a:rPr lang="it-IT" sz="1750" dirty="0">
                <a:solidFill>
                  <a:srgbClr val="4A4A45"/>
                </a:solidFill>
                <a:latin typeface="Lato" pitchFamily="34" charset="0"/>
                <a:ea typeface="Lato" pitchFamily="34" charset="-122"/>
                <a:cs typeface="Lato" pitchFamily="34" charset="-120"/>
              </a:rPr>
              <a:t>Beni il cui utilizzo da parte dell’impresa </a:t>
            </a:r>
            <a:r>
              <a:rPr lang="it-IT" sz="1750" b="1" dirty="0">
                <a:solidFill>
                  <a:srgbClr val="4A4A45"/>
                </a:solidFill>
                <a:latin typeface="Lato" pitchFamily="34" charset="0"/>
                <a:ea typeface="Lato" pitchFamily="34" charset="-122"/>
                <a:cs typeface="Lato" pitchFamily="34" charset="-120"/>
              </a:rPr>
              <a:t>sia essenziale </a:t>
            </a:r>
            <a:r>
              <a:rPr lang="it-IT" sz="1750" dirty="0">
                <a:solidFill>
                  <a:srgbClr val="4A4A45"/>
                </a:solidFill>
                <a:latin typeface="Lato" pitchFamily="34" charset="0"/>
                <a:ea typeface="Lato" pitchFamily="34" charset="-122"/>
                <a:cs typeface="Lato" pitchFamily="34" charset="-120"/>
              </a:rPr>
              <a:t>per l’esercizio dell’attività.</a:t>
            </a:r>
          </a:p>
          <a:p>
            <a:pPr marL="0" indent="0">
              <a:lnSpc>
                <a:spcPts val="2850"/>
              </a:lnSpc>
              <a:buNone/>
            </a:pPr>
            <a:endParaRPr lang="en-US" sz="1750" dirty="0"/>
          </a:p>
        </p:txBody>
      </p:sp>
      <p:sp>
        <p:nvSpPr>
          <p:cNvPr id="21" name="Shape 1">
            <a:extLst>
              <a:ext uri="{FF2B5EF4-FFF2-40B4-BE49-F238E27FC236}">
                <a16:creationId xmlns:a16="http://schemas.microsoft.com/office/drawing/2014/main" id="{FF7F9797-94AA-4807-A680-4F172070F790}"/>
              </a:ext>
            </a:extLst>
          </p:cNvPr>
          <p:cNvSpPr/>
          <p:nvPr/>
        </p:nvSpPr>
        <p:spPr>
          <a:xfrm>
            <a:off x="228600" y="6557411"/>
            <a:ext cx="8915400" cy="1191665"/>
          </a:xfrm>
          <a:prstGeom prst="roundRect">
            <a:avLst>
              <a:gd name="adj" fmla="val 1233"/>
            </a:avLst>
          </a:prstGeom>
          <a:solidFill>
            <a:srgbClr val="E5DFD2"/>
          </a:solidFill>
          <a:ln/>
        </p:spPr>
        <p:txBody>
          <a:bodyPr/>
          <a:lstStyle/>
          <a:p>
            <a:endParaRPr lang="it-IT" dirty="0"/>
          </a:p>
        </p:txBody>
      </p:sp>
      <p:sp>
        <p:nvSpPr>
          <p:cNvPr id="23" name="Text 8">
            <a:extLst>
              <a:ext uri="{FF2B5EF4-FFF2-40B4-BE49-F238E27FC236}">
                <a16:creationId xmlns:a16="http://schemas.microsoft.com/office/drawing/2014/main" id="{64240927-F18B-4187-BFA0-069661404850}"/>
              </a:ext>
            </a:extLst>
          </p:cNvPr>
          <p:cNvSpPr/>
          <p:nvPr/>
        </p:nvSpPr>
        <p:spPr>
          <a:xfrm>
            <a:off x="395961" y="6630080"/>
            <a:ext cx="2835235" cy="354330"/>
          </a:xfrm>
          <a:prstGeom prst="rect">
            <a:avLst/>
          </a:prstGeom>
          <a:noFill/>
          <a:ln/>
        </p:spPr>
        <p:txBody>
          <a:bodyPr wrap="none" lIns="0" tIns="0" rIns="0" bIns="0" rtlCol="0" anchor="t"/>
          <a:lstStyle/>
          <a:p>
            <a:pPr marL="0" indent="0">
              <a:lnSpc>
                <a:spcPts val="2750"/>
              </a:lnSpc>
              <a:buNone/>
            </a:pPr>
            <a:r>
              <a:rPr lang="en-US" sz="2200" b="1" dirty="0" err="1">
                <a:solidFill>
                  <a:srgbClr val="4A4A45"/>
                </a:solidFill>
                <a:latin typeface="Lato Bold" pitchFamily="34" charset="0"/>
                <a:ea typeface="Lato Bold" pitchFamily="34" charset="-122"/>
                <a:cs typeface="Lato Bold" pitchFamily="34" charset="-120"/>
              </a:rPr>
              <a:t>Sostituzione</a:t>
            </a:r>
            <a:endParaRPr lang="en-US" sz="2200" b="1" dirty="0">
              <a:solidFill>
                <a:srgbClr val="4A4A45"/>
              </a:solidFill>
              <a:latin typeface="Lato Bold" pitchFamily="34" charset="0"/>
              <a:ea typeface="Lato Bold" pitchFamily="34" charset="-122"/>
              <a:cs typeface="Lato Bold" pitchFamily="34" charset="-120"/>
            </a:endParaRPr>
          </a:p>
          <a:p>
            <a:pPr marL="0" indent="0">
              <a:lnSpc>
                <a:spcPts val="2750"/>
              </a:lnSpc>
              <a:buNone/>
            </a:pPr>
            <a:r>
              <a:rPr lang="en-US" sz="1750" dirty="0">
                <a:solidFill>
                  <a:srgbClr val="4A4A45"/>
                </a:solidFill>
                <a:latin typeface="Lato" pitchFamily="34" charset="0"/>
                <a:ea typeface="Lato" pitchFamily="34" charset="-122"/>
                <a:cs typeface="Lato" pitchFamily="34" charset="-120"/>
              </a:rPr>
              <a:t>Non </a:t>
            </a:r>
            <a:r>
              <a:rPr lang="en-US" sz="1750" dirty="0" err="1">
                <a:solidFill>
                  <a:srgbClr val="4A4A45"/>
                </a:solidFill>
                <a:latin typeface="Lato" pitchFamily="34" charset="0"/>
                <a:ea typeface="Lato" pitchFamily="34" charset="-122"/>
                <a:cs typeface="Lato" pitchFamily="34" charset="-120"/>
              </a:rPr>
              <a:t>ammissibili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gli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investimenti</a:t>
            </a:r>
            <a:r>
              <a:rPr lang="en-US" sz="1750" dirty="0">
                <a:solidFill>
                  <a:srgbClr val="4A4A45"/>
                </a:solidFill>
                <a:latin typeface="Lato" pitchFamily="34" charset="0"/>
                <a:ea typeface="Lato" pitchFamily="34" charset="-122"/>
                <a:cs typeface="Lato" pitchFamily="34" charset="-120"/>
              </a:rPr>
              <a:t> di </a:t>
            </a:r>
            <a:r>
              <a:rPr lang="en-US" sz="1750" dirty="0" err="1">
                <a:solidFill>
                  <a:srgbClr val="4A4A45"/>
                </a:solidFill>
                <a:latin typeface="Lato" pitchFamily="34" charset="0"/>
                <a:ea typeface="Lato" pitchFamily="34" charset="-122"/>
                <a:cs typeface="Lato" pitchFamily="34" charset="-120"/>
              </a:rPr>
              <a:t>mera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sostituzione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poiché</a:t>
            </a:r>
            <a:r>
              <a:rPr lang="en-US" sz="1750" dirty="0">
                <a:solidFill>
                  <a:srgbClr val="4A4A45"/>
                </a:solidFill>
                <a:latin typeface="Lato" pitchFamily="34" charset="0"/>
                <a:ea typeface="Lato" pitchFamily="34" charset="-122"/>
                <a:cs typeface="Lato" pitchFamily="34" charset="-120"/>
              </a:rPr>
              <a:t> non </a:t>
            </a:r>
            <a:r>
              <a:rPr lang="en-US" sz="1750" dirty="0" err="1">
                <a:solidFill>
                  <a:srgbClr val="4A4A45"/>
                </a:solidFill>
                <a:latin typeface="Lato" pitchFamily="34" charset="0"/>
                <a:ea typeface="Lato" pitchFamily="34" charset="-122"/>
                <a:cs typeface="Lato" pitchFamily="34" charset="-120"/>
              </a:rPr>
              <a:t>considerati</a:t>
            </a:r>
            <a:r>
              <a:rPr lang="en-US" sz="1750" dirty="0">
                <a:solidFill>
                  <a:srgbClr val="4A4A45"/>
                </a:solidFill>
                <a:latin typeface="Lato" pitchFamily="34" charset="0"/>
                <a:ea typeface="Lato" pitchFamily="34" charset="-122"/>
                <a:cs typeface="Lato" pitchFamily="34" charset="-120"/>
              </a:rPr>
              <a:t> </a:t>
            </a:r>
          </a:p>
          <a:p>
            <a:pPr marL="0" indent="0">
              <a:lnSpc>
                <a:spcPts val="2750"/>
              </a:lnSpc>
              <a:buNone/>
            </a:pPr>
            <a:r>
              <a:rPr lang="en-US" sz="1750" dirty="0" err="1">
                <a:solidFill>
                  <a:srgbClr val="4A4A45"/>
                </a:solidFill>
                <a:latin typeface="Lato" pitchFamily="34" charset="0"/>
                <a:ea typeface="Lato" pitchFamily="34" charset="-122"/>
                <a:cs typeface="Lato" pitchFamily="34" charset="-120"/>
              </a:rPr>
              <a:t>investimenti</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iniziali</a:t>
            </a:r>
            <a:endParaRPr lang="en-US" sz="1750" dirty="0">
              <a:solidFill>
                <a:srgbClr val="4A4A45"/>
              </a:solidFill>
              <a:latin typeface="Lato" pitchFamily="34" charset="0"/>
              <a:ea typeface="Lato" pitchFamily="34" charset="-122"/>
              <a:cs typeface="Lato" pitchFamily="34" charset="-12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65999" y="125024"/>
            <a:ext cx="6040041"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Limite sui Beni </a:t>
            </a:r>
            <a:r>
              <a:rPr lang="en-US" sz="4450" b="1" dirty="0" err="1">
                <a:solidFill>
                  <a:srgbClr val="282824"/>
                </a:solidFill>
                <a:latin typeface="Lato Bold" pitchFamily="34" charset="0"/>
                <a:ea typeface="Lato Bold" pitchFamily="34" charset="-122"/>
                <a:cs typeface="Lato Bold" pitchFamily="34" charset="-120"/>
              </a:rPr>
              <a:t>Immobili</a:t>
            </a:r>
            <a:r>
              <a:rPr lang="en-US" sz="4450" b="1" dirty="0">
                <a:solidFill>
                  <a:srgbClr val="282824"/>
                </a:solidFill>
                <a:latin typeface="Lato Bold" pitchFamily="34" charset="0"/>
                <a:ea typeface="Lato Bold" pitchFamily="34" charset="-122"/>
                <a:cs typeface="Lato Bold" pitchFamily="34" charset="-120"/>
              </a:rPr>
              <a:t> e </a:t>
            </a:r>
            <a:r>
              <a:rPr lang="en-US" sz="4450" b="1" dirty="0" err="1">
                <a:solidFill>
                  <a:srgbClr val="282824"/>
                </a:solidFill>
                <a:latin typeface="Lato Bold" pitchFamily="34" charset="0"/>
                <a:ea typeface="Lato Bold" pitchFamily="34" charset="-122"/>
                <a:cs typeface="Lato Bold" pitchFamily="34" charset="-120"/>
              </a:rPr>
              <a:t>Ulteriori</a:t>
            </a:r>
            <a:r>
              <a:rPr lang="en-US" sz="4450" b="1" dirty="0">
                <a:solidFill>
                  <a:srgbClr val="282824"/>
                </a:solidFill>
                <a:latin typeface="Lato Bold" pitchFamily="34" charset="0"/>
                <a:ea typeface="Lato Bold" pitchFamily="34" charset="-122"/>
                <a:cs typeface="Lato Bold" pitchFamily="34" charset="-120"/>
              </a:rPr>
              <a:t> </a:t>
            </a:r>
            <a:r>
              <a:rPr lang="en-US" sz="4450" b="1" dirty="0" err="1">
                <a:solidFill>
                  <a:srgbClr val="282824"/>
                </a:solidFill>
                <a:latin typeface="Lato Bold" pitchFamily="34" charset="0"/>
                <a:ea typeface="Lato Bold" pitchFamily="34" charset="-122"/>
                <a:cs typeface="Lato Bold" pitchFamily="34" charset="-120"/>
              </a:rPr>
              <a:t>limitazioni</a:t>
            </a:r>
            <a:endParaRPr lang="en-US" sz="4450" dirty="0"/>
          </a:p>
        </p:txBody>
      </p:sp>
      <p:pic>
        <p:nvPicPr>
          <p:cNvPr id="3" name="Image 0" descr="preencoded.png"/>
          <p:cNvPicPr>
            <a:picLocks noChangeAspect="1"/>
          </p:cNvPicPr>
          <p:nvPr/>
        </p:nvPicPr>
        <p:blipFill>
          <a:blip r:embed="rId3"/>
          <a:stretch>
            <a:fillRect/>
          </a:stretch>
        </p:blipFill>
        <p:spPr>
          <a:xfrm>
            <a:off x="2651121" y="927180"/>
            <a:ext cx="2152055" cy="807958"/>
          </a:xfrm>
          <a:prstGeom prst="rect">
            <a:avLst/>
          </a:prstGeom>
        </p:spPr>
      </p:pic>
      <p:sp>
        <p:nvSpPr>
          <p:cNvPr id="4" name="Text 1"/>
          <p:cNvSpPr/>
          <p:nvPr/>
        </p:nvSpPr>
        <p:spPr>
          <a:xfrm>
            <a:off x="3544774" y="1131848"/>
            <a:ext cx="318968" cy="398621"/>
          </a:xfrm>
          <a:prstGeom prst="rect">
            <a:avLst/>
          </a:prstGeom>
          <a:noFill/>
          <a:ln/>
        </p:spPr>
        <p:txBody>
          <a:bodyPr wrap="none" lIns="0" tIns="0" rIns="0" bIns="0" rtlCol="0" anchor="t"/>
          <a:lstStyle/>
          <a:p>
            <a:pPr marL="0" indent="0" algn="ctr">
              <a:lnSpc>
                <a:spcPts val="4000"/>
              </a:lnSpc>
              <a:buNone/>
            </a:pPr>
            <a:r>
              <a:rPr lang="en-US" sz="2500" b="1" dirty="0">
                <a:solidFill>
                  <a:srgbClr val="4A4A45"/>
                </a:solidFill>
                <a:latin typeface="Lato Bold" pitchFamily="34" charset="0"/>
                <a:ea typeface="Lato Bold" pitchFamily="34" charset="-122"/>
                <a:cs typeface="Lato Bold" pitchFamily="34" charset="-120"/>
              </a:rPr>
              <a:t>1</a:t>
            </a:r>
            <a:endParaRPr lang="en-US" sz="2500" dirty="0"/>
          </a:p>
        </p:txBody>
      </p:sp>
      <p:sp>
        <p:nvSpPr>
          <p:cNvPr id="5" name="Text 2"/>
          <p:cNvSpPr/>
          <p:nvPr/>
        </p:nvSpPr>
        <p:spPr>
          <a:xfrm>
            <a:off x="5019453" y="1228564"/>
            <a:ext cx="1747004" cy="354330"/>
          </a:xfrm>
          <a:prstGeom prst="rect">
            <a:avLst/>
          </a:prstGeom>
          <a:noFill/>
          <a:ln/>
        </p:spPr>
        <p:txBody>
          <a:bodyPr wrap="none" lIns="0" tIns="0" rIns="0" bIns="0" rtlCol="0" anchor="t"/>
          <a:lstStyle/>
          <a:p>
            <a:pPr marL="0" indent="0" algn="l">
              <a:lnSpc>
                <a:spcPts val="2750"/>
              </a:lnSpc>
              <a:buNone/>
            </a:pPr>
            <a:r>
              <a:rPr lang="en-US" sz="2200" b="1" dirty="0" err="1">
                <a:solidFill>
                  <a:srgbClr val="4A4A45"/>
                </a:solidFill>
                <a:latin typeface="Lato Bold" pitchFamily="34" charset="0"/>
                <a:ea typeface="Lato Bold" pitchFamily="34" charset="-122"/>
                <a:cs typeface="Lato Bold" pitchFamily="34" charset="-120"/>
              </a:rPr>
              <a:t>Terreni</a:t>
            </a:r>
            <a:r>
              <a:rPr lang="en-US" sz="2200" b="1" dirty="0">
                <a:solidFill>
                  <a:srgbClr val="4A4A45"/>
                </a:solidFill>
                <a:latin typeface="Lato Bold" pitchFamily="34" charset="0"/>
                <a:ea typeface="Lato Bold" pitchFamily="34" charset="-122"/>
                <a:cs typeface="Lato Bold" pitchFamily="34" charset="-120"/>
              </a:rPr>
              <a:t> e </a:t>
            </a:r>
            <a:r>
              <a:rPr lang="en-US" sz="2200" b="1" dirty="0" err="1">
                <a:solidFill>
                  <a:srgbClr val="4A4A45"/>
                </a:solidFill>
                <a:latin typeface="Lato Bold" pitchFamily="34" charset="0"/>
                <a:ea typeface="Lato Bold" pitchFamily="34" charset="-122"/>
                <a:cs typeface="Lato Bold" pitchFamily="34" charset="-120"/>
              </a:rPr>
              <a:t>Fabbricati</a:t>
            </a:r>
            <a:endParaRPr lang="en-US" sz="2200" dirty="0"/>
          </a:p>
        </p:txBody>
      </p:sp>
      <p:sp>
        <p:nvSpPr>
          <p:cNvPr id="6" name="Shape 3"/>
          <p:cNvSpPr/>
          <p:nvPr/>
        </p:nvSpPr>
        <p:spPr>
          <a:xfrm>
            <a:off x="4803176" y="1719853"/>
            <a:ext cx="8592860" cy="15240"/>
          </a:xfrm>
          <a:prstGeom prst="roundRect">
            <a:avLst>
              <a:gd name="adj" fmla="val 223256"/>
            </a:avLst>
          </a:prstGeom>
          <a:solidFill>
            <a:srgbClr val="CBC5B8"/>
          </a:solidFill>
          <a:ln/>
        </p:spPr>
      </p:sp>
      <p:pic>
        <p:nvPicPr>
          <p:cNvPr id="7" name="Image 1" descr="preencoded.png"/>
          <p:cNvPicPr>
            <a:picLocks noChangeAspect="1"/>
          </p:cNvPicPr>
          <p:nvPr/>
        </p:nvPicPr>
        <p:blipFill>
          <a:blip r:embed="rId4"/>
          <a:stretch>
            <a:fillRect/>
          </a:stretch>
        </p:blipFill>
        <p:spPr>
          <a:xfrm>
            <a:off x="1552203" y="1794454"/>
            <a:ext cx="4304109" cy="807958"/>
          </a:xfrm>
          <a:prstGeom prst="rect">
            <a:avLst/>
          </a:prstGeom>
        </p:spPr>
      </p:pic>
      <p:sp>
        <p:nvSpPr>
          <p:cNvPr id="8" name="Text 4"/>
          <p:cNvSpPr/>
          <p:nvPr/>
        </p:nvSpPr>
        <p:spPr>
          <a:xfrm>
            <a:off x="3567784" y="1913697"/>
            <a:ext cx="318968" cy="398621"/>
          </a:xfrm>
          <a:prstGeom prst="rect">
            <a:avLst/>
          </a:prstGeom>
          <a:noFill/>
          <a:ln/>
        </p:spPr>
        <p:txBody>
          <a:bodyPr wrap="none" lIns="0" tIns="0" rIns="0" bIns="0" rtlCol="0" anchor="t"/>
          <a:lstStyle/>
          <a:p>
            <a:pPr marL="0" indent="0" algn="ctr">
              <a:lnSpc>
                <a:spcPts val="4000"/>
              </a:lnSpc>
              <a:buNone/>
            </a:pPr>
            <a:r>
              <a:rPr lang="en-US" sz="2500" b="1" dirty="0">
                <a:solidFill>
                  <a:srgbClr val="4A4A45"/>
                </a:solidFill>
                <a:latin typeface="Lato Bold" pitchFamily="34" charset="0"/>
                <a:ea typeface="Lato Bold" pitchFamily="34" charset="-122"/>
                <a:cs typeface="Lato Bold" pitchFamily="34" charset="-120"/>
              </a:rPr>
              <a:t>2</a:t>
            </a:r>
            <a:endParaRPr lang="en-US" sz="2500" dirty="0"/>
          </a:p>
        </p:txBody>
      </p:sp>
      <p:sp>
        <p:nvSpPr>
          <p:cNvPr id="9" name="Text 5"/>
          <p:cNvSpPr/>
          <p:nvPr/>
        </p:nvSpPr>
        <p:spPr>
          <a:xfrm>
            <a:off x="6045474" y="1957988"/>
            <a:ext cx="2592348"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Massimo 50%</a:t>
            </a:r>
            <a:endParaRPr lang="en-US" sz="2200" dirty="0"/>
          </a:p>
        </p:txBody>
      </p:sp>
      <p:sp>
        <p:nvSpPr>
          <p:cNvPr id="10" name="Shape 6"/>
          <p:cNvSpPr/>
          <p:nvPr/>
        </p:nvSpPr>
        <p:spPr>
          <a:xfrm>
            <a:off x="5879322" y="2582460"/>
            <a:ext cx="7516773" cy="15240"/>
          </a:xfrm>
          <a:prstGeom prst="roundRect">
            <a:avLst>
              <a:gd name="adj" fmla="val 223256"/>
            </a:avLst>
          </a:prstGeom>
          <a:solidFill>
            <a:srgbClr val="CBC5B8"/>
          </a:solidFill>
          <a:ln/>
        </p:spPr>
      </p:sp>
      <p:pic>
        <p:nvPicPr>
          <p:cNvPr id="11" name="Image 2" descr="preencoded.png"/>
          <p:cNvPicPr>
            <a:picLocks noChangeAspect="1"/>
          </p:cNvPicPr>
          <p:nvPr/>
        </p:nvPicPr>
        <p:blipFill>
          <a:blip r:embed="rId5"/>
          <a:stretch>
            <a:fillRect/>
          </a:stretch>
        </p:blipFill>
        <p:spPr>
          <a:xfrm>
            <a:off x="499067" y="2684048"/>
            <a:ext cx="6456164" cy="807958"/>
          </a:xfrm>
          <a:prstGeom prst="rect">
            <a:avLst/>
          </a:prstGeom>
        </p:spPr>
      </p:pic>
      <p:sp>
        <p:nvSpPr>
          <p:cNvPr id="12" name="Text 7"/>
          <p:cNvSpPr/>
          <p:nvPr/>
        </p:nvSpPr>
        <p:spPr>
          <a:xfrm>
            <a:off x="3567664" y="2740156"/>
            <a:ext cx="318968" cy="398621"/>
          </a:xfrm>
          <a:prstGeom prst="rect">
            <a:avLst/>
          </a:prstGeom>
          <a:noFill/>
          <a:ln/>
        </p:spPr>
        <p:txBody>
          <a:bodyPr wrap="none" lIns="0" tIns="0" rIns="0" bIns="0" rtlCol="0" anchor="t"/>
          <a:lstStyle/>
          <a:p>
            <a:pPr marL="0" indent="0" algn="ctr">
              <a:lnSpc>
                <a:spcPts val="4000"/>
              </a:lnSpc>
              <a:buNone/>
            </a:pPr>
            <a:r>
              <a:rPr lang="en-US" sz="2500" b="1" dirty="0">
                <a:solidFill>
                  <a:srgbClr val="4A4A45"/>
                </a:solidFill>
                <a:latin typeface="Lato Bold" pitchFamily="34" charset="0"/>
                <a:ea typeface="Lato Bold" pitchFamily="34" charset="-122"/>
                <a:cs typeface="Lato Bold" pitchFamily="34" charset="-120"/>
              </a:rPr>
              <a:t>3</a:t>
            </a:r>
            <a:endParaRPr lang="en-US" sz="2500" dirty="0"/>
          </a:p>
        </p:txBody>
      </p:sp>
      <p:sp>
        <p:nvSpPr>
          <p:cNvPr id="13" name="Text 8"/>
          <p:cNvSpPr/>
          <p:nvPr/>
        </p:nvSpPr>
        <p:spPr>
          <a:xfrm>
            <a:off x="7061813" y="2987498"/>
            <a:ext cx="2465903" cy="354330"/>
          </a:xfrm>
          <a:prstGeom prst="rect">
            <a:avLst/>
          </a:prstGeom>
          <a:noFill/>
          <a:ln/>
        </p:spPr>
        <p:txBody>
          <a:bodyPr wrap="none" lIns="0" tIns="0" rIns="0" bIns="0" rtlCol="0" anchor="t"/>
          <a:lstStyle/>
          <a:p>
            <a:pPr marL="0" indent="0" algn="l">
              <a:lnSpc>
                <a:spcPts val="2750"/>
              </a:lnSpc>
              <a:buNone/>
            </a:pPr>
            <a:r>
              <a:rPr lang="en-US" sz="2200" b="1" dirty="0" err="1">
                <a:solidFill>
                  <a:srgbClr val="4A4A45"/>
                </a:solidFill>
                <a:latin typeface="Lato Bold" pitchFamily="34" charset="0"/>
                <a:ea typeface="Lato Bold" pitchFamily="34" charset="-122"/>
                <a:cs typeface="Lato Bold" pitchFamily="34" charset="-120"/>
              </a:rPr>
              <a:t>Impianti</a:t>
            </a:r>
            <a:r>
              <a:rPr lang="en-US" sz="2200" b="1" dirty="0">
                <a:solidFill>
                  <a:srgbClr val="4A4A45"/>
                </a:solidFill>
                <a:latin typeface="Lato Bold" pitchFamily="34" charset="0"/>
                <a:ea typeface="Lato Bold" pitchFamily="34" charset="-122"/>
                <a:cs typeface="Lato Bold" pitchFamily="34" charset="-120"/>
              </a:rPr>
              <a:t>/</a:t>
            </a:r>
            <a:r>
              <a:rPr lang="en-US" sz="2200" b="1" dirty="0" err="1">
                <a:solidFill>
                  <a:srgbClr val="4A4A45"/>
                </a:solidFill>
                <a:latin typeface="Lato Bold" pitchFamily="34" charset="0"/>
                <a:ea typeface="Lato Bold" pitchFamily="34" charset="-122"/>
                <a:cs typeface="Lato Bold" pitchFamily="34" charset="-120"/>
              </a:rPr>
              <a:t>Macchinari</a:t>
            </a:r>
            <a:r>
              <a:rPr lang="en-US" sz="2200" b="1" dirty="0">
                <a:solidFill>
                  <a:srgbClr val="4A4A45"/>
                </a:solidFill>
                <a:latin typeface="Lato Bold" pitchFamily="34" charset="0"/>
                <a:ea typeface="Lato Bold" pitchFamily="34" charset="-122"/>
                <a:cs typeface="Lato Bold" pitchFamily="34" charset="-120"/>
              </a:rPr>
              <a:t>/</a:t>
            </a:r>
            <a:r>
              <a:rPr lang="en-US" sz="2200" b="1" dirty="0" err="1">
                <a:solidFill>
                  <a:srgbClr val="4A4A45"/>
                </a:solidFill>
                <a:latin typeface="Lato Bold" pitchFamily="34" charset="0"/>
                <a:ea typeface="Lato Bold" pitchFamily="34" charset="-122"/>
                <a:cs typeface="Lato Bold" pitchFamily="34" charset="-120"/>
              </a:rPr>
              <a:t>Attrezzature</a:t>
            </a:r>
            <a:endParaRPr lang="en-US" sz="2200" dirty="0"/>
          </a:p>
        </p:txBody>
      </p:sp>
      <p:sp>
        <p:nvSpPr>
          <p:cNvPr id="14" name="Text 9"/>
          <p:cNvSpPr/>
          <p:nvPr/>
        </p:nvSpPr>
        <p:spPr>
          <a:xfrm>
            <a:off x="179064" y="3663916"/>
            <a:ext cx="13994136" cy="725805"/>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Per espressa previsione normativa: </a:t>
            </a:r>
            <a:r>
              <a:rPr lang="it-IT" sz="1750" i="1" dirty="0">
                <a:solidFill>
                  <a:srgbClr val="4A4A45"/>
                </a:solidFill>
                <a:latin typeface="Lato" pitchFamily="34" charset="0"/>
                <a:ea typeface="Lato" pitchFamily="34" charset="-122"/>
                <a:cs typeface="Lato" pitchFamily="34" charset="-120"/>
              </a:rPr>
              <a:t>«</a:t>
            </a:r>
            <a:r>
              <a:rPr lang="it-IT" sz="1750" b="1" i="1" dirty="0">
                <a:solidFill>
                  <a:srgbClr val="4A4A45"/>
                </a:solidFill>
                <a:latin typeface="Lato" pitchFamily="34" charset="0"/>
                <a:ea typeface="Lato" pitchFamily="34" charset="-122"/>
                <a:cs typeface="Lato" pitchFamily="34" charset="-120"/>
              </a:rPr>
              <a:t>Il valore dei terreni e degli immobili non può superare il 50% del valore complessivo dell’investimento agevolato»</a:t>
            </a:r>
          </a:p>
          <a:p>
            <a:pPr marL="0" indent="0">
              <a:lnSpc>
                <a:spcPts val="2850"/>
              </a:lnSpc>
              <a:buNone/>
            </a:pPr>
            <a:endParaRPr lang="it-IT" sz="1750" dirty="0">
              <a:solidFill>
                <a:srgbClr val="4A4A45"/>
              </a:solidFill>
              <a:latin typeface="Lato" pitchFamily="34" charset="0"/>
              <a:ea typeface="Lato" pitchFamily="34" charset="-122"/>
              <a:cs typeface="Lato" pitchFamily="34" charset="-120"/>
            </a:endParaRPr>
          </a:p>
        </p:txBody>
      </p:sp>
      <p:sp>
        <p:nvSpPr>
          <p:cNvPr id="16" name="Shape 1">
            <a:extLst>
              <a:ext uri="{FF2B5EF4-FFF2-40B4-BE49-F238E27FC236}">
                <a16:creationId xmlns:a16="http://schemas.microsoft.com/office/drawing/2014/main" id="{B6BF3843-FA25-489B-8586-5DE9F900F639}"/>
              </a:ext>
            </a:extLst>
          </p:cNvPr>
          <p:cNvSpPr/>
          <p:nvPr/>
        </p:nvSpPr>
        <p:spPr>
          <a:xfrm>
            <a:off x="560102" y="6430405"/>
            <a:ext cx="13765497" cy="1686871"/>
          </a:xfrm>
          <a:prstGeom prst="roundRect">
            <a:avLst>
              <a:gd name="adj" fmla="val 1233"/>
            </a:avLst>
          </a:prstGeom>
          <a:solidFill>
            <a:srgbClr val="E5DFD2"/>
          </a:solidFill>
          <a:ln/>
        </p:spPr>
        <p:txBody>
          <a:bodyPr/>
          <a:lstStyle/>
          <a:p>
            <a:endParaRPr lang="it-IT" dirty="0"/>
          </a:p>
        </p:txBody>
      </p:sp>
      <p:sp>
        <p:nvSpPr>
          <p:cNvPr id="17" name="CasellaDiTesto 16">
            <a:extLst>
              <a:ext uri="{FF2B5EF4-FFF2-40B4-BE49-F238E27FC236}">
                <a16:creationId xmlns:a16="http://schemas.microsoft.com/office/drawing/2014/main" id="{392AB793-AB26-4737-830D-4687F102A515}"/>
              </a:ext>
            </a:extLst>
          </p:cNvPr>
          <p:cNvSpPr txBox="1"/>
          <p:nvPr/>
        </p:nvSpPr>
        <p:spPr>
          <a:xfrm>
            <a:off x="765999" y="6527121"/>
            <a:ext cx="13407201" cy="1354923"/>
          </a:xfrm>
          <a:prstGeom prst="rect">
            <a:avLst/>
          </a:prstGeom>
          <a:noFill/>
        </p:spPr>
        <p:txBody>
          <a:bodyPr wrap="square" rtlCol="0">
            <a:spAutoFit/>
          </a:bodyPr>
          <a:lstStyle/>
          <a:p>
            <a:pPr algn="l">
              <a:lnSpc>
                <a:spcPct val="150000"/>
              </a:lnSpc>
            </a:pPr>
            <a:r>
              <a:rPr lang="it-IT" sz="2200" b="1" dirty="0">
                <a:solidFill>
                  <a:srgbClr val="4A4A45"/>
                </a:solidFill>
                <a:latin typeface="Lato Bold" pitchFamily="34" charset="0"/>
                <a:ea typeface="Lato Bold" pitchFamily="34" charset="-122"/>
                <a:cs typeface="Lato Bold" pitchFamily="34" charset="-120"/>
              </a:rPr>
              <a:t>Ulteriori limitazioni</a:t>
            </a:r>
          </a:p>
          <a:p>
            <a:pPr algn="l">
              <a:lnSpc>
                <a:spcPct val="150000"/>
              </a:lnSpc>
            </a:pPr>
            <a:r>
              <a:rPr lang="it-IT" sz="1750" dirty="0">
                <a:solidFill>
                  <a:srgbClr val="4A4A45"/>
                </a:solidFill>
                <a:latin typeface="Lato" pitchFamily="34" charset="0"/>
                <a:ea typeface="Lato" pitchFamily="34" charset="-122"/>
                <a:cs typeface="Lato" pitchFamily="34" charset="-120"/>
              </a:rPr>
              <a:t>Sono agevolabili esclusivamente le acquisizioni avvenute tra soggetti tra i quali non debbono sussistere rapporti di controllo o di collegamento di cui all'art. 2359 del Codice civile e, comunque, realizzate a condizioni di mercato.</a:t>
            </a:r>
          </a:p>
        </p:txBody>
      </p:sp>
      <p:sp>
        <p:nvSpPr>
          <p:cNvPr id="19" name="CasellaDiTesto 18">
            <a:extLst>
              <a:ext uri="{FF2B5EF4-FFF2-40B4-BE49-F238E27FC236}">
                <a16:creationId xmlns:a16="http://schemas.microsoft.com/office/drawing/2014/main" id="{835C93D7-47CF-46BC-A3CE-D7492329B855}"/>
              </a:ext>
            </a:extLst>
          </p:cNvPr>
          <p:cNvSpPr txBox="1"/>
          <p:nvPr/>
        </p:nvSpPr>
        <p:spPr>
          <a:xfrm>
            <a:off x="72482" y="4204993"/>
            <a:ext cx="14378854" cy="1908023"/>
          </a:xfrm>
          <a:prstGeom prst="rect">
            <a:avLst/>
          </a:prstGeom>
          <a:noFill/>
        </p:spPr>
        <p:txBody>
          <a:bodyPr wrap="square">
            <a:spAutoFit/>
          </a:bodyPr>
          <a:lstStyle/>
          <a:p>
            <a:pPr marL="0" indent="0">
              <a:lnSpc>
                <a:spcPts val="2850"/>
              </a:lnSpc>
              <a:buNone/>
            </a:pPr>
            <a:r>
              <a:rPr lang="it-IT" sz="1800" b="1" dirty="0">
                <a:solidFill>
                  <a:srgbClr val="4A4A45"/>
                </a:solidFill>
                <a:latin typeface="Lato" pitchFamily="34" charset="0"/>
                <a:ea typeface="Lato" pitchFamily="34" charset="-122"/>
                <a:cs typeface="Lato" pitchFamily="34" charset="-120"/>
              </a:rPr>
              <a:t>Assonime (Circolare 13 del 2024) </a:t>
            </a:r>
            <a:r>
              <a:rPr lang="it-IT" sz="1800" dirty="0">
                <a:solidFill>
                  <a:srgbClr val="4A4A45"/>
                </a:solidFill>
                <a:latin typeface="Lato" pitchFamily="34" charset="0"/>
                <a:ea typeface="Lato" pitchFamily="34" charset="-122"/>
                <a:cs typeface="Lato" pitchFamily="34" charset="-120"/>
              </a:rPr>
              <a:t>ritiene che il superamento del limite del 50% del costo complessivo dell’ investimento non determini tout court l’ irrilevanza dell’ intero costo relativo all’ immobile. Dal modello di comunicazione per accedere al credito d’imposta è del tutto evidente, infatti, che la ratio della disposizione normativa risiede nella finalità di agevolare gli investimenti in modo tale che la quota riferibile agli immobili non sia superiore a quella riferibile agli altri beni. In sostanza, la prima non può mai essere superiore al 50% del totale degli investimenti agevolabili.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533400"/>
            <a:ext cx="12134136"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Limiti di Spesa e Intensità Agevolazione (Art. 16)</a:t>
            </a:r>
            <a:endParaRPr lang="en-US" sz="4450" dirty="0"/>
          </a:p>
        </p:txBody>
      </p:sp>
      <p:sp>
        <p:nvSpPr>
          <p:cNvPr id="4" name="Text 2"/>
          <p:cNvSpPr/>
          <p:nvPr/>
        </p:nvSpPr>
        <p:spPr>
          <a:xfrm>
            <a:off x="765214" y="1881442"/>
            <a:ext cx="4644985"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Non sono ammessi progetti il cui costo complessivo sia inferiore a 200.000 euro (a lordo dei </a:t>
            </a:r>
            <a:r>
              <a:rPr lang="en-US" sz="1750" dirty="0" err="1">
                <a:solidFill>
                  <a:srgbClr val="4A4A45"/>
                </a:solidFill>
                <a:latin typeface="Lato" pitchFamily="34" charset="0"/>
                <a:ea typeface="Lato" pitchFamily="34" charset="-122"/>
                <a:cs typeface="Lato" pitchFamily="34" charset="-120"/>
              </a:rPr>
              <a:t>costi</a:t>
            </a:r>
            <a:r>
              <a:rPr lang="en-US" sz="1750" dirty="0">
                <a:solidFill>
                  <a:srgbClr val="4A4A45"/>
                </a:solidFill>
                <a:latin typeface="Lato" pitchFamily="34" charset="0"/>
                <a:ea typeface="Lato" pitchFamily="34" charset="-122"/>
                <a:cs typeface="Lato" pitchFamily="34" charset="-120"/>
              </a:rPr>
              <a:t> non </a:t>
            </a:r>
            <a:r>
              <a:rPr lang="en-US" sz="1750" dirty="0" err="1">
                <a:solidFill>
                  <a:srgbClr val="4A4A45"/>
                </a:solidFill>
                <a:latin typeface="Lato" pitchFamily="34" charset="0"/>
                <a:ea typeface="Lato" pitchFamily="34" charset="-122"/>
                <a:cs typeface="Lato" pitchFamily="34" charset="-120"/>
              </a:rPr>
              <a:t>ammissibili</a:t>
            </a:r>
            <a:r>
              <a:rPr lang="en-US" sz="1750" dirty="0">
                <a:solidFill>
                  <a:srgbClr val="4A4A45"/>
                </a:solidFill>
                <a:latin typeface="Lato" pitchFamily="34" charset="0"/>
                <a:ea typeface="Lato" pitchFamily="34" charset="-122"/>
                <a:cs typeface="Lato" pitchFamily="34" charset="-120"/>
              </a:rPr>
              <a:t>).</a:t>
            </a:r>
            <a:endParaRPr lang="en-US" sz="1750" dirty="0"/>
          </a:p>
        </p:txBody>
      </p:sp>
      <p:sp>
        <p:nvSpPr>
          <p:cNvPr id="5" name="Text 3"/>
          <p:cNvSpPr/>
          <p:nvPr/>
        </p:nvSpPr>
        <p:spPr>
          <a:xfrm>
            <a:off x="761133" y="3203512"/>
            <a:ext cx="2865953"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Investimento Massimo</a:t>
            </a:r>
            <a:endParaRPr lang="en-US" sz="2200" dirty="0"/>
          </a:p>
        </p:txBody>
      </p:sp>
      <p:sp>
        <p:nvSpPr>
          <p:cNvPr id="6" name="Text 4"/>
          <p:cNvSpPr/>
          <p:nvPr/>
        </p:nvSpPr>
        <p:spPr>
          <a:xfrm>
            <a:off x="761132" y="3557842"/>
            <a:ext cx="4388525" cy="108870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Massimale di investimento agevolabile pari a 100 milioni di euro per singolo progetto.</a:t>
            </a:r>
            <a:endParaRPr lang="en-US" sz="1750" dirty="0"/>
          </a:p>
        </p:txBody>
      </p:sp>
      <p:sp>
        <p:nvSpPr>
          <p:cNvPr id="8" name="Text 6"/>
          <p:cNvSpPr/>
          <p:nvPr/>
        </p:nvSpPr>
        <p:spPr>
          <a:xfrm>
            <a:off x="5866922" y="1867750"/>
            <a:ext cx="8458677" cy="1451610"/>
          </a:xfrm>
          <a:prstGeom prst="rect">
            <a:avLst/>
          </a:prstGeom>
          <a:noFill/>
          <a:ln/>
        </p:spPr>
        <p:txBody>
          <a:bodyPr wrap="square" lIns="0" tIns="0" rIns="0" bIns="0" rtlCol="0" anchor="t"/>
          <a:lstStyle/>
          <a:p>
            <a:pPr marL="0" indent="0">
              <a:lnSpc>
                <a:spcPts val="2850"/>
              </a:lnSpc>
              <a:buNone/>
            </a:pPr>
            <a:r>
              <a:rPr lang="en-US" sz="1750" dirty="0" err="1">
                <a:solidFill>
                  <a:srgbClr val="4A4A45"/>
                </a:solidFill>
                <a:latin typeface="Lato" pitchFamily="34" charset="0"/>
                <a:ea typeface="Lato" pitchFamily="34" charset="-122"/>
                <a:cs typeface="Lato" pitchFamily="34" charset="-120"/>
              </a:rPr>
              <a:t>Misura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massima</a:t>
            </a:r>
            <a:r>
              <a:rPr lang="en-US" sz="1750" dirty="0">
                <a:solidFill>
                  <a:srgbClr val="4A4A45"/>
                </a:solidFill>
                <a:latin typeface="Lato" pitchFamily="34" charset="0"/>
                <a:ea typeface="Lato" pitchFamily="34" charset="-122"/>
                <a:cs typeface="Lato" pitchFamily="34" charset="-120"/>
              </a:rPr>
              <a:t> consentita dalla Carta degli aiuti a finalità </a:t>
            </a:r>
            <a:r>
              <a:rPr lang="en-US" sz="1750" dirty="0" err="1">
                <a:solidFill>
                  <a:srgbClr val="4A4A45"/>
                </a:solidFill>
                <a:latin typeface="Lato" pitchFamily="34" charset="0"/>
                <a:ea typeface="Lato" pitchFamily="34" charset="-122"/>
                <a:cs typeface="Lato" pitchFamily="34" charset="-120"/>
              </a:rPr>
              <a:t>regionale</a:t>
            </a:r>
            <a:r>
              <a:rPr lang="en-US" sz="1750" dirty="0">
                <a:solidFill>
                  <a:srgbClr val="4A4A45"/>
                </a:solidFill>
                <a:latin typeface="Lato" pitchFamily="34" charset="0"/>
                <a:ea typeface="Lato" pitchFamily="34" charset="-122"/>
                <a:cs typeface="Lato" pitchFamily="34" charset="-120"/>
              </a:rPr>
              <a:t> 2022-2027 GBER.</a:t>
            </a:r>
            <a:endParaRPr lang="en-US" sz="1750" dirty="0"/>
          </a:p>
        </p:txBody>
      </p:sp>
      <p:sp>
        <p:nvSpPr>
          <p:cNvPr id="9" name="Text 1">
            <a:extLst>
              <a:ext uri="{FF2B5EF4-FFF2-40B4-BE49-F238E27FC236}">
                <a16:creationId xmlns:a16="http://schemas.microsoft.com/office/drawing/2014/main" id="{455D6AEA-F662-4C13-83E9-A08B84364CB3}"/>
              </a:ext>
            </a:extLst>
          </p:cNvPr>
          <p:cNvSpPr/>
          <p:nvPr/>
        </p:nvSpPr>
        <p:spPr>
          <a:xfrm>
            <a:off x="778430" y="142829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Investimento Minimo</a:t>
            </a:r>
            <a:endParaRPr lang="en-US" sz="2200" dirty="0"/>
          </a:p>
        </p:txBody>
      </p:sp>
      <p:sp>
        <p:nvSpPr>
          <p:cNvPr id="10" name="Text 5">
            <a:extLst>
              <a:ext uri="{FF2B5EF4-FFF2-40B4-BE49-F238E27FC236}">
                <a16:creationId xmlns:a16="http://schemas.microsoft.com/office/drawing/2014/main" id="{5A185527-FAE4-47D0-92F0-2EED8E7ACE6B}"/>
              </a:ext>
            </a:extLst>
          </p:cNvPr>
          <p:cNvSpPr/>
          <p:nvPr/>
        </p:nvSpPr>
        <p:spPr>
          <a:xfrm>
            <a:off x="5866923" y="1425076"/>
            <a:ext cx="2896553"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Intensità Agevolazione</a:t>
            </a:r>
            <a:endParaRPr lang="en-US" sz="2200" dirty="0"/>
          </a:p>
        </p:txBody>
      </p:sp>
      <p:sp>
        <p:nvSpPr>
          <p:cNvPr id="15" name="Text 3">
            <a:extLst>
              <a:ext uri="{FF2B5EF4-FFF2-40B4-BE49-F238E27FC236}">
                <a16:creationId xmlns:a16="http://schemas.microsoft.com/office/drawing/2014/main" id="{1A120EBA-1630-4E29-9F51-EB24BD6203D1}"/>
              </a:ext>
            </a:extLst>
          </p:cNvPr>
          <p:cNvSpPr/>
          <p:nvPr/>
        </p:nvSpPr>
        <p:spPr>
          <a:xfrm>
            <a:off x="747711" y="4467639"/>
            <a:ext cx="2865953"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Dotazione Massima</a:t>
            </a:r>
            <a:endParaRPr lang="en-US" sz="2200" dirty="0"/>
          </a:p>
        </p:txBody>
      </p:sp>
      <p:sp>
        <p:nvSpPr>
          <p:cNvPr id="16" name="Text 4">
            <a:extLst>
              <a:ext uri="{FF2B5EF4-FFF2-40B4-BE49-F238E27FC236}">
                <a16:creationId xmlns:a16="http://schemas.microsoft.com/office/drawing/2014/main" id="{B2A8A85B-059E-4960-AAA0-1AEB3F3179A6}"/>
              </a:ext>
            </a:extLst>
          </p:cNvPr>
          <p:cNvSpPr/>
          <p:nvPr/>
        </p:nvSpPr>
        <p:spPr>
          <a:xfrm>
            <a:off x="747710" y="4822922"/>
            <a:ext cx="4662487" cy="1088708"/>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Per il 2025 stanziati 2,2 miliardi di euro</a:t>
            </a:r>
            <a:r>
              <a:rPr lang="en-US" sz="1750" dirty="0">
                <a:solidFill>
                  <a:srgbClr val="4A4A45"/>
                </a:solidFill>
                <a:latin typeface="Lato" pitchFamily="34" charset="0"/>
                <a:ea typeface="Lato" pitchFamily="34" charset="-122"/>
                <a:cs typeface="Lato" pitchFamily="34" charset="-120"/>
              </a:rPr>
              <a:t>.</a:t>
            </a:r>
          </a:p>
          <a:p>
            <a:pPr marL="0" indent="0">
              <a:lnSpc>
                <a:spcPts val="2850"/>
              </a:lnSpc>
              <a:buNone/>
            </a:pPr>
            <a:r>
              <a:rPr lang="en-US" sz="1750" dirty="0">
                <a:solidFill>
                  <a:srgbClr val="4A4A45"/>
                </a:solidFill>
                <a:latin typeface="Lato" pitchFamily="34" charset="0"/>
                <a:ea typeface="Lato" pitchFamily="34" charset="-122"/>
                <a:cs typeface="Lato" pitchFamily="34" charset="-120"/>
              </a:rPr>
              <a:t>La </a:t>
            </a:r>
            <a:r>
              <a:rPr lang="en-US" sz="1750" dirty="0" err="1">
                <a:solidFill>
                  <a:srgbClr val="4A4A45"/>
                </a:solidFill>
                <a:latin typeface="Lato" pitchFamily="34" charset="0"/>
                <a:ea typeface="Lato" pitchFamily="34" charset="-122"/>
                <a:cs typeface="Lato" pitchFamily="34" charset="-120"/>
              </a:rPr>
              <a:t>percentuale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effettiva</a:t>
            </a:r>
            <a:r>
              <a:rPr lang="en-US" sz="1750" dirty="0">
                <a:solidFill>
                  <a:srgbClr val="4A4A45"/>
                </a:solidFill>
                <a:latin typeface="Lato" pitchFamily="34" charset="0"/>
                <a:ea typeface="Lato" pitchFamily="34" charset="-122"/>
                <a:cs typeface="Lato" pitchFamily="34" charset="-120"/>
              </a:rPr>
              <a:t> di </a:t>
            </a:r>
            <a:r>
              <a:rPr lang="en-US" sz="1750" dirty="0" err="1">
                <a:solidFill>
                  <a:srgbClr val="4A4A45"/>
                </a:solidFill>
                <a:latin typeface="Lato" pitchFamily="34" charset="0"/>
                <a:ea typeface="Lato" pitchFamily="34" charset="-122"/>
                <a:cs typeface="Lato" pitchFamily="34" charset="-120"/>
              </a:rPr>
              <a:t>credito</a:t>
            </a:r>
            <a:r>
              <a:rPr lang="en-US" sz="1750" dirty="0">
                <a:solidFill>
                  <a:srgbClr val="4A4A45"/>
                </a:solidFill>
                <a:latin typeface="Lato" pitchFamily="34" charset="0"/>
                <a:ea typeface="Lato" pitchFamily="34" charset="-122"/>
                <a:cs typeface="Lato" pitchFamily="34" charset="-120"/>
              </a:rPr>
              <a:t> di </a:t>
            </a:r>
            <a:r>
              <a:rPr lang="en-US" sz="1750" dirty="0" err="1">
                <a:solidFill>
                  <a:srgbClr val="4A4A45"/>
                </a:solidFill>
                <a:latin typeface="Lato" pitchFamily="34" charset="0"/>
                <a:ea typeface="Lato" pitchFamily="34" charset="-122"/>
                <a:cs typeface="Lato" pitchFamily="34" charset="-120"/>
              </a:rPr>
              <a:t>imposta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concesso</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sarà</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stabilita</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sulla</a:t>
            </a:r>
            <a:r>
              <a:rPr lang="en-US" sz="1750" dirty="0">
                <a:solidFill>
                  <a:srgbClr val="4A4A45"/>
                </a:solidFill>
                <a:latin typeface="Lato" pitchFamily="34" charset="0"/>
                <a:ea typeface="Lato" pitchFamily="34" charset="-122"/>
                <a:cs typeface="Lato" pitchFamily="34" charset="-120"/>
              </a:rPr>
              <a:t> base </a:t>
            </a:r>
            <a:r>
              <a:rPr lang="en-US" sz="1750" dirty="0" err="1">
                <a:solidFill>
                  <a:srgbClr val="4A4A45"/>
                </a:solidFill>
                <a:latin typeface="Lato" pitchFamily="34" charset="0"/>
                <a:ea typeface="Lato" pitchFamily="34" charset="-122"/>
                <a:cs typeface="Lato" pitchFamily="34" charset="-120"/>
              </a:rPr>
              <a:t>delle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domande</a:t>
            </a:r>
            <a:r>
              <a:rPr lang="en-US" sz="1750" dirty="0">
                <a:solidFill>
                  <a:srgbClr val="4A4A45"/>
                </a:solidFill>
                <a:latin typeface="Lato" pitchFamily="34" charset="0"/>
                <a:ea typeface="Lato" pitchFamily="34" charset="-122"/>
                <a:cs typeface="Lato" pitchFamily="34" charset="-120"/>
              </a:rPr>
              <a:t> </a:t>
            </a:r>
            <a:r>
              <a:rPr lang="en-US" sz="1750" dirty="0" err="1">
                <a:solidFill>
                  <a:srgbClr val="4A4A45"/>
                </a:solidFill>
                <a:latin typeface="Lato" pitchFamily="34" charset="0"/>
                <a:ea typeface="Lato" pitchFamily="34" charset="-122"/>
                <a:cs typeface="Lato" pitchFamily="34" charset="-120"/>
              </a:rPr>
              <a:t>presentate</a:t>
            </a:r>
            <a:endParaRPr lang="en-US" sz="1750" dirty="0"/>
          </a:p>
        </p:txBody>
      </p:sp>
      <p:pic>
        <p:nvPicPr>
          <p:cNvPr id="7" name="Immagine 6" descr="Immagine che contiene testo, schermata, numero, Carattere&#10;&#10;Descrizione generata automaticamente">
            <a:extLst>
              <a:ext uri="{FF2B5EF4-FFF2-40B4-BE49-F238E27FC236}">
                <a16:creationId xmlns:a16="http://schemas.microsoft.com/office/drawing/2014/main" id="{6B1773EA-625E-4033-A69D-604ACE6877D8}"/>
              </a:ext>
            </a:extLst>
          </p:cNvPr>
          <p:cNvPicPr>
            <a:picLocks noChangeAspect="1"/>
          </p:cNvPicPr>
          <p:nvPr/>
        </p:nvPicPr>
        <p:blipFill>
          <a:blip r:embed="rId3"/>
          <a:stretch>
            <a:fillRect/>
          </a:stretch>
        </p:blipFill>
        <p:spPr>
          <a:xfrm>
            <a:off x="6248400" y="2404976"/>
            <a:ext cx="7791285" cy="4986423"/>
          </a:xfrm>
          <a:prstGeom prst="rect">
            <a:avLst/>
          </a:prstGeom>
        </p:spPr>
      </p:pic>
      <p:sp>
        <p:nvSpPr>
          <p:cNvPr id="14" name="Text 3">
            <a:extLst>
              <a:ext uri="{FF2B5EF4-FFF2-40B4-BE49-F238E27FC236}">
                <a16:creationId xmlns:a16="http://schemas.microsoft.com/office/drawing/2014/main" id="{674858BD-D854-430C-A40B-7B2EE1C778BC}"/>
              </a:ext>
            </a:extLst>
          </p:cNvPr>
          <p:cNvSpPr/>
          <p:nvPr/>
        </p:nvSpPr>
        <p:spPr>
          <a:xfrm>
            <a:off x="747711" y="6560060"/>
            <a:ext cx="2865953" cy="354330"/>
          </a:xfrm>
          <a:prstGeom prst="rect">
            <a:avLst/>
          </a:prstGeom>
          <a:noFill/>
          <a:ln/>
        </p:spPr>
        <p:txBody>
          <a:bodyPr wrap="none" lIns="0" tIns="0" rIns="0" bIns="0" rtlCol="0" anchor="t"/>
          <a:lstStyle/>
          <a:p>
            <a:pPr marL="0" indent="0">
              <a:lnSpc>
                <a:spcPts val="2750"/>
              </a:lnSpc>
              <a:buNone/>
            </a:pPr>
            <a:r>
              <a:rPr lang="en-US" sz="2200" b="1" dirty="0" err="1">
                <a:solidFill>
                  <a:srgbClr val="282824"/>
                </a:solidFill>
                <a:latin typeface="Lato Bold" pitchFamily="34" charset="0"/>
                <a:ea typeface="Lato Bold" pitchFamily="34" charset="-122"/>
                <a:cs typeface="Lato Bold" pitchFamily="34" charset="-120"/>
              </a:rPr>
              <a:t>Dotazione</a:t>
            </a:r>
            <a:r>
              <a:rPr lang="en-US" sz="2200" b="1" dirty="0">
                <a:solidFill>
                  <a:srgbClr val="282824"/>
                </a:solidFill>
                <a:latin typeface="Lato Bold" pitchFamily="34" charset="0"/>
                <a:ea typeface="Lato Bold" pitchFamily="34" charset="-122"/>
                <a:cs typeface="Lato Bold" pitchFamily="34" charset="-120"/>
              </a:rPr>
              <a:t> 2024</a:t>
            </a:r>
            <a:endParaRPr lang="en-US" sz="2200" dirty="0"/>
          </a:p>
        </p:txBody>
      </p:sp>
      <p:sp>
        <p:nvSpPr>
          <p:cNvPr id="18" name="Text 4">
            <a:extLst>
              <a:ext uri="{FF2B5EF4-FFF2-40B4-BE49-F238E27FC236}">
                <a16:creationId xmlns:a16="http://schemas.microsoft.com/office/drawing/2014/main" id="{94310F52-8BE3-47EF-8F61-40E77EF8ECC9}"/>
              </a:ext>
            </a:extLst>
          </p:cNvPr>
          <p:cNvSpPr/>
          <p:nvPr/>
        </p:nvSpPr>
        <p:spPr>
          <a:xfrm>
            <a:off x="747712" y="6911851"/>
            <a:ext cx="3978116" cy="1088708"/>
          </a:xfrm>
          <a:prstGeom prst="rect">
            <a:avLst/>
          </a:prstGeom>
          <a:noFill/>
          <a:ln/>
        </p:spPr>
        <p:txBody>
          <a:bodyPr wrap="square" lIns="0" tIns="0" rIns="0" bIns="0" rtlCol="0" anchor="t"/>
          <a:lstStyle/>
          <a:p>
            <a:pPr marL="0" indent="0">
              <a:lnSpc>
                <a:spcPts val="2850"/>
              </a:lnSpc>
              <a:buNone/>
            </a:pPr>
            <a:r>
              <a:rPr lang="it-IT" sz="1750" dirty="0">
                <a:solidFill>
                  <a:srgbClr val="4A4A45"/>
                </a:solidFill>
                <a:latin typeface="Lato" pitchFamily="34" charset="0"/>
                <a:ea typeface="Lato" pitchFamily="34" charset="-122"/>
                <a:cs typeface="Lato" pitchFamily="34" charset="-120"/>
              </a:rPr>
              <a:t>Stanziati 3,2 Mld, Richiesto 2,3 Mld</a:t>
            </a:r>
          </a:p>
          <a:p>
            <a:pPr marL="0" indent="0">
              <a:lnSpc>
                <a:spcPts val="2850"/>
              </a:lnSpc>
              <a:buNone/>
            </a:pPr>
            <a:r>
              <a:rPr lang="it-IT" sz="1750" dirty="0">
                <a:solidFill>
                  <a:srgbClr val="4A4A45"/>
                </a:solidFill>
                <a:latin typeface="Lato" pitchFamily="34" charset="0"/>
                <a:ea typeface="Lato" pitchFamily="34" charset="-122"/>
                <a:cs typeface="Lato" pitchFamily="34" charset="-120"/>
              </a:rPr>
              <a:t>Agevolato il 100% del credito richiesto </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3066</TotalTime>
  <Words>2656</Words>
  <Application>Microsoft Office PowerPoint</Application>
  <PresentationFormat>Personalizzato</PresentationFormat>
  <Paragraphs>291</Paragraphs>
  <Slides>25</Slides>
  <Notes>25</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25</vt:i4>
      </vt:variant>
    </vt:vector>
  </HeadingPairs>
  <TitlesOfParts>
    <vt:vector size="30" baseType="lpstr">
      <vt:lpstr>Arial</vt:lpstr>
      <vt:lpstr>Lato Bold</vt:lpstr>
      <vt:lpstr>Lato</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Utente</cp:lastModifiedBy>
  <cp:revision>16</cp:revision>
  <cp:lastPrinted>2025-03-10T10:51:54Z</cp:lastPrinted>
  <dcterms:created xsi:type="dcterms:W3CDTF">2025-03-07T12:07:07Z</dcterms:created>
  <dcterms:modified xsi:type="dcterms:W3CDTF">2025-03-10T11:25:54Z</dcterms:modified>
</cp:coreProperties>
</file>