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72" r:id="rId5"/>
    <p:sldId id="279" r:id="rId6"/>
    <p:sldId id="283" r:id="rId7"/>
    <p:sldId id="546" r:id="rId8"/>
    <p:sldId id="547" r:id="rId9"/>
    <p:sldId id="529" r:id="rId10"/>
    <p:sldId id="530" r:id="rId11"/>
    <p:sldId id="531" r:id="rId12"/>
    <p:sldId id="532" r:id="rId13"/>
    <p:sldId id="533" r:id="rId14"/>
    <p:sldId id="534" r:id="rId15"/>
    <p:sldId id="535" r:id="rId16"/>
    <p:sldId id="536" r:id="rId17"/>
    <p:sldId id="526" r:id="rId18"/>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D8968DCB-3F2B-4E7C-9C35-F38FF7091B33}">
          <p14:sldIdLst>
            <p14:sldId id="272"/>
          </p14:sldIdLst>
        </p14:section>
        <p14:section name="Sezione senza titolo" id="{6385B2BA-725B-4C1F-94CD-0A5162627B2B}">
          <p14:sldIdLst>
            <p14:sldId id="279"/>
            <p14:sldId id="283"/>
            <p14:sldId id="546"/>
            <p14:sldId id="547"/>
            <p14:sldId id="529"/>
            <p14:sldId id="530"/>
            <p14:sldId id="531"/>
            <p14:sldId id="532"/>
            <p14:sldId id="533"/>
            <p14:sldId id="534"/>
            <p14:sldId id="535"/>
            <p14:sldId id="536"/>
            <p14:sldId id="52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94A"/>
    <a:srgbClr val="007C9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B05C22-308A-7C47-B682-B0C6182F525C}" v="20" dt="2025-02-01T17:52:54.702"/>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Stile medio 1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Stile medio 1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E269D01E-BC32-4049-B463-5C60D7B0CCD2}" styleName="Stile con tema 2 - Colore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Stile chiaro 2 - Colore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17" autoAdjust="0"/>
    <p:restoredTop sz="91460"/>
  </p:normalViewPr>
  <p:slideViewPr>
    <p:cSldViewPr snapToGrid="0">
      <p:cViewPr varScale="1">
        <p:scale>
          <a:sx n="83" d="100"/>
          <a:sy n="83" d="100"/>
        </p:scale>
        <p:origin x="1504" y="4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llone, Francesco" userId="f1151386-652e-47bf-b0e5-098ed36f359b" providerId="ADAL" clId="{7AB05C22-308A-7C47-B682-B0C6182F525C}"/>
    <pc:docChg chg="delSld modSld modSection">
      <pc:chgData name="Pellone, Francesco" userId="f1151386-652e-47bf-b0e5-098ed36f359b" providerId="ADAL" clId="{7AB05C22-308A-7C47-B682-B0C6182F525C}" dt="2025-02-01T18:01:15.349" v="109" actId="20577"/>
      <pc:docMkLst>
        <pc:docMk/>
      </pc:docMkLst>
      <pc:sldChg chg="del">
        <pc:chgData name="Pellone, Francesco" userId="f1151386-652e-47bf-b0e5-098ed36f359b" providerId="ADAL" clId="{7AB05C22-308A-7C47-B682-B0C6182F525C}" dt="2025-02-01T17:52:04.362" v="42" actId="2696"/>
        <pc:sldMkLst>
          <pc:docMk/>
          <pc:sldMk cId="1258289979" sldId="257"/>
        </pc:sldMkLst>
      </pc:sldChg>
      <pc:sldChg chg="del">
        <pc:chgData name="Pellone, Francesco" userId="f1151386-652e-47bf-b0e5-098ed36f359b" providerId="ADAL" clId="{7AB05C22-308A-7C47-B682-B0C6182F525C}" dt="2025-02-01T17:47:23.993" v="9" actId="2696"/>
        <pc:sldMkLst>
          <pc:docMk/>
          <pc:sldMk cId="2417183513" sldId="274"/>
        </pc:sldMkLst>
      </pc:sldChg>
      <pc:sldChg chg="modSp mod">
        <pc:chgData name="Pellone, Francesco" userId="f1151386-652e-47bf-b0e5-098ed36f359b" providerId="ADAL" clId="{7AB05C22-308A-7C47-B682-B0C6182F525C}" dt="2025-02-01T17:47:50.097" v="41" actId="20577"/>
        <pc:sldMkLst>
          <pc:docMk/>
          <pc:sldMk cId="1303480830" sldId="279"/>
        </pc:sldMkLst>
        <pc:spChg chg="mod">
          <ac:chgData name="Pellone, Francesco" userId="f1151386-652e-47bf-b0e5-098ed36f359b" providerId="ADAL" clId="{7AB05C22-308A-7C47-B682-B0C6182F525C}" dt="2025-02-01T17:37:40.303" v="2" actId="20577"/>
          <ac:spMkLst>
            <pc:docMk/>
            <pc:sldMk cId="1303480830" sldId="279"/>
            <ac:spMk id="4" creationId="{7415549F-DB53-72C2-9A4B-0CE7D7DBB6A9}"/>
          </ac:spMkLst>
        </pc:spChg>
        <pc:spChg chg="mod">
          <ac:chgData name="Pellone, Francesco" userId="f1151386-652e-47bf-b0e5-098ed36f359b" providerId="ADAL" clId="{7AB05C22-308A-7C47-B682-B0C6182F525C}" dt="2025-02-01T17:47:50.097" v="41" actId="20577"/>
          <ac:spMkLst>
            <pc:docMk/>
            <pc:sldMk cId="1303480830" sldId="279"/>
            <ac:spMk id="5" creationId="{6DF83A76-C567-F8C6-A354-A8F5428340D7}"/>
          </ac:spMkLst>
        </pc:spChg>
      </pc:sldChg>
      <pc:sldChg chg="modSp mod">
        <pc:chgData name="Pellone, Francesco" userId="f1151386-652e-47bf-b0e5-098ed36f359b" providerId="ADAL" clId="{7AB05C22-308A-7C47-B682-B0C6182F525C}" dt="2025-02-01T17:38:50.089" v="7" actId="123"/>
        <pc:sldMkLst>
          <pc:docMk/>
          <pc:sldMk cId="1857920581" sldId="283"/>
        </pc:sldMkLst>
        <pc:spChg chg="mod">
          <ac:chgData name="Pellone, Francesco" userId="f1151386-652e-47bf-b0e5-098ed36f359b" providerId="ADAL" clId="{7AB05C22-308A-7C47-B682-B0C6182F525C}" dt="2025-02-01T17:38:16.853" v="6" actId="123"/>
          <ac:spMkLst>
            <pc:docMk/>
            <pc:sldMk cId="1857920581" sldId="283"/>
            <ac:spMk id="8" creationId="{69DE2834-6795-6910-F7C1-23C3B65B6DA7}"/>
          </ac:spMkLst>
        </pc:spChg>
        <pc:spChg chg="mod">
          <ac:chgData name="Pellone, Francesco" userId="f1151386-652e-47bf-b0e5-098ed36f359b" providerId="ADAL" clId="{7AB05C22-308A-7C47-B682-B0C6182F525C}" dt="2025-02-01T17:38:50.089" v="7" actId="123"/>
          <ac:spMkLst>
            <pc:docMk/>
            <pc:sldMk cId="1857920581" sldId="283"/>
            <ac:spMk id="9" creationId="{DECBD8A1-461E-38CA-A7B1-BA4F18DB3213}"/>
          </ac:spMkLst>
        </pc:spChg>
      </pc:sldChg>
      <pc:sldChg chg="modSp">
        <pc:chgData name="Pellone, Francesco" userId="f1151386-652e-47bf-b0e5-098ed36f359b" providerId="ADAL" clId="{7AB05C22-308A-7C47-B682-B0C6182F525C}" dt="2025-02-01T17:52:54.702" v="61" actId="20577"/>
        <pc:sldMkLst>
          <pc:docMk/>
          <pc:sldMk cId="3959186547" sldId="529"/>
        </pc:sldMkLst>
        <pc:graphicFrameChg chg="mod">
          <ac:chgData name="Pellone, Francesco" userId="f1151386-652e-47bf-b0e5-098ed36f359b" providerId="ADAL" clId="{7AB05C22-308A-7C47-B682-B0C6182F525C}" dt="2025-02-01T17:52:54.702" v="61" actId="20577"/>
          <ac:graphicFrameMkLst>
            <pc:docMk/>
            <pc:sldMk cId="3959186547" sldId="529"/>
            <ac:graphicFrameMk id="5" creationId="{5ABB1259-5902-21EA-29BC-CB55748E49C0}"/>
          </ac:graphicFrameMkLst>
        </pc:graphicFrameChg>
      </pc:sldChg>
      <pc:sldChg chg="modSp mod">
        <pc:chgData name="Pellone, Francesco" userId="f1151386-652e-47bf-b0e5-098ed36f359b" providerId="ADAL" clId="{7AB05C22-308A-7C47-B682-B0C6182F525C}" dt="2025-02-01T17:56:58.641" v="62" actId="113"/>
        <pc:sldMkLst>
          <pc:docMk/>
          <pc:sldMk cId="2225709607" sldId="533"/>
        </pc:sldMkLst>
        <pc:spChg chg="mod">
          <ac:chgData name="Pellone, Francesco" userId="f1151386-652e-47bf-b0e5-098ed36f359b" providerId="ADAL" clId="{7AB05C22-308A-7C47-B682-B0C6182F525C}" dt="2025-02-01T17:56:58.641" v="62" actId="113"/>
          <ac:spMkLst>
            <pc:docMk/>
            <pc:sldMk cId="2225709607" sldId="533"/>
            <ac:spMk id="5" creationId="{0B2FA0E0-D368-EBB8-F597-D6F5581E63D2}"/>
          </ac:spMkLst>
        </pc:spChg>
      </pc:sldChg>
      <pc:sldChg chg="modSp mod">
        <pc:chgData name="Pellone, Francesco" userId="f1151386-652e-47bf-b0e5-098ed36f359b" providerId="ADAL" clId="{7AB05C22-308A-7C47-B682-B0C6182F525C}" dt="2025-02-01T17:59:15.204" v="95" actId="20577"/>
        <pc:sldMkLst>
          <pc:docMk/>
          <pc:sldMk cId="2602290332" sldId="534"/>
        </pc:sldMkLst>
        <pc:spChg chg="mod">
          <ac:chgData name="Pellone, Francesco" userId="f1151386-652e-47bf-b0e5-098ed36f359b" providerId="ADAL" clId="{7AB05C22-308A-7C47-B682-B0C6182F525C}" dt="2025-02-01T17:57:47.218" v="66" actId="20577"/>
          <ac:spMkLst>
            <pc:docMk/>
            <pc:sldMk cId="2602290332" sldId="534"/>
            <ac:spMk id="5" creationId="{0CF47CBC-0F58-8202-7DB1-D756703AACAA}"/>
          </ac:spMkLst>
        </pc:spChg>
        <pc:spChg chg="mod">
          <ac:chgData name="Pellone, Francesco" userId="f1151386-652e-47bf-b0e5-098ed36f359b" providerId="ADAL" clId="{7AB05C22-308A-7C47-B682-B0C6182F525C}" dt="2025-02-01T17:59:15.204" v="95" actId="20577"/>
          <ac:spMkLst>
            <pc:docMk/>
            <pc:sldMk cId="2602290332" sldId="534"/>
            <ac:spMk id="7" creationId="{5CAADFDC-12A6-35B2-6CDA-54050394B3D9}"/>
          </ac:spMkLst>
        </pc:spChg>
      </pc:sldChg>
      <pc:sldChg chg="modSp mod">
        <pc:chgData name="Pellone, Francesco" userId="f1151386-652e-47bf-b0e5-098ed36f359b" providerId="ADAL" clId="{7AB05C22-308A-7C47-B682-B0C6182F525C}" dt="2025-02-01T18:00:48.795" v="97" actId="113"/>
        <pc:sldMkLst>
          <pc:docMk/>
          <pc:sldMk cId="1184012932" sldId="535"/>
        </pc:sldMkLst>
        <pc:spChg chg="mod">
          <ac:chgData name="Pellone, Francesco" userId="f1151386-652e-47bf-b0e5-098ed36f359b" providerId="ADAL" clId="{7AB05C22-308A-7C47-B682-B0C6182F525C}" dt="2025-02-01T18:00:48.795" v="97" actId="113"/>
          <ac:spMkLst>
            <pc:docMk/>
            <pc:sldMk cId="1184012932" sldId="535"/>
            <ac:spMk id="5" creationId="{3CF9471F-561C-E172-0C2F-64DA577E5F1D}"/>
          </ac:spMkLst>
        </pc:spChg>
      </pc:sldChg>
      <pc:sldChg chg="modSp mod">
        <pc:chgData name="Pellone, Francesco" userId="f1151386-652e-47bf-b0e5-098ed36f359b" providerId="ADAL" clId="{7AB05C22-308A-7C47-B682-B0C6182F525C}" dt="2025-02-01T18:01:15.349" v="109" actId="20577"/>
        <pc:sldMkLst>
          <pc:docMk/>
          <pc:sldMk cId="1415183225" sldId="536"/>
        </pc:sldMkLst>
        <pc:spChg chg="mod">
          <ac:chgData name="Pellone, Francesco" userId="f1151386-652e-47bf-b0e5-098ed36f359b" providerId="ADAL" clId="{7AB05C22-308A-7C47-B682-B0C6182F525C}" dt="2025-02-01T18:01:15.349" v="109" actId="20577"/>
          <ac:spMkLst>
            <pc:docMk/>
            <pc:sldMk cId="1415183225" sldId="536"/>
            <ac:spMk id="5" creationId="{0EB9AC1A-4EE2-8F7A-B34A-F6E83FAD34E4}"/>
          </ac:spMkLst>
        </pc:spChg>
      </pc:sldChg>
      <pc:sldChg chg="del">
        <pc:chgData name="Pellone, Francesco" userId="f1151386-652e-47bf-b0e5-098ed36f359b" providerId="ADAL" clId="{7AB05C22-308A-7C47-B682-B0C6182F525C}" dt="2025-01-26T17:07:12.202" v="0" actId="2696"/>
        <pc:sldMkLst>
          <pc:docMk/>
          <pc:sldMk cId="3175819118" sldId="543"/>
        </pc:sldMkLst>
      </pc:sldChg>
    </pc:docChg>
  </pc:docChgLst>
</pc:chgInfo>
</file>

<file path=ppt/diagrams/_rels/data3.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png"/></Relationships>
</file>

<file path=ppt/diagrams/_rels/drawing3.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8E68D5-72AD-D546-9AB9-10A654F72675}" type="doc">
      <dgm:prSet loTypeId="urn:microsoft.com/office/officeart/2005/8/layout/default" loCatId="" qsTypeId="urn:microsoft.com/office/officeart/2005/8/quickstyle/simple1" qsCatId="simple" csTypeId="urn:microsoft.com/office/officeart/2005/8/colors/accent1_2" csCatId="accent1" phldr="1"/>
      <dgm:spPr/>
      <dgm:t>
        <a:bodyPr/>
        <a:lstStyle/>
        <a:p>
          <a:endParaRPr lang="it-IT"/>
        </a:p>
      </dgm:t>
    </dgm:pt>
    <dgm:pt modelId="{E5321AC5-0C2D-0941-9620-5F90AD3C9B10}">
      <dgm:prSet phldrT="[Testo]" custT="1"/>
      <dgm:spPr/>
      <dgm:t>
        <a:bodyPr/>
        <a:lstStyle/>
        <a:p>
          <a:r>
            <a:rPr lang="it-IT" sz="1800" dirty="0">
              <a:latin typeface="Arial" panose="020B0604020202020204" pitchFamily="34" charset="0"/>
              <a:cs typeface="Arial" panose="020B0604020202020204" pitchFamily="34" charset="0"/>
            </a:rPr>
            <a:t>Definizione </a:t>
          </a:r>
        </a:p>
      </dgm:t>
    </dgm:pt>
    <dgm:pt modelId="{24453585-0E2B-3D43-B002-A7FE10A636D9}" type="parTrans" cxnId="{0C76AE10-6432-2744-84CB-B4294A8FEC5F}">
      <dgm:prSet/>
      <dgm:spPr/>
      <dgm:t>
        <a:bodyPr/>
        <a:lstStyle/>
        <a:p>
          <a:endParaRPr lang="it-IT" sz="1800">
            <a:latin typeface="Arial" panose="020B0604020202020204" pitchFamily="34" charset="0"/>
            <a:cs typeface="Arial" panose="020B0604020202020204" pitchFamily="34" charset="0"/>
          </a:endParaRPr>
        </a:p>
      </dgm:t>
    </dgm:pt>
    <dgm:pt modelId="{9EEBE688-6F51-454E-9377-0FA92D052A56}" type="sibTrans" cxnId="{0C76AE10-6432-2744-84CB-B4294A8FEC5F}">
      <dgm:prSet/>
      <dgm:spPr/>
      <dgm:t>
        <a:bodyPr/>
        <a:lstStyle/>
        <a:p>
          <a:endParaRPr lang="it-IT" sz="1800">
            <a:latin typeface="Arial" panose="020B0604020202020204" pitchFamily="34" charset="0"/>
            <a:cs typeface="Arial" panose="020B0604020202020204" pitchFamily="34" charset="0"/>
          </a:endParaRPr>
        </a:p>
      </dgm:t>
    </dgm:pt>
    <dgm:pt modelId="{490EEC07-950D-9847-82B5-1414BD0B6D34}">
      <dgm:prSet phldrT="[Testo]" custT="1"/>
      <dgm:spPr/>
      <dgm:t>
        <a:bodyPr/>
        <a:lstStyle/>
        <a:p>
          <a:r>
            <a:rPr lang="it-IT" sz="1800" dirty="0">
              <a:latin typeface="Arial" panose="020B0604020202020204" pitchFamily="34" charset="0"/>
              <a:cs typeface="Arial" panose="020B0604020202020204" pitchFamily="34" charset="0"/>
            </a:rPr>
            <a:t>Finalità</a:t>
          </a:r>
        </a:p>
      </dgm:t>
    </dgm:pt>
    <dgm:pt modelId="{C21F8068-D299-A347-8067-66141DEB279A}" type="parTrans" cxnId="{9C470686-115C-FE4D-B13A-CE02815542CD}">
      <dgm:prSet/>
      <dgm:spPr/>
      <dgm:t>
        <a:bodyPr/>
        <a:lstStyle/>
        <a:p>
          <a:endParaRPr lang="it-IT" sz="1800">
            <a:latin typeface="Arial" panose="020B0604020202020204" pitchFamily="34" charset="0"/>
            <a:cs typeface="Arial" panose="020B0604020202020204" pitchFamily="34" charset="0"/>
          </a:endParaRPr>
        </a:p>
      </dgm:t>
    </dgm:pt>
    <dgm:pt modelId="{59BEB83D-B833-C440-A9AC-8BC054710D11}" type="sibTrans" cxnId="{9C470686-115C-FE4D-B13A-CE02815542CD}">
      <dgm:prSet/>
      <dgm:spPr/>
      <dgm:t>
        <a:bodyPr/>
        <a:lstStyle/>
        <a:p>
          <a:endParaRPr lang="it-IT" sz="1800">
            <a:latin typeface="Arial" panose="020B0604020202020204" pitchFamily="34" charset="0"/>
            <a:cs typeface="Arial" panose="020B0604020202020204" pitchFamily="34" charset="0"/>
          </a:endParaRPr>
        </a:p>
      </dgm:t>
    </dgm:pt>
    <dgm:pt modelId="{389BD9E3-9B68-1944-9088-121F41EFC7E9}">
      <dgm:prSet phldrT="[Testo]" custT="1"/>
      <dgm:spPr/>
      <dgm:t>
        <a:bodyPr/>
        <a:lstStyle/>
        <a:p>
          <a:r>
            <a:rPr lang="it-IT" sz="1800" dirty="0">
              <a:latin typeface="Arial" panose="020B0604020202020204" pitchFamily="34" charset="0"/>
              <a:cs typeface="Arial" panose="020B0604020202020204" pitchFamily="34" charset="0"/>
            </a:rPr>
            <a:t>Limitazioni</a:t>
          </a:r>
        </a:p>
      </dgm:t>
    </dgm:pt>
    <dgm:pt modelId="{92844122-82F7-6542-BF42-F0F9445B3162}" type="parTrans" cxnId="{085DFC08-3349-7C43-958C-50237A966373}">
      <dgm:prSet/>
      <dgm:spPr/>
      <dgm:t>
        <a:bodyPr/>
        <a:lstStyle/>
        <a:p>
          <a:endParaRPr lang="it-IT" sz="1800">
            <a:latin typeface="Arial" panose="020B0604020202020204" pitchFamily="34" charset="0"/>
            <a:cs typeface="Arial" panose="020B0604020202020204" pitchFamily="34" charset="0"/>
          </a:endParaRPr>
        </a:p>
      </dgm:t>
    </dgm:pt>
    <dgm:pt modelId="{A1FC928B-0F33-EA4D-AC05-876E8DB7CDBD}" type="sibTrans" cxnId="{085DFC08-3349-7C43-958C-50237A966373}">
      <dgm:prSet/>
      <dgm:spPr/>
      <dgm:t>
        <a:bodyPr/>
        <a:lstStyle/>
        <a:p>
          <a:endParaRPr lang="it-IT" sz="1800">
            <a:latin typeface="Arial" panose="020B0604020202020204" pitchFamily="34" charset="0"/>
            <a:cs typeface="Arial" panose="020B0604020202020204" pitchFamily="34" charset="0"/>
          </a:endParaRPr>
        </a:p>
      </dgm:t>
    </dgm:pt>
    <dgm:pt modelId="{93EA0735-BF0E-F845-84FA-121EB86FF4F8}">
      <dgm:prSet phldrT="[Testo]" custT="1"/>
      <dgm:spPr/>
      <dgm:t>
        <a:bodyPr/>
        <a:lstStyle/>
        <a:p>
          <a:r>
            <a:rPr lang="it-IT" sz="1800" dirty="0">
              <a:latin typeface="Arial" panose="020B0604020202020204" pitchFamily="34" charset="0"/>
              <a:cs typeface="Arial" panose="020B0604020202020204" pitchFamily="34" charset="0"/>
            </a:rPr>
            <a:t>Cause di scioglimento</a:t>
          </a:r>
        </a:p>
      </dgm:t>
    </dgm:pt>
    <dgm:pt modelId="{31738075-E7A8-1647-B2E4-87BBA54A7A4C}" type="parTrans" cxnId="{F6125754-D841-B34F-939E-21D238B5A481}">
      <dgm:prSet/>
      <dgm:spPr/>
      <dgm:t>
        <a:bodyPr/>
        <a:lstStyle/>
        <a:p>
          <a:endParaRPr lang="it-IT" sz="1800">
            <a:latin typeface="Arial" panose="020B0604020202020204" pitchFamily="34" charset="0"/>
            <a:cs typeface="Arial" panose="020B0604020202020204" pitchFamily="34" charset="0"/>
          </a:endParaRPr>
        </a:p>
      </dgm:t>
    </dgm:pt>
    <dgm:pt modelId="{19BD5F59-152A-E541-BD56-900AF7785EA6}" type="sibTrans" cxnId="{F6125754-D841-B34F-939E-21D238B5A481}">
      <dgm:prSet/>
      <dgm:spPr/>
      <dgm:t>
        <a:bodyPr/>
        <a:lstStyle/>
        <a:p>
          <a:endParaRPr lang="it-IT" sz="1800">
            <a:latin typeface="Arial" panose="020B0604020202020204" pitchFamily="34" charset="0"/>
            <a:cs typeface="Arial" panose="020B0604020202020204" pitchFamily="34" charset="0"/>
          </a:endParaRPr>
        </a:p>
      </dgm:t>
    </dgm:pt>
    <dgm:pt modelId="{D6A7A662-AAC3-2448-A7C9-418C6E156D9B}" type="pres">
      <dgm:prSet presAssocID="{B98E68D5-72AD-D546-9AB9-10A654F72675}" presName="diagram" presStyleCnt="0">
        <dgm:presLayoutVars>
          <dgm:dir/>
          <dgm:resizeHandles val="exact"/>
        </dgm:presLayoutVars>
      </dgm:prSet>
      <dgm:spPr/>
    </dgm:pt>
    <dgm:pt modelId="{7CA7627C-7B6A-274F-A6D8-98359B66DDA7}" type="pres">
      <dgm:prSet presAssocID="{E5321AC5-0C2D-0941-9620-5F90AD3C9B10}" presName="node" presStyleLbl="node1" presStyleIdx="0" presStyleCnt="4">
        <dgm:presLayoutVars>
          <dgm:bulletEnabled val="1"/>
        </dgm:presLayoutVars>
      </dgm:prSet>
      <dgm:spPr/>
    </dgm:pt>
    <dgm:pt modelId="{A93BCE56-72FB-EA40-B626-A78C9E738B3A}" type="pres">
      <dgm:prSet presAssocID="{9EEBE688-6F51-454E-9377-0FA92D052A56}" presName="sibTrans" presStyleCnt="0"/>
      <dgm:spPr/>
    </dgm:pt>
    <dgm:pt modelId="{E3565F5C-EE57-3840-9989-84A06041EF3A}" type="pres">
      <dgm:prSet presAssocID="{490EEC07-950D-9847-82B5-1414BD0B6D34}" presName="node" presStyleLbl="node1" presStyleIdx="1" presStyleCnt="4">
        <dgm:presLayoutVars>
          <dgm:bulletEnabled val="1"/>
        </dgm:presLayoutVars>
      </dgm:prSet>
      <dgm:spPr/>
    </dgm:pt>
    <dgm:pt modelId="{75033AB8-34A9-B441-8FDE-9A21B26FBADC}" type="pres">
      <dgm:prSet presAssocID="{59BEB83D-B833-C440-A9AC-8BC054710D11}" presName="sibTrans" presStyleCnt="0"/>
      <dgm:spPr/>
    </dgm:pt>
    <dgm:pt modelId="{322A1B30-F996-714F-A503-20BA32355C9D}" type="pres">
      <dgm:prSet presAssocID="{389BD9E3-9B68-1944-9088-121F41EFC7E9}" presName="node" presStyleLbl="node1" presStyleIdx="2" presStyleCnt="4">
        <dgm:presLayoutVars>
          <dgm:bulletEnabled val="1"/>
        </dgm:presLayoutVars>
      </dgm:prSet>
      <dgm:spPr/>
    </dgm:pt>
    <dgm:pt modelId="{42121DEB-EF55-2549-8DC6-F1063DC42E83}" type="pres">
      <dgm:prSet presAssocID="{A1FC928B-0F33-EA4D-AC05-876E8DB7CDBD}" presName="sibTrans" presStyleCnt="0"/>
      <dgm:spPr/>
    </dgm:pt>
    <dgm:pt modelId="{CADBCA47-727A-124D-9A0B-CBBB04CF774F}" type="pres">
      <dgm:prSet presAssocID="{93EA0735-BF0E-F845-84FA-121EB86FF4F8}" presName="node" presStyleLbl="node1" presStyleIdx="3" presStyleCnt="4">
        <dgm:presLayoutVars>
          <dgm:bulletEnabled val="1"/>
        </dgm:presLayoutVars>
      </dgm:prSet>
      <dgm:spPr/>
    </dgm:pt>
  </dgm:ptLst>
  <dgm:cxnLst>
    <dgm:cxn modelId="{085DFC08-3349-7C43-958C-50237A966373}" srcId="{B98E68D5-72AD-D546-9AB9-10A654F72675}" destId="{389BD9E3-9B68-1944-9088-121F41EFC7E9}" srcOrd="2" destOrd="0" parTransId="{92844122-82F7-6542-BF42-F0F9445B3162}" sibTransId="{A1FC928B-0F33-EA4D-AC05-876E8DB7CDBD}"/>
    <dgm:cxn modelId="{0C76AE10-6432-2744-84CB-B4294A8FEC5F}" srcId="{B98E68D5-72AD-D546-9AB9-10A654F72675}" destId="{E5321AC5-0C2D-0941-9620-5F90AD3C9B10}" srcOrd="0" destOrd="0" parTransId="{24453585-0E2B-3D43-B002-A7FE10A636D9}" sibTransId="{9EEBE688-6F51-454E-9377-0FA92D052A56}"/>
    <dgm:cxn modelId="{6CA0643E-86D3-0849-B635-449418A0DDFC}" type="presOf" srcId="{93EA0735-BF0E-F845-84FA-121EB86FF4F8}" destId="{CADBCA47-727A-124D-9A0B-CBBB04CF774F}" srcOrd="0" destOrd="0" presId="urn:microsoft.com/office/officeart/2005/8/layout/default"/>
    <dgm:cxn modelId="{F6125754-D841-B34F-939E-21D238B5A481}" srcId="{B98E68D5-72AD-D546-9AB9-10A654F72675}" destId="{93EA0735-BF0E-F845-84FA-121EB86FF4F8}" srcOrd="3" destOrd="0" parTransId="{31738075-E7A8-1647-B2E4-87BBA54A7A4C}" sibTransId="{19BD5F59-152A-E541-BD56-900AF7785EA6}"/>
    <dgm:cxn modelId="{A334486A-D9D2-8743-A9B1-F40B906B0F52}" type="presOf" srcId="{E5321AC5-0C2D-0941-9620-5F90AD3C9B10}" destId="{7CA7627C-7B6A-274F-A6D8-98359B66DDA7}" srcOrd="0" destOrd="0" presId="urn:microsoft.com/office/officeart/2005/8/layout/default"/>
    <dgm:cxn modelId="{9C470686-115C-FE4D-B13A-CE02815542CD}" srcId="{B98E68D5-72AD-D546-9AB9-10A654F72675}" destId="{490EEC07-950D-9847-82B5-1414BD0B6D34}" srcOrd="1" destOrd="0" parTransId="{C21F8068-D299-A347-8067-66141DEB279A}" sibTransId="{59BEB83D-B833-C440-A9AC-8BC054710D11}"/>
    <dgm:cxn modelId="{EF7E1D8A-D826-E744-ACC8-E60DB62FF0CA}" type="presOf" srcId="{490EEC07-950D-9847-82B5-1414BD0B6D34}" destId="{E3565F5C-EE57-3840-9989-84A06041EF3A}" srcOrd="0" destOrd="0" presId="urn:microsoft.com/office/officeart/2005/8/layout/default"/>
    <dgm:cxn modelId="{DC5027C4-5FD0-8348-8F87-0A58CA151E48}" type="presOf" srcId="{389BD9E3-9B68-1944-9088-121F41EFC7E9}" destId="{322A1B30-F996-714F-A503-20BA32355C9D}" srcOrd="0" destOrd="0" presId="urn:microsoft.com/office/officeart/2005/8/layout/default"/>
    <dgm:cxn modelId="{142FF2D0-E3D1-094E-B96D-84F539FE2329}" type="presOf" srcId="{B98E68D5-72AD-D546-9AB9-10A654F72675}" destId="{D6A7A662-AAC3-2448-A7C9-418C6E156D9B}" srcOrd="0" destOrd="0" presId="urn:microsoft.com/office/officeart/2005/8/layout/default"/>
    <dgm:cxn modelId="{5AEDA478-8595-DF4B-9919-81D1CF4BEBB3}" type="presParOf" srcId="{D6A7A662-AAC3-2448-A7C9-418C6E156D9B}" destId="{7CA7627C-7B6A-274F-A6D8-98359B66DDA7}" srcOrd="0" destOrd="0" presId="urn:microsoft.com/office/officeart/2005/8/layout/default"/>
    <dgm:cxn modelId="{2443F367-086E-5049-BA2C-45A73938755C}" type="presParOf" srcId="{D6A7A662-AAC3-2448-A7C9-418C6E156D9B}" destId="{A93BCE56-72FB-EA40-B626-A78C9E738B3A}" srcOrd="1" destOrd="0" presId="urn:microsoft.com/office/officeart/2005/8/layout/default"/>
    <dgm:cxn modelId="{F40F449F-8742-F04D-8092-86096E7A7A7F}" type="presParOf" srcId="{D6A7A662-AAC3-2448-A7C9-418C6E156D9B}" destId="{E3565F5C-EE57-3840-9989-84A06041EF3A}" srcOrd="2" destOrd="0" presId="urn:microsoft.com/office/officeart/2005/8/layout/default"/>
    <dgm:cxn modelId="{34A352B2-2486-834A-B8D4-F33E6968561A}" type="presParOf" srcId="{D6A7A662-AAC3-2448-A7C9-418C6E156D9B}" destId="{75033AB8-34A9-B441-8FDE-9A21B26FBADC}" srcOrd="3" destOrd="0" presId="urn:microsoft.com/office/officeart/2005/8/layout/default"/>
    <dgm:cxn modelId="{DA9ADB2D-F752-954A-A666-DA8C3F76A64D}" type="presParOf" srcId="{D6A7A662-AAC3-2448-A7C9-418C6E156D9B}" destId="{322A1B30-F996-714F-A503-20BA32355C9D}" srcOrd="4" destOrd="0" presId="urn:microsoft.com/office/officeart/2005/8/layout/default"/>
    <dgm:cxn modelId="{966D8C49-8387-5049-AB4E-216CF47F6D48}" type="presParOf" srcId="{D6A7A662-AAC3-2448-A7C9-418C6E156D9B}" destId="{42121DEB-EF55-2549-8DC6-F1063DC42E83}" srcOrd="5" destOrd="0" presId="urn:microsoft.com/office/officeart/2005/8/layout/default"/>
    <dgm:cxn modelId="{50CD23DC-F492-F04D-90C2-F06B7506D70B}" type="presParOf" srcId="{D6A7A662-AAC3-2448-A7C9-418C6E156D9B}" destId="{CADBCA47-727A-124D-9A0B-CBBB04CF774F}" srcOrd="6"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BE2A1F-F0C7-9E43-BA12-C04CCD78A1E1}" type="doc">
      <dgm:prSet loTypeId="urn:microsoft.com/office/officeart/2008/layout/VerticalCurvedList" loCatId="" qsTypeId="urn:microsoft.com/office/officeart/2005/8/quickstyle/simple4" qsCatId="simple" csTypeId="urn:microsoft.com/office/officeart/2005/8/colors/accent1_5" csCatId="accent1" phldr="1"/>
      <dgm:spPr/>
      <dgm:t>
        <a:bodyPr/>
        <a:lstStyle/>
        <a:p>
          <a:endParaRPr lang="it-IT"/>
        </a:p>
      </dgm:t>
    </dgm:pt>
    <dgm:pt modelId="{72A1CB7A-D106-C04E-AEDF-239C7A010611}">
      <dgm:prSet phldrT="[Testo]" custT="1"/>
      <dgm:spPr>
        <a:solidFill>
          <a:srgbClr val="007C93"/>
        </a:solidFill>
      </dgm:spPr>
      <dgm:t>
        <a:bodyPr/>
        <a:lstStyle/>
        <a:p>
          <a:pPr algn="just">
            <a:buFont typeface="Wingdings" pitchFamily="2" charset="2"/>
            <a:buChar char="Ø"/>
          </a:pPr>
          <a:r>
            <a:rPr lang="it-IT" sz="1200" dirty="0">
              <a:effectLst/>
              <a:latin typeface="Arial" panose="020B0604020202020204" pitchFamily="34" charset="0"/>
              <a:ea typeface="Times New Roman" panose="02020603050405020304" pitchFamily="18" charset="0"/>
              <a:cs typeface="Arial" panose="020B0604020202020204" pitchFamily="34" charset="0"/>
            </a:rPr>
            <a:t>Consente</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di</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aggregare</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le</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partecipazioni</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nelle</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società,</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allontanando</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le</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dinamiche</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familiari</a:t>
          </a:r>
          <a:r>
            <a:rPr lang="it-IT" sz="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e</a:t>
          </a:r>
          <a:r>
            <a:rPr lang="it-IT" sz="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spc="-10" dirty="0">
              <a:effectLst/>
              <a:latin typeface="Arial" panose="020B0604020202020204" pitchFamily="34" charset="0"/>
              <a:ea typeface="Times New Roman" panose="02020603050405020304" pitchFamily="18" charset="0"/>
              <a:cs typeface="Arial" panose="020B0604020202020204" pitchFamily="34" charset="0"/>
            </a:rPr>
            <a:t>personali </a:t>
          </a:r>
          <a:r>
            <a:rPr lang="it-IT" sz="1200" dirty="0">
              <a:effectLst/>
              <a:latin typeface="Arial" panose="020B0604020202020204" pitchFamily="34" charset="0"/>
              <a:ea typeface="Times New Roman" panose="02020603050405020304" pitchFamily="18" charset="0"/>
              <a:cs typeface="Arial" panose="020B0604020202020204" pitchFamily="34" charset="0"/>
            </a:rPr>
            <a:t>dall’attività</a:t>
          </a:r>
          <a:r>
            <a:rPr lang="it-IT" sz="1200" spc="-20" dirty="0">
              <a:effectLst/>
              <a:latin typeface="Arial" panose="020B0604020202020204" pitchFamily="34" charset="0"/>
              <a:ea typeface="Times New Roman" panose="02020603050405020304" pitchFamily="18" charset="0"/>
              <a:cs typeface="Arial" panose="020B0604020202020204" pitchFamily="34" charset="0"/>
            </a:rPr>
            <a:t> </a:t>
          </a:r>
          <a:r>
            <a:rPr lang="it-IT" sz="1200" spc="-10" dirty="0">
              <a:effectLst/>
              <a:latin typeface="Arial" panose="020B0604020202020204" pitchFamily="34" charset="0"/>
              <a:ea typeface="Times New Roman" panose="02020603050405020304" pitchFamily="18" charset="0"/>
              <a:cs typeface="Arial" panose="020B0604020202020204" pitchFamily="34" charset="0"/>
            </a:rPr>
            <a:t>operativa</a:t>
          </a:r>
          <a:endParaRPr lang="it-IT" sz="1200" dirty="0">
            <a:latin typeface="Arial" panose="020B0604020202020204" pitchFamily="34" charset="0"/>
            <a:cs typeface="Arial" panose="020B0604020202020204" pitchFamily="34" charset="0"/>
          </a:endParaRPr>
        </a:p>
      </dgm:t>
    </dgm:pt>
    <dgm:pt modelId="{A9C17C67-D1D6-BD46-8652-61712C738B54}" type="parTrans" cxnId="{0597348A-A8DE-E441-A38C-22FDDDDCE4CA}">
      <dgm:prSet/>
      <dgm:spPr/>
      <dgm:t>
        <a:bodyPr/>
        <a:lstStyle/>
        <a:p>
          <a:pPr algn="just"/>
          <a:endParaRPr lang="it-IT" sz="1400">
            <a:latin typeface="Arial" panose="020B0604020202020204" pitchFamily="34" charset="0"/>
            <a:cs typeface="Arial" panose="020B0604020202020204" pitchFamily="34" charset="0"/>
          </a:endParaRPr>
        </a:p>
      </dgm:t>
    </dgm:pt>
    <dgm:pt modelId="{F13CA9D0-055E-A347-8E18-72491E7502D5}" type="sibTrans" cxnId="{0597348A-A8DE-E441-A38C-22FDDDDCE4CA}">
      <dgm:prSet/>
      <dgm:spPr/>
      <dgm:t>
        <a:bodyPr/>
        <a:lstStyle/>
        <a:p>
          <a:pPr algn="just"/>
          <a:endParaRPr lang="it-IT" sz="1400">
            <a:latin typeface="Arial" panose="020B0604020202020204" pitchFamily="34" charset="0"/>
            <a:cs typeface="Arial" panose="020B0604020202020204" pitchFamily="34" charset="0"/>
          </a:endParaRPr>
        </a:p>
      </dgm:t>
    </dgm:pt>
    <dgm:pt modelId="{FF62ED64-C4EA-2348-AB7A-7407979BB2DE}">
      <dgm:prSet phldrT="[Testo]" custT="1"/>
      <dgm:spPr>
        <a:solidFill>
          <a:srgbClr val="007C93"/>
        </a:solidFill>
      </dgm:spPr>
      <dgm:t>
        <a:bodyPr/>
        <a:lstStyle/>
        <a:p>
          <a:pPr algn="just">
            <a:buFont typeface="Wingdings" pitchFamily="2" charset="2"/>
            <a:buChar char="Ø"/>
          </a:pPr>
          <a:r>
            <a:rPr lang="it-IT" sz="1200" dirty="0">
              <a:latin typeface="Arial" panose="020B0604020202020204" pitchFamily="34" charset="0"/>
              <a:cs typeface="Arial" panose="020B0604020202020204" pitchFamily="34" charset="0"/>
            </a:rPr>
            <a:t>Crea una struttura societaria funzionale: a un eventuale disinvestimento e all’ingresso di nuovi partner finanziari o industriali, alla quotazione </a:t>
          </a:r>
        </a:p>
      </dgm:t>
    </dgm:pt>
    <dgm:pt modelId="{B5FAFEE0-8D4C-1E47-9FDA-CB3D094B28AC}" type="parTrans" cxnId="{7CC45FB1-3D39-8A49-A67D-392F3F9FC04F}">
      <dgm:prSet/>
      <dgm:spPr/>
      <dgm:t>
        <a:bodyPr/>
        <a:lstStyle/>
        <a:p>
          <a:pPr algn="just"/>
          <a:endParaRPr lang="it-IT" sz="1400">
            <a:latin typeface="Arial" panose="020B0604020202020204" pitchFamily="34" charset="0"/>
            <a:cs typeface="Arial" panose="020B0604020202020204" pitchFamily="34" charset="0"/>
          </a:endParaRPr>
        </a:p>
      </dgm:t>
    </dgm:pt>
    <dgm:pt modelId="{F5415E96-4163-244F-BCF0-7C72E43D3914}" type="sibTrans" cxnId="{7CC45FB1-3D39-8A49-A67D-392F3F9FC04F}">
      <dgm:prSet/>
      <dgm:spPr/>
      <dgm:t>
        <a:bodyPr/>
        <a:lstStyle/>
        <a:p>
          <a:pPr algn="just"/>
          <a:endParaRPr lang="it-IT" sz="1400">
            <a:latin typeface="Arial" panose="020B0604020202020204" pitchFamily="34" charset="0"/>
            <a:cs typeface="Arial" panose="020B0604020202020204" pitchFamily="34" charset="0"/>
          </a:endParaRPr>
        </a:p>
      </dgm:t>
    </dgm:pt>
    <dgm:pt modelId="{2440FF80-B66F-FD41-9DCF-0DA492CEB70A}">
      <dgm:prSet custT="1"/>
      <dgm:spPr>
        <a:solidFill>
          <a:srgbClr val="007C93"/>
        </a:solidFill>
      </dgm:spPr>
      <dgm:t>
        <a:bodyPr/>
        <a:lstStyle/>
        <a:p>
          <a:pPr algn="just"/>
          <a:r>
            <a:rPr lang="it-IT" sz="1200" dirty="0">
              <a:effectLst/>
              <a:latin typeface="Arial" panose="020B0604020202020204" pitchFamily="34" charset="0"/>
              <a:ea typeface="Times New Roman" panose="02020603050405020304" pitchFamily="18" charset="0"/>
              <a:cs typeface="Arial" panose="020B0604020202020204" pitchFamily="34" charset="0"/>
            </a:rPr>
            <a:t>Agevola</a:t>
          </a:r>
          <a:r>
            <a:rPr lang="it-IT" sz="1200" spc="-10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il</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passaggio</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generazionale</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dell’azienda</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favorendo</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la</a:t>
          </a:r>
          <a:r>
            <a:rPr lang="it-IT" sz="1200" spc="-10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dialettica</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tra</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i</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futuri</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soci,</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soprattutto</a:t>
          </a:r>
          <a:r>
            <a:rPr lang="it-IT" sz="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spc="-25" dirty="0">
              <a:effectLst/>
              <a:latin typeface="Arial" panose="020B0604020202020204" pitchFamily="34" charset="0"/>
              <a:ea typeface="Times New Roman" panose="02020603050405020304" pitchFamily="18" charset="0"/>
              <a:cs typeface="Arial" panose="020B0604020202020204" pitchFamily="34" charset="0"/>
            </a:rPr>
            <a:t>in </a:t>
          </a:r>
          <a:r>
            <a:rPr lang="it-IT" sz="1200" dirty="0">
              <a:effectLst/>
              <a:latin typeface="Arial" panose="020B0604020202020204" pitchFamily="34" charset="0"/>
              <a:ea typeface="Times New Roman" panose="02020603050405020304" pitchFamily="18" charset="0"/>
              <a:cs typeface="Arial" panose="020B0604020202020204" pitchFamily="34" charset="0"/>
            </a:rPr>
            <a:t>presenza</a:t>
          </a:r>
          <a:r>
            <a:rPr lang="it-IT" sz="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di</a:t>
          </a:r>
          <a:r>
            <a:rPr lang="it-IT" sz="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compagini</a:t>
          </a:r>
          <a:r>
            <a:rPr lang="it-IT" sz="1200" spc="-6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societarie</a:t>
          </a:r>
          <a:r>
            <a:rPr lang="it-IT" sz="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articolate</a:t>
          </a:r>
          <a:r>
            <a:rPr lang="it-IT" sz="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in</a:t>
          </a:r>
          <a:r>
            <a:rPr lang="it-IT" sz="1200" spc="-65"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diversi</a:t>
          </a:r>
          <a:r>
            <a:rPr lang="it-IT" sz="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dirty="0">
              <a:effectLst/>
              <a:latin typeface="Arial" panose="020B0604020202020204" pitchFamily="34" charset="0"/>
              <a:ea typeface="Times New Roman" panose="02020603050405020304" pitchFamily="18" charset="0"/>
              <a:cs typeface="Arial" panose="020B0604020202020204" pitchFamily="34" charset="0"/>
            </a:rPr>
            <a:t>rami</a:t>
          </a:r>
          <a:r>
            <a:rPr lang="it-IT" sz="1200" spc="-65" dirty="0">
              <a:effectLst/>
              <a:latin typeface="Arial" panose="020B0604020202020204" pitchFamily="34" charset="0"/>
              <a:ea typeface="Times New Roman" panose="02020603050405020304" pitchFamily="18" charset="0"/>
              <a:cs typeface="Arial" panose="020B0604020202020204" pitchFamily="34" charset="0"/>
            </a:rPr>
            <a:t> </a:t>
          </a:r>
          <a:r>
            <a:rPr lang="it-IT" sz="1200" spc="-10" dirty="0">
              <a:effectLst/>
              <a:latin typeface="Arial" panose="020B0604020202020204" pitchFamily="34" charset="0"/>
              <a:ea typeface="Times New Roman" panose="02020603050405020304" pitchFamily="18" charset="0"/>
              <a:cs typeface="Arial" panose="020B0604020202020204" pitchFamily="34" charset="0"/>
            </a:rPr>
            <a:t>familiari</a:t>
          </a:r>
        </a:p>
      </dgm:t>
    </dgm:pt>
    <dgm:pt modelId="{BD010758-95F1-FD42-9ED3-7646CF399D6D}" type="parTrans" cxnId="{B7AB2EB9-70ED-1148-8701-821A6E0A36C3}">
      <dgm:prSet/>
      <dgm:spPr/>
      <dgm:t>
        <a:bodyPr/>
        <a:lstStyle/>
        <a:p>
          <a:pPr algn="just"/>
          <a:endParaRPr lang="it-IT" sz="1400">
            <a:latin typeface="Arial" panose="020B0604020202020204" pitchFamily="34" charset="0"/>
            <a:cs typeface="Arial" panose="020B0604020202020204" pitchFamily="34" charset="0"/>
          </a:endParaRPr>
        </a:p>
      </dgm:t>
    </dgm:pt>
    <dgm:pt modelId="{65F0BCB9-6F60-CF4C-A61E-AD0C24DDC580}" type="sibTrans" cxnId="{B7AB2EB9-70ED-1148-8701-821A6E0A36C3}">
      <dgm:prSet/>
      <dgm:spPr/>
      <dgm:t>
        <a:bodyPr/>
        <a:lstStyle/>
        <a:p>
          <a:pPr algn="just"/>
          <a:endParaRPr lang="it-IT" sz="1400">
            <a:latin typeface="Arial" panose="020B0604020202020204" pitchFamily="34" charset="0"/>
            <a:cs typeface="Arial" panose="020B0604020202020204" pitchFamily="34" charset="0"/>
          </a:endParaRPr>
        </a:p>
      </dgm:t>
    </dgm:pt>
    <dgm:pt modelId="{23124783-2BF2-B340-9D55-42E6CC534D9A}">
      <dgm:prSet custT="1"/>
      <dgm:spPr>
        <a:solidFill>
          <a:srgbClr val="007C93"/>
        </a:solidFill>
      </dgm:spPr>
      <dgm:t>
        <a:bodyPr/>
        <a:lstStyle/>
        <a:p>
          <a:pPr algn="just">
            <a:buFont typeface="Wingdings" pitchFamily="2" charset="2"/>
            <a:buChar char="Ø"/>
          </a:pPr>
          <a:r>
            <a:rPr lang="it-IT" sz="1200" spc="-10" dirty="0">
              <a:latin typeface="Arial" panose="020B0604020202020204" pitchFamily="34" charset="0"/>
              <a:ea typeface="Times New Roman" panose="02020603050405020304" pitchFamily="18" charset="0"/>
              <a:cs typeface="Arial" panose="020B0604020202020204" pitchFamily="34" charset="0"/>
            </a:rPr>
            <a:t>Consente di incassare i dividendi dalla società partecipata in Pex (vengono tassati solo per il 5% del loro ammontare con la tassazione delle società) quindi con un prelievo del 1,5% circa rispetto al 26% delle persone fisiche</a:t>
          </a:r>
          <a:endParaRPr lang="it-IT" sz="1200" spc="-10" dirty="0">
            <a:effectLst/>
            <a:latin typeface="Arial" panose="020B0604020202020204" pitchFamily="34" charset="0"/>
            <a:ea typeface="Times New Roman" panose="02020603050405020304" pitchFamily="18" charset="0"/>
            <a:cs typeface="Arial" panose="020B0604020202020204" pitchFamily="34" charset="0"/>
          </a:endParaRPr>
        </a:p>
      </dgm:t>
    </dgm:pt>
    <dgm:pt modelId="{6BB934D5-DC6E-264B-8851-4347CE82DEFC}" type="parTrans" cxnId="{C4EA3B38-F564-8840-B7E8-4113F529BF39}">
      <dgm:prSet/>
      <dgm:spPr/>
      <dgm:t>
        <a:bodyPr/>
        <a:lstStyle/>
        <a:p>
          <a:pPr algn="just"/>
          <a:endParaRPr lang="it-IT" sz="1400">
            <a:latin typeface="Arial" panose="020B0604020202020204" pitchFamily="34" charset="0"/>
            <a:cs typeface="Arial" panose="020B0604020202020204" pitchFamily="34" charset="0"/>
          </a:endParaRPr>
        </a:p>
      </dgm:t>
    </dgm:pt>
    <dgm:pt modelId="{4DAAFFFA-9362-A743-AD2A-672237D7A047}" type="sibTrans" cxnId="{C4EA3B38-F564-8840-B7E8-4113F529BF39}">
      <dgm:prSet/>
      <dgm:spPr/>
      <dgm:t>
        <a:bodyPr/>
        <a:lstStyle/>
        <a:p>
          <a:pPr algn="just"/>
          <a:endParaRPr lang="it-IT" sz="1400">
            <a:latin typeface="Arial" panose="020B0604020202020204" pitchFamily="34" charset="0"/>
            <a:cs typeface="Arial" panose="020B0604020202020204" pitchFamily="34" charset="0"/>
          </a:endParaRPr>
        </a:p>
      </dgm:t>
    </dgm:pt>
    <dgm:pt modelId="{48740DE6-33F7-D643-8335-98BD0042548C}">
      <dgm:prSet custT="1"/>
      <dgm:spPr>
        <a:solidFill>
          <a:srgbClr val="007C93"/>
        </a:solidFill>
      </dgm:spPr>
      <dgm:t>
        <a:bodyPr/>
        <a:lstStyle/>
        <a:p>
          <a:pPr algn="just">
            <a:buFont typeface="Wingdings" pitchFamily="2" charset="2"/>
            <a:buChar char="Ø"/>
          </a:pPr>
          <a:r>
            <a:rPr lang="it-IT" sz="1200" spc="-10" dirty="0">
              <a:effectLst/>
              <a:latin typeface="Arial" panose="020B0604020202020204" pitchFamily="34" charset="0"/>
              <a:ea typeface="Times New Roman" panose="02020603050405020304" pitchFamily="18" charset="0"/>
              <a:cs typeface="Arial" panose="020B0604020202020204" pitchFamily="34" charset="0"/>
            </a:rPr>
            <a:t>Dopo </a:t>
          </a:r>
          <a:r>
            <a:rPr lang="it-IT" sz="1200" spc="-10" dirty="0">
              <a:latin typeface="Arial" panose="020B0604020202020204" pitchFamily="34" charset="0"/>
              <a:ea typeface="Times New Roman" panose="02020603050405020304" pitchFamily="18" charset="0"/>
              <a:cs typeface="Arial" panose="020B0604020202020204" pitchFamily="34" charset="0"/>
            </a:rPr>
            <a:t>12 mesi ininterrotti di possesso la partecipazione nella società partecipata può essere venduta con il regime Pex</a:t>
          </a:r>
          <a:endParaRPr lang="it-IT" sz="1200" spc="-10" dirty="0">
            <a:effectLst/>
            <a:latin typeface="Arial" panose="020B0604020202020204" pitchFamily="34" charset="0"/>
            <a:ea typeface="Times New Roman" panose="02020603050405020304" pitchFamily="18" charset="0"/>
            <a:cs typeface="Arial" panose="020B0604020202020204" pitchFamily="34" charset="0"/>
          </a:endParaRPr>
        </a:p>
      </dgm:t>
    </dgm:pt>
    <dgm:pt modelId="{3F944135-8B8B-074D-8103-654894FF956F}" type="parTrans" cxnId="{662BE50F-6F90-F440-9767-A751EDF4FDD1}">
      <dgm:prSet/>
      <dgm:spPr/>
      <dgm:t>
        <a:bodyPr/>
        <a:lstStyle/>
        <a:p>
          <a:pPr algn="just"/>
          <a:endParaRPr lang="it-IT" sz="1400">
            <a:latin typeface="Arial" panose="020B0604020202020204" pitchFamily="34" charset="0"/>
            <a:cs typeface="Arial" panose="020B0604020202020204" pitchFamily="34" charset="0"/>
          </a:endParaRPr>
        </a:p>
      </dgm:t>
    </dgm:pt>
    <dgm:pt modelId="{9F82B059-91ED-0F43-840F-240940221E16}" type="sibTrans" cxnId="{662BE50F-6F90-F440-9767-A751EDF4FDD1}">
      <dgm:prSet/>
      <dgm:spPr/>
      <dgm:t>
        <a:bodyPr/>
        <a:lstStyle/>
        <a:p>
          <a:pPr algn="just"/>
          <a:endParaRPr lang="it-IT" sz="1400">
            <a:latin typeface="Arial" panose="020B0604020202020204" pitchFamily="34" charset="0"/>
            <a:cs typeface="Arial" panose="020B0604020202020204" pitchFamily="34" charset="0"/>
          </a:endParaRPr>
        </a:p>
      </dgm:t>
    </dgm:pt>
    <dgm:pt modelId="{EDBF5AD6-CBD2-B143-B6C5-4DDB6FAE7700}" type="pres">
      <dgm:prSet presAssocID="{59BE2A1F-F0C7-9E43-BA12-C04CCD78A1E1}" presName="Name0" presStyleCnt="0">
        <dgm:presLayoutVars>
          <dgm:chMax val="7"/>
          <dgm:chPref val="7"/>
          <dgm:dir/>
        </dgm:presLayoutVars>
      </dgm:prSet>
      <dgm:spPr/>
    </dgm:pt>
    <dgm:pt modelId="{1E8ADFD8-FD3D-954F-AD15-258EF6633925}" type="pres">
      <dgm:prSet presAssocID="{59BE2A1F-F0C7-9E43-BA12-C04CCD78A1E1}" presName="Name1" presStyleCnt="0"/>
      <dgm:spPr/>
    </dgm:pt>
    <dgm:pt modelId="{53601CAF-8F7A-624C-B47D-74A7C980A0DA}" type="pres">
      <dgm:prSet presAssocID="{59BE2A1F-F0C7-9E43-BA12-C04CCD78A1E1}" presName="cycle" presStyleCnt="0"/>
      <dgm:spPr/>
    </dgm:pt>
    <dgm:pt modelId="{DA6A12BE-C30D-0046-B20E-E6C4EEABBE09}" type="pres">
      <dgm:prSet presAssocID="{59BE2A1F-F0C7-9E43-BA12-C04CCD78A1E1}" presName="srcNode" presStyleLbl="node1" presStyleIdx="0" presStyleCnt="5"/>
      <dgm:spPr/>
    </dgm:pt>
    <dgm:pt modelId="{E61F24C8-EED6-2843-B5E5-EAA85A05ADE4}" type="pres">
      <dgm:prSet presAssocID="{59BE2A1F-F0C7-9E43-BA12-C04CCD78A1E1}" presName="conn" presStyleLbl="parChTrans1D2" presStyleIdx="0" presStyleCnt="1"/>
      <dgm:spPr/>
    </dgm:pt>
    <dgm:pt modelId="{FA4D784A-DA5B-2C42-9E2D-DD2FA25A4063}" type="pres">
      <dgm:prSet presAssocID="{59BE2A1F-F0C7-9E43-BA12-C04CCD78A1E1}" presName="extraNode" presStyleLbl="node1" presStyleIdx="0" presStyleCnt="5"/>
      <dgm:spPr/>
    </dgm:pt>
    <dgm:pt modelId="{A8BB0244-65FE-E743-AC6F-2AD083822241}" type="pres">
      <dgm:prSet presAssocID="{59BE2A1F-F0C7-9E43-BA12-C04CCD78A1E1}" presName="dstNode" presStyleLbl="node1" presStyleIdx="0" presStyleCnt="5"/>
      <dgm:spPr/>
    </dgm:pt>
    <dgm:pt modelId="{E9BF00BF-7133-F540-9696-278DA4F43004}" type="pres">
      <dgm:prSet presAssocID="{72A1CB7A-D106-C04E-AEDF-239C7A010611}" presName="text_1" presStyleLbl="node1" presStyleIdx="0" presStyleCnt="5">
        <dgm:presLayoutVars>
          <dgm:bulletEnabled val="1"/>
        </dgm:presLayoutVars>
      </dgm:prSet>
      <dgm:spPr/>
    </dgm:pt>
    <dgm:pt modelId="{776A003B-B75E-8143-B3EA-E3987CD51EFD}" type="pres">
      <dgm:prSet presAssocID="{72A1CB7A-D106-C04E-AEDF-239C7A010611}" presName="accent_1" presStyleCnt="0"/>
      <dgm:spPr/>
    </dgm:pt>
    <dgm:pt modelId="{0A50FC18-4089-E64B-B6FC-6D17D8E16107}" type="pres">
      <dgm:prSet presAssocID="{72A1CB7A-D106-C04E-AEDF-239C7A010611}" presName="accentRepeatNode" presStyleLbl="solidFgAcc1" presStyleIdx="0" presStyleCnt="5"/>
      <dgm:spPr/>
    </dgm:pt>
    <dgm:pt modelId="{F4C913A5-6971-554E-B550-E4B577423356}" type="pres">
      <dgm:prSet presAssocID="{FF62ED64-C4EA-2348-AB7A-7407979BB2DE}" presName="text_2" presStyleLbl="node1" presStyleIdx="1" presStyleCnt="5">
        <dgm:presLayoutVars>
          <dgm:bulletEnabled val="1"/>
        </dgm:presLayoutVars>
      </dgm:prSet>
      <dgm:spPr/>
    </dgm:pt>
    <dgm:pt modelId="{D9665B50-3553-654A-84B2-4C92DCE5B0B8}" type="pres">
      <dgm:prSet presAssocID="{FF62ED64-C4EA-2348-AB7A-7407979BB2DE}" presName="accent_2" presStyleCnt="0"/>
      <dgm:spPr/>
    </dgm:pt>
    <dgm:pt modelId="{DD324833-9E0E-6C41-813E-27E3813C98CF}" type="pres">
      <dgm:prSet presAssocID="{FF62ED64-C4EA-2348-AB7A-7407979BB2DE}" presName="accentRepeatNode" presStyleLbl="solidFgAcc1" presStyleIdx="1" presStyleCnt="5"/>
      <dgm:spPr/>
    </dgm:pt>
    <dgm:pt modelId="{A7F5E8ED-F130-464A-9E5B-C25BB4EE21D5}" type="pres">
      <dgm:prSet presAssocID="{2440FF80-B66F-FD41-9DCF-0DA492CEB70A}" presName="text_3" presStyleLbl="node1" presStyleIdx="2" presStyleCnt="5">
        <dgm:presLayoutVars>
          <dgm:bulletEnabled val="1"/>
        </dgm:presLayoutVars>
      </dgm:prSet>
      <dgm:spPr/>
    </dgm:pt>
    <dgm:pt modelId="{C2A2E9FE-D5A7-6A4E-A636-A3046A00AA6E}" type="pres">
      <dgm:prSet presAssocID="{2440FF80-B66F-FD41-9DCF-0DA492CEB70A}" presName="accent_3" presStyleCnt="0"/>
      <dgm:spPr/>
    </dgm:pt>
    <dgm:pt modelId="{9C960EF1-846C-684C-BA93-06FE4ECEF681}" type="pres">
      <dgm:prSet presAssocID="{2440FF80-B66F-FD41-9DCF-0DA492CEB70A}" presName="accentRepeatNode" presStyleLbl="solidFgAcc1" presStyleIdx="2" presStyleCnt="5"/>
      <dgm:spPr/>
    </dgm:pt>
    <dgm:pt modelId="{76A48910-6D6D-9C4D-B2A6-2D48E6C2487D}" type="pres">
      <dgm:prSet presAssocID="{23124783-2BF2-B340-9D55-42E6CC534D9A}" presName="text_4" presStyleLbl="node1" presStyleIdx="3" presStyleCnt="5">
        <dgm:presLayoutVars>
          <dgm:bulletEnabled val="1"/>
        </dgm:presLayoutVars>
      </dgm:prSet>
      <dgm:spPr/>
    </dgm:pt>
    <dgm:pt modelId="{166B0B99-EDDA-014C-B48E-97CB93DAFE92}" type="pres">
      <dgm:prSet presAssocID="{23124783-2BF2-B340-9D55-42E6CC534D9A}" presName="accent_4" presStyleCnt="0"/>
      <dgm:spPr/>
    </dgm:pt>
    <dgm:pt modelId="{B0A62272-F879-FA41-8584-5D92EBE0F58D}" type="pres">
      <dgm:prSet presAssocID="{23124783-2BF2-B340-9D55-42E6CC534D9A}" presName="accentRepeatNode" presStyleLbl="solidFgAcc1" presStyleIdx="3" presStyleCnt="5" custLinFactNeighborY="0"/>
      <dgm:spPr/>
    </dgm:pt>
    <dgm:pt modelId="{5173E6CA-B6FF-7843-9B8C-9D39219ED399}" type="pres">
      <dgm:prSet presAssocID="{48740DE6-33F7-D643-8335-98BD0042548C}" presName="text_5" presStyleLbl="node1" presStyleIdx="4" presStyleCnt="5">
        <dgm:presLayoutVars>
          <dgm:bulletEnabled val="1"/>
        </dgm:presLayoutVars>
      </dgm:prSet>
      <dgm:spPr/>
    </dgm:pt>
    <dgm:pt modelId="{91B2449E-EA76-7B45-87D6-1002C820DBAA}" type="pres">
      <dgm:prSet presAssocID="{48740DE6-33F7-D643-8335-98BD0042548C}" presName="accent_5" presStyleCnt="0"/>
      <dgm:spPr/>
    </dgm:pt>
    <dgm:pt modelId="{EA01D175-269C-AE49-88C0-5A71F7DB9C97}" type="pres">
      <dgm:prSet presAssocID="{48740DE6-33F7-D643-8335-98BD0042548C}" presName="accentRepeatNode" presStyleLbl="solidFgAcc1" presStyleIdx="4" presStyleCnt="5"/>
      <dgm:spPr/>
    </dgm:pt>
  </dgm:ptLst>
  <dgm:cxnLst>
    <dgm:cxn modelId="{662BE50F-6F90-F440-9767-A751EDF4FDD1}" srcId="{59BE2A1F-F0C7-9E43-BA12-C04CCD78A1E1}" destId="{48740DE6-33F7-D643-8335-98BD0042548C}" srcOrd="4" destOrd="0" parTransId="{3F944135-8B8B-074D-8103-654894FF956F}" sibTransId="{9F82B059-91ED-0F43-840F-240940221E16}"/>
    <dgm:cxn modelId="{7B87E932-377A-574C-AF87-24A165544092}" type="presOf" srcId="{72A1CB7A-D106-C04E-AEDF-239C7A010611}" destId="{E9BF00BF-7133-F540-9696-278DA4F43004}" srcOrd="0" destOrd="0" presId="urn:microsoft.com/office/officeart/2008/layout/VerticalCurvedList"/>
    <dgm:cxn modelId="{C4EA3B38-F564-8840-B7E8-4113F529BF39}" srcId="{59BE2A1F-F0C7-9E43-BA12-C04CCD78A1E1}" destId="{23124783-2BF2-B340-9D55-42E6CC534D9A}" srcOrd="3" destOrd="0" parTransId="{6BB934D5-DC6E-264B-8851-4347CE82DEFC}" sibTransId="{4DAAFFFA-9362-A743-AD2A-672237D7A047}"/>
    <dgm:cxn modelId="{C212023F-4A32-BA4B-9452-339D2EA1778F}" type="presOf" srcId="{59BE2A1F-F0C7-9E43-BA12-C04CCD78A1E1}" destId="{EDBF5AD6-CBD2-B143-B6C5-4DDB6FAE7700}" srcOrd="0" destOrd="0" presId="urn:microsoft.com/office/officeart/2008/layout/VerticalCurvedList"/>
    <dgm:cxn modelId="{09FABE44-FA9E-A742-8D8E-DD79A3408698}" type="presOf" srcId="{48740DE6-33F7-D643-8335-98BD0042548C}" destId="{5173E6CA-B6FF-7843-9B8C-9D39219ED399}" srcOrd="0" destOrd="0" presId="urn:microsoft.com/office/officeart/2008/layout/VerticalCurvedList"/>
    <dgm:cxn modelId="{FCD3625C-5CAB-AB44-AC4E-87C6A9B5B974}" type="presOf" srcId="{F13CA9D0-055E-A347-8E18-72491E7502D5}" destId="{E61F24C8-EED6-2843-B5E5-EAA85A05ADE4}" srcOrd="0" destOrd="0" presId="urn:microsoft.com/office/officeart/2008/layout/VerticalCurvedList"/>
    <dgm:cxn modelId="{0597348A-A8DE-E441-A38C-22FDDDDCE4CA}" srcId="{59BE2A1F-F0C7-9E43-BA12-C04CCD78A1E1}" destId="{72A1CB7A-D106-C04E-AEDF-239C7A010611}" srcOrd="0" destOrd="0" parTransId="{A9C17C67-D1D6-BD46-8652-61712C738B54}" sibTransId="{F13CA9D0-055E-A347-8E18-72491E7502D5}"/>
    <dgm:cxn modelId="{E9FD1D8E-04CB-8D42-B83D-67B7A7084E62}" type="presOf" srcId="{23124783-2BF2-B340-9D55-42E6CC534D9A}" destId="{76A48910-6D6D-9C4D-B2A6-2D48E6C2487D}" srcOrd="0" destOrd="0" presId="urn:microsoft.com/office/officeart/2008/layout/VerticalCurvedList"/>
    <dgm:cxn modelId="{7CC45FB1-3D39-8A49-A67D-392F3F9FC04F}" srcId="{59BE2A1F-F0C7-9E43-BA12-C04CCD78A1E1}" destId="{FF62ED64-C4EA-2348-AB7A-7407979BB2DE}" srcOrd="1" destOrd="0" parTransId="{B5FAFEE0-8D4C-1E47-9FDA-CB3D094B28AC}" sibTransId="{F5415E96-4163-244F-BCF0-7C72E43D3914}"/>
    <dgm:cxn modelId="{B7AB2EB9-70ED-1148-8701-821A6E0A36C3}" srcId="{59BE2A1F-F0C7-9E43-BA12-C04CCD78A1E1}" destId="{2440FF80-B66F-FD41-9DCF-0DA492CEB70A}" srcOrd="2" destOrd="0" parTransId="{BD010758-95F1-FD42-9ED3-7646CF399D6D}" sibTransId="{65F0BCB9-6F60-CF4C-A61E-AD0C24DDC580}"/>
    <dgm:cxn modelId="{ED8FB4E4-475E-A446-8F16-442850A90FC7}" type="presOf" srcId="{FF62ED64-C4EA-2348-AB7A-7407979BB2DE}" destId="{F4C913A5-6971-554E-B550-E4B577423356}" srcOrd="0" destOrd="0" presId="urn:microsoft.com/office/officeart/2008/layout/VerticalCurvedList"/>
    <dgm:cxn modelId="{4E9AACE5-E261-D84B-9182-1A852538743B}" type="presOf" srcId="{2440FF80-B66F-FD41-9DCF-0DA492CEB70A}" destId="{A7F5E8ED-F130-464A-9E5B-C25BB4EE21D5}" srcOrd="0" destOrd="0" presId="urn:microsoft.com/office/officeart/2008/layout/VerticalCurvedList"/>
    <dgm:cxn modelId="{C3B97C43-BA2C-6546-8600-9708FC06AB57}" type="presParOf" srcId="{EDBF5AD6-CBD2-B143-B6C5-4DDB6FAE7700}" destId="{1E8ADFD8-FD3D-954F-AD15-258EF6633925}" srcOrd="0" destOrd="0" presId="urn:microsoft.com/office/officeart/2008/layout/VerticalCurvedList"/>
    <dgm:cxn modelId="{535DE751-D530-9049-A692-ABCF6DD58BFD}" type="presParOf" srcId="{1E8ADFD8-FD3D-954F-AD15-258EF6633925}" destId="{53601CAF-8F7A-624C-B47D-74A7C980A0DA}" srcOrd="0" destOrd="0" presId="urn:microsoft.com/office/officeart/2008/layout/VerticalCurvedList"/>
    <dgm:cxn modelId="{B6B22ABB-CEAB-324C-9276-6CC95D66A711}" type="presParOf" srcId="{53601CAF-8F7A-624C-B47D-74A7C980A0DA}" destId="{DA6A12BE-C30D-0046-B20E-E6C4EEABBE09}" srcOrd="0" destOrd="0" presId="urn:microsoft.com/office/officeart/2008/layout/VerticalCurvedList"/>
    <dgm:cxn modelId="{8377CF1A-2C81-5A4A-A806-09C44916A075}" type="presParOf" srcId="{53601CAF-8F7A-624C-B47D-74A7C980A0DA}" destId="{E61F24C8-EED6-2843-B5E5-EAA85A05ADE4}" srcOrd="1" destOrd="0" presId="urn:microsoft.com/office/officeart/2008/layout/VerticalCurvedList"/>
    <dgm:cxn modelId="{CC183CED-8443-BC4A-AFE8-08BDD8C65122}" type="presParOf" srcId="{53601CAF-8F7A-624C-B47D-74A7C980A0DA}" destId="{FA4D784A-DA5B-2C42-9E2D-DD2FA25A4063}" srcOrd="2" destOrd="0" presId="urn:microsoft.com/office/officeart/2008/layout/VerticalCurvedList"/>
    <dgm:cxn modelId="{75BABA78-5C56-3A4E-BA0C-684EFE2215B9}" type="presParOf" srcId="{53601CAF-8F7A-624C-B47D-74A7C980A0DA}" destId="{A8BB0244-65FE-E743-AC6F-2AD083822241}" srcOrd="3" destOrd="0" presId="urn:microsoft.com/office/officeart/2008/layout/VerticalCurvedList"/>
    <dgm:cxn modelId="{56E65781-6B7F-3C44-B615-0203206F4DBA}" type="presParOf" srcId="{1E8ADFD8-FD3D-954F-AD15-258EF6633925}" destId="{E9BF00BF-7133-F540-9696-278DA4F43004}" srcOrd="1" destOrd="0" presId="urn:microsoft.com/office/officeart/2008/layout/VerticalCurvedList"/>
    <dgm:cxn modelId="{361002C3-BB1D-514D-993C-299DA42D6148}" type="presParOf" srcId="{1E8ADFD8-FD3D-954F-AD15-258EF6633925}" destId="{776A003B-B75E-8143-B3EA-E3987CD51EFD}" srcOrd="2" destOrd="0" presId="urn:microsoft.com/office/officeart/2008/layout/VerticalCurvedList"/>
    <dgm:cxn modelId="{516A0E5E-9D65-6C4E-803E-1DFD02ABA213}" type="presParOf" srcId="{776A003B-B75E-8143-B3EA-E3987CD51EFD}" destId="{0A50FC18-4089-E64B-B6FC-6D17D8E16107}" srcOrd="0" destOrd="0" presId="urn:microsoft.com/office/officeart/2008/layout/VerticalCurvedList"/>
    <dgm:cxn modelId="{D7AB5998-F50F-4D44-A737-5E2842AB4645}" type="presParOf" srcId="{1E8ADFD8-FD3D-954F-AD15-258EF6633925}" destId="{F4C913A5-6971-554E-B550-E4B577423356}" srcOrd="3" destOrd="0" presId="urn:microsoft.com/office/officeart/2008/layout/VerticalCurvedList"/>
    <dgm:cxn modelId="{C0AC60C7-FAC6-D84C-9577-432F5085343C}" type="presParOf" srcId="{1E8ADFD8-FD3D-954F-AD15-258EF6633925}" destId="{D9665B50-3553-654A-84B2-4C92DCE5B0B8}" srcOrd="4" destOrd="0" presId="urn:microsoft.com/office/officeart/2008/layout/VerticalCurvedList"/>
    <dgm:cxn modelId="{9F0334E4-E71F-684C-BDE0-9ECE61F05CC5}" type="presParOf" srcId="{D9665B50-3553-654A-84B2-4C92DCE5B0B8}" destId="{DD324833-9E0E-6C41-813E-27E3813C98CF}" srcOrd="0" destOrd="0" presId="urn:microsoft.com/office/officeart/2008/layout/VerticalCurvedList"/>
    <dgm:cxn modelId="{9C0AADC0-5157-604E-A75C-437503B1733F}" type="presParOf" srcId="{1E8ADFD8-FD3D-954F-AD15-258EF6633925}" destId="{A7F5E8ED-F130-464A-9E5B-C25BB4EE21D5}" srcOrd="5" destOrd="0" presId="urn:microsoft.com/office/officeart/2008/layout/VerticalCurvedList"/>
    <dgm:cxn modelId="{85D46ECA-7B3A-B846-933F-F3645B72D35C}" type="presParOf" srcId="{1E8ADFD8-FD3D-954F-AD15-258EF6633925}" destId="{C2A2E9FE-D5A7-6A4E-A636-A3046A00AA6E}" srcOrd="6" destOrd="0" presId="urn:microsoft.com/office/officeart/2008/layout/VerticalCurvedList"/>
    <dgm:cxn modelId="{32D46910-881C-854C-ACC7-CC6222CA02C1}" type="presParOf" srcId="{C2A2E9FE-D5A7-6A4E-A636-A3046A00AA6E}" destId="{9C960EF1-846C-684C-BA93-06FE4ECEF681}" srcOrd="0" destOrd="0" presId="urn:microsoft.com/office/officeart/2008/layout/VerticalCurvedList"/>
    <dgm:cxn modelId="{7D4BD08A-A7F4-434B-B74C-03C71C510C79}" type="presParOf" srcId="{1E8ADFD8-FD3D-954F-AD15-258EF6633925}" destId="{76A48910-6D6D-9C4D-B2A6-2D48E6C2487D}" srcOrd="7" destOrd="0" presId="urn:microsoft.com/office/officeart/2008/layout/VerticalCurvedList"/>
    <dgm:cxn modelId="{AD492E3E-93D1-2B44-BC55-9BC8D6789FEE}" type="presParOf" srcId="{1E8ADFD8-FD3D-954F-AD15-258EF6633925}" destId="{166B0B99-EDDA-014C-B48E-97CB93DAFE92}" srcOrd="8" destOrd="0" presId="urn:microsoft.com/office/officeart/2008/layout/VerticalCurvedList"/>
    <dgm:cxn modelId="{AF70C743-E809-534E-9A13-F6333A3D5F25}" type="presParOf" srcId="{166B0B99-EDDA-014C-B48E-97CB93DAFE92}" destId="{B0A62272-F879-FA41-8584-5D92EBE0F58D}" srcOrd="0" destOrd="0" presId="urn:microsoft.com/office/officeart/2008/layout/VerticalCurvedList"/>
    <dgm:cxn modelId="{6E7C43E7-2AFF-A04B-B09A-40144E57F24F}" type="presParOf" srcId="{1E8ADFD8-FD3D-954F-AD15-258EF6633925}" destId="{5173E6CA-B6FF-7843-9B8C-9D39219ED399}" srcOrd="9" destOrd="0" presId="urn:microsoft.com/office/officeart/2008/layout/VerticalCurvedList"/>
    <dgm:cxn modelId="{E17BC16C-1EFD-3347-BC0B-BD54FD71166C}" type="presParOf" srcId="{1E8ADFD8-FD3D-954F-AD15-258EF6633925}" destId="{91B2449E-EA76-7B45-87D6-1002C820DBAA}" srcOrd="10" destOrd="0" presId="urn:microsoft.com/office/officeart/2008/layout/VerticalCurvedList"/>
    <dgm:cxn modelId="{3EDD8432-8808-E44F-8EA2-B69E553D4398}" type="presParOf" srcId="{91B2449E-EA76-7B45-87D6-1002C820DBAA}" destId="{EA01D175-269C-AE49-88C0-5A71F7DB9C9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1149C2-F17C-F443-B9A4-757D591224BB}" type="doc">
      <dgm:prSet loTypeId="urn:microsoft.com/office/officeart/2005/8/layout/vList3" loCatId="" qsTypeId="urn:microsoft.com/office/officeart/2005/8/quickstyle/simple1" qsCatId="simple" csTypeId="urn:microsoft.com/office/officeart/2005/8/colors/accent1_5" csCatId="accent1" phldr="1"/>
      <dgm:spPr/>
      <dgm:t>
        <a:bodyPr/>
        <a:lstStyle/>
        <a:p>
          <a:endParaRPr lang="it-IT"/>
        </a:p>
      </dgm:t>
    </dgm:pt>
    <dgm:pt modelId="{734A7ACD-1F30-474B-AF6D-68A69F19CDCB}">
      <dgm:prSet custT="1"/>
      <dgm:spPr>
        <a:solidFill>
          <a:schemeClr val="bg2">
            <a:alpha val="70000"/>
          </a:schemeClr>
        </a:solidFill>
        <a:ln>
          <a:solidFill>
            <a:srgbClr val="007C93"/>
          </a:solidFill>
        </a:ln>
      </dgm:spPr>
      <dgm:t>
        <a:bodyPr/>
        <a:lstStyle/>
        <a:p>
          <a:pPr algn="just">
            <a:lnSpc>
              <a:spcPct val="150000"/>
            </a:lnSpc>
          </a:pPr>
          <a:r>
            <a:rPr lang="it-IT" sz="1400" spc="-40" dirty="0">
              <a:solidFill>
                <a:srgbClr val="007C93"/>
              </a:solidFill>
              <a:effectLst/>
              <a:latin typeface="Arial" panose="020B0604020202020204" pitchFamily="34" charset="0"/>
              <a:cs typeface="Arial" panose="020B0604020202020204" pitchFamily="34" charset="0"/>
            </a:rPr>
            <a:t>Il conferimento di partecipazioni in regime fiscale di “realizzo controllato” è disciplinato dagli articoli 175 e 177, commi 2 e 2-bis, del Tuir (Testo Unico Imposte sui Redditi) ed è entrato stabilmente tra gli istituti a supporto delle riorganizzazioni societarie e più in generale per la creazione di holding familiari.</a:t>
          </a:r>
        </a:p>
      </dgm:t>
    </dgm:pt>
    <dgm:pt modelId="{CC1A1B60-6D41-854E-BA00-F08DC6B4E0B2}" type="parTrans" cxnId="{01C1D5F5-B2CE-2B42-A1C5-57C799AFB566}">
      <dgm:prSet/>
      <dgm:spPr/>
      <dgm:t>
        <a:bodyPr/>
        <a:lstStyle/>
        <a:p>
          <a:pPr>
            <a:lnSpc>
              <a:spcPct val="150000"/>
            </a:lnSpc>
          </a:pPr>
          <a:endParaRPr lang="it-IT" sz="1200"/>
        </a:p>
      </dgm:t>
    </dgm:pt>
    <dgm:pt modelId="{2BDFDFDC-A047-E944-B958-D54E4756FE89}" type="sibTrans" cxnId="{01C1D5F5-B2CE-2B42-A1C5-57C799AFB566}">
      <dgm:prSet/>
      <dgm:spPr/>
      <dgm:t>
        <a:bodyPr/>
        <a:lstStyle/>
        <a:p>
          <a:pPr>
            <a:lnSpc>
              <a:spcPct val="150000"/>
            </a:lnSpc>
          </a:pPr>
          <a:endParaRPr lang="it-IT" sz="1200"/>
        </a:p>
      </dgm:t>
    </dgm:pt>
    <dgm:pt modelId="{B9BB9AA3-E80C-4013-A49B-5D3476930EED}">
      <dgm:prSet custT="1"/>
      <dgm:spPr>
        <a:solidFill>
          <a:schemeClr val="bg2">
            <a:alpha val="70000"/>
          </a:schemeClr>
        </a:solidFill>
        <a:ln>
          <a:solidFill>
            <a:srgbClr val="007C93"/>
          </a:solidFill>
        </a:ln>
      </dgm:spPr>
      <dgm:t>
        <a:bodyPr/>
        <a:lstStyle/>
        <a:p>
          <a:pPr marL="0" lvl="0" indent="0" algn="just" defTabSz="622300">
            <a:lnSpc>
              <a:spcPct val="150000"/>
            </a:lnSpc>
            <a:spcBef>
              <a:spcPct val="0"/>
            </a:spcBef>
            <a:spcAft>
              <a:spcPct val="35000"/>
            </a:spcAft>
            <a:buNone/>
          </a:pPr>
          <a:r>
            <a:rPr lang="it-IT" sz="1400" kern="1200" spc="-40" dirty="0">
              <a:solidFill>
                <a:srgbClr val="007C93"/>
              </a:solidFill>
              <a:effectLst/>
              <a:latin typeface="Arial" panose="020B0604020202020204" pitchFamily="34" charset="0"/>
              <a:cs typeface="Arial" panose="020B0604020202020204" pitchFamily="34" charset="0"/>
            </a:rPr>
            <a:t>Il regime fiscale del “realizzo controllato” permette di costituire la holding in esenzione fiscale (cosiddetta neutralità fiscale), agevolando gli imprenditori che intendono raggiungere gli obiettivi di razionalizzazione, protezione e trasmissione del patrimonio imprenditoriale.</a:t>
          </a:r>
        </a:p>
      </dgm:t>
    </dgm:pt>
    <dgm:pt modelId="{75E1ECF4-7572-4B4A-8E85-4A9399401617}" type="parTrans" cxnId="{955B0BE2-4AE7-4B5D-B10C-FF8626F5BB2F}">
      <dgm:prSet/>
      <dgm:spPr/>
      <dgm:t>
        <a:bodyPr/>
        <a:lstStyle/>
        <a:p>
          <a:endParaRPr lang="it-IT"/>
        </a:p>
      </dgm:t>
    </dgm:pt>
    <dgm:pt modelId="{0214D87A-8608-4895-BC16-2E51A62AF2A3}" type="sibTrans" cxnId="{955B0BE2-4AE7-4B5D-B10C-FF8626F5BB2F}">
      <dgm:prSet/>
      <dgm:spPr/>
      <dgm:t>
        <a:bodyPr/>
        <a:lstStyle/>
        <a:p>
          <a:endParaRPr lang="it-IT"/>
        </a:p>
      </dgm:t>
    </dgm:pt>
    <dgm:pt modelId="{A7EBEB7B-287E-4469-9489-F347E1E89E07}">
      <dgm:prSet custT="1"/>
      <dgm:spPr>
        <a:solidFill>
          <a:schemeClr val="bg2">
            <a:alpha val="70000"/>
          </a:schemeClr>
        </a:solidFill>
        <a:ln>
          <a:solidFill>
            <a:srgbClr val="007C93"/>
          </a:solidFill>
        </a:ln>
      </dgm:spPr>
      <dgm:t>
        <a:bodyPr/>
        <a:lstStyle/>
        <a:p>
          <a:pPr marL="0" lvl="0" indent="0" algn="just" defTabSz="622300">
            <a:lnSpc>
              <a:spcPct val="150000"/>
            </a:lnSpc>
            <a:spcBef>
              <a:spcPct val="0"/>
            </a:spcBef>
            <a:spcAft>
              <a:spcPct val="35000"/>
            </a:spcAft>
            <a:buNone/>
          </a:pPr>
          <a:r>
            <a:rPr lang="it-IT" sz="1400" kern="1200" spc="-40" dirty="0">
              <a:solidFill>
                <a:srgbClr val="007C93"/>
              </a:solidFill>
              <a:effectLst/>
              <a:latin typeface="Arial" panose="020B0604020202020204" pitchFamily="34" charset="0"/>
              <a:ea typeface="+mn-ea"/>
              <a:cs typeface="Arial" panose="020B0604020202020204" pitchFamily="34" charset="0"/>
            </a:rPr>
            <a:t>Nelle numerose risposte agli interpelli degli ultimi anni, oltre a definire le modalità applicative, l’Agenzia ha mostrato un approccio positivo che incentiva l’utilizzo dei conferimenti di partecipazioni in regime fiscale di realizzo controllato, per la creazione delle holding, nell’ambito della riorganizzazione dei gruppi imprenditoriali familiari.</a:t>
          </a:r>
        </a:p>
      </dgm:t>
    </dgm:pt>
    <dgm:pt modelId="{9262D6D1-14C6-47A0-B779-1CA358DC48F2}" type="parTrans" cxnId="{2A3AA344-2829-487E-88B8-881E9C903B7E}">
      <dgm:prSet/>
      <dgm:spPr/>
      <dgm:t>
        <a:bodyPr/>
        <a:lstStyle/>
        <a:p>
          <a:endParaRPr lang="it-IT"/>
        </a:p>
      </dgm:t>
    </dgm:pt>
    <dgm:pt modelId="{4D616DF5-2159-4741-B6F4-09B510978B67}" type="sibTrans" cxnId="{2A3AA344-2829-487E-88B8-881E9C903B7E}">
      <dgm:prSet/>
      <dgm:spPr/>
      <dgm:t>
        <a:bodyPr/>
        <a:lstStyle/>
        <a:p>
          <a:endParaRPr lang="it-IT"/>
        </a:p>
      </dgm:t>
    </dgm:pt>
    <dgm:pt modelId="{0EE95459-493E-1541-9FFE-DC26B5297042}" type="pres">
      <dgm:prSet presAssocID="{431149C2-F17C-F443-B9A4-757D591224BB}" presName="linearFlow" presStyleCnt="0">
        <dgm:presLayoutVars>
          <dgm:dir/>
          <dgm:resizeHandles val="exact"/>
        </dgm:presLayoutVars>
      </dgm:prSet>
      <dgm:spPr/>
    </dgm:pt>
    <dgm:pt modelId="{8D50A712-1BC6-4B4D-9047-A78F8CDCC01E}" type="pres">
      <dgm:prSet presAssocID="{734A7ACD-1F30-474B-AF6D-68A69F19CDCB}" presName="composite" presStyleCnt="0"/>
      <dgm:spPr/>
    </dgm:pt>
    <dgm:pt modelId="{712BED54-4D74-044B-9D3D-30E4FFF63E0B}" type="pres">
      <dgm:prSet presAssocID="{734A7ACD-1F30-474B-AF6D-68A69F19CDCB}" presName="imgShp" presStyleLbl="fgImgPlace1" presStyleIdx="0" presStyleCnt="3" custScaleX="71400" custScaleY="72574" custLinFactNeighborX="-74845" custLinFactNeighborY="-7868"/>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D31787FE-4983-3241-A0F2-5947C79F1EA1}" type="pres">
      <dgm:prSet presAssocID="{734A7ACD-1F30-474B-AF6D-68A69F19CDCB}" presName="txShp" presStyleLbl="node1" presStyleIdx="0" presStyleCnt="3" custScaleX="123980">
        <dgm:presLayoutVars>
          <dgm:bulletEnabled val="1"/>
        </dgm:presLayoutVars>
      </dgm:prSet>
      <dgm:spPr/>
    </dgm:pt>
    <dgm:pt modelId="{732571EE-2430-9C42-B288-1001675D60A5}" type="pres">
      <dgm:prSet presAssocID="{2BDFDFDC-A047-E944-B958-D54E4756FE89}" presName="spacing" presStyleCnt="0"/>
      <dgm:spPr/>
    </dgm:pt>
    <dgm:pt modelId="{840C9E85-0E41-4E62-888C-52FADEDB8AA0}" type="pres">
      <dgm:prSet presAssocID="{B9BB9AA3-E80C-4013-A49B-5D3476930EED}" presName="composite" presStyleCnt="0"/>
      <dgm:spPr/>
    </dgm:pt>
    <dgm:pt modelId="{B4B0CED4-4536-4535-B7F6-4D992FC239D1}" type="pres">
      <dgm:prSet presAssocID="{B9BB9AA3-E80C-4013-A49B-5D3476930EED}" presName="imgShp" presStyleLbl="fgImgPlace1" presStyleIdx="1" presStyleCnt="3" custScaleX="71400" custScaleY="72574" custLinFactNeighborX="-74845" custLinFactNeighborY="-7868"/>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074FA89C-7DD3-4E63-98AB-511EA467FE71}" type="pres">
      <dgm:prSet presAssocID="{B9BB9AA3-E80C-4013-A49B-5D3476930EED}" presName="txShp" presStyleLbl="node1" presStyleIdx="1" presStyleCnt="3" custScaleX="123980">
        <dgm:presLayoutVars>
          <dgm:bulletEnabled val="1"/>
        </dgm:presLayoutVars>
      </dgm:prSet>
      <dgm:spPr/>
    </dgm:pt>
    <dgm:pt modelId="{CCCB257E-BA20-4A8A-B53E-6FA37C9B9766}" type="pres">
      <dgm:prSet presAssocID="{0214D87A-8608-4895-BC16-2E51A62AF2A3}" presName="spacing" presStyleCnt="0"/>
      <dgm:spPr/>
    </dgm:pt>
    <dgm:pt modelId="{D4DCEFE9-7A04-43B8-8DA8-3A70B85639E1}" type="pres">
      <dgm:prSet presAssocID="{A7EBEB7B-287E-4469-9489-F347E1E89E07}" presName="composite" presStyleCnt="0"/>
      <dgm:spPr/>
    </dgm:pt>
    <dgm:pt modelId="{5EC77BD2-6BB3-4E7D-BD8F-0C8C571CA55D}" type="pres">
      <dgm:prSet presAssocID="{A7EBEB7B-287E-4469-9489-F347E1E89E07}" presName="imgShp" presStyleLbl="fgImgPlace1" presStyleIdx="2" presStyleCnt="3" custScaleX="71400" custScaleY="72574" custLinFactNeighborX="-74845" custLinFactNeighborY="-7868"/>
      <dgm:spPr>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AC17BB5F-13A3-4975-8C9B-0FC763C7655B}" type="pres">
      <dgm:prSet presAssocID="{A7EBEB7B-287E-4469-9489-F347E1E89E07}" presName="txShp" presStyleLbl="node1" presStyleIdx="2" presStyleCnt="3" custScaleX="123980">
        <dgm:presLayoutVars>
          <dgm:bulletEnabled val="1"/>
        </dgm:presLayoutVars>
      </dgm:prSet>
      <dgm:spPr/>
    </dgm:pt>
  </dgm:ptLst>
  <dgm:cxnLst>
    <dgm:cxn modelId="{86856104-2A2A-4D63-8BE1-F6A0B8F9D3F9}" type="presOf" srcId="{A7EBEB7B-287E-4469-9489-F347E1E89E07}" destId="{AC17BB5F-13A3-4975-8C9B-0FC763C7655B}" srcOrd="0" destOrd="0" presId="urn:microsoft.com/office/officeart/2005/8/layout/vList3"/>
    <dgm:cxn modelId="{31FF4535-6F3B-B447-916E-EA3903890F54}" type="presOf" srcId="{431149C2-F17C-F443-B9A4-757D591224BB}" destId="{0EE95459-493E-1541-9FFE-DC26B5297042}" srcOrd="0" destOrd="0" presId="urn:microsoft.com/office/officeart/2005/8/layout/vList3"/>
    <dgm:cxn modelId="{2A3AA344-2829-487E-88B8-881E9C903B7E}" srcId="{431149C2-F17C-F443-B9A4-757D591224BB}" destId="{A7EBEB7B-287E-4469-9489-F347E1E89E07}" srcOrd="2" destOrd="0" parTransId="{9262D6D1-14C6-47A0-B779-1CA358DC48F2}" sibTransId="{4D616DF5-2159-4741-B6F4-09B510978B67}"/>
    <dgm:cxn modelId="{91606587-5062-4737-88F3-67B02B6EB3CD}" type="presOf" srcId="{B9BB9AA3-E80C-4013-A49B-5D3476930EED}" destId="{074FA89C-7DD3-4E63-98AB-511EA467FE71}" srcOrd="0" destOrd="0" presId="urn:microsoft.com/office/officeart/2005/8/layout/vList3"/>
    <dgm:cxn modelId="{FFB98AB2-8427-B740-99AD-36935E063741}" type="presOf" srcId="{734A7ACD-1F30-474B-AF6D-68A69F19CDCB}" destId="{D31787FE-4983-3241-A0F2-5947C79F1EA1}" srcOrd="0" destOrd="0" presId="urn:microsoft.com/office/officeart/2005/8/layout/vList3"/>
    <dgm:cxn modelId="{955B0BE2-4AE7-4B5D-B10C-FF8626F5BB2F}" srcId="{431149C2-F17C-F443-B9A4-757D591224BB}" destId="{B9BB9AA3-E80C-4013-A49B-5D3476930EED}" srcOrd="1" destOrd="0" parTransId="{75E1ECF4-7572-4B4A-8E85-4A9399401617}" sibTransId="{0214D87A-8608-4895-BC16-2E51A62AF2A3}"/>
    <dgm:cxn modelId="{01C1D5F5-B2CE-2B42-A1C5-57C799AFB566}" srcId="{431149C2-F17C-F443-B9A4-757D591224BB}" destId="{734A7ACD-1F30-474B-AF6D-68A69F19CDCB}" srcOrd="0" destOrd="0" parTransId="{CC1A1B60-6D41-854E-BA00-F08DC6B4E0B2}" sibTransId="{2BDFDFDC-A047-E944-B958-D54E4756FE89}"/>
    <dgm:cxn modelId="{E58FF862-DCB0-C44F-97C9-6008CCC6DB66}" type="presParOf" srcId="{0EE95459-493E-1541-9FFE-DC26B5297042}" destId="{8D50A712-1BC6-4B4D-9047-A78F8CDCC01E}" srcOrd="0" destOrd="0" presId="urn:microsoft.com/office/officeart/2005/8/layout/vList3"/>
    <dgm:cxn modelId="{469C2085-B8E8-A342-BE46-F39BEC96D60E}" type="presParOf" srcId="{8D50A712-1BC6-4B4D-9047-A78F8CDCC01E}" destId="{712BED54-4D74-044B-9D3D-30E4FFF63E0B}" srcOrd="0" destOrd="0" presId="urn:microsoft.com/office/officeart/2005/8/layout/vList3"/>
    <dgm:cxn modelId="{D29A9C78-5E63-3241-9B28-1A02BA6296F3}" type="presParOf" srcId="{8D50A712-1BC6-4B4D-9047-A78F8CDCC01E}" destId="{D31787FE-4983-3241-A0F2-5947C79F1EA1}" srcOrd="1" destOrd="0" presId="urn:microsoft.com/office/officeart/2005/8/layout/vList3"/>
    <dgm:cxn modelId="{306B8035-FD95-5C48-80DA-BDD01128B9E5}" type="presParOf" srcId="{0EE95459-493E-1541-9FFE-DC26B5297042}" destId="{732571EE-2430-9C42-B288-1001675D60A5}" srcOrd="1" destOrd="0" presId="urn:microsoft.com/office/officeart/2005/8/layout/vList3"/>
    <dgm:cxn modelId="{969660A8-0E38-469F-B6C0-16AF372902A1}" type="presParOf" srcId="{0EE95459-493E-1541-9FFE-DC26B5297042}" destId="{840C9E85-0E41-4E62-888C-52FADEDB8AA0}" srcOrd="2" destOrd="0" presId="urn:microsoft.com/office/officeart/2005/8/layout/vList3"/>
    <dgm:cxn modelId="{D7288B59-2C8B-47C9-B34B-FEBC2758CDFC}" type="presParOf" srcId="{840C9E85-0E41-4E62-888C-52FADEDB8AA0}" destId="{B4B0CED4-4536-4535-B7F6-4D992FC239D1}" srcOrd="0" destOrd="0" presId="urn:microsoft.com/office/officeart/2005/8/layout/vList3"/>
    <dgm:cxn modelId="{FFF7FE4A-CD06-4CEC-B086-7DAEACBF4A73}" type="presParOf" srcId="{840C9E85-0E41-4E62-888C-52FADEDB8AA0}" destId="{074FA89C-7DD3-4E63-98AB-511EA467FE71}" srcOrd="1" destOrd="0" presId="urn:microsoft.com/office/officeart/2005/8/layout/vList3"/>
    <dgm:cxn modelId="{0752F371-283B-42DE-97B9-EA68F3F8A0D1}" type="presParOf" srcId="{0EE95459-493E-1541-9FFE-DC26B5297042}" destId="{CCCB257E-BA20-4A8A-B53E-6FA37C9B9766}" srcOrd="3" destOrd="0" presId="urn:microsoft.com/office/officeart/2005/8/layout/vList3"/>
    <dgm:cxn modelId="{D994F327-B6C3-4320-94E0-0B14FEF81F0B}" type="presParOf" srcId="{0EE95459-493E-1541-9FFE-DC26B5297042}" destId="{D4DCEFE9-7A04-43B8-8DA8-3A70B85639E1}" srcOrd="4" destOrd="0" presId="urn:microsoft.com/office/officeart/2005/8/layout/vList3"/>
    <dgm:cxn modelId="{7D2CC6C0-1A0B-468A-80EA-944C25D500C1}" type="presParOf" srcId="{D4DCEFE9-7A04-43B8-8DA8-3A70B85639E1}" destId="{5EC77BD2-6BB3-4E7D-BD8F-0C8C571CA55D}" srcOrd="0" destOrd="0" presId="urn:microsoft.com/office/officeart/2005/8/layout/vList3"/>
    <dgm:cxn modelId="{362FC438-0AE4-4AD5-A1EA-B17998F73C07}" type="presParOf" srcId="{D4DCEFE9-7A04-43B8-8DA8-3A70B85639E1}" destId="{AC17BB5F-13A3-4975-8C9B-0FC763C7655B}"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A7627C-7B6A-274F-A6D8-98359B66DDA7}">
      <dsp:nvSpPr>
        <dsp:cNvPr id="0" name=""/>
        <dsp:cNvSpPr/>
      </dsp:nvSpPr>
      <dsp:spPr>
        <a:xfrm>
          <a:off x="0" y="288041"/>
          <a:ext cx="1793550" cy="107613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latin typeface="Arial" panose="020B0604020202020204" pitchFamily="34" charset="0"/>
              <a:cs typeface="Arial" panose="020B0604020202020204" pitchFamily="34" charset="0"/>
            </a:rPr>
            <a:t>Definizione </a:t>
          </a:r>
        </a:p>
      </dsp:txBody>
      <dsp:txXfrm>
        <a:off x="0" y="288041"/>
        <a:ext cx="1793550" cy="1076130"/>
      </dsp:txXfrm>
    </dsp:sp>
    <dsp:sp modelId="{E3565F5C-EE57-3840-9989-84A06041EF3A}">
      <dsp:nvSpPr>
        <dsp:cNvPr id="0" name=""/>
        <dsp:cNvSpPr/>
      </dsp:nvSpPr>
      <dsp:spPr>
        <a:xfrm>
          <a:off x="0" y="1543526"/>
          <a:ext cx="1793550" cy="107613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latin typeface="Arial" panose="020B0604020202020204" pitchFamily="34" charset="0"/>
              <a:cs typeface="Arial" panose="020B0604020202020204" pitchFamily="34" charset="0"/>
            </a:rPr>
            <a:t>Finalità</a:t>
          </a:r>
        </a:p>
      </dsp:txBody>
      <dsp:txXfrm>
        <a:off x="0" y="1543526"/>
        <a:ext cx="1793550" cy="1076130"/>
      </dsp:txXfrm>
    </dsp:sp>
    <dsp:sp modelId="{322A1B30-F996-714F-A503-20BA32355C9D}">
      <dsp:nvSpPr>
        <dsp:cNvPr id="0" name=""/>
        <dsp:cNvSpPr/>
      </dsp:nvSpPr>
      <dsp:spPr>
        <a:xfrm>
          <a:off x="0" y="2799011"/>
          <a:ext cx="1793550" cy="107613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latin typeface="Arial" panose="020B0604020202020204" pitchFamily="34" charset="0"/>
              <a:cs typeface="Arial" panose="020B0604020202020204" pitchFamily="34" charset="0"/>
            </a:rPr>
            <a:t>Limitazioni</a:t>
          </a:r>
        </a:p>
      </dsp:txBody>
      <dsp:txXfrm>
        <a:off x="0" y="2799011"/>
        <a:ext cx="1793550" cy="1076130"/>
      </dsp:txXfrm>
    </dsp:sp>
    <dsp:sp modelId="{CADBCA47-727A-124D-9A0B-CBBB04CF774F}">
      <dsp:nvSpPr>
        <dsp:cNvPr id="0" name=""/>
        <dsp:cNvSpPr/>
      </dsp:nvSpPr>
      <dsp:spPr>
        <a:xfrm>
          <a:off x="0" y="4054496"/>
          <a:ext cx="1793550" cy="107613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latin typeface="Arial" panose="020B0604020202020204" pitchFamily="34" charset="0"/>
              <a:cs typeface="Arial" panose="020B0604020202020204" pitchFamily="34" charset="0"/>
            </a:rPr>
            <a:t>Cause di scioglimento</a:t>
          </a:r>
        </a:p>
      </dsp:txBody>
      <dsp:txXfrm>
        <a:off x="0" y="4054496"/>
        <a:ext cx="1793550" cy="10761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1F24C8-EED6-2843-B5E5-EAA85A05ADE4}">
      <dsp:nvSpPr>
        <dsp:cNvPr id="0" name=""/>
        <dsp:cNvSpPr/>
      </dsp:nvSpPr>
      <dsp:spPr>
        <a:xfrm>
          <a:off x="-5990138" y="-916606"/>
          <a:ext cx="7130928" cy="7130928"/>
        </a:xfrm>
        <a:prstGeom prst="blockArc">
          <a:avLst>
            <a:gd name="adj1" fmla="val 18900000"/>
            <a:gd name="adj2" fmla="val 2700000"/>
            <a:gd name="adj3" fmla="val 303"/>
          </a:avLst>
        </a:prstGeom>
        <a:noFill/>
        <a:ln w="12700" cap="flat" cmpd="sng" algn="ctr">
          <a:solidFill>
            <a:schemeClr val="accent1">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9BF00BF-7133-F540-9696-278DA4F43004}">
      <dsp:nvSpPr>
        <dsp:cNvPr id="0" name=""/>
        <dsp:cNvSpPr/>
      </dsp:nvSpPr>
      <dsp:spPr>
        <a:xfrm>
          <a:off x="498540" y="331001"/>
          <a:ext cx="10653855" cy="662426"/>
        </a:xfrm>
        <a:prstGeom prst="rect">
          <a:avLst/>
        </a:prstGeom>
        <a:solidFill>
          <a:srgbClr val="007C9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25801" tIns="30480" rIns="30480" bIns="30480" numCol="1" spcCol="1270" anchor="ctr" anchorCtr="0">
          <a:noAutofit/>
        </a:bodyPr>
        <a:lstStyle/>
        <a:p>
          <a:pPr marL="0" lvl="0" indent="0" algn="just" defTabSz="533400">
            <a:lnSpc>
              <a:spcPct val="90000"/>
            </a:lnSpc>
            <a:spcBef>
              <a:spcPct val="0"/>
            </a:spcBef>
            <a:spcAft>
              <a:spcPct val="35000"/>
            </a:spcAft>
            <a:buFont typeface="Wingdings" pitchFamily="2" charset="2"/>
            <a:buNone/>
          </a:pPr>
          <a:r>
            <a:rPr lang="it-IT" sz="1200" kern="1200" dirty="0">
              <a:effectLst/>
              <a:latin typeface="Arial" panose="020B0604020202020204" pitchFamily="34" charset="0"/>
              <a:ea typeface="Times New Roman" panose="02020603050405020304" pitchFamily="18" charset="0"/>
              <a:cs typeface="Arial" panose="020B0604020202020204" pitchFamily="34" charset="0"/>
            </a:rPr>
            <a:t>Consente</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di</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aggregare</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le</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partecipazioni</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nelle</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società,</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allontanando</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le</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dinamiche</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familiari</a:t>
          </a:r>
          <a:r>
            <a:rPr lang="it-IT" sz="1200" kern="1200" spc="-7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e</a:t>
          </a:r>
          <a:r>
            <a:rPr lang="it-IT" sz="1200" kern="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spc="-10" dirty="0">
              <a:effectLst/>
              <a:latin typeface="Arial" panose="020B0604020202020204" pitchFamily="34" charset="0"/>
              <a:ea typeface="Times New Roman" panose="02020603050405020304" pitchFamily="18" charset="0"/>
              <a:cs typeface="Arial" panose="020B0604020202020204" pitchFamily="34" charset="0"/>
            </a:rPr>
            <a:t>personali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dall’attività</a:t>
          </a:r>
          <a:r>
            <a:rPr lang="it-IT" sz="1200" kern="1200" spc="-2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spc="-10" dirty="0">
              <a:effectLst/>
              <a:latin typeface="Arial" panose="020B0604020202020204" pitchFamily="34" charset="0"/>
              <a:ea typeface="Times New Roman" panose="02020603050405020304" pitchFamily="18" charset="0"/>
              <a:cs typeface="Arial" panose="020B0604020202020204" pitchFamily="34" charset="0"/>
            </a:rPr>
            <a:t>operativa</a:t>
          </a:r>
          <a:endParaRPr lang="it-IT" sz="1200" kern="1200" dirty="0">
            <a:latin typeface="Arial" panose="020B0604020202020204" pitchFamily="34" charset="0"/>
            <a:cs typeface="Arial" panose="020B0604020202020204" pitchFamily="34" charset="0"/>
          </a:endParaRPr>
        </a:p>
      </dsp:txBody>
      <dsp:txXfrm>
        <a:off x="498540" y="331001"/>
        <a:ext cx="10653855" cy="662426"/>
      </dsp:txXfrm>
    </dsp:sp>
    <dsp:sp modelId="{0A50FC18-4089-E64B-B6FC-6D17D8E16107}">
      <dsp:nvSpPr>
        <dsp:cNvPr id="0" name=""/>
        <dsp:cNvSpPr/>
      </dsp:nvSpPr>
      <dsp:spPr>
        <a:xfrm>
          <a:off x="84524" y="248197"/>
          <a:ext cx="828032" cy="828032"/>
        </a:xfrm>
        <a:prstGeom prst="ellipse">
          <a:avLst/>
        </a:prstGeom>
        <a:solidFill>
          <a:schemeClr val="lt1">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F4C913A5-6971-554E-B550-E4B577423356}">
      <dsp:nvSpPr>
        <dsp:cNvPr id="0" name=""/>
        <dsp:cNvSpPr/>
      </dsp:nvSpPr>
      <dsp:spPr>
        <a:xfrm>
          <a:off x="973216" y="1324322"/>
          <a:ext cx="10179179" cy="662426"/>
        </a:xfrm>
        <a:prstGeom prst="rect">
          <a:avLst/>
        </a:prstGeom>
        <a:solidFill>
          <a:srgbClr val="007C9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25801" tIns="30480" rIns="30480" bIns="30480" numCol="1" spcCol="1270" anchor="ctr" anchorCtr="0">
          <a:noAutofit/>
        </a:bodyPr>
        <a:lstStyle/>
        <a:p>
          <a:pPr marL="0" lvl="0" indent="0" algn="just" defTabSz="533400">
            <a:lnSpc>
              <a:spcPct val="90000"/>
            </a:lnSpc>
            <a:spcBef>
              <a:spcPct val="0"/>
            </a:spcBef>
            <a:spcAft>
              <a:spcPct val="35000"/>
            </a:spcAft>
            <a:buFont typeface="Wingdings" pitchFamily="2" charset="2"/>
            <a:buNone/>
          </a:pPr>
          <a:r>
            <a:rPr lang="it-IT" sz="1200" kern="1200" dirty="0">
              <a:latin typeface="Arial" panose="020B0604020202020204" pitchFamily="34" charset="0"/>
              <a:cs typeface="Arial" panose="020B0604020202020204" pitchFamily="34" charset="0"/>
            </a:rPr>
            <a:t>Crea una struttura societaria funzionale: a un eventuale disinvestimento e all’ingresso di nuovi partner finanziari o industriali, alla quotazione </a:t>
          </a:r>
        </a:p>
      </dsp:txBody>
      <dsp:txXfrm>
        <a:off x="973216" y="1324322"/>
        <a:ext cx="10179179" cy="662426"/>
      </dsp:txXfrm>
    </dsp:sp>
    <dsp:sp modelId="{DD324833-9E0E-6C41-813E-27E3813C98CF}">
      <dsp:nvSpPr>
        <dsp:cNvPr id="0" name=""/>
        <dsp:cNvSpPr/>
      </dsp:nvSpPr>
      <dsp:spPr>
        <a:xfrm>
          <a:off x="559199" y="1241519"/>
          <a:ext cx="828032" cy="828032"/>
        </a:xfrm>
        <a:prstGeom prst="ellipse">
          <a:avLst/>
        </a:prstGeom>
        <a:solidFill>
          <a:schemeClr val="lt1">
            <a:hueOff val="0"/>
            <a:satOff val="0"/>
            <a:lumOff val="0"/>
            <a:alphaOff val="0"/>
          </a:schemeClr>
        </a:solidFill>
        <a:ln w="12700" cap="flat" cmpd="sng" algn="ctr">
          <a:solidFill>
            <a:schemeClr val="accent1">
              <a:alpha val="90000"/>
              <a:hueOff val="0"/>
              <a:satOff val="0"/>
              <a:lumOff val="0"/>
              <a:alphaOff val="-10000"/>
            </a:schemeClr>
          </a:solidFill>
          <a:prstDash val="solid"/>
          <a:miter lim="800000"/>
        </a:ln>
        <a:effectLst/>
      </dsp:spPr>
      <dsp:style>
        <a:lnRef idx="1">
          <a:scrgbClr r="0" g="0" b="0"/>
        </a:lnRef>
        <a:fillRef idx="1">
          <a:scrgbClr r="0" g="0" b="0"/>
        </a:fillRef>
        <a:effectRef idx="0">
          <a:scrgbClr r="0" g="0" b="0"/>
        </a:effectRef>
        <a:fontRef idx="minor"/>
      </dsp:style>
    </dsp:sp>
    <dsp:sp modelId="{A7F5E8ED-F130-464A-9E5B-C25BB4EE21D5}">
      <dsp:nvSpPr>
        <dsp:cNvPr id="0" name=""/>
        <dsp:cNvSpPr/>
      </dsp:nvSpPr>
      <dsp:spPr>
        <a:xfrm>
          <a:off x="1118903" y="2317644"/>
          <a:ext cx="10033492" cy="662426"/>
        </a:xfrm>
        <a:prstGeom prst="rect">
          <a:avLst/>
        </a:prstGeom>
        <a:solidFill>
          <a:srgbClr val="007C9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25801" tIns="30480" rIns="30480" bIns="30480" numCol="1" spcCol="1270" anchor="ctr" anchorCtr="0">
          <a:noAutofit/>
        </a:bodyPr>
        <a:lstStyle/>
        <a:p>
          <a:pPr marL="0" lvl="0" indent="0" algn="just" defTabSz="533400">
            <a:lnSpc>
              <a:spcPct val="90000"/>
            </a:lnSpc>
            <a:spcBef>
              <a:spcPct val="0"/>
            </a:spcBef>
            <a:spcAft>
              <a:spcPct val="35000"/>
            </a:spcAft>
            <a:buNone/>
          </a:pPr>
          <a:r>
            <a:rPr lang="it-IT" sz="1200" kern="1200" dirty="0">
              <a:effectLst/>
              <a:latin typeface="Arial" panose="020B0604020202020204" pitchFamily="34" charset="0"/>
              <a:ea typeface="Times New Roman" panose="02020603050405020304" pitchFamily="18" charset="0"/>
              <a:cs typeface="Arial" panose="020B0604020202020204" pitchFamily="34" charset="0"/>
            </a:rPr>
            <a:t>Agevola</a:t>
          </a:r>
          <a:r>
            <a:rPr lang="it-IT" sz="1200" kern="1200" spc="-10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il</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passaggio</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generazionale</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dell’azienda</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favorendo</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la</a:t>
          </a:r>
          <a:r>
            <a:rPr lang="it-IT" sz="1200" kern="1200" spc="-10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dialettica</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tra</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i</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futuri</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soci,</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soprattutto</a:t>
          </a:r>
          <a:r>
            <a:rPr lang="it-IT" sz="1200" kern="1200" spc="-10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spc="-25" dirty="0">
              <a:effectLst/>
              <a:latin typeface="Arial" panose="020B0604020202020204" pitchFamily="34" charset="0"/>
              <a:ea typeface="Times New Roman" panose="02020603050405020304" pitchFamily="18" charset="0"/>
              <a:cs typeface="Arial" panose="020B0604020202020204" pitchFamily="34" charset="0"/>
            </a:rPr>
            <a:t>in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presenza</a:t>
          </a:r>
          <a:r>
            <a:rPr lang="it-IT" sz="1200" kern="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di</a:t>
          </a:r>
          <a:r>
            <a:rPr lang="it-IT" sz="1200" kern="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compagini</a:t>
          </a:r>
          <a:r>
            <a:rPr lang="it-IT" sz="1200" kern="1200" spc="-6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societarie</a:t>
          </a:r>
          <a:r>
            <a:rPr lang="it-IT" sz="1200" kern="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articolate</a:t>
          </a:r>
          <a:r>
            <a:rPr lang="it-IT" sz="1200" kern="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in</a:t>
          </a:r>
          <a:r>
            <a:rPr lang="it-IT" sz="1200" kern="1200" spc="-6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diversi</a:t>
          </a:r>
          <a:r>
            <a:rPr lang="it-IT" sz="1200" kern="1200" spc="-70"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dirty="0">
              <a:effectLst/>
              <a:latin typeface="Arial" panose="020B0604020202020204" pitchFamily="34" charset="0"/>
              <a:ea typeface="Times New Roman" panose="02020603050405020304" pitchFamily="18" charset="0"/>
              <a:cs typeface="Arial" panose="020B0604020202020204" pitchFamily="34" charset="0"/>
            </a:rPr>
            <a:t>rami</a:t>
          </a:r>
          <a:r>
            <a:rPr lang="it-IT" sz="1200" kern="1200" spc="-65" dirty="0">
              <a:effectLst/>
              <a:latin typeface="Arial" panose="020B0604020202020204" pitchFamily="34" charset="0"/>
              <a:ea typeface="Times New Roman" panose="02020603050405020304" pitchFamily="18" charset="0"/>
              <a:cs typeface="Arial" panose="020B0604020202020204" pitchFamily="34" charset="0"/>
            </a:rPr>
            <a:t> </a:t>
          </a:r>
          <a:r>
            <a:rPr lang="it-IT" sz="1200" kern="1200" spc="-10" dirty="0">
              <a:effectLst/>
              <a:latin typeface="Arial" panose="020B0604020202020204" pitchFamily="34" charset="0"/>
              <a:ea typeface="Times New Roman" panose="02020603050405020304" pitchFamily="18" charset="0"/>
              <a:cs typeface="Arial" panose="020B0604020202020204" pitchFamily="34" charset="0"/>
            </a:rPr>
            <a:t>familiari</a:t>
          </a:r>
        </a:p>
      </dsp:txBody>
      <dsp:txXfrm>
        <a:off x="1118903" y="2317644"/>
        <a:ext cx="10033492" cy="662426"/>
      </dsp:txXfrm>
    </dsp:sp>
    <dsp:sp modelId="{9C960EF1-846C-684C-BA93-06FE4ECEF681}">
      <dsp:nvSpPr>
        <dsp:cNvPr id="0" name=""/>
        <dsp:cNvSpPr/>
      </dsp:nvSpPr>
      <dsp:spPr>
        <a:xfrm>
          <a:off x="704886" y="2234841"/>
          <a:ext cx="828032" cy="828032"/>
        </a:xfrm>
        <a:prstGeom prst="ellipse">
          <a:avLst/>
        </a:prstGeom>
        <a:solidFill>
          <a:schemeClr val="lt1">
            <a:hueOff val="0"/>
            <a:satOff val="0"/>
            <a:lumOff val="0"/>
            <a:alphaOff val="0"/>
          </a:schemeClr>
        </a:solidFill>
        <a:ln w="12700" cap="flat" cmpd="sng" algn="ctr">
          <a:solidFill>
            <a:schemeClr val="accent1">
              <a:alpha val="90000"/>
              <a:hueOff val="0"/>
              <a:satOff val="0"/>
              <a:lumOff val="0"/>
              <a:alphaOff val="-20000"/>
            </a:schemeClr>
          </a:solidFill>
          <a:prstDash val="solid"/>
          <a:miter lim="800000"/>
        </a:ln>
        <a:effectLst/>
      </dsp:spPr>
      <dsp:style>
        <a:lnRef idx="1">
          <a:scrgbClr r="0" g="0" b="0"/>
        </a:lnRef>
        <a:fillRef idx="1">
          <a:scrgbClr r="0" g="0" b="0"/>
        </a:fillRef>
        <a:effectRef idx="0">
          <a:scrgbClr r="0" g="0" b="0"/>
        </a:effectRef>
        <a:fontRef idx="minor"/>
      </dsp:style>
    </dsp:sp>
    <dsp:sp modelId="{76A48910-6D6D-9C4D-B2A6-2D48E6C2487D}">
      <dsp:nvSpPr>
        <dsp:cNvPr id="0" name=""/>
        <dsp:cNvSpPr/>
      </dsp:nvSpPr>
      <dsp:spPr>
        <a:xfrm>
          <a:off x="973216" y="3310965"/>
          <a:ext cx="10179179" cy="662426"/>
        </a:xfrm>
        <a:prstGeom prst="rect">
          <a:avLst/>
        </a:prstGeom>
        <a:solidFill>
          <a:srgbClr val="007C9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25801" tIns="30480" rIns="30480" bIns="30480" numCol="1" spcCol="1270" anchor="ctr" anchorCtr="0">
          <a:noAutofit/>
        </a:bodyPr>
        <a:lstStyle/>
        <a:p>
          <a:pPr marL="0" lvl="0" indent="0" algn="just" defTabSz="533400">
            <a:lnSpc>
              <a:spcPct val="90000"/>
            </a:lnSpc>
            <a:spcBef>
              <a:spcPct val="0"/>
            </a:spcBef>
            <a:spcAft>
              <a:spcPct val="35000"/>
            </a:spcAft>
            <a:buFont typeface="Wingdings" pitchFamily="2" charset="2"/>
            <a:buNone/>
          </a:pPr>
          <a:r>
            <a:rPr lang="it-IT" sz="1200" kern="1200" spc="-10" dirty="0">
              <a:latin typeface="Arial" panose="020B0604020202020204" pitchFamily="34" charset="0"/>
              <a:ea typeface="Times New Roman" panose="02020603050405020304" pitchFamily="18" charset="0"/>
              <a:cs typeface="Arial" panose="020B0604020202020204" pitchFamily="34" charset="0"/>
            </a:rPr>
            <a:t>Consente di incassare i dividendi dalla società partecipata in Pex (vengono tassati solo per il 5% del loro ammontare con la tassazione delle società) quindi con un prelievo del 1,5% circa rispetto al 26% delle persone fisiche</a:t>
          </a:r>
          <a:endParaRPr lang="it-IT" sz="1200" kern="1200" spc="-10" dirty="0">
            <a:effectLst/>
            <a:latin typeface="Arial" panose="020B0604020202020204" pitchFamily="34" charset="0"/>
            <a:ea typeface="Times New Roman" panose="02020603050405020304" pitchFamily="18" charset="0"/>
            <a:cs typeface="Arial" panose="020B0604020202020204" pitchFamily="34" charset="0"/>
          </a:endParaRPr>
        </a:p>
      </dsp:txBody>
      <dsp:txXfrm>
        <a:off x="973216" y="3310965"/>
        <a:ext cx="10179179" cy="662426"/>
      </dsp:txXfrm>
    </dsp:sp>
    <dsp:sp modelId="{B0A62272-F879-FA41-8584-5D92EBE0F58D}">
      <dsp:nvSpPr>
        <dsp:cNvPr id="0" name=""/>
        <dsp:cNvSpPr/>
      </dsp:nvSpPr>
      <dsp:spPr>
        <a:xfrm>
          <a:off x="559199" y="3228162"/>
          <a:ext cx="828032" cy="828032"/>
        </a:xfrm>
        <a:prstGeom prst="ellipse">
          <a:avLst/>
        </a:prstGeom>
        <a:solidFill>
          <a:schemeClr val="lt1">
            <a:hueOff val="0"/>
            <a:satOff val="0"/>
            <a:lumOff val="0"/>
            <a:alphaOff val="0"/>
          </a:schemeClr>
        </a:solidFill>
        <a:ln w="12700" cap="flat" cmpd="sng" algn="ctr">
          <a:solidFill>
            <a:schemeClr val="accent1">
              <a:alpha val="90000"/>
              <a:hueOff val="0"/>
              <a:satOff val="0"/>
              <a:lumOff val="0"/>
              <a:alphaOff val="-30000"/>
            </a:schemeClr>
          </a:solidFill>
          <a:prstDash val="solid"/>
          <a:miter lim="800000"/>
        </a:ln>
        <a:effectLst/>
      </dsp:spPr>
      <dsp:style>
        <a:lnRef idx="1">
          <a:scrgbClr r="0" g="0" b="0"/>
        </a:lnRef>
        <a:fillRef idx="1">
          <a:scrgbClr r="0" g="0" b="0"/>
        </a:fillRef>
        <a:effectRef idx="0">
          <a:scrgbClr r="0" g="0" b="0"/>
        </a:effectRef>
        <a:fontRef idx="minor"/>
      </dsp:style>
    </dsp:sp>
    <dsp:sp modelId="{5173E6CA-B6FF-7843-9B8C-9D39219ED399}">
      <dsp:nvSpPr>
        <dsp:cNvPr id="0" name=""/>
        <dsp:cNvSpPr/>
      </dsp:nvSpPr>
      <dsp:spPr>
        <a:xfrm>
          <a:off x="498540" y="4304287"/>
          <a:ext cx="10653855" cy="662426"/>
        </a:xfrm>
        <a:prstGeom prst="rect">
          <a:avLst/>
        </a:prstGeom>
        <a:solidFill>
          <a:srgbClr val="007C9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25801" tIns="30480" rIns="30480" bIns="30480" numCol="1" spcCol="1270" anchor="ctr" anchorCtr="0">
          <a:noAutofit/>
        </a:bodyPr>
        <a:lstStyle/>
        <a:p>
          <a:pPr marL="0" lvl="0" indent="0" algn="just" defTabSz="533400">
            <a:lnSpc>
              <a:spcPct val="90000"/>
            </a:lnSpc>
            <a:spcBef>
              <a:spcPct val="0"/>
            </a:spcBef>
            <a:spcAft>
              <a:spcPct val="35000"/>
            </a:spcAft>
            <a:buFont typeface="Wingdings" pitchFamily="2" charset="2"/>
            <a:buNone/>
          </a:pPr>
          <a:r>
            <a:rPr lang="it-IT" sz="1200" kern="1200" spc="-10" dirty="0">
              <a:effectLst/>
              <a:latin typeface="Arial" panose="020B0604020202020204" pitchFamily="34" charset="0"/>
              <a:ea typeface="Times New Roman" panose="02020603050405020304" pitchFamily="18" charset="0"/>
              <a:cs typeface="Arial" panose="020B0604020202020204" pitchFamily="34" charset="0"/>
            </a:rPr>
            <a:t>Dopo </a:t>
          </a:r>
          <a:r>
            <a:rPr lang="it-IT" sz="1200" kern="1200" spc="-10" dirty="0">
              <a:latin typeface="Arial" panose="020B0604020202020204" pitchFamily="34" charset="0"/>
              <a:ea typeface="Times New Roman" panose="02020603050405020304" pitchFamily="18" charset="0"/>
              <a:cs typeface="Arial" panose="020B0604020202020204" pitchFamily="34" charset="0"/>
            </a:rPr>
            <a:t>12 mesi ininterrotti di possesso la partecipazione nella società partecipata può essere venduta con il regime Pex</a:t>
          </a:r>
          <a:endParaRPr lang="it-IT" sz="1200" kern="1200" spc="-10" dirty="0">
            <a:effectLst/>
            <a:latin typeface="Arial" panose="020B0604020202020204" pitchFamily="34" charset="0"/>
            <a:ea typeface="Times New Roman" panose="02020603050405020304" pitchFamily="18" charset="0"/>
            <a:cs typeface="Arial" panose="020B0604020202020204" pitchFamily="34" charset="0"/>
          </a:endParaRPr>
        </a:p>
      </dsp:txBody>
      <dsp:txXfrm>
        <a:off x="498540" y="4304287"/>
        <a:ext cx="10653855" cy="662426"/>
      </dsp:txXfrm>
    </dsp:sp>
    <dsp:sp modelId="{EA01D175-269C-AE49-88C0-5A71F7DB9C97}">
      <dsp:nvSpPr>
        <dsp:cNvPr id="0" name=""/>
        <dsp:cNvSpPr/>
      </dsp:nvSpPr>
      <dsp:spPr>
        <a:xfrm>
          <a:off x="84524" y="4221484"/>
          <a:ext cx="828032" cy="828032"/>
        </a:xfrm>
        <a:prstGeom prst="ellipse">
          <a:avLst/>
        </a:prstGeom>
        <a:solidFill>
          <a:schemeClr val="lt1">
            <a:hueOff val="0"/>
            <a:satOff val="0"/>
            <a:lumOff val="0"/>
            <a:alphaOff val="0"/>
          </a:schemeClr>
        </a:solidFill>
        <a:ln w="12700" cap="flat" cmpd="sng" algn="ctr">
          <a:solidFill>
            <a:schemeClr val="accent1">
              <a:alpha val="90000"/>
              <a:hueOff val="0"/>
              <a:satOff val="0"/>
              <a:lumOff val="0"/>
              <a:alphaOff val="-4000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1787FE-4983-3241-A0F2-5947C79F1EA1}">
      <dsp:nvSpPr>
        <dsp:cNvPr id="0" name=""/>
        <dsp:cNvSpPr/>
      </dsp:nvSpPr>
      <dsp:spPr>
        <a:xfrm rot="10800000">
          <a:off x="971069" y="2620"/>
          <a:ext cx="9122100" cy="1337460"/>
        </a:xfrm>
        <a:prstGeom prst="homePlate">
          <a:avLst/>
        </a:prstGeom>
        <a:solidFill>
          <a:schemeClr val="bg2">
            <a:alpha val="70000"/>
          </a:schemeClr>
        </a:solidFill>
        <a:ln w="19050" cap="flat" cmpd="sng" algn="ctr">
          <a:solidFill>
            <a:srgbClr val="007C9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9783" tIns="53340" rIns="99568" bIns="53340" numCol="1" spcCol="1270" anchor="ctr" anchorCtr="0">
          <a:noAutofit/>
        </a:bodyPr>
        <a:lstStyle/>
        <a:p>
          <a:pPr marL="0" lvl="0" indent="0" algn="just" defTabSz="622300">
            <a:lnSpc>
              <a:spcPct val="150000"/>
            </a:lnSpc>
            <a:spcBef>
              <a:spcPct val="0"/>
            </a:spcBef>
            <a:spcAft>
              <a:spcPct val="35000"/>
            </a:spcAft>
            <a:buNone/>
          </a:pPr>
          <a:r>
            <a:rPr lang="it-IT" sz="1400" kern="1200" spc="-40" dirty="0">
              <a:solidFill>
                <a:srgbClr val="007C93"/>
              </a:solidFill>
              <a:effectLst/>
              <a:latin typeface="Arial" panose="020B0604020202020204" pitchFamily="34" charset="0"/>
              <a:cs typeface="Arial" panose="020B0604020202020204" pitchFamily="34" charset="0"/>
            </a:rPr>
            <a:t>Il conferimento di partecipazioni in regime fiscale di “realizzo controllato” è disciplinato dagli articoli 175 e 177, commi 2 e 2-bis, del Tuir (Testo Unico Imposte sui Redditi) ed è entrato stabilmente tra gli istituti a supporto delle riorganizzazioni societarie e più in generale per la creazione di holding familiari.</a:t>
          </a:r>
        </a:p>
      </dsp:txBody>
      <dsp:txXfrm rot="10800000">
        <a:off x="1305434" y="2620"/>
        <a:ext cx="8787735" cy="1337460"/>
      </dsp:txXfrm>
    </dsp:sp>
    <dsp:sp modelId="{712BED54-4D74-044B-9D3D-30E4FFF63E0B}">
      <dsp:nvSpPr>
        <dsp:cNvPr id="0" name=""/>
        <dsp:cNvSpPr/>
      </dsp:nvSpPr>
      <dsp:spPr>
        <a:xfrm>
          <a:off x="374764" y="80794"/>
          <a:ext cx="954946" cy="970648"/>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74FA89C-7DD3-4E63-98AB-511EA467FE71}">
      <dsp:nvSpPr>
        <dsp:cNvPr id="0" name=""/>
        <dsp:cNvSpPr/>
      </dsp:nvSpPr>
      <dsp:spPr>
        <a:xfrm rot="10800000">
          <a:off x="971069" y="1739322"/>
          <a:ext cx="9122100" cy="1337460"/>
        </a:xfrm>
        <a:prstGeom prst="homePlate">
          <a:avLst/>
        </a:prstGeom>
        <a:solidFill>
          <a:schemeClr val="bg2">
            <a:alpha val="70000"/>
          </a:schemeClr>
        </a:solidFill>
        <a:ln w="19050" cap="flat" cmpd="sng" algn="ctr">
          <a:solidFill>
            <a:srgbClr val="007C9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9783" tIns="53340" rIns="99568" bIns="53340" numCol="1" spcCol="1270" anchor="ctr" anchorCtr="0">
          <a:noAutofit/>
        </a:bodyPr>
        <a:lstStyle/>
        <a:p>
          <a:pPr marL="0" lvl="0" indent="0" algn="just" defTabSz="622300">
            <a:lnSpc>
              <a:spcPct val="150000"/>
            </a:lnSpc>
            <a:spcBef>
              <a:spcPct val="0"/>
            </a:spcBef>
            <a:spcAft>
              <a:spcPct val="35000"/>
            </a:spcAft>
            <a:buNone/>
          </a:pPr>
          <a:r>
            <a:rPr lang="it-IT" sz="1400" kern="1200" spc="-40" dirty="0">
              <a:solidFill>
                <a:srgbClr val="007C93"/>
              </a:solidFill>
              <a:effectLst/>
              <a:latin typeface="Arial" panose="020B0604020202020204" pitchFamily="34" charset="0"/>
              <a:cs typeface="Arial" panose="020B0604020202020204" pitchFamily="34" charset="0"/>
            </a:rPr>
            <a:t>Il regime fiscale del “realizzo controllato” permette di costituire la holding in esenzione fiscale (cosiddetta neutralità fiscale), agevolando gli imprenditori che intendono raggiungere gli obiettivi di razionalizzazione, protezione e trasmissione del patrimonio imprenditoriale.</a:t>
          </a:r>
        </a:p>
      </dsp:txBody>
      <dsp:txXfrm rot="10800000">
        <a:off x="1305434" y="1739322"/>
        <a:ext cx="8787735" cy="1337460"/>
      </dsp:txXfrm>
    </dsp:sp>
    <dsp:sp modelId="{B4B0CED4-4536-4535-B7F6-4D992FC239D1}">
      <dsp:nvSpPr>
        <dsp:cNvPr id="0" name=""/>
        <dsp:cNvSpPr/>
      </dsp:nvSpPr>
      <dsp:spPr>
        <a:xfrm>
          <a:off x="374764" y="1817496"/>
          <a:ext cx="954946" cy="970648"/>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17BB5F-13A3-4975-8C9B-0FC763C7655B}">
      <dsp:nvSpPr>
        <dsp:cNvPr id="0" name=""/>
        <dsp:cNvSpPr/>
      </dsp:nvSpPr>
      <dsp:spPr>
        <a:xfrm rot="10800000">
          <a:off x="971069" y="3476024"/>
          <a:ext cx="9122100" cy="1337460"/>
        </a:xfrm>
        <a:prstGeom prst="homePlate">
          <a:avLst/>
        </a:prstGeom>
        <a:solidFill>
          <a:schemeClr val="bg2">
            <a:alpha val="70000"/>
          </a:schemeClr>
        </a:solidFill>
        <a:ln w="19050" cap="flat" cmpd="sng" algn="ctr">
          <a:solidFill>
            <a:srgbClr val="007C9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9783" tIns="53340" rIns="99568" bIns="53340" numCol="1" spcCol="1270" anchor="ctr" anchorCtr="0">
          <a:noAutofit/>
        </a:bodyPr>
        <a:lstStyle/>
        <a:p>
          <a:pPr marL="0" lvl="0" indent="0" algn="just" defTabSz="622300">
            <a:lnSpc>
              <a:spcPct val="150000"/>
            </a:lnSpc>
            <a:spcBef>
              <a:spcPct val="0"/>
            </a:spcBef>
            <a:spcAft>
              <a:spcPct val="35000"/>
            </a:spcAft>
            <a:buNone/>
          </a:pPr>
          <a:r>
            <a:rPr lang="it-IT" sz="1400" kern="1200" spc="-40" dirty="0">
              <a:solidFill>
                <a:srgbClr val="007C93"/>
              </a:solidFill>
              <a:effectLst/>
              <a:latin typeface="Arial" panose="020B0604020202020204" pitchFamily="34" charset="0"/>
              <a:ea typeface="+mn-ea"/>
              <a:cs typeface="Arial" panose="020B0604020202020204" pitchFamily="34" charset="0"/>
            </a:rPr>
            <a:t>Nelle numerose risposte agli interpelli degli ultimi anni, oltre a definire le modalità applicative, l’Agenzia ha mostrato un approccio positivo che incentiva l’utilizzo dei conferimenti di partecipazioni in regime fiscale di realizzo controllato, per la creazione delle holding, nell’ambito della riorganizzazione dei gruppi imprenditoriali familiari.</a:t>
          </a:r>
        </a:p>
      </dsp:txBody>
      <dsp:txXfrm rot="10800000">
        <a:off x="1305434" y="3476024"/>
        <a:ext cx="8787735" cy="1337460"/>
      </dsp:txXfrm>
    </dsp:sp>
    <dsp:sp modelId="{5EC77BD2-6BB3-4E7D-BD8F-0C8C571CA55D}">
      <dsp:nvSpPr>
        <dsp:cNvPr id="0" name=""/>
        <dsp:cNvSpPr/>
      </dsp:nvSpPr>
      <dsp:spPr>
        <a:xfrm>
          <a:off x="374764" y="3554199"/>
          <a:ext cx="954946" cy="970648"/>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A14DE3E-D470-4E5D-A824-B57F6EDEC61A}" type="datetimeFigureOut">
              <a:rPr lang="it-IT" smtClean="0"/>
              <a:t>01/02/25</a:t>
            </a:fld>
            <a:endParaRPr lang="it-IT"/>
          </a:p>
        </p:txBody>
      </p:sp>
      <p:sp>
        <p:nvSpPr>
          <p:cNvPr id="4" name="Segnaposto immagin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E28FE52-EBD5-4F94-9F7C-916C97B2AD07}" type="slidenum">
              <a:rPr lang="it-IT" smtClean="0"/>
              <a:t>‹N›</a:t>
            </a:fld>
            <a:endParaRPr lang="it-IT"/>
          </a:p>
        </p:txBody>
      </p:sp>
    </p:spTree>
    <p:extLst>
      <p:ext uri="{BB962C8B-B14F-4D97-AF65-F5344CB8AC3E}">
        <p14:creationId xmlns:p14="http://schemas.microsoft.com/office/powerpoint/2010/main" val="870279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A0169115-2377-44FC-9CDB-783078144FBD}" type="slidenum">
              <a:rPr lang="en-US" smtClean="0"/>
              <a:t>13</a:t>
            </a:fld>
            <a:endParaRPr lang="en-US"/>
          </a:p>
        </p:txBody>
      </p:sp>
    </p:spTree>
    <p:extLst>
      <p:ext uri="{BB962C8B-B14F-4D97-AF65-F5344CB8AC3E}">
        <p14:creationId xmlns:p14="http://schemas.microsoft.com/office/powerpoint/2010/main" val="2321786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1.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pertina A">
    <p:bg>
      <p:bgPr>
        <a:solidFill>
          <a:srgbClr val="007C93"/>
        </a:solidFill>
        <a:effectLst/>
      </p:bgPr>
    </p:bg>
    <p:spTree>
      <p:nvGrpSpPr>
        <p:cNvPr id="1" name=""/>
        <p:cNvGrpSpPr/>
        <p:nvPr/>
      </p:nvGrpSpPr>
      <p:grpSpPr>
        <a:xfrm>
          <a:off x="0" y="0"/>
          <a:ext cx="0" cy="0"/>
          <a:chOff x="0" y="0"/>
          <a:chExt cx="0" cy="0"/>
        </a:xfrm>
      </p:grpSpPr>
      <p:pic>
        <p:nvPicPr>
          <p:cNvPr id="7" name="Immagine 6" descr="Immagine che contiene Elementi grafici, logo, Carattere, simbolo&#10;&#10;Descrizione generata automaticamente">
            <a:extLst>
              <a:ext uri="{FF2B5EF4-FFF2-40B4-BE49-F238E27FC236}">
                <a16:creationId xmlns:a16="http://schemas.microsoft.com/office/drawing/2014/main" id="{25359971-CDF2-D6D5-DB72-8C473B59CE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Elemento grafico 8">
            <a:extLst>
              <a:ext uri="{FF2B5EF4-FFF2-40B4-BE49-F238E27FC236}">
                <a16:creationId xmlns:a16="http://schemas.microsoft.com/office/drawing/2014/main" id="{7441DD0E-3AB9-EDAA-8EC2-B817DF7256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88451" y="374064"/>
            <a:ext cx="2047875" cy="552450"/>
          </a:xfrm>
          <a:prstGeom prst="rect">
            <a:avLst/>
          </a:prstGeom>
        </p:spPr>
      </p:pic>
      <p:sp>
        <p:nvSpPr>
          <p:cNvPr id="10" name="Titolo 9">
            <a:extLst>
              <a:ext uri="{FF2B5EF4-FFF2-40B4-BE49-F238E27FC236}">
                <a16:creationId xmlns:a16="http://schemas.microsoft.com/office/drawing/2014/main" id="{3E645402-11D4-F966-DC72-BE1ADAF7B37E}"/>
              </a:ext>
            </a:extLst>
          </p:cNvPr>
          <p:cNvSpPr>
            <a:spLocks noGrp="1"/>
          </p:cNvSpPr>
          <p:nvPr>
            <p:ph type="title" hasCustomPrompt="1"/>
          </p:nvPr>
        </p:nvSpPr>
        <p:spPr>
          <a:xfrm>
            <a:off x="5676900" y="2566693"/>
            <a:ext cx="6059426" cy="1325563"/>
          </a:xfrm>
        </p:spPr>
        <p:txBody>
          <a:bodyPr>
            <a:normAutofit/>
          </a:bodyPr>
          <a:lstStyle>
            <a:lvl1pPr algn="r">
              <a:defRPr sz="5400" b="1">
                <a:solidFill>
                  <a:schemeClr val="bg1"/>
                </a:solidFill>
                <a:latin typeface="Arial" panose="020B0604020202020204" pitchFamily="34" charset="0"/>
                <a:cs typeface="Arial" panose="020B0604020202020204" pitchFamily="34" charset="0"/>
              </a:defRPr>
            </a:lvl1pPr>
          </a:lstStyle>
          <a:p>
            <a:r>
              <a:rPr lang="en-US" dirty="0"/>
              <a:t>Click to enter </a:t>
            </a:r>
            <a:br>
              <a:rPr lang="en-US" dirty="0"/>
            </a:br>
            <a:r>
              <a:rPr lang="en-US" dirty="0"/>
              <a:t>the title</a:t>
            </a:r>
          </a:p>
        </p:txBody>
      </p:sp>
    </p:spTree>
    <p:extLst>
      <p:ext uri="{BB962C8B-B14F-4D97-AF65-F5344CB8AC3E}">
        <p14:creationId xmlns:p14="http://schemas.microsoft.com/office/powerpoint/2010/main" val="1116533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C155E2-BFF7-B0C4-0F2B-7E367226B465}"/>
              </a:ext>
            </a:extLst>
          </p:cNvPr>
          <p:cNvSpPr>
            <a:spLocks noGrp="1"/>
          </p:cNvSpPr>
          <p:nvPr>
            <p:ph type="title" hasCustomPrompt="1"/>
          </p:nvPr>
        </p:nvSpPr>
        <p:spPr>
          <a:xfrm>
            <a:off x="381000" y="225425"/>
            <a:ext cx="9080500" cy="841375"/>
          </a:xfrm>
        </p:spPr>
        <p:txBody>
          <a:bodyPr>
            <a:noAutofit/>
          </a:bodyPr>
          <a:lstStyle>
            <a:lvl1pPr>
              <a:defRPr sz="4000" b="1">
                <a:solidFill>
                  <a:srgbClr val="007C93"/>
                </a:solidFill>
                <a:latin typeface="Arial" panose="020B0604020202020204" pitchFamily="34" charset="0"/>
                <a:cs typeface="Arial" panose="020B0604020202020204" pitchFamily="34" charset="0"/>
              </a:defRPr>
            </a:lvl1pPr>
          </a:lstStyle>
          <a:p>
            <a:r>
              <a:rPr lang="en-US" dirty="0"/>
              <a:t>Click to enter the title</a:t>
            </a:r>
          </a:p>
        </p:txBody>
      </p:sp>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381000" y="1282700"/>
            <a:ext cx="11366500" cy="736600"/>
          </a:xfrm>
        </p:spPr>
        <p:txBody>
          <a:bodyPr>
            <a:normAutofit/>
          </a:bodyPr>
          <a:lstStyle>
            <a:lvl1pPr marL="0" indent="0" algn="just">
              <a:buNone/>
              <a:defRPr sz="1400">
                <a:latin typeface="Arial" panose="020B0604020202020204" pitchFamily="34" charset="0"/>
                <a:cs typeface="Arial" panose="020B0604020202020204" pitchFamily="34" charset="0"/>
              </a:defRPr>
            </a:lvl1pPr>
          </a:lstStyle>
          <a:p>
            <a:pPr lvl="0"/>
            <a:r>
              <a:rPr lang="en-US" dirty="0"/>
              <a:t>Click to enter the title</a:t>
            </a:r>
          </a:p>
        </p:txBody>
      </p:sp>
      <p:sp>
        <p:nvSpPr>
          <p:cNvPr id="9" name="Segnaposto testo 7">
            <a:extLst>
              <a:ext uri="{FF2B5EF4-FFF2-40B4-BE49-F238E27FC236}">
                <a16:creationId xmlns:a16="http://schemas.microsoft.com/office/drawing/2014/main" id="{3BA5F9B0-26B3-951D-7F7C-1677B30CF457}"/>
              </a:ext>
            </a:extLst>
          </p:cNvPr>
          <p:cNvSpPr>
            <a:spLocks noGrp="1"/>
          </p:cNvSpPr>
          <p:nvPr>
            <p:ph type="body" sz="quarter" idx="13" hasCustomPrompt="1"/>
          </p:nvPr>
        </p:nvSpPr>
        <p:spPr>
          <a:xfrm>
            <a:off x="381000" y="2120900"/>
            <a:ext cx="11366500" cy="736600"/>
          </a:xfrm>
        </p:spPr>
        <p:txBody>
          <a:bodyPr>
            <a:normAutofit/>
          </a:bodyPr>
          <a:lstStyle>
            <a:lvl1pPr marL="177800" indent="-177800" algn="just">
              <a:buClr>
                <a:srgbClr val="C3094A"/>
              </a:buClr>
              <a:buFont typeface="Wingdings" panose="05000000000000000000" pitchFamily="2" charset="2"/>
              <a:buChar char="§"/>
              <a:defRPr sz="1400">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bullet list</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C31BF998-9A30-4607-549D-52E9B5CA51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Tree>
    <p:extLst>
      <p:ext uri="{BB962C8B-B14F-4D97-AF65-F5344CB8AC3E}">
        <p14:creationId xmlns:p14="http://schemas.microsoft.com/office/powerpoint/2010/main" val="3616806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 1">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2021679" y="1356273"/>
            <a:ext cx="3605923"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C31BF998-9A30-4607-549D-52E9B5CA51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
        <p:nvSpPr>
          <p:cNvPr id="6" name="Segnaposto immagine 5">
            <a:extLst>
              <a:ext uri="{FF2B5EF4-FFF2-40B4-BE49-F238E27FC236}">
                <a16:creationId xmlns:a16="http://schemas.microsoft.com/office/drawing/2014/main" id="{25A1A172-01E5-EC93-65C6-AD22C2D39148}"/>
              </a:ext>
            </a:extLst>
          </p:cNvPr>
          <p:cNvSpPr>
            <a:spLocks noGrp="1"/>
          </p:cNvSpPr>
          <p:nvPr>
            <p:ph type="pic" sz="quarter" idx="15" hasCustomPrompt="1"/>
          </p:nvPr>
        </p:nvSpPr>
        <p:spPr>
          <a:xfrm>
            <a:off x="806273" y="1349738"/>
            <a:ext cx="1081920" cy="1082675"/>
          </a:xfrm>
        </p:spPr>
        <p:txBody>
          <a:bodyPr>
            <a:normAutofit/>
          </a:bodyPr>
          <a:lstStyle>
            <a:lvl1pPr marL="0" indent="0" algn="ctr">
              <a:buNone/>
              <a:defRPr sz="1100"/>
            </a:lvl1pPr>
          </a:lstStyle>
          <a:p>
            <a:r>
              <a:rPr lang="en-US" dirty="0"/>
              <a:t>Click to enter the photo</a:t>
            </a:r>
          </a:p>
        </p:txBody>
      </p:sp>
      <p:sp>
        <p:nvSpPr>
          <p:cNvPr id="7" name="Segnaposto testo 7">
            <a:extLst>
              <a:ext uri="{FF2B5EF4-FFF2-40B4-BE49-F238E27FC236}">
                <a16:creationId xmlns:a16="http://schemas.microsoft.com/office/drawing/2014/main" id="{84D4E404-20E2-9C83-865C-79A0B25E373C}"/>
              </a:ext>
            </a:extLst>
          </p:cNvPr>
          <p:cNvSpPr>
            <a:spLocks noGrp="1"/>
          </p:cNvSpPr>
          <p:nvPr>
            <p:ph type="body" sz="quarter" idx="16" hasCustomPrompt="1"/>
          </p:nvPr>
        </p:nvSpPr>
        <p:spPr>
          <a:xfrm>
            <a:off x="2021679" y="1601272"/>
            <a:ext cx="3605923"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1" name="Segnaposto testo 7">
            <a:extLst>
              <a:ext uri="{FF2B5EF4-FFF2-40B4-BE49-F238E27FC236}">
                <a16:creationId xmlns:a16="http://schemas.microsoft.com/office/drawing/2014/main" id="{32FAB7E9-8395-CDA1-5A10-08A53BC20B3C}"/>
              </a:ext>
            </a:extLst>
          </p:cNvPr>
          <p:cNvSpPr>
            <a:spLocks noGrp="1"/>
          </p:cNvSpPr>
          <p:nvPr>
            <p:ph type="body" sz="quarter" idx="17" hasCustomPrompt="1"/>
          </p:nvPr>
        </p:nvSpPr>
        <p:spPr>
          <a:xfrm>
            <a:off x="806271" y="2515487"/>
            <a:ext cx="4820483"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
        <p:nvSpPr>
          <p:cNvPr id="13" name="Segnaposto testo 7">
            <a:extLst>
              <a:ext uri="{FF2B5EF4-FFF2-40B4-BE49-F238E27FC236}">
                <a16:creationId xmlns:a16="http://schemas.microsoft.com/office/drawing/2014/main" id="{3AA60745-98A3-3627-E159-85038B8D4BA2}"/>
              </a:ext>
            </a:extLst>
          </p:cNvPr>
          <p:cNvSpPr>
            <a:spLocks noGrp="1"/>
          </p:cNvSpPr>
          <p:nvPr>
            <p:ph type="body" sz="quarter" idx="18" hasCustomPrompt="1"/>
          </p:nvPr>
        </p:nvSpPr>
        <p:spPr>
          <a:xfrm>
            <a:off x="7593805" y="1356273"/>
            <a:ext cx="3605923"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4" name="Segnaposto immagine 5">
            <a:extLst>
              <a:ext uri="{FF2B5EF4-FFF2-40B4-BE49-F238E27FC236}">
                <a16:creationId xmlns:a16="http://schemas.microsoft.com/office/drawing/2014/main" id="{1882B955-D305-D0D3-B289-AF892E7EFC8E}"/>
              </a:ext>
            </a:extLst>
          </p:cNvPr>
          <p:cNvSpPr>
            <a:spLocks noGrp="1"/>
          </p:cNvSpPr>
          <p:nvPr>
            <p:ph type="pic" sz="quarter" idx="19" hasCustomPrompt="1"/>
          </p:nvPr>
        </p:nvSpPr>
        <p:spPr>
          <a:xfrm>
            <a:off x="6378399" y="1349738"/>
            <a:ext cx="1081920" cy="1082675"/>
          </a:xfrm>
        </p:spPr>
        <p:txBody>
          <a:bodyPr>
            <a:normAutofit/>
          </a:bodyPr>
          <a:lstStyle>
            <a:lvl1pPr marL="0" indent="0" algn="ctr">
              <a:buNone/>
              <a:defRPr sz="1100"/>
            </a:lvl1pPr>
          </a:lstStyle>
          <a:p>
            <a:r>
              <a:rPr lang="en-US" dirty="0"/>
              <a:t>Click to enter the photo</a:t>
            </a:r>
          </a:p>
        </p:txBody>
      </p:sp>
      <p:sp>
        <p:nvSpPr>
          <p:cNvPr id="15" name="Segnaposto testo 7">
            <a:extLst>
              <a:ext uri="{FF2B5EF4-FFF2-40B4-BE49-F238E27FC236}">
                <a16:creationId xmlns:a16="http://schemas.microsoft.com/office/drawing/2014/main" id="{8CC8542B-3D3B-1070-7725-286E06FDBFFC}"/>
              </a:ext>
            </a:extLst>
          </p:cNvPr>
          <p:cNvSpPr>
            <a:spLocks noGrp="1"/>
          </p:cNvSpPr>
          <p:nvPr>
            <p:ph type="body" sz="quarter" idx="20" hasCustomPrompt="1"/>
          </p:nvPr>
        </p:nvSpPr>
        <p:spPr>
          <a:xfrm>
            <a:off x="7593805" y="1601272"/>
            <a:ext cx="3605923"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6" name="Segnaposto testo 7">
            <a:extLst>
              <a:ext uri="{FF2B5EF4-FFF2-40B4-BE49-F238E27FC236}">
                <a16:creationId xmlns:a16="http://schemas.microsoft.com/office/drawing/2014/main" id="{C7EFA526-34DE-D3A9-74BC-82C597BC09F4}"/>
              </a:ext>
            </a:extLst>
          </p:cNvPr>
          <p:cNvSpPr>
            <a:spLocks noGrp="1"/>
          </p:cNvSpPr>
          <p:nvPr>
            <p:ph type="body" sz="quarter" idx="21" hasCustomPrompt="1"/>
          </p:nvPr>
        </p:nvSpPr>
        <p:spPr>
          <a:xfrm>
            <a:off x="6378397" y="2515487"/>
            <a:ext cx="4820483"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
        <p:nvSpPr>
          <p:cNvPr id="2" name="CasellaDiTesto 1">
            <a:extLst>
              <a:ext uri="{FF2B5EF4-FFF2-40B4-BE49-F238E27FC236}">
                <a16:creationId xmlns:a16="http://schemas.microsoft.com/office/drawing/2014/main" id="{DEB71155-2506-5461-CA60-361C17994AFE}"/>
              </a:ext>
            </a:extLst>
          </p:cNvPr>
          <p:cNvSpPr txBox="1"/>
          <p:nvPr userDrawn="1"/>
        </p:nvSpPr>
        <p:spPr>
          <a:xfrm>
            <a:off x="381000" y="247004"/>
            <a:ext cx="8691239" cy="707886"/>
          </a:xfrm>
          <a:prstGeom prst="rect">
            <a:avLst/>
          </a:prstGeom>
          <a:noFill/>
        </p:spPr>
        <p:txBody>
          <a:bodyPr wrap="square" rtlCol="0">
            <a:spAutoFit/>
          </a:bodyPr>
          <a:lstStyle/>
          <a:p>
            <a:r>
              <a:rPr lang="it-IT" sz="4000" b="1" kern="1200" dirty="0">
                <a:solidFill>
                  <a:srgbClr val="007C93"/>
                </a:solidFill>
                <a:latin typeface="Arial" panose="020B0604020202020204" pitchFamily="34" charset="0"/>
                <a:ea typeface="+mj-ea"/>
                <a:cs typeface="Arial" panose="020B0604020202020204" pitchFamily="34" charset="0"/>
              </a:rPr>
              <a:t>Team</a:t>
            </a:r>
            <a:endParaRPr lang="en-US" sz="4000" b="1" kern="1200" dirty="0">
              <a:solidFill>
                <a:srgbClr val="007C93"/>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83643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am - 1">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2021679" y="1356273"/>
            <a:ext cx="3605923"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C31BF998-9A30-4607-549D-52E9B5CA51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
        <p:nvSpPr>
          <p:cNvPr id="4" name="CasellaDiTesto 3">
            <a:extLst>
              <a:ext uri="{FF2B5EF4-FFF2-40B4-BE49-F238E27FC236}">
                <a16:creationId xmlns:a16="http://schemas.microsoft.com/office/drawing/2014/main" id="{89531344-1D3B-2C81-D230-68DD8CD6620B}"/>
              </a:ext>
            </a:extLst>
          </p:cNvPr>
          <p:cNvSpPr txBox="1"/>
          <p:nvPr userDrawn="1"/>
        </p:nvSpPr>
        <p:spPr>
          <a:xfrm>
            <a:off x="381000" y="247004"/>
            <a:ext cx="8691239" cy="707886"/>
          </a:xfrm>
          <a:prstGeom prst="rect">
            <a:avLst/>
          </a:prstGeom>
          <a:noFill/>
        </p:spPr>
        <p:txBody>
          <a:bodyPr wrap="square" rtlCol="0">
            <a:spAutoFit/>
          </a:bodyPr>
          <a:lstStyle/>
          <a:p>
            <a:r>
              <a:rPr lang="it-IT" sz="4000" b="1" kern="1200" dirty="0">
                <a:solidFill>
                  <a:srgbClr val="C3094A"/>
                </a:solidFill>
                <a:latin typeface="Arial" panose="020B0604020202020204" pitchFamily="34" charset="0"/>
                <a:ea typeface="+mj-ea"/>
                <a:cs typeface="Arial" panose="020B0604020202020204" pitchFamily="34" charset="0"/>
              </a:rPr>
              <a:t>Team</a:t>
            </a:r>
            <a:endParaRPr lang="en-US" sz="4000" b="1" kern="1200" dirty="0">
              <a:solidFill>
                <a:srgbClr val="C3094A"/>
              </a:solidFill>
              <a:latin typeface="Arial" panose="020B0604020202020204" pitchFamily="34" charset="0"/>
              <a:ea typeface="+mj-ea"/>
              <a:cs typeface="Arial" panose="020B0604020202020204" pitchFamily="34" charset="0"/>
            </a:endParaRPr>
          </a:p>
        </p:txBody>
      </p:sp>
      <p:sp>
        <p:nvSpPr>
          <p:cNvPr id="6" name="Segnaposto immagine 5">
            <a:extLst>
              <a:ext uri="{FF2B5EF4-FFF2-40B4-BE49-F238E27FC236}">
                <a16:creationId xmlns:a16="http://schemas.microsoft.com/office/drawing/2014/main" id="{25A1A172-01E5-EC93-65C6-AD22C2D39148}"/>
              </a:ext>
            </a:extLst>
          </p:cNvPr>
          <p:cNvSpPr>
            <a:spLocks noGrp="1"/>
          </p:cNvSpPr>
          <p:nvPr>
            <p:ph type="pic" sz="quarter" idx="15" hasCustomPrompt="1"/>
          </p:nvPr>
        </p:nvSpPr>
        <p:spPr>
          <a:xfrm>
            <a:off x="806273" y="1349738"/>
            <a:ext cx="1081920" cy="1082675"/>
          </a:xfrm>
        </p:spPr>
        <p:txBody>
          <a:bodyPr>
            <a:normAutofit/>
          </a:bodyPr>
          <a:lstStyle>
            <a:lvl1pPr marL="0" indent="0" algn="ctr">
              <a:buNone/>
              <a:defRPr sz="1100"/>
            </a:lvl1pPr>
          </a:lstStyle>
          <a:p>
            <a:r>
              <a:rPr lang="en-US" dirty="0"/>
              <a:t>Click to enter the photo</a:t>
            </a:r>
          </a:p>
        </p:txBody>
      </p:sp>
      <p:sp>
        <p:nvSpPr>
          <p:cNvPr id="7" name="Segnaposto testo 7">
            <a:extLst>
              <a:ext uri="{FF2B5EF4-FFF2-40B4-BE49-F238E27FC236}">
                <a16:creationId xmlns:a16="http://schemas.microsoft.com/office/drawing/2014/main" id="{84D4E404-20E2-9C83-865C-79A0B25E373C}"/>
              </a:ext>
            </a:extLst>
          </p:cNvPr>
          <p:cNvSpPr>
            <a:spLocks noGrp="1"/>
          </p:cNvSpPr>
          <p:nvPr>
            <p:ph type="body" sz="quarter" idx="16" hasCustomPrompt="1"/>
          </p:nvPr>
        </p:nvSpPr>
        <p:spPr>
          <a:xfrm>
            <a:off x="2021679" y="1601272"/>
            <a:ext cx="3605923"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1" name="Segnaposto testo 7">
            <a:extLst>
              <a:ext uri="{FF2B5EF4-FFF2-40B4-BE49-F238E27FC236}">
                <a16:creationId xmlns:a16="http://schemas.microsoft.com/office/drawing/2014/main" id="{32FAB7E9-8395-CDA1-5A10-08A53BC20B3C}"/>
              </a:ext>
            </a:extLst>
          </p:cNvPr>
          <p:cNvSpPr>
            <a:spLocks noGrp="1"/>
          </p:cNvSpPr>
          <p:nvPr>
            <p:ph type="body" sz="quarter" idx="17" hasCustomPrompt="1"/>
          </p:nvPr>
        </p:nvSpPr>
        <p:spPr>
          <a:xfrm>
            <a:off x="806271" y="2515487"/>
            <a:ext cx="4820483"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
        <p:nvSpPr>
          <p:cNvPr id="13" name="Segnaposto testo 7">
            <a:extLst>
              <a:ext uri="{FF2B5EF4-FFF2-40B4-BE49-F238E27FC236}">
                <a16:creationId xmlns:a16="http://schemas.microsoft.com/office/drawing/2014/main" id="{3AA60745-98A3-3627-E159-85038B8D4BA2}"/>
              </a:ext>
            </a:extLst>
          </p:cNvPr>
          <p:cNvSpPr>
            <a:spLocks noGrp="1"/>
          </p:cNvSpPr>
          <p:nvPr>
            <p:ph type="body" sz="quarter" idx="18" hasCustomPrompt="1"/>
          </p:nvPr>
        </p:nvSpPr>
        <p:spPr>
          <a:xfrm>
            <a:off x="7593805" y="1356273"/>
            <a:ext cx="3605923"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4" name="Segnaposto immagine 5">
            <a:extLst>
              <a:ext uri="{FF2B5EF4-FFF2-40B4-BE49-F238E27FC236}">
                <a16:creationId xmlns:a16="http://schemas.microsoft.com/office/drawing/2014/main" id="{1882B955-D305-D0D3-B289-AF892E7EFC8E}"/>
              </a:ext>
            </a:extLst>
          </p:cNvPr>
          <p:cNvSpPr>
            <a:spLocks noGrp="1"/>
          </p:cNvSpPr>
          <p:nvPr>
            <p:ph type="pic" sz="quarter" idx="19" hasCustomPrompt="1"/>
          </p:nvPr>
        </p:nvSpPr>
        <p:spPr>
          <a:xfrm>
            <a:off x="6378399" y="1349738"/>
            <a:ext cx="1081920" cy="1082675"/>
          </a:xfrm>
        </p:spPr>
        <p:txBody>
          <a:bodyPr>
            <a:normAutofit/>
          </a:bodyPr>
          <a:lstStyle>
            <a:lvl1pPr marL="0" indent="0" algn="ctr">
              <a:buNone/>
              <a:defRPr sz="1100"/>
            </a:lvl1pPr>
          </a:lstStyle>
          <a:p>
            <a:r>
              <a:rPr lang="en-US" dirty="0"/>
              <a:t>Click to enter the photo</a:t>
            </a:r>
          </a:p>
        </p:txBody>
      </p:sp>
      <p:sp>
        <p:nvSpPr>
          <p:cNvPr id="15" name="Segnaposto testo 7">
            <a:extLst>
              <a:ext uri="{FF2B5EF4-FFF2-40B4-BE49-F238E27FC236}">
                <a16:creationId xmlns:a16="http://schemas.microsoft.com/office/drawing/2014/main" id="{8CC8542B-3D3B-1070-7725-286E06FDBFFC}"/>
              </a:ext>
            </a:extLst>
          </p:cNvPr>
          <p:cNvSpPr>
            <a:spLocks noGrp="1"/>
          </p:cNvSpPr>
          <p:nvPr>
            <p:ph type="body" sz="quarter" idx="20" hasCustomPrompt="1"/>
          </p:nvPr>
        </p:nvSpPr>
        <p:spPr>
          <a:xfrm>
            <a:off x="7593805" y="1601272"/>
            <a:ext cx="3605923"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6" name="Segnaposto testo 7">
            <a:extLst>
              <a:ext uri="{FF2B5EF4-FFF2-40B4-BE49-F238E27FC236}">
                <a16:creationId xmlns:a16="http://schemas.microsoft.com/office/drawing/2014/main" id="{C7EFA526-34DE-D3A9-74BC-82C597BC09F4}"/>
              </a:ext>
            </a:extLst>
          </p:cNvPr>
          <p:cNvSpPr>
            <a:spLocks noGrp="1"/>
          </p:cNvSpPr>
          <p:nvPr>
            <p:ph type="body" sz="quarter" idx="21" hasCustomPrompt="1"/>
          </p:nvPr>
        </p:nvSpPr>
        <p:spPr>
          <a:xfrm>
            <a:off x="6378397" y="2515487"/>
            <a:ext cx="4820483"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Tree>
    <p:extLst>
      <p:ext uri="{BB962C8B-B14F-4D97-AF65-F5344CB8AC3E}">
        <p14:creationId xmlns:p14="http://schemas.microsoft.com/office/powerpoint/2010/main" val="3067207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 2">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1765086" y="1356273"/>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C31BF998-9A30-4607-549D-52E9B5CA51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
        <p:nvSpPr>
          <p:cNvPr id="4" name="CasellaDiTesto 3">
            <a:extLst>
              <a:ext uri="{FF2B5EF4-FFF2-40B4-BE49-F238E27FC236}">
                <a16:creationId xmlns:a16="http://schemas.microsoft.com/office/drawing/2014/main" id="{89531344-1D3B-2C81-D230-68DD8CD6620B}"/>
              </a:ext>
            </a:extLst>
          </p:cNvPr>
          <p:cNvSpPr txBox="1"/>
          <p:nvPr userDrawn="1"/>
        </p:nvSpPr>
        <p:spPr>
          <a:xfrm>
            <a:off x="381000" y="247004"/>
            <a:ext cx="8691239" cy="707886"/>
          </a:xfrm>
          <a:prstGeom prst="rect">
            <a:avLst/>
          </a:prstGeom>
          <a:noFill/>
        </p:spPr>
        <p:txBody>
          <a:bodyPr wrap="square" rtlCol="0">
            <a:spAutoFit/>
          </a:bodyPr>
          <a:lstStyle/>
          <a:p>
            <a:r>
              <a:rPr lang="it-IT" sz="4000" b="1" kern="1200" dirty="0">
                <a:solidFill>
                  <a:srgbClr val="007C93"/>
                </a:solidFill>
                <a:latin typeface="Arial" panose="020B0604020202020204" pitchFamily="34" charset="0"/>
                <a:ea typeface="+mj-ea"/>
                <a:cs typeface="Arial" panose="020B0604020202020204" pitchFamily="34" charset="0"/>
              </a:rPr>
              <a:t>Team</a:t>
            </a:r>
            <a:endParaRPr lang="en-US" sz="4000" b="1" kern="1200" dirty="0">
              <a:solidFill>
                <a:srgbClr val="007C93"/>
              </a:solidFill>
              <a:latin typeface="Arial" panose="020B0604020202020204" pitchFamily="34" charset="0"/>
              <a:ea typeface="+mj-ea"/>
              <a:cs typeface="Arial" panose="020B0604020202020204" pitchFamily="34" charset="0"/>
            </a:endParaRPr>
          </a:p>
        </p:txBody>
      </p:sp>
      <p:sp>
        <p:nvSpPr>
          <p:cNvPr id="6" name="Segnaposto immagine 5">
            <a:extLst>
              <a:ext uri="{FF2B5EF4-FFF2-40B4-BE49-F238E27FC236}">
                <a16:creationId xmlns:a16="http://schemas.microsoft.com/office/drawing/2014/main" id="{25A1A172-01E5-EC93-65C6-AD22C2D39148}"/>
              </a:ext>
            </a:extLst>
          </p:cNvPr>
          <p:cNvSpPr>
            <a:spLocks noGrp="1"/>
          </p:cNvSpPr>
          <p:nvPr>
            <p:ph type="pic" sz="quarter" idx="15" hasCustomPrompt="1"/>
          </p:nvPr>
        </p:nvSpPr>
        <p:spPr>
          <a:xfrm>
            <a:off x="549678" y="1349738"/>
            <a:ext cx="1081920" cy="1082675"/>
          </a:xfrm>
        </p:spPr>
        <p:txBody>
          <a:bodyPr>
            <a:normAutofit/>
          </a:bodyPr>
          <a:lstStyle>
            <a:lvl1pPr marL="0" indent="0" algn="ctr">
              <a:buNone/>
              <a:defRPr sz="1100"/>
            </a:lvl1pPr>
          </a:lstStyle>
          <a:p>
            <a:r>
              <a:rPr lang="en-US" dirty="0"/>
              <a:t>Click to enter the photo</a:t>
            </a:r>
          </a:p>
        </p:txBody>
      </p:sp>
      <p:sp>
        <p:nvSpPr>
          <p:cNvPr id="7" name="Segnaposto testo 7">
            <a:extLst>
              <a:ext uri="{FF2B5EF4-FFF2-40B4-BE49-F238E27FC236}">
                <a16:creationId xmlns:a16="http://schemas.microsoft.com/office/drawing/2014/main" id="{84D4E404-20E2-9C83-865C-79A0B25E373C}"/>
              </a:ext>
            </a:extLst>
          </p:cNvPr>
          <p:cNvSpPr>
            <a:spLocks noGrp="1"/>
          </p:cNvSpPr>
          <p:nvPr>
            <p:ph type="body" sz="quarter" idx="16" hasCustomPrompt="1"/>
          </p:nvPr>
        </p:nvSpPr>
        <p:spPr>
          <a:xfrm>
            <a:off x="1765086" y="1601272"/>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1" name="Segnaposto testo 7">
            <a:extLst>
              <a:ext uri="{FF2B5EF4-FFF2-40B4-BE49-F238E27FC236}">
                <a16:creationId xmlns:a16="http://schemas.microsoft.com/office/drawing/2014/main" id="{32FAB7E9-8395-CDA1-5A10-08A53BC20B3C}"/>
              </a:ext>
            </a:extLst>
          </p:cNvPr>
          <p:cNvSpPr>
            <a:spLocks noGrp="1"/>
          </p:cNvSpPr>
          <p:nvPr>
            <p:ph type="body" sz="quarter" idx="17" hasCustomPrompt="1"/>
          </p:nvPr>
        </p:nvSpPr>
        <p:spPr>
          <a:xfrm>
            <a:off x="549677" y="2515487"/>
            <a:ext cx="3390900"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
        <p:nvSpPr>
          <p:cNvPr id="22" name="Segnaposto testo 7">
            <a:extLst>
              <a:ext uri="{FF2B5EF4-FFF2-40B4-BE49-F238E27FC236}">
                <a16:creationId xmlns:a16="http://schemas.microsoft.com/office/drawing/2014/main" id="{780932E1-6447-9107-AF26-926558F12B5F}"/>
              </a:ext>
            </a:extLst>
          </p:cNvPr>
          <p:cNvSpPr>
            <a:spLocks noGrp="1"/>
          </p:cNvSpPr>
          <p:nvPr>
            <p:ph type="body" sz="quarter" idx="18" hasCustomPrompt="1"/>
          </p:nvPr>
        </p:nvSpPr>
        <p:spPr>
          <a:xfrm>
            <a:off x="5564729" y="1356273"/>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3" name="Segnaposto immagine 5">
            <a:extLst>
              <a:ext uri="{FF2B5EF4-FFF2-40B4-BE49-F238E27FC236}">
                <a16:creationId xmlns:a16="http://schemas.microsoft.com/office/drawing/2014/main" id="{1A7E9A36-C6F3-B6A0-7D88-0123A0E08F6C}"/>
              </a:ext>
            </a:extLst>
          </p:cNvPr>
          <p:cNvSpPr>
            <a:spLocks noGrp="1"/>
          </p:cNvSpPr>
          <p:nvPr>
            <p:ph type="pic" sz="quarter" idx="19" hasCustomPrompt="1"/>
          </p:nvPr>
        </p:nvSpPr>
        <p:spPr>
          <a:xfrm>
            <a:off x="4349321" y="1349738"/>
            <a:ext cx="1081920" cy="1082675"/>
          </a:xfrm>
        </p:spPr>
        <p:txBody>
          <a:bodyPr>
            <a:normAutofit/>
          </a:bodyPr>
          <a:lstStyle>
            <a:lvl1pPr marL="0" indent="0" algn="ctr">
              <a:buNone/>
              <a:defRPr sz="1100"/>
            </a:lvl1pPr>
          </a:lstStyle>
          <a:p>
            <a:r>
              <a:rPr lang="en-US" dirty="0"/>
              <a:t>Click to enter the photo</a:t>
            </a:r>
          </a:p>
        </p:txBody>
      </p:sp>
      <p:sp>
        <p:nvSpPr>
          <p:cNvPr id="24" name="Segnaposto testo 7">
            <a:extLst>
              <a:ext uri="{FF2B5EF4-FFF2-40B4-BE49-F238E27FC236}">
                <a16:creationId xmlns:a16="http://schemas.microsoft.com/office/drawing/2014/main" id="{1F3D46C6-CD22-F3F4-3311-1C73D84A0B17}"/>
              </a:ext>
            </a:extLst>
          </p:cNvPr>
          <p:cNvSpPr>
            <a:spLocks noGrp="1"/>
          </p:cNvSpPr>
          <p:nvPr>
            <p:ph type="body" sz="quarter" idx="20" hasCustomPrompt="1"/>
          </p:nvPr>
        </p:nvSpPr>
        <p:spPr>
          <a:xfrm>
            <a:off x="5564729" y="1601272"/>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5" name="Segnaposto testo 7">
            <a:extLst>
              <a:ext uri="{FF2B5EF4-FFF2-40B4-BE49-F238E27FC236}">
                <a16:creationId xmlns:a16="http://schemas.microsoft.com/office/drawing/2014/main" id="{F42E544D-02BE-8A41-0655-00E3F0A751A8}"/>
              </a:ext>
            </a:extLst>
          </p:cNvPr>
          <p:cNvSpPr>
            <a:spLocks noGrp="1"/>
          </p:cNvSpPr>
          <p:nvPr>
            <p:ph type="body" sz="quarter" idx="21" hasCustomPrompt="1"/>
          </p:nvPr>
        </p:nvSpPr>
        <p:spPr>
          <a:xfrm>
            <a:off x="4349320" y="2515487"/>
            <a:ext cx="3390900"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
        <p:nvSpPr>
          <p:cNvPr id="26" name="Segnaposto testo 7">
            <a:extLst>
              <a:ext uri="{FF2B5EF4-FFF2-40B4-BE49-F238E27FC236}">
                <a16:creationId xmlns:a16="http://schemas.microsoft.com/office/drawing/2014/main" id="{17F8DE72-9EF7-BF60-A242-120FB27EA5FB}"/>
              </a:ext>
            </a:extLst>
          </p:cNvPr>
          <p:cNvSpPr>
            <a:spLocks noGrp="1"/>
          </p:cNvSpPr>
          <p:nvPr>
            <p:ph type="body" sz="quarter" idx="22" hasCustomPrompt="1"/>
          </p:nvPr>
        </p:nvSpPr>
        <p:spPr>
          <a:xfrm>
            <a:off x="9364372" y="1356273"/>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7" name="Segnaposto immagine 5">
            <a:extLst>
              <a:ext uri="{FF2B5EF4-FFF2-40B4-BE49-F238E27FC236}">
                <a16:creationId xmlns:a16="http://schemas.microsoft.com/office/drawing/2014/main" id="{DDA8CA5C-D1C3-26CA-252F-08D93014DE6E}"/>
              </a:ext>
            </a:extLst>
          </p:cNvPr>
          <p:cNvSpPr>
            <a:spLocks noGrp="1"/>
          </p:cNvSpPr>
          <p:nvPr>
            <p:ph type="pic" sz="quarter" idx="23" hasCustomPrompt="1"/>
          </p:nvPr>
        </p:nvSpPr>
        <p:spPr>
          <a:xfrm>
            <a:off x="8148964" y="1349738"/>
            <a:ext cx="1081920" cy="1082675"/>
          </a:xfrm>
        </p:spPr>
        <p:txBody>
          <a:bodyPr>
            <a:normAutofit/>
          </a:bodyPr>
          <a:lstStyle>
            <a:lvl1pPr marL="0" indent="0" algn="ctr">
              <a:buNone/>
              <a:defRPr sz="1100"/>
            </a:lvl1pPr>
          </a:lstStyle>
          <a:p>
            <a:r>
              <a:rPr lang="en-US" dirty="0"/>
              <a:t>Click to enter the photo</a:t>
            </a:r>
          </a:p>
        </p:txBody>
      </p:sp>
      <p:sp>
        <p:nvSpPr>
          <p:cNvPr id="28" name="Segnaposto testo 7">
            <a:extLst>
              <a:ext uri="{FF2B5EF4-FFF2-40B4-BE49-F238E27FC236}">
                <a16:creationId xmlns:a16="http://schemas.microsoft.com/office/drawing/2014/main" id="{8B370CB5-EE6D-792E-4CC3-FF9990C7EB55}"/>
              </a:ext>
            </a:extLst>
          </p:cNvPr>
          <p:cNvSpPr>
            <a:spLocks noGrp="1"/>
          </p:cNvSpPr>
          <p:nvPr>
            <p:ph type="body" sz="quarter" idx="24" hasCustomPrompt="1"/>
          </p:nvPr>
        </p:nvSpPr>
        <p:spPr>
          <a:xfrm>
            <a:off x="9364372" y="1601272"/>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9" name="Segnaposto testo 7">
            <a:extLst>
              <a:ext uri="{FF2B5EF4-FFF2-40B4-BE49-F238E27FC236}">
                <a16:creationId xmlns:a16="http://schemas.microsoft.com/office/drawing/2014/main" id="{A6939A57-4A4A-F96F-2B94-A4A9E9CAD34C}"/>
              </a:ext>
            </a:extLst>
          </p:cNvPr>
          <p:cNvSpPr>
            <a:spLocks noGrp="1"/>
          </p:cNvSpPr>
          <p:nvPr>
            <p:ph type="body" sz="quarter" idx="25" hasCustomPrompt="1"/>
          </p:nvPr>
        </p:nvSpPr>
        <p:spPr>
          <a:xfrm>
            <a:off x="8148963" y="2515487"/>
            <a:ext cx="3390900"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Tree>
    <p:extLst>
      <p:ext uri="{BB962C8B-B14F-4D97-AF65-F5344CB8AC3E}">
        <p14:creationId xmlns:p14="http://schemas.microsoft.com/office/powerpoint/2010/main" val="944719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am - 2">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1765086" y="1356273"/>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C31BF998-9A30-4607-549D-52E9B5CA51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
        <p:nvSpPr>
          <p:cNvPr id="4" name="CasellaDiTesto 3">
            <a:extLst>
              <a:ext uri="{FF2B5EF4-FFF2-40B4-BE49-F238E27FC236}">
                <a16:creationId xmlns:a16="http://schemas.microsoft.com/office/drawing/2014/main" id="{89531344-1D3B-2C81-D230-68DD8CD6620B}"/>
              </a:ext>
            </a:extLst>
          </p:cNvPr>
          <p:cNvSpPr txBox="1"/>
          <p:nvPr userDrawn="1"/>
        </p:nvSpPr>
        <p:spPr>
          <a:xfrm>
            <a:off x="381000" y="247004"/>
            <a:ext cx="8691239" cy="707886"/>
          </a:xfrm>
          <a:prstGeom prst="rect">
            <a:avLst/>
          </a:prstGeom>
          <a:noFill/>
        </p:spPr>
        <p:txBody>
          <a:bodyPr wrap="square" rtlCol="0">
            <a:spAutoFit/>
          </a:bodyPr>
          <a:lstStyle/>
          <a:p>
            <a:r>
              <a:rPr lang="it-IT" sz="4000" b="1" kern="1200" dirty="0">
                <a:solidFill>
                  <a:srgbClr val="C3094A"/>
                </a:solidFill>
                <a:latin typeface="Arial" panose="020B0604020202020204" pitchFamily="34" charset="0"/>
                <a:ea typeface="+mj-ea"/>
                <a:cs typeface="Arial" panose="020B0604020202020204" pitchFamily="34" charset="0"/>
              </a:rPr>
              <a:t>Team</a:t>
            </a:r>
            <a:endParaRPr lang="en-US" sz="4000" b="1" kern="1200" dirty="0">
              <a:solidFill>
                <a:srgbClr val="C3094A"/>
              </a:solidFill>
              <a:latin typeface="Arial" panose="020B0604020202020204" pitchFamily="34" charset="0"/>
              <a:ea typeface="+mj-ea"/>
              <a:cs typeface="Arial" panose="020B0604020202020204" pitchFamily="34" charset="0"/>
            </a:endParaRPr>
          </a:p>
        </p:txBody>
      </p:sp>
      <p:sp>
        <p:nvSpPr>
          <p:cNvPr id="6" name="Segnaposto immagine 5">
            <a:extLst>
              <a:ext uri="{FF2B5EF4-FFF2-40B4-BE49-F238E27FC236}">
                <a16:creationId xmlns:a16="http://schemas.microsoft.com/office/drawing/2014/main" id="{25A1A172-01E5-EC93-65C6-AD22C2D39148}"/>
              </a:ext>
            </a:extLst>
          </p:cNvPr>
          <p:cNvSpPr>
            <a:spLocks noGrp="1"/>
          </p:cNvSpPr>
          <p:nvPr>
            <p:ph type="pic" sz="quarter" idx="15" hasCustomPrompt="1"/>
          </p:nvPr>
        </p:nvSpPr>
        <p:spPr>
          <a:xfrm>
            <a:off x="549678" y="1349738"/>
            <a:ext cx="1081920" cy="1082675"/>
          </a:xfrm>
        </p:spPr>
        <p:txBody>
          <a:bodyPr>
            <a:normAutofit/>
          </a:bodyPr>
          <a:lstStyle>
            <a:lvl1pPr marL="0" indent="0" algn="ctr">
              <a:buNone/>
              <a:defRPr sz="1100"/>
            </a:lvl1pPr>
          </a:lstStyle>
          <a:p>
            <a:r>
              <a:rPr lang="en-US" dirty="0"/>
              <a:t>Click to enter the photo</a:t>
            </a:r>
          </a:p>
        </p:txBody>
      </p:sp>
      <p:sp>
        <p:nvSpPr>
          <p:cNvPr id="7" name="Segnaposto testo 7">
            <a:extLst>
              <a:ext uri="{FF2B5EF4-FFF2-40B4-BE49-F238E27FC236}">
                <a16:creationId xmlns:a16="http://schemas.microsoft.com/office/drawing/2014/main" id="{84D4E404-20E2-9C83-865C-79A0B25E373C}"/>
              </a:ext>
            </a:extLst>
          </p:cNvPr>
          <p:cNvSpPr>
            <a:spLocks noGrp="1"/>
          </p:cNvSpPr>
          <p:nvPr>
            <p:ph type="body" sz="quarter" idx="16" hasCustomPrompt="1"/>
          </p:nvPr>
        </p:nvSpPr>
        <p:spPr>
          <a:xfrm>
            <a:off x="1765086" y="1601272"/>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1" name="Segnaposto testo 7">
            <a:extLst>
              <a:ext uri="{FF2B5EF4-FFF2-40B4-BE49-F238E27FC236}">
                <a16:creationId xmlns:a16="http://schemas.microsoft.com/office/drawing/2014/main" id="{32FAB7E9-8395-CDA1-5A10-08A53BC20B3C}"/>
              </a:ext>
            </a:extLst>
          </p:cNvPr>
          <p:cNvSpPr>
            <a:spLocks noGrp="1"/>
          </p:cNvSpPr>
          <p:nvPr>
            <p:ph type="body" sz="quarter" idx="17" hasCustomPrompt="1"/>
          </p:nvPr>
        </p:nvSpPr>
        <p:spPr>
          <a:xfrm>
            <a:off x="549677" y="2515487"/>
            <a:ext cx="3390900"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
        <p:nvSpPr>
          <p:cNvPr id="22" name="Segnaposto testo 7">
            <a:extLst>
              <a:ext uri="{FF2B5EF4-FFF2-40B4-BE49-F238E27FC236}">
                <a16:creationId xmlns:a16="http://schemas.microsoft.com/office/drawing/2014/main" id="{780932E1-6447-9107-AF26-926558F12B5F}"/>
              </a:ext>
            </a:extLst>
          </p:cNvPr>
          <p:cNvSpPr>
            <a:spLocks noGrp="1"/>
          </p:cNvSpPr>
          <p:nvPr>
            <p:ph type="body" sz="quarter" idx="18" hasCustomPrompt="1"/>
          </p:nvPr>
        </p:nvSpPr>
        <p:spPr>
          <a:xfrm>
            <a:off x="5564729" y="1356273"/>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3" name="Segnaposto immagine 5">
            <a:extLst>
              <a:ext uri="{FF2B5EF4-FFF2-40B4-BE49-F238E27FC236}">
                <a16:creationId xmlns:a16="http://schemas.microsoft.com/office/drawing/2014/main" id="{1A7E9A36-C6F3-B6A0-7D88-0123A0E08F6C}"/>
              </a:ext>
            </a:extLst>
          </p:cNvPr>
          <p:cNvSpPr>
            <a:spLocks noGrp="1"/>
          </p:cNvSpPr>
          <p:nvPr>
            <p:ph type="pic" sz="quarter" idx="19" hasCustomPrompt="1"/>
          </p:nvPr>
        </p:nvSpPr>
        <p:spPr>
          <a:xfrm>
            <a:off x="4349321" y="1349738"/>
            <a:ext cx="1081920" cy="1082675"/>
          </a:xfrm>
        </p:spPr>
        <p:txBody>
          <a:bodyPr>
            <a:normAutofit/>
          </a:bodyPr>
          <a:lstStyle>
            <a:lvl1pPr marL="0" indent="0" algn="ctr">
              <a:buNone/>
              <a:defRPr sz="1100"/>
            </a:lvl1pPr>
          </a:lstStyle>
          <a:p>
            <a:r>
              <a:rPr lang="en-US" dirty="0"/>
              <a:t>Click to enter the photo</a:t>
            </a:r>
          </a:p>
        </p:txBody>
      </p:sp>
      <p:sp>
        <p:nvSpPr>
          <p:cNvPr id="24" name="Segnaposto testo 7">
            <a:extLst>
              <a:ext uri="{FF2B5EF4-FFF2-40B4-BE49-F238E27FC236}">
                <a16:creationId xmlns:a16="http://schemas.microsoft.com/office/drawing/2014/main" id="{1F3D46C6-CD22-F3F4-3311-1C73D84A0B17}"/>
              </a:ext>
            </a:extLst>
          </p:cNvPr>
          <p:cNvSpPr>
            <a:spLocks noGrp="1"/>
          </p:cNvSpPr>
          <p:nvPr>
            <p:ph type="body" sz="quarter" idx="20" hasCustomPrompt="1"/>
          </p:nvPr>
        </p:nvSpPr>
        <p:spPr>
          <a:xfrm>
            <a:off x="5564729" y="1601272"/>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5" name="Segnaposto testo 7">
            <a:extLst>
              <a:ext uri="{FF2B5EF4-FFF2-40B4-BE49-F238E27FC236}">
                <a16:creationId xmlns:a16="http://schemas.microsoft.com/office/drawing/2014/main" id="{F42E544D-02BE-8A41-0655-00E3F0A751A8}"/>
              </a:ext>
            </a:extLst>
          </p:cNvPr>
          <p:cNvSpPr>
            <a:spLocks noGrp="1"/>
          </p:cNvSpPr>
          <p:nvPr>
            <p:ph type="body" sz="quarter" idx="21" hasCustomPrompt="1"/>
          </p:nvPr>
        </p:nvSpPr>
        <p:spPr>
          <a:xfrm>
            <a:off x="4349320" y="2515487"/>
            <a:ext cx="3390900"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
        <p:nvSpPr>
          <p:cNvPr id="26" name="Segnaposto testo 7">
            <a:extLst>
              <a:ext uri="{FF2B5EF4-FFF2-40B4-BE49-F238E27FC236}">
                <a16:creationId xmlns:a16="http://schemas.microsoft.com/office/drawing/2014/main" id="{17F8DE72-9EF7-BF60-A242-120FB27EA5FB}"/>
              </a:ext>
            </a:extLst>
          </p:cNvPr>
          <p:cNvSpPr>
            <a:spLocks noGrp="1"/>
          </p:cNvSpPr>
          <p:nvPr>
            <p:ph type="body" sz="quarter" idx="22" hasCustomPrompt="1"/>
          </p:nvPr>
        </p:nvSpPr>
        <p:spPr>
          <a:xfrm>
            <a:off x="9364372" y="1356273"/>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7" name="Segnaposto immagine 5">
            <a:extLst>
              <a:ext uri="{FF2B5EF4-FFF2-40B4-BE49-F238E27FC236}">
                <a16:creationId xmlns:a16="http://schemas.microsoft.com/office/drawing/2014/main" id="{DDA8CA5C-D1C3-26CA-252F-08D93014DE6E}"/>
              </a:ext>
            </a:extLst>
          </p:cNvPr>
          <p:cNvSpPr>
            <a:spLocks noGrp="1"/>
          </p:cNvSpPr>
          <p:nvPr>
            <p:ph type="pic" sz="quarter" idx="23" hasCustomPrompt="1"/>
          </p:nvPr>
        </p:nvSpPr>
        <p:spPr>
          <a:xfrm>
            <a:off x="8148964" y="1349738"/>
            <a:ext cx="1081920" cy="1082675"/>
          </a:xfrm>
        </p:spPr>
        <p:txBody>
          <a:bodyPr>
            <a:normAutofit/>
          </a:bodyPr>
          <a:lstStyle>
            <a:lvl1pPr marL="0" indent="0" algn="ctr">
              <a:buNone/>
              <a:defRPr sz="1100"/>
            </a:lvl1pPr>
          </a:lstStyle>
          <a:p>
            <a:r>
              <a:rPr lang="en-US" dirty="0"/>
              <a:t>Click to enter the photo</a:t>
            </a:r>
          </a:p>
        </p:txBody>
      </p:sp>
      <p:sp>
        <p:nvSpPr>
          <p:cNvPr id="28" name="Segnaposto testo 7">
            <a:extLst>
              <a:ext uri="{FF2B5EF4-FFF2-40B4-BE49-F238E27FC236}">
                <a16:creationId xmlns:a16="http://schemas.microsoft.com/office/drawing/2014/main" id="{8B370CB5-EE6D-792E-4CC3-FF9990C7EB55}"/>
              </a:ext>
            </a:extLst>
          </p:cNvPr>
          <p:cNvSpPr>
            <a:spLocks noGrp="1"/>
          </p:cNvSpPr>
          <p:nvPr>
            <p:ph type="body" sz="quarter" idx="24" hasCustomPrompt="1"/>
          </p:nvPr>
        </p:nvSpPr>
        <p:spPr>
          <a:xfrm>
            <a:off x="9364372" y="1601272"/>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9" name="Segnaposto testo 7">
            <a:extLst>
              <a:ext uri="{FF2B5EF4-FFF2-40B4-BE49-F238E27FC236}">
                <a16:creationId xmlns:a16="http://schemas.microsoft.com/office/drawing/2014/main" id="{A6939A57-4A4A-F96F-2B94-A4A9E9CAD34C}"/>
              </a:ext>
            </a:extLst>
          </p:cNvPr>
          <p:cNvSpPr>
            <a:spLocks noGrp="1"/>
          </p:cNvSpPr>
          <p:nvPr>
            <p:ph type="body" sz="quarter" idx="25" hasCustomPrompt="1"/>
          </p:nvPr>
        </p:nvSpPr>
        <p:spPr>
          <a:xfrm>
            <a:off x="8148963" y="2515487"/>
            <a:ext cx="3390900" cy="3344416"/>
          </a:xfrm>
        </p:spPr>
        <p:txBody>
          <a:bodyPr>
            <a:normAutofit/>
          </a:bodyPr>
          <a:lstStyle>
            <a:lvl1pPr marL="0" indent="0" algn="just">
              <a:buNone/>
              <a:defRPr sz="1000" b="0">
                <a:solidFill>
                  <a:schemeClr val="tx1"/>
                </a:solidFill>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the </a:t>
            </a:r>
            <a:r>
              <a:rPr lang="it-IT" dirty="0" err="1"/>
              <a:t>description</a:t>
            </a:r>
            <a:endParaRPr lang="en-US" dirty="0"/>
          </a:p>
        </p:txBody>
      </p:sp>
    </p:spTree>
    <p:extLst>
      <p:ext uri="{BB962C8B-B14F-4D97-AF65-F5344CB8AC3E}">
        <p14:creationId xmlns:p14="http://schemas.microsoft.com/office/powerpoint/2010/main" val="1411709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am - 3">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1765086" y="1684746"/>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C31BF998-9A30-4607-549D-52E9B5CA51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
        <p:nvSpPr>
          <p:cNvPr id="4" name="CasellaDiTesto 3">
            <a:extLst>
              <a:ext uri="{FF2B5EF4-FFF2-40B4-BE49-F238E27FC236}">
                <a16:creationId xmlns:a16="http://schemas.microsoft.com/office/drawing/2014/main" id="{89531344-1D3B-2C81-D230-68DD8CD6620B}"/>
              </a:ext>
            </a:extLst>
          </p:cNvPr>
          <p:cNvSpPr txBox="1"/>
          <p:nvPr userDrawn="1"/>
        </p:nvSpPr>
        <p:spPr>
          <a:xfrm>
            <a:off x="381000" y="247004"/>
            <a:ext cx="8691239" cy="707886"/>
          </a:xfrm>
          <a:prstGeom prst="rect">
            <a:avLst/>
          </a:prstGeom>
          <a:noFill/>
        </p:spPr>
        <p:txBody>
          <a:bodyPr wrap="square" rtlCol="0">
            <a:spAutoFit/>
          </a:bodyPr>
          <a:lstStyle/>
          <a:p>
            <a:r>
              <a:rPr lang="it-IT" sz="4000" b="1" kern="1200" dirty="0">
                <a:solidFill>
                  <a:srgbClr val="007C93"/>
                </a:solidFill>
                <a:latin typeface="Arial" panose="020B0604020202020204" pitchFamily="34" charset="0"/>
                <a:ea typeface="+mj-ea"/>
                <a:cs typeface="Arial" panose="020B0604020202020204" pitchFamily="34" charset="0"/>
              </a:rPr>
              <a:t>Team</a:t>
            </a:r>
            <a:endParaRPr lang="en-US" sz="4000" b="1" kern="1200" dirty="0">
              <a:solidFill>
                <a:srgbClr val="007C93"/>
              </a:solidFill>
              <a:latin typeface="Arial" panose="020B0604020202020204" pitchFamily="34" charset="0"/>
              <a:ea typeface="+mj-ea"/>
              <a:cs typeface="Arial" panose="020B0604020202020204" pitchFamily="34" charset="0"/>
            </a:endParaRPr>
          </a:p>
        </p:txBody>
      </p:sp>
      <p:sp>
        <p:nvSpPr>
          <p:cNvPr id="6" name="Segnaposto immagine 5">
            <a:extLst>
              <a:ext uri="{FF2B5EF4-FFF2-40B4-BE49-F238E27FC236}">
                <a16:creationId xmlns:a16="http://schemas.microsoft.com/office/drawing/2014/main" id="{25A1A172-01E5-EC93-65C6-AD22C2D39148}"/>
              </a:ext>
            </a:extLst>
          </p:cNvPr>
          <p:cNvSpPr>
            <a:spLocks noGrp="1"/>
          </p:cNvSpPr>
          <p:nvPr>
            <p:ph type="pic" sz="quarter" idx="15" hasCustomPrompt="1"/>
          </p:nvPr>
        </p:nvSpPr>
        <p:spPr>
          <a:xfrm>
            <a:off x="549678" y="1678211"/>
            <a:ext cx="1081920" cy="1082675"/>
          </a:xfrm>
        </p:spPr>
        <p:txBody>
          <a:bodyPr>
            <a:normAutofit/>
          </a:bodyPr>
          <a:lstStyle>
            <a:lvl1pPr marL="0" indent="0" algn="ctr">
              <a:buNone/>
              <a:defRPr sz="1100"/>
            </a:lvl1pPr>
          </a:lstStyle>
          <a:p>
            <a:r>
              <a:rPr lang="en-US" dirty="0"/>
              <a:t>Click to enter the photo</a:t>
            </a:r>
          </a:p>
        </p:txBody>
      </p:sp>
      <p:sp>
        <p:nvSpPr>
          <p:cNvPr id="7" name="Segnaposto testo 7">
            <a:extLst>
              <a:ext uri="{FF2B5EF4-FFF2-40B4-BE49-F238E27FC236}">
                <a16:creationId xmlns:a16="http://schemas.microsoft.com/office/drawing/2014/main" id="{84D4E404-20E2-9C83-865C-79A0B25E373C}"/>
              </a:ext>
            </a:extLst>
          </p:cNvPr>
          <p:cNvSpPr>
            <a:spLocks noGrp="1"/>
          </p:cNvSpPr>
          <p:nvPr>
            <p:ph type="body" sz="quarter" idx="16" hasCustomPrompt="1"/>
          </p:nvPr>
        </p:nvSpPr>
        <p:spPr>
          <a:xfrm>
            <a:off x="1765086" y="1929745"/>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2" name="Segnaposto testo 7">
            <a:extLst>
              <a:ext uri="{FF2B5EF4-FFF2-40B4-BE49-F238E27FC236}">
                <a16:creationId xmlns:a16="http://schemas.microsoft.com/office/drawing/2014/main" id="{780932E1-6447-9107-AF26-926558F12B5F}"/>
              </a:ext>
            </a:extLst>
          </p:cNvPr>
          <p:cNvSpPr>
            <a:spLocks noGrp="1"/>
          </p:cNvSpPr>
          <p:nvPr>
            <p:ph type="body" sz="quarter" idx="18" hasCustomPrompt="1"/>
          </p:nvPr>
        </p:nvSpPr>
        <p:spPr>
          <a:xfrm>
            <a:off x="5564729" y="1684746"/>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3" name="Segnaposto immagine 5">
            <a:extLst>
              <a:ext uri="{FF2B5EF4-FFF2-40B4-BE49-F238E27FC236}">
                <a16:creationId xmlns:a16="http://schemas.microsoft.com/office/drawing/2014/main" id="{1A7E9A36-C6F3-B6A0-7D88-0123A0E08F6C}"/>
              </a:ext>
            </a:extLst>
          </p:cNvPr>
          <p:cNvSpPr>
            <a:spLocks noGrp="1"/>
          </p:cNvSpPr>
          <p:nvPr>
            <p:ph type="pic" sz="quarter" idx="19" hasCustomPrompt="1"/>
          </p:nvPr>
        </p:nvSpPr>
        <p:spPr>
          <a:xfrm>
            <a:off x="4349321" y="1678211"/>
            <a:ext cx="1081920" cy="1082675"/>
          </a:xfrm>
        </p:spPr>
        <p:txBody>
          <a:bodyPr>
            <a:normAutofit/>
          </a:bodyPr>
          <a:lstStyle>
            <a:lvl1pPr marL="0" indent="0" algn="ctr">
              <a:buNone/>
              <a:defRPr sz="1100"/>
            </a:lvl1pPr>
          </a:lstStyle>
          <a:p>
            <a:r>
              <a:rPr lang="en-US" dirty="0"/>
              <a:t>Click to enter the photo</a:t>
            </a:r>
          </a:p>
        </p:txBody>
      </p:sp>
      <p:sp>
        <p:nvSpPr>
          <p:cNvPr id="24" name="Segnaposto testo 7">
            <a:extLst>
              <a:ext uri="{FF2B5EF4-FFF2-40B4-BE49-F238E27FC236}">
                <a16:creationId xmlns:a16="http://schemas.microsoft.com/office/drawing/2014/main" id="{1F3D46C6-CD22-F3F4-3311-1C73D84A0B17}"/>
              </a:ext>
            </a:extLst>
          </p:cNvPr>
          <p:cNvSpPr>
            <a:spLocks noGrp="1"/>
          </p:cNvSpPr>
          <p:nvPr>
            <p:ph type="body" sz="quarter" idx="20" hasCustomPrompt="1"/>
          </p:nvPr>
        </p:nvSpPr>
        <p:spPr>
          <a:xfrm>
            <a:off x="5564729" y="1929745"/>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6" name="Segnaposto testo 7">
            <a:extLst>
              <a:ext uri="{FF2B5EF4-FFF2-40B4-BE49-F238E27FC236}">
                <a16:creationId xmlns:a16="http://schemas.microsoft.com/office/drawing/2014/main" id="{17F8DE72-9EF7-BF60-A242-120FB27EA5FB}"/>
              </a:ext>
            </a:extLst>
          </p:cNvPr>
          <p:cNvSpPr>
            <a:spLocks noGrp="1"/>
          </p:cNvSpPr>
          <p:nvPr>
            <p:ph type="body" sz="quarter" idx="22" hasCustomPrompt="1"/>
          </p:nvPr>
        </p:nvSpPr>
        <p:spPr>
          <a:xfrm>
            <a:off x="9364372" y="1684746"/>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7" name="Segnaposto immagine 5">
            <a:extLst>
              <a:ext uri="{FF2B5EF4-FFF2-40B4-BE49-F238E27FC236}">
                <a16:creationId xmlns:a16="http://schemas.microsoft.com/office/drawing/2014/main" id="{DDA8CA5C-D1C3-26CA-252F-08D93014DE6E}"/>
              </a:ext>
            </a:extLst>
          </p:cNvPr>
          <p:cNvSpPr>
            <a:spLocks noGrp="1"/>
          </p:cNvSpPr>
          <p:nvPr>
            <p:ph type="pic" sz="quarter" idx="23" hasCustomPrompt="1"/>
          </p:nvPr>
        </p:nvSpPr>
        <p:spPr>
          <a:xfrm>
            <a:off x="8148964" y="1678211"/>
            <a:ext cx="1081920" cy="1082675"/>
          </a:xfrm>
        </p:spPr>
        <p:txBody>
          <a:bodyPr>
            <a:normAutofit/>
          </a:bodyPr>
          <a:lstStyle>
            <a:lvl1pPr marL="0" indent="0" algn="ctr">
              <a:buNone/>
              <a:defRPr sz="1100"/>
            </a:lvl1pPr>
          </a:lstStyle>
          <a:p>
            <a:r>
              <a:rPr lang="en-US" dirty="0"/>
              <a:t>Click to enter the photo</a:t>
            </a:r>
          </a:p>
        </p:txBody>
      </p:sp>
      <p:sp>
        <p:nvSpPr>
          <p:cNvPr id="28" name="Segnaposto testo 7">
            <a:extLst>
              <a:ext uri="{FF2B5EF4-FFF2-40B4-BE49-F238E27FC236}">
                <a16:creationId xmlns:a16="http://schemas.microsoft.com/office/drawing/2014/main" id="{8B370CB5-EE6D-792E-4CC3-FF9990C7EB55}"/>
              </a:ext>
            </a:extLst>
          </p:cNvPr>
          <p:cNvSpPr>
            <a:spLocks noGrp="1"/>
          </p:cNvSpPr>
          <p:nvPr>
            <p:ph type="body" sz="quarter" idx="24" hasCustomPrompt="1"/>
          </p:nvPr>
        </p:nvSpPr>
        <p:spPr>
          <a:xfrm>
            <a:off x="9364372" y="1929745"/>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 name="Segnaposto testo 7">
            <a:extLst>
              <a:ext uri="{FF2B5EF4-FFF2-40B4-BE49-F238E27FC236}">
                <a16:creationId xmlns:a16="http://schemas.microsoft.com/office/drawing/2014/main" id="{EF4D3AED-EACC-280F-CD4F-2AEEFE67F7FD}"/>
              </a:ext>
            </a:extLst>
          </p:cNvPr>
          <p:cNvSpPr>
            <a:spLocks noGrp="1"/>
          </p:cNvSpPr>
          <p:nvPr>
            <p:ph type="body" sz="quarter" idx="25" hasCustomPrompt="1"/>
          </p:nvPr>
        </p:nvSpPr>
        <p:spPr>
          <a:xfrm>
            <a:off x="1765086" y="4008218"/>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5" name="Segnaposto immagine 5">
            <a:extLst>
              <a:ext uri="{FF2B5EF4-FFF2-40B4-BE49-F238E27FC236}">
                <a16:creationId xmlns:a16="http://schemas.microsoft.com/office/drawing/2014/main" id="{FC762008-E1C3-A9D0-341D-B31ED5DAE79D}"/>
              </a:ext>
            </a:extLst>
          </p:cNvPr>
          <p:cNvSpPr>
            <a:spLocks noGrp="1"/>
          </p:cNvSpPr>
          <p:nvPr>
            <p:ph type="pic" sz="quarter" idx="26" hasCustomPrompt="1"/>
          </p:nvPr>
        </p:nvSpPr>
        <p:spPr>
          <a:xfrm>
            <a:off x="549678" y="4001683"/>
            <a:ext cx="1081920" cy="1082675"/>
          </a:xfrm>
        </p:spPr>
        <p:txBody>
          <a:bodyPr>
            <a:normAutofit/>
          </a:bodyPr>
          <a:lstStyle>
            <a:lvl1pPr marL="0" indent="0" algn="ctr">
              <a:buNone/>
              <a:defRPr sz="1100"/>
            </a:lvl1pPr>
          </a:lstStyle>
          <a:p>
            <a:r>
              <a:rPr lang="en-US" dirty="0"/>
              <a:t>Click to enter the photo</a:t>
            </a:r>
          </a:p>
        </p:txBody>
      </p:sp>
      <p:sp>
        <p:nvSpPr>
          <p:cNvPr id="9" name="Segnaposto testo 7">
            <a:extLst>
              <a:ext uri="{FF2B5EF4-FFF2-40B4-BE49-F238E27FC236}">
                <a16:creationId xmlns:a16="http://schemas.microsoft.com/office/drawing/2014/main" id="{8E202E65-AB32-D729-C70B-A6D1E8FC07A2}"/>
              </a:ext>
            </a:extLst>
          </p:cNvPr>
          <p:cNvSpPr>
            <a:spLocks noGrp="1"/>
          </p:cNvSpPr>
          <p:nvPr>
            <p:ph type="body" sz="quarter" idx="27" hasCustomPrompt="1"/>
          </p:nvPr>
        </p:nvSpPr>
        <p:spPr>
          <a:xfrm>
            <a:off x="1765086" y="4253217"/>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3" name="Segnaposto testo 7">
            <a:extLst>
              <a:ext uri="{FF2B5EF4-FFF2-40B4-BE49-F238E27FC236}">
                <a16:creationId xmlns:a16="http://schemas.microsoft.com/office/drawing/2014/main" id="{F654B3E4-A029-A5FE-92A6-12E07547A7D5}"/>
              </a:ext>
            </a:extLst>
          </p:cNvPr>
          <p:cNvSpPr>
            <a:spLocks noGrp="1"/>
          </p:cNvSpPr>
          <p:nvPr>
            <p:ph type="body" sz="quarter" idx="28" hasCustomPrompt="1"/>
          </p:nvPr>
        </p:nvSpPr>
        <p:spPr>
          <a:xfrm>
            <a:off x="5564729" y="4008218"/>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4" name="Segnaposto immagine 5">
            <a:extLst>
              <a:ext uri="{FF2B5EF4-FFF2-40B4-BE49-F238E27FC236}">
                <a16:creationId xmlns:a16="http://schemas.microsoft.com/office/drawing/2014/main" id="{FFBCE50D-60DA-7F70-B36D-91FAA8C86679}"/>
              </a:ext>
            </a:extLst>
          </p:cNvPr>
          <p:cNvSpPr>
            <a:spLocks noGrp="1"/>
          </p:cNvSpPr>
          <p:nvPr>
            <p:ph type="pic" sz="quarter" idx="29" hasCustomPrompt="1"/>
          </p:nvPr>
        </p:nvSpPr>
        <p:spPr>
          <a:xfrm>
            <a:off x="4349321" y="4001683"/>
            <a:ext cx="1081920" cy="1082675"/>
          </a:xfrm>
        </p:spPr>
        <p:txBody>
          <a:bodyPr>
            <a:normAutofit/>
          </a:bodyPr>
          <a:lstStyle>
            <a:lvl1pPr marL="0" indent="0" algn="ctr">
              <a:buNone/>
              <a:defRPr sz="1100"/>
            </a:lvl1pPr>
          </a:lstStyle>
          <a:p>
            <a:r>
              <a:rPr lang="en-US" dirty="0"/>
              <a:t>Click to enter the photo</a:t>
            </a:r>
          </a:p>
        </p:txBody>
      </p:sp>
      <p:sp>
        <p:nvSpPr>
          <p:cNvPr id="15" name="Segnaposto testo 7">
            <a:extLst>
              <a:ext uri="{FF2B5EF4-FFF2-40B4-BE49-F238E27FC236}">
                <a16:creationId xmlns:a16="http://schemas.microsoft.com/office/drawing/2014/main" id="{14B38EFB-AD23-921A-35CA-82D53C06DDD4}"/>
              </a:ext>
            </a:extLst>
          </p:cNvPr>
          <p:cNvSpPr>
            <a:spLocks noGrp="1"/>
          </p:cNvSpPr>
          <p:nvPr>
            <p:ph type="body" sz="quarter" idx="30" hasCustomPrompt="1"/>
          </p:nvPr>
        </p:nvSpPr>
        <p:spPr>
          <a:xfrm>
            <a:off x="5564729" y="4253217"/>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6" name="Segnaposto testo 7">
            <a:extLst>
              <a:ext uri="{FF2B5EF4-FFF2-40B4-BE49-F238E27FC236}">
                <a16:creationId xmlns:a16="http://schemas.microsoft.com/office/drawing/2014/main" id="{7CD029A7-410B-8AB4-DE3C-42C22DCD21D3}"/>
              </a:ext>
            </a:extLst>
          </p:cNvPr>
          <p:cNvSpPr>
            <a:spLocks noGrp="1"/>
          </p:cNvSpPr>
          <p:nvPr>
            <p:ph type="body" sz="quarter" idx="31" hasCustomPrompt="1"/>
          </p:nvPr>
        </p:nvSpPr>
        <p:spPr>
          <a:xfrm>
            <a:off x="9364372" y="4008218"/>
            <a:ext cx="2175492" cy="244999"/>
          </a:xfrm>
        </p:spPr>
        <p:txBody>
          <a:bodyPr>
            <a:normAutofit/>
          </a:bodyPr>
          <a:lstStyle>
            <a:lvl1pPr marL="0" indent="0" algn="just">
              <a:buNone/>
              <a:defRPr sz="1400" b="1">
                <a:solidFill>
                  <a:srgbClr val="C3094A"/>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7" name="Segnaposto immagine 5">
            <a:extLst>
              <a:ext uri="{FF2B5EF4-FFF2-40B4-BE49-F238E27FC236}">
                <a16:creationId xmlns:a16="http://schemas.microsoft.com/office/drawing/2014/main" id="{37F9BE83-AB50-5CC5-A469-CD7956EC6F88}"/>
              </a:ext>
            </a:extLst>
          </p:cNvPr>
          <p:cNvSpPr>
            <a:spLocks noGrp="1"/>
          </p:cNvSpPr>
          <p:nvPr>
            <p:ph type="pic" sz="quarter" idx="32" hasCustomPrompt="1"/>
          </p:nvPr>
        </p:nvSpPr>
        <p:spPr>
          <a:xfrm>
            <a:off x="8148964" y="4001683"/>
            <a:ext cx="1081920" cy="1082675"/>
          </a:xfrm>
        </p:spPr>
        <p:txBody>
          <a:bodyPr>
            <a:normAutofit/>
          </a:bodyPr>
          <a:lstStyle>
            <a:lvl1pPr marL="0" indent="0" algn="ctr">
              <a:buNone/>
              <a:defRPr sz="1100"/>
            </a:lvl1pPr>
          </a:lstStyle>
          <a:p>
            <a:r>
              <a:rPr lang="en-US" dirty="0"/>
              <a:t>Click to enter the photo</a:t>
            </a:r>
          </a:p>
        </p:txBody>
      </p:sp>
      <p:sp>
        <p:nvSpPr>
          <p:cNvPr id="18" name="Segnaposto testo 7">
            <a:extLst>
              <a:ext uri="{FF2B5EF4-FFF2-40B4-BE49-F238E27FC236}">
                <a16:creationId xmlns:a16="http://schemas.microsoft.com/office/drawing/2014/main" id="{4482FAB7-D587-EE30-86C8-6C261C4953B2}"/>
              </a:ext>
            </a:extLst>
          </p:cNvPr>
          <p:cNvSpPr>
            <a:spLocks noGrp="1"/>
          </p:cNvSpPr>
          <p:nvPr>
            <p:ph type="body" sz="quarter" idx="33" hasCustomPrompt="1"/>
          </p:nvPr>
        </p:nvSpPr>
        <p:spPr>
          <a:xfrm>
            <a:off x="9364372" y="4253217"/>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Tree>
    <p:extLst>
      <p:ext uri="{BB962C8B-B14F-4D97-AF65-F5344CB8AC3E}">
        <p14:creationId xmlns:p14="http://schemas.microsoft.com/office/powerpoint/2010/main" val="2548388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am - 3">
    <p:spTree>
      <p:nvGrpSpPr>
        <p:cNvPr id="1" name=""/>
        <p:cNvGrpSpPr/>
        <p:nvPr/>
      </p:nvGrpSpPr>
      <p:grpSpPr>
        <a:xfrm>
          <a:off x="0" y="0"/>
          <a:ext cx="0" cy="0"/>
          <a:chOff x="0" y="0"/>
          <a:chExt cx="0" cy="0"/>
        </a:xfrm>
      </p:grpSpPr>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1765086" y="1684746"/>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C31BF998-9A30-4607-549D-52E9B5CA512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
        <p:nvSpPr>
          <p:cNvPr id="4" name="CasellaDiTesto 3">
            <a:extLst>
              <a:ext uri="{FF2B5EF4-FFF2-40B4-BE49-F238E27FC236}">
                <a16:creationId xmlns:a16="http://schemas.microsoft.com/office/drawing/2014/main" id="{89531344-1D3B-2C81-D230-68DD8CD6620B}"/>
              </a:ext>
            </a:extLst>
          </p:cNvPr>
          <p:cNvSpPr txBox="1"/>
          <p:nvPr userDrawn="1"/>
        </p:nvSpPr>
        <p:spPr>
          <a:xfrm>
            <a:off x="381000" y="247004"/>
            <a:ext cx="8691239" cy="707886"/>
          </a:xfrm>
          <a:prstGeom prst="rect">
            <a:avLst/>
          </a:prstGeom>
          <a:noFill/>
        </p:spPr>
        <p:txBody>
          <a:bodyPr wrap="square" rtlCol="0">
            <a:spAutoFit/>
          </a:bodyPr>
          <a:lstStyle/>
          <a:p>
            <a:r>
              <a:rPr lang="it-IT" sz="4000" b="1" kern="1200" dirty="0">
                <a:solidFill>
                  <a:srgbClr val="C3094A"/>
                </a:solidFill>
                <a:latin typeface="Arial" panose="020B0604020202020204" pitchFamily="34" charset="0"/>
                <a:ea typeface="+mj-ea"/>
                <a:cs typeface="Arial" panose="020B0604020202020204" pitchFamily="34" charset="0"/>
              </a:rPr>
              <a:t>Team</a:t>
            </a:r>
            <a:endParaRPr lang="en-US" sz="4000" b="1" kern="1200" dirty="0">
              <a:solidFill>
                <a:srgbClr val="C3094A"/>
              </a:solidFill>
              <a:latin typeface="Arial" panose="020B0604020202020204" pitchFamily="34" charset="0"/>
              <a:ea typeface="+mj-ea"/>
              <a:cs typeface="Arial" panose="020B0604020202020204" pitchFamily="34" charset="0"/>
            </a:endParaRPr>
          </a:p>
        </p:txBody>
      </p:sp>
      <p:sp>
        <p:nvSpPr>
          <p:cNvPr id="6" name="Segnaposto immagine 5">
            <a:extLst>
              <a:ext uri="{FF2B5EF4-FFF2-40B4-BE49-F238E27FC236}">
                <a16:creationId xmlns:a16="http://schemas.microsoft.com/office/drawing/2014/main" id="{25A1A172-01E5-EC93-65C6-AD22C2D39148}"/>
              </a:ext>
            </a:extLst>
          </p:cNvPr>
          <p:cNvSpPr>
            <a:spLocks noGrp="1"/>
          </p:cNvSpPr>
          <p:nvPr>
            <p:ph type="pic" sz="quarter" idx="15" hasCustomPrompt="1"/>
          </p:nvPr>
        </p:nvSpPr>
        <p:spPr>
          <a:xfrm>
            <a:off x="549678" y="1678211"/>
            <a:ext cx="1081920" cy="1082675"/>
          </a:xfrm>
        </p:spPr>
        <p:txBody>
          <a:bodyPr>
            <a:normAutofit/>
          </a:bodyPr>
          <a:lstStyle>
            <a:lvl1pPr marL="0" indent="0" algn="ctr">
              <a:buNone/>
              <a:defRPr sz="1100"/>
            </a:lvl1pPr>
          </a:lstStyle>
          <a:p>
            <a:r>
              <a:rPr lang="en-US" dirty="0"/>
              <a:t>Click to enter the photo</a:t>
            </a:r>
          </a:p>
        </p:txBody>
      </p:sp>
      <p:sp>
        <p:nvSpPr>
          <p:cNvPr id="7" name="Segnaposto testo 7">
            <a:extLst>
              <a:ext uri="{FF2B5EF4-FFF2-40B4-BE49-F238E27FC236}">
                <a16:creationId xmlns:a16="http://schemas.microsoft.com/office/drawing/2014/main" id="{84D4E404-20E2-9C83-865C-79A0B25E373C}"/>
              </a:ext>
            </a:extLst>
          </p:cNvPr>
          <p:cNvSpPr>
            <a:spLocks noGrp="1"/>
          </p:cNvSpPr>
          <p:nvPr>
            <p:ph type="body" sz="quarter" idx="16" hasCustomPrompt="1"/>
          </p:nvPr>
        </p:nvSpPr>
        <p:spPr>
          <a:xfrm>
            <a:off x="1765086" y="1929745"/>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2" name="Segnaposto testo 7">
            <a:extLst>
              <a:ext uri="{FF2B5EF4-FFF2-40B4-BE49-F238E27FC236}">
                <a16:creationId xmlns:a16="http://schemas.microsoft.com/office/drawing/2014/main" id="{780932E1-6447-9107-AF26-926558F12B5F}"/>
              </a:ext>
            </a:extLst>
          </p:cNvPr>
          <p:cNvSpPr>
            <a:spLocks noGrp="1"/>
          </p:cNvSpPr>
          <p:nvPr>
            <p:ph type="body" sz="quarter" idx="18" hasCustomPrompt="1"/>
          </p:nvPr>
        </p:nvSpPr>
        <p:spPr>
          <a:xfrm>
            <a:off x="5564729" y="1684746"/>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3" name="Segnaposto immagine 5">
            <a:extLst>
              <a:ext uri="{FF2B5EF4-FFF2-40B4-BE49-F238E27FC236}">
                <a16:creationId xmlns:a16="http://schemas.microsoft.com/office/drawing/2014/main" id="{1A7E9A36-C6F3-B6A0-7D88-0123A0E08F6C}"/>
              </a:ext>
            </a:extLst>
          </p:cNvPr>
          <p:cNvSpPr>
            <a:spLocks noGrp="1"/>
          </p:cNvSpPr>
          <p:nvPr>
            <p:ph type="pic" sz="quarter" idx="19" hasCustomPrompt="1"/>
          </p:nvPr>
        </p:nvSpPr>
        <p:spPr>
          <a:xfrm>
            <a:off x="4349321" y="1678211"/>
            <a:ext cx="1081920" cy="1082675"/>
          </a:xfrm>
        </p:spPr>
        <p:txBody>
          <a:bodyPr>
            <a:normAutofit/>
          </a:bodyPr>
          <a:lstStyle>
            <a:lvl1pPr marL="0" indent="0" algn="ctr">
              <a:buNone/>
              <a:defRPr sz="1100"/>
            </a:lvl1pPr>
          </a:lstStyle>
          <a:p>
            <a:r>
              <a:rPr lang="en-US" dirty="0"/>
              <a:t>Click to enter the photo</a:t>
            </a:r>
          </a:p>
        </p:txBody>
      </p:sp>
      <p:sp>
        <p:nvSpPr>
          <p:cNvPr id="24" name="Segnaposto testo 7">
            <a:extLst>
              <a:ext uri="{FF2B5EF4-FFF2-40B4-BE49-F238E27FC236}">
                <a16:creationId xmlns:a16="http://schemas.microsoft.com/office/drawing/2014/main" id="{1F3D46C6-CD22-F3F4-3311-1C73D84A0B17}"/>
              </a:ext>
            </a:extLst>
          </p:cNvPr>
          <p:cNvSpPr>
            <a:spLocks noGrp="1"/>
          </p:cNvSpPr>
          <p:nvPr>
            <p:ph type="body" sz="quarter" idx="20" hasCustomPrompt="1"/>
          </p:nvPr>
        </p:nvSpPr>
        <p:spPr>
          <a:xfrm>
            <a:off x="5564729" y="1929745"/>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6" name="Segnaposto testo 7">
            <a:extLst>
              <a:ext uri="{FF2B5EF4-FFF2-40B4-BE49-F238E27FC236}">
                <a16:creationId xmlns:a16="http://schemas.microsoft.com/office/drawing/2014/main" id="{17F8DE72-9EF7-BF60-A242-120FB27EA5FB}"/>
              </a:ext>
            </a:extLst>
          </p:cNvPr>
          <p:cNvSpPr>
            <a:spLocks noGrp="1"/>
          </p:cNvSpPr>
          <p:nvPr>
            <p:ph type="body" sz="quarter" idx="22" hasCustomPrompt="1"/>
          </p:nvPr>
        </p:nvSpPr>
        <p:spPr>
          <a:xfrm>
            <a:off x="9364372" y="1684746"/>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27" name="Segnaposto immagine 5">
            <a:extLst>
              <a:ext uri="{FF2B5EF4-FFF2-40B4-BE49-F238E27FC236}">
                <a16:creationId xmlns:a16="http://schemas.microsoft.com/office/drawing/2014/main" id="{DDA8CA5C-D1C3-26CA-252F-08D93014DE6E}"/>
              </a:ext>
            </a:extLst>
          </p:cNvPr>
          <p:cNvSpPr>
            <a:spLocks noGrp="1"/>
          </p:cNvSpPr>
          <p:nvPr>
            <p:ph type="pic" sz="quarter" idx="23" hasCustomPrompt="1"/>
          </p:nvPr>
        </p:nvSpPr>
        <p:spPr>
          <a:xfrm>
            <a:off x="8148964" y="1678211"/>
            <a:ext cx="1081920" cy="1082675"/>
          </a:xfrm>
        </p:spPr>
        <p:txBody>
          <a:bodyPr>
            <a:normAutofit/>
          </a:bodyPr>
          <a:lstStyle>
            <a:lvl1pPr marL="0" indent="0" algn="ctr">
              <a:buNone/>
              <a:defRPr sz="1100"/>
            </a:lvl1pPr>
          </a:lstStyle>
          <a:p>
            <a:r>
              <a:rPr lang="en-US" dirty="0"/>
              <a:t>Click to enter the photo</a:t>
            </a:r>
          </a:p>
        </p:txBody>
      </p:sp>
      <p:sp>
        <p:nvSpPr>
          <p:cNvPr id="28" name="Segnaposto testo 7">
            <a:extLst>
              <a:ext uri="{FF2B5EF4-FFF2-40B4-BE49-F238E27FC236}">
                <a16:creationId xmlns:a16="http://schemas.microsoft.com/office/drawing/2014/main" id="{8B370CB5-EE6D-792E-4CC3-FF9990C7EB55}"/>
              </a:ext>
            </a:extLst>
          </p:cNvPr>
          <p:cNvSpPr>
            <a:spLocks noGrp="1"/>
          </p:cNvSpPr>
          <p:nvPr>
            <p:ph type="body" sz="quarter" idx="24" hasCustomPrompt="1"/>
          </p:nvPr>
        </p:nvSpPr>
        <p:spPr>
          <a:xfrm>
            <a:off x="9364372" y="1929745"/>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2" name="Segnaposto testo 7">
            <a:extLst>
              <a:ext uri="{FF2B5EF4-FFF2-40B4-BE49-F238E27FC236}">
                <a16:creationId xmlns:a16="http://schemas.microsoft.com/office/drawing/2014/main" id="{EF4D3AED-EACC-280F-CD4F-2AEEFE67F7FD}"/>
              </a:ext>
            </a:extLst>
          </p:cNvPr>
          <p:cNvSpPr>
            <a:spLocks noGrp="1"/>
          </p:cNvSpPr>
          <p:nvPr>
            <p:ph type="body" sz="quarter" idx="25" hasCustomPrompt="1"/>
          </p:nvPr>
        </p:nvSpPr>
        <p:spPr>
          <a:xfrm>
            <a:off x="1765086" y="4008218"/>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5" name="Segnaposto immagine 5">
            <a:extLst>
              <a:ext uri="{FF2B5EF4-FFF2-40B4-BE49-F238E27FC236}">
                <a16:creationId xmlns:a16="http://schemas.microsoft.com/office/drawing/2014/main" id="{FC762008-E1C3-A9D0-341D-B31ED5DAE79D}"/>
              </a:ext>
            </a:extLst>
          </p:cNvPr>
          <p:cNvSpPr>
            <a:spLocks noGrp="1"/>
          </p:cNvSpPr>
          <p:nvPr>
            <p:ph type="pic" sz="quarter" idx="26" hasCustomPrompt="1"/>
          </p:nvPr>
        </p:nvSpPr>
        <p:spPr>
          <a:xfrm>
            <a:off x="549678" y="4001683"/>
            <a:ext cx="1081920" cy="1082675"/>
          </a:xfrm>
        </p:spPr>
        <p:txBody>
          <a:bodyPr>
            <a:normAutofit/>
          </a:bodyPr>
          <a:lstStyle>
            <a:lvl1pPr marL="0" indent="0" algn="ctr">
              <a:buNone/>
              <a:defRPr sz="1100"/>
            </a:lvl1pPr>
          </a:lstStyle>
          <a:p>
            <a:r>
              <a:rPr lang="en-US" dirty="0"/>
              <a:t>Click to enter the photo</a:t>
            </a:r>
          </a:p>
        </p:txBody>
      </p:sp>
      <p:sp>
        <p:nvSpPr>
          <p:cNvPr id="9" name="Segnaposto testo 7">
            <a:extLst>
              <a:ext uri="{FF2B5EF4-FFF2-40B4-BE49-F238E27FC236}">
                <a16:creationId xmlns:a16="http://schemas.microsoft.com/office/drawing/2014/main" id="{8E202E65-AB32-D729-C70B-A6D1E8FC07A2}"/>
              </a:ext>
            </a:extLst>
          </p:cNvPr>
          <p:cNvSpPr>
            <a:spLocks noGrp="1"/>
          </p:cNvSpPr>
          <p:nvPr>
            <p:ph type="body" sz="quarter" idx="27" hasCustomPrompt="1"/>
          </p:nvPr>
        </p:nvSpPr>
        <p:spPr>
          <a:xfrm>
            <a:off x="1765086" y="4253217"/>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3" name="Segnaposto testo 7">
            <a:extLst>
              <a:ext uri="{FF2B5EF4-FFF2-40B4-BE49-F238E27FC236}">
                <a16:creationId xmlns:a16="http://schemas.microsoft.com/office/drawing/2014/main" id="{F654B3E4-A029-A5FE-92A6-12E07547A7D5}"/>
              </a:ext>
            </a:extLst>
          </p:cNvPr>
          <p:cNvSpPr>
            <a:spLocks noGrp="1"/>
          </p:cNvSpPr>
          <p:nvPr>
            <p:ph type="body" sz="quarter" idx="28" hasCustomPrompt="1"/>
          </p:nvPr>
        </p:nvSpPr>
        <p:spPr>
          <a:xfrm>
            <a:off x="5564729" y="4008218"/>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4" name="Segnaposto immagine 5">
            <a:extLst>
              <a:ext uri="{FF2B5EF4-FFF2-40B4-BE49-F238E27FC236}">
                <a16:creationId xmlns:a16="http://schemas.microsoft.com/office/drawing/2014/main" id="{FFBCE50D-60DA-7F70-B36D-91FAA8C86679}"/>
              </a:ext>
            </a:extLst>
          </p:cNvPr>
          <p:cNvSpPr>
            <a:spLocks noGrp="1"/>
          </p:cNvSpPr>
          <p:nvPr>
            <p:ph type="pic" sz="quarter" idx="29" hasCustomPrompt="1"/>
          </p:nvPr>
        </p:nvSpPr>
        <p:spPr>
          <a:xfrm>
            <a:off x="4349321" y="4001683"/>
            <a:ext cx="1081920" cy="1082675"/>
          </a:xfrm>
        </p:spPr>
        <p:txBody>
          <a:bodyPr>
            <a:normAutofit/>
          </a:bodyPr>
          <a:lstStyle>
            <a:lvl1pPr marL="0" indent="0" algn="ctr">
              <a:buNone/>
              <a:defRPr sz="1100"/>
            </a:lvl1pPr>
          </a:lstStyle>
          <a:p>
            <a:r>
              <a:rPr lang="en-US" dirty="0"/>
              <a:t>Click to enter the photo</a:t>
            </a:r>
          </a:p>
        </p:txBody>
      </p:sp>
      <p:sp>
        <p:nvSpPr>
          <p:cNvPr id="15" name="Segnaposto testo 7">
            <a:extLst>
              <a:ext uri="{FF2B5EF4-FFF2-40B4-BE49-F238E27FC236}">
                <a16:creationId xmlns:a16="http://schemas.microsoft.com/office/drawing/2014/main" id="{14B38EFB-AD23-921A-35CA-82D53C06DDD4}"/>
              </a:ext>
            </a:extLst>
          </p:cNvPr>
          <p:cNvSpPr>
            <a:spLocks noGrp="1"/>
          </p:cNvSpPr>
          <p:nvPr>
            <p:ph type="body" sz="quarter" idx="30" hasCustomPrompt="1"/>
          </p:nvPr>
        </p:nvSpPr>
        <p:spPr>
          <a:xfrm>
            <a:off x="5564729" y="4253217"/>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
        <p:nvSpPr>
          <p:cNvPr id="16" name="Segnaposto testo 7">
            <a:extLst>
              <a:ext uri="{FF2B5EF4-FFF2-40B4-BE49-F238E27FC236}">
                <a16:creationId xmlns:a16="http://schemas.microsoft.com/office/drawing/2014/main" id="{7CD029A7-410B-8AB4-DE3C-42C22DCD21D3}"/>
              </a:ext>
            </a:extLst>
          </p:cNvPr>
          <p:cNvSpPr>
            <a:spLocks noGrp="1"/>
          </p:cNvSpPr>
          <p:nvPr>
            <p:ph type="body" sz="quarter" idx="31" hasCustomPrompt="1"/>
          </p:nvPr>
        </p:nvSpPr>
        <p:spPr>
          <a:xfrm>
            <a:off x="9364372" y="4008218"/>
            <a:ext cx="2175492" cy="244999"/>
          </a:xfrm>
        </p:spPr>
        <p:txBody>
          <a:bodyPr>
            <a:normAutofit/>
          </a:bodyPr>
          <a:lstStyle>
            <a:lvl1pPr marL="0" indent="0" algn="just">
              <a:buNone/>
              <a:defRPr sz="1400" b="1">
                <a:solidFill>
                  <a:srgbClr val="007C93"/>
                </a:solidFill>
                <a:latin typeface="Arial" panose="020B0604020202020204" pitchFamily="34" charset="0"/>
                <a:cs typeface="Arial" panose="020B0604020202020204" pitchFamily="34" charset="0"/>
              </a:defRPr>
            </a:lvl1pPr>
          </a:lstStyle>
          <a:p>
            <a:pPr lvl="0"/>
            <a:r>
              <a:rPr lang="it-IT" dirty="0"/>
              <a:t>Name </a:t>
            </a:r>
            <a:r>
              <a:rPr lang="it-IT" dirty="0" err="1"/>
              <a:t>Surname</a:t>
            </a:r>
            <a:endParaRPr lang="en-US" dirty="0"/>
          </a:p>
        </p:txBody>
      </p:sp>
      <p:sp>
        <p:nvSpPr>
          <p:cNvPr id="17" name="Segnaposto immagine 5">
            <a:extLst>
              <a:ext uri="{FF2B5EF4-FFF2-40B4-BE49-F238E27FC236}">
                <a16:creationId xmlns:a16="http://schemas.microsoft.com/office/drawing/2014/main" id="{37F9BE83-AB50-5CC5-A469-CD7956EC6F88}"/>
              </a:ext>
            </a:extLst>
          </p:cNvPr>
          <p:cNvSpPr>
            <a:spLocks noGrp="1"/>
          </p:cNvSpPr>
          <p:nvPr>
            <p:ph type="pic" sz="quarter" idx="32" hasCustomPrompt="1"/>
          </p:nvPr>
        </p:nvSpPr>
        <p:spPr>
          <a:xfrm>
            <a:off x="8148964" y="4001683"/>
            <a:ext cx="1081920" cy="1082675"/>
          </a:xfrm>
        </p:spPr>
        <p:txBody>
          <a:bodyPr>
            <a:normAutofit/>
          </a:bodyPr>
          <a:lstStyle>
            <a:lvl1pPr marL="0" indent="0" algn="ctr">
              <a:buNone/>
              <a:defRPr sz="1100"/>
            </a:lvl1pPr>
          </a:lstStyle>
          <a:p>
            <a:r>
              <a:rPr lang="en-US" dirty="0"/>
              <a:t>Click to enter the photo</a:t>
            </a:r>
          </a:p>
        </p:txBody>
      </p:sp>
      <p:sp>
        <p:nvSpPr>
          <p:cNvPr id="18" name="Segnaposto testo 7">
            <a:extLst>
              <a:ext uri="{FF2B5EF4-FFF2-40B4-BE49-F238E27FC236}">
                <a16:creationId xmlns:a16="http://schemas.microsoft.com/office/drawing/2014/main" id="{4482FAB7-D587-EE30-86C8-6C261C4953B2}"/>
              </a:ext>
            </a:extLst>
          </p:cNvPr>
          <p:cNvSpPr>
            <a:spLocks noGrp="1"/>
          </p:cNvSpPr>
          <p:nvPr>
            <p:ph type="body" sz="quarter" idx="33" hasCustomPrompt="1"/>
          </p:nvPr>
        </p:nvSpPr>
        <p:spPr>
          <a:xfrm>
            <a:off x="9364372" y="4253217"/>
            <a:ext cx="2175492" cy="161925"/>
          </a:xfrm>
        </p:spPr>
        <p:txBody>
          <a:bodyPr>
            <a:normAutofit/>
          </a:bodyPr>
          <a:lstStyle>
            <a:lvl1pPr marL="0" indent="0" algn="just">
              <a:buNone/>
              <a:defRPr sz="1000" b="1">
                <a:solidFill>
                  <a:schemeClr val="tx1"/>
                </a:solidFill>
                <a:latin typeface="Arial" panose="020B0604020202020204" pitchFamily="34" charset="0"/>
                <a:cs typeface="Arial" panose="020B0604020202020204" pitchFamily="34" charset="0"/>
              </a:defRPr>
            </a:lvl1pPr>
          </a:lstStyle>
          <a:p>
            <a:pPr lvl="0"/>
            <a:r>
              <a:rPr lang="it-IT" dirty="0"/>
              <a:t>Job </a:t>
            </a:r>
            <a:r>
              <a:rPr lang="it-IT" dirty="0" err="1"/>
              <a:t>Role</a:t>
            </a:r>
            <a:endParaRPr lang="en-US" dirty="0"/>
          </a:p>
        </p:txBody>
      </p:sp>
    </p:spTree>
    <p:extLst>
      <p:ext uri="{BB962C8B-B14F-4D97-AF65-F5344CB8AC3E}">
        <p14:creationId xmlns:p14="http://schemas.microsoft.com/office/powerpoint/2010/main" val="25026013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opertina A">
    <p:bg>
      <p:bgPr>
        <a:solidFill>
          <a:srgbClr val="007C93"/>
        </a:solidFill>
        <a:effectLst/>
      </p:bgPr>
    </p:bg>
    <p:spTree>
      <p:nvGrpSpPr>
        <p:cNvPr id="1" name=""/>
        <p:cNvGrpSpPr/>
        <p:nvPr/>
      </p:nvGrpSpPr>
      <p:grpSpPr>
        <a:xfrm>
          <a:off x="0" y="0"/>
          <a:ext cx="0" cy="0"/>
          <a:chOff x="0" y="0"/>
          <a:chExt cx="0" cy="0"/>
        </a:xfrm>
      </p:grpSpPr>
      <p:pic>
        <p:nvPicPr>
          <p:cNvPr id="7" name="Immagine 6" descr="Immagine che contiene Elementi grafici, logo, Carattere, simbolo&#10;&#10;Descrizione generata automaticamente">
            <a:extLst>
              <a:ext uri="{FF2B5EF4-FFF2-40B4-BE49-F238E27FC236}">
                <a16:creationId xmlns:a16="http://schemas.microsoft.com/office/drawing/2014/main" id="{25359971-CDF2-D6D5-DB72-8C473B59CE3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425"/>
          <a:stretch/>
        </p:blipFill>
        <p:spPr>
          <a:xfrm>
            <a:off x="1" y="0"/>
            <a:ext cx="6775704" cy="6858000"/>
          </a:xfrm>
          <a:prstGeom prst="rect">
            <a:avLst/>
          </a:prstGeom>
        </p:spPr>
      </p:pic>
      <p:pic>
        <p:nvPicPr>
          <p:cNvPr id="3" name="Elemento grafico 8">
            <a:extLst>
              <a:ext uri="{FF2B5EF4-FFF2-40B4-BE49-F238E27FC236}">
                <a16:creationId xmlns:a16="http://schemas.microsoft.com/office/drawing/2014/main" id="{DEA63D90-0A85-B116-023C-7AFC59DC3B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966872" y="2644220"/>
            <a:ext cx="4244050" cy="1144906"/>
          </a:xfrm>
          <a:prstGeom prst="rect">
            <a:avLst/>
          </a:prstGeom>
        </p:spPr>
      </p:pic>
    </p:spTree>
    <p:extLst>
      <p:ext uri="{BB962C8B-B14F-4D97-AF65-F5344CB8AC3E}">
        <p14:creationId xmlns:p14="http://schemas.microsoft.com/office/powerpoint/2010/main" val="1275735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opertina A">
    <p:bg>
      <p:bgPr>
        <a:solidFill>
          <a:srgbClr val="007C93"/>
        </a:solidFill>
        <a:effectLst/>
      </p:bgPr>
    </p:bg>
    <p:spTree>
      <p:nvGrpSpPr>
        <p:cNvPr id="1" name=""/>
        <p:cNvGrpSpPr/>
        <p:nvPr/>
      </p:nvGrpSpPr>
      <p:grpSpPr>
        <a:xfrm>
          <a:off x="0" y="0"/>
          <a:ext cx="0" cy="0"/>
          <a:chOff x="0" y="0"/>
          <a:chExt cx="0" cy="0"/>
        </a:xfrm>
      </p:grpSpPr>
      <p:pic>
        <p:nvPicPr>
          <p:cNvPr id="14" name="Immagine 13" descr="Immagine che contiene Danza, persone, persona, gruppo&#10;&#10;Descrizione generata automaticamente">
            <a:extLst>
              <a:ext uri="{FF2B5EF4-FFF2-40B4-BE49-F238E27FC236}">
                <a16:creationId xmlns:a16="http://schemas.microsoft.com/office/drawing/2014/main" id="{4900BE1C-DBF5-AA5C-851B-3BA3115E8BE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11" name="Elemento grafico 10">
            <a:extLst>
              <a:ext uri="{FF2B5EF4-FFF2-40B4-BE49-F238E27FC236}">
                <a16:creationId xmlns:a16="http://schemas.microsoft.com/office/drawing/2014/main" id="{CEB416F7-79C8-E82C-749F-4C870D84B6F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969851" y="-605"/>
            <a:ext cx="5384325" cy="6858605"/>
          </a:xfrm>
          <a:prstGeom prst="rect">
            <a:avLst/>
          </a:prstGeom>
        </p:spPr>
      </p:pic>
      <p:pic>
        <p:nvPicPr>
          <p:cNvPr id="6" name="Elemento grafico 8">
            <a:extLst>
              <a:ext uri="{FF2B5EF4-FFF2-40B4-BE49-F238E27FC236}">
                <a16:creationId xmlns:a16="http://schemas.microsoft.com/office/drawing/2014/main" id="{03D93493-954E-00C9-8635-D02A6D324A4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966872" y="2644220"/>
            <a:ext cx="4244050" cy="1144906"/>
          </a:xfrm>
          <a:prstGeom prst="rect">
            <a:avLst/>
          </a:prstGeom>
        </p:spPr>
      </p:pic>
      <p:sp>
        <p:nvSpPr>
          <p:cNvPr id="2" name="CasellaDiTesto 16">
            <a:extLst>
              <a:ext uri="{FF2B5EF4-FFF2-40B4-BE49-F238E27FC236}">
                <a16:creationId xmlns:a16="http://schemas.microsoft.com/office/drawing/2014/main" id="{33770DA8-F2D6-A915-F6EB-01747EF65641}"/>
              </a:ext>
            </a:extLst>
          </p:cNvPr>
          <p:cNvSpPr txBox="1"/>
          <p:nvPr userDrawn="1"/>
        </p:nvSpPr>
        <p:spPr>
          <a:xfrm>
            <a:off x="6569781" y="6267450"/>
            <a:ext cx="4972050" cy="261610"/>
          </a:xfrm>
          <a:prstGeom prst="rect">
            <a:avLst/>
          </a:prstGeom>
          <a:noFill/>
        </p:spPr>
        <p:txBody>
          <a:bodyPr wrap="square" rtlCol="0">
            <a:spAutoFit/>
          </a:bodyPr>
          <a:lstStyle/>
          <a:p>
            <a:pPr algn="ctr"/>
            <a:r>
              <a:rPr lang="it-IT" sz="1100" b="0" dirty="0">
                <a:solidFill>
                  <a:schemeClr val="bg1"/>
                </a:solidFill>
                <a:latin typeface="Arial" panose="020B0604020202020204" pitchFamily="34" charset="0"/>
                <a:cs typeface="Arial" panose="020B0604020202020204" pitchFamily="34" charset="0"/>
              </a:rPr>
              <a:t>grimaldialliance.com</a:t>
            </a:r>
            <a:endParaRPr lang="en-US" sz="1100" b="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30008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olo e contenuto">
    <p:spTree>
      <p:nvGrpSpPr>
        <p:cNvPr id="1" name=""/>
        <p:cNvGrpSpPr/>
        <p:nvPr/>
      </p:nvGrpSpPr>
      <p:grpSpPr>
        <a:xfrm>
          <a:off x="0" y="0"/>
          <a:ext cx="0" cy="0"/>
          <a:chOff x="0" y="0"/>
          <a:chExt cx="0" cy="0"/>
        </a:xfrm>
      </p:grpSpPr>
      <p:pic>
        <p:nvPicPr>
          <p:cNvPr id="14" name="Immagine 13" descr="Immagine che contiene Danza, persone, persona, gruppo&#10;&#10;Descrizione generata automaticamente">
            <a:extLst>
              <a:ext uri="{FF2B5EF4-FFF2-40B4-BE49-F238E27FC236}">
                <a16:creationId xmlns:a16="http://schemas.microsoft.com/office/drawing/2014/main" id="{3F4BE78D-CB85-9C78-A1F5-76916238D4C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15" name="Elemento grafico 14">
            <a:extLst>
              <a:ext uri="{FF2B5EF4-FFF2-40B4-BE49-F238E27FC236}">
                <a16:creationId xmlns:a16="http://schemas.microsoft.com/office/drawing/2014/main" id="{9455E6F7-1CBE-775C-C71D-EAFB06D2C2A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969851" y="-605"/>
            <a:ext cx="5384325" cy="6858605"/>
          </a:xfrm>
          <a:prstGeom prst="rect">
            <a:avLst/>
          </a:prstGeom>
        </p:spPr>
      </p:pic>
      <p:pic>
        <p:nvPicPr>
          <p:cNvPr id="16" name="Elemento grafico 15">
            <a:extLst>
              <a:ext uri="{FF2B5EF4-FFF2-40B4-BE49-F238E27FC236}">
                <a16:creationId xmlns:a16="http://schemas.microsoft.com/office/drawing/2014/main" id="{C8423C2A-A9E7-B0A1-37E9-101E81494ED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933784" y="2652742"/>
            <a:ext cx="4244044" cy="1144905"/>
          </a:xfrm>
          <a:prstGeom prst="rect">
            <a:avLst/>
          </a:prstGeom>
        </p:spPr>
      </p:pic>
      <p:sp>
        <p:nvSpPr>
          <p:cNvPr id="17" name="CasellaDiTesto 16">
            <a:extLst>
              <a:ext uri="{FF2B5EF4-FFF2-40B4-BE49-F238E27FC236}">
                <a16:creationId xmlns:a16="http://schemas.microsoft.com/office/drawing/2014/main" id="{DA939576-94D7-C494-9343-4A06ED04E7FA}"/>
              </a:ext>
            </a:extLst>
          </p:cNvPr>
          <p:cNvSpPr txBox="1"/>
          <p:nvPr userDrawn="1"/>
        </p:nvSpPr>
        <p:spPr>
          <a:xfrm>
            <a:off x="6569781" y="6267450"/>
            <a:ext cx="4972050" cy="261610"/>
          </a:xfrm>
          <a:prstGeom prst="rect">
            <a:avLst/>
          </a:prstGeom>
          <a:noFill/>
        </p:spPr>
        <p:txBody>
          <a:bodyPr wrap="square" rtlCol="0">
            <a:spAutoFit/>
          </a:bodyPr>
          <a:lstStyle/>
          <a:p>
            <a:pPr algn="ctr"/>
            <a:r>
              <a:rPr lang="it-IT" sz="1100" b="0" dirty="0">
                <a:solidFill>
                  <a:srgbClr val="C3094A"/>
                </a:solidFill>
                <a:latin typeface="Arial" panose="020B0604020202020204" pitchFamily="34" charset="0"/>
                <a:cs typeface="Arial" panose="020B0604020202020204" pitchFamily="34" charset="0"/>
              </a:rPr>
              <a:t>grimaldialliance.com</a:t>
            </a:r>
            <a:endParaRPr lang="en-US" sz="1100" b="0" dirty="0">
              <a:solidFill>
                <a:srgbClr val="C3094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6920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pertina A">
    <p:bg>
      <p:bgPr>
        <a:solidFill>
          <a:srgbClr val="007C93"/>
        </a:solidFill>
        <a:effectLst/>
      </p:bgPr>
    </p:bg>
    <p:spTree>
      <p:nvGrpSpPr>
        <p:cNvPr id="1" name=""/>
        <p:cNvGrpSpPr/>
        <p:nvPr/>
      </p:nvGrpSpPr>
      <p:grpSpPr>
        <a:xfrm>
          <a:off x="0" y="0"/>
          <a:ext cx="0" cy="0"/>
          <a:chOff x="0" y="0"/>
          <a:chExt cx="0" cy="0"/>
        </a:xfrm>
      </p:grpSpPr>
      <p:pic>
        <p:nvPicPr>
          <p:cNvPr id="9" name="Elemento grafico 8">
            <a:extLst>
              <a:ext uri="{FF2B5EF4-FFF2-40B4-BE49-F238E27FC236}">
                <a16:creationId xmlns:a16="http://schemas.microsoft.com/office/drawing/2014/main" id="{7441DD0E-3AB9-EDAA-8EC2-B817DF7256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88451" y="374064"/>
            <a:ext cx="2047875" cy="552450"/>
          </a:xfrm>
          <a:prstGeom prst="rect">
            <a:avLst/>
          </a:prstGeom>
        </p:spPr>
      </p:pic>
      <p:pic>
        <p:nvPicPr>
          <p:cNvPr id="14" name="Immagine 13" descr="Immagine che contiene Danza, persone, persona, gruppo&#10;&#10;Descrizione generata automaticamente">
            <a:extLst>
              <a:ext uri="{FF2B5EF4-FFF2-40B4-BE49-F238E27FC236}">
                <a16:creationId xmlns:a16="http://schemas.microsoft.com/office/drawing/2014/main" id="{4900BE1C-DBF5-AA5C-851B-3BA3115E8BE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11" name="Elemento grafico 10">
            <a:extLst>
              <a:ext uri="{FF2B5EF4-FFF2-40B4-BE49-F238E27FC236}">
                <a16:creationId xmlns:a16="http://schemas.microsoft.com/office/drawing/2014/main" id="{CEB416F7-79C8-E82C-749F-4C870D84B6F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969851" y="-605"/>
            <a:ext cx="5384325" cy="6858605"/>
          </a:xfrm>
          <a:prstGeom prst="rect">
            <a:avLst/>
          </a:prstGeom>
        </p:spPr>
      </p:pic>
      <p:sp>
        <p:nvSpPr>
          <p:cNvPr id="18" name="Titolo 9">
            <a:extLst>
              <a:ext uri="{FF2B5EF4-FFF2-40B4-BE49-F238E27FC236}">
                <a16:creationId xmlns:a16="http://schemas.microsoft.com/office/drawing/2014/main" id="{F9E61C26-5119-185C-00FC-F5DA5A88FFD4}"/>
              </a:ext>
            </a:extLst>
          </p:cNvPr>
          <p:cNvSpPr>
            <a:spLocks noGrp="1"/>
          </p:cNvSpPr>
          <p:nvPr>
            <p:ph type="title" hasCustomPrompt="1"/>
          </p:nvPr>
        </p:nvSpPr>
        <p:spPr>
          <a:xfrm>
            <a:off x="6345936" y="2765613"/>
            <a:ext cx="5390390" cy="1325563"/>
          </a:xfrm>
        </p:spPr>
        <p:txBody>
          <a:bodyPr>
            <a:normAutofit/>
          </a:bodyPr>
          <a:lstStyle>
            <a:lvl1pPr algn="r">
              <a:defRPr sz="5400" b="1">
                <a:solidFill>
                  <a:schemeClr val="bg1"/>
                </a:solidFill>
                <a:latin typeface="Arial" panose="020B0604020202020204" pitchFamily="34" charset="0"/>
                <a:cs typeface="Arial" panose="020B0604020202020204" pitchFamily="34" charset="0"/>
              </a:defRPr>
            </a:lvl1pPr>
          </a:lstStyle>
          <a:p>
            <a:r>
              <a:rPr lang="en-US" dirty="0"/>
              <a:t>Click to enter </a:t>
            </a:r>
            <a:br>
              <a:rPr lang="en-US" dirty="0"/>
            </a:br>
            <a:r>
              <a:rPr lang="en-US" dirty="0"/>
              <a:t>the title</a:t>
            </a:r>
          </a:p>
        </p:txBody>
      </p:sp>
    </p:spTree>
    <p:extLst>
      <p:ext uri="{BB962C8B-B14F-4D97-AF65-F5344CB8AC3E}">
        <p14:creationId xmlns:p14="http://schemas.microsoft.com/office/powerpoint/2010/main" val="364227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pertina B">
    <p:spTree>
      <p:nvGrpSpPr>
        <p:cNvPr id="1" name=""/>
        <p:cNvGrpSpPr/>
        <p:nvPr/>
      </p:nvGrpSpPr>
      <p:grpSpPr>
        <a:xfrm>
          <a:off x="0" y="0"/>
          <a:ext cx="0" cy="0"/>
          <a:chOff x="0" y="0"/>
          <a:chExt cx="0" cy="0"/>
        </a:xfrm>
      </p:grpSpPr>
      <p:pic>
        <p:nvPicPr>
          <p:cNvPr id="3" name="Immagine 2" descr="Immagine che contiene rosso, Elementi grafici, Carminio, simbolo&#10;&#10;Descrizione generata automaticamente">
            <a:extLst>
              <a:ext uri="{FF2B5EF4-FFF2-40B4-BE49-F238E27FC236}">
                <a16:creationId xmlns:a16="http://schemas.microsoft.com/office/drawing/2014/main" id="{0FCB973D-A661-1666-5F1A-9601C0CD70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2" name="Elemento grafico 8">
            <a:extLst>
              <a:ext uri="{FF2B5EF4-FFF2-40B4-BE49-F238E27FC236}">
                <a16:creationId xmlns:a16="http://schemas.microsoft.com/office/drawing/2014/main" id="{A3F79D3F-1A78-B5B3-222C-6A3D4623E32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966872" y="2644220"/>
            <a:ext cx="4244050" cy="1144906"/>
          </a:xfrm>
          <a:prstGeom prst="rect">
            <a:avLst/>
          </a:prstGeom>
        </p:spPr>
      </p:pic>
    </p:spTree>
    <p:extLst>
      <p:ext uri="{BB962C8B-B14F-4D97-AF65-F5344CB8AC3E}">
        <p14:creationId xmlns:p14="http://schemas.microsoft.com/office/powerpoint/2010/main" val="39237733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Copertina A">
    <p:bg>
      <p:bgPr>
        <a:solidFill>
          <a:srgbClr val="C3094A"/>
        </a:solidFill>
        <a:effectLst/>
      </p:bgPr>
    </p:bg>
    <p:spTree>
      <p:nvGrpSpPr>
        <p:cNvPr id="1" name=""/>
        <p:cNvGrpSpPr/>
        <p:nvPr/>
      </p:nvGrpSpPr>
      <p:grpSpPr>
        <a:xfrm>
          <a:off x="0" y="0"/>
          <a:ext cx="0" cy="0"/>
          <a:chOff x="0" y="0"/>
          <a:chExt cx="0" cy="0"/>
        </a:xfrm>
      </p:grpSpPr>
      <p:pic>
        <p:nvPicPr>
          <p:cNvPr id="14" name="Immagine 13" descr="Immagine che contiene Danza, persone, persona, gruppo&#10;&#10;Descrizione generata automaticamente">
            <a:extLst>
              <a:ext uri="{FF2B5EF4-FFF2-40B4-BE49-F238E27FC236}">
                <a16:creationId xmlns:a16="http://schemas.microsoft.com/office/drawing/2014/main" id="{4900BE1C-DBF5-AA5C-851B-3BA3115E8BE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3" name="Elemento grafico 2">
            <a:extLst>
              <a:ext uri="{FF2B5EF4-FFF2-40B4-BE49-F238E27FC236}">
                <a16:creationId xmlns:a16="http://schemas.microsoft.com/office/drawing/2014/main" id="{130C25FD-3BA5-FB2C-8E57-55672F64E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740699" y="0"/>
            <a:ext cx="5996940" cy="6858000"/>
          </a:xfrm>
          <a:prstGeom prst="rect">
            <a:avLst/>
          </a:prstGeom>
        </p:spPr>
      </p:pic>
      <p:pic>
        <p:nvPicPr>
          <p:cNvPr id="2" name="Elemento grafico 8">
            <a:extLst>
              <a:ext uri="{FF2B5EF4-FFF2-40B4-BE49-F238E27FC236}">
                <a16:creationId xmlns:a16="http://schemas.microsoft.com/office/drawing/2014/main" id="{1D1752DE-551D-9085-B605-464D40C53CE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966872" y="2644220"/>
            <a:ext cx="4244050" cy="1144906"/>
          </a:xfrm>
          <a:prstGeom prst="rect">
            <a:avLst/>
          </a:prstGeom>
        </p:spPr>
      </p:pic>
      <p:sp>
        <p:nvSpPr>
          <p:cNvPr id="4" name="CasellaDiTesto 16">
            <a:extLst>
              <a:ext uri="{FF2B5EF4-FFF2-40B4-BE49-F238E27FC236}">
                <a16:creationId xmlns:a16="http://schemas.microsoft.com/office/drawing/2014/main" id="{421ED06E-844C-2B9C-BFF7-E1673232C7CD}"/>
              </a:ext>
            </a:extLst>
          </p:cNvPr>
          <p:cNvSpPr txBox="1"/>
          <p:nvPr userDrawn="1"/>
        </p:nvSpPr>
        <p:spPr>
          <a:xfrm>
            <a:off x="6569781" y="6267450"/>
            <a:ext cx="4972050" cy="261610"/>
          </a:xfrm>
          <a:prstGeom prst="rect">
            <a:avLst/>
          </a:prstGeom>
          <a:noFill/>
        </p:spPr>
        <p:txBody>
          <a:bodyPr wrap="square" rtlCol="0">
            <a:spAutoFit/>
          </a:bodyPr>
          <a:lstStyle/>
          <a:p>
            <a:pPr algn="ctr"/>
            <a:r>
              <a:rPr lang="it-IT" sz="1100" b="0" dirty="0">
                <a:solidFill>
                  <a:schemeClr val="bg1"/>
                </a:solidFill>
                <a:latin typeface="Arial" panose="020B0604020202020204" pitchFamily="34" charset="0"/>
                <a:cs typeface="Arial" panose="020B0604020202020204" pitchFamily="34" charset="0"/>
              </a:rPr>
              <a:t>grimaldialliance.com</a:t>
            </a:r>
            <a:endParaRPr lang="en-US" sz="1100" b="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35357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olo e contenuto">
    <p:spTree>
      <p:nvGrpSpPr>
        <p:cNvPr id="1" name=""/>
        <p:cNvGrpSpPr/>
        <p:nvPr/>
      </p:nvGrpSpPr>
      <p:grpSpPr>
        <a:xfrm>
          <a:off x="0" y="0"/>
          <a:ext cx="0" cy="0"/>
          <a:chOff x="0" y="0"/>
          <a:chExt cx="0" cy="0"/>
        </a:xfrm>
      </p:grpSpPr>
      <p:pic>
        <p:nvPicPr>
          <p:cNvPr id="11" name="Elemento grafico 10">
            <a:extLst>
              <a:ext uri="{FF2B5EF4-FFF2-40B4-BE49-F238E27FC236}">
                <a16:creationId xmlns:a16="http://schemas.microsoft.com/office/drawing/2014/main" id="{690F9E23-2846-79AA-20BA-33FFE587679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933784" y="2652742"/>
            <a:ext cx="4244044" cy="1144905"/>
          </a:xfrm>
          <a:prstGeom prst="rect">
            <a:avLst/>
          </a:prstGeom>
        </p:spPr>
      </p:pic>
      <p:pic>
        <p:nvPicPr>
          <p:cNvPr id="14" name="Immagine 13" descr="Immagine che contiene Danza, persone, persona, gruppo&#10;&#10;Descrizione generata automaticamente">
            <a:extLst>
              <a:ext uri="{FF2B5EF4-FFF2-40B4-BE49-F238E27FC236}">
                <a16:creationId xmlns:a16="http://schemas.microsoft.com/office/drawing/2014/main" id="{3F4BE78D-CB85-9C78-A1F5-76916238D4C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2" name="Elemento grafico 1">
            <a:extLst>
              <a:ext uri="{FF2B5EF4-FFF2-40B4-BE49-F238E27FC236}">
                <a16:creationId xmlns:a16="http://schemas.microsoft.com/office/drawing/2014/main" id="{83F86B2D-D50D-8CA8-726F-132C62DA74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740699" y="0"/>
            <a:ext cx="5996940" cy="6858000"/>
          </a:xfrm>
          <a:prstGeom prst="rect">
            <a:avLst/>
          </a:prstGeom>
        </p:spPr>
      </p:pic>
      <p:sp>
        <p:nvSpPr>
          <p:cNvPr id="3" name="CasellaDiTesto 2">
            <a:extLst>
              <a:ext uri="{FF2B5EF4-FFF2-40B4-BE49-F238E27FC236}">
                <a16:creationId xmlns:a16="http://schemas.microsoft.com/office/drawing/2014/main" id="{B080F3C4-D612-B841-A141-5FF1CF2075C3}"/>
              </a:ext>
            </a:extLst>
          </p:cNvPr>
          <p:cNvSpPr txBox="1"/>
          <p:nvPr userDrawn="1"/>
        </p:nvSpPr>
        <p:spPr>
          <a:xfrm>
            <a:off x="6569781" y="6267450"/>
            <a:ext cx="4972050" cy="261610"/>
          </a:xfrm>
          <a:prstGeom prst="rect">
            <a:avLst/>
          </a:prstGeom>
          <a:noFill/>
        </p:spPr>
        <p:txBody>
          <a:bodyPr wrap="square" rtlCol="0">
            <a:spAutoFit/>
          </a:bodyPr>
          <a:lstStyle/>
          <a:p>
            <a:pPr algn="ctr"/>
            <a:r>
              <a:rPr lang="it-IT" sz="1100" b="0" dirty="0">
                <a:solidFill>
                  <a:srgbClr val="007C93"/>
                </a:solidFill>
                <a:latin typeface="Arial" panose="020B0604020202020204" pitchFamily="34" charset="0"/>
                <a:cs typeface="Arial" panose="020B0604020202020204" pitchFamily="34" charset="0"/>
              </a:rPr>
              <a:t>grimaldialliance.com</a:t>
            </a:r>
            <a:endParaRPr lang="en-US" sz="1100" b="0" dirty="0">
              <a:solidFill>
                <a:srgbClr val="007C9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523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pertina A">
    <p:bg>
      <p:bgPr>
        <a:solidFill>
          <a:schemeClr val="bg1"/>
        </a:solidFill>
        <a:effectLst/>
      </p:bgPr>
    </p:bg>
    <p:spTree>
      <p:nvGrpSpPr>
        <p:cNvPr id="1" name=""/>
        <p:cNvGrpSpPr/>
        <p:nvPr/>
      </p:nvGrpSpPr>
      <p:grpSpPr>
        <a:xfrm>
          <a:off x="0" y="0"/>
          <a:ext cx="0" cy="0"/>
          <a:chOff x="0" y="0"/>
          <a:chExt cx="0" cy="0"/>
        </a:xfrm>
      </p:grpSpPr>
      <p:pic>
        <p:nvPicPr>
          <p:cNvPr id="14" name="Immagine 13" descr="Immagine che contiene Danza, persone, persona, gruppo&#10;&#10;Descrizione generata automaticamente">
            <a:extLst>
              <a:ext uri="{FF2B5EF4-FFF2-40B4-BE49-F238E27FC236}">
                <a16:creationId xmlns:a16="http://schemas.microsoft.com/office/drawing/2014/main" id="{4900BE1C-DBF5-AA5C-851B-3BA3115E8BE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9" name="Elemento grafico 8">
            <a:extLst>
              <a:ext uri="{FF2B5EF4-FFF2-40B4-BE49-F238E27FC236}">
                <a16:creationId xmlns:a16="http://schemas.microsoft.com/office/drawing/2014/main" id="{7441DD0E-3AB9-EDAA-8EC2-B817DF7256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88451" y="374064"/>
            <a:ext cx="2047875" cy="552450"/>
          </a:xfrm>
          <a:prstGeom prst="rect">
            <a:avLst/>
          </a:prstGeom>
        </p:spPr>
      </p:pic>
      <p:sp>
        <p:nvSpPr>
          <p:cNvPr id="5" name="Titolo 9">
            <a:extLst>
              <a:ext uri="{FF2B5EF4-FFF2-40B4-BE49-F238E27FC236}">
                <a16:creationId xmlns:a16="http://schemas.microsoft.com/office/drawing/2014/main" id="{C9941B70-DD18-5714-8DA4-5674144BF40A}"/>
              </a:ext>
            </a:extLst>
          </p:cNvPr>
          <p:cNvSpPr>
            <a:spLocks noGrp="1"/>
          </p:cNvSpPr>
          <p:nvPr>
            <p:ph type="title" hasCustomPrompt="1"/>
          </p:nvPr>
        </p:nvSpPr>
        <p:spPr>
          <a:xfrm>
            <a:off x="6300215" y="2765613"/>
            <a:ext cx="5436109" cy="1325563"/>
          </a:xfrm>
        </p:spPr>
        <p:txBody>
          <a:bodyPr>
            <a:normAutofit/>
          </a:bodyPr>
          <a:lstStyle>
            <a:lvl1pPr algn="r">
              <a:defRPr sz="5400" b="1">
                <a:solidFill>
                  <a:srgbClr val="007C93"/>
                </a:solidFill>
                <a:latin typeface="Arial" panose="020B0604020202020204" pitchFamily="34" charset="0"/>
                <a:cs typeface="Arial" panose="020B0604020202020204" pitchFamily="34" charset="0"/>
              </a:defRPr>
            </a:lvl1pPr>
          </a:lstStyle>
          <a:p>
            <a:r>
              <a:rPr lang="en-US" dirty="0"/>
              <a:t>Click to enter </a:t>
            </a:r>
            <a:br>
              <a:rPr lang="en-US" dirty="0"/>
            </a:br>
            <a:r>
              <a:rPr lang="en-US" dirty="0"/>
              <a:t>the title</a:t>
            </a:r>
          </a:p>
        </p:txBody>
      </p:sp>
      <p:pic>
        <p:nvPicPr>
          <p:cNvPr id="10" name="Elemento grafico 9">
            <a:extLst>
              <a:ext uri="{FF2B5EF4-FFF2-40B4-BE49-F238E27FC236}">
                <a16:creationId xmlns:a16="http://schemas.microsoft.com/office/drawing/2014/main" id="{7534C607-AF57-92D3-B72F-1F0BA276344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688450" y="374064"/>
            <a:ext cx="2047875" cy="552450"/>
          </a:xfrm>
          <a:prstGeom prst="rect">
            <a:avLst/>
          </a:prstGeom>
        </p:spPr>
      </p:pic>
      <p:pic>
        <p:nvPicPr>
          <p:cNvPr id="2" name="Elemento grafico 1">
            <a:extLst>
              <a:ext uri="{FF2B5EF4-FFF2-40B4-BE49-F238E27FC236}">
                <a16:creationId xmlns:a16="http://schemas.microsoft.com/office/drawing/2014/main" id="{5EA04B30-FCEB-4001-14C7-F3F1227DB640}"/>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969851" y="-605"/>
            <a:ext cx="5384325" cy="6858605"/>
          </a:xfrm>
          <a:prstGeom prst="rect">
            <a:avLst/>
          </a:prstGeom>
        </p:spPr>
      </p:pic>
    </p:spTree>
    <p:extLst>
      <p:ext uri="{BB962C8B-B14F-4D97-AF65-F5344CB8AC3E}">
        <p14:creationId xmlns:p14="http://schemas.microsoft.com/office/powerpoint/2010/main" val="1011009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ertina B">
    <p:spTree>
      <p:nvGrpSpPr>
        <p:cNvPr id="1" name=""/>
        <p:cNvGrpSpPr/>
        <p:nvPr/>
      </p:nvGrpSpPr>
      <p:grpSpPr>
        <a:xfrm>
          <a:off x="0" y="0"/>
          <a:ext cx="0" cy="0"/>
          <a:chOff x="0" y="0"/>
          <a:chExt cx="0" cy="0"/>
        </a:xfrm>
      </p:grpSpPr>
      <p:pic>
        <p:nvPicPr>
          <p:cNvPr id="3" name="Immagine 2" descr="Immagine che contiene rosso, Elementi grafici, Carminio, simbolo&#10;&#10;Descrizione generata automaticamente">
            <a:extLst>
              <a:ext uri="{FF2B5EF4-FFF2-40B4-BE49-F238E27FC236}">
                <a16:creationId xmlns:a16="http://schemas.microsoft.com/office/drawing/2014/main" id="{0FCB973D-A661-1666-5F1A-9601C0CD70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4" name="Elemento grafico 3">
            <a:extLst>
              <a:ext uri="{FF2B5EF4-FFF2-40B4-BE49-F238E27FC236}">
                <a16:creationId xmlns:a16="http://schemas.microsoft.com/office/drawing/2014/main" id="{7278EA37-DAF7-D60C-66C5-B23510CBA9B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88451" y="374064"/>
            <a:ext cx="2047875" cy="552450"/>
          </a:xfrm>
          <a:prstGeom prst="rect">
            <a:avLst/>
          </a:prstGeom>
        </p:spPr>
      </p:pic>
      <p:sp>
        <p:nvSpPr>
          <p:cNvPr id="8" name="Titolo 9">
            <a:extLst>
              <a:ext uri="{FF2B5EF4-FFF2-40B4-BE49-F238E27FC236}">
                <a16:creationId xmlns:a16="http://schemas.microsoft.com/office/drawing/2014/main" id="{7179E80A-758E-9CC0-9D92-290AF68909F5}"/>
              </a:ext>
            </a:extLst>
          </p:cNvPr>
          <p:cNvSpPr>
            <a:spLocks noGrp="1"/>
          </p:cNvSpPr>
          <p:nvPr>
            <p:ph type="title" hasCustomPrompt="1"/>
          </p:nvPr>
        </p:nvSpPr>
        <p:spPr>
          <a:xfrm>
            <a:off x="5676900" y="2766218"/>
            <a:ext cx="6059426" cy="1325563"/>
          </a:xfrm>
        </p:spPr>
        <p:txBody>
          <a:bodyPr>
            <a:normAutofit/>
          </a:bodyPr>
          <a:lstStyle>
            <a:lvl1pPr algn="r">
              <a:defRPr sz="5400" b="1">
                <a:solidFill>
                  <a:schemeClr val="bg1"/>
                </a:solidFill>
                <a:latin typeface="Arial" panose="020B0604020202020204" pitchFamily="34" charset="0"/>
                <a:cs typeface="Arial" panose="020B0604020202020204" pitchFamily="34" charset="0"/>
              </a:defRPr>
            </a:lvl1pPr>
          </a:lstStyle>
          <a:p>
            <a:r>
              <a:rPr lang="en-US" dirty="0"/>
              <a:t>Click to enter </a:t>
            </a:r>
            <a:br>
              <a:rPr lang="en-US" dirty="0"/>
            </a:br>
            <a:r>
              <a:rPr lang="en-US" dirty="0"/>
              <a:t>the title</a:t>
            </a:r>
          </a:p>
        </p:txBody>
      </p:sp>
    </p:spTree>
    <p:extLst>
      <p:ext uri="{BB962C8B-B14F-4D97-AF65-F5344CB8AC3E}">
        <p14:creationId xmlns:p14="http://schemas.microsoft.com/office/powerpoint/2010/main" val="1903492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pertina A">
    <p:bg>
      <p:bgPr>
        <a:solidFill>
          <a:srgbClr val="C3094A"/>
        </a:solidFill>
        <a:effectLst/>
      </p:bgPr>
    </p:bg>
    <p:spTree>
      <p:nvGrpSpPr>
        <p:cNvPr id="1" name=""/>
        <p:cNvGrpSpPr/>
        <p:nvPr/>
      </p:nvGrpSpPr>
      <p:grpSpPr>
        <a:xfrm>
          <a:off x="0" y="0"/>
          <a:ext cx="0" cy="0"/>
          <a:chOff x="0" y="0"/>
          <a:chExt cx="0" cy="0"/>
        </a:xfrm>
      </p:grpSpPr>
      <p:pic>
        <p:nvPicPr>
          <p:cNvPr id="14" name="Immagine 13" descr="Immagine che contiene Danza, persone, persona, gruppo&#10;&#10;Descrizione generata automaticamente">
            <a:extLst>
              <a:ext uri="{FF2B5EF4-FFF2-40B4-BE49-F238E27FC236}">
                <a16:creationId xmlns:a16="http://schemas.microsoft.com/office/drawing/2014/main" id="{4900BE1C-DBF5-AA5C-851B-3BA3115E8BE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9" name="Elemento grafico 8">
            <a:extLst>
              <a:ext uri="{FF2B5EF4-FFF2-40B4-BE49-F238E27FC236}">
                <a16:creationId xmlns:a16="http://schemas.microsoft.com/office/drawing/2014/main" id="{7441DD0E-3AB9-EDAA-8EC2-B817DF7256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88451" y="374064"/>
            <a:ext cx="2047875" cy="552450"/>
          </a:xfrm>
          <a:prstGeom prst="rect">
            <a:avLst/>
          </a:prstGeom>
        </p:spPr>
      </p:pic>
      <p:pic>
        <p:nvPicPr>
          <p:cNvPr id="3" name="Elemento grafico 2">
            <a:extLst>
              <a:ext uri="{FF2B5EF4-FFF2-40B4-BE49-F238E27FC236}">
                <a16:creationId xmlns:a16="http://schemas.microsoft.com/office/drawing/2014/main" id="{130C25FD-3BA5-FB2C-8E57-55672F64E27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740699" y="0"/>
            <a:ext cx="5996940" cy="6858000"/>
          </a:xfrm>
          <a:prstGeom prst="rect">
            <a:avLst/>
          </a:prstGeom>
        </p:spPr>
      </p:pic>
      <p:sp>
        <p:nvSpPr>
          <p:cNvPr id="5" name="Titolo 9">
            <a:extLst>
              <a:ext uri="{FF2B5EF4-FFF2-40B4-BE49-F238E27FC236}">
                <a16:creationId xmlns:a16="http://schemas.microsoft.com/office/drawing/2014/main" id="{C9941B70-DD18-5714-8DA4-5674144BF40A}"/>
              </a:ext>
            </a:extLst>
          </p:cNvPr>
          <p:cNvSpPr>
            <a:spLocks noGrp="1"/>
          </p:cNvSpPr>
          <p:nvPr>
            <p:ph type="title" hasCustomPrompt="1"/>
          </p:nvPr>
        </p:nvSpPr>
        <p:spPr>
          <a:xfrm>
            <a:off x="6309360" y="2651125"/>
            <a:ext cx="5426966" cy="1325563"/>
          </a:xfrm>
        </p:spPr>
        <p:txBody>
          <a:bodyPr>
            <a:normAutofit/>
          </a:bodyPr>
          <a:lstStyle>
            <a:lvl1pPr algn="r">
              <a:defRPr sz="5400" b="1">
                <a:solidFill>
                  <a:schemeClr val="bg1"/>
                </a:solidFill>
                <a:latin typeface="Arial" panose="020B0604020202020204" pitchFamily="34" charset="0"/>
                <a:cs typeface="Arial" panose="020B0604020202020204" pitchFamily="34" charset="0"/>
              </a:defRPr>
            </a:lvl1pPr>
          </a:lstStyle>
          <a:p>
            <a:r>
              <a:rPr lang="en-US" dirty="0"/>
              <a:t>Click to enter </a:t>
            </a:r>
            <a:br>
              <a:rPr lang="en-US" dirty="0"/>
            </a:br>
            <a:r>
              <a:rPr lang="en-US" dirty="0"/>
              <a:t>the title</a:t>
            </a:r>
          </a:p>
        </p:txBody>
      </p:sp>
    </p:spTree>
    <p:extLst>
      <p:ext uri="{BB962C8B-B14F-4D97-AF65-F5344CB8AC3E}">
        <p14:creationId xmlns:p14="http://schemas.microsoft.com/office/powerpoint/2010/main" val="1683296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pertina A">
    <p:bg>
      <p:bgPr>
        <a:solidFill>
          <a:schemeClr val="bg1"/>
        </a:solidFill>
        <a:effectLst/>
      </p:bgPr>
    </p:bg>
    <p:spTree>
      <p:nvGrpSpPr>
        <p:cNvPr id="1" name=""/>
        <p:cNvGrpSpPr/>
        <p:nvPr/>
      </p:nvGrpSpPr>
      <p:grpSpPr>
        <a:xfrm>
          <a:off x="0" y="0"/>
          <a:ext cx="0" cy="0"/>
          <a:chOff x="0" y="0"/>
          <a:chExt cx="0" cy="0"/>
        </a:xfrm>
      </p:grpSpPr>
      <p:pic>
        <p:nvPicPr>
          <p:cNvPr id="14" name="Immagine 13" descr="Immagine che contiene Danza, persone, persona, gruppo&#10;&#10;Descrizione generata automaticamente">
            <a:extLst>
              <a:ext uri="{FF2B5EF4-FFF2-40B4-BE49-F238E27FC236}">
                <a16:creationId xmlns:a16="http://schemas.microsoft.com/office/drawing/2014/main" id="{4900BE1C-DBF5-AA5C-851B-3BA3115E8BE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a:stretch/>
        </p:blipFill>
        <p:spPr>
          <a:xfrm>
            <a:off x="0" y="-605"/>
            <a:ext cx="6096000" cy="6858000"/>
          </a:xfrm>
          <a:prstGeom prst="rect">
            <a:avLst/>
          </a:prstGeom>
        </p:spPr>
      </p:pic>
      <p:pic>
        <p:nvPicPr>
          <p:cNvPr id="9" name="Elemento grafico 8">
            <a:extLst>
              <a:ext uri="{FF2B5EF4-FFF2-40B4-BE49-F238E27FC236}">
                <a16:creationId xmlns:a16="http://schemas.microsoft.com/office/drawing/2014/main" id="{7441DD0E-3AB9-EDAA-8EC2-B817DF7256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88451" y="374064"/>
            <a:ext cx="2047875" cy="552450"/>
          </a:xfrm>
          <a:prstGeom prst="rect">
            <a:avLst/>
          </a:prstGeom>
        </p:spPr>
      </p:pic>
      <p:pic>
        <p:nvPicPr>
          <p:cNvPr id="3" name="Elemento grafico 2">
            <a:extLst>
              <a:ext uri="{FF2B5EF4-FFF2-40B4-BE49-F238E27FC236}">
                <a16:creationId xmlns:a16="http://schemas.microsoft.com/office/drawing/2014/main" id="{130C25FD-3BA5-FB2C-8E57-55672F64E27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740699" y="0"/>
            <a:ext cx="5996940" cy="6858000"/>
          </a:xfrm>
          <a:prstGeom prst="rect">
            <a:avLst/>
          </a:prstGeom>
        </p:spPr>
      </p:pic>
      <p:sp>
        <p:nvSpPr>
          <p:cNvPr id="5" name="Titolo 9">
            <a:extLst>
              <a:ext uri="{FF2B5EF4-FFF2-40B4-BE49-F238E27FC236}">
                <a16:creationId xmlns:a16="http://schemas.microsoft.com/office/drawing/2014/main" id="{C9941B70-DD18-5714-8DA4-5674144BF40A}"/>
              </a:ext>
            </a:extLst>
          </p:cNvPr>
          <p:cNvSpPr>
            <a:spLocks noGrp="1"/>
          </p:cNvSpPr>
          <p:nvPr>
            <p:ph type="title" hasCustomPrompt="1"/>
          </p:nvPr>
        </p:nvSpPr>
        <p:spPr>
          <a:xfrm>
            <a:off x="6300215" y="2765613"/>
            <a:ext cx="5436109" cy="1325563"/>
          </a:xfrm>
        </p:spPr>
        <p:txBody>
          <a:bodyPr>
            <a:normAutofit/>
          </a:bodyPr>
          <a:lstStyle>
            <a:lvl1pPr algn="r">
              <a:defRPr sz="5400" b="1">
                <a:solidFill>
                  <a:srgbClr val="C3094A"/>
                </a:solidFill>
                <a:latin typeface="Arial" panose="020B0604020202020204" pitchFamily="34" charset="0"/>
                <a:cs typeface="Arial" panose="020B0604020202020204" pitchFamily="34" charset="0"/>
              </a:defRPr>
            </a:lvl1pPr>
          </a:lstStyle>
          <a:p>
            <a:r>
              <a:rPr lang="en-US" dirty="0"/>
              <a:t>Click to enter </a:t>
            </a:r>
            <a:br>
              <a:rPr lang="en-US" dirty="0"/>
            </a:br>
            <a:r>
              <a:rPr lang="en-US" dirty="0"/>
              <a:t>the title</a:t>
            </a:r>
          </a:p>
        </p:txBody>
      </p:sp>
      <p:pic>
        <p:nvPicPr>
          <p:cNvPr id="10" name="Elemento grafico 9">
            <a:extLst>
              <a:ext uri="{FF2B5EF4-FFF2-40B4-BE49-F238E27FC236}">
                <a16:creationId xmlns:a16="http://schemas.microsoft.com/office/drawing/2014/main" id="{7534C607-AF57-92D3-B72F-1F0BA276344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688450" y="374064"/>
            <a:ext cx="2047875" cy="552450"/>
          </a:xfrm>
          <a:prstGeom prst="rect">
            <a:avLst/>
          </a:prstGeom>
        </p:spPr>
      </p:pic>
    </p:spTree>
    <p:extLst>
      <p:ext uri="{BB962C8B-B14F-4D97-AF65-F5344CB8AC3E}">
        <p14:creationId xmlns:p14="http://schemas.microsoft.com/office/powerpoint/2010/main" val="737329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15" name="Immagine 14" descr="Immagine che contiene Danza, persone, persona, gruppo&#10;&#10;Descrizione generata automaticamente">
            <a:extLst>
              <a:ext uri="{FF2B5EF4-FFF2-40B4-BE49-F238E27FC236}">
                <a16:creationId xmlns:a16="http://schemas.microsoft.com/office/drawing/2014/main" id="{98FE7796-6E0C-E40D-CDAD-DB472F07873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r="44815"/>
          <a:stretch/>
        </p:blipFill>
        <p:spPr>
          <a:xfrm>
            <a:off x="10706100" y="-605"/>
            <a:ext cx="1485900" cy="6858000"/>
          </a:xfrm>
          <a:prstGeom prst="rect">
            <a:avLst/>
          </a:prstGeom>
        </p:spPr>
      </p:pic>
      <p:sp>
        <p:nvSpPr>
          <p:cNvPr id="2" name="Titolo 1">
            <a:extLst>
              <a:ext uri="{FF2B5EF4-FFF2-40B4-BE49-F238E27FC236}">
                <a16:creationId xmlns:a16="http://schemas.microsoft.com/office/drawing/2014/main" id="{95C155E2-BFF7-B0C4-0F2B-7E367226B465}"/>
              </a:ext>
            </a:extLst>
          </p:cNvPr>
          <p:cNvSpPr>
            <a:spLocks noGrp="1"/>
          </p:cNvSpPr>
          <p:nvPr>
            <p:ph type="title" hasCustomPrompt="1"/>
          </p:nvPr>
        </p:nvSpPr>
        <p:spPr>
          <a:xfrm>
            <a:off x="381000" y="225425"/>
            <a:ext cx="9080500" cy="841375"/>
          </a:xfrm>
        </p:spPr>
        <p:txBody>
          <a:bodyPr>
            <a:noAutofit/>
          </a:bodyPr>
          <a:lstStyle>
            <a:lvl1pPr>
              <a:defRPr sz="4000" b="1">
                <a:solidFill>
                  <a:srgbClr val="C3094A"/>
                </a:solidFill>
                <a:latin typeface="Arial" panose="020B0604020202020204" pitchFamily="34" charset="0"/>
                <a:cs typeface="Arial" panose="020B0604020202020204" pitchFamily="34" charset="0"/>
              </a:defRPr>
            </a:lvl1pPr>
          </a:lstStyle>
          <a:p>
            <a:r>
              <a:rPr lang="en-US" dirty="0"/>
              <a:t>Click to enter the title</a:t>
            </a:r>
          </a:p>
        </p:txBody>
      </p:sp>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381000" y="1282700"/>
            <a:ext cx="11366500" cy="736600"/>
          </a:xfrm>
        </p:spPr>
        <p:txBody>
          <a:bodyPr>
            <a:normAutofit/>
          </a:bodyPr>
          <a:lstStyle>
            <a:lvl1pPr marL="0" indent="0" algn="l">
              <a:buNone/>
              <a:defRPr sz="1400">
                <a:latin typeface="Arial" panose="020B0604020202020204" pitchFamily="34" charset="0"/>
                <a:cs typeface="Arial" panose="020B0604020202020204" pitchFamily="34" charset="0"/>
              </a:defRPr>
            </a:lvl1pPr>
          </a:lstStyle>
          <a:p>
            <a:pPr lvl="0"/>
            <a:r>
              <a:rPr lang="en-US" dirty="0"/>
              <a:t>Click to enter the title</a:t>
            </a:r>
          </a:p>
        </p:txBody>
      </p:sp>
      <p:sp>
        <p:nvSpPr>
          <p:cNvPr id="9" name="Segnaposto testo 7">
            <a:extLst>
              <a:ext uri="{FF2B5EF4-FFF2-40B4-BE49-F238E27FC236}">
                <a16:creationId xmlns:a16="http://schemas.microsoft.com/office/drawing/2014/main" id="{3BA5F9B0-26B3-951D-7F7C-1677B30CF457}"/>
              </a:ext>
            </a:extLst>
          </p:cNvPr>
          <p:cNvSpPr>
            <a:spLocks noGrp="1"/>
          </p:cNvSpPr>
          <p:nvPr>
            <p:ph type="body" sz="quarter" idx="13" hasCustomPrompt="1"/>
          </p:nvPr>
        </p:nvSpPr>
        <p:spPr>
          <a:xfrm>
            <a:off x="381000" y="2120900"/>
            <a:ext cx="11366500" cy="736600"/>
          </a:xfrm>
        </p:spPr>
        <p:txBody>
          <a:bodyPr>
            <a:normAutofit/>
          </a:bodyPr>
          <a:lstStyle>
            <a:lvl1pPr marL="177800" indent="-177800" algn="just">
              <a:buClr>
                <a:srgbClr val="007C93"/>
              </a:buClr>
              <a:buFont typeface="Wingdings" panose="05000000000000000000" pitchFamily="2" charset="2"/>
              <a:buChar char="§"/>
              <a:defRPr sz="1400">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bullet list</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10919534" y="6356350"/>
            <a:ext cx="929565" cy="365125"/>
          </a:xfrm>
        </p:spPr>
        <p:txBody>
          <a:bodyPr/>
          <a:lstStyle>
            <a:lvl1pPr>
              <a:defRPr b="1">
                <a:solidFill>
                  <a:srgbClr val="FFFFFF"/>
                </a:solidFill>
                <a:latin typeface="Arial" panose="020B0604020202020204" pitchFamily="34" charset="0"/>
                <a:cs typeface="Arial" panose="020B0604020202020204" pitchFamily="34" charset="0"/>
              </a:defRPr>
            </a:lvl1pPr>
          </a:lstStyle>
          <a:p>
            <a:fld id="{18BF097D-12BE-4314-85C2-454A696EF096}" type="slidenum">
              <a:rPr lang="en-US" smtClean="0"/>
              <a:pPr/>
              <a:t>‹N›</a:t>
            </a:fld>
            <a:endParaRPr lang="en-US" dirty="0"/>
          </a:p>
        </p:txBody>
      </p:sp>
      <p:pic>
        <p:nvPicPr>
          <p:cNvPr id="14" name="Elemento grafico 13">
            <a:extLst>
              <a:ext uri="{FF2B5EF4-FFF2-40B4-BE49-F238E27FC236}">
                <a16:creationId xmlns:a16="http://schemas.microsoft.com/office/drawing/2014/main" id="{1B783CD6-D29F-0913-2B3E-7828AE6B536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2901" y="6457949"/>
            <a:ext cx="3390900" cy="161925"/>
          </a:xfrm>
          <a:prstGeom prst="rect">
            <a:avLst/>
          </a:prstGeom>
        </p:spPr>
      </p:pic>
      <p:pic>
        <p:nvPicPr>
          <p:cNvPr id="24" name="Elemento grafico 23">
            <a:extLst>
              <a:ext uri="{FF2B5EF4-FFF2-40B4-BE49-F238E27FC236}">
                <a16:creationId xmlns:a16="http://schemas.microsoft.com/office/drawing/2014/main" id="{E0D80106-8E8C-CB90-B799-88AC13D14E7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61628" y="137319"/>
            <a:ext cx="649371" cy="736600"/>
          </a:xfrm>
          <a:prstGeom prst="rect">
            <a:avLst/>
          </a:prstGeom>
        </p:spPr>
      </p:pic>
    </p:spTree>
    <p:extLst>
      <p:ext uri="{BB962C8B-B14F-4D97-AF65-F5344CB8AC3E}">
        <p14:creationId xmlns:p14="http://schemas.microsoft.com/office/powerpoint/2010/main" val="571628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C155E2-BFF7-B0C4-0F2B-7E367226B465}"/>
              </a:ext>
            </a:extLst>
          </p:cNvPr>
          <p:cNvSpPr>
            <a:spLocks noGrp="1"/>
          </p:cNvSpPr>
          <p:nvPr>
            <p:ph type="title" hasCustomPrompt="1"/>
          </p:nvPr>
        </p:nvSpPr>
        <p:spPr>
          <a:xfrm>
            <a:off x="381000" y="225425"/>
            <a:ext cx="9080500" cy="841375"/>
          </a:xfrm>
        </p:spPr>
        <p:txBody>
          <a:bodyPr>
            <a:noAutofit/>
          </a:bodyPr>
          <a:lstStyle>
            <a:lvl1pPr>
              <a:defRPr sz="4000" b="1">
                <a:solidFill>
                  <a:srgbClr val="C3094A"/>
                </a:solidFill>
                <a:latin typeface="Arial" panose="020B0604020202020204" pitchFamily="34" charset="0"/>
                <a:cs typeface="Arial" panose="020B0604020202020204" pitchFamily="34" charset="0"/>
              </a:defRPr>
            </a:lvl1pPr>
          </a:lstStyle>
          <a:p>
            <a:r>
              <a:rPr lang="en-US" dirty="0"/>
              <a:t>Click to enter the title</a:t>
            </a:r>
          </a:p>
        </p:txBody>
      </p:sp>
      <p:sp>
        <p:nvSpPr>
          <p:cNvPr id="8" name="Segnaposto testo 7">
            <a:extLst>
              <a:ext uri="{FF2B5EF4-FFF2-40B4-BE49-F238E27FC236}">
                <a16:creationId xmlns:a16="http://schemas.microsoft.com/office/drawing/2014/main" id="{C3A38072-0C00-FF81-4D32-603C9C49C0D8}"/>
              </a:ext>
            </a:extLst>
          </p:cNvPr>
          <p:cNvSpPr>
            <a:spLocks noGrp="1"/>
          </p:cNvSpPr>
          <p:nvPr>
            <p:ph type="body" sz="quarter" idx="12" hasCustomPrompt="1"/>
          </p:nvPr>
        </p:nvSpPr>
        <p:spPr>
          <a:xfrm>
            <a:off x="381000" y="1282700"/>
            <a:ext cx="11366500" cy="736600"/>
          </a:xfrm>
        </p:spPr>
        <p:txBody>
          <a:bodyPr>
            <a:normAutofit/>
          </a:bodyPr>
          <a:lstStyle>
            <a:lvl1pPr marL="0" indent="0" algn="just">
              <a:buNone/>
              <a:defRPr sz="1400">
                <a:latin typeface="Arial" panose="020B0604020202020204" pitchFamily="34" charset="0"/>
                <a:cs typeface="Arial" panose="020B0604020202020204" pitchFamily="34" charset="0"/>
              </a:defRPr>
            </a:lvl1pPr>
          </a:lstStyle>
          <a:p>
            <a:pPr lvl="0"/>
            <a:r>
              <a:rPr lang="en-US" dirty="0"/>
              <a:t>Click to enter the title</a:t>
            </a:r>
          </a:p>
        </p:txBody>
      </p:sp>
      <p:sp>
        <p:nvSpPr>
          <p:cNvPr id="9" name="Segnaposto testo 7">
            <a:extLst>
              <a:ext uri="{FF2B5EF4-FFF2-40B4-BE49-F238E27FC236}">
                <a16:creationId xmlns:a16="http://schemas.microsoft.com/office/drawing/2014/main" id="{3BA5F9B0-26B3-951D-7F7C-1677B30CF457}"/>
              </a:ext>
            </a:extLst>
          </p:cNvPr>
          <p:cNvSpPr>
            <a:spLocks noGrp="1"/>
          </p:cNvSpPr>
          <p:nvPr>
            <p:ph type="body" sz="quarter" idx="13" hasCustomPrompt="1"/>
          </p:nvPr>
        </p:nvSpPr>
        <p:spPr>
          <a:xfrm>
            <a:off x="381000" y="2120900"/>
            <a:ext cx="11366500" cy="736600"/>
          </a:xfrm>
        </p:spPr>
        <p:txBody>
          <a:bodyPr>
            <a:normAutofit/>
          </a:bodyPr>
          <a:lstStyle>
            <a:lvl1pPr marL="177800" indent="-177800" algn="just">
              <a:buClr>
                <a:srgbClr val="007C93"/>
              </a:buClr>
              <a:buFont typeface="Wingdings" panose="05000000000000000000" pitchFamily="2" charset="2"/>
              <a:buChar char="§"/>
              <a:defRPr sz="1400">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bullet list</a:t>
            </a:r>
            <a:endParaRPr lang="en-US" dirty="0"/>
          </a:p>
        </p:txBody>
      </p:sp>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9105900" y="6356350"/>
            <a:ext cx="2743200" cy="365125"/>
          </a:xfrm>
        </p:spPr>
        <p:txBody>
          <a:bodyPr/>
          <a:lstStyle/>
          <a:p>
            <a:fld id="{18BF097D-12BE-4314-85C2-454A696EF096}" type="slidenum">
              <a:rPr lang="en-US" smtClean="0"/>
              <a:t>‹N›</a:t>
            </a:fld>
            <a:endParaRPr lang="en-US"/>
          </a:p>
        </p:txBody>
      </p:sp>
      <p:pic>
        <p:nvPicPr>
          <p:cNvPr id="12" name="Elemento grafico 11">
            <a:extLst>
              <a:ext uri="{FF2B5EF4-FFF2-40B4-BE49-F238E27FC236}">
                <a16:creationId xmlns:a16="http://schemas.microsoft.com/office/drawing/2014/main" id="{BC5C31BB-293E-1161-99F3-EFE62B4047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99728" y="177799"/>
            <a:ext cx="649372" cy="736601"/>
          </a:xfrm>
          <a:prstGeom prst="rect">
            <a:avLst/>
          </a:prstGeom>
        </p:spPr>
      </p:pic>
      <p:pic>
        <p:nvPicPr>
          <p:cNvPr id="3" name="Elemento grafico 2">
            <a:extLst>
              <a:ext uri="{FF2B5EF4-FFF2-40B4-BE49-F238E27FC236}">
                <a16:creationId xmlns:a16="http://schemas.microsoft.com/office/drawing/2014/main" id="{B7C607EB-A7BD-7D11-E36E-409D2A88E92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901" y="6457949"/>
            <a:ext cx="3390900" cy="161925"/>
          </a:xfrm>
          <a:prstGeom prst="rect">
            <a:avLst/>
          </a:prstGeom>
        </p:spPr>
      </p:pic>
    </p:spTree>
    <p:extLst>
      <p:ext uri="{BB962C8B-B14F-4D97-AF65-F5344CB8AC3E}">
        <p14:creationId xmlns:p14="http://schemas.microsoft.com/office/powerpoint/2010/main" val="3129942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olo e contenuto">
    <p:spTree>
      <p:nvGrpSpPr>
        <p:cNvPr id="1" name=""/>
        <p:cNvGrpSpPr/>
        <p:nvPr/>
      </p:nvGrpSpPr>
      <p:grpSpPr>
        <a:xfrm>
          <a:off x="0" y="0"/>
          <a:ext cx="0" cy="0"/>
          <a:chOff x="0" y="0"/>
          <a:chExt cx="0" cy="0"/>
        </a:xfrm>
      </p:grpSpPr>
      <p:pic>
        <p:nvPicPr>
          <p:cNvPr id="15" name="Immagine 14" descr="Immagine che contiene Danza, persone, persona, gruppo&#10;&#10;Descrizione generata automaticamente">
            <a:extLst>
              <a:ext uri="{FF2B5EF4-FFF2-40B4-BE49-F238E27FC236}">
                <a16:creationId xmlns:a16="http://schemas.microsoft.com/office/drawing/2014/main" id="{98FE7796-6E0C-E40D-CDAD-DB472F07873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41" r="44815"/>
          <a:stretch/>
        </p:blipFill>
        <p:spPr>
          <a:xfrm>
            <a:off x="10706100" y="-605"/>
            <a:ext cx="1485900" cy="6858000"/>
          </a:xfrm>
          <a:prstGeom prst="rect">
            <a:avLst/>
          </a:prstGeom>
        </p:spPr>
      </p:pic>
      <p:sp>
        <p:nvSpPr>
          <p:cNvPr id="10" name="Segnaposto numero diapositiva 5">
            <a:extLst>
              <a:ext uri="{FF2B5EF4-FFF2-40B4-BE49-F238E27FC236}">
                <a16:creationId xmlns:a16="http://schemas.microsoft.com/office/drawing/2014/main" id="{F59610B6-CE9D-21E6-25FA-1FC4D50451C5}"/>
              </a:ext>
            </a:extLst>
          </p:cNvPr>
          <p:cNvSpPr>
            <a:spLocks noGrp="1"/>
          </p:cNvSpPr>
          <p:nvPr>
            <p:ph type="sldNum" sz="quarter" idx="14"/>
          </p:nvPr>
        </p:nvSpPr>
        <p:spPr>
          <a:xfrm>
            <a:off x="10919534" y="6356350"/>
            <a:ext cx="929565" cy="365125"/>
          </a:xfrm>
        </p:spPr>
        <p:txBody>
          <a:bodyPr/>
          <a:lstStyle>
            <a:lvl1pPr>
              <a:defRPr b="1">
                <a:solidFill>
                  <a:srgbClr val="FFFFFF"/>
                </a:solidFill>
                <a:latin typeface="Arial" panose="020B0604020202020204" pitchFamily="34" charset="0"/>
                <a:cs typeface="Arial" panose="020B0604020202020204" pitchFamily="34" charset="0"/>
              </a:defRPr>
            </a:lvl1pPr>
          </a:lstStyle>
          <a:p>
            <a:fld id="{18BF097D-12BE-4314-85C2-454A696EF096}" type="slidenum">
              <a:rPr lang="en-US" smtClean="0"/>
              <a:pPr/>
              <a:t>‹N›</a:t>
            </a:fld>
            <a:endParaRPr lang="en-US" dirty="0"/>
          </a:p>
        </p:txBody>
      </p:sp>
      <p:pic>
        <p:nvPicPr>
          <p:cNvPr id="14" name="Elemento grafico 13">
            <a:extLst>
              <a:ext uri="{FF2B5EF4-FFF2-40B4-BE49-F238E27FC236}">
                <a16:creationId xmlns:a16="http://schemas.microsoft.com/office/drawing/2014/main" id="{1B783CD6-D29F-0913-2B3E-7828AE6B536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2901" y="6457949"/>
            <a:ext cx="3390900" cy="161925"/>
          </a:xfrm>
          <a:prstGeom prst="rect">
            <a:avLst/>
          </a:prstGeom>
        </p:spPr>
      </p:pic>
      <p:pic>
        <p:nvPicPr>
          <p:cNvPr id="24" name="Elemento grafico 23">
            <a:extLst>
              <a:ext uri="{FF2B5EF4-FFF2-40B4-BE49-F238E27FC236}">
                <a16:creationId xmlns:a16="http://schemas.microsoft.com/office/drawing/2014/main" id="{E0D80106-8E8C-CB90-B799-88AC13D14E7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61628" y="137319"/>
            <a:ext cx="649371" cy="736600"/>
          </a:xfrm>
          <a:prstGeom prst="rect">
            <a:avLst/>
          </a:prstGeom>
        </p:spPr>
      </p:pic>
      <p:sp>
        <p:nvSpPr>
          <p:cNvPr id="3" name="Titolo 1">
            <a:extLst>
              <a:ext uri="{FF2B5EF4-FFF2-40B4-BE49-F238E27FC236}">
                <a16:creationId xmlns:a16="http://schemas.microsoft.com/office/drawing/2014/main" id="{5DF947E2-B697-093A-CAC1-DB48486150E3}"/>
              </a:ext>
            </a:extLst>
          </p:cNvPr>
          <p:cNvSpPr>
            <a:spLocks noGrp="1"/>
          </p:cNvSpPr>
          <p:nvPr>
            <p:ph type="title" hasCustomPrompt="1"/>
          </p:nvPr>
        </p:nvSpPr>
        <p:spPr>
          <a:xfrm>
            <a:off x="381000" y="225425"/>
            <a:ext cx="9080500" cy="841375"/>
          </a:xfrm>
        </p:spPr>
        <p:txBody>
          <a:bodyPr>
            <a:noAutofit/>
          </a:bodyPr>
          <a:lstStyle>
            <a:lvl1pPr>
              <a:defRPr sz="4000" b="1">
                <a:solidFill>
                  <a:srgbClr val="007C93"/>
                </a:solidFill>
                <a:latin typeface="Arial" panose="020B0604020202020204" pitchFamily="34" charset="0"/>
                <a:cs typeface="Arial" panose="020B0604020202020204" pitchFamily="34" charset="0"/>
              </a:defRPr>
            </a:lvl1pPr>
          </a:lstStyle>
          <a:p>
            <a:r>
              <a:rPr lang="en-US" dirty="0"/>
              <a:t>Click to enter the title</a:t>
            </a:r>
          </a:p>
        </p:txBody>
      </p:sp>
      <p:sp>
        <p:nvSpPr>
          <p:cNvPr id="4" name="Segnaposto testo 7">
            <a:extLst>
              <a:ext uri="{FF2B5EF4-FFF2-40B4-BE49-F238E27FC236}">
                <a16:creationId xmlns:a16="http://schemas.microsoft.com/office/drawing/2014/main" id="{19CC76BD-8B4E-8A61-CE86-C209E84E03CD}"/>
              </a:ext>
            </a:extLst>
          </p:cNvPr>
          <p:cNvSpPr>
            <a:spLocks noGrp="1"/>
          </p:cNvSpPr>
          <p:nvPr>
            <p:ph type="body" sz="quarter" idx="12" hasCustomPrompt="1"/>
          </p:nvPr>
        </p:nvSpPr>
        <p:spPr>
          <a:xfrm>
            <a:off x="381000" y="1282700"/>
            <a:ext cx="11366500" cy="736600"/>
          </a:xfrm>
        </p:spPr>
        <p:txBody>
          <a:bodyPr>
            <a:normAutofit/>
          </a:bodyPr>
          <a:lstStyle>
            <a:lvl1pPr marL="0" indent="0" algn="just">
              <a:buNone/>
              <a:defRPr sz="1400">
                <a:latin typeface="Arial" panose="020B0604020202020204" pitchFamily="34" charset="0"/>
                <a:cs typeface="Arial" panose="020B0604020202020204" pitchFamily="34" charset="0"/>
              </a:defRPr>
            </a:lvl1pPr>
          </a:lstStyle>
          <a:p>
            <a:pPr lvl="0"/>
            <a:r>
              <a:rPr lang="en-US" dirty="0"/>
              <a:t>Click to enter the title</a:t>
            </a:r>
          </a:p>
        </p:txBody>
      </p:sp>
      <p:sp>
        <p:nvSpPr>
          <p:cNvPr id="5" name="Segnaposto testo 7">
            <a:extLst>
              <a:ext uri="{FF2B5EF4-FFF2-40B4-BE49-F238E27FC236}">
                <a16:creationId xmlns:a16="http://schemas.microsoft.com/office/drawing/2014/main" id="{B375310B-DFED-181C-9059-B0C70BBF4E13}"/>
              </a:ext>
            </a:extLst>
          </p:cNvPr>
          <p:cNvSpPr>
            <a:spLocks noGrp="1"/>
          </p:cNvSpPr>
          <p:nvPr>
            <p:ph type="body" sz="quarter" idx="13" hasCustomPrompt="1"/>
          </p:nvPr>
        </p:nvSpPr>
        <p:spPr>
          <a:xfrm>
            <a:off x="381000" y="2120900"/>
            <a:ext cx="11366500" cy="736600"/>
          </a:xfrm>
        </p:spPr>
        <p:txBody>
          <a:bodyPr>
            <a:normAutofit/>
          </a:bodyPr>
          <a:lstStyle>
            <a:lvl1pPr marL="177800" indent="-177800" algn="just">
              <a:buClr>
                <a:srgbClr val="C3094A"/>
              </a:buClr>
              <a:buFont typeface="Wingdings" panose="05000000000000000000" pitchFamily="2" charset="2"/>
              <a:buChar char="§"/>
              <a:defRPr sz="1400">
                <a:latin typeface="Arial" panose="020B0604020202020204" pitchFamily="34" charset="0"/>
                <a:cs typeface="Arial" panose="020B0604020202020204" pitchFamily="34" charset="0"/>
              </a:defRPr>
            </a:lvl1pPr>
          </a:lstStyle>
          <a:p>
            <a:pPr lvl="0"/>
            <a:r>
              <a:rPr lang="it-IT" dirty="0"/>
              <a:t>Click to </a:t>
            </a:r>
            <a:r>
              <a:rPr lang="it-IT" dirty="0" err="1"/>
              <a:t>enter</a:t>
            </a:r>
            <a:r>
              <a:rPr lang="it-IT" dirty="0"/>
              <a:t> bullet list</a:t>
            </a:r>
            <a:endParaRPr lang="en-US" dirty="0"/>
          </a:p>
        </p:txBody>
      </p:sp>
    </p:spTree>
    <p:extLst>
      <p:ext uri="{BB962C8B-B14F-4D97-AF65-F5344CB8AC3E}">
        <p14:creationId xmlns:p14="http://schemas.microsoft.com/office/powerpoint/2010/main" val="2028854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9F87335E-87F5-3082-11C9-A881E36B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the title style of the schema</a:t>
            </a:r>
          </a:p>
        </p:txBody>
      </p:sp>
      <p:sp>
        <p:nvSpPr>
          <p:cNvPr id="3" name="Segnaposto testo 2">
            <a:extLst>
              <a:ext uri="{FF2B5EF4-FFF2-40B4-BE49-F238E27FC236}">
                <a16:creationId xmlns:a16="http://schemas.microsoft.com/office/drawing/2014/main" id="{6884DAA6-3E6F-0196-38C5-11FBBA8378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change the text styles of the layout</a:t>
            </a:r>
            <a:endParaRPr lang="it-IT"/>
          </a:p>
          <a:p>
            <a:pPr lvl="0"/>
            <a:r>
              <a:rPr lang="it-IT"/>
              <a:t>Second </a:t>
            </a:r>
            <a:r>
              <a:rPr lang="it-IT" err="1"/>
              <a:t>layer</a:t>
            </a:r>
            <a:endParaRPr lang="it-IT"/>
          </a:p>
          <a:p>
            <a:pPr lvl="2"/>
            <a:r>
              <a:rPr lang="it-IT"/>
              <a:t>Third </a:t>
            </a:r>
            <a:r>
              <a:rPr lang="it-IT" err="1"/>
              <a:t>layer</a:t>
            </a:r>
            <a:endParaRPr lang="it-IT"/>
          </a:p>
          <a:p>
            <a:pPr lvl="3"/>
            <a:r>
              <a:rPr lang="it-IT" err="1"/>
              <a:t>Fourth</a:t>
            </a:r>
            <a:r>
              <a:rPr lang="it-IT"/>
              <a:t> </a:t>
            </a:r>
            <a:r>
              <a:rPr lang="it-IT" err="1"/>
              <a:t>layer</a:t>
            </a:r>
            <a:endParaRPr lang="it-IT"/>
          </a:p>
          <a:p>
            <a:pPr lvl="4"/>
            <a:r>
              <a:rPr lang="it-IT"/>
              <a:t>Fifth layer</a:t>
            </a:r>
            <a:endParaRPr lang="en-US"/>
          </a:p>
        </p:txBody>
      </p:sp>
      <p:sp>
        <p:nvSpPr>
          <p:cNvPr id="4" name="Segnaposto data 3">
            <a:extLst>
              <a:ext uri="{FF2B5EF4-FFF2-40B4-BE49-F238E27FC236}">
                <a16:creationId xmlns:a16="http://schemas.microsoft.com/office/drawing/2014/main" id="{FDBD3E81-4B0D-1CB8-148E-0A5F589299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ABA5E25-8EE6-49CA-94B2-65B8E544783E}" type="datetimeFigureOut">
              <a:rPr lang="en-US" smtClean="0"/>
              <a:t>2/1/25</a:t>
            </a:fld>
            <a:endParaRPr lang="en-US"/>
          </a:p>
        </p:txBody>
      </p:sp>
      <p:sp>
        <p:nvSpPr>
          <p:cNvPr id="5" name="Segnaposto piè di pagina 4">
            <a:extLst>
              <a:ext uri="{FF2B5EF4-FFF2-40B4-BE49-F238E27FC236}">
                <a16:creationId xmlns:a16="http://schemas.microsoft.com/office/drawing/2014/main" id="{6C340550-21A0-8A67-B663-C48645C174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egnaposto numero diapositiva 5">
            <a:extLst>
              <a:ext uri="{FF2B5EF4-FFF2-40B4-BE49-F238E27FC236}">
                <a16:creationId xmlns:a16="http://schemas.microsoft.com/office/drawing/2014/main" id="{7B8CA386-0D79-3064-EA7F-434AFFEFB4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8BF097D-12BE-4314-85C2-454A696EF096}" type="slidenum">
              <a:rPr lang="en-US" smtClean="0"/>
              <a:t>‹N›</a:t>
            </a:fld>
            <a:endParaRPr lang="en-US"/>
          </a:p>
        </p:txBody>
      </p:sp>
    </p:spTree>
    <p:extLst>
      <p:ext uri="{BB962C8B-B14F-4D97-AF65-F5344CB8AC3E}">
        <p14:creationId xmlns:p14="http://schemas.microsoft.com/office/powerpoint/2010/main" val="1590130685"/>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75" r:id="rId3"/>
    <p:sldLayoutId id="2147483660" r:id="rId4"/>
    <p:sldLayoutId id="2147483662" r:id="rId5"/>
    <p:sldLayoutId id="2147483668" r:id="rId6"/>
    <p:sldLayoutId id="2147483650" r:id="rId7"/>
    <p:sldLayoutId id="2147483664" r:id="rId8"/>
    <p:sldLayoutId id="2147483665" r:id="rId9"/>
    <p:sldLayoutId id="2147483663" r:id="rId10"/>
    <p:sldLayoutId id="2147483669" r:id="rId11"/>
    <p:sldLayoutId id="2147483672" r:id="rId12"/>
    <p:sldLayoutId id="2147483670" r:id="rId13"/>
    <p:sldLayoutId id="2147483673" r:id="rId14"/>
    <p:sldLayoutId id="2147483671" r:id="rId15"/>
    <p:sldLayoutId id="2147483674" r:id="rId16"/>
    <p:sldLayoutId id="2147483676" r:id="rId17"/>
    <p:sldLayoutId id="2147483678" r:id="rId18"/>
    <p:sldLayoutId id="2147483666" r:id="rId19"/>
    <p:sldLayoutId id="2147483677" r:id="rId20"/>
    <p:sldLayoutId id="2147483679" r:id="rId21"/>
    <p:sldLayoutId id="2147483667"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BD8F960-A4E6-5D4E-D20C-3C0D61628052}"/>
              </a:ext>
            </a:extLst>
          </p:cNvPr>
          <p:cNvSpPr>
            <a:spLocks noGrp="1"/>
          </p:cNvSpPr>
          <p:nvPr>
            <p:ph type="title"/>
          </p:nvPr>
        </p:nvSpPr>
        <p:spPr/>
        <p:txBody>
          <a:bodyPr>
            <a:noAutofit/>
          </a:bodyPr>
          <a:lstStyle/>
          <a:p>
            <a:pPr algn="l"/>
            <a:r>
              <a:rPr lang="it-IT" sz="2800" dirty="0"/>
              <a:t>Gli strumenti per preparare il passaggio generazionale</a:t>
            </a:r>
          </a:p>
        </p:txBody>
      </p:sp>
      <p:sp>
        <p:nvSpPr>
          <p:cNvPr id="3" name="CasellaDiTesto 2">
            <a:extLst>
              <a:ext uri="{FF2B5EF4-FFF2-40B4-BE49-F238E27FC236}">
                <a16:creationId xmlns:a16="http://schemas.microsoft.com/office/drawing/2014/main" id="{9F21EFE8-EA79-CB79-831D-6549E0DA527E}"/>
              </a:ext>
            </a:extLst>
          </p:cNvPr>
          <p:cNvSpPr txBox="1"/>
          <p:nvPr/>
        </p:nvSpPr>
        <p:spPr>
          <a:xfrm>
            <a:off x="6479177" y="5103223"/>
            <a:ext cx="4702629" cy="1200329"/>
          </a:xfrm>
          <a:prstGeom prst="rect">
            <a:avLst/>
          </a:prstGeom>
          <a:noFill/>
        </p:spPr>
        <p:txBody>
          <a:bodyPr wrap="square" rtlCol="0">
            <a:spAutoFit/>
          </a:bodyPr>
          <a:lstStyle/>
          <a:p>
            <a:r>
              <a:rPr lang="it-IT" i="1" dirty="0">
                <a:latin typeface="Arial" panose="020B0604020202020204" pitchFamily="34" charset="0"/>
                <a:cs typeface="Arial" panose="020B0604020202020204" pitchFamily="34" charset="0"/>
              </a:rPr>
              <a:t>Salerno, 3 febbraio 2025</a:t>
            </a:r>
          </a:p>
          <a:p>
            <a:r>
              <a:rPr lang="it-IT" i="1" dirty="0">
                <a:latin typeface="Arial" panose="020B0604020202020204" pitchFamily="34" charset="0"/>
                <a:cs typeface="Arial" panose="020B0604020202020204" pitchFamily="34" charset="0"/>
              </a:rPr>
              <a:t>Dott. Francesco Pellone</a:t>
            </a:r>
          </a:p>
          <a:p>
            <a:r>
              <a:rPr lang="it-IT" i="1" dirty="0">
                <a:latin typeface="Arial" panose="020B0604020202020204" pitchFamily="34" charset="0"/>
                <a:cs typeface="Arial" panose="020B0604020202020204" pitchFamily="34" charset="0"/>
              </a:rPr>
              <a:t>Partner GA – Grimaldi Alliance</a:t>
            </a:r>
          </a:p>
          <a:p>
            <a:r>
              <a:rPr lang="it-IT" dirty="0">
                <a:latin typeface="Arial" panose="020B0604020202020204" pitchFamily="34" charset="0"/>
                <a:cs typeface="Arial" panose="020B0604020202020204" pitchFamily="34" charset="0"/>
              </a:rPr>
              <a:t> </a:t>
            </a:r>
          </a:p>
        </p:txBody>
      </p:sp>
      <p:pic>
        <p:nvPicPr>
          <p:cNvPr id="5" name="Immagine 4">
            <a:extLst>
              <a:ext uri="{FF2B5EF4-FFF2-40B4-BE49-F238E27FC236}">
                <a16:creationId xmlns:a16="http://schemas.microsoft.com/office/drawing/2014/main" id="{F3019668-26E8-35D1-A1D3-5FE1DA25EAF0}"/>
              </a:ext>
            </a:extLst>
          </p:cNvPr>
          <p:cNvPicPr>
            <a:picLocks noChangeAspect="1"/>
          </p:cNvPicPr>
          <p:nvPr/>
        </p:nvPicPr>
        <p:blipFill>
          <a:blip r:embed="rId2"/>
          <a:stretch>
            <a:fillRect/>
          </a:stretch>
        </p:blipFill>
        <p:spPr>
          <a:xfrm>
            <a:off x="6491795" y="125990"/>
            <a:ext cx="1422400" cy="1422400"/>
          </a:xfrm>
          <a:prstGeom prst="rect">
            <a:avLst/>
          </a:prstGeom>
        </p:spPr>
      </p:pic>
    </p:spTree>
    <p:extLst>
      <p:ext uri="{BB962C8B-B14F-4D97-AF65-F5344CB8AC3E}">
        <p14:creationId xmlns:p14="http://schemas.microsoft.com/office/powerpoint/2010/main" val="2689056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78B15A-FFB9-6CD2-9C8B-EF2B3F837A78}"/>
              </a:ext>
            </a:extLst>
          </p:cNvPr>
          <p:cNvSpPr>
            <a:spLocks noGrp="1"/>
          </p:cNvSpPr>
          <p:nvPr>
            <p:ph type="title"/>
          </p:nvPr>
        </p:nvSpPr>
        <p:spPr/>
        <p:txBody>
          <a:bodyPr/>
          <a:lstStyle/>
          <a:p>
            <a:r>
              <a:rPr lang="it-IT" dirty="0"/>
              <a:t>Il regime fiscale per la costituzione delle </a:t>
            </a:r>
            <a:r>
              <a:rPr lang="it-IT" i="1" dirty="0"/>
              <a:t>holding</a:t>
            </a:r>
            <a:r>
              <a:rPr lang="it-IT" dirty="0"/>
              <a:t> (4/6) </a:t>
            </a:r>
            <a:endParaRPr lang="en-US" dirty="0"/>
          </a:p>
        </p:txBody>
      </p:sp>
      <p:sp>
        <p:nvSpPr>
          <p:cNvPr id="5" name="Rettangolo 4">
            <a:extLst>
              <a:ext uri="{FF2B5EF4-FFF2-40B4-BE49-F238E27FC236}">
                <a16:creationId xmlns:a16="http://schemas.microsoft.com/office/drawing/2014/main" id="{0B2FA0E0-D368-EBB8-F597-D6F5581E63D2}"/>
              </a:ext>
            </a:extLst>
          </p:cNvPr>
          <p:cNvSpPr/>
          <p:nvPr/>
        </p:nvSpPr>
        <p:spPr>
          <a:xfrm>
            <a:off x="381000" y="1344060"/>
            <a:ext cx="11363437" cy="4782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28600" indent="-228600" algn="just">
              <a:lnSpc>
                <a:spcPct val="150000"/>
              </a:lnSpc>
              <a:buClr>
                <a:schemeClr val="bg1"/>
              </a:buClr>
              <a:buFont typeface="+mj-lt"/>
              <a:buAutoNum type="arabicPeriod"/>
            </a:pPr>
            <a:r>
              <a:rPr lang="it-IT" sz="1400" b="0" i="0" u="none" strike="noStrike" dirty="0">
                <a:solidFill>
                  <a:schemeClr val="tx1"/>
                </a:solidFill>
                <a:effectLst/>
                <a:latin typeface="Arial" panose="020B0604020202020204" pitchFamily="34" charset="0"/>
                <a:cs typeface="Arial" panose="020B0604020202020204" pitchFamily="34" charset="0"/>
              </a:rPr>
              <a:t>Ritenere, infatti, che il conferimento possa essere realizzativo per i soci di minoranza non sembra corretto in considerazione del fatto che la norma guarda al controllo in capo alla conferitaria. È questa, dunque, che in un’operazione del genere viene di fatto a ricevere il 100% dell’operativa, acquisendone il controllo. </a:t>
            </a:r>
          </a:p>
          <a:p>
            <a:pPr marL="228600" indent="-228600" algn="just">
              <a:lnSpc>
                <a:spcPct val="150000"/>
              </a:lnSpc>
              <a:buClr>
                <a:schemeClr val="bg1"/>
              </a:buClr>
              <a:buFont typeface="+mj-lt"/>
              <a:buAutoNum type="arabicPeriod"/>
            </a:pPr>
            <a:r>
              <a:rPr lang="it-IT" sz="1400" b="0" i="0" u="none" strike="noStrike" dirty="0">
                <a:solidFill>
                  <a:schemeClr val="tx1"/>
                </a:solidFill>
                <a:effectLst/>
                <a:latin typeface="Arial" panose="020B0604020202020204" pitchFamily="34" charset="0"/>
                <a:cs typeface="Arial" panose="020B0604020202020204" pitchFamily="34" charset="0"/>
              </a:rPr>
              <a:t>Fotografata quindi la condizione sulla conferitaria, va da sé che la neutralità è garantita a tutti i conferenti.</a:t>
            </a:r>
          </a:p>
          <a:p>
            <a:pPr algn="just">
              <a:lnSpc>
                <a:spcPct val="150000"/>
              </a:lnSpc>
            </a:pPr>
            <a:endParaRPr lang="it-IT" sz="1400" dirty="0">
              <a:solidFill>
                <a:schemeClr val="tx1"/>
              </a:solidFill>
              <a:latin typeface="Arial" panose="020B0604020202020204" pitchFamily="34" charset="0"/>
              <a:cs typeface="Arial" panose="020B0604020202020204" pitchFamily="34" charset="0"/>
            </a:endParaRPr>
          </a:p>
          <a:p>
            <a:pPr algn="just">
              <a:lnSpc>
                <a:spcPct val="150000"/>
              </a:lnSpc>
            </a:pPr>
            <a:r>
              <a:rPr lang="it-IT" sz="1400" b="1" i="0" u="none" strike="noStrike" dirty="0">
                <a:solidFill>
                  <a:schemeClr val="tx1"/>
                </a:solidFill>
                <a:effectLst/>
                <a:latin typeface="Arial" panose="020B0604020202020204" pitchFamily="34" charset="0"/>
                <a:cs typeface="Arial" panose="020B0604020202020204" pitchFamily="34" charset="0"/>
              </a:rPr>
              <a:t>La seconda tematica riguarda la tecnica contabile di questa operazione e le sue implicazioni a livello fiscale. </a:t>
            </a:r>
          </a:p>
          <a:p>
            <a:pPr marL="228600" indent="-228600" algn="just">
              <a:lnSpc>
                <a:spcPct val="150000"/>
              </a:lnSpc>
              <a:buFont typeface="+mj-lt"/>
              <a:buAutoNum type="arabicPeriod" startAt="2"/>
            </a:pPr>
            <a:r>
              <a:rPr lang="it-IT" sz="1400" i="0" u="none" strike="noStrike" dirty="0">
                <a:solidFill>
                  <a:schemeClr val="tx1"/>
                </a:solidFill>
                <a:effectLst/>
                <a:latin typeface="Arial" panose="020B0604020202020204" pitchFamily="34" charset="0"/>
                <a:cs typeface="Arial" panose="020B0604020202020204" pitchFamily="34" charset="0"/>
              </a:rPr>
              <a:t>La neutralità è garantita solo se la conferitaria iscrive nel proprio attivo le partecipazioni conferite, in contropartita poi del proprio patrimonio netto (dosando fra </a:t>
            </a:r>
            <a:r>
              <a:rPr lang="it-IT" sz="1400" i="1" u="none" strike="noStrike" dirty="0">
                <a:solidFill>
                  <a:schemeClr val="tx1"/>
                </a:solidFill>
                <a:effectLst/>
                <a:latin typeface="Arial" panose="020B0604020202020204" pitchFamily="34" charset="0"/>
                <a:cs typeface="Arial" panose="020B0604020202020204" pitchFamily="34" charset="0"/>
              </a:rPr>
              <a:t>equity</a:t>
            </a:r>
            <a:r>
              <a:rPr lang="it-IT" sz="1400" i="0" u="none" strike="noStrike" dirty="0">
                <a:solidFill>
                  <a:schemeClr val="tx1"/>
                </a:solidFill>
                <a:effectLst/>
                <a:latin typeface="Arial" panose="020B0604020202020204" pitchFamily="34" charset="0"/>
                <a:cs typeface="Arial" panose="020B0604020202020204" pitchFamily="34" charset="0"/>
              </a:rPr>
              <a:t> e riserve sovrapprezzo), </a:t>
            </a:r>
            <a:r>
              <a:rPr lang="it-IT" sz="1400" b="1" i="0" u="none" strike="noStrike" dirty="0">
                <a:solidFill>
                  <a:schemeClr val="tx1"/>
                </a:solidFill>
                <a:effectLst/>
                <a:latin typeface="Arial" panose="020B0604020202020204" pitchFamily="34" charset="0"/>
                <a:cs typeface="Arial" panose="020B0604020202020204" pitchFamily="34" charset="0"/>
              </a:rPr>
              <a:t>ma mantenendo lo stesso valore fiscale riconosciuto in capo ai soci conferenti</a:t>
            </a:r>
            <a:r>
              <a:rPr lang="it-IT" sz="1400" i="0" u="none" strike="noStrike" dirty="0">
                <a:solidFill>
                  <a:schemeClr val="tx1"/>
                </a:solidFill>
                <a:effectLst/>
                <a:latin typeface="Arial" panose="020B0604020202020204" pitchFamily="34" charset="0"/>
                <a:cs typeface="Arial" panose="020B0604020202020204" pitchFamily="34" charset="0"/>
              </a:rPr>
              <a:t>. </a:t>
            </a:r>
          </a:p>
          <a:p>
            <a:pPr marL="228600" indent="-228600" algn="just">
              <a:lnSpc>
                <a:spcPct val="150000"/>
              </a:lnSpc>
              <a:buClr>
                <a:schemeClr val="bg1"/>
              </a:buClr>
              <a:buFont typeface="+mj-lt"/>
              <a:buAutoNum type="arabicPeriod"/>
            </a:pPr>
            <a:r>
              <a:rPr lang="it-IT" sz="1400" b="0" i="0" u="none" strike="noStrike" dirty="0">
                <a:solidFill>
                  <a:schemeClr val="tx1"/>
                </a:solidFill>
                <a:effectLst/>
                <a:latin typeface="Arial" panose="020B0604020202020204" pitchFamily="34" charset="0"/>
                <a:cs typeface="Arial" panose="020B0604020202020204" pitchFamily="34" charset="0"/>
              </a:rPr>
              <a:t>Se ci si discosta, infatti, mediante un valore superiore, ciò implica il venir meno della neutralità e dunque l’insorgere della tassazione. Data, comunque, una certa situazione partecipativa </a:t>
            </a:r>
            <a:r>
              <a:rPr lang="it-IT" sz="1400" b="0" i="1" u="none" strike="noStrike" dirty="0">
                <a:solidFill>
                  <a:schemeClr val="tx1"/>
                </a:solidFill>
                <a:effectLst/>
                <a:latin typeface="Arial" panose="020B0604020202020204" pitchFamily="34" charset="0"/>
                <a:cs typeface="Arial" panose="020B0604020202020204" pitchFamily="34" charset="0"/>
              </a:rPr>
              <a:t>target</a:t>
            </a:r>
            <a:r>
              <a:rPr lang="it-IT" sz="1400" b="0" i="0" u="none" strike="noStrike" dirty="0">
                <a:solidFill>
                  <a:schemeClr val="tx1"/>
                </a:solidFill>
                <a:effectLst/>
                <a:latin typeface="Arial" panose="020B0604020202020204" pitchFamily="34" charset="0"/>
                <a:cs typeface="Arial" panose="020B0604020202020204" pitchFamily="34" charset="0"/>
              </a:rPr>
              <a:t>, è lecito dosare capitale e sovrapprezzo fra tutti i soci conferenti per raggiungere il risultato societariamente voluto (risoluzione 38/E/12).</a:t>
            </a:r>
          </a:p>
          <a:p>
            <a:pPr algn="just">
              <a:lnSpc>
                <a:spcPct val="150000"/>
              </a:lnSpc>
            </a:pPr>
            <a:endParaRPr lang="it-IT" sz="1400" b="0" i="0" u="none" strike="noStrike"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5709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2F6327D-8C61-0785-574C-C97B9D973FF5}"/>
              </a:ext>
            </a:extLst>
          </p:cNvPr>
          <p:cNvSpPr>
            <a:spLocks noGrp="1"/>
          </p:cNvSpPr>
          <p:nvPr>
            <p:ph type="title"/>
          </p:nvPr>
        </p:nvSpPr>
        <p:spPr/>
        <p:txBody>
          <a:bodyPr/>
          <a:lstStyle/>
          <a:p>
            <a:r>
              <a:rPr lang="it-IT" dirty="0"/>
              <a:t>Il regime fiscale per la costituzione delle </a:t>
            </a:r>
            <a:r>
              <a:rPr lang="it-IT" i="1" dirty="0"/>
              <a:t>holding</a:t>
            </a:r>
            <a:r>
              <a:rPr lang="it-IT" dirty="0"/>
              <a:t> (5/6) </a:t>
            </a:r>
            <a:endParaRPr lang="en-US" dirty="0"/>
          </a:p>
        </p:txBody>
      </p:sp>
      <p:sp>
        <p:nvSpPr>
          <p:cNvPr id="5" name="Rettangolo 4">
            <a:extLst>
              <a:ext uri="{FF2B5EF4-FFF2-40B4-BE49-F238E27FC236}">
                <a16:creationId xmlns:a16="http://schemas.microsoft.com/office/drawing/2014/main" id="{0CF47CBC-0F58-8202-7DB1-D756703AACAA}"/>
              </a:ext>
            </a:extLst>
          </p:cNvPr>
          <p:cNvSpPr/>
          <p:nvPr/>
        </p:nvSpPr>
        <p:spPr>
          <a:xfrm>
            <a:off x="1210245" y="1395572"/>
            <a:ext cx="10229279" cy="446061"/>
          </a:xfrm>
          <a:prstGeom prst="rect">
            <a:avLst/>
          </a:prstGeom>
          <a:solidFill>
            <a:srgbClr val="007C93">
              <a:alpha val="50196"/>
            </a:srgbClr>
          </a:solidFill>
          <a:ln w="19050">
            <a:solidFill>
              <a:srgbClr val="007C9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it-IT" sz="2000" b="1" dirty="0">
                <a:solidFill>
                  <a:schemeClr val="tx1"/>
                </a:solidFill>
                <a:latin typeface="Arial" panose="020B0604020202020204" pitchFamily="34" charset="0"/>
                <a:cs typeface="Arial" panose="020B0604020202020204" pitchFamily="34" charset="0"/>
              </a:rPr>
              <a:t>CONFERIMENTI NON DI CONTROLLO</a:t>
            </a:r>
          </a:p>
        </p:txBody>
      </p:sp>
      <p:sp>
        <p:nvSpPr>
          <p:cNvPr id="6" name="Rettangolo 5">
            <a:extLst>
              <a:ext uri="{FF2B5EF4-FFF2-40B4-BE49-F238E27FC236}">
                <a16:creationId xmlns:a16="http://schemas.microsoft.com/office/drawing/2014/main" id="{827E00C9-CD2E-61B2-250A-4B0DD6CFE4F8}"/>
              </a:ext>
            </a:extLst>
          </p:cNvPr>
          <p:cNvSpPr/>
          <p:nvPr/>
        </p:nvSpPr>
        <p:spPr>
          <a:xfrm>
            <a:off x="476250" y="1395571"/>
            <a:ext cx="590662" cy="446062"/>
          </a:xfrm>
          <a:prstGeom prst="rect">
            <a:avLst/>
          </a:prstGeom>
          <a:solidFill>
            <a:srgbClr val="007C93">
              <a:alpha val="50196"/>
            </a:srgbClr>
          </a:solidFill>
          <a:ln w="19050">
            <a:solidFill>
              <a:srgbClr val="007C9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t-IT" sz="2000" b="1" dirty="0">
                <a:solidFill>
                  <a:schemeClr val="tx1"/>
                </a:solidFill>
                <a:latin typeface="Arial" panose="020B0604020202020204" pitchFamily="34" charset="0"/>
                <a:cs typeface="Arial" panose="020B0604020202020204" pitchFamily="34" charset="0"/>
              </a:rPr>
              <a:t>2.</a:t>
            </a:r>
          </a:p>
        </p:txBody>
      </p:sp>
      <p:sp>
        <p:nvSpPr>
          <p:cNvPr id="7" name="Rettangolo 6">
            <a:extLst>
              <a:ext uri="{FF2B5EF4-FFF2-40B4-BE49-F238E27FC236}">
                <a16:creationId xmlns:a16="http://schemas.microsoft.com/office/drawing/2014/main" id="{5CAADFDC-12A6-35B2-6CDA-54050394B3D9}"/>
              </a:ext>
            </a:extLst>
          </p:cNvPr>
          <p:cNvSpPr/>
          <p:nvPr/>
        </p:nvSpPr>
        <p:spPr>
          <a:xfrm>
            <a:off x="381000" y="1860683"/>
            <a:ext cx="11058524" cy="41188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it-IT" sz="1400" b="1" dirty="0">
                <a:solidFill>
                  <a:schemeClr val="tx1"/>
                </a:solidFill>
                <a:latin typeface="Arial" panose="020B0604020202020204" pitchFamily="34" charset="0"/>
                <a:cs typeface="Arial" panose="020B0604020202020204" pitchFamily="34" charset="0"/>
              </a:rPr>
              <a:t>Minoranza qualificata</a:t>
            </a:r>
          </a:p>
          <a:p>
            <a:pPr algn="just">
              <a:lnSpc>
                <a:spcPct val="150000"/>
              </a:lnSpc>
            </a:pPr>
            <a:r>
              <a:rPr lang="it-IT" sz="1400" dirty="0">
                <a:solidFill>
                  <a:schemeClr val="tx1"/>
                </a:solidFill>
                <a:latin typeface="Arial" panose="020B0604020202020204" pitchFamily="34" charset="0"/>
                <a:cs typeface="Arial" panose="020B0604020202020204" pitchFamily="34" charset="0"/>
              </a:rPr>
              <a:t>Il campo di applicazione dei conferimenti di minoranza qualificata (articolo 177, comma 2-bis, Tuir) è quello del socio persona fisica che conferisce la sua partecipazione in </a:t>
            </a:r>
            <a:r>
              <a:rPr lang="it-IT" sz="1400" b="1" dirty="0">
                <a:solidFill>
                  <a:schemeClr val="tx1"/>
                </a:solidFill>
                <a:latin typeface="Arial" panose="020B0604020202020204" pitchFamily="34" charset="0"/>
                <a:cs typeface="Arial" panose="020B0604020202020204" pitchFamily="34" charset="0"/>
              </a:rPr>
              <a:t>una </a:t>
            </a:r>
            <a:r>
              <a:rPr lang="it-IT" sz="1400" b="1" i="1" dirty="0">
                <a:solidFill>
                  <a:schemeClr val="tx1"/>
                </a:solidFill>
                <a:latin typeface="Arial" panose="020B0604020202020204" pitchFamily="34" charset="0"/>
                <a:cs typeface="Arial" panose="020B0604020202020204" pitchFamily="34" charset="0"/>
              </a:rPr>
              <a:t>holding</a:t>
            </a:r>
            <a:r>
              <a:rPr lang="it-IT" sz="1400" b="1" dirty="0">
                <a:solidFill>
                  <a:schemeClr val="tx1"/>
                </a:solidFill>
                <a:latin typeface="Arial" panose="020B0604020202020204" pitchFamily="34" charset="0"/>
                <a:cs typeface="Arial" panose="020B0604020202020204" pitchFamily="34" charset="0"/>
              </a:rPr>
              <a:t> integralmente sua</a:t>
            </a:r>
            <a:r>
              <a:rPr lang="it-IT" sz="1400" dirty="0">
                <a:solidFill>
                  <a:schemeClr val="tx1"/>
                </a:solidFill>
                <a:latin typeface="Arial" panose="020B0604020202020204" pitchFamily="34" charset="0"/>
                <a:cs typeface="Arial" panose="020B0604020202020204" pitchFamily="34" charset="0"/>
              </a:rPr>
              <a:t>.</a:t>
            </a:r>
          </a:p>
          <a:p>
            <a:pPr algn="just">
              <a:lnSpc>
                <a:spcPct val="150000"/>
              </a:lnSpc>
            </a:pPr>
            <a:r>
              <a:rPr lang="it-IT" sz="1400" dirty="0">
                <a:solidFill>
                  <a:schemeClr val="tx1"/>
                </a:solidFill>
                <a:latin typeface="Arial" panose="020B0604020202020204" pitchFamily="34" charset="0"/>
                <a:cs typeface="Arial" panose="020B0604020202020204" pitchFamily="34" charset="0"/>
              </a:rPr>
              <a:t>La norma garantisce la neutralità ove ricorrano congiuntamente le due condizioni:</a:t>
            </a:r>
          </a:p>
          <a:p>
            <a:pPr marL="285750" indent="-285750" algn="just">
              <a:lnSpc>
                <a:spcPct val="150000"/>
              </a:lnSpc>
              <a:buFont typeface="+mj-lt"/>
              <a:buAutoNum type="arabicPeriod"/>
            </a:pPr>
            <a:r>
              <a:rPr lang="it-IT" sz="1400" dirty="0">
                <a:solidFill>
                  <a:schemeClr val="tx1"/>
                </a:solidFill>
                <a:latin typeface="Arial" panose="020B0604020202020204" pitchFamily="34" charset="0"/>
                <a:cs typeface="Arial" panose="020B0604020202020204" pitchFamily="34" charset="0"/>
              </a:rPr>
              <a:t>si tratta di una partecipazione qualificata (percentuale di diritti di voto esercitabili nell’assemblea ordinaria superiore al 20% ovvero una partecipazione al capitale o al patrimonio superiore al 5% o al 25%, secondo che si tratti di titoli negoziati in mercati regolamentati o di altre partecipazioni);</a:t>
            </a:r>
          </a:p>
          <a:p>
            <a:pPr marL="285750" indent="-285750" algn="just">
              <a:lnSpc>
                <a:spcPct val="150000"/>
              </a:lnSpc>
              <a:buFont typeface="+mj-lt"/>
              <a:buAutoNum type="arabicPeriod"/>
            </a:pPr>
            <a:r>
              <a:rPr lang="it-IT" sz="1400" i="1" dirty="0">
                <a:solidFill>
                  <a:schemeClr val="tx1"/>
                </a:solidFill>
                <a:latin typeface="Arial" panose="020B0604020202020204" pitchFamily="34" charset="0"/>
                <a:cs typeface="Arial" panose="020B0604020202020204" pitchFamily="34" charset="0"/>
              </a:rPr>
              <a:t>la holding </a:t>
            </a:r>
            <a:r>
              <a:rPr lang="it-IT" sz="1400" dirty="0">
                <a:solidFill>
                  <a:schemeClr val="tx1"/>
                </a:solidFill>
                <a:latin typeface="Arial" panose="020B0604020202020204" pitchFamily="34" charset="0"/>
                <a:cs typeface="Arial" panose="020B0604020202020204" pitchFamily="34" charset="0"/>
              </a:rPr>
              <a:t>è unipersonale. </a:t>
            </a:r>
          </a:p>
          <a:p>
            <a:pPr algn="just">
              <a:lnSpc>
                <a:spcPct val="150000"/>
              </a:lnSpc>
            </a:pPr>
            <a:endParaRPr lang="it-IT" sz="1400" dirty="0">
              <a:solidFill>
                <a:schemeClr val="tx1"/>
              </a:solidFill>
              <a:latin typeface="Arial" panose="020B0604020202020204" pitchFamily="34" charset="0"/>
              <a:cs typeface="Arial" panose="020B0604020202020204" pitchFamily="34" charset="0"/>
            </a:endParaRPr>
          </a:p>
          <a:p>
            <a:pPr algn="just">
              <a:lnSpc>
                <a:spcPct val="150000"/>
              </a:lnSpc>
            </a:pPr>
            <a:r>
              <a:rPr lang="it-IT" sz="1400" dirty="0">
                <a:solidFill>
                  <a:schemeClr val="tx1"/>
                </a:solidFill>
                <a:latin typeface="Arial" panose="020B0604020202020204" pitchFamily="34" charset="0"/>
                <a:cs typeface="Arial" panose="020B0604020202020204" pitchFamily="34" charset="0"/>
              </a:rPr>
              <a:t>Quindi spazio alla </a:t>
            </a:r>
            <a:r>
              <a:rPr lang="it-IT" sz="1400" i="1" dirty="0">
                <a:solidFill>
                  <a:schemeClr val="tx1"/>
                </a:solidFill>
                <a:latin typeface="Arial" panose="020B0604020202020204" pitchFamily="34" charset="0"/>
                <a:cs typeface="Arial" panose="020B0604020202020204" pitchFamily="34" charset="0"/>
              </a:rPr>
              <a:t>holding</a:t>
            </a:r>
            <a:r>
              <a:rPr lang="it-IT" sz="1400" dirty="0">
                <a:solidFill>
                  <a:schemeClr val="tx1"/>
                </a:solidFill>
                <a:latin typeface="Arial" panose="020B0604020202020204" pitchFamily="34" charset="0"/>
                <a:cs typeface="Arial" panose="020B0604020202020204" pitchFamily="34" charset="0"/>
              </a:rPr>
              <a:t> del singolo socio.</a:t>
            </a:r>
          </a:p>
          <a:p>
            <a:pPr algn="just">
              <a:lnSpc>
                <a:spcPct val="150000"/>
              </a:lnSpc>
            </a:pPr>
            <a:r>
              <a:rPr lang="it-IT" sz="1400" dirty="0">
                <a:solidFill>
                  <a:schemeClr val="tx1"/>
                </a:solidFill>
                <a:latin typeface="Arial" panose="020B0604020202020204" pitchFamily="34" charset="0"/>
                <a:cs typeface="Arial" panose="020B0604020202020204" pitchFamily="34" charset="0"/>
              </a:rPr>
              <a:t>Nel caso di partecipazioni in </a:t>
            </a:r>
            <a:r>
              <a:rPr lang="it-IT" sz="1400" i="1" dirty="0">
                <a:solidFill>
                  <a:schemeClr val="tx1"/>
                </a:solidFill>
                <a:latin typeface="Arial" panose="020B0604020202020204" pitchFamily="34" charset="0"/>
                <a:cs typeface="Arial" panose="020B0604020202020204" pitchFamily="34" charset="0"/>
              </a:rPr>
              <a:t>holding</a:t>
            </a:r>
            <a:r>
              <a:rPr lang="it-IT" sz="1400" dirty="0">
                <a:solidFill>
                  <a:schemeClr val="tx1"/>
                </a:solidFill>
                <a:latin typeface="Arial" panose="020B0604020202020204" pitchFamily="34" charset="0"/>
                <a:cs typeface="Arial" panose="020B0604020202020204" pitchFamily="34" charset="0"/>
              </a:rPr>
              <a:t> la qualificazione (più del 20%) va verificata anche a valle, applicando la demoltiplicazione della catena partecipativa. </a:t>
            </a:r>
          </a:p>
        </p:txBody>
      </p:sp>
    </p:spTree>
    <p:extLst>
      <p:ext uri="{BB962C8B-B14F-4D97-AF65-F5344CB8AC3E}">
        <p14:creationId xmlns:p14="http://schemas.microsoft.com/office/powerpoint/2010/main" val="26022903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8AB278-CB96-CC24-BCBE-39659A657DD1}"/>
              </a:ext>
            </a:extLst>
          </p:cNvPr>
          <p:cNvSpPr>
            <a:spLocks noGrp="1"/>
          </p:cNvSpPr>
          <p:nvPr>
            <p:ph type="title"/>
          </p:nvPr>
        </p:nvSpPr>
        <p:spPr/>
        <p:txBody>
          <a:bodyPr/>
          <a:lstStyle/>
          <a:p>
            <a:r>
              <a:rPr lang="it-IT" dirty="0"/>
              <a:t>Il regime fiscale per la costituzione delle </a:t>
            </a:r>
            <a:r>
              <a:rPr lang="it-IT" i="1" dirty="0"/>
              <a:t>holding</a:t>
            </a:r>
            <a:r>
              <a:rPr lang="it-IT" dirty="0"/>
              <a:t> (6/6) </a:t>
            </a:r>
            <a:endParaRPr lang="en-US" dirty="0"/>
          </a:p>
        </p:txBody>
      </p:sp>
      <p:sp>
        <p:nvSpPr>
          <p:cNvPr id="5" name="Rettangolo 4">
            <a:extLst>
              <a:ext uri="{FF2B5EF4-FFF2-40B4-BE49-F238E27FC236}">
                <a16:creationId xmlns:a16="http://schemas.microsoft.com/office/drawing/2014/main" id="{3CF9471F-561C-E172-0C2F-64DA577E5F1D}"/>
              </a:ext>
            </a:extLst>
          </p:cNvPr>
          <p:cNvSpPr/>
          <p:nvPr/>
        </p:nvSpPr>
        <p:spPr>
          <a:xfrm>
            <a:off x="380999" y="1730069"/>
            <a:ext cx="11287125" cy="49025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50000"/>
              </a:lnSpc>
            </a:pPr>
            <a:r>
              <a:rPr lang="it-IT" sz="1400" dirty="0">
                <a:solidFill>
                  <a:schemeClr val="tx1"/>
                </a:solidFill>
                <a:latin typeface="Arial" panose="020B0604020202020204" pitchFamily="34" charset="0"/>
                <a:cs typeface="Arial" panose="020B0604020202020204" pitchFamily="34" charset="0"/>
              </a:rPr>
              <a:t>L’atteggiamento positivo del Fisco si estende più in generale all’utilizzo dei conferimenti di partecipazioni effettuati in sostanziale neutralità fiscale per la creazione di </a:t>
            </a:r>
            <a:r>
              <a:rPr lang="it-IT" sz="1400" i="1" dirty="0">
                <a:solidFill>
                  <a:schemeClr val="tx1"/>
                </a:solidFill>
                <a:latin typeface="Arial" panose="020B0604020202020204" pitchFamily="34" charset="0"/>
                <a:cs typeface="Arial" panose="020B0604020202020204" pitchFamily="34" charset="0"/>
              </a:rPr>
              <a:t>holding</a:t>
            </a:r>
            <a:r>
              <a:rPr lang="it-IT" sz="1400" dirty="0">
                <a:solidFill>
                  <a:schemeClr val="tx1"/>
                </a:solidFill>
                <a:latin typeface="Arial" panose="020B0604020202020204" pitchFamily="34" charset="0"/>
                <a:cs typeface="Arial" panose="020B0604020202020204" pitchFamily="34" charset="0"/>
              </a:rPr>
              <a:t>, valorizzandone il ruolo in ottica di passaggio generazionale, miglioramento della governance aziendale e di protezione del patrimonio imprenditoriale in funzione di un già programmato e successivo disinvestimento. In questo senso, va letta la risposta 199 del 22 marzo 2021, sul conferimento di una partecipazione di controllo (60%) da parte del socio persona fisica in una conferitaria neocostituita. In base a un contratto preliminare di vendita già sottoscritto, tale partecipazione è destinata a essere ceduta a investitori terzi entro un periodo di due anni.</a:t>
            </a:r>
          </a:p>
          <a:p>
            <a:pPr algn="just">
              <a:lnSpc>
                <a:spcPct val="150000"/>
              </a:lnSpc>
            </a:pPr>
            <a:r>
              <a:rPr lang="it-IT" sz="1400" b="1" dirty="0">
                <a:solidFill>
                  <a:schemeClr val="tx1"/>
                </a:solidFill>
                <a:latin typeface="Arial" panose="020B0604020202020204" pitchFamily="34" charset="0"/>
                <a:cs typeface="Arial" panose="020B0604020202020204" pitchFamily="34" charset="0"/>
              </a:rPr>
              <a:t>Secondo le Entrate, il conferimento ex articolo 177, comma 2, del Tuir e la successiva cessione della partecipazione in regime Pex (articolo 87 del Tuir) non integra una fattispecie abusiva.</a:t>
            </a:r>
            <a:r>
              <a:rPr lang="it-IT" sz="1400" dirty="0">
                <a:solidFill>
                  <a:schemeClr val="tx1"/>
                </a:solidFill>
                <a:latin typeface="Arial" panose="020B0604020202020204" pitchFamily="34" charset="0"/>
                <a:cs typeface="Arial" panose="020B0604020202020204" pitchFamily="34" charset="0"/>
              </a:rPr>
              <a:t> L’eventuale cessione diretta della partecipazione da parte della persona fisica sarebbe tassata al 26 per cento.</a:t>
            </a:r>
          </a:p>
          <a:p>
            <a:pPr algn="just">
              <a:lnSpc>
                <a:spcPct val="150000"/>
              </a:lnSpc>
            </a:pPr>
            <a:r>
              <a:rPr lang="it-IT" sz="1400" dirty="0">
                <a:solidFill>
                  <a:schemeClr val="tx1"/>
                </a:solidFill>
                <a:latin typeface="Arial" panose="020B0604020202020204" pitchFamily="34" charset="0"/>
                <a:cs typeface="Arial" panose="020B0604020202020204" pitchFamily="34" charset="0"/>
              </a:rPr>
              <a:t>Tale livello equivale di fatto alla tassazione derivante dal conferimento in neutralità, seguita dalla cessione da parte della conferitaria in regime </a:t>
            </a:r>
            <a:r>
              <a:rPr lang="it-IT" sz="1400" i="1" dirty="0">
                <a:solidFill>
                  <a:schemeClr val="tx1"/>
                </a:solidFill>
                <a:latin typeface="Arial" panose="020B0604020202020204" pitchFamily="34" charset="0"/>
                <a:cs typeface="Arial" panose="020B0604020202020204" pitchFamily="34" charset="0"/>
              </a:rPr>
              <a:t>Pex</a:t>
            </a:r>
            <a:r>
              <a:rPr lang="it-IT" sz="1400" dirty="0">
                <a:solidFill>
                  <a:schemeClr val="tx1"/>
                </a:solidFill>
                <a:latin typeface="Arial" panose="020B0604020202020204" pitchFamily="34" charset="0"/>
                <a:cs typeface="Arial" panose="020B0604020202020204" pitchFamily="34" charset="0"/>
              </a:rPr>
              <a:t> (5%) e dal dividendo (al 26%) in capo al socio. </a:t>
            </a:r>
          </a:p>
          <a:p>
            <a:pPr algn="just">
              <a:lnSpc>
                <a:spcPct val="150000"/>
              </a:lnSpc>
            </a:pPr>
            <a:r>
              <a:rPr lang="it-IT" sz="1400" dirty="0">
                <a:solidFill>
                  <a:schemeClr val="tx1"/>
                </a:solidFill>
                <a:latin typeface="Arial" panose="020B0604020202020204" pitchFamily="34" charset="0"/>
                <a:cs typeface="Arial" panose="020B0604020202020204" pitchFamily="34" charset="0"/>
              </a:rPr>
              <a:t>Di conseguenza, l’operazione non genera salti d’imposta, né vantaggi fiscali indebiti. </a:t>
            </a:r>
          </a:p>
          <a:p>
            <a:pPr algn="just">
              <a:lnSpc>
                <a:spcPct val="150000"/>
              </a:lnSpc>
            </a:pPr>
            <a:r>
              <a:rPr lang="it-IT" sz="1400" b="1" dirty="0">
                <a:solidFill>
                  <a:schemeClr val="tx1"/>
                </a:solidFill>
                <a:latin typeface="Arial" panose="020B0604020202020204" pitchFamily="34" charset="0"/>
                <a:cs typeface="Arial" panose="020B0604020202020204" pitchFamily="34" charset="0"/>
              </a:rPr>
              <a:t>L’Agenzia, in sostanza, legittima l’utilizzo del conferimento di partecipazioni per la creazione della holding, beneficiando di questo regime “agevolato”, non solo in funzione riorganizzativa, ma anche in vista dell’</a:t>
            </a:r>
            <a:r>
              <a:rPr lang="it-IT" sz="1400" b="1" i="1" dirty="0">
                <a:solidFill>
                  <a:schemeClr val="tx1"/>
                </a:solidFill>
                <a:latin typeface="Arial" panose="020B0604020202020204" pitchFamily="34" charset="0"/>
                <a:cs typeface="Arial" panose="020B0604020202020204" pitchFamily="34" charset="0"/>
              </a:rPr>
              <a:t>exit</a:t>
            </a:r>
            <a:r>
              <a:rPr lang="it-IT" sz="1400" b="1" dirty="0">
                <a:solidFill>
                  <a:schemeClr val="tx1"/>
                </a:solidFill>
                <a:latin typeface="Arial" panose="020B0604020202020204" pitchFamily="34" charset="0"/>
                <a:cs typeface="Arial" panose="020B0604020202020204" pitchFamily="34" charset="0"/>
              </a:rPr>
              <a:t>.</a:t>
            </a:r>
          </a:p>
        </p:txBody>
      </p:sp>
      <p:sp>
        <p:nvSpPr>
          <p:cNvPr id="6" name="Mostrina 14">
            <a:extLst>
              <a:ext uri="{FF2B5EF4-FFF2-40B4-BE49-F238E27FC236}">
                <a16:creationId xmlns:a16="http://schemas.microsoft.com/office/drawing/2014/main" id="{F4BDC64D-BF07-A1BD-AD8C-A043BF50FBCA}"/>
              </a:ext>
            </a:extLst>
          </p:cNvPr>
          <p:cNvSpPr/>
          <p:nvPr/>
        </p:nvSpPr>
        <p:spPr>
          <a:xfrm>
            <a:off x="381000" y="1269135"/>
            <a:ext cx="3065670" cy="430848"/>
          </a:xfrm>
          <a:prstGeom prst="chevron">
            <a:avLst/>
          </a:prstGeom>
          <a:solidFill>
            <a:srgbClr val="F2F2F2">
              <a:alpha val="50196"/>
            </a:srgbClr>
          </a:solid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400" b="1" dirty="0">
                <a:solidFill>
                  <a:schemeClr val="tx1"/>
                </a:solidFill>
                <a:latin typeface="Arial" panose="020B0604020202020204" pitchFamily="34" charset="0"/>
                <a:cs typeface="Arial" panose="020B0604020202020204" pitchFamily="34" charset="0"/>
              </a:rPr>
              <a:t>CASI PARTICOLARI</a:t>
            </a:r>
          </a:p>
        </p:txBody>
      </p:sp>
    </p:spTree>
    <p:extLst>
      <p:ext uri="{BB962C8B-B14F-4D97-AF65-F5344CB8AC3E}">
        <p14:creationId xmlns:p14="http://schemas.microsoft.com/office/powerpoint/2010/main" val="1184012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C9E00F-BCB3-7E9F-65D6-AF0DC6C233F5}"/>
              </a:ext>
            </a:extLst>
          </p:cNvPr>
          <p:cNvSpPr>
            <a:spLocks noGrp="1"/>
          </p:cNvSpPr>
          <p:nvPr>
            <p:ph type="title"/>
          </p:nvPr>
        </p:nvSpPr>
        <p:spPr/>
        <p:txBody>
          <a:bodyPr/>
          <a:lstStyle/>
          <a:p>
            <a:r>
              <a:rPr lang="it-IT" dirty="0"/>
              <a:t>Suggerimenti operativi dopo la costituzione di una </a:t>
            </a:r>
            <a:r>
              <a:rPr lang="it-IT" i="1" dirty="0"/>
              <a:t>holding</a:t>
            </a:r>
            <a:endParaRPr lang="en-US" i="1" dirty="0"/>
          </a:p>
        </p:txBody>
      </p:sp>
      <p:sp>
        <p:nvSpPr>
          <p:cNvPr id="5" name="Rettangolo 4">
            <a:extLst>
              <a:ext uri="{FF2B5EF4-FFF2-40B4-BE49-F238E27FC236}">
                <a16:creationId xmlns:a16="http://schemas.microsoft.com/office/drawing/2014/main" id="{0EB9AC1A-4EE2-8F7A-B34A-F6E83FAD34E4}"/>
              </a:ext>
            </a:extLst>
          </p:cNvPr>
          <p:cNvSpPr/>
          <p:nvPr/>
        </p:nvSpPr>
        <p:spPr>
          <a:xfrm>
            <a:off x="381000" y="1259092"/>
            <a:ext cx="11239500" cy="3786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50000"/>
              </a:lnSpc>
            </a:pP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La costituzione di una </a:t>
            </a:r>
            <a:r>
              <a:rPr lang="it-IT" sz="1400" i="1" dirty="0">
                <a:solidFill>
                  <a:schemeClr val="tx1"/>
                </a:solidFill>
                <a:latin typeface="Arial" panose="020B0604020202020204" pitchFamily="34" charset="0"/>
                <a:ea typeface="Times New Roman" panose="02020603050405020304" pitchFamily="18" charset="0"/>
                <a:cs typeface="Arial" panose="020B0604020202020204" pitchFamily="34" charset="0"/>
              </a:rPr>
              <a:t>holding</a:t>
            </a: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 di controllo </a:t>
            </a:r>
            <a:r>
              <a:rPr lang="it-IT" sz="1400" b="1" dirty="0">
                <a:solidFill>
                  <a:schemeClr val="tx1"/>
                </a:solidFill>
                <a:latin typeface="Arial" panose="020B0604020202020204" pitchFamily="34" charset="0"/>
                <a:ea typeface="Times New Roman" panose="02020603050405020304" pitchFamily="18" charset="0"/>
                <a:cs typeface="Arial" panose="020B0604020202020204" pitchFamily="34" charset="0"/>
              </a:rPr>
              <a:t>consente anche di poter scorporare il patrimonio immobiliare dall’attività operativa</a:t>
            </a: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p>
          <a:p>
            <a:pPr algn="just">
              <a:lnSpc>
                <a:spcPct val="150000"/>
              </a:lnSpc>
            </a:pPr>
            <a:endPar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r>
              <a:rPr lang="it-IT"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Infatti gli investitori finanziari (fondi di </a:t>
            </a:r>
            <a:r>
              <a:rPr lang="it-IT" sz="140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private equity </a:t>
            </a:r>
            <a:r>
              <a:rPr lang="it-IT" sz="1400" i="1">
                <a:solidFill>
                  <a:schemeClr val="tx1"/>
                </a:solidFill>
                <a:effectLst/>
                <a:latin typeface="Arial" panose="020B0604020202020204" pitchFamily="34" charset="0"/>
                <a:ea typeface="Times New Roman" panose="02020603050405020304" pitchFamily="18" charset="0"/>
                <a:cs typeface="Arial" panose="020B0604020202020204" pitchFamily="34" charset="0"/>
              </a:rPr>
              <a:t>o borsa</a:t>
            </a:r>
            <a:r>
              <a:rPr lang="it-IT" sz="140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it-IT"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non valorizzano il patrimonio immobiliare, per cui non vi è alcun vantaggio a lasciare gli immobili nella società operativa.</a:t>
            </a:r>
          </a:p>
          <a:p>
            <a:pPr algn="just">
              <a:lnSpc>
                <a:spcPct val="150000"/>
              </a:lnSpc>
            </a:pPr>
            <a:endParaRPr lang="it-IT"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r>
              <a:rPr lang="it-IT"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Per poter scorporare gli immobili dalla società operativa </a:t>
            </a: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si può effettuare una operazione di scissione del patrimonio immobiliare, che nel caso si sia già costituita una </a:t>
            </a:r>
            <a:r>
              <a:rPr lang="it-IT" sz="1400" i="1" dirty="0">
                <a:solidFill>
                  <a:schemeClr val="tx1"/>
                </a:solidFill>
                <a:latin typeface="Arial" panose="020B0604020202020204" pitchFamily="34" charset="0"/>
                <a:ea typeface="Times New Roman" panose="02020603050405020304" pitchFamily="18" charset="0"/>
                <a:cs typeface="Arial" panose="020B0604020202020204" pitchFamily="34" charset="0"/>
              </a:rPr>
              <a:t>holding</a:t>
            </a: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 potrebbe essere la stessa </a:t>
            </a:r>
            <a:r>
              <a:rPr lang="it-IT" sz="1400" i="1" dirty="0">
                <a:solidFill>
                  <a:schemeClr val="tx1"/>
                </a:solidFill>
                <a:latin typeface="Arial" panose="020B0604020202020204" pitchFamily="34" charset="0"/>
                <a:ea typeface="Times New Roman" panose="02020603050405020304" pitchFamily="18" charset="0"/>
                <a:cs typeface="Arial" panose="020B0604020202020204" pitchFamily="34" charset="0"/>
              </a:rPr>
              <a:t>holding</a:t>
            </a: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 la la società beneficiaria del patrimonio immobiliare.</a:t>
            </a:r>
          </a:p>
          <a:p>
            <a:pPr algn="just">
              <a:lnSpc>
                <a:spcPct val="150000"/>
              </a:lnSpc>
            </a:pPr>
            <a:endParaRPr lang="it-IT"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50000"/>
              </a:lnSpc>
            </a:pP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In alternativa si può conferire, sempre in neutralità fiscale (art 176, 1 comma, Tuir), l’azienda in una </a:t>
            </a:r>
            <a:r>
              <a:rPr lang="it-IT" sz="1400" i="1" dirty="0">
                <a:solidFill>
                  <a:schemeClr val="tx1"/>
                </a:solidFill>
                <a:latin typeface="Arial" panose="020B0604020202020204" pitchFamily="34" charset="0"/>
                <a:ea typeface="Times New Roman" panose="02020603050405020304" pitchFamily="18" charset="0"/>
                <a:cs typeface="Arial" panose="020B0604020202020204" pitchFamily="34" charset="0"/>
              </a:rPr>
              <a:t>Newco</a:t>
            </a: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 e lasciare nella società originaria il patrimonio immobiliare, che in questo ultimo caso avrebbe la funzione di </a:t>
            </a:r>
            <a:r>
              <a:rPr lang="it-IT" sz="1400" i="1" dirty="0">
                <a:solidFill>
                  <a:schemeClr val="tx1"/>
                </a:solidFill>
                <a:latin typeface="Arial" panose="020B0604020202020204" pitchFamily="34" charset="0"/>
                <a:ea typeface="Times New Roman" panose="02020603050405020304" pitchFamily="18" charset="0"/>
                <a:cs typeface="Arial" panose="020B0604020202020204" pitchFamily="34" charset="0"/>
              </a:rPr>
              <a:t>holding</a:t>
            </a:r>
            <a:r>
              <a:rPr lang="it-IT" sz="1400" dirty="0">
                <a:solidFill>
                  <a:schemeClr val="tx1"/>
                </a:solidFill>
                <a:latin typeface="Arial" panose="020B0604020202020204" pitchFamily="34" charset="0"/>
                <a:ea typeface="Times New Roman" panose="02020603050405020304" pitchFamily="18" charset="0"/>
                <a:cs typeface="Arial" panose="020B0604020202020204" pitchFamily="34" charset="0"/>
              </a:rPr>
              <a:t>, detenendo il 100% della società operativa e di immobiliare essendo proprietaria degli immobili.</a:t>
            </a:r>
            <a:endParaRPr lang="it-IT" sz="1400" spc="-4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415183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21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0F5269-A912-7552-D275-0E7A0DE8B8E4}"/>
              </a:ext>
            </a:extLst>
          </p:cNvPr>
          <p:cNvSpPr>
            <a:spLocks noGrp="1"/>
          </p:cNvSpPr>
          <p:nvPr>
            <p:ph type="title"/>
          </p:nvPr>
        </p:nvSpPr>
        <p:spPr>
          <a:xfrm>
            <a:off x="381000" y="225425"/>
            <a:ext cx="10844048" cy="841375"/>
          </a:xfrm>
        </p:spPr>
        <p:txBody>
          <a:bodyPr/>
          <a:lstStyle/>
          <a:p>
            <a:r>
              <a:rPr lang="it-IT" dirty="0"/>
              <a:t>Pianificazione e passaggio generazionale dell’azienda </a:t>
            </a:r>
          </a:p>
        </p:txBody>
      </p:sp>
      <p:sp>
        <p:nvSpPr>
          <p:cNvPr id="4" name="Segnaposto testo 3">
            <a:extLst>
              <a:ext uri="{FF2B5EF4-FFF2-40B4-BE49-F238E27FC236}">
                <a16:creationId xmlns:a16="http://schemas.microsoft.com/office/drawing/2014/main" id="{7415549F-DB53-72C2-9A4B-0CE7D7DBB6A9}"/>
              </a:ext>
            </a:extLst>
          </p:cNvPr>
          <p:cNvSpPr>
            <a:spLocks noGrp="1"/>
          </p:cNvSpPr>
          <p:nvPr>
            <p:ph type="body" sz="quarter" idx="13"/>
          </p:nvPr>
        </p:nvSpPr>
        <p:spPr>
          <a:xfrm>
            <a:off x="381000" y="3922311"/>
            <a:ext cx="11366500" cy="2710264"/>
          </a:xfrm>
        </p:spPr>
        <p:txBody>
          <a:bodyPr>
            <a:normAutofit/>
          </a:bodyPr>
          <a:lstStyle/>
          <a:p>
            <a:pPr marL="0" indent="0">
              <a:buNone/>
            </a:pPr>
            <a:r>
              <a:rPr lang="it-IT" sz="1500" dirty="0"/>
              <a:t>Il passaggio generazionale è: </a:t>
            </a:r>
          </a:p>
          <a:p>
            <a:r>
              <a:rPr lang="it-IT" sz="1500" dirty="0"/>
              <a:t>il </a:t>
            </a:r>
            <a:r>
              <a:rPr lang="it-IT" sz="1500" b="1" dirty="0"/>
              <a:t>graduale processo di trasferimento </a:t>
            </a:r>
            <a:r>
              <a:rPr lang="it-IT" sz="1500" dirty="0"/>
              <a:t>da una generazione all’altra non solo della proprietà ma anche e soprattutto del patrimonio di </a:t>
            </a:r>
            <a:r>
              <a:rPr lang="it-IT" sz="1500" i="1" dirty="0"/>
              <a:t>know-how</a:t>
            </a:r>
            <a:r>
              <a:rPr lang="it-IT" sz="1500" dirty="0"/>
              <a:t>, competenze e relazioni acquisite in molti anni di attività; </a:t>
            </a:r>
          </a:p>
          <a:p>
            <a:r>
              <a:rPr lang="it-IT" sz="1500" dirty="0"/>
              <a:t>un momento cruciale in cui le scelte strategiche diventano determinanti per garantire la </a:t>
            </a:r>
            <a:r>
              <a:rPr lang="it-IT" sz="1500" b="1" dirty="0"/>
              <a:t>sopravvivenza dell’impresa </a:t>
            </a:r>
            <a:r>
              <a:rPr lang="it-IT" sz="1500" dirty="0"/>
              <a:t>e favorirne lo </a:t>
            </a:r>
            <a:r>
              <a:rPr lang="it-IT" sz="1500" b="1" dirty="0"/>
              <a:t>sviluppo nel tempo</a:t>
            </a:r>
            <a:r>
              <a:rPr lang="it-IT" sz="1500" dirty="0"/>
              <a:t>;</a:t>
            </a:r>
          </a:p>
          <a:p>
            <a:r>
              <a:rPr lang="it-IT" sz="1500" b="0" i="0" u="none" strike="noStrike" dirty="0">
                <a:solidFill>
                  <a:srgbClr val="000000"/>
                </a:solidFill>
                <a:effectLst/>
              </a:rPr>
              <a:t>un processo che richiede una </a:t>
            </a:r>
            <a:r>
              <a:rPr lang="it-IT" sz="1500" b="1" i="0" u="none" strike="noStrike" dirty="0">
                <a:solidFill>
                  <a:srgbClr val="000000"/>
                </a:solidFill>
                <a:effectLst/>
              </a:rPr>
              <a:t>pianificazione</a:t>
            </a:r>
            <a:r>
              <a:rPr lang="it-IT" sz="1500" b="0" i="0" u="none" strike="noStrike" dirty="0">
                <a:solidFill>
                  <a:srgbClr val="000000"/>
                </a:solidFill>
                <a:effectLst/>
              </a:rPr>
              <a:t> e </a:t>
            </a:r>
            <a:r>
              <a:rPr lang="it-IT" sz="1500" b="1" i="0" u="none" strike="noStrike" dirty="0">
                <a:solidFill>
                  <a:srgbClr val="000000"/>
                </a:solidFill>
                <a:effectLst/>
              </a:rPr>
              <a:t>valutazione tempestiva</a:t>
            </a:r>
            <a:r>
              <a:rPr lang="it-IT" sz="1500" b="0" i="0" u="none" strike="noStrike" dirty="0">
                <a:solidFill>
                  <a:srgbClr val="000000"/>
                </a:solidFill>
                <a:effectLst/>
              </a:rPr>
              <a:t>, indispensabile per prevenire liti giudiziarie e paralisi aziendali, trasformandolo in un'opportunità proficua orientata alla continuità; </a:t>
            </a:r>
          </a:p>
          <a:p>
            <a:r>
              <a:rPr lang="it-IT" sz="1500" dirty="0">
                <a:solidFill>
                  <a:srgbClr val="000000"/>
                </a:solidFill>
              </a:rPr>
              <a:t>un procedimento </a:t>
            </a:r>
            <a:r>
              <a:rPr lang="it-IT" sz="1500" b="0" i="0" u="none" strike="noStrike" dirty="0">
                <a:solidFill>
                  <a:srgbClr val="000000"/>
                </a:solidFill>
                <a:effectLst/>
              </a:rPr>
              <a:t>supportato da agevolazioni fiscali e numerosi </a:t>
            </a:r>
            <a:r>
              <a:rPr lang="it-IT" sz="1500" b="1" i="0" u="none" strike="noStrike" dirty="0">
                <a:solidFill>
                  <a:srgbClr val="000000"/>
                </a:solidFill>
                <a:effectLst/>
              </a:rPr>
              <a:t>strumenti giuridici</a:t>
            </a:r>
            <a:r>
              <a:rPr lang="it-IT" sz="1500" b="0" i="0" u="none" strike="noStrike" dirty="0">
                <a:solidFill>
                  <a:srgbClr val="000000"/>
                </a:solidFill>
                <a:effectLst/>
              </a:rPr>
              <a:t>, quali ad esempio il patto di famiglia, le </a:t>
            </a:r>
            <a:r>
              <a:rPr lang="it-IT" sz="1500" b="0" i="1" u="none" strike="noStrike" dirty="0">
                <a:solidFill>
                  <a:srgbClr val="000000"/>
                </a:solidFill>
                <a:effectLst/>
              </a:rPr>
              <a:t>holding</a:t>
            </a:r>
            <a:r>
              <a:rPr lang="it-IT" sz="1500" b="0" i="0" u="none" strike="noStrike" dirty="0">
                <a:solidFill>
                  <a:srgbClr val="000000"/>
                </a:solidFill>
                <a:effectLst/>
              </a:rPr>
              <a:t> di famiglia.</a:t>
            </a:r>
            <a:endParaRPr lang="it-IT" sz="1500" dirty="0"/>
          </a:p>
        </p:txBody>
      </p:sp>
      <p:sp>
        <p:nvSpPr>
          <p:cNvPr id="5" name="CasellaDiTesto 4">
            <a:extLst>
              <a:ext uri="{FF2B5EF4-FFF2-40B4-BE49-F238E27FC236}">
                <a16:creationId xmlns:a16="http://schemas.microsoft.com/office/drawing/2014/main" id="{6DF83A76-C567-F8C6-A354-A8F5428340D7}"/>
              </a:ext>
            </a:extLst>
          </p:cNvPr>
          <p:cNvSpPr txBox="1"/>
          <p:nvPr/>
        </p:nvSpPr>
        <p:spPr>
          <a:xfrm>
            <a:off x="381000" y="1198179"/>
            <a:ext cx="11616559" cy="830997"/>
          </a:xfrm>
          <a:prstGeom prst="rect">
            <a:avLst/>
          </a:prstGeom>
          <a:noFill/>
        </p:spPr>
        <p:txBody>
          <a:bodyPr wrap="square" rtlCol="0">
            <a:spAutoFit/>
          </a:bodyPr>
          <a:lstStyle/>
          <a:p>
            <a:pPr algn="just"/>
            <a:r>
              <a:rPr lang="it-IT" sz="1600" b="0" i="0" u="none" strike="noStrike" dirty="0">
                <a:solidFill>
                  <a:srgbClr val="000000"/>
                </a:solidFill>
                <a:effectLst/>
                <a:latin typeface="Arial" panose="020B0604020202020204" pitchFamily="34" charset="0"/>
                <a:cs typeface="Arial" panose="020B0604020202020204" pitchFamily="34" charset="0"/>
              </a:rPr>
              <a:t>Il </a:t>
            </a:r>
            <a:r>
              <a:rPr lang="it-IT" sz="1600" b="1" i="0" u="none" strike="noStrike" dirty="0">
                <a:solidFill>
                  <a:srgbClr val="000000"/>
                </a:solidFill>
                <a:effectLst/>
                <a:latin typeface="Arial" panose="020B0604020202020204" pitchFamily="34" charset="0"/>
                <a:cs typeface="Arial" panose="020B0604020202020204" pitchFamily="34" charset="0"/>
              </a:rPr>
              <a:t>passaggio generazionale assume un ruolo fondamentale </a:t>
            </a:r>
            <a:r>
              <a:rPr lang="it-IT" sz="1600" b="0" i="0" u="none" strike="noStrike" dirty="0">
                <a:solidFill>
                  <a:srgbClr val="000000"/>
                </a:solidFill>
                <a:effectLst/>
                <a:latin typeface="Arial" panose="020B0604020202020204" pitchFamily="34" charset="0"/>
                <a:cs typeface="Arial" panose="020B0604020202020204" pitchFamily="34" charset="0"/>
              </a:rPr>
              <a:t>in azienda al fine di garantirne la </a:t>
            </a:r>
            <a:r>
              <a:rPr lang="it-IT" sz="1600" b="1" i="0" u="none" strike="noStrike" dirty="0">
                <a:solidFill>
                  <a:srgbClr val="000000"/>
                </a:solidFill>
                <a:effectLst/>
                <a:latin typeface="Arial" panose="020B0604020202020204" pitchFamily="34" charset="0"/>
                <a:cs typeface="Arial" panose="020B0604020202020204" pitchFamily="34" charset="0"/>
              </a:rPr>
              <a:t>continuità</a:t>
            </a:r>
            <a:r>
              <a:rPr lang="it-IT" sz="1600" b="0" i="0" u="none" strike="noStrike" dirty="0">
                <a:solidFill>
                  <a:srgbClr val="000000"/>
                </a:solidFill>
                <a:effectLst/>
                <a:latin typeface="Arial" panose="020B0604020202020204" pitchFamily="34" charset="0"/>
                <a:cs typeface="Arial" panose="020B0604020202020204" pitchFamily="34" charset="0"/>
              </a:rPr>
              <a:t>, soprattutto ove si consideri l’alto numero di medie e piccole imprese di tipo ‘familiare’ che caratterizzano il tessuto produttivo italiano e le basse percentuali di sopravvivenza della ‘seconda generazione’.</a:t>
            </a:r>
            <a:endParaRPr lang="it-IT" sz="1600" dirty="0">
              <a:latin typeface="Arial" panose="020B0604020202020204" pitchFamily="34" charset="0"/>
              <a:cs typeface="Arial" panose="020B0604020202020204" pitchFamily="34" charset="0"/>
            </a:endParaRPr>
          </a:p>
        </p:txBody>
      </p:sp>
      <p:sp>
        <p:nvSpPr>
          <p:cNvPr id="6" name="Elaborazione alternativa 5">
            <a:extLst>
              <a:ext uri="{FF2B5EF4-FFF2-40B4-BE49-F238E27FC236}">
                <a16:creationId xmlns:a16="http://schemas.microsoft.com/office/drawing/2014/main" id="{03E1377B-0339-5A15-19A0-2D51FDCAA447}"/>
              </a:ext>
            </a:extLst>
          </p:cNvPr>
          <p:cNvSpPr/>
          <p:nvPr/>
        </p:nvSpPr>
        <p:spPr>
          <a:xfrm>
            <a:off x="646386" y="2194712"/>
            <a:ext cx="2632842" cy="740979"/>
          </a:xfrm>
          <a:prstGeom prst="flowChartAlternateProcess">
            <a:avLst/>
          </a:prstGeom>
          <a:solidFill>
            <a:srgbClr val="C309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dirty="0">
                <a:latin typeface="Arial" panose="020B0604020202020204" pitchFamily="34" charset="0"/>
                <a:cs typeface="Arial" panose="020B0604020202020204" pitchFamily="34" charset="0"/>
              </a:rPr>
              <a:t>70%</a:t>
            </a:r>
          </a:p>
        </p:txBody>
      </p:sp>
      <p:sp>
        <p:nvSpPr>
          <p:cNvPr id="7" name="Elaborazione alternativa 6">
            <a:extLst>
              <a:ext uri="{FF2B5EF4-FFF2-40B4-BE49-F238E27FC236}">
                <a16:creationId xmlns:a16="http://schemas.microsoft.com/office/drawing/2014/main" id="{C67B5AA1-E13C-6FE5-4F62-885D52C35AC7}"/>
              </a:ext>
            </a:extLst>
          </p:cNvPr>
          <p:cNvSpPr/>
          <p:nvPr/>
        </p:nvSpPr>
        <p:spPr>
          <a:xfrm>
            <a:off x="4486603" y="2194711"/>
            <a:ext cx="2632842" cy="740979"/>
          </a:xfrm>
          <a:prstGeom prst="flowChartAlternateProcess">
            <a:avLst/>
          </a:prstGeom>
          <a:solidFill>
            <a:srgbClr val="C309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dirty="0">
                <a:latin typeface="Arial" panose="020B0604020202020204" pitchFamily="34" charset="0"/>
                <a:cs typeface="Arial" panose="020B0604020202020204" pitchFamily="34" charset="0"/>
              </a:rPr>
              <a:t>10%</a:t>
            </a:r>
          </a:p>
        </p:txBody>
      </p:sp>
      <p:sp>
        <p:nvSpPr>
          <p:cNvPr id="8" name="Elaborazione alternativa 7">
            <a:extLst>
              <a:ext uri="{FF2B5EF4-FFF2-40B4-BE49-F238E27FC236}">
                <a16:creationId xmlns:a16="http://schemas.microsoft.com/office/drawing/2014/main" id="{25DC577A-33CC-3BF8-90FE-FFA385FC348C}"/>
              </a:ext>
            </a:extLst>
          </p:cNvPr>
          <p:cNvSpPr/>
          <p:nvPr/>
        </p:nvSpPr>
        <p:spPr>
          <a:xfrm>
            <a:off x="8592206" y="2194710"/>
            <a:ext cx="2632842" cy="740979"/>
          </a:xfrm>
          <a:prstGeom prst="flowChartAlternateProcess">
            <a:avLst/>
          </a:prstGeom>
          <a:solidFill>
            <a:srgbClr val="C309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dirty="0">
                <a:latin typeface="Arial" panose="020B0604020202020204" pitchFamily="34" charset="0"/>
                <a:cs typeface="Arial" panose="020B0604020202020204" pitchFamily="34" charset="0"/>
              </a:rPr>
              <a:t>90%</a:t>
            </a:r>
          </a:p>
        </p:txBody>
      </p:sp>
      <p:sp>
        <p:nvSpPr>
          <p:cNvPr id="10" name="CasellaDiTesto 9">
            <a:extLst>
              <a:ext uri="{FF2B5EF4-FFF2-40B4-BE49-F238E27FC236}">
                <a16:creationId xmlns:a16="http://schemas.microsoft.com/office/drawing/2014/main" id="{45BEFD0A-F4A4-CB08-2CB6-B86E6F4DA494}"/>
              </a:ext>
            </a:extLst>
          </p:cNvPr>
          <p:cNvSpPr txBox="1"/>
          <p:nvPr/>
        </p:nvSpPr>
        <p:spPr>
          <a:xfrm>
            <a:off x="646386" y="2935689"/>
            <a:ext cx="2632842" cy="954107"/>
          </a:xfrm>
          <a:prstGeom prst="rect">
            <a:avLst/>
          </a:prstGeom>
          <a:noFill/>
        </p:spPr>
        <p:txBody>
          <a:bodyPr wrap="square" rtlCol="0">
            <a:spAutoFit/>
          </a:bodyPr>
          <a:lstStyle/>
          <a:p>
            <a:pPr algn="ctr"/>
            <a:r>
              <a:rPr lang="it-IT" sz="1400" dirty="0">
                <a:latin typeface="Arial" panose="020B0604020202020204" pitchFamily="34" charset="0"/>
                <a:cs typeface="Arial" panose="020B0604020202020204" pitchFamily="34" charset="0"/>
              </a:rPr>
              <a:t>La percentuale delle aziende familiari che non riesce a superare la seconda generazione </a:t>
            </a:r>
          </a:p>
        </p:txBody>
      </p:sp>
      <p:sp>
        <p:nvSpPr>
          <p:cNvPr id="11" name="CasellaDiTesto 10">
            <a:extLst>
              <a:ext uri="{FF2B5EF4-FFF2-40B4-BE49-F238E27FC236}">
                <a16:creationId xmlns:a16="http://schemas.microsoft.com/office/drawing/2014/main" id="{DD92242B-0A13-53E6-26BA-0B44326173E2}"/>
              </a:ext>
            </a:extLst>
          </p:cNvPr>
          <p:cNvSpPr txBox="1"/>
          <p:nvPr/>
        </p:nvSpPr>
        <p:spPr>
          <a:xfrm>
            <a:off x="4486603" y="2935689"/>
            <a:ext cx="2632842" cy="738664"/>
          </a:xfrm>
          <a:prstGeom prst="rect">
            <a:avLst/>
          </a:prstGeom>
          <a:noFill/>
        </p:spPr>
        <p:txBody>
          <a:bodyPr wrap="square" rtlCol="0">
            <a:spAutoFit/>
          </a:bodyPr>
          <a:lstStyle/>
          <a:p>
            <a:pPr algn="ctr"/>
            <a:r>
              <a:rPr lang="it-IT" sz="1400" dirty="0">
                <a:latin typeface="Arial" panose="020B0604020202020204" pitchFamily="34" charset="0"/>
                <a:cs typeface="Arial" panose="020B0604020202020204" pitchFamily="34" charset="0"/>
              </a:rPr>
              <a:t>La percentuale delle aziende che arriva alla terza generazione</a:t>
            </a:r>
          </a:p>
        </p:txBody>
      </p:sp>
      <p:sp>
        <p:nvSpPr>
          <p:cNvPr id="12" name="CasellaDiTesto 11">
            <a:extLst>
              <a:ext uri="{FF2B5EF4-FFF2-40B4-BE49-F238E27FC236}">
                <a16:creationId xmlns:a16="http://schemas.microsoft.com/office/drawing/2014/main" id="{025EF68D-2B6A-1790-4E32-AC79EFDC8BEB}"/>
              </a:ext>
            </a:extLst>
          </p:cNvPr>
          <p:cNvSpPr txBox="1"/>
          <p:nvPr/>
        </p:nvSpPr>
        <p:spPr>
          <a:xfrm>
            <a:off x="8592206" y="2935689"/>
            <a:ext cx="2632842" cy="738664"/>
          </a:xfrm>
          <a:prstGeom prst="rect">
            <a:avLst/>
          </a:prstGeom>
          <a:noFill/>
        </p:spPr>
        <p:txBody>
          <a:bodyPr wrap="square" rtlCol="0">
            <a:spAutoFit/>
          </a:bodyPr>
          <a:lstStyle/>
          <a:p>
            <a:pPr algn="ctr"/>
            <a:r>
              <a:rPr lang="it-IT" sz="1400" dirty="0">
                <a:latin typeface="Arial" panose="020B0604020202020204" pitchFamily="34" charset="0"/>
                <a:cs typeface="Arial" panose="020B0604020202020204" pitchFamily="34" charset="0"/>
              </a:rPr>
              <a:t>La percentuale del tessuto produttivo italiano costituito dal </a:t>
            </a:r>
            <a:r>
              <a:rPr lang="it-IT" sz="1400" i="1" dirty="0">
                <a:latin typeface="Arial" panose="020B0604020202020204" pitchFamily="34" charset="0"/>
                <a:cs typeface="Arial" panose="020B0604020202020204" pitchFamily="34" charset="0"/>
              </a:rPr>
              <a:t>Family Business</a:t>
            </a:r>
          </a:p>
        </p:txBody>
      </p:sp>
    </p:spTree>
    <p:extLst>
      <p:ext uri="{BB962C8B-B14F-4D97-AF65-F5344CB8AC3E}">
        <p14:creationId xmlns:p14="http://schemas.microsoft.com/office/powerpoint/2010/main" val="1303480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5825CBF-34FC-C8CD-B892-678F9F25241E}"/>
              </a:ext>
            </a:extLst>
          </p:cNvPr>
          <p:cNvSpPr>
            <a:spLocks noGrp="1"/>
          </p:cNvSpPr>
          <p:nvPr>
            <p:ph type="title"/>
          </p:nvPr>
        </p:nvSpPr>
        <p:spPr/>
        <p:txBody>
          <a:bodyPr/>
          <a:lstStyle/>
          <a:p>
            <a:r>
              <a:rPr lang="it-IT" dirty="0"/>
              <a:t>Il patto di famiglia</a:t>
            </a:r>
          </a:p>
        </p:txBody>
      </p:sp>
      <p:graphicFrame>
        <p:nvGraphicFramePr>
          <p:cNvPr id="5" name="Diagramma 4">
            <a:extLst>
              <a:ext uri="{FF2B5EF4-FFF2-40B4-BE49-F238E27FC236}">
                <a16:creationId xmlns:a16="http://schemas.microsoft.com/office/drawing/2014/main" id="{A078A444-4C7B-68FD-8E5F-ED70AF6E1A59}"/>
              </a:ext>
            </a:extLst>
          </p:cNvPr>
          <p:cNvGraphicFramePr/>
          <p:nvPr>
            <p:extLst>
              <p:ext uri="{D42A27DB-BD31-4B8C-83A1-F6EECF244321}">
                <p14:modId xmlns:p14="http://schemas.microsoft.com/office/powerpoint/2010/main" val="4071533711"/>
              </p:ext>
            </p:extLst>
          </p:nvPr>
        </p:nvGraphicFramePr>
        <p:xfrm>
          <a:off x="381000" y="906279"/>
          <a:ext cx="179355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asellaDiTesto 5">
            <a:extLst>
              <a:ext uri="{FF2B5EF4-FFF2-40B4-BE49-F238E27FC236}">
                <a16:creationId xmlns:a16="http://schemas.microsoft.com/office/drawing/2014/main" id="{8CE7DFCB-4898-76C0-5D1F-4195A333823A}"/>
              </a:ext>
            </a:extLst>
          </p:cNvPr>
          <p:cNvSpPr txBox="1"/>
          <p:nvPr/>
        </p:nvSpPr>
        <p:spPr>
          <a:xfrm>
            <a:off x="2444620" y="1066800"/>
            <a:ext cx="9366380" cy="1400383"/>
          </a:xfrm>
          <a:prstGeom prst="rect">
            <a:avLst/>
          </a:prstGeom>
          <a:noFill/>
        </p:spPr>
        <p:txBody>
          <a:bodyPr wrap="square" rtlCol="0">
            <a:spAutoFit/>
          </a:bodyPr>
          <a:lstStyle/>
          <a:p>
            <a:pPr algn="just"/>
            <a:r>
              <a:rPr lang="it-IT" sz="1700" dirty="0">
                <a:latin typeface="Arial" panose="020B0604020202020204" pitchFamily="34" charset="0"/>
                <a:cs typeface="Arial" panose="020B0604020202020204" pitchFamily="34" charset="0"/>
              </a:rPr>
              <a:t>Il patto di famiglia è un istituto giuridico introdotto in Italia con la Legge 14 febbraio 2006, n. 55 e viene disciplinato dall’art. 768 </a:t>
            </a:r>
            <a:r>
              <a:rPr lang="it-IT" sz="1700" i="1" dirty="0">
                <a:latin typeface="Arial" panose="020B0604020202020204" pitchFamily="34" charset="0"/>
                <a:cs typeface="Arial" panose="020B0604020202020204" pitchFamily="34" charset="0"/>
              </a:rPr>
              <a:t>bis</a:t>
            </a:r>
            <a:r>
              <a:rPr lang="it-IT" sz="1700" dirty="0">
                <a:latin typeface="Arial" panose="020B0604020202020204" pitchFamily="34" charset="0"/>
                <a:cs typeface="Arial" panose="020B0604020202020204" pitchFamily="34" charset="0"/>
              </a:rPr>
              <a:t> c.c. ai sensi del quale il patto di famiglia è quel contratto con il quale “</a:t>
            </a:r>
            <a:r>
              <a:rPr lang="it-IT" sz="1700" b="1" dirty="0">
                <a:latin typeface="Arial" panose="020B0604020202020204" pitchFamily="34" charset="0"/>
                <a:cs typeface="Arial" panose="020B0604020202020204" pitchFamily="34" charset="0"/>
              </a:rPr>
              <a:t>l’imprenditore trasferisce, in tutto o in parte, l’azienda, e il titolare di partecipazioni societarie trasferisce, in tutto o in parte, le proprie quote, ad uno o più discendenti</a:t>
            </a:r>
            <a:r>
              <a:rPr lang="it-IT" sz="1700" dirty="0">
                <a:latin typeface="Arial" panose="020B0604020202020204" pitchFamily="34" charset="0"/>
                <a:cs typeface="Arial" panose="020B0604020202020204" pitchFamily="34" charset="0"/>
              </a:rPr>
              <a:t>” </a:t>
            </a:r>
          </a:p>
        </p:txBody>
      </p:sp>
      <p:sp>
        <p:nvSpPr>
          <p:cNvPr id="7" name="CasellaDiTesto 6">
            <a:extLst>
              <a:ext uri="{FF2B5EF4-FFF2-40B4-BE49-F238E27FC236}">
                <a16:creationId xmlns:a16="http://schemas.microsoft.com/office/drawing/2014/main" id="{C21DC684-3CA7-3D87-1A26-0C267FDAFA0C}"/>
              </a:ext>
            </a:extLst>
          </p:cNvPr>
          <p:cNvSpPr txBox="1"/>
          <p:nvPr/>
        </p:nvSpPr>
        <p:spPr>
          <a:xfrm>
            <a:off x="2444620" y="2537927"/>
            <a:ext cx="9366380" cy="615553"/>
          </a:xfrm>
          <a:prstGeom prst="rect">
            <a:avLst/>
          </a:prstGeom>
          <a:noFill/>
        </p:spPr>
        <p:txBody>
          <a:bodyPr wrap="square" rtlCol="0">
            <a:spAutoFit/>
          </a:bodyPr>
          <a:lstStyle/>
          <a:p>
            <a:pPr algn="just"/>
            <a:r>
              <a:rPr lang="it-IT" sz="1700" dirty="0">
                <a:latin typeface="Arial" panose="020B0604020202020204" pitchFamily="34" charset="0"/>
                <a:cs typeface="Arial" panose="020B0604020202020204" pitchFamily="34" charset="0"/>
              </a:rPr>
              <a:t>Il patto di famiglia ha il fine di </a:t>
            </a:r>
            <a:r>
              <a:rPr lang="it-IT" sz="1700" b="1" dirty="0">
                <a:latin typeface="Arial" panose="020B0604020202020204" pitchFamily="34" charset="0"/>
                <a:cs typeface="Arial" panose="020B0604020202020204" pitchFamily="34" charset="0"/>
              </a:rPr>
              <a:t>anticipare il trasferimento dei beni aziendali </a:t>
            </a:r>
            <a:r>
              <a:rPr lang="it-IT" sz="1700" dirty="0">
                <a:latin typeface="Arial" panose="020B0604020202020204" pitchFamily="34" charset="0"/>
                <a:cs typeface="Arial" panose="020B0604020202020204" pitchFamily="34" charset="0"/>
              </a:rPr>
              <a:t>senza attendere l’apertura della successione. Il trasferimento avverrà in totale esenzione di imposta.</a:t>
            </a:r>
          </a:p>
        </p:txBody>
      </p:sp>
      <p:sp>
        <p:nvSpPr>
          <p:cNvPr id="8" name="CasellaDiTesto 7">
            <a:extLst>
              <a:ext uri="{FF2B5EF4-FFF2-40B4-BE49-F238E27FC236}">
                <a16:creationId xmlns:a16="http://schemas.microsoft.com/office/drawing/2014/main" id="{69DE2834-6795-6910-F7C1-23C3B65B6DA7}"/>
              </a:ext>
            </a:extLst>
          </p:cNvPr>
          <p:cNvSpPr txBox="1"/>
          <p:nvPr/>
        </p:nvSpPr>
        <p:spPr>
          <a:xfrm>
            <a:off x="2444620" y="3564294"/>
            <a:ext cx="9366380" cy="1138773"/>
          </a:xfrm>
          <a:prstGeom prst="rect">
            <a:avLst/>
          </a:prstGeom>
          <a:noFill/>
        </p:spPr>
        <p:txBody>
          <a:bodyPr wrap="square" rtlCol="0">
            <a:spAutoFit/>
          </a:bodyPr>
          <a:lstStyle/>
          <a:p>
            <a:pPr algn="just"/>
            <a:r>
              <a:rPr lang="it-IT" sz="1700" dirty="0">
                <a:latin typeface="Arial" panose="020B0604020202020204" pitchFamily="34" charset="0"/>
                <a:ea typeface="Aptos" panose="020B0004020202020204" pitchFamily="34" charset="0"/>
                <a:cs typeface="Arial" panose="020B0604020202020204" pitchFamily="34" charset="0"/>
              </a:rPr>
              <a:t>L</a:t>
            </a:r>
            <a:r>
              <a:rPr lang="it-IT" sz="1700" dirty="0">
                <a:effectLst/>
                <a:latin typeface="Arial" panose="020B0604020202020204" pitchFamily="34" charset="0"/>
                <a:ea typeface="Aptos" panose="020B0004020202020204" pitchFamily="34" charset="0"/>
                <a:cs typeface="Arial" panose="020B0604020202020204" pitchFamily="34" charset="0"/>
              </a:rPr>
              <a:t>a normativa italiana impone una stretta osservanza delle norme successorie. In particolare, l’art. 768 quater c.c. impone che i beneficiari del trasferimento debbano </a:t>
            </a:r>
            <a:r>
              <a:rPr lang="it-IT" sz="1700" b="1" dirty="0">
                <a:effectLst/>
                <a:latin typeface="Arial" panose="020B0604020202020204" pitchFamily="34" charset="0"/>
                <a:ea typeface="Aptos" panose="020B0004020202020204" pitchFamily="34" charset="0"/>
                <a:cs typeface="Arial" panose="020B0604020202020204" pitchFamily="34" charset="0"/>
              </a:rPr>
              <a:t>liquidare ai futuri legittimari </a:t>
            </a:r>
            <a:r>
              <a:rPr lang="it-IT" sz="1700" dirty="0">
                <a:effectLst/>
                <a:latin typeface="Arial" panose="020B0604020202020204" pitchFamily="34" charset="0"/>
                <a:ea typeface="Aptos" panose="020B0004020202020204" pitchFamily="34" charset="0"/>
                <a:cs typeface="Arial" panose="020B0604020202020204" pitchFamily="34" charset="0"/>
              </a:rPr>
              <a:t>una somma di denaro, o il corrispondente valore in natura, calcolato al momento della stipula del patto secondo i criteri della successione necessaria. </a:t>
            </a:r>
            <a:r>
              <a:rPr lang="it-IT" sz="1700" dirty="0">
                <a:effectLst/>
                <a:latin typeface="Arial" panose="020B0604020202020204" pitchFamily="34" charset="0"/>
                <a:cs typeface="Arial" panose="020B0604020202020204" pitchFamily="34" charset="0"/>
              </a:rPr>
              <a:t> </a:t>
            </a:r>
            <a:endParaRPr lang="it-IT" sz="1700" dirty="0">
              <a:latin typeface="Arial" panose="020B0604020202020204" pitchFamily="34" charset="0"/>
              <a:cs typeface="Arial" panose="020B0604020202020204" pitchFamily="34" charset="0"/>
            </a:endParaRPr>
          </a:p>
        </p:txBody>
      </p:sp>
      <p:sp>
        <p:nvSpPr>
          <p:cNvPr id="9" name="CasellaDiTesto 8">
            <a:extLst>
              <a:ext uri="{FF2B5EF4-FFF2-40B4-BE49-F238E27FC236}">
                <a16:creationId xmlns:a16="http://schemas.microsoft.com/office/drawing/2014/main" id="{DECBD8A1-461E-38CA-A7B1-BA4F18DB3213}"/>
              </a:ext>
            </a:extLst>
          </p:cNvPr>
          <p:cNvSpPr txBox="1"/>
          <p:nvPr/>
        </p:nvSpPr>
        <p:spPr>
          <a:xfrm>
            <a:off x="2444619" y="4964677"/>
            <a:ext cx="9181323" cy="1661993"/>
          </a:xfrm>
          <a:prstGeom prst="rect">
            <a:avLst/>
          </a:prstGeom>
          <a:noFill/>
        </p:spPr>
        <p:txBody>
          <a:bodyPr wrap="square" rtlCol="0">
            <a:spAutoFit/>
          </a:bodyPr>
          <a:lstStyle/>
          <a:p>
            <a:pPr algn="just"/>
            <a:r>
              <a:rPr lang="it-IT" sz="1700" dirty="0">
                <a:latin typeface="Arial" panose="020B0604020202020204" pitchFamily="34" charset="0"/>
                <a:cs typeface="Arial" panose="020B0604020202020204" pitchFamily="34" charset="0"/>
              </a:rPr>
              <a:t>Le </a:t>
            </a:r>
            <a:r>
              <a:rPr lang="it-IT" sz="1700" b="1" dirty="0">
                <a:latin typeface="Arial" panose="020B0604020202020204" pitchFamily="34" charset="0"/>
                <a:cs typeface="Arial" panose="020B0604020202020204" pitchFamily="34" charset="0"/>
              </a:rPr>
              <a:t>cause di scioglimento </a:t>
            </a:r>
            <a:r>
              <a:rPr lang="it-IT" sz="1700" dirty="0">
                <a:latin typeface="Arial" panose="020B0604020202020204" pitchFamily="34" charset="0"/>
                <a:cs typeface="Arial" panose="020B0604020202020204" pitchFamily="34" charset="0"/>
              </a:rPr>
              <a:t>del contratto che istituisce un patto di famiglia sono tassative: i) un diverso contratto, con le medesime caratteristiche ed i medesimi presupposti previsti dalla normativa in tema di patto di famiglia; ii) </a:t>
            </a:r>
            <a:r>
              <a:rPr lang="it-IT" sz="1700" b="1" dirty="0">
                <a:latin typeface="Arial" panose="020B0604020202020204" pitchFamily="34" charset="0"/>
                <a:cs typeface="Arial" panose="020B0604020202020204" pitchFamily="34" charset="0"/>
              </a:rPr>
              <a:t>la possibilità di esercitare il diritto di recesso</a:t>
            </a:r>
            <a:r>
              <a:rPr lang="it-IT" sz="1700" dirty="0">
                <a:latin typeface="Arial" panose="020B0604020202020204" pitchFamily="34" charset="0"/>
                <a:cs typeface="Arial" panose="020B0604020202020204" pitchFamily="34" charset="0"/>
              </a:rPr>
              <a:t>, ove espressamente previsto nel contratto istitutivo del patto e, necessariamente, attraverso dichiarazione agli altri contraenti certificata da un notaio. </a:t>
            </a:r>
          </a:p>
          <a:p>
            <a:endParaRPr lang="it-IT"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7920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E43055E-23E1-C3E0-1EFF-49434E8DC9F6}"/>
              </a:ext>
            </a:extLst>
          </p:cNvPr>
          <p:cNvSpPr>
            <a:spLocks noGrp="1"/>
          </p:cNvSpPr>
          <p:nvPr>
            <p:ph type="title"/>
          </p:nvPr>
        </p:nvSpPr>
        <p:spPr>
          <a:xfrm>
            <a:off x="380999" y="225425"/>
            <a:ext cx="10330543" cy="841375"/>
          </a:xfrm>
        </p:spPr>
        <p:txBody>
          <a:bodyPr/>
          <a:lstStyle/>
          <a:p>
            <a:r>
              <a:rPr lang="it-IT" dirty="0"/>
              <a:t>La quotazione come strumento per il passaggio generazionale (1/2)</a:t>
            </a:r>
          </a:p>
        </p:txBody>
      </p:sp>
      <p:sp>
        <p:nvSpPr>
          <p:cNvPr id="3" name="Segnaposto testo 2">
            <a:extLst>
              <a:ext uri="{FF2B5EF4-FFF2-40B4-BE49-F238E27FC236}">
                <a16:creationId xmlns:a16="http://schemas.microsoft.com/office/drawing/2014/main" id="{47D9D0CD-4A1E-C1C4-3FD8-0FB8FF526462}"/>
              </a:ext>
            </a:extLst>
          </p:cNvPr>
          <p:cNvSpPr>
            <a:spLocks noGrp="1"/>
          </p:cNvSpPr>
          <p:nvPr>
            <p:ph type="body" sz="quarter" idx="12"/>
          </p:nvPr>
        </p:nvSpPr>
        <p:spPr>
          <a:xfrm>
            <a:off x="381000" y="1282699"/>
            <a:ext cx="11366500" cy="2878753"/>
          </a:xfrm>
        </p:spPr>
        <p:txBody>
          <a:bodyPr>
            <a:normAutofit/>
          </a:bodyPr>
          <a:lstStyle/>
          <a:p>
            <a:r>
              <a:rPr lang="it-IT" sz="1600" b="0" i="0" u="none" strike="noStrike" dirty="0">
                <a:solidFill>
                  <a:srgbClr val="000000"/>
                </a:solidFill>
                <a:effectLst/>
              </a:rPr>
              <a:t>La </a:t>
            </a:r>
            <a:r>
              <a:rPr lang="it-IT" sz="1600" b="1" i="0" u="none" strike="noStrike" dirty="0">
                <a:solidFill>
                  <a:srgbClr val="000000"/>
                </a:solidFill>
                <a:effectLst/>
              </a:rPr>
              <a:t>quotazione in borsa</a:t>
            </a:r>
            <a:r>
              <a:rPr lang="it-IT" sz="1600" b="0" i="0" u="none" strike="noStrike" dirty="0">
                <a:solidFill>
                  <a:srgbClr val="000000"/>
                </a:solidFill>
                <a:effectLst/>
              </a:rPr>
              <a:t> rappresenta una soluzione strategica per le imprese familiari che si trovano ad affrontare il delicato processo del passaggio generazionale. Questo strumento consente di superare molte delle criticità legate alla successione, garantendo una transizione efficace.</a:t>
            </a:r>
          </a:p>
          <a:p>
            <a:endParaRPr lang="it-IT" sz="1600" b="0" i="0" u="none" strike="noStrike" dirty="0">
              <a:solidFill>
                <a:srgbClr val="000000"/>
              </a:solidFill>
              <a:effectLst/>
            </a:endParaRPr>
          </a:p>
          <a:p>
            <a:r>
              <a:rPr lang="it-IT" sz="1600" b="1" dirty="0">
                <a:solidFill>
                  <a:srgbClr val="007C93"/>
                </a:solidFill>
              </a:rPr>
              <a:t>Perché scegliere la quotazione</a:t>
            </a:r>
            <a:endParaRPr lang="it-IT" sz="1600" b="0" i="0" u="none" strike="noStrike" dirty="0">
              <a:solidFill>
                <a:srgbClr val="000000"/>
              </a:solidFill>
              <a:effectLst/>
            </a:endParaRPr>
          </a:p>
          <a:p>
            <a:endParaRPr lang="it-IT" dirty="0"/>
          </a:p>
        </p:txBody>
      </p:sp>
      <p:sp>
        <p:nvSpPr>
          <p:cNvPr id="4" name="Segnaposto testo 3">
            <a:extLst>
              <a:ext uri="{FF2B5EF4-FFF2-40B4-BE49-F238E27FC236}">
                <a16:creationId xmlns:a16="http://schemas.microsoft.com/office/drawing/2014/main" id="{DBEF7EB6-49A7-EBEA-533D-205136838018}"/>
              </a:ext>
            </a:extLst>
          </p:cNvPr>
          <p:cNvSpPr>
            <a:spLocks noGrp="1"/>
          </p:cNvSpPr>
          <p:nvPr>
            <p:ph type="body" sz="quarter" idx="13"/>
          </p:nvPr>
        </p:nvSpPr>
        <p:spPr>
          <a:xfrm>
            <a:off x="380999" y="2722075"/>
            <a:ext cx="11366500" cy="3734710"/>
          </a:xfrm>
        </p:spPr>
        <p:txBody>
          <a:bodyPr>
            <a:normAutofit/>
          </a:bodyPr>
          <a:lstStyle/>
          <a:p>
            <a:r>
              <a:rPr lang="it-IT" sz="1600" b="1" dirty="0"/>
              <a:t>Managerializzazione dell’impresa</a:t>
            </a:r>
            <a:r>
              <a:rPr lang="it-IT" sz="1600" dirty="0"/>
              <a:t>: </a:t>
            </a:r>
            <a:r>
              <a:rPr lang="it-IT" sz="1600" b="0" i="0" u="none" strike="noStrike" dirty="0">
                <a:solidFill>
                  <a:srgbClr val="000000"/>
                </a:solidFill>
                <a:effectLst/>
              </a:rPr>
              <a:t>l’ingresso in borsa richiede un’organizzazione e una governance strutturata, migliorando la gestione complessiva dell’azienda.</a:t>
            </a:r>
          </a:p>
          <a:p>
            <a:r>
              <a:rPr lang="it-IT" sz="1600" b="1" dirty="0">
                <a:solidFill>
                  <a:srgbClr val="000000"/>
                </a:solidFill>
              </a:rPr>
              <a:t>Trasparenza e affidabilità</a:t>
            </a:r>
            <a:r>
              <a:rPr lang="it-IT" sz="1600" dirty="0">
                <a:solidFill>
                  <a:srgbClr val="000000"/>
                </a:solidFill>
              </a:rPr>
              <a:t>: l’</a:t>
            </a:r>
            <a:r>
              <a:rPr lang="it-IT" sz="1600" b="0" i="0" u="none" strike="noStrike" dirty="0">
                <a:solidFill>
                  <a:srgbClr val="000000"/>
                </a:solidFill>
                <a:effectLst/>
              </a:rPr>
              <a:t>azienda quotata deve rispettare standard di trasparenza e comunicazione finanziaria, aumentando la fiducia degli investitori e dei partner commerciali</a:t>
            </a:r>
          </a:p>
          <a:p>
            <a:r>
              <a:rPr lang="it-IT" sz="1600" b="1" i="0" u="none" strike="noStrike" dirty="0">
                <a:solidFill>
                  <a:srgbClr val="000000"/>
                </a:solidFill>
                <a:effectLst/>
              </a:rPr>
              <a:t>Liquidabilità delle partecipazioni</a:t>
            </a:r>
            <a:r>
              <a:rPr lang="it-IT" sz="1600" b="0" i="0" u="none" strike="noStrike" dirty="0">
                <a:solidFill>
                  <a:srgbClr val="000000"/>
                </a:solidFill>
                <a:effectLst/>
              </a:rPr>
              <a:t>: consente ai soci di monetizzare gradualmente le loro quote, offrendo flessibilità senza compromettere il controllo.</a:t>
            </a:r>
          </a:p>
          <a:p>
            <a:r>
              <a:rPr lang="it-IT" sz="1600" b="1" i="0" u="none" strike="noStrike" dirty="0">
                <a:solidFill>
                  <a:srgbClr val="000000"/>
                </a:solidFill>
                <a:effectLst/>
              </a:rPr>
              <a:t>Valorizzazione dell’azienda: </a:t>
            </a:r>
            <a:r>
              <a:rPr lang="it-IT" sz="1600" b="0" i="0" u="none" strike="noStrike" dirty="0">
                <a:solidFill>
                  <a:srgbClr val="000000"/>
                </a:solidFill>
                <a:effectLst/>
              </a:rPr>
              <a:t>l’accesso al mercato dei capitali attribuisce un valore di mercato oggettivo e riconosciuto all’impresa.</a:t>
            </a:r>
          </a:p>
          <a:p>
            <a:r>
              <a:rPr lang="it-IT" sz="1600" b="1" i="0" u="none" strike="noStrike" dirty="0">
                <a:solidFill>
                  <a:srgbClr val="000000"/>
                </a:solidFill>
                <a:effectLst/>
              </a:rPr>
              <a:t>Accesso a nuovi capitali</a:t>
            </a:r>
            <a:r>
              <a:rPr lang="it-IT" sz="1600" i="0" u="none" strike="noStrike" dirty="0">
                <a:solidFill>
                  <a:srgbClr val="000000"/>
                </a:solidFill>
                <a:effectLst/>
              </a:rPr>
              <a:t>: </a:t>
            </a:r>
            <a:r>
              <a:rPr lang="it-IT" sz="1600" b="0" i="0" u="none" strike="noStrike" dirty="0">
                <a:solidFill>
                  <a:srgbClr val="000000"/>
                </a:solidFill>
                <a:effectLst/>
              </a:rPr>
              <a:t>la quotazione facilita la raccolta di risorse finanziarie per la crescita e l’innovazione.</a:t>
            </a:r>
          </a:p>
          <a:p>
            <a:pPr marL="0" indent="0">
              <a:buNone/>
            </a:pPr>
            <a:r>
              <a:rPr lang="it-IT" sz="1600" b="1" dirty="0">
                <a:solidFill>
                  <a:srgbClr val="007C93"/>
                </a:solidFill>
              </a:rPr>
              <a:t>Come garantire il controllo familiare</a:t>
            </a:r>
          </a:p>
          <a:p>
            <a:pPr marL="0" indent="0">
              <a:buNone/>
            </a:pPr>
            <a:r>
              <a:rPr lang="it-IT" sz="1600" b="0" i="0" u="none" strike="noStrike" dirty="0">
                <a:solidFill>
                  <a:srgbClr val="000000"/>
                </a:solidFill>
                <a:effectLst/>
              </a:rPr>
              <a:t>Mercati come l’EGM Italia permettono un’apertura iniziale del capitale con un flottante minimo del 10%, assicurando la continuità del controllo familiare anche dopo la quotazione. Questo approccio bilancia l’esigenza di stabilità proprietaria con quella di apertura al mercato.</a:t>
            </a:r>
          </a:p>
          <a:p>
            <a:pPr marL="0" indent="0">
              <a:buNone/>
            </a:pPr>
            <a:endParaRPr lang="it-IT" b="1" dirty="0">
              <a:solidFill>
                <a:srgbClr val="007C93"/>
              </a:solidFill>
            </a:endParaRPr>
          </a:p>
          <a:p>
            <a:pPr marL="0" indent="0">
              <a:buNone/>
            </a:pPr>
            <a:endParaRPr lang="it-IT" sz="1400" b="0" i="0" u="none" strike="noStrike" dirty="0">
              <a:solidFill>
                <a:srgbClr val="000000"/>
              </a:solidFill>
              <a:effectLst/>
            </a:endParaRPr>
          </a:p>
          <a:p>
            <a:pPr marL="0" indent="0">
              <a:buNone/>
            </a:pPr>
            <a:endParaRPr lang="it-IT" b="0" i="0" u="none" strike="noStrike" dirty="0">
              <a:solidFill>
                <a:srgbClr val="000000"/>
              </a:solidFill>
              <a:effectLst/>
            </a:endParaRPr>
          </a:p>
          <a:p>
            <a:endParaRPr lang="it-IT" b="0" i="0" u="none" strike="noStrike" dirty="0">
              <a:solidFill>
                <a:srgbClr val="000000"/>
              </a:solidFill>
              <a:effectLst/>
            </a:endParaRPr>
          </a:p>
          <a:p>
            <a:endParaRPr lang="it-IT" b="0" i="0" u="none" strike="noStrike" dirty="0">
              <a:solidFill>
                <a:srgbClr val="000000"/>
              </a:solidFill>
              <a:effectLst/>
            </a:endParaRPr>
          </a:p>
          <a:p>
            <a:endParaRPr lang="it-IT" dirty="0"/>
          </a:p>
        </p:txBody>
      </p:sp>
    </p:spTree>
    <p:extLst>
      <p:ext uri="{BB962C8B-B14F-4D97-AF65-F5344CB8AC3E}">
        <p14:creationId xmlns:p14="http://schemas.microsoft.com/office/powerpoint/2010/main" val="759663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C29DFAA-C716-4FC7-33CD-B3E8DC64550F}"/>
              </a:ext>
            </a:extLst>
          </p:cNvPr>
          <p:cNvSpPr>
            <a:spLocks noGrp="1"/>
          </p:cNvSpPr>
          <p:nvPr>
            <p:ph type="title"/>
          </p:nvPr>
        </p:nvSpPr>
        <p:spPr/>
        <p:txBody>
          <a:bodyPr/>
          <a:lstStyle/>
          <a:p>
            <a:r>
              <a:rPr lang="it-IT" dirty="0"/>
              <a:t>La quotazione come strumento per il passaggio generazionale (2/2)</a:t>
            </a:r>
          </a:p>
        </p:txBody>
      </p:sp>
      <p:sp>
        <p:nvSpPr>
          <p:cNvPr id="3" name="Segnaposto testo 2">
            <a:extLst>
              <a:ext uri="{FF2B5EF4-FFF2-40B4-BE49-F238E27FC236}">
                <a16:creationId xmlns:a16="http://schemas.microsoft.com/office/drawing/2014/main" id="{A437410B-9231-3E4C-6C9C-CCB4BA687B78}"/>
              </a:ext>
            </a:extLst>
          </p:cNvPr>
          <p:cNvSpPr>
            <a:spLocks noGrp="1"/>
          </p:cNvSpPr>
          <p:nvPr>
            <p:ph type="body" sz="quarter" idx="12"/>
          </p:nvPr>
        </p:nvSpPr>
        <p:spPr/>
        <p:txBody>
          <a:bodyPr>
            <a:normAutofit/>
          </a:bodyPr>
          <a:lstStyle/>
          <a:p>
            <a:pPr algn="ctr"/>
            <a:r>
              <a:rPr lang="it-IT" sz="2400" b="1" dirty="0">
                <a:solidFill>
                  <a:srgbClr val="C3094A"/>
                </a:solidFill>
              </a:rPr>
              <a:t>VANTAGGI</a:t>
            </a:r>
            <a:endParaRPr lang="it-IT" sz="2400" dirty="0">
              <a:solidFill>
                <a:srgbClr val="C3094A"/>
              </a:solidFill>
            </a:endParaRPr>
          </a:p>
        </p:txBody>
      </p:sp>
      <p:sp>
        <p:nvSpPr>
          <p:cNvPr id="7" name="CasellaDiTesto 6">
            <a:extLst>
              <a:ext uri="{FF2B5EF4-FFF2-40B4-BE49-F238E27FC236}">
                <a16:creationId xmlns:a16="http://schemas.microsoft.com/office/drawing/2014/main" id="{A8995A37-6DCC-89D9-A9E3-A1D7C81C584F}"/>
              </a:ext>
            </a:extLst>
          </p:cNvPr>
          <p:cNvSpPr txBox="1"/>
          <p:nvPr/>
        </p:nvSpPr>
        <p:spPr>
          <a:xfrm>
            <a:off x="709127" y="1692210"/>
            <a:ext cx="11038373" cy="4247317"/>
          </a:xfrm>
          <a:prstGeom prst="rect">
            <a:avLst/>
          </a:prstGeom>
          <a:noFill/>
        </p:spPr>
        <p:txBody>
          <a:bodyPr wrap="square" rtlCol="0">
            <a:spAutoFit/>
          </a:bodyPr>
          <a:lstStyle/>
          <a:p>
            <a:pPr algn="l"/>
            <a:endParaRPr lang="it-IT" b="0" i="0" u="none" strike="noStrike" dirty="0">
              <a:solidFill>
                <a:srgbClr val="000000"/>
              </a:solidFill>
              <a:effectLst/>
            </a:endParaRPr>
          </a:p>
          <a:p>
            <a:pPr marL="285750" indent="-285750" algn="l">
              <a:buFont typeface="Arial" panose="020B0604020202020204" pitchFamily="34" charset="0"/>
              <a:buChar char="•"/>
            </a:pPr>
            <a:r>
              <a:rPr lang="it-IT" b="1" i="0" u="none" strike="noStrike" dirty="0">
                <a:solidFill>
                  <a:srgbClr val="000000"/>
                </a:solidFill>
                <a:effectLst/>
              </a:rPr>
              <a:t>Individuazione della componente di famiglia che guiderà l’azienda: </a:t>
            </a:r>
            <a:r>
              <a:rPr lang="it-IT" dirty="0">
                <a:solidFill>
                  <a:srgbClr val="000000"/>
                </a:solidFill>
              </a:rPr>
              <a:t>c</a:t>
            </a:r>
            <a:r>
              <a:rPr lang="it-IT" b="0" i="0" u="none" strike="noStrike" dirty="0">
                <a:solidFill>
                  <a:srgbClr val="000000"/>
                </a:solidFill>
                <a:effectLst/>
              </a:rPr>
              <a:t>hiarezza nella leadership futura e nella gestione strategica.</a:t>
            </a:r>
          </a:p>
          <a:p>
            <a:pPr algn="l"/>
            <a:endParaRPr lang="it-IT" b="0" i="0" u="none" strike="noStrike" dirty="0">
              <a:solidFill>
                <a:srgbClr val="000000"/>
              </a:solidFill>
              <a:effectLst/>
            </a:endParaRPr>
          </a:p>
          <a:p>
            <a:pPr marL="285750" indent="-285750" algn="l">
              <a:buFont typeface="Arial" panose="020B0604020202020204" pitchFamily="34" charset="0"/>
              <a:buChar char="•"/>
            </a:pPr>
            <a:r>
              <a:rPr lang="it-IT" b="1" i="0" u="none" strike="noStrike" dirty="0">
                <a:solidFill>
                  <a:srgbClr val="000000"/>
                </a:solidFill>
                <a:effectLst/>
              </a:rPr>
              <a:t>Inserimento di manager professionali</a:t>
            </a:r>
            <a:r>
              <a:rPr lang="it-IT" dirty="0">
                <a:solidFill>
                  <a:srgbClr val="000000"/>
                </a:solidFill>
              </a:rPr>
              <a:t>: r</a:t>
            </a:r>
            <a:r>
              <a:rPr lang="it-IT" b="0" i="0" u="none" strike="noStrike" dirty="0">
                <a:solidFill>
                  <a:srgbClr val="000000"/>
                </a:solidFill>
                <a:effectLst/>
              </a:rPr>
              <a:t>afforzamento della governance aziendale.</a:t>
            </a:r>
          </a:p>
          <a:p>
            <a:pPr algn="l"/>
            <a:endParaRPr lang="it-IT" b="0" i="0" u="none" strike="noStrike" dirty="0">
              <a:solidFill>
                <a:srgbClr val="000000"/>
              </a:solidFill>
              <a:effectLst/>
            </a:endParaRPr>
          </a:p>
          <a:p>
            <a:pPr marL="285750" indent="-285750" algn="l">
              <a:buFont typeface="Arial" panose="020B0604020202020204" pitchFamily="34" charset="0"/>
              <a:buChar char="•"/>
            </a:pPr>
            <a:r>
              <a:rPr lang="it-IT" b="1" i="0" u="none" strike="noStrike" dirty="0">
                <a:solidFill>
                  <a:srgbClr val="000000"/>
                </a:solidFill>
                <a:effectLst/>
              </a:rPr>
              <a:t>I soci non operativi diventano meri azionisti di capitale</a:t>
            </a:r>
            <a:r>
              <a:rPr lang="it-IT" dirty="0">
                <a:solidFill>
                  <a:srgbClr val="000000"/>
                </a:solidFill>
              </a:rPr>
              <a:t>: s</a:t>
            </a:r>
            <a:r>
              <a:rPr lang="it-IT" b="0" i="0" u="none" strike="noStrike" dirty="0">
                <a:solidFill>
                  <a:srgbClr val="000000"/>
                </a:solidFill>
                <a:effectLst/>
              </a:rPr>
              <a:t>emplificazione delle dinamiche societarie.</a:t>
            </a:r>
          </a:p>
          <a:p>
            <a:pPr algn="l"/>
            <a:endParaRPr lang="it-IT" b="1" i="0" u="none" strike="noStrike" dirty="0">
              <a:solidFill>
                <a:srgbClr val="000000"/>
              </a:solidFill>
              <a:effectLst/>
            </a:endParaRPr>
          </a:p>
          <a:p>
            <a:pPr marL="285750" indent="-285750" algn="l">
              <a:buFont typeface="Arial" panose="020B0604020202020204" pitchFamily="34" charset="0"/>
              <a:buChar char="•"/>
            </a:pPr>
            <a:r>
              <a:rPr lang="it-IT" b="1" i="0" u="none" strike="noStrike" dirty="0">
                <a:solidFill>
                  <a:srgbClr val="000000"/>
                </a:solidFill>
                <a:effectLst/>
              </a:rPr>
              <a:t>Possibilità nel tempo di liquidare le partecipazioni sul mercato</a:t>
            </a:r>
            <a:r>
              <a:rPr lang="it-IT" dirty="0">
                <a:solidFill>
                  <a:srgbClr val="000000"/>
                </a:solidFill>
              </a:rPr>
              <a:t>: f</a:t>
            </a:r>
            <a:r>
              <a:rPr lang="it-IT" b="0" i="0" u="none" strike="noStrike" dirty="0">
                <a:solidFill>
                  <a:srgbClr val="000000"/>
                </a:solidFill>
                <a:effectLst/>
              </a:rPr>
              <a:t>lessibilità per i soci nel disinvestimento.</a:t>
            </a:r>
          </a:p>
          <a:p>
            <a:pPr algn="l"/>
            <a:endParaRPr lang="it-IT" b="1" i="0" u="none" strike="noStrike" dirty="0">
              <a:solidFill>
                <a:srgbClr val="000000"/>
              </a:solidFill>
              <a:effectLst/>
            </a:endParaRPr>
          </a:p>
          <a:p>
            <a:pPr marL="285750" indent="-285750" algn="l">
              <a:buFont typeface="Arial" panose="020B0604020202020204" pitchFamily="34" charset="0"/>
              <a:buChar char="•"/>
            </a:pPr>
            <a:r>
              <a:rPr lang="it-IT" b="1" i="0" u="none" strike="noStrike" dirty="0">
                <a:solidFill>
                  <a:srgbClr val="000000"/>
                </a:solidFill>
                <a:effectLst/>
              </a:rPr>
              <a:t>Riconoscimento di un valore di mercato all’azienda</a:t>
            </a:r>
            <a:r>
              <a:rPr lang="it-IT" dirty="0">
                <a:solidFill>
                  <a:srgbClr val="000000"/>
                </a:solidFill>
              </a:rPr>
              <a:t>: t</a:t>
            </a:r>
            <a:r>
              <a:rPr lang="it-IT" b="0" i="0" u="none" strike="noStrike" dirty="0">
                <a:solidFill>
                  <a:srgbClr val="000000"/>
                </a:solidFill>
                <a:effectLst/>
              </a:rPr>
              <a:t>rasparenza e affidabilità nel valore patrimoniale.</a:t>
            </a:r>
          </a:p>
          <a:p>
            <a:pPr algn="l"/>
            <a:endParaRPr lang="it-IT" b="1" i="0" u="none" strike="noStrike" dirty="0">
              <a:solidFill>
                <a:srgbClr val="000000"/>
              </a:solidFill>
              <a:effectLst/>
            </a:endParaRPr>
          </a:p>
          <a:p>
            <a:pPr marL="285750" indent="-285750" algn="l">
              <a:buFont typeface="Arial" panose="020B0604020202020204" pitchFamily="34" charset="0"/>
              <a:buChar char="•"/>
            </a:pPr>
            <a:r>
              <a:rPr lang="it-IT" b="1" i="0" u="none" strike="noStrike" dirty="0">
                <a:solidFill>
                  <a:srgbClr val="000000"/>
                </a:solidFill>
                <a:effectLst/>
              </a:rPr>
              <a:t>Continuità aziendale con mantenimento del controllo familiare</a:t>
            </a:r>
            <a:r>
              <a:rPr lang="it-IT" dirty="0">
                <a:solidFill>
                  <a:srgbClr val="000000"/>
                </a:solidFill>
              </a:rPr>
              <a:t>: g</a:t>
            </a:r>
            <a:r>
              <a:rPr lang="it-IT" b="0" i="0" u="none" strike="noStrike" dirty="0">
                <a:solidFill>
                  <a:srgbClr val="000000"/>
                </a:solidFill>
                <a:effectLst/>
              </a:rPr>
              <a:t>aranzia della visione e della missione familiare nel lungo periodo.</a:t>
            </a:r>
          </a:p>
          <a:p>
            <a:endParaRPr lang="it-IT" dirty="0"/>
          </a:p>
        </p:txBody>
      </p:sp>
    </p:spTree>
    <p:extLst>
      <p:ext uri="{BB962C8B-B14F-4D97-AF65-F5344CB8AC3E}">
        <p14:creationId xmlns:p14="http://schemas.microsoft.com/office/powerpoint/2010/main" val="3316628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40BBC97-CA85-BC22-E0D3-4546367D7B20}"/>
              </a:ext>
            </a:extLst>
          </p:cNvPr>
          <p:cNvSpPr>
            <a:spLocks noGrp="1"/>
          </p:cNvSpPr>
          <p:nvPr>
            <p:ph type="title"/>
          </p:nvPr>
        </p:nvSpPr>
        <p:spPr>
          <a:xfrm>
            <a:off x="381000" y="225425"/>
            <a:ext cx="10726554" cy="841375"/>
          </a:xfrm>
        </p:spPr>
        <p:txBody>
          <a:bodyPr/>
          <a:lstStyle/>
          <a:p>
            <a:r>
              <a:rPr lang="it-IT" dirty="0"/>
              <a:t>Perché costituire una </a:t>
            </a:r>
            <a:r>
              <a:rPr lang="it-IT" i="1" dirty="0"/>
              <a:t>holding</a:t>
            </a:r>
            <a:r>
              <a:rPr lang="it-IT" dirty="0"/>
              <a:t> familiare?</a:t>
            </a:r>
            <a:endParaRPr lang="en-US" dirty="0"/>
          </a:p>
        </p:txBody>
      </p:sp>
      <p:graphicFrame>
        <p:nvGraphicFramePr>
          <p:cNvPr id="5" name="Diagramma 4">
            <a:extLst>
              <a:ext uri="{FF2B5EF4-FFF2-40B4-BE49-F238E27FC236}">
                <a16:creationId xmlns:a16="http://schemas.microsoft.com/office/drawing/2014/main" id="{5ABB1259-5902-21EA-29BC-CB55748E49C0}"/>
              </a:ext>
            </a:extLst>
          </p:cNvPr>
          <p:cNvGraphicFramePr/>
          <p:nvPr>
            <p:extLst>
              <p:ext uri="{D42A27DB-BD31-4B8C-83A1-F6EECF244321}">
                <p14:modId xmlns:p14="http://schemas.microsoft.com/office/powerpoint/2010/main" val="2147666185"/>
              </p:ext>
            </p:extLst>
          </p:nvPr>
        </p:nvGraphicFramePr>
        <p:xfrm>
          <a:off x="380999" y="1066800"/>
          <a:ext cx="11227068" cy="52977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e 5">
            <a:extLst>
              <a:ext uri="{FF2B5EF4-FFF2-40B4-BE49-F238E27FC236}">
                <a16:creationId xmlns:a16="http://schemas.microsoft.com/office/drawing/2014/main" id="{EB6E7DDA-CC65-E102-902D-26167A4859F2}"/>
              </a:ext>
            </a:extLst>
          </p:cNvPr>
          <p:cNvSpPr/>
          <p:nvPr/>
        </p:nvSpPr>
        <p:spPr>
          <a:xfrm>
            <a:off x="461789" y="1306901"/>
            <a:ext cx="815249" cy="83728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rgbClr val="007C93"/>
                </a:solidFill>
                <a:latin typeface="Arial" panose="020B0604020202020204" pitchFamily="34" charset="0"/>
                <a:cs typeface="Arial" panose="020B0604020202020204" pitchFamily="34" charset="0"/>
              </a:rPr>
              <a:t>1</a:t>
            </a:r>
          </a:p>
        </p:txBody>
      </p:sp>
      <p:sp>
        <p:nvSpPr>
          <p:cNvPr id="7" name="Ovale 6">
            <a:extLst>
              <a:ext uri="{FF2B5EF4-FFF2-40B4-BE49-F238E27FC236}">
                <a16:creationId xmlns:a16="http://schemas.microsoft.com/office/drawing/2014/main" id="{CB7E900C-1F4A-2746-BA66-856E2E432AE6}"/>
              </a:ext>
            </a:extLst>
          </p:cNvPr>
          <p:cNvSpPr/>
          <p:nvPr/>
        </p:nvSpPr>
        <p:spPr>
          <a:xfrm>
            <a:off x="966728" y="2294789"/>
            <a:ext cx="815249" cy="83728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rgbClr val="007C93"/>
                </a:solidFill>
                <a:latin typeface="Arial" panose="020B0604020202020204" pitchFamily="34" charset="0"/>
                <a:cs typeface="Arial" panose="020B0604020202020204" pitchFamily="34" charset="0"/>
              </a:rPr>
              <a:t>2</a:t>
            </a:r>
          </a:p>
        </p:txBody>
      </p:sp>
      <p:sp>
        <p:nvSpPr>
          <p:cNvPr id="8" name="Ovale 7">
            <a:extLst>
              <a:ext uri="{FF2B5EF4-FFF2-40B4-BE49-F238E27FC236}">
                <a16:creationId xmlns:a16="http://schemas.microsoft.com/office/drawing/2014/main" id="{97DC4539-33EB-164D-ABCA-77406FDBFFA1}"/>
              </a:ext>
            </a:extLst>
          </p:cNvPr>
          <p:cNvSpPr/>
          <p:nvPr/>
        </p:nvSpPr>
        <p:spPr>
          <a:xfrm>
            <a:off x="1108113" y="3296162"/>
            <a:ext cx="815249" cy="83728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rgbClr val="007C93"/>
                </a:solidFill>
                <a:latin typeface="Arial" panose="020B0604020202020204" pitchFamily="34" charset="0"/>
                <a:cs typeface="Arial" panose="020B0604020202020204" pitchFamily="34" charset="0"/>
              </a:rPr>
              <a:t>3</a:t>
            </a:r>
          </a:p>
        </p:txBody>
      </p:sp>
      <p:sp>
        <p:nvSpPr>
          <p:cNvPr id="9" name="Ovale 8">
            <a:extLst>
              <a:ext uri="{FF2B5EF4-FFF2-40B4-BE49-F238E27FC236}">
                <a16:creationId xmlns:a16="http://schemas.microsoft.com/office/drawing/2014/main" id="{3A0E2C9E-B37B-D333-34C6-8CB9DE4FF661}"/>
              </a:ext>
            </a:extLst>
          </p:cNvPr>
          <p:cNvSpPr/>
          <p:nvPr/>
        </p:nvSpPr>
        <p:spPr>
          <a:xfrm>
            <a:off x="947477" y="4289211"/>
            <a:ext cx="815249" cy="83728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rgbClr val="007C93"/>
                </a:solidFill>
                <a:latin typeface="Arial" panose="020B0604020202020204" pitchFamily="34" charset="0"/>
                <a:cs typeface="Arial" panose="020B0604020202020204" pitchFamily="34" charset="0"/>
              </a:rPr>
              <a:t>4</a:t>
            </a:r>
          </a:p>
        </p:txBody>
      </p:sp>
      <p:sp>
        <p:nvSpPr>
          <p:cNvPr id="10" name="Ovale 9">
            <a:extLst>
              <a:ext uri="{FF2B5EF4-FFF2-40B4-BE49-F238E27FC236}">
                <a16:creationId xmlns:a16="http://schemas.microsoft.com/office/drawing/2014/main" id="{0C2C5F80-2E15-971B-BEDF-A97987A2BB3D}"/>
              </a:ext>
            </a:extLst>
          </p:cNvPr>
          <p:cNvSpPr/>
          <p:nvPr/>
        </p:nvSpPr>
        <p:spPr>
          <a:xfrm>
            <a:off x="471414" y="5267474"/>
            <a:ext cx="815249" cy="83728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rgbClr val="007C93"/>
                </a:solidFill>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3959186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6B81AC-6AD6-818B-7562-337E444F1C7A}"/>
              </a:ext>
            </a:extLst>
          </p:cNvPr>
          <p:cNvSpPr>
            <a:spLocks noGrp="1"/>
          </p:cNvSpPr>
          <p:nvPr>
            <p:ph type="title"/>
          </p:nvPr>
        </p:nvSpPr>
        <p:spPr>
          <a:xfrm>
            <a:off x="381000" y="225425"/>
            <a:ext cx="9552272" cy="841375"/>
          </a:xfrm>
        </p:spPr>
        <p:txBody>
          <a:bodyPr/>
          <a:lstStyle/>
          <a:p>
            <a:r>
              <a:rPr lang="it-IT" dirty="0"/>
              <a:t>Il regime fiscale per la costituzione delle </a:t>
            </a:r>
            <a:r>
              <a:rPr lang="it-IT" i="1" dirty="0"/>
              <a:t>holding</a:t>
            </a:r>
            <a:r>
              <a:rPr lang="it-IT" dirty="0"/>
              <a:t> (1/6) </a:t>
            </a:r>
            <a:endParaRPr lang="en-US" dirty="0"/>
          </a:p>
        </p:txBody>
      </p:sp>
      <p:graphicFrame>
        <p:nvGraphicFramePr>
          <p:cNvPr id="5" name="Diagramma 4">
            <a:extLst>
              <a:ext uri="{FF2B5EF4-FFF2-40B4-BE49-F238E27FC236}">
                <a16:creationId xmlns:a16="http://schemas.microsoft.com/office/drawing/2014/main" id="{D8D42A2F-24F6-137C-3392-2D923D4C18AF}"/>
              </a:ext>
            </a:extLst>
          </p:cNvPr>
          <p:cNvGraphicFramePr/>
          <p:nvPr/>
        </p:nvGraphicFramePr>
        <p:xfrm>
          <a:off x="679383" y="1520811"/>
          <a:ext cx="11064240" cy="48161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0547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3507B7-3BA7-7088-3871-94ED1E0186E3}"/>
              </a:ext>
            </a:extLst>
          </p:cNvPr>
          <p:cNvSpPr>
            <a:spLocks noGrp="1"/>
          </p:cNvSpPr>
          <p:nvPr>
            <p:ph type="title"/>
          </p:nvPr>
        </p:nvSpPr>
        <p:spPr/>
        <p:txBody>
          <a:bodyPr/>
          <a:lstStyle/>
          <a:p>
            <a:r>
              <a:rPr lang="it-IT" dirty="0"/>
              <a:t>Il regime fiscale per la costituzione delle </a:t>
            </a:r>
            <a:r>
              <a:rPr lang="it-IT" i="1" dirty="0"/>
              <a:t>holding</a:t>
            </a:r>
            <a:r>
              <a:rPr lang="it-IT" dirty="0"/>
              <a:t> (2/6) </a:t>
            </a:r>
            <a:endParaRPr lang="en-US" dirty="0"/>
          </a:p>
        </p:txBody>
      </p:sp>
      <p:sp>
        <p:nvSpPr>
          <p:cNvPr id="3" name="Segnaposto testo 2">
            <a:extLst>
              <a:ext uri="{FF2B5EF4-FFF2-40B4-BE49-F238E27FC236}">
                <a16:creationId xmlns:a16="http://schemas.microsoft.com/office/drawing/2014/main" id="{82E3961D-30A3-D33E-84B6-A8E8A4380D7F}"/>
              </a:ext>
            </a:extLst>
          </p:cNvPr>
          <p:cNvSpPr>
            <a:spLocks noGrp="1"/>
          </p:cNvSpPr>
          <p:nvPr>
            <p:ph type="body" sz="quarter" idx="12"/>
          </p:nvPr>
        </p:nvSpPr>
        <p:spPr>
          <a:xfrm>
            <a:off x="381000" y="1450967"/>
            <a:ext cx="11366500" cy="1727200"/>
          </a:xfrm>
        </p:spPr>
        <p:txBody>
          <a:bodyPr>
            <a:normAutofit/>
          </a:bodyPr>
          <a:lstStyle/>
          <a:p>
            <a:r>
              <a:rPr lang="it-IT" dirty="0"/>
              <a:t>A livello familiare le persone fisiche possono costituire, mediante conferimento, una holding che detenga le partecipazioni nelle società operative, per prepararsi al passaggio generazionale. </a:t>
            </a:r>
          </a:p>
          <a:p>
            <a:r>
              <a:rPr lang="it-IT" dirty="0"/>
              <a:t>Al tempo stesso, il conferimento in una holding da parte dei soci originari e di qualche interlocutore finanziario (come un fondo di private equity), può consentire, alla holding, di raccogliere l’equity che, assieme al debito fornito da banche e da fondi specializzati, consente di acquisire mediante la leva finanziaria una società target funzionale al disegno industriale/finanziario dei soci. </a:t>
            </a:r>
          </a:p>
          <a:p>
            <a:r>
              <a:rPr lang="it-IT" dirty="0"/>
              <a:t>In queste circostanze il conferimento, operato mediante lo schema degli scambi previsti dall’articolo 177 del Tuir, consente, in determinate condizioni, di ottenere la neutralità fiscale dell’operazione.</a:t>
            </a:r>
          </a:p>
          <a:p>
            <a:endParaRPr lang="en-US" dirty="0"/>
          </a:p>
        </p:txBody>
      </p:sp>
      <p:sp>
        <p:nvSpPr>
          <p:cNvPr id="7" name="Freccia destra 37">
            <a:extLst>
              <a:ext uri="{FF2B5EF4-FFF2-40B4-BE49-F238E27FC236}">
                <a16:creationId xmlns:a16="http://schemas.microsoft.com/office/drawing/2014/main" id="{E73DF7E7-8462-1F00-9569-0206EEC74978}"/>
              </a:ext>
            </a:extLst>
          </p:cNvPr>
          <p:cNvSpPr/>
          <p:nvPr/>
        </p:nvSpPr>
        <p:spPr>
          <a:xfrm>
            <a:off x="3567756" y="3676001"/>
            <a:ext cx="1655628" cy="2423710"/>
          </a:xfrm>
          <a:prstGeom prst="rightArrow">
            <a:avLst/>
          </a:prstGeom>
          <a:solidFill>
            <a:schemeClr val="bg1">
              <a:lumMod val="95000"/>
            </a:schemeClr>
          </a:solidFill>
          <a:ln>
            <a:solidFill>
              <a:srgbClr val="1C5A8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b="1" dirty="0">
                <a:solidFill>
                  <a:srgbClr val="1C5A84"/>
                </a:solidFill>
                <a:latin typeface="Arial" panose="020B0604020202020204" pitchFamily="34" charset="0"/>
                <a:cs typeface="Arial" panose="020B0604020202020204" pitchFamily="34" charset="0"/>
              </a:rPr>
              <a:t>Il primo scenario può consentire:</a:t>
            </a:r>
          </a:p>
        </p:txBody>
      </p:sp>
      <p:sp>
        <p:nvSpPr>
          <p:cNvPr id="8" name="Rettangolo 7">
            <a:extLst>
              <a:ext uri="{FF2B5EF4-FFF2-40B4-BE49-F238E27FC236}">
                <a16:creationId xmlns:a16="http://schemas.microsoft.com/office/drawing/2014/main" id="{A3168F28-1830-234F-910E-E4AF19E9AF1A}"/>
              </a:ext>
            </a:extLst>
          </p:cNvPr>
          <p:cNvSpPr/>
          <p:nvPr/>
        </p:nvSpPr>
        <p:spPr>
          <a:xfrm>
            <a:off x="2353212" y="4612447"/>
            <a:ext cx="1098733" cy="558467"/>
          </a:xfrm>
          <a:prstGeom prst="rect">
            <a:avLst/>
          </a:prstGeom>
          <a:solidFill>
            <a:schemeClr val="bg1"/>
          </a:solidFill>
          <a:ln w="12700">
            <a:solidFill>
              <a:srgbClr val="1C5A8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b="1" dirty="0">
                <a:solidFill>
                  <a:srgbClr val="1C5A84"/>
                </a:solidFill>
                <a:latin typeface="Arial" panose="020B0604020202020204" pitchFamily="34" charset="0"/>
                <a:cs typeface="Arial" panose="020B0604020202020204" pitchFamily="34" charset="0"/>
              </a:rPr>
              <a:t>Holding</a:t>
            </a:r>
          </a:p>
        </p:txBody>
      </p:sp>
      <p:sp>
        <p:nvSpPr>
          <p:cNvPr id="9" name="Rettangolo 8">
            <a:extLst>
              <a:ext uri="{FF2B5EF4-FFF2-40B4-BE49-F238E27FC236}">
                <a16:creationId xmlns:a16="http://schemas.microsoft.com/office/drawing/2014/main" id="{938B5805-2022-D721-6592-3CE396C1B423}"/>
              </a:ext>
            </a:extLst>
          </p:cNvPr>
          <p:cNvSpPr/>
          <p:nvPr/>
        </p:nvSpPr>
        <p:spPr>
          <a:xfrm>
            <a:off x="2353212" y="5571634"/>
            <a:ext cx="1098733" cy="507697"/>
          </a:xfrm>
          <a:prstGeom prst="rect">
            <a:avLst/>
          </a:prstGeom>
          <a:solidFill>
            <a:srgbClr val="007C93"/>
          </a:solid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dirty="0">
                <a:solidFill>
                  <a:schemeClr val="bg1"/>
                </a:solidFill>
                <a:latin typeface="Arial" panose="020B0604020202020204" pitchFamily="34" charset="0"/>
                <a:cs typeface="Arial" panose="020B0604020202020204" pitchFamily="34" charset="0"/>
              </a:rPr>
              <a:t>Società Operativa</a:t>
            </a:r>
          </a:p>
        </p:txBody>
      </p:sp>
      <p:sp>
        <p:nvSpPr>
          <p:cNvPr id="10" name="Rettangolo 9">
            <a:extLst>
              <a:ext uri="{FF2B5EF4-FFF2-40B4-BE49-F238E27FC236}">
                <a16:creationId xmlns:a16="http://schemas.microsoft.com/office/drawing/2014/main" id="{EA36E7F3-112A-C578-02DC-875BA1E47231}"/>
              </a:ext>
            </a:extLst>
          </p:cNvPr>
          <p:cNvSpPr/>
          <p:nvPr/>
        </p:nvSpPr>
        <p:spPr>
          <a:xfrm>
            <a:off x="2353211" y="3701386"/>
            <a:ext cx="1098733" cy="507697"/>
          </a:xfrm>
          <a:prstGeom prst="rect">
            <a:avLst/>
          </a:prstGeom>
          <a:solidFill>
            <a:schemeClr val="accent5">
              <a:lumMod val="20000"/>
              <a:lumOff val="80000"/>
            </a:schemeClr>
          </a:solidFill>
          <a:ln w="12700">
            <a:solidFill>
              <a:srgbClr val="1C5A8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dirty="0">
                <a:solidFill>
                  <a:srgbClr val="1C5A84"/>
                </a:solidFill>
                <a:latin typeface="Arial" panose="020B0604020202020204" pitchFamily="34" charset="0"/>
                <a:cs typeface="Arial" panose="020B0604020202020204" pitchFamily="34" charset="0"/>
              </a:rPr>
              <a:t>Famiglia</a:t>
            </a:r>
          </a:p>
        </p:txBody>
      </p:sp>
      <p:cxnSp>
        <p:nvCxnSpPr>
          <p:cNvPr id="11" name="Connettore 2 10">
            <a:extLst>
              <a:ext uri="{FF2B5EF4-FFF2-40B4-BE49-F238E27FC236}">
                <a16:creationId xmlns:a16="http://schemas.microsoft.com/office/drawing/2014/main" id="{5AD7C8A2-E5B2-6BEA-1BDF-3078D4D45231}"/>
              </a:ext>
            </a:extLst>
          </p:cNvPr>
          <p:cNvCxnSpPr>
            <a:cxnSpLocks/>
            <a:stCxn id="10" idx="2"/>
          </p:cNvCxnSpPr>
          <p:nvPr/>
        </p:nvCxnSpPr>
        <p:spPr>
          <a:xfrm>
            <a:off x="2902578" y="4209083"/>
            <a:ext cx="4165" cy="320341"/>
          </a:xfrm>
          <a:prstGeom prst="straightConnector1">
            <a:avLst/>
          </a:prstGeom>
          <a:ln w="19050">
            <a:solidFill>
              <a:srgbClr val="1C5A84"/>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a:extLst>
              <a:ext uri="{FF2B5EF4-FFF2-40B4-BE49-F238E27FC236}">
                <a16:creationId xmlns:a16="http://schemas.microsoft.com/office/drawing/2014/main" id="{4FFC7BCF-ED41-106A-33A0-0AAD1F56F82C}"/>
              </a:ext>
            </a:extLst>
          </p:cNvPr>
          <p:cNvCxnSpPr>
            <a:cxnSpLocks/>
            <a:stCxn id="8" idx="2"/>
          </p:cNvCxnSpPr>
          <p:nvPr/>
        </p:nvCxnSpPr>
        <p:spPr>
          <a:xfrm flipH="1">
            <a:off x="2902577" y="5170914"/>
            <a:ext cx="2" cy="283926"/>
          </a:xfrm>
          <a:prstGeom prst="straightConnector1">
            <a:avLst/>
          </a:prstGeom>
          <a:ln w="19050">
            <a:solidFill>
              <a:srgbClr val="1C5A84"/>
            </a:solidFill>
            <a:tailEnd type="triangle"/>
          </a:ln>
        </p:spPr>
        <p:style>
          <a:lnRef idx="1">
            <a:schemeClr val="accent1"/>
          </a:lnRef>
          <a:fillRef idx="0">
            <a:schemeClr val="accent1"/>
          </a:fillRef>
          <a:effectRef idx="0">
            <a:schemeClr val="accent1"/>
          </a:effectRef>
          <a:fontRef idx="minor">
            <a:schemeClr val="tx1"/>
          </a:fontRef>
        </p:style>
      </p:cxnSp>
      <p:sp>
        <p:nvSpPr>
          <p:cNvPr id="13" name="Parentesi graffa chiusa 12">
            <a:extLst>
              <a:ext uri="{FF2B5EF4-FFF2-40B4-BE49-F238E27FC236}">
                <a16:creationId xmlns:a16="http://schemas.microsoft.com/office/drawing/2014/main" id="{8132D5D3-51C5-59FD-B164-46E51E48FA4C}"/>
              </a:ext>
            </a:extLst>
          </p:cNvPr>
          <p:cNvSpPr/>
          <p:nvPr/>
        </p:nvSpPr>
        <p:spPr>
          <a:xfrm>
            <a:off x="9280846" y="3504856"/>
            <a:ext cx="522455" cy="2688115"/>
          </a:xfrm>
          <a:prstGeom prst="rightBrace">
            <a:avLst>
              <a:gd name="adj1" fmla="val 113767"/>
              <a:gd name="adj2" fmla="val 50000"/>
            </a:avLst>
          </a:prstGeom>
          <a:ln>
            <a:solidFill>
              <a:srgbClr val="1C5A8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latin typeface="Arial" panose="020B0604020202020204" pitchFamily="34" charset="0"/>
              <a:cs typeface="Arial" panose="020B0604020202020204" pitchFamily="34" charset="0"/>
            </a:endParaRPr>
          </a:p>
        </p:txBody>
      </p:sp>
      <p:sp>
        <p:nvSpPr>
          <p:cNvPr id="14" name="Parentesi graffa chiusa 13">
            <a:extLst>
              <a:ext uri="{FF2B5EF4-FFF2-40B4-BE49-F238E27FC236}">
                <a16:creationId xmlns:a16="http://schemas.microsoft.com/office/drawing/2014/main" id="{558A3FED-1E17-5144-DC86-D645A980FB93}"/>
              </a:ext>
            </a:extLst>
          </p:cNvPr>
          <p:cNvSpPr/>
          <p:nvPr/>
        </p:nvSpPr>
        <p:spPr>
          <a:xfrm rot="10800000">
            <a:off x="1882310" y="3499731"/>
            <a:ext cx="522455" cy="2688115"/>
          </a:xfrm>
          <a:prstGeom prst="rightBrace">
            <a:avLst>
              <a:gd name="adj1" fmla="val 113767"/>
              <a:gd name="adj2" fmla="val 50000"/>
            </a:avLst>
          </a:prstGeom>
          <a:ln>
            <a:solidFill>
              <a:srgbClr val="1C5A8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latin typeface="Arial" panose="020B0604020202020204" pitchFamily="34" charset="0"/>
              <a:cs typeface="Arial" panose="020B0604020202020204" pitchFamily="34" charset="0"/>
            </a:endParaRPr>
          </a:p>
        </p:txBody>
      </p:sp>
      <p:sp>
        <p:nvSpPr>
          <p:cNvPr id="15" name="Rettangolo 14">
            <a:extLst>
              <a:ext uri="{FF2B5EF4-FFF2-40B4-BE49-F238E27FC236}">
                <a16:creationId xmlns:a16="http://schemas.microsoft.com/office/drawing/2014/main" id="{7AEDFBF2-0626-D63C-D325-B30ED87BF0E8}"/>
              </a:ext>
            </a:extLst>
          </p:cNvPr>
          <p:cNvSpPr/>
          <p:nvPr/>
        </p:nvSpPr>
        <p:spPr>
          <a:xfrm>
            <a:off x="9742511" y="4398180"/>
            <a:ext cx="1134360" cy="1790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b="1" dirty="0">
                <a:solidFill>
                  <a:schemeClr val="accent2">
                    <a:lumMod val="50000"/>
                  </a:schemeClr>
                </a:solidFill>
                <a:latin typeface="Arial" panose="020B0604020202020204" pitchFamily="34" charset="0"/>
                <a:cs typeface="Arial" panose="020B0604020202020204" pitchFamily="34" charset="0"/>
              </a:rPr>
              <a:t>NEUTRALITÀ FISCALE</a:t>
            </a:r>
          </a:p>
          <a:p>
            <a:pPr algn="ctr"/>
            <a:endParaRPr lang="it-IT" sz="1100" dirty="0">
              <a:solidFill>
                <a:schemeClr val="accent2">
                  <a:lumMod val="50000"/>
                </a:schemeClr>
              </a:solidFill>
              <a:latin typeface="Arial" panose="020B0604020202020204" pitchFamily="34" charset="0"/>
              <a:cs typeface="Arial" panose="020B0604020202020204" pitchFamily="34" charset="0"/>
            </a:endParaRPr>
          </a:p>
          <a:p>
            <a:pPr algn="ctr"/>
            <a:r>
              <a:rPr lang="it-IT" sz="1100" dirty="0">
                <a:solidFill>
                  <a:schemeClr val="accent2">
                    <a:lumMod val="50000"/>
                  </a:schemeClr>
                </a:solidFill>
                <a:latin typeface="Arial" panose="020B0604020202020204" pitchFamily="34" charset="0"/>
                <a:cs typeface="Arial" panose="020B0604020202020204" pitchFamily="34" charset="0"/>
              </a:rPr>
              <a:t>Operando mediante lo schema degli scambi previsti dall’ art. 177 del TUIR</a:t>
            </a:r>
          </a:p>
        </p:txBody>
      </p:sp>
      <p:sp>
        <p:nvSpPr>
          <p:cNvPr id="16" name="Rettangolo 15">
            <a:extLst>
              <a:ext uri="{FF2B5EF4-FFF2-40B4-BE49-F238E27FC236}">
                <a16:creationId xmlns:a16="http://schemas.microsoft.com/office/drawing/2014/main" id="{10BFE67E-0E59-09AF-EE6D-0D227A3512FC}"/>
              </a:ext>
            </a:extLst>
          </p:cNvPr>
          <p:cNvSpPr/>
          <p:nvPr/>
        </p:nvSpPr>
        <p:spPr>
          <a:xfrm>
            <a:off x="5431267" y="4612447"/>
            <a:ext cx="1329467" cy="558467"/>
          </a:xfrm>
          <a:prstGeom prst="rect">
            <a:avLst/>
          </a:prstGeom>
          <a:solidFill>
            <a:schemeClr val="bg1"/>
          </a:solidFill>
          <a:ln w="12700">
            <a:solidFill>
              <a:srgbClr val="1C5A8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b="1" dirty="0">
                <a:solidFill>
                  <a:srgbClr val="1C5A84"/>
                </a:solidFill>
                <a:latin typeface="Arial" panose="020B0604020202020204" pitchFamily="34" charset="0"/>
                <a:cs typeface="Arial" panose="020B0604020202020204" pitchFamily="34" charset="0"/>
              </a:rPr>
              <a:t>Holding</a:t>
            </a:r>
          </a:p>
        </p:txBody>
      </p:sp>
      <p:sp>
        <p:nvSpPr>
          <p:cNvPr id="17" name="Rettangolo 16">
            <a:extLst>
              <a:ext uri="{FF2B5EF4-FFF2-40B4-BE49-F238E27FC236}">
                <a16:creationId xmlns:a16="http://schemas.microsoft.com/office/drawing/2014/main" id="{F0C6F1B1-02E9-0D22-D5E9-26EC23D0507A}"/>
              </a:ext>
            </a:extLst>
          </p:cNvPr>
          <p:cNvSpPr/>
          <p:nvPr/>
        </p:nvSpPr>
        <p:spPr>
          <a:xfrm>
            <a:off x="6184571" y="5492478"/>
            <a:ext cx="1329467" cy="507697"/>
          </a:xfrm>
          <a:prstGeom prst="rect">
            <a:avLst/>
          </a:prstGeom>
          <a:solidFill>
            <a:srgbClr val="007C93"/>
          </a:solid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dirty="0">
                <a:solidFill>
                  <a:schemeClr val="bg1"/>
                </a:solidFill>
                <a:latin typeface="Arial" panose="020B0604020202020204" pitchFamily="34" charset="0"/>
                <a:cs typeface="Arial" panose="020B0604020202020204" pitchFamily="34" charset="0"/>
              </a:rPr>
              <a:t>Società Operativa</a:t>
            </a:r>
          </a:p>
        </p:txBody>
      </p:sp>
      <p:sp>
        <p:nvSpPr>
          <p:cNvPr id="18" name="Rettangolo 17">
            <a:extLst>
              <a:ext uri="{FF2B5EF4-FFF2-40B4-BE49-F238E27FC236}">
                <a16:creationId xmlns:a16="http://schemas.microsoft.com/office/drawing/2014/main" id="{5C43DBDC-3FB5-8A9C-8F58-AF04BBFCEB5A}"/>
              </a:ext>
            </a:extLst>
          </p:cNvPr>
          <p:cNvSpPr/>
          <p:nvPr/>
        </p:nvSpPr>
        <p:spPr>
          <a:xfrm>
            <a:off x="5431266" y="3701386"/>
            <a:ext cx="1329467" cy="507697"/>
          </a:xfrm>
          <a:prstGeom prst="rect">
            <a:avLst/>
          </a:prstGeom>
          <a:solidFill>
            <a:schemeClr val="accent5">
              <a:lumMod val="20000"/>
              <a:lumOff val="80000"/>
            </a:schemeClr>
          </a:solidFill>
          <a:ln w="12700">
            <a:solidFill>
              <a:srgbClr val="1C5A8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dirty="0">
                <a:solidFill>
                  <a:srgbClr val="1C5A84"/>
                </a:solidFill>
                <a:latin typeface="Arial" panose="020B0604020202020204" pitchFamily="34" charset="0"/>
                <a:cs typeface="Arial" panose="020B0604020202020204" pitchFamily="34" charset="0"/>
              </a:rPr>
              <a:t>Famiglia</a:t>
            </a:r>
          </a:p>
        </p:txBody>
      </p:sp>
      <p:cxnSp>
        <p:nvCxnSpPr>
          <p:cNvPr id="19" name="Connettore 2 18">
            <a:extLst>
              <a:ext uri="{FF2B5EF4-FFF2-40B4-BE49-F238E27FC236}">
                <a16:creationId xmlns:a16="http://schemas.microsoft.com/office/drawing/2014/main" id="{0C8A5092-2368-E72D-F27F-A05ED223F04F}"/>
              </a:ext>
            </a:extLst>
          </p:cNvPr>
          <p:cNvCxnSpPr>
            <a:cxnSpLocks/>
            <a:stCxn id="18" idx="2"/>
          </p:cNvCxnSpPr>
          <p:nvPr/>
        </p:nvCxnSpPr>
        <p:spPr>
          <a:xfrm>
            <a:off x="6096000" y="4209083"/>
            <a:ext cx="4165" cy="320341"/>
          </a:xfrm>
          <a:prstGeom prst="straightConnector1">
            <a:avLst/>
          </a:prstGeom>
          <a:ln w="19050">
            <a:solidFill>
              <a:srgbClr val="1C5A84"/>
            </a:solidFill>
            <a:tailEnd type="triangle"/>
          </a:ln>
        </p:spPr>
        <p:style>
          <a:lnRef idx="1">
            <a:schemeClr val="accent1"/>
          </a:lnRef>
          <a:fillRef idx="0">
            <a:schemeClr val="accent1"/>
          </a:fillRef>
          <a:effectRef idx="0">
            <a:schemeClr val="accent1"/>
          </a:effectRef>
          <a:fontRef idx="minor">
            <a:schemeClr val="tx1"/>
          </a:fontRef>
        </p:style>
      </p:cxnSp>
      <p:sp>
        <p:nvSpPr>
          <p:cNvPr id="20" name="Rettangolo 19">
            <a:extLst>
              <a:ext uri="{FF2B5EF4-FFF2-40B4-BE49-F238E27FC236}">
                <a16:creationId xmlns:a16="http://schemas.microsoft.com/office/drawing/2014/main" id="{459C162B-6263-9EC2-84ED-79A7305E701E}"/>
              </a:ext>
            </a:extLst>
          </p:cNvPr>
          <p:cNvSpPr/>
          <p:nvPr/>
        </p:nvSpPr>
        <p:spPr>
          <a:xfrm>
            <a:off x="6880471" y="4612447"/>
            <a:ext cx="1329467" cy="558467"/>
          </a:xfrm>
          <a:prstGeom prst="rect">
            <a:avLst/>
          </a:prstGeom>
          <a:solidFill>
            <a:schemeClr val="accent6">
              <a:lumMod val="20000"/>
              <a:lumOff val="80000"/>
            </a:schemeClr>
          </a:solidFill>
          <a:ln w="12700">
            <a:solidFill>
              <a:srgbClr val="1C5A8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dirty="0">
                <a:solidFill>
                  <a:srgbClr val="C00000"/>
                </a:solidFill>
                <a:latin typeface="Arial" panose="020B0604020202020204" pitchFamily="34" charset="0"/>
                <a:cs typeface="Arial" panose="020B0604020202020204" pitchFamily="34" charset="0"/>
              </a:rPr>
              <a:t>Fondo Private Equity/Investitori</a:t>
            </a:r>
          </a:p>
        </p:txBody>
      </p:sp>
      <p:cxnSp>
        <p:nvCxnSpPr>
          <p:cNvPr id="21" name="Connettore 4 21">
            <a:extLst>
              <a:ext uri="{FF2B5EF4-FFF2-40B4-BE49-F238E27FC236}">
                <a16:creationId xmlns:a16="http://schemas.microsoft.com/office/drawing/2014/main" id="{2D7871B5-8DA0-722F-73DB-F1A8D8C54609}"/>
              </a:ext>
            </a:extLst>
          </p:cNvPr>
          <p:cNvCxnSpPr>
            <a:cxnSpLocks/>
            <a:stCxn id="16" idx="2"/>
            <a:endCxn id="17" idx="0"/>
          </p:cNvCxnSpPr>
          <p:nvPr/>
        </p:nvCxnSpPr>
        <p:spPr>
          <a:xfrm rot="16200000" flipH="1">
            <a:off x="6311871" y="4955044"/>
            <a:ext cx="321564" cy="753304"/>
          </a:xfrm>
          <a:prstGeom prst="bentConnector3">
            <a:avLst/>
          </a:prstGeom>
          <a:ln w="19050">
            <a:solidFill>
              <a:srgbClr val="1C5A84"/>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4 30">
            <a:extLst>
              <a:ext uri="{FF2B5EF4-FFF2-40B4-BE49-F238E27FC236}">
                <a16:creationId xmlns:a16="http://schemas.microsoft.com/office/drawing/2014/main" id="{987F7457-E049-B1B3-F2A0-5CC8ABC7AE47}"/>
              </a:ext>
            </a:extLst>
          </p:cNvPr>
          <p:cNvCxnSpPr>
            <a:cxnSpLocks/>
            <a:stCxn id="20" idx="2"/>
            <a:endCxn id="17" idx="0"/>
          </p:cNvCxnSpPr>
          <p:nvPr/>
        </p:nvCxnSpPr>
        <p:spPr>
          <a:xfrm rot="5400000">
            <a:off x="7036473" y="4983746"/>
            <a:ext cx="321564" cy="695900"/>
          </a:xfrm>
          <a:prstGeom prst="bentConnector3">
            <a:avLst/>
          </a:prstGeom>
          <a:ln w="19050">
            <a:solidFill>
              <a:srgbClr val="1C5A84"/>
            </a:solidFill>
            <a:tailEnd type="triangle"/>
          </a:ln>
        </p:spPr>
        <p:style>
          <a:lnRef idx="1">
            <a:schemeClr val="accent1"/>
          </a:lnRef>
          <a:fillRef idx="0">
            <a:schemeClr val="accent1"/>
          </a:fillRef>
          <a:effectRef idx="0">
            <a:schemeClr val="accent1"/>
          </a:effectRef>
          <a:fontRef idx="minor">
            <a:schemeClr val="tx1"/>
          </a:fontRef>
        </p:style>
      </p:cxnSp>
      <p:sp>
        <p:nvSpPr>
          <p:cNvPr id="23" name="Rettangolo 22">
            <a:extLst>
              <a:ext uri="{FF2B5EF4-FFF2-40B4-BE49-F238E27FC236}">
                <a16:creationId xmlns:a16="http://schemas.microsoft.com/office/drawing/2014/main" id="{D178C776-2940-E056-AC97-75AD4B72F52B}"/>
              </a:ext>
            </a:extLst>
          </p:cNvPr>
          <p:cNvSpPr/>
          <p:nvPr/>
        </p:nvSpPr>
        <p:spPr>
          <a:xfrm>
            <a:off x="7901837" y="5646716"/>
            <a:ext cx="1329467" cy="507697"/>
          </a:xfrm>
          <a:prstGeom prst="rect">
            <a:avLst/>
          </a:prstGeom>
          <a:solidFill>
            <a:schemeClr val="accent4">
              <a:lumMod val="20000"/>
              <a:lumOff val="80000"/>
            </a:schemeClr>
          </a:solidFill>
          <a:ln w="12700">
            <a:solidFill>
              <a:srgbClr val="1C5A8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100" dirty="0">
                <a:solidFill>
                  <a:srgbClr val="C00000"/>
                </a:solidFill>
                <a:latin typeface="Arial" panose="020B0604020202020204" pitchFamily="34" charset="0"/>
                <a:cs typeface="Arial" panose="020B0604020202020204" pitchFamily="34" charset="0"/>
              </a:rPr>
              <a:t>Investimento in altra Società Operativa</a:t>
            </a:r>
          </a:p>
        </p:txBody>
      </p:sp>
      <p:cxnSp>
        <p:nvCxnSpPr>
          <p:cNvPr id="24" name="Connettore 4 35">
            <a:extLst>
              <a:ext uri="{FF2B5EF4-FFF2-40B4-BE49-F238E27FC236}">
                <a16:creationId xmlns:a16="http://schemas.microsoft.com/office/drawing/2014/main" id="{0E211EFB-E374-2FEC-17FF-8A9F26027645}"/>
              </a:ext>
            </a:extLst>
          </p:cNvPr>
          <p:cNvCxnSpPr>
            <a:cxnSpLocks/>
            <a:stCxn id="17" idx="2"/>
            <a:endCxn id="23" idx="1"/>
          </p:cNvCxnSpPr>
          <p:nvPr/>
        </p:nvCxnSpPr>
        <p:spPr>
          <a:xfrm rot="5400000" flipH="1" flipV="1">
            <a:off x="7325766" y="5424104"/>
            <a:ext cx="99610" cy="1052532"/>
          </a:xfrm>
          <a:prstGeom prst="bentConnector4">
            <a:avLst>
              <a:gd name="adj1" fmla="val -152075"/>
              <a:gd name="adj2" fmla="val 81578"/>
            </a:avLst>
          </a:prstGeom>
          <a:ln w="19050">
            <a:solidFill>
              <a:srgbClr val="1C5A8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826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9458A2-084F-101D-AE86-39901A168114}"/>
              </a:ext>
            </a:extLst>
          </p:cNvPr>
          <p:cNvSpPr>
            <a:spLocks noGrp="1"/>
          </p:cNvSpPr>
          <p:nvPr>
            <p:ph type="title"/>
          </p:nvPr>
        </p:nvSpPr>
        <p:spPr/>
        <p:txBody>
          <a:bodyPr/>
          <a:lstStyle/>
          <a:p>
            <a:r>
              <a:rPr lang="it-IT" dirty="0"/>
              <a:t>Il regime fiscale per la costituzione delle </a:t>
            </a:r>
            <a:r>
              <a:rPr lang="it-IT" i="1" dirty="0"/>
              <a:t>holding</a:t>
            </a:r>
            <a:r>
              <a:rPr lang="it-IT" dirty="0"/>
              <a:t> (3/6) </a:t>
            </a:r>
            <a:endParaRPr lang="en-US" dirty="0"/>
          </a:p>
        </p:txBody>
      </p:sp>
      <p:sp>
        <p:nvSpPr>
          <p:cNvPr id="5" name="Rettangolo 4">
            <a:extLst>
              <a:ext uri="{FF2B5EF4-FFF2-40B4-BE49-F238E27FC236}">
                <a16:creationId xmlns:a16="http://schemas.microsoft.com/office/drawing/2014/main" id="{B6C4A726-3CBE-458C-2E7B-7C155C3BFA58}"/>
              </a:ext>
            </a:extLst>
          </p:cNvPr>
          <p:cNvSpPr/>
          <p:nvPr/>
        </p:nvSpPr>
        <p:spPr>
          <a:xfrm>
            <a:off x="381000" y="1134509"/>
            <a:ext cx="11058524" cy="1048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it-IT" sz="1400" b="0" i="0" u="none" strike="noStrike" dirty="0">
                <a:solidFill>
                  <a:schemeClr val="tx1"/>
                </a:solidFill>
                <a:effectLst/>
                <a:latin typeface="Arial" panose="020B0604020202020204" pitchFamily="34" charset="0"/>
                <a:cs typeface="Arial" panose="020B0604020202020204" pitchFamily="34" charset="0"/>
              </a:rPr>
              <a:t>Distinguiamo i conferimenti di controllo da quelli di minoranza qualificata, ricordando quale denominatore comune la circostanza per cui la neutralità è consentita anche nel caso di conferenti persone fisiche (cioè i soci dell’operativa).</a:t>
            </a:r>
          </a:p>
        </p:txBody>
      </p:sp>
      <p:sp>
        <p:nvSpPr>
          <p:cNvPr id="6" name="Rettangolo 5">
            <a:extLst>
              <a:ext uri="{FF2B5EF4-FFF2-40B4-BE49-F238E27FC236}">
                <a16:creationId xmlns:a16="http://schemas.microsoft.com/office/drawing/2014/main" id="{607D2C17-F406-B909-B279-2A508910E5E8}"/>
              </a:ext>
            </a:extLst>
          </p:cNvPr>
          <p:cNvSpPr/>
          <p:nvPr/>
        </p:nvSpPr>
        <p:spPr>
          <a:xfrm>
            <a:off x="381000" y="2878095"/>
            <a:ext cx="11058524" cy="35943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50000"/>
              </a:lnSpc>
            </a:pPr>
            <a:r>
              <a:rPr lang="it-IT" sz="1400" b="1" i="0" u="none" strike="noStrike" dirty="0">
                <a:solidFill>
                  <a:schemeClr val="tx1"/>
                </a:solidFill>
                <a:effectLst/>
                <a:latin typeface="Arial" panose="020B0604020202020204" pitchFamily="34" charset="0"/>
                <a:cs typeface="Arial" panose="020B0604020202020204" pitchFamily="34" charset="0"/>
              </a:rPr>
              <a:t>Conferimenti di controllo</a:t>
            </a:r>
          </a:p>
          <a:p>
            <a:pPr algn="just">
              <a:lnSpc>
                <a:spcPct val="150000"/>
              </a:lnSpc>
            </a:pPr>
            <a:r>
              <a:rPr lang="it-IT" sz="1400" b="0" i="0" u="none" strike="noStrike" dirty="0">
                <a:solidFill>
                  <a:schemeClr val="tx1"/>
                </a:solidFill>
                <a:effectLst/>
                <a:latin typeface="Arial" panose="020B0604020202020204" pitchFamily="34" charset="0"/>
                <a:cs typeface="Arial" panose="020B0604020202020204" pitchFamily="34" charset="0"/>
              </a:rPr>
              <a:t>L’elemento preponderante dei conferimenti di controllo (articolo 177, comma 2, Tuir) è insito nel fatto che la conferitaria acquisisce il controllo di diritto della società scambiata (articolo 2359, comma 1, numero 1, Codice civile). </a:t>
            </a:r>
          </a:p>
          <a:p>
            <a:pPr algn="just">
              <a:lnSpc>
                <a:spcPct val="150000"/>
              </a:lnSpc>
            </a:pPr>
            <a:r>
              <a:rPr lang="it-IT" sz="1400" b="0" i="0" u="none" strike="noStrike" dirty="0">
                <a:solidFill>
                  <a:schemeClr val="tx1"/>
                </a:solidFill>
                <a:effectLst/>
                <a:latin typeface="Arial" panose="020B0604020202020204" pitchFamily="34" charset="0"/>
                <a:cs typeface="Arial" panose="020B0604020202020204" pitchFamily="34" charset="0"/>
              </a:rPr>
              <a:t>Residualmente, poi, la neutralità è prevista se la conferitaria incrementa, in virtù di un obbligo legale o di un vincolo statutario, la percentuale di controllo nella società scambiata.</a:t>
            </a:r>
          </a:p>
          <a:p>
            <a:pPr algn="just">
              <a:lnSpc>
                <a:spcPct val="150000"/>
              </a:lnSpc>
            </a:pPr>
            <a:r>
              <a:rPr lang="it-IT" sz="1400" b="0" i="0" u="none" strike="noStrike" dirty="0">
                <a:solidFill>
                  <a:schemeClr val="tx1"/>
                </a:solidFill>
                <a:effectLst/>
                <a:latin typeface="Arial" panose="020B0604020202020204" pitchFamily="34" charset="0"/>
                <a:cs typeface="Arial" panose="020B0604020202020204" pitchFamily="34" charset="0"/>
              </a:rPr>
              <a:t>Tra le tante tematiche qui se ne pongono spesso due degne di attenzione. </a:t>
            </a:r>
            <a:r>
              <a:rPr lang="it-IT" sz="1400" b="1" i="0" u="none" strike="noStrike" dirty="0">
                <a:solidFill>
                  <a:schemeClr val="tx1"/>
                </a:solidFill>
                <a:effectLst/>
                <a:latin typeface="Arial" panose="020B0604020202020204" pitchFamily="34" charset="0"/>
                <a:cs typeface="Arial" panose="020B0604020202020204" pitchFamily="34" charset="0"/>
              </a:rPr>
              <a:t>La prima consiste nel definire in quale situazione si abbia l’acquisto del controllo. Nello specifico: </a:t>
            </a:r>
          </a:p>
          <a:p>
            <a:pPr marL="228600" indent="-228600" algn="just">
              <a:lnSpc>
                <a:spcPct val="150000"/>
              </a:lnSpc>
              <a:buFont typeface="+mj-lt"/>
              <a:buAutoNum type="arabicParenR"/>
            </a:pPr>
            <a:r>
              <a:rPr lang="it-IT" sz="1400" b="0" i="0" u="none" strike="noStrike" dirty="0">
                <a:solidFill>
                  <a:schemeClr val="tx1"/>
                </a:solidFill>
                <a:effectLst/>
                <a:latin typeface="Arial" panose="020B0604020202020204" pitchFamily="34" charset="0"/>
                <a:cs typeface="Arial" panose="020B0604020202020204" pitchFamily="34" charset="0"/>
              </a:rPr>
              <a:t>Non c'è dubbio, infatti, che se tre soci persone fisiche conferiscono partecipazioni del 20% ciascuno, la conferitaria ricevendo il 60% della scambiata integra le condizioni previste dalla legge. Ma alla stessa conclusione si dovrebbe giungere in presenza di un soggetto che da solo conferisce il 60% con gli altri due soci che conferiscono il 20% cadauno.</a:t>
            </a:r>
          </a:p>
        </p:txBody>
      </p:sp>
      <p:sp>
        <p:nvSpPr>
          <p:cNvPr id="7" name="Rettangolo 6">
            <a:extLst>
              <a:ext uri="{FF2B5EF4-FFF2-40B4-BE49-F238E27FC236}">
                <a16:creationId xmlns:a16="http://schemas.microsoft.com/office/drawing/2014/main" id="{981DF2A7-61D0-E8C6-F764-15C37C609018}"/>
              </a:ext>
            </a:extLst>
          </p:cNvPr>
          <p:cNvSpPr/>
          <p:nvPr/>
        </p:nvSpPr>
        <p:spPr>
          <a:xfrm>
            <a:off x="1210245" y="2376647"/>
            <a:ext cx="10229279" cy="446061"/>
          </a:xfrm>
          <a:prstGeom prst="rect">
            <a:avLst/>
          </a:prstGeom>
          <a:solidFill>
            <a:srgbClr val="007C93">
              <a:alpha val="50196"/>
            </a:srgbClr>
          </a:solidFill>
          <a:ln w="19050">
            <a:solidFill>
              <a:srgbClr val="007C9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it-IT" sz="2000" b="1" dirty="0">
                <a:solidFill>
                  <a:schemeClr val="tx1"/>
                </a:solidFill>
                <a:latin typeface="Arial" panose="020B0604020202020204" pitchFamily="34" charset="0"/>
                <a:cs typeface="Arial" panose="020B0604020202020204" pitchFamily="34" charset="0"/>
              </a:rPr>
              <a:t>CONFERIMENTI DI CONTROLLO</a:t>
            </a:r>
          </a:p>
        </p:txBody>
      </p:sp>
      <p:sp>
        <p:nvSpPr>
          <p:cNvPr id="8" name="Rettangolo 7">
            <a:extLst>
              <a:ext uri="{FF2B5EF4-FFF2-40B4-BE49-F238E27FC236}">
                <a16:creationId xmlns:a16="http://schemas.microsoft.com/office/drawing/2014/main" id="{3CDE0A88-C51D-BF74-F792-6D86F343659A}"/>
              </a:ext>
            </a:extLst>
          </p:cNvPr>
          <p:cNvSpPr/>
          <p:nvPr/>
        </p:nvSpPr>
        <p:spPr>
          <a:xfrm>
            <a:off x="476250" y="2376646"/>
            <a:ext cx="590662" cy="446062"/>
          </a:xfrm>
          <a:prstGeom prst="rect">
            <a:avLst/>
          </a:prstGeom>
          <a:solidFill>
            <a:srgbClr val="007C93">
              <a:alpha val="50196"/>
            </a:srgbClr>
          </a:solidFill>
          <a:ln w="19050">
            <a:solidFill>
              <a:srgbClr val="007C9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t-IT" sz="2000" b="1" dirty="0">
                <a:solidFill>
                  <a:schemeClr val="tx1"/>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169681812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zione standard2" id="{3C1A1CBB-7D75-4B5F-8C3A-2EF58724FB1C}" vid="{87F4EC61-16FF-4EA3-874D-2BDD70CB7768}"/>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B3D4396-BD38-461A-9BBB-DE531B8E3B99}">
  <we:reference id="beefbeef-beef-beef-beef-beefbeefbeef" version="2.0.0.0" store="EXCatalog" storeType="EXCatalog"/>
  <we:alternateReferences>
    <we:reference id="WA104380121" version="2.0.0.0" store="it-IT"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5976bf3-b7bd-4993-804f-6ece24f817b5" xsi:nil="true"/>
    <lcf76f155ced4ddcb4097134ff3c332f xmlns="5fe20147-9efa-4c26-bd98-65f4d32d070c">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09EFA415165827409E3E7ADD9472A7A8" ma:contentTypeVersion="15" ma:contentTypeDescription="Creare un nuovo documento." ma:contentTypeScope="" ma:versionID="ad414d5ef67aafd08d1b3e723ca284d9">
  <xsd:schema xmlns:xsd="http://www.w3.org/2001/XMLSchema" xmlns:xs="http://www.w3.org/2001/XMLSchema" xmlns:p="http://schemas.microsoft.com/office/2006/metadata/properties" xmlns:ns2="5fe20147-9efa-4c26-bd98-65f4d32d070c" xmlns:ns3="85976bf3-b7bd-4993-804f-6ece24f817b5" targetNamespace="http://schemas.microsoft.com/office/2006/metadata/properties" ma:root="true" ma:fieldsID="ea63cfd1861fc9d446ceb695adfab4a3" ns2:_="" ns3:_="">
    <xsd:import namespace="5fe20147-9efa-4c26-bd98-65f4d32d070c"/>
    <xsd:import namespace="85976bf3-b7bd-4993-804f-6ece24f817b5"/>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e20147-9efa-4c26-bd98-65f4d32d070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Tag immagine" ma:readOnly="false" ma:fieldId="{5cf76f15-5ced-4ddc-b409-7134ff3c332f}" ma:taxonomyMulti="true" ma:sspId="2df3a70b-911d-4ecf-81dd-99247f29c14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5976bf3-b7bd-4993-804f-6ece24f817b5"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7918a241-b9f5-4832-97a9-f2d847befd36}" ma:internalName="TaxCatchAll" ma:showField="CatchAllData" ma:web="85976bf3-b7bd-4993-804f-6ece24f817b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12F7488-F4FB-477B-B28D-FCC4721BB6F4}">
  <ds:schemaRefs>
    <ds:schemaRef ds:uri="http://schemas.microsoft.com/sharepoint/v3/contenttype/forms"/>
  </ds:schemaRefs>
</ds:datastoreItem>
</file>

<file path=customXml/itemProps2.xml><?xml version="1.0" encoding="utf-8"?>
<ds:datastoreItem xmlns:ds="http://schemas.openxmlformats.org/officeDocument/2006/customXml" ds:itemID="{1C105CDF-784E-4A91-87AB-2727B589E22B}">
  <ds:schemaRefs>
    <ds:schemaRef ds:uri="http://schemas.microsoft.com/office/2006/documentManagement/types"/>
    <ds:schemaRef ds:uri="http://schemas.microsoft.com/office/infopath/2007/PartnerControls"/>
    <ds:schemaRef ds:uri="5fe20147-9efa-4c26-bd98-65f4d32d070c"/>
    <ds:schemaRef ds:uri="http://purl.org/dc/terms/"/>
    <ds:schemaRef ds:uri="http://www.w3.org/XML/1998/namespace"/>
    <ds:schemaRef ds:uri="http://purl.org/dc/elements/1.1/"/>
    <ds:schemaRef ds:uri="85976bf3-b7bd-4993-804f-6ece24f817b5"/>
    <ds:schemaRef ds:uri="http://purl.org/dc/dcmityp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DEBFD1D-6A43-4409-9D77-9346EDE077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e20147-9efa-4c26-bd98-65f4d32d070c"/>
    <ds:schemaRef ds:uri="85976bf3-b7bd-4993-804f-6ece24f81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7569</TotalTime>
  <Words>2275</Words>
  <Application>Microsoft Macintosh PowerPoint</Application>
  <PresentationFormat>Widescreen</PresentationFormat>
  <Paragraphs>130</Paragraphs>
  <Slides>14</Slides>
  <Notes>1</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14</vt:i4>
      </vt:variant>
    </vt:vector>
  </HeadingPairs>
  <TitlesOfParts>
    <vt:vector size="19" baseType="lpstr">
      <vt:lpstr>Aptos</vt:lpstr>
      <vt:lpstr>Aptos Display</vt:lpstr>
      <vt:lpstr>Arial</vt:lpstr>
      <vt:lpstr>Wingdings</vt:lpstr>
      <vt:lpstr>Tema di Office</vt:lpstr>
      <vt:lpstr>Gli strumenti per preparare il passaggio generazionale</vt:lpstr>
      <vt:lpstr>Pianificazione e passaggio generazionale dell’azienda </vt:lpstr>
      <vt:lpstr>Il patto di famiglia</vt:lpstr>
      <vt:lpstr>La quotazione come strumento per il passaggio generazionale (1/2)</vt:lpstr>
      <vt:lpstr>La quotazione come strumento per il passaggio generazionale (2/2)</vt:lpstr>
      <vt:lpstr>Perché costituire una holding familiare?</vt:lpstr>
      <vt:lpstr>Il regime fiscale per la costituzione delle holding (1/6) </vt:lpstr>
      <vt:lpstr>Il regime fiscale per la costituzione delle holding (2/6) </vt:lpstr>
      <vt:lpstr>Il regime fiscale per la costituzione delle holding (3/6) </vt:lpstr>
      <vt:lpstr>Il regime fiscale per la costituzione delle holding (4/6) </vt:lpstr>
      <vt:lpstr>Il regime fiscale per la costituzione delle holding (5/6) </vt:lpstr>
      <vt:lpstr>Il regime fiscale per la costituzione delle holding (6/6) </vt:lpstr>
      <vt:lpstr>Suggerimenti operativi dopo la costituzione di una holding</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Gamberini, Cesare</dc:creator>
  <cp:lastModifiedBy>Pellone, Francesco</cp:lastModifiedBy>
  <cp:revision>24</cp:revision>
  <cp:lastPrinted>2024-11-27T11:46:33Z</cp:lastPrinted>
  <dcterms:created xsi:type="dcterms:W3CDTF">2024-11-13T10:44:27Z</dcterms:created>
  <dcterms:modified xsi:type="dcterms:W3CDTF">2025-02-01T18:01:20Z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0x01010009EFA415165827409E3E7ADD9472A7A8</vt:lpwstr>
  </property>
  <property fmtid="{D5CDD505-2E9C-101B-9397-08002B2CF9AE}" pid="3" name="MediaServiceImageTags">
    <vt:lpwstr/>
  </property>
</Properties>
</file>