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1057" r:id="rId6"/>
    <p:sldId id="1088" r:id="rId7"/>
    <p:sldId id="1091" r:id="rId8"/>
    <p:sldId id="1080" r:id="rId9"/>
    <p:sldId id="1081" r:id="rId10"/>
    <p:sldId id="1085" r:id="rId11"/>
    <p:sldId id="1083" r:id="rId12"/>
    <p:sldId id="1084" r:id="rId13"/>
    <p:sldId id="1090" r:id="rId14"/>
    <p:sldId id="1092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ele Anna" initials="MA" lastIdx="5" clrIdx="0">
    <p:extLst>
      <p:ext uri="{19B8F6BF-5375-455C-9EA6-DF929625EA0E}">
        <p15:presenceInfo xmlns:p15="http://schemas.microsoft.com/office/powerpoint/2012/main" userId="S::amiele@invitalia.it::1ede49fa-9c80-4ef6-9548-cac833ddc59c" providerId="AD"/>
      </p:ext>
    </p:extLst>
  </p:cmAuthor>
  <p:cmAuthor id="2" name="Ambrosio Laura" initials="AL" lastIdx="1" clrIdx="1">
    <p:extLst>
      <p:ext uri="{19B8F6BF-5375-455C-9EA6-DF929625EA0E}">
        <p15:presenceInfo xmlns:p15="http://schemas.microsoft.com/office/powerpoint/2012/main" userId="S::lambrosio@invitalia.it::ee5db337-4218-4e5a-a680-ee48a3c4ec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C55A11"/>
    <a:srgbClr val="00421E"/>
    <a:srgbClr val="FF0000"/>
    <a:srgbClr val="FFFFFF"/>
    <a:srgbClr val="004C22"/>
    <a:srgbClr val="C5E0B4"/>
    <a:srgbClr val="70AD47"/>
    <a:srgbClr val="F7A690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8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69ACB-C048-4763-8124-09B7E7BBD128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9A80D-9740-4498-8AFC-BA16B449E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09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A80D-9740-4498-8AFC-BA16B449E92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654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A80D-9740-4498-8AFC-BA16B449E92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07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A80D-9740-4498-8AFC-BA16B449E92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74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A80D-9740-4498-8AFC-BA16B449E92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3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A80D-9740-4498-8AFC-BA16B449E92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21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A80D-9740-4498-8AFC-BA16B449E92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31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A80D-9740-4498-8AFC-BA16B449E92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25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A80D-9740-4498-8AFC-BA16B449E92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81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A80D-9740-4498-8AFC-BA16B449E92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309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A80D-9740-4498-8AFC-BA16B449E92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3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3A9FC-0CFD-1243-A3E6-95F235EE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37D2E-A28E-2A48-926A-2412D0CB1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174A5A-439B-8248-8AE6-2260D49B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4BFB02-22FC-B74A-B226-1C9C5825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FE2B39-911A-AC41-9C4E-4337CF1A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83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B55A6A-3BA8-4A45-98F6-89320367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512CEA-339D-D445-9AA5-896B355A1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0D679F-F2C4-4341-BB4A-C5DF7496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43D60A-AC84-C849-80C6-6F4F9B5A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A86AD0-D268-6C4F-B86E-BB1484B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8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32795B-4F3D-F44F-9205-BC1F16BB8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B96505-82D5-4E47-868E-4A8A71D15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AEB822-8471-FC4C-9D98-35E7826E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46BC83-5C7C-654E-AE6C-A82425E6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249CB1-901B-2245-8F0C-F1089221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6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EEC9F30-504A-E535-DBBF-8F6D2A6DD026}"/>
              </a:ext>
            </a:extLst>
          </p:cNvPr>
          <p:cNvSpPr/>
          <p:nvPr userDrawn="1"/>
        </p:nvSpPr>
        <p:spPr>
          <a:xfrm>
            <a:off x="0" y="-2541"/>
            <a:ext cx="12192000" cy="134330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4D6D575-308C-BF43-B090-0FF5CD4D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2D216C-E547-614B-9ADA-2BA8CA09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6E0A89-DE68-B44C-83C0-7EA70BCC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0684F0-EA4E-7446-9B98-B6A5C2BE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B92BC1-9131-1A44-8398-900854D3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58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937BE-5300-D944-AC8A-87400F74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B1BFF2-DBA8-1C4C-AB41-B2B9557A9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9B22A1-B4CF-F741-815C-EBD4D910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D09DB0-AE5A-D840-A7F7-F765A7D8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AD4148-86AC-FA44-85C6-9A60AA6B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81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81F0C-9172-4E46-A1F8-315DC06B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BFC06C-E44C-BC46-9CF8-591B3E033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A5501E-0E3E-4647-AA04-747D621D5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6FE537-4B8A-574B-A1E3-CE83465F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906377-ABA7-074F-98B1-93907E6A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3A0C09-43C4-6349-A466-D84497AE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29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3F1EB4-75D8-7F4A-A01C-19A0B8A8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EA27C3-B309-6346-B032-47A030A95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BC175D-2CB9-8844-9C44-3C9ED6710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F16690-EBF7-BC42-B613-5F4C20DE6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538DF1-D1CA-6947-A3E8-9E7140391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ADB9A65-DED0-8F4F-A2B8-819289B4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6DD2D8C-A232-F84C-80D6-D80A29F9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19F880-218C-1048-B054-E1B0777A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80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7B141-63BF-EF4D-AD38-C78A9ECC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800887A-3031-614E-BD96-A76E36AEB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D04708-42BA-CA48-82FA-DC11EBF9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715503-E587-FA45-80A9-D50BC08B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26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80E2B95-5EDC-BF41-8868-C5E924E5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BC5594-F714-AB43-9DA2-F6932E2B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FF7160-84CE-164C-B682-BD9B4D6E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A48CA01-1C61-2C9F-1F88-B05057E3988B}"/>
              </a:ext>
            </a:extLst>
          </p:cNvPr>
          <p:cNvSpPr/>
          <p:nvPr userDrawn="1"/>
        </p:nvSpPr>
        <p:spPr>
          <a:xfrm>
            <a:off x="0" y="-2541"/>
            <a:ext cx="12192000" cy="134330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73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96BBDE-439E-4F46-B258-1EDF55FE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FB03D5-37FD-0940-8B09-F8AACF2CB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5A26AA-EA8B-2140-8E7C-84041C86E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83423B-6053-4F46-90B2-652830CF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57AB06-9C6A-3C47-912E-D7D826FD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4737D7-ED7F-124C-9E4D-5EAAB21A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3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09800-70CE-A447-937D-0F86712D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D4A723-233C-BE41-B36A-BF6D8E3A9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0080FF-3E5C-F54E-9A43-196DD3A66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94A901-C28D-7647-BBAC-3F1148D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017E45-B481-C541-9540-F9CFCED4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62483D-D406-5244-B124-CB9DBA5B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09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BEA9200-E3F6-CA42-A425-69255306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26FEAB-930E-634A-B714-61BE86915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EABF26-CA3E-0149-BD79-A48D0A051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19F8-D1A3-EE4F-A742-7A2F9C0F9D90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94E4A1-7E18-E046-9211-C84DBDFF6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60FF7B-9958-4445-B551-ECA663828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861DC-E96E-BF49-897D-FCC906D88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4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vitalia.it/-/media/invitalia/documenti/sosteniamo-grandi-investimenti/contratti-di-sviluppo/cs-sostenibilita-processi-produttivi/modulistica-novembre-24/0istanza-attivazione-m1c2i71net-zerotutela-ambientale.docx?la=it-it&amp;hash=03DB16585907B9371927F4EF06312551D46E4019" TargetMode="External"/><Relationship Id="rId5" Type="http://schemas.openxmlformats.org/officeDocument/2006/relationships/hyperlink" Target="https://minervaorgb2c.b2clogin.com/minervaorgb2c.onmicrosoft.com/b2c_1a_invitalia_signin/oauth2/v2.0/authorize?client_id=74cea3c0-5ab9-4414-bf4d-9c80b9824a9f&amp;scope=openid%20profile%20offline_access&amp;redirect_uri=https%3A%2F%2Finvitalia-areariservata-fe.npi.invitalia.it%2Fhome&amp;client-request-id=39d6629a-a7f0-4bcd-b257-1fa5553ea355&amp;response_mode=fragment&amp;response_type=code&amp;x-client-SKU=msal.js.browser&amp;x-client-VER=2.32.2&amp;client_info=1&amp;code_challenge=DUwFKGVmIg2zMwcR2XoLG7tFMpupsJZiCME7XaID0zo&amp;code_challenge_method=S256&amp;nonce=60516b88-3d52-495c-aab9-81dbce4140e6&amp;state=eyJpZCI6IjE0ZTYyMjE3LTJhMGEtNGU5NS04N2I0LWYyNDY4MjRiNWEzZCIsIm1ldGEiOnsiaW50ZXJhY3Rpb25UeXBlIjoicmVkaXJlY3QifX0%3D" TargetMode="Externa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5277ECE-E392-4DD7-9DE5-D9A941636D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94" y="411913"/>
            <a:ext cx="1225163" cy="750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B0D354F-A438-D1D7-7A08-A9CD6992A8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175" y="411913"/>
            <a:ext cx="981158" cy="601132"/>
          </a:xfrm>
          <a:prstGeom prst="rect">
            <a:avLst/>
          </a:prstGeom>
        </p:spPr>
      </p:pic>
      <p:pic>
        <p:nvPicPr>
          <p:cNvPr id="11" name="Immagine 3" descr="sfondo181.tif">
            <a:extLst>
              <a:ext uri="{FF2B5EF4-FFF2-40B4-BE49-F238E27FC236}">
                <a16:creationId xmlns:a16="http://schemas.microsoft.com/office/drawing/2014/main" id="{BDE01608-F012-F833-C1A1-003B06B8E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92" y="5568104"/>
            <a:ext cx="7158180" cy="15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FF02248-78E4-F555-A49D-79763E39B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86" y="411913"/>
            <a:ext cx="1257527" cy="52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5F9F82C-65FF-DBCE-27DC-C6FCF9C09F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908" t="-992" r="23447" b="992"/>
          <a:stretch/>
        </p:blipFill>
        <p:spPr>
          <a:xfrm>
            <a:off x="0" y="-95250"/>
            <a:ext cx="5041792" cy="6964824"/>
          </a:xfrm>
          <a:prstGeom prst="rect">
            <a:avLst/>
          </a:prstGeom>
        </p:spPr>
      </p:pic>
      <p:pic>
        <p:nvPicPr>
          <p:cNvPr id="1026" name="Picture 2" descr="Attestazioni e Certificazioni - Benedetti&amp;Co">
            <a:extLst>
              <a:ext uri="{FF2B5EF4-FFF2-40B4-BE49-F238E27FC236}">
                <a16:creationId xmlns:a16="http://schemas.microsoft.com/office/drawing/2014/main" id="{A2B8D49B-BC0C-538E-0455-A72AE9772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9"/>
          <a:stretch/>
        </p:blipFill>
        <p:spPr bwMode="auto">
          <a:xfrm>
            <a:off x="5350526" y="366040"/>
            <a:ext cx="2154798" cy="5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3E0E37C-13BD-4243-2481-B80EBA86F384}"/>
              </a:ext>
            </a:extLst>
          </p:cNvPr>
          <p:cNvSpPr/>
          <p:nvPr/>
        </p:nvSpPr>
        <p:spPr>
          <a:xfrm>
            <a:off x="5974672" y="1636784"/>
            <a:ext cx="5398178" cy="32548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CB97137-AF6A-0522-9DDC-E01D1521C417}"/>
              </a:ext>
            </a:extLst>
          </p:cNvPr>
          <p:cNvSpPr txBox="1">
            <a:spLocks/>
          </p:cNvSpPr>
          <p:nvPr/>
        </p:nvSpPr>
        <p:spPr>
          <a:xfrm>
            <a:off x="5911274" y="2452010"/>
            <a:ext cx="5549798" cy="1542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bg1"/>
                </a:solidFill>
                <a:latin typeface="+mn-lt"/>
              </a:rPr>
              <a:t>CONTRATTI  DI SVILUPPO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+mn-lt"/>
              </a:rPr>
              <a:t>PER LA TUTELA AMBIENTALE</a:t>
            </a:r>
          </a:p>
          <a:p>
            <a:pPr algn="ctr"/>
            <a:endParaRPr lang="it-IT" sz="16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Focus su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+mn-lt"/>
              </a:rPr>
              <a:t>Sostenibilità dei processi produttivi (PNRR)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3AAEC20-5F4E-5ADF-E325-EDAD423F2302}"/>
              </a:ext>
            </a:extLst>
          </p:cNvPr>
          <p:cNvSpPr txBox="1"/>
          <p:nvPr/>
        </p:nvSpPr>
        <p:spPr>
          <a:xfrm>
            <a:off x="7022022" y="1734876"/>
            <a:ext cx="3472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it-IT" altLang="it-IT" sz="1800" b="0" kern="0" dirty="0">
                <a:solidFill>
                  <a:schemeClr val="bg1"/>
                </a:solidFill>
              </a:rPr>
              <a:t>Invitalia -</a:t>
            </a:r>
            <a:r>
              <a:rPr lang="it-IT" altLang="it-IT" sz="1800" b="0" kern="0" dirty="0">
                <a:solidFill>
                  <a:srgbClr val="C00000"/>
                </a:solidFill>
              </a:rPr>
              <a:t> </a:t>
            </a:r>
            <a:r>
              <a:rPr lang="it-IT" altLang="it-IT" sz="1800" b="0" kern="0" dirty="0">
                <a:solidFill>
                  <a:schemeClr val="bg1"/>
                </a:solidFill>
              </a:rPr>
              <a:t>Area Grandi Investimenti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A46C86-845C-A108-06FC-D9FE48F3E6D1}"/>
              </a:ext>
            </a:extLst>
          </p:cNvPr>
          <p:cNvSpPr txBox="1"/>
          <p:nvPr/>
        </p:nvSpPr>
        <p:spPr>
          <a:xfrm>
            <a:off x="5911274" y="4488906"/>
            <a:ext cx="5461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Circolare direttoriale 18 ottobre 2024 n. 42927 </a:t>
            </a:r>
          </a:p>
          <a:p>
            <a:pPr algn="ctr"/>
            <a:r>
              <a:rPr lang="it-IT" sz="16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93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78496188-4737-4595-9C3E-765DA5714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752" y="148504"/>
            <a:ext cx="981158" cy="60113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0886944-CECD-4CDF-7D62-70AE90E64929}"/>
              </a:ext>
            </a:extLst>
          </p:cNvPr>
          <p:cNvSpPr txBox="1">
            <a:spLocks/>
          </p:cNvSpPr>
          <p:nvPr/>
        </p:nvSpPr>
        <p:spPr>
          <a:xfrm>
            <a:off x="292168" y="327353"/>
            <a:ext cx="10763290" cy="66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0" dirty="0">
                <a:solidFill>
                  <a:srgbClr val="FFFFFF"/>
                </a:solidFill>
                <a:latin typeface="DINPro-Light" panose="02000504040000020003" pitchFamily="50" charset="0"/>
                <a:ea typeface="+mn-ea"/>
                <a:cs typeface="+mn-cs"/>
              </a:rPr>
              <a:t>CONTRATTI DI SVILUPPO: Sostenibilità Processi Produttivi (PNRR)</a:t>
            </a:r>
          </a:p>
          <a:p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Sezione 2.6 del Quadro Temporaneo: attività ammissibili</a:t>
            </a:r>
          </a:p>
        </p:txBody>
      </p:sp>
      <p:sp>
        <p:nvSpPr>
          <p:cNvPr id="63" name="Freeform 45">
            <a:extLst>
              <a:ext uri="{FF2B5EF4-FFF2-40B4-BE49-F238E27FC236}">
                <a16:creationId xmlns:a16="http://schemas.microsoft.com/office/drawing/2014/main" id="{2FC8F7BC-8090-0712-B2BF-9832DA1C1FC5}"/>
              </a:ext>
            </a:extLst>
          </p:cNvPr>
          <p:cNvSpPr>
            <a:spLocks noEditPoints="1"/>
          </p:cNvSpPr>
          <p:nvPr/>
        </p:nvSpPr>
        <p:spPr bwMode="auto">
          <a:xfrm>
            <a:off x="405375" y="2407741"/>
            <a:ext cx="216000" cy="2160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55A1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692A562F-2C6E-24A8-AFAC-5C030F6D4B4A}"/>
              </a:ext>
            </a:extLst>
          </p:cNvPr>
          <p:cNvSpPr txBox="1"/>
          <p:nvPr/>
        </p:nvSpPr>
        <p:spPr>
          <a:xfrm>
            <a:off x="621374" y="2374076"/>
            <a:ext cx="11238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/>
              <a:t>riduzione di almeno il 40%, </a:t>
            </a:r>
            <a:r>
              <a:rPr lang="it-IT" sz="1400" dirty="0"/>
              <a:t>rispetto alla situazione precedente l’aiuto, delle </a:t>
            </a:r>
            <a:r>
              <a:rPr lang="it-IT" sz="1400" b="1" dirty="0"/>
              <a:t>emissioni dirette di gas serra </a:t>
            </a:r>
            <a:r>
              <a:rPr lang="it-IT" sz="1400" dirty="0"/>
              <a:t>degli impianti industriali che attualmente utilizzano combustibili fossili come fonte di energia. Detta riduzione può essere ottenuta mediante </a:t>
            </a:r>
            <a:r>
              <a:rPr lang="it-IT" sz="1400" u="sng" dirty="0"/>
              <a:t>l’elettrificazione dei processi produttivi </a:t>
            </a:r>
            <a:r>
              <a:rPr lang="it-IT" sz="1400" dirty="0"/>
              <a:t>e il passaggio all’uso di idrogeno rinovabile o elettrolitico o di combustibili rinnovabili derivati dall’idrogeno.</a:t>
            </a:r>
          </a:p>
        </p:txBody>
      </p:sp>
      <p:sp>
        <p:nvSpPr>
          <p:cNvPr id="70" name="Freeform 45">
            <a:extLst>
              <a:ext uri="{FF2B5EF4-FFF2-40B4-BE49-F238E27FC236}">
                <a16:creationId xmlns:a16="http://schemas.microsoft.com/office/drawing/2014/main" id="{F9E3D3AB-496F-3592-D53F-501909030908}"/>
              </a:ext>
            </a:extLst>
          </p:cNvPr>
          <p:cNvSpPr>
            <a:spLocks noEditPoints="1"/>
          </p:cNvSpPr>
          <p:nvPr/>
        </p:nvSpPr>
        <p:spPr bwMode="auto">
          <a:xfrm>
            <a:off x="405375" y="3230116"/>
            <a:ext cx="216000" cy="2160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55A1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72F9E2F3-97A4-06A6-D81B-530CE40472E5}"/>
              </a:ext>
            </a:extLst>
          </p:cNvPr>
          <p:cNvSpPr txBox="1"/>
          <p:nvPr/>
        </p:nvSpPr>
        <p:spPr>
          <a:xfrm>
            <a:off x="621375" y="3198038"/>
            <a:ext cx="11165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/>
              <a:t>riduzione di almeno il 20%, </a:t>
            </a:r>
            <a:r>
              <a:rPr lang="it-IT" sz="1400" dirty="0"/>
              <a:t>rispetto alla situazione precedente l’aiuto, del </a:t>
            </a:r>
            <a:r>
              <a:rPr lang="it-IT" sz="1400" b="1" dirty="0"/>
              <a:t>consumo di energia </a:t>
            </a:r>
            <a:r>
              <a:rPr lang="it-IT" sz="1400" dirty="0"/>
              <a:t>negli impianti industriali oggetto delle agevolazioni.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B56F2F24-8105-CD57-84A8-A64E3C0030B6}"/>
              </a:ext>
            </a:extLst>
          </p:cNvPr>
          <p:cNvSpPr txBox="1"/>
          <p:nvPr/>
        </p:nvSpPr>
        <p:spPr>
          <a:xfrm>
            <a:off x="1013407" y="3988507"/>
            <a:ext cx="107732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400" dirty="0"/>
              <a:t>Le riduzioni di emissioni dirette di gas serra/consumo di energia devono essere rilevate confrontando i livelli di emissioni/consumo energetico previsti a seguito dell’intervento con il livello medio registrato nei 5 anni precedenti la domanda.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14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400" dirty="0"/>
              <a:t>Le riduzione devono derivare direttamente dall’investimento sovvenzionato (escluse riduzioni di emissioni/consumo energetico a livello di terzi o di nuovi impianti).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14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400" dirty="0"/>
              <a:t>Gli investimenti non devono essere volti a conseguire un aumento della capacità produttiva, fatta eccezione degli aumenti derivanti da comprovate esigenze tecniche comunque limitati entro il 2% rispetto alla situazione precedente l’aiuto.</a:t>
            </a:r>
          </a:p>
        </p:txBody>
      </p:sp>
      <p:sp>
        <p:nvSpPr>
          <p:cNvPr id="75" name="Freccia a destra 74">
            <a:extLst>
              <a:ext uri="{FF2B5EF4-FFF2-40B4-BE49-F238E27FC236}">
                <a16:creationId xmlns:a16="http://schemas.microsoft.com/office/drawing/2014/main" id="{67A952F6-2766-954D-E9B8-D67053C5D003}"/>
              </a:ext>
            </a:extLst>
          </p:cNvPr>
          <p:cNvSpPr/>
          <p:nvPr/>
        </p:nvSpPr>
        <p:spPr>
          <a:xfrm>
            <a:off x="405375" y="4472468"/>
            <a:ext cx="432328" cy="52322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88A79118-B0A1-9890-9C5F-269E2852EF78}"/>
              </a:ext>
            </a:extLst>
          </p:cNvPr>
          <p:cNvSpPr txBox="1"/>
          <p:nvPr/>
        </p:nvSpPr>
        <p:spPr>
          <a:xfrm>
            <a:off x="292168" y="1693839"/>
            <a:ext cx="11567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Richiedendo l’attivazione della sezione 2.6 del Quadro Temporaneo, i progetti di investimento dovranno essere ricondotti al conseguimento di uno dei seguenti </a:t>
            </a:r>
            <a:r>
              <a:rPr lang="it-IT" sz="1400" b="1" dirty="0"/>
              <a:t>obiettivi ambientali: </a:t>
            </a:r>
          </a:p>
        </p:txBody>
      </p:sp>
    </p:spTree>
    <p:extLst>
      <p:ext uri="{BB962C8B-B14F-4D97-AF65-F5344CB8AC3E}">
        <p14:creationId xmlns:p14="http://schemas.microsoft.com/office/powerpoint/2010/main" val="163755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78496188-4737-4595-9C3E-765DA5714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752" y="148504"/>
            <a:ext cx="981158" cy="60113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0886944-CECD-4CDF-7D62-70AE90E64929}"/>
              </a:ext>
            </a:extLst>
          </p:cNvPr>
          <p:cNvSpPr txBox="1">
            <a:spLocks/>
          </p:cNvSpPr>
          <p:nvPr/>
        </p:nvSpPr>
        <p:spPr>
          <a:xfrm>
            <a:off x="292168" y="327353"/>
            <a:ext cx="10763290" cy="66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0" dirty="0">
                <a:solidFill>
                  <a:srgbClr val="FFFFFF"/>
                </a:solidFill>
                <a:latin typeface="DINPro-Light" panose="02000504040000020003" pitchFamily="50" charset="0"/>
                <a:ea typeface="+mn-ea"/>
                <a:cs typeface="+mn-cs"/>
              </a:rPr>
              <a:t>CONTRATTI DI SVILUPPO: Sostenibilità Processi Produttivi (PNRR)</a:t>
            </a:r>
          </a:p>
          <a:p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Sezione 2.6 del Quadro Temporaneo: costi agevolabili e intensità di aiuto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B99479-9375-E649-6A2C-BD33507A3B3D}"/>
              </a:ext>
            </a:extLst>
          </p:cNvPr>
          <p:cNvSpPr txBox="1"/>
          <p:nvPr/>
        </p:nvSpPr>
        <p:spPr>
          <a:xfrm>
            <a:off x="352157" y="1426787"/>
            <a:ext cx="9923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Sono ammissibili alle agevolazioni </a:t>
            </a:r>
            <a:r>
              <a:rPr lang="it-IT" sz="1400" u="sng" dirty="0"/>
              <a:t>solo</a:t>
            </a:r>
            <a:r>
              <a:rPr lang="it-IT" sz="1400" dirty="0"/>
              <a:t> le spese relative all’acquisto di </a:t>
            </a:r>
            <a:r>
              <a:rPr lang="it-IT" sz="1400" b="1" dirty="0"/>
              <a:t>macchinari, impianti e attrezzature.</a:t>
            </a:r>
            <a:endParaRPr lang="it-IT" sz="1400" dirty="0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2E62E69F-BE5A-C379-D41B-F3906BD2AAB1}"/>
              </a:ext>
            </a:extLst>
          </p:cNvPr>
          <p:cNvSpPr/>
          <p:nvPr/>
        </p:nvSpPr>
        <p:spPr>
          <a:xfrm>
            <a:off x="2655606" y="1989140"/>
            <a:ext cx="3198263" cy="307777"/>
          </a:xfrm>
          <a:prstGeom prst="roundRect">
            <a:avLst/>
          </a:prstGeom>
          <a:solidFill>
            <a:srgbClr val="007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Costi ammissibili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E162462C-FC6F-EE12-F2DC-418DA6DD34D2}"/>
              </a:ext>
            </a:extLst>
          </p:cNvPr>
          <p:cNvSpPr/>
          <p:nvPr/>
        </p:nvSpPr>
        <p:spPr>
          <a:xfrm>
            <a:off x="6229884" y="1984486"/>
            <a:ext cx="5421331" cy="307777"/>
          </a:xfrm>
          <a:prstGeom prst="roundRect">
            <a:avLst/>
          </a:prstGeom>
          <a:solidFill>
            <a:srgbClr val="007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Intensità di aiuto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C8680BB-463C-E820-A0BB-A825A82759E8}"/>
              </a:ext>
            </a:extLst>
          </p:cNvPr>
          <p:cNvSpPr/>
          <p:nvPr/>
        </p:nvSpPr>
        <p:spPr>
          <a:xfrm>
            <a:off x="390970" y="1860454"/>
            <a:ext cx="2042445" cy="1472439"/>
          </a:xfrm>
          <a:prstGeom prst="rect">
            <a:avLst/>
          </a:prstGeom>
          <a:noFill/>
          <a:ln w="28575">
            <a:solidFill>
              <a:srgbClr val="00743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Per i progetti di investimento con costi ammissibili </a:t>
            </a:r>
            <a:r>
              <a:rPr lang="it-IT" sz="1400" b="1" i="1" u="sng" dirty="0">
                <a:solidFill>
                  <a:schemeClr val="tx1"/>
                </a:solidFill>
              </a:rPr>
              <a:t>fino a 50 milioni di euro</a:t>
            </a:r>
            <a:endParaRPr lang="it-IT" sz="1400" b="1" i="1" dirty="0">
              <a:solidFill>
                <a:schemeClr val="tx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497B1A6-A0A6-904B-4982-3EC2EC293E25}"/>
              </a:ext>
            </a:extLst>
          </p:cNvPr>
          <p:cNvSpPr txBox="1"/>
          <p:nvPr/>
        </p:nvSpPr>
        <p:spPr>
          <a:xfrm>
            <a:off x="2655606" y="2330012"/>
            <a:ext cx="3198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I costi ammissibili sono tutti quei costi </a:t>
            </a:r>
            <a:r>
              <a:rPr lang="it-IT" sz="1200" b="1" dirty="0"/>
              <a:t>direttamente connessi </a:t>
            </a:r>
            <a:r>
              <a:rPr lang="it-IT" sz="1200" dirty="0"/>
              <a:t>al conseguimento di una riduzione delle emissioni di gas a effetto serra o di un livello più elevato di efficienza energetica</a:t>
            </a:r>
          </a:p>
        </p:txBody>
      </p:sp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67AEB91D-9F4B-E81E-F5FC-695C7B230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28221"/>
              </p:ext>
            </p:extLst>
          </p:nvPr>
        </p:nvGraphicFramePr>
        <p:xfrm>
          <a:off x="6162941" y="2327458"/>
          <a:ext cx="5555215" cy="529121"/>
        </p:xfrm>
        <a:graphic>
          <a:graphicData uri="http://schemas.openxmlformats.org/drawingml/2006/table">
            <a:tbl>
              <a:tblPr/>
              <a:tblGrid>
                <a:gridCol w="2486782">
                  <a:extLst>
                    <a:ext uri="{9D8B030D-6E8A-4147-A177-3AD203B41FA5}">
                      <a16:colId xmlns:a16="http://schemas.microsoft.com/office/drawing/2014/main" val="715899392"/>
                    </a:ext>
                  </a:extLst>
                </a:gridCol>
                <a:gridCol w="3068433">
                  <a:extLst>
                    <a:ext uri="{9D8B030D-6E8A-4147-A177-3AD203B41FA5}">
                      <a16:colId xmlns:a16="http://schemas.microsoft.com/office/drawing/2014/main" val="3927028090"/>
                    </a:ext>
                  </a:extLst>
                </a:gridCol>
              </a:tblGrid>
              <a:tr h="2936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5426"/>
                          </a:solidFill>
                          <a:effectLst/>
                          <a:latin typeface="+mn-lt"/>
                        </a:rPr>
                        <a:t>Obiettivo riduzione 40% emissioni</a:t>
                      </a:r>
                      <a:endParaRPr lang="it-IT" sz="1200" b="1" i="0" u="none" strike="noStrike" dirty="0">
                        <a:solidFill>
                          <a:srgbClr val="00542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5426"/>
                          </a:solidFill>
                          <a:effectLst/>
                          <a:latin typeface="+mn-lt"/>
                        </a:rPr>
                        <a:t>Obiettivo riduzione 20% consumo energetico</a:t>
                      </a:r>
                      <a:endParaRPr lang="it-IT" sz="1200" b="1" i="0" u="none" strike="noStrike" dirty="0">
                        <a:solidFill>
                          <a:srgbClr val="00542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6563737"/>
                  </a:ext>
                </a:extLst>
              </a:tr>
              <a:tr h="2354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848617"/>
                  </a:ext>
                </a:extLst>
              </a:tr>
            </a:tbl>
          </a:graphicData>
        </a:graphic>
      </p:graphicFrame>
      <p:sp>
        <p:nvSpPr>
          <p:cNvPr id="24" name="Rettangolo 23">
            <a:extLst>
              <a:ext uri="{FF2B5EF4-FFF2-40B4-BE49-F238E27FC236}">
                <a16:creationId xmlns:a16="http://schemas.microsoft.com/office/drawing/2014/main" id="{A7983256-D7B4-9D4D-3E8E-123E45C2ECCD}"/>
              </a:ext>
            </a:extLst>
          </p:cNvPr>
          <p:cNvSpPr/>
          <p:nvPr/>
        </p:nvSpPr>
        <p:spPr>
          <a:xfrm>
            <a:off x="390969" y="3532257"/>
            <a:ext cx="2042445" cy="2430993"/>
          </a:xfrm>
          <a:prstGeom prst="rect">
            <a:avLst/>
          </a:prstGeom>
          <a:noFill/>
          <a:ln w="28575">
            <a:solidFill>
              <a:srgbClr val="00743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Per i progetti di investimento con costi ammissibili </a:t>
            </a:r>
            <a:r>
              <a:rPr lang="it-IT" sz="1400" b="1" i="1" u="sng" dirty="0">
                <a:solidFill>
                  <a:schemeClr val="tx1"/>
                </a:solidFill>
              </a:rPr>
              <a:t>superiori a 50 milioni di euro</a:t>
            </a:r>
            <a:endParaRPr lang="it-IT" sz="1400" b="1" i="1" dirty="0">
              <a:solidFill>
                <a:schemeClr val="tx1"/>
              </a:solidFill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681F13A5-F555-3EF7-3856-A50704D97A05}"/>
              </a:ext>
            </a:extLst>
          </p:cNvPr>
          <p:cNvSpPr/>
          <p:nvPr/>
        </p:nvSpPr>
        <p:spPr>
          <a:xfrm>
            <a:off x="2655605" y="3592577"/>
            <a:ext cx="5736364" cy="307777"/>
          </a:xfrm>
          <a:prstGeom prst="roundRect">
            <a:avLst/>
          </a:prstGeom>
          <a:solidFill>
            <a:srgbClr val="007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Costi ammissibili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3F7BBC9-5A33-60F5-35AB-9EA561AB6AE5}"/>
              </a:ext>
            </a:extLst>
          </p:cNvPr>
          <p:cNvSpPr txBox="1"/>
          <p:nvPr/>
        </p:nvSpPr>
        <p:spPr>
          <a:xfrm>
            <a:off x="2612875" y="3900354"/>
            <a:ext cx="5779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I costi ammissibili sono rappresentati dalla differenza tra i costi del progetto e i </a:t>
            </a:r>
            <a:r>
              <a:rPr lang="it-IT" sz="1200" b="1" dirty="0"/>
              <a:t>risparmi sui costi o le entrate supplementari </a:t>
            </a:r>
            <a:r>
              <a:rPr lang="it-IT" sz="1200" dirty="0"/>
              <a:t>rispetto alla situazione in assenza di aiuti, nell’arco della durata dell’investimento. 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00367E4-2DC8-B1CD-D8EE-1C251F958A02}"/>
              </a:ext>
            </a:extLst>
          </p:cNvPr>
          <p:cNvSpPr txBox="1"/>
          <p:nvPr/>
        </p:nvSpPr>
        <p:spPr>
          <a:xfrm>
            <a:off x="2638513" y="4613288"/>
            <a:ext cx="57363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i="1" dirty="0"/>
              <a:t>Risparmi sui costi: variazioni dei costi operativi e di manutenzione (ad esempio minori costi del carburante a seguito di un miglioramento dell’efficienza o minori costi delle quote UE ETS).</a:t>
            </a:r>
          </a:p>
          <a:p>
            <a:pPr algn="just"/>
            <a:endParaRPr lang="it-IT" sz="1100" i="1" dirty="0"/>
          </a:p>
          <a:p>
            <a:pPr algn="just"/>
            <a:r>
              <a:rPr lang="it-IT" sz="1100" i="1" dirty="0"/>
              <a:t>Entrate aggiuntive: entrate derivanti dai potenziali effetti positivi associati all’investimento, compresi quelli legati all’applicazione del c.d. “premio verde”,(componente di prezzo aggiuntiva che i beneficiari possono imporre ai propri clienti in base alla disponibilità del mercato a pagare un prezzo più alto per i prodotti fabbricati con più elevati standard ecologici).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E37D4A98-9595-B5E9-1112-04DE45A42F93}"/>
              </a:ext>
            </a:extLst>
          </p:cNvPr>
          <p:cNvSpPr/>
          <p:nvPr/>
        </p:nvSpPr>
        <p:spPr>
          <a:xfrm>
            <a:off x="8750892" y="3583571"/>
            <a:ext cx="3050137" cy="307777"/>
          </a:xfrm>
          <a:prstGeom prst="roundRect">
            <a:avLst/>
          </a:prstGeom>
          <a:solidFill>
            <a:srgbClr val="007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Intensità di aiuto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A1534F9-42C9-7060-124F-06D756B1DED9}"/>
              </a:ext>
            </a:extLst>
          </p:cNvPr>
          <p:cNvSpPr txBox="1"/>
          <p:nvPr/>
        </p:nvSpPr>
        <p:spPr>
          <a:xfrm>
            <a:off x="8750892" y="4031901"/>
            <a:ext cx="3050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40%</a:t>
            </a:r>
          </a:p>
          <a:p>
            <a:endParaRPr lang="it-IT" sz="1200" dirty="0"/>
          </a:p>
          <a:p>
            <a:r>
              <a:rPr lang="it-IT" sz="1200" b="1" dirty="0"/>
              <a:t>MAGGIORAZIONI:</a:t>
            </a:r>
          </a:p>
          <a:p>
            <a:r>
              <a:rPr lang="it-IT" sz="1200" dirty="0"/>
              <a:t>+10% per medie imprese </a:t>
            </a:r>
          </a:p>
          <a:p>
            <a:r>
              <a:rPr lang="it-IT" sz="1200" dirty="0"/>
              <a:t>+20% per piccole imprese</a:t>
            </a:r>
          </a:p>
          <a:p>
            <a:endParaRPr lang="it-IT" sz="1200" dirty="0"/>
          </a:p>
          <a:p>
            <a:pPr algn="just"/>
            <a:r>
              <a:rPr lang="it-IT" sz="1200" dirty="0"/>
              <a:t>+15% per investimenti in grado di ridurre le emissioni dirette di gas a effetto serra di almeno il 55% o il consumo energetico di almeno il 25%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C0C708-605C-EEE6-DBE5-B9395B7F4222}"/>
              </a:ext>
            </a:extLst>
          </p:cNvPr>
          <p:cNvSpPr txBox="1"/>
          <p:nvPr/>
        </p:nvSpPr>
        <p:spPr>
          <a:xfrm>
            <a:off x="1497649" y="6250998"/>
            <a:ext cx="6988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L’aiuto massimo concedibile non può in ogni caso superare i </a:t>
            </a:r>
            <a:r>
              <a:rPr lang="it-IT" sz="1400" b="1" dirty="0"/>
              <a:t>200 milioni di euro </a:t>
            </a:r>
            <a:r>
              <a:rPr lang="it-IT" sz="1400" dirty="0"/>
              <a:t>per impresa.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80DC1E-5FE9-D880-EE60-1D41D1240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48" y="6245082"/>
            <a:ext cx="451143" cy="3353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1756BC-330B-DA49-002D-6070D52A24B0}"/>
              </a:ext>
            </a:extLst>
          </p:cNvPr>
          <p:cNvSpPr txBox="1"/>
          <p:nvPr/>
        </p:nvSpPr>
        <p:spPr>
          <a:xfrm>
            <a:off x="6486257" y="2885157"/>
            <a:ext cx="190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i="1" dirty="0">
                <a:solidFill>
                  <a:srgbClr val="000000"/>
                </a:solidFill>
              </a:rPr>
              <a:t>30% per spese di elettrificazione dei processi</a:t>
            </a:r>
          </a:p>
        </p:txBody>
      </p:sp>
    </p:spTree>
    <p:extLst>
      <p:ext uri="{BB962C8B-B14F-4D97-AF65-F5344CB8AC3E}">
        <p14:creationId xmlns:p14="http://schemas.microsoft.com/office/powerpoint/2010/main" val="273989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78496188-4737-4595-9C3E-765DA5714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751" y="355841"/>
            <a:ext cx="981158" cy="601132"/>
          </a:xfrm>
          <a:prstGeom prst="rect">
            <a:avLst/>
          </a:prstGeom>
        </p:spPr>
      </p:pic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2049C656-B6C6-48FD-ABD7-2ED0FBA10E02}"/>
              </a:ext>
            </a:extLst>
          </p:cNvPr>
          <p:cNvSpPr/>
          <p:nvPr/>
        </p:nvSpPr>
        <p:spPr>
          <a:xfrm>
            <a:off x="368351" y="1685563"/>
            <a:ext cx="11285729" cy="4309159"/>
          </a:xfrm>
          <a:prstGeom prst="roundRect">
            <a:avLst>
              <a:gd name="adj" fmla="val 5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2ECCFDD-B537-49EA-98C8-ABFB3A908586}"/>
              </a:ext>
            </a:extLst>
          </p:cNvPr>
          <p:cNvSpPr txBox="1"/>
          <p:nvPr/>
        </p:nvSpPr>
        <p:spPr>
          <a:xfrm>
            <a:off x="8273330" y="1904517"/>
            <a:ext cx="358657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Investimenti a finalità: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b="1" dirty="0"/>
              <a:t>Industriale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b="1" dirty="0"/>
              <a:t>Ambientale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b="1" dirty="0"/>
              <a:t>Turistico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b="1" dirty="0"/>
              <a:t>Trasformazione prodotti agricoli (TPA)</a:t>
            </a:r>
            <a:endParaRPr lang="it-IT" sz="1200" b="1" i="1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b="1" dirty="0"/>
              <a:t>Ricerca Sviluppo e Innovazione (solo se connessa e funzionale all’attività produttiva) 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9781244-91F1-459B-A0AE-F44F8BA298F9}"/>
              </a:ext>
            </a:extLst>
          </p:cNvPr>
          <p:cNvSpPr/>
          <p:nvPr/>
        </p:nvSpPr>
        <p:spPr>
          <a:xfrm>
            <a:off x="586946" y="1895756"/>
            <a:ext cx="3525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dirty="0"/>
              <a:t>Uno dei principali strumenti di </a:t>
            </a:r>
            <a:r>
              <a:rPr lang="it-IT" sz="1200" b="1" dirty="0"/>
              <a:t>politica industriale </a:t>
            </a:r>
            <a:r>
              <a:rPr lang="it-IT" sz="1200" dirty="0"/>
              <a:t>del Paese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b="1" dirty="0"/>
              <a:t>Strumento negoziale </a:t>
            </a:r>
            <a:r>
              <a:rPr lang="it-IT" sz="1200" dirty="0"/>
              <a:t>che favorisce la realizzazione di programmi di sviluppo </a:t>
            </a:r>
            <a:r>
              <a:rPr lang="it-IT" sz="1200" b="1" dirty="0"/>
              <a:t>strategici e innovativi</a:t>
            </a:r>
            <a:r>
              <a:rPr lang="it-IT" sz="1200" dirty="0"/>
              <a:t>, di rilevante dimensione, anche attraverso </a:t>
            </a:r>
            <a:r>
              <a:rPr lang="it-IT" sz="1200" b="1" dirty="0"/>
              <a:t>l’attrazione di investimenti esteri</a:t>
            </a:r>
            <a:r>
              <a:rPr lang="it-IT" sz="1200" dirty="0"/>
              <a:t>, allo scopo di rafforzare la struttura produttiva del Paese.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it-IT" sz="1200" b="1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7A59035-0B0D-4AE5-8246-0BD68E96C02D}"/>
              </a:ext>
            </a:extLst>
          </p:cNvPr>
          <p:cNvSpPr/>
          <p:nvPr/>
        </p:nvSpPr>
        <p:spPr>
          <a:xfrm>
            <a:off x="4615436" y="1944396"/>
            <a:ext cx="3199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Imprese di tutte le dimensioni, nazionali ed estere </a:t>
            </a:r>
            <a:r>
              <a:rPr lang="it-IT" sz="1200" dirty="0"/>
              <a:t>(anche reti) che effettuano investimenti sul territorio italiano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it-IT" sz="1200" b="1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B059936A-D6C5-41B6-87B3-F6EA6DC41A41}"/>
              </a:ext>
            </a:extLst>
          </p:cNvPr>
          <p:cNvSpPr/>
          <p:nvPr/>
        </p:nvSpPr>
        <p:spPr>
          <a:xfrm>
            <a:off x="8269551" y="1449112"/>
            <a:ext cx="3384529" cy="3895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Cosa finanzia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2D8FFFAB-E28E-499F-B550-FC91BA9CEAD5}"/>
              </a:ext>
            </a:extLst>
          </p:cNvPr>
          <p:cNvSpPr/>
          <p:nvPr/>
        </p:nvSpPr>
        <p:spPr>
          <a:xfrm>
            <a:off x="4523036" y="1441257"/>
            <a:ext cx="3384529" cy="3895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A chi si rivolge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B9D35B66-0FB5-49E7-A3FE-BBB51FFC2C53}"/>
              </a:ext>
            </a:extLst>
          </p:cNvPr>
          <p:cNvSpPr/>
          <p:nvPr/>
        </p:nvSpPr>
        <p:spPr>
          <a:xfrm>
            <a:off x="690247" y="1433354"/>
            <a:ext cx="3384530" cy="3895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Cos’è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B68AD537-4152-463C-B8D3-B89DD9136422}"/>
              </a:ext>
            </a:extLst>
          </p:cNvPr>
          <p:cNvSpPr/>
          <p:nvPr/>
        </p:nvSpPr>
        <p:spPr>
          <a:xfrm>
            <a:off x="690247" y="4053745"/>
            <a:ext cx="358657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/>
              <a:t>€ 20 MLN </a:t>
            </a:r>
            <a:r>
              <a:rPr lang="it-IT" sz="1200" dirty="0"/>
              <a:t>per Industriale, Turistico e Tutela ambientale</a:t>
            </a:r>
          </a:p>
          <a:p>
            <a:pPr marL="182563" indent="-1825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/>
              <a:t>€ 50 MLN </a:t>
            </a:r>
            <a:r>
              <a:rPr lang="it-IT" sz="1200" dirty="0"/>
              <a:t>per progetti strategici e di impatto rilevante (Fast Track)</a:t>
            </a:r>
          </a:p>
          <a:p>
            <a:pPr marL="182563" indent="-1825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/>
              <a:t>€ 7,5 MLN </a:t>
            </a:r>
            <a:r>
              <a:rPr lang="it-IT" sz="1200" dirty="0"/>
              <a:t>per trasformazione prodotti agricoli (TPA)</a:t>
            </a:r>
          </a:p>
          <a:p>
            <a:pPr marL="182563" indent="-1825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/>
              <a:t>€ 7,5 MLN </a:t>
            </a:r>
            <a:r>
              <a:rPr lang="it-IT" sz="1200" dirty="0"/>
              <a:t>per progetti turistici localizzati nelle aree interne del Paese o che recuperano/riqualificano strutture edilizie dismesse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19A62092-3FA1-4814-BE20-C322A1995455}"/>
              </a:ext>
            </a:extLst>
          </p:cNvPr>
          <p:cNvSpPr/>
          <p:nvPr/>
        </p:nvSpPr>
        <p:spPr>
          <a:xfrm>
            <a:off x="4454054" y="4125598"/>
            <a:ext cx="3199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b="1" dirty="0"/>
              <a:t>Contributo a fondo perduto in conto impianti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it-IT" sz="1200" b="1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b="1" dirty="0"/>
              <a:t>Contributo a fondo perduto alla spesa</a:t>
            </a:r>
            <a:endParaRPr lang="it-IT" sz="1200" b="1" strike="sngStrike" dirty="0"/>
          </a:p>
          <a:p>
            <a:pPr marL="182563" indent="-182563">
              <a:buFont typeface="Arial" panose="020B0604020202020204" pitchFamily="34" charset="0"/>
              <a:buChar char="•"/>
            </a:pPr>
            <a:endParaRPr lang="it-IT" sz="1200" b="1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b="1" dirty="0"/>
              <a:t>Finanziamento agevolato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it-IT" sz="1200" b="1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200" b="1" dirty="0"/>
              <a:t>Contributo in conto interessi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82799C1F-0590-4A81-BFBB-38D280015754}"/>
              </a:ext>
            </a:extLst>
          </p:cNvPr>
          <p:cNvSpPr txBox="1"/>
          <p:nvPr/>
        </p:nvSpPr>
        <p:spPr>
          <a:xfrm>
            <a:off x="8273330" y="4046654"/>
            <a:ext cx="358657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Singolarmente</a:t>
            </a:r>
          </a:p>
          <a:p>
            <a:r>
              <a:rPr lang="it-IT" sz="1200" dirty="0" err="1">
                <a:solidFill>
                  <a:schemeClr val="tx1"/>
                </a:solidFill>
              </a:rPr>
              <a:t>Inv</a:t>
            </a:r>
            <a:r>
              <a:rPr lang="it-IT" sz="1200" dirty="0">
                <a:solidFill>
                  <a:schemeClr val="tx1"/>
                </a:solidFill>
              </a:rPr>
              <a:t>. min</a:t>
            </a:r>
            <a:r>
              <a:rPr lang="it-IT" sz="1200" b="1" dirty="0">
                <a:solidFill>
                  <a:schemeClr val="tx1"/>
                </a:solidFill>
              </a:rPr>
              <a:t> ≥ € 20 MLN</a:t>
            </a:r>
          </a:p>
          <a:p>
            <a:r>
              <a:rPr lang="it-IT" sz="1200" b="1" dirty="0">
                <a:solidFill>
                  <a:schemeClr val="tx1"/>
                </a:solidFill>
              </a:rPr>
              <a:t>(≥ € 50 MLN per Fast Track)</a:t>
            </a:r>
          </a:p>
          <a:p>
            <a:endParaRPr lang="it-IT" sz="300" b="1" dirty="0">
              <a:solidFill>
                <a:schemeClr val="tx1"/>
              </a:solidFill>
            </a:endParaRPr>
          </a:p>
          <a:p>
            <a:r>
              <a:rPr lang="it-IT" sz="1400" b="1" dirty="0">
                <a:solidFill>
                  <a:srgbClr val="FF0000"/>
                </a:solidFill>
              </a:rPr>
              <a:t>Con altre imprese (fino a un massimo di 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chemeClr val="tx1"/>
                </a:solidFill>
              </a:rPr>
              <a:t>Inv</a:t>
            </a:r>
            <a:r>
              <a:rPr lang="it-IT" sz="1200" dirty="0">
                <a:solidFill>
                  <a:schemeClr val="tx1"/>
                </a:solidFill>
              </a:rPr>
              <a:t>. </a:t>
            </a:r>
            <a:r>
              <a:rPr lang="it-IT" sz="1200" dirty="0"/>
              <a:t>tot.</a:t>
            </a:r>
            <a:r>
              <a:rPr lang="it-IT" sz="1200" dirty="0">
                <a:solidFill>
                  <a:schemeClr val="tx1"/>
                </a:solidFill>
              </a:rPr>
              <a:t> min </a:t>
            </a:r>
            <a:r>
              <a:rPr lang="it-IT" sz="1200" b="1" dirty="0">
                <a:solidFill>
                  <a:schemeClr val="tx1"/>
                </a:solidFill>
              </a:rPr>
              <a:t>≥ € 20 MLN / ≥ € 50 MLN per Fast Track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Soggetto proponente </a:t>
            </a:r>
            <a:r>
              <a:rPr lang="it-IT" sz="1200" b="1" dirty="0">
                <a:solidFill>
                  <a:schemeClr val="tx1"/>
                </a:solidFill>
              </a:rPr>
              <a:t>≥ € 10 MLN (Industriale e Tutela Ambientale); ≥ € 7,5 MLN (Turistico) e ≥ € 3 MLN (TPA e Turistico con soglia ridotta)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Soggetto aderente </a:t>
            </a:r>
            <a:r>
              <a:rPr lang="it-IT" sz="1200" b="1" dirty="0">
                <a:solidFill>
                  <a:schemeClr val="tx1"/>
                </a:solidFill>
              </a:rPr>
              <a:t>≥ € 1,5 MLN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dirty="0"/>
          </a:p>
          <a:p>
            <a:pPr algn="ctr"/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DE263038-15DE-4FFA-9951-033ADC0134B9}"/>
              </a:ext>
            </a:extLst>
          </p:cNvPr>
          <p:cNvSpPr/>
          <p:nvPr/>
        </p:nvSpPr>
        <p:spPr>
          <a:xfrm>
            <a:off x="8269552" y="3620092"/>
            <a:ext cx="3384528" cy="3895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Con chi?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4CFEAA97-BA58-4CE0-8A96-DF937B59F656}"/>
              </a:ext>
            </a:extLst>
          </p:cNvPr>
          <p:cNvSpPr/>
          <p:nvPr/>
        </p:nvSpPr>
        <p:spPr>
          <a:xfrm>
            <a:off x="4454054" y="3643043"/>
            <a:ext cx="3384528" cy="3895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Quali aiuti concede  </a:t>
            </a:r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EB3FAF45-E59A-4E46-BA8D-46833540EFB8}"/>
              </a:ext>
            </a:extLst>
          </p:cNvPr>
          <p:cNvSpPr/>
          <p:nvPr/>
        </p:nvSpPr>
        <p:spPr>
          <a:xfrm>
            <a:off x="740602" y="3620092"/>
            <a:ext cx="3384530" cy="3895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Importo minimo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BF2273C-2462-4618-B780-A84199812E4D}"/>
              </a:ext>
            </a:extLst>
          </p:cNvPr>
          <p:cNvGrpSpPr/>
          <p:nvPr/>
        </p:nvGrpSpPr>
        <p:grpSpPr>
          <a:xfrm>
            <a:off x="0" y="719230"/>
            <a:ext cx="5734326" cy="431221"/>
            <a:chOff x="0" y="725580"/>
            <a:chExt cx="5734326" cy="431221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71F7A3A9-8929-4CB9-A745-BDAFAE04E442}"/>
                </a:ext>
              </a:extLst>
            </p:cNvPr>
            <p:cNvSpPr/>
            <p:nvPr/>
          </p:nvSpPr>
          <p:spPr>
            <a:xfrm>
              <a:off x="0" y="725580"/>
              <a:ext cx="5694279" cy="4312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  <a:p>
              <a:pPr algn="ctr"/>
              <a:endParaRPr lang="it-IT" dirty="0"/>
            </a:p>
          </p:txBody>
        </p:sp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89A43F10-050E-408B-8426-2EC797155AB0}"/>
                </a:ext>
              </a:extLst>
            </p:cNvPr>
            <p:cNvSpPr/>
            <p:nvPr/>
          </p:nvSpPr>
          <p:spPr>
            <a:xfrm>
              <a:off x="2349796" y="725580"/>
              <a:ext cx="3384530" cy="42538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F7113417-BBC2-8EF6-34EE-EDFD1B2B87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 b="41667"/>
          <a:stretch/>
        </p:blipFill>
        <p:spPr>
          <a:xfrm>
            <a:off x="-1" y="5994722"/>
            <a:ext cx="12192001" cy="851311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C53906D-6FB5-169D-F2AB-8F86E5F88586}"/>
              </a:ext>
            </a:extLst>
          </p:cNvPr>
          <p:cNvSpPr txBox="1">
            <a:spLocks/>
          </p:cNvSpPr>
          <p:nvPr/>
        </p:nvSpPr>
        <p:spPr>
          <a:xfrm>
            <a:off x="292168" y="327353"/>
            <a:ext cx="10763290" cy="66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0" dirty="0">
                <a:solidFill>
                  <a:srgbClr val="FFFFFF"/>
                </a:solidFill>
                <a:latin typeface="DINPro-Light" panose="02000504040000020003" pitchFamily="50" charset="0"/>
                <a:ea typeface="+mn-ea"/>
                <a:cs typeface="+mn-cs"/>
              </a:rPr>
              <a:t>CONTRATTI DI SVILUPPO: Caratteristiche generali</a:t>
            </a:r>
          </a:p>
          <a:p>
            <a:endParaRPr lang="it-IT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52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065B2D-8210-7FEA-2FF3-970E3296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222" y="5901001"/>
            <a:ext cx="2309060" cy="95021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78496188-4737-4595-9C3E-765DA57145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752" y="148504"/>
            <a:ext cx="981158" cy="60113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0886944-CECD-4CDF-7D62-70AE90E64929}"/>
              </a:ext>
            </a:extLst>
          </p:cNvPr>
          <p:cNvSpPr txBox="1">
            <a:spLocks/>
          </p:cNvSpPr>
          <p:nvPr/>
        </p:nvSpPr>
        <p:spPr>
          <a:xfrm>
            <a:off x="292168" y="327353"/>
            <a:ext cx="10763290" cy="66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0" dirty="0">
                <a:solidFill>
                  <a:srgbClr val="FFFFFF"/>
                </a:solidFill>
                <a:latin typeface="DINPro-Light" panose="02000504040000020003" pitchFamily="50" charset="0"/>
                <a:ea typeface="+mn-ea"/>
                <a:cs typeface="+mn-cs"/>
              </a:rPr>
              <a:t>CONTRATTI DI SVILUPPO: Sostenibilità Processi Produttivi (PNRR)</a:t>
            </a:r>
          </a:p>
          <a:p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Programmi ammissibili e requisiti generali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6D276B-0B34-F779-C7F1-A8A97C45E512}"/>
              </a:ext>
            </a:extLst>
          </p:cNvPr>
          <p:cNvSpPr txBox="1"/>
          <p:nvPr/>
        </p:nvSpPr>
        <p:spPr>
          <a:xfrm>
            <a:off x="7624757" y="956999"/>
            <a:ext cx="463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chemeClr val="bg1"/>
                </a:solidFill>
              </a:rPr>
              <a:t>Circolare direttoriale 18 ottobre 2024 n. 42927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140F910-A349-0CDD-1BC2-8A3C9C6A26D0}"/>
              </a:ext>
            </a:extLst>
          </p:cNvPr>
          <p:cNvSpPr/>
          <p:nvPr/>
        </p:nvSpPr>
        <p:spPr>
          <a:xfrm>
            <a:off x="292167" y="1565972"/>
            <a:ext cx="1476811" cy="523220"/>
          </a:xfrm>
          <a:prstGeom prst="rect">
            <a:avLst/>
          </a:prstGeom>
          <a:solidFill>
            <a:srgbClr val="00743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/>
              <a:t>Finalità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667FC1-DD63-2EFA-6857-75DB7D33A639}"/>
              </a:ext>
            </a:extLst>
          </p:cNvPr>
          <p:cNvSpPr txBox="1"/>
          <p:nvPr/>
        </p:nvSpPr>
        <p:spPr>
          <a:xfrm>
            <a:off x="1863423" y="1577716"/>
            <a:ext cx="10015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misura sostiene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investimenti finalizzati al perseguimento di una maggiore efficienza energetica e di una maggiore sostenibilità dei processi di produzione anche ai fini dell’economia circolare e di un uso più efficiente delle risorse.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C36B462-A27B-953C-D5D4-9829D9DD9084}"/>
              </a:ext>
            </a:extLst>
          </p:cNvPr>
          <p:cNvSpPr/>
          <p:nvPr/>
        </p:nvSpPr>
        <p:spPr>
          <a:xfrm>
            <a:off x="292162" y="2258705"/>
            <a:ext cx="1476811" cy="954106"/>
          </a:xfrm>
          <a:prstGeom prst="rect">
            <a:avLst/>
          </a:prstGeom>
          <a:solidFill>
            <a:srgbClr val="00743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/>
              <a:t>Cosa finanzia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E5EE147-1439-E5FA-DA93-B22C0F90A003}"/>
              </a:ext>
            </a:extLst>
          </p:cNvPr>
          <p:cNvSpPr txBox="1"/>
          <p:nvPr/>
        </p:nvSpPr>
        <p:spPr>
          <a:xfrm>
            <a:off x="1844684" y="2366042"/>
            <a:ext cx="100245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Programmi di sviluppo per la tutela ambientale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per la  cui realizzazione possono essere necessari uno o più progetti per la tutela ambientale, ed, eventualmente, progetti  di ricerca, sviluppo e innovazione, strettamente connessi e funzionali tra di loro in relazione all’obiettivo di salvaguardia ambientale, nel rispetto del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principio DNSH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71516CA-AFBD-09E2-62E8-470639461B22}"/>
              </a:ext>
            </a:extLst>
          </p:cNvPr>
          <p:cNvSpPr/>
          <p:nvPr/>
        </p:nvSpPr>
        <p:spPr>
          <a:xfrm>
            <a:off x="301531" y="3380768"/>
            <a:ext cx="1476811" cy="731489"/>
          </a:xfrm>
          <a:prstGeom prst="rect">
            <a:avLst/>
          </a:prstGeom>
          <a:solidFill>
            <a:srgbClr val="00743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/>
              <a:t>Dotazione finanziaria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63A82E2-D216-F103-C564-DFBDD1251EAE}"/>
              </a:ext>
            </a:extLst>
          </p:cNvPr>
          <p:cNvSpPr/>
          <p:nvPr/>
        </p:nvSpPr>
        <p:spPr>
          <a:xfrm>
            <a:off x="310904" y="4254682"/>
            <a:ext cx="1476811" cy="19545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/>
              <a:t>Modalità e termini per la presentazione delle domande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BE70764-CA86-75BB-99F1-106B02B04CD5}"/>
              </a:ext>
            </a:extLst>
          </p:cNvPr>
          <p:cNvSpPr txBox="1"/>
          <p:nvPr/>
        </p:nvSpPr>
        <p:spPr>
          <a:xfrm>
            <a:off x="1872795" y="3406852"/>
            <a:ext cx="31102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350 milioni di euro </a:t>
            </a:r>
          </a:p>
          <a:p>
            <a:pPr algn="just"/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Missione 1, Componente 2, Investimento 7, Sotto-investimento 1 del PNRR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BEACC63F-F86A-717C-EC05-12C7B57D3BF1}"/>
              </a:ext>
            </a:extLst>
          </p:cNvPr>
          <p:cNvSpPr/>
          <p:nvPr/>
        </p:nvSpPr>
        <p:spPr>
          <a:xfrm>
            <a:off x="5077476" y="3524138"/>
            <a:ext cx="278331" cy="3418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2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C08EEA4-B468-3956-81C9-56FD3CB19AB5}"/>
              </a:ext>
            </a:extLst>
          </p:cNvPr>
          <p:cNvSpPr txBox="1"/>
          <p:nvPr/>
        </p:nvSpPr>
        <p:spPr>
          <a:xfrm>
            <a:off x="5450260" y="3432623"/>
            <a:ext cx="64096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Il 40% destinato alle Regioni Abruzzo, Basilicata, Calabria, Campania, Molise, Puglia, Sardegna e Sicilia. </a:t>
            </a:r>
          </a:p>
          <a:p>
            <a:pPr algn="just"/>
            <a:r>
              <a:rPr lang="it-IT" sz="1100" dirty="0"/>
              <a:t>Il 60% è destinato all’efficienza energetica dei processi di produzione (anche attraverso la produzione per l’autoconsumo di energia elettrica da fonti rinnovabili, ad esclusione della biomassa).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3AAD97E-75BF-07B0-6D8E-06D1D31B245D}"/>
              </a:ext>
            </a:extLst>
          </p:cNvPr>
          <p:cNvSpPr txBox="1"/>
          <p:nvPr/>
        </p:nvSpPr>
        <p:spPr>
          <a:xfrm>
            <a:off x="1872793" y="4420643"/>
            <a:ext cx="99964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1" i="0" dirty="0">
                <a:effectLst/>
              </a:rPr>
              <a:t>PER LE NUOVE DOMANDE DI CONTRATTO DI SVILUPPO</a:t>
            </a:r>
            <a:r>
              <a:rPr lang="it-IT" sz="1200" b="0" i="0" dirty="0">
                <a:effectLst/>
              </a:rPr>
              <a:t>: in fase di presentazione del contratto di sviluppo sulla </a:t>
            </a:r>
            <a:r>
              <a:rPr lang="it-IT" sz="1200" b="0" i="0" u="sng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piattaforma dedicata</a:t>
            </a:r>
            <a:r>
              <a:rPr lang="it-IT" sz="1200" b="0" i="0" dirty="0">
                <a:effectLst/>
              </a:rPr>
              <a:t>, oltre alla documentazione obbligatoria relativa alla Proposta di Contratto di sviluppo dal sito dell’Agenzia, deve essere caricata anche l’</a:t>
            </a:r>
            <a:r>
              <a:rPr lang="it-IT" sz="1200" b="0" i="0" u="sng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Istanza</a:t>
            </a:r>
            <a:r>
              <a:rPr lang="it-IT" sz="1200" b="0" i="0" dirty="0">
                <a:effectLst/>
              </a:rPr>
              <a:t> ed i relativi allegati.</a:t>
            </a:r>
            <a:br>
              <a:rPr lang="it-IT" sz="1200" b="0" i="0" dirty="0">
                <a:effectLst/>
              </a:rPr>
            </a:br>
            <a:br>
              <a:rPr lang="it-IT" sz="1200" b="0" i="0" dirty="0">
                <a:effectLst/>
              </a:rPr>
            </a:br>
            <a:r>
              <a:rPr lang="it-IT" sz="1200" b="1" i="0" dirty="0">
                <a:effectLst/>
              </a:rPr>
              <a:t>PER LE DOMANDE DI CONTRATTO DI SVILUPPO GIA' PRESENTATE,</a:t>
            </a:r>
            <a:r>
              <a:rPr lang="it-IT" sz="1200" b="0" i="0" dirty="0">
                <a:effectLst/>
              </a:rPr>
              <a:t>  </a:t>
            </a:r>
            <a:r>
              <a:rPr lang="it-IT" sz="1200" dirty="0"/>
              <a:t>sospese per carenza di risorse finanziarie alla data del </a:t>
            </a:r>
            <a:r>
              <a:rPr lang="it-IT" sz="1200" b="1" i="0" dirty="0">
                <a:effectLst/>
              </a:rPr>
              <a:t>18.10.2024, </a:t>
            </a:r>
            <a:r>
              <a:rPr lang="it-IT" sz="1200" b="0" i="0" dirty="0">
                <a:effectLst/>
              </a:rPr>
              <a:t>è necessario tramite la </a:t>
            </a:r>
            <a:r>
              <a:rPr lang="it-IT" sz="1200" b="0" i="0" u="sng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piattaforma dedicata</a:t>
            </a:r>
            <a:r>
              <a:rPr lang="it-IT" sz="1200" b="0" i="0" dirty="0">
                <a:effectLst/>
              </a:rPr>
              <a:t> caricare l’apposita l’</a:t>
            </a:r>
            <a:r>
              <a:rPr lang="it-IT" sz="1200" b="0" i="0" u="sng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Istanza</a:t>
            </a:r>
            <a:r>
              <a:rPr lang="it-IT" sz="1200" b="0" i="0" dirty="0">
                <a:effectLst/>
              </a:rPr>
              <a:t> ed i relativi allegati di seguito pubblicati alla voce Modulistica.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38D4EA4-24CB-37C9-9D1F-7A6AB4B14831}"/>
              </a:ext>
            </a:extLst>
          </p:cNvPr>
          <p:cNvSpPr txBox="1"/>
          <p:nvPr/>
        </p:nvSpPr>
        <p:spPr>
          <a:xfrm>
            <a:off x="1882163" y="5546233"/>
            <a:ext cx="999648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istanze, per le quali, a seguito delle verifiche istruttorie condotte dall’Agenzia, venga accertato il mancato possesso dei requisiti previsti, nonché le istanze che risultino prive di copertura finanziaria a seguito dell’esaurimento delle risorse a disposizione, verranno valutate nell’ambito dello sportello ordinario dei Contratti di sviluppo secondo l’ordine cronologico di presentazione della domanda.</a:t>
            </a:r>
          </a:p>
        </p:txBody>
      </p:sp>
    </p:spTree>
    <p:extLst>
      <p:ext uri="{BB962C8B-B14F-4D97-AF65-F5344CB8AC3E}">
        <p14:creationId xmlns:p14="http://schemas.microsoft.com/office/powerpoint/2010/main" val="262353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78496188-4737-4595-9C3E-765DA5714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752" y="148504"/>
            <a:ext cx="981158" cy="60113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0886944-CECD-4CDF-7D62-70AE90E64929}"/>
              </a:ext>
            </a:extLst>
          </p:cNvPr>
          <p:cNvSpPr txBox="1">
            <a:spLocks/>
          </p:cNvSpPr>
          <p:nvPr/>
        </p:nvSpPr>
        <p:spPr>
          <a:xfrm>
            <a:off x="292168" y="327353"/>
            <a:ext cx="10763290" cy="66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0" dirty="0">
                <a:solidFill>
                  <a:srgbClr val="FFFFFF"/>
                </a:solidFill>
                <a:latin typeface="DINPro-Light" panose="02000504040000020003" pitchFamily="50" charset="0"/>
                <a:ea typeface="+mn-ea"/>
                <a:cs typeface="+mn-cs"/>
              </a:rPr>
              <a:t>CONTRATTI DI SVILUPPO: Sostenibilità Processi Produttivi (PNRR)</a:t>
            </a:r>
          </a:p>
          <a:p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Attività ammissibili e Requisiti PNRR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36FDE34-5C0A-5FE8-6F79-7E198B523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9211"/>
              </p:ext>
            </p:extLst>
          </p:nvPr>
        </p:nvGraphicFramePr>
        <p:xfrm>
          <a:off x="329200" y="1533694"/>
          <a:ext cx="8127999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810">
                  <a:extLst>
                    <a:ext uri="{9D8B030D-6E8A-4147-A177-3AD203B41FA5}">
                      <a16:colId xmlns:a16="http://schemas.microsoft.com/office/drawing/2014/main" val="1147623721"/>
                    </a:ext>
                  </a:extLst>
                </a:gridCol>
                <a:gridCol w="4067799">
                  <a:extLst>
                    <a:ext uri="{9D8B030D-6E8A-4147-A177-3AD203B41FA5}">
                      <a16:colId xmlns:a16="http://schemas.microsoft.com/office/drawing/2014/main" val="2364280641"/>
                    </a:ext>
                  </a:extLst>
                </a:gridCol>
                <a:gridCol w="1742390">
                  <a:extLst>
                    <a:ext uri="{9D8B030D-6E8A-4147-A177-3AD203B41FA5}">
                      <a16:colId xmlns:a16="http://schemas.microsoft.com/office/drawing/2014/main" val="1627928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>
                          <a:latin typeface="+mn-lt"/>
                        </a:rPr>
                        <a:t>Finalità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>
                          <a:latin typeface="+mn-lt"/>
                        </a:rPr>
                        <a:t>Progetti ammissibili </a:t>
                      </a:r>
                    </a:p>
                    <a:p>
                      <a:pPr algn="ctr"/>
                      <a:r>
                        <a:rPr lang="it-IT" sz="1200" b="1" i="0" dirty="0">
                          <a:latin typeface="+mn-lt"/>
                        </a:rPr>
                        <a:t>(art. 28, comma 1 D.M. 09 dicembre 2014)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>
                          <a:latin typeface="+mn-lt"/>
                        </a:rPr>
                        <a:t>Regolamento GBER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1535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Efficienza energetica dei processi di produzione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latin typeface="+mn-lt"/>
                        </a:rPr>
                        <a:t>Lettera c): </a:t>
                      </a:r>
                      <a:r>
                        <a:rPr lang="it-IT" sz="1200" dirty="0">
                          <a:latin typeface="+mn-lt"/>
                        </a:rPr>
                        <a:t>promozione dell’uso dell’energia da fonti rinnovabili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n-lt"/>
                        </a:rPr>
                        <a:t>Articolo 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4828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4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latin typeface="+mn-lt"/>
                        </a:rPr>
                        <a:t>Lettera b): </a:t>
                      </a:r>
                      <a:r>
                        <a:rPr lang="it-IT" sz="1200" b="0" dirty="0">
                          <a:latin typeface="+mn-lt"/>
                        </a:rPr>
                        <a:t>introduzione di misure di efficienza energetica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Articoli 38 e 38bis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02329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Sostenibilità ambientale dei processi di produzione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latin typeface="+mn-lt"/>
                        </a:rPr>
                        <a:t>Lettera a): </a:t>
                      </a:r>
                      <a:r>
                        <a:rPr lang="it-IT" sz="1200" dirty="0">
                          <a:latin typeface="+mn-lt"/>
                        </a:rPr>
                        <a:t>tutela dell’ambiente, compresi gli aiuti per la riduzione e l’eliminazione delle emissioni di gas a effetto serra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n-lt"/>
                        </a:rPr>
                        <a:t>Articolo 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0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4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latin typeface="+mn-lt"/>
                        </a:rPr>
                        <a:t>Lettera d): </a:t>
                      </a:r>
                      <a:r>
                        <a:rPr lang="it-IT" sz="1200" dirty="0">
                          <a:latin typeface="+mn-lt"/>
                        </a:rPr>
                        <a:t>efficienza nell’utilizzo delle risorse e sostegno alla transizione verso un’economia circolare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n-lt"/>
                        </a:rPr>
                        <a:t>Articolo 47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909880"/>
                  </a:ext>
                </a:extLst>
              </a:tr>
            </a:tbl>
          </a:graphicData>
        </a:graphic>
      </p:graphicFrame>
      <p:sp>
        <p:nvSpPr>
          <p:cNvPr id="11" name="Ovale 10">
            <a:extLst>
              <a:ext uri="{FF2B5EF4-FFF2-40B4-BE49-F238E27FC236}">
                <a16:creationId xmlns:a16="http://schemas.microsoft.com/office/drawing/2014/main" id="{17C5F66F-4EE7-5C0F-63B9-D0053EB550D9}"/>
              </a:ext>
            </a:extLst>
          </p:cNvPr>
          <p:cNvSpPr/>
          <p:nvPr/>
        </p:nvSpPr>
        <p:spPr>
          <a:xfrm>
            <a:off x="185200" y="2530779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85D1B86-588E-68A9-C1D6-F2B78E0EEF61}"/>
              </a:ext>
            </a:extLst>
          </p:cNvPr>
          <p:cNvSpPr/>
          <p:nvPr/>
        </p:nvSpPr>
        <p:spPr>
          <a:xfrm>
            <a:off x="185200" y="3502974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44E82A-00BD-6190-256C-1576E59E3887}"/>
              </a:ext>
            </a:extLst>
          </p:cNvPr>
          <p:cNvSpPr txBox="1"/>
          <p:nvPr/>
        </p:nvSpPr>
        <p:spPr>
          <a:xfrm>
            <a:off x="8932171" y="2776239"/>
            <a:ext cx="292773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50" i="1" dirty="0">
                <a:ea typeface="Courier New" panose="02070309020205020404" pitchFamily="49" charset="0"/>
                <a:cs typeface="Courier New" panose="02070309020205020404" pitchFamily="49" charset="0"/>
              </a:rPr>
              <a:t>È possibile richiederne l’attivazione </a:t>
            </a:r>
            <a:r>
              <a:rPr lang="it-IT" sz="1050" i="1" dirty="0"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solo per </a:t>
            </a:r>
            <a:r>
              <a:rPr lang="it-IT" sz="1050" i="1" u="sng" dirty="0"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nuove domande di contratto di sviluppo</a:t>
            </a:r>
            <a:r>
              <a:rPr lang="it-IT" sz="1050" i="1" dirty="0">
                <a:effectLst/>
                <a:ea typeface="Courier New" panose="02070309020205020404" pitchFamily="49" charset="0"/>
                <a:cs typeface="Courier New" panose="02070309020205020404" pitchFamily="49" charset="0"/>
              </a:rPr>
              <a:t> e per progetti riguardanti le due fattispecie di cui alle lett. a) e b)</a:t>
            </a:r>
            <a:endParaRPr lang="it-IT" sz="1050" i="1" dirty="0"/>
          </a:p>
        </p:txBody>
      </p:sp>
      <p:sp>
        <p:nvSpPr>
          <p:cNvPr id="39" name="Parentesi graffa chiusa 38">
            <a:extLst>
              <a:ext uri="{FF2B5EF4-FFF2-40B4-BE49-F238E27FC236}">
                <a16:creationId xmlns:a16="http://schemas.microsoft.com/office/drawing/2014/main" id="{71DF2304-CADB-7FA0-6960-F7DF77E80CDA}"/>
              </a:ext>
            </a:extLst>
          </p:cNvPr>
          <p:cNvSpPr/>
          <p:nvPr/>
        </p:nvSpPr>
        <p:spPr>
          <a:xfrm>
            <a:off x="8601199" y="2376173"/>
            <a:ext cx="273465" cy="885211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138B6AFA-5AB2-8396-7844-62A45B0741EF}"/>
              </a:ext>
            </a:extLst>
          </p:cNvPr>
          <p:cNvSpPr/>
          <p:nvPr/>
        </p:nvSpPr>
        <p:spPr>
          <a:xfrm>
            <a:off x="9043263" y="1806532"/>
            <a:ext cx="2678302" cy="9260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it-IT" sz="1400" b="1" dirty="0"/>
              <a:t>Attivazione della Sezione 2.6 del Quadro Temporaneo</a:t>
            </a:r>
          </a:p>
          <a:p>
            <a:pPr algn="ctr"/>
            <a:r>
              <a:rPr lang="it-IT" sz="900" b="1" i="1" dirty="0"/>
              <a:t>Decisione C(2024) 5008 </a:t>
            </a:r>
            <a:r>
              <a:rPr lang="it-IT" sz="900" b="1" i="1" dirty="0" err="1"/>
              <a:t>final</a:t>
            </a:r>
            <a:r>
              <a:rPr lang="it-IT" sz="900" b="1" i="1" dirty="0"/>
              <a:t> del 12 luglio 2024</a:t>
            </a:r>
          </a:p>
          <a:p>
            <a:pPr algn="ctr"/>
            <a:r>
              <a:rPr lang="pt-BR" sz="900" b="1" i="1" dirty="0"/>
              <a:t>Regime SA.109439 </a:t>
            </a:r>
            <a:endParaRPr lang="it-IT" sz="900" b="1" i="1" dirty="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C1DAAAC0-D0DF-3BB1-E9F0-A00A433591F3}"/>
              </a:ext>
            </a:extLst>
          </p:cNvPr>
          <p:cNvSpPr/>
          <p:nvPr/>
        </p:nvSpPr>
        <p:spPr>
          <a:xfrm>
            <a:off x="329200" y="4119720"/>
            <a:ext cx="1476811" cy="2365197"/>
          </a:xfrm>
          <a:prstGeom prst="rect">
            <a:avLst/>
          </a:prstGeom>
          <a:solidFill>
            <a:srgbClr val="00743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/>
              <a:t>Requisiti </a:t>
            </a:r>
          </a:p>
          <a:p>
            <a:pPr algn="ctr"/>
            <a:r>
              <a:rPr lang="it-IT" sz="1400" b="1" i="1" dirty="0"/>
              <a:t>PNRR</a:t>
            </a:r>
          </a:p>
          <a:p>
            <a:pPr algn="ctr"/>
            <a:r>
              <a:rPr lang="it-IT" sz="1000" b="1" i="1" dirty="0"/>
              <a:t>(a titolo esemplificativo)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8622F9F3-F31A-310C-1272-200EC795F833}"/>
              </a:ext>
            </a:extLst>
          </p:cNvPr>
          <p:cNvSpPr/>
          <p:nvPr/>
        </p:nvSpPr>
        <p:spPr>
          <a:xfrm>
            <a:off x="251482" y="4023893"/>
            <a:ext cx="11689036" cy="2556853"/>
          </a:xfrm>
          <a:prstGeom prst="rect">
            <a:avLst/>
          </a:prstGeom>
          <a:noFill/>
          <a:ln>
            <a:solidFill>
              <a:srgbClr val="0042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18740692-9888-7FE0-46E8-ACE709D43A19}"/>
              </a:ext>
            </a:extLst>
          </p:cNvPr>
          <p:cNvSpPr/>
          <p:nvPr/>
        </p:nvSpPr>
        <p:spPr>
          <a:xfrm>
            <a:off x="10246883" y="2657647"/>
            <a:ext cx="1555290" cy="142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i="1" dirty="0">
                <a:solidFill>
                  <a:schemeClr val="tx1"/>
                </a:solidFill>
              </a:rPr>
              <a:t>su richiesta dell’impresa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DA9425C7-886E-B446-D93F-DE711754B7C4}"/>
              </a:ext>
            </a:extLst>
          </p:cNvPr>
          <p:cNvSpPr txBox="1"/>
          <p:nvPr/>
        </p:nvSpPr>
        <p:spPr>
          <a:xfrm>
            <a:off x="1883729" y="4170144"/>
            <a:ext cx="52309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dirty="0"/>
              <a:t>il rispetto del </a:t>
            </a:r>
            <a:r>
              <a:rPr lang="it-IT" sz="1200" b="1" dirty="0"/>
              <a:t>principio DNSH </a:t>
            </a:r>
            <a:r>
              <a:rPr lang="it-IT" sz="1200" dirty="0"/>
              <a:t>e degli orientamenti tecnici della Commissione europea di cui alla comunicazione 2021/C 58/01 sull’applicazione del medesimo principio, secondo le indicazioni operative elaborate in sede europea e nazionale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dirty="0"/>
              <a:t>il rispetto del divieto di doppio finanziamento ai sensi dell’articolo 9 del regolamento (UE) 2021/241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dirty="0"/>
              <a:t>il calcolo del contributo climatico, sulla base di una descrizione del progetto e degli elementi utili a consentire all’Agenzia di verificare la conformità del programma di investimento con i campi di intervento selezionati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1200" dirty="0"/>
          </a:p>
        </p:txBody>
      </p:sp>
      <p:sp>
        <p:nvSpPr>
          <p:cNvPr id="47" name="Freccia a destra 46">
            <a:extLst>
              <a:ext uri="{FF2B5EF4-FFF2-40B4-BE49-F238E27FC236}">
                <a16:creationId xmlns:a16="http://schemas.microsoft.com/office/drawing/2014/main" id="{4598BFE8-6865-B1F7-D445-AAC241E19171}"/>
              </a:ext>
            </a:extLst>
          </p:cNvPr>
          <p:cNvSpPr/>
          <p:nvPr/>
        </p:nvSpPr>
        <p:spPr>
          <a:xfrm>
            <a:off x="7192430" y="4362832"/>
            <a:ext cx="432328" cy="29910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48384BC-8B96-1D58-4081-16AD13EAD941}"/>
              </a:ext>
            </a:extLst>
          </p:cNvPr>
          <p:cNvSpPr txBox="1"/>
          <p:nvPr/>
        </p:nvSpPr>
        <p:spPr>
          <a:xfrm>
            <a:off x="8164394" y="5278283"/>
            <a:ext cx="36377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attività e attivi nell’ambito del </a:t>
            </a:r>
            <a:r>
              <a:rPr lang="it-IT" sz="1100" u="sng" dirty="0"/>
              <a:t>sistema ETS </a:t>
            </a:r>
            <a:r>
              <a:rPr lang="it-IT" sz="1100" dirty="0"/>
              <a:t>che generano emissioni di gas a effetto serra previste che non sono inferiori ai pertinenti parametri di riferimento, ad eccezione di attività e attivi per i quali l'uso di combustibili fossili è temporaneo e tecnicamente inevitabile per una transizione tempestiva verso il funzionamento senza combustibili fossili.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60A70CC0-0D83-343C-F981-5F48CCBB6959}"/>
              </a:ext>
            </a:extLst>
          </p:cNvPr>
          <p:cNvSpPr/>
          <p:nvPr/>
        </p:nvSpPr>
        <p:spPr>
          <a:xfrm>
            <a:off x="7854584" y="4170144"/>
            <a:ext cx="3947819" cy="299102"/>
          </a:xfrm>
          <a:prstGeom prst="rect">
            <a:avLst/>
          </a:prstGeom>
          <a:solidFill>
            <a:srgbClr val="00743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Attività escluse</a:t>
            </a:r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33C74EC5-D807-A3AE-5A15-3D89875261B9}"/>
              </a:ext>
            </a:extLst>
          </p:cNvPr>
          <p:cNvSpPr>
            <a:spLocks noEditPoints="1"/>
          </p:cNvSpPr>
          <p:nvPr/>
        </p:nvSpPr>
        <p:spPr bwMode="auto">
          <a:xfrm>
            <a:off x="7854584" y="4557852"/>
            <a:ext cx="216000" cy="2160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55A1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3753A4CA-B87F-4BFC-4793-DC58E39217A6}"/>
              </a:ext>
            </a:extLst>
          </p:cNvPr>
          <p:cNvSpPr txBox="1"/>
          <p:nvPr/>
        </p:nvSpPr>
        <p:spPr>
          <a:xfrm>
            <a:off x="8164394" y="4511474"/>
            <a:ext cx="3668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attività e attivi </a:t>
            </a:r>
            <a:r>
              <a:rPr lang="it-IT" sz="1100" u="sng" dirty="0"/>
              <a:t>connessi ai combustibili fossili</a:t>
            </a:r>
            <a:r>
              <a:rPr lang="it-IT" sz="1100" dirty="0"/>
              <a:t>, compreso l’uso a valle, ad eccezione di attivi e attività nella produzione di energia elettrica e/o di calore a partire dal gas naturale, nelle relative infrastrutture di trasmissione e distribuzione</a:t>
            </a:r>
          </a:p>
        </p:txBody>
      </p:sp>
      <p:sp>
        <p:nvSpPr>
          <p:cNvPr id="53" name="Freeform 45">
            <a:extLst>
              <a:ext uri="{FF2B5EF4-FFF2-40B4-BE49-F238E27FC236}">
                <a16:creationId xmlns:a16="http://schemas.microsoft.com/office/drawing/2014/main" id="{16D13EBF-B9CD-5BC1-5BDF-0B59AC308BED}"/>
              </a:ext>
            </a:extLst>
          </p:cNvPr>
          <p:cNvSpPr>
            <a:spLocks noEditPoints="1"/>
          </p:cNvSpPr>
          <p:nvPr/>
        </p:nvSpPr>
        <p:spPr bwMode="auto">
          <a:xfrm>
            <a:off x="7889597" y="5320361"/>
            <a:ext cx="216000" cy="2160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55A1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60870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78496188-4737-4595-9C3E-765DA5714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751" y="355841"/>
            <a:ext cx="981158" cy="601132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DBF2273C-2462-4618-B780-A84199812E4D}"/>
              </a:ext>
            </a:extLst>
          </p:cNvPr>
          <p:cNvGrpSpPr/>
          <p:nvPr/>
        </p:nvGrpSpPr>
        <p:grpSpPr>
          <a:xfrm>
            <a:off x="0" y="719230"/>
            <a:ext cx="5734326" cy="431221"/>
            <a:chOff x="0" y="725580"/>
            <a:chExt cx="5734326" cy="431221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71F7A3A9-8929-4CB9-A745-BDAFAE04E442}"/>
                </a:ext>
              </a:extLst>
            </p:cNvPr>
            <p:cNvSpPr/>
            <p:nvPr/>
          </p:nvSpPr>
          <p:spPr>
            <a:xfrm>
              <a:off x="0" y="725580"/>
              <a:ext cx="5694279" cy="4312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  <a:p>
              <a:pPr algn="ctr"/>
              <a:endParaRPr lang="it-IT" dirty="0"/>
            </a:p>
          </p:txBody>
        </p:sp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89A43F10-050E-408B-8426-2EC797155AB0}"/>
                </a:ext>
              </a:extLst>
            </p:cNvPr>
            <p:cNvSpPr/>
            <p:nvPr/>
          </p:nvSpPr>
          <p:spPr>
            <a:xfrm>
              <a:off x="2349796" y="725580"/>
              <a:ext cx="3384530" cy="42538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itolo 1">
            <a:extLst>
              <a:ext uri="{FF2B5EF4-FFF2-40B4-BE49-F238E27FC236}">
                <a16:creationId xmlns:a16="http://schemas.microsoft.com/office/drawing/2014/main" id="{DC53906D-6FB5-169D-F2AB-8F86E5F88586}"/>
              </a:ext>
            </a:extLst>
          </p:cNvPr>
          <p:cNvSpPr txBox="1">
            <a:spLocks/>
          </p:cNvSpPr>
          <p:nvPr/>
        </p:nvSpPr>
        <p:spPr>
          <a:xfrm>
            <a:off x="292168" y="327353"/>
            <a:ext cx="10763290" cy="66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0" dirty="0">
                <a:solidFill>
                  <a:srgbClr val="FFFFFF"/>
                </a:solidFill>
                <a:latin typeface="DINPro-Light" panose="02000504040000020003" pitchFamily="50" charset="0"/>
                <a:ea typeface="+mn-ea"/>
                <a:cs typeface="+mn-cs"/>
              </a:rPr>
              <a:t>CONTRATTI DI SVILUPPO: Sostenibilità Processi Produttivi (PNRR)</a:t>
            </a:r>
          </a:p>
          <a:p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Programma per la tutela ambientale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FC3B99-4A77-2499-935E-6EF0BB0BB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/>
          <a:stretch/>
        </p:blipFill>
        <p:spPr>
          <a:xfrm>
            <a:off x="0" y="1777814"/>
            <a:ext cx="3851919" cy="3008944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0A68BD74-8737-93B5-FC12-D658FA9D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780" y="3480275"/>
            <a:ext cx="890471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1pPr>
            <a:lvl2pPr marL="628650" indent="-180975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0"/>
              </a:spcBef>
            </a:pPr>
            <a:r>
              <a:rPr lang="it-IT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“Qualsiasi azione o attività volta a ridurre o a prevenire l'inquinamento, gli impatti ambientali negativi o altri danni all'ambiente fisico (inclusi aria, acqua e suolo), […] le azioni dirette ad attenuare i cambiamenti climatici, […] </a:t>
            </a:r>
            <a:r>
              <a:rPr lang="it-IT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le misure di risparmio energetico </a:t>
            </a:r>
            <a:r>
              <a:rPr lang="it-IT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 </a:t>
            </a:r>
            <a:r>
              <a:rPr lang="it-IT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l'impiego di fonti di energia rinnovabili</a:t>
            </a:r>
            <a:r>
              <a:rPr lang="it-IT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e di altre tecniche di </a:t>
            </a:r>
            <a:r>
              <a:rPr lang="it-IT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riduzione delle emissioni di gas a effetto serra </a:t>
            </a:r>
            <a:r>
              <a:rPr lang="it-IT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 di altri inquinanti, nonché a effettuare una transizione verso modelli di economia circolare per ridurre l'uso di materiali primari e aumentare l'efficienza. […]”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7113CC-8407-39CF-63C5-0C12E6DBF222}"/>
              </a:ext>
            </a:extLst>
          </p:cNvPr>
          <p:cNvSpPr txBox="1"/>
          <p:nvPr/>
        </p:nvSpPr>
        <p:spPr>
          <a:xfrm>
            <a:off x="7019986" y="276199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it-IT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Definizione di Tutela Ambientale:</a:t>
            </a:r>
            <a:endParaRPr lang="it-IT" altLang="it-IT" sz="2000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3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78496188-4737-4595-9C3E-765DA5714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751" y="355841"/>
            <a:ext cx="981158" cy="60113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C53906D-6FB5-169D-F2AB-8F86E5F88586}"/>
              </a:ext>
            </a:extLst>
          </p:cNvPr>
          <p:cNvSpPr txBox="1">
            <a:spLocks/>
          </p:cNvSpPr>
          <p:nvPr/>
        </p:nvSpPr>
        <p:spPr>
          <a:xfrm>
            <a:off x="292168" y="327353"/>
            <a:ext cx="10763290" cy="66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0" dirty="0">
                <a:solidFill>
                  <a:srgbClr val="FFFFFF"/>
                </a:solidFill>
                <a:latin typeface="DINPro-Light" panose="02000504040000020003" pitchFamily="50" charset="0"/>
                <a:ea typeface="+mn-ea"/>
                <a:cs typeface="+mn-cs"/>
              </a:rPr>
              <a:t>CONTRATTI DI SVILUPPO: Sostenibilità Processi Produttivi (PNRR)</a:t>
            </a:r>
          </a:p>
          <a:p>
            <a:pPr>
              <a:lnSpc>
                <a:spcPct val="100000"/>
              </a:lnSpc>
            </a:pP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Programma per la tutela ambientale: Tipologie di investimento</a:t>
            </a: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DD9DA0F8-F72E-1F9A-04A2-DEB1C2D173B6}"/>
              </a:ext>
            </a:extLst>
          </p:cNvPr>
          <p:cNvSpPr/>
          <p:nvPr/>
        </p:nvSpPr>
        <p:spPr>
          <a:xfrm flipH="1">
            <a:off x="430115" y="4283609"/>
            <a:ext cx="5535230" cy="223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95">
            <a:extLst>
              <a:ext uri="{FF2B5EF4-FFF2-40B4-BE49-F238E27FC236}">
                <a16:creationId xmlns:a16="http://schemas.microsoft.com/office/drawing/2014/main" id="{C1DE317D-9DCE-9953-D95A-1FB01715D9ED}"/>
              </a:ext>
            </a:extLst>
          </p:cNvPr>
          <p:cNvSpPr/>
          <p:nvPr/>
        </p:nvSpPr>
        <p:spPr>
          <a:xfrm flipH="1">
            <a:off x="6364599" y="4295780"/>
            <a:ext cx="5535230" cy="223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49EE635-F35A-CD5B-E95C-730653508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6" y="1403292"/>
            <a:ext cx="563714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1pPr>
            <a:lvl2pPr marL="628650" indent="-180975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Progetti di investimento 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devono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essere finalizzati a:</a:t>
            </a:r>
            <a:endParaRPr lang="it-IT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Rectangle 90">
            <a:extLst>
              <a:ext uri="{FF2B5EF4-FFF2-40B4-BE49-F238E27FC236}">
                <a16:creationId xmlns:a16="http://schemas.microsoft.com/office/drawing/2014/main" id="{C173367C-274D-7CA1-E106-B6195738839E}"/>
              </a:ext>
            </a:extLst>
          </p:cNvPr>
          <p:cNvSpPr/>
          <p:nvPr/>
        </p:nvSpPr>
        <p:spPr>
          <a:xfrm flipH="1">
            <a:off x="430115" y="1894331"/>
            <a:ext cx="5535230" cy="223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95">
            <a:extLst>
              <a:ext uri="{FF2B5EF4-FFF2-40B4-BE49-F238E27FC236}">
                <a16:creationId xmlns:a16="http://schemas.microsoft.com/office/drawing/2014/main" id="{463EA356-67FB-CCB7-1E66-1D39A03D9E64}"/>
              </a:ext>
            </a:extLst>
          </p:cNvPr>
          <p:cNvSpPr/>
          <p:nvPr/>
        </p:nvSpPr>
        <p:spPr>
          <a:xfrm flipH="1">
            <a:off x="6364599" y="1906502"/>
            <a:ext cx="5535230" cy="2234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3" name="Group 121">
            <a:extLst>
              <a:ext uri="{FF2B5EF4-FFF2-40B4-BE49-F238E27FC236}">
                <a16:creationId xmlns:a16="http://schemas.microsoft.com/office/drawing/2014/main" id="{41E8CBF7-D797-4BA9-BA16-3A5FFFDBAB44}"/>
              </a:ext>
            </a:extLst>
          </p:cNvPr>
          <p:cNvGrpSpPr/>
          <p:nvPr/>
        </p:nvGrpSpPr>
        <p:grpSpPr>
          <a:xfrm>
            <a:off x="6225997" y="2020627"/>
            <a:ext cx="828725" cy="673061"/>
            <a:chOff x="5901726" y="2851005"/>
            <a:chExt cx="1303937" cy="1059011"/>
          </a:xfrm>
        </p:grpSpPr>
        <p:sp>
          <p:nvSpPr>
            <p:cNvPr id="14" name="Pentagon 122">
              <a:extLst>
                <a:ext uri="{FF2B5EF4-FFF2-40B4-BE49-F238E27FC236}">
                  <a16:creationId xmlns:a16="http://schemas.microsoft.com/office/drawing/2014/main" id="{C743E767-592C-2331-0918-65ACA5CE1996}"/>
                </a:ext>
              </a:extLst>
            </p:cNvPr>
            <p:cNvSpPr/>
            <p:nvPr/>
          </p:nvSpPr>
          <p:spPr>
            <a:xfrm>
              <a:off x="6346085" y="2851006"/>
              <a:ext cx="859578" cy="917601"/>
            </a:xfrm>
            <a:prstGeom prst="homePlate">
              <a:avLst>
                <a:gd name="adj" fmla="val 2993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5" name="Round Single Corner Rectangle 123">
              <a:extLst>
                <a:ext uri="{FF2B5EF4-FFF2-40B4-BE49-F238E27FC236}">
                  <a16:creationId xmlns:a16="http://schemas.microsoft.com/office/drawing/2014/main" id="{ECBD351F-A6AE-5E57-8DDD-9B4C47352C48}"/>
                </a:ext>
              </a:extLst>
            </p:cNvPr>
            <p:cNvSpPr/>
            <p:nvPr/>
          </p:nvSpPr>
          <p:spPr>
            <a:xfrm rot="5400000" flipH="1" flipV="1">
              <a:off x="5665105" y="3087628"/>
              <a:ext cx="917601" cy="444356"/>
            </a:xfrm>
            <a:prstGeom prst="round1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Right Triangle 124">
              <a:extLst>
                <a:ext uri="{FF2B5EF4-FFF2-40B4-BE49-F238E27FC236}">
                  <a16:creationId xmlns:a16="http://schemas.microsoft.com/office/drawing/2014/main" id="{3CB8865C-600D-C89A-67B9-79397E75BA25}"/>
                </a:ext>
              </a:extLst>
            </p:cNvPr>
            <p:cNvSpPr/>
            <p:nvPr/>
          </p:nvSpPr>
          <p:spPr>
            <a:xfrm rot="16200000" flipH="1">
              <a:off x="5940067" y="3730268"/>
              <a:ext cx="141407" cy="21809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7" name="Group 129">
            <a:extLst>
              <a:ext uri="{FF2B5EF4-FFF2-40B4-BE49-F238E27FC236}">
                <a16:creationId xmlns:a16="http://schemas.microsoft.com/office/drawing/2014/main" id="{466CB293-46D2-8FA8-9D99-ED5D72471F54}"/>
              </a:ext>
            </a:extLst>
          </p:cNvPr>
          <p:cNvGrpSpPr/>
          <p:nvPr/>
        </p:nvGrpSpPr>
        <p:grpSpPr>
          <a:xfrm>
            <a:off x="6225997" y="4412417"/>
            <a:ext cx="828725" cy="673061"/>
            <a:chOff x="5901726" y="2851005"/>
            <a:chExt cx="1303937" cy="1059011"/>
          </a:xfrm>
          <a:solidFill>
            <a:schemeClr val="accent5"/>
          </a:solidFill>
        </p:grpSpPr>
        <p:sp>
          <p:nvSpPr>
            <p:cNvPr id="18" name="Pentagon 130">
              <a:extLst>
                <a:ext uri="{FF2B5EF4-FFF2-40B4-BE49-F238E27FC236}">
                  <a16:creationId xmlns:a16="http://schemas.microsoft.com/office/drawing/2014/main" id="{3E0E4F39-CC0D-E303-7CC8-3A83D69C480C}"/>
                </a:ext>
              </a:extLst>
            </p:cNvPr>
            <p:cNvSpPr/>
            <p:nvPr/>
          </p:nvSpPr>
          <p:spPr>
            <a:xfrm>
              <a:off x="6346085" y="2851006"/>
              <a:ext cx="859578" cy="917601"/>
            </a:xfrm>
            <a:prstGeom prst="homePlate">
              <a:avLst>
                <a:gd name="adj" fmla="val 2993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Round Single Corner Rectangle 131">
              <a:extLst>
                <a:ext uri="{FF2B5EF4-FFF2-40B4-BE49-F238E27FC236}">
                  <a16:creationId xmlns:a16="http://schemas.microsoft.com/office/drawing/2014/main" id="{372E7CAA-6526-C6F6-97C6-42D0E05F06B6}"/>
                </a:ext>
              </a:extLst>
            </p:cNvPr>
            <p:cNvSpPr/>
            <p:nvPr/>
          </p:nvSpPr>
          <p:spPr>
            <a:xfrm rot="5400000" flipH="1" flipV="1">
              <a:off x="5665105" y="3087628"/>
              <a:ext cx="917601" cy="444356"/>
            </a:xfrm>
            <a:prstGeom prst="round1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ight Triangle 132">
              <a:extLst>
                <a:ext uri="{FF2B5EF4-FFF2-40B4-BE49-F238E27FC236}">
                  <a16:creationId xmlns:a16="http://schemas.microsoft.com/office/drawing/2014/main" id="{00C8E739-9B1C-0998-DAB0-92AECC590AB0}"/>
                </a:ext>
              </a:extLst>
            </p:cNvPr>
            <p:cNvSpPr/>
            <p:nvPr/>
          </p:nvSpPr>
          <p:spPr>
            <a:xfrm rot="16200000" flipH="1">
              <a:off x="5940067" y="3730268"/>
              <a:ext cx="141407" cy="21809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1" name="Group 121">
            <a:extLst>
              <a:ext uri="{FF2B5EF4-FFF2-40B4-BE49-F238E27FC236}">
                <a16:creationId xmlns:a16="http://schemas.microsoft.com/office/drawing/2014/main" id="{A5D35182-9333-5590-72BC-C09F0FA5FCA8}"/>
              </a:ext>
            </a:extLst>
          </p:cNvPr>
          <p:cNvGrpSpPr/>
          <p:nvPr/>
        </p:nvGrpSpPr>
        <p:grpSpPr>
          <a:xfrm>
            <a:off x="292169" y="2002167"/>
            <a:ext cx="828725" cy="673061"/>
            <a:chOff x="5901726" y="2851005"/>
            <a:chExt cx="1303937" cy="1059011"/>
          </a:xfrm>
        </p:grpSpPr>
        <p:sp>
          <p:nvSpPr>
            <p:cNvPr id="22" name="Pentagon 122">
              <a:extLst>
                <a:ext uri="{FF2B5EF4-FFF2-40B4-BE49-F238E27FC236}">
                  <a16:creationId xmlns:a16="http://schemas.microsoft.com/office/drawing/2014/main" id="{CBB57F09-96F1-8E59-CD77-CF5B68803719}"/>
                </a:ext>
              </a:extLst>
            </p:cNvPr>
            <p:cNvSpPr/>
            <p:nvPr/>
          </p:nvSpPr>
          <p:spPr>
            <a:xfrm>
              <a:off x="6346085" y="2851006"/>
              <a:ext cx="859578" cy="917601"/>
            </a:xfrm>
            <a:prstGeom prst="homePlate">
              <a:avLst>
                <a:gd name="adj" fmla="val 29931"/>
              </a:avLst>
            </a:prstGeom>
            <a:solidFill>
              <a:srgbClr val="FF8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3" name="Round Single Corner Rectangle 123">
              <a:extLst>
                <a:ext uri="{FF2B5EF4-FFF2-40B4-BE49-F238E27FC236}">
                  <a16:creationId xmlns:a16="http://schemas.microsoft.com/office/drawing/2014/main" id="{9D60BA67-758E-1005-0B72-DAFFBF21D102}"/>
                </a:ext>
              </a:extLst>
            </p:cNvPr>
            <p:cNvSpPr/>
            <p:nvPr/>
          </p:nvSpPr>
          <p:spPr>
            <a:xfrm rot="5400000" flipH="1" flipV="1">
              <a:off x="5665105" y="3087628"/>
              <a:ext cx="917601" cy="444356"/>
            </a:xfrm>
            <a:prstGeom prst="round1Rect">
              <a:avLst/>
            </a:prstGeom>
            <a:solidFill>
              <a:srgbClr val="FF8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4" name="Right Triangle 124">
              <a:extLst>
                <a:ext uri="{FF2B5EF4-FFF2-40B4-BE49-F238E27FC236}">
                  <a16:creationId xmlns:a16="http://schemas.microsoft.com/office/drawing/2014/main" id="{5AEE6CA6-9711-6984-B4B0-129329E83B32}"/>
                </a:ext>
              </a:extLst>
            </p:cNvPr>
            <p:cNvSpPr/>
            <p:nvPr/>
          </p:nvSpPr>
          <p:spPr>
            <a:xfrm rot="16200000" flipH="1">
              <a:off x="5940067" y="3730268"/>
              <a:ext cx="141407" cy="218090"/>
            </a:xfrm>
            <a:prstGeom prst="rtTriangle">
              <a:avLst/>
            </a:prstGeom>
            <a:solidFill>
              <a:srgbClr val="ED3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5" name="Group 129">
            <a:extLst>
              <a:ext uri="{FF2B5EF4-FFF2-40B4-BE49-F238E27FC236}">
                <a16:creationId xmlns:a16="http://schemas.microsoft.com/office/drawing/2014/main" id="{4BBF49AA-7C8B-7E10-94C9-8188B5F3C68E}"/>
              </a:ext>
            </a:extLst>
          </p:cNvPr>
          <p:cNvGrpSpPr/>
          <p:nvPr/>
        </p:nvGrpSpPr>
        <p:grpSpPr>
          <a:xfrm>
            <a:off x="292169" y="4402908"/>
            <a:ext cx="828725" cy="673061"/>
            <a:chOff x="5901726" y="2851005"/>
            <a:chExt cx="1303937" cy="1059011"/>
          </a:xfrm>
          <a:solidFill>
            <a:srgbClr val="F4B183"/>
          </a:solidFill>
        </p:grpSpPr>
        <p:sp>
          <p:nvSpPr>
            <p:cNvPr id="29" name="Pentagon 130">
              <a:extLst>
                <a:ext uri="{FF2B5EF4-FFF2-40B4-BE49-F238E27FC236}">
                  <a16:creationId xmlns:a16="http://schemas.microsoft.com/office/drawing/2014/main" id="{F8DE0A94-8EF4-EE0C-0736-31C6A60CDA98}"/>
                </a:ext>
              </a:extLst>
            </p:cNvPr>
            <p:cNvSpPr/>
            <p:nvPr/>
          </p:nvSpPr>
          <p:spPr>
            <a:xfrm>
              <a:off x="6346085" y="2851006"/>
              <a:ext cx="859578" cy="917601"/>
            </a:xfrm>
            <a:prstGeom prst="homePlate">
              <a:avLst>
                <a:gd name="adj" fmla="val 299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0" name="Round Single Corner Rectangle 131">
              <a:extLst>
                <a:ext uri="{FF2B5EF4-FFF2-40B4-BE49-F238E27FC236}">
                  <a16:creationId xmlns:a16="http://schemas.microsoft.com/office/drawing/2014/main" id="{5A1A6143-F2B4-AD59-DBB7-88682F370011}"/>
                </a:ext>
              </a:extLst>
            </p:cNvPr>
            <p:cNvSpPr/>
            <p:nvPr/>
          </p:nvSpPr>
          <p:spPr>
            <a:xfrm rot="5400000" flipH="1" flipV="1">
              <a:off x="5665105" y="3087628"/>
              <a:ext cx="917601" cy="444356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1" name="Right Triangle 132">
              <a:extLst>
                <a:ext uri="{FF2B5EF4-FFF2-40B4-BE49-F238E27FC236}">
                  <a16:creationId xmlns:a16="http://schemas.microsoft.com/office/drawing/2014/main" id="{7D9164C3-A3FA-B8C3-84A7-6DCBCC4107D8}"/>
                </a:ext>
              </a:extLst>
            </p:cNvPr>
            <p:cNvSpPr/>
            <p:nvPr/>
          </p:nvSpPr>
          <p:spPr>
            <a:xfrm rot="16200000" flipH="1">
              <a:off x="5940067" y="3730268"/>
              <a:ext cx="141407" cy="218090"/>
            </a:xfrm>
            <a:prstGeom prst="rtTriangle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70BBF85-82F6-3D2C-205D-FBB4F658EAA7}"/>
              </a:ext>
            </a:extLst>
          </p:cNvPr>
          <p:cNvSpPr txBox="1"/>
          <p:nvPr/>
        </p:nvSpPr>
        <p:spPr>
          <a:xfrm>
            <a:off x="515760" y="2727393"/>
            <a:ext cx="537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chemeClr val="tx1"/>
                </a:solidFill>
                <a:cs typeface="Arial" panose="020B0604020202020204" pitchFamily="34" charset="0"/>
              </a:rPr>
              <a:t>I progetti di investimento </a:t>
            </a:r>
            <a:r>
              <a:rPr lang="it-IT" sz="1200" dirty="0">
                <a:cs typeface="Arial" panose="020B0604020202020204" pitchFamily="34" charset="0"/>
              </a:rPr>
              <a:t>permettono di aumentare i livelli di tutela ambientale </a:t>
            </a:r>
            <a:r>
              <a:rPr lang="it-IT" sz="1200" b="1" dirty="0">
                <a:cs typeface="Arial" panose="020B0604020202020204" pitchFamily="34" charset="0"/>
              </a:rPr>
              <a:t>oltre</a:t>
            </a:r>
            <a:r>
              <a:rPr lang="it-IT" sz="1200" dirty="0">
                <a:cs typeface="Arial" panose="020B0604020202020204" pitchFamily="34" charset="0"/>
              </a:rPr>
              <a:t> le norme in vigore dell’Unione, o </a:t>
            </a:r>
            <a:r>
              <a:rPr lang="it-IT" sz="1200" b="1" dirty="0">
                <a:cs typeface="Arial" panose="020B0604020202020204" pitchFamily="34" charset="0"/>
              </a:rPr>
              <a:t>in assenza </a:t>
            </a:r>
            <a:r>
              <a:rPr lang="it-IT" sz="1200" dirty="0">
                <a:cs typeface="Arial" panose="020B0604020202020204" pitchFamily="34" charset="0"/>
              </a:rPr>
              <a:t>di norme dell’Unione, o permettono di </a:t>
            </a:r>
            <a:r>
              <a:rPr lang="it-IT" sz="1200" b="1" dirty="0">
                <a:cs typeface="Arial" panose="020B0604020202020204" pitchFamily="34" charset="0"/>
              </a:rPr>
              <a:t>conformarsi</a:t>
            </a:r>
            <a:r>
              <a:rPr lang="it-IT" sz="1200" dirty="0">
                <a:cs typeface="Arial" panose="020B0604020202020204" pitchFamily="34" charset="0"/>
              </a:rPr>
              <a:t> a norme dell’Unione </a:t>
            </a:r>
            <a:r>
              <a:rPr lang="it-IT" sz="1200" b="1" dirty="0">
                <a:cs typeface="Arial" panose="020B0604020202020204" pitchFamily="34" charset="0"/>
              </a:rPr>
              <a:t>adottate</a:t>
            </a:r>
            <a:r>
              <a:rPr lang="it-IT" sz="1200" dirty="0">
                <a:cs typeface="Arial" panose="020B0604020202020204" pitchFamily="34" charset="0"/>
              </a:rPr>
              <a:t> ma </a:t>
            </a:r>
            <a:r>
              <a:rPr lang="it-IT" sz="1200" b="1" dirty="0">
                <a:cs typeface="Arial" panose="020B0604020202020204" pitchFamily="34" charset="0"/>
              </a:rPr>
              <a:t>non ancora in vigore</a:t>
            </a:r>
            <a:r>
              <a:rPr lang="it-IT" sz="12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B258B14A-A85B-A44E-36B1-01FE932922D2}"/>
              </a:ext>
            </a:extLst>
          </p:cNvPr>
          <p:cNvSpPr/>
          <p:nvPr/>
        </p:nvSpPr>
        <p:spPr>
          <a:xfrm>
            <a:off x="6561038" y="2878102"/>
            <a:ext cx="5173239" cy="1120846"/>
          </a:xfrm>
          <a:custGeom>
            <a:avLst/>
            <a:gdLst>
              <a:gd name="connsiteX0" fmla="*/ 0 w 2641994"/>
              <a:gd name="connsiteY0" fmla="*/ 0 h 1120846"/>
              <a:gd name="connsiteX1" fmla="*/ 2641994 w 2641994"/>
              <a:gd name="connsiteY1" fmla="*/ 0 h 1120846"/>
              <a:gd name="connsiteX2" fmla="*/ 2641994 w 2641994"/>
              <a:gd name="connsiteY2" fmla="*/ 1120846 h 1120846"/>
              <a:gd name="connsiteX3" fmla="*/ 0 w 2641994"/>
              <a:gd name="connsiteY3" fmla="*/ 1120846 h 1120846"/>
              <a:gd name="connsiteX4" fmla="*/ 0 w 2641994"/>
              <a:gd name="connsiteY4" fmla="*/ 0 h 11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994" h="1120846">
                <a:moveTo>
                  <a:pt x="0" y="0"/>
                </a:moveTo>
                <a:lnTo>
                  <a:pt x="2641994" y="0"/>
                </a:lnTo>
                <a:lnTo>
                  <a:pt x="2641994" y="1120846"/>
                </a:lnTo>
                <a:lnTo>
                  <a:pt x="0" y="11208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just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200" dirty="0">
                <a:solidFill>
                  <a:schemeClr val="tx1"/>
                </a:solidFill>
                <a:cs typeface="Arial" panose="020B0604020202020204" pitchFamily="34" charset="0"/>
              </a:rPr>
              <a:t>I progetti di investimento consentono l’introduzione di misure di efficienza energetica </a:t>
            </a:r>
            <a:r>
              <a:rPr lang="it-IT" sz="1200" b="1" dirty="0">
                <a:solidFill>
                  <a:schemeClr val="tx1"/>
                </a:solidFill>
                <a:cs typeface="Arial" panose="020B0604020202020204" pitchFamily="34" charset="0"/>
              </a:rPr>
              <a:t>relative a sistemi produttivi </a:t>
            </a:r>
            <a:r>
              <a:rPr lang="it-IT" sz="1200" dirty="0">
                <a:solidFill>
                  <a:schemeClr val="tx1"/>
                </a:solidFill>
                <a:cs typeface="Arial" panose="020B0604020202020204" pitchFamily="34" charset="0"/>
              </a:rPr>
              <a:t>(anche su edifici ad uso produttivo).</a:t>
            </a:r>
          </a:p>
          <a:p>
            <a:pPr marL="0" lvl="0" indent="0" algn="just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200" dirty="0">
                <a:solidFill>
                  <a:schemeClr val="tx1"/>
                </a:solidFill>
                <a:cs typeface="Arial" panose="020B0604020202020204" pitchFamily="34" charset="0"/>
              </a:rPr>
              <a:t>Gli investimenti non devono essere volti a conformarsi a norme dell’Unione adottate e in vigore. </a:t>
            </a:r>
          </a:p>
          <a:p>
            <a:pPr marL="0" lvl="0" indent="0" algn="just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00" kern="1200" dirty="0">
              <a:solidFill>
                <a:srgbClr val="40404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6C3EC-F336-9E4D-8418-3AF3641A5E3D}"/>
              </a:ext>
            </a:extLst>
          </p:cNvPr>
          <p:cNvSpPr txBox="1"/>
          <p:nvPr/>
        </p:nvSpPr>
        <p:spPr>
          <a:xfrm>
            <a:off x="1193846" y="2002354"/>
            <a:ext cx="4698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i="0" u="none" strike="noStrike" baseline="0" dirty="0">
                <a:solidFill>
                  <a:srgbClr val="000000"/>
                </a:solidFill>
              </a:rPr>
              <a:t>TUTELA DELL’AMBIENTE, COMPRESI GLI AIUTI PER LA RIDUZIONE E L’ELIMINAZIONE DELLE </a:t>
            </a:r>
            <a:r>
              <a:rPr lang="it-IT" sz="1200" b="1" i="0" strike="noStrike" baseline="0" dirty="0">
                <a:solidFill>
                  <a:srgbClr val="000000"/>
                </a:solidFill>
              </a:rPr>
              <a:t>EMISSIONI DI GAS A EFFETTO SERRA </a:t>
            </a:r>
          </a:p>
          <a:p>
            <a:r>
              <a:rPr lang="it-IT" sz="1200" b="1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it-IT" sz="1200" b="1" dirty="0">
                <a:solidFill>
                  <a:srgbClr val="C00000"/>
                </a:solidFill>
                <a:sym typeface="Wingdings" panose="05000000000000000000" pitchFamily="2" charset="2"/>
              </a:rPr>
              <a:t>art. 28 c.1 lett. a) D.M. 09.12.2014 </a:t>
            </a:r>
            <a:r>
              <a:rPr lang="it-IT" sz="1200" i="1" dirty="0">
                <a:sym typeface="Wingdings" panose="05000000000000000000" pitchFamily="2" charset="2"/>
              </a:rPr>
              <a:t>(</a:t>
            </a:r>
            <a:r>
              <a:rPr lang="it-IT" sz="1200" i="1" dirty="0">
                <a:solidFill>
                  <a:srgbClr val="000000"/>
                </a:solidFill>
                <a:sym typeface="Wingdings" panose="05000000000000000000" pitchFamily="2" charset="2"/>
              </a:rPr>
              <a:t>art. 36 del Regolamento GBER) </a:t>
            </a:r>
            <a:endParaRPr lang="it-IT" sz="1200" i="1" strike="noStrike" baseline="0" dirty="0">
              <a:solidFill>
                <a:srgbClr val="C0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37E7E4-5240-9B46-7DCA-9A5D465EBC7E}"/>
              </a:ext>
            </a:extLst>
          </p:cNvPr>
          <p:cNvSpPr txBox="1"/>
          <p:nvPr/>
        </p:nvSpPr>
        <p:spPr>
          <a:xfrm>
            <a:off x="7125319" y="2031907"/>
            <a:ext cx="4857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i="0" u="none" strike="noStrike" baseline="0" dirty="0">
                <a:solidFill>
                  <a:srgbClr val="000000"/>
                </a:solidFill>
              </a:rPr>
              <a:t>INTRODUZIONE DI MISURE DI EFFICIENZA ENERGETICA</a:t>
            </a:r>
          </a:p>
          <a:p>
            <a:r>
              <a:rPr lang="it-IT" sz="1200" b="1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it-IT" sz="1200" b="1" dirty="0">
                <a:solidFill>
                  <a:srgbClr val="C00000"/>
                </a:solidFill>
                <a:sym typeface="Wingdings" panose="05000000000000000000" pitchFamily="2" charset="2"/>
              </a:rPr>
              <a:t>art. 28 c.1 lett. b) D.M. 09.12.2014 </a:t>
            </a:r>
            <a:r>
              <a:rPr lang="it-IT" sz="1200" i="1" dirty="0">
                <a:sym typeface="Wingdings" panose="05000000000000000000" pitchFamily="2" charset="2"/>
              </a:rPr>
              <a:t>(artt. 38 e 38bis del Regolamento GBER)</a:t>
            </a:r>
            <a:endParaRPr lang="it-IT" sz="1200" i="1" u="none" strike="noStrike" baseline="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BF1E79-4925-12EF-AC15-4E1AE5EDD5F0}"/>
              </a:ext>
            </a:extLst>
          </p:cNvPr>
          <p:cNvSpPr txBox="1"/>
          <p:nvPr/>
        </p:nvSpPr>
        <p:spPr>
          <a:xfrm>
            <a:off x="1202644" y="4354061"/>
            <a:ext cx="4771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0000"/>
                </a:solidFill>
              </a:rPr>
              <a:t>USO DELL’ENERGIA DA FONTI RINNOVABILI, DELL’IDROGENO RINNOVABILE E DELLA COGENERAZIONE AD ALTO RENDIMENTO </a:t>
            </a:r>
          </a:p>
          <a:p>
            <a:r>
              <a:rPr lang="it-IT" sz="1200" b="1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it-IT" sz="1200" b="1" dirty="0">
                <a:solidFill>
                  <a:srgbClr val="C00000"/>
                </a:solidFill>
                <a:sym typeface="Wingdings" panose="05000000000000000000" pitchFamily="2" charset="2"/>
              </a:rPr>
              <a:t>art. 28 c.1 lett. c) D.M. 09.12.2014 </a:t>
            </a:r>
            <a:r>
              <a:rPr lang="it-IT" sz="1200" i="1" dirty="0">
                <a:sym typeface="Wingdings" panose="05000000000000000000" pitchFamily="2" charset="2"/>
              </a:rPr>
              <a:t>(art. 41 del Regolamento GBER) </a:t>
            </a:r>
            <a:endParaRPr lang="it-IT" sz="1200" i="1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4DCC4AC-6222-79DD-61D0-2FF4C24923C9}"/>
              </a:ext>
            </a:extLst>
          </p:cNvPr>
          <p:cNvSpPr txBox="1"/>
          <p:nvPr/>
        </p:nvSpPr>
        <p:spPr>
          <a:xfrm>
            <a:off x="7095710" y="4366620"/>
            <a:ext cx="4772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i="0" u="none" strike="noStrike" baseline="0" dirty="0">
                <a:solidFill>
                  <a:srgbClr val="000000"/>
                </a:solidFill>
              </a:rPr>
              <a:t>EFFICIENZA NELL’UTILIZZO DELLE RISORSE E AL SOSTEGNO ALLA TRANSIZIONE VERSO UN’ECONOMIA CIRCOLARE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it-IT" sz="12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it-IT" sz="1200" b="1" dirty="0">
                <a:solidFill>
                  <a:srgbClr val="C00000"/>
                </a:solidFill>
                <a:sym typeface="Wingdings" panose="05000000000000000000" pitchFamily="2" charset="2"/>
              </a:rPr>
              <a:t>art. 28 c.1 lett. d) D.M. 09.12.2014 </a:t>
            </a:r>
            <a:r>
              <a:rPr lang="it-IT" sz="1200" i="1" dirty="0">
                <a:sym typeface="Wingdings" panose="05000000000000000000" pitchFamily="2" charset="2"/>
              </a:rPr>
              <a:t>(art. 47 del Regolamento GBER) </a:t>
            </a:r>
          </a:p>
        </p:txBody>
      </p:sp>
      <p:grpSp>
        <p:nvGrpSpPr>
          <p:cNvPr id="37" name="Group 244">
            <a:extLst>
              <a:ext uri="{FF2B5EF4-FFF2-40B4-BE49-F238E27FC236}">
                <a16:creationId xmlns:a16="http://schemas.microsoft.com/office/drawing/2014/main" id="{CD988C27-C747-5042-11AF-7117752C64C6}"/>
              </a:ext>
            </a:extLst>
          </p:cNvPr>
          <p:cNvGrpSpPr/>
          <p:nvPr/>
        </p:nvGrpSpPr>
        <p:grpSpPr>
          <a:xfrm>
            <a:off x="428753" y="4488865"/>
            <a:ext cx="461428" cy="401840"/>
            <a:chOff x="1752600" y="2200276"/>
            <a:chExt cx="749301" cy="635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22350526-B39D-F951-87E5-C60013E3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2711451"/>
              <a:ext cx="582613" cy="123825"/>
            </a:xfrm>
            <a:custGeom>
              <a:avLst/>
              <a:gdLst/>
              <a:ahLst/>
              <a:cxnLst>
                <a:cxn ang="0">
                  <a:pos x="367" y="24"/>
                </a:cxn>
                <a:cxn ang="0">
                  <a:pos x="36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4" y="24"/>
                </a:cxn>
                <a:cxn ang="0">
                  <a:pos x="164" y="53"/>
                </a:cxn>
                <a:cxn ang="0">
                  <a:pos x="132" y="53"/>
                </a:cxn>
                <a:cxn ang="0">
                  <a:pos x="132" y="78"/>
                </a:cxn>
                <a:cxn ang="0">
                  <a:pos x="235" y="78"/>
                </a:cxn>
                <a:cxn ang="0">
                  <a:pos x="235" y="53"/>
                </a:cxn>
                <a:cxn ang="0">
                  <a:pos x="203" y="53"/>
                </a:cxn>
                <a:cxn ang="0">
                  <a:pos x="203" y="24"/>
                </a:cxn>
                <a:cxn ang="0">
                  <a:pos x="367" y="24"/>
                </a:cxn>
              </a:cxnLst>
              <a:rect l="0" t="0" r="r" b="b"/>
              <a:pathLst>
                <a:path w="367" h="78">
                  <a:moveTo>
                    <a:pt x="367" y="24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4" y="24"/>
                  </a:lnTo>
                  <a:lnTo>
                    <a:pt x="164" y="53"/>
                  </a:lnTo>
                  <a:lnTo>
                    <a:pt x="132" y="53"/>
                  </a:lnTo>
                  <a:lnTo>
                    <a:pt x="132" y="78"/>
                  </a:lnTo>
                  <a:lnTo>
                    <a:pt x="235" y="78"/>
                  </a:lnTo>
                  <a:lnTo>
                    <a:pt x="235" y="53"/>
                  </a:lnTo>
                  <a:lnTo>
                    <a:pt x="203" y="53"/>
                  </a:lnTo>
                  <a:lnTo>
                    <a:pt x="203" y="24"/>
                  </a:lnTo>
                  <a:lnTo>
                    <a:pt x="367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8D01581-B153-BCC5-E3C4-0E68A076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476501"/>
              <a:ext cx="120650" cy="42863"/>
            </a:xfrm>
            <a:custGeom>
              <a:avLst/>
              <a:gdLst/>
              <a:ahLst/>
              <a:cxnLst>
                <a:cxn ang="0">
                  <a:pos x="76" y="27"/>
                </a:cxn>
                <a:cxn ang="0">
                  <a:pos x="7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76" y="27"/>
                </a:cxn>
              </a:cxnLst>
              <a:rect l="0" t="0" r="r" b="b"/>
              <a:pathLst>
                <a:path w="76" h="27">
                  <a:moveTo>
                    <a:pt x="76" y="27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76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A58A8D0-F85A-56C5-CC1C-A09FB823D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563" y="2528889"/>
              <a:ext cx="146050" cy="8096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2" y="51"/>
                </a:cxn>
                <a:cxn ang="0">
                  <a:pos x="79" y="0"/>
                </a:cxn>
                <a:cxn ang="0">
                  <a:pos x="1" y="0"/>
                </a:cxn>
                <a:cxn ang="0">
                  <a:pos x="0" y="51"/>
                </a:cxn>
              </a:cxnLst>
              <a:rect l="0" t="0" r="r" b="b"/>
              <a:pathLst>
                <a:path w="92" h="51">
                  <a:moveTo>
                    <a:pt x="0" y="51"/>
                  </a:moveTo>
                  <a:lnTo>
                    <a:pt x="92" y="51"/>
                  </a:lnTo>
                  <a:lnTo>
                    <a:pt x="79" y="0"/>
                  </a:lnTo>
                  <a:lnTo>
                    <a:pt x="1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1CA58121-214E-E84C-8B4C-0540D8A61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2476501"/>
              <a:ext cx="93663" cy="42863"/>
            </a:xfrm>
            <a:custGeom>
              <a:avLst/>
              <a:gdLst/>
              <a:ahLst/>
              <a:cxnLst>
                <a:cxn ang="0">
                  <a:pos x="59" y="27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8" y="27"/>
                </a:cxn>
                <a:cxn ang="0">
                  <a:pos x="59" y="27"/>
                </a:cxn>
              </a:cxnLst>
              <a:rect l="0" t="0" r="r" b="b"/>
              <a:pathLst>
                <a:path w="59" h="27">
                  <a:moveTo>
                    <a:pt x="59" y="27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8" y="27"/>
                  </a:lnTo>
                  <a:lnTo>
                    <a:pt x="59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ADB7C532-A0B8-4725-64D7-1FCE23BE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2528889"/>
              <a:ext cx="106363" cy="80963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67" y="51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12" y="51"/>
                </a:cxn>
              </a:cxnLst>
              <a:rect l="0" t="0" r="r" b="b"/>
              <a:pathLst>
                <a:path w="67" h="51">
                  <a:moveTo>
                    <a:pt x="12" y="51"/>
                  </a:moveTo>
                  <a:lnTo>
                    <a:pt x="67" y="51"/>
                  </a:lnTo>
                  <a:lnTo>
                    <a:pt x="52" y="0"/>
                  </a:lnTo>
                  <a:lnTo>
                    <a:pt x="0" y="0"/>
                  </a:lnTo>
                  <a:lnTo>
                    <a:pt x="12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7FDC723B-91C8-7AAD-8484-D624821B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528889"/>
              <a:ext cx="111125" cy="809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7" y="0"/>
                </a:cxn>
                <a:cxn ang="0">
                  <a:pos x="0" y="51"/>
                </a:cxn>
                <a:cxn ang="0">
                  <a:pos x="56" y="51"/>
                </a:cxn>
                <a:cxn ang="0">
                  <a:pos x="70" y="0"/>
                </a:cxn>
              </a:cxnLst>
              <a:rect l="0" t="0" r="r" b="b"/>
              <a:pathLst>
                <a:path w="70" h="51">
                  <a:moveTo>
                    <a:pt x="70" y="0"/>
                  </a:moveTo>
                  <a:lnTo>
                    <a:pt x="17" y="0"/>
                  </a:lnTo>
                  <a:lnTo>
                    <a:pt x="0" y="51"/>
                  </a:lnTo>
                  <a:lnTo>
                    <a:pt x="56" y="51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59F3F6E6-D00C-3746-792B-67CA1D8B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0" y="2476501"/>
              <a:ext cx="95250" cy="428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" y="0"/>
                </a:cxn>
                <a:cxn ang="0">
                  <a:pos x="0" y="27"/>
                </a:cxn>
                <a:cxn ang="0">
                  <a:pos x="52" y="27"/>
                </a:cxn>
                <a:cxn ang="0">
                  <a:pos x="60" y="0"/>
                </a:cxn>
              </a:cxnLst>
              <a:rect l="0" t="0" r="r" b="b"/>
              <a:pathLst>
                <a:path w="60" h="27">
                  <a:moveTo>
                    <a:pt x="60" y="0"/>
                  </a:moveTo>
                  <a:lnTo>
                    <a:pt x="8" y="0"/>
                  </a:lnTo>
                  <a:lnTo>
                    <a:pt x="0" y="27"/>
                  </a:lnTo>
                  <a:lnTo>
                    <a:pt x="52" y="2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C1EF3707-A175-F5E2-4F21-73D18C7A1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463" y="2619376"/>
              <a:ext cx="114300" cy="746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7"/>
                </a:cxn>
                <a:cxn ang="0">
                  <a:pos x="60" y="47"/>
                </a:cxn>
                <a:cxn ang="0">
                  <a:pos x="72" y="0"/>
                </a:cxn>
                <a:cxn ang="0">
                  <a:pos x="16" y="0"/>
                </a:cxn>
              </a:cxnLst>
              <a:rect l="0" t="0" r="r" b="b"/>
              <a:pathLst>
                <a:path w="72" h="47">
                  <a:moveTo>
                    <a:pt x="16" y="0"/>
                  </a:moveTo>
                  <a:lnTo>
                    <a:pt x="0" y="47"/>
                  </a:lnTo>
                  <a:lnTo>
                    <a:pt x="60" y="47"/>
                  </a:lnTo>
                  <a:lnTo>
                    <a:pt x="7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5B06AD2C-EB39-1DB7-50DA-3A90EF4B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2476501"/>
              <a:ext cx="119063" cy="42863"/>
            </a:xfrm>
            <a:custGeom>
              <a:avLst/>
              <a:gdLst/>
              <a:ahLst/>
              <a:cxnLst>
                <a:cxn ang="0">
                  <a:pos x="75" y="27"/>
                </a:cxn>
                <a:cxn ang="0">
                  <a:pos x="75" y="0"/>
                </a:cxn>
                <a:cxn ang="0">
                  <a:pos x="7" y="0"/>
                </a:cxn>
                <a:cxn ang="0">
                  <a:pos x="0" y="27"/>
                </a:cxn>
                <a:cxn ang="0">
                  <a:pos x="75" y="27"/>
                </a:cxn>
              </a:cxnLst>
              <a:rect l="0" t="0" r="r" b="b"/>
              <a:pathLst>
                <a:path w="75" h="27">
                  <a:moveTo>
                    <a:pt x="75" y="27"/>
                  </a:moveTo>
                  <a:lnTo>
                    <a:pt x="75" y="0"/>
                  </a:lnTo>
                  <a:lnTo>
                    <a:pt x="7" y="0"/>
                  </a:lnTo>
                  <a:lnTo>
                    <a:pt x="0" y="27"/>
                  </a:lnTo>
                  <a:lnTo>
                    <a:pt x="75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0DF9B7B-7451-B4D9-C9B1-3BDD77F5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88" y="2619376"/>
              <a:ext cx="112713" cy="74613"/>
            </a:xfrm>
            <a:custGeom>
              <a:avLst/>
              <a:gdLst/>
              <a:ahLst/>
              <a:cxnLst>
                <a:cxn ang="0">
                  <a:pos x="12" y="47"/>
                </a:cxn>
                <a:cxn ang="0">
                  <a:pos x="71" y="47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12" y="47"/>
                </a:cxn>
              </a:cxnLst>
              <a:rect l="0" t="0" r="r" b="b"/>
              <a:pathLst>
                <a:path w="71" h="47">
                  <a:moveTo>
                    <a:pt x="12" y="47"/>
                  </a:moveTo>
                  <a:lnTo>
                    <a:pt x="71" y="47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A115813-78A0-7AAC-D003-3C93CC419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563" y="2619376"/>
              <a:ext cx="1666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93" y="0"/>
                </a:cxn>
                <a:cxn ang="0">
                  <a:pos x="0" y="0"/>
                </a:cxn>
              </a:cxnLst>
              <a:rect l="0" t="0" r="r" b="b"/>
              <a:pathLst>
                <a:path w="105" h="47">
                  <a:moveTo>
                    <a:pt x="0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38C0DD9-E4CF-F523-F25A-857A3D81A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2619376"/>
              <a:ext cx="166688" cy="746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105" y="0"/>
                </a:cxn>
                <a:cxn ang="0">
                  <a:pos x="13" y="0"/>
                </a:cxn>
              </a:cxnLst>
              <a:rect l="0" t="0" r="r" b="b"/>
              <a:pathLst>
                <a:path w="105" h="47">
                  <a:moveTo>
                    <a:pt x="13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10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D4A78FB-FFE9-9C74-CA8E-24B27503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2528889"/>
              <a:ext cx="144463" cy="8096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0" y="51"/>
                </a:cxn>
                <a:cxn ang="0">
                  <a:pos x="91" y="0"/>
                </a:cxn>
                <a:cxn ang="0">
                  <a:pos x="14" y="0"/>
                </a:cxn>
                <a:cxn ang="0">
                  <a:pos x="0" y="51"/>
                </a:cxn>
              </a:cxnLst>
              <a:rect l="0" t="0" r="r" b="b"/>
              <a:pathLst>
                <a:path w="91" h="51">
                  <a:moveTo>
                    <a:pt x="0" y="51"/>
                  </a:moveTo>
                  <a:lnTo>
                    <a:pt x="90" y="51"/>
                  </a:lnTo>
                  <a:lnTo>
                    <a:pt x="91" y="0"/>
                  </a:lnTo>
                  <a:lnTo>
                    <a:pt x="14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174DCE20-44AC-776B-D1E2-2576A33D6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2284414"/>
              <a:ext cx="295275" cy="285750"/>
            </a:xfrm>
            <a:custGeom>
              <a:avLst/>
              <a:gdLst/>
              <a:ahLst/>
              <a:cxnLst>
                <a:cxn ang="0">
                  <a:pos x="176" y="100"/>
                </a:cxn>
                <a:cxn ang="0">
                  <a:pos x="177" y="89"/>
                </a:cxn>
                <a:cxn ang="0">
                  <a:pos x="88" y="0"/>
                </a:cxn>
                <a:cxn ang="0">
                  <a:pos x="0" y="89"/>
                </a:cxn>
                <a:cxn ang="0">
                  <a:pos x="59" y="172"/>
                </a:cxn>
                <a:cxn ang="0">
                  <a:pos x="96" y="100"/>
                </a:cxn>
                <a:cxn ang="0">
                  <a:pos x="176" y="100"/>
                </a:cxn>
              </a:cxnLst>
              <a:rect l="0" t="0" r="r" b="b"/>
              <a:pathLst>
                <a:path w="177" h="172">
                  <a:moveTo>
                    <a:pt x="176" y="100"/>
                  </a:moveTo>
                  <a:cubicBezTo>
                    <a:pt x="177" y="97"/>
                    <a:pt x="177" y="93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127"/>
                    <a:pt x="24" y="159"/>
                    <a:pt x="59" y="172"/>
                  </a:cubicBezTo>
                  <a:cubicBezTo>
                    <a:pt x="96" y="100"/>
                    <a:pt x="96" y="100"/>
                    <a:pt x="96" y="100"/>
                  </a:cubicBezTo>
                  <a:lnTo>
                    <a:pt x="176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9E58B3B4-6941-E996-6334-F829E0BEB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2524126"/>
              <a:ext cx="53975" cy="5556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33"/>
                </a:cxn>
                <a:cxn ang="0">
                  <a:pos x="32" y="15"/>
                </a:cxn>
                <a:cxn ang="0">
                  <a:pos x="18" y="0"/>
                </a:cxn>
              </a:cxnLst>
              <a:rect l="0" t="0" r="r" b="b"/>
              <a:pathLst>
                <a:path w="32" h="33">
                  <a:moveTo>
                    <a:pt x="18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7" y="10"/>
                    <a:pt x="22" y="6"/>
                    <a:pt x="1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9C2180CF-03AB-CFA5-6D3A-3FCFF938C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600" y="2559051"/>
              <a:ext cx="46038" cy="825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8" y="10"/>
                </a:cxn>
                <a:cxn ang="0">
                  <a:pos x="8" y="0"/>
                </a:cxn>
                <a:cxn ang="0">
                  <a:pos x="0" y="49"/>
                </a:cxn>
              </a:cxnLst>
              <a:rect l="0" t="0" r="r" b="b"/>
              <a:pathLst>
                <a:path w="28" h="49">
                  <a:moveTo>
                    <a:pt x="0" y="49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1" y="8"/>
                    <a:pt x="14" y="4"/>
                    <a:pt x="8" y="0"/>
                  </a:cubicBezTo>
                  <a:lnTo>
                    <a:pt x="0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9545A36E-E156-155D-121A-E3C352E78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50" y="2476501"/>
              <a:ext cx="76200" cy="539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46" y="21"/>
                </a:cxn>
                <a:cxn ang="0">
                  <a:pos x="36" y="0"/>
                </a:cxn>
                <a:cxn ang="0">
                  <a:pos x="0" y="33"/>
                </a:cxn>
              </a:cxnLst>
              <a:rect l="0" t="0" r="r" b="b"/>
              <a:pathLst>
                <a:path w="46" h="33">
                  <a:moveTo>
                    <a:pt x="0" y="33"/>
                  </a:moveTo>
                  <a:cubicBezTo>
                    <a:pt x="46" y="21"/>
                    <a:pt x="46" y="21"/>
                    <a:pt x="46" y="21"/>
                  </a:cubicBezTo>
                  <a:cubicBezTo>
                    <a:pt x="42" y="14"/>
                    <a:pt x="39" y="7"/>
                    <a:pt x="36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CB3BCAE5-3F29-467B-84CC-F072D137B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366964"/>
              <a:ext cx="84138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23"/>
                </a:cxn>
                <a:cxn ang="0">
                  <a:pos x="51" y="2"/>
                </a:cxn>
                <a:cxn ang="0">
                  <a:pos x="0" y="0"/>
                </a:cxn>
              </a:cxnLst>
              <a:rect l="0" t="0" r="r" b="b"/>
              <a:pathLst>
                <a:path w="51" h="23">
                  <a:moveTo>
                    <a:pt x="0" y="0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5" y="18"/>
                    <a:pt x="48" y="10"/>
                    <a:pt x="51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83178E7F-BBAE-4795-53D8-A52557D9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00" y="2392364"/>
              <a:ext cx="42863" cy="3333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4"/>
                </a:cxn>
                <a:cxn ang="0">
                  <a:pos x="26" y="20"/>
                </a:cxn>
                <a:cxn ang="0">
                  <a:pos x="25" y="6"/>
                </a:cxn>
                <a:cxn ang="0">
                  <a:pos x="26" y="0"/>
                </a:cxn>
              </a:cxnLst>
              <a:rect l="0" t="0" r="r" b="b"/>
              <a:pathLst>
                <a:path w="26" h="20">
                  <a:moveTo>
                    <a:pt x="2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5"/>
                    <a:pt x="25" y="11"/>
                    <a:pt x="25" y="6"/>
                  </a:cubicBezTo>
                  <a:cubicBezTo>
                    <a:pt x="25" y="4"/>
                    <a:pt x="25" y="2"/>
                    <a:pt x="2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4758D26F-6B0B-E315-7DD1-5997BE37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2324101"/>
              <a:ext cx="63500" cy="39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24"/>
                </a:cxn>
                <a:cxn ang="0">
                  <a:pos x="38" y="2"/>
                </a:cxn>
                <a:cxn ang="0">
                  <a:pos x="0" y="0"/>
                </a:cxn>
              </a:cxnLst>
              <a:rect l="0" t="0" r="r" b="b"/>
              <a:pathLst>
                <a:path w="38" h="24">
                  <a:moveTo>
                    <a:pt x="0" y="0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7" y="16"/>
                    <a:pt x="32" y="9"/>
                    <a:pt x="38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81090AB2-3E53-C6DB-A322-941D9DCEB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938" y="2241551"/>
              <a:ext cx="30163" cy="49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0"/>
                </a:cxn>
                <a:cxn ang="0">
                  <a:pos x="18" y="25"/>
                </a:cxn>
                <a:cxn ang="0">
                  <a:pos x="0" y="0"/>
                </a:cxn>
              </a:cxnLst>
              <a:rect l="0" t="0" r="r" b="b"/>
              <a:pathLst>
                <a:path w="18" h="30">
                  <a:moveTo>
                    <a:pt x="0" y="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6" y="28"/>
                    <a:pt x="12" y="26"/>
                    <a:pt x="18" y="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B1ED271A-34CD-C6F2-2099-E6C195935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2259014"/>
              <a:ext cx="63500" cy="6508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0" y="0"/>
                </a:cxn>
                <a:cxn ang="0">
                  <a:pos x="23" y="39"/>
                </a:cxn>
                <a:cxn ang="0">
                  <a:pos x="38" y="26"/>
                </a:cxn>
              </a:cxnLst>
              <a:rect l="0" t="0" r="r" b="b"/>
              <a:pathLst>
                <a:path w="38" h="39">
                  <a:moveTo>
                    <a:pt x="38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7" y="34"/>
                    <a:pt x="32" y="30"/>
                    <a:pt x="38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5FB89CF8-667D-C97F-3AC8-14CA87CE1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2200276"/>
              <a:ext cx="33338" cy="77788"/>
            </a:xfrm>
            <a:custGeom>
              <a:avLst/>
              <a:gdLst/>
              <a:ahLst/>
              <a:cxnLst>
                <a:cxn ang="0">
                  <a:pos x="20" y="46"/>
                </a:cxn>
                <a:cxn ang="0">
                  <a:pos x="7" y="0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20" y="46"/>
                </a:cxn>
              </a:cxnLst>
              <a:rect l="0" t="0" r="r" b="b"/>
              <a:pathLst>
                <a:path w="20" h="46">
                  <a:moveTo>
                    <a:pt x="20" y="46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" y="46"/>
                    <a:pt x="6" y="46"/>
                    <a:pt x="9" y="46"/>
                  </a:cubicBezTo>
                  <a:cubicBezTo>
                    <a:pt x="13" y="46"/>
                    <a:pt x="17" y="46"/>
                    <a:pt x="20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BD8E67C9-CB01-D327-BA49-1E245C021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2243139"/>
              <a:ext cx="55563" cy="777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32"/>
                </a:cxn>
                <a:cxn ang="0">
                  <a:pos x="19" y="47"/>
                </a:cxn>
                <a:cxn ang="0">
                  <a:pos x="33" y="0"/>
                </a:cxn>
              </a:cxnLst>
              <a:rect l="0" t="0" r="r" b="b"/>
              <a:pathLst>
                <a:path w="33" h="47">
                  <a:moveTo>
                    <a:pt x="33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7" y="36"/>
                    <a:pt x="13" y="41"/>
                    <a:pt x="19" y="47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F238C4F1-9CBC-62A9-B1E0-CA70029A8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2241551"/>
              <a:ext cx="39688" cy="539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24"/>
                </a:cxn>
                <a:cxn ang="0">
                  <a:pos x="24" y="33"/>
                </a:cxn>
                <a:cxn ang="0">
                  <a:pos x="18" y="0"/>
                </a:cxn>
              </a:cxnLst>
              <a:rect l="0" t="0" r="r" b="b"/>
              <a:pathLst>
                <a:path w="24" h="33">
                  <a:moveTo>
                    <a:pt x="18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9" y="26"/>
                    <a:pt x="16" y="29"/>
                    <a:pt x="24" y="33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A7A9F8E7-752B-6898-0B4E-562D5267B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188" y="2293939"/>
              <a:ext cx="6350" cy="158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4">
              <a:extLst>
                <a:ext uri="{FF2B5EF4-FFF2-40B4-BE49-F238E27FC236}">
                  <a16:creationId xmlns:a16="http://schemas.microsoft.com/office/drawing/2014/main" id="{09D6A078-B3A8-CF58-9F0B-59AA25D2B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913" y="2319339"/>
              <a:ext cx="58738" cy="4445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5"/>
                </a:cxn>
                <a:cxn ang="0">
                  <a:pos x="15" y="27"/>
                </a:cxn>
                <a:cxn ang="0">
                  <a:pos x="35" y="0"/>
                </a:cxn>
              </a:cxnLst>
              <a:rect l="0" t="0" r="r" b="b"/>
              <a:pathLst>
                <a:path w="35" h="27">
                  <a:moveTo>
                    <a:pt x="3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6" y="11"/>
                    <a:pt x="11" y="19"/>
                    <a:pt x="15" y="27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5">
              <a:extLst>
                <a:ext uri="{FF2B5EF4-FFF2-40B4-BE49-F238E27FC236}">
                  <a16:creationId xmlns:a16="http://schemas.microsoft.com/office/drawing/2014/main" id="{96B4D34E-7BF1-0B80-66FF-775E27922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0" y="2386014"/>
              <a:ext cx="76200" cy="55563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46" y="10"/>
                </a:cxn>
                <a:cxn ang="0">
                  <a:pos x="0" y="0"/>
                </a:cxn>
                <a:cxn ang="0">
                  <a:pos x="4" y="28"/>
                </a:cxn>
                <a:cxn ang="0">
                  <a:pos x="4" y="33"/>
                </a:cxn>
              </a:cxnLst>
              <a:rect l="0" t="0" r="r" b="b"/>
              <a:pathLst>
                <a:path w="46" h="33">
                  <a:moveTo>
                    <a:pt x="4" y="33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4" y="18"/>
                    <a:pt x="4" y="28"/>
                  </a:cubicBezTo>
                  <a:cubicBezTo>
                    <a:pt x="4" y="29"/>
                    <a:pt x="4" y="31"/>
                    <a:pt x="4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1" name="Group 316">
            <a:extLst>
              <a:ext uri="{FF2B5EF4-FFF2-40B4-BE49-F238E27FC236}">
                <a16:creationId xmlns:a16="http://schemas.microsoft.com/office/drawing/2014/main" id="{0F242181-005E-5EBC-C63E-71E1A0FBA2C8}"/>
              </a:ext>
            </a:extLst>
          </p:cNvPr>
          <p:cNvGrpSpPr/>
          <p:nvPr/>
        </p:nvGrpSpPr>
        <p:grpSpPr>
          <a:xfrm>
            <a:off x="6395489" y="2132702"/>
            <a:ext cx="396000" cy="360000"/>
            <a:chOff x="6008688" y="1755775"/>
            <a:chExt cx="569913" cy="5413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32" name="Freeform 73">
              <a:extLst>
                <a:ext uri="{FF2B5EF4-FFF2-40B4-BE49-F238E27FC236}">
                  <a16:creationId xmlns:a16="http://schemas.microsoft.com/office/drawing/2014/main" id="{DA894DEA-0AC5-5F69-C407-7F9427CCD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688" y="1755775"/>
              <a:ext cx="569913" cy="541338"/>
            </a:xfrm>
            <a:custGeom>
              <a:avLst/>
              <a:gdLst/>
              <a:ahLst/>
              <a:cxnLst>
                <a:cxn ang="0">
                  <a:pos x="75" y="162"/>
                </a:cxn>
                <a:cxn ang="0">
                  <a:pos x="62" y="92"/>
                </a:cxn>
                <a:cxn ang="0">
                  <a:pos x="33" y="77"/>
                </a:cxn>
                <a:cxn ang="0">
                  <a:pos x="34" y="129"/>
                </a:cxn>
                <a:cxn ang="0">
                  <a:pos x="20" y="83"/>
                </a:cxn>
                <a:cxn ang="0">
                  <a:pos x="103" y="10"/>
                </a:cxn>
                <a:cxn ang="0">
                  <a:pos x="186" y="94"/>
                </a:cxn>
                <a:cxn ang="0">
                  <a:pos x="103" y="177"/>
                </a:cxn>
                <a:cxn ang="0">
                  <a:pos x="96" y="177"/>
                </a:cxn>
                <a:cxn ang="0">
                  <a:pos x="107" y="152"/>
                </a:cxn>
                <a:cxn ang="0">
                  <a:pos x="98" y="148"/>
                </a:cxn>
                <a:cxn ang="0">
                  <a:pos x="85" y="179"/>
                </a:cxn>
                <a:cxn ang="0">
                  <a:pos x="85" y="183"/>
                </a:cxn>
                <a:cxn ang="0">
                  <a:pos x="89" y="185"/>
                </a:cxn>
                <a:cxn ang="0">
                  <a:pos x="103" y="186"/>
                </a:cxn>
                <a:cxn ang="0">
                  <a:pos x="196" y="93"/>
                </a:cxn>
                <a:cxn ang="0">
                  <a:pos x="103" y="0"/>
                </a:cxn>
                <a:cxn ang="0">
                  <a:pos x="10" y="89"/>
                </a:cxn>
                <a:cxn ang="0">
                  <a:pos x="12" y="130"/>
                </a:cxn>
                <a:cxn ang="0">
                  <a:pos x="75" y="162"/>
                </a:cxn>
                <a:cxn ang="0">
                  <a:pos x="75" y="162"/>
                </a:cxn>
                <a:cxn ang="0">
                  <a:pos x="75" y="162"/>
                </a:cxn>
              </a:cxnLst>
              <a:rect l="0" t="0" r="r" b="b"/>
              <a:pathLst>
                <a:path w="196" h="186">
                  <a:moveTo>
                    <a:pt x="75" y="162"/>
                  </a:moveTo>
                  <a:cubicBezTo>
                    <a:pt x="49" y="133"/>
                    <a:pt x="75" y="115"/>
                    <a:pt x="62" y="92"/>
                  </a:cubicBezTo>
                  <a:cubicBezTo>
                    <a:pt x="54" y="78"/>
                    <a:pt x="42" y="76"/>
                    <a:pt x="33" y="77"/>
                  </a:cubicBezTo>
                  <a:cubicBezTo>
                    <a:pt x="32" y="90"/>
                    <a:pt x="28" y="116"/>
                    <a:pt x="34" y="129"/>
                  </a:cubicBezTo>
                  <a:cubicBezTo>
                    <a:pt x="34" y="129"/>
                    <a:pt x="20" y="113"/>
                    <a:pt x="20" y="83"/>
                  </a:cubicBezTo>
                  <a:cubicBezTo>
                    <a:pt x="25" y="43"/>
                    <a:pt x="60" y="10"/>
                    <a:pt x="103" y="10"/>
                  </a:cubicBezTo>
                  <a:cubicBezTo>
                    <a:pt x="149" y="10"/>
                    <a:pt x="186" y="48"/>
                    <a:pt x="186" y="94"/>
                  </a:cubicBezTo>
                  <a:cubicBezTo>
                    <a:pt x="186" y="139"/>
                    <a:pt x="149" y="177"/>
                    <a:pt x="103" y="177"/>
                  </a:cubicBezTo>
                  <a:cubicBezTo>
                    <a:pt x="101" y="177"/>
                    <a:pt x="98" y="177"/>
                    <a:pt x="96" y="177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80"/>
                    <a:pt x="84" y="182"/>
                    <a:pt x="85" y="183"/>
                  </a:cubicBezTo>
                  <a:cubicBezTo>
                    <a:pt x="86" y="184"/>
                    <a:pt x="87" y="185"/>
                    <a:pt x="89" y="185"/>
                  </a:cubicBezTo>
                  <a:cubicBezTo>
                    <a:pt x="93" y="186"/>
                    <a:pt x="98" y="186"/>
                    <a:pt x="103" y="186"/>
                  </a:cubicBezTo>
                  <a:cubicBezTo>
                    <a:pt x="154" y="186"/>
                    <a:pt x="196" y="145"/>
                    <a:pt x="196" y="93"/>
                  </a:cubicBezTo>
                  <a:cubicBezTo>
                    <a:pt x="196" y="42"/>
                    <a:pt x="154" y="0"/>
                    <a:pt x="103" y="0"/>
                  </a:cubicBezTo>
                  <a:cubicBezTo>
                    <a:pt x="53" y="0"/>
                    <a:pt x="12" y="39"/>
                    <a:pt x="10" y="89"/>
                  </a:cubicBezTo>
                  <a:cubicBezTo>
                    <a:pt x="4" y="97"/>
                    <a:pt x="0" y="110"/>
                    <a:pt x="12" y="130"/>
                  </a:cubicBezTo>
                  <a:cubicBezTo>
                    <a:pt x="31" y="163"/>
                    <a:pt x="75" y="162"/>
                    <a:pt x="75" y="162"/>
                  </a:cubicBezTo>
                  <a:close/>
                  <a:moveTo>
                    <a:pt x="75" y="162"/>
                  </a:moveTo>
                  <a:cubicBezTo>
                    <a:pt x="75" y="162"/>
                    <a:pt x="75" y="162"/>
                    <a:pt x="75" y="16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74">
              <a:extLst>
                <a:ext uri="{FF2B5EF4-FFF2-40B4-BE49-F238E27FC236}">
                  <a16:creationId xmlns:a16="http://schemas.microsoft.com/office/drawing/2014/main" id="{DE2D646F-E498-32A6-336A-F286036C2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6813" y="1962150"/>
              <a:ext cx="228600" cy="238125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2" y="55"/>
                </a:cxn>
                <a:cxn ang="0">
                  <a:pos x="5" y="65"/>
                </a:cxn>
                <a:cxn ang="0">
                  <a:pos x="40" y="81"/>
                </a:cxn>
                <a:cxn ang="0">
                  <a:pos x="49" y="77"/>
                </a:cxn>
                <a:cxn ang="0">
                  <a:pos x="77" y="33"/>
                </a:cxn>
                <a:cxn ang="0">
                  <a:pos x="74" y="24"/>
                </a:cxn>
                <a:cxn ang="0">
                  <a:pos x="27" y="2"/>
                </a:cxn>
                <a:cxn ang="0">
                  <a:pos x="18" y="5"/>
                </a:cxn>
                <a:cxn ang="0">
                  <a:pos x="44" y="68"/>
                </a:cxn>
                <a:cxn ang="0">
                  <a:pos x="43" y="69"/>
                </a:cxn>
                <a:cxn ang="0">
                  <a:pos x="40" y="70"/>
                </a:cxn>
                <a:cxn ang="0">
                  <a:pos x="13" y="58"/>
                </a:cxn>
                <a:cxn ang="0">
                  <a:pos x="12" y="54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43" y="64"/>
                </a:cxn>
                <a:cxn ang="0">
                  <a:pos x="44" y="68"/>
                </a:cxn>
                <a:cxn ang="0">
                  <a:pos x="52" y="52"/>
                </a:cxn>
                <a:cxn ang="0">
                  <a:pos x="51" y="53"/>
                </a:cxn>
                <a:cxn ang="0">
                  <a:pos x="48" y="55"/>
                </a:cxn>
                <a:cxn ang="0">
                  <a:pos x="21" y="42"/>
                </a:cxn>
                <a:cxn ang="0">
                  <a:pos x="20" y="39"/>
                </a:cxn>
                <a:cxn ang="0">
                  <a:pos x="21" y="37"/>
                </a:cxn>
                <a:cxn ang="0">
                  <a:pos x="24" y="36"/>
                </a:cxn>
                <a:cxn ang="0">
                  <a:pos x="51" y="48"/>
                </a:cxn>
                <a:cxn ang="0">
                  <a:pos x="52" y="52"/>
                </a:cxn>
                <a:cxn ang="0">
                  <a:pos x="40" y="25"/>
                </a:cxn>
                <a:cxn ang="0">
                  <a:pos x="48" y="22"/>
                </a:cxn>
                <a:cxn ang="0">
                  <a:pos x="51" y="30"/>
                </a:cxn>
                <a:cxn ang="0">
                  <a:pos x="43" y="33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40" y="25"/>
                </a:cxn>
              </a:cxnLst>
              <a:rect l="0" t="0" r="r" b="b"/>
              <a:pathLst>
                <a:path w="79" h="82">
                  <a:moveTo>
                    <a:pt x="18" y="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0" y="59"/>
                    <a:pt x="2" y="63"/>
                    <a:pt x="5" y="65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2"/>
                    <a:pt x="47" y="81"/>
                    <a:pt x="49" y="77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9" y="30"/>
                    <a:pt x="77" y="26"/>
                    <a:pt x="74" y="2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0"/>
                    <a:pt x="19" y="2"/>
                    <a:pt x="18" y="5"/>
                  </a:cubicBezTo>
                  <a:close/>
                  <a:moveTo>
                    <a:pt x="44" y="68"/>
                  </a:moveTo>
                  <a:cubicBezTo>
                    <a:pt x="43" y="69"/>
                    <a:pt x="43" y="69"/>
                    <a:pt x="43" y="69"/>
                  </a:cubicBezTo>
                  <a:cubicBezTo>
                    <a:pt x="43" y="70"/>
                    <a:pt x="41" y="71"/>
                    <a:pt x="40" y="7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7"/>
                    <a:pt x="12" y="56"/>
                    <a:pt x="12" y="54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1"/>
                    <a:pt x="15" y="51"/>
                    <a:pt x="16" y="5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5" y="66"/>
                    <a:pt x="44" y="68"/>
                  </a:cubicBezTo>
                  <a:close/>
                  <a:moveTo>
                    <a:pt x="52" y="52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51" y="55"/>
                    <a:pt x="49" y="55"/>
                    <a:pt x="48" y="5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1"/>
                    <a:pt x="19" y="40"/>
                    <a:pt x="20" y="39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3" y="35"/>
                    <a:pt x="24" y="3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9"/>
                    <a:pt x="52" y="50"/>
                    <a:pt x="52" y="52"/>
                  </a:cubicBezTo>
                  <a:close/>
                  <a:moveTo>
                    <a:pt x="40" y="25"/>
                  </a:moveTo>
                  <a:cubicBezTo>
                    <a:pt x="41" y="22"/>
                    <a:pt x="45" y="21"/>
                    <a:pt x="48" y="22"/>
                  </a:cubicBezTo>
                  <a:cubicBezTo>
                    <a:pt x="51" y="23"/>
                    <a:pt x="53" y="27"/>
                    <a:pt x="51" y="30"/>
                  </a:cubicBezTo>
                  <a:cubicBezTo>
                    <a:pt x="50" y="34"/>
                    <a:pt x="46" y="35"/>
                    <a:pt x="43" y="33"/>
                  </a:cubicBezTo>
                  <a:cubicBezTo>
                    <a:pt x="39" y="32"/>
                    <a:pt x="38" y="28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75">
              <a:extLst>
                <a:ext uri="{FF2B5EF4-FFF2-40B4-BE49-F238E27FC236}">
                  <a16:creationId xmlns:a16="http://schemas.microsoft.com/office/drawing/2014/main" id="{4F16E7E6-C36D-9D3C-5EFB-51FCB4D92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8413" y="1878013"/>
              <a:ext cx="58738" cy="98425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13" y="3"/>
                </a:cxn>
                <a:cxn ang="0">
                  <a:pos x="0" y="31"/>
                </a:cxn>
                <a:cxn ang="0">
                  <a:pos x="6" y="34"/>
                </a:cxn>
                <a:cxn ang="0">
                  <a:pos x="19" y="6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</a:cxnLst>
              <a:rect l="0" t="0" r="r" b="b"/>
              <a:pathLst>
                <a:path w="20" h="34">
                  <a:moveTo>
                    <a:pt x="18" y="1"/>
                  </a:moveTo>
                  <a:cubicBezTo>
                    <a:pt x="16" y="0"/>
                    <a:pt x="14" y="1"/>
                    <a:pt x="13" y="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19" y="2"/>
                    <a:pt x="18" y="1"/>
                  </a:cubicBezTo>
                  <a:close/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76">
              <a:extLst>
                <a:ext uri="{FF2B5EF4-FFF2-40B4-BE49-F238E27FC236}">
                  <a16:creationId xmlns:a16="http://schemas.microsoft.com/office/drawing/2014/main" id="{6864179F-B8CF-858F-A179-3BD47E6E6F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9376" y="1919288"/>
              <a:ext cx="58738" cy="952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3" y="2"/>
                </a:cxn>
                <a:cxn ang="0">
                  <a:pos x="0" y="30"/>
                </a:cxn>
                <a:cxn ang="0">
                  <a:pos x="6" y="33"/>
                </a:cxn>
                <a:cxn ang="0">
                  <a:pos x="20" y="5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0" h="33">
                  <a:moveTo>
                    <a:pt x="18" y="0"/>
                  </a:moveTo>
                  <a:cubicBezTo>
                    <a:pt x="16" y="0"/>
                    <a:pt x="14" y="0"/>
                    <a:pt x="13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3"/>
                    <a:pt x="20" y="1"/>
                    <a:pt x="18" y="0"/>
                  </a:cubicBezTo>
                  <a:close/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8" name="Group 248">
            <a:extLst>
              <a:ext uri="{FF2B5EF4-FFF2-40B4-BE49-F238E27FC236}">
                <a16:creationId xmlns:a16="http://schemas.microsoft.com/office/drawing/2014/main" id="{90E8B0EA-B1E6-1ABE-BBEC-87C55554E3B7}"/>
              </a:ext>
            </a:extLst>
          </p:cNvPr>
          <p:cNvGrpSpPr/>
          <p:nvPr/>
        </p:nvGrpSpPr>
        <p:grpSpPr>
          <a:xfrm>
            <a:off x="439157" y="2086312"/>
            <a:ext cx="493000" cy="409919"/>
            <a:chOff x="4338638" y="4006851"/>
            <a:chExt cx="758825" cy="6667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39" name="Rectangle 114">
              <a:extLst>
                <a:ext uri="{FF2B5EF4-FFF2-40B4-BE49-F238E27FC236}">
                  <a16:creationId xmlns:a16="http://schemas.microsoft.com/office/drawing/2014/main" id="{0091867B-EBC5-A4EA-986B-CF1CCCBD0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638" y="4638676"/>
              <a:ext cx="66516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15">
              <a:extLst>
                <a:ext uri="{FF2B5EF4-FFF2-40B4-BE49-F238E27FC236}">
                  <a16:creationId xmlns:a16="http://schemas.microsoft.com/office/drawing/2014/main" id="{A40EC31D-8E72-1DB4-B745-9674FB133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4275139"/>
              <a:ext cx="327025" cy="377825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35" y="0"/>
                </a:cxn>
                <a:cxn ang="0">
                  <a:pos x="156" y="0"/>
                </a:cxn>
                <a:cxn ang="0">
                  <a:pos x="197" y="226"/>
                </a:cxn>
                <a:cxn ang="0">
                  <a:pos x="0" y="226"/>
                </a:cxn>
              </a:cxnLst>
              <a:rect l="0" t="0" r="r" b="b"/>
              <a:pathLst>
                <a:path w="197" h="227">
                  <a:moveTo>
                    <a:pt x="0" y="227"/>
                  </a:moveTo>
                  <a:cubicBezTo>
                    <a:pt x="0" y="227"/>
                    <a:pt x="87" y="121"/>
                    <a:pt x="35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11" y="150"/>
                    <a:pt x="197" y="226"/>
                  </a:cubicBezTo>
                  <a:cubicBezTo>
                    <a:pt x="0" y="226"/>
                    <a:pt x="0" y="226"/>
                    <a:pt x="0" y="2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16">
              <a:extLst>
                <a:ext uri="{FF2B5EF4-FFF2-40B4-BE49-F238E27FC236}">
                  <a16:creationId xmlns:a16="http://schemas.microsoft.com/office/drawing/2014/main" id="{E1B8A7E2-71E0-8E44-560A-94BAA109F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4273551"/>
              <a:ext cx="300038" cy="374650"/>
            </a:xfrm>
            <a:custGeom>
              <a:avLst/>
              <a:gdLst/>
              <a:ahLst/>
              <a:cxnLst>
                <a:cxn ang="0">
                  <a:pos x="180" y="225"/>
                </a:cxn>
                <a:cxn ang="0">
                  <a:pos x="139" y="0"/>
                </a:cxn>
                <a:cxn ang="0">
                  <a:pos x="18" y="0"/>
                </a:cxn>
                <a:cxn ang="0">
                  <a:pos x="0" y="178"/>
                </a:cxn>
                <a:cxn ang="0">
                  <a:pos x="26" y="225"/>
                </a:cxn>
                <a:cxn ang="0">
                  <a:pos x="180" y="225"/>
                </a:cxn>
              </a:cxnLst>
              <a:rect l="0" t="0" r="r" b="b"/>
              <a:pathLst>
                <a:path w="180" h="225">
                  <a:moveTo>
                    <a:pt x="180" y="225"/>
                  </a:moveTo>
                  <a:cubicBezTo>
                    <a:pt x="100" y="153"/>
                    <a:pt x="139" y="0"/>
                    <a:pt x="13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5" y="64"/>
                    <a:pt x="38" y="140"/>
                    <a:pt x="0" y="178"/>
                  </a:cubicBezTo>
                  <a:cubicBezTo>
                    <a:pt x="8" y="189"/>
                    <a:pt x="23" y="194"/>
                    <a:pt x="26" y="225"/>
                  </a:cubicBezTo>
                  <a:lnTo>
                    <a:pt x="180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17">
              <a:extLst>
                <a:ext uri="{FF2B5EF4-FFF2-40B4-BE49-F238E27FC236}">
                  <a16:creationId xmlns:a16="http://schemas.microsoft.com/office/drawing/2014/main" id="{8358FDD9-0087-B698-2254-4E487C736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068764"/>
              <a:ext cx="438150" cy="201613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5" y="79"/>
                </a:cxn>
                <a:cxn ang="0">
                  <a:pos x="32" y="79"/>
                </a:cxn>
                <a:cxn ang="0">
                  <a:pos x="47" y="59"/>
                </a:cxn>
                <a:cxn ang="0">
                  <a:pos x="50" y="37"/>
                </a:cxn>
                <a:cxn ang="0">
                  <a:pos x="56" y="29"/>
                </a:cxn>
                <a:cxn ang="0">
                  <a:pos x="77" y="24"/>
                </a:cxn>
                <a:cxn ang="0">
                  <a:pos x="90" y="23"/>
                </a:cxn>
                <a:cxn ang="0">
                  <a:pos x="99" y="18"/>
                </a:cxn>
                <a:cxn ang="0">
                  <a:pos x="114" y="13"/>
                </a:cxn>
                <a:cxn ang="0">
                  <a:pos x="139" y="0"/>
                </a:cxn>
                <a:cxn ang="0">
                  <a:pos x="154" y="14"/>
                </a:cxn>
                <a:cxn ang="0">
                  <a:pos x="173" y="6"/>
                </a:cxn>
                <a:cxn ang="0">
                  <a:pos x="189" y="19"/>
                </a:cxn>
                <a:cxn ang="0">
                  <a:pos x="207" y="19"/>
                </a:cxn>
                <a:cxn ang="0">
                  <a:pos x="222" y="37"/>
                </a:cxn>
                <a:cxn ang="0">
                  <a:pos x="240" y="39"/>
                </a:cxn>
                <a:cxn ang="0">
                  <a:pos x="248" y="42"/>
                </a:cxn>
                <a:cxn ang="0">
                  <a:pos x="261" y="60"/>
                </a:cxn>
                <a:cxn ang="0">
                  <a:pos x="263" y="73"/>
                </a:cxn>
                <a:cxn ang="0">
                  <a:pos x="255" y="89"/>
                </a:cxn>
                <a:cxn ang="0">
                  <a:pos x="243" y="96"/>
                </a:cxn>
                <a:cxn ang="0">
                  <a:pos x="220" y="92"/>
                </a:cxn>
                <a:cxn ang="0">
                  <a:pos x="219" y="109"/>
                </a:cxn>
                <a:cxn ang="0">
                  <a:pos x="213" y="113"/>
                </a:cxn>
                <a:cxn ang="0">
                  <a:pos x="197" y="107"/>
                </a:cxn>
                <a:cxn ang="0">
                  <a:pos x="181" y="120"/>
                </a:cxn>
                <a:cxn ang="0">
                  <a:pos x="157" y="108"/>
                </a:cxn>
                <a:cxn ang="0">
                  <a:pos x="178" y="117"/>
                </a:cxn>
                <a:cxn ang="0">
                  <a:pos x="192" y="109"/>
                </a:cxn>
                <a:cxn ang="0">
                  <a:pos x="207" y="108"/>
                </a:cxn>
                <a:cxn ang="0">
                  <a:pos x="211" y="107"/>
                </a:cxn>
                <a:cxn ang="0">
                  <a:pos x="216" y="101"/>
                </a:cxn>
                <a:cxn ang="0">
                  <a:pos x="223" y="85"/>
                </a:cxn>
                <a:cxn ang="0">
                  <a:pos x="241" y="88"/>
                </a:cxn>
                <a:cxn ang="0">
                  <a:pos x="245" y="87"/>
                </a:cxn>
                <a:cxn ang="0">
                  <a:pos x="255" y="74"/>
                </a:cxn>
                <a:cxn ang="0">
                  <a:pos x="255" y="72"/>
                </a:cxn>
                <a:cxn ang="0">
                  <a:pos x="248" y="52"/>
                </a:cxn>
                <a:cxn ang="0">
                  <a:pos x="244" y="49"/>
                </a:cxn>
                <a:cxn ang="0">
                  <a:pos x="226" y="47"/>
                </a:cxn>
                <a:cxn ang="0">
                  <a:pos x="214" y="33"/>
                </a:cxn>
                <a:cxn ang="0">
                  <a:pos x="198" y="25"/>
                </a:cxn>
                <a:cxn ang="0">
                  <a:pos x="184" y="20"/>
                </a:cxn>
                <a:cxn ang="0">
                  <a:pos x="172" y="11"/>
                </a:cxn>
                <a:cxn ang="0">
                  <a:pos x="156" y="16"/>
                </a:cxn>
                <a:cxn ang="0">
                  <a:pos x="146" y="4"/>
                </a:cxn>
                <a:cxn ang="0">
                  <a:pos x="121" y="9"/>
                </a:cxn>
                <a:cxn ang="0">
                  <a:pos x="108" y="25"/>
                </a:cxn>
                <a:cxn ang="0">
                  <a:pos x="96" y="23"/>
                </a:cxn>
                <a:cxn ang="0">
                  <a:pos x="90" y="33"/>
                </a:cxn>
                <a:cxn ang="0">
                  <a:pos x="69" y="30"/>
                </a:cxn>
                <a:cxn ang="0">
                  <a:pos x="54" y="47"/>
                </a:cxn>
                <a:cxn ang="0">
                  <a:pos x="46" y="66"/>
                </a:cxn>
                <a:cxn ang="0">
                  <a:pos x="38" y="72"/>
                </a:cxn>
                <a:cxn ang="0">
                  <a:pos x="12" y="79"/>
                </a:cxn>
                <a:cxn ang="0">
                  <a:pos x="3" y="98"/>
                </a:cxn>
                <a:cxn ang="0">
                  <a:pos x="10" y="110"/>
                </a:cxn>
              </a:cxnLst>
              <a:rect l="0" t="0" r="r" b="b"/>
              <a:pathLst>
                <a:path w="263" h="121">
                  <a:moveTo>
                    <a:pt x="10" y="111"/>
                  </a:moveTo>
                  <a:cubicBezTo>
                    <a:pt x="9" y="111"/>
                    <a:pt x="8" y="111"/>
                    <a:pt x="8" y="111"/>
                  </a:cubicBezTo>
                  <a:cubicBezTo>
                    <a:pt x="7" y="110"/>
                    <a:pt x="6" y="110"/>
                    <a:pt x="6" y="110"/>
                  </a:cubicBezTo>
                  <a:cubicBezTo>
                    <a:pt x="5" y="109"/>
                    <a:pt x="4" y="109"/>
                    <a:pt x="4" y="108"/>
                  </a:cubicBezTo>
                  <a:cubicBezTo>
                    <a:pt x="3" y="107"/>
                    <a:pt x="3" y="107"/>
                    <a:pt x="3" y="106"/>
                  </a:cubicBezTo>
                  <a:cubicBezTo>
                    <a:pt x="2" y="105"/>
                    <a:pt x="2" y="103"/>
                    <a:pt x="1" y="102"/>
                  </a:cubicBezTo>
                  <a:cubicBezTo>
                    <a:pt x="1" y="101"/>
                    <a:pt x="1" y="99"/>
                    <a:pt x="1" y="98"/>
                  </a:cubicBezTo>
                  <a:cubicBezTo>
                    <a:pt x="0" y="95"/>
                    <a:pt x="0" y="92"/>
                    <a:pt x="1" y="89"/>
                  </a:cubicBezTo>
                  <a:cubicBezTo>
                    <a:pt x="1" y="88"/>
                    <a:pt x="1" y="87"/>
                    <a:pt x="2" y="85"/>
                  </a:cubicBezTo>
                  <a:cubicBezTo>
                    <a:pt x="2" y="84"/>
                    <a:pt x="2" y="84"/>
                    <a:pt x="2" y="83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0"/>
                    <a:pt x="4" y="80"/>
                    <a:pt x="5" y="79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4"/>
                    <a:pt x="13" y="73"/>
                    <a:pt x="15" y="73"/>
                  </a:cubicBezTo>
                  <a:cubicBezTo>
                    <a:pt x="16" y="73"/>
                    <a:pt x="18" y="72"/>
                    <a:pt x="19" y="72"/>
                  </a:cubicBezTo>
                  <a:cubicBezTo>
                    <a:pt x="25" y="72"/>
                    <a:pt x="31" y="74"/>
                    <a:pt x="36" y="76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7"/>
                    <a:pt x="31" y="74"/>
                    <a:pt x="32" y="71"/>
                  </a:cubicBezTo>
                  <a:cubicBezTo>
                    <a:pt x="32" y="69"/>
                    <a:pt x="32" y="66"/>
                    <a:pt x="34" y="63"/>
                  </a:cubicBezTo>
                  <a:cubicBezTo>
                    <a:pt x="35" y="63"/>
                    <a:pt x="35" y="62"/>
                    <a:pt x="36" y="61"/>
                  </a:cubicBezTo>
                  <a:cubicBezTo>
                    <a:pt x="37" y="61"/>
                    <a:pt x="37" y="60"/>
                    <a:pt x="38" y="60"/>
                  </a:cubicBezTo>
                  <a:cubicBezTo>
                    <a:pt x="40" y="59"/>
                    <a:pt x="41" y="59"/>
                    <a:pt x="43" y="59"/>
                  </a:cubicBezTo>
                  <a:cubicBezTo>
                    <a:pt x="43" y="59"/>
                    <a:pt x="44" y="59"/>
                    <a:pt x="45" y="59"/>
                  </a:cubicBezTo>
                  <a:cubicBezTo>
                    <a:pt x="46" y="59"/>
                    <a:pt x="46" y="59"/>
                    <a:pt x="47" y="59"/>
                  </a:cubicBezTo>
                  <a:cubicBezTo>
                    <a:pt x="48" y="59"/>
                    <a:pt x="50" y="59"/>
                    <a:pt x="51" y="6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0"/>
                    <a:pt x="46" y="58"/>
                    <a:pt x="46" y="5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8"/>
                    <a:pt x="47" y="46"/>
                  </a:cubicBezTo>
                  <a:cubicBezTo>
                    <a:pt x="47" y="45"/>
                    <a:pt x="48" y="43"/>
                    <a:pt x="48" y="42"/>
                  </a:cubicBezTo>
                  <a:cubicBezTo>
                    <a:pt x="48" y="40"/>
                    <a:pt x="49" y="39"/>
                    <a:pt x="50" y="37"/>
                  </a:cubicBezTo>
                  <a:cubicBezTo>
                    <a:pt x="50" y="36"/>
                    <a:pt x="51" y="35"/>
                    <a:pt x="52" y="33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6"/>
                    <a:pt x="62" y="26"/>
                    <a:pt x="63" y="25"/>
                  </a:cubicBezTo>
                  <a:cubicBezTo>
                    <a:pt x="65" y="24"/>
                    <a:pt x="66" y="24"/>
                    <a:pt x="68" y="24"/>
                  </a:cubicBezTo>
                  <a:cubicBezTo>
                    <a:pt x="69" y="24"/>
                    <a:pt x="71" y="24"/>
                    <a:pt x="72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7" y="29"/>
                    <a:pt x="87" y="28"/>
                  </a:cubicBezTo>
                  <a:cubicBezTo>
                    <a:pt x="88" y="27"/>
                    <a:pt x="88" y="25"/>
                    <a:pt x="89" y="24"/>
                  </a:cubicBezTo>
                  <a:cubicBezTo>
                    <a:pt x="89" y="24"/>
                    <a:pt x="90" y="23"/>
                    <a:pt x="90" y="23"/>
                  </a:cubicBezTo>
                  <a:cubicBezTo>
                    <a:pt x="90" y="22"/>
                    <a:pt x="91" y="21"/>
                    <a:pt x="91" y="21"/>
                  </a:cubicBezTo>
                  <a:cubicBezTo>
                    <a:pt x="92" y="20"/>
                    <a:pt x="92" y="20"/>
                    <a:pt x="93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19"/>
                    <a:pt x="94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6" y="18"/>
                    <a:pt x="96" y="18"/>
                    <a:pt x="97" y="18"/>
                  </a:cubicBezTo>
                  <a:cubicBezTo>
                    <a:pt x="98" y="18"/>
                    <a:pt x="99" y="18"/>
                    <a:pt x="99" y="18"/>
                  </a:cubicBezTo>
                  <a:cubicBezTo>
                    <a:pt x="101" y="18"/>
                    <a:pt x="102" y="19"/>
                    <a:pt x="103" y="19"/>
                  </a:cubicBezTo>
                  <a:cubicBezTo>
                    <a:pt x="105" y="19"/>
                    <a:pt x="106" y="20"/>
                    <a:pt x="107" y="20"/>
                  </a:cubicBezTo>
                  <a:cubicBezTo>
                    <a:pt x="108" y="21"/>
                    <a:pt x="109" y="22"/>
                    <a:pt x="110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2"/>
                    <a:pt x="109" y="21"/>
                    <a:pt x="109" y="1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1" y="7"/>
                    <a:pt x="122" y="6"/>
                    <a:pt x="123" y="5"/>
                  </a:cubicBezTo>
                  <a:cubicBezTo>
                    <a:pt x="124" y="4"/>
                    <a:pt x="126" y="4"/>
                    <a:pt x="127" y="3"/>
                  </a:cubicBezTo>
                  <a:cubicBezTo>
                    <a:pt x="128" y="3"/>
                    <a:pt x="129" y="2"/>
                    <a:pt x="131" y="2"/>
                  </a:cubicBezTo>
                  <a:cubicBezTo>
                    <a:pt x="132" y="1"/>
                    <a:pt x="133" y="1"/>
                    <a:pt x="134" y="1"/>
                  </a:cubicBezTo>
                  <a:cubicBezTo>
                    <a:pt x="136" y="1"/>
                    <a:pt x="137" y="1"/>
                    <a:pt x="139" y="0"/>
                  </a:cubicBezTo>
                  <a:cubicBezTo>
                    <a:pt x="140" y="0"/>
                    <a:pt x="141" y="1"/>
                    <a:pt x="143" y="1"/>
                  </a:cubicBezTo>
                  <a:cubicBezTo>
                    <a:pt x="144" y="1"/>
                    <a:pt x="145" y="1"/>
                    <a:pt x="147" y="2"/>
                  </a:cubicBezTo>
                  <a:cubicBezTo>
                    <a:pt x="148" y="3"/>
                    <a:pt x="149" y="3"/>
                    <a:pt x="150" y="4"/>
                  </a:cubicBezTo>
                  <a:cubicBezTo>
                    <a:pt x="151" y="5"/>
                    <a:pt x="152" y="6"/>
                    <a:pt x="153" y="7"/>
                  </a:cubicBezTo>
                  <a:cubicBezTo>
                    <a:pt x="154" y="9"/>
                    <a:pt x="155" y="10"/>
                    <a:pt x="155" y="11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7" y="11"/>
                    <a:pt x="157" y="11"/>
                    <a:pt x="158" y="10"/>
                  </a:cubicBezTo>
                  <a:cubicBezTo>
                    <a:pt x="159" y="9"/>
                    <a:pt x="160" y="9"/>
                    <a:pt x="161" y="8"/>
                  </a:cubicBezTo>
                  <a:cubicBezTo>
                    <a:pt x="162" y="8"/>
                    <a:pt x="163" y="8"/>
                    <a:pt x="164" y="7"/>
                  </a:cubicBezTo>
                  <a:cubicBezTo>
                    <a:pt x="164" y="7"/>
                    <a:pt x="165" y="7"/>
                    <a:pt x="166" y="7"/>
                  </a:cubicBezTo>
                  <a:cubicBezTo>
                    <a:pt x="167" y="6"/>
                    <a:pt x="168" y="6"/>
                    <a:pt x="169" y="6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7" y="7"/>
                    <a:pt x="178" y="7"/>
                    <a:pt x="179" y="8"/>
                  </a:cubicBezTo>
                  <a:cubicBezTo>
                    <a:pt x="179" y="8"/>
                    <a:pt x="180" y="8"/>
                    <a:pt x="181" y="9"/>
                  </a:cubicBezTo>
                  <a:cubicBezTo>
                    <a:pt x="182" y="10"/>
                    <a:pt x="183" y="10"/>
                    <a:pt x="184" y="11"/>
                  </a:cubicBezTo>
                  <a:cubicBezTo>
                    <a:pt x="185" y="12"/>
                    <a:pt x="186" y="12"/>
                    <a:pt x="186" y="13"/>
                  </a:cubicBezTo>
                  <a:cubicBezTo>
                    <a:pt x="187" y="14"/>
                    <a:pt x="187" y="15"/>
                    <a:pt x="188" y="16"/>
                  </a:cubicBezTo>
                  <a:cubicBezTo>
                    <a:pt x="188" y="17"/>
                    <a:pt x="189" y="18"/>
                    <a:pt x="189" y="19"/>
                  </a:cubicBezTo>
                  <a:cubicBezTo>
                    <a:pt x="189" y="20"/>
                    <a:pt x="190" y="21"/>
                    <a:pt x="190" y="22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7" y="22"/>
                    <a:pt x="189" y="21"/>
                    <a:pt x="191" y="20"/>
                  </a:cubicBezTo>
                  <a:cubicBezTo>
                    <a:pt x="193" y="20"/>
                    <a:pt x="195" y="19"/>
                    <a:pt x="197" y="19"/>
                  </a:cubicBezTo>
                  <a:cubicBezTo>
                    <a:pt x="200" y="19"/>
                    <a:pt x="202" y="19"/>
                    <a:pt x="204" y="19"/>
                  </a:cubicBezTo>
                  <a:cubicBezTo>
                    <a:pt x="205" y="19"/>
                    <a:pt x="206" y="19"/>
                    <a:pt x="207" y="19"/>
                  </a:cubicBezTo>
                  <a:cubicBezTo>
                    <a:pt x="208" y="20"/>
                    <a:pt x="209" y="20"/>
                    <a:pt x="211" y="21"/>
                  </a:cubicBezTo>
                  <a:cubicBezTo>
                    <a:pt x="212" y="21"/>
                    <a:pt x="213" y="22"/>
                    <a:pt x="214" y="22"/>
                  </a:cubicBezTo>
                  <a:cubicBezTo>
                    <a:pt x="215" y="23"/>
                    <a:pt x="216" y="24"/>
                    <a:pt x="216" y="24"/>
                  </a:cubicBezTo>
                  <a:cubicBezTo>
                    <a:pt x="217" y="25"/>
                    <a:pt x="218" y="26"/>
                    <a:pt x="219" y="27"/>
                  </a:cubicBezTo>
                  <a:cubicBezTo>
                    <a:pt x="219" y="28"/>
                    <a:pt x="220" y="29"/>
                    <a:pt x="220" y="30"/>
                  </a:cubicBezTo>
                  <a:cubicBezTo>
                    <a:pt x="221" y="31"/>
                    <a:pt x="221" y="32"/>
                    <a:pt x="222" y="33"/>
                  </a:cubicBezTo>
                  <a:cubicBezTo>
                    <a:pt x="222" y="34"/>
                    <a:pt x="222" y="36"/>
                    <a:pt x="222" y="37"/>
                  </a:cubicBezTo>
                  <a:cubicBezTo>
                    <a:pt x="223" y="38"/>
                    <a:pt x="223" y="39"/>
                    <a:pt x="223" y="40"/>
                  </a:cubicBezTo>
                  <a:cubicBezTo>
                    <a:pt x="223" y="43"/>
                    <a:pt x="223" y="43"/>
                    <a:pt x="223" y="43"/>
                  </a:cubicBezTo>
                  <a:cubicBezTo>
                    <a:pt x="219" y="39"/>
                    <a:pt x="219" y="39"/>
                    <a:pt x="219" y="39"/>
                  </a:cubicBezTo>
                  <a:cubicBezTo>
                    <a:pt x="221" y="39"/>
                    <a:pt x="223" y="39"/>
                    <a:pt x="226" y="39"/>
                  </a:cubicBezTo>
                  <a:cubicBezTo>
                    <a:pt x="228" y="39"/>
                    <a:pt x="230" y="38"/>
                    <a:pt x="232" y="38"/>
                  </a:cubicBezTo>
                  <a:cubicBezTo>
                    <a:pt x="236" y="38"/>
                    <a:pt x="236" y="38"/>
                    <a:pt x="236" y="38"/>
                  </a:cubicBezTo>
                  <a:cubicBezTo>
                    <a:pt x="238" y="38"/>
                    <a:pt x="239" y="39"/>
                    <a:pt x="240" y="39"/>
                  </a:cubicBezTo>
                  <a:cubicBezTo>
                    <a:pt x="244" y="40"/>
                    <a:pt x="244" y="40"/>
                    <a:pt x="244" y="40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49" y="43"/>
                    <a:pt x="249" y="43"/>
                    <a:pt x="249" y="43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3" y="46"/>
                    <a:pt x="254" y="47"/>
                  </a:cubicBezTo>
                  <a:cubicBezTo>
                    <a:pt x="255" y="48"/>
                    <a:pt x="255" y="49"/>
                    <a:pt x="256" y="50"/>
                  </a:cubicBezTo>
                  <a:cubicBezTo>
                    <a:pt x="257" y="51"/>
                    <a:pt x="258" y="52"/>
                    <a:pt x="258" y="53"/>
                  </a:cubicBezTo>
                  <a:cubicBezTo>
                    <a:pt x="260" y="55"/>
                    <a:pt x="261" y="57"/>
                    <a:pt x="261" y="60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3" y="68"/>
                    <a:pt x="263" y="70"/>
                    <a:pt x="263" y="71"/>
                  </a:cubicBezTo>
                  <a:cubicBezTo>
                    <a:pt x="263" y="72"/>
                    <a:pt x="263" y="72"/>
                    <a:pt x="263" y="72"/>
                  </a:cubicBezTo>
                  <a:cubicBezTo>
                    <a:pt x="263" y="72"/>
                    <a:pt x="263" y="72"/>
                    <a:pt x="263" y="72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3" y="76"/>
                    <a:pt x="262" y="78"/>
                    <a:pt x="262" y="79"/>
                  </a:cubicBezTo>
                  <a:cubicBezTo>
                    <a:pt x="261" y="80"/>
                    <a:pt x="261" y="81"/>
                    <a:pt x="260" y="83"/>
                  </a:cubicBezTo>
                  <a:cubicBezTo>
                    <a:pt x="260" y="84"/>
                    <a:pt x="259" y="85"/>
                    <a:pt x="258" y="86"/>
                  </a:cubicBezTo>
                  <a:cubicBezTo>
                    <a:pt x="257" y="87"/>
                    <a:pt x="256" y="88"/>
                    <a:pt x="255" y="89"/>
                  </a:cubicBezTo>
                  <a:cubicBezTo>
                    <a:pt x="254" y="90"/>
                    <a:pt x="253" y="91"/>
                    <a:pt x="252" y="91"/>
                  </a:cubicBezTo>
                  <a:cubicBezTo>
                    <a:pt x="251" y="92"/>
                    <a:pt x="250" y="93"/>
                    <a:pt x="249" y="94"/>
                  </a:cubicBezTo>
                  <a:cubicBezTo>
                    <a:pt x="248" y="94"/>
                    <a:pt x="247" y="95"/>
                    <a:pt x="246" y="95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39" y="97"/>
                    <a:pt x="239" y="97"/>
                    <a:pt x="238" y="97"/>
                  </a:cubicBezTo>
                  <a:cubicBezTo>
                    <a:pt x="236" y="97"/>
                    <a:pt x="235" y="97"/>
                    <a:pt x="234" y="97"/>
                  </a:cubicBezTo>
                  <a:cubicBezTo>
                    <a:pt x="231" y="96"/>
                    <a:pt x="228" y="96"/>
                    <a:pt x="226" y="95"/>
                  </a:cubicBezTo>
                  <a:cubicBezTo>
                    <a:pt x="224" y="94"/>
                    <a:pt x="222" y="93"/>
                    <a:pt x="220" y="92"/>
                  </a:cubicBezTo>
                  <a:cubicBezTo>
                    <a:pt x="225" y="89"/>
                    <a:pt x="225" y="89"/>
                    <a:pt x="225" y="89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6"/>
                    <a:pt x="224" y="97"/>
                  </a:cubicBezTo>
                  <a:cubicBezTo>
                    <a:pt x="224" y="98"/>
                    <a:pt x="224" y="99"/>
                    <a:pt x="224" y="100"/>
                  </a:cubicBezTo>
                  <a:cubicBezTo>
                    <a:pt x="224" y="101"/>
                    <a:pt x="223" y="103"/>
                    <a:pt x="223" y="104"/>
                  </a:cubicBezTo>
                  <a:cubicBezTo>
                    <a:pt x="222" y="105"/>
                    <a:pt x="222" y="106"/>
                    <a:pt x="221" y="106"/>
                  </a:cubicBezTo>
                  <a:cubicBezTo>
                    <a:pt x="220" y="107"/>
                    <a:pt x="220" y="108"/>
                    <a:pt x="219" y="109"/>
                  </a:cubicBezTo>
                  <a:cubicBezTo>
                    <a:pt x="218" y="110"/>
                    <a:pt x="217" y="110"/>
                    <a:pt x="216" y="111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14" y="112"/>
                    <a:pt x="214" y="112"/>
                    <a:pt x="214" y="112"/>
                  </a:cubicBezTo>
                  <a:cubicBezTo>
                    <a:pt x="214" y="112"/>
                    <a:pt x="214" y="112"/>
                    <a:pt x="214" y="112"/>
                  </a:cubicBezTo>
                  <a:cubicBezTo>
                    <a:pt x="214" y="112"/>
                    <a:pt x="214" y="112"/>
                    <a:pt x="214" y="112"/>
                  </a:cubicBezTo>
                  <a:cubicBezTo>
                    <a:pt x="214" y="112"/>
                    <a:pt x="214" y="112"/>
                    <a:pt x="214" y="112"/>
                  </a:cubicBezTo>
                  <a:cubicBezTo>
                    <a:pt x="213" y="113"/>
                    <a:pt x="213" y="113"/>
                    <a:pt x="213" y="113"/>
                  </a:cubicBezTo>
                  <a:cubicBezTo>
                    <a:pt x="212" y="113"/>
                    <a:pt x="212" y="113"/>
                    <a:pt x="210" y="114"/>
                  </a:cubicBezTo>
                  <a:cubicBezTo>
                    <a:pt x="209" y="114"/>
                    <a:pt x="208" y="114"/>
                    <a:pt x="207" y="114"/>
                  </a:cubicBezTo>
                  <a:cubicBezTo>
                    <a:pt x="206" y="114"/>
                    <a:pt x="205" y="114"/>
                    <a:pt x="204" y="114"/>
                  </a:cubicBezTo>
                  <a:cubicBezTo>
                    <a:pt x="203" y="114"/>
                    <a:pt x="202" y="114"/>
                    <a:pt x="201" y="113"/>
                  </a:cubicBezTo>
                  <a:cubicBezTo>
                    <a:pt x="200" y="113"/>
                    <a:pt x="199" y="113"/>
                    <a:pt x="198" y="112"/>
                  </a:cubicBezTo>
                  <a:cubicBezTo>
                    <a:pt x="196" y="111"/>
                    <a:pt x="194" y="110"/>
                    <a:pt x="193" y="109"/>
                  </a:cubicBezTo>
                  <a:cubicBezTo>
                    <a:pt x="197" y="107"/>
                    <a:pt x="197" y="107"/>
                    <a:pt x="197" y="107"/>
                  </a:cubicBezTo>
                  <a:cubicBezTo>
                    <a:pt x="196" y="110"/>
                    <a:pt x="196" y="110"/>
                    <a:pt x="196" y="110"/>
                  </a:cubicBezTo>
                  <a:cubicBezTo>
                    <a:pt x="196" y="111"/>
                    <a:pt x="196" y="112"/>
                    <a:pt x="195" y="113"/>
                  </a:cubicBezTo>
                  <a:cubicBezTo>
                    <a:pt x="195" y="114"/>
                    <a:pt x="194" y="115"/>
                    <a:pt x="193" y="116"/>
                  </a:cubicBezTo>
                  <a:cubicBezTo>
                    <a:pt x="192" y="117"/>
                    <a:pt x="191" y="118"/>
                    <a:pt x="190" y="119"/>
                  </a:cubicBezTo>
                  <a:cubicBezTo>
                    <a:pt x="189" y="119"/>
                    <a:pt x="188" y="120"/>
                    <a:pt x="187" y="120"/>
                  </a:cubicBezTo>
                  <a:cubicBezTo>
                    <a:pt x="186" y="120"/>
                    <a:pt x="185" y="120"/>
                    <a:pt x="184" y="120"/>
                  </a:cubicBezTo>
                  <a:cubicBezTo>
                    <a:pt x="183" y="120"/>
                    <a:pt x="182" y="121"/>
                    <a:pt x="181" y="120"/>
                  </a:cubicBezTo>
                  <a:cubicBezTo>
                    <a:pt x="180" y="120"/>
                    <a:pt x="179" y="120"/>
                    <a:pt x="178" y="120"/>
                  </a:cubicBezTo>
                  <a:cubicBezTo>
                    <a:pt x="177" y="120"/>
                    <a:pt x="176" y="120"/>
                    <a:pt x="175" y="119"/>
                  </a:cubicBezTo>
                  <a:cubicBezTo>
                    <a:pt x="174" y="119"/>
                    <a:pt x="173" y="119"/>
                    <a:pt x="172" y="119"/>
                  </a:cubicBezTo>
                  <a:cubicBezTo>
                    <a:pt x="170" y="118"/>
                    <a:pt x="168" y="117"/>
                    <a:pt x="166" y="116"/>
                  </a:cubicBezTo>
                  <a:cubicBezTo>
                    <a:pt x="164" y="115"/>
                    <a:pt x="163" y="114"/>
                    <a:pt x="161" y="113"/>
                  </a:cubicBezTo>
                  <a:cubicBezTo>
                    <a:pt x="159" y="111"/>
                    <a:pt x="158" y="110"/>
                    <a:pt x="157" y="108"/>
                  </a:cubicBezTo>
                  <a:cubicBezTo>
                    <a:pt x="157" y="108"/>
                    <a:pt x="157" y="108"/>
                    <a:pt x="157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9" y="109"/>
                    <a:pt x="160" y="110"/>
                    <a:pt x="162" y="111"/>
                  </a:cubicBezTo>
                  <a:cubicBezTo>
                    <a:pt x="164" y="113"/>
                    <a:pt x="165" y="113"/>
                    <a:pt x="167" y="114"/>
                  </a:cubicBezTo>
                  <a:cubicBezTo>
                    <a:pt x="169" y="115"/>
                    <a:pt x="171" y="115"/>
                    <a:pt x="172" y="116"/>
                  </a:cubicBezTo>
                  <a:cubicBezTo>
                    <a:pt x="173" y="116"/>
                    <a:pt x="174" y="116"/>
                    <a:pt x="175" y="117"/>
                  </a:cubicBezTo>
                  <a:cubicBezTo>
                    <a:pt x="176" y="117"/>
                    <a:pt x="177" y="117"/>
                    <a:pt x="178" y="117"/>
                  </a:cubicBezTo>
                  <a:cubicBezTo>
                    <a:pt x="179" y="117"/>
                    <a:pt x="180" y="117"/>
                    <a:pt x="181" y="117"/>
                  </a:cubicBezTo>
                  <a:cubicBezTo>
                    <a:pt x="182" y="117"/>
                    <a:pt x="182" y="117"/>
                    <a:pt x="183" y="117"/>
                  </a:cubicBezTo>
                  <a:cubicBezTo>
                    <a:pt x="184" y="117"/>
                    <a:pt x="185" y="116"/>
                    <a:pt x="186" y="116"/>
                  </a:cubicBezTo>
                  <a:cubicBezTo>
                    <a:pt x="187" y="116"/>
                    <a:pt x="187" y="115"/>
                    <a:pt x="188" y="115"/>
                  </a:cubicBezTo>
                  <a:cubicBezTo>
                    <a:pt x="189" y="115"/>
                    <a:pt x="189" y="114"/>
                    <a:pt x="190" y="113"/>
                  </a:cubicBezTo>
                  <a:cubicBezTo>
                    <a:pt x="190" y="113"/>
                    <a:pt x="191" y="112"/>
                    <a:pt x="191" y="111"/>
                  </a:cubicBezTo>
                  <a:cubicBezTo>
                    <a:pt x="191" y="111"/>
                    <a:pt x="192" y="110"/>
                    <a:pt x="192" y="109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5"/>
                    <a:pt x="193" y="104"/>
                    <a:pt x="195" y="104"/>
                  </a:cubicBezTo>
                  <a:cubicBezTo>
                    <a:pt x="195" y="104"/>
                    <a:pt x="195" y="105"/>
                    <a:pt x="196" y="105"/>
                  </a:cubicBezTo>
                  <a:cubicBezTo>
                    <a:pt x="197" y="106"/>
                    <a:pt x="199" y="107"/>
                    <a:pt x="200" y="107"/>
                  </a:cubicBezTo>
                  <a:cubicBezTo>
                    <a:pt x="201" y="107"/>
                    <a:pt x="201" y="108"/>
                    <a:pt x="202" y="108"/>
                  </a:cubicBezTo>
                  <a:cubicBezTo>
                    <a:pt x="203" y="108"/>
                    <a:pt x="204" y="108"/>
                    <a:pt x="204" y="108"/>
                  </a:cubicBezTo>
                  <a:cubicBezTo>
                    <a:pt x="205" y="108"/>
                    <a:pt x="206" y="108"/>
                    <a:pt x="207" y="108"/>
                  </a:cubicBezTo>
                  <a:cubicBezTo>
                    <a:pt x="207" y="108"/>
                    <a:pt x="208" y="108"/>
                    <a:pt x="208" y="108"/>
                  </a:cubicBezTo>
                  <a:cubicBezTo>
                    <a:pt x="209" y="108"/>
                    <a:pt x="210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5"/>
                    <a:pt x="214" y="105"/>
                    <a:pt x="214" y="104"/>
                  </a:cubicBezTo>
                  <a:cubicBezTo>
                    <a:pt x="215" y="104"/>
                    <a:pt x="215" y="103"/>
                    <a:pt x="216" y="103"/>
                  </a:cubicBezTo>
                  <a:cubicBezTo>
                    <a:pt x="216" y="102"/>
                    <a:pt x="216" y="102"/>
                    <a:pt x="216" y="101"/>
                  </a:cubicBezTo>
                  <a:cubicBezTo>
                    <a:pt x="217" y="100"/>
                    <a:pt x="217" y="100"/>
                    <a:pt x="217" y="99"/>
                  </a:cubicBezTo>
                  <a:cubicBezTo>
                    <a:pt x="217" y="98"/>
                    <a:pt x="217" y="97"/>
                    <a:pt x="217" y="96"/>
                  </a:cubicBezTo>
                  <a:cubicBezTo>
                    <a:pt x="217" y="96"/>
                    <a:pt x="218" y="95"/>
                    <a:pt x="218" y="94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87"/>
                    <a:pt x="220" y="85"/>
                    <a:pt x="222" y="85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5" y="86"/>
                    <a:pt x="227" y="87"/>
                    <a:pt x="229" y="88"/>
                  </a:cubicBezTo>
                  <a:cubicBezTo>
                    <a:pt x="231" y="88"/>
                    <a:pt x="233" y="89"/>
                    <a:pt x="235" y="89"/>
                  </a:cubicBezTo>
                  <a:cubicBezTo>
                    <a:pt x="236" y="89"/>
                    <a:pt x="237" y="89"/>
                    <a:pt x="237" y="89"/>
                  </a:cubicBezTo>
                  <a:cubicBezTo>
                    <a:pt x="238" y="89"/>
                    <a:pt x="238" y="89"/>
                    <a:pt x="238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1" y="88"/>
                    <a:pt x="241" y="88"/>
                    <a:pt x="241" y="88"/>
                  </a:cubicBezTo>
                  <a:cubicBezTo>
                    <a:pt x="241" y="88"/>
                    <a:pt x="241" y="88"/>
                    <a:pt x="241" y="88"/>
                  </a:cubicBezTo>
                  <a:cubicBezTo>
                    <a:pt x="241" y="88"/>
                    <a:pt x="241" y="88"/>
                    <a:pt x="241" y="88"/>
                  </a:cubicBezTo>
                  <a:cubicBezTo>
                    <a:pt x="241" y="88"/>
                    <a:pt x="241" y="88"/>
                    <a:pt x="241" y="88"/>
                  </a:cubicBezTo>
                  <a:cubicBezTo>
                    <a:pt x="241" y="88"/>
                    <a:pt x="241" y="88"/>
                    <a:pt x="241" y="88"/>
                  </a:cubicBezTo>
                  <a:cubicBezTo>
                    <a:pt x="241" y="88"/>
                    <a:pt x="241" y="88"/>
                    <a:pt x="241" y="88"/>
                  </a:cubicBezTo>
                  <a:cubicBezTo>
                    <a:pt x="242" y="88"/>
                    <a:pt x="242" y="88"/>
                    <a:pt x="242" y="88"/>
                  </a:cubicBezTo>
                  <a:cubicBezTo>
                    <a:pt x="243" y="88"/>
                    <a:pt x="244" y="87"/>
                    <a:pt x="245" y="87"/>
                  </a:cubicBezTo>
                  <a:cubicBezTo>
                    <a:pt x="246" y="86"/>
                    <a:pt x="247" y="85"/>
                    <a:pt x="247" y="85"/>
                  </a:cubicBezTo>
                  <a:cubicBezTo>
                    <a:pt x="248" y="84"/>
                    <a:pt x="249" y="84"/>
                    <a:pt x="249" y="83"/>
                  </a:cubicBezTo>
                  <a:cubicBezTo>
                    <a:pt x="250" y="82"/>
                    <a:pt x="251" y="82"/>
                    <a:pt x="251" y="81"/>
                  </a:cubicBezTo>
                  <a:cubicBezTo>
                    <a:pt x="252" y="80"/>
                    <a:pt x="252" y="79"/>
                    <a:pt x="253" y="78"/>
                  </a:cubicBezTo>
                  <a:cubicBezTo>
                    <a:pt x="253" y="78"/>
                    <a:pt x="254" y="77"/>
                    <a:pt x="254" y="76"/>
                  </a:cubicBezTo>
                  <a:cubicBezTo>
                    <a:pt x="254" y="75"/>
                    <a:pt x="254" y="75"/>
                    <a:pt x="254" y="75"/>
                  </a:cubicBezTo>
                  <a:cubicBezTo>
                    <a:pt x="254" y="75"/>
                    <a:pt x="255" y="74"/>
                    <a:pt x="255" y="74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5" y="71"/>
                    <a:pt x="255" y="72"/>
                    <a:pt x="255" y="72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5" y="70"/>
                    <a:pt x="255" y="69"/>
                    <a:pt x="255" y="68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2"/>
                    <a:pt x="253" y="62"/>
                    <a:pt x="253" y="62"/>
                  </a:cubicBezTo>
                  <a:cubicBezTo>
                    <a:pt x="253" y="61"/>
                    <a:pt x="252" y="59"/>
                    <a:pt x="251" y="57"/>
                  </a:cubicBezTo>
                  <a:cubicBezTo>
                    <a:pt x="251" y="56"/>
                    <a:pt x="250" y="55"/>
                    <a:pt x="249" y="55"/>
                  </a:cubicBezTo>
                  <a:cubicBezTo>
                    <a:pt x="249" y="54"/>
                    <a:pt x="248" y="53"/>
                    <a:pt x="248" y="52"/>
                  </a:cubicBezTo>
                  <a:cubicBezTo>
                    <a:pt x="247" y="52"/>
                    <a:pt x="247" y="51"/>
                    <a:pt x="246" y="51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1" y="47"/>
                    <a:pt x="241" y="47"/>
                    <a:pt x="241" y="47"/>
                  </a:cubicBezTo>
                  <a:cubicBezTo>
                    <a:pt x="238" y="47"/>
                    <a:pt x="238" y="47"/>
                    <a:pt x="238" y="47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1" y="46"/>
                    <a:pt x="228" y="46"/>
                    <a:pt x="226" y="47"/>
                  </a:cubicBezTo>
                  <a:cubicBezTo>
                    <a:pt x="224" y="47"/>
                    <a:pt x="222" y="47"/>
                    <a:pt x="219" y="47"/>
                  </a:cubicBezTo>
                  <a:cubicBezTo>
                    <a:pt x="217" y="47"/>
                    <a:pt x="215" y="45"/>
                    <a:pt x="215" y="43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5" y="39"/>
                    <a:pt x="215" y="39"/>
                    <a:pt x="215" y="38"/>
                  </a:cubicBezTo>
                  <a:cubicBezTo>
                    <a:pt x="215" y="37"/>
                    <a:pt x="215" y="36"/>
                    <a:pt x="215" y="35"/>
                  </a:cubicBezTo>
                  <a:cubicBezTo>
                    <a:pt x="214" y="35"/>
                    <a:pt x="214" y="34"/>
                    <a:pt x="214" y="33"/>
                  </a:cubicBezTo>
                  <a:cubicBezTo>
                    <a:pt x="214" y="33"/>
                    <a:pt x="213" y="32"/>
                    <a:pt x="213" y="31"/>
                  </a:cubicBezTo>
                  <a:cubicBezTo>
                    <a:pt x="212" y="31"/>
                    <a:pt x="212" y="30"/>
                    <a:pt x="211" y="30"/>
                  </a:cubicBezTo>
                  <a:cubicBezTo>
                    <a:pt x="211" y="29"/>
                    <a:pt x="210" y="29"/>
                    <a:pt x="210" y="28"/>
                  </a:cubicBezTo>
                  <a:cubicBezTo>
                    <a:pt x="209" y="28"/>
                    <a:pt x="208" y="27"/>
                    <a:pt x="208" y="27"/>
                  </a:cubicBezTo>
                  <a:cubicBezTo>
                    <a:pt x="207" y="27"/>
                    <a:pt x="206" y="26"/>
                    <a:pt x="206" y="26"/>
                  </a:cubicBezTo>
                  <a:cubicBezTo>
                    <a:pt x="205" y="26"/>
                    <a:pt x="204" y="26"/>
                    <a:pt x="203" y="26"/>
                  </a:cubicBezTo>
                  <a:cubicBezTo>
                    <a:pt x="202" y="25"/>
                    <a:pt x="200" y="25"/>
                    <a:pt x="198" y="25"/>
                  </a:cubicBezTo>
                  <a:cubicBezTo>
                    <a:pt x="196" y="26"/>
                    <a:pt x="195" y="26"/>
                    <a:pt x="193" y="26"/>
                  </a:cubicBezTo>
                  <a:cubicBezTo>
                    <a:pt x="191" y="27"/>
                    <a:pt x="190" y="27"/>
                    <a:pt x="188" y="28"/>
                  </a:cubicBezTo>
                  <a:cubicBezTo>
                    <a:pt x="188" y="28"/>
                    <a:pt x="188" y="28"/>
                    <a:pt x="188" y="28"/>
                  </a:cubicBezTo>
                  <a:cubicBezTo>
                    <a:pt x="186" y="29"/>
                    <a:pt x="185" y="28"/>
                    <a:pt x="184" y="26"/>
                  </a:cubicBezTo>
                  <a:cubicBezTo>
                    <a:pt x="184" y="26"/>
                    <a:pt x="184" y="25"/>
                    <a:pt x="184" y="25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22"/>
                    <a:pt x="184" y="21"/>
                    <a:pt x="184" y="20"/>
                  </a:cubicBezTo>
                  <a:cubicBezTo>
                    <a:pt x="184" y="20"/>
                    <a:pt x="183" y="19"/>
                    <a:pt x="183" y="18"/>
                  </a:cubicBezTo>
                  <a:cubicBezTo>
                    <a:pt x="183" y="18"/>
                    <a:pt x="182" y="17"/>
                    <a:pt x="182" y="16"/>
                  </a:cubicBezTo>
                  <a:cubicBezTo>
                    <a:pt x="182" y="16"/>
                    <a:pt x="181" y="15"/>
                    <a:pt x="180" y="15"/>
                  </a:cubicBezTo>
                  <a:cubicBezTo>
                    <a:pt x="180" y="14"/>
                    <a:pt x="179" y="14"/>
                    <a:pt x="179" y="13"/>
                  </a:cubicBezTo>
                  <a:cubicBezTo>
                    <a:pt x="178" y="13"/>
                    <a:pt x="177" y="12"/>
                    <a:pt x="177" y="12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6" y="17"/>
                    <a:pt x="155" y="17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11"/>
                    <a:pt x="151" y="10"/>
                    <a:pt x="151" y="9"/>
                  </a:cubicBezTo>
                  <a:cubicBezTo>
                    <a:pt x="150" y="8"/>
                    <a:pt x="149" y="7"/>
                    <a:pt x="148" y="6"/>
                  </a:cubicBezTo>
                  <a:cubicBezTo>
                    <a:pt x="148" y="6"/>
                    <a:pt x="146" y="5"/>
                    <a:pt x="146" y="4"/>
                  </a:cubicBezTo>
                  <a:cubicBezTo>
                    <a:pt x="144" y="4"/>
                    <a:pt x="143" y="4"/>
                    <a:pt x="142" y="3"/>
                  </a:cubicBezTo>
                  <a:cubicBezTo>
                    <a:pt x="141" y="3"/>
                    <a:pt x="140" y="3"/>
                    <a:pt x="139" y="3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4" y="4"/>
                    <a:pt x="132" y="4"/>
                    <a:pt x="131" y="4"/>
                  </a:cubicBezTo>
                  <a:cubicBezTo>
                    <a:pt x="130" y="5"/>
                    <a:pt x="129" y="5"/>
                    <a:pt x="128" y="6"/>
                  </a:cubicBezTo>
                  <a:cubicBezTo>
                    <a:pt x="127" y="6"/>
                    <a:pt x="125" y="7"/>
                    <a:pt x="124" y="7"/>
                  </a:cubicBezTo>
                  <a:cubicBezTo>
                    <a:pt x="123" y="8"/>
                    <a:pt x="122" y="9"/>
                    <a:pt x="121" y="9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5"/>
                    <a:pt x="109" y="25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4"/>
                    <a:pt x="107" y="24"/>
                    <a:pt x="106" y="23"/>
                  </a:cubicBezTo>
                  <a:cubicBezTo>
                    <a:pt x="105" y="23"/>
                    <a:pt x="104" y="23"/>
                    <a:pt x="102" y="22"/>
                  </a:cubicBezTo>
                  <a:cubicBezTo>
                    <a:pt x="101" y="22"/>
                    <a:pt x="100" y="22"/>
                    <a:pt x="99" y="22"/>
                  </a:cubicBezTo>
                  <a:cubicBezTo>
                    <a:pt x="99" y="22"/>
                    <a:pt x="98" y="22"/>
                    <a:pt x="98" y="22"/>
                  </a:cubicBezTo>
                  <a:cubicBezTo>
                    <a:pt x="98" y="22"/>
                    <a:pt x="97" y="22"/>
                    <a:pt x="97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5" y="24"/>
                    <a:pt x="95" y="2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4" y="25"/>
                    <a:pt x="93" y="26"/>
                    <a:pt x="93" y="26"/>
                  </a:cubicBezTo>
                  <a:cubicBezTo>
                    <a:pt x="93" y="27"/>
                    <a:pt x="92" y="29"/>
                    <a:pt x="92" y="30"/>
                  </a:cubicBezTo>
                  <a:cubicBezTo>
                    <a:pt x="91" y="31"/>
                    <a:pt x="91" y="32"/>
                    <a:pt x="90" y="33"/>
                  </a:cubicBezTo>
                  <a:cubicBezTo>
                    <a:pt x="89" y="34"/>
                    <a:pt x="88" y="35"/>
                    <a:pt x="87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8" y="30"/>
                    <a:pt x="67" y="31"/>
                    <a:pt x="66" y="31"/>
                  </a:cubicBezTo>
                  <a:cubicBezTo>
                    <a:pt x="65" y="32"/>
                    <a:pt x="64" y="32"/>
                    <a:pt x="63" y="3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6"/>
                    <a:pt x="59" y="37"/>
                    <a:pt x="58" y="38"/>
                  </a:cubicBezTo>
                  <a:cubicBezTo>
                    <a:pt x="57" y="39"/>
                    <a:pt x="57" y="40"/>
                    <a:pt x="56" y="41"/>
                  </a:cubicBezTo>
                  <a:cubicBezTo>
                    <a:pt x="56" y="42"/>
                    <a:pt x="55" y="43"/>
                    <a:pt x="55" y="44"/>
                  </a:cubicBezTo>
                  <a:cubicBezTo>
                    <a:pt x="54" y="45"/>
                    <a:pt x="54" y="46"/>
                    <a:pt x="54" y="47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8"/>
                    <a:pt x="53" y="61"/>
                    <a:pt x="53" y="63"/>
                  </a:cubicBezTo>
                  <a:cubicBezTo>
                    <a:pt x="53" y="65"/>
                    <a:pt x="52" y="67"/>
                    <a:pt x="50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8" y="66"/>
                    <a:pt x="47" y="66"/>
                    <a:pt x="46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4" y="66"/>
                    <a:pt x="44" y="66"/>
                    <a:pt x="43" y="66"/>
                  </a:cubicBezTo>
                  <a:cubicBezTo>
                    <a:pt x="42" y="66"/>
                    <a:pt x="42" y="66"/>
                    <a:pt x="41" y="66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8"/>
                    <a:pt x="39" y="68"/>
                    <a:pt x="39" y="69"/>
                  </a:cubicBezTo>
                  <a:cubicBezTo>
                    <a:pt x="38" y="70"/>
                    <a:pt x="38" y="71"/>
                    <a:pt x="38" y="72"/>
                  </a:cubicBezTo>
                  <a:cubicBezTo>
                    <a:pt x="38" y="74"/>
                    <a:pt x="38" y="76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80"/>
                    <a:pt x="37" y="81"/>
                    <a:pt x="36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29" y="79"/>
                    <a:pt x="24" y="78"/>
                    <a:pt x="19" y="78"/>
                  </a:cubicBezTo>
                  <a:cubicBezTo>
                    <a:pt x="18" y="78"/>
                    <a:pt x="17" y="78"/>
                    <a:pt x="16" y="78"/>
                  </a:cubicBezTo>
                  <a:cubicBezTo>
                    <a:pt x="15" y="78"/>
                    <a:pt x="14" y="78"/>
                    <a:pt x="12" y="7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7" y="83"/>
                    <a:pt x="7" y="83"/>
                  </a:cubicBezTo>
                  <a:cubicBezTo>
                    <a:pt x="6" y="84"/>
                    <a:pt x="6" y="85"/>
                    <a:pt x="5" y="86"/>
                  </a:cubicBezTo>
                  <a:cubicBezTo>
                    <a:pt x="5" y="87"/>
                    <a:pt x="4" y="89"/>
                    <a:pt x="4" y="90"/>
                  </a:cubicBezTo>
                  <a:cubicBezTo>
                    <a:pt x="4" y="93"/>
                    <a:pt x="3" y="95"/>
                    <a:pt x="3" y="98"/>
                  </a:cubicBezTo>
                  <a:cubicBezTo>
                    <a:pt x="3" y="99"/>
                    <a:pt x="3" y="100"/>
                    <a:pt x="4" y="102"/>
                  </a:cubicBezTo>
                  <a:cubicBezTo>
                    <a:pt x="4" y="103"/>
                    <a:pt x="4" y="104"/>
                    <a:pt x="4" y="105"/>
                  </a:cubicBezTo>
                  <a:cubicBezTo>
                    <a:pt x="5" y="106"/>
                    <a:pt x="5" y="107"/>
                    <a:pt x="5" y="107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7" y="109"/>
                    <a:pt x="7" y="109"/>
                    <a:pt x="8" y="109"/>
                  </a:cubicBezTo>
                  <a:cubicBezTo>
                    <a:pt x="8" y="110"/>
                    <a:pt x="9" y="110"/>
                    <a:pt x="10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0" y="111"/>
                    <a:pt x="10" y="111"/>
                    <a:pt x="10" y="1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18">
              <a:extLst>
                <a:ext uri="{FF2B5EF4-FFF2-40B4-BE49-F238E27FC236}">
                  <a16:creationId xmlns:a16="http://schemas.microsoft.com/office/drawing/2014/main" id="{9B3A48FC-939D-981C-3715-E7F9FEA33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006851"/>
              <a:ext cx="431800" cy="24765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1" y="130"/>
                </a:cxn>
                <a:cxn ang="0">
                  <a:pos x="1" y="113"/>
                </a:cxn>
                <a:cxn ang="0">
                  <a:pos x="2" y="108"/>
                </a:cxn>
                <a:cxn ang="0">
                  <a:pos x="26" y="103"/>
                </a:cxn>
                <a:cxn ang="0">
                  <a:pos x="24" y="84"/>
                </a:cxn>
                <a:cxn ang="0">
                  <a:pos x="37" y="86"/>
                </a:cxn>
                <a:cxn ang="0">
                  <a:pos x="28" y="65"/>
                </a:cxn>
                <a:cxn ang="0">
                  <a:pos x="44" y="51"/>
                </a:cxn>
                <a:cxn ang="0">
                  <a:pos x="60" y="47"/>
                </a:cxn>
                <a:cxn ang="0">
                  <a:pos x="77" y="30"/>
                </a:cxn>
                <a:cxn ang="0">
                  <a:pos x="87" y="36"/>
                </a:cxn>
                <a:cxn ang="0">
                  <a:pos x="101" y="26"/>
                </a:cxn>
                <a:cxn ang="0">
                  <a:pos x="114" y="34"/>
                </a:cxn>
                <a:cxn ang="0">
                  <a:pos x="114" y="31"/>
                </a:cxn>
                <a:cxn ang="0">
                  <a:pos x="132" y="23"/>
                </a:cxn>
                <a:cxn ang="0">
                  <a:pos x="139" y="35"/>
                </a:cxn>
                <a:cxn ang="0">
                  <a:pos x="143" y="14"/>
                </a:cxn>
                <a:cxn ang="0">
                  <a:pos x="157" y="2"/>
                </a:cxn>
                <a:cxn ang="0">
                  <a:pos x="179" y="11"/>
                </a:cxn>
                <a:cxn ang="0">
                  <a:pos x="179" y="9"/>
                </a:cxn>
                <a:cxn ang="0">
                  <a:pos x="198" y="9"/>
                </a:cxn>
                <a:cxn ang="0">
                  <a:pos x="208" y="23"/>
                </a:cxn>
                <a:cxn ang="0">
                  <a:pos x="211" y="7"/>
                </a:cxn>
                <a:cxn ang="0">
                  <a:pos x="227" y="8"/>
                </a:cxn>
                <a:cxn ang="0">
                  <a:pos x="238" y="25"/>
                </a:cxn>
                <a:cxn ang="0">
                  <a:pos x="251" y="24"/>
                </a:cxn>
                <a:cxn ang="0">
                  <a:pos x="258" y="39"/>
                </a:cxn>
                <a:cxn ang="0">
                  <a:pos x="246" y="25"/>
                </a:cxn>
                <a:cxn ang="0">
                  <a:pos x="238" y="31"/>
                </a:cxn>
                <a:cxn ang="0">
                  <a:pos x="220" y="12"/>
                </a:cxn>
                <a:cxn ang="0">
                  <a:pos x="214" y="13"/>
                </a:cxn>
                <a:cxn ang="0">
                  <a:pos x="204" y="28"/>
                </a:cxn>
                <a:cxn ang="0">
                  <a:pos x="197" y="18"/>
                </a:cxn>
                <a:cxn ang="0">
                  <a:pos x="187" y="14"/>
                </a:cxn>
                <a:cxn ang="0">
                  <a:pos x="180" y="22"/>
                </a:cxn>
                <a:cxn ang="0">
                  <a:pos x="166" y="9"/>
                </a:cxn>
                <a:cxn ang="0">
                  <a:pos x="153" y="14"/>
                </a:cxn>
                <a:cxn ang="0">
                  <a:pos x="147" y="24"/>
                </a:cxn>
                <a:cxn ang="0">
                  <a:pos x="139" y="37"/>
                </a:cxn>
                <a:cxn ang="0">
                  <a:pos x="129" y="29"/>
                </a:cxn>
                <a:cxn ang="0">
                  <a:pos x="118" y="34"/>
                </a:cxn>
                <a:cxn ang="0">
                  <a:pos x="111" y="41"/>
                </a:cxn>
                <a:cxn ang="0">
                  <a:pos x="105" y="31"/>
                </a:cxn>
                <a:cxn ang="0">
                  <a:pos x="92" y="34"/>
                </a:cxn>
                <a:cxn ang="0">
                  <a:pos x="84" y="37"/>
                </a:cxn>
                <a:cxn ang="0">
                  <a:pos x="68" y="34"/>
                </a:cxn>
                <a:cxn ang="0">
                  <a:pos x="61" y="61"/>
                </a:cxn>
                <a:cxn ang="0">
                  <a:pos x="42" y="57"/>
                </a:cxn>
                <a:cxn ang="0">
                  <a:pos x="34" y="70"/>
                </a:cxn>
                <a:cxn ang="0">
                  <a:pos x="32" y="91"/>
                </a:cxn>
                <a:cxn ang="0">
                  <a:pos x="29" y="89"/>
                </a:cxn>
                <a:cxn ang="0">
                  <a:pos x="27" y="105"/>
                </a:cxn>
                <a:cxn ang="0">
                  <a:pos x="7" y="109"/>
                </a:cxn>
                <a:cxn ang="0">
                  <a:pos x="6" y="111"/>
                </a:cxn>
                <a:cxn ang="0">
                  <a:pos x="7" y="121"/>
                </a:cxn>
                <a:cxn ang="0">
                  <a:pos x="8" y="133"/>
                </a:cxn>
                <a:cxn ang="0">
                  <a:pos x="2" y="141"/>
                </a:cxn>
                <a:cxn ang="0">
                  <a:pos x="5" y="148"/>
                </a:cxn>
              </a:cxnLst>
              <a:rect l="0" t="0" r="r" b="b"/>
              <a:pathLst>
                <a:path w="259" h="148">
                  <a:moveTo>
                    <a:pt x="5" y="148"/>
                  </a:moveTo>
                  <a:cubicBezTo>
                    <a:pt x="4" y="147"/>
                    <a:pt x="3" y="147"/>
                    <a:pt x="2" y="146"/>
                  </a:cubicBezTo>
                  <a:cubicBezTo>
                    <a:pt x="2" y="146"/>
                    <a:pt x="1" y="145"/>
                    <a:pt x="1" y="145"/>
                  </a:cubicBezTo>
                  <a:cubicBezTo>
                    <a:pt x="1" y="144"/>
                    <a:pt x="1" y="144"/>
                    <a:pt x="0" y="143"/>
                  </a:cubicBezTo>
                  <a:cubicBezTo>
                    <a:pt x="0" y="143"/>
                    <a:pt x="0" y="142"/>
                    <a:pt x="0" y="142"/>
                  </a:cubicBezTo>
                  <a:cubicBezTo>
                    <a:pt x="0" y="141"/>
                    <a:pt x="0" y="141"/>
                    <a:pt x="0" y="140"/>
                  </a:cubicBezTo>
                  <a:cubicBezTo>
                    <a:pt x="0" y="139"/>
                    <a:pt x="0" y="138"/>
                    <a:pt x="0" y="137"/>
                  </a:cubicBezTo>
                  <a:cubicBezTo>
                    <a:pt x="0" y="136"/>
                    <a:pt x="1" y="135"/>
                    <a:pt x="2" y="134"/>
                  </a:cubicBezTo>
                  <a:cubicBezTo>
                    <a:pt x="2" y="133"/>
                    <a:pt x="3" y="132"/>
                    <a:pt x="4" y="131"/>
                  </a:cubicBezTo>
                  <a:cubicBezTo>
                    <a:pt x="5" y="131"/>
                    <a:pt x="5" y="131"/>
                    <a:pt x="6" y="131"/>
                  </a:cubicBezTo>
                  <a:cubicBezTo>
                    <a:pt x="6" y="130"/>
                    <a:pt x="7" y="130"/>
                    <a:pt x="7" y="130"/>
                  </a:cubicBezTo>
                  <a:cubicBezTo>
                    <a:pt x="9" y="130"/>
                    <a:pt x="10" y="130"/>
                    <a:pt x="11" y="130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8" y="131"/>
                    <a:pt x="7" y="130"/>
                    <a:pt x="6" y="128"/>
                  </a:cubicBezTo>
                  <a:cubicBezTo>
                    <a:pt x="4" y="126"/>
                    <a:pt x="3" y="124"/>
                    <a:pt x="3" y="122"/>
                  </a:cubicBezTo>
                  <a:cubicBezTo>
                    <a:pt x="2" y="121"/>
                    <a:pt x="2" y="120"/>
                    <a:pt x="2" y="119"/>
                  </a:cubicBezTo>
                  <a:cubicBezTo>
                    <a:pt x="1" y="118"/>
                    <a:pt x="1" y="117"/>
                    <a:pt x="1" y="116"/>
                  </a:cubicBezTo>
                  <a:cubicBezTo>
                    <a:pt x="1" y="115"/>
                    <a:pt x="1" y="114"/>
                    <a:pt x="1" y="113"/>
                  </a:cubicBezTo>
                  <a:cubicBezTo>
                    <a:pt x="0" y="112"/>
                    <a:pt x="1" y="110"/>
                    <a:pt x="1" y="109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3" y="106"/>
                    <a:pt x="3" y="106"/>
                  </a:cubicBezTo>
                  <a:cubicBezTo>
                    <a:pt x="4" y="104"/>
                    <a:pt x="5" y="104"/>
                    <a:pt x="6" y="103"/>
                  </a:cubicBezTo>
                  <a:cubicBezTo>
                    <a:pt x="8" y="102"/>
                    <a:pt x="10" y="101"/>
                    <a:pt x="13" y="100"/>
                  </a:cubicBezTo>
                  <a:cubicBezTo>
                    <a:pt x="17" y="100"/>
                    <a:pt x="22" y="101"/>
                    <a:pt x="26" y="103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0" y="104"/>
                    <a:pt x="20" y="102"/>
                    <a:pt x="20" y="99"/>
                  </a:cubicBezTo>
                  <a:cubicBezTo>
                    <a:pt x="20" y="98"/>
                    <a:pt x="20" y="96"/>
                    <a:pt x="20" y="95"/>
                  </a:cubicBezTo>
                  <a:cubicBezTo>
                    <a:pt x="20" y="94"/>
                    <a:pt x="20" y="92"/>
                    <a:pt x="20" y="91"/>
                  </a:cubicBezTo>
                  <a:cubicBezTo>
                    <a:pt x="21" y="89"/>
                    <a:pt x="21" y="88"/>
                    <a:pt x="22" y="86"/>
                  </a:cubicBezTo>
                  <a:cubicBezTo>
                    <a:pt x="22" y="86"/>
                    <a:pt x="23" y="85"/>
                    <a:pt x="24" y="84"/>
                  </a:cubicBezTo>
                  <a:cubicBezTo>
                    <a:pt x="24" y="83"/>
                    <a:pt x="26" y="83"/>
                    <a:pt x="27" y="82"/>
                  </a:cubicBezTo>
                  <a:cubicBezTo>
                    <a:pt x="28" y="82"/>
                    <a:pt x="29" y="82"/>
                    <a:pt x="30" y="82"/>
                  </a:cubicBezTo>
                  <a:cubicBezTo>
                    <a:pt x="31" y="82"/>
                    <a:pt x="31" y="82"/>
                    <a:pt x="32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4" y="83"/>
                    <a:pt x="34" y="84"/>
                    <a:pt x="35" y="84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7"/>
                    <a:pt x="30" y="86"/>
                    <a:pt x="30" y="85"/>
                  </a:cubicBezTo>
                  <a:cubicBezTo>
                    <a:pt x="30" y="84"/>
                    <a:pt x="30" y="83"/>
                    <a:pt x="30" y="82"/>
                  </a:cubicBezTo>
                  <a:cubicBezTo>
                    <a:pt x="29" y="79"/>
                    <a:pt x="28" y="77"/>
                    <a:pt x="28" y="74"/>
                  </a:cubicBezTo>
                  <a:cubicBezTo>
                    <a:pt x="27" y="72"/>
                    <a:pt x="28" y="71"/>
                    <a:pt x="27" y="69"/>
                  </a:cubicBezTo>
                  <a:cubicBezTo>
                    <a:pt x="28" y="68"/>
                    <a:pt x="28" y="66"/>
                    <a:pt x="28" y="65"/>
                  </a:cubicBezTo>
                  <a:cubicBezTo>
                    <a:pt x="29" y="63"/>
                    <a:pt x="29" y="62"/>
                    <a:pt x="30" y="61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2" y="58"/>
                    <a:pt x="32" y="58"/>
                    <a:pt x="33" y="57"/>
                  </a:cubicBezTo>
                  <a:cubicBezTo>
                    <a:pt x="34" y="56"/>
                    <a:pt x="35" y="55"/>
                    <a:pt x="36" y="54"/>
                  </a:cubicBezTo>
                  <a:cubicBezTo>
                    <a:pt x="37" y="53"/>
                    <a:pt x="39" y="52"/>
                    <a:pt x="40" y="52"/>
                  </a:cubicBezTo>
                  <a:cubicBezTo>
                    <a:pt x="41" y="51"/>
                    <a:pt x="43" y="51"/>
                    <a:pt x="44" y="51"/>
                  </a:cubicBezTo>
                  <a:cubicBezTo>
                    <a:pt x="46" y="51"/>
                    <a:pt x="47" y="51"/>
                    <a:pt x="49" y="51"/>
                  </a:cubicBezTo>
                  <a:cubicBezTo>
                    <a:pt x="52" y="51"/>
                    <a:pt x="54" y="52"/>
                    <a:pt x="57" y="53"/>
                  </a:cubicBezTo>
                  <a:cubicBezTo>
                    <a:pt x="58" y="54"/>
                    <a:pt x="59" y="55"/>
                    <a:pt x="60" y="56"/>
                  </a:cubicBezTo>
                  <a:cubicBezTo>
                    <a:pt x="61" y="57"/>
                    <a:pt x="62" y="58"/>
                    <a:pt x="63" y="59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56"/>
                    <a:pt x="60" y="51"/>
                    <a:pt x="60" y="47"/>
                  </a:cubicBezTo>
                  <a:cubicBezTo>
                    <a:pt x="60" y="45"/>
                    <a:pt x="60" y="42"/>
                    <a:pt x="60" y="40"/>
                  </a:cubicBezTo>
                  <a:cubicBezTo>
                    <a:pt x="61" y="38"/>
                    <a:pt x="62" y="36"/>
                    <a:pt x="64" y="34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1"/>
                    <a:pt x="69" y="31"/>
                    <a:pt x="70" y="30"/>
                  </a:cubicBezTo>
                  <a:cubicBezTo>
                    <a:pt x="71" y="30"/>
                    <a:pt x="72" y="30"/>
                    <a:pt x="74" y="30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78" y="30"/>
                    <a:pt x="79" y="31"/>
                    <a:pt x="80" y="31"/>
                  </a:cubicBezTo>
                  <a:cubicBezTo>
                    <a:pt x="81" y="32"/>
                    <a:pt x="82" y="32"/>
                    <a:pt x="83" y="3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5"/>
                    <a:pt x="87" y="35"/>
                    <a:pt x="88" y="34"/>
                  </a:cubicBezTo>
                  <a:cubicBezTo>
                    <a:pt x="88" y="33"/>
                    <a:pt x="89" y="33"/>
                    <a:pt x="89" y="32"/>
                  </a:cubicBezTo>
                  <a:cubicBezTo>
                    <a:pt x="90" y="31"/>
                    <a:pt x="91" y="31"/>
                    <a:pt x="91" y="30"/>
                  </a:cubicBezTo>
                  <a:cubicBezTo>
                    <a:pt x="92" y="29"/>
                    <a:pt x="93" y="29"/>
                    <a:pt x="93" y="28"/>
                  </a:cubicBezTo>
                  <a:cubicBezTo>
                    <a:pt x="94" y="28"/>
                    <a:pt x="95" y="28"/>
                    <a:pt x="96" y="27"/>
                  </a:cubicBezTo>
                  <a:cubicBezTo>
                    <a:pt x="97" y="27"/>
                    <a:pt x="99" y="26"/>
                    <a:pt x="101" y="26"/>
                  </a:cubicBezTo>
                  <a:cubicBezTo>
                    <a:pt x="102" y="26"/>
                    <a:pt x="103" y="26"/>
                    <a:pt x="104" y="26"/>
                  </a:cubicBezTo>
                  <a:cubicBezTo>
                    <a:pt x="105" y="27"/>
                    <a:pt x="106" y="27"/>
                    <a:pt x="106" y="27"/>
                  </a:cubicBezTo>
                  <a:cubicBezTo>
                    <a:pt x="107" y="27"/>
                    <a:pt x="108" y="28"/>
                    <a:pt x="109" y="28"/>
                  </a:cubicBezTo>
                  <a:cubicBezTo>
                    <a:pt x="110" y="29"/>
                    <a:pt x="110" y="29"/>
                    <a:pt x="111" y="30"/>
                  </a:cubicBezTo>
                  <a:cubicBezTo>
                    <a:pt x="112" y="31"/>
                    <a:pt x="112" y="31"/>
                    <a:pt x="113" y="32"/>
                  </a:cubicBezTo>
                  <a:cubicBezTo>
                    <a:pt x="113" y="33"/>
                    <a:pt x="114" y="34"/>
                    <a:pt x="114" y="34"/>
                  </a:cubicBezTo>
                  <a:cubicBezTo>
                    <a:pt x="115" y="35"/>
                    <a:pt x="115" y="36"/>
                    <a:pt x="115" y="37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2" y="36"/>
                    <a:pt x="112" y="35"/>
                    <a:pt x="112" y="34"/>
                  </a:cubicBezTo>
                  <a:cubicBezTo>
                    <a:pt x="113" y="33"/>
                    <a:pt x="113" y="32"/>
                    <a:pt x="114" y="31"/>
                  </a:cubicBezTo>
                  <a:cubicBezTo>
                    <a:pt x="114" y="30"/>
                    <a:pt x="115" y="30"/>
                    <a:pt x="115" y="29"/>
                  </a:cubicBezTo>
                  <a:cubicBezTo>
                    <a:pt x="117" y="27"/>
                    <a:pt x="118" y="26"/>
                    <a:pt x="120" y="25"/>
                  </a:cubicBezTo>
                  <a:cubicBezTo>
                    <a:pt x="121" y="25"/>
                    <a:pt x="122" y="24"/>
                    <a:pt x="123" y="24"/>
                  </a:cubicBezTo>
                  <a:cubicBezTo>
                    <a:pt x="124" y="24"/>
                    <a:pt x="125" y="23"/>
                    <a:pt x="126" y="23"/>
                  </a:cubicBezTo>
                  <a:cubicBezTo>
                    <a:pt x="127" y="23"/>
                    <a:pt x="128" y="23"/>
                    <a:pt x="129" y="23"/>
                  </a:cubicBezTo>
                  <a:cubicBezTo>
                    <a:pt x="130" y="23"/>
                    <a:pt x="131" y="23"/>
                    <a:pt x="132" y="23"/>
                  </a:cubicBezTo>
                  <a:cubicBezTo>
                    <a:pt x="134" y="23"/>
                    <a:pt x="136" y="24"/>
                    <a:pt x="137" y="25"/>
                  </a:cubicBezTo>
                  <a:cubicBezTo>
                    <a:pt x="138" y="25"/>
                    <a:pt x="139" y="26"/>
                    <a:pt x="140" y="27"/>
                  </a:cubicBezTo>
                  <a:cubicBezTo>
                    <a:pt x="141" y="27"/>
                    <a:pt x="142" y="28"/>
                    <a:pt x="142" y="29"/>
                  </a:cubicBezTo>
                  <a:cubicBezTo>
                    <a:pt x="143" y="29"/>
                    <a:pt x="144" y="30"/>
                    <a:pt x="144" y="31"/>
                  </a:cubicBezTo>
                  <a:cubicBezTo>
                    <a:pt x="145" y="32"/>
                    <a:pt x="145" y="33"/>
                    <a:pt x="146" y="34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30"/>
                    <a:pt x="139" y="28"/>
                    <a:pt x="139" y="27"/>
                  </a:cubicBezTo>
                  <a:cubicBezTo>
                    <a:pt x="139" y="25"/>
                    <a:pt x="140" y="24"/>
                    <a:pt x="140" y="22"/>
                  </a:cubicBezTo>
                  <a:cubicBezTo>
                    <a:pt x="140" y="21"/>
                    <a:pt x="141" y="19"/>
                    <a:pt x="141" y="18"/>
                  </a:cubicBezTo>
                  <a:cubicBezTo>
                    <a:pt x="141" y="17"/>
                    <a:pt x="142" y="16"/>
                    <a:pt x="142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7"/>
                    <a:pt x="149" y="7"/>
                    <a:pt x="149" y="7"/>
                  </a:cubicBezTo>
                  <a:cubicBezTo>
                    <a:pt x="151" y="6"/>
                    <a:pt x="152" y="5"/>
                    <a:pt x="153" y="4"/>
                  </a:cubicBezTo>
                  <a:cubicBezTo>
                    <a:pt x="155" y="3"/>
                    <a:pt x="156" y="3"/>
                    <a:pt x="157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4" y="0"/>
                    <a:pt x="165" y="0"/>
                    <a:pt x="167" y="1"/>
                  </a:cubicBezTo>
                  <a:cubicBezTo>
                    <a:pt x="169" y="1"/>
                    <a:pt x="171" y="1"/>
                    <a:pt x="173" y="3"/>
                  </a:cubicBezTo>
                  <a:cubicBezTo>
                    <a:pt x="174" y="4"/>
                    <a:pt x="176" y="5"/>
                    <a:pt x="177" y="7"/>
                  </a:cubicBezTo>
                  <a:cubicBezTo>
                    <a:pt x="178" y="8"/>
                    <a:pt x="178" y="10"/>
                    <a:pt x="179" y="11"/>
                  </a:cubicBezTo>
                  <a:cubicBezTo>
                    <a:pt x="180" y="15"/>
                    <a:pt x="180" y="18"/>
                    <a:pt x="180" y="21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3" y="15"/>
                    <a:pt x="174" y="15"/>
                    <a:pt x="175" y="14"/>
                  </a:cubicBezTo>
                  <a:cubicBezTo>
                    <a:pt x="175" y="13"/>
                    <a:pt x="176" y="12"/>
                    <a:pt x="177" y="11"/>
                  </a:cubicBezTo>
                  <a:cubicBezTo>
                    <a:pt x="177" y="10"/>
                    <a:pt x="178" y="10"/>
                    <a:pt x="179" y="9"/>
                  </a:cubicBezTo>
                  <a:cubicBezTo>
                    <a:pt x="180" y="8"/>
                    <a:pt x="181" y="8"/>
                    <a:pt x="182" y="7"/>
                  </a:cubicBezTo>
                  <a:cubicBezTo>
                    <a:pt x="183" y="6"/>
                    <a:pt x="184" y="6"/>
                    <a:pt x="185" y="6"/>
                  </a:cubicBezTo>
                  <a:cubicBezTo>
                    <a:pt x="186" y="6"/>
                    <a:pt x="188" y="6"/>
                    <a:pt x="189" y="5"/>
                  </a:cubicBezTo>
                  <a:cubicBezTo>
                    <a:pt x="190" y="6"/>
                    <a:pt x="191" y="6"/>
                    <a:pt x="192" y="6"/>
                  </a:cubicBezTo>
                  <a:cubicBezTo>
                    <a:pt x="193" y="6"/>
                    <a:pt x="194" y="6"/>
                    <a:pt x="195" y="7"/>
                  </a:cubicBezTo>
                  <a:cubicBezTo>
                    <a:pt x="196" y="7"/>
                    <a:pt x="197" y="8"/>
                    <a:pt x="198" y="9"/>
                  </a:cubicBezTo>
                  <a:cubicBezTo>
                    <a:pt x="199" y="9"/>
                    <a:pt x="200" y="10"/>
                    <a:pt x="201" y="11"/>
                  </a:cubicBezTo>
                  <a:cubicBezTo>
                    <a:pt x="202" y="11"/>
                    <a:pt x="202" y="12"/>
                    <a:pt x="203" y="13"/>
                  </a:cubicBezTo>
                  <a:cubicBezTo>
                    <a:pt x="204" y="14"/>
                    <a:pt x="204" y="14"/>
                    <a:pt x="205" y="15"/>
                  </a:cubicBezTo>
                  <a:cubicBezTo>
                    <a:pt x="205" y="16"/>
                    <a:pt x="206" y="17"/>
                    <a:pt x="206" y="18"/>
                  </a:cubicBezTo>
                  <a:cubicBezTo>
                    <a:pt x="207" y="19"/>
                    <a:pt x="207" y="20"/>
                    <a:pt x="207" y="21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19"/>
                    <a:pt x="203" y="18"/>
                    <a:pt x="203" y="17"/>
                  </a:cubicBezTo>
                  <a:cubicBezTo>
                    <a:pt x="204" y="16"/>
                    <a:pt x="204" y="15"/>
                    <a:pt x="205" y="13"/>
                  </a:cubicBezTo>
                  <a:cubicBezTo>
                    <a:pt x="206" y="12"/>
                    <a:pt x="206" y="11"/>
                    <a:pt x="207" y="10"/>
                  </a:cubicBezTo>
                  <a:cubicBezTo>
                    <a:pt x="208" y="9"/>
                    <a:pt x="210" y="8"/>
                    <a:pt x="211" y="7"/>
                  </a:cubicBezTo>
                  <a:cubicBezTo>
                    <a:pt x="212" y="7"/>
                    <a:pt x="214" y="6"/>
                    <a:pt x="215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8" y="6"/>
                    <a:pt x="218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20" y="6"/>
                    <a:pt x="222" y="6"/>
                    <a:pt x="223" y="7"/>
                  </a:cubicBezTo>
                  <a:cubicBezTo>
                    <a:pt x="224" y="7"/>
                    <a:pt x="225" y="8"/>
                    <a:pt x="227" y="8"/>
                  </a:cubicBezTo>
                  <a:cubicBezTo>
                    <a:pt x="228" y="9"/>
                    <a:pt x="229" y="10"/>
                    <a:pt x="230" y="10"/>
                  </a:cubicBezTo>
                  <a:cubicBezTo>
                    <a:pt x="232" y="12"/>
                    <a:pt x="233" y="14"/>
                    <a:pt x="235" y="16"/>
                  </a:cubicBezTo>
                  <a:cubicBezTo>
                    <a:pt x="237" y="20"/>
                    <a:pt x="239" y="25"/>
                    <a:pt x="239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36" y="26"/>
                    <a:pt x="237" y="25"/>
                    <a:pt x="238" y="25"/>
                  </a:cubicBezTo>
                  <a:cubicBezTo>
                    <a:pt x="238" y="24"/>
                    <a:pt x="239" y="24"/>
                    <a:pt x="240" y="23"/>
                  </a:cubicBezTo>
                  <a:cubicBezTo>
                    <a:pt x="240" y="23"/>
                    <a:pt x="241" y="22"/>
                    <a:pt x="242" y="22"/>
                  </a:cubicBezTo>
                  <a:cubicBezTo>
                    <a:pt x="243" y="22"/>
                    <a:pt x="243" y="22"/>
                    <a:pt x="244" y="22"/>
                  </a:cubicBezTo>
                  <a:cubicBezTo>
                    <a:pt x="245" y="21"/>
                    <a:pt x="246" y="22"/>
                    <a:pt x="247" y="22"/>
                  </a:cubicBezTo>
                  <a:cubicBezTo>
                    <a:pt x="248" y="22"/>
                    <a:pt x="248" y="22"/>
                    <a:pt x="249" y="22"/>
                  </a:cubicBezTo>
                  <a:cubicBezTo>
                    <a:pt x="250" y="23"/>
                    <a:pt x="251" y="23"/>
                    <a:pt x="251" y="24"/>
                  </a:cubicBezTo>
                  <a:cubicBezTo>
                    <a:pt x="254" y="25"/>
                    <a:pt x="256" y="28"/>
                    <a:pt x="257" y="31"/>
                  </a:cubicBezTo>
                  <a:cubicBezTo>
                    <a:pt x="258" y="32"/>
                    <a:pt x="258" y="33"/>
                    <a:pt x="259" y="35"/>
                  </a:cubicBezTo>
                  <a:cubicBezTo>
                    <a:pt x="259" y="36"/>
                    <a:pt x="259" y="38"/>
                    <a:pt x="259" y="39"/>
                  </a:cubicBezTo>
                  <a:cubicBezTo>
                    <a:pt x="258" y="40"/>
                    <a:pt x="258" y="40"/>
                    <a:pt x="258" y="40"/>
                  </a:cubicBezTo>
                  <a:cubicBezTo>
                    <a:pt x="258" y="39"/>
                    <a:pt x="258" y="39"/>
                    <a:pt x="258" y="39"/>
                  </a:cubicBezTo>
                  <a:cubicBezTo>
                    <a:pt x="258" y="39"/>
                    <a:pt x="258" y="39"/>
                    <a:pt x="258" y="39"/>
                  </a:cubicBezTo>
                  <a:cubicBezTo>
                    <a:pt x="258" y="38"/>
                    <a:pt x="258" y="36"/>
                    <a:pt x="257" y="35"/>
                  </a:cubicBezTo>
                  <a:cubicBezTo>
                    <a:pt x="257" y="34"/>
                    <a:pt x="257" y="34"/>
                    <a:pt x="256" y="33"/>
                  </a:cubicBezTo>
                  <a:cubicBezTo>
                    <a:pt x="256" y="33"/>
                    <a:pt x="256" y="32"/>
                    <a:pt x="256" y="31"/>
                  </a:cubicBezTo>
                  <a:cubicBezTo>
                    <a:pt x="254" y="29"/>
                    <a:pt x="252" y="27"/>
                    <a:pt x="250" y="26"/>
                  </a:cubicBezTo>
                  <a:cubicBezTo>
                    <a:pt x="249" y="26"/>
                    <a:pt x="249" y="25"/>
                    <a:pt x="248" y="25"/>
                  </a:cubicBezTo>
                  <a:cubicBezTo>
                    <a:pt x="248" y="25"/>
                    <a:pt x="247" y="25"/>
                    <a:pt x="246" y="25"/>
                  </a:cubicBezTo>
                  <a:cubicBezTo>
                    <a:pt x="246" y="25"/>
                    <a:pt x="245" y="25"/>
                    <a:pt x="245" y="25"/>
                  </a:cubicBezTo>
                  <a:cubicBezTo>
                    <a:pt x="244" y="25"/>
                    <a:pt x="244" y="25"/>
                    <a:pt x="243" y="26"/>
                  </a:cubicBezTo>
                  <a:cubicBezTo>
                    <a:pt x="243" y="26"/>
                    <a:pt x="242" y="26"/>
                    <a:pt x="242" y="26"/>
                  </a:cubicBezTo>
                  <a:cubicBezTo>
                    <a:pt x="241" y="27"/>
                    <a:pt x="241" y="27"/>
                    <a:pt x="240" y="28"/>
                  </a:cubicBezTo>
                  <a:cubicBezTo>
                    <a:pt x="240" y="28"/>
                    <a:pt x="240" y="29"/>
                    <a:pt x="239" y="29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2"/>
                    <a:pt x="236" y="32"/>
                    <a:pt x="235" y="32"/>
                  </a:cubicBezTo>
                  <a:cubicBezTo>
                    <a:pt x="235" y="31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26"/>
                    <a:pt x="233" y="22"/>
                    <a:pt x="230" y="19"/>
                  </a:cubicBezTo>
                  <a:cubicBezTo>
                    <a:pt x="228" y="16"/>
                    <a:pt x="225" y="14"/>
                    <a:pt x="221" y="13"/>
                  </a:cubicBezTo>
                  <a:cubicBezTo>
                    <a:pt x="221" y="13"/>
                    <a:pt x="220" y="13"/>
                    <a:pt x="22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2"/>
                    <a:pt x="217" y="12"/>
                    <a:pt x="217" y="12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5" y="13"/>
                    <a:pt x="215" y="13"/>
                    <a:pt x="214" y="13"/>
                  </a:cubicBezTo>
                  <a:cubicBezTo>
                    <a:pt x="214" y="14"/>
                    <a:pt x="213" y="14"/>
                    <a:pt x="213" y="15"/>
                  </a:cubicBezTo>
                  <a:cubicBezTo>
                    <a:pt x="212" y="16"/>
                    <a:pt x="212" y="16"/>
                    <a:pt x="211" y="17"/>
                  </a:cubicBezTo>
                  <a:cubicBezTo>
                    <a:pt x="211" y="18"/>
                    <a:pt x="210" y="19"/>
                    <a:pt x="210" y="20"/>
                  </a:cubicBezTo>
                  <a:cubicBezTo>
                    <a:pt x="210" y="20"/>
                    <a:pt x="209" y="21"/>
                    <a:pt x="209" y="22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208" y="27"/>
                    <a:pt x="206" y="29"/>
                    <a:pt x="204" y="28"/>
                  </a:cubicBezTo>
                  <a:cubicBezTo>
                    <a:pt x="203" y="28"/>
                    <a:pt x="202" y="27"/>
                    <a:pt x="201" y="26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200" y="22"/>
                    <a:pt x="199" y="21"/>
                  </a:cubicBezTo>
                  <a:cubicBezTo>
                    <a:pt x="199" y="21"/>
                    <a:pt x="199" y="20"/>
                    <a:pt x="198" y="20"/>
                  </a:cubicBezTo>
                  <a:cubicBezTo>
                    <a:pt x="198" y="19"/>
                    <a:pt x="197" y="18"/>
                    <a:pt x="197" y="18"/>
                  </a:cubicBezTo>
                  <a:cubicBezTo>
                    <a:pt x="196" y="17"/>
                    <a:pt x="196" y="17"/>
                    <a:pt x="195" y="17"/>
                  </a:cubicBezTo>
                  <a:cubicBezTo>
                    <a:pt x="195" y="16"/>
                    <a:pt x="194" y="16"/>
                    <a:pt x="194" y="15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4"/>
                    <a:pt x="191" y="14"/>
                    <a:pt x="190" y="14"/>
                  </a:cubicBezTo>
                  <a:cubicBezTo>
                    <a:pt x="190" y="14"/>
                    <a:pt x="189" y="14"/>
                    <a:pt x="189" y="14"/>
                  </a:cubicBezTo>
                  <a:cubicBezTo>
                    <a:pt x="188" y="14"/>
                    <a:pt x="188" y="14"/>
                    <a:pt x="187" y="14"/>
                  </a:cubicBezTo>
                  <a:cubicBezTo>
                    <a:pt x="187" y="14"/>
                    <a:pt x="186" y="14"/>
                    <a:pt x="186" y="15"/>
                  </a:cubicBezTo>
                  <a:cubicBezTo>
                    <a:pt x="185" y="15"/>
                    <a:pt x="185" y="15"/>
                    <a:pt x="184" y="15"/>
                  </a:cubicBezTo>
                  <a:cubicBezTo>
                    <a:pt x="184" y="16"/>
                    <a:pt x="183" y="16"/>
                    <a:pt x="183" y="17"/>
                  </a:cubicBezTo>
                  <a:cubicBezTo>
                    <a:pt x="182" y="17"/>
                    <a:pt x="182" y="18"/>
                    <a:pt x="182" y="18"/>
                  </a:cubicBezTo>
                  <a:cubicBezTo>
                    <a:pt x="181" y="19"/>
                    <a:pt x="181" y="19"/>
                    <a:pt x="181" y="20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79" y="25"/>
                    <a:pt x="176" y="25"/>
                    <a:pt x="174" y="24"/>
                  </a:cubicBezTo>
                  <a:cubicBezTo>
                    <a:pt x="172" y="24"/>
                    <a:pt x="171" y="22"/>
                    <a:pt x="171" y="21"/>
                  </a:cubicBezTo>
                  <a:cubicBezTo>
                    <a:pt x="172" y="18"/>
                    <a:pt x="171" y="16"/>
                    <a:pt x="171" y="14"/>
                  </a:cubicBezTo>
                  <a:cubicBezTo>
                    <a:pt x="170" y="12"/>
                    <a:pt x="169" y="10"/>
                    <a:pt x="168" y="10"/>
                  </a:cubicBezTo>
                  <a:cubicBezTo>
                    <a:pt x="167" y="9"/>
                    <a:pt x="167" y="9"/>
                    <a:pt x="166" y="9"/>
                  </a:cubicBezTo>
                  <a:cubicBezTo>
                    <a:pt x="165" y="9"/>
                    <a:pt x="164" y="9"/>
                    <a:pt x="163" y="9"/>
                  </a:cubicBezTo>
                  <a:cubicBezTo>
                    <a:pt x="162" y="9"/>
                    <a:pt x="162" y="9"/>
                    <a:pt x="162" y="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0"/>
                    <a:pt x="158" y="11"/>
                    <a:pt x="157" y="11"/>
                  </a:cubicBezTo>
                  <a:cubicBezTo>
                    <a:pt x="156" y="11"/>
                    <a:pt x="155" y="12"/>
                    <a:pt x="154" y="13"/>
                  </a:cubicBezTo>
                  <a:cubicBezTo>
                    <a:pt x="154" y="13"/>
                    <a:pt x="153" y="13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9" y="20"/>
                    <a:pt x="149" y="20"/>
                    <a:pt x="148" y="21"/>
                  </a:cubicBezTo>
                  <a:cubicBezTo>
                    <a:pt x="148" y="22"/>
                    <a:pt x="148" y="23"/>
                    <a:pt x="147" y="24"/>
                  </a:cubicBezTo>
                  <a:cubicBezTo>
                    <a:pt x="147" y="25"/>
                    <a:pt x="147" y="26"/>
                    <a:pt x="147" y="28"/>
                  </a:cubicBezTo>
                  <a:cubicBezTo>
                    <a:pt x="147" y="29"/>
                    <a:pt x="146" y="30"/>
                    <a:pt x="146" y="31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7"/>
                    <a:pt x="144" y="39"/>
                    <a:pt x="142" y="39"/>
                  </a:cubicBezTo>
                  <a:cubicBezTo>
                    <a:pt x="141" y="39"/>
                    <a:pt x="140" y="38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39" y="36"/>
                    <a:pt x="139" y="35"/>
                    <a:pt x="138" y="35"/>
                  </a:cubicBezTo>
                  <a:cubicBezTo>
                    <a:pt x="138" y="34"/>
                    <a:pt x="138" y="34"/>
                    <a:pt x="137" y="33"/>
                  </a:cubicBezTo>
                  <a:cubicBezTo>
                    <a:pt x="137" y="33"/>
                    <a:pt x="136" y="32"/>
                    <a:pt x="136" y="32"/>
                  </a:cubicBezTo>
                  <a:cubicBezTo>
                    <a:pt x="135" y="32"/>
                    <a:pt x="135" y="31"/>
                    <a:pt x="134" y="31"/>
                  </a:cubicBezTo>
                  <a:cubicBezTo>
                    <a:pt x="133" y="30"/>
                    <a:pt x="132" y="30"/>
                    <a:pt x="131" y="30"/>
                  </a:cubicBezTo>
                  <a:cubicBezTo>
                    <a:pt x="130" y="29"/>
                    <a:pt x="129" y="29"/>
                    <a:pt x="129" y="29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3" y="30"/>
                    <a:pt x="123" y="31"/>
                  </a:cubicBezTo>
                  <a:cubicBezTo>
                    <a:pt x="122" y="31"/>
                    <a:pt x="122" y="31"/>
                    <a:pt x="121" y="32"/>
                  </a:cubicBezTo>
                  <a:cubicBezTo>
                    <a:pt x="121" y="32"/>
                    <a:pt x="120" y="32"/>
                    <a:pt x="120" y="33"/>
                  </a:cubicBezTo>
                  <a:cubicBezTo>
                    <a:pt x="119" y="33"/>
                    <a:pt x="119" y="34"/>
                    <a:pt x="118" y="34"/>
                  </a:cubicBezTo>
                  <a:cubicBezTo>
                    <a:pt x="118" y="35"/>
                    <a:pt x="118" y="35"/>
                    <a:pt x="117" y="36"/>
                  </a:cubicBezTo>
                  <a:cubicBezTo>
                    <a:pt x="117" y="37"/>
                    <a:pt x="117" y="37"/>
                    <a:pt x="117" y="38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2"/>
                    <a:pt x="115" y="43"/>
                    <a:pt x="113" y="42"/>
                  </a:cubicBezTo>
                  <a:cubicBezTo>
                    <a:pt x="112" y="42"/>
                    <a:pt x="112" y="41"/>
                    <a:pt x="111" y="41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8"/>
                    <a:pt x="110" y="37"/>
                    <a:pt x="110" y="37"/>
                  </a:cubicBezTo>
                  <a:cubicBezTo>
                    <a:pt x="110" y="36"/>
                    <a:pt x="109" y="35"/>
                    <a:pt x="109" y="35"/>
                  </a:cubicBezTo>
                  <a:cubicBezTo>
                    <a:pt x="109" y="34"/>
                    <a:pt x="108" y="34"/>
                    <a:pt x="108" y="33"/>
                  </a:cubicBezTo>
                  <a:cubicBezTo>
                    <a:pt x="107" y="33"/>
                    <a:pt x="107" y="32"/>
                    <a:pt x="106" y="32"/>
                  </a:cubicBezTo>
                  <a:cubicBezTo>
                    <a:pt x="106" y="31"/>
                    <a:pt x="105" y="31"/>
                    <a:pt x="105" y="31"/>
                  </a:cubicBezTo>
                  <a:cubicBezTo>
                    <a:pt x="104" y="31"/>
                    <a:pt x="104" y="30"/>
                    <a:pt x="103" y="30"/>
                  </a:cubicBezTo>
                  <a:cubicBezTo>
                    <a:pt x="102" y="30"/>
                    <a:pt x="102" y="30"/>
                    <a:pt x="101" y="30"/>
                  </a:cubicBezTo>
                  <a:cubicBezTo>
                    <a:pt x="100" y="30"/>
                    <a:pt x="98" y="30"/>
                    <a:pt x="97" y="31"/>
                  </a:cubicBezTo>
                  <a:cubicBezTo>
                    <a:pt x="96" y="31"/>
                    <a:pt x="96" y="31"/>
                    <a:pt x="95" y="31"/>
                  </a:cubicBezTo>
                  <a:cubicBezTo>
                    <a:pt x="94" y="32"/>
                    <a:pt x="94" y="32"/>
                    <a:pt x="93" y="32"/>
                  </a:cubicBezTo>
                  <a:cubicBezTo>
                    <a:pt x="93" y="33"/>
                    <a:pt x="92" y="33"/>
                    <a:pt x="92" y="34"/>
                  </a:cubicBezTo>
                  <a:cubicBezTo>
                    <a:pt x="91" y="34"/>
                    <a:pt x="91" y="35"/>
                    <a:pt x="90" y="36"/>
                  </a:cubicBezTo>
                  <a:cubicBezTo>
                    <a:pt x="90" y="36"/>
                    <a:pt x="89" y="37"/>
                    <a:pt x="89" y="37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40"/>
                    <a:pt x="87" y="41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5"/>
                    <a:pt x="80" y="34"/>
                    <a:pt x="79" y="33"/>
                  </a:cubicBezTo>
                  <a:cubicBezTo>
                    <a:pt x="78" y="33"/>
                    <a:pt x="78" y="33"/>
                    <a:pt x="77" y="32"/>
                  </a:cubicBezTo>
                  <a:cubicBezTo>
                    <a:pt x="76" y="32"/>
                    <a:pt x="75" y="32"/>
                    <a:pt x="74" y="32"/>
                  </a:cubicBezTo>
                  <a:cubicBezTo>
                    <a:pt x="73" y="32"/>
                    <a:pt x="72" y="32"/>
                    <a:pt x="71" y="33"/>
                  </a:cubicBezTo>
                  <a:cubicBezTo>
                    <a:pt x="70" y="33"/>
                    <a:pt x="69" y="33"/>
                    <a:pt x="68" y="34"/>
                  </a:cubicBezTo>
                  <a:cubicBezTo>
                    <a:pt x="67" y="34"/>
                    <a:pt x="66" y="35"/>
                    <a:pt x="66" y="36"/>
                  </a:cubicBezTo>
                  <a:cubicBezTo>
                    <a:pt x="64" y="37"/>
                    <a:pt x="63" y="39"/>
                    <a:pt x="63" y="41"/>
                  </a:cubicBezTo>
                  <a:cubicBezTo>
                    <a:pt x="62" y="43"/>
                    <a:pt x="62" y="45"/>
                    <a:pt x="63" y="47"/>
                  </a:cubicBezTo>
                  <a:cubicBezTo>
                    <a:pt x="63" y="51"/>
                    <a:pt x="64" y="55"/>
                    <a:pt x="64" y="60"/>
                  </a:cubicBezTo>
                  <a:cubicBezTo>
                    <a:pt x="64" y="61"/>
                    <a:pt x="63" y="62"/>
                    <a:pt x="62" y="62"/>
                  </a:cubicBezTo>
                  <a:cubicBezTo>
                    <a:pt x="61" y="62"/>
                    <a:pt x="61" y="62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0" y="60"/>
                    <a:pt x="59" y="60"/>
                    <a:pt x="58" y="59"/>
                  </a:cubicBezTo>
                  <a:cubicBezTo>
                    <a:pt x="57" y="58"/>
                    <a:pt x="56" y="58"/>
                    <a:pt x="55" y="57"/>
                  </a:cubicBezTo>
                  <a:cubicBezTo>
                    <a:pt x="53" y="56"/>
                    <a:pt x="51" y="56"/>
                    <a:pt x="48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3" y="56"/>
                    <a:pt x="42" y="57"/>
                  </a:cubicBezTo>
                  <a:cubicBezTo>
                    <a:pt x="41" y="57"/>
                    <a:pt x="40" y="58"/>
                    <a:pt x="40" y="59"/>
                  </a:cubicBezTo>
                  <a:cubicBezTo>
                    <a:pt x="39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4"/>
                    <a:pt x="35" y="66"/>
                    <a:pt x="35" y="67"/>
                  </a:cubicBezTo>
                  <a:cubicBezTo>
                    <a:pt x="34" y="68"/>
                    <a:pt x="34" y="69"/>
                    <a:pt x="34" y="70"/>
                  </a:cubicBezTo>
                  <a:cubicBezTo>
                    <a:pt x="34" y="71"/>
                    <a:pt x="34" y="72"/>
                    <a:pt x="34" y="73"/>
                  </a:cubicBezTo>
                  <a:cubicBezTo>
                    <a:pt x="35" y="75"/>
                    <a:pt x="36" y="77"/>
                    <a:pt x="36" y="80"/>
                  </a:cubicBezTo>
                  <a:cubicBezTo>
                    <a:pt x="37" y="81"/>
                    <a:pt x="37" y="83"/>
                    <a:pt x="37" y="84"/>
                  </a:cubicBezTo>
                  <a:cubicBezTo>
                    <a:pt x="38" y="85"/>
                    <a:pt x="38" y="87"/>
                    <a:pt x="38" y="88"/>
                  </a:cubicBezTo>
                  <a:cubicBezTo>
                    <a:pt x="38" y="90"/>
                    <a:pt x="37" y="92"/>
                    <a:pt x="35" y="92"/>
                  </a:cubicBezTo>
                  <a:cubicBezTo>
                    <a:pt x="34" y="92"/>
                    <a:pt x="33" y="92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93"/>
                    <a:pt x="27" y="94"/>
                    <a:pt x="27" y="95"/>
                  </a:cubicBezTo>
                  <a:cubicBezTo>
                    <a:pt x="27" y="97"/>
                    <a:pt x="27" y="98"/>
                    <a:pt x="27" y="99"/>
                  </a:cubicBezTo>
                  <a:cubicBezTo>
                    <a:pt x="27" y="101"/>
                    <a:pt x="27" y="103"/>
                    <a:pt x="27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7"/>
                    <a:pt x="27" y="109"/>
                    <a:pt x="25" y="109"/>
                  </a:cubicBezTo>
                  <a:cubicBezTo>
                    <a:pt x="24" y="110"/>
                    <a:pt x="23" y="109"/>
                    <a:pt x="23" y="109"/>
                  </a:cubicBezTo>
                  <a:cubicBezTo>
                    <a:pt x="20" y="107"/>
                    <a:pt x="17" y="106"/>
                    <a:pt x="13" y="107"/>
                  </a:cubicBezTo>
                  <a:cubicBezTo>
                    <a:pt x="12" y="107"/>
                    <a:pt x="10" y="107"/>
                    <a:pt x="9" y="108"/>
                  </a:cubicBezTo>
                  <a:cubicBezTo>
                    <a:pt x="8" y="108"/>
                    <a:pt x="8" y="109"/>
                    <a:pt x="7" y="109"/>
                  </a:cubicBezTo>
                  <a:cubicBezTo>
                    <a:pt x="7" y="109"/>
                    <a:pt x="7" y="109"/>
                    <a:pt x="7" y="110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2"/>
                    <a:pt x="6" y="112"/>
                    <a:pt x="6" y="113"/>
                  </a:cubicBezTo>
                  <a:cubicBezTo>
                    <a:pt x="6" y="114"/>
                    <a:pt x="6" y="115"/>
                    <a:pt x="6" y="115"/>
                  </a:cubicBezTo>
                  <a:cubicBezTo>
                    <a:pt x="6" y="116"/>
                    <a:pt x="6" y="117"/>
                    <a:pt x="6" y="118"/>
                  </a:cubicBezTo>
                  <a:cubicBezTo>
                    <a:pt x="7" y="119"/>
                    <a:pt x="7" y="120"/>
                    <a:pt x="7" y="121"/>
                  </a:cubicBezTo>
                  <a:cubicBezTo>
                    <a:pt x="8" y="122"/>
                    <a:pt x="8" y="124"/>
                    <a:pt x="9" y="126"/>
                  </a:cubicBezTo>
                  <a:cubicBezTo>
                    <a:pt x="10" y="127"/>
                    <a:pt x="11" y="129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3" y="131"/>
                    <a:pt x="13" y="133"/>
                    <a:pt x="12" y="133"/>
                  </a:cubicBezTo>
                  <a:cubicBezTo>
                    <a:pt x="11" y="134"/>
                    <a:pt x="11" y="134"/>
                    <a:pt x="10" y="134"/>
                  </a:cubicBezTo>
                  <a:cubicBezTo>
                    <a:pt x="10" y="133"/>
                    <a:pt x="9" y="133"/>
                    <a:pt x="8" y="133"/>
                  </a:cubicBezTo>
                  <a:cubicBezTo>
                    <a:pt x="8" y="133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4" y="135"/>
                    <a:pt x="4" y="135"/>
                  </a:cubicBezTo>
                  <a:cubicBezTo>
                    <a:pt x="3" y="136"/>
                    <a:pt x="3" y="137"/>
                    <a:pt x="2" y="138"/>
                  </a:cubicBezTo>
                  <a:cubicBezTo>
                    <a:pt x="2" y="138"/>
                    <a:pt x="2" y="139"/>
                    <a:pt x="2" y="140"/>
                  </a:cubicBezTo>
                  <a:cubicBezTo>
                    <a:pt x="2" y="140"/>
                    <a:pt x="1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3"/>
                    <a:pt x="2" y="143"/>
                    <a:pt x="2" y="144"/>
                  </a:cubicBezTo>
                  <a:cubicBezTo>
                    <a:pt x="3" y="144"/>
                    <a:pt x="3" y="145"/>
                    <a:pt x="3" y="145"/>
                  </a:cubicBezTo>
                  <a:cubicBezTo>
                    <a:pt x="3" y="145"/>
                    <a:pt x="4" y="146"/>
                    <a:pt x="4" y="146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45" name="Elemento grafico 1044" descr="Sostenibilità con riempimento a tinta unita">
            <a:extLst>
              <a:ext uri="{FF2B5EF4-FFF2-40B4-BE49-F238E27FC236}">
                <a16:creationId xmlns:a16="http://schemas.microsoft.com/office/drawing/2014/main" id="{81657A14-BA61-39D6-F2BD-1A396206F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2775" y="4468218"/>
            <a:ext cx="457200" cy="457200"/>
          </a:xfrm>
          <a:prstGeom prst="rect">
            <a:avLst/>
          </a:prstGeom>
        </p:spPr>
      </p:pic>
      <p:sp>
        <p:nvSpPr>
          <p:cNvPr id="1046" name="CasellaDiTesto 1045">
            <a:extLst>
              <a:ext uri="{FF2B5EF4-FFF2-40B4-BE49-F238E27FC236}">
                <a16:creationId xmlns:a16="http://schemas.microsoft.com/office/drawing/2014/main" id="{28BF6A17-435C-138A-8265-351877C89BF5}"/>
              </a:ext>
            </a:extLst>
          </p:cNvPr>
          <p:cNvSpPr txBox="1"/>
          <p:nvPr/>
        </p:nvSpPr>
        <p:spPr>
          <a:xfrm>
            <a:off x="1403125" y="3427976"/>
            <a:ext cx="4510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base"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it-IT" sz="1000" i="1" dirty="0"/>
              <a:t>Norma dell'Unione che stabilisca i livelli che devono essere raggiunti in termini ambientali dalle singole imprese, ovvero l’obbligo di utilizzare le migliori tecniche disponibili (</a:t>
            </a:r>
            <a:r>
              <a:rPr lang="it-IT" sz="1000" b="1" i="1" dirty="0"/>
              <a:t>Best </a:t>
            </a:r>
            <a:r>
              <a:rPr lang="it-IT" sz="1000" b="1" i="1" dirty="0" err="1"/>
              <a:t>Available</a:t>
            </a:r>
            <a:r>
              <a:rPr lang="it-IT" sz="1000" b="1" i="1" dirty="0"/>
              <a:t> Techniques, BAT</a:t>
            </a:r>
            <a:r>
              <a:rPr lang="it-IT" sz="1000" i="1" dirty="0"/>
              <a:t>) garantendo migliori livelli di emissione degli inquinanti.</a:t>
            </a:r>
          </a:p>
        </p:txBody>
      </p:sp>
      <p:sp>
        <p:nvSpPr>
          <p:cNvPr id="1048" name="CasellaDiTesto 1047">
            <a:extLst>
              <a:ext uri="{FF2B5EF4-FFF2-40B4-BE49-F238E27FC236}">
                <a16:creationId xmlns:a16="http://schemas.microsoft.com/office/drawing/2014/main" id="{F0FBE924-872A-B45D-AD87-1E2AAD87052C}"/>
              </a:ext>
            </a:extLst>
          </p:cNvPr>
          <p:cNvSpPr txBox="1"/>
          <p:nvPr/>
        </p:nvSpPr>
        <p:spPr>
          <a:xfrm>
            <a:off x="538186" y="3533127"/>
            <a:ext cx="6403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Norma </a:t>
            </a:r>
            <a:r>
              <a:rPr lang="en-US" sz="1100" b="1" dirty="0" err="1"/>
              <a:t>dell’UE</a:t>
            </a:r>
            <a:endParaRPr lang="en-US" sz="1100" b="1" dirty="0"/>
          </a:p>
        </p:txBody>
      </p:sp>
      <p:sp>
        <p:nvSpPr>
          <p:cNvPr id="1049" name="Freccia a destra 1048">
            <a:extLst>
              <a:ext uri="{FF2B5EF4-FFF2-40B4-BE49-F238E27FC236}">
                <a16:creationId xmlns:a16="http://schemas.microsoft.com/office/drawing/2014/main" id="{F3AE47E4-EB80-1263-DC52-E8FA570B3B0B}"/>
              </a:ext>
            </a:extLst>
          </p:cNvPr>
          <p:cNvSpPr/>
          <p:nvPr/>
        </p:nvSpPr>
        <p:spPr>
          <a:xfrm>
            <a:off x="1154922" y="3663721"/>
            <a:ext cx="186335" cy="218887"/>
          </a:xfrm>
          <a:prstGeom prst="rightArrow">
            <a:avLst/>
          </a:prstGeom>
          <a:solidFill>
            <a:srgbClr val="ED35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1" name="CasellaDiTesto 1050">
            <a:extLst>
              <a:ext uri="{FF2B5EF4-FFF2-40B4-BE49-F238E27FC236}">
                <a16:creationId xmlns:a16="http://schemas.microsoft.com/office/drawing/2014/main" id="{BBB67927-7946-FB4B-F75B-AFBA33ACD111}"/>
              </a:ext>
            </a:extLst>
          </p:cNvPr>
          <p:cNvSpPr txBox="1"/>
          <p:nvPr/>
        </p:nvSpPr>
        <p:spPr>
          <a:xfrm>
            <a:off x="515760" y="5158312"/>
            <a:ext cx="535672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200" dirty="0">
                <a:cs typeface="Arial" panose="020B0604020202020204" pitchFamily="34" charset="0"/>
              </a:rPr>
              <a:t>Devono essere destinati all’autoconsumo dell’impresa beneficiaria.</a:t>
            </a:r>
          </a:p>
          <a:p>
            <a:pPr algn="just">
              <a:spcAft>
                <a:spcPts val="300"/>
              </a:spcAft>
            </a:pPr>
            <a:r>
              <a:rPr lang="it-IT" sz="1200" dirty="0">
                <a:cs typeface="Arial" panose="020B0604020202020204" pitchFamily="34" charset="0"/>
              </a:rPr>
              <a:t>Eventuale componente di stoccaggio deve assorbire almeno il 75% dell’energia dall’impianto FER collegato già esistente, su base annua.</a:t>
            </a:r>
            <a:endParaRPr lang="it-IT" sz="1200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it-IT" sz="1200" dirty="0"/>
              <a:t>Eventuale utilizzo di idrogeno deve essere </a:t>
            </a:r>
            <a:r>
              <a:rPr lang="it-IT" sz="1200" b="1" dirty="0"/>
              <a:t>“rinnovabile” </a:t>
            </a:r>
            <a:r>
              <a:rPr lang="it-IT" sz="1200" dirty="0"/>
              <a:t>o</a:t>
            </a:r>
            <a:r>
              <a:rPr lang="it-IT" sz="1200" b="1" dirty="0"/>
              <a:t> “a basse emissioni di carbonio”.</a:t>
            </a:r>
            <a:endParaRPr lang="it-IT" sz="1200" dirty="0">
              <a:cs typeface="Arial" panose="020B0604020202020204" pitchFamily="34" charset="0"/>
            </a:endParaRPr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4E8BF89F-3E29-062E-2781-F9647BD6F680}"/>
              </a:ext>
            </a:extLst>
          </p:cNvPr>
          <p:cNvSpPr/>
          <p:nvPr/>
        </p:nvSpPr>
        <p:spPr>
          <a:xfrm>
            <a:off x="6560948" y="5023395"/>
            <a:ext cx="5253474" cy="1479462"/>
          </a:xfrm>
          <a:custGeom>
            <a:avLst/>
            <a:gdLst>
              <a:gd name="connsiteX0" fmla="*/ 0 w 2615178"/>
              <a:gd name="connsiteY0" fmla="*/ 0 h 942654"/>
              <a:gd name="connsiteX1" fmla="*/ 2615178 w 2615178"/>
              <a:gd name="connsiteY1" fmla="*/ 0 h 942654"/>
              <a:gd name="connsiteX2" fmla="*/ 2615178 w 2615178"/>
              <a:gd name="connsiteY2" fmla="*/ 942654 h 942654"/>
              <a:gd name="connsiteX3" fmla="*/ 0 w 2615178"/>
              <a:gd name="connsiteY3" fmla="*/ 942654 h 942654"/>
              <a:gd name="connsiteX4" fmla="*/ 0 w 2615178"/>
              <a:gd name="connsiteY4" fmla="*/ 0 h 94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5178" h="942654">
                <a:moveTo>
                  <a:pt x="0" y="0"/>
                </a:moveTo>
                <a:lnTo>
                  <a:pt x="2615178" y="0"/>
                </a:lnTo>
                <a:lnTo>
                  <a:pt x="2615178" y="942654"/>
                </a:lnTo>
                <a:lnTo>
                  <a:pt x="0" y="9426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>
              <a:spcAft>
                <a:spcPts val="300"/>
              </a:spcAft>
            </a:pPr>
            <a:r>
              <a:rPr lang="it-IT" sz="1100" b="0" i="0" u="none" strike="noStrike" baseline="0" dirty="0">
                <a:solidFill>
                  <a:srgbClr val="000000"/>
                </a:solidFill>
              </a:rPr>
              <a:t>Attività ammissibili</a:t>
            </a:r>
            <a:r>
              <a:rPr lang="it-IT" sz="1100" dirty="0">
                <a:solidFill>
                  <a:srgbClr val="000000"/>
                </a:solidFill>
              </a:rPr>
              <a:t>: (i) </a:t>
            </a:r>
            <a:r>
              <a:rPr lang="it-IT" sz="1100" b="1" dirty="0">
                <a:solidFill>
                  <a:srgbClr val="000000"/>
                </a:solidFill>
              </a:rPr>
              <a:t>efficienza nell’uso delle risorse </a:t>
            </a:r>
            <a:r>
              <a:rPr lang="it-IT" sz="1100" dirty="0">
                <a:solidFill>
                  <a:srgbClr val="000000"/>
                </a:solidFill>
              </a:rPr>
              <a:t>(riduzione risorse consumate, sostituzione di materie prime primarie con secondarie); (ii) </a:t>
            </a:r>
            <a:r>
              <a:rPr lang="it-IT" sz="1100" b="0" i="0" u="none" strike="noStrike" baseline="0" dirty="0">
                <a:solidFill>
                  <a:srgbClr val="000000"/>
                </a:solidFill>
              </a:rPr>
              <a:t>migliorare prevenzione, riduzione della produzione, preparazione per riutilizzo, decontaminazione e riciclaggio di </a:t>
            </a:r>
            <a:r>
              <a:rPr lang="it-IT" sz="1100" b="1" i="0" u="none" strike="noStrike" baseline="0" dirty="0">
                <a:solidFill>
                  <a:srgbClr val="000000"/>
                </a:solidFill>
              </a:rPr>
              <a:t>rifiuti</a:t>
            </a:r>
            <a:r>
              <a:rPr lang="it-IT" sz="1100" b="0" i="0" u="none" strike="noStrike" baseline="0" dirty="0">
                <a:solidFill>
                  <a:srgbClr val="000000"/>
                </a:solidFill>
              </a:rPr>
              <a:t> (beneficiario/terzi); (iii) migliorare raccolta, selezione, decontaminazione, pretrattamento e trattamento </a:t>
            </a:r>
            <a:r>
              <a:rPr lang="it-IT" sz="1100" b="1" i="0" u="none" strike="noStrike" baseline="0" dirty="0">
                <a:solidFill>
                  <a:srgbClr val="000000"/>
                </a:solidFill>
              </a:rPr>
              <a:t>di altri prodotti, materiali o sostanze </a:t>
            </a:r>
            <a:r>
              <a:rPr lang="it-IT" sz="1100" b="0" i="0" u="none" strike="noStrike" baseline="0" dirty="0">
                <a:solidFill>
                  <a:srgbClr val="000000"/>
                </a:solidFill>
              </a:rPr>
              <a:t>del (beneficiario/terzi). </a:t>
            </a:r>
          </a:p>
          <a:p>
            <a:pPr algn="just">
              <a:spcAft>
                <a:spcPts val="300"/>
              </a:spcAft>
            </a:pP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Devono riguardare tecnologie che non costituiscono una </a:t>
            </a: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pratica commerciale consolidata già redditizia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; non devono riguardare smaltimento dei rifiuti e operazioni di recupero dei rifiuti per la produzione di energia.</a:t>
            </a:r>
          </a:p>
        </p:txBody>
      </p:sp>
    </p:spTree>
    <p:extLst>
      <p:ext uri="{BB962C8B-B14F-4D97-AF65-F5344CB8AC3E}">
        <p14:creationId xmlns:p14="http://schemas.microsoft.com/office/powerpoint/2010/main" val="106359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78496188-4737-4595-9C3E-765DA5714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751" y="355841"/>
            <a:ext cx="981158" cy="60113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C53906D-6FB5-169D-F2AB-8F86E5F88586}"/>
              </a:ext>
            </a:extLst>
          </p:cNvPr>
          <p:cNvSpPr txBox="1">
            <a:spLocks/>
          </p:cNvSpPr>
          <p:nvPr/>
        </p:nvSpPr>
        <p:spPr>
          <a:xfrm>
            <a:off x="292168" y="327353"/>
            <a:ext cx="10763290" cy="66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0" dirty="0">
                <a:solidFill>
                  <a:srgbClr val="FFFFFF"/>
                </a:solidFill>
                <a:latin typeface="DINPro-Light" panose="02000504040000020003" pitchFamily="50" charset="0"/>
                <a:ea typeface="+mn-ea"/>
                <a:cs typeface="+mn-cs"/>
              </a:rPr>
              <a:t>CONTRATTI DI SVILUPPO: Sostenibilità Processi Produttivi (PNRR)</a:t>
            </a:r>
          </a:p>
          <a:p>
            <a:pPr>
              <a:lnSpc>
                <a:spcPct val="100000"/>
              </a:lnSpc>
            </a:pP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Programma per la tutela ambientale: Circolare direttoriale 18 ottobre 2024, n. 42944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B49C026-093A-36AA-AC59-B703ACC03A67}"/>
              </a:ext>
            </a:extLst>
          </p:cNvPr>
          <p:cNvSpPr txBox="1"/>
          <p:nvPr/>
        </p:nvSpPr>
        <p:spPr>
          <a:xfrm>
            <a:off x="125499" y="1481733"/>
            <a:ext cx="12066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dirty="0">
                <a:latin typeface="+mn-lt"/>
                <a:ea typeface="+mn-ea"/>
                <a:cs typeface="+mn-cs"/>
              </a:rPr>
              <a:t>La Circolare contiene chiarimenti in merito all’applicazione della disciplina ambientale di cui al Regolamento GBER: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6BFB192F-D6CE-8632-7485-300629D3B7D3}"/>
              </a:ext>
            </a:extLst>
          </p:cNvPr>
          <p:cNvSpPr/>
          <p:nvPr/>
        </p:nvSpPr>
        <p:spPr>
          <a:xfrm>
            <a:off x="600074" y="2448230"/>
            <a:ext cx="5391151" cy="169283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1E51ADB6-A934-A4CF-387C-6789D0340DE4}"/>
              </a:ext>
            </a:extLst>
          </p:cNvPr>
          <p:cNvSpPr/>
          <p:nvPr/>
        </p:nvSpPr>
        <p:spPr>
          <a:xfrm>
            <a:off x="656322" y="2626564"/>
            <a:ext cx="52301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200" dirty="0"/>
              <a:t>Potenziale ammissibilità di investimenti concernenti la realizzazione di </a:t>
            </a:r>
            <a:r>
              <a:rPr lang="it-IT" sz="1200" b="1" dirty="0"/>
              <a:t>nuove unità produttive</a:t>
            </a:r>
            <a:r>
              <a:rPr lang="it-IT" sz="1200" dirty="0"/>
              <a:t>/implementazione di </a:t>
            </a:r>
            <a:r>
              <a:rPr lang="it-IT" sz="1200" b="1" dirty="0"/>
              <a:t>nuove linee produttive: 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dirty="0"/>
              <a:t>sole spese riconducibili al perseguimento degli obiettivi ambientali;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dirty="0"/>
              <a:t>scenario controfattuale </a:t>
            </a:r>
            <a:r>
              <a:rPr lang="it-IT" sz="1200" dirty="0">
                <a:sym typeface="Wingdings" panose="05000000000000000000" pitchFamily="2" charset="2"/>
              </a:rPr>
              <a:t></a:t>
            </a:r>
            <a:r>
              <a:rPr lang="it-IT" sz="1200" dirty="0"/>
              <a:t> in assenza di aiuto l’impresa avrebbe comunque realizzato l’intervento, con </a:t>
            </a:r>
            <a:r>
              <a:rPr lang="it-IT" sz="1200" b="1" dirty="0"/>
              <a:t>caratteristiche meno rispettose dell’ambiente </a:t>
            </a:r>
            <a:r>
              <a:rPr lang="it-IT" sz="1200" dirty="0"/>
              <a:t>(altrimenti si configurerebbe un investimento di natura produttiva).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76B5747D-CB54-31D0-3251-8302BCAE16D2}"/>
              </a:ext>
            </a:extLst>
          </p:cNvPr>
          <p:cNvSpPr/>
          <p:nvPr/>
        </p:nvSpPr>
        <p:spPr>
          <a:xfrm>
            <a:off x="600073" y="2096089"/>
            <a:ext cx="5391151" cy="369332"/>
          </a:xfrm>
          <a:prstGeom prst="rect">
            <a:avLst/>
          </a:prstGeom>
          <a:solidFill>
            <a:srgbClr val="007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Nuove realizzazioni – artt. 36 e 38 Reg. GBER</a:t>
            </a:r>
          </a:p>
        </p:txBody>
      </p:sp>
      <p:grpSp>
        <p:nvGrpSpPr>
          <p:cNvPr id="59" name="Group 38">
            <a:extLst>
              <a:ext uri="{FF2B5EF4-FFF2-40B4-BE49-F238E27FC236}">
                <a16:creationId xmlns:a16="http://schemas.microsoft.com/office/drawing/2014/main" id="{72DD8D74-953C-4965-614A-3218D6387F13}"/>
              </a:ext>
            </a:extLst>
          </p:cNvPr>
          <p:cNvGrpSpPr/>
          <p:nvPr/>
        </p:nvGrpSpPr>
        <p:grpSpPr>
          <a:xfrm>
            <a:off x="1678919" y="6705049"/>
            <a:ext cx="263571" cy="351926"/>
            <a:chOff x="444500" y="2887663"/>
            <a:chExt cx="838200" cy="1119187"/>
          </a:xfrm>
          <a:solidFill>
            <a:schemeClr val="bg1"/>
          </a:solidFill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4C6C997C-229A-3EBE-50C6-497544DFF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3306763"/>
              <a:ext cx="279400" cy="211137"/>
            </a:xfrm>
            <a:custGeom>
              <a:avLst/>
              <a:gdLst>
                <a:gd name="T0" fmla="*/ 771 w 880"/>
                <a:gd name="T1" fmla="*/ 0 h 661"/>
                <a:gd name="T2" fmla="*/ 792 w 880"/>
                <a:gd name="T3" fmla="*/ 1 h 661"/>
                <a:gd name="T4" fmla="*/ 812 w 880"/>
                <a:gd name="T5" fmla="*/ 8 h 661"/>
                <a:gd name="T6" fmla="*/ 831 w 880"/>
                <a:gd name="T7" fmla="*/ 19 h 661"/>
                <a:gd name="T8" fmla="*/ 848 w 880"/>
                <a:gd name="T9" fmla="*/ 32 h 661"/>
                <a:gd name="T10" fmla="*/ 862 w 880"/>
                <a:gd name="T11" fmla="*/ 50 h 661"/>
                <a:gd name="T12" fmla="*/ 873 w 880"/>
                <a:gd name="T13" fmla="*/ 69 h 661"/>
                <a:gd name="T14" fmla="*/ 878 w 880"/>
                <a:gd name="T15" fmla="*/ 89 h 661"/>
                <a:gd name="T16" fmla="*/ 880 w 880"/>
                <a:gd name="T17" fmla="*/ 110 h 661"/>
                <a:gd name="T18" fmla="*/ 878 w 880"/>
                <a:gd name="T19" fmla="*/ 131 h 661"/>
                <a:gd name="T20" fmla="*/ 873 w 880"/>
                <a:gd name="T21" fmla="*/ 152 h 661"/>
                <a:gd name="T22" fmla="*/ 862 w 880"/>
                <a:gd name="T23" fmla="*/ 170 h 661"/>
                <a:gd name="T24" fmla="*/ 848 w 880"/>
                <a:gd name="T25" fmla="*/ 188 h 661"/>
                <a:gd name="T26" fmla="*/ 408 w 880"/>
                <a:gd name="T27" fmla="*/ 629 h 661"/>
                <a:gd name="T28" fmla="*/ 391 w 880"/>
                <a:gd name="T29" fmla="*/ 642 h 661"/>
                <a:gd name="T30" fmla="*/ 372 w 880"/>
                <a:gd name="T31" fmla="*/ 653 h 661"/>
                <a:gd name="T32" fmla="*/ 351 w 880"/>
                <a:gd name="T33" fmla="*/ 658 h 661"/>
                <a:gd name="T34" fmla="*/ 330 w 880"/>
                <a:gd name="T35" fmla="*/ 661 h 661"/>
                <a:gd name="T36" fmla="*/ 310 w 880"/>
                <a:gd name="T37" fmla="*/ 658 h 661"/>
                <a:gd name="T38" fmla="*/ 290 w 880"/>
                <a:gd name="T39" fmla="*/ 653 h 661"/>
                <a:gd name="T40" fmla="*/ 270 w 880"/>
                <a:gd name="T41" fmla="*/ 642 h 661"/>
                <a:gd name="T42" fmla="*/ 253 w 880"/>
                <a:gd name="T43" fmla="*/ 629 h 661"/>
                <a:gd name="T44" fmla="*/ 32 w 880"/>
                <a:gd name="T45" fmla="*/ 408 h 661"/>
                <a:gd name="T46" fmla="*/ 19 w 880"/>
                <a:gd name="T47" fmla="*/ 391 h 661"/>
                <a:gd name="T48" fmla="*/ 9 w 880"/>
                <a:gd name="T49" fmla="*/ 372 h 661"/>
                <a:gd name="T50" fmla="*/ 3 w 880"/>
                <a:gd name="T51" fmla="*/ 351 h 661"/>
                <a:gd name="T52" fmla="*/ 0 w 880"/>
                <a:gd name="T53" fmla="*/ 330 h 661"/>
                <a:gd name="T54" fmla="*/ 3 w 880"/>
                <a:gd name="T55" fmla="*/ 309 h 661"/>
                <a:gd name="T56" fmla="*/ 9 w 880"/>
                <a:gd name="T57" fmla="*/ 289 h 661"/>
                <a:gd name="T58" fmla="*/ 19 w 880"/>
                <a:gd name="T59" fmla="*/ 270 h 661"/>
                <a:gd name="T60" fmla="*/ 32 w 880"/>
                <a:gd name="T61" fmla="*/ 253 h 661"/>
                <a:gd name="T62" fmla="*/ 50 w 880"/>
                <a:gd name="T63" fmla="*/ 239 h 661"/>
                <a:gd name="T64" fmla="*/ 69 w 880"/>
                <a:gd name="T65" fmla="*/ 228 h 661"/>
                <a:gd name="T66" fmla="*/ 90 w 880"/>
                <a:gd name="T67" fmla="*/ 223 h 661"/>
                <a:gd name="T68" fmla="*/ 110 w 880"/>
                <a:gd name="T69" fmla="*/ 220 h 661"/>
                <a:gd name="T70" fmla="*/ 132 w 880"/>
                <a:gd name="T71" fmla="*/ 223 h 661"/>
                <a:gd name="T72" fmla="*/ 152 w 880"/>
                <a:gd name="T73" fmla="*/ 228 h 661"/>
                <a:gd name="T74" fmla="*/ 171 w 880"/>
                <a:gd name="T75" fmla="*/ 239 h 661"/>
                <a:gd name="T76" fmla="*/ 188 w 880"/>
                <a:gd name="T77" fmla="*/ 253 h 661"/>
                <a:gd name="T78" fmla="*/ 330 w 880"/>
                <a:gd name="T79" fmla="*/ 395 h 661"/>
                <a:gd name="T80" fmla="*/ 693 w 880"/>
                <a:gd name="T81" fmla="*/ 32 h 661"/>
                <a:gd name="T82" fmla="*/ 710 w 880"/>
                <a:gd name="T83" fmla="*/ 18 h 661"/>
                <a:gd name="T84" fmla="*/ 729 w 880"/>
                <a:gd name="T85" fmla="*/ 8 h 661"/>
                <a:gd name="T86" fmla="*/ 749 w 880"/>
                <a:gd name="T87" fmla="*/ 1 h 661"/>
                <a:gd name="T88" fmla="*/ 771 w 880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0" h="661">
                  <a:moveTo>
                    <a:pt x="771" y="0"/>
                  </a:moveTo>
                  <a:lnTo>
                    <a:pt x="792" y="1"/>
                  </a:lnTo>
                  <a:lnTo>
                    <a:pt x="812" y="8"/>
                  </a:lnTo>
                  <a:lnTo>
                    <a:pt x="831" y="19"/>
                  </a:lnTo>
                  <a:lnTo>
                    <a:pt x="848" y="32"/>
                  </a:lnTo>
                  <a:lnTo>
                    <a:pt x="862" y="50"/>
                  </a:lnTo>
                  <a:lnTo>
                    <a:pt x="873" y="69"/>
                  </a:lnTo>
                  <a:lnTo>
                    <a:pt x="878" y="89"/>
                  </a:lnTo>
                  <a:lnTo>
                    <a:pt x="880" y="110"/>
                  </a:lnTo>
                  <a:lnTo>
                    <a:pt x="878" y="131"/>
                  </a:lnTo>
                  <a:lnTo>
                    <a:pt x="873" y="152"/>
                  </a:lnTo>
                  <a:lnTo>
                    <a:pt x="862" y="170"/>
                  </a:lnTo>
                  <a:lnTo>
                    <a:pt x="848" y="188"/>
                  </a:lnTo>
                  <a:lnTo>
                    <a:pt x="408" y="629"/>
                  </a:lnTo>
                  <a:lnTo>
                    <a:pt x="391" y="642"/>
                  </a:lnTo>
                  <a:lnTo>
                    <a:pt x="372" y="653"/>
                  </a:lnTo>
                  <a:lnTo>
                    <a:pt x="351" y="658"/>
                  </a:lnTo>
                  <a:lnTo>
                    <a:pt x="330" y="661"/>
                  </a:lnTo>
                  <a:lnTo>
                    <a:pt x="310" y="658"/>
                  </a:lnTo>
                  <a:lnTo>
                    <a:pt x="290" y="653"/>
                  </a:lnTo>
                  <a:lnTo>
                    <a:pt x="270" y="642"/>
                  </a:lnTo>
                  <a:lnTo>
                    <a:pt x="253" y="629"/>
                  </a:lnTo>
                  <a:lnTo>
                    <a:pt x="32" y="408"/>
                  </a:lnTo>
                  <a:lnTo>
                    <a:pt x="19" y="391"/>
                  </a:lnTo>
                  <a:lnTo>
                    <a:pt x="9" y="372"/>
                  </a:lnTo>
                  <a:lnTo>
                    <a:pt x="3" y="351"/>
                  </a:lnTo>
                  <a:lnTo>
                    <a:pt x="0" y="330"/>
                  </a:lnTo>
                  <a:lnTo>
                    <a:pt x="3" y="309"/>
                  </a:lnTo>
                  <a:lnTo>
                    <a:pt x="9" y="289"/>
                  </a:lnTo>
                  <a:lnTo>
                    <a:pt x="19" y="270"/>
                  </a:lnTo>
                  <a:lnTo>
                    <a:pt x="32" y="253"/>
                  </a:lnTo>
                  <a:lnTo>
                    <a:pt x="50" y="239"/>
                  </a:lnTo>
                  <a:lnTo>
                    <a:pt x="69" y="228"/>
                  </a:lnTo>
                  <a:lnTo>
                    <a:pt x="90" y="223"/>
                  </a:lnTo>
                  <a:lnTo>
                    <a:pt x="110" y="220"/>
                  </a:lnTo>
                  <a:lnTo>
                    <a:pt x="132" y="223"/>
                  </a:lnTo>
                  <a:lnTo>
                    <a:pt x="152" y="228"/>
                  </a:lnTo>
                  <a:lnTo>
                    <a:pt x="171" y="239"/>
                  </a:lnTo>
                  <a:lnTo>
                    <a:pt x="188" y="253"/>
                  </a:lnTo>
                  <a:lnTo>
                    <a:pt x="330" y="395"/>
                  </a:lnTo>
                  <a:lnTo>
                    <a:pt x="693" y="32"/>
                  </a:lnTo>
                  <a:lnTo>
                    <a:pt x="710" y="18"/>
                  </a:lnTo>
                  <a:lnTo>
                    <a:pt x="729" y="8"/>
                  </a:lnTo>
                  <a:lnTo>
                    <a:pt x="749" y="1"/>
                  </a:lnTo>
                  <a:lnTo>
                    <a:pt x="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3590E2FC-B421-C99E-372A-1BB846DDA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3587750"/>
              <a:ext cx="279400" cy="209550"/>
            </a:xfrm>
            <a:custGeom>
              <a:avLst/>
              <a:gdLst>
                <a:gd name="T0" fmla="*/ 771 w 880"/>
                <a:gd name="T1" fmla="*/ 0 h 660"/>
                <a:gd name="T2" fmla="*/ 792 w 880"/>
                <a:gd name="T3" fmla="*/ 1 h 660"/>
                <a:gd name="T4" fmla="*/ 812 w 880"/>
                <a:gd name="T5" fmla="*/ 7 h 660"/>
                <a:gd name="T6" fmla="*/ 831 w 880"/>
                <a:gd name="T7" fmla="*/ 18 h 660"/>
                <a:gd name="T8" fmla="*/ 848 w 880"/>
                <a:gd name="T9" fmla="*/ 32 h 660"/>
                <a:gd name="T10" fmla="*/ 862 w 880"/>
                <a:gd name="T11" fmla="*/ 49 h 660"/>
                <a:gd name="T12" fmla="*/ 873 w 880"/>
                <a:gd name="T13" fmla="*/ 68 h 660"/>
                <a:gd name="T14" fmla="*/ 878 w 880"/>
                <a:gd name="T15" fmla="*/ 88 h 660"/>
                <a:gd name="T16" fmla="*/ 880 w 880"/>
                <a:gd name="T17" fmla="*/ 110 h 660"/>
                <a:gd name="T18" fmla="*/ 878 w 880"/>
                <a:gd name="T19" fmla="*/ 130 h 660"/>
                <a:gd name="T20" fmla="*/ 873 w 880"/>
                <a:gd name="T21" fmla="*/ 151 h 660"/>
                <a:gd name="T22" fmla="*/ 862 w 880"/>
                <a:gd name="T23" fmla="*/ 170 h 660"/>
                <a:gd name="T24" fmla="*/ 848 w 880"/>
                <a:gd name="T25" fmla="*/ 188 h 660"/>
                <a:gd name="T26" fmla="*/ 408 w 880"/>
                <a:gd name="T27" fmla="*/ 628 h 660"/>
                <a:gd name="T28" fmla="*/ 391 w 880"/>
                <a:gd name="T29" fmla="*/ 642 h 660"/>
                <a:gd name="T30" fmla="*/ 372 w 880"/>
                <a:gd name="T31" fmla="*/ 652 h 660"/>
                <a:gd name="T32" fmla="*/ 351 w 880"/>
                <a:gd name="T33" fmla="*/ 658 h 660"/>
                <a:gd name="T34" fmla="*/ 330 w 880"/>
                <a:gd name="T35" fmla="*/ 660 h 660"/>
                <a:gd name="T36" fmla="*/ 310 w 880"/>
                <a:gd name="T37" fmla="*/ 658 h 660"/>
                <a:gd name="T38" fmla="*/ 290 w 880"/>
                <a:gd name="T39" fmla="*/ 652 h 660"/>
                <a:gd name="T40" fmla="*/ 270 w 880"/>
                <a:gd name="T41" fmla="*/ 642 h 660"/>
                <a:gd name="T42" fmla="*/ 253 w 880"/>
                <a:gd name="T43" fmla="*/ 628 h 660"/>
                <a:gd name="T44" fmla="*/ 32 w 880"/>
                <a:gd name="T45" fmla="*/ 408 h 660"/>
                <a:gd name="T46" fmla="*/ 19 w 880"/>
                <a:gd name="T47" fmla="*/ 391 h 660"/>
                <a:gd name="T48" fmla="*/ 9 w 880"/>
                <a:gd name="T49" fmla="*/ 371 h 660"/>
                <a:gd name="T50" fmla="*/ 3 w 880"/>
                <a:gd name="T51" fmla="*/ 351 h 660"/>
                <a:gd name="T52" fmla="*/ 0 w 880"/>
                <a:gd name="T53" fmla="*/ 330 h 660"/>
                <a:gd name="T54" fmla="*/ 3 w 880"/>
                <a:gd name="T55" fmla="*/ 308 h 660"/>
                <a:gd name="T56" fmla="*/ 9 w 880"/>
                <a:gd name="T57" fmla="*/ 288 h 660"/>
                <a:gd name="T58" fmla="*/ 19 w 880"/>
                <a:gd name="T59" fmla="*/ 269 h 660"/>
                <a:gd name="T60" fmla="*/ 32 w 880"/>
                <a:gd name="T61" fmla="*/ 252 h 660"/>
                <a:gd name="T62" fmla="*/ 50 w 880"/>
                <a:gd name="T63" fmla="*/ 238 h 660"/>
                <a:gd name="T64" fmla="*/ 69 w 880"/>
                <a:gd name="T65" fmla="*/ 227 h 660"/>
                <a:gd name="T66" fmla="*/ 90 w 880"/>
                <a:gd name="T67" fmla="*/ 222 h 660"/>
                <a:gd name="T68" fmla="*/ 110 w 880"/>
                <a:gd name="T69" fmla="*/ 220 h 660"/>
                <a:gd name="T70" fmla="*/ 132 w 880"/>
                <a:gd name="T71" fmla="*/ 222 h 660"/>
                <a:gd name="T72" fmla="*/ 152 w 880"/>
                <a:gd name="T73" fmla="*/ 227 h 660"/>
                <a:gd name="T74" fmla="*/ 171 w 880"/>
                <a:gd name="T75" fmla="*/ 238 h 660"/>
                <a:gd name="T76" fmla="*/ 188 w 880"/>
                <a:gd name="T77" fmla="*/ 252 h 660"/>
                <a:gd name="T78" fmla="*/ 330 w 880"/>
                <a:gd name="T79" fmla="*/ 394 h 660"/>
                <a:gd name="T80" fmla="*/ 693 w 880"/>
                <a:gd name="T81" fmla="*/ 32 h 660"/>
                <a:gd name="T82" fmla="*/ 710 w 880"/>
                <a:gd name="T83" fmla="*/ 17 h 660"/>
                <a:gd name="T84" fmla="*/ 729 w 880"/>
                <a:gd name="T85" fmla="*/ 7 h 660"/>
                <a:gd name="T86" fmla="*/ 749 w 880"/>
                <a:gd name="T87" fmla="*/ 1 h 660"/>
                <a:gd name="T88" fmla="*/ 771 w 880"/>
                <a:gd name="T8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0" h="660">
                  <a:moveTo>
                    <a:pt x="771" y="0"/>
                  </a:moveTo>
                  <a:lnTo>
                    <a:pt x="792" y="1"/>
                  </a:lnTo>
                  <a:lnTo>
                    <a:pt x="812" y="7"/>
                  </a:lnTo>
                  <a:lnTo>
                    <a:pt x="831" y="18"/>
                  </a:lnTo>
                  <a:lnTo>
                    <a:pt x="848" y="32"/>
                  </a:lnTo>
                  <a:lnTo>
                    <a:pt x="862" y="49"/>
                  </a:lnTo>
                  <a:lnTo>
                    <a:pt x="873" y="68"/>
                  </a:lnTo>
                  <a:lnTo>
                    <a:pt x="878" y="88"/>
                  </a:lnTo>
                  <a:lnTo>
                    <a:pt x="880" y="110"/>
                  </a:lnTo>
                  <a:lnTo>
                    <a:pt x="878" y="130"/>
                  </a:lnTo>
                  <a:lnTo>
                    <a:pt x="873" y="151"/>
                  </a:lnTo>
                  <a:lnTo>
                    <a:pt x="862" y="170"/>
                  </a:lnTo>
                  <a:lnTo>
                    <a:pt x="848" y="188"/>
                  </a:lnTo>
                  <a:lnTo>
                    <a:pt x="408" y="628"/>
                  </a:lnTo>
                  <a:lnTo>
                    <a:pt x="391" y="642"/>
                  </a:lnTo>
                  <a:lnTo>
                    <a:pt x="372" y="652"/>
                  </a:lnTo>
                  <a:lnTo>
                    <a:pt x="351" y="658"/>
                  </a:lnTo>
                  <a:lnTo>
                    <a:pt x="330" y="660"/>
                  </a:lnTo>
                  <a:lnTo>
                    <a:pt x="310" y="658"/>
                  </a:lnTo>
                  <a:lnTo>
                    <a:pt x="290" y="652"/>
                  </a:lnTo>
                  <a:lnTo>
                    <a:pt x="270" y="642"/>
                  </a:lnTo>
                  <a:lnTo>
                    <a:pt x="253" y="628"/>
                  </a:lnTo>
                  <a:lnTo>
                    <a:pt x="32" y="408"/>
                  </a:lnTo>
                  <a:lnTo>
                    <a:pt x="19" y="391"/>
                  </a:lnTo>
                  <a:lnTo>
                    <a:pt x="9" y="371"/>
                  </a:lnTo>
                  <a:lnTo>
                    <a:pt x="3" y="351"/>
                  </a:lnTo>
                  <a:lnTo>
                    <a:pt x="0" y="330"/>
                  </a:lnTo>
                  <a:lnTo>
                    <a:pt x="3" y="308"/>
                  </a:lnTo>
                  <a:lnTo>
                    <a:pt x="9" y="288"/>
                  </a:lnTo>
                  <a:lnTo>
                    <a:pt x="19" y="269"/>
                  </a:lnTo>
                  <a:lnTo>
                    <a:pt x="32" y="252"/>
                  </a:lnTo>
                  <a:lnTo>
                    <a:pt x="50" y="238"/>
                  </a:lnTo>
                  <a:lnTo>
                    <a:pt x="69" y="227"/>
                  </a:lnTo>
                  <a:lnTo>
                    <a:pt x="90" y="222"/>
                  </a:lnTo>
                  <a:lnTo>
                    <a:pt x="110" y="220"/>
                  </a:lnTo>
                  <a:lnTo>
                    <a:pt x="132" y="222"/>
                  </a:lnTo>
                  <a:lnTo>
                    <a:pt x="152" y="227"/>
                  </a:lnTo>
                  <a:lnTo>
                    <a:pt x="171" y="238"/>
                  </a:lnTo>
                  <a:lnTo>
                    <a:pt x="188" y="252"/>
                  </a:lnTo>
                  <a:lnTo>
                    <a:pt x="330" y="394"/>
                  </a:lnTo>
                  <a:lnTo>
                    <a:pt x="693" y="32"/>
                  </a:lnTo>
                  <a:lnTo>
                    <a:pt x="710" y="17"/>
                  </a:lnTo>
                  <a:lnTo>
                    <a:pt x="729" y="7"/>
                  </a:lnTo>
                  <a:lnTo>
                    <a:pt x="749" y="1"/>
                  </a:lnTo>
                  <a:lnTo>
                    <a:pt x="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87C8291E-8180-D9DC-95ED-035958131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" y="3376613"/>
              <a:ext cx="209550" cy="71437"/>
            </a:xfrm>
            <a:custGeom>
              <a:avLst/>
              <a:gdLst>
                <a:gd name="T0" fmla="*/ 110 w 660"/>
                <a:gd name="T1" fmla="*/ 0 h 221"/>
                <a:gd name="T2" fmla="*/ 551 w 660"/>
                <a:gd name="T3" fmla="*/ 0 h 221"/>
                <a:gd name="T4" fmla="*/ 576 w 660"/>
                <a:gd name="T5" fmla="*/ 3 h 221"/>
                <a:gd name="T6" fmla="*/ 599 w 660"/>
                <a:gd name="T7" fmla="*/ 11 h 221"/>
                <a:gd name="T8" fmla="*/ 619 w 660"/>
                <a:gd name="T9" fmla="*/ 24 h 221"/>
                <a:gd name="T10" fmla="*/ 636 w 660"/>
                <a:gd name="T11" fmla="*/ 41 h 221"/>
                <a:gd name="T12" fmla="*/ 650 w 660"/>
                <a:gd name="T13" fmla="*/ 62 h 221"/>
                <a:gd name="T14" fmla="*/ 657 w 660"/>
                <a:gd name="T15" fmla="*/ 85 h 221"/>
                <a:gd name="T16" fmla="*/ 660 w 660"/>
                <a:gd name="T17" fmla="*/ 110 h 221"/>
                <a:gd name="T18" fmla="*/ 657 w 660"/>
                <a:gd name="T19" fmla="*/ 136 h 221"/>
                <a:gd name="T20" fmla="*/ 650 w 660"/>
                <a:gd name="T21" fmla="*/ 159 h 221"/>
                <a:gd name="T22" fmla="*/ 636 w 660"/>
                <a:gd name="T23" fmla="*/ 179 h 221"/>
                <a:gd name="T24" fmla="*/ 619 w 660"/>
                <a:gd name="T25" fmla="*/ 196 h 221"/>
                <a:gd name="T26" fmla="*/ 599 w 660"/>
                <a:gd name="T27" fmla="*/ 210 h 221"/>
                <a:gd name="T28" fmla="*/ 576 w 660"/>
                <a:gd name="T29" fmla="*/ 217 h 221"/>
                <a:gd name="T30" fmla="*/ 551 w 660"/>
                <a:gd name="T31" fmla="*/ 221 h 221"/>
                <a:gd name="T32" fmla="*/ 110 w 660"/>
                <a:gd name="T33" fmla="*/ 221 h 221"/>
                <a:gd name="T34" fmla="*/ 86 w 660"/>
                <a:gd name="T35" fmla="*/ 217 h 221"/>
                <a:gd name="T36" fmla="*/ 62 w 660"/>
                <a:gd name="T37" fmla="*/ 210 h 221"/>
                <a:gd name="T38" fmla="*/ 42 w 660"/>
                <a:gd name="T39" fmla="*/ 196 h 221"/>
                <a:gd name="T40" fmla="*/ 25 w 660"/>
                <a:gd name="T41" fmla="*/ 179 h 221"/>
                <a:gd name="T42" fmla="*/ 12 w 660"/>
                <a:gd name="T43" fmla="*/ 159 h 221"/>
                <a:gd name="T44" fmla="*/ 3 w 660"/>
                <a:gd name="T45" fmla="*/ 136 h 221"/>
                <a:gd name="T46" fmla="*/ 0 w 660"/>
                <a:gd name="T47" fmla="*/ 110 h 221"/>
                <a:gd name="T48" fmla="*/ 3 w 660"/>
                <a:gd name="T49" fmla="*/ 85 h 221"/>
                <a:gd name="T50" fmla="*/ 12 w 660"/>
                <a:gd name="T51" fmla="*/ 62 h 221"/>
                <a:gd name="T52" fmla="*/ 25 w 660"/>
                <a:gd name="T53" fmla="*/ 41 h 221"/>
                <a:gd name="T54" fmla="*/ 42 w 660"/>
                <a:gd name="T55" fmla="*/ 24 h 221"/>
                <a:gd name="T56" fmla="*/ 62 w 660"/>
                <a:gd name="T57" fmla="*/ 11 h 221"/>
                <a:gd name="T58" fmla="*/ 86 w 660"/>
                <a:gd name="T59" fmla="*/ 3 h 221"/>
                <a:gd name="T60" fmla="*/ 110 w 660"/>
                <a:gd name="T6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0" h="221">
                  <a:moveTo>
                    <a:pt x="110" y="0"/>
                  </a:moveTo>
                  <a:lnTo>
                    <a:pt x="551" y="0"/>
                  </a:lnTo>
                  <a:lnTo>
                    <a:pt x="576" y="3"/>
                  </a:lnTo>
                  <a:lnTo>
                    <a:pt x="599" y="11"/>
                  </a:lnTo>
                  <a:lnTo>
                    <a:pt x="619" y="24"/>
                  </a:lnTo>
                  <a:lnTo>
                    <a:pt x="636" y="41"/>
                  </a:lnTo>
                  <a:lnTo>
                    <a:pt x="650" y="62"/>
                  </a:lnTo>
                  <a:lnTo>
                    <a:pt x="657" y="85"/>
                  </a:lnTo>
                  <a:lnTo>
                    <a:pt x="660" y="110"/>
                  </a:lnTo>
                  <a:lnTo>
                    <a:pt x="657" y="136"/>
                  </a:lnTo>
                  <a:lnTo>
                    <a:pt x="650" y="159"/>
                  </a:lnTo>
                  <a:lnTo>
                    <a:pt x="636" y="179"/>
                  </a:lnTo>
                  <a:lnTo>
                    <a:pt x="619" y="196"/>
                  </a:lnTo>
                  <a:lnTo>
                    <a:pt x="599" y="210"/>
                  </a:lnTo>
                  <a:lnTo>
                    <a:pt x="576" y="217"/>
                  </a:lnTo>
                  <a:lnTo>
                    <a:pt x="551" y="221"/>
                  </a:lnTo>
                  <a:lnTo>
                    <a:pt x="110" y="221"/>
                  </a:lnTo>
                  <a:lnTo>
                    <a:pt x="86" y="217"/>
                  </a:lnTo>
                  <a:lnTo>
                    <a:pt x="62" y="210"/>
                  </a:lnTo>
                  <a:lnTo>
                    <a:pt x="42" y="196"/>
                  </a:lnTo>
                  <a:lnTo>
                    <a:pt x="25" y="179"/>
                  </a:lnTo>
                  <a:lnTo>
                    <a:pt x="12" y="159"/>
                  </a:lnTo>
                  <a:lnTo>
                    <a:pt x="3" y="136"/>
                  </a:lnTo>
                  <a:lnTo>
                    <a:pt x="0" y="110"/>
                  </a:lnTo>
                  <a:lnTo>
                    <a:pt x="3" y="85"/>
                  </a:lnTo>
                  <a:lnTo>
                    <a:pt x="12" y="62"/>
                  </a:lnTo>
                  <a:lnTo>
                    <a:pt x="25" y="41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0D588B40-459A-A9B3-A93D-5CBDADD84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" y="3657600"/>
              <a:ext cx="209550" cy="69850"/>
            </a:xfrm>
            <a:custGeom>
              <a:avLst/>
              <a:gdLst>
                <a:gd name="T0" fmla="*/ 110 w 660"/>
                <a:gd name="T1" fmla="*/ 0 h 220"/>
                <a:gd name="T2" fmla="*/ 551 w 660"/>
                <a:gd name="T3" fmla="*/ 0 h 220"/>
                <a:gd name="T4" fmla="*/ 576 w 660"/>
                <a:gd name="T5" fmla="*/ 2 h 220"/>
                <a:gd name="T6" fmla="*/ 599 w 660"/>
                <a:gd name="T7" fmla="*/ 10 h 220"/>
                <a:gd name="T8" fmla="*/ 619 w 660"/>
                <a:gd name="T9" fmla="*/ 23 h 220"/>
                <a:gd name="T10" fmla="*/ 636 w 660"/>
                <a:gd name="T11" fmla="*/ 40 h 220"/>
                <a:gd name="T12" fmla="*/ 650 w 660"/>
                <a:gd name="T13" fmla="*/ 62 h 220"/>
                <a:gd name="T14" fmla="*/ 657 w 660"/>
                <a:gd name="T15" fmla="*/ 84 h 220"/>
                <a:gd name="T16" fmla="*/ 660 w 660"/>
                <a:gd name="T17" fmla="*/ 110 h 220"/>
                <a:gd name="T18" fmla="*/ 657 w 660"/>
                <a:gd name="T19" fmla="*/ 135 h 220"/>
                <a:gd name="T20" fmla="*/ 650 w 660"/>
                <a:gd name="T21" fmla="*/ 158 h 220"/>
                <a:gd name="T22" fmla="*/ 636 w 660"/>
                <a:gd name="T23" fmla="*/ 178 h 220"/>
                <a:gd name="T24" fmla="*/ 619 w 660"/>
                <a:gd name="T25" fmla="*/ 195 h 220"/>
                <a:gd name="T26" fmla="*/ 599 w 660"/>
                <a:gd name="T27" fmla="*/ 209 h 220"/>
                <a:gd name="T28" fmla="*/ 576 w 660"/>
                <a:gd name="T29" fmla="*/ 217 h 220"/>
                <a:gd name="T30" fmla="*/ 551 w 660"/>
                <a:gd name="T31" fmla="*/ 220 h 220"/>
                <a:gd name="T32" fmla="*/ 110 w 660"/>
                <a:gd name="T33" fmla="*/ 220 h 220"/>
                <a:gd name="T34" fmla="*/ 86 w 660"/>
                <a:gd name="T35" fmla="*/ 217 h 220"/>
                <a:gd name="T36" fmla="*/ 62 w 660"/>
                <a:gd name="T37" fmla="*/ 209 h 220"/>
                <a:gd name="T38" fmla="*/ 42 w 660"/>
                <a:gd name="T39" fmla="*/ 195 h 220"/>
                <a:gd name="T40" fmla="*/ 25 w 660"/>
                <a:gd name="T41" fmla="*/ 178 h 220"/>
                <a:gd name="T42" fmla="*/ 12 w 660"/>
                <a:gd name="T43" fmla="*/ 158 h 220"/>
                <a:gd name="T44" fmla="*/ 3 w 660"/>
                <a:gd name="T45" fmla="*/ 135 h 220"/>
                <a:gd name="T46" fmla="*/ 0 w 660"/>
                <a:gd name="T47" fmla="*/ 110 h 220"/>
                <a:gd name="T48" fmla="*/ 3 w 660"/>
                <a:gd name="T49" fmla="*/ 84 h 220"/>
                <a:gd name="T50" fmla="*/ 12 w 660"/>
                <a:gd name="T51" fmla="*/ 62 h 220"/>
                <a:gd name="T52" fmla="*/ 25 w 660"/>
                <a:gd name="T53" fmla="*/ 40 h 220"/>
                <a:gd name="T54" fmla="*/ 42 w 660"/>
                <a:gd name="T55" fmla="*/ 23 h 220"/>
                <a:gd name="T56" fmla="*/ 62 w 660"/>
                <a:gd name="T57" fmla="*/ 10 h 220"/>
                <a:gd name="T58" fmla="*/ 86 w 660"/>
                <a:gd name="T59" fmla="*/ 2 h 220"/>
                <a:gd name="T60" fmla="*/ 110 w 660"/>
                <a:gd name="T6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0" h="220">
                  <a:moveTo>
                    <a:pt x="110" y="0"/>
                  </a:moveTo>
                  <a:lnTo>
                    <a:pt x="551" y="0"/>
                  </a:lnTo>
                  <a:lnTo>
                    <a:pt x="576" y="2"/>
                  </a:lnTo>
                  <a:lnTo>
                    <a:pt x="599" y="10"/>
                  </a:lnTo>
                  <a:lnTo>
                    <a:pt x="619" y="23"/>
                  </a:lnTo>
                  <a:lnTo>
                    <a:pt x="636" y="40"/>
                  </a:lnTo>
                  <a:lnTo>
                    <a:pt x="650" y="62"/>
                  </a:lnTo>
                  <a:lnTo>
                    <a:pt x="657" y="84"/>
                  </a:lnTo>
                  <a:lnTo>
                    <a:pt x="660" y="110"/>
                  </a:lnTo>
                  <a:lnTo>
                    <a:pt x="657" y="135"/>
                  </a:lnTo>
                  <a:lnTo>
                    <a:pt x="650" y="158"/>
                  </a:lnTo>
                  <a:lnTo>
                    <a:pt x="636" y="178"/>
                  </a:lnTo>
                  <a:lnTo>
                    <a:pt x="619" y="195"/>
                  </a:lnTo>
                  <a:lnTo>
                    <a:pt x="599" y="209"/>
                  </a:lnTo>
                  <a:lnTo>
                    <a:pt x="576" y="217"/>
                  </a:lnTo>
                  <a:lnTo>
                    <a:pt x="551" y="220"/>
                  </a:lnTo>
                  <a:lnTo>
                    <a:pt x="110" y="220"/>
                  </a:lnTo>
                  <a:lnTo>
                    <a:pt x="86" y="217"/>
                  </a:lnTo>
                  <a:lnTo>
                    <a:pt x="62" y="209"/>
                  </a:lnTo>
                  <a:lnTo>
                    <a:pt x="42" y="195"/>
                  </a:lnTo>
                  <a:lnTo>
                    <a:pt x="25" y="178"/>
                  </a:lnTo>
                  <a:lnTo>
                    <a:pt x="12" y="158"/>
                  </a:lnTo>
                  <a:lnTo>
                    <a:pt x="3" y="135"/>
                  </a:lnTo>
                  <a:lnTo>
                    <a:pt x="0" y="110"/>
                  </a:lnTo>
                  <a:lnTo>
                    <a:pt x="3" y="84"/>
                  </a:lnTo>
                  <a:lnTo>
                    <a:pt x="12" y="62"/>
                  </a:lnTo>
                  <a:lnTo>
                    <a:pt x="25" y="40"/>
                  </a:lnTo>
                  <a:lnTo>
                    <a:pt x="42" y="23"/>
                  </a:lnTo>
                  <a:lnTo>
                    <a:pt x="62" y="10"/>
                  </a:lnTo>
                  <a:lnTo>
                    <a:pt x="86" y="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61D136F6-52E5-C195-F2CD-6ADF9121D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500" y="2887663"/>
              <a:ext cx="838200" cy="1119187"/>
            </a:xfrm>
            <a:custGeom>
              <a:avLst/>
              <a:gdLst>
                <a:gd name="T0" fmla="*/ 2420 w 2641"/>
                <a:gd name="T1" fmla="*/ 3305 h 3525"/>
                <a:gd name="T2" fmla="*/ 1981 w 2641"/>
                <a:gd name="T3" fmla="*/ 771 h 3525"/>
                <a:gd name="T4" fmla="*/ 1956 w 2641"/>
                <a:gd name="T5" fmla="*/ 840 h 3525"/>
                <a:gd name="T6" fmla="*/ 1895 w 2641"/>
                <a:gd name="T7" fmla="*/ 878 h 3525"/>
                <a:gd name="T8" fmla="*/ 746 w 2641"/>
                <a:gd name="T9" fmla="*/ 878 h 3525"/>
                <a:gd name="T10" fmla="*/ 685 w 2641"/>
                <a:gd name="T11" fmla="*/ 840 h 3525"/>
                <a:gd name="T12" fmla="*/ 660 w 2641"/>
                <a:gd name="T13" fmla="*/ 771 h 3525"/>
                <a:gd name="T14" fmla="*/ 1320 w 2641"/>
                <a:gd name="T15" fmla="*/ 220 h 3525"/>
                <a:gd name="T16" fmla="*/ 1252 w 2641"/>
                <a:gd name="T17" fmla="*/ 245 h 3525"/>
                <a:gd name="T18" fmla="*/ 1214 w 2641"/>
                <a:gd name="T19" fmla="*/ 306 h 3525"/>
                <a:gd name="T20" fmla="*/ 1186 w 2641"/>
                <a:gd name="T21" fmla="*/ 400 h 3525"/>
                <a:gd name="T22" fmla="*/ 1125 w 2641"/>
                <a:gd name="T23" fmla="*/ 438 h 3525"/>
                <a:gd name="T24" fmla="*/ 881 w 2641"/>
                <a:gd name="T25" fmla="*/ 661 h 3525"/>
                <a:gd name="T26" fmla="*/ 1540 w 2641"/>
                <a:gd name="T27" fmla="*/ 440 h 3525"/>
                <a:gd name="T28" fmla="*/ 1472 w 2641"/>
                <a:gd name="T29" fmla="*/ 417 h 3525"/>
                <a:gd name="T30" fmla="*/ 1434 w 2641"/>
                <a:gd name="T31" fmla="*/ 356 h 3525"/>
                <a:gd name="T32" fmla="*/ 1420 w 2641"/>
                <a:gd name="T33" fmla="*/ 282 h 3525"/>
                <a:gd name="T34" fmla="*/ 1368 w 2641"/>
                <a:gd name="T35" fmla="*/ 232 h 3525"/>
                <a:gd name="T36" fmla="*/ 1320 w 2641"/>
                <a:gd name="T37" fmla="*/ 0 h 3525"/>
                <a:gd name="T38" fmla="*/ 1455 w 2641"/>
                <a:gd name="T39" fmla="*/ 29 h 3525"/>
                <a:gd name="T40" fmla="*/ 1563 w 2641"/>
                <a:gd name="T41" fmla="*/ 106 h 3525"/>
                <a:gd name="T42" fmla="*/ 1632 w 2641"/>
                <a:gd name="T43" fmla="*/ 220 h 3525"/>
                <a:gd name="T44" fmla="*/ 1919 w 2641"/>
                <a:gd name="T45" fmla="*/ 232 h 3525"/>
                <a:gd name="T46" fmla="*/ 1969 w 2641"/>
                <a:gd name="T47" fmla="*/ 282 h 3525"/>
                <a:gd name="T48" fmla="*/ 1981 w 2641"/>
                <a:gd name="T49" fmla="*/ 440 h 3525"/>
                <a:gd name="T50" fmla="*/ 2490 w 2641"/>
                <a:gd name="T51" fmla="*/ 452 h 3525"/>
                <a:gd name="T52" fmla="*/ 2576 w 2641"/>
                <a:gd name="T53" fmla="*/ 505 h 3525"/>
                <a:gd name="T54" fmla="*/ 2629 w 2641"/>
                <a:gd name="T55" fmla="*/ 592 h 3525"/>
                <a:gd name="T56" fmla="*/ 2641 w 2641"/>
                <a:gd name="T57" fmla="*/ 3305 h 3525"/>
                <a:gd name="T58" fmla="*/ 2615 w 2641"/>
                <a:gd name="T59" fmla="*/ 3405 h 3525"/>
                <a:gd name="T60" fmla="*/ 2550 w 2641"/>
                <a:gd name="T61" fmla="*/ 3482 h 3525"/>
                <a:gd name="T62" fmla="*/ 2456 w 2641"/>
                <a:gd name="T63" fmla="*/ 3522 h 3525"/>
                <a:gd name="T64" fmla="*/ 184 w 2641"/>
                <a:gd name="T65" fmla="*/ 3522 h 3525"/>
                <a:gd name="T66" fmla="*/ 91 w 2641"/>
                <a:gd name="T67" fmla="*/ 3482 h 3525"/>
                <a:gd name="T68" fmla="*/ 26 w 2641"/>
                <a:gd name="T69" fmla="*/ 3405 h 3525"/>
                <a:gd name="T70" fmla="*/ 0 w 2641"/>
                <a:gd name="T71" fmla="*/ 3305 h 3525"/>
                <a:gd name="T72" fmla="*/ 12 w 2641"/>
                <a:gd name="T73" fmla="*/ 592 h 3525"/>
                <a:gd name="T74" fmla="*/ 65 w 2641"/>
                <a:gd name="T75" fmla="*/ 505 h 3525"/>
                <a:gd name="T76" fmla="*/ 151 w 2641"/>
                <a:gd name="T77" fmla="*/ 452 h 3525"/>
                <a:gd name="T78" fmla="*/ 660 w 2641"/>
                <a:gd name="T79" fmla="*/ 440 h 3525"/>
                <a:gd name="T80" fmla="*/ 672 w 2641"/>
                <a:gd name="T81" fmla="*/ 282 h 3525"/>
                <a:gd name="T82" fmla="*/ 722 w 2641"/>
                <a:gd name="T83" fmla="*/ 232 h 3525"/>
                <a:gd name="T84" fmla="*/ 1009 w 2641"/>
                <a:gd name="T85" fmla="*/ 220 h 3525"/>
                <a:gd name="T86" fmla="*/ 1078 w 2641"/>
                <a:gd name="T87" fmla="*/ 106 h 3525"/>
                <a:gd name="T88" fmla="*/ 1186 w 2641"/>
                <a:gd name="T89" fmla="*/ 29 h 3525"/>
                <a:gd name="T90" fmla="*/ 1320 w 2641"/>
                <a:gd name="T91" fmla="*/ 0 h 3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41" h="3525">
                  <a:moveTo>
                    <a:pt x="221" y="661"/>
                  </a:moveTo>
                  <a:lnTo>
                    <a:pt x="221" y="3305"/>
                  </a:lnTo>
                  <a:lnTo>
                    <a:pt x="2420" y="3305"/>
                  </a:lnTo>
                  <a:lnTo>
                    <a:pt x="2420" y="661"/>
                  </a:lnTo>
                  <a:lnTo>
                    <a:pt x="1981" y="661"/>
                  </a:lnTo>
                  <a:lnTo>
                    <a:pt x="1981" y="771"/>
                  </a:lnTo>
                  <a:lnTo>
                    <a:pt x="1978" y="797"/>
                  </a:lnTo>
                  <a:lnTo>
                    <a:pt x="1969" y="819"/>
                  </a:lnTo>
                  <a:lnTo>
                    <a:pt x="1956" y="840"/>
                  </a:lnTo>
                  <a:lnTo>
                    <a:pt x="1939" y="857"/>
                  </a:lnTo>
                  <a:lnTo>
                    <a:pt x="1919" y="871"/>
                  </a:lnTo>
                  <a:lnTo>
                    <a:pt x="1895" y="878"/>
                  </a:lnTo>
                  <a:lnTo>
                    <a:pt x="1871" y="881"/>
                  </a:lnTo>
                  <a:lnTo>
                    <a:pt x="770" y="881"/>
                  </a:lnTo>
                  <a:lnTo>
                    <a:pt x="746" y="878"/>
                  </a:lnTo>
                  <a:lnTo>
                    <a:pt x="722" y="871"/>
                  </a:lnTo>
                  <a:lnTo>
                    <a:pt x="702" y="857"/>
                  </a:lnTo>
                  <a:lnTo>
                    <a:pt x="685" y="840"/>
                  </a:lnTo>
                  <a:lnTo>
                    <a:pt x="672" y="819"/>
                  </a:lnTo>
                  <a:lnTo>
                    <a:pt x="663" y="797"/>
                  </a:lnTo>
                  <a:lnTo>
                    <a:pt x="660" y="771"/>
                  </a:lnTo>
                  <a:lnTo>
                    <a:pt x="660" y="661"/>
                  </a:lnTo>
                  <a:lnTo>
                    <a:pt x="221" y="661"/>
                  </a:lnTo>
                  <a:close/>
                  <a:moveTo>
                    <a:pt x="1320" y="220"/>
                  </a:moveTo>
                  <a:lnTo>
                    <a:pt x="1295" y="223"/>
                  </a:lnTo>
                  <a:lnTo>
                    <a:pt x="1272" y="232"/>
                  </a:lnTo>
                  <a:lnTo>
                    <a:pt x="1252" y="245"/>
                  </a:lnTo>
                  <a:lnTo>
                    <a:pt x="1235" y="262"/>
                  </a:lnTo>
                  <a:lnTo>
                    <a:pt x="1221" y="282"/>
                  </a:lnTo>
                  <a:lnTo>
                    <a:pt x="1214" y="306"/>
                  </a:lnTo>
                  <a:lnTo>
                    <a:pt x="1207" y="356"/>
                  </a:lnTo>
                  <a:lnTo>
                    <a:pt x="1199" y="379"/>
                  </a:lnTo>
                  <a:lnTo>
                    <a:pt x="1186" y="400"/>
                  </a:lnTo>
                  <a:lnTo>
                    <a:pt x="1169" y="417"/>
                  </a:lnTo>
                  <a:lnTo>
                    <a:pt x="1149" y="429"/>
                  </a:lnTo>
                  <a:lnTo>
                    <a:pt x="1125" y="438"/>
                  </a:lnTo>
                  <a:lnTo>
                    <a:pt x="1101" y="440"/>
                  </a:lnTo>
                  <a:lnTo>
                    <a:pt x="881" y="440"/>
                  </a:lnTo>
                  <a:lnTo>
                    <a:pt x="881" y="661"/>
                  </a:lnTo>
                  <a:lnTo>
                    <a:pt x="1761" y="661"/>
                  </a:lnTo>
                  <a:lnTo>
                    <a:pt x="1761" y="440"/>
                  </a:lnTo>
                  <a:lnTo>
                    <a:pt x="1540" y="440"/>
                  </a:lnTo>
                  <a:lnTo>
                    <a:pt x="1516" y="438"/>
                  </a:lnTo>
                  <a:lnTo>
                    <a:pt x="1492" y="429"/>
                  </a:lnTo>
                  <a:lnTo>
                    <a:pt x="1472" y="417"/>
                  </a:lnTo>
                  <a:lnTo>
                    <a:pt x="1455" y="400"/>
                  </a:lnTo>
                  <a:lnTo>
                    <a:pt x="1442" y="379"/>
                  </a:lnTo>
                  <a:lnTo>
                    <a:pt x="1434" y="356"/>
                  </a:lnTo>
                  <a:lnTo>
                    <a:pt x="1430" y="330"/>
                  </a:lnTo>
                  <a:lnTo>
                    <a:pt x="1427" y="306"/>
                  </a:lnTo>
                  <a:lnTo>
                    <a:pt x="1420" y="282"/>
                  </a:lnTo>
                  <a:lnTo>
                    <a:pt x="1406" y="262"/>
                  </a:lnTo>
                  <a:lnTo>
                    <a:pt x="1389" y="245"/>
                  </a:lnTo>
                  <a:lnTo>
                    <a:pt x="1368" y="232"/>
                  </a:lnTo>
                  <a:lnTo>
                    <a:pt x="1346" y="223"/>
                  </a:lnTo>
                  <a:lnTo>
                    <a:pt x="1320" y="220"/>
                  </a:lnTo>
                  <a:close/>
                  <a:moveTo>
                    <a:pt x="1320" y="0"/>
                  </a:moveTo>
                  <a:lnTo>
                    <a:pt x="1367" y="3"/>
                  </a:lnTo>
                  <a:lnTo>
                    <a:pt x="1412" y="13"/>
                  </a:lnTo>
                  <a:lnTo>
                    <a:pt x="1455" y="29"/>
                  </a:lnTo>
                  <a:lnTo>
                    <a:pt x="1494" y="49"/>
                  </a:lnTo>
                  <a:lnTo>
                    <a:pt x="1531" y="76"/>
                  </a:lnTo>
                  <a:lnTo>
                    <a:pt x="1563" y="106"/>
                  </a:lnTo>
                  <a:lnTo>
                    <a:pt x="1590" y="141"/>
                  </a:lnTo>
                  <a:lnTo>
                    <a:pt x="1614" y="179"/>
                  </a:lnTo>
                  <a:lnTo>
                    <a:pt x="1632" y="220"/>
                  </a:lnTo>
                  <a:lnTo>
                    <a:pt x="1871" y="220"/>
                  </a:lnTo>
                  <a:lnTo>
                    <a:pt x="1895" y="223"/>
                  </a:lnTo>
                  <a:lnTo>
                    <a:pt x="1919" y="232"/>
                  </a:lnTo>
                  <a:lnTo>
                    <a:pt x="1939" y="245"/>
                  </a:lnTo>
                  <a:lnTo>
                    <a:pt x="1956" y="262"/>
                  </a:lnTo>
                  <a:lnTo>
                    <a:pt x="1969" y="282"/>
                  </a:lnTo>
                  <a:lnTo>
                    <a:pt x="1978" y="306"/>
                  </a:lnTo>
                  <a:lnTo>
                    <a:pt x="1981" y="330"/>
                  </a:lnTo>
                  <a:lnTo>
                    <a:pt x="1981" y="440"/>
                  </a:lnTo>
                  <a:lnTo>
                    <a:pt x="2420" y="440"/>
                  </a:lnTo>
                  <a:lnTo>
                    <a:pt x="2456" y="443"/>
                  </a:lnTo>
                  <a:lnTo>
                    <a:pt x="2490" y="452"/>
                  </a:lnTo>
                  <a:lnTo>
                    <a:pt x="2522" y="466"/>
                  </a:lnTo>
                  <a:lnTo>
                    <a:pt x="2550" y="483"/>
                  </a:lnTo>
                  <a:lnTo>
                    <a:pt x="2576" y="505"/>
                  </a:lnTo>
                  <a:lnTo>
                    <a:pt x="2598" y="531"/>
                  </a:lnTo>
                  <a:lnTo>
                    <a:pt x="2615" y="560"/>
                  </a:lnTo>
                  <a:lnTo>
                    <a:pt x="2629" y="592"/>
                  </a:lnTo>
                  <a:lnTo>
                    <a:pt x="2638" y="625"/>
                  </a:lnTo>
                  <a:lnTo>
                    <a:pt x="2641" y="661"/>
                  </a:lnTo>
                  <a:lnTo>
                    <a:pt x="2641" y="3305"/>
                  </a:lnTo>
                  <a:lnTo>
                    <a:pt x="2638" y="3340"/>
                  </a:lnTo>
                  <a:lnTo>
                    <a:pt x="2629" y="3374"/>
                  </a:lnTo>
                  <a:lnTo>
                    <a:pt x="2615" y="3405"/>
                  </a:lnTo>
                  <a:lnTo>
                    <a:pt x="2598" y="3434"/>
                  </a:lnTo>
                  <a:lnTo>
                    <a:pt x="2576" y="3460"/>
                  </a:lnTo>
                  <a:lnTo>
                    <a:pt x="2550" y="3482"/>
                  </a:lnTo>
                  <a:lnTo>
                    <a:pt x="2522" y="3500"/>
                  </a:lnTo>
                  <a:lnTo>
                    <a:pt x="2490" y="3513"/>
                  </a:lnTo>
                  <a:lnTo>
                    <a:pt x="2456" y="3522"/>
                  </a:lnTo>
                  <a:lnTo>
                    <a:pt x="2420" y="3525"/>
                  </a:lnTo>
                  <a:lnTo>
                    <a:pt x="221" y="3525"/>
                  </a:lnTo>
                  <a:lnTo>
                    <a:pt x="184" y="3522"/>
                  </a:lnTo>
                  <a:lnTo>
                    <a:pt x="151" y="3513"/>
                  </a:lnTo>
                  <a:lnTo>
                    <a:pt x="119" y="3500"/>
                  </a:lnTo>
                  <a:lnTo>
                    <a:pt x="91" y="3482"/>
                  </a:lnTo>
                  <a:lnTo>
                    <a:pt x="65" y="3460"/>
                  </a:lnTo>
                  <a:lnTo>
                    <a:pt x="43" y="3434"/>
                  </a:lnTo>
                  <a:lnTo>
                    <a:pt x="26" y="3405"/>
                  </a:lnTo>
                  <a:lnTo>
                    <a:pt x="12" y="3374"/>
                  </a:lnTo>
                  <a:lnTo>
                    <a:pt x="3" y="3340"/>
                  </a:lnTo>
                  <a:lnTo>
                    <a:pt x="0" y="3305"/>
                  </a:lnTo>
                  <a:lnTo>
                    <a:pt x="0" y="661"/>
                  </a:lnTo>
                  <a:lnTo>
                    <a:pt x="3" y="625"/>
                  </a:lnTo>
                  <a:lnTo>
                    <a:pt x="12" y="592"/>
                  </a:lnTo>
                  <a:lnTo>
                    <a:pt x="26" y="560"/>
                  </a:lnTo>
                  <a:lnTo>
                    <a:pt x="43" y="531"/>
                  </a:lnTo>
                  <a:lnTo>
                    <a:pt x="65" y="505"/>
                  </a:lnTo>
                  <a:lnTo>
                    <a:pt x="91" y="483"/>
                  </a:lnTo>
                  <a:lnTo>
                    <a:pt x="119" y="466"/>
                  </a:lnTo>
                  <a:lnTo>
                    <a:pt x="151" y="452"/>
                  </a:lnTo>
                  <a:lnTo>
                    <a:pt x="184" y="443"/>
                  </a:lnTo>
                  <a:lnTo>
                    <a:pt x="221" y="440"/>
                  </a:lnTo>
                  <a:lnTo>
                    <a:pt x="660" y="440"/>
                  </a:lnTo>
                  <a:lnTo>
                    <a:pt x="660" y="330"/>
                  </a:lnTo>
                  <a:lnTo>
                    <a:pt x="663" y="306"/>
                  </a:lnTo>
                  <a:lnTo>
                    <a:pt x="672" y="282"/>
                  </a:lnTo>
                  <a:lnTo>
                    <a:pt x="685" y="262"/>
                  </a:lnTo>
                  <a:lnTo>
                    <a:pt x="702" y="245"/>
                  </a:lnTo>
                  <a:lnTo>
                    <a:pt x="722" y="232"/>
                  </a:lnTo>
                  <a:lnTo>
                    <a:pt x="746" y="223"/>
                  </a:lnTo>
                  <a:lnTo>
                    <a:pt x="770" y="220"/>
                  </a:lnTo>
                  <a:lnTo>
                    <a:pt x="1009" y="220"/>
                  </a:lnTo>
                  <a:lnTo>
                    <a:pt x="1027" y="179"/>
                  </a:lnTo>
                  <a:lnTo>
                    <a:pt x="1051" y="141"/>
                  </a:lnTo>
                  <a:lnTo>
                    <a:pt x="1078" y="106"/>
                  </a:lnTo>
                  <a:lnTo>
                    <a:pt x="1110" y="76"/>
                  </a:lnTo>
                  <a:lnTo>
                    <a:pt x="1147" y="49"/>
                  </a:lnTo>
                  <a:lnTo>
                    <a:pt x="1186" y="29"/>
                  </a:lnTo>
                  <a:lnTo>
                    <a:pt x="1229" y="13"/>
                  </a:lnTo>
                  <a:lnTo>
                    <a:pt x="1274" y="3"/>
                  </a:lnTo>
                  <a:lnTo>
                    <a:pt x="1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65" name="Rectangle 3">
            <a:extLst>
              <a:ext uri="{FF2B5EF4-FFF2-40B4-BE49-F238E27FC236}">
                <a16:creationId xmlns:a16="http://schemas.microsoft.com/office/drawing/2014/main" id="{9E89583C-CD83-9640-882E-2F2CB59ACF39}"/>
              </a:ext>
            </a:extLst>
          </p:cNvPr>
          <p:cNvSpPr/>
          <p:nvPr/>
        </p:nvSpPr>
        <p:spPr>
          <a:xfrm>
            <a:off x="3400424" y="4665138"/>
            <a:ext cx="5391151" cy="169283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133793D7-ADDF-46C0-FCCD-3FFBB2007249}"/>
              </a:ext>
            </a:extLst>
          </p:cNvPr>
          <p:cNvSpPr/>
          <p:nvPr/>
        </p:nvSpPr>
        <p:spPr>
          <a:xfrm>
            <a:off x="3400424" y="4312997"/>
            <a:ext cx="539115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Investimenti CCS e/o CCU – art. 36 Reg. GBER</a:t>
            </a:r>
          </a:p>
        </p:txBody>
      </p:sp>
      <p:sp>
        <p:nvSpPr>
          <p:cNvPr id="74" name="Rectangle 3">
            <a:extLst>
              <a:ext uri="{FF2B5EF4-FFF2-40B4-BE49-F238E27FC236}">
                <a16:creationId xmlns:a16="http://schemas.microsoft.com/office/drawing/2014/main" id="{A3ACEB81-7A29-166C-5DAD-B9E65E73696C}"/>
              </a:ext>
            </a:extLst>
          </p:cNvPr>
          <p:cNvSpPr/>
          <p:nvPr/>
        </p:nvSpPr>
        <p:spPr>
          <a:xfrm>
            <a:off x="6199822" y="2437633"/>
            <a:ext cx="5391151" cy="169283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7BAB4609-7A55-3107-D390-9740B7F7BAC5}"/>
              </a:ext>
            </a:extLst>
          </p:cNvPr>
          <p:cNvSpPr/>
          <p:nvPr/>
        </p:nvSpPr>
        <p:spPr>
          <a:xfrm>
            <a:off x="6199821" y="2085492"/>
            <a:ext cx="539115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Pratica commerciale consolidata e redditizia – art. 47 Reg. GBER 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6D36194-2A31-35F1-549E-8CD59E893372}"/>
              </a:ext>
            </a:extLst>
          </p:cNvPr>
          <p:cNvSpPr txBox="1"/>
          <p:nvPr/>
        </p:nvSpPr>
        <p:spPr>
          <a:xfrm>
            <a:off x="3470065" y="4705381"/>
            <a:ext cx="52518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0" i="0" u="none" strike="noStrike" baseline="0" dirty="0">
                <a:solidFill>
                  <a:srgbClr val="000000"/>
                </a:solidFill>
              </a:rPr>
              <a:t>Progetti concernenti la cattura e il trasporto di CO</a:t>
            </a:r>
            <a:r>
              <a:rPr lang="it-IT" sz="12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it-IT" sz="1200" b="0" i="0" u="none" strike="noStrike" baseline="0" dirty="0">
                <a:solidFill>
                  <a:srgbClr val="000000"/>
                </a:solidFill>
              </a:rPr>
              <a:t> devono rispettare le seguenti condizioni </a:t>
            </a:r>
            <a:r>
              <a:rPr lang="it-IT" sz="1200" b="1" i="0" u="none" strike="noStrike" baseline="0" dirty="0">
                <a:solidFill>
                  <a:srgbClr val="000000"/>
                </a:solidFill>
              </a:rPr>
              <a:t>cumulative</a:t>
            </a:r>
            <a:r>
              <a:rPr lang="it-IT" sz="1200" b="0" i="0" u="none" strike="noStrike" baseline="0" dirty="0">
                <a:solidFill>
                  <a:srgbClr val="000000"/>
                </a:solidFill>
              </a:rPr>
              <a:t>: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b="0" i="0" u="none" strike="noStrike" baseline="0" dirty="0">
                <a:solidFill>
                  <a:srgbClr val="000000"/>
                </a:solidFill>
              </a:rPr>
              <a:t>la cattura e/o il trasporto di CO</a:t>
            </a:r>
            <a:r>
              <a:rPr lang="it-IT" sz="12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b="0" i="0" u="none" strike="noStrike" baseline="0" dirty="0">
                <a:solidFill>
                  <a:srgbClr val="000000"/>
                </a:solidFill>
              </a:rPr>
              <a:t>sono integrati in una catena completa;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b="0" i="0" u="none" strike="noStrike" baseline="0" dirty="0">
                <a:solidFill>
                  <a:srgbClr val="000000"/>
                </a:solidFill>
              </a:rPr>
              <a:t>il VAN del progetto è negativo;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b="0" i="0" u="none" strike="noStrike" baseline="0" dirty="0">
                <a:solidFill>
                  <a:srgbClr val="000000"/>
                </a:solidFill>
              </a:rPr>
              <a:t>i costi ammissibili corrispondono ai soli costi di investimento supplementari derivanti dalla cattura di CO</a:t>
            </a:r>
            <a:r>
              <a:rPr lang="it-IT" sz="12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it-IT" sz="1200" b="0" i="0" u="none" strike="noStrike" baseline="0" dirty="0">
                <a:solidFill>
                  <a:srgbClr val="000000"/>
                </a:solidFill>
              </a:rPr>
              <a:t> da un impianto che emette CO</a:t>
            </a:r>
            <a:r>
              <a:rPr lang="it-IT" sz="12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it-IT" sz="1200" b="0" i="0" u="none" strike="noStrike" baseline="0" dirty="0">
                <a:solidFill>
                  <a:srgbClr val="000000"/>
                </a:solidFill>
              </a:rPr>
              <a:t> o direttamente dall’aria ambiente, nonché dallo stoccaggio intermedio e dal trasporto delle emissioni di CO</a:t>
            </a:r>
            <a:r>
              <a:rPr lang="it-IT" sz="12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it-IT" sz="1200" b="0" i="0" u="none" strike="noStrike" baseline="0" dirty="0">
                <a:solidFill>
                  <a:srgbClr val="000000"/>
                </a:solidFill>
              </a:rPr>
              <a:t> catturate. </a:t>
            </a:r>
            <a:endParaRPr lang="it-IT" sz="1200" dirty="0"/>
          </a:p>
        </p:txBody>
      </p:sp>
      <p:sp>
        <p:nvSpPr>
          <p:cNvPr id="87" name="Rectangle 9">
            <a:extLst>
              <a:ext uri="{FF2B5EF4-FFF2-40B4-BE49-F238E27FC236}">
                <a16:creationId xmlns:a16="http://schemas.microsoft.com/office/drawing/2014/main" id="{944D3BF7-B6E2-A6F1-A038-0B3215CABFD2}"/>
              </a:ext>
            </a:extLst>
          </p:cNvPr>
          <p:cNvSpPr/>
          <p:nvPr/>
        </p:nvSpPr>
        <p:spPr>
          <a:xfrm>
            <a:off x="6301144" y="2626808"/>
            <a:ext cx="5188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000000"/>
                </a:solidFill>
              </a:rPr>
              <a:t>Per quanto attiene al requisito di “</a:t>
            </a:r>
            <a:r>
              <a:rPr lang="it-IT" sz="1200" b="1" dirty="0">
                <a:solidFill>
                  <a:srgbClr val="000000"/>
                </a:solidFill>
              </a:rPr>
              <a:t>redditività</a:t>
            </a:r>
            <a:r>
              <a:rPr lang="it-IT" sz="1200" dirty="0">
                <a:solidFill>
                  <a:srgbClr val="000000"/>
                </a:solidFill>
              </a:rPr>
              <a:t>” potrà essere valutato anche </a:t>
            </a:r>
            <a:r>
              <a:rPr lang="it-IT" sz="1200" b="0" i="0" u="none" strike="noStrike" baseline="0" dirty="0">
                <a:solidFill>
                  <a:srgbClr val="000000"/>
                </a:solidFill>
              </a:rPr>
              <a:t>il tempo di ritorno degli investimenti proposti in assenza di aiuto, che dovrà risultare superiore a quello previsto per investimenti di natura ordinaria.</a:t>
            </a:r>
          </a:p>
          <a:p>
            <a:pPr algn="just"/>
            <a:endParaRPr lang="it-IT" sz="1200" dirty="0">
              <a:solidFill>
                <a:srgbClr val="000000"/>
              </a:solidFill>
            </a:endParaRPr>
          </a:p>
          <a:p>
            <a:pPr algn="just"/>
            <a:r>
              <a:rPr lang="it-IT" sz="1200" b="0" i="0" u="none" strike="noStrike" baseline="0" dirty="0">
                <a:solidFill>
                  <a:srgbClr val="000000"/>
                </a:solidFill>
              </a:rPr>
              <a:t>Il tempo di rientro potrà essere valutato – tenuto conto delle informazioni in proposito da acquisire dall’impresa – caso per caso sulla base dell’attività svolta e della natura dell’investimento medesimo.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0934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78496188-4737-4595-9C3E-765DA5714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751" y="355841"/>
            <a:ext cx="981158" cy="60113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C53906D-6FB5-169D-F2AB-8F86E5F88586}"/>
              </a:ext>
            </a:extLst>
          </p:cNvPr>
          <p:cNvSpPr txBox="1">
            <a:spLocks/>
          </p:cNvSpPr>
          <p:nvPr/>
        </p:nvSpPr>
        <p:spPr>
          <a:xfrm>
            <a:off x="292168" y="327353"/>
            <a:ext cx="10763290" cy="66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0" dirty="0">
                <a:solidFill>
                  <a:srgbClr val="FFFFFF"/>
                </a:solidFill>
                <a:latin typeface="DINPro-Light" panose="02000504040000020003" pitchFamily="50" charset="0"/>
                <a:ea typeface="+mn-ea"/>
                <a:cs typeface="+mn-cs"/>
              </a:rPr>
              <a:t>CONTRATTI DI SVILUPPO: Sostenibilità Processi Produttivi (PNRR)</a:t>
            </a:r>
          </a:p>
          <a:p>
            <a:pPr>
              <a:lnSpc>
                <a:spcPct val="100000"/>
              </a:lnSpc>
            </a:pP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Programma per la tutela ambientale: Costi ammissibili e costi agevolabili</a:t>
            </a:r>
          </a:p>
        </p:txBody>
      </p:sp>
      <p:grpSp>
        <p:nvGrpSpPr>
          <p:cNvPr id="3" name="Group 91">
            <a:extLst>
              <a:ext uri="{FF2B5EF4-FFF2-40B4-BE49-F238E27FC236}">
                <a16:creationId xmlns:a16="http://schemas.microsoft.com/office/drawing/2014/main" id="{558445F0-4DFB-1057-7804-F909D906FB0D}"/>
              </a:ext>
            </a:extLst>
          </p:cNvPr>
          <p:cNvGrpSpPr/>
          <p:nvPr/>
        </p:nvGrpSpPr>
        <p:grpSpPr>
          <a:xfrm>
            <a:off x="466060" y="3763477"/>
            <a:ext cx="11134219" cy="1487902"/>
            <a:chOff x="6005256" y="2717802"/>
            <a:chExt cx="13506103" cy="2341105"/>
          </a:xfrm>
        </p:grpSpPr>
        <p:sp>
          <p:nvSpPr>
            <p:cNvPr id="7" name="Rectangle 92">
              <a:extLst>
                <a:ext uri="{FF2B5EF4-FFF2-40B4-BE49-F238E27FC236}">
                  <a16:creationId xmlns:a16="http://schemas.microsoft.com/office/drawing/2014/main" id="{495F4D7D-4A1D-DD08-0DD1-DA1C8A960715}"/>
                </a:ext>
              </a:extLst>
            </p:cNvPr>
            <p:cNvSpPr/>
            <p:nvPr/>
          </p:nvSpPr>
          <p:spPr>
            <a:xfrm>
              <a:off x="6119815" y="2717802"/>
              <a:ext cx="13391544" cy="23411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8" name="Group 93">
              <a:extLst>
                <a:ext uri="{FF2B5EF4-FFF2-40B4-BE49-F238E27FC236}">
                  <a16:creationId xmlns:a16="http://schemas.microsoft.com/office/drawing/2014/main" id="{72391244-645A-0348-F0C5-160F4F9A01ED}"/>
                </a:ext>
              </a:extLst>
            </p:cNvPr>
            <p:cNvGrpSpPr/>
            <p:nvPr/>
          </p:nvGrpSpPr>
          <p:grpSpPr>
            <a:xfrm>
              <a:off x="6005256" y="2832023"/>
              <a:ext cx="547777" cy="447694"/>
              <a:chOff x="6005256" y="2851001"/>
              <a:chExt cx="547777" cy="447694"/>
            </a:xfrm>
          </p:grpSpPr>
          <p:sp>
            <p:nvSpPr>
              <p:cNvPr id="9" name="Pentagon 94">
                <a:extLst>
                  <a:ext uri="{FF2B5EF4-FFF2-40B4-BE49-F238E27FC236}">
                    <a16:creationId xmlns:a16="http://schemas.microsoft.com/office/drawing/2014/main" id="{38CD6ACD-B483-13AD-66A7-E29A90BB05A8}"/>
                  </a:ext>
                </a:extLst>
              </p:cNvPr>
              <p:cNvSpPr/>
              <p:nvPr/>
            </p:nvSpPr>
            <p:spPr>
              <a:xfrm>
                <a:off x="6135803" y="2851001"/>
                <a:ext cx="417230" cy="283216"/>
              </a:xfrm>
              <a:prstGeom prst="homePlate">
                <a:avLst>
                  <a:gd name="adj" fmla="val 29931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" name="Round Single Corner Rectangle 95">
                <a:extLst>
                  <a:ext uri="{FF2B5EF4-FFF2-40B4-BE49-F238E27FC236}">
                    <a16:creationId xmlns:a16="http://schemas.microsoft.com/office/drawing/2014/main" id="{8F9060DB-E08C-1CFE-31A3-34026C704D04}"/>
                  </a:ext>
                </a:extLst>
              </p:cNvPr>
              <p:cNvSpPr/>
              <p:nvPr/>
            </p:nvSpPr>
            <p:spPr>
              <a:xfrm rot="5400000" flipH="1" flipV="1">
                <a:off x="5961505" y="2895725"/>
                <a:ext cx="283217" cy="193775"/>
              </a:xfrm>
              <a:prstGeom prst="round1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11" name="Right Triangle 96">
                <a:extLst>
                  <a:ext uri="{FF2B5EF4-FFF2-40B4-BE49-F238E27FC236}">
                    <a16:creationId xmlns:a16="http://schemas.microsoft.com/office/drawing/2014/main" id="{DEA94DC9-21F8-C011-36D5-87CB2F317ED2}"/>
                  </a:ext>
                </a:extLst>
              </p:cNvPr>
              <p:cNvSpPr/>
              <p:nvPr/>
            </p:nvSpPr>
            <p:spPr>
              <a:xfrm rot="16200000" flipH="1">
                <a:off x="5980299" y="3159180"/>
                <a:ext cx="164472" cy="114558"/>
              </a:xfrm>
              <a:prstGeom prst="rtTriangle">
                <a:avLst/>
              </a:prstGeom>
              <a:solidFill>
                <a:srgbClr val="004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5101E267-1890-3F1F-73C6-E54CF3C1A8D0}"/>
              </a:ext>
            </a:extLst>
          </p:cNvPr>
          <p:cNvGrpSpPr/>
          <p:nvPr/>
        </p:nvGrpSpPr>
        <p:grpSpPr>
          <a:xfrm>
            <a:off x="1295437" y="4169819"/>
            <a:ext cx="10079015" cy="383276"/>
            <a:chOff x="994115" y="4118543"/>
            <a:chExt cx="10079015" cy="383276"/>
          </a:xfrm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294C4A4D-14DF-6145-93F3-F2045C419317}"/>
                </a:ext>
              </a:extLst>
            </p:cNvPr>
            <p:cNvSpPr/>
            <p:nvPr/>
          </p:nvSpPr>
          <p:spPr>
            <a:xfrm>
              <a:off x="994115" y="4118543"/>
              <a:ext cx="3006470" cy="38327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kern="0" dirty="0">
                  <a:solidFill>
                    <a:schemeClr val="tx1"/>
                  </a:solidFill>
                  <a:cs typeface="Arial" pitchFamily="34" charset="0"/>
                </a:rPr>
                <a:t>Costi agevolabili: </a:t>
              </a:r>
              <a:r>
                <a:rPr lang="it-IT" sz="1100" b="1" kern="0" dirty="0">
                  <a:solidFill>
                    <a:schemeClr val="tx1"/>
                  </a:solidFill>
                  <a:cs typeface="Arial" pitchFamily="34" charset="0"/>
                </a:rPr>
                <a:t>costo supplementare </a:t>
              </a:r>
              <a:r>
                <a:rPr lang="it-IT" sz="1100" kern="0" dirty="0">
                  <a:solidFill>
                    <a:schemeClr val="tx1"/>
                  </a:solidFill>
                  <a:cs typeface="Arial" pitchFamily="34" charset="0"/>
                </a:rPr>
                <a:t>in riferimento a uno scenario controfattuale</a:t>
              </a:r>
              <a:endParaRPr lang="it-IT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Uguale a 13">
              <a:extLst>
                <a:ext uri="{FF2B5EF4-FFF2-40B4-BE49-F238E27FC236}">
                  <a16:creationId xmlns:a16="http://schemas.microsoft.com/office/drawing/2014/main" id="{C66AEB2E-A228-1C01-A4F8-4243A07ECBE8}"/>
                </a:ext>
              </a:extLst>
            </p:cNvPr>
            <p:cNvSpPr/>
            <p:nvPr/>
          </p:nvSpPr>
          <p:spPr>
            <a:xfrm>
              <a:off x="4101324" y="4221662"/>
              <a:ext cx="345574" cy="209067"/>
            </a:xfrm>
            <a:prstGeom prst="mathEqual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ED13F75A-6A6B-551F-E424-FF26CEDA0D28}"/>
                </a:ext>
              </a:extLst>
            </p:cNvPr>
            <p:cNvSpPr/>
            <p:nvPr/>
          </p:nvSpPr>
          <p:spPr>
            <a:xfrm>
              <a:off x="4541607" y="4134358"/>
              <a:ext cx="1254784" cy="36704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kern="0" dirty="0">
                  <a:solidFill>
                    <a:schemeClr val="tx1"/>
                  </a:solidFill>
                  <a:cs typeface="Arial" pitchFamily="34" charset="0"/>
                </a:rPr>
                <a:t>Costi </a:t>
              </a:r>
              <a:r>
                <a:rPr lang="it-IT" sz="1100" b="1" kern="0" dirty="0">
                  <a:solidFill>
                    <a:schemeClr val="tx1"/>
                  </a:solidFill>
                  <a:cs typeface="Arial" pitchFamily="34" charset="0"/>
                </a:rPr>
                <a:t>ammissibili</a:t>
              </a:r>
            </a:p>
          </p:txBody>
        </p:sp>
        <p:sp>
          <p:nvSpPr>
            <p:cNvPr id="16" name="Segno di sottrazione 15">
              <a:extLst>
                <a:ext uri="{FF2B5EF4-FFF2-40B4-BE49-F238E27FC236}">
                  <a16:creationId xmlns:a16="http://schemas.microsoft.com/office/drawing/2014/main" id="{D1AF734B-54C3-10AF-F859-746837BE99AD}"/>
                </a:ext>
              </a:extLst>
            </p:cNvPr>
            <p:cNvSpPr/>
            <p:nvPr/>
          </p:nvSpPr>
          <p:spPr>
            <a:xfrm>
              <a:off x="5935842" y="4207129"/>
              <a:ext cx="323573" cy="268191"/>
            </a:xfrm>
            <a:prstGeom prst="mathMinu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FEF7E676-7EE8-7770-CCBA-B401FB5B191F}"/>
                </a:ext>
              </a:extLst>
            </p:cNvPr>
            <p:cNvSpPr/>
            <p:nvPr/>
          </p:nvSpPr>
          <p:spPr>
            <a:xfrm>
              <a:off x="6380465" y="4120606"/>
              <a:ext cx="4692665" cy="36704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kern="0" dirty="0">
                  <a:solidFill>
                    <a:schemeClr val="tx1"/>
                  </a:solidFill>
                  <a:cs typeface="Arial" pitchFamily="34" charset="0"/>
                </a:rPr>
                <a:t>Costi scenario </a:t>
              </a:r>
              <a:r>
                <a:rPr lang="it-IT" sz="1100" b="1" kern="0" dirty="0">
                  <a:solidFill>
                    <a:schemeClr val="tx1"/>
                  </a:solidFill>
                  <a:cs typeface="Arial" pitchFamily="34" charset="0"/>
                </a:rPr>
                <a:t>controfattuale </a:t>
              </a:r>
              <a:r>
                <a:rPr lang="it-IT" sz="1100" kern="0" dirty="0">
                  <a:solidFill>
                    <a:schemeClr val="tx1"/>
                  </a:solidFill>
                  <a:cs typeface="Arial" pitchFamily="34" charset="0"/>
                </a:rPr>
                <a:t>che si verificherebbe in assenza di aiuto </a:t>
              </a:r>
              <a:r>
                <a:rPr lang="it-IT" sz="900" i="1" kern="0" dirty="0">
                  <a:solidFill>
                    <a:schemeClr val="tx1"/>
                  </a:solidFill>
                  <a:cs typeface="Arial" pitchFamily="34" charset="0"/>
                </a:rPr>
                <a:t>(investimento alternativo meno rispettoso, anticipo tempi, mantenimento asset esistenti)</a:t>
              </a:r>
              <a:endParaRPr lang="it-IT" sz="1100" i="1" kern="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6">
            <a:extLst>
              <a:ext uri="{FF2B5EF4-FFF2-40B4-BE49-F238E27FC236}">
                <a16:creationId xmlns:a16="http://schemas.microsoft.com/office/drawing/2014/main" id="{7314E1C7-2F90-9D23-D0DF-8404FDC3ABE4}"/>
              </a:ext>
            </a:extLst>
          </p:cNvPr>
          <p:cNvSpPr/>
          <p:nvPr/>
        </p:nvSpPr>
        <p:spPr>
          <a:xfrm>
            <a:off x="3237537" y="1849526"/>
            <a:ext cx="8362743" cy="141975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398C539-319A-6A03-AF6C-E1F523FE4939}"/>
              </a:ext>
            </a:extLst>
          </p:cNvPr>
          <p:cNvSpPr/>
          <p:nvPr/>
        </p:nvSpPr>
        <p:spPr>
          <a:xfrm>
            <a:off x="532971" y="1470833"/>
            <a:ext cx="11055126" cy="288000"/>
          </a:xfrm>
          <a:prstGeom prst="rect">
            <a:avLst/>
          </a:prstGeom>
          <a:solidFill>
            <a:srgbClr val="0074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DETERMINAZIONE DEI COSTI AMMISSIBILI</a:t>
            </a:r>
            <a:endParaRPr lang="en-US" sz="1500" dirty="0">
              <a:solidFill>
                <a:schemeClr val="bg1"/>
              </a:solidFill>
              <a:latin typeface="Roboto (Body)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8AE5D59-786D-1217-0620-DAD92A1930A9}"/>
              </a:ext>
            </a:extLst>
          </p:cNvPr>
          <p:cNvSpPr txBox="1"/>
          <p:nvPr/>
        </p:nvSpPr>
        <p:spPr>
          <a:xfrm>
            <a:off x="3345637" y="1941954"/>
            <a:ext cx="5319799" cy="130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62230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it-IT" sz="1200" b="1" kern="1200" dirty="0"/>
              <a:t>CATEGORIE DI SPESE</a:t>
            </a:r>
          </a:p>
          <a:p>
            <a:pPr marL="324000" lvl="0" indent="-285750" defTabSz="62230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it-IT" sz="1100" kern="1200" dirty="0"/>
              <a:t>Suolo aziendale e sue sistemazioni</a:t>
            </a:r>
            <a:endParaRPr lang="it-IT" sz="1100" kern="1200" dirty="0">
              <a:solidFill>
                <a:srgbClr val="FF0000"/>
              </a:solidFill>
            </a:endParaRPr>
          </a:p>
          <a:p>
            <a:pPr marL="324000" lvl="0" indent="-285750" defTabSz="62230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it-IT" sz="1100" dirty="0"/>
              <a:t>O</a:t>
            </a:r>
            <a:r>
              <a:rPr lang="it-IT" sz="1100" kern="1200" dirty="0"/>
              <a:t>pere murarie e assimilate</a:t>
            </a:r>
            <a:endParaRPr lang="it-IT" sz="1100" kern="1200" dirty="0">
              <a:solidFill>
                <a:srgbClr val="FF0000"/>
              </a:solidFill>
            </a:endParaRPr>
          </a:p>
          <a:p>
            <a:pPr marL="324000" lvl="0" indent="-285750" defTabSz="62230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it-IT" sz="1100" kern="1200" dirty="0"/>
              <a:t>Impianti e attrezzature</a:t>
            </a:r>
          </a:p>
          <a:p>
            <a:pPr marL="324000" lvl="0" indent="-285750" defTabSz="62230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it-IT" sz="1100" dirty="0"/>
              <a:t>P</a:t>
            </a:r>
            <a:r>
              <a:rPr lang="it-IT" sz="1100" kern="1200" dirty="0"/>
              <a:t>rogrammi informatici, brevetti, licenze, know-how</a:t>
            </a:r>
          </a:p>
          <a:p>
            <a:pPr marL="0" lvl="0" indent="0" defTabSz="622300">
              <a:lnSpc>
                <a:spcPct val="200000"/>
              </a:lnSpc>
              <a:spcBef>
                <a:spcPct val="0"/>
              </a:spcBef>
              <a:spcAft>
                <a:spcPts val="100"/>
              </a:spcAft>
              <a:buNone/>
            </a:pPr>
            <a:r>
              <a:rPr lang="it-IT" sz="1050" i="1" kern="1200" dirty="0"/>
              <a:t>Per le PMI sono incluse anche le spese per studi di fattibilità (spese di consulenza) 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7A9B18AB-EB6C-7665-2BD7-6B87E8858CE2}"/>
              </a:ext>
            </a:extLst>
          </p:cNvPr>
          <p:cNvSpPr/>
          <p:nvPr/>
        </p:nvSpPr>
        <p:spPr>
          <a:xfrm>
            <a:off x="524752" y="3419289"/>
            <a:ext cx="11075528" cy="288000"/>
          </a:xfrm>
          <a:prstGeom prst="rect">
            <a:avLst/>
          </a:prstGeom>
          <a:solidFill>
            <a:srgbClr val="0074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DETERMINAZIONE DEI </a:t>
            </a:r>
            <a:r>
              <a:rPr lang="en-US" sz="1500" b="1">
                <a:solidFill>
                  <a:schemeClr val="bg1"/>
                </a:solidFill>
              </a:rPr>
              <a:t>COSTI AGEVOLABILI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6017D95-BF57-C281-28F7-BC7C5A965F63}"/>
              </a:ext>
            </a:extLst>
          </p:cNvPr>
          <p:cNvSpPr/>
          <p:nvPr/>
        </p:nvSpPr>
        <p:spPr>
          <a:xfrm>
            <a:off x="380752" y="1400283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8D951DF8-A26F-EE1D-10E6-226F1D99281F}"/>
              </a:ext>
            </a:extLst>
          </p:cNvPr>
          <p:cNvSpPr/>
          <p:nvPr/>
        </p:nvSpPr>
        <p:spPr>
          <a:xfrm>
            <a:off x="374952" y="3358440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85002AB-E7D3-8431-9C6B-5CC9C5649716}"/>
              </a:ext>
            </a:extLst>
          </p:cNvPr>
          <p:cNvSpPr txBox="1"/>
          <p:nvPr/>
        </p:nvSpPr>
        <p:spPr>
          <a:xfrm>
            <a:off x="930818" y="3809224"/>
            <a:ext cx="6880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kern="0" dirty="0">
                <a:cs typeface="Arial" pitchFamily="34" charset="0"/>
              </a:rPr>
              <a:t>Progetti art. 36, art. 38, art. 47 Reg. GBER </a:t>
            </a:r>
            <a:r>
              <a:rPr lang="it-IT" sz="1200" i="1" kern="0" dirty="0">
                <a:cs typeface="Arial" pitchFamily="34" charset="0"/>
              </a:rPr>
              <a:t>(art. 28, comma 1, lett. a), b) e d) del D.M. 09 dicembre 2014)</a:t>
            </a:r>
            <a:endParaRPr lang="it-IT" sz="1200" i="1" dirty="0"/>
          </a:p>
        </p:txBody>
      </p:sp>
      <p:grpSp>
        <p:nvGrpSpPr>
          <p:cNvPr id="29" name="Group 91">
            <a:extLst>
              <a:ext uri="{FF2B5EF4-FFF2-40B4-BE49-F238E27FC236}">
                <a16:creationId xmlns:a16="http://schemas.microsoft.com/office/drawing/2014/main" id="{989F5E35-5384-4E54-56E8-359EF43EED13}"/>
              </a:ext>
            </a:extLst>
          </p:cNvPr>
          <p:cNvGrpSpPr/>
          <p:nvPr/>
        </p:nvGrpSpPr>
        <p:grpSpPr>
          <a:xfrm>
            <a:off x="512615" y="5332449"/>
            <a:ext cx="11083799" cy="1093988"/>
            <a:chOff x="6005256" y="2717802"/>
            <a:chExt cx="17439532" cy="1721310"/>
          </a:xfrm>
        </p:grpSpPr>
        <p:sp>
          <p:nvSpPr>
            <p:cNvPr id="30" name="Rectangle 92">
              <a:extLst>
                <a:ext uri="{FF2B5EF4-FFF2-40B4-BE49-F238E27FC236}">
                  <a16:creationId xmlns:a16="http://schemas.microsoft.com/office/drawing/2014/main" id="{DD2095BB-0D39-6D09-FA6E-2ED33D6CB060}"/>
                </a:ext>
              </a:extLst>
            </p:cNvPr>
            <p:cNvSpPr/>
            <p:nvPr/>
          </p:nvSpPr>
          <p:spPr>
            <a:xfrm>
              <a:off x="6119814" y="2717802"/>
              <a:ext cx="17324974" cy="17213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31" name="Group 93">
              <a:extLst>
                <a:ext uri="{FF2B5EF4-FFF2-40B4-BE49-F238E27FC236}">
                  <a16:creationId xmlns:a16="http://schemas.microsoft.com/office/drawing/2014/main" id="{72C97288-ED5A-2C6F-86E7-0B9E310E3918}"/>
                </a:ext>
              </a:extLst>
            </p:cNvPr>
            <p:cNvGrpSpPr/>
            <p:nvPr/>
          </p:nvGrpSpPr>
          <p:grpSpPr>
            <a:xfrm>
              <a:off x="6005256" y="2832026"/>
              <a:ext cx="194745" cy="447691"/>
              <a:chOff x="6005256" y="2851004"/>
              <a:chExt cx="194745" cy="447691"/>
            </a:xfrm>
          </p:grpSpPr>
          <p:sp>
            <p:nvSpPr>
              <p:cNvPr id="33" name="Round Single Corner Rectangle 95">
                <a:extLst>
                  <a:ext uri="{FF2B5EF4-FFF2-40B4-BE49-F238E27FC236}">
                    <a16:creationId xmlns:a16="http://schemas.microsoft.com/office/drawing/2014/main" id="{8DC7CA56-20EE-014A-082B-1BB429677FB7}"/>
                  </a:ext>
                </a:extLst>
              </p:cNvPr>
              <p:cNvSpPr/>
              <p:nvPr/>
            </p:nvSpPr>
            <p:spPr>
              <a:xfrm rot="5400000" flipH="1" flipV="1">
                <a:off x="5961505" y="2895725"/>
                <a:ext cx="283217" cy="193775"/>
              </a:xfrm>
              <a:prstGeom prst="round1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34" name="Right Triangle 96">
                <a:extLst>
                  <a:ext uri="{FF2B5EF4-FFF2-40B4-BE49-F238E27FC236}">
                    <a16:creationId xmlns:a16="http://schemas.microsoft.com/office/drawing/2014/main" id="{41A255A8-51B4-6554-865A-DBAD643685CB}"/>
                  </a:ext>
                </a:extLst>
              </p:cNvPr>
              <p:cNvSpPr/>
              <p:nvPr/>
            </p:nvSpPr>
            <p:spPr>
              <a:xfrm rot="16200000" flipH="1">
                <a:off x="5980299" y="3159180"/>
                <a:ext cx="164472" cy="114558"/>
              </a:xfrm>
              <a:prstGeom prst="rtTriangle">
                <a:avLst/>
              </a:prstGeom>
              <a:solidFill>
                <a:srgbClr val="004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764C020-2012-AE3D-50D3-96DE6011C8A3}"/>
              </a:ext>
            </a:extLst>
          </p:cNvPr>
          <p:cNvSpPr txBox="1"/>
          <p:nvPr/>
        </p:nvSpPr>
        <p:spPr>
          <a:xfrm>
            <a:off x="917639" y="5349160"/>
            <a:ext cx="6893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kern="0" dirty="0">
                <a:cs typeface="Arial" pitchFamily="34" charset="0"/>
              </a:rPr>
              <a:t>Progetti art. 38bis, art. 41 Reg. GBER </a:t>
            </a:r>
            <a:r>
              <a:rPr lang="it-IT" sz="1200" i="1" kern="0" dirty="0">
                <a:cs typeface="Arial" pitchFamily="34" charset="0"/>
              </a:rPr>
              <a:t>(art. 28, comma 1, lett. b) e c) del D.M. 09 dicembre 2014)</a:t>
            </a:r>
            <a:endParaRPr lang="it-IT" sz="1200" b="1" kern="0" dirty="0">
              <a:cs typeface="Arial" pitchFamily="34" charset="0"/>
            </a:endParaRPr>
          </a:p>
        </p:txBody>
      </p:sp>
      <p:graphicFrame>
        <p:nvGraphicFramePr>
          <p:cNvPr id="39" name="Tabella 38">
            <a:extLst>
              <a:ext uri="{FF2B5EF4-FFF2-40B4-BE49-F238E27FC236}">
                <a16:creationId xmlns:a16="http://schemas.microsoft.com/office/drawing/2014/main" id="{362488F4-53D1-D07A-451F-A57286C57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14334"/>
              </p:ext>
            </p:extLst>
          </p:nvPr>
        </p:nvGraphicFramePr>
        <p:xfrm>
          <a:off x="547586" y="1837677"/>
          <a:ext cx="2593010" cy="1438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408">
                  <a:extLst>
                    <a:ext uri="{9D8B030D-6E8A-4147-A177-3AD203B41FA5}">
                      <a16:colId xmlns:a16="http://schemas.microsoft.com/office/drawing/2014/main" val="2476778840"/>
                    </a:ext>
                  </a:extLst>
                </a:gridCol>
                <a:gridCol w="518602">
                  <a:extLst>
                    <a:ext uri="{9D8B030D-6E8A-4147-A177-3AD203B41FA5}">
                      <a16:colId xmlns:a16="http://schemas.microsoft.com/office/drawing/2014/main" val="1216980877"/>
                    </a:ext>
                  </a:extLst>
                </a:gridCol>
              </a:tblGrid>
              <a:tr h="39143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Importo min investimenti (€/mln)</a:t>
                      </a:r>
                      <a:endParaRPr lang="it-IT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39590"/>
                  </a:ext>
                </a:extLst>
              </a:tr>
              <a:tr h="349178">
                <a:tc>
                  <a:txBody>
                    <a:bodyPr/>
                    <a:lstStyle/>
                    <a:p>
                      <a:pPr marL="72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Programma complessivo</a:t>
                      </a:r>
                      <a:endParaRPr lang="it-IT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it-IT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577429"/>
                  </a:ext>
                </a:extLst>
              </a:tr>
              <a:tr h="349178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Progetto dell’impresa proponente</a:t>
                      </a:r>
                      <a:endParaRPr lang="it-IT" sz="11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it-IT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79845"/>
                  </a:ext>
                </a:extLst>
              </a:tr>
              <a:tr h="349178">
                <a:tc>
                  <a:txBody>
                    <a:bodyPr/>
                    <a:lstStyle/>
                    <a:p>
                      <a:pPr marL="72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Progetto delle imprese aderenti</a:t>
                      </a:r>
                      <a:endParaRPr lang="it-IT" sz="11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  <a:endParaRPr lang="it-IT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842087"/>
                  </a:ext>
                </a:extLst>
              </a:tr>
            </a:tbl>
          </a:graphicData>
        </a:graphic>
      </p:graphicFrame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D0EBD2C-0404-635A-1062-FE3A6831196B}"/>
              </a:ext>
            </a:extLst>
          </p:cNvPr>
          <p:cNvSpPr/>
          <p:nvPr/>
        </p:nvSpPr>
        <p:spPr>
          <a:xfrm>
            <a:off x="8281449" y="2413330"/>
            <a:ext cx="419915" cy="267439"/>
          </a:xfrm>
          <a:prstGeom prst="rightArrow">
            <a:avLst/>
          </a:prstGeom>
          <a:solidFill>
            <a:srgbClr val="F7A69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E7F2AC0-3311-3A4F-C20B-AD747942A803}"/>
              </a:ext>
            </a:extLst>
          </p:cNvPr>
          <p:cNvSpPr txBox="1"/>
          <p:nvPr/>
        </p:nvSpPr>
        <p:spPr>
          <a:xfrm>
            <a:off x="8999713" y="2264139"/>
            <a:ext cx="244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Nella misura necessaria alle finalità del progetto di investimento per la tutela ambientale</a:t>
            </a: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01EDAA3D-22CE-DEBD-2291-FF8FA27E35A8}"/>
              </a:ext>
            </a:extLst>
          </p:cNvPr>
          <p:cNvGrpSpPr/>
          <p:nvPr/>
        </p:nvGrpSpPr>
        <p:grpSpPr>
          <a:xfrm>
            <a:off x="2479861" y="4695914"/>
            <a:ext cx="7232278" cy="430887"/>
            <a:chOff x="2027384" y="4695914"/>
            <a:chExt cx="7232278" cy="430887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38D408F-A57C-648F-18B8-A8FDA76C2FE8}"/>
                </a:ext>
              </a:extLst>
            </p:cNvPr>
            <p:cNvSpPr txBox="1"/>
            <p:nvPr/>
          </p:nvSpPr>
          <p:spPr>
            <a:xfrm>
              <a:off x="2027384" y="4792675"/>
              <a:ext cx="129650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i="1" kern="0" dirty="0">
                  <a:cs typeface="Arial" pitchFamily="34" charset="0"/>
                </a:rPr>
                <a:t>In alternativa: </a:t>
              </a:r>
              <a:endParaRPr lang="it-IT" sz="1100" i="1" dirty="0"/>
            </a:p>
          </p:txBody>
        </p:sp>
        <p:sp>
          <p:nvSpPr>
            <p:cNvPr id="36" name="Freccia a destra 35">
              <a:extLst>
                <a:ext uri="{FF2B5EF4-FFF2-40B4-BE49-F238E27FC236}">
                  <a16:creationId xmlns:a16="http://schemas.microsoft.com/office/drawing/2014/main" id="{BEF89D4F-7487-F873-A4C4-52D061137F4D}"/>
                </a:ext>
              </a:extLst>
            </p:cNvPr>
            <p:cNvSpPr/>
            <p:nvPr/>
          </p:nvSpPr>
          <p:spPr>
            <a:xfrm>
              <a:off x="7134045" y="4802270"/>
              <a:ext cx="419915" cy="22544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2C7EE123-2F2E-0A68-DE0E-0701CAC1ABD8}"/>
                </a:ext>
              </a:extLst>
            </p:cNvPr>
            <p:cNvSpPr txBox="1"/>
            <p:nvPr/>
          </p:nvSpPr>
          <p:spPr>
            <a:xfrm>
              <a:off x="7720432" y="4695914"/>
              <a:ext cx="15392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>
                  <a:solidFill>
                    <a:schemeClr val="accent2">
                      <a:lumMod val="75000"/>
                    </a:schemeClr>
                  </a:solidFill>
                </a:rPr>
                <a:t>Intensità di aiuto ridotta del 50%</a:t>
              </a:r>
            </a:p>
          </p:txBody>
        </p:sp>
        <p:sp>
          <p:nvSpPr>
            <p:cNvPr id="42" name="Rettangolo con angoli arrotondati 41">
              <a:extLst>
                <a:ext uri="{FF2B5EF4-FFF2-40B4-BE49-F238E27FC236}">
                  <a16:creationId xmlns:a16="http://schemas.microsoft.com/office/drawing/2014/main" id="{57E35DC1-7815-21A0-F692-68B5A570B00F}"/>
                </a:ext>
              </a:extLst>
            </p:cNvPr>
            <p:cNvSpPr/>
            <p:nvPr/>
          </p:nvSpPr>
          <p:spPr>
            <a:xfrm>
              <a:off x="5373019" y="4716735"/>
              <a:ext cx="1296505" cy="36704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i="1" kern="0" dirty="0">
                  <a:solidFill>
                    <a:schemeClr val="tx1"/>
                  </a:solidFill>
                  <a:cs typeface="Arial" pitchFamily="34" charset="0"/>
                </a:rPr>
                <a:t>Costi ammissibili</a:t>
              </a:r>
            </a:p>
          </p:txBody>
        </p:sp>
        <p:sp>
          <p:nvSpPr>
            <p:cNvPr id="43" name="Uguale a 42">
              <a:extLst>
                <a:ext uri="{FF2B5EF4-FFF2-40B4-BE49-F238E27FC236}">
                  <a16:creationId xmlns:a16="http://schemas.microsoft.com/office/drawing/2014/main" id="{34E4464C-CF52-D5F8-E3B6-DB07D53C520A}"/>
                </a:ext>
              </a:extLst>
            </p:cNvPr>
            <p:cNvSpPr/>
            <p:nvPr/>
          </p:nvSpPr>
          <p:spPr>
            <a:xfrm>
              <a:off x="4938263" y="4814811"/>
              <a:ext cx="345574" cy="209067"/>
            </a:xfrm>
            <a:prstGeom prst="mathEqual">
              <a:avLst/>
            </a:prstGeom>
            <a:noFill/>
            <a:ln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44" name="Rettangolo con angoli arrotondati 43">
              <a:extLst>
                <a:ext uri="{FF2B5EF4-FFF2-40B4-BE49-F238E27FC236}">
                  <a16:creationId xmlns:a16="http://schemas.microsoft.com/office/drawing/2014/main" id="{0F382334-E976-22AD-D287-5733B8DDB705}"/>
                </a:ext>
              </a:extLst>
            </p:cNvPr>
            <p:cNvSpPr/>
            <p:nvPr/>
          </p:nvSpPr>
          <p:spPr>
            <a:xfrm>
              <a:off x="3558889" y="4716268"/>
              <a:ext cx="1296505" cy="36704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i="1" kern="0" dirty="0">
                  <a:solidFill>
                    <a:schemeClr val="tx1"/>
                  </a:solidFill>
                  <a:cs typeface="Arial" pitchFamily="34" charset="0"/>
                </a:rPr>
                <a:t>Costi agevolabili</a:t>
              </a: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445F869A-61FD-526E-1DF4-842DDF3D4C54}"/>
              </a:ext>
            </a:extLst>
          </p:cNvPr>
          <p:cNvGrpSpPr/>
          <p:nvPr/>
        </p:nvGrpSpPr>
        <p:grpSpPr>
          <a:xfrm>
            <a:off x="3985177" y="5802964"/>
            <a:ext cx="4221647" cy="411814"/>
            <a:chOff x="2059585" y="4118543"/>
            <a:chExt cx="4221647" cy="411814"/>
          </a:xfrm>
        </p:grpSpPr>
        <p:sp>
          <p:nvSpPr>
            <p:cNvPr id="48" name="Rettangolo con angoli arrotondati 47">
              <a:extLst>
                <a:ext uri="{FF2B5EF4-FFF2-40B4-BE49-F238E27FC236}">
                  <a16:creationId xmlns:a16="http://schemas.microsoft.com/office/drawing/2014/main" id="{82DE0D3D-2383-B760-D091-EB3EECF82073}"/>
                </a:ext>
              </a:extLst>
            </p:cNvPr>
            <p:cNvSpPr/>
            <p:nvPr/>
          </p:nvSpPr>
          <p:spPr>
            <a:xfrm>
              <a:off x="2059585" y="4118543"/>
              <a:ext cx="1692000" cy="396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kern="0" dirty="0">
                  <a:solidFill>
                    <a:schemeClr val="tx1"/>
                  </a:solidFill>
                  <a:cs typeface="Arial" pitchFamily="34" charset="0"/>
                </a:rPr>
                <a:t>Costi </a:t>
              </a:r>
              <a:r>
                <a:rPr lang="it-IT" sz="1100" b="1" kern="0" dirty="0">
                  <a:solidFill>
                    <a:schemeClr val="tx1"/>
                  </a:solidFill>
                  <a:cs typeface="Arial" pitchFamily="34" charset="0"/>
                </a:rPr>
                <a:t>agevolabili</a:t>
              </a:r>
              <a:endParaRPr lang="it-IT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Uguale a 48">
              <a:extLst>
                <a:ext uri="{FF2B5EF4-FFF2-40B4-BE49-F238E27FC236}">
                  <a16:creationId xmlns:a16="http://schemas.microsoft.com/office/drawing/2014/main" id="{FF43B0EC-BE22-3E37-F016-901451C22216}"/>
                </a:ext>
              </a:extLst>
            </p:cNvPr>
            <p:cNvSpPr/>
            <p:nvPr/>
          </p:nvSpPr>
          <p:spPr>
            <a:xfrm>
              <a:off x="4006074" y="4221662"/>
              <a:ext cx="345574" cy="209067"/>
            </a:xfrm>
            <a:prstGeom prst="mathEqual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50" name="Rettangolo con angoli arrotondati 49">
              <a:extLst>
                <a:ext uri="{FF2B5EF4-FFF2-40B4-BE49-F238E27FC236}">
                  <a16:creationId xmlns:a16="http://schemas.microsoft.com/office/drawing/2014/main" id="{97BEAC64-BDA4-29E6-D498-B24DA6E8F48B}"/>
                </a:ext>
              </a:extLst>
            </p:cNvPr>
            <p:cNvSpPr/>
            <p:nvPr/>
          </p:nvSpPr>
          <p:spPr>
            <a:xfrm>
              <a:off x="4589232" y="4134357"/>
              <a:ext cx="1692000" cy="396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kern="0" dirty="0">
                  <a:solidFill>
                    <a:schemeClr val="tx1"/>
                  </a:solidFill>
                  <a:cs typeface="Arial" pitchFamily="34" charset="0"/>
                </a:rPr>
                <a:t>Costi </a:t>
              </a:r>
              <a:r>
                <a:rPr lang="it-IT" sz="1100" b="1" kern="0" dirty="0">
                  <a:solidFill>
                    <a:schemeClr val="tx1"/>
                  </a:solidFill>
                  <a:cs typeface="Arial" pitchFamily="34" charset="0"/>
                </a:rPr>
                <a:t>ammissibili</a:t>
              </a:r>
            </a:p>
          </p:txBody>
        </p:sp>
      </p:grpSp>
      <p:sp>
        <p:nvSpPr>
          <p:cNvPr id="53" name="Pentagon 94">
            <a:extLst>
              <a:ext uri="{FF2B5EF4-FFF2-40B4-BE49-F238E27FC236}">
                <a16:creationId xmlns:a16="http://schemas.microsoft.com/office/drawing/2014/main" id="{0F71552B-A222-4F90-2570-9E398AE9CAE1}"/>
              </a:ext>
            </a:extLst>
          </p:cNvPr>
          <p:cNvSpPr/>
          <p:nvPr/>
        </p:nvSpPr>
        <p:spPr>
          <a:xfrm>
            <a:off x="583206" y="5398171"/>
            <a:ext cx="343958" cy="186875"/>
          </a:xfrm>
          <a:prstGeom prst="homePlate">
            <a:avLst>
              <a:gd name="adj" fmla="val 2993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17060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78496188-4737-4595-9C3E-765DA5714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751" y="355841"/>
            <a:ext cx="981158" cy="60113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C53906D-6FB5-169D-F2AB-8F86E5F88586}"/>
              </a:ext>
            </a:extLst>
          </p:cNvPr>
          <p:cNvSpPr txBox="1">
            <a:spLocks/>
          </p:cNvSpPr>
          <p:nvPr/>
        </p:nvSpPr>
        <p:spPr>
          <a:xfrm>
            <a:off x="292168" y="327353"/>
            <a:ext cx="10763290" cy="66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0" dirty="0">
                <a:solidFill>
                  <a:srgbClr val="FFFFFF"/>
                </a:solidFill>
                <a:latin typeface="DINPro-Light" panose="02000504040000020003" pitchFamily="50" charset="0"/>
                <a:ea typeface="+mn-ea"/>
                <a:cs typeface="+mn-cs"/>
              </a:rPr>
              <a:t>CONTRATTI DI SVILUPPO: Sostenibilità Processi Produttivi (PNRR)</a:t>
            </a:r>
          </a:p>
          <a:p>
            <a:pPr>
              <a:lnSpc>
                <a:spcPct val="100000"/>
              </a:lnSpc>
            </a:pP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Programma per la tutela ambientale: Intensità di aiuto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BB33CF-9D24-49AD-01FA-B2DD321D3C05}"/>
              </a:ext>
            </a:extLst>
          </p:cNvPr>
          <p:cNvSpPr txBox="1"/>
          <p:nvPr/>
        </p:nvSpPr>
        <p:spPr>
          <a:xfrm>
            <a:off x="854578" y="6118957"/>
            <a:ext cx="103831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i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(*) </a:t>
            </a:r>
            <a:r>
              <a:rPr lang="it-IT" sz="105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ESL 50% per investimenti (escl. biomassa) che riducono del 100% emissioni di gas serra ed ESL 30% per investimenti CCS (cattura e stoccaggio CO2) e/o CCU (cattura e utilizzo CO2).</a:t>
            </a:r>
            <a:endParaRPr lang="it-IT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it-IT" sz="1050" i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(**)</a:t>
            </a:r>
            <a:r>
              <a:rPr lang="it-IT" sz="105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ESL 30% per qualsiasi altro investimento regolato dall'Art. 41 del Regolamento GBER.</a:t>
            </a:r>
            <a:endParaRPr lang="it-IT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914CEE1-2F48-FC27-0083-223F26539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45059"/>
              </p:ext>
            </p:extLst>
          </p:nvPr>
        </p:nvGraphicFramePr>
        <p:xfrm>
          <a:off x="854578" y="1555029"/>
          <a:ext cx="10383140" cy="4563928"/>
        </p:xfrm>
        <a:graphic>
          <a:graphicData uri="http://schemas.openxmlformats.org/drawingml/2006/table">
            <a:tbl>
              <a:tblPr/>
              <a:tblGrid>
                <a:gridCol w="3927217">
                  <a:extLst>
                    <a:ext uri="{9D8B030D-6E8A-4147-A177-3AD203B41FA5}">
                      <a16:colId xmlns:a16="http://schemas.microsoft.com/office/drawing/2014/main" val="4100514511"/>
                    </a:ext>
                  </a:extLst>
                </a:gridCol>
                <a:gridCol w="1450028">
                  <a:extLst>
                    <a:ext uri="{9D8B030D-6E8A-4147-A177-3AD203B41FA5}">
                      <a16:colId xmlns:a16="http://schemas.microsoft.com/office/drawing/2014/main" val="1090830583"/>
                    </a:ext>
                  </a:extLst>
                </a:gridCol>
                <a:gridCol w="1705915">
                  <a:extLst>
                    <a:ext uri="{9D8B030D-6E8A-4147-A177-3AD203B41FA5}">
                      <a16:colId xmlns:a16="http://schemas.microsoft.com/office/drawing/2014/main" val="60282163"/>
                    </a:ext>
                  </a:extLst>
                </a:gridCol>
                <a:gridCol w="1705915">
                  <a:extLst>
                    <a:ext uri="{9D8B030D-6E8A-4147-A177-3AD203B41FA5}">
                      <a16:colId xmlns:a16="http://schemas.microsoft.com/office/drawing/2014/main" val="3149617414"/>
                    </a:ext>
                  </a:extLst>
                </a:gridCol>
                <a:gridCol w="1594065">
                  <a:extLst>
                    <a:ext uri="{9D8B030D-6E8A-4147-A177-3AD203B41FA5}">
                      <a16:colId xmlns:a16="http://schemas.microsoft.com/office/drawing/2014/main" val="284599771"/>
                    </a:ext>
                  </a:extLst>
                </a:gridCol>
              </a:tblGrid>
              <a:tr h="306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(corpo)"/>
                        </a:rPr>
                        <a:t>Finalità ambientale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(corpo)"/>
                        </a:rPr>
                        <a:t>Dimensione </a:t>
                      </a:r>
                    </a:p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(corpo)"/>
                        </a:rPr>
                        <a:t>d'impresa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(corpo)"/>
                        </a:rPr>
                        <a:t>ESL %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589605"/>
                  </a:ext>
                </a:extLst>
              </a:tr>
              <a:tr h="368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(corpo)"/>
                        </a:rPr>
                        <a:t>(Art 28 c. 1 D.M. 9.12.2014)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(corpo)"/>
                      </a:endParaRPr>
                    </a:p>
                  </a:txBody>
                  <a:tcPr marL="5880" marR="5880" marT="588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(corpo)"/>
                        </a:rPr>
                        <a:t>Aree 107.3.a) Carta aiuti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(corpo)"/>
                        </a:rPr>
                        <a:t>Aree 107.3.c) carta aiuti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(corpo)"/>
                        </a:rPr>
                        <a:t>Altre aree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22160"/>
                  </a:ext>
                </a:extLst>
              </a:tr>
              <a:tr h="318738">
                <a:tc rowSpan="3">
                  <a:txBody>
                    <a:bodyPr/>
                    <a:lstStyle/>
                    <a:p>
                      <a:pPr algn="l" rtl="0" fontAlgn="ctr">
                        <a:spcAft>
                          <a:spcPts val="200"/>
                        </a:spcAft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(corpo)"/>
                        </a:rPr>
                        <a:t>a) Tutela ambientale</a:t>
                      </a:r>
                      <a:r>
                        <a:rPr lang="it-IT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(corpo)"/>
                        </a:rPr>
                        <a:t>(*)</a:t>
                      </a:r>
                      <a:b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(corpo)"/>
                        </a:rPr>
                      </a:br>
                      <a:r>
                        <a:rPr lang="it-IT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 (corpo)"/>
                        </a:rPr>
                        <a:t>(Innalzare il livello di tutela ambientale oltre le norme UE, in assenza di norme UE ed in anticipo a nuove norme UE non ancora in vigore) </a:t>
                      </a:r>
                      <a:endParaRPr lang="it-IT" sz="1400" b="1" i="1" u="none" strike="noStrike" dirty="0">
                        <a:solidFill>
                          <a:schemeClr val="tx1"/>
                        </a:solidFill>
                        <a:effectLst/>
                        <a:latin typeface="Calibri (corpo)"/>
                      </a:endParaRPr>
                    </a:p>
                  </a:txBody>
                  <a:tcPr marL="105835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Piccola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75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65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60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74970"/>
                  </a:ext>
                </a:extLst>
              </a:tr>
              <a:tr h="3187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Media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65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50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30101"/>
                  </a:ext>
                </a:extLst>
              </a:tr>
              <a:tr h="3187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Grande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45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40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496868"/>
                  </a:ext>
                </a:extLst>
              </a:tr>
              <a:tr h="31873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(corpo)"/>
                        </a:rPr>
                        <a:t>b) Introduzione di misure di efficienza energetica</a:t>
                      </a:r>
                    </a:p>
                  </a:txBody>
                  <a:tcPr marL="105835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Piccola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65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50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47346"/>
                  </a:ext>
                </a:extLst>
              </a:tr>
              <a:tr h="3187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Media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45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40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62553"/>
                  </a:ext>
                </a:extLst>
              </a:tr>
              <a:tr h="3187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Grande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45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35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30</a:t>
                      </a:r>
                      <a:endParaRPr lang="it-IT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libri (corpo)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929794"/>
                  </a:ext>
                </a:extLst>
              </a:tr>
              <a:tr h="31873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(corpo)"/>
                        </a:rPr>
                        <a:t>c) Promozione dell’uso dell’energia da fonti rinnovabili, dell’idrogeno rinnovabile e della cogenerazione ad alto rendimento</a:t>
                      </a:r>
                    </a:p>
                  </a:txBody>
                  <a:tcPr marL="105835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Piccola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65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65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65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496793"/>
                  </a:ext>
                </a:extLst>
              </a:tr>
              <a:tr h="3187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Media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51528"/>
                  </a:ext>
                </a:extLst>
              </a:tr>
              <a:tr h="3187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Grande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45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45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45 (**)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39152"/>
                  </a:ext>
                </a:extLst>
              </a:tr>
              <a:tr h="31873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(corpo)"/>
                        </a:rPr>
                        <a:t>d) Efficienza nell’utilizzo delle risorse e al sostegno della transizione verso un’economia circolare</a:t>
                      </a:r>
                    </a:p>
                  </a:txBody>
                  <a:tcPr marL="105835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Piccola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75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65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60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60049"/>
                  </a:ext>
                </a:extLst>
              </a:tr>
              <a:tr h="3187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Media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65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50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117"/>
                  </a:ext>
                </a:extLst>
              </a:tr>
              <a:tr h="3187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Grande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55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45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 (corpo)"/>
                        </a:rPr>
                        <a:t>40</a:t>
                      </a: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87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001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fa8826-a7f4-4e8a-a27c-3e2e000c609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2C70A28AEEB042B96CAB365727A85F" ma:contentTypeVersion="10" ma:contentTypeDescription="Creare un nuovo documento." ma:contentTypeScope="" ma:versionID="0031ddf70f86817f813f915dff3c8885">
  <xsd:schema xmlns:xsd="http://www.w3.org/2001/XMLSchema" xmlns:xs="http://www.w3.org/2001/XMLSchema" xmlns:p="http://schemas.microsoft.com/office/2006/metadata/properties" xmlns:ns3="32fa8826-a7f4-4e8a-a27c-3e2e000c609a" xmlns:ns4="d749d828-4cf3-4652-a81a-89cfe0c22421" targetNamespace="http://schemas.microsoft.com/office/2006/metadata/properties" ma:root="true" ma:fieldsID="5dbd919e9e478736e7c1b5cc4caec566" ns3:_="" ns4:_="">
    <xsd:import namespace="32fa8826-a7f4-4e8a-a27c-3e2e000c609a"/>
    <xsd:import namespace="d749d828-4cf3-4652-a81a-89cfe0c224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a8826-a7f4-4e8a-a27c-3e2e000c6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9d828-4cf3-4652-a81a-89cfe0c224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4AF658-7DAF-4703-8523-55FC1DD3EAF1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d749d828-4cf3-4652-a81a-89cfe0c22421"/>
    <ds:schemaRef ds:uri="32fa8826-a7f4-4e8a-a27c-3e2e000c609a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434B33-F498-467D-8638-F7FE4F0C7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a8826-a7f4-4e8a-a27c-3e2e000c609a"/>
    <ds:schemaRef ds:uri="d749d828-4cf3-4652-a81a-89cfe0c22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9DF6F8-3623-4BF9-8575-F1C7AF0D98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9818</TotalTime>
  <Words>2854</Words>
  <Application>Microsoft Office PowerPoint</Application>
  <PresentationFormat>Widescreen</PresentationFormat>
  <Paragraphs>276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(corpo)</vt:lpstr>
      <vt:lpstr>Calibri Light</vt:lpstr>
      <vt:lpstr>Courier New</vt:lpstr>
      <vt:lpstr>DINPro-Light</vt:lpstr>
      <vt:lpstr>Roboto (Body)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Padelli Riccardo</dc:creator>
  <cp:lastModifiedBy>Almonte Stefania</cp:lastModifiedBy>
  <cp:revision>215</cp:revision>
  <dcterms:created xsi:type="dcterms:W3CDTF">2020-05-08T16:44:55Z</dcterms:created>
  <dcterms:modified xsi:type="dcterms:W3CDTF">2024-12-03T14:44:07Z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0x0101006C2C70A28AEEB042B96CAB365727A85F</vt:lpwstr>
  </property>
</Properties>
</file>