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6" r:id="rId3"/>
    <p:sldMasterId id="2147483711" r:id="rId4"/>
  </p:sldMasterIdLst>
  <p:notesMasterIdLst>
    <p:notesMasterId r:id="rId34"/>
  </p:notesMasterIdLst>
  <p:sldIdLst>
    <p:sldId id="2147476821" r:id="rId5"/>
    <p:sldId id="2147480393" r:id="rId6"/>
    <p:sldId id="2147476813" r:id="rId7"/>
    <p:sldId id="2147480380" r:id="rId8"/>
    <p:sldId id="2147480396" r:id="rId9"/>
    <p:sldId id="2147480375" r:id="rId10"/>
    <p:sldId id="2147476853" r:id="rId11"/>
    <p:sldId id="2147476798" r:id="rId12"/>
    <p:sldId id="2147476799" r:id="rId13"/>
    <p:sldId id="2147476800" r:id="rId14"/>
    <p:sldId id="2147476801" r:id="rId15"/>
    <p:sldId id="2147476802" r:id="rId16"/>
    <p:sldId id="2147480381" r:id="rId17"/>
    <p:sldId id="2147476804" r:id="rId18"/>
    <p:sldId id="2147476805" r:id="rId19"/>
    <p:sldId id="2147476806" r:id="rId20"/>
    <p:sldId id="2147476807" r:id="rId21"/>
    <p:sldId id="2147476808" r:id="rId22"/>
    <p:sldId id="2147476809" r:id="rId23"/>
    <p:sldId id="2147476855" r:id="rId24"/>
    <p:sldId id="722" r:id="rId25"/>
    <p:sldId id="2147476811" r:id="rId26"/>
    <p:sldId id="2147476818" r:id="rId27"/>
    <p:sldId id="2147480345" r:id="rId28"/>
    <p:sldId id="2147480372" r:id="rId29"/>
    <p:sldId id="2147476820" r:id="rId30"/>
    <p:sldId id="2147480346" r:id="rId31"/>
    <p:sldId id="2147480359" r:id="rId32"/>
    <p:sldId id="2147480390"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AA6"/>
    <a:srgbClr val="D5DDE4"/>
    <a:srgbClr val="F2EFEC"/>
    <a:srgbClr val="EDEDED"/>
    <a:srgbClr val="00155B"/>
    <a:srgbClr val="B5C8E5"/>
    <a:srgbClr val="5F85B1"/>
    <a:srgbClr val="DFE7EF"/>
    <a:srgbClr val="41536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3792" autoAdjust="0"/>
  </p:normalViewPr>
  <p:slideViewPr>
    <p:cSldViewPr snapToGrid="0">
      <p:cViewPr varScale="1">
        <p:scale>
          <a:sx n="77" d="100"/>
          <a:sy n="77" d="100"/>
        </p:scale>
        <p:origin x="200" y="72"/>
      </p:cViewPr>
      <p:guideLst>
        <p:guide orient="horz" pos="170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Feltrin" userId="b6207f1a-506f-4c1e-b055-55b792230c1d" providerId="ADAL" clId="{EE192711-DA14-4FEC-9CDB-9212EA219C90}"/>
    <pc:docChg chg="delSld">
      <pc:chgData name="Federica Feltrin" userId="b6207f1a-506f-4c1e-b055-55b792230c1d" providerId="ADAL" clId="{EE192711-DA14-4FEC-9CDB-9212EA219C90}" dt="2024-09-24T08:10:01.607" v="6" actId="47"/>
      <pc:docMkLst>
        <pc:docMk/>
      </pc:docMkLst>
      <pc:sldChg chg="del">
        <pc:chgData name="Federica Feltrin" userId="b6207f1a-506f-4c1e-b055-55b792230c1d" providerId="ADAL" clId="{EE192711-DA14-4FEC-9CDB-9212EA219C90}" dt="2024-09-24T08:09:35.178" v="0" actId="47"/>
        <pc:sldMkLst>
          <pc:docMk/>
          <pc:sldMk cId="2865670472" sldId="260"/>
        </pc:sldMkLst>
      </pc:sldChg>
      <pc:sldChg chg="del">
        <pc:chgData name="Federica Feltrin" userId="b6207f1a-506f-4c1e-b055-55b792230c1d" providerId="ADAL" clId="{EE192711-DA14-4FEC-9CDB-9212EA219C90}" dt="2024-09-24T08:09:35.692" v="1" actId="47"/>
        <pc:sldMkLst>
          <pc:docMk/>
          <pc:sldMk cId="1532059042" sldId="2147476812"/>
        </pc:sldMkLst>
      </pc:sldChg>
      <pc:sldChg chg="del">
        <pc:chgData name="Federica Feltrin" userId="b6207f1a-506f-4c1e-b055-55b792230c1d" providerId="ADAL" clId="{EE192711-DA14-4FEC-9CDB-9212EA219C90}" dt="2024-09-24T08:09:57.328" v="5" actId="47"/>
        <pc:sldMkLst>
          <pc:docMk/>
          <pc:sldMk cId="1915078767" sldId="2147480353"/>
        </pc:sldMkLst>
      </pc:sldChg>
      <pc:sldChg chg="del">
        <pc:chgData name="Federica Feltrin" userId="b6207f1a-506f-4c1e-b055-55b792230c1d" providerId="ADAL" clId="{EE192711-DA14-4FEC-9CDB-9212EA219C90}" dt="2024-09-24T08:09:51.455" v="3" actId="47"/>
        <pc:sldMkLst>
          <pc:docMk/>
          <pc:sldMk cId="990080334" sldId="2147480357"/>
        </pc:sldMkLst>
      </pc:sldChg>
      <pc:sldChg chg="del">
        <pc:chgData name="Federica Feltrin" userId="b6207f1a-506f-4c1e-b055-55b792230c1d" providerId="ADAL" clId="{EE192711-DA14-4FEC-9CDB-9212EA219C90}" dt="2024-09-24T08:09:52.485" v="4" actId="47"/>
        <pc:sldMkLst>
          <pc:docMk/>
          <pc:sldMk cId="3726788209" sldId="2147480358"/>
        </pc:sldMkLst>
      </pc:sldChg>
      <pc:sldChg chg="del">
        <pc:chgData name="Federica Feltrin" userId="b6207f1a-506f-4c1e-b055-55b792230c1d" providerId="ADAL" clId="{EE192711-DA14-4FEC-9CDB-9212EA219C90}" dt="2024-09-24T08:10:01.607" v="6" actId="47"/>
        <pc:sldMkLst>
          <pc:docMk/>
          <pc:sldMk cId="3036826547" sldId="2147480383"/>
        </pc:sldMkLst>
      </pc:sldChg>
      <pc:sldChg chg="del">
        <pc:chgData name="Federica Feltrin" userId="b6207f1a-506f-4c1e-b055-55b792230c1d" providerId="ADAL" clId="{EE192711-DA14-4FEC-9CDB-9212EA219C90}" dt="2024-09-24T08:09:36.364" v="2" actId="47"/>
        <pc:sldMkLst>
          <pc:docMk/>
          <pc:sldMk cId="2537820329" sldId="2147480394"/>
        </pc:sldMkLst>
      </pc:sldChg>
    </pc:docChg>
  </pc:docChgLst>
  <pc:docChgLst>
    <pc:chgData name="Federica Feltrin" userId="b6207f1a-506f-4c1e-b055-55b792230c1d" providerId="ADAL" clId="{62ECE23E-3A39-4504-BE33-61215990A2B2}"/>
    <pc:docChg chg="delSld">
      <pc:chgData name="Federica Feltrin" userId="b6207f1a-506f-4c1e-b055-55b792230c1d" providerId="ADAL" clId="{62ECE23E-3A39-4504-BE33-61215990A2B2}" dt="2024-11-27T09:07:43.582" v="1" actId="47"/>
      <pc:docMkLst>
        <pc:docMk/>
      </pc:docMkLst>
      <pc:sldChg chg="del">
        <pc:chgData name="Federica Feltrin" userId="b6207f1a-506f-4c1e-b055-55b792230c1d" providerId="ADAL" clId="{62ECE23E-3A39-4504-BE33-61215990A2B2}" dt="2024-11-27T09:05:16.695" v="0" actId="47"/>
        <pc:sldMkLst>
          <pc:docMk/>
          <pc:sldMk cId="2770009898" sldId="258"/>
        </pc:sldMkLst>
      </pc:sldChg>
      <pc:sldChg chg="del">
        <pc:chgData name="Federica Feltrin" userId="b6207f1a-506f-4c1e-b055-55b792230c1d" providerId="ADAL" clId="{62ECE23E-3A39-4504-BE33-61215990A2B2}" dt="2024-11-27T09:07:43.582" v="1" actId="47"/>
        <pc:sldMkLst>
          <pc:docMk/>
          <pc:sldMk cId="171547393" sldId="7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0F33-B965-462B-84E0-3A5CFC122C34}" type="datetimeFigureOut">
              <a:rPr lang="it-IT" smtClean="0"/>
              <a:t>27/11/2024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058E8-4991-4AB4-87EE-B92EDF3FBAEC}" type="slidenum">
              <a:rPr lang="it-IT" smtClean="0"/>
              <a:t>‹N›</a:t>
            </a:fld>
            <a:endParaRPr lang="it-IT"/>
          </a:p>
        </p:txBody>
      </p:sp>
    </p:spTree>
    <p:extLst>
      <p:ext uri="{BB962C8B-B14F-4D97-AF65-F5344CB8AC3E}">
        <p14:creationId xmlns:p14="http://schemas.microsoft.com/office/powerpoint/2010/main" val="23515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D8B72D-2014-46F2-B863-21EF6E3F5310}"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211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0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2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9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967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35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96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9A1B3-59D7-4C75-94BE-52475C0851EC}"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16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4D9224-B00B-4535-8DBE-F4FAF4303CD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04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4.xml"/><Relationship Id="rId1" Type="http://schemas.openxmlformats.org/officeDocument/2006/relationships/tags" Target="../tags/tag72.xml"/><Relationship Id="rId5" Type="http://schemas.openxmlformats.org/officeDocument/2006/relationships/image" Target="../media/image11.png"/><Relationship Id="rId4" Type="http://schemas.openxmlformats.org/officeDocument/2006/relationships/image" Target="../media/image9.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4.xml"/><Relationship Id="rId1" Type="http://schemas.openxmlformats.org/officeDocument/2006/relationships/tags" Target="../tags/tag7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9.emf"/></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9.emf"/><Relationship Id="rId4" Type="http://schemas.openxmlformats.org/officeDocument/2006/relationships/oleObject" Target="../embeddings/oleObject70.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4.xml"/><Relationship Id="rId1" Type="http://schemas.openxmlformats.org/officeDocument/2006/relationships/tags" Target="../tags/tag76.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4.xml"/><Relationship Id="rId1" Type="http://schemas.openxmlformats.org/officeDocument/2006/relationships/tags" Target="../tags/tag77.xml"/><Relationship Id="rId4" Type="http://schemas.openxmlformats.org/officeDocument/2006/relationships/image" Target="../media/image9.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4.xml"/><Relationship Id="rId1" Type="http://schemas.openxmlformats.org/officeDocument/2006/relationships/tags" Target="../tags/tag7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9.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4.xml"/><Relationship Id="rId1" Type="http://schemas.openxmlformats.org/officeDocument/2006/relationships/tags" Target="../tags/tag79.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emf"/></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0.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0.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8.xml"/><Relationship Id="rId4" Type="http://schemas.openxmlformats.org/officeDocument/2006/relationships/image" Target="../media/image10.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10.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1.xml"/><Relationship Id="rId4" Type="http://schemas.openxmlformats.org/officeDocument/2006/relationships/image" Target="../media/image10.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0.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0.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4.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4.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4.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4.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4.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4.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4.xml"/><Relationship Id="rId1" Type="http://schemas.openxmlformats.org/officeDocument/2006/relationships/tags" Target="../tags/tag28.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4.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4.xml"/><Relationship Id="rId1" Type="http://schemas.openxmlformats.org/officeDocument/2006/relationships/tags" Target="../tags/tag30.xml"/><Relationship Id="rId4" Type="http://schemas.openxmlformats.org/officeDocument/2006/relationships/image" Target="../media/image10.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3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10.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4.xml"/><Relationship Id="rId1" Type="http://schemas.openxmlformats.org/officeDocument/2006/relationships/tags" Target="../tags/tag3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10.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4.xml"/><Relationship Id="rId1" Type="http://schemas.openxmlformats.org/officeDocument/2006/relationships/tags" Target="../tags/tag36.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6.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0.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4.xml"/><Relationship Id="rId1" Type="http://schemas.openxmlformats.org/officeDocument/2006/relationships/tags" Target="../tags/tag42.xml"/><Relationship Id="rId4" Type="http://schemas.openxmlformats.org/officeDocument/2006/relationships/image" Target="../media/image10.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4.xml"/><Relationship Id="rId1" Type="http://schemas.openxmlformats.org/officeDocument/2006/relationships/tags" Target="../tags/tag43.xml"/><Relationship Id="rId4" Type="http://schemas.openxmlformats.org/officeDocument/2006/relationships/image" Target="../media/image10.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4.xml"/><Relationship Id="rId1" Type="http://schemas.openxmlformats.org/officeDocument/2006/relationships/tags" Target="../tags/tag44.xml"/><Relationship Id="rId4" Type="http://schemas.openxmlformats.org/officeDocument/2006/relationships/image" Target="../media/image10.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5.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4.xml"/><Relationship Id="rId1" Type="http://schemas.openxmlformats.org/officeDocument/2006/relationships/tags" Target="../tags/tag53.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0.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4.xml"/><Relationship Id="rId1" Type="http://schemas.openxmlformats.org/officeDocument/2006/relationships/tags" Target="../tags/tag54.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4.xml"/><Relationship Id="rId1" Type="http://schemas.openxmlformats.org/officeDocument/2006/relationships/tags" Target="../tags/tag55.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6.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7.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8.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0.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5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10.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6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7.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6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3.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0.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10.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4.xml"/><Relationship Id="rId1" Type="http://schemas.openxmlformats.org/officeDocument/2006/relationships/tags" Target="../tags/tag67.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4.xml"/><Relationship Id="rId1" Type="http://schemas.openxmlformats.org/officeDocument/2006/relationships/tags" Target="../tags/tag68.xml"/><Relationship Id="rId4" Type="http://schemas.openxmlformats.org/officeDocument/2006/relationships/image" Target="../media/image10.emf"/></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66.bin"/></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4.xml"/><Relationship Id="rId1" Type="http://schemas.openxmlformats.org/officeDocument/2006/relationships/tags" Target="../tags/tag71.xml"/><Relationship Id="rId5" Type="http://schemas.openxmlformats.org/officeDocument/2006/relationships/image" Target="../media/image11.png"/><Relationship Id="rId4"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178051821"/>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489468419"/>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334433" y="622801"/>
            <a:ext cx="7485565" cy="4431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3200" b="1">
                <a:solidFill>
                  <a:schemeClr val="bg1"/>
                </a:solidFill>
                <a:latin typeface="+mn-lt"/>
                <a:ea typeface="+mn-ea"/>
                <a:cs typeface="+mn-cs"/>
              </a:rPr>
              <a:t>Agenda</a:t>
            </a:r>
          </a:p>
        </p:txBody>
      </p:sp>
      <p:cxnSp>
        <p:nvCxnSpPr>
          <p:cNvPr id="13" name="Straight Connector 12"/>
          <p:cNvCxnSpPr/>
          <p:nvPr userDrawn="1"/>
        </p:nvCxnSpPr>
        <p:spPr bwMode="white">
          <a:xfrm>
            <a:off x="334436" y="1206000"/>
            <a:ext cx="11860769"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Immagine 8">
            <a:extLst>
              <a:ext uri="{FF2B5EF4-FFF2-40B4-BE49-F238E27FC236}">
                <a16:creationId xmlns:a16="http://schemas.microsoft.com/office/drawing/2014/main" id="{5C8B20CC-B404-4CE8-ABB6-1B5332D2159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4F4F287C-1C0D-4A26-82B8-08D2C466B60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545083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334435" y="3207718"/>
            <a:ext cx="1842711" cy="443198"/>
          </a:xfrm>
          <a:prstGeom prst="rect">
            <a:avLst/>
          </a:prstGeom>
          <a:noFill/>
        </p:spPr>
        <p:txBody>
          <a:bodyPr wrap="square" lIns="0" tIns="0" rIns="0" bIns="0" rtlCol="0" anchor="t">
            <a:spAutoFit/>
          </a:bodyPr>
          <a:lstStyle/>
          <a:p>
            <a:pPr>
              <a:lnSpc>
                <a:spcPct val="90000"/>
              </a:lnSpc>
              <a:spcAft>
                <a:spcPts val="600"/>
              </a:spcAft>
            </a:pPr>
            <a:r>
              <a:rPr lang="en-US" sz="3200" b="1">
                <a:solidFill>
                  <a:schemeClr val="bg1"/>
                </a:solidFill>
                <a:latin typeface="+mn-lt"/>
                <a:ea typeface="+mn-ea"/>
                <a:cs typeface="+mn-cs"/>
              </a:rPr>
              <a:t>Agenda</a:t>
            </a:r>
          </a:p>
        </p:txBody>
      </p:sp>
      <p:pic>
        <p:nvPicPr>
          <p:cNvPr id="9" name="Immagine 8">
            <a:extLst>
              <a:ext uri="{FF2B5EF4-FFF2-40B4-BE49-F238E27FC236}">
                <a16:creationId xmlns:a16="http://schemas.microsoft.com/office/drawing/2014/main" id="{BBEB3C03-075E-4CBC-8159-29022369C13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28B607E-A299-4AE7-9F59-3F4CA4D0437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820441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092581" y="4691188"/>
            <a:ext cx="929337" cy="995875"/>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213916" y="4691187"/>
            <a:ext cx="1570152" cy="1468176"/>
          </a:xfrm>
          <a:prstGeom prst="rect">
            <a:avLst/>
          </a:prstGeom>
          <a:noFill/>
          <a:ln w="9525" cmpd="sng">
            <a:solidFill>
              <a:schemeClr val="tx1"/>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334433" y="907196"/>
            <a:ext cx="3448800" cy="3450336"/>
          </a:xfrm>
          <a:prstGeom prst="rect">
            <a:avLst/>
          </a:prstGeom>
          <a:noFill/>
          <a:ln>
            <a:solidFill>
              <a:schemeClr val="tx1"/>
            </a:solidFill>
          </a:ln>
        </p:spPr>
        <p:txBody>
          <a:bodyPr wrap="square" lIns="612000" tIns="468000" rIns="0" bIns="0" rtlCol="0" anchor="t">
            <a:noAutofit/>
          </a:bodyPr>
          <a:lstStyle/>
          <a:p>
            <a:pPr>
              <a:lnSpc>
                <a:spcPct val="90000"/>
              </a:lnSpc>
              <a:spcAft>
                <a:spcPts val="600"/>
              </a:spcAft>
            </a:pPr>
            <a:endParaRPr lang="en-US" sz="5333">
              <a:solidFill>
                <a:schemeClr val="accent4"/>
              </a:solidFill>
              <a:latin typeface="+mn-lt"/>
              <a:ea typeface="+mn-ea"/>
              <a:cs typeface="+mn-cs"/>
            </a:endParaRPr>
          </a:p>
        </p:txBody>
      </p:sp>
      <p:sp>
        <p:nvSpPr>
          <p:cNvPr id="9" name="TextBox 1"/>
          <p:cNvSpPr txBox="1"/>
          <p:nvPr userDrawn="1"/>
        </p:nvSpPr>
        <p:spPr>
          <a:xfrm>
            <a:off x="711791" y="1115416"/>
            <a:ext cx="2693366" cy="87197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333" b="1">
                <a:solidFill>
                  <a:schemeClr val="tx1"/>
                </a:solidFill>
                <a:latin typeface="+mn-lt"/>
                <a:ea typeface="+mn-ea"/>
                <a:cs typeface="+mn-cs"/>
              </a:rPr>
              <a:t>Agenda</a:t>
            </a:r>
          </a:p>
        </p:txBody>
      </p:sp>
    </p:spTree>
    <p:extLst>
      <p:ext uri="{BB962C8B-B14F-4D97-AF65-F5344CB8AC3E}">
        <p14:creationId xmlns:p14="http://schemas.microsoft.com/office/powerpoint/2010/main" val="1392466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Tree>
    <p:extLst>
      <p:ext uri="{BB962C8B-B14F-4D97-AF65-F5344CB8AC3E}">
        <p14:creationId xmlns:p14="http://schemas.microsoft.com/office/powerpoint/2010/main" val="2120871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334433" y="622802"/>
            <a:ext cx="7485565" cy="3323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400" b="1">
                <a:solidFill>
                  <a:schemeClr val="tx1"/>
                </a:solidFill>
                <a:latin typeface="+mn-lt"/>
                <a:ea typeface="+mn-ea"/>
                <a:cs typeface="+mn-cs"/>
              </a:rPr>
              <a:t>Agenda</a:t>
            </a:r>
          </a:p>
        </p:txBody>
      </p:sp>
      <p:cxnSp>
        <p:nvCxnSpPr>
          <p:cNvPr id="9" name="Straight Connector 8"/>
          <p:cNvCxnSpPr/>
          <p:nvPr userDrawn="1"/>
        </p:nvCxnSpPr>
        <p:spPr bwMode="white">
          <a:xfrm>
            <a:off x="334436" y="1206000"/>
            <a:ext cx="11860769" cy="0"/>
          </a:xfrm>
          <a:prstGeom prst="line">
            <a:avLst/>
          </a:prstGeom>
          <a:ln w="9525" cmpd="sng">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5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334435" y="3262147"/>
            <a:ext cx="2604075" cy="498598"/>
          </a:xfrm>
          <a:prstGeom prst="rect">
            <a:avLst/>
          </a:prstGeom>
          <a:noFill/>
        </p:spPr>
        <p:txBody>
          <a:bodyPr wrap="square" lIns="0" tIns="0" rIns="0" bIns="0" rtlCol="0" anchor="t">
            <a:spAutoFit/>
          </a:bodyPr>
          <a:lstStyle/>
          <a:p>
            <a:pPr>
              <a:lnSpc>
                <a:spcPct val="90000"/>
              </a:lnSpc>
              <a:spcAft>
                <a:spcPts val="600"/>
              </a:spcAft>
            </a:pPr>
            <a:r>
              <a:rPr lang="en-US" sz="3600" b="1">
                <a:solidFill>
                  <a:schemeClr val="bg1"/>
                </a:solidFill>
                <a:latin typeface="+mn-lt"/>
                <a:ea typeface="+mn-ea"/>
                <a:cs typeface="+mn-cs"/>
              </a:rPr>
              <a:t>Agenda</a:t>
            </a:r>
            <a:endParaRPr lang="en-US" sz="2800" b="1">
              <a:solidFill>
                <a:schemeClr val="bg1"/>
              </a:solidFill>
              <a:latin typeface="+mn-lt"/>
              <a:ea typeface="+mn-ea"/>
              <a:cs typeface="+mn-cs"/>
            </a:endParaRPr>
          </a:p>
        </p:txBody>
      </p:sp>
      <p:pic>
        <p:nvPicPr>
          <p:cNvPr id="9" name="Immagine 8">
            <a:extLst>
              <a:ext uri="{FF2B5EF4-FFF2-40B4-BE49-F238E27FC236}">
                <a16:creationId xmlns:a16="http://schemas.microsoft.com/office/drawing/2014/main" id="{D05425D2-1888-4155-A6DA-ADB37F60BB0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1" name="Slide Number Placeholder 5">
            <a:extLst>
              <a:ext uri="{FF2B5EF4-FFF2-40B4-BE49-F238E27FC236}">
                <a16:creationId xmlns:a16="http://schemas.microsoft.com/office/drawing/2014/main" id="{D8EF095F-0C74-413E-B077-695231D6CEE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989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Immagine 8">
            <a:extLst>
              <a:ext uri="{FF2B5EF4-FFF2-40B4-BE49-F238E27FC236}">
                <a16:creationId xmlns:a16="http://schemas.microsoft.com/office/drawing/2014/main" id="{E3FB160C-3C63-487D-861B-3F0F9BAFFA9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BD1A5B44-9A6F-4630-9755-AD8C0258D8C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580187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9"/>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a:t>Titolo al massimo di tre righe</a:t>
            </a:r>
          </a:p>
        </p:txBody>
      </p:sp>
    </p:spTree>
    <p:extLst>
      <p:ext uri="{BB962C8B-B14F-4D97-AF65-F5344CB8AC3E}">
        <p14:creationId xmlns:p14="http://schemas.microsoft.com/office/powerpoint/2010/main" val="102173753"/>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16570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45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fld id="{E9B66400-797D-5243-8456-D3CC72C6148E}" type="datetimeFigureOut">
              <a:rPr lang="it-IT" smtClean="0"/>
              <a:t>27/11/2024</a:t>
            </a:fld>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252485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5" name="Immagin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3645090942"/>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7" name="Immagin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76437442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1008599748"/>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35684104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400121190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97687" y="6113401"/>
            <a:ext cx="1155835" cy="518131"/>
          </a:xfrm>
          <a:prstGeom prst="rect">
            <a:avLst/>
          </a:prstGeom>
        </p:spPr>
      </p:pic>
    </p:spTree>
    <p:extLst>
      <p:ext uri="{BB962C8B-B14F-4D97-AF65-F5344CB8AC3E}">
        <p14:creationId xmlns:p14="http://schemas.microsoft.com/office/powerpoint/2010/main" val="35541328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7652479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Titolo 1">
            <a:extLst>
              <a:ext uri="{FF2B5EF4-FFF2-40B4-BE49-F238E27FC236}">
                <a16:creationId xmlns:a16="http://schemas.microsoft.com/office/drawing/2014/main" id="{3A76B943-58B8-DA47-92ED-EC3F5B4C782D}"/>
              </a:ext>
            </a:extLst>
          </p:cNvPr>
          <p:cNvSpPr txBox="1">
            <a:spLocks/>
          </p:cNvSpPr>
          <p:nvPr userDrawn="1"/>
        </p:nvSpPr>
        <p:spPr>
          <a:xfrm>
            <a:off x="206023" y="6118577"/>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r>
              <a:rPr lang="it-IT" sz="1600" dirty="0">
                <a:latin typeface="Arial" panose="020B0604020202020204" pitchFamily="34" charset="0"/>
                <a:cs typeface="Arial" panose="020B0604020202020204" pitchFamily="34" charset="0"/>
              </a:rPr>
              <a:t>Investiamo nel domani</a:t>
            </a:r>
          </a:p>
        </p:txBody>
      </p:sp>
      <p:sp>
        <p:nvSpPr>
          <p:cNvPr id="6" name="CasellaDiTesto 5">
            <a:extLst>
              <a:ext uri="{FF2B5EF4-FFF2-40B4-BE49-F238E27FC236}">
                <a16:creationId xmlns:a16="http://schemas.microsoft.com/office/drawing/2014/main" id="{DEB503F0-7E7E-4534-8B60-CEE54CEA23ED}"/>
              </a:ext>
            </a:extLst>
          </p:cNvPr>
          <p:cNvSpPr txBox="1"/>
          <p:nvPr userDrawn="1"/>
        </p:nvSpPr>
        <p:spPr>
          <a:xfrm>
            <a:off x="334434" y="2188604"/>
            <a:ext cx="8666132" cy="1490672"/>
          </a:xfrm>
          <a:prstGeom prst="rect">
            <a:avLst/>
          </a:prstGeom>
        </p:spPr>
        <p:txBody>
          <a:bodyPr vert="horz" wrap="square" lIns="0" tIns="60960" rIns="0" bIns="60960" rtlCol="0" anchor="b">
            <a:normAutofit/>
          </a:bodyPr>
          <a:lstStyle/>
          <a:p>
            <a:pPr algn="l"/>
            <a:r>
              <a:rPr lang="it-IT" sz="5333" dirty="0"/>
              <a:t>Grazie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3181"/>
            <a:ext cx="1377531" cy="617513"/>
          </a:xfrm>
          <a:prstGeom prst="rect">
            <a:avLst/>
          </a:prstGeom>
        </p:spPr>
      </p:pic>
    </p:spTree>
    <p:extLst>
      <p:ext uri="{BB962C8B-B14F-4D97-AF65-F5344CB8AC3E}">
        <p14:creationId xmlns:p14="http://schemas.microsoft.com/office/powerpoint/2010/main" val="2645696606"/>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ertina">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4EE5D51E-4D22-8049-A6A9-68BD341C05F6}"/>
              </a:ext>
            </a:extLst>
          </p:cNvPr>
          <p:cNvSpPr txBox="1"/>
          <p:nvPr userDrawn="1"/>
        </p:nvSpPr>
        <p:spPr>
          <a:xfrm>
            <a:off x="6805535" y="30180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6" name="CasellaDiTesto 5">
            <a:extLst>
              <a:ext uri="{FF2B5EF4-FFF2-40B4-BE49-F238E27FC236}">
                <a16:creationId xmlns:a16="http://schemas.microsoft.com/office/drawing/2014/main" id="{F3622C4D-F38B-4F5C-A0DB-E1517418DF31}"/>
              </a:ext>
            </a:extLst>
          </p:cNvPr>
          <p:cNvSpPr txBox="1"/>
          <p:nvPr userDrawn="1"/>
        </p:nvSpPr>
        <p:spPr>
          <a:xfrm>
            <a:off x="7536873" y="3245043"/>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EB660546-0960-410D-BBFA-28A1CBC973B2}"/>
              </a:ext>
            </a:extLst>
          </p:cNvPr>
          <p:cNvSpPr txBox="1"/>
          <p:nvPr userDrawn="1"/>
        </p:nvSpPr>
        <p:spPr>
          <a:xfrm>
            <a:off x="2021133" y="352249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F588449C-C723-4B5F-805C-FE43C9FB23C3}"/>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1" name="CasellaDiTesto 10">
            <a:extLst>
              <a:ext uri="{FF2B5EF4-FFF2-40B4-BE49-F238E27FC236}">
                <a16:creationId xmlns:a16="http://schemas.microsoft.com/office/drawing/2014/main" id="{A01A5A9F-E1AE-44C3-93C6-10D394357B4F}"/>
              </a:ext>
            </a:extLst>
          </p:cNvPr>
          <p:cNvSpPr txBox="1"/>
          <p:nvPr userDrawn="1"/>
        </p:nvSpPr>
        <p:spPr>
          <a:xfrm>
            <a:off x="6891413" y="5074204"/>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02D900C-E37F-439E-BD05-7F3FB1138EA5}"/>
              </a:ext>
            </a:extLst>
          </p:cNvPr>
          <p:cNvSpPr txBox="1"/>
          <p:nvPr userDrawn="1"/>
        </p:nvSpPr>
        <p:spPr>
          <a:xfrm>
            <a:off x="7087148" y="489385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Arial" panose="020B0604020202020204" pitchFamily="34" charset="0"/>
              <a:cs typeface="Arial" panose="020B0604020202020204" pitchFamily="34" charset="0"/>
            </a:endParaRPr>
          </a:p>
        </p:txBody>
      </p:sp>
      <p:sp>
        <p:nvSpPr>
          <p:cNvPr id="16" name="Segnaposto testo 15">
            <a:extLst>
              <a:ext uri="{FF2B5EF4-FFF2-40B4-BE49-F238E27FC236}">
                <a16:creationId xmlns:a16="http://schemas.microsoft.com/office/drawing/2014/main" id="{107238BB-1EE6-47D1-8F8B-8A763DCE53BF}"/>
              </a:ext>
            </a:extLst>
          </p:cNvPr>
          <p:cNvSpPr>
            <a:spLocks noGrp="1"/>
          </p:cNvSpPr>
          <p:nvPr>
            <p:ph type="body" sz="quarter" idx="10" hasCustomPrompt="1"/>
          </p:nvPr>
        </p:nvSpPr>
        <p:spPr>
          <a:xfrm>
            <a:off x="334433" y="1557867"/>
            <a:ext cx="9144000" cy="2952751"/>
          </a:xfrm>
        </p:spPr>
        <p:txBody>
          <a:bodyPr lIns="0" tIns="0" rIns="0" bIns="0" anchor="b">
            <a:noAutofit/>
          </a:bodyPr>
          <a:lstStyle>
            <a:lvl1pPr marL="0" indent="0">
              <a:buNone/>
              <a:defRPr sz="6400"/>
            </a:lvl1pPr>
            <a:lvl2pPr>
              <a:defRPr sz="6400"/>
            </a:lvl2pPr>
            <a:lvl3pPr>
              <a:defRPr sz="6400"/>
            </a:lvl3pPr>
            <a:lvl4pPr>
              <a:defRPr sz="6400"/>
            </a:lvl4pPr>
            <a:lvl5pPr>
              <a:defRPr sz="6400"/>
            </a:lvl5pPr>
          </a:lstStyle>
          <a:p>
            <a:pPr lvl="0"/>
            <a:r>
              <a:rPr lang="it-IT" dirty="0"/>
              <a:t>Titolo al massimo di tre righe</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267663592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5"/>
            <a:ext cx="9144000" cy="454459"/>
          </a:xfrm>
        </p:spPr>
        <p:txBody>
          <a:bodyPr lIns="0" tIns="0" rIns="0" bIns="0" anchor="t" anchorCtr="0">
            <a:noAutofit/>
          </a:bodyPr>
          <a:lstStyle>
            <a:lvl1pPr marL="0" indent="0" algn="l">
              <a:buNone/>
              <a:defRPr sz="3200" b="0"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it-IT" dirty="0"/>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vl1pPr>
          </a:lstStyle>
          <a:p>
            <a:pPr lvl="0"/>
            <a:r>
              <a:rPr lang="it-IT" dirty="0"/>
              <a:t>Titolo del divisore</a:t>
            </a: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35409543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741613074"/>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6600" y="6263019"/>
            <a:ext cx="897059" cy="402130"/>
          </a:xfrm>
          <a:prstGeom prst="rect">
            <a:avLst/>
          </a:prstGeom>
        </p:spPr>
      </p:pic>
    </p:spTree>
    <p:extLst>
      <p:ext uri="{BB962C8B-B14F-4D97-AF65-F5344CB8AC3E}">
        <p14:creationId xmlns:p14="http://schemas.microsoft.com/office/powerpoint/2010/main" val="122222510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1650584422"/>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984130680"/>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400866145"/>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88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07866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68020"/>
            <a:ext cx="8593667" cy="355259"/>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 che può essere facoltativo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0" name="Slide Number Placeholder 5">
            <a:extLst>
              <a:ext uri="{FF2B5EF4-FFF2-40B4-BE49-F238E27FC236}">
                <a16:creationId xmlns:a16="http://schemas.microsoft.com/office/drawing/2014/main" id="{ED9D4BAB-FB8E-D74A-8F1C-82B304BBA045}"/>
              </a:ext>
            </a:extLst>
          </p:cNvPr>
          <p:cNvSpPr>
            <a:spLocks noGrp="1"/>
          </p:cNvSpPr>
          <p:nvPr>
            <p:ph type="sldNum" sz="quarter" idx="12"/>
          </p:nvPr>
        </p:nvSpPr>
        <p:spPr>
          <a:xfrm>
            <a:off x="334434" y="6297858"/>
            <a:ext cx="367181"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409528"/>
            <a:ext cx="11523133" cy="4612389"/>
          </a:xfrm>
        </p:spPr>
        <p:txBody>
          <a:bodyPr lIns="0" tIns="0" rIns="0" bIns="0" anchor="t" anchorCtr="0">
            <a:normAutofit/>
          </a:bodyPr>
          <a:lstStyle>
            <a:lvl1pPr algn="l">
              <a:lnSpc>
                <a:spcPct val="100000"/>
              </a:lnSpc>
              <a:defRPr sz="5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en-US" dirty="0"/>
              <a:t>Call-out </a:t>
            </a:r>
            <a:r>
              <a:rPr lang="en-US" dirty="0" err="1"/>
              <a:t>è</a:t>
            </a:r>
            <a:r>
              <a:rPr lang="en-US" dirty="0"/>
              <a:t> </a:t>
            </a:r>
            <a:r>
              <a:rPr lang="en-US" dirty="0" err="1"/>
              <a:t>una</a:t>
            </a:r>
            <a:r>
              <a:rPr lang="en-US" dirty="0"/>
              <a:t> slide con un </a:t>
            </a:r>
            <a:r>
              <a:rPr lang="en-US" dirty="0" err="1"/>
              <a:t>testo</a:t>
            </a:r>
            <a:r>
              <a:rPr lang="en-US" dirty="0"/>
              <a:t> </a:t>
            </a:r>
            <a:r>
              <a:rPr lang="en-US" dirty="0" err="1"/>
              <a:t>grande</a:t>
            </a:r>
            <a:r>
              <a:rPr lang="en-US" dirty="0"/>
              <a:t> da </a:t>
            </a:r>
            <a:r>
              <a:rPr lang="en-US" dirty="0" err="1"/>
              <a:t>usare</a:t>
            </a:r>
            <a:r>
              <a:rPr lang="en-US" dirty="0"/>
              <a:t> per </a:t>
            </a:r>
            <a:r>
              <a:rPr lang="en-US" dirty="0" err="1"/>
              <a:t>evidenziare</a:t>
            </a:r>
            <a:r>
              <a:rPr lang="en-US" dirty="0"/>
              <a:t> </a:t>
            </a:r>
            <a:r>
              <a:rPr lang="en-US" dirty="0" err="1"/>
              <a:t>dei</a:t>
            </a:r>
            <a:r>
              <a:rPr lang="en-US" dirty="0"/>
              <a:t> </a:t>
            </a:r>
            <a:r>
              <a:rPr lang="en-US" dirty="0" err="1"/>
              <a:t>concetti</a:t>
            </a:r>
            <a:r>
              <a:rPr lang="en-US" dirty="0"/>
              <a:t> </a:t>
            </a:r>
            <a:r>
              <a:rPr lang="en-US" dirty="0" err="1"/>
              <a:t>chiave</a:t>
            </a:r>
            <a:r>
              <a:rPr lang="en-US" dirty="0"/>
              <a:t> </a:t>
            </a:r>
            <a:r>
              <a:rPr lang="en-US" dirty="0" err="1"/>
              <a:t>che</a:t>
            </a:r>
            <a:r>
              <a:rPr lang="en-US" dirty="0"/>
              <a:t> </a:t>
            </a:r>
            <a:r>
              <a:rPr lang="en-US" dirty="0" err="1"/>
              <a:t>devono</a:t>
            </a:r>
            <a:r>
              <a:rPr lang="en-US" dirty="0"/>
              <a:t> </a:t>
            </a:r>
            <a:r>
              <a:rPr lang="en-US" dirty="0" err="1"/>
              <a:t>risaltare</a:t>
            </a:r>
            <a:r>
              <a:rPr lang="en-US" dirty="0"/>
              <a:t> </a:t>
            </a:r>
            <a:r>
              <a:rPr lang="en-US" dirty="0" err="1"/>
              <a:t>all’interno</a:t>
            </a:r>
            <a:r>
              <a:rPr lang="en-US" dirty="0"/>
              <a:t> </a:t>
            </a:r>
            <a:r>
              <a:rPr lang="en-US" dirty="0" err="1"/>
              <a:t>della</a:t>
            </a:r>
            <a:r>
              <a:rPr lang="en-US" dirty="0"/>
              <a:t> </a:t>
            </a:r>
            <a:r>
              <a:rPr lang="en-US" dirty="0" err="1"/>
              <a:t>presentazione</a:t>
            </a:r>
            <a:r>
              <a:rPr lang="en-US" dirty="0"/>
              <a:t>.</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dirty="0">
              <a:latin typeface="Bressay" panose="02040503050505020203" pitchFamily="18" charset="77"/>
              <a:ea typeface="Bressay" panose="02040503050505020203" pitchFamily="18" charset="77"/>
              <a:cs typeface="Bressay" panose="02040503050505020203" pitchFamily="18" charset="77"/>
            </a:endParaRP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99464279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Intestazione CERCHI">
    <p:spTree>
      <p:nvGrpSpPr>
        <p:cNvPr id="1" name=""/>
        <p:cNvGrpSpPr/>
        <p:nvPr/>
      </p:nvGrpSpPr>
      <p:grpSpPr>
        <a:xfrm>
          <a:off x="0" y="0"/>
          <a:ext cx="0" cy="0"/>
          <a:chOff x="0" y="0"/>
          <a:chExt cx="0" cy="0"/>
        </a:xfrm>
      </p:grpSpPr>
      <p:pic>
        <p:nvPicPr>
          <p:cNvPr id="4" name="Immagine 5"/>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700"/>
            <a:ext cx="2592917" cy="88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ttotitolo 2"/>
          <p:cNvSpPr>
            <a:spLocks noGrp="1"/>
          </p:cNvSpPr>
          <p:nvPr>
            <p:ph type="subTitle" idx="1"/>
          </p:nvPr>
        </p:nvSpPr>
        <p:spPr>
          <a:xfrm>
            <a:off x="2987969" y="3464911"/>
            <a:ext cx="6288075" cy="697627"/>
          </a:xfrm>
        </p:spPr>
        <p:txBody>
          <a:bodyPr/>
          <a:lstStyle>
            <a:lvl1pPr marL="0" indent="0" algn="l">
              <a:buNone/>
              <a:defRPr sz="1867">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a:t>Fare clic per modificare lo stile del sottotitolo dello schema</a:t>
            </a:r>
          </a:p>
        </p:txBody>
      </p:sp>
      <p:sp>
        <p:nvSpPr>
          <p:cNvPr id="9" name="Titolo 8"/>
          <p:cNvSpPr>
            <a:spLocks noGrp="1"/>
          </p:cNvSpPr>
          <p:nvPr>
            <p:ph type="title"/>
          </p:nvPr>
        </p:nvSpPr>
        <p:spPr>
          <a:xfrm>
            <a:off x="2987969" y="2792836"/>
            <a:ext cx="6288075" cy="533480"/>
          </a:xfrm>
        </p:spPr>
        <p:txBody>
          <a:bodyPr/>
          <a:lstStyle>
            <a:lvl1pPr algn="l">
              <a:defRPr sz="2667">
                <a:solidFill>
                  <a:schemeClr val="accent2"/>
                </a:solidFill>
              </a:defRPr>
            </a:lvl1pPr>
          </a:lstStyle>
          <a:p>
            <a:r>
              <a:rPr lang="it-IT" dirty="0"/>
              <a:t>Fare clic per modificare stile</a:t>
            </a:r>
          </a:p>
        </p:txBody>
      </p:sp>
    </p:spTree>
    <p:extLst>
      <p:ext uri="{BB962C8B-B14F-4D97-AF65-F5344CB8AC3E}">
        <p14:creationId xmlns:p14="http://schemas.microsoft.com/office/powerpoint/2010/main" val="275972032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Pagina vuota BIANCA">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4404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801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BDFEE7-2DC8-1043-9CA6-E9A7F5CA893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41D5D76-D932-364D-A555-59C863709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2D01014-8590-F340-BD77-67A880FB79CB}"/>
              </a:ext>
            </a:extLst>
          </p:cNvPr>
          <p:cNvSpPr>
            <a:spLocks noGrp="1"/>
          </p:cNvSpPr>
          <p:nvPr>
            <p:ph type="dt" sz="half" idx="10"/>
          </p:nvPr>
        </p:nvSpPr>
        <p:spPr/>
        <p:txBody>
          <a:bodyPr/>
          <a:lstStyle/>
          <a:p>
            <a:endParaRPr lang="it-IT"/>
          </a:p>
        </p:txBody>
      </p:sp>
      <p:sp>
        <p:nvSpPr>
          <p:cNvPr id="5" name="Segnaposto piè di pagina 4">
            <a:extLst>
              <a:ext uri="{FF2B5EF4-FFF2-40B4-BE49-F238E27FC236}">
                <a16:creationId xmlns:a16="http://schemas.microsoft.com/office/drawing/2014/main" id="{C512E87E-82CC-BF47-BE0B-FD0E126071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1C107C3-5783-674D-8AC9-CF9DB2996492}"/>
              </a:ext>
            </a:extLst>
          </p:cNvPr>
          <p:cNvSpPr>
            <a:spLocks noGrp="1"/>
          </p:cNvSpPr>
          <p:nvPr>
            <p:ph type="sldNum" sz="quarter" idx="12"/>
          </p:nvPr>
        </p:nvSpPr>
        <p:spPr/>
        <p:txBody>
          <a:bodyPr/>
          <a:lstStyle/>
          <a:p>
            <a:fld id="{0F70019E-2196-5449-A018-3CCD7DF09CE0}" type="slidenum">
              <a:rPr lang="it-IT" smtClean="0"/>
              <a:t>‹N›</a:t>
            </a:fld>
            <a:endParaRPr lang="it-IT"/>
          </a:p>
        </p:txBody>
      </p:sp>
    </p:spTree>
    <p:extLst>
      <p:ext uri="{BB962C8B-B14F-4D97-AF65-F5344CB8AC3E}">
        <p14:creationId xmlns:p14="http://schemas.microsoft.com/office/powerpoint/2010/main" val="33700917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427748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FE3C66E-1441-42A5-8CE5-AB284D02520F}"/>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57248F22-1838-4EEB-9A85-53C5A45220EF}"/>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8852CD33-CDCE-4CD3-BF99-535CC8D9B55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3049864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sore di sezion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28BCD9-012A-4F1F-8069-A17A18D8F39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228BCD9-012A-4F1F-8069-A17A18D8F39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0" name="CasellaDiTesto 9">
            <a:extLst>
              <a:ext uri="{FF2B5EF4-FFF2-40B4-BE49-F238E27FC236}">
                <a16:creationId xmlns:a16="http://schemas.microsoft.com/office/drawing/2014/main" id="{3E480ACB-784B-6E44-9A41-6C0CA71DF68F}"/>
              </a:ext>
            </a:extLst>
          </p:cNvPr>
          <p:cNvSpPr txBox="1"/>
          <p:nvPr userDrawn="1"/>
        </p:nvSpPr>
        <p:spPr>
          <a:xfrm>
            <a:off x="2061237" y="6455620"/>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Subtitle 2">
            <a:extLst>
              <a:ext uri="{FF2B5EF4-FFF2-40B4-BE49-F238E27FC236}">
                <a16:creationId xmlns:a16="http://schemas.microsoft.com/office/drawing/2014/main" id="{974FD9A5-F37E-48C4-8EF8-BE95935B5095}"/>
              </a:ext>
            </a:extLst>
          </p:cNvPr>
          <p:cNvSpPr>
            <a:spLocks noGrp="1"/>
          </p:cNvSpPr>
          <p:nvPr>
            <p:ph type="subTitle" idx="1" hasCustomPrompt="1"/>
          </p:nvPr>
        </p:nvSpPr>
        <p:spPr>
          <a:xfrm>
            <a:off x="335255" y="4610916"/>
            <a:ext cx="9144000" cy="454459"/>
          </a:xfrm>
        </p:spPr>
        <p:txBody>
          <a:bodyPr lIns="0" tIns="0" rIns="0" bIns="0" anchor="t" anchorCtr="0">
            <a:noAutofit/>
          </a:bodyPr>
          <a:lstStyle>
            <a:lvl1pPr marL="0" indent="0" algn="l">
              <a:buNone/>
              <a:defRPr sz="3200" b="0" i="0">
                <a:solidFill>
                  <a:srgbClr val="415064"/>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a:t>Sottotitolo di al massimo due righe di testo</a:t>
            </a:r>
          </a:p>
        </p:txBody>
      </p:sp>
      <p:sp>
        <p:nvSpPr>
          <p:cNvPr id="13" name="Segnaposto testo 12">
            <a:extLst>
              <a:ext uri="{FF2B5EF4-FFF2-40B4-BE49-F238E27FC236}">
                <a16:creationId xmlns:a16="http://schemas.microsoft.com/office/drawing/2014/main" id="{C092785F-0F1B-40F9-874E-A0991FEE6A92}"/>
              </a:ext>
            </a:extLst>
          </p:cNvPr>
          <p:cNvSpPr>
            <a:spLocks noGrp="1"/>
          </p:cNvSpPr>
          <p:nvPr>
            <p:ph type="body" sz="quarter" idx="10" hasCustomPrompt="1"/>
          </p:nvPr>
        </p:nvSpPr>
        <p:spPr>
          <a:xfrm>
            <a:off x="335255" y="1560391"/>
            <a:ext cx="9144000" cy="2948516"/>
          </a:xfrm>
        </p:spPr>
        <p:txBody>
          <a:bodyPr lIns="0" tIns="0" rIns="0" bIns="0" anchor="b">
            <a:normAutofit/>
          </a:bodyPr>
          <a:lstStyle>
            <a:lvl1pPr marL="0" indent="0">
              <a:buNone/>
              <a:defRPr sz="5867">
                <a:latin typeface="+mn-lt"/>
                <a:ea typeface="+mn-ea"/>
                <a:cs typeface="+mn-cs"/>
              </a:defRPr>
            </a:lvl1pPr>
          </a:lstStyle>
          <a:p>
            <a:pPr lvl="0"/>
            <a:r>
              <a:rPr lang="it-IT"/>
              <a:t>Titolo del divisore</a:t>
            </a:r>
          </a:p>
        </p:txBody>
      </p:sp>
    </p:spTree>
    <p:extLst>
      <p:ext uri="{BB962C8B-B14F-4D97-AF65-F5344CB8AC3E}">
        <p14:creationId xmlns:p14="http://schemas.microsoft.com/office/powerpoint/2010/main" val="416546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out">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49B9B-FACD-4727-BA73-A9FF5557485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449B9B-FACD-4727-BA73-A9FF5557485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5" y="1409528"/>
            <a:ext cx="11523133" cy="4612389"/>
          </a:xfrm>
        </p:spPr>
        <p:txBody>
          <a:bodyPr vert="horz" lIns="0" tIns="0" rIns="0" bIns="0" anchor="t" anchorCtr="0">
            <a:normAutofit/>
          </a:bodyPr>
          <a:lstStyle>
            <a:lvl1pPr algn="l">
              <a:lnSpc>
                <a:spcPct val="100000"/>
              </a:lnSpc>
              <a:defRPr sz="5867" b="0" i="0" baseline="0">
                <a:solidFill>
                  <a:srgbClr val="415064"/>
                </a:solidFill>
                <a:latin typeface="+mj-lt"/>
                <a:ea typeface="+mj-ea"/>
                <a:cs typeface="+mj-cs"/>
              </a:defRPr>
            </a:lvl1pPr>
          </a:lstStyle>
          <a:p>
            <a:r>
              <a:rPr lang="en-US"/>
              <a:t>Call-out è una slide con un testo grande da usare per evidenziare dei concetti chiave che devono risaltare all’interno della presentazione.</a:t>
            </a:r>
          </a:p>
        </p:txBody>
      </p:sp>
      <p:sp>
        <p:nvSpPr>
          <p:cNvPr id="5" name="CasellaDiTesto 4">
            <a:extLst>
              <a:ext uri="{FF2B5EF4-FFF2-40B4-BE49-F238E27FC236}">
                <a16:creationId xmlns:a16="http://schemas.microsoft.com/office/drawing/2014/main" id="{A6375040-6597-3645-B37F-9898121C930A}"/>
              </a:ext>
            </a:extLst>
          </p:cNvPr>
          <p:cNvSpPr txBox="1"/>
          <p:nvPr userDrawn="1"/>
        </p:nvSpPr>
        <p:spPr>
          <a:xfrm>
            <a:off x="9886604" y="520931"/>
            <a:ext cx="1219200" cy="1219200"/>
          </a:xfrm>
          <a:prstGeom prst="rect">
            <a:avLst/>
          </a:prstGeom>
        </p:spPr>
        <p:txBody>
          <a:bodyPr vert="horz" wrap="none" lIns="121920" tIns="60960" rIns="121920" bIns="60960" rtlCol="0" anchor="b">
            <a:normAutofit/>
          </a:bodyPr>
          <a:lstStyle/>
          <a:p>
            <a:pPr algn="l"/>
            <a:endParaRPr lang="it-IT" sz="2400">
              <a:latin typeface="+mn-lt"/>
              <a:ea typeface="+mn-ea"/>
              <a:cs typeface="+mn-cs"/>
            </a:endParaRPr>
          </a:p>
        </p:txBody>
      </p:sp>
      <p:sp>
        <p:nvSpPr>
          <p:cNvPr id="19" name="Text Placeholder 2">
            <a:extLst>
              <a:ext uri="{FF2B5EF4-FFF2-40B4-BE49-F238E27FC236}">
                <a16:creationId xmlns:a16="http://schemas.microsoft.com/office/drawing/2014/main" id="{0A0BB9B2-6C38-4093-8504-884F38372103}"/>
              </a:ext>
            </a:extLst>
          </p:cNvPr>
          <p:cNvSpPr>
            <a:spLocks noGrp="1" noChangeAspect="1"/>
          </p:cNvSpPr>
          <p:nvPr>
            <p:ph type="body" idx="14"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 che può essere facoltativo</a:t>
            </a:r>
          </a:p>
        </p:txBody>
      </p:sp>
    </p:spTree>
    <p:extLst>
      <p:ext uri="{BB962C8B-B14F-4D97-AF65-F5344CB8AC3E}">
        <p14:creationId xmlns:p14="http://schemas.microsoft.com/office/powerpoint/2010/main" val="328057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845">
          <p15:clr>
            <a:srgbClr val="FBAE40"/>
          </p15:clr>
        </p15:guide>
        <p15:guide id="2" orient="horz" pos="48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FB6A6-9725-43DF-9FC0-EA978426B97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060FB6A6-9725-43DF-9FC0-EA978426B97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4" y="1536000"/>
            <a:ext cx="11523135" cy="4485917"/>
          </a:xfrm>
        </p:spPr>
        <p:txBody>
          <a:bodyPr vert="horz" lIns="0" tIns="0" rIns="0" bIns="0" anchor="t" anchorCtr="0">
            <a:normAutofit/>
          </a:bodyPr>
          <a:lstStyle>
            <a:lvl1pPr algn="l">
              <a:lnSpc>
                <a:spcPct val="100000"/>
              </a:lnSpc>
              <a:spcBef>
                <a:spcPts val="800"/>
              </a:spcBef>
              <a:spcAft>
                <a:spcPts val="800"/>
              </a:spcAft>
              <a:defRPr sz="1867" b="0" i="0" baseline="0">
                <a:solidFill>
                  <a:srgbClr val="415064"/>
                </a:solidFill>
                <a:latin typeface="+mj-lt"/>
                <a:ea typeface="+mj-ea"/>
                <a:cs typeface="+mj-cs"/>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sed do </a:t>
            </a:r>
            <a:r>
              <a:rPr lang="it-IT" dirty="0" err="1"/>
              <a:t>eiusmod</a:t>
            </a:r>
            <a:r>
              <a:rPr lang="it-IT" dirty="0"/>
              <a:t> </a:t>
            </a:r>
            <a:r>
              <a:rPr lang="it-IT" dirty="0" err="1"/>
              <a:t>tempor</a:t>
            </a:r>
            <a:r>
              <a:rPr lang="it-IT" dirty="0"/>
              <a:t> incidi </a:t>
            </a:r>
            <a:r>
              <a:rPr lang="it-IT" dirty="0" err="1"/>
              <a:t>dunt</a:t>
            </a:r>
            <a:r>
              <a:rPr lang="it-IT" dirty="0"/>
              <a:t> ut labore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 </a:t>
            </a:r>
            <a:endParaRPr lang="en-US"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1521895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0CF785-3F04-4678-8A07-538FAC323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970CF785-3F04-4678-8A07-538FAC323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9"/>
            <a:ext cx="8593667" cy="383116"/>
          </a:xfrm>
        </p:spPr>
        <p:txBody>
          <a:bodyPr lIns="0" tIns="0" rIns="0" bIns="0" anchor="t" anchorCtr="0">
            <a:no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sz="2667">
                <a:latin typeface="+mn-lt"/>
                <a:ea typeface="+mn-ea"/>
                <a:cs typeface="+mn-cs"/>
              </a:defRPr>
            </a:lvl1pPr>
          </a:lstStyle>
          <a:p>
            <a:r>
              <a:rPr lang="en-US"/>
              <a:t>Click icon to add picture</a:t>
            </a:r>
            <a:endParaRPr lang="it-IT"/>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6" y="1536000"/>
            <a:ext cx="4224867" cy="4485885"/>
          </a:xfrm>
        </p:spPr>
        <p:txBody>
          <a:bodyPr vert="horz" lIns="0" tIns="0" rIns="0" bIns="0" anchor="t" anchorCtr="0">
            <a:normAutofit/>
          </a:bodyPr>
          <a:lstStyle>
            <a:lvl1pPr algn="l">
              <a:lnSpc>
                <a:spcPct val="100000"/>
              </a:lnSpc>
              <a:spcBef>
                <a:spcPts val="800"/>
              </a:spcBef>
              <a:spcAft>
                <a:spcPts val="800"/>
              </a:spcAft>
              <a:defRPr sz="1867" b="0" i="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15" name="Segnaposto testo 5">
            <a:extLst>
              <a:ext uri="{FF2B5EF4-FFF2-40B4-BE49-F238E27FC236}">
                <a16:creationId xmlns:a16="http://schemas.microsoft.com/office/drawing/2014/main" id="{4EB3E0BB-2190-4650-88B3-F10349CF0E84}"/>
              </a:ext>
            </a:extLst>
          </p:cNvPr>
          <p:cNvSpPr>
            <a:spLocks noGrp="1"/>
          </p:cNvSpPr>
          <p:nvPr>
            <p:ph type="body" sz="quarter" idx="15" hasCustomPrompt="1"/>
          </p:nvPr>
        </p:nvSpPr>
        <p:spPr>
          <a:xfrm>
            <a:off x="334433" y="797859"/>
            <a:ext cx="8593667" cy="383116"/>
          </a:xfrm>
        </p:spPr>
        <p:txBody>
          <a:bodyPr lIns="0" tIns="0" rIns="0" bIns="0" anchor="t">
            <a:noAutofit/>
          </a:bodyPr>
          <a:lstStyle>
            <a:lvl1pPr marL="0" indent="0">
              <a:buNone/>
              <a:defRPr sz="2133">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694742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stual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7" name="Title 1">
            <a:extLst>
              <a:ext uri="{FF2B5EF4-FFF2-40B4-BE49-F238E27FC236}">
                <a16:creationId xmlns:a16="http://schemas.microsoft.com/office/drawing/2014/main" id="{9A230F14-57A8-BA4C-987B-74CBBCA35D17}"/>
              </a:ext>
            </a:extLst>
          </p:cNvPr>
          <p:cNvSpPr>
            <a:spLocks noGrp="1"/>
          </p:cNvSpPr>
          <p:nvPr>
            <p:ph type="ctrTitle" hasCustomPrompt="1"/>
          </p:nvPr>
        </p:nvSpPr>
        <p:spPr>
          <a:xfrm>
            <a:off x="334433" y="1536000"/>
            <a:ext cx="11523135" cy="4485917"/>
          </a:xfrm>
        </p:spPr>
        <p:txBody>
          <a:bodyPr lIns="0" tIns="0" rIns="0" bIns="0" anchor="t" anchorCtr="0">
            <a:normAutofit/>
          </a:bodyPr>
          <a:lstStyle>
            <a:lvl1pPr algn="l">
              <a:lnSpc>
                <a:spcPct val="100000"/>
              </a:lnSpc>
              <a:spcBef>
                <a:spcPts val="800"/>
              </a:spcBef>
              <a:spcAft>
                <a:spcPts val="800"/>
              </a:spcAft>
              <a:defRPr sz="1867"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1" name="Slide Number Placeholder 5">
            <a:extLst>
              <a:ext uri="{FF2B5EF4-FFF2-40B4-BE49-F238E27FC236}">
                <a16:creationId xmlns:a16="http://schemas.microsoft.com/office/drawing/2014/main" id="{C2E5E3D6-439F-9547-BB50-DEEEE4BE160E}"/>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2175761E-24CE-4844-82D4-75637B8A2791}"/>
              </a:ext>
            </a:extLst>
          </p:cNvPr>
          <p:cNvSpPr>
            <a:spLocks noGrp="1"/>
          </p:cNvSpPr>
          <p:nvPr>
            <p:ph type="body" sz="quarter" idx="14" hasCustomPrompt="1"/>
          </p:nvPr>
        </p:nvSpPr>
        <p:spPr>
          <a:xfrm>
            <a:off x="334433" y="797859"/>
            <a:ext cx="8593667" cy="383116"/>
          </a:xfrm>
        </p:spPr>
        <p:txBody>
          <a:bodyPr lIns="0" tIns="0" rIns="0" bIns="0" anchor="t">
            <a:noAutofit/>
          </a:bodyPr>
          <a:lstStyle>
            <a:lvl1pPr marL="0" indent="0">
              <a:buNone/>
              <a:defRPr sz="2133">
                <a:solidFill>
                  <a:schemeClr val="accent6"/>
                </a:solidFill>
              </a:defRPr>
            </a:lvl1pPr>
          </a:lstStyle>
          <a:p>
            <a:pPr lvl="0"/>
            <a:r>
              <a:rPr lang="it-IT" dirty="0"/>
              <a:t>Sottotitolo</a:t>
            </a:r>
          </a:p>
        </p:txBody>
      </p:sp>
      <p:pic>
        <p:nvPicPr>
          <p:cNvPr id="12" name="Immagin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12970484"/>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F2CDA2-5409-453C-8EBB-E65669BDC17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a:extLst>
                          <a:ext uri="{FF2B5EF4-FFF2-40B4-BE49-F238E27FC236}">
                            <a16:creationId xmlns:a16="http://schemas.microsoft.com/office/drawing/2014/main" id="{50F2CDA2-5409-453C-8EBB-E65669BDC17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20"/>
            <a:ext cx="8593667" cy="383115"/>
          </a:xfrm>
        </p:spPr>
        <p:txBody>
          <a:bodyPr lIns="0" tIns="0" rIns="0" bIns="0" anchor="t" anchorCtr="0">
            <a:normAutofit/>
          </a:bodyPr>
          <a:lstStyle>
            <a:lvl1pPr marL="0" indent="0">
              <a:buNone/>
              <a:defRPr sz="2400" b="1" i="0">
                <a:solidFill>
                  <a:srgbClr val="415064"/>
                </a:solidFill>
                <a:latin typeface="+mn-lt"/>
                <a:ea typeface="+mn-ea"/>
                <a:cs typeface="+mn-cs"/>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it-IT"/>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a:latin typeface="+mn-lt"/>
              <a:ea typeface="+mn-ea"/>
              <a:cs typeface="+mn-cs"/>
            </a:endParaRPr>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5" y="3429001"/>
            <a:ext cx="3395133" cy="2285337"/>
          </a:xfrm>
          <a:prstGeom prst="rect">
            <a:avLst/>
          </a:prstGeom>
        </p:spPr>
        <p:txBody>
          <a:bodyPr vert="horz" wrap="none" lIns="121920" tIns="60960" rIns="121920" bIns="60960" rtlCol="0" anchor="b">
            <a:normAutofit/>
          </a:bodyPr>
          <a:lstStyle/>
          <a:p>
            <a:pPr algn="l"/>
            <a:endParaRPr lang="it-IT" sz="2400" b="0" i="0">
              <a:latin typeface="+mn-lt"/>
              <a:ea typeface="+mn-ea"/>
              <a:cs typeface="+mn-cs"/>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5" y="1532966"/>
            <a:ext cx="2734733" cy="4488953"/>
          </a:xfrm>
        </p:spPr>
        <p:txBody>
          <a:bodyPr vert="horz" lIns="0" tIns="0" rIns="0" bIns="0" anchor="b" anchorCtr="0">
            <a:noAutofit/>
          </a:bodyPr>
          <a:lstStyle>
            <a:lvl1pPr algn="l">
              <a:lnSpc>
                <a:spcPct val="100000"/>
              </a:lnSpc>
              <a:defRPr sz="1333" b="0" i="0" baseline="0">
                <a:solidFill>
                  <a:srgbClr val="415064"/>
                </a:solidFill>
                <a:latin typeface="+mj-lt"/>
                <a:ea typeface="+mj-ea"/>
                <a:cs typeface="+mj-cs"/>
              </a:defRPr>
            </a:lvl1pPr>
          </a:lstStyle>
          <a:p>
            <a:r>
              <a:rPr lang="it-IT"/>
              <a:t>Testo lorem ipsum dolor sit amet, consectetur adipiscing elit, sed do eiusmod tempor incidi dunt ut labore et dolore magna aliqua. Ut enim ad minim veniam, quis nostrud exercitation ullamco laboris nisi ut aliquip ex ea commodo consequat. </a:t>
            </a:r>
            <a:endParaRPr lang="en-US"/>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6"/>
            <a:ext cx="8593667" cy="4517804"/>
          </a:xfrm>
        </p:spPr>
        <p:txBody>
          <a:bodyPr lIns="91440" tIns="45720" rIns="91440" bIns="45720"/>
          <a:lstStyle>
            <a:lvl1pPr marL="231637" indent="-231637">
              <a:lnSpc>
                <a:spcPct val="90000"/>
              </a:lnSpc>
              <a:spcBef>
                <a:spcPts val="1053"/>
              </a:spcBef>
              <a:spcAft>
                <a:spcPts val="0"/>
              </a:spcAft>
              <a:buFont typeface="Arial" panose="020B0604020202020204" pitchFamily="34" charset="0"/>
              <a:buChar char="•"/>
              <a:defRPr sz="2667">
                <a:latin typeface="+mn-lt"/>
                <a:ea typeface="+mn-ea"/>
                <a:cs typeface="+mn-cs"/>
              </a:defRPr>
            </a:lvl1pPr>
          </a:lstStyle>
          <a:p>
            <a:r>
              <a:rPr lang="en-US"/>
              <a:t>Click icon to add chart</a:t>
            </a:r>
            <a:endParaRPr lang="it-IT"/>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5"/>
            <a:ext cx="8593667" cy="374649"/>
          </a:xfrm>
        </p:spPr>
        <p:txBody>
          <a:bodyPr lIns="0" tIns="0" rIns="0" bIns="0"/>
          <a:lstStyle>
            <a:lvl1pPr marL="0" indent="0">
              <a:buNone/>
              <a:defRPr lang="it-IT" sz="2133" b="0" i="0" kern="1200" dirty="0">
                <a:solidFill>
                  <a:srgbClr val="797979"/>
                </a:solidFill>
                <a:latin typeface="+mn-lt"/>
                <a:ea typeface="+mn-ea"/>
                <a:cs typeface="+mn-cs"/>
              </a:defRPr>
            </a:lvl1pPr>
          </a:lstStyle>
          <a:p>
            <a:pPr lvl="0"/>
            <a:r>
              <a:rPr lang="it-IT"/>
              <a:t>Sottotitolo</a:t>
            </a:r>
          </a:p>
        </p:txBody>
      </p:sp>
    </p:spTree>
    <p:extLst>
      <p:ext uri="{BB962C8B-B14F-4D97-AF65-F5344CB8AC3E}">
        <p14:creationId xmlns:p14="http://schemas.microsoft.com/office/powerpoint/2010/main" val="2041664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B006113-DBA0-41EC-ACE3-6EBAF5AD006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B006113-DBA0-41EC-ACE3-6EBAF5AD006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1" name="Title 10">
            <a:extLst>
              <a:ext uri="{FF2B5EF4-FFF2-40B4-BE49-F238E27FC236}">
                <a16:creationId xmlns:a16="http://schemas.microsoft.com/office/drawing/2014/main" id="{94E758CF-94C2-44F9-BBF9-9D816C20EEE2}"/>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660826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7F156A-10D0-435D-95B1-D7768F29813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617F156A-10D0-435D-95B1-D7768F29813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334435" y="2085629"/>
            <a:ext cx="11523132" cy="3909819"/>
          </a:xfrm>
        </p:spPr>
        <p:txBody>
          <a:bodyPr/>
          <a:lstStyle>
            <a:lvl1pPr>
              <a:lnSpc>
                <a:spcPct val="100000"/>
              </a:lnSpc>
              <a:spcBef>
                <a:spcPts val="0"/>
              </a:spcBef>
              <a:spcAft>
                <a:spcPts val="0"/>
              </a:spcAft>
              <a:defRPr sz="2133">
                <a:latin typeface="+mn-lt"/>
                <a:ea typeface="+mn-ea"/>
                <a:cs typeface="+mn-cs"/>
              </a:defRPr>
            </a:lvl1pPr>
            <a:lvl2pPr>
              <a:lnSpc>
                <a:spcPct val="100000"/>
              </a:lnSpc>
              <a:spcBef>
                <a:spcPts val="0"/>
              </a:spcBef>
              <a:spcAft>
                <a:spcPts val="0"/>
              </a:spcAft>
              <a:defRPr sz="2133">
                <a:latin typeface="+mn-lt"/>
                <a:ea typeface="+mn-ea"/>
                <a:cs typeface="+mn-cs"/>
              </a:defRPr>
            </a:lvl2pPr>
            <a:lvl3pPr>
              <a:lnSpc>
                <a:spcPct val="100000"/>
              </a:lnSpc>
              <a:spcBef>
                <a:spcPts val="0"/>
              </a:spcBef>
              <a:spcAft>
                <a:spcPts val="0"/>
              </a:spcAft>
              <a:defRPr sz="2133">
                <a:latin typeface="+mn-lt"/>
                <a:ea typeface="+mn-ea"/>
                <a:cs typeface="+mn-cs"/>
              </a:defRPr>
            </a:lvl3pPr>
            <a:lvl4pPr>
              <a:lnSpc>
                <a:spcPct val="100000"/>
              </a:lnSpc>
              <a:spcBef>
                <a:spcPts val="0"/>
              </a:spcBef>
              <a:spcAft>
                <a:spcPts val="0"/>
              </a:spcAft>
              <a:defRPr sz="2933">
                <a:latin typeface="+mn-lt"/>
                <a:ea typeface="+mn-ea"/>
                <a:cs typeface="+mn-cs"/>
              </a:defRPr>
            </a:lvl4pPr>
            <a:lvl5pPr>
              <a:lnSpc>
                <a:spcPct val="100000"/>
              </a:lnSpc>
              <a:spcBef>
                <a:spcPts val="0"/>
              </a:spcBef>
              <a:spcAft>
                <a:spcPts val="0"/>
              </a:spcAft>
              <a:defRPr sz="2933">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A3FD7911-66D3-4E34-96AB-00957A8447AD}"/>
              </a:ext>
            </a:extLst>
          </p:cNvPr>
          <p:cNvSpPr>
            <a:spLocks noGrp="1"/>
          </p:cNvSpPr>
          <p:nvPr>
            <p:ph type="title" hasCustomPrompt="1"/>
          </p:nvPr>
        </p:nvSpPr>
        <p:spPr>
          <a:xfrm>
            <a:off x="334435" y="357719"/>
            <a:ext cx="11523132" cy="443199"/>
          </a:xfrm>
        </p:spPr>
        <p:txBody>
          <a:bodyPr vert="horz">
            <a:spAutoFit/>
          </a:bodyPr>
          <a:lstStyle>
            <a:lvl1pPr>
              <a:defRPr sz="3200">
                <a:latin typeface="+mj-lt"/>
                <a:ea typeface="+mj-ea"/>
                <a:cs typeface="+mj-cs"/>
              </a:defRPr>
            </a:lvl1pPr>
          </a:lstStyle>
          <a:p>
            <a:r>
              <a:rPr lang="en-US"/>
              <a:t>Click to add title</a:t>
            </a:r>
          </a:p>
        </p:txBody>
      </p:sp>
    </p:spTree>
    <p:extLst>
      <p:ext uri="{BB962C8B-B14F-4D97-AF65-F5344CB8AC3E}">
        <p14:creationId xmlns:p14="http://schemas.microsoft.com/office/powerpoint/2010/main" val="2361629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ED32218-E21A-4B8F-82D3-F0E90770E8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8ED32218-E21A-4B8F-82D3-F0E90770E8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endParaRPr>
          </a:p>
        </p:txBody>
      </p:sp>
      <p:sp>
        <p:nvSpPr>
          <p:cNvPr id="9" name="Title 1"/>
          <p:cNvSpPr>
            <a:spLocks noGrp="1"/>
          </p:cNvSpPr>
          <p:nvPr>
            <p:ph type="title" hasCustomPrompt="1"/>
          </p:nvPr>
        </p:nvSpPr>
        <p:spPr bwMode="ltGray">
          <a:xfrm>
            <a:off x="334435" y="1544273"/>
            <a:ext cx="3747967" cy="1495795"/>
          </a:xfrm>
          <a:noFill/>
        </p:spPr>
        <p:txBody>
          <a:bodyPr vert="horz" wrap="square" lIns="0" tIns="0" rIns="320040" bIns="0" anchor="b">
            <a:noAutofit/>
          </a:bodyPr>
          <a:lstStyle>
            <a:lvl1pPr>
              <a:defRPr sz="3200">
                <a:solidFill>
                  <a:schemeClr val="tx2"/>
                </a:solidFill>
                <a:latin typeface="+mj-lt"/>
                <a:ea typeface="+mj-ea"/>
                <a:cs typeface="+mj-cs"/>
              </a:defRPr>
            </a:lvl1pPr>
          </a:lstStyle>
          <a:p>
            <a:r>
              <a:rPr lang="en-US"/>
              <a:t>Click to add title</a:t>
            </a: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2" name="Slide Number Placeholder 5">
            <a:extLst>
              <a:ext uri="{FF2B5EF4-FFF2-40B4-BE49-F238E27FC236}">
                <a16:creationId xmlns:a16="http://schemas.microsoft.com/office/drawing/2014/main" id="{88557A02-CCA7-4F09-BE51-852DA504575B}"/>
              </a:ext>
            </a:extLst>
          </p:cNvPr>
          <p:cNvSpPr txBox="1">
            <a:spLocks/>
          </p:cNvSpPr>
          <p:nvPr userDrawn="1"/>
        </p:nvSpPr>
        <p:spPr>
          <a:xfrm>
            <a:off x="226857" y="6378542"/>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84169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68A506-D0B4-43FD-9497-666B8AE23B5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3768A506-D0B4-43FD-9497-666B8AE23B5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334435" y="2668041"/>
            <a:ext cx="11523132" cy="3201027"/>
          </a:xfrm>
          <a:prstGeom prst="rect">
            <a:avLst/>
          </a:prstGeom>
          <a:ln w="9525">
            <a:solidFill>
              <a:schemeClr val="bg1"/>
            </a:solidFill>
          </a:ln>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33443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3" name="Immagine 8">
            <a:extLst>
              <a:ext uri="{FF2B5EF4-FFF2-40B4-BE49-F238E27FC236}">
                <a16:creationId xmlns:a16="http://schemas.microsoft.com/office/drawing/2014/main" id="{AED9DF1D-C1FE-4813-B7EE-98EF56F03C0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30659E2-875D-4FB2-A116-7F7D15932E89}"/>
              </a:ext>
            </a:extLst>
          </p:cNvPr>
          <p:cNvSpPr txBox="1">
            <a:spLocks/>
          </p:cNvSpPr>
          <p:nvPr userDrawn="1"/>
        </p:nvSpPr>
        <p:spPr>
          <a:xfrm>
            <a:off x="334433" y="6306825"/>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05754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BFDC08-059E-44B0-9E18-4ED303A0CFC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BFDC08-059E-44B0-9E18-4ED303A0CFC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334436" y="3680016"/>
            <a:ext cx="11860769"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Immagine 8">
            <a:extLst>
              <a:ext uri="{FF2B5EF4-FFF2-40B4-BE49-F238E27FC236}">
                <a16:creationId xmlns:a16="http://schemas.microsoft.com/office/drawing/2014/main" id="{87E6D5E0-2CAB-47EF-AFE5-355D9CFA258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26FD2180-13A8-4635-B248-947CD390349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67522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8120B9-7ED2-44C7-AF9B-533E79AE7FF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38120B9-7ED2-44C7-AF9B-533E79AE7FF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2"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FBAC688-DD1D-4FC3-9453-EB40FD2E509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C7C0CC3C-048F-45D4-BE35-9C33EFE3888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64019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84365A-F2BC-4145-A8B0-C17EA9D6C42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7784365A-F2BC-4145-A8B0-C17EA9D6C42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3" name="Rectangle 12"/>
          <p:cNvSpPr/>
          <p:nvPr userDrawn="1"/>
        </p:nvSpPr>
        <p:spPr bwMode="white">
          <a:xfrm>
            <a:off x="2"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5">
            <a:extLst>
              <a:ext uri="{FF2B5EF4-FFF2-40B4-BE49-F238E27FC236}">
                <a16:creationId xmlns:a16="http://schemas.microsoft.com/office/drawing/2014/main" id="{2E2F6E00-2FD8-4E08-B226-BA66A794EB32}"/>
              </a:ext>
            </a:extLst>
          </p:cNvPr>
          <p:cNvSpPr>
            <a:spLocks noGrp="1"/>
          </p:cNvSpPr>
          <p:nvPr>
            <p:ph type="title" hasCustomPrompt="1"/>
          </p:nvPr>
        </p:nvSpPr>
        <p:spPr>
          <a:xfrm>
            <a:off x="334435" y="357719"/>
            <a:ext cx="6552367" cy="443199"/>
          </a:xfrm>
        </p:spPr>
        <p:txBody>
          <a:bodyPr vert="horz">
            <a:spAutoFit/>
          </a:bodyPr>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CEE6D001-89C4-476B-A257-631996281B3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1" name="Slide Number Placeholder 5">
            <a:extLst>
              <a:ext uri="{FF2B5EF4-FFF2-40B4-BE49-F238E27FC236}">
                <a16:creationId xmlns:a16="http://schemas.microsoft.com/office/drawing/2014/main" id="{EDEB9651-94F9-4C62-80E6-2F7CF2D3DD3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81372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361674-FA8D-4E7D-A0B1-BDA5C27985B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2361674-FA8D-4E7D-A0B1-BDA5C27985B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11"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32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3" name="Rectangle 12"/>
          <p:cNvSpPr/>
          <p:nvPr userDrawn="1"/>
        </p:nvSpPr>
        <p:spPr bwMode="white">
          <a:xfrm>
            <a:off x="4080764"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Immagine 8">
            <a:extLst>
              <a:ext uri="{FF2B5EF4-FFF2-40B4-BE49-F238E27FC236}">
                <a16:creationId xmlns:a16="http://schemas.microsoft.com/office/drawing/2014/main" id="{FF8287E1-5CE5-4AF7-AC45-E2D39835AB8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C98F3EAE-4F98-4558-8672-C0EF47A7C77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94843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B3AF2B-C75C-4A79-AC78-2FA47A8D7CC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0B3AF2B-C75C-4A79-AC78-2FA47A8D7CC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ACAF9153-8037-4CC7-B9B1-AE9B5F5F33F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615659" y="6137080"/>
            <a:ext cx="1066064" cy="477891"/>
          </a:xfrm>
          <a:prstGeom prst="rect">
            <a:avLst/>
          </a:prstGeom>
        </p:spPr>
      </p:pic>
      <p:sp>
        <p:nvSpPr>
          <p:cNvPr id="19" name="Slide Number Placeholder 5">
            <a:extLst>
              <a:ext uri="{FF2B5EF4-FFF2-40B4-BE49-F238E27FC236}">
                <a16:creationId xmlns:a16="http://schemas.microsoft.com/office/drawing/2014/main" id="{389B99E6-02EC-474A-80B7-12E7578481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220120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sto e immagin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noChangeAspect="1"/>
          </p:cNvSpPr>
          <p:nvPr>
            <p:ph type="body" idx="13" hasCustomPrompt="1"/>
          </p:nvPr>
        </p:nvSpPr>
        <p:spPr>
          <a:xfrm>
            <a:off x="334433" y="357718"/>
            <a:ext cx="8593667" cy="383116"/>
          </a:xfrm>
        </p:spPr>
        <p:txBody>
          <a:bodyPr lIns="0" tIns="0" rIns="0" bIns="0" anchor="t" anchorCtr="0">
            <a:no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egnaposto immagine 8">
            <a:extLst>
              <a:ext uri="{FF2B5EF4-FFF2-40B4-BE49-F238E27FC236}">
                <a16:creationId xmlns:a16="http://schemas.microsoft.com/office/drawing/2014/main" id="{AFC5C4D4-844B-3246-BF2B-2C65138A4FB9}"/>
              </a:ext>
            </a:extLst>
          </p:cNvPr>
          <p:cNvSpPr>
            <a:spLocks noGrp="1"/>
          </p:cNvSpPr>
          <p:nvPr>
            <p:ph type="pic" sz="quarter" idx="14"/>
          </p:nvPr>
        </p:nvSpPr>
        <p:spPr>
          <a:xfrm>
            <a:off x="4751919" y="1536000"/>
            <a:ext cx="7105648" cy="4485885"/>
          </a:xfrm>
        </p:spPr>
        <p:txBody>
          <a:bodyPr/>
          <a:lstStyle>
            <a:lvl1pPr marL="0" indent="0">
              <a:buNone/>
              <a:defRPr/>
            </a:lvl1pPr>
          </a:lstStyle>
          <a:p>
            <a:endParaRPr lang="it-IT" dirty="0"/>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8" name="Title 1">
            <a:extLst>
              <a:ext uri="{FF2B5EF4-FFF2-40B4-BE49-F238E27FC236}">
                <a16:creationId xmlns:a16="http://schemas.microsoft.com/office/drawing/2014/main" id="{884876A4-1888-8F43-9CCB-82F4F96E61E0}"/>
              </a:ext>
            </a:extLst>
          </p:cNvPr>
          <p:cNvSpPr>
            <a:spLocks noGrp="1"/>
          </p:cNvSpPr>
          <p:nvPr>
            <p:ph type="ctrTitle" hasCustomPrompt="1"/>
          </p:nvPr>
        </p:nvSpPr>
        <p:spPr>
          <a:xfrm>
            <a:off x="334435" y="1536001"/>
            <a:ext cx="4224867" cy="4612388"/>
          </a:xfrm>
        </p:spPr>
        <p:txBody>
          <a:bodyPr lIns="0" tIns="0" rIns="0" bIns="0" anchor="t" anchorCtr="0">
            <a:normAutofit/>
          </a:bodyPr>
          <a:lstStyle>
            <a:lvl1pPr algn="l">
              <a:lnSpc>
                <a:spcPct val="100000"/>
              </a:lnSpc>
              <a:spcBef>
                <a:spcPts val="800"/>
              </a:spcBef>
              <a:spcAft>
                <a:spcPts val="800"/>
              </a:spcAft>
              <a:defRPr sz="18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ipsum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laboris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13" name="Slide Number Placeholder 5">
            <a:extLst>
              <a:ext uri="{FF2B5EF4-FFF2-40B4-BE49-F238E27FC236}">
                <a16:creationId xmlns:a16="http://schemas.microsoft.com/office/drawing/2014/main" id="{205133DB-4C96-5745-8EE0-AA29526F2DDA}"/>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6" name="Segnaposto testo 5">
            <a:extLst>
              <a:ext uri="{FF2B5EF4-FFF2-40B4-BE49-F238E27FC236}">
                <a16:creationId xmlns:a16="http://schemas.microsoft.com/office/drawing/2014/main" id="{3DD97F3F-2D95-4579-8E7A-86D3D560A27B}"/>
              </a:ext>
            </a:extLst>
          </p:cNvPr>
          <p:cNvSpPr>
            <a:spLocks noGrp="1"/>
          </p:cNvSpPr>
          <p:nvPr>
            <p:ph type="body" sz="quarter" idx="15" hasCustomPrompt="1"/>
          </p:nvPr>
        </p:nvSpPr>
        <p:spPr>
          <a:xfrm>
            <a:off x="334433" y="798483"/>
            <a:ext cx="8593667" cy="374151"/>
          </a:xfrm>
        </p:spPr>
        <p:txBody>
          <a:bodyPr lIns="0" tIns="0" rIns="0" bIns="0">
            <a:normAutofit/>
          </a:bodyPr>
          <a:lstStyle>
            <a:lvl1pPr marL="0" indent="0">
              <a:buNone/>
              <a:defRPr sz="2133">
                <a:solidFill>
                  <a:schemeClr val="accent6"/>
                </a:solidFill>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3790379839"/>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1098">
          <p15:clr>
            <a:srgbClr val="FBAE40"/>
          </p15:clr>
        </p15:guide>
        <p15:guide id="4" orient="horz" pos="35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33DE73-17BF-42C8-A740-46AAFAE7D62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533DE73-17BF-42C8-A740-46AAFAE7D62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0" name="Rectangle 9"/>
          <p:cNvSpPr/>
          <p:nvPr userDrawn="1"/>
        </p:nvSpPr>
        <p:spPr bwMode="gray">
          <a:xfrm>
            <a:off x="7819546"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3" y="3917291"/>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334435" y="1804651"/>
            <a:ext cx="6543119"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edit title</a:t>
            </a:r>
          </a:p>
        </p:txBody>
      </p:sp>
      <p:pic>
        <p:nvPicPr>
          <p:cNvPr id="17" name="Immagine 8">
            <a:extLst>
              <a:ext uri="{FF2B5EF4-FFF2-40B4-BE49-F238E27FC236}">
                <a16:creationId xmlns:a16="http://schemas.microsoft.com/office/drawing/2014/main" id="{DEA3A845-F4D4-4EF4-B7C6-7DDB008ED3B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F6579EFC-B6C4-4D39-A4C2-B2AFEA51AA8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857326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9755C-7D14-4E35-A462-8F3BE66D5B3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DFC9755C-7D14-4E35-A462-8F3BE66D5B3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3200" baseline="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Immagine 8">
            <a:extLst>
              <a:ext uri="{FF2B5EF4-FFF2-40B4-BE49-F238E27FC236}">
                <a16:creationId xmlns:a16="http://schemas.microsoft.com/office/drawing/2014/main" id="{49DAF236-0BF0-48B4-84D3-4FB03F34DE3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96740C5E-8FC4-4B23-9FC4-B4836E6F0CF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93860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05A794A-96F4-480E-9632-C38560C5FB9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E05A794A-96F4-480E-9632-C38560C5FB9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334435" y="2764206"/>
            <a:ext cx="2774205" cy="1314311"/>
          </a:xfrm>
        </p:spPr>
        <p:txBody>
          <a:bodyPr vert="horz" anchor="ctr" anchorCtr="0">
            <a:noAutofit/>
          </a:bodyPr>
          <a:lstStyle>
            <a:lvl1pPr>
              <a:defRPr sz="3200" baseline="0">
                <a:solidFill>
                  <a:srgbClr val="FFFFFF"/>
                </a:solidFill>
                <a:latin typeface="+mj-lt"/>
                <a:ea typeface="+mj-ea"/>
                <a:cs typeface="+mj-cs"/>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2A3F10D3-2047-4B38-944C-B650FC084D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7F21979A-0E50-4DE6-B794-2FE52497234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29705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6" name="Immagine 8">
            <a:extLst>
              <a:ext uri="{FF2B5EF4-FFF2-40B4-BE49-F238E27FC236}">
                <a16:creationId xmlns:a16="http://schemas.microsoft.com/office/drawing/2014/main" id="{88D9F09F-8579-4783-AA87-AFBE6DFDF56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5761DB7C-A7F2-4789-AE27-C0716BBD5C3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31382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21D5A0A-4317-423C-B146-45AF97C418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21D5A0A-4317-423C-B146-45AF97C418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5" name="Immagine 8">
            <a:extLst>
              <a:ext uri="{FF2B5EF4-FFF2-40B4-BE49-F238E27FC236}">
                <a16:creationId xmlns:a16="http://schemas.microsoft.com/office/drawing/2014/main" id="{91DC7840-09B6-4910-BA26-5E02DF74722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9F67104F-059A-456A-961C-53D2C28AD831}"/>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52946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013D55E-8FAC-4815-B635-65B454A2F1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013D55E-8FAC-4815-B635-65B454A2F1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1" y="0"/>
            <a:ext cx="6363547"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0D63D7A-D695-45C9-8D0F-526D4E8A412C}"/>
              </a:ext>
            </a:extLst>
          </p:cNvPr>
          <p:cNvSpPr>
            <a:spLocks noGrp="1"/>
          </p:cNvSpPr>
          <p:nvPr>
            <p:ph type="title" hasCustomPrompt="1"/>
          </p:nvPr>
        </p:nvSpPr>
        <p:spPr>
          <a:xfrm>
            <a:off x="334435" y="357719"/>
            <a:ext cx="4969213" cy="443199"/>
          </a:xfrm>
        </p:spPr>
        <p:txBody>
          <a:bodyPr vert="horz"/>
          <a:lstStyle>
            <a:lvl1pPr>
              <a:defRPr sz="3200">
                <a:latin typeface="+mj-lt"/>
                <a:ea typeface="+mj-ea"/>
                <a:cs typeface="+mj-cs"/>
              </a:defRPr>
            </a:lvl1pPr>
          </a:lstStyle>
          <a:p>
            <a:r>
              <a:rPr lang="en-US"/>
              <a:t>Click to add title</a:t>
            </a:r>
          </a:p>
        </p:txBody>
      </p:sp>
      <p:pic>
        <p:nvPicPr>
          <p:cNvPr id="19" name="Immagine 8">
            <a:extLst>
              <a:ext uri="{FF2B5EF4-FFF2-40B4-BE49-F238E27FC236}">
                <a16:creationId xmlns:a16="http://schemas.microsoft.com/office/drawing/2014/main" id="{1D472173-8BEE-4D8C-B1DE-F9AD6801653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20" name="Slide Number Placeholder 5">
            <a:extLst>
              <a:ext uri="{FF2B5EF4-FFF2-40B4-BE49-F238E27FC236}">
                <a16:creationId xmlns:a16="http://schemas.microsoft.com/office/drawing/2014/main" id="{F775688A-1093-4C82-A743-C843DE957FB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873784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9A470C0-81EA-4E4A-9C07-376EB9E24F5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C9A470C0-81EA-4E4A-9C07-376EB9E24F5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4" name="Pentagon 8"/>
          <p:cNvSpPr/>
          <p:nvPr userDrawn="1"/>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4" name="Title 3">
            <a:extLst>
              <a:ext uri="{FF2B5EF4-FFF2-40B4-BE49-F238E27FC236}">
                <a16:creationId xmlns:a16="http://schemas.microsoft.com/office/drawing/2014/main" id="{86719BBB-7510-4256-A7DF-600A68DB2C93}"/>
              </a:ext>
            </a:extLst>
          </p:cNvPr>
          <p:cNvSpPr>
            <a:spLocks noGrp="1"/>
          </p:cNvSpPr>
          <p:nvPr>
            <p:ph type="title" hasCustomPrompt="1"/>
          </p:nvPr>
        </p:nvSpPr>
        <p:spPr>
          <a:xfrm>
            <a:off x="334435" y="357719"/>
            <a:ext cx="4969213"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80C5828B-D6C6-4099-80A0-E4FC322A32D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7F9E71FD-7FBA-40BF-ADBE-D035D8C5BF39}"/>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012669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979569-2837-4D11-8CF3-E3B771E7BD6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6979569-2837-4D11-8CF3-E3B771E7BD6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99244E0-37B1-4CEE-8722-003D0EE29350}"/>
              </a:ext>
            </a:extLst>
          </p:cNvPr>
          <p:cNvSpPr>
            <a:spLocks noGrp="1"/>
          </p:cNvSpPr>
          <p:nvPr>
            <p:ph type="title" hasCustomPrompt="1"/>
          </p:nvPr>
        </p:nvSpPr>
        <p:spPr>
          <a:xfrm>
            <a:off x="334435" y="357719"/>
            <a:ext cx="6552367" cy="443199"/>
          </a:xfrm>
        </p:spPr>
        <p:txBody>
          <a:bodyPr vert="horz"/>
          <a:lstStyle>
            <a:lvl1pPr>
              <a:defRPr sz="3200">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7CA8772E-CB8C-44A0-BF60-63ACCA26D2B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C40E75D-2011-43E4-9B7D-25A16F4374D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53594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80696E0-6DEB-47B3-B70B-995D9E432F57}"/>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80696E0-6DEB-47B3-B70B-995D9E432F57}"/>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4" name="Title 3">
            <a:extLst>
              <a:ext uri="{FF2B5EF4-FFF2-40B4-BE49-F238E27FC236}">
                <a16:creationId xmlns:a16="http://schemas.microsoft.com/office/drawing/2014/main" id="{87205D76-50DA-4F75-85E0-1949D53D98A9}"/>
              </a:ext>
            </a:extLst>
          </p:cNvPr>
          <p:cNvSpPr>
            <a:spLocks noGrp="1"/>
          </p:cNvSpPr>
          <p:nvPr>
            <p:ph type="title" hasCustomPrompt="1"/>
          </p:nvPr>
        </p:nvSpPr>
        <p:spPr>
          <a:xfrm>
            <a:off x="334435" y="357719"/>
            <a:ext cx="6552367"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1D006B53-EFBD-4C2A-A98C-53700E06B2B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23864F1C-8F39-43DD-9D4E-093D1B91CAB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738339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6FD584B-9390-416B-8BFF-8B09C98A4EDF}"/>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6FD584B-9390-416B-8BFF-8B09C98A4EDF}"/>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1" name="Immagine 8">
            <a:extLst>
              <a:ext uri="{FF2B5EF4-FFF2-40B4-BE49-F238E27FC236}">
                <a16:creationId xmlns:a16="http://schemas.microsoft.com/office/drawing/2014/main" id="{538DC126-B747-4415-8024-8803A4E129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2" name="Slide Number Placeholder 5">
            <a:extLst>
              <a:ext uri="{FF2B5EF4-FFF2-40B4-BE49-F238E27FC236}">
                <a16:creationId xmlns:a16="http://schemas.microsoft.com/office/drawing/2014/main" id="{5A97C092-F465-41BA-B108-CCD6ADD8CA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08460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grafic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7D3786A9-8315-4B48-8BA0-D2FF4F8A8DB3}"/>
              </a:ext>
            </a:extLst>
          </p:cNvPr>
          <p:cNvSpPr>
            <a:spLocks noGrp="1"/>
          </p:cNvSpPr>
          <p:nvPr>
            <p:ph type="body" idx="13" hasCustomPrompt="1"/>
          </p:nvPr>
        </p:nvSpPr>
        <p:spPr>
          <a:xfrm>
            <a:off x="334433" y="357719"/>
            <a:ext cx="8593667" cy="383115"/>
          </a:xfrm>
        </p:spPr>
        <p:txBody>
          <a:bodyPr lIns="0" tIns="0" rIns="0" bIns="0" anchor="t" anchorCtr="0">
            <a:normAutofit/>
          </a:bodyPr>
          <a:lstStyle>
            <a:lvl1pPr marL="0" indent="0">
              <a:buNone/>
              <a:defRPr sz="2400" b="1" i="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it-IT" dirty="0"/>
              <a:t>Titolo</a:t>
            </a:r>
          </a:p>
        </p:txBody>
      </p:sp>
      <p:sp>
        <p:nvSpPr>
          <p:cNvPr id="2" name="CasellaDiTesto 1">
            <a:extLst>
              <a:ext uri="{FF2B5EF4-FFF2-40B4-BE49-F238E27FC236}">
                <a16:creationId xmlns:a16="http://schemas.microsoft.com/office/drawing/2014/main" id="{4873CF62-E9B9-AA4C-91B2-948E7D2EBC46}"/>
              </a:ext>
            </a:extLst>
          </p:cNvPr>
          <p:cNvSpPr txBox="1"/>
          <p:nvPr userDrawn="1"/>
        </p:nvSpPr>
        <p:spPr>
          <a:xfrm>
            <a:off x="11178139" y="638475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09870BD2-13C1-B342-B70E-CFFFFB887BC3}"/>
              </a:ext>
            </a:extLst>
          </p:cNvPr>
          <p:cNvSpPr txBox="1"/>
          <p:nvPr userDrawn="1"/>
        </p:nvSpPr>
        <p:spPr>
          <a:xfrm>
            <a:off x="11556732" y="6436092"/>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A04EEB3B-24B3-6B48-8B74-01E69E8B628F}"/>
              </a:ext>
            </a:extLst>
          </p:cNvPr>
          <p:cNvSpPr txBox="1"/>
          <p:nvPr userDrawn="1"/>
        </p:nvSpPr>
        <p:spPr>
          <a:xfrm>
            <a:off x="11659403" y="64296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2" name="CasellaDiTesto 11">
            <a:extLst>
              <a:ext uri="{FF2B5EF4-FFF2-40B4-BE49-F238E27FC236}">
                <a16:creationId xmlns:a16="http://schemas.microsoft.com/office/drawing/2014/main" id="{743C5636-95C7-364E-8E8A-9F8B5003973C}"/>
              </a:ext>
            </a:extLst>
          </p:cNvPr>
          <p:cNvSpPr txBox="1"/>
          <p:nvPr userDrawn="1"/>
        </p:nvSpPr>
        <p:spPr>
          <a:xfrm>
            <a:off x="2079057" y="218172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11" name="Slide Number Placeholder 5">
            <a:extLst>
              <a:ext uri="{FF2B5EF4-FFF2-40B4-BE49-F238E27FC236}">
                <a16:creationId xmlns:a16="http://schemas.microsoft.com/office/drawing/2014/main" id="{ADE5F55E-D27B-4D49-9E58-DEA1CFEFCCE7}"/>
              </a:ext>
            </a:extLst>
          </p:cNvPr>
          <p:cNvSpPr>
            <a:spLocks noGrp="1"/>
          </p:cNvSpPr>
          <p:nvPr>
            <p:ph type="sldNum" sz="quarter" idx="12"/>
          </p:nvPr>
        </p:nvSpPr>
        <p:spPr>
          <a:xfrm>
            <a:off x="334433" y="6297858"/>
            <a:ext cx="1344083" cy="244916"/>
          </a:xfrm>
        </p:spPr>
        <p:txBody>
          <a:bodyPr lIns="0" tIns="0" rIns="0" bIns="0" anchor="b" anchorCtr="0"/>
          <a:lstStyle>
            <a:lvl1pPr algn="l">
              <a:defRPr sz="1067" b="0" i="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
        <p:nvSpPr>
          <p:cNvPr id="15" name="CasellaDiTesto 14">
            <a:extLst>
              <a:ext uri="{FF2B5EF4-FFF2-40B4-BE49-F238E27FC236}">
                <a16:creationId xmlns:a16="http://schemas.microsoft.com/office/drawing/2014/main" id="{12FAAFC5-54F6-9742-BD30-879CAD9043DE}"/>
              </a:ext>
            </a:extLst>
          </p:cNvPr>
          <p:cNvSpPr txBox="1"/>
          <p:nvPr userDrawn="1"/>
        </p:nvSpPr>
        <p:spPr>
          <a:xfrm>
            <a:off x="8462434" y="3429000"/>
            <a:ext cx="3395133" cy="2285337"/>
          </a:xfrm>
          <a:prstGeom prst="rect">
            <a:avLst/>
          </a:prstGeom>
        </p:spPr>
        <p:txBody>
          <a:bodyPr vert="horz" wrap="none" lIns="121920" tIns="60960" rIns="121920" bIns="60960" rtlCol="0" anchor="b">
            <a:normAutofit/>
          </a:bodyPr>
          <a:lstStyle/>
          <a:p>
            <a:pPr algn="l"/>
            <a:endParaRPr lang="it-IT" sz="2400" b="0" i="0" dirty="0">
              <a:latin typeface="Bressay" panose="02040503050505020203" pitchFamily="18" charset="77"/>
            </a:endParaRPr>
          </a:p>
        </p:txBody>
      </p:sp>
      <p:sp>
        <p:nvSpPr>
          <p:cNvPr id="19" name="Title 1">
            <a:extLst>
              <a:ext uri="{FF2B5EF4-FFF2-40B4-BE49-F238E27FC236}">
                <a16:creationId xmlns:a16="http://schemas.microsoft.com/office/drawing/2014/main" id="{B8D3918C-AFCD-BE45-91EF-0A71B59A6319}"/>
              </a:ext>
            </a:extLst>
          </p:cNvPr>
          <p:cNvSpPr>
            <a:spLocks noGrp="1"/>
          </p:cNvSpPr>
          <p:nvPr>
            <p:ph type="ctrTitle" hasCustomPrompt="1"/>
          </p:nvPr>
        </p:nvSpPr>
        <p:spPr>
          <a:xfrm>
            <a:off x="9072034" y="1532965"/>
            <a:ext cx="2734733" cy="4488953"/>
          </a:xfrm>
        </p:spPr>
        <p:txBody>
          <a:bodyPr lIns="0" tIns="0" rIns="0" bIns="0" anchor="b" anchorCtr="0">
            <a:noAutofit/>
          </a:bodyPr>
          <a:lstStyle>
            <a:lvl1pPr algn="l">
              <a:lnSpc>
                <a:spcPct val="100000"/>
              </a:lnSpc>
              <a:defRPr sz="1200" b="0" i="0" baseline="0">
                <a:solidFill>
                  <a:srgbClr val="415064"/>
                </a:solidFill>
                <a:latin typeface="Arial" panose="020B0604020202020204" pitchFamily="34" charset="0"/>
                <a:ea typeface="Arial" panose="020B0604020202020204" pitchFamily="34" charset="0"/>
                <a:cs typeface="Arial" panose="020B0604020202020204" pitchFamily="34" charset="0"/>
              </a:defRPr>
            </a:lvl1pPr>
          </a:lstStyle>
          <a:p>
            <a:r>
              <a:rPr lang="it-IT" dirty="0"/>
              <a:t>Testo </a:t>
            </a:r>
            <a:r>
              <a:rPr lang="it-IT" dirty="0" err="1"/>
              <a:t>lorem</a:t>
            </a:r>
            <a:r>
              <a:rPr lang="it-IT" dirty="0"/>
              <a:t> </a:t>
            </a:r>
            <a:r>
              <a:rPr lang="it-IT" dirty="0" err="1"/>
              <a:t>ipsum</a:t>
            </a:r>
            <a:r>
              <a:rPr lang="it-IT" dirty="0"/>
              <a:t> </a:t>
            </a:r>
            <a:r>
              <a:rPr lang="it-IT" dirty="0" err="1"/>
              <a:t>dolor</a:t>
            </a:r>
            <a:r>
              <a:rPr lang="it-IT" dirty="0"/>
              <a:t> </a:t>
            </a:r>
            <a:r>
              <a:rPr lang="it-IT" dirty="0" err="1"/>
              <a:t>sit</a:t>
            </a:r>
            <a:r>
              <a:rPr lang="it-IT" dirty="0"/>
              <a:t> </a:t>
            </a:r>
            <a:r>
              <a:rPr lang="it-IT" dirty="0" err="1"/>
              <a:t>amet</a:t>
            </a:r>
            <a:r>
              <a:rPr lang="it-IT" dirty="0"/>
              <a:t>, </a:t>
            </a:r>
            <a:r>
              <a:rPr lang="it-IT" dirty="0" err="1"/>
              <a:t>consectetur</a:t>
            </a:r>
            <a:r>
              <a:rPr lang="it-IT" dirty="0"/>
              <a:t> </a:t>
            </a:r>
            <a:r>
              <a:rPr lang="it-IT" dirty="0" err="1"/>
              <a:t>adipiscing</a:t>
            </a:r>
            <a:r>
              <a:rPr lang="it-IT" dirty="0"/>
              <a:t> </a:t>
            </a:r>
            <a:r>
              <a:rPr lang="it-IT" dirty="0" err="1"/>
              <a:t>elit</a:t>
            </a:r>
            <a:r>
              <a:rPr lang="it-IT" dirty="0"/>
              <a:t>, </a:t>
            </a:r>
            <a:r>
              <a:rPr lang="it-IT" dirty="0" err="1"/>
              <a:t>sed</a:t>
            </a:r>
            <a:r>
              <a:rPr lang="it-IT" dirty="0"/>
              <a:t> do </a:t>
            </a:r>
            <a:r>
              <a:rPr lang="it-IT" dirty="0" err="1"/>
              <a:t>eiusmod</a:t>
            </a:r>
            <a:r>
              <a:rPr lang="it-IT" dirty="0"/>
              <a:t> </a:t>
            </a:r>
            <a:r>
              <a:rPr lang="it-IT" dirty="0" err="1"/>
              <a:t>tempor</a:t>
            </a:r>
            <a:r>
              <a:rPr lang="it-IT" dirty="0"/>
              <a:t> </a:t>
            </a:r>
            <a:r>
              <a:rPr lang="it-IT" dirty="0" err="1"/>
              <a:t>incididunt</a:t>
            </a:r>
            <a:r>
              <a:rPr lang="it-IT" dirty="0"/>
              <a:t> ut </a:t>
            </a:r>
            <a:r>
              <a:rPr lang="it-IT" dirty="0" err="1"/>
              <a:t>labore</a:t>
            </a:r>
            <a:r>
              <a:rPr lang="it-IT" dirty="0"/>
              <a:t> et dolore magna </a:t>
            </a:r>
            <a:r>
              <a:rPr lang="it-IT" dirty="0" err="1"/>
              <a:t>aliqua</a:t>
            </a:r>
            <a:r>
              <a:rPr lang="it-IT" dirty="0"/>
              <a:t>. Ut </a:t>
            </a:r>
            <a:r>
              <a:rPr lang="it-IT" dirty="0" err="1"/>
              <a:t>enim</a:t>
            </a:r>
            <a:r>
              <a:rPr lang="it-IT" dirty="0"/>
              <a:t> ad </a:t>
            </a:r>
            <a:r>
              <a:rPr lang="it-IT" dirty="0" err="1"/>
              <a:t>minim</a:t>
            </a:r>
            <a:r>
              <a:rPr lang="it-IT" dirty="0"/>
              <a:t> </a:t>
            </a:r>
            <a:r>
              <a:rPr lang="it-IT" dirty="0" err="1"/>
              <a:t>veniam</a:t>
            </a:r>
            <a:r>
              <a:rPr lang="it-IT" dirty="0"/>
              <a:t>, </a:t>
            </a:r>
            <a:r>
              <a:rPr lang="it-IT" dirty="0" err="1"/>
              <a:t>quis</a:t>
            </a:r>
            <a:r>
              <a:rPr lang="it-IT" dirty="0"/>
              <a:t> </a:t>
            </a:r>
            <a:r>
              <a:rPr lang="it-IT" dirty="0" err="1"/>
              <a:t>nostrud</a:t>
            </a:r>
            <a:r>
              <a:rPr lang="it-IT" dirty="0"/>
              <a:t> </a:t>
            </a:r>
            <a:r>
              <a:rPr lang="it-IT" dirty="0" err="1"/>
              <a:t>exercitation</a:t>
            </a:r>
            <a:r>
              <a:rPr lang="it-IT" dirty="0"/>
              <a:t> </a:t>
            </a:r>
            <a:r>
              <a:rPr lang="it-IT" dirty="0" err="1"/>
              <a:t>ullamco</a:t>
            </a:r>
            <a:r>
              <a:rPr lang="it-IT" dirty="0"/>
              <a:t> </a:t>
            </a:r>
            <a:r>
              <a:rPr lang="it-IT" dirty="0" err="1"/>
              <a:t>laboris</a:t>
            </a:r>
            <a:r>
              <a:rPr lang="it-IT" dirty="0"/>
              <a:t> </a:t>
            </a:r>
            <a:r>
              <a:rPr lang="it-IT" dirty="0" err="1"/>
              <a:t>nisi</a:t>
            </a:r>
            <a:r>
              <a:rPr lang="it-IT" dirty="0"/>
              <a:t> ut </a:t>
            </a:r>
            <a:r>
              <a:rPr lang="it-IT" dirty="0" err="1"/>
              <a:t>aliquip</a:t>
            </a:r>
            <a:r>
              <a:rPr lang="it-IT" dirty="0"/>
              <a:t> ex ea </a:t>
            </a:r>
            <a:r>
              <a:rPr lang="it-IT" dirty="0" err="1"/>
              <a:t>commodo</a:t>
            </a:r>
            <a:r>
              <a:rPr lang="it-IT" dirty="0"/>
              <a:t> </a:t>
            </a:r>
            <a:r>
              <a:rPr lang="it-IT" dirty="0" err="1"/>
              <a:t>consequat</a:t>
            </a:r>
            <a:r>
              <a:rPr lang="it-IT" dirty="0"/>
              <a:t>.</a:t>
            </a:r>
            <a:endParaRPr lang="en-US" dirty="0"/>
          </a:p>
        </p:txBody>
      </p:sp>
      <p:sp>
        <p:nvSpPr>
          <p:cNvPr id="29" name="Segnaposto grafico 6">
            <a:extLst>
              <a:ext uri="{FF2B5EF4-FFF2-40B4-BE49-F238E27FC236}">
                <a16:creationId xmlns:a16="http://schemas.microsoft.com/office/drawing/2014/main" id="{DED5EDC1-16F0-9F46-B506-5B9300119075}"/>
              </a:ext>
            </a:extLst>
          </p:cNvPr>
          <p:cNvSpPr>
            <a:spLocks noGrp="1"/>
          </p:cNvSpPr>
          <p:nvPr>
            <p:ph type="chart" sz="quarter" idx="14"/>
          </p:nvPr>
        </p:nvSpPr>
        <p:spPr>
          <a:xfrm>
            <a:off x="334433" y="1532965"/>
            <a:ext cx="8593667" cy="4517804"/>
          </a:xfrm>
        </p:spPr>
        <p:txBody>
          <a:bodyPr/>
          <a:lstStyle/>
          <a:p>
            <a:endParaRPr lang="it-IT" dirty="0"/>
          </a:p>
        </p:txBody>
      </p:sp>
      <p:sp>
        <p:nvSpPr>
          <p:cNvPr id="6" name="Segnaposto testo 5">
            <a:extLst>
              <a:ext uri="{FF2B5EF4-FFF2-40B4-BE49-F238E27FC236}">
                <a16:creationId xmlns:a16="http://schemas.microsoft.com/office/drawing/2014/main" id="{7E8AB886-2251-41A3-A27B-74264F3E9F83}"/>
              </a:ext>
            </a:extLst>
          </p:cNvPr>
          <p:cNvSpPr>
            <a:spLocks noGrp="1"/>
          </p:cNvSpPr>
          <p:nvPr>
            <p:ph type="body" sz="quarter" idx="15" hasCustomPrompt="1"/>
          </p:nvPr>
        </p:nvSpPr>
        <p:spPr>
          <a:xfrm>
            <a:off x="334433" y="797984"/>
            <a:ext cx="8593667" cy="374649"/>
          </a:xfrm>
        </p:spPr>
        <p:txBody>
          <a:bodyPr lIns="0" tIns="0" rIns="0" bIns="0"/>
          <a:lstStyle>
            <a:lvl1pPr marL="0" indent="0">
              <a:buNone/>
              <a:defRPr lang="it-IT" sz="2133" b="0" i="0" kern="1200" dirty="0">
                <a:solidFill>
                  <a:schemeClr val="accent6"/>
                </a:solidFill>
                <a:latin typeface="Arial" panose="020B0604020202020204" pitchFamily="34" charset="0"/>
                <a:ea typeface="+mn-ea"/>
                <a:cs typeface="Arial" panose="020B0604020202020204" pitchFamily="34" charset="0"/>
              </a:defRPr>
            </a:lvl1pPr>
          </a:lstStyle>
          <a:p>
            <a:pPr lvl="0"/>
            <a:r>
              <a:rPr lang="it-IT" dirty="0"/>
              <a:t>Sottotitolo</a:t>
            </a:r>
          </a:p>
        </p:txBody>
      </p:sp>
      <p:pic>
        <p:nvPicPr>
          <p:cNvPr id="14" name="Immagin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Tree>
    <p:extLst>
      <p:ext uri="{BB962C8B-B14F-4D97-AF65-F5344CB8AC3E}">
        <p14:creationId xmlns:p14="http://schemas.microsoft.com/office/powerpoint/2010/main" val="2847064636"/>
      </p:ext>
    </p:extLst>
  </p:cSld>
  <p:clrMapOvr>
    <a:masterClrMapping/>
  </p:clrMapOvr>
  <p:extLst>
    <p:ext uri="{DCECCB84-F9BA-43D5-87BE-67443E8EF086}">
      <p15:sldGuideLst xmlns:p15="http://schemas.microsoft.com/office/powerpoint/2012/main">
        <p15:guide id="1" orient="horz" pos="554">
          <p15:clr>
            <a:srgbClr val="FBAE40"/>
          </p15:clr>
        </p15:guide>
        <p15:guide id="2" orient="horz" pos="373">
          <p15:clr>
            <a:srgbClr val="FBAE40"/>
          </p15:clr>
        </p15:guide>
        <p15:guide id="3" orient="horz" pos="35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AED64B1-B515-4AD0-9CB0-466D3CC8C27D}"/>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2AED64B1-B515-4AD0-9CB0-466D3CC8C27D}"/>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10549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9B7ABF1D-2721-4A1D-A909-CD5A0EC2A89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37ACDB5F-405F-4F34-871B-9F28FAD8A2D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19577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567F9A-30A3-4A19-B91D-4EE69AFC74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B3567F9A-30A3-4A19-B91D-4EE69AFC74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C09700A0-D407-4693-A7AF-6D3FE49296D0}"/>
              </a:ext>
            </a:extLst>
          </p:cNvPr>
          <p:cNvSpPr>
            <a:spLocks noGrp="1"/>
          </p:cNvSpPr>
          <p:nvPr>
            <p:ph type="title" hasCustomPrompt="1"/>
          </p:nvPr>
        </p:nvSpPr>
        <p:spPr>
          <a:xfrm>
            <a:off x="334435" y="357719"/>
            <a:ext cx="11523132" cy="443199"/>
          </a:xfrm>
        </p:spPr>
        <p:txBody>
          <a:bodyPr vert="horz"/>
          <a:lstStyle>
            <a:lvl1pPr>
              <a:defRPr sz="3200">
                <a:solidFill>
                  <a:schemeClr val="bg1"/>
                </a:solidFill>
                <a:latin typeface="+mj-lt"/>
                <a:ea typeface="+mj-ea"/>
                <a:cs typeface="+mj-cs"/>
              </a:defRPr>
            </a:lvl1pPr>
          </a:lstStyle>
          <a:p>
            <a:r>
              <a:rPr lang="en-US"/>
              <a:t>Click to add title</a:t>
            </a:r>
          </a:p>
        </p:txBody>
      </p:sp>
      <p:pic>
        <p:nvPicPr>
          <p:cNvPr id="13" name="Immagine 8">
            <a:extLst>
              <a:ext uri="{FF2B5EF4-FFF2-40B4-BE49-F238E27FC236}">
                <a16:creationId xmlns:a16="http://schemas.microsoft.com/office/drawing/2014/main" id="{188423CC-82A4-46C1-957C-A8DEE7AC171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68CC28E8-B6EF-4C69-9D25-431D210C0DD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989026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C0D0CFD-440E-4A1A-B6D4-557ECE34D84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5C0D0CFD-440E-4A1A-B6D4-557ECE34D84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15523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4FCD8-DC3A-4CAD-B804-D58BBAFFE6AA}"/>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DA4FCD8-DC3A-4CAD-B804-D58BBAFFE6AA}"/>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6" name="Immagine 8">
            <a:extLst>
              <a:ext uri="{FF2B5EF4-FFF2-40B4-BE49-F238E27FC236}">
                <a16:creationId xmlns:a16="http://schemas.microsoft.com/office/drawing/2014/main" id="{5D9462D5-0E11-4205-9DE1-E34A9D86F13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5CC5FD53-A1F6-4C22-8AA8-F5F8EF13042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26156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1884ED4-4D0F-4FFD-9A7C-FF6BB1468F4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1884ED4-4D0F-4FFD-9A7C-FF6BB1468F4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6"/>
          <p:cNvSpPr txBox="1">
            <a:spLocks/>
          </p:cNvSpPr>
          <p:nvPr/>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9" name="Straight Connector 8"/>
          <p:cNvCxnSpPr/>
          <p:nvPr/>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ext Placeholder 4">
            <a:extLst>
              <a:ext uri="{FF2B5EF4-FFF2-40B4-BE49-F238E27FC236}">
                <a16:creationId xmlns:a16="http://schemas.microsoft.com/office/drawing/2014/main" id="{02927E80-90BA-4A23-BFE1-EE80866C4BA5}"/>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346331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Titolo 1">
            <a:extLst>
              <a:ext uri="{FF2B5EF4-FFF2-40B4-BE49-F238E27FC236}">
                <a16:creationId xmlns:a16="http://schemas.microsoft.com/office/drawing/2014/main" id="{D82889BE-D7BE-4285-81A6-B5C5CB9E71B3}"/>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752A10B1-920C-44FC-B422-8D133820DEF7}"/>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7767D7F3-2145-4012-A509-E3AF0DAE419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996502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84D243-7589-4C83-91A5-33B71493701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684D243-7589-4C83-91A5-33B71493701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0BE80820-0410-4E17-98B9-AA215B2C3EB5}"/>
              </a:ext>
            </a:extLst>
          </p:cNvPr>
          <p:cNvGrpSpPr/>
          <p:nvPr userDrawn="1"/>
        </p:nvGrpSpPr>
        <p:grpSpPr>
          <a:xfrm>
            <a:off x="-600" y="-1"/>
            <a:ext cx="12193800" cy="6858001"/>
            <a:chOff x="-450" y="-1"/>
            <a:chExt cx="9145350" cy="5143501"/>
          </a:xfrm>
        </p:grpSpPr>
        <p:sp>
          <p:nvSpPr>
            <p:cNvPr id="50" name="No fly zone"/>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1" name="Baselines / anchors"/>
            <p:cNvGrpSpPr/>
            <p:nvPr userDrawn="1"/>
          </p:nvGrpSpPr>
          <p:grpSpPr>
            <a:xfrm>
              <a:off x="-450" y="467100"/>
              <a:ext cx="9144900" cy="4073893"/>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472500" y="467663"/>
              <a:ext cx="8153026" cy="4095464"/>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3" name="Slide edges"/>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7" name="Whitespace measure"/>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8" name="Five column measure"/>
            <p:cNvGrpSpPr/>
            <p:nvPr userDrawn="1"/>
          </p:nvGrpSpPr>
          <p:grpSpPr>
            <a:xfrm>
              <a:off x="250825" y="4471914"/>
              <a:ext cx="8642350" cy="59652"/>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9" name="Live area"/>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289314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2" y="2"/>
            <a:ext cx="158751"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Subtitle 2">
            <a:extLst>
              <a:ext uri="{FF2B5EF4-FFF2-40B4-BE49-F238E27FC236}">
                <a16:creationId xmlns:a16="http://schemas.microsoft.com/office/drawing/2014/main" id="{E65B59A3-F9DA-46EC-B11A-530564B2A3FE}"/>
              </a:ext>
            </a:extLst>
          </p:cNvPr>
          <p:cNvSpPr>
            <a:spLocks noGrp="1"/>
          </p:cNvSpPr>
          <p:nvPr>
            <p:ph type="subTitle" idx="1" hasCustomPrompt="1"/>
          </p:nvPr>
        </p:nvSpPr>
        <p:spPr bwMode="white">
          <a:xfrm>
            <a:off x="335255" y="4610913"/>
            <a:ext cx="9144000" cy="454459"/>
          </a:xfrm>
          <a:prstGeom prst="rect">
            <a:avLst/>
          </a:prstGeom>
        </p:spPr>
        <p:txBody>
          <a:bodyPr vert="horz" lIns="0" tIns="0" rIns="0" bIns="0" rtlCol="0" anchor="t" anchorCtr="0">
            <a:noAutofit/>
          </a:bodyPr>
          <a:lstStyle>
            <a:lvl1pPr>
              <a:defRPr lang="en-US" sz="3200" b="0" i="0" dirty="0">
                <a:solidFill>
                  <a:srgbClr val="415064"/>
                </a:solidFill>
                <a:latin typeface="+mn-lt"/>
                <a:ea typeface="+mn-ea"/>
                <a:cs typeface="+mn-cs"/>
              </a:defRPr>
            </a:lvl1pPr>
          </a:lstStyle>
          <a:p>
            <a:pPr lvl="0">
              <a:buNone/>
            </a:pPr>
            <a:r>
              <a:rPr lang="en-US"/>
              <a:t>Subtitle in sentence case</a:t>
            </a:r>
          </a:p>
        </p:txBody>
      </p:sp>
      <p:sp>
        <p:nvSpPr>
          <p:cNvPr id="17" name="Title 1">
            <a:extLst>
              <a:ext uri="{FF2B5EF4-FFF2-40B4-BE49-F238E27FC236}">
                <a16:creationId xmlns:a16="http://schemas.microsoft.com/office/drawing/2014/main" id="{87B5F764-F1AB-4789-8765-B0469A74FA58}"/>
              </a:ext>
            </a:extLst>
          </p:cNvPr>
          <p:cNvSpPr>
            <a:spLocks noGrp="1"/>
          </p:cNvSpPr>
          <p:nvPr>
            <p:ph type="ctrTitle" hasCustomPrompt="1"/>
          </p:nvPr>
        </p:nvSpPr>
        <p:spPr bwMode="ltGray">
          <a:xfrm>
            <a:off x="334433" y="1557869"/>
            <a:ext cx="9144000" cy="2952751"/>
          </a:xfrm>
          <a:prstGeom prst="rect">
            <a:avLst/>
          </a:prstGeom>
        </p:spPr>
        <p:txBody>
          <a:bodyPr vert="horz" lIns="0" tIns="0" rIns="0" bIns="0" rtlCol="0" anchor="b">
            <a:noAutofit/>
          </a:bodyPr>
          <a:lstStyle>
            <a:lvl1pPr>
              <a:defRPr lang="en-US" sz="6400" b="0" dirty="0">
                <a:solidFill>
                  <a:schemeClr val="tx1"/>
                </a:solidFill>
                <a:latin typeface="+mj-lt"/>
                <a:ea typeface="+mj-ea"/>
                <a:cs typeface="+mj-cs"/>
              </a:defRPr>
            </a:lvl1pPr>
          </a:lstStyle>
          <a:p>
            <a:pPr marL="0" lvl="0" indent="0">
              <a:lnSpc>
                <a:spcPct val="110000"/>
              </a:lnSpc>
              <a:spcBef>
                <a:spcPts val="600"/>
              </a:spcBef>
              <a:spcAft>
                <a:spcPts val="300"/>
              </a:spcAft>
              <a:buFont typeface="Arial" panose="020B0604020202020204" pitchFamily="34" charset="0"/>
            </a:pPr>
            <a:r>
              <a:rPr lang="en-US"/>
              <a:t>Title in Title Case</a:t>
            </a:r>
          </a:p>
        </p:txBody>
      </p:sp>
      <p:pic>
        <p:nvPicPr>
          <p:cNvPr id="19" name="Immagine 13">
            <a:extLst>
              <a:ext uri="{FF2B5EF4-FFF2-40B4-BE49-F238E27FC236}">
                <a16:creationId xmlns:a16="http://schemas.microsoft.com/office/drawing/2014/main" id="{A31CDF65-552B-4E88-AAA7-943B4F1F7F4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032002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D92867E-11CE-41DC-9C8A-63569BC36853}"/>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BD92867E-11CE-41DC-9C8A-63569BC36853}"/>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4" name="Title 3">
            <a:extLst>
              <a:ext uri="{FF2B5EF4-FFF2-40B4-BE49-F238E27FC236}">
                <a16:creationId xmlns:a16="http://schemas.microsoft.com/office/drawing/2014/main" id="{D200B6A7-940F-4CE8-A42A-CF7925799851}"/>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Tree>
    <p:extLst>
      <p:ext uri="{BB962C8B-B14F-4D97-AF65-F5344CB8AC3E}">
        <p14:creationId xmlns:p14="http://schemas.microsoft.com/office/powerpoint/2010/main" val="3485728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zie">
    <p:bg>
      <p:bgPr>
        <a:solidFill>
          <a:schemeClr val="bg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A352B7E-C498-A342-95B6-809C2DF175C1}"/>
              </a:ext>
            </a:extLst>
          </p:cNvPr>
          <p:cNvSpPr txBox="1"/>
          <p:nvPr userDrawn="1"/>
        </p:nvSpPr>
        <p:spPr>
          <a:xfrm>
            <a:off x="7536873" y="2499976"/>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3" name="CasellaDiTesto 2">
            <a:extLst>
              <a:ext uri="{FF2B5EF4-FFF2-40B4-BE49-F238E27FC236}">
                <a16:creationId xmlns:a16="http://schemas.microsoft.com/office/drawing/2014/main" id="{D6CAD467-77FD-CF42-B8F8-301BF57954E0}"/>
              </a:ext>
            </a:extLst>
          </p:cNvPr>
          <p:cNvSpPr txBox="1"/>
          <p:nvPr userDrawn="1"/>
        </p:nvSpPr>
        <p:spPr>
          <a:xfrm>
            <a:off x="2021133" y="2777429"/>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4" name="CasellaDiTesto 3">
            <a:extLst>
              <a:ext uri="{FF2B5EF4-FFF2-40B4-BE49-F238E27FC236}">
                <a16:creationId xmlns:a16="http://schemas.microsoft.com/office/drawing/2014/main" id="{4DB816B4-1068-1A42-8E43-A06719D84D6B}"/>
              </a:ext>
            </a:extLst>
          </p:cNvPr>
          <p:cNvSpPr txBox="1"/>
          <p:nvPr userDrawn="1"/>
        </p:nvSpPr>
        <p:spPr>
          <a:xfrm>
            <a:off x="6891413" y="4329137"/>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sp>
        <p:nvSpPr>
          <p:cNvPr id="5" name="CasellaDiTesto 4">
            <a:extLst>
              <a:ext uri="{FF2B5EF4-FFF2-40B4-BE49-F238E27FC236}">
                <a16:creationId xmlns:a16="http://schemas.microsoft.com/office/drawing/2014/main" id="{E02D24F6-9E41-B841-AA8B-E3F42EB4ADFE}"/>
              </a:ext>
            </a:extLst>
          </p:cNvPr>
          <p:cNvSpPr txBox="1"/>
          <p:nvPr userDrawn="1"/>
        </p:nvSpPr>
        <p:spPr>
          <a:xfrm>
            <a:off x="11200992" y="462905"/>
            <a:ext cx="0" cy="0"/>
          </a:xfrm>
          <a:prstGeom prst="rect">
            <a:avLst/>
          </a:prstGeom>
        </p:spPr>
        <p:txBody>
          <a:bodyPr vert="horz" wrap="none" lIns="121920" tIns="60960" rIns="121920" bIns="60960" rtlCol="0" anchor="b">
            <a:normAutofit fontScale="25000" lnSpcReduction="20000"/>
          </a:bodyPr>
          <a:lstStyle/>
          <a:p>
            <a:pPr algn="l"/>
            <a:endParaRPr lang="it-IT" sz="2400" b="0" i="0" dirty="0">
              <a:latin typeface="Bressay" panose="02040503050505020203" pitchFamily="18" charset="77"/>
            </a:endParaRPr>
          </a:p>
        </p:txBody>
      </p:sp>
      <p:pic>
        <p:nvPicPr>
          <p:cNvPr id="9" name="Immagin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5255" y="578151"/>
            <a:ext cx="1349612" cy="604999"/>
          </a:xfrm>
          <a:prstGeom prst="rect">
            <a:avLst/>
          </a:prstGeom>
        </p:spPr>
      </p:pic>
    </p:spTree>
    <p:extLst>
      <p:ext uri="{BB962C8B-B14F-4D97-AF65-F5344CB8AC3E}">
        <p14:creationId xmlns:p14="http://schemas.microsoft.com/office/powerpoint/2010/main" val="524543179"/>
      </p:ext>
    </p:extLst>
  </p:cSld>
  <p:clrMapOvr>
    <a:masterClrMapping/>
  </p:clrMapOvr>
  <p:extLst>
    <p:ext uri="{DCECCB84-F9BA-43D5-87BE-67443E8EF086}">
      <p15:sldGuideLst xmlns:p15="http://schemas.microsoft.com/office/powerpoint/2012/main">
        <p15:guide id="1" orient="horz" pos="2845">
          <p15:clr>
            <a:srgbClr val="FBAE40"/>
          </p15:clr>
        </p15:guide>
        <p15:guide id="2" orient="horz" pos="350">
          <p15:clr>
            <a:srgbClr val="FBAE40"/>
          </p15:clr>
        </p15:guide>
        <p15:guide id="3" orient="horz" pos="940">
          <p15:clr>
            <a:srgbClr val="FBAE40"/>
          </p15:clr>
        </p15:guide>
        <p15:guide id="4" orient="horz" pos="1983">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FC23F8F-7927-4735-B36B-8B42A0745C80}"/>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a:extLst>
                          <a:ext uri="{FF2B5EF4-FFF2-40B4-BE49-F238E27FC236}">
                            <a16:creationId xmlns:a16="http://schemas.microsoft.com/office/drawing/2014/main" id="{9FC23F8F-7927-4735-B36B-8B42A0745C80}"/>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334435" y="2085628"/>
            <a:ext cx="11523132" cy="391363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138383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E63DEC4-DCE8-4A0C-84AA-D7D40C41BCB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EE63DEC4-DCE8-4A0C-84AA-D7D40C41BCB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334435" y="2158990"/>
            <a:ext cx="4039567" cy="541687"/>
          </a:xfrm>
          <a:prstGeom prst="rect">
            <a:avLst/>
          </a:prstGeom>
        </p:spPr>
        <p:txBody>
          <a:bodyPr>
            <a:noAutofit/>
          </a:bodyPr>
          <a:lstStyle>
            <a:lvl1pPr marL="0" indent="0" algn="l">
              <a:buNone/>
              <a:defRPr sz="1600">
                <a:solidFill>
                  <a:schemeClr val="tx2"/>
                </a:solidFill>
                <a:latin typeface="+mn-lt"/>
                <a:ea typeface="+mn-ea"/>
                <a:cs typeface="+mn-cs"/>
                <a:sym typeface="Trebuchet MS" panose="020B0603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a:t>
            </a:r>
          </a:p>
        </p:txBody>
      </p:sp>
      <p:sp>
        <p:nvSpPr>
          <p:cNvPr id="9" name="Title 4"/>
          <p:cNvSpPr>
            <a:spLocks noGrp="1"/>
          </p:cNvSpPr>
          <p:nvPr>
            <p:ph type="title" hasCustomPrompt="1"/>
          </p:nvPr>
        </p:nvSpPr>
        <p:spPr>
          <a:xfrm>
            <a:off x="334435" y="1227048"/>
            <a:ext cx="4039567" cy="664797"/>
          </a:xfrm>
        </p:spPr>
        <p:txBody>
          <a:bodyPr vert="horz" anchor="t">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sp>
        <p:nvSpPr>
          <p:cNvPr id="12" name="Slide Number Placeholder 5">
            <a:extLst>
              <a:ext uri="{FF2B5EF4-FFF2-40B4-BE49-F238E27FC236}">
                <a16:creationId xmlns:a16="http://schemas.microsoft.com/office/drawing/2014/main" id="{0F29EC87-E805-4F4E-AAC7-E4B5FA2DA29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338983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986C99-68E4-42B2-9EC6-7D13B0666D6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A986C99-68E4-42B2-9EC6-7D13B0666D6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334435" y="2668041"/>
            <a:ext cx="11523132"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2"/>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334436" y="1424084"/>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61331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900891-5087-435D-9121-3DDD1A0C554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6900891-5087-435D-9121-3DDD1A0C554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334435" y="3826800"/>
            <a:ext cx="11232367" cy="2041200"/>
          </a:xfrm>
        </p:spPr>
        <p:txBody>
          <a:bodyPr vert="horz" anchor="t">
            <a:noAutofit/>
          </a:bodyPr>
          <a:lstStyle>
            <a:lvl1pPr>
              <a:defRPr sz="5333">
                <a:solidFill>
                  <a:schemeClr val="tx2"/>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334436" y="3680016"/>
            <a:ext cx="11854153"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1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34675F-7B18-490E-BAC8-14CDA267367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0734675F-7B18-490E-BAC8-14CDA267367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7" y="0"/>
            <a:ext cx="416951" cy="6858000"/>
          </a:xfrm>
          <a:prstGeom prst="rect">
            <a:avLst/>
          </a:prstGeom>
        </p:spPr>
      </p:pic>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2"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2" name="Immagine 8">
            <a:extLst>
              <a:ext uri="{FF2B5EF4-FFF2-40B4-BE49-F238E27FC236}">
                <a16:creationId xmlns:a16="http://schemas.microsoft.com/office/drawing/2014/main" id="{F7818EC9-E4D5-41D8-94BF-6ECE67987EC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930E3E22-A5AB-4CA2-ACCE-D97ED983335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09680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0653881-E565-497A-A870-4EFDA4C90191}"/>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00653881-E565-497A-A870-4EFDA4C90191}"/>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9" y="0"/>
            <a:ext cx="416951" cy="6858000"/>
          </a:xfrm>
          <a:prstGeom prst="rect">
            <a:avLst/>
          </a:prstGeom>
        </p:spPr>
      </p:pic>
      <p:sp>
        <p:nvSpPr>
          <p:cNvPr id="14" name="Rectangle 13"/>
          <p:cNvSpPr/>
          <p:nvPr userDrawn="1"/>
        </p:nvSpPr>
        <p:spPr bwMode="white">
          <a:xfrm>
            <a:off x="2"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B32187A9-0E8E-44B3-9F32-3678A4290ADA}"/>
              </a:ext>
            </a:extLst>
          </p:cNvPr>
          <p:cNvSpPr>
            <a:spLocks noGrp="1"/>
          </p:cNvSpPr>
          <p:nvPr>
            <p:ph type="title" hasCustomPrompt="1"/>
          </p:nvPr>
        </p:nvSpPr>
        <p:spPr>
          <a:xfrm>
            <a:off x="334433" y="357719"/>
            <a:ext cx="6572096" cy="332399"/>
          </a:xfrm>
        </p:spPr>
        <p:txBody>
          <a:bodyPr vert="horz"/>
          <a:lstStyle>
            <a:lvl1pPr>
              <a:defRPr>
                <a:latin typeface="+mj-lt"/>
                <a:ea typeface="+mj-ea"/>
                <a:cs typeface="+mj-cs"/>
              </a:defRPr>
            </a:lvl1pPr>
          </a:lstStyle>
          <a:p>
            <a:r>
              <a:rPr lang="en-US"/>
              <a:t>Click to add title</a:t>
            </a:r>
          </a:p>
        </p:txBody>
      </p:sp>
      <p:pic>
        <p:nvPicPr>
          <p:cNvPr id="15" name="Immagine 8">
            <a:extLst>
              <a:ext uri="{FF2B5EF4-FFF2-40B4-BE49-F238E27FC236}">
                <a16:creationId xmlns:a16="http://schemas.microsoft.com/office/drawing/2014/main" id="{0BE1E448-DFA2-4CBA-9AE2-5F6B491ED82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9701DB39-A167-44C3-BA2E-53D9B73E65D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960450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650258F-186F-412E-8D60-8A94CD78F0C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B650258F-186F-412E-8D60-8A94CD78F0C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9"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 name="Title 4">
            <a:extLst>
              <a:ext uri="{FF2B5EF4-FFF2-40B4-BE49-F238E27FC236}">
                <a16:creationId xmlns:a16="http://schemas.microsoft.com/office/drawing/2014/main" id="{CB6210E4-37AF-45C4-B655-1C6354E61403}"/>
              </a:ext>
            </a:extLst>
          </p:cNvPr>
          <p:cNvSpPr>
            <a:spLocks noGrp="1"/>
          </p:cNvSpPr>
          <p:nvPr>
            <p:ph type="title" hasCustomPrompt="1"/>
          </p:nvPr>
        </p:nvSpPr>
        <p:spPr>
          <a:xfrm>
            <a:off x="334435" y="357719"/>
            <a:ext cx="8397151"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AD51F823-C55C-4364-A68B-5E7193EF211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8" name="Slide Number Placeholder 5">
            <a:extLst>
              <a:ext uri="{FF2B5EF4-FFF2-40B4-BE49-F238E27FC236}">
                <a16:creationId xmlns:a16="http://schemas.microsoft.com/office/drawing/2014/main" id="{38FFB3AA-74F7-4EEA-80B3-5E98D317389E}"/>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676438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91E195-2B48-4DB8-903B-410FF6EB050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4F91E195-2B48-4DB8-903B-410FF6EB050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71" y="0"/>
            <a:ext cx="416951" cy="6858000"/>
          </a:xfrm>
          <a:prstGeom prst="rect">
            <a:avLst/>
          </a:prstGeom>
        </p:spPr>
      </p:pic>
      <p:sp>
        <p:nvSpPr>
          <p:cNvPr id="24" name="Title 4"/>
          <p:cNvSpPr>
            <a:spLocks noGrp="1"/>
          </p:cNvSpPr>
          <p:nvPr>
            <p:ph type="title" hasCustomPrompt="1"/>
          </p:nvPr>
        </p:nvSpPr>
        <p:spPr>
          <a:xfrm>
            <a:off x="334433" y="2681104"/>
            <a:ext cx="3423448" cy="1495795"/>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26" name="Rectangle 25"/>
          <p:cNvSpPr/>
          <p:nvPr userDrawn="1"/>
        </p:nvSpPr>
        <p:spPr bwMode="ltGray">
          <a:xfrm>
            <a:off x="4080764"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2" name="Immagine 8">
            <a:extLst>
              <a:ext uri="{FF2B5EF4-FFF2-40B4-BE49-F238E27FC236}">
                <a16:creationId xmlns:a16="http://schemas.microsoft.com/office/drawing/2014/main" id="{B85C187B-FC31-4D73-83A0-F95C3021736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1369D58D-4107-4F60-A493-AA3BC0960AC3}"/>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13344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E7B96A3-5F50-4AD9-A387-B05D8125E92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6E7B96A3-5F50-4AD9-A387-B05D8125E92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5"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4" y="0"/>
            <a:ext cx="6099977" cy="6858000"/>
          </a:xfrm>
          <a:prstGeom prst="rect">
            <a:avLst/>
          </a:prstGeom>
          <a:noFill/>
        </p:spPr>
        <p:txBody>
          <a:bodyPr lIns="914400" tIns="914400" rIns="914400" bIns="914400"/>
          <a:lstStyle>
            <a:lvl1pPr algn="ctr">
              <a:defRPr sz="1867"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334435" y="1785600"/>
            <a:ext cx="4683967" cy="3286800"/>
          </a:xfrm>
          <a:prstGeom prst="rect">
            <a:avLst/>
          </a:prstGeom>
          <a:noFill/>
        </p:spPr>
        <p:txBody>
          <a:bodyPr vert="horz" wrap="square" lIns="0" tIns="0" rIns="320040" bIns="0"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8" name="Immagine 8">
            <a:extLst>
              <a:ext uri="{FF2B5EF4-FFF2-40B4-BE49-F238E27FC236}">
                <a16:creationId xmlns:a16="http://schemas.microsoft.com/office/drawing/2014/main" id="{D44CDF73-1B05-4516-989A-2728E9CA169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9" name="Slide Number Placeholder 5">
            <a:extLst>
              <a:ext uri="{FF2B5EF4-FFF2-40B4-BE49-F238E27FC236}">
                <a16:creationId xmlns:a16="http://schemas.microsoft.com/office/drawing/2014/main" id="{954A351D-9E74-4FC7-84F8-B368D1E894B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19994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A58822-10A2-445F-B176-8CBBE4167D5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86A58822-10A2-445F-B176-8CBBE4167D5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51" y="0"/>
            <a:ext cx="416951" cy="6858000"/>
          </a:xfrm>
          <a:prstGeom prst="rect">
            <a:avLst/>
          </a:prstGeom>
        </p:spPr>
      </p:pic>
      <p:sp>
        <p:nvSpPr>
          <p:cNvPr id="11" name="Rectangle 10"/>
          <p:cNvSpPr/>
          <p:nvPr userDrawn="1"/>
        </p:nvSpPr>
        <p:spPr bwMode="gray">
          <a:xfrm>
            <a:off x="7819546"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7"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334435" y="1785600"/>
            <a:ext cx="6544055" cy="3286800"/>
          </a:xfrm>
          <a:prstGeom prst="rect">
            <a:avLst/>
          </a:prstGeom>
        </p:spPr>
        <p:txBody>
          <a:bodyPr vert="horz" anchor="ctr">
            <a:noAutofit/>
          </a:bodyPr>
          <a:lstStyle>
            <a:lvl1pPr>
              <a:defRPr sz="4267">
                <a:solidFill>
                  <a:schemeClr val="bg1"/>
                </a:solidFill>
                <a:latin typeface="+mj-lt"/>
                <a:ea typeface="+mj-ea"/>
                <a:cs typeface="+mj-cs"/>
                <a:sym typeface="Trebuchet MS" panose="020B0603020202020204" pitchFamily="34" charset="0"/>
              </a:defRPr>
            </a:lvl1pPr>
          </a:lstStyle>
          <a:p>
            <a:r>
              <a:rPr lang="en-US"/>
              <a:t>Click to add title</a:t>
            </a:r>
          </a:p>
        </p:txBody>
      </p:sp>
      <p:pic>
        <p:nvPicPr>
          <p:cNvPr id="17" name="Immagine 8">
            <a:extLst>
              <a:ext uri="{FF2B5EF4-FFF2-40B4-BE49-F238E27FC236}">
                <a16:creationId xmlns:a16="http://schemas.microsoft.com/office/drawing/2014/main" id="{E79CEA4D-804D-4688-AAB2-D9174FDB943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371D33C7-3369-438F-83BC-D39FE8C7AB66}"/>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932453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838200" y="677041"/>
            <a:ext cx="10515600" cy="701731"/>
          </a:xfrm>
          <a:noFill/>
        </p:spPr>
        <p:txBody>
          <a:bodyPr wrap="square" rtlCol="0">
            <a:spAutoFit/>
          </a:bodyPr>
          <a:lstStyle>
            <a:lvl1pPr>
              <a:defRPr lang="it-IT"/>
            </a:lvl1pPr>
          </a:lstStyle>
          <a:p>
            <a:pPr lvl="0" algn="l"/>
            <a:r>
              <a:rPr lang="it-IT"/>
              <a:t>Fare clic per modificare stile</a:t>
            </a:r>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C0DA8F-5333-404C-B1A3-89924F4629AA}" type="slidenum">
              <a:t>‹N›</a:t>
            </a:fld>
            <a:endParaRPr lang="it-IT"/>
          </a:p>
        </p:txBody>
      </p:sp>
      <p:cxnSp>
        <p:nvCxnSpPr>
          <p:cNvPr id="10" name="Connettore 1 9"/>
          <p:cNvCxnSpPr/>
          <p:nvPr userDrawn="1"/>
        </p:nvCxnSpPr>
        <p:spPr>
          <a:xfrm>
            <a:off x="0" y="1220755"/>
            <a:ext cx="12192000" cy="0"/>
          </a:xfrm>
          <a:prstGeom prst="line">
            <a:avLst/>
          </a:prstGeom>
          <a:ln w="6350" cmpd="sng">
            <a:gradFill flip="none" rotWithShape="1">
              <a:gsLst>
                <a:gs pos="51000">
                  <a:schemeClr val="accent5"/>
                </a:gs>
                <a:gs pos="100000">
                  <a:schemeClr val="accent6"/>
                </a:gs>
                <a:gs pos="0">
                  <a:schemeClr val="accent6"/>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5909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334435" y="2764206"/>
            <a:ext cx="2774205" cy="1314311"/>
          </a:xfrm>
          <a:prstGeom prst="rect">
            <a:avLst/>
          </a:prstGeom>
        </p:spPr>
        <p:txBody>
          <a:bodyPr vert="horz" anchor="ctr">
            <a:noAutofit/>
          </a:bodyPr>
          <a:lstStyle>
            <a:lvl1pPr>
              <a:defRPr sz="2400">
                <a:solidFill>
                  <a:schemeClr val="tx2"/>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1" y="3590400"/>
            <a:ext cx="1365251"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5" name="Immagine 8">
            <a:extLst>
              <a:ext uri="{FF2B5EF4-FFF2-40B4-BE49-F238E27FC236}">
                <a16:creationId xmlns:a16="http://schemas.microsoft.com/office/drawing/2014/main" id="{B34EE538-7C5C-4CC7-9AE7-7665B3AC4B7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6" name="Slide Number Placeholder 5">
            <a:extLst>
              <a:ext uri="{FF2B5EF4-FFF2-40B4-BE49-F238E27FC236}">
                <a16:creationId xmlns:a16="http://schemas.microsoft.com/office/drawing/2014/main" id="{A7B3342D-A49F-4AB2-920E-7705A1886EA0}"/>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4747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910DF5-CFD7-4F59-88D1-B14FC60487C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57910DF5-CFD7-4F59-88D1-B14FC60487C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Freeform 14"/>
          <p:cNvSpPr/>
          <p:nvPr userDrawn="1"/>
        </p:nvSpPr>
        <p:spPr bwMode="ltGray">
          <a:xfrm>
            <a:off x="1524" y="1311"/>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334435" y="2764206"/>
            <a:ext cx="2774205" cy="1314311"/>
          </a:xfrm>
        </p:spPr>
        <p:txBody>
          <a:bodyPr vert="horz" anchor="ctr" anchorCtr="0">
            <a:noAutofit/>
          </a:bodyPr>
          <a:lstStyle>
            <a:lvl1pPr>
              <a:defRPr>
                <a:solidFill>
                  <a:srgbClr val="FFFFFF"/>
                </a:solidFill>
                <a:latin typeface="+mj-lt"/>
                <a:ea typeface="+mj-ea"/>
                <a:cs typeface="+mj-cs"/>
              </a:defRPr>
            </a:lvl1pPr>
          </a:lstStyle>
          <a:p>
            <a:r>
              <a:rPr lang="en-US"/>
              <a:t>Click to add title</a:t>
            </a:r>
          </a:p>
        </p:txBody>
      </p:sp>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6216" b="7716"/>
          <a:stretch/>
        </p:blipFill>
        <p:spPr>
          <a:xfrm rot="120000">
            <a:off x="2174641" y="3402830"/>
            <a:ext cx="2694667"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Immagine 8">
            <a:extLst>
              <a:ext uri="{FF2B5EF4-FFF2-40B4-BE49-F238E27FC236}">
                <a16:creationId xmlns:a16="http://schemas.microsoft.com/office/drawing/2014/main" id="{D2023D28-7656-4052-B22D-E0B7C4679B5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3" name="Slide Number Placeholder 5">
            <a:extLst>
              <a:ext uri="{FF2B5EF4-FFF2-40B4-BE49-F238E27FC236}">
                <a16:creationId xmlns:a16="http://schemas.microsoft.com/office/drawing/2014/main" id="{C5AC6373-8A7A-4859-9946-08EC5A99DDA2}"/>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398909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04B5CF-F7EA-4C9A-A225-C337023D4A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C04B5CF-F7EA-4C9A-A225-C337023D4A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7"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chemeClr val="tx2"/>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7" y="3394393"/>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4" name="Immagine 8">
            <a:extLst>
              <a:ext uri="{FF2B5EF4-FFF2-40B4-BE49-F238E27FC236}">
                <a16:creationId xmlns:a16="http://schemas.microsoft.com/office/drawing/2014/main" id="{658EBDDD-5906-4C12-9779-723A0094D2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C701A68E-75DD-4EF7-B98B-1BFEA9CFA2F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4007376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E1E8A8B-2752-4247-92E4-3B35C29E663B}"/>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3E1E8A8B-2752-4247-92E4-3B35C29E663B}"/>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334433" y="1785600"/>
            <a:ext cx="4357803" cy="3286800"/>
          </a:xfrm>
          <a:prstGeom prst="rect">
            <a:avLst/>
          </a:prstGeom>
        </p:spPr>
        <p:txBody>
          <a:bodyPr vert="horz" anchor="ctr">
            <a:noAutofit/>
          </a:bodyPr>
          <a:lstStyle>
            <a:lvl1pPr>
              <a:defRPr sz="4267" b="1">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6" name="Immagine 8">
            <a:extLst>
              <a:ext uri="{FF2B5EF4-FFF2-40B4-BE49-F238E27FC236}">
                <a16:creationId xmlns:a16="http://schemas.microsoft.com/office/drawing/2014/main" id="{7F55403B-BD66-4C94-881D-4E1137B1940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7" name="Slide Number Placeholder 5">
            <a:extLst>
              <a:ext uri="{FF2B5EF4-FFF2-40B4-BE49-F238E27FC236}">
                <a16:creationId xmlns:a16="http://schemas.microsoft.com/office/drawing/2014/main" id="{D3C8D191-BB05-4F33-8432-B6CD3C50A43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261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806380-66F6-4D09-B671-738F1BE4E79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F806380-66F6-4D09-B671-738F1BE4E79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8"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5" y="3589605"/>
            <a:ext cx="1365251"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F4896B2-C260-4D96-93B4-206E71BA6FC3}"/>
              </a:ext>
            </a:extLst>
          </p:cNvPr>
          <p:cNvSpPr>
            <a:spLocks noGrp="1"/>
          </p:cNvSpPr>
          <p:nvPr>
            <p:ph type="title" hasCustomPrompt="1"/>
          </p:nvPr>
        </p:nvSpPr>
        <p:spPr>
          <a:xfrm>
            <a:off x="334435" y="357719"/>
            <a:ext cx="5043389" cy="332399"/>
          </a:xfrm>
        </p:spPr>
        <p:txBody>
          <a:bodyPr vert="horz"/>
          <a:lstStyle>
            <a:lvl1pPr>
              <a:defRPr>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EDDDF762-B894-4261-B169-B395E998A10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9" name="Slide Number Placeholder 5">
            <a:extLst>
              <a:ext uri="{FF2B5EF4-FFF2-40B4-BE49-F238E27FC236}">
                <a16:creationId xmlns:a16="http://schemas.microsoft.com/office/drawing/2014/main" id="{17E03362-340E-4454-9620-06315F6F50E7}"/>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56702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00688E-0344-45D5-AC58-9F41AC1FE02C}"/>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D200688E-0344-45D5-AC58-9F41AC1FE02C}"/>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Pentagon 8"/>
          <p:cNvSpPr/>
          <p:nvPr/>
        </p:nvSpPr>
        <p:spPr bwMode="white">
          <a:xfrm>
            <a:off x="1" y="0"/>
            <a:ext cx="6363547"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4460173" y="3407806"/>
            <a:ext cx="2694667"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5" name="Title 4">
            <a:extLst>
              <a:ext uri="{FF2B5EF4-FFF2-40B4-BE49-F238E27FC236}">
                <a16:creationId xmlns:a16="http://schemas.microsoft.com/office/drawing/2014/main" id="{32AF4771-A63D-4C87-8E31-472FD6589D12}"/>
              </a:ext>
            </a:extLst>
          </p:cNvPr>
          <p:cNvSpPr>
            <a:spLocks noGrp="1"/>
          </p:cNvSpPr>
          <p:nvPr>
            <p:ph type="title" hasCustomPrompt="1"/>
          </p:nvPr>
        </p:nvSpPr>
        <p:spPr>
          <a:xfrm>
            <a:off x="334435" y="357719"/>
            <a:ext cx="5043389"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7" name="Immagine 8">
            <a:extLst>
              <a:ext uri="{FF2B5EF4-FFF2-40B4-BE49-F238E27FC236}">
                <a16:creationId xmlns:a16="http://schemas.microsoft.com/office/drawing/2014/main" id="{B474C925-EB11-4E35-A4A0-CD06F0C8F8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18" name="Slide Number Placeholder 5">
            <a:extLst>
              <a:ext uri="{FF2B5EF4-FFF2-40B4-BE49-F238E27FC236}">
                <a16:creationId xmlns:a16="http://schemas.microsoft.com/office/drawing/2014/main" id="{1E8B605A-4932-45B0-8928-4438F6CBA8E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82840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3C3F3A5-90FA-4810-9978-6A8FA0216CD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73C3F3A5-90FA-4810-9978-6A8FA0216CD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40" y="3589605"/>
            <a:ext cx="1365251"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FCE29963-B64F-4FD6-BE00-18594B575C6F}"/>
              </a:ext>
            </a:extLst>
          </p:cNvPr>
          <p:cNvSpPr>
            <a:spLocks noGrp="1"/>
          </p:cNvSpPr>
          <p:nvPr>
            <p:ph type="title" hasCustomPrompt="1"/>
          </p:nvPr>
        </p:nvSpPr>
        <p:spPr>
          <a:xfrm>
            <a:off x="334435" y="357719"/>
            <a:ext cx="6550063" cy="332399"/>
          </a:xfrm>
        </p:spPr>
        <p:txBody>
          <a:bodyPr vert="horz"/>
          <a:lstStyle>
            <a:lvl1pPr>
              <a:defRPr>
                <a:latin typeface="+mj-lt"/>
                <a:ea typeface="+mj-ea"/>
                <a:cs typeface="+mj-cs"/>
              </a:defRPr>
            </a:lvl1pPr>
          </a:lstStyle>
          <a:p>
            <a:r>
              <a:rPr lang="en-US"/>
              <a:t>Click to add title</a:t>
            </a:r>
          </a:p>
        </p:txBody>
      </p:sp>
      <p:pic>
        <p:nvPicPr>
          <p:cNvPr id="16" name="Immagine 8">
            <a:extLst>
              <a:ext uri="{FF2B5EF4-FFF2-40B4-BE49-F238E27FC236}">
                <a16:creationId xmlns:a16="http://schemas.microsoft.com/office/drawing/2014/main" id="{4BEB3997-A0A3-43AA-B226-621E5387F92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7" name="Slide Number Placeholder 5">
            <a:extLst>
              <a:ext uri="{FF2B5EF4-FFF2-40B4-BE49-F238E27FC236}">
                <a16:creationId xmlns:a16="http://schemas.microsoft.com/office/drawing/2014/main" id="{47D7799A-BFE6-4711-AB5C-BB9D68FBEFCC}"/>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370965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1838FF-3A3D-4A89-8C2D-59AA6DFF87A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a:extLst>
                          <a:ext uri="{FF2B5EF4-FFF2-40B4-BE49-F238E27FC236}">
                            <a16:creationId xmlns:a16="http://schemas.microsoft.com/office/drawing/2014/main" id="{9C1838FF-3A3D-4A89-8C2D-59AA6DFF87A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2" name="Freeform 18"/>
          <p:cNvSpPr/>
          <p:nvPr userDrawn="1"/>
        </p:nvSpPr>
        <p:spPr bwMode="white">
          <a:xfrm>
            <a:off x="2"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t="9052" b="6867"/>
          <a:stretch/>
        </p:blipFill>
        <p:spPr>
          <a:xfrm rot="120000">
            <a:off x="6567629" y="3407806"/>
            <a:ext cx="2694667"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5" name="Title 4">
            <a:extLst>
              <a:ext uri="{FF2B5EF4-FFF2-40B4-BE49-F238E27FC236}">
                <a16:creationId xmlns:a16="http://schemas.microsoft.com/office/drawing/2014/main" id="{2A27EC17-A1BA-4425-97C3-A78E368980B2}"/>
              </a:ext>
            </a:extLst>
          </p:cNvPr>
          <p:cNvSpPr>
            <a:spLocks noGrp="1"/>
          </p:cNvSpPr>
          <p:nvPr>
            <p:ph type="title" hasCustomPrompt="1"/>
          </p:nvPr>
        </p:nvSpPr>
        <p:spPr>
          <a:xfrm>
            <a:off x="334435" y="357719"/>
            <a:ext cx="6550063" cy="332399"/>
          </a:xfrm>
        </p:spPr>
        <p:txBody>
          <a:bodyPr vert="horz"/>
          <a:lstStyle>
            <a:lvl1pPr>
              <a:defRPr>
                <a:solidFill>
                  <a:schemeClr val="bg1"/>
                </a:solidFill>
                <a:latin typeface="+mj-lt"/>
                <a:ea typeface="+mj-ea"/>
                <a:cs typeface="+mj-cs"/>
              </a:defRPr>
            </a:lvl1pPr>
          </a:lstStyle>
          <a:p>
            <a:r>
              <a:rPr lang="en-US"/>
              <a:t>Click to add title</a:t>
            </a:r>
          </a:p>
        </p:txBody>
      </p:sp>
      <p:pic>
        <p:nvPicPr>
          <p:cNvPr id="20" name="Immagine 8">
            <a:extLst>
              <a:ext uri="{FF2B5EF4-FFF2-40B4-BE49-F238E27FC236}">
                <a16:creationId xmlns:a16="http://schemas.microsoft.com/office/drawing/2014/main" id="{485ED52A-E3A8-4994-9A3A-84E64934A21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1" name="Slide Number Placeholder 5">
            <a:extLst>
              <a:ext uri="{FF2B5EF4-FFF2-40B4-BE49-F238E27FC236}">
                <a16:creationId xmlns:a16="http://schemas.microsoft.com/office/drawing/2014/main" id="{D97B1224-3C52-429E-B70B-9566783C1DE4}"/>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8252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A164588-A4A9-4BAF-9F78-2BD6ECDB39C8}"/>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2A164588-A4A9-4BAF-9F78-2BD6ECDB39C8}"/>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334435" y="3826335"/>
            <a:ext cx="11523132" cy="1606551"/>
          </a:xfr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pic>
        <p:nvPicPr>
          <p:cNvPr id="12" name="Immagine 8">
            <a:extLst>
              <a:ext uri="{FF2B5EF4-FFF2-40B4-BE49-F238E27FC236}">
                <a16:creationId xmlns:a16="http://schemas.microsoft.com/office/drawing/2014/main" id="{66C6782F-0C4A-4CA4-A22F-D59EB158CB0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3" name="Slide Number Placeholder 5">
            <a:extLst>
              <a:ext uri="{FF2B5EF4-FFF2-40B4-BE49-F238E27FC236}">
                <a16:creationId xmlns:a16="http://schemas.microsoft.com/office/drawing/2014/main" id="{4E190749-C528-4E9D-800A-BEFC484013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88847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27B6E2-17C8-4372-AABD-08D76BCF321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F927B6E2-17C8-4372-AABD-08D76BCF321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334433" y="625475"/>
            <a:ext cx="932688" cy="932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334435" y="3826335"/>
            <a:ext cx="11523132" cy="1606551"/>
          </a:xfrm>
          <a:prstGeom prst="rect">
            <a:avLst/>
          </a:prstGeom>
        </p:spPr>
        <p:txBody>
          <a:bodyPr vert="horz" anchor="b">
            <a:noAutofit/>
          </a:bodyPr>
          <a:lstStyle>
            <a:lvl1pPr marL="0" algn="l" defTabSz="914354" rtl="0" eaLnBrk="1" fontAlgn="auto" latinLnBrk="0" hangingPunct="1">
              <a:lnSpc>
                <a:spcPts val="6000"/>
              </a:lnSpc>
              <a:spcBef>
                <a:spcPts val="0"/>
              </a:spcBef>
              <a:spcAft>
                <a:spcPts val="0"/>
              </a:spcAft>
              <a:defRPr lang="en-US" sz="5333" kern="1200" baseline="0" dirty="0">
                <a:solidFill>
                  <a:schemeClr val="tx1"/>
                </a:solidFill>
                <a:latin typeface="+mj-lt"/>
                <a:ea typeface="+mj-ea"/>
                <a:cs typeface="+mj-cs"/>
                <a:sym typeface="Trebuchet MS" panose="020B0603020202020204" pitchFamily="34" charset="0"/>
              </a:defRPr>
            </a:lvl1pPr>
          </a:lstStyle>
          <a:p>
            <a:r>
              <a:rPr lang="en-US"/>
              <a:t>Click to add big statement text</a:t>
            </a:r>
          </a:p>
        </p:txBody>
      </p:sp>
    </p:spTree>
    <p:extLst>
      <p:ext uri="{BB962C8B-B14F-4D97-AF65-F5344CB8AC3E}">
        <p14:creationId xmlns:p14="http://schemas.microsoft.com/office/powerpoint/2010/main" val="284984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ertina BLU">
    <p:spTree>
      <p:nvGrpSpPr>
        <p:cNvPr id="1" name=""/>
        <p:cNvGrpSpPr/>
        <p:nvPr/>
      </p:nvGrpSpPr>
      <p:grpSpPr>
        <a:xfrm>
          <a:off x="0" y="0"/>
          <a:ext cx="0" cy="0"/>
          <a:chOff x="0" y="0"/>
          <a:chExt cx="0" cy="0"/>
        </a:xfrm>
      </p:grpSpPr>
      <p:sp>
        <p:nvSpPr>
          <p:cNvPr id="7" name="Segnaposto testo 2"/>
          <p:cNvSpPr>
            <a:spLocks noGrp="1"/>
          </p:cNvSpPr>
          <p:nvPr>
            <p:ph idx="1"/>
          </p:nvPr>
        </p:nvSpPr>
        <p:spPr>
          <a:xfrm>
            <a:off x="310086" y="3433234"/>
            <a:ext cx="10874479" cy="451405"/>
          </a:xfrm>
          <a:prstGeom prst="rect">
            <a:avLst/>
          </a:prstGeom>
          <a:noFill/>
        </p:spPr>
        <p:txBody>
          <a:bodyPr rtlCol="0"/>
          <a:lstStyle>
            <a:lvl1pPr algn="l">
              <a:defRPr>
                <a:solidFill>
                  <a:schemeClr val="accent3"/>
                </a:solidFill>
              </a:defRPr>
            </a:lvl1pPr>
          </a:lstStyle>
          <a:p>
            <a:pPr lvl="0"/>
            <a:r>
              <a:rPr lang="it-IT" dirty="0"/>
              <a:t>Fare clic per modificare gli stili del testo dello schema</a:t>
            </a:r>
          </a:p>
        </p:txBody>
      </p:sp>
      <p:sp>
        <p:nvSpPr>
          <p:cNvPr id="8" name="Segnaposto titolo 1"/>
          <p:cNvSpPr>
            <a:spLocks noGrp="1"/>
          </p:cNvSpPr>
          <p:nvPr>
            <p:ph type="title"/>
          </p:nvPr>
        </p:nvSpPr>
        <p:spPr>
          <a:xfrm>
            <a:off x="310085" y="2772411"/>
            <a:ext cx="10874480" cy="697627"/>
          </a:xfrm>
          <a:prstGeom prst="rect">
            <a:avLst/>
          </a:prstGeom>
          <a:noFill/>
        </p:spPr>
        <p:txBody>
          <a:bodyPr rtlCol="0"/>
          <a:lstStyle>
            <a:lvl1pPr algn="l">
              <a:defRPr>
                <a:solidFill>
                  <a:schemeClr val="tx1"/>
                </a:solidFill>
              </a:defRPr>
            </a:lvl1pPr>
          </a:lstStyle>
          <a:p>
            <a:pPr lvl="0"/>
            <a:r>
              <a:rPr lang="it-IT" dirty="0"/>
              <a:t>Fare clic per modificare stile</a:t>
            </a:r>
          </a:p>
        </p:txBody>
      </p:sp>
    </p:spTree>
    <p:extLst>
      <p:ext uri="{BB962C8B-B14F-4D97-AF65-F5344CB8AC3E}">
        <p14:creationId xmlns:p14="http://schemas.microsoft.com/office/powerpoint/2010/main" val="494247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4" y="101444"/>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3"/>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sz="1351">
              <a:latin typeface="+mn-lt"/>
              <a:ea typeface="+mn-ea"/>
              <a:cs typeface="+mn-cs"/>
              <a:sym typeface="Trebuchet MS" panose="020B0603020202020204" pitchFamily="34" charset="0"/>
            </a:endParaRPr>
          </a:p>
        </p:txBody>
      </p:sp>
      <p:pic>
        <p:nvPicPr>
          <p:cNvPr id="8" name="Immagine 8">
            <a:extLst>
              <a:ext uri="{FF2B5EF4-FFF2-40B4-BE49-F238E27FC236}">
                <a16:creationId xmlns:a16="http://schemas.microsoft.com/office/drawing/2014/main" id="{88FB652A-D8E9-44DE-894A-A21AE428CDC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9" name="Slide Number Placeholder 5">
            <a:extLst>
              <a:ext uri="{FF2B5EF4-FFF2-40B4-BE49-F238E27FC236}">
                <a16:creationId xmlns:a16="http://schemas.microsoft.com/office/drawing/2014/main" id="{631B86E1-B202-4FB7-B4AD-DEFF73F2238D}"/>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427129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bg1">
            <a:lumMod val="5000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B1D225-6ED8-4493-B975-27F7031F4BDE}"/>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a:extLst>
                          <a:ext uri="{FF2B5EF4-FFF2-40B4-BE49-F238E27FC236}">
                            <a16:creationId xmlns:a16="http://schemas.microsoft.com/office/drawing/2014/main" id="{63B1D225-6ED8-4493-B975-27F7031F4BDE}"/>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1"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itle 6">
            <a:extLst>
              <a:ext uri="{FF2B5EF4-FFF2-40B4-BE49-F238E27FC236}">
                <a16:creationId xmlns:a16="http://schemas.microsoft.com/office/drawing/2014/main" id="{46BDEBF8-5CB6-448E-BA34-B54DFF39FA68}"/>
              </a:ext>
            </a:extLst>
          </p:cNvPr>
          <p:cNvSpPr>
            <a:spLocks noGrp="1"/>
          </p:cNvSpPr>
          <p:nvPr>
            <p:ph type="title" hasCustomPrompt="1"/>
          </p:nvPr>
        </p:nvSpPr>
        <p:spPr>
          <a:xfrm>
            <a:off x="334435" y="357719"/>
            <a:ext cx="11523132" cy="332399"/>
          </a:xfrm>
        </p:spPr>
        <p:txBody>
          <a:bodyPr vert="horz"/>
          <a:lstStyle>
            <a:lvl1pPr>
              <a:defRPr>
                <a:solidFill>
                  <a:schemeClr val="bg1"/>
                </a:solidFill>
                <a:latin typeface="+mj-lt"/>
                <a:ea typeface="+mj-ea"/>
                <a:cs typeface="+mj-cs"/>
              </a:defRPr>
            </a:lvl1pPr>
          </a:lstStyle>
          <a:p>
            <a:r>
              <a:rPr lang="en-US"/>
              <a:t>Click to add title</a:t>
            </a:r>
          </a:p>
        </p:txBody>
      </p:sp>
      <p:pic>
        <p:nvPicPr>
          <p:cNvPr id="14" name="Immagine 8">
            <a:extLst>
              <a:ext uri="{FF2B5EF4-FFF2-40B4-BE49-F238E27FC236}">
                <a16:creationId xmlns:a16="http://schemas.microsoft.com/office/drawing/2014/main" id="{C2B35566-D65F-4B68-BA60-F6084D969CC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3B2AAB17-1D51-4888-AFE8-5CE7F3B0AD4F}"/>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139170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1400319-7894-4688-844F-951C90CCCEB4}"/>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1400319-7894-4688-844F-951C90CCCEB4}"/>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334435" y="2619809"/>
            <a:ext cx="3114967" cy="1678023"/>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333" b="1">
                <a:solidFill>
                  <a:schemeClr val="tx2"/>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7" y="3586749"/>
            <a:ext cx="1365251"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Immagine 8">
            <a:extLst>
              <a:ext uri="{FF2B5EF4-FFF2-40B4-BE49-F238E27FC236}">
                <a16:creationId xmlns:a16="http://schemas.microsoft.com/office/drawing/2014/main" id="{A1F64497-12DD-4AF7-B105-227E7FE4E46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4" name="Slide Number Placeholder 5">
            <a:extLst>
              <a:ext uri="{FF2B5EF4-FFF2-40B4-BE49-F238E27FC236}">
                <a16:creationId xmlns:a16="http://schemas.microsoft.com/office/drawing/2014/main" id="{003A23FF-E2B3-4C9B-8CBA-BA29213E39B5}"/>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220929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5C7F70-895D-427F-AAFF-3053CDAEB5D5}"/>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CB5C7F70-895D-427F-AAFF-3053CDAEB5D5}"/>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7" name="Immagine 8">
            <a:extLst>
              <a:ext uri="{FF2B5EF4-FFF2-40B4-BE49-F238E27FC236}">
                <a16:creationId xmlns:a16="http://schemas.microsoft.com/office/drawing/2014/main" id="{E1D5FA5C-F511-47D2-BD79-3B3F41893CF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8" name="Slide Number Placeholder 5">
            <a:extLst>
              <a:ext uri="{FF2B5EF4-FFF2-40B4-BE49-F238E27FC236}">
                <a16:creationId xmlns:a16="http://schemas.microsoft.com/office/drawing/2014/main" id="{23A49329-9F9B-4376-9D2C-D47FD7F59BEA}"/>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2315695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5F06AD-038C-47A8-9EA0-6993112BB58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B95F06AD-038C-47A8-9EA0-6993112BB58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Tree>
    <p:extLst>
      <p:ext uri="{BB962C8B-B14F-4D97-AF65-F5344CB8AC3E}">
        <p14:creationId xmlns:p14="http://schemas.microsoft.com/office/powerpoint/2010/main" val="3973328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FE29DE-7190-4925-BB6F-2BB05B2A8779}"/>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a:extLst>
                          <a:ext uri="{FF2B5EF4-FFF2-40B4-BE49-F238E27FC236}">
                            <a16:creationId xmlns:a16="http://schemas.microsoft.com/office/drawing/2014/main" id="{F3FE29DE-7190-4925-BB6F-2BB05B2A8779}"/>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10"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6">
            <a:extLst>
              <a:ext uri="{FF2B5EF4-FFF2-40B4-BE49-F238E27FC236}">
                <a16:creationId xmlns:a16="http://schemas.microsoft.com/office/drawing/2014/main" id="{0333A3DF-AD98-4990-8AA1-54CDC17AF811}"/>
              </a:ext>
            </a:extLst>
          </p:cNvPr>
          <p:cNvSpPr txBox="1">
            <a:spLocks/>
          </p:cNvSpPr>
          <p:nvPr userDrawn="1"/>
        </p:nvSpPr>
        <p:spPr>
          <a:xfrm>
            <a:off x="334435" y="2975354"/>
            <a:ext cx="3504140" cy="70179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067" b="1">
                <a:gradFill>
                  <a:gsLst>
                    <a:gs pos="100000">
                      <a:schemeClr val="tx2"/>
                    </a:gs>
                    <a:gs pos="2000">
                      <a:schemeClr val="accent2"/>
                    </a:gs>
                  </a:gsLst>
                  <a:lin ang="2700000" scaled="0"/>
                </a:gradFill>
                <a:latin typeface="+mn-lt"/>
                <a:ea typeface="+mn-ea"/>
                <a:cs typeface="+mn-cs"/>
                <a:sym typeface="Trebuchet MS" panose="020B0603020202020204" pitchFamily="34" charset="0"/>
              </a:rPr>
              <a:t>Disclaimer</a:t>
            </a:r>
          </a:p>
        </p:txBody>
      </p:sp>
      <p:cxnSp>
        <p:nvCxnSpPr>
          <p:cNvPr id="11" name="Straight Connector 10">
            <a:extLst>
              <a:ext uri="{FF2B5EF4-FFF2-40B4-BE49-F238E27FC236}">
                <a16:creationId xmlns:a16="http://schemas.microsoft.com/office/drawing/2014/main" id="{92B65581-7263-406B-BA0A-E05F50D6B620}"/>
              </a:ext>
            </a:extLst>
          </p:cNvPr>
          <p:cNvCxnSpPr/>
          <p:nvPr userDrawn="1"/>
        </p:nvCxnSpPr>
        <p:spPr>
          <a:xfrm>
            <a:off x="4367899" y="1630188"/>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D611BC4C-68A5-4CAA-BFDE-240CA941B9E4}"/>
              </a:ext>
            </a:extLst>
          </p:cNvPr>
          <p:cNvSpPr>
            <a:spLocks noGrp="1"/>
          </p:cNvSpPr>
          <p:nvPr>
            <p:ph type="body" sz="quarter" idx="10" hasCustomPrompt="1"/>
          </p:nvPr>
        </p:nvSpPr>
        <p:spPr>
          <a:xfrm>
            <a:off x="5021827" y="1664257"/>
            <a:ext cx="6209072" cy="3323987"/>
          </a:xfrm>
        </p:spPr>
        <p:txBody>
          <a:bodyPr/>
          <a:lstStyle>
            <a:lvl1pPr>
              <a:defRPr sz="933">
                <a:latin typeface="+mn-lt"/>
                <a:ea typeface="+mn-ea"/>
                <a:cs typeface="+mn-cs"/>
              </a:defRPr>
            </a:lvl1pPr>
          </a:lstStyle>
          <a:p>
            <a:pPr lvl="0"/>
            <a:r>
              <a:rPr lang="en-US"/>
              <a:t>Edit text</a:t>
            </a:r>
          </a:p>
        </p:txBody>
      </p:sp>
    </p:spTree>
    <p:extLst>
      <p:ext uri="{BB962C8B-B14F-4D97-AF65-F5344CB8AC3E}">
        <p14:creationId xmlns:p14="http://schemas.microsoft.com/office/powerpoint/2010/main" val="2796111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7" name="Titolo 1">
            <a:extLst>
              <a:ext uri="{FF2B5EF4-FFF2-40B4-BE49-F238E27FC236}">
                <a16:creationId xmlns:a16="http://schemas.microsoft.com/office/drawing/2014/main" id="{ACE11E19-9773-4824-BA0E-BC4A67E06151}"/>
              </a:ext>
            </a:extLst>
          </p:cNvPr>
          <p:cNvSpPr txBox="1">
            <a:spLocks/>
          </p:cNvSpPr>
          <p:nvPr userDrawn="1"/>
        </p:nvSpPr>
        <p:spPr>
          <a:xfrm>
            <a:off x="206024" y="6118578"/>
            <a:ext cx="4353277" cy="381705"/>
          </a:xfrm>
          <a:prstGeom prst="rect">
            <a:avLst/>
          </a:prstGeom>
        </p:spPr>
        <p:txBody>
          <a:bodyPr vert="horz" lIns="121920" tIns="60960" rIns="121920" bIns="60960" rtlCol="0" anchor="ctr">
            <a:noAutofit/>
          </a:bodyPr>
          <a:lstStyle>
            <a:lvl1pPr algn="l" defTabSz="685800" rtl="0" eaLnBrk="1" latinLnBrk="0" hangingPunct="1">
              <a:lnSpc>
                <a:spcPct val="90000"/>
              </a:lnSpc>
              <a:spcBef>
                <a:spcPct val="0"/>
              </a:spcBef>
              <a:buNone/>
              <a:defRPr sz="1400" b="0" i="0" kern="1200">
                <a:solidFill>
                  <a:srgbClr val="415064"/>
                </a:solidFill>
                <a:latin typeface="Bressay Trial" panose="02040503050505020203" pitchFamily="18" charset="77"/>
                <a:ea typeface="Bressay Trial" panose="02040503050505020203" pitchFamily="18" charset="77"/>
                <a:cs typeface="Bressay Trial" panose="02040503050505020203" pitchFamily="18" charset="77"/>
              </a:defRPr>
            </a:lvl1pPr>
          </a:lstStyle>
          <a:p>
            <a:br>
              <a:rPr lang="it-IT" sz="1600">
                <a:latin typeface="+mn-lt"/>
                <a:ea typeface="+mn-ea"/>
                <a:cs typeface="+mn-cs"/>
              </a:rPr>
            </a:br>
            <a:r>
              <a:rPr lang="it-IT" sz="1600">
                <a:latin typeface="+mn-lt"/>
                <a:ea typeface="+mn-ea"/>
                <a:cs typeface="+mn-cs"/>
              </a:rPr>
              <a:t>Investiamo nel domani</a:t>
            </a:r>
          </a:p>
        </p:txBody>
      </p:sp>
      <p:sp>
        <p:nvSpPr>
          <p:cNvPr id="11" name="CasellaDiTesto 5">
            <a:extLst>
              <a:ext uri="{FF2B5EF4-FFF2-40B4-BE49-F238E27FC236}">
                <a16:creationId xmlns:a16="http://schemas.microsoft.com/office/drawing/2014/main" id="{697E90E9-6054-428C-B295-6021CDC808A5}"/>
              </a:ext>
            </a:extLst>
          </p:cNvPr>
          <p:cNvSpPr txBox="1"/>
          <p:nvPr userDrawn="1"/>
        </p:nvSpPr>
        <p:spPr>
          <a:xfrm>
            <a:off x="334435" y="2188604"/>
            <a:ext cx="8666132" cy="1490672"/>
          </a:xfrm>
          <a:prstGeom prst="rect">
            <a:avLst/>
          </a:prstGeom>
        </p:spPr>
        <p:txBody>
          <a:bodyPr vert="horz" wrap="square" lIns="0" tIns="60960" rIns="0" bIns="60960" rtlCol="0" anchor="b">
            <a:norm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it-IT" sz="5333" b="0" i="0" u="none" strike="noStrike" kern="0" cap="none" spc="0" normalizeH="0" baseline="0" noProof="0">
                <a:ln>
                  <a:noFill/>
                </a:ln>
                <a:solidFill>
                  <a:srgbClr val="415364"/>
                </a:solidFill>
                <a:effectLst/>
                <a:uLnTx/>
                <a:uFillTx/>
                <a:latin typeface="+mn-lt"/>
                <a:ea typeface="+mn-ea"/>
                <a:cs typeface="+mn-cs"/>
              </a:rPr>
              <a:t>Grazie</a:t>
            </a:r>
          </a:p>
        </p:txBody>
      </p:sp>
      <p:pic>
        <p:nvPicPr>
          <p:cNvPr id="12" name="Immagine 8">
            <a:extLst>
              <a:ext uri="{FF2B5EF4-FFF2-40B4-BE49-F238E27FC236}">
                <a16:creationId xmlns:a16="http://schemas.microsoft.com/office/drawing/2014/main" id="{6DEC2C2F-2DE4-451F-9CC8-CDF91FB109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35255" y="578153"/>
            <a:ext cx="1349612" cy="604999"/>
          </a:xfrm>
          <a:prstGeom prst="rect">
            <a:avLst/>
          </a:prstGeom>
        </p:spPr>
      </p:pic>
    </p:spTree>
    <p:extLst>
      <p:ext uri="{BB962C8B-B14F-4D97-AF65-F5344CB8AC3E}">
        <p14:creationId xmlns:p14="http://schemas.microsoft.com/office/powerpoint/2010/main" val="1395611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B28A9CC-B7F3-436E-84BC-1D6DF0C7C4B2}"/>
              </a:ext>
            </a:extLst>
          </p:cNvPr>
          <p:cNvGraphicFramePr>
            <a:graphicFrameLocks noChangeAspect="1"/>
          </p:cNvGraphicFramePr>
          <p:nvPr userDrawn="1">
            <p:custDataLst>
              <p:tags r:id="rId1"/>
            </p:custDataLst>
          </p:nvPr>
        </p:nvGraphicFramePr>
        <p:xfrm>
          <a:off x="2119" y="2119"/>
          <a:ext cx="2117" cy="2117"/>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a:extLst>
                          <a:ext uri="{FF2B5EF4-FFF2-40B4-BE49-F238E27FC236}">
                            <a16:creationId xmlns:a16="http://schemas.microsoft.com/office/drawing/2014/main" id="{9B28A9CC-B7F3-436E-84BC-1D6DF0C7C4B2}"/>
                          </a:ext>
                        </a:extLst>
                      </p:cNvPr>
                      <p:cNvPicPr/>
                      <p:nvPr/>
                    </p:nvPicPr>
                    <p:blipFill>
                      <a:blip r:embed="rId4"/>
                      <a:stretch>
                        <a:fillRect/>
                      </a:stretch>
                    </p:blipFill>
                    <p:spPr>
                      <a:xfrm>
                        <a:off x="2119" y="2119"/>
                        <a:ext cx="2117" cy="2117"/>
                      </a:xfrm>
                      <a:prstGeom prst="rect">
                        <a:avLst/>
                      </a:prstGeom>
                    </p:spPr>
                  </p:pic>
                </p:oleObj>
              </mc:Fallback>
            </mc:AlternateContent>
          </a:graphicData>
        </a:graphic>
      </p:graphicFrame>
      <p:sp>
        <p:nvSpPr>
          <p:cNvPr id="56"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grpSp>
        <p:nvGrpSpPr>
          <p:cNvPr id="51" name="Group 50">
            <a:extLst>
              <a:ext uri="{FF2B5EF4-FFF2-40B4-BE49-F238E27FC236}">
                <a16:creationId xmlns:a16="http://schemas.microsoft.com/office/drawing/2014/main" id="{7189452D-1CCB-41B1-AA2B-61C9161F1454}"/>
              </a:ext>
            </a:extLst>
          </p:cNvPr>
          <p:cNvGrpSpPr/>
          <p:nvPr userDrawn="1"/>
        </p:nvGrpSpPr>
        <p:grpSpPr>
          <a:xfrm>
            <a:off x="-600" y="-1"/>
            <a:ext cx="12193800" cy="6858001"/>
            <a:chOff x="-450" y="-1"/>
            <a:chExt cx="9145350" cy="5143501"/>
          </a:xfrm>
        </p:grpSpPr>
        <p:sp>
          <p:nvSpPr>
            <p:cNvPr id="52" name="No fly zone">
              <a:extLst>
                <a:ext uri="{FF2B5EF4-FFF2-40B4-BE49-F238E27FC236}">
                  <a16:creationId xmlns:a16="http://schemas.microsoft.com/office/drawing/2014/main" id="{E40AB219-E9C9-426F-8F7B-C4038B409FF7}"/>
                </a:ext>
              </a:extLst>
            </p:cNvPr>
            <p:cNvSpPr/>
            <p:nvPr/>
          </p:nvSpPr>
          <p:spPr>
            <a:xfrm>
              <a:off x="0" y="-1"/>
              <a:ext cx="9144900" cy="51435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solidFill>
                  <a:schemeClr val="tx1"/>
                </a:solidFill>
                <a:latin typeface="+mn-lt"/>
                <a:ea typeface="+mn-ea"/>
                <a:cs typeface="+mn-cs"/>
              </a:endParaRPr>
            </a:p>
          </p:txBody>
        </p:sp>
        <p:grpSp>
          <p:nvGrpSpPr>
            <p:cNvPr id="53" name="Baselines / anchors">
              <a:extLst>
                <a:ext uri="{FF2B5EF4-FFF2-40B4-BE49-F238E27FC236}">
                  <a16:creationId xmlns:a16="http://schemas.microsoft.com/office/drawing/2014/main" id="{40DB03D3-201E-4FCB-8DD2-D15748E2DF50}"/>
                </a:ext>
              </a:extLst>
            </p:cNvPr>
            <p:cNvGrpSpPr/>
            <p:nvPr userDrawn="1"/>
          </p:nvGrpSpPr>
          <p:grpSpPr>
            <a:xfrm>
              <a:off x="-450" y="467100"/>
              <a:ext cx="9144900" cy="4073893"/>
              <a:chOff x="12623800" y="622800"/>
              <a:chExt cx="11176000" cy="5536800"/>
            </a:xfrm>
          </p:grpSpPr>
          <p:cxnSp>
            <p:nvCxnSpPr>
              <p:cNvPr id="78" name="Straight Connector 77">
                <a:extLst>
                  <a:ext uri="{FF2B5EF4-FFF2-40B4-BE49-F238E27FC236}">
                    <a16:creationId xmlns:a16="http://schemas.microsoft.com/office/drawing/2014/main" id="{262DC3F4-B86C-4DCC-903E-EBF6C109320F}"/>
                  </a:ext>
                </a:extLst>
              </p:cNvPr>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236A330-BCF2-4B1F-84EF-4FB4E94A610B}"/>
                  </a:ext>
                </a:extLst>
              </p:cNvPr>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A7C80B0-D289-4706-8B8E-FC23B6B4FD0C}"/>
                  </a:ext>
                </a:extLst>
              </p:cNvPr>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2531583-E3E4-44F1-B4AD-0E2D9178173E}"/>
                  </a:ext>
                </a:extLst>
              </p:cNvPr>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797926D-4DDA-48A5-88C6-C3A8800B452D}"/>
                  </a:ext>
                </a:extLst>
              </p:cNvPr>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EC69534-1303-4A8D-9CF0-45FCA1192A90}"/>
                  </a:ext>
                </a:extLst>
              </p:cNvPr>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5C8FDE-E5FD-47D0-9255-B18C122ED344}"/>
                  </a:ext>
                </a:extLst>
              </p:cNvPr>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9A8E5AB-2936-434F-B110-7D9F6D471F42}"/>
                  </a:ext>
                </a:extLst>
              </p:cNvPr>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042711B-AE56-423A-8257-AE5AB55888C1}"/>
                  </a:ext>
                </a:extLst>
              </p:cNvPr>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5B844B4-0019-4B94-8136-412FAC93679E}"/>
                  </a:ext>
                </a:extLst>
              </p:cNvPr>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DD94C7E-8392-4E18-8291-6A382861C55F}"/>
                  </a:ext>
                </a:extLst>
              </p:cNvPr>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B78C286-F290-4A82-B470-382446F32140}"/>
                  </a:ext>
                </a:extLst>
              </p:cNvPr>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4A7847-C95C-4CDB-94D7-9FF93B97FF09}"/>
                  </a:ext>
                </a:extLst>
              </p:cNvPr>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869CADE-35F9-4CC5-A844-4E5C9D2F6B22}"/>
                  </a:ext>
                </a:extLst>
              </p:cNvPr>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1778A7-8804-4481-B74B-523443CB54BC}"/>
                  </a:ext>
                </a:extLst>
              </p:cNvPr>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71B1321-0A7A-45FC-86D2-BD3B24E4A0D4}"/>
                  </a:ext>
                </a:extLst>
              </p:cNvPr>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F9F6F4-B2D1-4547-90D9-5A1A7BDFF3EE}"/>
                  </a:ext>
                </a:extLst>
              </p:cNvPr>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51DDDBC-1DB0-4AB9-9BF5-A9EF04E6ADE8}"/>
                  </a:ext>
                </a:extLst>
              </p:cNvPr>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A45FBFC-8BC5-4F8C-9D4F-3D5E2F0C8084}"/>
                  </a:ext>
                </a:extLst>
              </p:cNvPr>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88A7F07-177E-48DA-8768-86679D1FF968}"/>
                  </a:ext>
                </a:extLst>
              </p:cNvPr>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4" name="Gutter space">
              <a:extLst>
                <a:ext uri="{FF2B5EF4-FFF2-40B4-BE49-F238E27FC236}">
                  <a16:creationId xmlns:a16="http://schemas.microsoft.com/office/drawing/2014/main" id="{6A79F0A2-38F6-4EBF-AF18-69357ACE3AA4}"/>
                </a:ext>
              </a:extLst>
            </p:cNvPr>
            <p:cNvGrpSpPr/>
            <p:nvPr userDrawn="1"/>
          </p:nvGrpSpPr>
          <p:grpSpPr>
            <a:xfrm>
              <a:off x="472500" y="467663"/>
              <a:ext cx="8153026" cy="4095464"/>
              <a:chOff x="1277000" y="623550"/>
              <a:chExt cx="9638000" cy="5537047"/>
            </a:xfrm>
          </p:grpSpPr>
          <p:sp>
            <p:nvSpPr>
              <p:cNvPr id="67" name="Rectangle 34">
                <a:extLst>
                  <a:ext uri="{FF2B5EF4-FFF2-40B4-BE49-F238E27FC236}">
                    <a16:creationId xmlns:a16="http://schemas.microsoft.com/office/drawing/2014/main" id="{F7F4024B-1778-45FE-8CEA-607BD5691BEF}"/>
                  </a:ext>
                </a:extLst>
              </p:cNvPr>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8" name="Rectangle 35">
                <a:extLst>
                  <a:ext uri="{FF2B5EF4-FFF2-40B4-BE49-F238E27FC236}">
                    <a16:creationId xmlns:a16="http://schemas.microsoft.com/office/drawing/2014/main" id="{DACBC4FF-35D5-47A2-9B3F-50AB36FDEAE6}"/>
                  </a:ext>
                </a:extLst>
              </p:cNvPr>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9" name="Rectangle 36">
                <a:extLst>
                  <a:ext uri="{FF2B5EF4-FFF2-40B4-BE49-F238E27FC236}">
                    <a16:creationId xmlns:a16="http://schemas.microsoft.com/office/drawing/2014/main" id="{32209605-CE1E-49BD-952A-DE2B5A3C649E}"/>
                  </a:ext>
                </a:extLst>
              </p:cNvPr>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0" name="Rectangle 37">
                <a:extLst>
                  <a:ext uri="{FF2B5EF4-FFF2-40B4-BE49-F238E27FC236}">
                    <a16:creationId xmlns:a16="http://schemas.microsoft.com/office/drawing/2014/main" id="{90E5767A-3D40-4D57-BDD5-4B872D761EB9}"/>
                  </a:ext>
                </a:extLst>
              </p:cNvPr>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1" name="Rectangle 38">
                <a:extLst>
                  <a:ext uri="{FF2B5EF4-FFF2-40B4-BE49-F238E27FC236}">
                    <a16:creationId xmlns:a16="http://schemas.microsoft.com/office/drawing/2014/main" id="{FD02B149-0EE4-4740-AB0A-ADFEC18F1056}"/>
                  </a:ext>
                </a:extLst>
              </p:cNvPr>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2" name="Rectangle 39">
                <a:extLst>
                  <a:ext uri="{FF2B5EF4-FFF2-40B4-BE49-F238E27FC236}">
                    <a16:creationId xmlns:a16="http://schemas.microsoft.com/office/drawing/2014/main" id="{EED6AEDB-5398-453D-BB07-290524E7A445}"/>
                  </a:ext>
                </a:extLst>
              </p:cNvPr>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3" name="Rectangle 40">
                <a:extLst>
                  <a:ext uri="{FF2B5EF4-FFF2-40B4-BE49-F238E27FC236}">
                    <a16:creationId xmlns:a16="http://schemas.microsoft.com/office/drawing/2014/main" id="{1D8F69E3-1553-44A3-B498-D6B0270A4E36}"/>
                  </a:ext>
                </a:extLst>
              </p:cNvPr>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4" name="Rectangle 41">
                <a:extLst>
                  <a:ext uri="{FF2B5EF4-FFF2-40B4-BE49-F238E27FC236}">
                    <a16:creationId xmlns:a16="http://schemas.microsoft.com/office/drawing/2014/main" id="{8E5FDFDB-932F-4B0F-BC9E-664FEBF0EEEB}"/>
                  </a:ext>
                </a:extLst>
              </p:cNvPr>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5" name="Rectangle 42">
                <a:extLst>
                  <a:ext uri="{FF2B5EF4-FFF2-40B4-BE49-F238E27FC236}">
                    <a16:creationId xmlns:a16="http://schemas.microsoft.com/office/drawing/2014/main" id="{23331373-11CC-4C4D-A0BE-9E2378E422D5}"/>
                  </a:ext>
                </a:extLst>
              </p:cNvPr>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6" name="Rectangle 43">
                <a:extLst>
                  <a:ext uri="{FF2B5EF4-FFF2-40B4-BE49-F238E27FC236}">
                    <a16:creationId xmlns:a16="http://schemas.microsoft.com/office/drawing/2014/main" id="{D6CD0EF1-B11E-400E-B7E1-5854EC4611AA}"/>
                  </a:ext>
                </a:extLst>
              </p:cNvPr>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77" name="Rectangle 44">
                <a:extLst>
                  <a:ext uri="{FF2B5EF4-FFF2-40B4-BE49-F238E27FC236}">
                    <a16:creationId xmlns:a16="http://schemas.microsoft.com/office/drawing/2014/main" id="{4327EFD2-5803-4DF7-BEE3-6D5C1C54AFD6}"/>
                  </a:ext>
                </a:extLst>
              </p:cNvPr>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55" name="Slide edges">
              <a:extLst>
                <a:ext uri="{FF2B5EF4-FFF2-40B4-BE49-F238E27FC236}">
                  <a16:creationId xmlns:a16="http://schemas.microsoft.com/office/drawing/2014/main" id="{48F20335-C728-451C-B138-44EF185AE3BA}"/>
                </a:ext>
              </a:extLst>
            </p:cNvPr>
            <p:cNvSpPr>
              <a:spLocks/>
            </p:cNvSpPr>
            <p:nvPr/>
          </p:nvSpPr>
          <p:spPr bwMode="auto">
            <a:xfrm>
              <a:off x="-450" y="0"/>
              <a:ext cx="9144900" cy="51435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7" name="Footnote measure">
              <a:extLst>
                <a:ext uri="{FF2B5EF4-FFF2-40B4-BE49-F238E27FC236}">
                  <a16:creationId xmlns:a16="http://schemas.microsoft.com/office/drawing/2014/main" id="{772CA04F-B31B-4376-A513-62F5241CE70A}"/>
                </a:ext>
              </a:extLst>
            </p:cNvPr>
            <p:cNvSpPr>
              <a:spLocks noChangeArrowheads="1"/>
            </p:cNvSpPr>
            <p:nvPr/>
          </p:nvSpPr>
          <p:spPr bwMode="auto">
            <a:xfrm>
              <a:off x="250375" y="4563137"/>
              <a:ext cx="8642350" cy="356807"/>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58" name="Whitespace measure">
              <a:extLst>
                <a:ext uri="{FF2B5EF4-FFF2-40B4-BE49-F238E27FC236}">
                  <a16:creationId xmlns:a16="http://schemas.microsoft.com/office/drawing/2014/main" id="{1825E3BF-B03E-43AA-AAC3-CEF10CD6A913}"/>
                </a:ext>
              </a:extLst>
            </p:cNvPr>
            <p:cNvSpPr>
              <a:spLocks noChangeArrowheads="1"/>
            </p:cNvSpPr>
            <p:nvPr/>
          </p:nvSpPr>
          <p:spPr bwMode="auto">
            <a:xfrm>
              <a:off x="250375" y="868677"/>
              <a:ext cx="8642350" cy="4374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nvGrpSpPr>
            <p:cNvPr id="59" name="Five column measure">
              <a:extLst>
                <a:ext uri="{FF2B5EF4-FFF2-40B4-BE49-F238E27FC236}">
                  <a16:creationId xmlns:a16="http://schemas.microsoft.com/office/drawing/2014/main" id="{2CA858E5-430D-4AAF-AFBB-AF5FDD38E383}"/>
                </a:ext>
              </a:extLst>
            </p:cNvPr>
            <p:cNvGrpSpPr/>
            <p:nvPr userDrawn="1"/>
          </p:nvGrpSpPr>
          <p:grpSpPr>
            <a:xfrm>
              <a:off x="250825" y="4471914"/>
              <a:ext cx="8642350" cy="59652"/>
              <a:chOff x="629400" y="5975122"/>
              <a:chExt cx="10933200" cy="79536"/>
            </a:xfrm>
          </p:grpSpPr>
          <p:sp>
            <p:nvSpPr>
              <p:cNvPr id="62" name="Rectangle 5">
                <a:extLst>
                  <a:ext uri="{FF2B5EF4-FFF2-40B4-BE49-F238E27FC236}">
                    <a16:creationId xmlns:a16="http://schemas.microsoft.com/office/drawing/2014/main" id="{F8592A28-0FCB-4964-9F62-8DA3F0E3933A}"/>
                  </a:ext>
                </a:extLst>
              </p:cNvPr>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3" name="Rectangle 7">
                <a:extLst>
                  <a:ext uri="{FF2B5EF4-FFF2-40B4-BE49-F238E27FC236}">
                    <a16:creationId xmlns:a16="http://schemas.microsoft.com/office/drawing/2014/main" id="{C530550A-07DD-4954-9611-AD489A054D3F}"/>
                  </a:ext>
                </a:extLst>
              </p:cNvPr>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4" name="Rectangle 9">
                <a:extLst>
                  <a:ext uri="{FF2B5EF4-FFF2-40B4-BE49-F238E27FC236}">
                    <a16:creationId xmlns:a16="http://schemas.microsoft.com/office/drawing/2014/main" id="{C2C7FBA6-4D33-43A4-8663-3AABB4BCBD2B}"/>
                  </a:ext>
                </a:extLst>
              </p:cNvPr>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5" name="Rectangle 11">
                <a:extLst>
                  <a:ext uri="{FF2B5EF4-FFF2-40B4-BE49-F238E27FC236}">
                    <a16:creationId xmlns:a16="http://schemas.microsoft.com/office/drawing/2014/main" id="{CAFF74AD-92D8-455D-95DF-CE64B36B1A42}"/>
                  </a:ext>
                </a:extLst>
              </p:cNvPr>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sp>
            <p:nvSpPr>
              <p:cNvPr id="66" name="Rectangle 13">
                <a:extLst>
                  <a:ext uri="{FF2B5EF4-FFF2-40B4-BE49-F238E27FC236}">
                    <a16:creationId xmlns:a16="http://schemas.microsoft.com/office/drawing/2014/main" id="{33814CA9-2243-40E9-A639-32A54D823694}"/>
                  </a:ext>
                </a:extLst>
              </p:cNvPr>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351">
                  <a:latin typeface="+mn-lt"/>
                  <a:ea typeface="+mn-ea"/>
                  <a:cs typeface="+mn-cs"/>
                </a:endParaRPr>
              </a:p>
            </p:txBody>
          </p:sp>
        </p:grpSp>
        <p:sp>
          <p:nvSpPr>
            <p:cNvPr id="60" name="Live area">
              <a:extLst>
                <a:ext uri="{FF2B5EF4-FFF2-40B4-BE49-F238E27FC236}">
                  <a16:creationId xmlns:a16="http://schemas.microsoft.com/office/drawing/2014/main" id="{CEF51CCE-7837-4681-B3FC-3B4509D639E8}"/>
                </a:ext>
              </a:extLst>
            </p:cNvPr>
            <p:cNvSpPr/>
            <p:nvPr/>
          </p:nvSpPr>
          <p:spPr>
            <a:xfrm>
              <a:off x="250825" y="1310640"/>
              <a:ext cx="8642350" cy="3238816"/>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1" name="Footnote example">
              <a:extLst>
                <a:ext uri="{FF2B5EF4-FFF2-40B4-BE49-F238E27FC236}">
                  <a16:creationId xmlns:a16="http://schemas.microsoft.com/office/drawing/2014/main" id="{8193C4F4-7D29-4441-B68E-A515F0C9D41B}"/>
                </a:ext>
              </a:extLst>
            </p:cNvPr>
            <p:cNvSpPr txBox="1"/>
            <p:nvPr/>
          </p:nvSpPr>
          <p:spPr>
            <a:xfrm>
              <a:off x="472500" y="4587412"/>
              <a:ext cx="6773186" cy="332543"/>
            </a:xfrm>
            <a:prstGeom prst="rect">
              <a:avLst/>
            </a:prstGeom>
            <a:noFill/>
          </p:spPr>
          <p:txBody>
            <a:bodyPr wrap="square" lIns="0" tIns="0" rIns="0" bIns="0" rtlCol="0" anchor="b">
              <a:spAutoFit/>
            </a:bodyPr>
            <a:lstStyle/>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8pt font</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354" rtl="0" eaLnBrk="1" fontAlgn="auto" latinLnBrk="0" hangingPunct="1">
                <a:lnSpc>
                  <a:spcPct val="9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2274703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092581" y="4691188"/>
            <a:ext cx="929337"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213916"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334433" y="907199"/>
            <a:ext cx="3448800" cy="3450336"/>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333" b="1">
              <a:solidFill>
                <a:schemeClr val="bg1"/>
              </a:solidFill>
              <a:latin typeface="+mn-lt"/>
              <a:ea typeface="+mn-ea"/>
              <a:cs typeface="+mn-cs"/>
            </a:endParaRPr>
          </a:p>
        </p:txBody>
      </p:sp>
      <p:sp>
        <p:nvSpPr>
          <p:cNvPr id="10" name="TextBox 1"/>
          <p:cNvSpPr txBox="1"/>
          <p:nvPr userDrawn="1"/>
        </p:nvSpPr>
        <p:spPr>
          <a:xfrm>
            <a:off x="711791" y="1115416"/>
            <a:ext cx="2693366" cy="871970"/>
          </a:xfrm>
          <a:prstGeom prst="rect">
            <a:avLst/>
          </a:prstGeom>
          <a:noFill/>
        </p:spPr>
        <p:txBody>
          <a:bodyPr wrap="none" rtlCol="0">
            <a:spAutoFit/>
          </a:bodyPr>
          <a:lstStyle/>
          <a:p>
            <a:pPr algn="ctr" fontAlgn="auto">
              <a:lnSpc>
                <a:spcPct val="95000"/>
              </a:lnSpc>
              <a:spcBef>
                <a:spcPts val="0"/>
              </a:spcBef>
              <a:spcAft>
                <a:spcPts val="0"/>
              </a:spcAft>
            </a:pPr>
            <a:r>
              <a:rPr lang="en-US" sz="5333" b="1">
                <a:solidFill>
                  <a:schemeClr val="bg1"/>
                </a:solidFill>
                <a:latin typeface="+mn-lt"/>
                <a:ea typeface="+mn-ea"/>
                <a:cs typeface="+mn-cs"/>
              </a:rPr>
              <a:t>Agenda</a:t>
            </a:r>
          </a:p>
        </p:txBody>
      </p:sp>
      <p:pic>
        <p:nvPicPr>
          <p:cNvPr id="14" name="Immagine 8">
            <a:extLst>
              <a:ext uri="{FF2B5EF4-FFF2-40B4-BE49-F238E27FC236}">
                <a16:creationId xmlns:a16="http://schemas.microsoft.com/office/drawing/2014/main" id="{ABE5AF2C-20D6-4F62-A1AA-77E8196263B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5" name="Slide Number Placeholder 5">
            <a:extLst>
              <a:ext uri="{FF2B5EF4-FFF2-40B4-BE49-F238E27FC236}">
                <a16:creationId xmlns:a16="http://schemas.microsoft.com/office/drawing/2014/main" id="{59CE1CCC-BC12-457B-BA9B-06585D5AFD88}"/>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158711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Copyright" hidden="1"/>
          <p:cNvSpPr txBox="1"/>
          <p:nvPr userDrawn="1"/>
        </p:nvSpPr>
        <p:spPr>
          <a:xfrm rot="16200000">
            <a:off x="9486903" y="3922497"/>
            <a:ext cx="5133975" cy="96950"/>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8" name="Immagine 8">
            <a:extLst>
              <a:ext uri="{FF2B5EF4-FFF2-40B4-BE49-F238E27FC236}">
                <a16:creationId xmlns:a16="http://schemas.microsoft.com/office/drawing/2014/main" id="{DDA1DD87-6109-4C89-882E-3411D07CA17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03722" y="6086901"/>
            <a:ext cx="1289937" cy="578248"/>
          </a:xfrm>
          <a:prstGeom prst="rect">
            <a:avLst/>
          </a:prstGeom>
        </p:spPr>
      </p:pic>
      <p:sp>
        <p:nvSpPr>
          <p:cNvPr id="11" name="Slide Number Placeholder 5">
            <a:extLst>
              <a:ext uri="{FF2B5EF4-FFF2-40B4-BE49-F238E27FC236}">
                <a16:creationId xmlns:a16="http://schemas.microsoft.com/office/drawing/2014/main" id="{07C617F3-ADC2-4A47-BA56-2DBA67D2A89B}"/>
              </a:ext>
            </a:extLst>
          </p:cNvPr>
          <p:cNvSpPr txBox="1">
            <a:spLocks/>
          </p:cNvSpPr>
          <p:nvPr userDrawn="1"/>
        </p:nvSpPr>
        <p:spPr>
          <a:xfrm>
            <a:off x="334433" y="6297859"/>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564802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63" Type="http://schemas.openxmlformats.org/officeDocument/2006/relationships/slideLayout" Target="../slideLayouts/slideLayout97.xml"/><Relationship Id="rId68" Type="http://schemas.openxmlformats.org/officeDocument/2006/relationships/slideLayout" Target="../slideLayouts/slideLayout102.xml"/><Relationship Id="rId76" Type="http://schemas.openxmlformats.org/officeDocument/2006/relationships/oleObject" Target="../embeddings/oleObject2.bin"/><Relationship Id="rId7" Type="http://schemas.openxmlformats.org/officeDocument/2006/relationships/slideLayout" Target="../slideLayouts/slideLayout41.xml"/><Relationship Id="rId71" Type="http://schemas.openxmlformats.org/officeDocument/2006/relationships/slideLayout" Target="../slideLayouts/slideLayout10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slideLayout" Target="../slideLayouts/slideLayout92.xml"/><Relationship Id="rId66" Type="http://schemas.openxmlformats.org/officeDocument/2006/relationships/slideLayout" Target="../slideLayouts/slideLayout100.xml"/><Relationship Id="rId74" Type="http://schemas.openxmlformats.org/officeDocument/2006/relationships/theme" Target="../theme/theme4.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slideLayout" Target="../slideLayouts/slideLayout91.xml"/><Relationship Id="rId61" Type="http://schemas.openxmlformats.org/officeDocument/2006/relationships/slideLayout" Target="../slideLayouts/slideLayout9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slideLayout" Target="../slideLayouts/slideLayout94.xml"/><Relationship Id="rId65" Type="http://schemas.openxmlformats.org/officeDocument/2006/relationships/slideLayout" Target="../slideLayouts/slideLayout99.xml"/><Relationship Id="rId73" Type="http://schemas.openxmlformats.org/officeDocument/2006/relationships/slideLayout" Target="../slideLayouts/slideLayout107.xml"/><Relationship Id="rId78" Type="http://schemas.openxmlformats.org/officeDocument/2006/relationships/image" Target="../media/image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64" Type="http://schemas.openxmlformats.org/officeDocument/2006/relationships/slideLayout" Target="../slideLayouts/slideLayout98.xml"/><Relationship Id="rId69" Type="http://schemas.openxmlformats.org/officeDocument/2006/relationships/slideLayout" Target="../slideLayouts/slideLayout103.xml"/><Relationship Id="rId77" Type="http://schemas.openxmlformats.org/officeDocument/2006/relationships/image" Target="../media/image9.emf"/><Relationship Id="rId8" Type="http://schemas.openxmlformats.org/officeDocument/2006/relationships/slideLayout" Target="../slideLayouts/slideLayout42.xml"/><Relationship Id="rId51" Type="http://schemas.openxmlformats.org/officeDocument/2006/relationships/slideLayout" Target="../slideLayouts/slideLayout85.xml"/><Relationship Id="rId72" Type="http://schemas.openxmlformats.org/officeDocument/2006/relationships/slideLayout" Target="../slideLayouts/slideLayout106.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slideLayout" Target="../slideLayouts/slideLayout93.xml"/><Relationship Id="rId67" Type="http://schemas.openxmlformats.org/officeDocument/2006/relationships/slideLayout" Target="../slideLayouts/slideLayout101.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62" Type="http://schemas.openxmlformats.org/officeDocument/2006/relationships/slideLayout" Target="../slideLayouts/slideLayout96.xml"/><Relationship Id="rId70" Type="http://schemas.openxmlformats.org/officeDocument/2006/relationships/slideLayout" Target="../slideLayouts/slideLayout104.xml"/><Relationship Id="rId75" Type="http://schemas.openxmlformats.org/officeDocument/2006/relationships/tags" Target="../tags/tag3.xml"/><Relationship Id="rId1" Type="http://schemas.openxmlformats.org/officeDocument/2006/relationships/slideLayout" Target="../slideLayouts/slideLayout35.xml"/><Relationship Id="rId6"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384079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25498446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hf hdr="0" ftr="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cs typeface="Arial" panose="020B0604020202020204" pitchFamily="34" charset="0"/>
              </a:defRPr>
            </a:lvl1pPr>
          </a:lstStyle>
          <a:p>
            <a:fld id="{608DA0FE-9C19-F746-8419-6700E348BF78}" type="slidenum">
              <a:rPr lang="it-IT" smtClean="0"/>
              <a:pPr/>
              <a:t>‹N›</a:t>
            </a:fld>
            <a:endParaRPr lang="it-IT" dirty="0"/>
          </a:p>
        </p:txBody>
      </p:sp>
    </p:spTree>
    <p:extLst>
      <p:ext uri="{BB962C8B-B14F-4D97-AF65-F5344CB8AC3E}">
        <p14:creationId xmlns:p14="http://schemas.microsoft.com/office/powerpoint/2010/main" val="18569227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l" defTabSz="914377"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orient="horz" pos="3072">
          <p15:clr>
            <a:srgbClr val="F26B43"/>
          </p15:clr>
        </p15:guide>
        <p15:guide id="3" pos="158">
          <p15:clr>
            <a:srgbClr val="F26B43"/>
          </p15:clr>
        </p15:guide>
        <p15:guide id="4" pos="5602">
          <p15:clr>
            <a:srgbClr val="F26B43"/>
          </p15:clr>
        </p15:guide>
        <p15:guide id="5" pos="862">
          <p15:clr>
            <a:srgbClr val="F26B43"/>
          </p15:clr>
        </p15:guide>
        <p15:guide id="6" pos="1542">
          <p15:clr>
            <a:srgbClr val="F26B43"/>
          </p15:clr>
        </p15:guide>
        <p15:guide id="7" pos="4286">
          <p15:clr>
            <a:srgbClr val="F26B43"/>
          </p15:clr>
        </p15:guide>
        <p15:guide id="9" pos="1451">
          <p15:clr>
            <a:srgbClr val="F26B43"/>
          </p15:clr>
        </p15:guide>
        <p15:guide id="10" pos="4218">
          <p15:clr>
            <a:srgbClr val="F26B43"/>
          </p15:clr>
        </p15:guide>
        <p15:guide id="11" pos="771">
          <p15:clr>
            <a:srgbClr val="F26B43"/>
          </p15:clr>
        </p15:guide>
        <p15:guide id="12" pos="2154">
          <p15:clr>
            <a:srgbClr val="F26B43"/>
          </p15:clr>
        </p15:guide>
        <p15:guide id="13" pos="2245">
          <p15:clr>
            <a:srgbClr val="F26B43"/>
          </p15:clr>
        </p15:guide>
        <p15:guide id="14" pos="2835">
          <p15:clr>
            <a:srgbClr val="F26B43"/>
          </p15:clr>
        </p15:guide>
        <p15:guide id="15" pos="2925">
          <p15:clr>
            <a:srgbClr val="F26B43"/>
          </p15:clr>
        </p15:guide>
        <p15:guide id="16" pos="3515">
          <p15:clr>
            <a:srgbClr val="F26B43"/>
          </p15:clr>
        </p15:guide>
        <p15:guide id="17" pos="3606">
          <p15:clr>
            <a:srgbClr val="F26B43"/>
          </p15:clr>
        </p15:guide>
        <p15:guide id="18" pos="4898">
          <p15:clr>
            <a:srgbClr val="F26B43"/>
          </p15:clr>
        </p15:guide>
        <p15:guide id="19" pos="4967">
          <p15:clr>
            <a:srgbClr val="F26B43"/>
          </p15:clr>
        </p15:guide>
        <p15:guide id="20" orient="horz" pos="16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5"/>
            </p:custDataLst>
            <p:extLst>
              <p:ext uri="{D42A27DB-BD31-4B8C-83A1-F6EECF244321}">
                <p14:modId xmlns:p14="http://schemas.microsoft.com/office/powerpoint/2010/main" val="352701421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76" imgW="270" imgH="270" progId="TCLayout.ActiveDocument.1">
                  <p:embed/>
                </p:oleObj>
              </mc:Choice>
              <mc:Fallback>
                <p:oleObj name="think-cell Slide" r:id="rId76" imgW="270" imgH="270" progId="TCLayout.ActiveDocument.1">
                  <p:embed/>
                  <p:pic>
                    <p:nvPicPr>
                      <p:cNvPr id="2" name="Object 1" hidden="1"/>
                      <p:cNvPicPr/>
                      <p:nvPr/>
                    </p:nvPicPr>
                    <p:blipFill>
                      <a:blip r:embed="rId77"/>
                      <a:stretch>
                        <a:fillRect/>
                      </a:stretch>
                    </p:blipFill>
                    <p:spPr>
                      <a:xfrm>
                        <a:off x="1589" y="1589"/>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334435" y="357719"/>
            <a:ext cx="11523132"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334435" y="1825627"/>
            <a:ext cx="11523132" cy="4144684"/>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pic>
        <p:nvPicPr>
          <p:cNvPr id="21" name="Immagine 8">
            <a:extLst>
              <a:ext uri="{FF2B5EF4-FFF2-40B4-BE49-F238E27FC236}">
                <a16:creationId xmlns:a16="http://schemas.microsoft.com/office/drawing/2014/main" id="{5B7F32CA-1550-43F4-A88E-2FDA4DA0DD7F}"/>
              </a:ext>
            </a:extLst>
          </p:cNvPr>
          <p:cNvPicPr>
            <a:picLocks noChangeAspect="1"/>
          </p:cNvPicPr>
          <p:nvPr userDrawn="1"/>
        </p:nvPicPr>
        <p:blipFill>
          <a:blip r:embed="rId78" cstate="email">
            <a:extLst>
              <a:ext uri="{28A0092B-C50C-407E-A947-70E740481C1C}">
                <a14:useLocalDpi xmlns:a14="http://schemas.microsoft.com/office/drawing/2010/main"/>
              </a:ext>
            </a:extLst>
          </a:blip>
          <a:stretch>
            <a:fillRect/>
          </a:stretch>
        </p:blipFill>
        <p:spPr>
          <a:xfrm>
            <a:off x="10503724" y="6086901"/>
            <a:ext cx="1289937" cy="578248"/>
          </a:xfrm>
          <a:prstGeom prst="rect">
            <a:avLst/>
          </a:prstGeom>
        </p:spPr>
      </p:pic>
      <p:sp>
        <p:nvSpPr>
          <p:cNvPr id="22" name="Slide Number Placeholder 5">
            <a:extLst>
              <a:ext uri="{FF2B5EF4-FFF2-40B4-BE49-F238E27FC236}">
                <a16:creationId xmlns:a16="http://schemas.microsoft.com/office/drawing/2014/main" id="{7A2696C9-9BF1-4ABE-BA91-FC8AE18DE3B8}"/>
              </a:ext>
            </a:extLst>
          </p:cNvPr>
          <p:cNvSpPr txBox="1">
            <a:spLocks/>
          </p:cNvSpPr>
          <p:nvPr userDrawn="1"/>
        </p:nvSpPr>
        <p:spPr>
          <a:xfrm>
            <a:off x="164104" y="6420234"/>
            <a:ext cx="1344083" cy="244916"/>
          </a:xfrm>
          <a:prstGeom prst="rect">
            <a:avLst/>
          </a:prstGeom>
        </p:spPr>
        <p:txBody>
          <a:bodyPr vert="horz" lIns="0" tIns="0" rIns="0" bIns="0" rtlCol="0" anchor="b" anchorCtr="0"/>
          <a:lstStyle>
            <a:defPPr>
              <a:defRPr lang="it-IT"/>
            </a:defPPr>
            <a:lvl1pPr marL="0" algn="l" defTabSz="685800" rtl="0" eaLnBrk="1" latinLnBrk="0" hangingPunct="1">
              <a:defRPr sz="800"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mn-lt"/>
                <a:ea typeface="+mn-ea"/>
                <a:cs typeface="+mn-cs"/>
              </a:rPr>
              <a:pPr marL="0" marR="0" lvl="0" indent="0" algn="l" defTabSz="914354" rtl="0" eaLnBrk="1" fontAlgn="auto" latinLnBrk="0" hangingPunct="1">
                <a:lnSpc>
                  <a:spcPct val="100000"/>
                </a:lnSpc>
                <a:spcBef>
                  <a:spcPts val="0"/>
                </a:spcBef>
                <a:spcAft>
                  <a:spcPts val="0"/>
                </a:spcAft>
                <a:buClrTx/>
                <a:buSzTx/>
                <a:buFontTx/>
                <a:buNone/>
                <a:tabLst/>
                <a:defRPr/>
              </a:pPr>
              <a:t>‹N›</a:t>
            </a:fld>
            <a:endParaRPr kumimoji="0" lang="it-IT" sz="1067" b="0" i="0" u="none" strike="noStrike" kern="1200" cap="none" spc="0" normalizeH="0" baseline="0" noProof="0" dirty="0">
              <a:ln>
                <a:noFill/>
              </a:ln>
              <a:solidFill>
                <a:srgbClr val="415064"/>
              </a:solidFill>
              <a:effectLst/>
              <a:uLnTx/>
              <a:uFillTx/>
              <a:latin typeface="+mn-lt"/>
              <a:ea typeface="+mn-ea"/>
              <a:cs typeface="+mn-cs"/>
            </a:endParaRPr>
          </a:p>
        </p:txBody>
      </p:sp>
    </p:spTree>
    <p:extLst>
      <p:ext uri="{BB962C8B-B14F-4D97-AF65-F5344CB8AC3E}">
        <p14:creationId xmlns:p14="http://schemas.microsoft.com/office/powerpoint/2010/main" val="1605178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 id="2147483761" r:id="rId50"/>
    <p:sldLayoutId id="2147483762" r:id="rId51"/>
    <p:sldLayoutId id="2147483763" r:id="rId52"/>
    <p:sldLayoutId id="2147483764" r:id="rId53"/>
    <p:sldLayoutId id="2147483765" r:id="rId54"/>
    <p:sldLayoutId id="2147483766" r:id="rId55"/>
    <p:sldLayoutId id="2147483767" r:id="rId56"/>
    <p:sldLayoutId id="2147483768" r:id="rId57"/>
    <p:sldLayoutId id="2147483769" r:id="rId58"/>
    <p:sldLayoutId id="2147483770" r:id="rId59"/>
    <p:sldLayoutId id="2147483771" r:id="rId60"/>
    <p:sldLayoutId id="2147483772" r:id="rId61"/>
    <p:sldLayoutId id="2147483773" r:id="rId62"/>
    <p:sldLayoutId id="2147483774" r:id="rId63"/>
    <p:sldLayoutId id="2147483775" r:id="rId64"/>
    <p:sldLayoutId id="2147483776" r:id="rId65"/>
    <p:sldLayoutId id="2147483777" r:id="rId66"/>
    <p:sldLayoutId id="2147483778" r:id="rId67"/>
    <p:sldLayoutId id="2147483779" r:id="rId68"/>
    <p:sldLayoutId id="2147483780" r:id="rId69"/>
    <p:sldLayoutId id="2147483781" r:id="rId70"/>
    <p:sldLayoutId id="2147483782" r:id="rId71"/>
    <p:sldLayoutId id="2147483783" r:id="rId72"/>
    <p:sldLayoutId id="2147483784" r:id="rId7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354" rtl="0" eaLnBrk="1" latinLnBrk="0" hangingPunct="1">
        <a:lnSpc>
          <a:spcPct val="90000"/>
        </a:lnSpc>
        <a:spcBef>
          <a:spcPct val="0"/>
        </a:spcBef>
        <a:buNone/>
        <a:defRPr sz="2400" b="1" kern="1200">
          <a:solidFill>
            <a:schemeClr val="tx2"/>
          </a:solidFill>
          <a:latin typeface="+mj-lt"/>
          <a:ea typeface="+mj-ea"/>
          <a:cs typeface="+mj-cs"/>
          <a:sym typeface="Trebuchet MS" panose="020B0603020202020204" pitchFamily="34" charset="0"/>
        </a:defRPr>
      </a:lvl1pPr>
    </p:titleStyle>
    <p:bodyStyle>
      <a:lvl1pPr marL="0" indent="0" algn="l" defTabSz="914354" rtl="0" eaLnBrk="1" latinLnBrk="0" hangingPunct="1">
        <a:lnSpc>
          <a:spcPct val="110000"/>
        </a:lnSpc>
        <a:spcBef>
          <a:spcPts val="600"/>
        </a:spcBef>
        <a:spcAft>
          <a:spcPts val="300"/>
        </a:spcAft>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1pPr>
      <a:lvl2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2pPr>
      <a:lvl3pPr marL="86558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333" kern="1200">
          <a:solidFill>
            <a:schemeClr val="tx1"/>
          </a:solidFill>
          <a:latin typeface="+mn-lt"/>
          <a:ea typeface="+mn-ea"/>
          <a:cs typeface="+mn-cs"/>
          <a:sym typeface="Trebuchet MS" panose="020B0603020202020204" pitchFamily="34" charset="0"/>
        </a:defRPr>
      </a:lvl3pPr>
      <a:lvl4pPr marL="0" indent="0" algn="l" defTabSz="914354"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354" rtl="0" eaLnBrk="1" latinLnBrk="0" hangingPunct="1">
        <a:lnSpc>
          <a:spcPct val="100000"/>
        </a:lnSpc>
        <a:spcBef>
          <a:spcPts val="0"/>
        </a:spcBef>
        <a:spcAft>
          <a:spcPts val="300"/>
        </a:spcAft>
        <a:buClrTx/>
        <a:buFont typeface="Arial" panose="020B0604020202020204" pitchFamily="34" charset="0"/>
        <a:buChar char="​"/>
        <a:defRPr lang="en-US" sz="1600" b="0" kern="1200" smtClean="0">
          <a:solidFill>
            <a:schemeClr val="tx1"/>
          </a:solidFill>
          <a:latin typeface="+mn-lt"/>
          <a:ea typeface="+mn-ea"/>
          <a:cs typeface="+mn-cs"/>
          <a:sym typeface="Trebuchet MS" panose="020B0603020202020204" pitchFamily="34" charset="0"/>
        </a:defRPr>
      </a:lvl5pPr>
      <a:lvl6pPr marL="426699" indent="-292594" algn="l" defTabSz="914354" rtl="0" eaLnBrk="1" latinLnBrk="0" hangingPunct="1">
        <a:lnSpc>
          <a:spcPct val="100000"/>
        </a:lnSpc>
        <a:spcBef>
          <a:spcPts val="0"/>
        </a:spcBef>
        <a:spcAft>
          <a:spcPts val="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354" rtl="0" eaLnBrk="1" latinLnBrk="0" hangingPunct="1">
        <a:lnSpc>
          <a:spcPct val="90000"/>
        </a:lnSpc>
        <a:spcBef>
          <a:spcPts val="900"/>
        </a:spcBef>
        <a:spcAft>
          <a:spcPts val="900"/>
        </a:spcAft>
        <a:buFont typeface="Arial" panose="020B0604020202020204" pitchFamily="34" charset="0"/>
        <a:buChar char="​"/>
        <a:defRPr lang="en-US" sz="4533" kern="1200" baseline="0" smtClean="0">
          <a:solidFill>
            <a:schemeClr val="tx1"/>
          </a:solidFill>
          <a:latin typeface="+mn-lt"/>
          <a:ea typeface="+mn-ea"/>
          <a:cs typeface="+mn-cs"/>
          <a:sym typeface="Trebuchet MS" panose="020B0603020202020204" pitchFamily="34" charset="0"/>
        </a:defRPr>
      </a:lvl7pPr>
      <a:lvl8pPr marL="0" indent="0" algn="l" defTabSz="914354" rtl="0" eaLnBrk="1" latinLnBrk="0" hangingPunct="1">
        <a:lnSpc>
          <a:spcPct val="90000"/>
        </a:lnSpc>
        <a:spcBef>
          <a:spcPts val="900"/>
        </a:spcBef>
        <a:spcAft>
          <a:spcPts val="0"/>
        </a:spcAft>
        <a:buFont typeface="Arial" panose="020B0604020202020204" pitchFamily="34" charset="0"/>
        <a:buChar char="​"/>
        <a:defRPr lang="en-US" sz="5333" kern="1200" baseline="0" smtClean="0">
          <a:solidFill>
            <a:schemeClr val="tx2"/>
          </a:solidFill>
          <a:latin typeface="+mn-lt"/>
          <a:ea typeface="+mn-ea"/>
          <a:cs typeface="+mn-cs"/>
          <a:sym typeface="Trebuchet MS" panose="020B0603020202020204" pitchFamily="34" charset="0"/>
        </a:defRPr>
      </a:lvl8pPr>
      <a:lvl9pPr marL="0" indent="0" algn="l" defTabSz="914354"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8">
          <p15:clr>
            <a:srgbClr val="F26B43"/>
          </p15:clr>
        </p15:guide>
        <p15:guide id="2" pos="154">
          <p15:clr>
            <a:srgbClr val="F26B43"/>
          </p15:clr>
        </p15:guide>
        <p15:guide id="3" pos="5600">
          <p15:clr>
            <a:srgbClr val="F26B43"/>
          </p15:clr>
        </p15:guide>
        <p15:guide id="4" orient="horz" pos="28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59.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1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4.png"/><Relationship Id="rId3" Type="http://schemas.openxmlformats.org/officeDocument/2006/relationships/image" Target="../media/image75.png"/><Relationship Id="rId7" Type="http://schemas.openxmlformats.org/officeDocument/2006/relationships/image" Target="../media/image79.svg"/><Relationship Id="rId12" Type="http://schemas.openxmlformats.org/officeDocument/2006/relationships/image" Target="../media/image34.png"/><Relationship Id="rId17" Type="http://schemas.openxmlformats.org/officeDocument/2006/relationships/image" Target="../media/image42.svg"/><Relationship Id="rId2" Type="http://schemas.openxmlformats.org/officeDocument/2006/relationships/image" Target="../media/image74.png"/><Relationship Id="rId16"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78.png"/><Relationship Id="rId11" Type="http://schemas.openxmlformats.org/officeDocument/2006/relationships/image" Target="../media/image83.svg"/><Relationship Id="rId5" Type="http://schemas.openxmlformats.org/officeDocument/2006/relationships/image" Target="../media/image77.svg"/><Relationship Id="rId15" Type="http://schemas.openxmlformats.org/officeDocument/2006/relationships/image" Target="../media/image86.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5.svg"/></Relationships>
</file>

<file path=ppt/slides/_rels/slide25.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jpeg"/><Relationship Id="rId1" Type="http://schemas.openxmlformats.org/officeDocument/2006/relationships/slideLayout" Target="../slideLayouts/slideLayout1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4.jpeg"/><Relationship Id="rId3" Type="http://schemas.openxmlformats.org/officeDocument/2006/relationships/image" Target="../media/image36.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97.png"/><Relationship Id="rId11" Type="http://schemas.openxmlformats.org/officeDocument/2006/relationships/image" Target="../media/image102.jpeg"/><Relationship Id="rId5" Type="http://schemas.openxmlformats.org/officeDocument/2006/relationships/image" Target="../media/image96.png"/><Relationship Id="rId15" Type="http://schemas.openxmlformats.org/officeDocument/2006/relationships/image" Target="../media/image42.svg"/><Relationship Id="rId10" Type="http://schemas.openxmlformats.org/officeDocument/2006/relationships/image" Target="../media/image101.sv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4.xml"/><Relationship Id="rId4" Type="http://schemas.openxmlformats.org/officeDocument/2006/relationships/image" Target="../media/image107.png"/></Relationships>
</file>

<file path=ppt/slides/_rels/slide2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png"/><Relationship Id="rId17" Type="http://schemas.openxmlformats.org/officeDocument/2006/relationships/image" Target="../media/image42.svg"/><Relationship Id="rId2" Type="http://schemas.openxmlformats.org/officeDocument/2006/relationships/image" Target="../media/image27.jpeg"/><Relationship Id="rId16" Type="http://schemas.openxmlformats.org/officeDocument/2006/relationships/image" Target="../media/image41.png"/><Relationship Id="rId1" Type="http://schemas.openxmlformats.org/officeDocument/2006/relationships/slideLayout" Target="../slideLayouts/slideLayout24.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image" Target="../media/image44.jpeg"/><Relationship Id="rId1" Type="http://schemas.openxmlformats.org/officeDocument/2006/relationships/slideLayout" Target="../slideLayouts/slideLayout17.xml"/><Relationship Id="rId6" Type="http://schemas.openxmlformats.org/officeDocument/2006/relationships/image" Target="../media/image47.png"/><Relationship Id="rId5" Type="http://schemas.openxmlformats.org/officeDocument/2006/relationships/hyperlink" Target="https://www.simest.it/per-le-imprese/finanziamenti-agevolati/finanziamenti-agevolati-internazionalizzazione/" TargetMode="External"/><Relationship Id="rId4"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FB5B77EE-6B80-56D5-F9C6-F409E1FDA7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2788" y="126998"/>
            <a:ext cx="2950410" cy="3178166"/>
          </a:xfrm>
          <a:prstGeom prst="rect">
            <a:avLst/>
          </a:prstGeom>
        </p:spPr>
      </p:pic>
      <p:pic>
        <p:nvPicPr>
          <p:cNvPr id="20" name="Immagine 19">
            <a:extLst>
              <a:ext uri="{FF2B5EF4-FFF2-40B4-BE49-F238E27FC236}">
                <a16:creationId xmlns:a16="http://schemas.microsoft.com/office/drawing/2014/main" id="{CC72EB8F-502B-BAC2-4FDD-EB7A72A1EC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13"/>
          <a:stretch/>
        </p:blipFill>
        <p:spPr>
          <a:xfrm>
            <a:off x="9120207" y="131669"/>
            <a:ext cx="2911892" cy="3178167"/>
          </a:xfrm>
          <a:prstGeom prst="rect">
            <a:avLst/>
          </a:prstGeom>
        </p:spPr>
      </p:pic>
      <p:pic>
        <p:nvPicPr>
          <p:cNvPr id="22" name="Immagine 21">
            <a:extLst>
              <a:ext uri="{FF2B5EF4-FFF2-40B4-BE49-F238E27FC236}">
                <a16:creationId xmlns:a16="http://schemas.microsoft.com/office/drawing/2014/main" id="{314D3EB3-867C-00C9-680D-C30FFEE85C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06" b="-1676"/>
          <a:stretch/>
        </p:blipFill>
        <p:spPr>
          <a:xfrm>
            <a:off x="6170792" y="3314510"/>
            <a:ext cx="2919568" cy="3416492"/>
          </a:xfrm>
          <a:prstGeom prst="rect">
            <a:avLst/>
          </a:prstGeom>
        </p:spPr>
      </p:pic>
      <p:sp>
        <p:nvSpPr>
          <p:cNvPr id="10" name="CasellaDiTesto 9"/>
          <p:cNvSpPr txBox="1"/>
          <p:nvPr/>
        </p:nvSpPr>
        <p:spPr>
          <a:xfrm>
            <a:off x="1" y="2560321"/>
            <a:ext cx="8431731" cy="2098307"/>
          </a:xfrm>
          <a:prstGeom prst="rect">
            <a:avLst/>
          </a:prstGeom>
        </p:spPr>
        <p:txBody>
          <a:bodyPr vert="horz" wrap="square" lIns="91440" tIns="45720" rIns="91440" bIns="45720" rtlCol="0" anchor="ctr">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60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CB29245D-5152-BB5C-2BA3-65E3F2E364A5}"/>
              </a:ext>
            </a:extLst>
          </p:cNvPr>
          <p:cNvSpPr txBox="1"/>
          <p:nvPr/>
        </p:nvSpPr>
        <p:spPr>
          <a:xfrm>
            <a:off x="5926192" y="1280160"/>
            <a:ext cx="0" cy="0"/>
          </a:xfrm>
          <a:prstGeom prst="rect">
            <a:avLst/>
          </a:prstGeom>
        </p:spPr>
        <p:txBody>
          <a:bodyPr vert="horz" wrap="none" lIns="91440" tIns="45720" rIns="91440" bIns="45720" rtlCol="0" anchor="b">
            <a:normAutofit fontScale="25000" lnSpcReduction="20000"/>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Rettangolo 10">
            <a:extLst>
              <a:ext uri="{FF2B5EF4-FFF2-40B4-BE49-F238E27FC236}">
                <a16:creationId xmlns:a16="http://schemas.microsoft.com/office/drawing/2014/main" id="{70E8D758-4C16-45D3-8A3E-CACD007DF3E9}"/>
              </a:ext>
            </a:extLst>
          </p:cNvPr>
          <p:cNvSpPr/>
          <p:nvPr/>
        </p:nvSpPr>
        <p:spPr>
          <a:xfrm>
            <a:off x="31312" y="2277398"/>
            <a:ext cx="5940938" cy="2098306"/>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415364"/>
                </a:solidFill>
                <a:effectLst/>
                <a:uLnTx/>
                <a:uFillTx/>
                <a:latin typeface="Arial" panose="020B0604020202020204"/>
                <a:ea typeface="+mn-ea"/>
                <a:cs typeface="+mn-cs"/>
              </a:rPr>
              <a:t>Gli strumenti di SIMEST a supporto dell’internazionalizzazione delle imprese italiane</a:t>
            </a:r>
          </a:p>
        </p:txBody>
      </p:sp>
      <p:pic>
        <p:nvPicPr>
          <p:cNvPr id="24" name="Immagine 23">
            <a:extLst>
              <a:ext uri="{FF2B5EF4-FFF2-40B4-BE49-F238E27FC236}">
                <a16:creationId xmlns:a16="http://schemas.microsoft.com/office/drawing/2014/main" id="{DE70A788-40EF-DDBF-809B-83B6FEDDB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68"/>
          <a:stretch/>
        </p:blipFill>
        <p:spPr>
          <a:xfrm>
            <a:off x="9175404" y="3326118"/>
            <a:ext cx="2881154" cy="3327231"/>
          </a:xfrm>
          <a:prstGeom prst="rect">
            <a:avLst/>
          </a:prstGeom>
        </p:spPr>
      </p:pic>
      <p:pic>
        <p:nvPicPr>
          <p:cNvPr id="26" name="Immagine 25">
            <a:extLst>
              <a:ext uri="{FF2B5EF4-FFF2-40B4-BE49-F238E27FC236}">
                <a16:creationId xmlns:a16="http://schemas.microsoft.com/office/drawing/2014/main" id="{1B34C80C-DB85-C899-3846-73923146644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9412" y="3160048"/>
            <a:ext cx="4964579" cy="332141"/>
          </a:xfrm>
          <a:prstGeom prst="rect">
            <a:avLst/>
          </a:prstGeom>
        </p:spPr>
      </p:pic>
    </p:spTree>
    <p:extLst>
      <p:ext uri="{BB962C8B-B14F-4D97-AF65-F5344CB8AC3E}">
        <p14:creationId xmlns:p14="http://schemas.microsoft.com/office/powerpoint/2010/main" val="3600299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tangolo 21"/>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589130" y="342111"/>
            <a:ext cx="9471428" cy="383116"/>
          </a:xfrm>
        </p:spPr>
        <p:txBody>
          <a:bodyPr/>
          <a:lstStyle/>
          <a:p>
            <a:r>
              <a:rPr lang="it-IT" dirty="0"/>
              <a:t>Certificazioni e Consulenze per l’internazionalizzazione delle imprese italiane («</a:t>
            </a:r>
            <a:r>
              <a:rPr lang="it-IT" dirty="0">
                <a:solidFill>
                  <a:schemeClr val="accent2"/>
                </a:solidFill>
              </a:rPr>
              <a:t>Certificazioni e Consulenze</a:t>
            </a:r>
            <a:r>
              <a:rPr lang="it-IT" dirty="0"/>
              <a:t>»)</a:t>
            </a:r>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835987" y="1341867"/>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 sostegno di</a:t>
            </a:r>
            <a:r>
              <a:rPr lang="it-IT" altLang="it-IT" sz="1400" b="1" dirty="0">
                <a:solidFill>
                  <a:srgbClr val="415364"/>
                </a:solidFill>
                <a:latin typeface="Arial" panose="020B0604020202020204" pitchFamily="34" charset="0"/>
              </a:rPr>
              <a:t> (i) spese per certificazioni </a:t>
            </a:r>
            <a:r>
              <a:rPr lang="it-IT" altLang="it-IT" sz="1400" dirty="0">
                <a:solidFill>
                  <a:srgbClr val="415364"/>
                </a:solidFill>
                <a:latin typeface="Arial" panose="020B0604020202020204" pitchFamily="34" charset="0"/>
              </a:rPr>
              <a:t>di prodotto e di sostenibilità e </a:t>
            </a:r>
            <a:r>
              <a:rPr lang="it-IT" altLang="it-IT" sz="1400" b="1" dirty="0">
                <a:solidFill>
                  <a:srgbClr val="415364"/>
                </a:solidFill>
                <a:latin typeface="Arial" panose="020B0604020202020204" pitchFamily="34" charset="0"/>
              </a:rPr>
              <a:t>(ii) spese per consulenze </a:t>
            </a:r>
            <a:r>
              <a:rPr lang="it-IT" altLang="it-IT" sz="1400" dirty="0">
                <a:solidFill>
                  <a:srgbClr val="415364"/>
                </a:solidFill>
                <a:latin typeface="Arial" panose="020B0604020202020204" pitchFamily="34" charset="0"/>
              </a:rPr>
              <a:t>e studi di fattibilità per la realizzazione di progetti di internazionalizzazione, di innovazione tecnologica e di prodotto, dei propri processi produttivi e della propria sostenibilità purché mirati allo sviluppo del processo di internazionalizzazione delle imprese </a:t>
            </a:r>
          </a:p>
        </p:txBody>
      </p:sp>
      <p:pic>
        <p:nvPicPr>
          <p:cNvPr id="29" name="Immagine 2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8701" y="1364644"/>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7047401" y="5224332"/>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12358" y="2546330"/>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32" name="Rettangolo 31">
            <a:extLst>
              <a:ext uri="{FF2B5EF4-FFF2-40B4-BE49-F238E27FC236}">
                <a16:creationId xmlns:a16="http://schemas.microsoft.com/office/drawing/2014/main" id="{C4DC1474-D9A6-4443-B30F-FDC0AB40DE10}"/>
              </a:ext>
            </a:extLst>
          </p:cNvPr>
          <p:cNvSpPr>
            <a:spLocks noChangeArrowheads="1"/>
          </p:cNvSpPr>
          <p:nvPr/>
        </p:nvSpPr>
        <p:spPr bwMode="auto">
          <a:xfrm>
            <a:off x="608857" y="3675415"/>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3" name="Rettangolo 32">
            <a:extLst>
              <a:ext uri="{FF2B5EF4-FFF2-40B4-BE49-F238E27FC236}">
                <a16:creationId xmlns:a16="http://schemas.microsoft.com/office/drawing/2014/main" id="{DEC0FADB-17C8-423C-A4CF-8F31DAAD1FE1}"/>
              </a:ext>
            </a:extLst>
          </p:cNvPr>
          <p:cNvSpPr/>
          <p:nvPr/>
        </p:nvSpPr>
        <p:spPr>
          <a:xfrm>
            <a:off x="7041587" y="2493339"/>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4"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92508" y="3247103"/>
            <a:ext cx="5204019" cy="198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consulenze per l’internazionalizzazione finalizzate all’individuazione dei mercati internazionali di interesse,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certificazioni ambientali e di prodotto/registrazione marchi;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formazione su export/internazionalizzazione, per spese per consulenze di innovazione tecnologica e di prodotto, di sostenibilità.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Max 20% per le spese di supporto al progetto</a:t>
            </a:r>
          </a:p>
          <a:p>
            <a:pPr algn="just" defTabSz="914354">
              <a:defRPr/>
            </a:pPr>
            <a:endParaRPr lang="it-IT" altLang="it-IT" sz="1200" b="1" dirty="0">
              <a:solidFill>
                <a:schemeClr val="accent2"/>
              </a:solidFill>
              <a:latin typeface="Arial" panose="020B0604020202020204" pitchFamily="34" charset="0"/>
            </a:endParaRPr>
          </a:p>
          <a:p>
            <a:pPr marL="533400" algn="just" defTabSz="914354">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a:p>
            <a:pPr marL="285744" indent="-285744" algn="just" defTabSz="914354">
              <a:buFont typeface="Arial" panose="020B0604020202020204" pitchFamily="34" charset="0"/>
              <a:buChar char="•"/>
              <a:defRPr/>
            </a:pPr>
            <a:endParaRPr lang="it-IT" altLang="it-IT" sz="1200" dirty="0">
              <a:solidFill>
                <a:srgbClr val="797979"/>
              </a:solidFill>
              <a:latin typeface="Arial" panose="020B0604020202020204" pitchFamily="34" charset="0"/>
            </a:endParaRPr>
          </a:p>
        </p:txBody>
      </p:sp>
      <p:pic>
        <p:nvPicPr>
          <p:cNvPr id="35" name="Immagine 34"/>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5859" y="3636347"/>
            <a:ext cx="522000" cy="522000"/>
          </a:xfrm>
          <a:prstGeom prst="rect">
            <a:avLst/>
          </a:prstGeom>
        </p:spPr>
      </p:pic>
      <p:pic>
        <p:nvPicPr>
          <p:cNvPr id="36" name="Immagine 35"/>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93277" y="2497939"/>
            <a:ext cx="522000" cy="522000"/>
          </a:xfrm>
          <a:prstGeom prst="rect">
            <a:avLst/>
          </a:prstGeom>
        </p:spPr>
      </p:pic>
      <p:cxnSp>
        <p:nvCxnSpPr>
          <p:cNvPr id="37" name="Connettore diritto 36"/>
          <p:cNvCxnSpPr/>
          <p:nvPr/>
        </p:nvCxnSpPr>
        <p:spPr>
          <a:xfrm>
            <a:off x="6069379"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8" name="Immagine 37"/>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08719" y="5296615"/>
            <a:ext cx="522000" cy="522000"/>
          </a:xfrm>
          <a:prstGeom prst="rect">
            <a:avLst/>
          </a:prstGeom>
        </p:spPr>
      </p:pic>
      <p:pic>
        <p:nvPicPr>
          <p:cNvPr id="39" name="Immagine 38"/>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9358" y="2504567"/>
            <a:ext cx="459007" cy="459007"/>
          </a:xfrm>
          <a:prstGeom prst="rect">
            <a:avLst/>
          </a:prstGeom>
        </p:spPr>
      </p:pic>
      <p:pic>
        <p:nvPicPr>
          <p:cNvPr id="40" name="Immagine 39"/>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32944" y="3676479"/>
            <a:ext cx="396000" cy="396000"/>
          </a:xfrm>
          <a:prstGeom prst="rect">
            <a:avLst/>
          </a:prstGeom>
        </p:spPr>
      </p:pic>
      <p:pic>
        <p:nvPicPr>
          <p:cNvPr id="42" name="Immagine 41"/>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35211" y="4947473"/>
            <a:ext cx="523800" cy="523800"/>
          </a:xfrm>
          <a:prstGeom prst="rect">
            <a:avLst/>
          </a:prstGeom>
        </p:spPr>
      </p:pic>
      <p:sp>
        <p:nvSpPr>
          <p:cNvPr id="43" name="Segnaposto testo 25">
            <a:extLst>
              <a:ext uri="{FF2B5EF4-FFF2-40B4-BE49-F238E27FC236}">
                <a16:creationId xmlns:a16="http://schemas.microsoft.com/office/drawing/2014/main" id="{6B995381-B17B-4631-89F9-93B28697404F}"/>
              </a:ext>
            </a:extLst>
          </p:cNvPr>
          <p:cNvSpPr txBox="1">
            <a:spLocks/>
          </p:cNvSpPr>
          <p:nvPr/>
        </p:nvSpPr>
        <p:spPr bwMode="auto">
          <a:xfrm>
            <a:off x="412311"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*Il servizio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3" name="Segnaposto numero diapositiva 3">
            <a:extLst>
              <a:ext uri="{FF2B5EF4-FFF2-40B4-BE49-F238E27FC236}">
                <a16:creationId xmlns:a16="http://schemas.microsoft.com/office/drawing/2014/main" id="{B646F0AE-981B-FCA8-0D78-99847698976F}"/>
              </a:ext>
            </a:extLst>
          </p:cNvPr>
          <p:cNvSpPr>
            <a:spLocks noGrp="1"/>
          </p:cNvSpPr>
          <p:nvPr>
            <p:ph type="sldNum" sz="quarter" idx="12"/>
          </p:nvPr>
        </p:nvSpPr>
        <p:spPr>
          <a:xfrm>
            <a:off x="254483" y="6425374"/>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3D95F049-ECC5-A1A1-671B-87E0D8E70332}"/>
              </a:ext>
            </a:extLst>
          </p:cNvPr>
          <p:cNvSpPr>
            <a:spLocks noChangeArrowheads="1"/>
          </p:cNvSpPr>
          <p:nvPr/>
        </p:nvSpPr>
        <p:spPr bwMode="auto">
          <a:xfrm>
            <a:off x="305742" y="4775268"/>
            <a:ext cx="512946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 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9" name="Rettangolo con angoli arrotondati 8">
            <a:extLst>
              <a:ext uri="{FF2B5EF4-FFF2-40B4-BE49-F238E27FC236}">
                <a16:creationId xmlns:a16="http://schemas.microsoft.com/office/drawing/2014/main" id="{D98CB4CE-F51A-7B06-E801-81511E22CB1C}"/>
              </a:ext>
            </a:extLst>
          </p:cNvPr>
          <p:cNvSpPr/>
          <p:nvPr/>
        </p:nvSpPr>
        <p:spPr>
          <a:xfrm rot="20348118">
            <a:off x="599173" y="4730956"/>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10" name="Rettangolo con angoli arrotondati 9">
            <a:extLst>
              <a:ext uri="{FF2B5EF4-FFF2-40B4-BE49-F238E27FC236}">
                <a16:creationId xmlns:a16="http://schemas.microsoft.com/office/drawing/2014/main" id="{1CFB08B6-8840-7FB7-16B0-38F69A3AB42C}"/>
              </a:ext>
            </a:extLst>
          </p:cNvPr>
          <p:cNvSpPr/>
          <p:nvPr/>
        </p:nvSpPr>
        <p:spPr>
          <a:xfrm rot="20348118">
            <a:off x="6271851" y="4795732"/>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238729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Certificazioni e consulenze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11</a:t>
            </a:fld>
            <a:endParaRPr lang="it-IT" dirty="0"/>
          </a:p>
        </p:txBody>
      </p:sp>
      <p:sp>
        <p:nvSpPr>
          <p:cNvPr id="3" name="CasellaDiTesto 2">
            <a:extLst>
              <a:ext uri="{FF2B5EF4-FFF2-40B4-BE49-F238E27FC236}">
                <a16:creationId xmlns:a16="http://schemas.microsoft.com/office/drawing/2014/main" id="{413369EA-4E46-F9DA-587F-14AC1B93CC07}"/>
              </a:ext>
            </a:extLst>
          </p:cNvPr>
          <p:cNvSpPr txBox="1"/>
          <p:nvPr/>
        </p:nvSpPr>
        <p:spPr>
          <a:xfrm>
            <a:off x="301253" y="669134"/>
            <a:ext cx="5033160" cy="911204"/>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1. Consulenze per indagini e studi di fattibilità per l’internazionalizzazione finalizzate all’individuazione, allo sviluppo e al rafforzamento della presenza sui mercati esteri di interesse. </a:t>
            </a:r>
            <a:endParaRPr lang="it-IT" sz="1200" b="1" dirty="0"/>
          </a:p>
        </p:txBody>
      </p:sp>
      <p:sp>
        <p:nvSpPr>
          <p:cNvPr id="5" name="CasellaDiTesto 4">
            <a:extLst>
              <a:ext uri="{FF2B5EF4-FFF2-40B4-BE49-F238E27FC236}">
                <a16:creationId xmlns:a16="http://schemas.microsoft.com/office/drawing/2014/main" id="{648DCA9A-6012-9070-60C7-2E818EFE127F}"/>
              </a:ext>
            </a:extLst>
          </p:cNvPr>
          <p:cNvSpPr txBox="1"/>
          <p:nvPr/>
        </p:nvSpPr>
        <p:spPr>
          <a:xfrm>
            <a:off x="334433" y="5893479"/>
            <a:ext cx="5613211"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6" name="CasellaDiTesto 5">
            <a:extLst>
              <a:ext uri="{FF2B5EF4-FFF2-40B4-BE49-F238E27FC236}">
                <a16:creationId xmlns:a16="http://schemas.microsoft.com/office/drawing/2014/main" id="{26A61391-03C3-E06E-3B5D-AD149CC958B9}"/>
              </a:ext>
            </a:extLst>
          </p:cNvPr>
          <p:cNvSpPr txBox="1"/>
          <p:nvPr/>
        </p:nvSpPr>
        <p:spPr>
          <a:xfrm>
            <a:off x="5927441" y="669134"/>
            <a:ext cx="5613211"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deliberato*</a:t>
            </a:r>
            <a:endParaRPr lang="it-IT" sz="1200" b="1" dirty="0"/>
          </a:p>
        </p:txBody>
      </p:sp>
      <p:sp>
        <p:nvSpPr>
          <p:cNvPr id="7" name="CasellaDiTesto 6">
            <a:extLst>
              <a:ext uri="{FF2B5EF4-FFF2-40B4-BE49-F238E27FC236}">
                <a16:creationId xmlns:a16="http://schemas.microsoft.com/office/drawing/2014/main" id="{E2596185-50D4-AA12-299A-E4024161BC39}"/>
              </a:ext>
            </a:extLst>
          </p:cNvPr>
          <p:cNvSpPr txBox="1"/>
          <p:nvPr/>
        </p:nvSpPr>
        <p:spPr>
          <a:xfrm>
            <a:off x="301253" y="1202167"/>
            <a:ext cx="5033160" cy="782711"/>
          </a:xfrm>
          <a:prstGeom prst="rect">
            <a:avLst/>
          </a:prstGeom>
          <a:noFill/>
        </p:spPr>
        <p:txBody>
          <a:bodyPr wrap="square" lIns="48000" tIns="48000" rIns="48000" bIns="48000" anchor="ctr" anchorCtr="0">
            <a:noAutofit/>
          </a:bodyPr>
          <a:lstStyle/>
          <a:p>
            <a:pPr algn="just"/>
            <a:r>
              <a:rPr lang="it-IT" altLang="it-IT" sz="1200" b="1" dirty="0">
                <a:solidFill>
                  <a:srgbClr val="415364"/>
                </a:solidFill>
                <a:latin typeface="Arial" panose="020B0604020202020204" pitchFamily="34" charset="0"/>
              </a:rPr>
              <a:t>2. Formazione per export/internazionalizzazione: </a:t>
            </a:r>
            <a:endParaRPr lang="it-IT" sz="1200" b="1" dirty="0"/>
          </a:p>
        </p:txBody>
      </p:sp>
      <p:sp>
        <p:nvSpPr>
          <p:cNvPr id="9" name="CasellaDiTesto 8">
            <a:extLst>
              <a:ext uri="{FF2B5EF4-FFF2-40B4-BE49-F238E27FC236}">
                <a16:creationId xmlns:a16="http://schemas.microsoft.com/office/drawing/2014/main" id="{FE09DC64-8530-6CA0-A20D-A3A0F49DA2EF}"/>
              </a:ext>
            </a:extLst>
          </p:cNvPr>
          <p:cNvSpPr txBox="1"/>
          <p:nvPr/>
        </p:nvSpPr>
        <p:spPr>
          <a:xfrm>
            <a:off x="301253" y="2441770"/>
            <a:ext cx="5033160"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200" dirty="0"/>
              <a:t>3. Consulenze per innovazione tecnologica e di prodotto relative ai processi produttivi e alla sostenibilità ambientale.</a:t>
            </a:r>
          </a:p>
        </p:txBody>
      </p:sp>
      <p:sp>
        <p:nvSpPr>
          <p:cNvPr id="11" name="CasellaDiTesto 10">
            <a:extLst>
              <a:ext uri="{FF2B5EF4-FFF2-40B4-BE49-F238E27FC236}">
                <a16:creationId xmlns:a16="http://schemas.microsoft.com/office/drawing/2014/main" id="{BDD719D3-2A8E-AB57-9EB2-D820BC822A65}"/>
              </a:ext>
            </a:extLst>
          </p:cNvPr>
          <p:cNvSpPr txBox="1"/>
          <p:nvPr/>
        </p:nvSpPr>
        <p:spPr>
          <a:xfrm>
            <a:off x="301253" y="2970746"/>
            <a:ext cx="6096000" cy="328295"/>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333" dirty="0"/>
              <a:t>4. </a:t>
            </a:r>
            <a:r>
              <a:rPr lang="it-IT" sz="1200" dirty="0"/>
              <a:t>Certificazioni di prodotto e di sostenibilità ambientale: </a:t>
            </a:r>
          </a:p>
        </p:txBody>
      </p:sp>
      <p:sp>
        <p:nvSpPr>
          <p:cNvPr id="13" name="CasellaDiTesto 12">
            <a:extLst>
              <a:ext uri="{FF2B5EF4-FFF2-40B4-BE49-F238E27FC236}">
                <a16:creationId xmlns:a16="http://schemas.microsoft.com/office/drawing/2014/main" id="{E7F0B1D3-C97D-F0EA-9CD3-7099D1E57CE0}"/>
              </a:ext>
            </a:extLst>
          </p:cNvPr>
          <p:cNvSpPr txBox="1"/>
          <p:nvPr/>
        </p:nvSpPr>
        <p:spPr>
          <a:xfrm>
            <a:off x="314230" y="4501985"/>
            <a:ext cx="5613211" cy="533480"/>
          </a:xfrm>
          <a:prstGeom prst="rect">
            <a:avLst/>
          </a:prstGeom>
          <a:noFill/>
        </p:spPr>
        <p:txBody>
          <a:bodyPr wrap="square" lIns="48000" tIns="48000" rIns="48000" bIns="48000" anchor="ctr" anchorCtr="0">
            <a:noAutofit/>
          </a:bodyPr>
          <a:lstStyle>
            <a:defPPr>
              <a:defRPr lang="it-IT"/>
            </a:defPPr>
            <a:lvl1pPr algn="just">
              <a:defRPr sz="1000" b="1">
                <a:solidFill>
                  <a:srgbClr val="415364"/>
                </a:solidFill>
                <a:latin typeface="Arial" panose="020B0604020202020204" pitchFamily="34" charset="0"/>
              </a:defRPr>
            </a:lvl1pPr>
          </a:lstStyle>
          <a:p>
            <a:r>
              <a:rPr lang="it-IT" sz="1333" dirty="0"/>
              <a:t>5. </a:t>
            </a:r>
            <a:r>
              <a:rPr lang="it-IT" sz="1200" dirty="0"/>
              <a:t>Spese di supporto al progetto (max 20% dell’Intervento Agevolativo – dell’importo rendicontato)</a:t>
            </a:r>
          </a:p>
        </p:txBody>
      </p:sp>
      <p:sp>
        <p:nvSpPr>
          <p:cNvPr id="15" name="CasellaDiTesto 14">
            <a:extLst>
              <a:ext uri="{FF2B5EF4-FFF2-40B4-BE49-F238E27FC236}">
                <a16:creationId xmlns:a16="http://schemas.microsoft.com/office/drawing/2014/main" id="{00A5D5ED-7B9C-1E80-A868-4058F91D2059}"/>
              </a:ext>
            </a:extLst>
          </p:cNvPr>
          <p:cNvSpPr txBox="1"/>
          <p:nvPr/>
        </p:nvSpPr>
        <p:spPr>
          <a:xfrm>
            <a:off x="512777" y="1771179"/>
            <a:ext cx="5033160" cy="670889"/>
          </a:xfrm>
          <a:prstGeom prst="rect">
            <a:avLst/>
          </a:prstGeom>
          <a:noFill/>
        </p:spPr>
        <p:txBody>
          <a:bodyPr wrap="square">
            <a:spAutoFit/>
          </a:bodyPr>
          <a:lstStyle/>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la formazione del management e/o del personale della società richiedente relative alle iniziative di export e internazionalizzazione; </a:t>
            </a:r>
          </a:p>
        </p:txBody>
      </p:sp>
      <p:sp>
        <p:nvSpPr>
          <p:cNvPr id="17" name="CasellaDiTesto 16">
            <a:extLst>
              <a:ext uri="{FF2B5EF4-FFF2-40B4-BE49-F238E27FC236}">
                <a16:creationId xmlns:a16="http://schemas.microsoft.com/office/drawing/2014/main" id="{101AAE5D-434A-49B2-53C3-801DF3D2311D}"/>
              </a:ext>
            </a:extLst>
          </p:cNvPr>
          <p:cNvSpPr txBox="1"/>
          <p:nvPr/>
        </p:nvSpPr>
        <p:spPr>
          <a:xfrm>
            <a:off x="512777" y="3261754"/>
            <a:ext cx="5190161" cy="1271310"/>
          </a:xfrm>
          <a:prstGeom prst="rect">
            <a:avLst/>
          </a:prstGeom>
          <a:noFill/>
        </p:spPr>
        <p:txBody>
          <a:bodyPr wrap="square">
            <a:spAutoFit/>
          </a:bodyPr>
          <a:lstStyle/>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l’innovazione/adeguamento di prodotto e/o servizio o altre spese finalizzate all’ottenimento di certificazioni internazionali;</a:t>
            </a:r>
          </a:p>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ottenimento delle licenze di prodotti e/o servizi, registrazione di marchi o altre forme di tutela del made in </a:t>
            </a:r>
            <a:r>
              <a:rPr lang="it-IT" sz="1200" dirty="0" err="1">
                <a:latin typeface="Arial" panose="020B0604020202020204" pitchFamily="34" charset="0"/>
                <a:ea typeface="Calibri" panose="020F0502020204030204" pitchFamily="34" charset="0"/>
                <a:cs typeface="Times New Roman" panose="02020603050405020304" pitchFamily="18" charset="0"/>
              </a:rPr>
              <a:t>Italy</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177800" lvl="1"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consulenze propedeutiche all’ottenimento delle certificazioni.</a:t>
            </a:r>
          </a:p>
        </p:txBody>
      </p:sp>
      <p:sp>
        <p:nvSpPr>
          <p:cNvPr id="18" name="CasellaDiTesto 17">
            <a:extLst>
              <a:ext uri="{FF2B5EF4-FFF2-40B4-BE49-F238E27FC236}">
                <a16:creationId xmlns:a16="http://schemas.microsoft.com/office/drawing/2014/main" id="{94876D7A-7A10-2969-4BF3-1857787F6379}"/>
              </a:ext>
            </a:extLst>
          </p:cNvPr>
          <p:cNvSpPr txBox="1"/>
          <p:nvPr/>
        </p:nvSpPr>
        <p:spPr>
          <a:xfrm>
            <a:off x="512776" y="4978922"/>
            <a:ext cx="5190161" cy="971100"/>
          </a:xfrm>
          <a:prstGeom prst="rect">
            <a:avLst/>
          </a:prstGeom>
          <a:noFill/>
        </p:spPr>
        <p:txBody>
          <a:bodyPr wrap="square">
            <a:spAutoFit/>
          </a:bodyPr>
          <a:lstStyle/>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di viaggio e soggiorno da parte degli amministratori dell’impresa richiedente; </a:t>
            </a:r>
          </a:p>
          <a:p>
            <a:pPr marL="177800" indent="-177800"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di viaggio e soggiorno (incoming) di potenziali partner locali (esclusa la clientela); </a:t>
            </a:r>
          </a:p>
        </p:txBody>
      </p:sp>
      <p:sp>
        <p:nvSpPr>
          <p:cNvPr id="14" name="CasellaDiTesto 13">
            <a:extLst>
              <a:ext uri="{FF2B5EF4-FFF2-40B4-BE49-F238E27FC236}">
                <a16:creationId xmlns:a16="http://schemas.microsoft.com/office/drawing/2014/main" id="{E096CE00-9A2E-47EE-9787-85748B443F55}"/>
              </a:ext>
            </a:extLst>
          </p:cNvPr>
          <p:cNvSpPr txBox="1"/>
          <p:nvPr/>
        </p:nvSpPr>
        <p:spPr>
          <a:xfrm>
            <a:off x="615488" y="6523868"/>
            <a:ext cx="9709885" cy="281299"/>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8" name="CasellaDiTesto 7">
            <a:extLst>
              <a:ext uri="{FF2B5EF4-FFF2-40B4-BE49-F238E27FC236}">
                <a16:creationId xmlns:a16="http://schemas.microsoft.com/office/drawing/2014/main" id="{5AA0C842-D52A-2E83-30C5-FADDE74451F7}"/>
              </a:ext>
            </a:extLst>
          </p:cNvPr>
          <p:cNvSpPr txBox="1"/>
          <p:nvPr/>
        </p:nvSpPr>
        <p:spPr>
          <a:xfrm>
            <a:off x="5901483" y="1521069"/>
            <a:ext cx="5975365" cy="4566462"/>
          </a:xfrm>
          <a:prstGeom prst="rect">
            <a:avLst/>
          </a:prstGeom>
          <a:noFill/>
          <a:ln w="9525">
            <a:solidFill>
              <a:schemeClr val="accent2"/>
            </a:solidFill>
            <a:prstDash val="dash"/>
          </a:ln>
        </p:spPr>
        <p:txBody>
          <a:bodyPr wrap="square" lIns="96000" tIns="48000" rIns="96000" bIns="48000" anchor="t">
            <a:noAutofit/>
          </a:bodyPr>
          <a:lstStyle/>
          <a:p>
            <a:pPr marL="533400" algn="just" defTabSz="810584">
              <a:lnSpc>
                <a:spcPct val="114000"/>
              </a:lnSpc>
              <a:defRPr/>
            </a:pPr>
            <a:r>
              <a:rPr lang="it-IT" altLang="it-IT" sz="1333" b="1" dirty="0">
                <a:solidFill>
                  <a:schemeClr val="accent2"/>
                </a:solidFill>
                <a:latin typeface="Arial" panose="020B0604020202020204" pitchFamily="34" charset="0"/>
              </a:rPr>
              <a:t>Per le imprese con interessi in Africa sono inoltre ammissibili:</a:t>
            </a:r>
          </a:p>
          <a:p>
            <a:pPr algn="just" defTabSz="810584">
              <a:lnSpc>
                <a:spcPct val="114000"/>
              </a:lnSpc>
              <a:defRPr/>
            </a:pPr>
            <a:endParaRPr lang="it-IT" altLang="it-IT" sz="700" dirty="0">
              <a:solidFill>
                <a:schemeClr val="accent1"/>
              </a:solidFill>
            </a:endParaRP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la </a:t>
            </a:r>
            <a:r>
              <a:rPr lang="it-IT" sz="1200" b="1" dirty="0">
                <a:effectLst/>
                <a:latin typeface="Arial" panose="020B0604020202020204" pitchFamily="34" charset="0"/>
                <a:ea typeface="Arial" panose="020B0604020202020204" pitchFamily="34" charset="0"/>
                <a:cs typeface="Times New Roman" panose="02020603050405020304" pitchFamily="18" charset="0"/>
              </a:rPr>
              <a:t>formazione professionale in Italia o in Africa</a:t>
            </a:r>
            <a:r>
              <a:rPr lang="it-IT" sz="1200" dirty="0">
                <a:effectLst/>
                <a:latin typeface="Arial" panose="020B0604020202020204" pitchFamily="34" charset="0"/>
                <a:ea typeface="Arial" panose="020B0604020202020204" pitchFamily="34" charset="0"/>
                <a:cs typeface="Times New Roman" panose="02020603050405020304" pitchFamily="18" charset="0"/>
              </a:rPr>
              <a:t> di personale africano </a:t>
            </a:r>
            <a:r>
              <a:rPr lang="it-IT" sz="1200" dirty="0">
                <a:effectLst/>
                <a:latin typeface="Arial" panose="020B0604020202020204" pitchFamily="34" charset="0"/>
                <a:ea typeface="Arial" panose="020B0604020202020204" pitchFamily="34" charset="0"/>
                <a:cs typeface="Arial" panose="020B0604020202020204" pitchFamily="34" charset="0"/>
              </a:rPr>
              <a:t>(realizzate dall’Impresa Richiedente direttamente o per il tramite di proprie controllate, anche estere)</a:t>
            </a:r>
            <a:r>
              <a:rPr lang="it-IT" sz="1200" dirty="0">
                <a:effectLst/>
                <a:latin typeface="Arial" panose="020B0604020202020204" pitchFamily="34" charset="0"/>
                <a:ea typeface="Arial" panose="020B0604020202020204" pitchFamily="34" charset="0"/>
                <a:cs typeface="Times New Roman" panose="02020603050405020304" pitchFamily="18" charset="0"/>
              </a:rPr>
              <a:t>.  La formazione dev’essere erogata da una società terza ovvero enti o istituti di formazione (in ogni caso certificati e dotati di requisiti di professionalità e indipendenza)</a:t>
            </a:r>
            <a:r>
              <a:rPr lang="it-IT"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it-IT" sz="1200" dirty="0">
                <a:effectLst/>
                <a:latin typeface="Arial" panose="020B0604020202020204" pitchFamily="34" charset="0"/>
                <a:ea typeface="Arial" panose="020B0604020202020204" pitchFamily="34" charset="0"/>
                <a:cs typeface="Times New Roman" panose="02020603050405020304" pitchFamily="18" charset="0"/>
              </a:rPr>
              <a:t>ovvero da professionisti anch’essi dotati di requisiti di professionalità e indipendenza nonché di comprovata esperienza e certificazioni;</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Arial" panose="020B0604020202020204" pitchFamily="34" charset="0"/>
                <a:cs typeface="Times New Roman" panose="02020603050405020304" pitchFamily="18" charset="0"/>
              </a:rPr>
              <a:t>spese per </a:t>
            </a:r>
            <a:r>
              <a:rPr lang="it-IT" sz="1200" b="1" dirty="0">
                <a:effectLst/>
                <a:latin typeface="Arial" panose="020B0604020202020204" pitchFamily="34" charset="0"/>
                <a:ea typeface="Arial" panose="020B0604020202020204" pitchFamily="34" charset="0"/>
                <a:cs typeface="Times New Roman" panose="02020603050405020304" pitchFamily="18" charset="0"/>
              </a:rPr>
              <a:t>l’affitto e per l’allestimento</a:t>
            </a:r>
            <a:r>
              <a:rPr lang="it-IT" sz="1200" dirty="0">
                <a:effectLst/>
                <a:latin typeface="Arial" panose="020B0604020202020204" pitchFamily="34" charset="0"/>
                <a:ea typeface="Arial" panose="020B0604020202020204" pitchFamily="34" charset="0"/>
                <a:cs typeface="Times New Roman" panose="02020603050405020304" pitchFamily="18" charset="0"/>
              </a:rPr>
              <a:t> della eventuale struttura destinata alla formazione del personale africano;</a:t>
            </a:r>
          </a:p>
          <a:p>
            <a:pPr marL="266700" lvl="1" indent="-266700" algn="just">
              <a:lnSpc>
                <a:spcPct val="107000"/>
              </a:lnSpc>
              <a:spcAft>
                <a:spcPts val="600"/>
              </a:spcAft>
              <a:buSzPct val="100000"/>
              <a:buFont typeface="Wingdings" panose="05000000000000000000" pitchFamily="2" charset="2"/>
              <a:buChar char="§"/>
            </a:pPr>
            <a:r>
              <a:rPr lang="it-IT" sz="1200" dirty="0">
                <a:effectLst/>
                <a:latin typeface="Arial" panose="020B0604020202020204" pitchFamily="34" charset="0"/>
                <a:ea typeface="Calibri" panose="020F0502020204030204" pitchFamily="34" charset="0"/>
                <a:cs typeface="Times New Roman" panose="02020603050405020304" pitchFamily="18" charset="0"/>
              </a:rPr>
              <a:t>spese di </a:t>
            </a:r>
            <a:r>
              <a:rPr lang="it-IT" sz="1200" b="1" dirty="0">
                <a:effectLst/>
                <a:latin typeface="Arial" panose="020B0604020202020204" pitchFamily="34" charset="0"/>
                <a:ea typeface="Calibri" panose="020F0502020204030204" pitchFamily="34" charset="0"/>
                <a:cs typeface="Times New Roman" panose="02020603050405020304" pitchFamily="18" charset="0"/>
              </a:rPr>
              <a:t>viaggio, ingresso (incluse eventuali spese per le pratiche di regolarizzazione in Italia) e soggiorno in Italia</a:t>
            </a:r>
            <a:r>
              <a:rPr lang="it-IT" sz="1200" dirty="0">
                <a:effectLst/>
                <a:latin typeface="Arial" panose="020B0604020202020204" pitchFamily="34" charset="0"/>
                <a:ea typeface="Calibri" panose="020F0502020204030204" pitchFamily="34" charset="0"/>
                <a:cs typeface="Times New Roman" panose="02020603050405020304" pitchFamily="18" charset="0"/>
              </a:rPr>
              <a:t> del personale</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r>
              <a:rPr lang="it-IT" sz="1200" dirty="0">
                <a:effectLst/>
                <a:latin typeface="Arial" panose="020B0604020202020204" pitchFamily="34" charset="0"/>
                <a:ea typeface="Calibri" panose="020F0502020204030204" pitchFamily="34" charset="0"/>
                <a:cs typeface="Times New Roman" panose="02020603050405020304" pitchFamily="18" charset="0"/>
              </a:rPr>
              <a:t>africano</a:t>
            </a:r>
            <a:r>
              <a:rPr lang="it-IT" sz="1200" b="1" dirty="0">
                <a:effectLst/>
                <a:latin typeface="Arial" panose="020B0604020202020204" pitchFamily="34" charset="0"/>
                <a:ea typeface="Calibri" panose="020F0502020204030204" pitchFamily="34" charset="0"/>
                <a:cs typeface="Times New Roman" panose="02020603050405020304" pitchFamily="18" charset="0"/>
              </a:rPr>
              <a:t> </a:t>
            </a:r>
            <a:r>
              <a:rPr lang="it-IT" sz="1200" dirty="0">
                <a:effectLst/>
                <a:latin typeface="Arial" panose="020B0604020202020204" pitchFamily="34" charset="0"/>
                <a:ea typeface="Calibri" panose="020F0502020204030204" pitchFamily="34" charset="0"/>
                <a:cs typeface="Times New Roman" panose="02020603050405020304" pitchFamily="18" charset="0"/>
              </a:rPr>
              <a:t>per assunzione, dopo eventuale formazione, se non già effettuata in loco</a:t>
            </a:r>
          </a:p>
          <a:p>
            <a:pPr marL="266700" lvl="1" indent="-266700" algn="just">
              <a:lnSpc>
                <a:spcPct val="107000"/>
              </a:lnSpc>
              <a:spcAft>
                <a:spcPts val="600"/>
              </a:spcAft>
              <a:buSzPct val="100000"/>
              <a:buFont typeface="Wingdings" panose="05000000000000000000" pitchFamily="2" charset="2"/>
              <a:buChar char="§"/>
            </a:pPr>
            <a:r>
              <a:rPr lang="it-IT" sz="1200" dirty="0"/>
              <a:t>ampliamento delle </a:t>
            </a:r>
            <a:r>
              <a:rPr lang="it-IT" sz="1200" b="1" dirty="0"/>
              <a:t>spese di «Supporto al progetto» </a:t>
            </a:r>
            <a:r>
              <a:rPr lang="it-IT" sz="1200" dirty="0"/>
              <a:t>(max 20% del finanziamento) alle spese di viaggio e soggiorno (c.d. incoming) di </a:t>
            </a:r>
            <a:r>
              <a:rPr lang="it-IT" sz="1200" b="1" dirty="0"/>
              <a:t>potenziali clienti africani in Italia</a:t>
            </a:r>
          </a:p>
          <a:p>
            <a:pPr marL="0" lvl="1" algn="just">
              <a:lnSpc>
                <a:spcPct val="107000"/>
              </a:lnSpc>
              <a:spcAft>
                <a:spcPts val="600"/>
              </a:spcAft>
              <a:buSzPct val="100000"/>
            </a:pPr>
            <a:r>
              <a:rPr lang="it-IT" sz="1050" b="1" i="1" dirty="0">
                <a:solidFill>
                  <a:schemeClr val="accent3"/>
                </a:solidFill>
                <a:latin typeface="Arial" panose="020B0604020202020204" pitchFamily="34" charset="0"/>
                <a:cs typeface="Times New Roman" panose="02020603050405020304" pitchFamily="18" charset="0"/>
              </a:rPr>
              <a:t>N.B. con riferimento alle spese per la formazione professionale di personale africano e alle spese connesse di viaggio, ingresso (regolarizzazione in Italia) e soggiorno in Italia del personale africano, l’Impresa Richiedente dovrà fornire evidenza documentale, in fase di Rendicontazione, dell’assunzione di almeno il 30% del personale formato direttamente o per il tramite di proprie controllate, anche estere.</a:t>
            </a:r>
          </a:p>
          <a:p>
            <a:pPr marL="0" lvl="1" algn="just">
              <a:lnSpc>
                <a:spcPct val="107000"/>
              </a:lnSpc>
              <a:spcAft>
                <a:spcPts val="600"/>
              </a:spcAft>
              <a:buSzPct val="100000"/>
            </a:pPr>
            <a:endParaRPr lang="it-IT"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ettangolo con angoli arrotondati 15">
            <a:extLst>
              <a:ext uri="{FF2B5EF4-FFF2-40B4-BE49-F238E27FC236}">
                <a16:creationId xmlns:a16="http://schemas.microsoft.com/office/drawing/2014/main" id="{E18213F5-7307-8870-896B-83BB81989A56}"/>
              </a:ext>
            </a:extLst>
          </p:cNvPr>
          <p:cNvSpPr/>
          <p:nvPr/>
        </p:nvSpPr>
        <p:spPr>
          <a:xfrm rot="20348118">
            <a:off x="5499275" y="1506869"/>
            <a:ext cx="933851"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5801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455605" y="6045251"/>
            <a:ext cx="1571947" cy="704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5" name="Segnaposto testo 1"/>
          <p:cNvSpPr>
            <a:spLocks noGrp="1"/>
          </p:cNvSpPr>
          <p:nvPr>
            <p:ph type="body" idx="13"/>
          </p:nvPr>
        </p:nvSpPr>
        <p:spPr>
          <a:xfrm>
            <a:off x="412311" y="342111"/>
            <a:ext cx="9471428" cy="383116"/>
          </a:xfrm>
        </p:spPr>
        <p:txBody>
          <a:bodyPr/>
          <a:lstStyle/>
          <a:p>
            <a:r>
              <a:rPr lang="it-IT" dirty="0"/>
              <a:t>Inserimento delle imprese italiane sui mercati internazionali («</a:t>
            </a:r>
            <a:r>
              <a:rPr lang="it-IT" dirty="0">
                <a:solidFill>
                  <a:schemeClr val="accent2"/>
                </a:solidFill>
              </a:rPr>
              <a:t>Inserimento Mercati</a:t>
            </a:r>
            <a:r>
              <a:rPr lang="it-IT" dirty="0"/>
              <a:t>») </a:t>
            </a:r>
          </a:p>
          <a:p>
            <a:endParaRPr lang="it-IT" dirty="0"/>
          </a:p>
        </p:txBody>
      </p:sp>
      <p:sp>
        <p:nvSpPr>
          <p:cNvPr id="28" name="Segnaposto testo 25">
            <a:extLst>
              <a:ext uri="{FF2B5EF4-FFF2-40B4-BE49-F238E27FC236}">
                <a16:creationId xmlns:a16="http://schemas.microsoft.com/office/drawing/2014/main" id="{6B995381-B17B-4631-89F9-93B28697404F}"/>
              </a:ext>
            </a:extLst>
          </p:cNvPr>
          <p:cNvSpPr txBox="1">
            <a:spLocks/>
          </p:cNvSpPr>
          <p:nvPr/>
        </p:nvSpPr>
        <p:spPr bwMode="auto">
          <a:xfrm>
            <a:off x="926041" y="1203367"/>
            <a:ext cx="10931527"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la realizzazione di investimenti sui mercati internazionali, relativi </a:t>
            </a:r>
            <a:r>
              <a:rPr lang="it-IT" altLang="it-IT" sz="1400" b="1" dirty="0">
                <a:solidFill>
                  <a:srgbClr val="415364"/>
                </a:solidFill>
                <a:latin typeface="Arial" panose="020B0604020202020204" pitchFamily="34" charset="0"/>
              </a:rPr>
              <a:t>(i) all’apertura di nuove strutture commerciali all’estero </a:t>
            </a:r>
            <a:r>
              <a:rPr lang="it-IT" altLang="it-IT" sz="1400" dirty="0">
                <a:solidFill>
                  <a:srgbClr val="415364"/>
                </a:solidFill>
                <a:latin typeface="Arial" panose="020B0604020202020204" pitchFamily="34" charset="0"/>
              </a:rPr>
              <a:t>ove non già presenti o </a:t>
            </a:r>
            <a:r>
              <a:rPr lang="it-IT" altLang="it-IT" sz="1400" b="1" dirty="0">
                <a:solidFill>
                  <a:srgbClr val="415364"/>
                </a:solidFill>
                <a:latin typeface="Arial" panose="020B0604020202020204" pitchFamily="34" charset="0"/>
              </a:rPr>
              <a:t>(ii) al potenziamento e/o sostituzione di una propria Struttura già esistente (ad eccezione del negozio)</a:t>
            </a:r>
            <a:r>
              <a:rPr lang="it-IT" altLang="it-IT" sz="1400" dirty="0">
                <a:solidFill>
                  <a:srgbClr val="415364"/>
                </a:solidFill>
                <a:latin typeface="Arial" panose="020B0604020202020204" pitchFamily="34" charset="0"/>
              </a:rPr>
              <a:t>. Le tipologie di Strutture ammissibili sono un negozio o un corner, uno showroom e un ufficio*</a:t>
            </a:r>
          </a:p>
        </p:txBody>
      </p:sp>
      <p:pic>
        <p:nvPicPr>
          <p:cNvPr id="29" name="Immagine 28"/>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34433" y="1320781"/>
            <a:ext cx="597824" cy="597824"/>
          </a:xfrm>
          <a:prstGeom prst="rect">
            <a:avLst/>
          </a:prstGeom>
        </p:spPr>
      </p:pic>
      <p:sp>
        <p:nvSpPr>
          <p:cNvPr id="30" name="Rettangolo 29">
            <a:extLst>
              <a:ext uri="{FF2B5EF4-FFF2-40B4-BE49-F238E27FC236}">
                <a16:creationId xmlns:a16="http://schemas.microsoft.com/office/drawing/2014/main" id="{CB8AE001-6839-4DC6-827E-F42764EFF6F0}"/>
              </a:ext>
            </a:extLst>
          </p:cNvPr>
          <p:cNvSpPr>
            <a:spLocks noChangeArrowheads="1"/>
          </p:cNvSpPr>
          <p:nvPr/>
        </p:nvSpPr>
        <p:spPr bwMode="auto">
          <a:xfrm>
            <a:off x="6875787" y="5463102"/>
            <a:ext cx="4925847"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pari al 25% entro un anno dalla stipula a seguito di prima rendicontazione obbligatoria; terza tranche a saldo dell’importo rendicontato </a:t>
            </a:r>
          </a:p>
        </p:txBody>
      </p:sp>
      <p:sp>
        <p:nvSpPr>
          <p:cNvPr id="3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490400" y="2271364"/>
            <a:ext cx="4637513"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42" name="Rettangolo 41">
            <a:extLst>
              <a:ext uri="{FF2B5EF4-FFF2-40B4-BE49-F238E27FC236}">
                <a16:creationId xmlns:a16="http://schemas.microsoft.com/office/drawing/2014/main" id="{C4DC1474-D9A6-4443-B30F-FDC0AB40DE10}"/>
              </a:ext>
            </a:extLst>
          </p:cNvPr>
          <p:cNvSpPr>
            <a:spLocks noChangeArrowheads="1"/>
          </p:cNvSpPr>
          <p:nvPr/>
        </p:nvSpPr>
        <p:spPr bwMode="auto">
          <a:xfrm>
            <a:off x="490399" y="3055937"/>
            <a:ext cx="4784037" cy="91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35%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r>
              <a:rPr lang="it-IT" sz="1200" dirty="0">
                <a:solidFill>
                  <a:srgbClr val="797979"/>
                </a:solidFill>
                <a:latin typeface="Arial"/>
              </a:rPr>
              <a:t>. Importo massimo variabile in funzione della dimensione, come da tabella seguente</a:t>
            </a:r>
            <a:r>
              <a:rPr lang="it-IT" sz="1200" dirty="0">
                <a:solidFill>
                  <a:srgbClr val="00B050"/>
                </a:solidFill>
                <a:latin typeface="Arial"/>
              </a:rPr>
              <a:t>:</a:t>
            </a:r>
            <a:endParaRPr lang="it-IT" sz="1200" dirty="0">
              <a:solidFill>
                <a:srgbClr val="00B050"/>
              </a:solidFill>
              <a:latin typeface="Arial" panose="020B0604020202020204" pitchFamily="34" charset="0"/>
            </a:endParaRPr>
          </a:p>
        </p:txBody>
      </p:sp>
      <p:sp>
        <p:nvSpPr>
          <p:cNvPr id="45" name="Rettangolo 44">
            <a:extLst>
              <a:ext uri="{FF2B5EF4-FFF2-40B4-BE49-F238E27FC236}">
                <a16:creationId xmlns:a16="http://schemas.microsoft.com/office/drawing/2014/main" id="{DEC0FADB-17C8-423C-A4CF-8F31DAAD1FE1}"/>
              </a:ext>
            </a:extLst>
          </p:cNvPr>
          <p:cNvSpPr/>
          <p:nvPr/>
        </p:nvSpPr>
        <p:spPr>
          <a:xfrm>
            <a:off x="756697" y="5740617"/>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00" dirty="0">
                <a:solidFill>
                  <a:srgbClr val="797979"/>
                </a:solidFill>
                <a:latin typeface="Arial" panose="020B0604020202020204" pitchFamily="34" charset="0"/>
              </a:rPr>
              <a:t>6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660312" y="2271364"/>
            <a:ext cx="5319773" cy="182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66700" defTabSz="914332">
              <a:spcAft>
                <a:spcPts val="225"/>
              </a:spcAft>
              <a:defRPr/>
            </a:pPr>
            <a:r>
              <a:rPr lang="it-IT" altLang="it-IT" sz="1200" dirty="0">
                <a:solidFill>
                  <a:srgbClr val="797979"/>
                </a:solidFill>
                <a:latin typeface="Arial" panose="020B0604020202020204" pitchFamily="34" charset="0"/>
              </a:rPr>
              <a:t>Compilazione di una scheda programma che preveda:</a:t>
            </a:r>
          </a:p>
          <a:p>
            <a:pPr marL="622284" indent="-261932" algn="just" defTabSz="914354">
              <a:buFont typeface="Arial" panose="020B0604020202020204" pitchFamily="34" charset="0"/>
              <a:buChar char="•"/>
              <a:tabLst>
                <a:tab pos="808018" algn="l"/>
              </a:tabLst>
              <a:defRPr/>
            </a:pPr>
            <a:r>
              <a:rPr lang="it-IT" altLang="it-IT" sz="1200" b="1" dirty="0">
                <a:solidFill>
                  <a:srgbClr val="797979"/>
                </a:solidFill>
                <a:latin typeface="Arial" panose="020B0604020202020204" pitchFamily="34" charset="0"/>
              </a:rPr>
              <a:t>almeno il 50% </a:t>
            </a:r>
            <a:r>
              <a:rPr lang="it-IT" altLang="it-IT" sz="1200" dirty="0">
                <a:solidFill>
                  <a:srgbClr val="797979"/>
                </a:solidFill>
                <a:latin typeface="Arial" panose="020B0604020202020204" pitchFamily="34" charset="0"/>
              </a:rPr>
              <a:t>del finanziamento a «Spese di investimento per la struttura» e </a:t>
            </a:r>
          </a:p>
          <a:p>
            <a:pPr marL="622284" indent="-261932" algn="just" defTabSz="914354">
              <a:buFont typeface="Arial" panose="020B0604020202020204" pitchFamily="34" charset="0"/>
              <a:buChar char="•"/>
              <a:tabLst>
                <a:tab pos="808018" algn="l"/>
              </a:tabLst>
              <a:defRPr/>
            </a:pPr>
            <a:r>
              <a:rPr lang="it-IT" altLang="it-IT" sz="1200" b="1" dirty="0">
                <a:solidFill>
                  <a:srgbClr val="797979"/>
                </a:solidFill>
                <a:latin typeface="Arial" panose="020B0604020202020204" pitchFamily="34" charset="0"/>
              </a:rPr>
              <a:t>massimo il 50% </a:t>
            </a:r>
            <a:r>
              <a:rPr lang="it-IT" altLang="it-IT" sz="1200" dirty="0">
                <a:solidFill>
                  <a:srgbClr val="797979"/>
                </a:solidFill>
                <a:latin typeface="Arial" panose="020B0604020202020204" pitchFamily="34" charset="0"/>
              </a:rPr>
              <a:t>a Spese per formazione, consulenze e attività promozionali (c.d. «spese di supporto»)</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a:p>
            <a:pPr algn="ctr" defTabSz="914354">
              <a:tabLst>
                <a:tab pos="88900" algn="l"/>
              </a:tabLst>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a:p>
            <a:pPr marL="622284" indent="-261932" algn="just" defTabSz="914354">
              <a:buFont typeface="Arial" panose="020B0604020202020204" pitchFamily="34" charset="0"/>
              <a:buChar char="•"/>
              <a:tabLst>
                <a:tab pos="808018" algn="l"/>
              </a:tabLst>
              <a:defRPr/>
            </a:pPr>
            <a:endParaRPr lang="it-IT" altLang="it-IT" sz="1200" dirty="0">
              <a:solidFill>
                <a:srgbClr val="797979"/>
              </a:solidFill>
              <a:latin typeface="Arial" panose="020B0604020202020204" pitchFamily="34" charset="0"/>
            </a:endParaRPr>
          </a:p>
        </p:txBody>
      </p:sp>
      <p:pic>
        <p:nvPicPr>
          <p:cNvPr id="49" name="Immagine 4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1591" y="3224183"/>
            <a:ext cx="522000" cy="522000"/>
          </a:xfrm>
          <a:prstGeom prst="rect">
            <a:avLst/>
          </a:prstGeom>
        </p:spPr>
      </p:pic>
      <p:pic>
        <p:nvPicPr>
          <p:cNvPr id="50" name="Immagine 4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13774" y="5707579"/>
            <a:ext cx="522000" cy="522000"/>
          </a:xfrm>
          <a:prstGeom prst="rect">
            <a:avLst/>
          </a:prstGeom>
        </p:spPr>
      </p:pic>
      <p:cxnSp>
        <p:nvCxnSpPr>
          <p:cNvPr id="51" name="Connettore diritto 50"/>
          <p:cNvCxnSpPr/>
          <p:nvPr/>
        </p:nvCxnSpPr>
        <p:spPr>
          <a:xfrm>
            <a:off x="6075111" y="2214976"/>
            <a:ext cx="0" cy="412327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89403" y="5633739"/>
            <a:ext cx="522000" cy="522000"/>
          </a:xfrm>
          <a:prstGeom prst="rect">
            <a:avLst/>
          </a:prstGeom>
        </p:spPr>
      </p:pic>
      <p:pic>
        <p:nvPicPr>
          <p:cNvPr id="53" name="Immagine 52"/>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1591" y="2229602"/>
            <a:ext cx="459007" cy="459007"/>
          </a:xfrm>
          <a:prstGeom prst="rect">
            <a:avLst/>
          </a:prstGeom>
        </p:spPr>
      </p:pic>
      <p:graphicFrame>
        <p:nvGraphicFramePr>
          <p:cNvPr id="54" name="Tabella 53"/>
          <p:cNvGraphicFramePr>
            <a:graphicFrameLocks noGrp="1"/>
          </p:cNvGraphicFramePr>
          <p:nvPr>
            <p:extLst>
              <p:ext uri="{D42A27DB-BD31-4B8C-83A1-F6EECF244321}">
                <p14:modId xmlns:p14="http://schemas.microsoft.com/office/powerpoint/2010/main" val="3060517983"/>
              </p:ext>
            </p:extLst>
          </p:nvPr>
        </p:nvGraphicFramePr>
        <p:xfrm>
          <a:off x="1567665" y="4087569"/>
          <a:ext cx="3188736" cy="944887"/>
        </p:xfrm>
        <a:graphic>
          <a:graphicData uri="http://schemas.openxmlformats.org/drawingml/2006/table">
            <a:tbl>
              <a:tblPr firstRow="1" firstCol="1" bandRow="1">
                <a:tableStyleId>{5C22544A-7EE6-4342-B048-85BDC9FD1C3A}</a:tableStyleId>
              </a:tblPr>
              <a:tblGrid>
                <a:gridCol w="1876605">
                  <a:extLst>
                    <a:ext uri="{9D8B030D-6E8A-4147-A177-3AD203B41FA5}">
                      <a16:colId xmlns:a16="http://schemas.microsoft.com/office/drawing/2014/main" val="2758687129"/>
                    </a:ext>
                  </a:extLst>
                </a:gridCol>
                <a:gridCol w="1312131">
                  <a:extLst>
                    <a:ext uri="{9D8B030D-6E8A-4147-A177-3AD203B41FA5}">
                      <a16:colId xmlns:a16="http://schemas.microsoft.com/office/drawing/2014/main" val="571681323"/>
                    </a:ext>
                  </a:extLst>
                </a:gridCol>
              </a:tblGrid>
              <a:tr h="229813">
                <a:tc>
                  <a:txBody>
                    <a:bodyPr/>
                    <a:lstStyle/>
                    <a:p>
                      <a:pPr>
                        <a:lnSpc>
                          <a:spcPct val="107000"/>
                        </a:lnSpc>
                        <a:spcAft>
                          <a:spcPts val="6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00" dirty="0">
                          <a:effectLst/>
                          <a:latin typeface="Arial" panose="020B0604020202020204" pitchFamily="34" charset="0"/>
                          <a:ea typeface="Calibri" panose="020F0502020204030204" pitchFamily="34" charset="0"/>
                          <a:cs typeface="Times New Roman" panose="02020603050405020304" pitchFamily="18" charset="0"/>
                        </a:rPr>
                        <a:t>Importi €</a:t>
                      </a:r>
                    </a:p>
                  </a:txBody>
                  <a:tcPr marL="53340" marR="53340" marT="0" marB="0" anchor="ctr"/>
                </a:tc>
                <a:extLst>
                  <a:ext uri="{0D108BD9-81ED-4DB2-BD59-A6C34878D82A}">
                    <a16:rowId xmlns:a16="http://schemas.microsoft.com/office/drawing/2014/main" val="2689467529"/>
                  </a:ext>
                </a:extLst>
              </a:tr>
              <a:tr h="229813">
                <a:tc>
                  <a:txBody>
                    <a:bodyPr/>
                    <a:lstStyle/>
                    <a:p>
                      <a:pPr>
                        <a:lnSpc>
                          <a:spcPct val="107000"/>
                        </a:lnSpc>
                        <a:spcAft>
                          <a:spcPts val="600"/>
                        </a:spcAft>
                      </a:pPr>
                      <a:r>
                        <a:rPr lang="it-IT" sz="1100" b="0" dirty="0">
                          <a:effectLst/>
                        </a:rPr>
                        <a:t>Micro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56309">
                <a:tc>
                  <a:txBody>
                    <a:bodyPr/>
                    <a:lstStyle/>
                    <a:p>
                      <a:pPr>
                        <a:lnSpc>
                          <a:spcPct val="107000"/>
                        </a:lnSpc>
                        <a:spcAft>
                          <a:spcPts val="600"/>
                        </a:spcAft>
                      </a:pPr>
                      <a:r>
                        <a:rPr lang="it-IT" sz="1100" b="0" dirty="0">
                          <a:effectLst/>
                        </a:rPr>
                        <a:t>Piccola e Media impresa**</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2.500.000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28952">
                <a:tc>
                  <a:txBody>
                    <a:bodyPr/>
                    <a:lstStyle/>
                    <a:p>
                      <a:pPr>
                        <a:lnSpc>
                          <a:spcPct val="107000"/>
                        </a:lnSpc>
                        <a:spcAft>
                          <a:spcPts val="600"/>
                        </a:spcAft>
                      </a:pPr>
                      <a:r>
                        <a:rPr lang="it-IT" sz="1100" b="0" dirty="0">
                          <a:effectLst/>
                        </a:rPr>
                        <a:t>Altre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3.500.000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pic>
        <p:nvPicPr>
          <p:cNvPr id="55" name="Immagine 54"/>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64312" y="2602248"/>
            <a:ext cx="396000" cy="396000"/>
          </a:xfrm>
          <a:prstGeom prst="rect">
            <a:avLst/>
          </a:prstGeom>
        </p:spPr>
      </p:pic>
      <p:sp>
        <p:nvSpPr>
          <p:cNvPr id="56" name="Rettangolo 55"/>
          <p:cNvSpPr/>
          <p:nvPr/>
        </p:nvSpPr>
        <p:spPr>
          <a:xfrm>
            <a:off x="729466" y="5153581"/>
            <a:ext cx="5264127" cy="553998"/>
          </a:xfrm>
          <a:prstGeom prst="rect">
            <a:avLst/>
          </a:prstGeom>
        </p:spPr>
        <p:txBody>
          <a:bodyPr wrap="square">
            <a:spAutoFit/>
          </a:bodyPr>
          <a:lstStyle/>
          <a:p>
            <a:pPr>
              <a:defRPr/>
            </a:pPr>
            <a:r>
              <a:rPr lang="it-IT" sz="1000" dirty="0">
                <a:solidFill>
                  <a:srgbClr val="797979"/>
                </a:solidFill>
                <a:latin typeface="Arial" panose="020B0604020202020204"/>
              </a:rPr>
              <a:t>* Società con un fatturato fino a € 2/mln e con 10 dipendenti</a:t>
            </a:r>
          </a:p>
          <a:p>
            <a:pPr>
              <a:defRPr/>
            </a:pPr>
            <a:r>
              <a:rPr lang="it-IT" sz="1000" dirty="0">
                <a:solidFill>
                  <a:srgbClr val="797979"/>
                </a:solidFill>
                <a:latin typeface="Arial" panose="020B0604020202020204"/>
              </a:rPr>
              <a:t>** Società con un fatturato da oltre € 2/mln e fino a € 50/mln, con un numero di dipendenti tra le 11 e le 250 unità</a:t>
            </a:r>
          </a:p>
        </p:txBody>
      </p:sp>
      <p:pic>
        <p:nvPicPr>
          <p:cNvPr id="58" name="Immagine 57"/>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32930" y="4236027"/>
            <a:ext cx="523800" cy="523800"/>
          </a:xfrm>
          <a:prstGeom prst="rect">
            <a:avLst/>
          </a:prstGeom>
        </p:spPr>
      </p:pic>
      <p:sp>
        <p:nvSpPr>
          <p:cNvPr id="22" name="Segnaposto testo 25">
            <a:extLst>
              <a:ext uri="{FF2B5EF4-FFF2-40B4-BE49-F238E27FC236}">
                <a16:creationId xmlns:a16="http://schemas.microsoft.com/office/drawing/2014/main" id="{7A364235-06FD-4721-82EF-97A8E2E1D4B3}"/>
              </a:ext>
            </a:extLst>
          </p:cNvPr>
          <p:cNvSpPr txBox="1">
            <a:spLocks/>
          </p:cNvSpPr>
          <p:nvPr/>
        </p:nvSpPr>
        <p:spPr bwMode="auto">
          <a:xfrm>
            <a:off x="609349" y="6421220"/>
            <a:ext cx="10931527" cy="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000" dirty="0">
                <a:solidFill>
                  <a:srgbClr val="415364"/>
                </a:solidFill>
                <a:latin typeface="Arial" panose="020B0604020202020204" pitchFamily="34" charset="0"/>
              </a:rPr>
              <a:t>*E’ possibile finanziare solo il negozio esclusivamente se non si è già presenti in una specifica geografia, anche con proprie strutture.</a:t>
            </a:r>
          </a:p>
        </p:txBody>
      </p:sp>
      <p:sp>
        <p:nvSpPr>
          <p:cNvPr id="2" name="Segnaposto numero diapositiva 3">
            <a:extLst>
              <a:ext uri="{FF2B5EF4-FFF2-40B4-BE49-F238E27FC236}">
                <a16:creationId xmlns:a16="http://schemas.microsoft.com/office/drawing/2014/main" id="{E534139B-62AB-A5A6-9B60-8E59C083C21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BBBC232-127A-848C-0329-F2860E9AAC3E}"/>
              </a:ext>
            </a:extLst>
          </p:cNvPr>
          <p:cNvSpPr>
            <a:spLocks noChangeArrowheads="1"/>
          </p:cNvSpPr>
          <p:nvPr/>
        </p:nvSpPr>
        <p:spPr bwMode="auto">
          <a:xfrm>
            <a:off x="6720065" y="4011684"/>
            <a:ext cx="5057867"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 </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a:t>
            </a:r>
            <a:r>
              <a:rPr lang="it-IT" altLang="it-IT" sz="1200" b="1" dirty="0">
                <a:solidFill>
                  <a:srgbClr val="797979"/>
                </a:solidFill>
                <a:latin typeface="Arial" panose="020B0604020202020204" pitchFamily="34" charset="0"/>
              </a:rPr>
              <a:t> </a:t>
            </a:r>
            <a:r>
              <a:rPr lang="it-IT" altLang="it-IT" sz="1200" b="1" dirty="0">
                <a:solidFill>
                  <a:schemeClr val="accent2"/>
                </a:solidFill>
                <a:latin typeface="Arial" panose="020B0604020202020204" pitchFamily="34" charset="0"/>
              </a:rPr>
              <a:t>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7" name="Rettangolo con angoli arrotondati 6">
            <a:extLst>
              <a:ext uri="{FF2B5EF4-FFF2-40B4-BE49-F238E27FC236}">
                <a16:creationId xmlns:a16="http://schemas.microsoft.com/office/drawing/2014/main" id="{B882B2BF-4929-A577-F5EA-F511ECCE8B20}"/>
              </a:ext>
            </a:extLst>
          </p:cNvPr>
          <p:cNvSpPr/>
          <p:nvPr/>
        </p:nvSpPr>
        <p:spPr>
          <a:xfrm rot="20348118">
            <a:off x="6169341" y="349961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8" name="Rettangolo con angoli arrotondati 7">
            <a:extLst>
              <a:ext uri="{FF2B5EF4-FFF2-40B4-BE49-F238E27FC236}">
                <a16:creationId xmlns:a16="http://schemas.microsoft.com/office/drawing/2014/main" id="{8F0BD81B-B66F-8996-684A-0EBB39AF509B}"/>
              </a:ext>
            </a:extLst>
          </p:cNvPr>
          <p:cNvSpPr/>
          <p:nvPr/>
        </p:nvSpPr>
        <p:spPr>
          <a:xfrm rot="20348118">
            <a:off x="7072476" y="4060489"/>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026666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Inserimento mercati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13</a:t>
            </a:fld>
            <a:endParaRPr lang="it-IT" dirty="0"/>
          </a:p>
        </p:txBody>
      </p:sp>
      <p:sp>
        <p:nvSpPr>
          <p:cNvPr id="7" name="Rettangolo con angoli arrotondati 6">
            <a:extLst>
              <a:ext uri="{FF2B5EF4-FFF2-40B4-BE49-F238E27FC236}">
                <a16:creationId xmlns:a16="http://schemas.microsoft.com/office/drawing/2014/main" id="{4241A3F9-A48D-CC91-65D5-CBF294D0E8EA}"/>
              </a:ext>
            </a:extLst>
          </p:cNvPr>
          <p:cNvSpPr/>
          <p:nvPr/>
        </p:nvSpPr>
        <p:spPr>
          <a:xfrm>
            <a:off x="7694921" y="192704"/>
            <a:ext cx="4130896" cy="713144"/>
          </a:xfrm>
          <a:prstGeom prst="roundRect">
            <a:avLst/>
          </a:prstGeom>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b="1" dirty="0">
                <a:solidFill>
                  <a:schemeClr val="accent1"/>
                </a:solidFill>
              </a:rPr>
              <a:t>Disponibile in Circolare allegato con dettaglio delle spese ammissibili per ciascuna voce</a:t>
            </a:r>
          </a:p>
        </p:txBody>
      </p:sp>
      <p:sp>
        <p:nvSpPr>
          <p:cNvPr id="9" name="CasellaDiTesto 8">
            <a:extLst>
              <a:ext uri="{FF2B5EF4-FFF2-40B4-BE49-F238E27FC236}">
                <a16:creationId xmlns:a16="http://schemas.microsoft.com/office/drawing/2014/main" id="{DF58A5C4-E90E-384B-B0E0-38312D2B953B}"/>
              </a:ext>
            </a:extLst>
          </p:cNvPr>
          <p:cNvSpPr txBox="1"/>
          <p:nvPr/>
        </p:nvSpPr>
        <p:spPr>
          <a:xfrm>
            <a:off x="334433" y="607405"/>
            <a:ext cx="3526367" cy="533480"/>
          </a:xfrm>
          <a:prstGeom prst="rect">
            <a:avLst/>
          </a:prstGeom>
          <a:noFill/>
        </p:spPr>
        <p:txBody>
          <a:bodyPr wrap="square" lIns="48000" tIns="48000" rIns="48000" bIns="48000" anchor="ctr" anchorCtr="0">
            <a:noAutofit/>
          </a:bodyPr>
          <a:lstStyle/>
          <a:p>
            <a:r>
              <a:rPr lang="it-IT" altLang="it-IT" sz="1400" b="1" dirty="0">
                <a:solidFill>
                  <a:schemeClr val="accent2"/>
                </a:solidFill>
                <a:latin typeface="Arial" panose="020B0604020202020204" pitchFamily="34" charset="0"/>
              </a:rPr>
              <a:t>Scheda programma</a:t>
            </a:r>
            <a:endParaRPr lang="it-IT" sz="1400" b="1" dirty="0">
              <a:solidFill>
                <a:schemeClr val="accent2"/>
              </a:solidFill>
            </a:endParaRPr>
          </a:p>
        </p:txBody>
      </p:sp>
      <p:graphicFrame>
        <p:nvGraphicFramePr>
          <p:cNvPr id="26" name="Tabella 26">
            <a:extLst>
              <a:ext uri="{FF2B5EF4-FFF2-40B4-BE49-F238E27FC236}">
                <a16:creationId xmlns:a16="http://schemas.microsoft.com/office/drawing/2014/main" id="{2070B536-6E7D-5147-E470-B6828A088830}"/>
              </a:ext>
            </a:extLst>
          </p:cNvPr>
          <p:cNvGraphicFramePr>
            <a:graphicFrameLocks noGrp="1"/>
          </p:cNvGraphicFramePr>
          <p:nvPr>
            <p:extLst>
              <p:ext uri="{D42A27DB-BD31-4B8C-83A1-F6EECF244321}">
                <p14:modId xmlns:p14="http://schemas.microsoft.com/office/powerpoint/2010/main" val="3624768942"/>
              </p:ext>
            </p:extLst>
          </p:nvPr>
        </p:nvGraphicFramePr>
        <p:xfrm>
          <a:off x="374649" y="1070862"/>
          <a:ext cx="11451168" cy="4954576"/>
        </p:xfrm>
        <a:graphic>
          <a:graphicData uri="http://schemas.openxmlformats.org/drawingml/2006/table">
            <a:tbl>
              <a:tblPr firstRow="1" bandRow="1">
                <a:tableStyleId>{5C22544A-7EE6-4342-B048-85BDC9FD1C3A}</a:tableStyleId>
              </a:tblPr>
              <a:tblGrid>
                <a:gridCol w="5725584">
                  <a:extLst>
                    <a:ext uri="{9D8B030D-6E8A-4147-A177-3AD203B41FA5}">
                      <a16:colId xmlns:a16="http://schemas.microsoft.com/office/drawing/2014/main" val="2159220101"/>
                    </a:ext>
                  </a:extLst>
                </a:gridCol>
                <a:gridCol w="5725584">
                  <a:extLst>
                    <a:ext uri="{9D8B030D-6E8A-4147-A177-3AD203B41FA5}">
                      <a16:colId xmlns:a16="http://schemas.microsoft.com/office/drawing/2014/main" val="2794987487"/>
                    </a:ext>
                  </a:extLst>
                </a:gridCol>
              </a:tblGrid>
              <a:tr h="274160">
                <a:tc gridSpan="2">
                  <a:txBody>
                    <a:bodyPr/>
                    <a:lstStyle/>
                    <a:p>
                      <a:pPr algn="ctr"/>
                      <a:r>
                        <a:rPr lang="it-IT" sz="1300" dirty="0"/>
                        <a:t>Classe 1 (almeno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tc hMerge="1">
                  <a:txBody>
                    <a:bodyPr/>
                    <a:lstStyle/>
                    <a:p>
                      <a:pPr algn="ctr"/>
                      <a:endParaRPr lang="it-IT" sz="13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tcPr>
                </a:tc>
                <a:extLst>
                  <a:ext uri="{0D108BD9-81ED-4DB2-BD59-A6C34878D82A}">
                    <a16:rowId xmlns:a16="http://schemas.microsoft.com/office/drawing/2014/main" val="890500994"/>
                  </a:ext>
                </a:extLst>
              </a:tr>
              <a:tr h="274160">
                <a:tc gridSpan="2">
                  <a:txBody>
                    <a:bodyPr/>
                    <a:lstStyle/>
                    <a:p>
                      <a:r>
                        <a:rPr lang="it-IT" sz="1300" b="1" dirty="0"/>
                        <a:t>1. Spese di investimento per la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tc hMerge="1">
                  <a:txBody>
                    <a:bodyPr/>
                    <a:lstStyle/>
                    <a:p>
                      <a:endParaRPr lang="it-IT" sz="13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52012293"/>
                  </a:ext>
                </a:extLst>
              </a:tr>
              <a:tr h="259731">
                <a:tc gridSpan="2">
                  <a:txBody>
                    <a:bodyPr/>
                    <a:lstStyle/>
                    <a:p>
                      <a:r>
                        <a:rPr lang="it-IT" sz="1200" b="1" dirty="0"/>
                        <a:t>1.1 Spese di struttura</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92735111"/>
                  </a:ext>
                </a:extLst>
              </a:tr>
              <a:tr h="259731">
                <a:tc gridSpan="2">
                  <a:txBody>
                    <a:bodyPr/>
                    <a:lstStyle/>
                    <a:p>
                      <a:r>
                        <a:rPr lang="it-IT" sz="1200" dirty="0"/>
                        <a:t>1.1.1 Locali</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757348879"/>
                  </a:ext>
                </a:extLst>
              </a:tr>
              <a:tr h="259731">
                <a:tc gridSpan="2">
                  <a:txBody>
                    <a:bodyPr/>
                    <a:lstStyle/>
                    <a:p>
                      <a:r>
                        <a:rPr lang="it-IT" sz="1200" dirty="0"/>
                        <a:t>1.1.2 Ristrutturazione e investimento di </a:t>
                      </a:r>
                      <a:r>
                        <a:rPr lang="it-IT" sz="1200" i="1" dirty="0"/>
                        <a:t>start-up</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i="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843930297"/>
                  </a:ext>
                </a:extLst>
              </a:tr>
              <a:tr h="25973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sz="1200" b="1" dirty="0"/>
                        <a:t>1.2 Spese di personale</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it-IT" sz="1200" b="1"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3423603484"/>
                  </a:ext>
                </a:extLst>
              </a:tr>
              <a:tr h="259731">
                <a:tc gridSpan="2">
                  <a:txBody>
                    <a:bodyPr/>
                    <a:lstStyle/>
                    <a:p>
                      <a:r>
                        <a:rPr lang="it-IT" sz="1200" dirty="0"/>
                        <a:t>1.2.1 </a:t>
                      </a:r>
                      <a:r>
                        <a:rPr lang="it-IT" sz="1200" kern="1200" dirty="0">
                          <a:solidFill>
                            <a:schemeClr val="dk1"/>
                          </a:solidFill>
                          <a:effectLst/>
                          <a:latin typeface="+mn-lt"/>
                          <a:ea typeface="+mn-ea"/>
                          <a:cs typeface="+mn-cs"/>
                        </a:rPr>
                        <a:t>Personale in via esclusiva e continuativa all’estero, per lo svolgimento di mansioni non correlate all'attività commerciale di vendita</a:t>
                      </a:r>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4231947478"/>
                  </a:ext>
                </a:extLst>
              </a:tr>
              <a:tr h="259731">
                <a:tc gridSpan="2">
                  <a:txBody>
                    <a:bodyPr/>
                    <a:lstStyle/>
                    <a:p>
                      <a:r>
                        <a:rPr lang="it-IT" sz="1200" dirty="0"/>
                        <a:t>1.2.2 Viaggi del personale all’estero </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tc hMerge="1">
                  <a:txBody>
                    <a:bodyPr/>
                    <a:lstStyle/>
                    <a:p>
                      <a:endParaRPr lang="it-IT" sz="1200" dirty="0"/>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noFill/>
                  </a:tcPr>
                </a:tc>
                <a:extLst>
                  <a:ext uri="{0D108BD9-81ED-4DB2-BD59-A6C34878D82A}">
                    <a16:rowId xmlns:a16="http://schemas.microsoft.com/office/drawing/2014/main" val="2801778849"/>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rPr>
                        <a:t>Classe 2 (massimo il 50% dell’Intervento Agevolativo)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it-IT" sz="1300" b="1" i="0" u="none" strike="noStrike" kern="1200" cap="none" spc="0" normalizeH="0" baseline="0" noProof="0" dirty="0">
                        <a:ln>
                          <a:noFill/>
                        </a:ln>
                        <a:solidFill>
                          <a:srgbClr val="FFFEFD"/>
                        </a:solidFill>
                        <a:effectLst/>
                        <a:uLnTx/>
                        <a:uFillTx/>
                        <a:latin typeface="Arial" panose="020B0604020202020204"/>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9525" cap="flat" cmpd="sng" algn="ctr">
                      <a:solidFill>
                        <a:schemeClr val="accent4">
                          <a:lumMod val="1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1624904"/>
                  </a:ext>
                </a:extLst>
              </a:tr>
              <a:tr h="274160">
                <a:tc gridSpan="2">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300" b="1" kern="1200" dirty="0">
                          <a:solidFill>
                            <a:schemeClr val="dk1"/>
                          </a:solidFill>
                          <a:latin typeface="+mn-lt"/>
                          <a:ea typeface="+mn-ea"/>
                          <a:cs typeface="+mn-cs"/>
                        </a:rPr>
                        <a:t>2. Spese di supporto</a:t>
                      </a: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it-IT" sz="1300" b="1" kern="1200" dirty="0">
                        <a:solidFill>
                          <a:schemeClr val="dk1"/>
                        </a:solidFill>
                        <a:latin typeface="+mn-lt"/>
                        <a:ea typeface="+mn-ea"/>
                        <a:cs typeface="+mn-cs"/>
                      </a:endParaRPr>
                    </a:p>
                  </a:txBody>
                  <a:tcPr>
                    <a:lnL w="9525" cap="flat" cmpd="sng" algn="ctr">
                      <a:solidFill>
                        <a:schemeClr val="accent4">
                          <a:lumMod val="10000"/>
                        </a:schemeClr>
                      </a:solidFill>
                      <a:prstDash val="solid"/>
                      <a:round/>
                      <a:headEnd type="none" w="med" len="med"/>
                      <a:tailEnd type="none" w="med" len="med"/>
                    </a:lnL>
                    <a:lnR w="9525" cap="flat" cmpd="sng" algn="ctr">
                      <a:solidFill>
                        <a:schemeClr val="accent4">
                          <a:lumMod val="10000"/>
                        </a:schemeClr>
                      </a:solidFill>
                      <a:prstDash val="solid"/>
                      <a:round/>
                      <a:headEnd type="none" w="med" len="med"/>
                      <a:tailEnd type="none" w="med" len="med"/>
                    </a:lnR>
                    <a:lnT w="952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18795845"/>
                  </a:ext>
                </a:extLst>
              </a:tr>
              <a:tr h="2150416">
                <a:tc>
                  <a:txBody>
                    <a:bodyPr/>
                    <a:lstStyle/>
                    <a:p>
                      <a:pPr marL="0" lvl="1" indent="0">
                        <a:lnSpc>
                          <a:spcPct val="100000"/>
                        </a:lnSpc>
                        <a:spcAft>
                          <a:spcPts val="600"/>
                        </a:spcAft>
                        <a:buFontTx/>
                        <a:buNone/>
                      </a:pPr>
                      <a:r>
                        <a:rPr lang="it-IT" sz="1200" kern="1200" dirty="0">
                          <a:solidFill>
                            <a:schemeClr val="dk1"/>
                          </a:solidFill>
                          <a:latin typeface="+mn-lt"/>
                          <a:ea typeface="+mn-ea"/>
                          <a:cs typeface="+mn-cs"/>
                        </a:rPr>
                        <a:t>2.1. Spese per formazione </a:t>
                      </a:r>
                    </a:p>
                    <a:p>
                      <a:pPr marL="0" lvl="1" indent="0">
                        <a:lnSpc>
                          <a:spcPct val="100000"/>
                        </a:lnSpc>
                        <a:spcAft>
                          <a:spcPts val="600"/>
                        </a:spcAft>
                        <a:buFontTx/>
                        <a:buNone/>
                      </a:pPr>
                      <a:r>
                        <a:rPr lang="it-IT" sz="1200" kern="1200" dirty="0">
                          <a:solidFill>
                            <a:schemeClr val="dk1"/>
                          </a:solidFill>
                          <a:latin typeface="+mn-lt"/>
                          <a:ea typeface="+mn-ea"/>
                          <a:cs typeface="+mn-cs"/>
                        </a:rPr>
                        <a:t>2.2. Spese per consulenze specialistiche afferenti alla realizzazione del programma</a:t>
                      </a:r>
                    </a:p>
                    <a:p>
                      <a:pPr marL="0" lvl="1" indent="0">
                        <a:lnSpc>
                          <a:spcPct val="100000"/>
                        </a:lnSpc>
                        <a:spcAft>
                          <a:spcPts val="600"/>
                        </a:spcAft>
                        <a:buFontTx/>
                        <a:buNone/>
                      </a:pPr>
                      <a:r>
                        <a:rPr lang="it-IT" sz="1200" kern="1200" dirty="0">
                          <a:solidFill>
                            <a:schemeClr val="dk1"/>
                          </a:solidFill>
                          <a:latin typeface="+mn-lt"/>
                          <a:ea typeface="+mn-ea"/>
                          <a:cs typeface="+mn-cs"/>
                        </a:rPr>
                        <a:t>2.3. Spese per attività promozionali allo scopo di lanciare su un nuovo mercato un prodotto nuovo o già esistente, ad esempio per la partecipazione a fiere;</a:t>
                      </a:r>
                    </a:p>
                    <a:p>
                      <a:pPr marL="0" lvl="1" indent="0">
                        <a:lnSpc>
                          <a:spcPct val="100000"/>
                        </a:lnSpc>
                        <a:spcAft>
                          <a:spcPts val="600"/>
                        </a:spcAft>
                        <a:buFontTx/>
                        <a:buNone/>
                      </a:pPr>
                      <a:r>
                        <a:rPr lang="it-IT" sz="1200" kern="1200" dirty="0">
                          <a:solidFill>
                            <a:schemeClr val="dk1"/>
                          </a:solidFill>
                          <a:latin typeface="+mn-lt"/>
                          <a:ea typeface="+mn-ea"/>
                          <a:cs typeface="+mn-cs"/>
                        </a:rPr>
                        <a:t>2.4. Spese per consulenze finalizzate alla presentazione e gestione della richiesta di Intervento Agevolativo</a:t>
                      </a:r>
                    </a:p>
                    <a:p>
                      <a:pPr marL="0" lvl="1" indent="0">
                        <a:lnSpc>
                          <a:spcPct val="100000"/>
                        </a:lnSpc>
                        <a:spcAft>
                          <a:spcPts val="600"/>
                        </a:spcAft>
                        <a:buFontTx/>
                        <a:buNone/>
                      </a:pPr>
                      <a:r>
                        <a:rPr lang="it-IT" sz="1200" kern="1200" dirty="0">
                          <a:solidFill>
                            <a:schemeClr val="dk1"/>
                          </a:solidFill>
                          <a:latin typeface="+mn-lt"/>
                          <a:ea typeface="+mn-ea"/>
                          <a:cs typeface="+mn-cs"/>
                        </a:rPr>
                        <a:t>2.5 Spese per consulenze professionali per le verifiche di conformità alla normativa ambientale nazionale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it-IT" sz="1200" b="1" dirty="0"/>
                        <a:t>Per le imprese con interessi in Africa:</a:t>
                      </a:r>
                    </a:p>
                    <a:p>
                      <a:pPr>
                        <a:spcAft>
                          <a:spcPts val="600"/>
                        </a:spcAft>
                      </a:pPr>
                      <a:r>
                        <a:rPr lang="it-IT" sz="1200" dirty="0"/>
                        <a:t>2.6 spese per la formazione professionale in Italia o in Africa di personale africano. La formazione dev’essere erogata da una società </a:t>
                      </a:r>
                      <a:r>
                        <a:rPr lang="it-IT" sz="1200" dirty="0">
                          <a:effectLst/>
                          <a:latin typeface="Arial" panose="020B0604020202020204" pitchFamily="34" charset="0"/>
                          <a:ea typeface="Arial" panose="020B0604020202020204" pitchFamily="34" charset="0"/>
                          <a:cs typeface="Times New Roman" panose="02020603050405020304" pitchFamily="18" charset="0"/>
                        </a:rPr>
                        <a:t>ovvero enti o istituti di formazione (in ogni caso </a:t>
                      </a:r>
                      <a:r>
                        <a:rPr lang="it-IT" sz="1200" dirty="0"/>
                        <a:t>certificati e dotati di requisiti di professionalità e indipendenza) ovvero da professionisti anch’essi dotati di requisiti di professionalità e indipendenza, nonché di comprovata esperienza e certificazioni. </a:t>
                      </a:r>
                    </a:p>
                    <a:p>
                      <a:pPr>
                        <a:spcAft>
                          <a:spcPts val="600"/>
                        </a:spcAft>
                      </a:pPr>
                      <a:r>
                        <a:rPr lang="it-IT" sz="1200" dirty="0"/>
                        <a:t>2.7 spese di affitto e allestimento dei locali adibiti alla formazione;</a:t>
                      </a:r>
                    </a:p>
                    <a:p>
                      <a:pPr>
                        <a:spcAft>
                          <a:spcPts val="600"/>
                        </a:spcAft>
                      </a:pPr>
                      <a:r>
                        <a:rPr lang="it-IT" sz="1200" dirty="0"/>
                        <a:t>2.8 spese di viaggio, ingresso (incluse eventuali spese per le pratiche di regolarizzazione in Italia) e soggiorno in Italia del personale africano per tutta la durata della formazione.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0308068"/>
                  </a:ext>
                </a:extLst>
              </a:tr>
            </a:tbl>
          </a:graphicData>
        </a:graphic>
      </p:graphicFrame>
      <p:sp>
        <p:nvSpPr>
          <p:cNvPr id="8" name="Rettangolo con angoli arrotondati 7">
            <a:extLst>
              <a:ext uri="{FF2B5EF4-FFF2-40B4-BE49-F238E27FC236}">
                <a16:creationId xmlns:a16="http://schemas.microsoft.com/office/drawing/2014/main" id="{65E320C3-9AEA-72F3-0825-53CBB7B159E6}"/>
              </a:ext>
            </a:extLst>
          </p:cNvPr>
          <p:cNvSpPr/>
          <p:nvPr/>
        </p:nvSpPr>
        <p:spPr>
          <a:xfrm rot="992229">
            <a:off x="8980348" y="3696018"/>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70874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14980" y="5999429"/>
            <a:ext cx="2260315" cy="71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83" name="Segnaposto testo 1"/>
          <p:cNvSpPr>
            <a:spLocks noGrp="1"/>
          </p:cNvSpPr>
          <p:nvPr>
            <p:ph type="body" idx="13"/>
          </p:nvPr>
        </p:nvSpPr>
        <p:spPr>
          <a:xfrm>
            <a:off x="412311" y="342111"/>
            <a:ext cx="9471428" cy="383116"/>
          </a:xfrm>
        </p:spPr>
        <p:txBody>
          <a:bodyPr/>
          <a:lstStyle/>
          <a:p>
            <a:r>
              <a:rPr lang="it-IT" dirty="0"/>
              <a:t>Partecipazione delle imprese italiane a fiere e eventi di carattere internazionale, anche in Italia («</a:t>
            </a:r>
            <a:r>
              <a:rPr lang="it-IT" dirty="0">
                <a:solidFill>
                  <a:schemeClr val="accent2"/>
                </a:solidFill>
              </a:rPr>
              <a:t>Fiere ed eventi</a:t>
            </a:r>
            <a:r>
              <a:rPr lang="it-IT" dirty="0"/>
              <a:t>»)</a:t>
            </a:r>
          </a:p>
          <a:p>
            <a:endParaRPr lang="it-IT" dirty="0"/>
          </a:p>
        </p:txBody>
      </p:sp>
      <p:sp>
        <p:nvSpPr>
          <p:cNvPr id="86" name="Segnaposto testo 25">
            <a:extLst>
              <a:ext uri="{FF2B5EF4-FFF2-40B4-BE49-F238E27FC236}">
                <a16:creationId xmlns:a16="http://schemas.microsoft.com/office/drawing/2014/main" id="{6B995381-B17B-4631-89F9-93B28697404F}"/>
              </a:ext>
            </a:extLst>
          </p:cNvPr>
          <p:cNvSpPr txBox="1">
            <a:spLocks/>
          </p:cNvSpPr>
          <p:nvPr/>
        </p:nvSpPr>
        <p:spPr bwMode="auto">
          <a:xfrm>
            <a:off x="915531" y="1287349"/>
            <a:ext cx="10755871" cy="7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sz="1400" dirty="0">
                <a:solidFill>
                  <a:srgbClr val="415364"/>
                </a:solidFill>
                <a:latin typeface="Arial" panose="020B0604020202020204" pitchFamily="34" charset="0"/>
              </a:rPr>
              <a:t>per sostenere </a:t>
            </a:r>
            <a:r>
              <a:rPr lang="it-IT" sz="1400" b="1" dirty="0">
                <a:solidFill>
                  <a:srgbClr val="415364"/>
                </a:solidFill>
                <a:latin typeface="Arial" panose="020B0604020202020204" pitchFamily="34" charset="0"/>
              </a:rPr>
              <a:t>la partecipazione fino a tre eventi di carattere internazionale</a:t>
            </a:r>
            <a:r>
              <a:rPr lang="it-IT" sz="1400" dirty="0">
                <a:solidFill>
                  <a:srgbClr val="415364"/>
                </a:solidFill>
                <a:latin typeface="Arial" panose="020B0604020202020204" pitchFamily="34" charset="0"/>
              </a:rPr>
              <a:t>, anche virtuale tra: fiera, mostra, missione imprenditoriale e missione di sistema, per promuovere l’attività d’impresa sui mercati esteri o in Italia.</a:t>
            </a:r>
            <a:endParaRPr lang="it-IT" altLang="it-IT" sz="1400" dirty="0">
              <a:solidFill>
                <a:srgbClr val="415364"/>
              </a:solidFill>
              <a:latin typeface="Arial" panose="020B0604020202020204" pitchFamily="34" charset="0"/>
            </a:endParaRPr>
          </a:p>
        </p:txBody>
      </p:sp>
      <p:pic>
        <p:nvPicPr>
          <p:cNvPr id="87" name="Immagine 86"/>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3923" y="1404761"/>
            <a:ext cx="597824" cy="536523"/>
          </a:xfrm>
          <a:prstGeom prst="rect">
            <a:avLst/>
          </a:prstGeom>
        </p:spPr>
      </p:pic>
      <p:sp>
        <p:nvSpPr>
          <p:cNvPr id="88" name="Rettangolo 87">
            <a:extLst>
              <a:ext uri="{FF2B5EF4-FFF2-40B4-BE49-F238E27FC236}">
                <a16:creationId xmlns:a16="http://schemas.microsoft.com/office/drawing/2014/main" id="{CB8AE001-6839-4DC6-827E-F42764EFF6F0}"/>
              </a:ext>
            </a:extLst>
          </p:cNvPr>
          <p:cNvSpPr>
            <a:spLocks noChangeArrowheads="1"/>
          </p:cNvSpPr>
          <p:nvPr/>
        </p:nvSpPr>
        <p:spPr bwMode="auto">
          <a:xfrm>
            <a:off x="738817" y="5625469"/>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89" name="Rettangolo 4">
            <a:extLst>
              <a:ext uri="{FF2B5EF4-FFF2-40B4-BE49-F238E27FC236}">
                <a16:creationId xmlns:a16="http://schemas.microsoft.com/office/drawing/2014/main" id="{7225A6CF-FDDB-4F6F-82A1-CE5B5679ECAB}"/>
              </a:ext>
            </a:extLst>
          </p:cNvPr>
          <p:cNvSpPr>
            <a:spLocks noChangeArrowheads="1"/>
          </p:cNvSpPr>
          <p:nvPr/>
        </p:nvSpPr>
        <p:spPr bwMode="auto">
          <a:xfrm>
            <a:off x="901118" y="2155144"/>
            <a:ext cx="4535069" cy="16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a:t>
            </a:r>
          </a:p>
          <a:p>
            <a:pPr marL="171446" indent="-171446" algn="ctr" defTabSz="914354">
              <a:buFont typeface="Arial" panose="020B0604020202020204" pitchFamily="34" charset="0"/>
              <a:buChar char="•"/>
              <a:defRPr/>
            </a:pPr>
            <a:r>
              <a:rPr lang="it-IT" altLang="it-IT" sz="1200" dirty="0">
                <a:solidFill>
                  <a:srgbClr val="797979"/>
                </a:solidFill>
                <a:latin typeface="Arial"/>
              </a:rPr>
              <a:t>almeno 1 bilancio relativo a 1 esercizio completo per importi fino a euro 150.000</a:t>
            </a:r>
          </a:p>
          <a:p>
            <a:pPr marL="171446" indent="-171446" algn="ctr" defTabSz="914354">
              <a:buFont typeface="Arial" panose="020B0604020202020204" pitchFamily="34" charset="0"/>
              <a:buChar char="•"/>
              <a:defRPr/>
            </a:pPr>
            <a:r>
              <a:rPr lang="it-IT" altLang="it-IT" sz="1200" dirty="0">
                <a:solidFill>
                  <a:srgbClr val="797979"/>
                </a:solidFill>
                <a:latin typeface="Arial"/>
              </a:rPr>
              <a:t>Almeno 2 bilanci relativi a due esercizi completi per importi superiori a euro 150.000</a:t>
            </a:r>
          </a:p>
          <a:p>
            <a:pPr algn="ctr" defTabSz="914354">
              <a:defRPr/>
            </a:pPr>
            <a:endParaRPr lang="it-IT" altLang="it-IT" sz="1200" dirty="0">
              <a:solidFill>
                <a:srgbClr val="797979"/>
              </a:solidFill>
              <a:latin typeface="Arial"/>
            </a:endParaRPr>
          </a:p>
        </p:txBody>
      </p:sp>
      <p:sp>
        <p:nvSpPr>
          <p:cNvPr id="90" name="Rettangolo 89">
            <a:extLst>
              <a:ext uri="{FF2B5EF4-FFF2-40B4-BE49-F238E27FC236}">
                <a16:creationId xmlns:a16="http://schemas.microsoft.com/office/drawing/2014/main" id="{C4DC1474-D9A6-4443-B30F-FDC0AB40DE10}"/>
              </a:ext>
            </a:extLst>
          </p:cNvPr>
          <p:cNvSpPr>
            <a:spLocks noChangeArrowheads="1"/>
          </p:cNvSpPr>
          <p:nvPr/>
        </p:nvSpPr>
        <p:spPr bwMode="auto">
          <a:xfrm>
            <a:off x="720200" y="3711337"/>
            <a:ext cx="4715987" cy="109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dell’ultimo anno per importi fino a euro 150.000 oppure max il 20% del fatturato medio degli ultimi due bilanci per importi superiori a euro 150.000</a:t>
            </a:r>
          </a:p>
        </p:txBody>
      </p:sp>
      <p:sp>
        <p:nvSpPr>
          <p:cNvPr id="91" name="Rettangolo 90">
            <a:extLst>
              <a:ext uri="{FF2B5EF4-FFF2-40B4-BE49-F238E27FC236}">
                <a16:creationId xmlns:a16="http://schemas.microsoft.com/office/drawing/2014/main" id="{DEC0FADB-17C8-423C-A4CF-8F31DAAD1FE1}"/>
              </a:ext>
            </a:extLst>
          </p:cNvPr>
          <p:cNvSpPr/>
          <p:nvPr/>
        </p:nvSpPr>
        <p:spPr>
          <a:xfrm>
            <a:off x="793581" y="4991585"/>
            <a:ext cx="4721801"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100" dirty="0">
                <a:solidFill>
                  <a:srgbClr val="797979"/>
                </a:solidFill>
                <a:latin typeface="Arial" panose="020B0604020202020204" pitchFamily="34" charset="0"/>
              </a:rPr>
              <a:t>4 anni, di cui 2 di preammortamento</a:t>
            </a:r>
          </a:p>
        </p:txBody>
      </p:sp>
      <p:sp>
        <p:nvSpPr>
          <p:cNvPr id="92"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786357" y="4950725"/>
            <a:ext cx="4954713"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algn="ctr" defTabSz="914354">
              <a:defRPr/>
            </a:pPr>
            <a:r>
              <a:rPr lang="it-IT" altLang="it-IT" sz="1200" dirty="0">
                <a:solidFill>
                  <a:srgbClr val="797979"/>
                </a:solidFill>
                <a:latin typeface="Arial" panose="020B0604020202020204" pitchFamily="34" charset="0"/>
              </a:rPr>
              <a:t>Spese per area espositiva, spese logistiche, spese promozionali, spese per consulenze connesse alla partecipazione all’evento, spese digitali connesse alla partecipazione alla fiera/mostra</a:t>
            </a:r>
          </a:p>
          <a:p>
            <a:pPr algn="ctr" defTabSz="914354">
              <a:defRPr/>
            </a:pPr>
            <a:endParaRPr lang="it-IT" altLang="it-IT" sz="1200" dirty="0">
              <a:solidFill>
                <a:srgbClr val="797979"/>
              </a:solidFill>
              <a:latin typeface="Arial" panose="020B0604020202020204" pitchFamily="34" charset="0"/>
            </a:endParaRPr>
          </a:p>
          <a:p>
            <a:pPr marL="266700" algn="ctr" defTabSz="914354">
              <a:defRPr/>
            </a:pPr>
            <a:r>
              <a:rPr lang="it-IT" altLang="it-IT" sz="1200" b="1" dirty="0">
                <a:solidFill>
                  <a:schemeClr val="accent2"/>
                </a:solidFill>
                <a:latin typeface="Arial" panose="020B0604020202020204" pitchFamily="34" charset="0"/>
              </a:rPr>
              <a:t>Nuove classi di spesa </a:t>
            </a:r>
            <a:r>
              <a:rPr lang="it-IT" altLang="it-IT" sz="1200" dirty="0">
                <a:solidFill>
                  <a:srgbClr val="797979"/>
                </a:solidFill>
                <a:latin typeface="Arial" panose="020B0604020202020204" pitchFamily="34" charset="0"/>
              </a:rPr>
              <a:t>finanziabili per progetti con </a:t>
            </a:r>
            <a:r>
              <a:rPr lang="it-IT" altLang="it-IT" sz="1200" b="1" dirty="0">
                <a:solidFill>
                  <a:schemeClr val="accent2"/>
                </a:solidFill>
                <a:latin typeface="Arial" panose="020B0604020202020204" pitchFamily="34" charset="0"/>
              </a:rPr>
              <a:t>focus Africa</a:t>
            </a:r>
          </a:p>
        </p:txBody>
      </p:sp>
      <p:pic>
        <p:nvPicPr>
          <p:cNvPr id="93" name="Immagine 92"/>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66952" y="3899336"/>
            <a:ext cx="522000" cy="468475"/>
          </a:xfrm>
          <a:prstGeom prst="rect">
            <a:avLst/>
          </a:prstGeom>
        </p:spPr>
      </p:pic>
      <p:pic>
        <p:nvPicPr>
          <p:cNvPr id="94" name="Immagine 93"/>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60138" y="5006959"/>
            <a:ext cx="454211" cy="468475"/>
          </a:xfrm>
          <a:prstGeom prst="rect">
            <a:avLst/>
          </a:prstGeom>
        </p:spPr>
      </p:pic>
      <p:cxnSp>
        <p:nvCxnSpPr>
          <p:cNvPr id="95" name="Connettore diritto 94"/>
          <p:cNvCxnSpPr/>
          <p:nvPr/>
        </p:nvCxnSpPr>
        <p:spPr>
          <a:xfrm>
            <a:off x="6064601" y="2298956"/>
            <a:ext cx="0" cy="3700475"/>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96" name="Immagine 95"/>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84070" y="5769503"/>
            <a:ext cx="522000" cy="468475"/>
          </a:xfrm>
          <a:prstGeom prst="rect">
            <a:avLst/>
          </a:prstGeom>
        </p:spPr>
      </p:pic>
      <p:pic>
        <p:nvPicPr>
          <p:cNvPr id="97" name="Immagine 96"/>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14876" y="2261151"/>
            <a:ext cx="459007" cy="411940"/>
          </a:xfrm>
          <a:prstGeom prst="rect">
            <a:avLst/>
          </a:prstGeom>
        </p:spPr>
      </p:pic>
      <p:pic>
        <p:nvPicPr>
          <p:cNvPr id="98" name="Immagine 97"/>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52277" y="5180779"/>
            <a:ext cx="396000" cy="355395"/>
          </a:xfrm>
          <a:prstGeom prst="rect">
            <a:avLst/>
          </a:prstGeom>
        </p:spPr>
      </p:pic>
      <p:pic>
        <p:nvPicPr>
          <p:cNvPr id="100" name="Immagine 9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284199" y="2312073"/>
            <a:ext cx="523800" cy="470089"/>
          </a:xfrm>
          <a:prstGeom prst="rect">
            <a:avLst/>
          </a:prstGeom>
        </p:spPr>
      </p:pic>
      <p:sp>
        <p:nvSpPr>
          <p:cNvPr id="9" name="Segnaposto numero diapositiva 3">
            <a:extLst>
              <a:ext uri="{FF2B5EF4-FFF2-40B4-BE49-F238E27FC236}">
                <a16:creationId xmlns:a16="http://schemas.microsoft.com/office/drawing/2014/main" id="{D8538D4B-542A-2906-927B-0F1492A36365}"/>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B24DCA1A-9D79-8806-47B0-35EF64A5CC85}"/>
              </a:ext>
            </a:extLst>
          </p:cNvPr>
          <p:cNvSpPr>
            <a:spLocks noChangeArrowheads="1"/>
          </p:cNvSpPr>
          <p:nvPr/>
        </p:nvSpPr>
        <p:spPr bwMode="auto">
          <a:xfrm>
            <a:off x="6856911" y="2107740"/>
            <a:ext cx="4971291"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a:t>
            </a:r>
          </a:p>
          <a:p>
            <a:pPr algn="ctr" defTabSz="810604">
              <a:spcBef>
                <a:spcPct val="20000"/>
              </a:spcBef>
              <a:defRPr/>
            </a:pPr>
            <a:r>
              <a:rPr lang="it-IT" altLang="it-IT" sz="1200" dirty="0">
                <a:solidFill>
                  <a:srgbClr val="797979"/>
                </a:solidFill>
                <a:latin typeface="Arial" panose="020B0604020202020204" pitchFamily="34" charset="0"/>
              </a:rPr>
              <a:t>- per importi fino a euro 150.000, in funzione del MOL; </a:t>
            </a:r>
          </a:p>
          <a:p>
            <a:pPr algn="ctr" defTabSz="810604">
              <a:spcBef>
                <a:spcPct val="20000"/>
              </a:spcBef>
              <a:defRPr/>
            </a:pPr>
            <a:r>
              <a:rPr lang="it-IT" altLang="it-IT" sz="1200" dirty="0">
                <a:solidFill>
                  <a:srgbClr val="797979"/>
                </a:solidFill>
                <a:latin typeface="Arial" panose="020B0604020202020204" pitchFamily="34" charset="0"/>
              </a:rPr>
              <a:t>- per importi superiori a euro 150.000, in funzione dello scoring;</a:t>
            </a:r>
          </a:p>
          <a:p>
            <a:pPr algn="ctr" defTabSz="810604">
              <a:spcBef>
                <a:spcPct val="20000"/>
              </a:spcBef>
              <a:defRPr/>
            </a:pPr>
            <a:r>
              <a:rPr lang="it-IT" altLang="it-IT" sz="1200" b="1" dirty="0">
                <a:solidFill>
                  <a:srgbClr val="797979"/>
                </a:solidFill>
                <a:latin typeface="Arial" panose="020B0604020202020204" pitchFamily="34" charset="0"/>
              </a:rPr>
              <a:t>Premialità:</a:t>
            </a:r>
            <a:endParaRPr lang="it-IT" altLang="it-IT" sz="1200" dirty="0">
              <a:solidFill>
                <a:srgbClr val="797979"/>
              </a:solidFill>
              <a:latin typeface="Arial" panose="020B0604020202020204" pitchFamily="34" charset="0"/>
            </a:endParaRP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5" name="Rettangolo con angoli arrotondati 4">
            <a:extLst>
              <a:ext uri="{FF2B5EF4-FFF2-40B4-BE49-F238E27FC236}">
                <a16:creationId xmlns:a16="http://schemas.microsoft.com/office/drawing/2014/main" id="{7DDA02E6-C7E9-3F4A-21FD-2BA0233F70CA}"/>
              </a:ext>
            </a:extLst>
          </p:cNvPr>
          <p:cNvSpPr/>
          <p:nvPr/>
        </p:nvSpPr>
        <p:spPr>
          <a:xfrm rot="20348118">
            <a:off x="6132336" y="3095880"/>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6" name="Rettangolo con angoli arrotondati 5">
            <a:extLst>
              <a:ext uri="{FF2B5EF4-FFF2-40B4-BE49-F238E27FC236}">
                <a16:creationId xmlns:a16="http://schemas.microsoft.com/office/drawing/2014/main" id="{62EC636C-9667-1705-4380-AF2E72EAAC9C}"/>
              </a:ext>
            </a:extLst>
          </p:cNvPr>
          <p:cNvSpPr/>
          <p:nvPr/>
        </p:nvSpPr>
        <p:spPr>
          <a:xfrm rot="20348118">
            <a:off x="6244295" y="572128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7" name="CasellaDiTesto 6">
            <a:extLst>
              <a:ext uri="{FF2B5EF4-FFF2-40B4-BE49-F238E27FC236}">
                <a16:creationId xmlns:a16="http://schemas.microsoft.com/office/drawing/2014/main" id="{EBE66099-66E7-C14C-CB31-06133AEFC08F}"/>
              </a:ext>
            </a:extLst>
          </p:cNvPr>
          <p:cNvSpPr txBox="1"/>
          <p:nvPr/>
        </p:nvSpPr>
        <p:spPr>
          <a:xfrm>
            <a:off x="6765851" y="4064091"/>
            <a:ext cx="5066616" cy="536376"/>
          </a:xfrm>
          <a:prstGeom prst="rect">
            <a:avLst/>
          </a:prstGeom>
          <a:noFill/>
          <a:ln w="9525">
            <a:noFill/>
            <a:prstDash val="dash"/>
          </a:ln>
        </p:spPr>
        <p:txBody>
          <a:bodyPr wrap="square" lIns="96000" tIns="48000" rIns="96000" bIns="48000" anchor="ctr">
            <a:noAutofit/>
          </a:bodyPr>
          <a:lstStyle/>
          <a:p>
            <a:pPr algn="ctr">
              <a:defRPr/>
            </a:pPr>
            <a:endParaRPr lang="it-IT" altLang="it-IT" sz="1200" dirty="0">
              <a:solidFill>
                <a:srgbClr val="797979"/>
              </a:solidFill>
              <a:latin typeface="Arial" panose="020B0604020202020204" pitchFamily="34" charset="0"/>
            </a:endParaRPr>
          </a:p>
          <a:p>
            <a:pPr algn="ctr">
              <a:defRPr/>
            </a:pPr>
            <a:r>
              <a:rPr lang="it-IT" altLang="it-IT" sz="1200" dirty="0">
                <a:solidFill>
                  <a:srgbClr val="797979"/>
                </a:solidFill>
                <a:latin typeface="Arial" panose="020B0604020202020204" pitchFamily="34" charset="0"/>
              </a:rPr>
              <a:t>*Ai fini dell’accesso alla premialità focus Africa, la fiera deve essere localizzata </a:t>
            </a:r>
            <a:r>
              <a:rPr lang="it-IT" altLang="it-IT" sz="1200" b="1" dirty="0">
                <a:solidFill>
                  <a:srgbClr val="797979"/>
                </a:solidFill>
                <a:latin typeface="Arial" panose="020B0604020202020204" pitchFamily="34" charset="0"/>
              </a:rPr>
              <a:t>in Africa </a:t>
            </a:r>
            <a:r>
              <a:rPr lang="it-IT" altLang="it-IT" sz="1200" dirty="0">
                <a:solidFill>
                  <a:srgbClr val="797979"/>
                </a:solidFill>
                <a:latin typeface="Arial" panose="020B0604020202020204" pitchFamily="34" charset="0"/>
              </a:rPr>
              <a:t>oppure in </a:t>
            </a:r>
            <a:r>
              <a:rPr lang="it-IT" altLang="it-IT" sz="1200" b="1" dirty="0">
                <a:solidFill>
                  <a:srgbClr val="797979"/>
                </a:solidFill>
                <a:latin typeface="Arial" panose="020B0604020202020204" pitchFamily="34" charset="0"/>
              </a:rPr>
              <a:t>Italia con focus Africa</a:t>
            </a:r>
          </a:p>
        </p:txBody>
      </p:sp>
    </p:spTree>
    <p:extLst>
      <p:ext uri="{BB962C8B-B14F-4D97-AF65-F5344CB8AC3E}">
        <p14:creationId xmlns:p14="http://schemas.microsoft.com/office/powerpoint/2010/main" val="417888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Fiere ed eventi</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15</a:t>
            </a:fld>
            <a:endParaRPr lang="it-IT" dirty="0"/>
          </a:p>
        </p:txBody>
      </p:sp>
      <p:sp>
        <p:nvSpPr>
          <p:cNvPr id="8" name="CasellaDiTesto 7">
            <a:extLst>
              <a:ext uri="{FF2B5EF4-FFF2-40B4-BE49-F238E27FC236}">
                <a16:creationId xmlns:a16="http://schemas.microsoft.com/office/drawing/2014/main" id="{FEB917F2-D4FD-BC5D-4280-E8A8D89E4A6B}"/>
              </a:ext>
            </a:extLst>
          </p:cNvPr>
          <p:cNvSpPr txBox="1"/>
          <p:nvPr/>
        </p:nvSpPr>
        <p:spPr>
          <a:xfrm>
            <a:off x="0" y="618683"/>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1. Spese per area espositiva</a:t>
            </a:r>
            <a:endParaRPr lang="it-IT" sz="1200" b="1" dirty="0"/>
          </a:p>
        </p:txBody>
      </p:sp>
      <p:sp>
        <p:nvSpPr>
          <p:cNvPr id="10" name="CasellaDiTesto 9">
            <a:extLst>
              <a:ext uri="{FF2B5EF4-FFF2-40B4-BE49-F238E27FC236}">
                <a16:creationId xmlns:a16="http://schemas.microsoft.com/office/drawing/2014/main" id="{F123C750-96AD-5926-BFFD-2E3FAD4AA66E}"/>
              </a:ext>
            </a:extLst>
          </p:cNvPr>
          <p:cNvSpPr txBox="1"/>
          <p:nvPr/>
        </p:nvSpPr>
        <p:spPr>
          <a:xfrm>
            <a:off x="236040" y="986664"/>
            <a:ext cx="3713019" cy="4526047"/>
          </a:xfrm>
          <a:prstGeom prst="rect">
            <a:avLst/>
          </a:prstGeom>
          <a:noFill/>
        </p:spPr>
        <p:txBody>
          <a:bodyPr wrap="square">
            <a:spAutoFit/>
          </a:bodyPr>
          <a:lstStyle/>
          <a:p>
            <a:pPr marL="304792" indent="-304792">
              <a:buFont typeface="+mj-lt"/>
              <a:buAutoNum type="arabicPeriod"/>
            </a:pPr>
            <a:r>
              <a:rPr lang="it-IT" sz="1067" dirty="0"/>
              <a:t>affitto area espositiva, compresi eventuali costi di iscrizione, oneri e diritti fissi obbligatori; allestimento dell’area espositiva (es. pedana, muri perimetrali, soffitto, tetto o copertura, ripostiglio);</a:t>
            </a:r>
          </a:p>
          <a:p>
            <a:pPr marL="304792" indent="-304792">
              <a:buFont typeface="+mj-lt"/>
              <a:buAutoNum type="arabicPeriod"/>
            </a:pPr>
            <a:r>
              <a:rPr lang="it-IT" sz="1067" dirty="0"/>
              <a:t>arredamento dell’area espositiva (es. reception desk, tavoli, sedie, vetrine espositive, cubi espositivi, porta brochure);</a:t>
            </a:r>
          </a:p>
          <a:p>
            <a:pPr marL="304792" indent="-304792">
              <a:buFont typeface="+mj-lt"/>
              <a:buAutoNum type="arabicPeriod"/>
            </a:pPr>
            <a:r>
              <a:rPr lang="it-IT" sz="1067" dirty="0"/>
              <a:t>attrezzature, supporto audio/video (es monitor, tv screen, proiettori e supporti informatici,</a:t>
            </a:r>
          </a:p>
          <a:p>
            <a:pPr marL="304792" indent="-304792">
              <a:buFont typeface="+mj-lt"/>
              <a:buAutoNum type="arabicPeriod"/>
            </a:pPr>
            <a:r>
              <a:rPr lang="it-IT" sz="1067" dirty="0"/>
              <a:t>servizio elettricità (es. allacciamento elettrico, illuminazione stand e prese elettriche per il funzionamento dei macchinari qualora presenti nello stand);</a:t>
            </a:r>
          </a:p>
          <a:p>
            <a:pPr marL="304792" indent="-304792">
              <a:buFont typeface="+mj-lt"/>
              <a:buAutoNum type="arabicPeriod"/>
            </a:pPr>
            <a:r>
              <a:rPr lang="it-IT" sz="1067" dirty="0"/>
              <a:t>utenze varie;</a:t>
            </a:r>
          </a:p>
          <a:p>
            <a:pPr marL="304792" indent="-304792">
              <a:buFont typeface="+mj-lt"/>
              <a:buAutoNum type="arabicPeriod"/>
            </a:pPr>
            <a:r>
              <a:rPr lang="it-IT" sz="1067" dirty="0"/>
              <a:t>servizio di pulizia dello stand;</a:t>
            </a:r>
          </a:p>
          <a:p>
            <a:pPr marL="304792" indent="-304792">
              <a:buFont typeface="+mj-lt"/>
              <a:buAutoNum type="arabicPeriod"/>
            </a:pPr>
            <a:r>
              <a:rPr lang="it-IT" sz="1067" dirty="0"/>
              <a:t>costi di assicurazione;</a:t>
            </a:r>
          </a:p>
          <a:p>
            <a:pPr marL="304792" indent="-304792">
              <a:buFont typeface="+mj-lt"/>
              <a:buAutoNum type="arabicPeriod"/>
            </a:pPr>
            <a:r>
              <a:rPr lang="it-IT" sz="1067" dirty="0"/>
              <a:t>compensi riconosciuti al personale incaricato dall'impresa (sia esterno che il periodo riferito all’esecuzione della fiera/mostra (compresi viaggi, soggiorni e trasferte per il raggiungimento del luogo della fiera/mostra) e/o direttamente collegati alla fiera/mostra stessa, come da idonea documentazione comprovante la spesa. Eventuali ulteriori compensi al personale incaricato dall'impresa (sia esterno che interno) sono riconosciuti nella misura massima del 10% dell’importo del finanziamento concesso;</a:t>
            </a:r>
          </a:p>
          <a:p>
            <a:pPr marL="304792" indent="-304792">
              <a:buFont typeface="+mj-lt"/>
              <a:buAutoNum type="arabicPeriod"/>
            </a:pPr>
            <a:r>
              <a:rPr lang="it-IT" sz="1067" dirty="0"/>
              <a:t>servizi di traduzione ed interpretariato offline.</a:t>
            </a:r>
          </a:p>
        </p:txBody>
      </p:sp>
      <p:sp>
        <p:nvSpPr>
          <p:cNvPr id="13" name="CasellaDiTesto 12">
            <a:extLst>
              <a:ext uri="{FF2B5EF4-FFF2-40B4-BE49-F238E27FC236}">
                <a16:creationId xmlns:a16="http://schemas.microsoft.com/office/drawing/2014/main" id="{BAE3555E-1D90-A55A-E21F-22F8098D103A}"/>
              </a:ext>
            </a:extLst>
          </p:cNvPr>
          <p:cNvSpPr txBox="1"/>
          <p:nvPr/>
        </p:nvSpPr>
        <p:spPr>
          <a:xfrm>
            <a:off x="3466614" y="617650"/>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2. Spese logistiche</a:t>
            </a:r>
            <a:endParaRPr lang="it-IT" sz="1200" b="1" dirty="0"/>
          </a:p>
        </p:txBody>
      </p:sp>
      <p:sp>
        <p:nvSpPr>
          <p:cNvPr id="14" name="CasellaDiTesto 13">
            <a:extLst>
              <a:ext uri="{FF2B5EF4-FFF2-40B4-BE49-F238E27FC236}">
                <a16:creationId xmlns:a16="http://schemas.microsoft.com/office/drawing/2014/main" id="{0BA9EE8D-1AD9-9D87-DAF8-AAAD3A032C50}"/>
              </a:ext>
            </a:extLst>
          </p:cNvPr>
          <p:cNvSpPr txBox="1"/>
          <p:nvPr/>
        </p:nvSpPr>
        <p:spPr>
          <a:xfrm>
            <a:off x="3572522" y="1622451"/>
            <a:ext cx="2673849" cy="533480"/>
          </a:xfrm>
          <a:prstGeom prst="rect">
            <a:avLst/>
          </a:prstGeom>
          <a:noFill/>
        </p:spPr>
        <p:txBody>
          <a:bodyPr wrap="square" lIns="48000" tIns="48000" rIns="48000" bIns="48000" anchor="ctr" anchorCtr="0">
            <a:noAutofit/>
          </a:bodyPr>
          <a:lstStyle/>
          <a:p>
            <a:pPr algn="ctr"/>
            <a:r>
              <a:rPr lang="it-IT" altLang="it-IT" sz="1200" b="1" dirty="0">
                <a:solidFill>
                  <a:srgbClr val="415364"/>
                </a:solidFill>
                <a:latin typeface="Arial" panose="020B0604020202020204" pitchFamily="34" charset="0"/>
              </a:rPr>
              <a:t>3. Spese promozionali</a:t>
            </a:r>
            <a:endParaRPr lang="it-IT" sz="1200" b="1" dirty="0"/>
          </a:p>
        </p:txBody>
      </p:sp>
      <p:sp>
        <p:nvSpPr>
          <p:cNvPr id="15" name="CasellaDiTesto 14">
            <a:extLst>
              <a:ext uri="{FF2B5EF4-FFF2-40B4-BE49-F238E27FC236}">
                <a16:creationId xmlns:a16="http://schemas.microsoft.com/office/drawing/2014/main" id="{C288A3FE-4A5A-EBC0-2618-1EFA007C884C}"/>
              </a:ext>
            </a:extLst>
          </p:cNvPr>
          <p:cNvSpPr txBox="1"/>
          <p:nvPr/>
        </p:nvSpPr>
        <p:spPr>
          <a:xfrm>
            <a:off x="4056717" y="3730380"/>
            <a:ext cx="3612306"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4. Spese per consulenze connesse alla partecipazione alla fiera/mostra:</a:t>
            </a:r>
            <a:endParaRPr lang="it-IT" sz="1200" b="1" dirty="0"/>
          </a:p>
        </p:txBody>
      </p:sp>
      <p:sp>
        <p:nvSpPr>
          <p:cNvPr id="16" name="CasellaDiTesto 15">
            <a:extLst>
              <a:ext uri="{FF2B5EF4-FFF2-40B4-BE49-F238E27FC236}">
                <a16:creationId xmlns:a16="http://schemas.microsoft.com/office/drawing/2014/main" id="{28E65747-F556-51F8-CDA7-E8F5CF7924B6}"/>
              </a:ext>
            </a:extLst>
          </p:cNvPr>
          <p:cNvSpPr txBox="1"/>
          <p:nvPr/>
        </p:nvSpPr>
        <p:spPr>
          <a:xfrm>
            <a:off x="7810272" y="636234"/>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5. Spese digitali connesse alla partecipazione alla fiera/mostra:</a:t>
            </a:r>
            <a:endParaRPr lang="it-IT" sz="1200" b="1" dirty="0"/>
          </a:p>
        </p:txBody>
      </p:sp>
      <p:sp>
        <p:nvSpPr>
          <p:cNvPr id="18" name="CasellaDiTesto 17">
            <a:extLst>
              <a:ext uri="{FF2B5EF4-FFF2-40B4-BE49-F238E27FC236}">
                <a16:creationId xmlns:a16="http://schemas.microsoft.com/office/drawing/2014/main" id="{58647FD4-E12D-704C-00E2-82669FC07979}"/>
              </a:ext>
            </a:extLst>
          </p:cNvPr>
          <p:cNvSpPr txBox="1"/>
          <p:nvPr/>
        </p:nvSpPr>
        <p:spPr>
          <a:xfrm>
            <a:off x="3897026" y="963606"/>
            <a:ext cx="3146807" cy="749179"/>
          </a:xfrm>
          <a:prstGeom prst="rect">
            <a:avLst/>
          </a:prstGeom>
          <a:noFill/>
        </p:spPr>
        <p:txBody>
          <a:bodyPr wrap="square">
            <a:spAutoFit/>
          </a:bodyPr>
          <a:lstStyle>
            <a:defPPr>
              <a:defRPr lang="it-IT"/>
            </a:defPPr>
            <a:lvl1pPr marL="228600" indent="-228600">
              <a:buFont typeface="+mj-lt"/>
              <a:buAutoNum type="arabicPeriod"/>
              <a:defRPr sz="800"/>
            </a:lvl1pPr>
          </a:lstStyle>
          <a:p>
            <a:pPr marL="364058" lvl="1" indent="-253994">
              <a:buFont typeface="+mj-lt"/>
              <a:buAutoNum type="arabicPeriod"/>
            </a:pPr>
            <a:r>
              <a:rPr lang="it-IT" sz="1067" dirty="0"/>
              <a:t>trasporto a destinazione di materiale e prodotti esposti, compreso il trasporto di campionario;</a:t>
            </a:r>
          </a:p>
          <a:p>
            <a:pPr marL="364058" lvl="1" indent="-253994">
              <a:buFont typeface="+mj-lt"/>
              <a:buAutoNum type="arabicPeriod"/>
            </a:pPr>
            <a:r>
              <a:rPr lang="it-IT" sz="1067" dirty="0"/>
              <a:t>movimentazione dei macchinari/prodotti.</a:t>
            </a:r>
          </a:p>
        </p:txBody>
      </p:sp>
      <p:sp>
        <p:nvSpPr>
          <p:cNvPr id="20" name="CasellaDiTesto 19">
            <a:extLst>
              <a:ext uri="{FF2B5EF4-FFF2-40B4-BE49-F238E27FC236}">
                <a16:creationId xmlns:a16="http://schemas.microsoft.com/office/drawing/2014/main" id="{B4D0B311-1266-FA42-C2C1-18194BDC9991}"/>
              </a:ext>
            </a:extLst>
          </p:cNvPr>
          <p:cNvSpPr txBox="1"/>
          <p:nvPr/>
        </p:nvSpPr>
        <p:spPr>
          <a:xfrm>
            <a:off x="4000755" y="2009733"/>
            <a:ext cx="3835285" cy="1734449"/>
          </a:xfrm>
          <a:prstGeom prst="rect">
            <a:avLst/>
          </a:prstGeom>
          <a:noFill/>
        </p:spPr>
        <p:txBody>
          <a:bodyPr wrap="square">
            <a:spAutoFit/>
          </a:bodyPr>
          <a:lstStyle>
            <a:defPPr>
              <a:defRPr lang="it-IT"/>
            </a:defPPr>
            <a:lvl1pPr marL="228600" indent="-228600">
              <a:buFont typeface="+mj-lt"/>
              <a:buAutoNum type="arabicPeriod"/>
              <a:defRPr sz="800"/>
            </a:lvl1pPr>
          </a:lstStyle>
          <a:p>
            <a:r>
              <a:rPr lang="it-IT" sz="1067" dirty="0"/>
              <a:t>partecipazione/organizzazione di business meeting, workshop, B2B, B2C;</a:t>
            </a:r>
          </a:p>
          <a:p>
            <a:r>
              <a:rPr lang="it-IT" sz="1067" dirty="0"/>
              <a:t>spese di pubblicità, cartellonistica e grafica per i mezzi di stampa (es. pubblicità nel catalogo ufficiale, magazine e quotidiani informativi della fiera o della mostra, a supporto dell’iniziativa, stampa specializzata, </a:t>
            </a:r>
            <a:r>
              <a:rPr lang="it-IT" sz="1067" dirty="0" err="1"/>
              <a:t>omaggistica</a:t>
            </a:r>
            <a:r>
              <a:rPr lang="it-IT" sz="1067" dirty="0"/>
              <a:t>);</a:t>
            </a:r>
          </a:p>
          <a:p>
            <a:r>
              <a:rPr lang="it-IT" sz="1067" dirty="0"/>
              <a:t>realizzazione banner (es. poster e cartellonistica negli spazi esterni e limitrofi al centro fieristico).</a:t>
            </a:r>
          </a:p>
          <a:p>
            <a:r>
              <a:rPr lang="it-IT" sz="1067" dirty="0"/>
              <a:t>spese di certificazione dei prodotti</a:t>
            </a:r>
          </a:p>
        </p:txBody>
      </p:sp>
      <p:sp>
        <p:nvSpPr>
          <p:cNvPr id="22" name="CasellaDiTesto 21">
            <a:extLst>
              <a:ext uri="{FF2B5EF4-FFF2-40B4-BE49-F238E27FC236}">
                <a16:creationId xmlns:a16="http://schemas.microsoft.com/office/drawing/2014/main" id="{7C5869D6-B3AF-5EDB-F392-D462DEEE5E89}"/>
              </a:ext>
            </a:extLst>
          </p:cNvPr>
          <p:cNvSpPr txBox="1"/>
          <p:nvPr/>
        </p:nvSpPr>
        <p:spPr>
          <a:xfrm>
            <a:off x="3949059" y="4285643"/>
            <a:ext cx="3713019" cy="749179"/>
          </a:xfrm>
          <a:prstGeom prst="rect">
            <a:avLst/>
          </a:prstGeom>
          <a:noFill/>
        </p:spPr>
        <p:txBody>
          <a:bodyPr wrap="square">
            <a:spAutoFit/>
          </a:bodyPr>
          <a:lstStyle>
            <a:defPPr>
              <a:defRPr lang="it-IT"/>
            </a:defPPr>
            <a:lvl1pPr marL="228600" indent="-228600">
              <a:buFont typeface="+mj-lt"/>
              <a:buAutoNum type="arabicPeriod"/>
              <a:defRPr sz="800"/>
            </a:lvl1pPr>
            <a:lvl2pPr marL="273050" lvl="1" indent="-190500">
              <a:buFont typeface="+mj-lt"/>
              <a:buAutoNum type="arabicPeriod"/>
              <a:defRPr sz="800"/>
            </a:lvl2pPr>
          </a:lstStyle>
          <a:p>
            <a:pPr lvl="1"/>
            <a:r>
              <a:rPr lang="it-IT" sz="1067" dirty="0"/>
              <a:t>consulenze esterne (es. designer/architetti, innovazione prodotti, servizi fotografici/video).</a:t>
            </a:r>
          </a:p>
          <a:p>
            <a:pPr lvl="1"/>
            <a:r>
              <a:rPr lang="it-IT" sz="1067" dirty="0"/>
              <a:t>consulenze in ambito digitale (es. digital manager, social media manager, digital marketing manager);</a:t>
            </a:r>
          </a:p>
        </p:txBody>
      </p:sp>
      <p:sp>
        <p:nvSpPr>
          <p:cNvPr id="24" name="CasellaDiTesto 23">
            <a:extLst>
              <a:ext uri="{FF2B5EF4-FFF2-40B4-BE49-F238E27FC236}">
                <a16:creationId xmlns:a16="http://schemas.microsoft.com/office/drawing/2014/main" id="{D32B7F83-90AC-F5EE-C64F-6DA648B505DF}"/>
              </a:ext>
            </a:extLst>
          </p:cNvPr>
          <p:cNvSpPr txBox="1"/>
          <p:nvPr/>
        </p:nvSpPr>
        <p:spPr>
          <a:xfrm>
            <a:off x="7774061" y="1062223"/>
            <a:ext cx="3871496" cy="2391296"/>
          </a:xfrm>
          <a:prstGeom prst="rect">
            <a:avLst/>
          </a:prstGeom>
          <a:noFill/>
        </p:spPr>
        <p:txBody>
          <a:bodyPr wrap="square">
            <a:spAutoFit/>
          </a:bodyPr>
          <a:lstStyle>
            <a:defPPr>
              <a:defRPr lang="it-IT"/>
            </a:defPPr>
            <a:lvl1pPr marL="228600" indent="-228600">
              <a:buFont typeface="+mj-lt"/>
              <a:buAutoNum type="arabicPeriod"/>
              <a:defRPr sz="800"/>
            </a:lvl1pPr>
          </a:lstStyle>
          <a:p>
            <a:pPr marL="304792" lvl="1" indent="-304792">
              <a:buFont typeface="+mj-lt"/>
              <a:buAutoNum type="arabicPeriod"/>
            </a:pPr>
            <a:r>
              <a:rPr lang="it-IT" sz="1067" dirty="0" err="1"/>
              <a:t>fee</a:t>
            </a:r>
            <a:r>
              <a:rPr lang="it-IT" sz="1067" dirty="0"/>
              <a:t> di iscrizione alla manifestazione virtuale, compresi i costi per l’elaborazione del contenuto virtuale (es. stand virtuali, presentazione dell’azienda, cataloghi virtuali, eventi live streaming, webinar)</a:t>
            </a:r>
          </a:p>
          <a:p>
            <a:pPr marL="304792" lvl="1" indent="-304792">
              <a:buFont typeface="+mj-lt"/>
              <a:buAutoNum type="arabicPeriod"/>
            </a:pPr>
            <a:r>
              <a:rPr lang="it-IT" sz="1067" dirty="0"/>
              <a:t>spese per integrazione e sviluppo digitale di piattaforme CRM;</a:t>
            </a:r>
          </a:p>
          <a:p>
            <a:pPr marL="304792" lvl="1" indent="-304792">
              <a:buFont typeface="+mj-lt"/>
              <a:buAutoNum type="arabicPeriod"/>
            </a:pPr>
            <a:r>
              <a:rPr lang="it-IT" sz="1067" dirty="0"/>
              <a:t>spese di web design (es. landing page, pagina dedicate all’evento) e integrazione/innovazione di contenuti/funzionalità digitali anche su piattaforme già esistenti;</a:t>
            </a:r>
          </a:p>
          <a:p>
            <a:pPr marL="304792" lvl="1" indent="-304792">
              <a:buFont typeface="+mj-lt"/>
              <a:buAutoNum type="arabicPeriod"/>
            </a:pPr>
            <a:r>
              <a:rPr lang="it-IT" sz="1067" dirty="0"/>
              <a:t>spese per digital marketing (es. banner video, banner sul sito ufficiale della fiera/mostra, newsletter, social network);</a:t>
            </a:r>
          </a:p>
          <a:p>
            <a:pPr marL="304792" lvl="1" indent="-304792">
              <a:buFont typeface="+mj-lt"/>
              <a:buAutoNum type="arabicPeriod"/>
            </a:pPr>
            <a:r>
              <a:rPr lang="it-IT" sz="1067" dirty="0"/>
              <a:t>servizi di traduzione ed interpretariato online;</a:t>
            </a:r>
          </a:p>
        </p:txBody>
      </p:sp>
      <p:sp>
        <p:nvSpPr>
          <p:cNvPr id="25" name="CasellaDiTesto 24">
            <a:extLst>
              <a:ext uri="{FF2B5EF4-FFF2-40B4-BE49-F238E27FC236}">
                <a16:creationId xmlns:a16="http://schemas.microsoft.com/office/drawing/2014/main" id="{3D99043B-566C-BFC2-259C-8AF1DA07F13D}"/>
              </a:ext>
            </a:extLst>
          </p:cNvPr>
          <p:cNvSpPr txBox="1"/>
          <p:nvPr/>
        </p:nvSpPr>
        <p:spPr>
          <a:xfrm>
            <a:off x="7823156" y="3498116"/>
            <a:ext cx="3835285" cy="533480"/>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6. Spese consulenziali professionali  per le verifiche di conformità alla normativa ambientale nazionale</a:t>
            </a:r>
            <a:endParaRPr lang="it-IT" sz="1200" b="1" dirty="0"/>
          </a:p>
        </p:txBody>
      </p:sp>
      <p:sp>
        <p:nvSpPr>
          <p:cNvPr id="26" name="CasellaDiTesto 25">
            <a:extLst>
              <a:ext uri="{FF2B5EF4-FFF2-40B4-BE49-F238E27FC236}">
                <a16:creationId xmlns:a16="http://schemas.microsoft.com/office/drawing/2014/main" id="{EE7CCE05-D00E-B6B6-0462-731CA7CDD546}"/>
              </a:ext>
            </a:extLst>
          </p:cNvPr>
          <p:cNvSpPr txBox="1"/>
          <p:nvPr/>
        </p:nvSpPr>
        <p:spPr>
          <a:xfrm>
            <a:off x="7823156" y="3920758"/>
            <a:ext cx="4238853" cy="913172"/>
          </a:xfrm>
          <a:prstGeom prst="rect">
            <a:avLst/>
          </a:prstGeom>
          <a:noFill/>
        </p:spPr>
        <p:txBody>
          <a:bodyPr wrap="square" lIns="48000" tIns="48000" rIns="48000" bIns="48000" anchor="ctr" anchorCtr="0">
            <a:noAutofit/>
          </a:bodyPr>
          <a:lstStyle/>
          <a:p>
            <a:r>
              <a:rPr lang="it-IT" altLang="it-IT" sz="1200" b="1" dirty="0">
                <a:solidFill>
                  <a:srgbClr val="415364"/>
                </a:solidFill>
                <a:latin typeface="Arial" panose="020B0604020202020204" pitchFamily="34" charset="0"/>
              </a:rPr>
              <a:t>7. Spese per consulenze  finalizzate alla presentazione e gestione della richiesta di Intervento Agevolativo per un valore fino a un massimo del 5% dell’importo deliberato*</a:t>
            </a:r>
            <a:endParaRPr lang="it-IT" sz="1200" b="1" dirty="0"/>
          </a:p>
        </p:txBody>
      </p:sp>
      <p:sp>
        <p:nvSpPr>
          <p:cNvPr id="27" name="CasellaDiTesto 26">
            <a:extLst>
              <a:ext uri="{FF2B5EF4-FFF2-40B4-BE49-F238E27FC236}">
                <a16:creationId xmlns:a16="http://schemas.microsoft.com/office/drawing/2014/main" id="{702AE9D4-E487-D1D8-7FED-DB0E65D3C1D8}"/>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
        <p:nvSpPr>
          <p:cNvPr id="3" name="CasellaDiTesto 2">
            <a:extLst>
              <a:ext uri="{FF2B5EF4-FFF2-40B4-BE49-F238E27FC236}">
                <a16:creationId xmlns:a16="http://schemas.microsoft.com/office/drawing/2014/main" id="{A72E7901-0551-D57B-71CD-13B4356803A0}"/>
              </a:ext>
            </a:extLst>
          </p:cNvPr>
          <p:cNvSpPr txBox="1"/>
          <p:nvPr/>
        </p:nvSpPr>
        <p:spPr>
          <a:xfrm>
            <a:off x="4103202" y="5204831"/>
            <a:ext cx="7758597" cy="867754"/>
          </a:xfrm>
          <a:prstGeom prst="rect">
            <a:avLst/>
          </a:prstGeom>
          <a:noFill/>
          <a:ln w="9525">
            <a:solidFill>
              <a:schemeClr val="accent2"/>
            </a:solidFill>
            <a:prstDash val="dash"/>
          </a:ln>
        </p:spPr>
        <p:txBody>
          <a:bodyPr wrap="square" lIns="96000" tIns="48000" rIns="96000" bIns="48000" anchor="ctr">
            <a:noAutofit/>
          </a:bodyPr>
          <a:lstStyle/>
          <a:p>
            <a:pPr marL="444500" algn="just" defTabSz="810584">
              <a:lnSpc>
                <a:spcPct val="114000"/>
              </a:lnSpc>
              <a:defRPr/>
            </a:pPr>
            <a:endParaRPr lang="it-IT" altLang="it-IT" sz="700" b="1" dirty="0">
              <a:solidFill>
                <a:schemeClr val="accent2"/>
              </a:solidFill>
              <a:latin typeface="Arial" panose="020B0604020202020204" pitchFamily="34" charset="0"/>
            </a:endParaRPr>
          </a:p>
          <a:p>
            <a:pPr marL="444500" algn="just" defTabSz="810584">
              <a:lnSpc>
                <a:spcPct val="114000"/>
              </a:lnSpc>
              <a:defRPr/>
            </a:pPr>
            <a:r>
              <a:rPr lang="it-IT" altLang="it-IT" sz="1333" b="1" dirty="0">
                <a:solidFill>
                  <a:schemeClr val="accent2"/>
                </a:solidFill>
                <a:latin typeface="Arial" panose="020B0604020202020204" pitchFamily="34" charset="0"/>
              </a:rPr>
              <a:t>Per le imprese con interessi in Africa sono inoltre ammissibili:</a:t>
            </a:r>
          </a:p>
          <a:p>
            <a:pPr algn="just" defTabSz="810584">
              <a:lnSpc>
                <a:spcPct val="114000"/>
              </a:lnSpc>
              <a:defRPr/>
            </a:pPr>
            <a:endParaRPr lang="it-IT" altLang="it-IT" sz="600" dirty="0">
              <a:solidFill>
                <a:schemeClr val="accent1"/>
              </a:solidFill>
            </a:endParaRPr>
          </a:p>
          <a:p>
            <a:pPr algn="just" defTabSz="914354">
              <a:defRPr/>
            </a:pPr>
            <a:r>
              <a:rPr lang="it-IT" altLang="it-IT" sz="1200" dirty="0">
                <a:latin typeface="Arial" panose="020B0604020202020204" pitchFamily="34" charset="0"/>
                <a:cs typeface="Times New Roman" panose="02020603050405020304" pitchFamily="18" charset="0"/>
              </a:rPr>
              <a:t>- spese di </a:t>
            </a:r>
            <a:r>
              <a:rPr lang="it-IT" altLang="it-IT" sz="1200" b="1" dirty="0">
                <a:latin typeface="Arial" panose="020B0604020202020204" pitchFamily="34" charset="0"/>
                <a:cs typeface="Times New Roman" panose="02020603050405020304" pitchFamily="18" charset="0"/>
              </a:rPr>
              <a:t>viaggio e soggiorno </a:t>
            </a:r>
            <a:r>
              <a:rPr lang="it-IT" altLang="it-IT" sz="1200" dirty="0">
                <a:latin typeface="Arial" panose="020B0604020202020204" pitchFamily="34" charset="0"/>
                <a:cs typeface="Times New Roman" panose="02020603050405020304" pitchFamily="18" charset="0"/>
              </a:rPr>
              <a:t>in fiera di </a:t>
            </a:r>
            <a:r>
              <a:rPr lang="it-IT" altLang="it-IT" sz="1200" b="1" dirty="0">
                <a:latin typeface="Arial" panose="020B0604020202020204" pitchFamily="34" charset="0"/>
                <a:cs typeface="Times New Roman" panose="02020603050405020304" pitchFamily="18" charset="0"/>
              </a:rPr>
              <a:t>potenziali clienti africani</a:t>
            </a:r>
            <a:r>
              <a:rPr lang="it-IT" altLang="it-IT" sz="1200" dirty="0">
                <a:latin typeface="Arial" panose="020B0604020202020204" pitchFamily="34" charset="0"/>
                <a:cs typeface="Times New Roman" panose="02020603050405020304" pitchFamily="18" charset="0"/>
              </a:rPr>
              <a:t>, sia per le fiere e gli eventi che si tengono in un Paese africano, sia per le fiere e gli eventi di carattere internazionale con focus Africa in Italia.</a:t>
            </a:r>
          </a:p>
          <a:p>
            <a:pPr marL="800100" lvl="1" indent="-342900" algn="just">
              <a:lnSpc>
                <a:spcPct val="107000"/>
              </a:lnSpc>
              <a:spcAft>
                <a:spcPts val="600"/>
              </a:spcAft>
              <a:buSzPts val="900"/>
              <a:buFont typeface="Arial" panose="020B0604020202020204" pitchFamily="34" charset="0"/>
              <a:buAutoNum type="romanLcParenBoth"/>
            </a:pP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ttangolo con angoli arrotondati 6">
            <a:extLst>
              <a:ext uri="{FF2B5EF4-FFF2-40B4-BE49-F238E27FC236}">
                <a16:creationId xmlns:a16="http://schemas.microsoft.com/office/drawing/2014/main" id="{726329D4-5065-7793-F22B-8F4FC50F6F96}"/>
              </a:ext>
            </a:extLst>
          </p:cNvPr>
          <p:cNvSpPr/>
          <p:nvPr/>
        </p:nvSpPr>
        <p:spPr>
          <a:xfrm rot="20348118">
            <a:off x="3574025" y="5164299"/>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5774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9771829" y="5963706"/>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39" name="Segnaposto testo 1"/>
          <p:cNvSpPr>
            <a:spLocks noGrp="1"/>
          </p:cNvSpPr>
          <p:nvPr>
            <p:ph type="body" idx="13"/>
          </p:nvPr>
        </p:nvSpPr>
        <p:spPr>
          <a:xfrm>
            <a:off x="412311" y="342111"/>
            <a:ext cx="9471428" cy="383116"/>
          </a:xfrm>
        </p:spPr>
        <p:txBody>
          <a:bodyPr/>
          <a:lstStyle/>
          <a:p>
            <a:r>
              <a:rPr lang="it-IT" dirty="0"/>
              <a:t>Sviluppo del commercio elettronico delle imprese italiane in Paesi esteri («</a:t>
            </a:r>
            <a:r>
              <a:rPr lang="it-IT" dirty="0">
                <a:solidFill>
                  <a:schemeClr val="accent2"/>
                </a:solidFill>
              </a:rPr>
              <a:t>E-Commerce</a:t>
            </a:r>
            <a:r>
              <a:rPr lang="it-IT" dirty="0"/>
              <a:t>»)</a:t>
            </a:r>
          </a:p>
          <a:p>
            <a:endParaRPr lang="it-IT" dirty="0"/>
          </a:p>
        </p:txBody>
      </p:sp>
      <p:sp>
        <p:nvSpPr>
          <p:cNvPr id="42" name="Segnaposto testo 25">
            <a:extLst>
              <a:ext uri="{FF2B5EF4-FFF2-40B4-BE49-F238E27FC236}">
                <a16:creationId xmlns:a16="http://schemas.microsoft.com/office/drawing/2014/main" id="{6B995381-B17B-4631-89F9-93B28697404F}"/>
              </a:ext>
            </a:extLst>
          </p:cNvPr>
          <p:cNvSpPr txBox="1">
            <a:spLocks/>
          </p:cNvSpPr>
          <p:nvPr/>
        </p:nvSpPr>
        <p:spPr bwMode="auto">
          <a:xfrm>
            <a:off x="1003919" y="1292603"/>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per </a:t>
            </a:r>
            <a:r>
              <a:rPr lang="it-IT" altLang="it-IT" sz="1400" b="1" dirty="0">
                <a:solidFill>
                  <a:srgbClr val="415364"/>
                </a:solidFill>
                <a:latin typeface="Arial" panose="020B0604020202020204" pitchFamily="34" charset="0"/>
              </a:rPr>
              <a:t>(i) la creazione o (ii) il miglioramento di una Piattaforma propria di e-commerce</a:t>
            </a:r>
            <a:r>
              <a:rPr lang="it-IT" altLang="it-IT" sz="1400" dirty="0">
                <a:solidFill>
                  <a:srgbClr val="415364"/>
                </a:solidFill>
                <a:latin typeface="Arial" panose="020B0604020202020204" pitchFamily="34" charset="0"/>
              </a:rPr>
              <a:t> oppure per </a:t>
            </a:r>
            <a:r>
              <a:rPr lang="it-IT" altLang="it-IT" sz="1400" b="1" dirty="0">
                <a:solidFill>
                  <a:srgbClr val="415364"/>
                </a:solidFill>
                <a:latin typeface="Arial" panose="020B0604020202020204" pitchFamily="34" charset="0"/>
              </a:rPr>
              <a:t>(iii) l’accesso ad una Piattaforma di terzi (market place) </a:t>
            </a:r>
            <a:r>
              <a:rPr lang="it-IT" altLang="it-IT" sz="1400" dirty="0">
                <a:solidFill>
                  <a:srgbClr val="415364"/>
                </a:solidFill>
                <a:latin typeface="Arial" panose="020B0604020202020204" pitchFamily="34" charset="0"/>
              </a:rPr>
              <a:t>per la commercializzazione in Paesi esteri di beni o servizi prodotti in Italia o con marchio italiano</a:t>
            </a:r>
          </a:p>
        </p:txBody>
      </p:sp>
      <p:pic>
        <p:nvPicPr>
          <p:cNvPr id="43" name="Immagine 42"/>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2311" y="1410017"/>
            <a:ext cx="597824" cy="597824"/>
          </a:xfrm>
          <a:prstGeom prst="rect">
            <a:avLst/>
          </a:prstGeom>
        </p:spPr>
      </p:pic>
      <p:sp>
        <p:nvSpPr>
          <p:cNvPr id="44" name="Rettangolo 43">
            <a:extLst>
              <a:ext uri="{FF2B5EF4-FFF2-40B4-BE49-F238E27FC236}">
                <a16:creationId xmlns:a16="http://schemas.microsoft.com/office/drawing/2014/main" id="{CB8AE001-6839-4DC6-827E-F42764EFF6F0}"/>
              </a:ext>
            </a:extLst>
          </p:cNvPr>
          <p:cNvSpPr>
            <a:spLocks noChangeArrowheads="1"/>
          </p:cNvSpPr>
          <p:nvPr/>
        </p:nvSpPr>
        <p:spPr bwMode="auto">
          <a:xfrm>
            <a:off x="6912556" y="4978766"/>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45"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80936" y="2204657"/>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46" name="Rettangolo 45">
            <a:extLst>
              <a:ext uri="{FF2B5EF4-FFF2-40B4-BE49-F238E27FC236}">
                <a16:creationId xmlns:a16="http://schemas.microsoft.com/office/drawing/2014/main" id="{C4DC1474-D9A6-4443-B30F-FDC0AB40DE10}"/>
              </a:ext>
            </a:extLst>
          </p:cNvPr>
          <p:cNvSpPr>
            <a:spLocks noChangeArrowheads="1"/>
          </p:cNvSpPr>
          <p:nvPr/>
        </p:nvSpPr>
        <p:spPr bwMode="auto">
          <a:xfrm>
            <a:off x="649065" y="3021321"/>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Piattaforma propria e di terzi: fino a </a:t>
            </a:r>
            <a:r>
              <a:rPr lang="it-IT" sz="1200" dirty="0">
                <a:solidFill>
                  <a:srgbClr val="005392"/>
                </a:solidFill>
                <a:latin typeface="Arial"/>
              </a:rPr>
              <a:t>euro 500.000</a:t>
            </a:r>
          </a:p>
        </p:txBody>
      </p:sp>
      <p:sp>
        <p:nvSpPr>
          <p:cNvPr id="47" name="Rettangolo 46">
            <a:extLst>
              <a:ext uri="{FF2B5EF4-FFF2-40B4-BE49-F238E27FC236}">
                <a16:creationId xmlns:a16="http://schemas.microsoft.com/office/drawing/2014/main" id="{DEC0FADB-17C8-423C-A4CF-8F31DAAD1FE1}"/>
              </a:ext>
            </a:extLst>
          </p:cNvPr>
          <p:cNvSpPr/>
          <p:nvPr/>
        </p:nvSpPr>
        <p:spPr>
          <a:xfrm>
            <a:off x="6940927" y="2263871"/>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4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987084" y="3272322"/>
            <a:ext cx="4721801"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la «Creazione, sviluppo o miglioramento di una Piattaforma propria oppure utilizzo di una Piattaforma di terzi». </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per «Investimenti per la Piattaforma propria oppure per la Piattaforma di terzi»</a:t>
            </a:r>
          </a:p>
          <a:p>
            <a:pPr marL="285744" indent="-285744" algn="just" defTabSz="914354">
              <a:buFont typeface="Arial" panose="020B0604020202020204" pitchFamily="34" charset="0"/>
              <a:buChar char="•"/>
              <a:defRPr/>
            </a:pPr>
            <a:r>
              <a:rPr lang="it-IT" altLang="it-IT" sz="1200" dirty="0">
                <a:solidFill>
                  <a:srgbClr val="797979"/>
                </a:solidFill>
                <a:latin typeface="Arial" panose="020B0604020202020204" pitchFamily="34" charset="0"/>
              </a:rPr>
              <a:t>Spese promozionali e di formazione relative al progetto</a:t>
            </a:r>
          </a:p>
        </p:txBody>
      </p:sp>
      <p:pic>
        <p:nvPicPr>
          <p:cNvPr id="49" name="Immagine 4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05511" y="3391222"/>
            <a:ext cx="522000" cy="522000"/>
          </a:xfrm>
          <a:prstGeom prst="rect">
            <a:avLst/>
          </a:prstGeom>
        </p:spPr>
      </p:pic>
      <p:pic>
        <p:nvPicPr>
          <p:cNvPr id="50" name="Immagine 49"/>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09037" y="2227229"/>
            <a:ext cx="522000" cy="522000"/>
          </a:xfrm>
          <a:prstGeom prst="rect">
            <a:avLst/>
          </a:prstGeom>
        </p:spPr>
      </p:pic>
      <p:cxnSp>
        <p:nvCxnSpPr>
          <p:cNvPr id="51" name="Connettore diritto 50"/>
          <p:cNvCxnSpPr>
            <a:cxnSpLocks/>
          </p:cNvCxnSpPr>
          <p:nvPr/>
        </p:nvCxnSpPr>
        <p:spPr>
          <a:xfrm>
            <a:off x="6152989" y="2304212"/>
            <a:ext cx="0" cy="3363163"/>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52" name="Immagine 51"/>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09037" y="4979666"/>
            <a:ext cx="522000" cy="522000"/>
          </a:xfrm>
          <a:prstGeom prst="rect">
            <a:avLst/>
          </a:prstGeom>
        </p:spPr>
      </p:pic>
      <p:pic>
        <p:nvPicPr>
          <p:cNvPr id="53" name="Immagine 52"/>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527857" y="2227229"/>
            <a:ext cx="459007" cy="459007"/>
          </a:xfrm>
          <a:prstGeom prst="rect">
            <a:avLst/>
          </a:prstGeom>
        </p:spPr>
      </p:pic>
      <p:pic>
        <p:nvPicPr>
          <p:cNvPr id="54" name="Immagine 53"/>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381927" y="3747506"/>
            <a:ext cx="396000" cy="396000"/>
          </a:xfrm>
          <a:prstGeom prst="rect">
            <a:avLst/>
          </a:prstGeom>
        </p:spPr>
      </p:pic>
      <p:pic>
        <p:nvPicPr>
          <p:cNvPr id="56" name="Immagine 55"/>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95460" y="5102241"/>
            <a:ext cx="523800" cy="523800"/>
          </a:xfrm>
          <a:prstGeom prst="rect">
            <a:avLst/>
          </a:prstGeom>
        </p:spPr>
      </p:pic>
      <p:sp>
        <p:nvSpPr>
          <p:cNvPr id="6" name="Segnaposto numero diapositiva 3">
            <a:extLst>
              <a:ext uri="{FF2B5EF4-FFF2-40B4-BE49-F238E27FC236}">
                <a16:creationId xmlns:a16="http://schemas.microsoft.com/office/drawing/2014/main" id="{A67CBF3B-D5AD-9598-5919-E6CDAFA51A2B}"/>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96AAD672-9459-0C25-DD5F-6562DC34968B}"/>
              </a:ext>
            </a:extLst>
          </p:cNvPr>
          <p:cNvSpPr>
            <a:spLocks noChangeArrowheads="1"/>
          </p:cNvSpPr>
          <p:nvPr/>
        </p:nvSpPr>
        <p:spPr bwMode="auto">
          <a:xfrm>
            <a:off x="363869" y="4286289"/>
            <a:ext cx="5346619"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a:t>
            </a:r>
            <a:r>
              <a:rPr lang="it-IT" altLang="it-IT" sz="1200" dirty="0">
                <a:solidFill>
                  <a:srgbClr val="797979"/>
                </a:solidFill>
                <a:latin typeface="Arial" panose="020B0604020202020204" pitchFamily="34" charset="0"/>
              </a:rPr>
              <a:t> 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a:t>
            </a:r>
            <a:r>
              <a:rPr lang="it-IT" altLang="it-IT" sz="1200" b="1" dirty="0">
                <a:solidFill>
                  <a:srgbClr val="797979"/>
                </a:solidFill>
                <a:latin typeface="Arial" panose="020B0604020202020204" pitchFamily="34" charset="0"/>
              </a:rPr>
              <a:t> </a:t>
            </a:r>
            <a:r>
              <a:rPr lang="it-IT" altLang="it-IT" sz="1200" dirty="0">
                <a:solidFill>
                  <a:srgbClr val="797979"/>
                </a:solidFill>
                <a:latin typeface="Arial" panose="020B0604020202020204" pitchFamily="34" charset="0"/>
              </a:rPr>
              <a:t>in funzione di specifici requisiti </a:t>
            </a:r>
          </a:p>
        </p:txBody>
      </p:sp>
      <p:sp>
        <p:nvSpPr>
          <p:cNvPr id="8" name="CasellaDiTesto 7">
            <a:extLst>
              <a:ext uri="{FF2B5EF4-FFF2-40B4-BE49-F238E27FC236}">
                <a16:creationId xmlns:a16="http://schemas.microsoft.com/office/drawing/2014/main" id="{DBF5D1A1-FAF4-385C-D409-D7E6D9CB6F33}"/>
              </a:ext>
            </a:extLst>
          </p:cNvPr>
          <p:cNvSpPr txBox="1"/>
          <p:nvPr/>
        </p:nvSpPr>
        <p:spPr>
          <a:xfrm>
            <a:off x="744609" y="5604452"/>
            <a:ext cx="4648814" cy="858794"/>
          </a:xfrm>
          <a:prstGeom prst="rect">
            <a:avLst/>
          </a:prstGeom>
          <a:noFill/>
          <a:ln w="9525">
            <a:noFill/>
            <a:prstDash val="dash"/>
          </a:ln>
        </p:spPr>
        <p:txBody>
          <a:bodyPr wrap="square" lIns="96000" tIns="48000" rIns="96000" bIns="48000" anchor="ctr">
            <a:noAutofit/>
          </a:bodyPr>
          <a:lstStyle/>
          <a:p>
            <a:pPr algn="ctr">
              <a:defRPr/>
            </a:pPr>
            <a:endParaRPr lang="it-IT" altLang="it-IT" sz="1200" dirty="0">
              <a:solidFill>
                <a:srgbClr val="797979"/>
              </a:solidFill>
              <a:latin typeface="Arial" panose="020B0604020202020204" pitchFamily="34" charset="0"/>
            </a:endParaRPr>
          </a:p>
          <a:p>
            <a:pPr algn="ctr">
              <a:defRPr/>
            </a:pPr>
            <a:r>
              <a:rPr lang="it-IT" altLang="it-IT" sz="1200" dirty="0">
                <a:solidFill>
                  <a:srgbClr val="797979"/>
                </a:solidFill>
                <a:latin typeface="Arial" panose="020B0604020202020204" pitchFamily="34" charset="0"/>
              </a:rPr>
              <a:t>*Ai fini dell’accesso alla premialità focus Africa, la piattaforma o il marketplace devono avere </a:t>
            </a:r>
            <a:r>
              <a:rPr lang="it-IT" altLang="it-IT" sz="1200" b="1" dirty="0">
                <a:solidFill>
                  <a:schemeClr val="accent2"/>
                </a:solidFill>
                <a:latin typeface="Arial" panose="020B0604020202020204" pitchFamily="34" charset="0"/>
              </a:rPr>
              <a:t>dominio di primo o secondo livello localizzato in un paese africano</a:t>
            </a:r>
            <a:endParaRPr lang="it-IT" altLang="it-IT" sz="1200" dirty="0">
              <a:solidFill>
                <a:srgbClr val="797979"/>
              </a:solidFill>
              <a:latin typeface="Arial" panose="020B0604020202020204" pitchFamily="34" charset="0"/>
            </a:endParaRPr>
          </a:p>
          <a:p>
            <a:pPr marL="800100" lvl="1" indent="-342900" algn="just">
              <a:lnSpc>
                <a:spcPct val="107000"/>
              </a:lnSpc>
              <a:spcAft>
                <a:spcPts val="600"/>
              </a:spcAft>
              <a:buSzPts val="900"/>
              <a:buFont typeface="Arial" panose="020B0604020202020204" pitchFamily="34" charset="0"/>
              <a:buAutoNum type="romanLcParenBoth"/>
            </a:pPr>
            <a:endParaRPr lang="it-IT"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ttangolo con angoli arrotondati 2">
            <a:extLst>
              <a:ext uri="{FF2B5EF4-FFF2-40B4-BE49-F238E27FC236}">
                <a16:creationId xmlns:a16="http://schemas.microsoft.com/office/drawing/2014/main" id="{67501399-574A-6377-92BB-5B6B2AEBA8BC}"/>
              </a:ext>
            </a:extLst>
          </p:cNvPr>
          <p:cNvSpPr/>
          <p:nvPr/>
        </p:nvSpPr>
        <p:spPr>
          <a:xfrm rot="20348118">
            <a:off x="1023665" y="416043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512094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E-commerce</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17</a:t>
            </a:fld>
            <a:endParaRPr lang="it-IT" dirty="0"/>
          </a:p>
        </p:txBody>
      </p:sp>
      <p:sp>
        <p:nvSpPr>
          <p:cNvPr id="3" name="CasellaDiTesto 2">
            <a:extLst>
              <a:ext uri="{FF2B5EF4-FFF2-40B4-BE49-F238E27FC236}">
                <a16:creationId xmlns:a16="http://schemas.microsoft.com/office/drawing/2014/main" id="{68A32E50-ACC1-F79C-B9A2-B15478236E5A}"/>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Creazione e sviluppo di una Piattaforma propria oppure utilizzo di un market place</a:t>
            </a:r>
            <a:endParaRPr lang="it-IT" sz="1333" b="1" dirty="0"/>
          </a:p>
        </p:txBody>
      </p:sp>
      <p:sp>
        <p:nvSpPr>
          <p:cNvPr id="5" name="CasellaDiTesto 4">
            <a:extLst>
              <a:ext uri="{FF2B5EF4-FFF2-40B4-BE49-F238E27FC236}">
                <a16:creationId xmlns:a16="http://schemas.microsoft.com/office/drawing/2014/main" id="{9E82CCA5-7F0A-1D85-7F6B-87F52613B9C2}"/>
              </a:ext>
            </a:extLst>
          </p:cNvPr>
          <p:cNvSpPr txBox="1"/>
          <p:nvPr/>
        </p:nvSpPr>
        <p:spPr>
          <a:xfrm>
            <a:off x="6268720" y="3030316"/>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2F543B4E-A6B9-E7AE-FFD5-F839A24DBC32}"/>
              </a:ext>
            </a:extLst>
          </p:cNvPr>
          <p:cNvSpPr txBox="1"/>
          <p:nvPr/>
        </p:nvSpPr>
        <p:spPr>
          <a:xfrm>
            <a:off x="6303049" y="3866994"/>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12EEA8F5-859B-2F48-3450-52FF6FC33B0D}"/>
              </a:ext>
            </a:extLst>
          </p:cNvPr>
          <p:cNvSpPr txBox="1"/>
          <p:nvPr/>
        </p:nvSpPr>
        <p:spPr>
          <a:xfrm>
            <a:off x="334433" y="3103569"/>
            <a:ext cx="5033160" cy="1220011"/>
          </a:xfrm>
          <a:prstGeom prst="rect">
            <a:avLst/>
          </a:prstGeom>
          <a:noFill/>
        </p:spPr>
        <p:txBody>
          <a:bodyPr wrap="square" lIns="48000" tIns="48000" rIns="48000" bIns="48000" anchor="ctr" anchorCtr="0">
            <a:noAutofit/>
          </a:bodyPr>
          <a:lstStyle/>
          <a:p>
            <a:pPr algn="just"/>
            <a:r>
              <a:rPr lang="it-IT" altLang="it-IT" sz="1333" b="1">
                <a:solidFill>
                  <a:srgbClr val="415364"/>
                </a:solidFill>
                <a:latin typeface="Arial" panose="020B0604020202020204" pitchFamily="34" charset="0"/>
              </a:rPr>
              <a:t>2. Investimenti per una Piattaforma propria oppure per un market place </a:t>
            </a:r>
            <a:endParaRPr lang="it-IT" sz="1333" b="1" dirty="0"/>
          </a:p>
        </p:txBody>
      </p:sp>
      <p:sp>
        <p:nvSpPr>
          <p:cNvPr id="8" name="CasellaDiTesto 7">
            <a:extLst>
              <a:ext uri="{FF2B5EF4-FFF2-40B4-BE49-F238E27FC236}">
                <a16:creationId xmlns:a16="http://schemas.microsoft.com/office/drawing/2014/main" id="{5E0D85ED-D5E1-FE50-2E11-B85E7ED561D7}"/>
              </a:ext>
            </a:extLst>
          </p:cNvPr>
          <p:cNvSpPr txBox="1"/>
          <p:nvPr/>
        </p:nvSpPr>
        <p:spPr>
          <a:xfrm>
            <a:off x="6268720" y="814604"/>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3. Spese promozionali e formazione relative al progetto </a:t>
            </a:r>
            <a:endParaRPr lang="it-IT" sz="1333" b="1" dirty="0"/>
          </a:p>
        </p:txBody>
      </p:sp>
      <p:sp>
        <p:nvSpPr>
          <p:cNvPr id="14" name="CasellaDiTesto 13">
            <a:extLst>
              <a:ext uri="{FF2B5EF4-FFF2-40B4-BE49-F238E27FC236}">
                <a16:creationId xmlns:a16="http://schemas.microsoft.com/office/drawing/2014/main" id="{2AFBE0BA-6F22-2A60-E3B5-DBF950B6248E}"/>
              </a:ext>
            </a:extLst>
          </p:cNvPr>
          <p:cNvSpPr txBox="1"/>
          <p:nvPr/>
        </p:nvSpPr>
        <p:spPr>
          <a:xfrm>
            <a:off x="-196987" y="1737612"/>
            <a:ext cx="6096000" cy="1309397"/>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acquisizione e configurazione della piattaforma;</a:t>
            </a:r>
          </a:p>
          <a:p>
            <a:pPr marL="990575" lvl="1" indent="-380990" algn="just">
              <a:lnSpc>
                <a:spcPct val="107000"/>
              </a:lnSpc>
              <a:buFont typeface="Courier New" panose="02070309020205020404" pitchFamily="49" charset="0"/>
              <a:buChar char="o"/>
            </a:pPr>
            <a:r>
              <a:rPr lang="en-GB" sz="1067" dirty="0" err="1">
                <a:latin typeface="Arial" panose="020B0604020202020204" pitchFamily="34" charset="0"/>
                <a:ea typeface="Calibri" panose="020F0502020204030204" pitchFamily="34" charset="0"/>
                <a:cs typeface="Times New Roman" panose="02020603050405020304" pitchFamily="18" charset="0"/>
              </a:rPr>
              <a:t>componenti</a:t>
            </a:r>
            <a:r>
              <a:rPr lang="en-GB" sz="1067" dirty="0">
                <a:latin typeface="Arial" panose="020B0604020202020204" pitchFamily="34" charset="0"/>
                <a:ea typeface="Calibri" panose="020F0502020204030204" pitchFamily="34" charset="0"/>
                <a:cs typeface="Times New Roman" panose="02020603050405020304" pitchFamily="18" charset="0"/>
              </a:rPr>
              <a:t> </a:t>
            </a:r>
            <a:r>
              <a:rPr lang="en-GB" sz="1067" i="1" dirty="0">
                <a:latin typeface="Arial" panose="020B0604020202020204" pitchFamily="34" charset="0"/>
                <a:ea typeface="Calibri" panose="020F0502020204030204" pitchFamily="34" charset="0"/>
                <a:cs typeface="Times New Roman" panose="02020603050405020304" pitchFamily="18" charset="0"/>
              </a:rPr>
              <a:t>hardware</a:t>
            </a:r>
            <a:r>
              <a:rPr lang="en-GB" sz="1067" dirty="0">
                <a:latin typeface="Arial" panose="020B0604020202020204" pitchFamily="34" charset="0"/>
                <a:ea typeface="Calibri" panose="020F0502020204030204" pitchFamily="34" charset="0"/>
                <a:cs typeface="Times New Roman" panose="02020603050405020304" pitchFamily="18" charset="0"/>
              </a:rPr>
              <a:t> e </a:t>
            </a:r>
            <a:r>
              <a:rPr lang="en-GB" sz="1067" i="1" dirty="0">
                <a:latin typeface="Arial" panose="020B0604020202020204" pitchFamily="34" charset="0"/>
                <a:ea typeface="Calibri" panose="020F0502020204030204" pitchFamily="34" charset="0"/>
                <a:cs typeface="Times New Roman" panose="02020603050405020304" pitchFamily="18" charset="0"/>
              </a:rPr>
              <a:t>software</a:t>
            </a:r>
            <a:r>
              <a:rPr lang="en-GB"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latin typeface="Arial" panose="020B0604020202020204" pitchFamily="34" charset="0"/>
              <a:ea typeface="Calibri" panose="020F0502020204030204" pitchFamily="34" charset="0"/>
              <a:cs typeface="Times New Roman" panose="02020603050405020304" pitchFamily="18" charset="0"/>
            </a:endParaRP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estensioni componenti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ampliare le funzionalità (es.  </a:t>
            </a:r>
            <a:r>
              <a:rPr lang="it-IT" sz="1067" i="1" dirty="0">
                <a:latin typeface="Arial" panose="020B0604020202020204" pitchFamily="34" charset="0"/>
                <a:ea typeface="Calibri" panose="020F0502020204030204" pitchFamily="34" charset="0"/>
                <a:cs typeface="Times New Roman" panose="02020603050405020304" pitchFamily="18" charset="0"/>
              </a:rPr>
              <a:t>software</a:t>
            </a:r>
            <a:r>
              <a:rPr lang="it-IT" sz="1067" dirty="0">
                <a:latin typeface="Arial" panose="020B0604020202020204" pitchFamily="34" charset="0"/>
                <a:ea typeface="Calibri" panose="020F0502020204030204" pitchFamily="34" charset="0"/>
                <a:cs typeface="Times New Roman" panose="02020603050405020304" pitchFamily="18" charset="0"/>
              </a:rPr>
              <a:t> per la gestione degli ordini, circuiti di pagamento, servizi </a:t>
            </a:r>
            <a:r>
              <a:rPr lang="it-IT" sz="1067" i="1" dirty="0">
                <a:latin typeface="Arial" panose="020B0604020202020204" pitchFamily="34" charset="0"/>
                <a:ea typeface="Calibri" panose="020F0502020204030204" pitchFamily="34" charset="0"/>
                <a:cs typeface="Times New Roman" panose="02020603050405020304" pitchFamily="18" charset="0"/>
              </a:rPr>
              <a:t>cloud</a:t>
            </a:r>
            <a:r>
              <a:rPr lang="it-IT" sz="1067" dirty="0">
                <a:latin typeface="Arial" panose="020B0604020202020204" pitchFamily="34" charset="0"/>
                <a:ea typeface="Calibri" panose="020F0502020204030204" pitchFamily="34" charset="0"/>
                <a:cs typeface="Times New Roman" panose="02020603050405020304" pitchFamily="18" charset="0"/>
              </a:rPr>
              <a:t>, integrazioni con ERP, CRM, AI e realtà aumentata);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creazione e configurazione app;</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avvio dell’utilizzo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endParaRPr lang="it-IT" sz="1067" dirty="0"/>
          </a:p>
        </p:txBody>
      </p:sp>
      <p:sp>
        <p:nvSpPr>
          <p:cNvPr id="16" name="CasellaDiTesto 15">
            <a:extLst>
              <a:ext uri="{FF2B5EF4-FFF2-40B4-BE49-F238E27FC236}">
                <a16:creationId xmlns:a16="http://schemas.microsoft.com/office/drawing/2014/main" id="{9AF37D70-B9C0-C9B1-CE34-3CBBC25B348B}"/>
              </a:ext>
            </a:extLst>
          </p:cNvPr>
          <p:cNvSpPr txBox="1"/>
          <p:nvPr/>
        </p:nvSpPr>
        <p:spPr>
          <a:xfrm>
            <a:off x="-196987" y="4073990"/>
            <a:ext cx="6096000" cy="1660776"/>
          </a:xfrm>
          <a:prstGeom prst="rect">
            <a:avLst/>
          </a:prstGeom>
          <a:noFill/>
        </p:spPr>
        <p:txBody>
          <a:bodyPr wrap="square">
            <a:spAutoFit/>
          </a:bodyPr>
          <a:lstStyle/>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di </a:t>
            </a:r>
            <a:r>
              <a:rPr lang="it-IT" sz="1067" i="1" dirty="0">
                <a:latin typeface="Arial" panose="020B0604020202020204" pitchFamily="34" charset="0"/>
                <a:ea typeface="Calibri" panose="020F0502020204030204" pitchFamily="34" charset="0"/>
                <a:cs typeface="Times New Roman" panose="02020603050405020304" pitchFamily="18" charset="0"/>
              </a:rPr>
              <a:t>hosting</a:t>
            </a:r>
            <a:r>
              <a:rPr lang="it-IT" sz="1067" dirty="0">
                <a:latin typeface="Arial" panose="020B0604020202020204" pitchFamily="34" charset="0"/>
                <a:ea typeface="Calibri" panose="020F0502020204030204" pitchFamily="34" charset="0"/>
                <a:cs typeface="Times New Roman" panose="02020603050405020304" pitchFamily="18" charset="0"/>
              </a:rPr>
              <a:t> del dominio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commissioni per utilizzo della piattaforma oppure di un </a:t>
            </a:r>
            <a:r>
              <a:rPr lang="it-IT" sz="1067" i="1" dirty="0">
                <a:latin typeface="Arial" panose="020B0604020202020204" pitchFamily="34" charset="0"/>
                <a:ea typeface="Calibri" panose="020F0502020204030204" pitchFamily="34" charset="0"/>
                <a:cs typeface="Times New Roman" panose="02020603050405020304" pitchFamily="18" charset="0"/>
              </a:rPr>
              <a:t>market place</a:t>
            </a:r>
            <a:r>
              <a:rPr lang="it-IT" sz="1067" dirty="0">
                <a:latin typeface="Arial" panose="020B0604020202020204" pitchFamily="34" charset="0"/>
                <a:ea typeface="Calibri" panose="020F0502020204030204" pitchFamily="34" charset="0"/>
                <a:cs typeface="Times New Roman" panose="02020603050405020304" pitchFamily="18" charset="0"/>
              </a:rPr>
              <a:t>;</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investimenti in sicurezza dei dati e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aggiunta di contenuti e soluzioni grafiche;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del monitoraggio accessi alla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lo sviluppo di</a:t>
            </a:r>
            <a:r>
              <a:rPr lang="it-IT" sz="1067"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it-IT" sz="1067" dirty="0">
                <a:latin typeface="Arial" panose="020B0604020202020204" pitchFamily="34" charset="0"/>
                <a:ea typeface="Calibri" panose="020F0502020204030204" pitchFamily="34" charset="0"/>
                <a:cs typeface="Times New Roman" panose="02020603050405020304" pitchFamily="18" charset="0"/>
              </a:rPr>
              <a:t>analisi e tracciamento dati di navigazione;</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consulenze finalizzate allo sviluppo e/o alla modifica della piattaforma;</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registrazione, omologazione e per la tutela del marchio;</a:t>
            </a:r>
          </a:p>
          <a:p>
            <a:pPr marL="990575" lvl="1" indent="-380990" algn="just">
              <a:lnSpc>
                <a:spcPct val="107000"/>
              </a:lnSpc>
              <a:buFont typeface="Courier New" panose="02070309020205020404" pitchFamily="49" charset="0"/>
              <a:buChar char="o"/>
            </a:pPr>
            <a:r>
              <a:rPr lang="it-IT" sz="1067" dirty="0">
                <a:latin typeface="Arial" panose="020B0604020202020204" pitchFamily="34" charset="0"/>
                <a:ea typeface="Calibri" panose="020F0502020204030204" pitchFamily="34" charset="0"/>
                <a:cs typeface="Times New Roman" panose="02020603050405020304" pitchFamily="18" charset="0"/>
              </a:rPr>
              <a:t>spese per certificazioni internazionali di prodotto.</a:t>
            </a:r>
          </a:p>
        </p:txBody>
      </p:sp>
      <p:sp>
        <p:nvSpPr>
          <p:cNvPr id="18" name="CasellaDiTesto 17">
            <a:extLst>
              <a:ext uri="{FF2B5EF4-FFF2-40B4-BE49-F238E27FC236}">
                <a16:creationId xmlns:a16="http://schemas.microsoft.com/office/drawing/2014/main" id="{C0391261-BE08-6680-2028-F87AAEEAD90F}"/>
              </a:ext>
            </a:extLst>
          </p:cNvPr>
          <p:cNvSpPr txBox="1"/>
          <p:nvPr/>
        </p:nvSpPr>
        <p:spPr>
          <a:xfrm>
            <a:off x="5702027" y="1645871"/>
            <a:ext cx="5588847" cy="958019"/>
          </a:xfrm>
          <a:prstGeom prst="rect">
            <a:avLst/>
          </a:prstGeom>
          <a:noFill/>
        </p:spPr>
        <p:txBody>
          <a:bodyPr wrap="square">
            <a:spAutoFit/>
          </a:bodyPr>
          <a:lstStyle>
            <a:defPPr>
              <a:defRPr lang="it-IT"/>
            </a:defPPr>
            <a:lvl2pPr marL="742950" lvl="1" indent="-285750" algn="just">
              <a:lnSpc>
                <a:spcPct val="107000"/>
              </a:lnSpc>
              <a:buFont typeface="Courier New" panose="02070309020205020404" pitchFamily="49" charset="0"/>
              <a:buChar char="o"/>
              <a:defRPr sz="8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067" dirty="0"/>
              <a:t>spese per l’indicizzazione della piattaforma oppure del market place;</a:t>
            </a:r>
          </a:p>
          <a:p>
            <a:pPr lvl="1"/>
            <a:r>
              <a:rPr lang="it-IT" sz="1067" dirty="0"/>
              <a:t>spese per web marketing;</a:t>
            </a:r>
          </a:p>
          <a:p>
            <a:pPr lvl="1"/>
            <a:r>
              <a:rPr lang="it-IT" sz="1067" dirty="0"/>
              <a:t>spese per comunicazione;</a:t>
            </a:r>
          </a:p>
          <a:p>
            <a:pPr lvl="1"/>
            <a:r>
              <a:rPr lang="it-IT" sz="1067" dirty="0"/>
              <a:t>formazione del personale interno adibito alla gestione/funzionamento della piattaforma</a:t>
            </a:r>
          </a:p>
        </p:txBody>
      </p:sp>
      <p:sp>
        <p:nvSpPr>
          <p:cNvPr id="12" name="CasellaDiTesto 11">
            <a:extLst>
              <a:ext uri="{FF2B5EF4-FFF2-40B4-BE49-F238E27FC236}">
                <a16:creationId xmlns:a16="http://schemas.microsoft.com/office/drawing/2014/main" id="{84D94AC8-C298-4E0F-872B-249C405362D2}"/>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141007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ttangolo 38"/>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22" name="Segnaposto testo 1"/>
          <p:cNvSpPr>
            <a:spLocks noGrp="1"/>
          </p:cNvSpPr>
          <p:nvPr>
            <p:ph type="body" idx="13"/>
          </p:nvPr>
        </p:nvSpPr>
        <p:spPr>
          <a:xfrm>
            <a:off x="412311" y="342111"/>
            <a:ext cx="9471428" cy="383116"/>
          </a:xfrm>
        </p:spPr>
        <p:txBody>
          <a:bodyPr/>
          <a:lstStyle/>
          <a:p>
            <a:r>
              <a:rPr lang="it-IT" i="1" dirty="0"/>
              <a:t>Temporary Manager </a:t>
            </a:r>
            <a:r>
              <a:rPr lang="it-IT" dirty="0"/>
              <a:t>per l’internazionalizzazione delle imprese italiane («</a:t>
            </a:r>
            <a:r>
              <a:rPr lang="it-IT" i="1" dirty="0">
                <a:solidFill>
                  <a:schemeClr val="accent2"/>
                </a:solidFill>
              </a:rPr>
              <a:t>Temporary Manager</a:t>
            </a:r>
            <a:r>
              <a:rPr lang="it-IT" dirty="0"/>
              <a:t>»)</a:t>
            </a:r>
          </a:p>
        </p:txBody>
      </p:sp>
      <p:sp>
        <p:nvSpPr>
          <p:cNvPr id="25" name="Segnaposto testo 25">
            <a:extLst>
              <a:ext uri="{FF2B5EF4-FFF2-40B4-BE49-F238E27FC236}">
                <a16:creationId xmlns:a16="http://schemas.microsoft.com/office/drawing/2014/main" id="{6B995381-B17B-4631-89F9-93B28697404F}"/>
              </a:ext>
            </a:extLst>
          </p:cNvPr>
          <p:cNvSpPr txBox="1">
            <a:spLocks/>
          </p:cNvSpPr>
          <p:nvPr/>
        </p:nvSpPr>
        <p:spPr bwMode="auto">
          <a:xfrm>
            <a:off x="884001" y="1364544"/>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dell’inserimento temporaneo da parte di imprese italiane di figure professionali specializzate (Temporary Manager), </a:t>
            </a:r>
            <a:r>
              <a:rPr lang="it-IT" altLang="it-IT" sz="1400" dirty="0">
                <a:solidFill>
                  <a:srgbClr val="415364"/>
                </a:solidFill>
                <a:latin typeface="Arial" panose="020B0604020202020204" pitchFamily="34" charset="0"/>
              </a:rPr>
              <a:t>per la realizzazione di progetti di internazionalizzazione</a:t>
            </a:r>
            <a:r>
              <a:rPr lang="it-IT" altLang="it-IT" sz="1400" strike="sngStrike" dirty="0">
                <a:solidFill>
                  <a:srgbClr val="415364"/>
                </a:solidFill>
                <a:latin typeface="Arial" panose="020B0604020202020204" pitchFamily="34" charset="0"/>
              </a:rPr>
              <a:t>,</a:t>
            </a:r>
            <a:r>
              <a:rPr lang="it-IT" altLang="it-IT" sz="1400" dirty="0">
                <a:solidFill>
                  <a:srgbClr val="415364"/>
                </a:solidFill>
                <a:latin typeface="Arial" panose="020B0604020202020204" pitchFamily="34" charset="0"/>
              </a:rPr>
              <a:t> e di progetti di innovazione tecnologica, digitale e dei processi produttivi e a sostegno della transizione green dell’impresa purché mirati allo sviluppo del processo di internazionalizzazione delle imprese </a:t>
            </a:r>
          </a:p>
        </p:txBody>
      </p:sp>
      <p:pic>
        <p:nvPicPr>
          <p:cNvPr id="26" name="Immagine 2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92392" y="1481959"/>
            <a:ext cx="597824" cy="597824"/>
          </a:xfrm>
          <a:prstGeom prst="rect">
            <a:avLst/>
          </a:prstGeom>
        </p:spPr>
      </p:pic>
      <p:sp>
        <p:nvSpPr>
          <p:cNvPr id="27" name="Rettangolo 26">
            <a:extLst>
              <a:ext uri="{FF2B5EF4-FFF2-40B4-BE49-F238E27FC236}">
                <a16:creationId xmlns:a16="http://schemas.microsoft.com/office/drawing/2014/main" id="{CB8AE001-6839-4DC6-827E-F42764EFF6F0}"/>
              </a:ext>
            </a:extLst>
          </p:cNvPr>
          <p:cNvSpPr>
            <a:spLocks noChangeArrowheads="1"/>
          </p:cNvSpPr>
          <p:nvPr/>
        </p:nvSpPr>
        <p:spPr bwMode="auto">
          <a:xfrm>
            <a:off x="6903464" y="5039799"/>
            <a:ext cx="4715987"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a saldo dell’importo rendicontato </a:t>
            </a:r>
          </a:p>
        </p:txBody>
      </p:sp>
      <p:sp>
        <p:nvSpPr>
          <p:cNvPr id="2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572549" y="2372638"/>
            <a:ext cx="4712487" cy="68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A CHI È DEDICATA</a:t>
            </a:r>
          </a:p>
          <a:p>
            <a:pPr algn="ctr" defTabSz="914354">
              <a:defRPr/>
            </a:pPr>
            <a:r>
              <a:rPr lang="it-IT" altLang="it-IT" sz="1200" dirty="0">
                <a:solidFill>
                  <a:srgbClr val="797979"/>
                </a:solidFill>
                <a:latin typeface="Arial"/>
              </a:rPr>
              <a:t>Alle </a:t>
            </a:r>
            <a:r>
              <a:rPr lang="it-IT" altLang="it-IT" sz="1200" b="1" dirty="0">
                <a:solidFill>
                  <a:srgbClr val="797979"/>
                </a:solidFill>
                <a:latin typeface="Arial"/>
              </a:rPr>
              <a:t>imprese italiane </a:t>
            </a:r>
            <a:r>
              <a:rPr lang="it-IT" altLang="it-IT" sz="1200" dirty="0">
                <a:solidFill>
                  <a:srgbClr val="797979"/>
                </a:solidFill>
                <a:latin typeface="Arial"/>
              </a:rPr>
              <a:t>di qualsiasi dimensione che abbiano depositato almeno 2 bilanci relativi a 2 esercizi completi</a:t>
            </a:r>
          </a:p>
        </p:txBody>
      </p:sp>
      <p:sp>
        <p:nvSpPr>
          <p:cNvPr id="29" name="Rettangolo 28">
            <a:extLst>
              <a:ext uri="{FF2B5EF4-FFF2-40B4-BE49-F238E27FC236}">
                <a16:creationId xmlns:a16="http://schemas.microsoft.com/office/drawing/2014/main" id="{C4DC1474-D9A6-4443-B30F-FDC0AB40DE10}"/>
              </a:ext>
            </a:extLst>
          </p:cNvPr>
          <p:cNvSpPr>
            <a:spLocks noChangeArrowheads="1"/>
          </p:cNvSpPr>
          <p:nvPr/>
        </p:nvSpPr>
        <p:spPr bwMode="auto">
          <a:xfrm>
            <a:off x="641307" y="3151417"/>
            <a:ext cx="4715987"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Max 20% del fatturato medio ultimo biennio</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p>
          <a:p>
            <a:pPr marL="92064" indent="-92064" algn="ctr" defTabSz="914354">
              <a:spcAft>
                <a:spcPts val="300"/>
              </a:spcAft>
              <a:buFont typeface="Arial" panose="020B0604020202020204" pitchFamily="34" charset="0"/>
              <a:buChar char="•"/>
              <a:defRPr/>
            </a:pPr>
            <a:r>
              <a:rPr lang="it-IT" sz="1200" dirty="0">
                <a:solidFill>
                  <a:srgbClr val="797979"/>
                </a:solidFill>
                <a:latin typeface="Arial"/>
              </a:rPr>
              <a:t>Importo massimo </a:t>
            </a:r>
            <a:r>
              <a:rPr lang="it-IT" sz="1200" dirty="0">
                <a:solidFill>
                  <a:srgbClr val="005392"/>
                </a:solidFill>
                <a:latin typeface="Arial"/>
              </a:rPr>
              <a:t>euro 500.000</a:t>
            </a:r>
          </a:p>
        </p:txBody>
      </p:sp>
      <p:sp>
        <p:nvSpPr>
          <p:cNvPr id="30" name="Rettangolo 29">
            <a:extLst>
              <a:ext uri="{FF2B5EF4-FFF2-40B4-BE49-F238E27FC236}">
                <a16:creationId xmlns:a16="http://schemas.microsoft.com/office/drawing/2014/main" id="{DEC0FADB-17C8-423C-A4CF-8F31DAAD1FE1}"/>
              </a:ext>
            </a:extLst>
          </p:cNvPr>
          <p:cNvSpPr/>
          <p:nvPr/>
        </p:nvSpPr>
        <p:spPr>
          <a:xfrm>
            <a:off x="6833749" y="2585130"/>
            <a:ext cx="4721801" cy="502702"/>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54">
              <a:defRPr/>
            </a:pPr>
            <a:r>
              <a:rPr lang="it-IT" altLang="it-IT" sz="1200" dirty="0">
                <a:solidFill>
                  <a:srgbClr val="797979"/>
                </a:solidFill>
                <a:latin typeface="Arial"/>
              </a:rPr>
              <a:t>4 anni, di cui 2 di preammortamento</a:t>
            </a:r>
          </a:p>
        </p:txBody>
      </p:sp>
      <p:sp>
        <p:nvSpPr>
          <p:cNvPr id="3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833749" y="3523774"/>
            <a:ext cx="4721801" cy="105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Almeno il 60% </a:t>
            </a:r>
            <a:r>
              <a:rPr lang="it-IT" altLang="it-IT" sz="1200" dirty="0">
                <a:solidFill>
                  <a:srgbClr val="797979"/>
                </a:solidFill>
                <a:latin typeface="Arial" panose="020B0604020202020204" pitchFamily="34" charset="0"/>
              </a:rPr>
              <a:t>per «Spese per le prestazioni professionali del TM»; </a:t>
            </a:r>
          </a:p>
          <a:p>
            <a:pPr marL="285744" indent="-285744" algn="just" defTabSz="914354">
              <a:buFont typeface="Arial" panose="020B0604020202020204" pitchFamily="34" charset="0"/>
              <a:buChar char="•"/>
              <a:defRPr/>
            </a:pPr>
            <a:r>
              <a:rPr lang="it-IT" altLang="it-IT" sz="1200" b="1" dirty="0">
                <a:solidFill>
                  <a:srgbClr val="797979"/>
                </a:solidFill>
                <a:latin typeface="Arial" panose="020B0604020202020204" pitchFamily="34" charset="0"/>
              </a:rPr>
              <a:t>Massimo il 40% </a:t>
            </a:r>
            <a:r>
              <a:rPr lang="it-IT" altLang="it-IT" sz="1200" dirty="0">
                <a:solidFill>
                  <a:srgbClr val="797979"/>
                </a:solidFill>
                <a:latin typeface="Arial" panose="020B0604020202020204" pitchFamily="34" charset="0"/>
              </a:rPr>
              <a:t>per «Spese strettamente connesse alla realizzazione del progetto elaborato con l’assistenza del TM»</a:t>
            </a:r>
          </a:p>
        </p:txBody>
      </p:sp>
      <p:pic>
        <p:nvPicPr>
          <p:cNvPr id="32" name="Immagine 3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9551" y="3655108"/>
            <a:ext cx="522000" cy="522000"/>
          </a:xfrm>
          <a:prstGeom prst="rect">
            <a:avLst/>
          </a:prstGeom>
        </p:spPr>
      </p:pic>
      <p:pic>
        <p:nvPicPr>
          <p:cNvPr id="33" name="Immagine 3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9090" y="2533226"/>
            <a:ext cx="522000" cy="522000"/>
          </a:xfrm>
          <a:prstGeom prst="rect">
            <a:avLst/>
          </a:prstGeom>
        </p:spPr>
      </p:pic>
      <p:cxnSp>
        <p:nvCxnSpPr>
          <p:cNvPr id="34" name="Connettore diritto 33"/>
          <p:cNvCxnSpPr/>
          <p:nvPr/>
        </p:nvCxnSpPr>
        <p:spPr>
          <a:xfrm>
            <a:off x="6033071" y="2258839"/>
            <a:ext cx="0" cy="3765664"/>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35" name="Immagine 3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49090" y="4821082"/>
            <a:ext cx="522000" cy="522000"/>
          </a:xfrm>
          <a:prstGeom prst="rect">
            <a:avLst/>
          </a:prstGeom>
        </p:spPr>
      </p:pic>
      <p:pic>
        <p:nvPicPr>
          <p:cNvPr id="36" name="Immagine 3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9550" y="2537210"/>
            <a:ext cx="459007" cy="459007"/>
          </a:xfrm>
          <a:prstGeom prst="rect">
            <a:avLst/>
          </a:prstGeom>
        </p:spPr>
      </p:pic>
      <p:pic>
        <p:nvPicPr>
          <p:cNvPr id="37" name="Immagine 3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67425" y="3704395"/>
            <a:ext cx="396000" cy="396000"/>
          </a:xfrm>
          <a:prstGeom prst="rect">
            <a:avLst/>
          </a:prstGeom>
        </p:spPr>
      </p:pic>
      <p:pic>
        <p:nvPicPr>
          <p:cNvPr id="57" name="Immagine 56"/>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27751" y="4919486"/>
            <a:ext cx="523800" cy="523800"/>
          </a:xfrm>
          <a:prstGeom prst="rect">
            <a:avLst/>
          </a:prstGeom>
        </p:spPr>
      </p:pic>
      <p:sp>
        <p:nvSpPr>
          <p:cNvPr id="58" name="Segnaposto testo 25">
            <a:extLst>
              <a:ext uri="{FF2B5EF4-FFF2-40B4-BE49-F238E27FC236}">
                <a16:creationId xmlns:a16="http://schemas.microsoft.com/office/drawing/2014/main" id="{6B995381-B17B-4631-89F9-93B28697404F}"/>
              </a:ext>
            </a:extLst>
          </p:cNvPr>
          <p:cNvSpPr txBox="1">
            <a:spLocks/>
          </p:cNvSpPr>
          <p:nvPr/>
        </p:nvSpPr>
        <p:spPr bwMode="auto">
          <a:xfrm>
            <a:off x="376002" y="6151121"/>
            <a:ext cx="11432615" cy="400110"/>
          </a:xfrm>
          <a:prstGeom prst="rect">
            <a:avLst/>
          </a:prstGeom>
        </p:spPr>
        <p:txBody>
          <a:bodyPr wrap="square">
            <a:spAutoFit/>
          </a:bodyPr>
          <a:lstStyle>
            <a:defPPr>
              <a:defRPr lang="it-IT"/>
            </a:defPPr>
            <a:lvl1pPr>
              <a:defRPr sz="1000">
                <a:solidFill>
                  <a:schemeClr val="accent6"/>
                </a:solidFill>
              </a:defRPr>
            </a:lvl1pPr>
          </a:lstStyle>
          <a:p>
            <a:pPr>
              <a:defRPr/>
            </a:pPr>
            <a:r>
              <a:rPr lang="it-IT" altLang="it-IT" dirty="0">
                <a:solidFill>
                  <a:srgbClr val="797979"/>
                </a:solidFill>
                <a:latin typeface="Arial" panose="020B0604020202020204"/>
              </a:rPr>
              <a:t>*L’inserimento temporaneo è regolato da un apposito contratto di prestazioni </a:t>
            </a:r>
            <a:r>
              <a:rPr lang="it-IT" altLang="it-IT" dirty="0" err="1">
                <a:solidFill>
                  <a:srgbClr val="797979"/>
                </a:solidFill>
                <a:latin typeface="Arial" panose="020B0604020202020204"/>
              </a:rPr>
              <a:t>consulenziali</a:t>
            </a:r>
            <a:r>
              <a:rPr lang="it-IT" altLang="it-IT" dirty="0">
                <a:solidFill>
                  <a:srgbClr val="797979"/>
                </a:solidFill>
                <a:latin typeface="Arial" panose="020B0604020202020204"/>
              </a:rPr>
              <a:t> erogate esclusivamente da Società di Servizi (società di capitali anche di diritto straniero). La società che eroga il servizio dovrà rispettare requisiti predeterminati tra cui quelli di professionalità e indipendenza</a:t>
            </a:r>
          </a:p>
        </p:txBody>
      </p:sp>
      <p:sp>
        <p:nvSpPr>
          <p:cNvPr id="2" name="Segnaposto numero diapositiva 3">
            <a:extLst>
              <a:ext uri="{FF2B5EF4-FFF2-40B4-BE49-F238E27FC236}">
                <a16:creationId xmlns:a16="http://schemas.microsoft.com/office/drawing/2014/main" id="{0A0EA7EB-0394-A596-C30F-F637329A3C21}"/>
              </a:ext>
            </a:extLst>
          </p:cNvPr>
          <p:cNvSpPr>
            <a:spLocks noGrp="1"/>
          </p:cNvSpPr>
          <p:nvPr>
            <p:ph type="sldNum" sz="quarter" idx="12"/>
          </p:nvPr>
        </p:nvSpPr>
        <p:spPr>
          <a:xfrm>
            <a:off x="211959" y="6358412"/>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50D4336-DF5D-A889-9B68-B28D70BC82F4}"/>
              </a:ext>
            </a:extLst>
          </p:cNvPr>
          <p:cNvSpPr>
            <a:spLocks noChangeArrowheads="1"/>
          </p:cNvSpPr>
          <p:nvPr/>
        </p:nvSpPr>
        <p:spPr bwMode="auto">
          <a:xfrm>
            <a:off x="122268" y="4633534"/>
            <a:ext cx="5305483" cy="13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t>
            </a:r>
            <a:r>
              <a:rPr lang="it-IT" altLang="it-IT" sz="1200" b="1" dirty="0">
                <a:solidFill>
                  <a:schemeClr val="accent2"/>
                </a:solidFill>
                <a:latin typeface="Arial" panose="020B0604020202020204" pitchFamily="34" charset="0"/>
              </a:rPr>
              <a:t>a fondo perduto fino al 20% con un massimo di €200.000 </a:t>
            </a:r>
            <a:r>
              <a:rPr lang="it-IT" altLang="it-IT" sz="1200" dirty="0">
                <a:solidFill>
                  <a:srgbClr val="797979"/>
                </a:solidFill>
                <a:latin typeface="Arial" panose="020B0604020202020204" pitchFamily="34" charset="0"/>
              </a:rPr>
              <a:t>per le </a:t>
            </a:r>
            <a:r>
              <a:rPr lang="it-IT" altLang="it-IT" sz="1200" b="1" dirty="0">
                <a:solidFill>
                  <a:schemeClr val="accent2"/>
                </a:solidFill>
                <a:latin typeface="Arial" panose="020B0604020202020204" pitchFamily="34" charset="0"/>
              </a:rPr>
              <a:t>imprese che realizzano il progetto in Africa </a:t>
            </a:r>
            <a:r>
              <a:rPr lang="it-IT" altLang="it-IT" sz="1200" dirty="0">
                <a:solidFill>
                  <a:srgbClr val="797979"/>
                </a:solidFill>
                <a:latin typeface="Arial" panose="020B0604020202020204" pitchFamily="34" charset="0"/>
              </a:rPr>
              <a:t>e con sede operativa nelle regioni del </a:t>
            </a:r>
            <a:r>
              <a:rPr lang="it-IT" altLang="it-IT" sz="1200" b="1" dirty="0">
                <a:solidFill>
                  <a:srgbClr val="797979"/>
                </a:solidFill>
                <a:latin typeface="Arial" panose="020B0604020202020204" pitchFamily="34" charset="0"/>
              </a:rPr>
              <a:t>Sud Italia </a:t>
            </a:r>
            <a:r>
              <a:rPr lang="it-IT" altLang="it-IT" sz="1200" dirty="0">
                <a:solidFill>
                  <a:srgbClr val="797979"/>
                </a:solidFill>
                <a:latin typeface="Arial" panose="020B0604020202020204" pitchFamily="34" charset="0"/>
              </a:rPr>
              <a:t>o </a:t>
            </a:r>
            <a:r>
              <a:rPr lang="it-IT" altLang="it-IT" sz="1200" b="1" dirty="0">
                <a:solidFill>
                  <a:schemeClr val="accent2"/>
                </a:solidFill>
                <a:latin typeface="Arial" panose="020B0604020202020204" pitchFamily="34" charset="0"/>
              </a:rPr>
              <a:t>fino al 10% con un massimo di €100.000 </a:t>
            </a:r>
            <a:r>
              <a:rPr lang="it-IT" altLang="it-IT" sz="1200" dirty="0">
                <a:solidFill>
                  <a:srgbClr val="797979"/>
                </a:solidFill>
                <a:latin typeface="Arial" panose="020B0604020202020204" pitchFamily="34" charset="0"/>
              </a:rPr>
              <a:t>in funzione di specifici requisiti </a:t>
            </a:r>
          </a:p>
        </p:txBody>
      </p:sp>
      <p:sp>
        <p:nvSpPr>
          <p:cNvPr id="4" name="Rettangolo con angoli arrotondati 3">
            <a:extLst>
              <a:ext uri="{FF2B5EF4-FFF2-40B4-BE49-F238E27FC236}">
                <a16:creationId xmlns:a16="http://schemas.microsoft.com/office/drawing/2014/main" id="{00CEA13A-0A12-697D-FE82-EFA64343E334}"/>
              </a:ext>
            </a:extLst>
          </p:cNvPr>
          <p:cNvSpPr/>
          <p:nvPr/>
        </p:nvSpPr>
        <p:spPr>
          <a:xfrm rot="20348118">
            <a:off x="789447" y="449345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324008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err="1">
                <a:solidFill>
                  <a:schemeClr val="accent2"/>
                </a:solidFill>
              </a:rPr>
              <a:t>Temporary</a:t>
            </a:r>
            <a:r>
              <a:rPr lang="it-IT" dirty="0">
                <a:solidFill>
                  <a:schemeClr val="accent2"/>
                </a:solidFill>
              </a:rPr>
              <a:t> Manager</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19</a:t>
            </a:fld>
            <a:endParaRPr lang="it-IT" dirty="0"/>
          </a:p>
        </p:txBody>
      </p:sp>
      <p:sp>
        <p:nvSpPr>
          <p:cNvPr id="3" name="CasellaDiTesto 2">
            <a:extLst>
              <a:ext uri="{FF2B5EF4-FFF2-40B4-BE49-F238E27FC236}">
                <a16:creationId xmlns:a16="http://schemas.microsoft.com/office/drawing/2014/main" id="{2CCC7AC4-3C82-9C5E-5D78-0878EA786DE3}"/>
              </a:ext>
            </a:extLst>
          </p:cNvPr>
          <p:cNvSpPr txBox="1"/>
          <p:nvPr/>
        </p:nvSpPr>
        <p:spPr>
          <a:xfrm>
            <a:off x="334433" y="930523"/>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1. Spese per le prestazioni professionali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(almeno il 60% dell’Intervento Agevolativo)</a:t>
            </a:r>
            <a:endParaRPr lang="it-IT" sz="1333" b="1" dirty="0"/>
          </a:p>
        </p:txBody>
      </p:sp>
      <p:sp>
        <p:nvSpPr>
          <p:cNvPr id="5" name="CasellaDiTesto 4">
            <a:extLst>
              <a:ext uri="{FF2B5EF4-FFF2-40B4-BE49-F238E27FC236}">
                <a16:creationId xmlns:a16="http://schemas.microsoft.com/office/drawing/2014/main" id="{8619A8AE-4898-23BC-D569-C1DD7FA21158}"/>
              </a:ext>
            </a:extLst>
          </p:cNvPr>
          <p:cNvSpPr txBox="1"/>
          <p:nvPr/>
        </p:nvSpPr>
        <p:spPr>
          <a:xfrm>
            <a:off x="6004560" y="1257091"/>
            <a:ext cx="5613211"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consulenziali professionali  per le verifiche di conformità alla normativa ambientale nazionale</a:t>
            </a:r>
            <a:endParaRPr lang="it-IT" sz="1333" b="1" dirty="0"/>
          </a:p>
        </p:txBody>
      </p:sp>
      <p:sp>
        <p:nvSpPr>
          <p:cNvPr id="6" name="CasellaDiTesto 5">
            <a:extLst>
              <a:ext uri="{FF2B5EF4-FFF2-40B4-BE49-F238E27FC236}">
                <a16:creationId xmlns:a16="http://schemas.microsoft.com/office/drawing/2014/main" id="{BC64648C-9880-C75F-40A3-18B0E8089393}"/>
              </a:ext>
            </a:extLst>
          </p:cNvPr>
          <p:cNvSpPr txBox="1"/>
          <p:nvPr/>
        </p:nvSpPr>
        <p:spPr>
          <a:xfrm>
            <a:off x="6004560" y="2156109"/>
            <a:ext cx="5613211"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per consulenze  finalizzate alla presentazione e gestione della richiesta di Intervento Agevolativo per un valore fino a un massimo del 5% dell’importo deliberato*</a:t>
            </a:r>
            <a:endParaRPr lang="it-IT" sz="1333" b="1" dirty="0"/>
          </a:p>
        </p:txBody>
      </p:sp>
      <p:sp>
        <p:nvSpPr>
          <p:cNvPr id="7" name="CasellaDiTesto 6">
            <a:extLst>
              <a:ext uri="{FF2B5EF4-FFF2-40B4-BE49-F238E27FC236}">
                <a16:creationId xmlns:a16="http://schemas.microsoft.com/office/drawing/2014/main" id="{3681F9DE-C5CD-5553-0E1D-AD05B0A0A827}"/>
              </a:ext>
            </a:extLst>
          </p:cNvPr>
          <p:cNvSpPr txBox="1"/>
          <p:nvPr/>
        </p:nvSpPr>
        <p:spPr>
          <a:xfrm>
            <a:off x="334433" y="2306829"/>
            <a:ext cx="5033160" cy="1220011"/>
          </a:xfrm>
          <a:prstGeom prst="rect">
            <a:avLst/>
          </a:prstGeom>
          <a:noFill/>
        </p:spPr>
        <p:txBody>
          <a:bodyPr wrap="square" lIns="48000" tIns="48000" rIns="48000" bIns="48000" anchor="ctr" anchorCtr="0">
            <a:noAutofit/>
          </a:bodyPr>
          <a:lstStyle/>
          <a:p>
            <a:pPr algn="just"/>
            <a:r>
              <a:rPr lang="it-IT" altLang="it-IT" sz="1333" b="1" dirty="0">
                <a:solidFill>
                  <a:srgbClr val="415364"/>
                </a:solidFill>
                <a:latin typeface="Arial" panose="020B0604020202020204" pitchFamily="34" charset="0"/>
              </a:rPr>
              <a:t>2. Spese strettamente connesse alla realizzazione del progetto elaborato con l'assistenza del </a:t>
            </a:r>
            <a:r>
              <a:rPr lang="it-IT" altLang="it-IT" sz="1333" b="1" dirty="0" err="1">
                <a:solidFill>
                  <a:srgbClr val="415364"/>
                </a:solidFill>
                <a:latin typeface="Arial" panose="020B0604020202020204" pitchFamily="34" charset="0"/>
              </a:rPr>
              <a:t>Temporary</a:t>
            </a:r>
            <a:r>
              <a:rPr lang="it-IT" altLang="it-IT" sz="1333" b="1" dirty="0">
                <a:solidFill>
                  <a:srgbClr val="415364"/>
                </a:solidFill>
                <a:latin typeface="Arial" panose="020B0604020202020204" pitchFamily="34" charset="0"/>
              </a:rPr>
              <a:t> Manager (massimo il 40% delle spese rendicontate ammissibili all’Intervento Agevolativo):</a:t>
            </a:r>
            <a:endParaRPr lang="it-IT" sz="1333" b="1" dirty="0"/>
          </a:p>
        </p:txBody>
      </p:sp>
      <p:sp>
        <p:nvSpPr>
          <p:cNvPr id="11" name="CasellaDiTesto 10">
            <a:extLst>
              <a:ext uri="{FF2B5EF4-FFF2-40B4-BE49-F238E27FC236}">
                <a16:creationId xmlns:a16="http://schemas.microsoft.com/office/drawing/2014/main" id="{5120244C-BA96-FCB2-5945-C0C20299A3AA}"/>
              </a:ext>
            </a:extLst>
          </p:cNvPr>
          <p:cNvSpPr txBox="1"/>
          <p:nvPr/>
        </p:nvSpPr>
        <p:spPr>
          <a:xfrm>
            <a:off x="334434" y="3478747"/>
            <a:ext cx="5436447" cy="2555508"/>
          </a:xfrm>
          <a:prstGeom prst="rect">
            <a:avLst/>
          </a:prstGeom>
          <a:noFill/>
        </p:spPr>
        <p:txBody>
          <a:bodyPr wrap="square">
            <a:spAutoFit/>
          </a:bodyPr>
          <a:lstStyle/>
          <a:p>
            <a:pPr marL="355591" indent="-355591"/>
            <a:r>
              <a:rPr lang="it-IT" sz="1067" dirty="0"/>
              <a:t>2.1.	Spese per attività di marketing e promozionali;</a:t>
            </a:r>
          </a:p>
          <a:p>
            <a:pPr marL="355591" indent="-355591"/>
            <a:r>
              <a:rPr lang="it-IT" sz="1067" dirty="0"/>
              <a:t>2.2.	Spese per integrazione e sviluppo digitale dei processi aziendali;</a:t>
            </a:r>
          </a:p>
          <a:p>
            <a:pPr marL="355591" indent="-355591"/>
            <a:r>
              <a:rPr lang="it-IT" sz="1067" dirty="0"/>
              <a:t>2.3.	Spese per la realizzazione/ammodernamento di modelli organizzativi e gestionali;</a:t>
            </a:r>
          </a:p>
          <a:p>
            <a:pPr marL="355591" indent="-355591"/>
            <a:r>
              <a:rPr lang="it-IT" sz="1067" dirty="0"/>
              <a:t>2.4.	Spese di ideazione per l’innovazione/adeguamento di prodotto e/o servizio;</a:t>
            </a:r>
          </a:p>
          <a:p>
            <a:pPr marL="355591" indent="-355591"/>
            <a:r>
              <a:rPr lang="it-IT" sz="1067" dirty="0"/>
              <a:t>2.5.	Spese per le certificazioni internazionali e le licenze di prodotti e/o servizi, deposito di marchi o altre forme di tutela del Made in </a:t>
            </a:r>
            <a:r>
              <a:rPr lang="it-IT" sz="1067" dirty="0" err="1"/>
              <a:t>Italy</a:t>
            </a:r>
            <a:r>
              <a:rPr lang="it-IT" sz="1067" dirty="0"/>
              <a:t>;</a:t>
            </a:r>
          </a:p>
          <a:p>
            <a:pPr marL="355591" indent="-355591"/>
            <a:r>
              <a:rPr lang="it-IT" sz="1067" dirty="0"/>
              <a:t>2.6.	Spese per attività di supporto:</a:t>
            </a:r>
          </a:p>
          <a:p>
            <a:pPr lvl="1"/>
            <a:r>
              <a:rPr lang="it-IT" sz="1067" dirty="0"/>
              <a:t>a)	Spese per la formazione interna/esterna del personale amministrativo o tecnico;</a:t>
            </a:r>
          </a:p>
          <a:p>
            <a:pPr lvl="1"/>
            <a:r>
              <a:rPr lang="it-IT" sz="1067" dirty="0"/>
              <a:t>b)	Spese di viaggio e soggiorno da parte degli amministratori e/o titolari dell’impresa richiedente;</a:t>
            </a:r>
          </a:p>
          <a:p>
            <a:pPr lvl="1"/>
            <a:r>
              <a:rPr lang="it-IT" sz="1067" dirty="0"/>
              <a:t>c)	Spese di viaggio e soggiorno (incoming) di potenziali partner locali (esclusa la clientela);</a:t>
            </a:r>
          </a:p>
          <a:p>
            <a:pPr lvl="1"/>
            <a:r>
              <a:rPr lang="it-IT" sz="1067" dirty="0"/>
              <a:t>d)	Spese legali per la costituzione di società controllate locali o filiali gestite direttamente.</a:t>
            </a:r>
          </a:p>
        </p:txBody>
      </p:sp>
      <p:sp>
        <p:nvSpPr>
          <p:cNvPr id="9" name="CasellaDiTesto 8">
            <a:extLst>
              <a:ext uri="{FF2B5EF4-FFF2-40B4-BE49-F238E27FC236}">
                <a16:creationId xmlns:a16="http://schemas.microsoft.com/office/drawing/2014/main" id="{A099BDF5-0BEC-40FD-924C-3B1209033727}"/>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233780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persona, tagliare, tavolo, strumento&#10;&#10;Descrizione generata automaticamente">
            <a:extLst>
              <a:ext uri="{FF2B5EF4-FFF2-40B4-BE49-F238E27FC236}">
                <a16:creationId xmlns:a16="http://schemas.microsoft.com/office/drawing/2014/main" id="{A72E3438-EB69-6F11-84C2-45CB79752A7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4"/>
          <a:stretch/>
        </p:blipFill>
        <p:spPr>
          <a:xfrm>
            <a:off x="-23419" y="0"/>
            <a:ext cx="6741492" cy="6858000"/>
          </a:xfrm>
          <a:prstGeom prst="rect">
            <a:avLst/>
          </a:prstGeom>
        </p:spPr>
      </p:pic>
      <p:grpSp>
        <p:nvGrpSpPr>
          <p:cNvPr id="9" name="Gruppo 8"/>
          <p:cNvGrpSpPr/>
          <p:nvPr/>
        </p:nvGrpSpPr>
        <p:grpSpPr>
          <a:xfrm>
            <a:off x="-23419" y="-30789"/>
            <a:ext cx="11010739" cy="6903302"/>
            <a:chOff x="0" y="-30792"/>
            <a:chExt cx="11010739" cy="6903304"/>
          </a:xfrm>
        </p:grpSpPr>
        <p:sp>
          <p:nvSpPr>
            <p:cNvPr id="26" name="Rettangolo 11"/>
            <p:cNvSpPr/>
            <p:nvPr/>
          </p:nvSpPr>
          <p:spPr>
            <a:xfrm rot="10800000">
              <a:off x="4293544" y="-16278"/>
              <a:ext cx="6717195" cy="6888790"/>
            </a:xfrm>
            <a:custGeom>
              <a:avLst/>
              <a:gdLst>
                <a:gd name="connsiteX0" fmla="*/ 0 w 6565900"/>
                <a:gd name="connsiteY0" fmla="*/ 0 h 6858000"/>
                <a:gd name="connsiteX1" fmla="*/ 6565900 w 6565900"/>
                <a:gd name="connsiteY1" fmla="*/ 0 h 6858000"/>
                <a:gd name="connsiteX2" fmla="*/ 6565900 w 6565900"/>
                <a:gd name="connsiteY2" fmla="*/ 6858000 h 6858000"/>
                <a:gd name="connsiteX3" fmla="*/ 0 w 6565900"/>
                <a:gd name="connsiteY3" fmla="*/ 6858000 h 6858000"/>
                <a:gd name="connsiteX4" fmla="*/ 0 w 6565900"/>
                <a:gd name="connsiteY4" fmla="*/ 0 h 6858000"/>
                <a:gd name="connsiteX0" fmla="*/ 0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0 w 6565900"/>
                <a:gd name="connsiteY4" fmla="*/ 0 h 6870700"/>
                <a:gd name="connsiteX0" fmla="*/ 1582779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1582779 w 6565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5900" h="6870700">
                  <a:moveTo>
                    <a:pt x="1582779" y="0"/>
                  </a:moveTo>
                  <a:lnTo>
                    <a:pt x="6565900" y="0"/>
                  </a:lnTo>
                  <a:lnTo>
                    <a:pt x="4203700" y="6870700"/>
                  </a:lnTo>
                  <a:lnTo>
                    <a:pt x="0" y="6858000"/>
                  </a:lnTo>
                  <a:lnTo>
                    <a:pt x="158277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11"/>
            <p:cNvSpPr/>
            <p:nvPr/>
          </p:nvSpPr>
          <p:spPr>
            <a:xfrm>
              <a:off x="0" y="-30792"/>
              <a:ext cx="6717194" cy="6888791"/>
            </a:xfrm>
            <a:custGeom>
              <a:avLst/>
              <a:gdLst>
                <a:gd name="connsiteX0" fmla="*/ 0 w 6565900"/>
                <a:gd name="connsiteY0" fmla="*/ 0 h 6858000"/>
                <a:gd name="connsiteX1" fmla="*/ 6565900 w 6565900"/>
                <a:gd name="connsiteY1" fmla="*/ 0 h 6858000"/>
                <a:gd name="connsiteX2" fmla="*/ 6565900 w 6565900"/>
                <a:gd name="connsiteY2" fmla="*/ 6858000 h 6858000"/>
                <a:gd name="connsiteX3" fmla="*/ 0 w 6565900"/>
                <a:gd name="connsiteY3" fmla="*/ 6858000 h 6858000"/>
                <a:gd name="connsiteX4" fmla="*/ 0 w 6565900"/>
                <a:gd name="connsiteY4" fmla="*/ 0 h 6858000"/>
                <a:gd name="connsiteX0" fmla="*/ 0 w 6565900"/>
                <a:gd name="connsiteY0" fmla="*/ 0 h 6870700"/>
                <a:gd name="connsiteX1" fmla="*/ 6565900 w 6565900"/>
                <a:gd name="connsiteY1" fmla="*/ 0 h 6870700"/>
                <a:gd name="connsiteX2" fmla="*/ 4203700 w 6565900"/>
                <a:gd name="connsiteY2" fmla="*/ 6870700 h 6870700"/>
                <a:gd name="connsiteX3" fmla="*/ 0 w 6565900"/>
                <a:gd name="connsiteY3" fmla="*/ 6858000 h 6870700"/>
                <a:gd name="connsiteX4" fmla="*/ 0 w 6565900"/>
                <a:gd name="connsiteY4" fmla="*/ 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5900" h="6870700">
                  <a:moveTo>
                    <a:pt x="0" y="0"/>
                  </a:moveTo>
                  <a:lnTo>
                    <a:pt x="6565900" y="0"/>
                  </a:lnTo>
                  <a:lnTo>
                    <a:pt x="4203700" y="6870700"/>
                  </a:lnTo>
                  <a:lnTo>
                    <a:pt x="0" y="6858000"/>
                  </a:lnTo>
                  <a:lnTo>
                    <a:pt x="0" y="0"/>
                  </a:lnTo>
                  <a:close/>
                </a:path>
              </a:pathLst>
            </a:cu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sp>
        <p:nvSpPr>
          <p:cNvPr id="2" name="Segnaposto testo 1"/>
          <p:cNvSpPr>
            <a:spLocks noGrp="1"/>
          </p:cNvSpPr>
          <p:nvPr>
            <p:ph type="body" idx="13"/>
          </p:nvPr>
        </p:nvSpPr>
        <p:spPr>
          <a:xfrm>
            <a:off x="3293533" y="421218"/>
            <a:ext cx="8593667" cy="383116"/>
          </a:xfrm>
        </p:spPr>
        <p:txBody>
          <a:bodyPr/>
          <a:lstStyle/>
          <a:p>
            <a:pPr algn="r"/>
            <a:r>
              <a:rPr lang="it-IT" dirty="0"/>
              <a:t>La gamma degli strumenti</a:t>
            </a:r>
          </a:p>
        </p:txBody>
      </p:sp>
      <p:sp>
        <p:nvSpPr>
          <p:cNvPr id="4" name="Segnaposto numero diapositiva 3"/>
          <p:cNvSpPr>
            <a:spLocks noGrp="1"/>
          </p:cNvSpPr>
          <p:nvPr>
            <p:ph type="sldNum" sz="quarter" idx="12"/>
          </p:nvPr>
        </p:nvSpPr>
        <p:spPr>
          <a:xfrm>
            <a:off x="334433" y="6297858"/>
            <a:ext cx="1344083" cy="244916"/>
          </a:xfrm>
          <a:prstGeom prst="rect">
            <a:avLst/>
          </a:prstGeom>
        </p:spPr>
        <p:txBody>
          <a:bodyPr vert="horz" lIns="0" tIns="0" rIns="0" bIns="0" rtlCol="0" anchor="b" anchorCtr="0"/>
          <a:lstStyle>
            <a:defPPr>
              <a:defRPr lang="it-IT"/>
            </a:defPPr>
            <a:lvl1pPr marL="0" algn="l" defTabSz="914400" rtl="0" eaLnBrk="1" latinLnBrk="0" hangingPunct="1">
              <a:defRPr sz="1067" b="0" i="0" kern="1200">
                <a:solidFill>
                  <a:srgbClr val="415064"/>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mtClean="0"/>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grpSp>
        <p:nvGrpSpPr>
          <p:cNvPr id="6" name="Gruppo 5"/>
          <p:cNvGrpSpPr/>
          <p:nvPr/>
        </p:nvGrpSpPr>
        <p:grpSpPr>
          <a:xfrm>
            <a:off x="8628737" y="4703491"/>
            <a:ext cx="3559549" cy="1282599"/>
            <a:chOff x="8628737" y="5070897"/>
            <a:chExt cx="3559549" cy="1282599"/>
          </a:xfrm>
        </p:grpSpPr>
        <p:sp>
          <p:nvSpPr>
            <p:cNvPr id="7" name="CasellaDiTesto 6"/>
            <p:cNvSpPr txBox="1"/>
            <p:nvPr/>
          </p:nvSpPr>
          <p:spPr>
            <a:xfrm>
              <a:off x="8628737" y="5070897"/>
              <a:ext cx="35595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Supporto Credito all’Export</a:t>
              </a:r>
            </a:p>
          </p:txBody>
        </p:sp>
        <p:sp>
          <p:nvSpPr>
            <p:cNvPr id="8" name="CasellaDiTesto 7"/>
            <p:cNvSpPr txBox="1"/>
            <p:nvPr/>
          </p:nvSpPr>
          <p:spPr>
            <a:xfrm>
              <a:off x="8941661" y="5568666"/>
              <a:ext cx="293370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Contributo Export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Credito Fornitore e Credito Acquirente</a:t>
              </a:r>
            </a:p>
          </p:txBody>
        </p:sp>
      </p:grpSp>
      <p:pic>
        <p:nvPicPr>
          <p:cNvPr id="35" name="Immagine 34"/>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893140" y="3998094"/>
            <a:ext cx="705397" cy="705397"/>
          </a:xfrm>
          <a:prstGeom prst="rect">
            <a:avLst/>
          </a:prstGeom>
        </p:spPr>
      </p:pic>
      <p:grpSp>
        <p:nvGrpSpPr>
          <p:cNvPr id="3" name="Gruppo 2"/>
          <p:cNvGrpSpPr/>
          <p:nvPr/>
        </p:nvGrpSpPr>
        <p:grpSpPr>
          <a:xfrm>
            <a:off x="6401620" y="935987"/>
            <a:ext cx="5383548" cy="2610059"/>
            <a:chOff x="6288104" y="1038531"/>
            <a:chExt cx="5383548" cy="2610059"/>
          </a:xfrm>
        </p:grpSpPr>
        <p:grpSp>
          <p:nvGrpSpPr>
            <p:cNvPr id="10" name="Gruppo 9"/>
            <p:cNvGrpSpPr/>
            <p:nvPr/>
          </p:nvGrpSpPr>
          <p:grpSpPr>
            <a:xfrm>
              <a:off x="6288104" y="1801279"/>
              <a:ext cx="5383548" cy="1847311"/>
              <a:chOff x="7821557" y="961435"/>
              <a:chExt cx="5383548" cy="1608526"/>
            </a:xfrm>
          </p:grpSpPr>
          <p:sp>
            <p:nvSpPr>
              <p:cNvPr id="11" name="CasellaDiTesto 10"/>
              <p:cNvSpPr txBox="1"/>
              <p:nvPr/>
            </p:nvSpPr>
            <p:spPr>
              <a:xfrm>
                <a:off x="8350032" y="961435"/>
                <a:ext cx="4329916" cy="616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Finanziamenti agevolati per l’internazionalizzazione</a:t>
                </a:r>
                <a:r>
                  <a:rPr kumimoji="0" lang="it-IT" sz="2000" b="1" i="0" u="none" strike="noStrike" kern="1200" cap="none" spc="0" normalizeH="0" baseline="0" noProof="0" dirty="0">
                    <a:ln>
                      <a:noFill/>
                    </a:ln>
                    <a:solidFill>
                      <a:srgbClr val="005392"/>
                    </a:solidFill>
                    <a:effectLst/>
                    <a:highlight>
                      <a:srgbClr val="FFFF00"/>
                    </a:highlight>
                    <a:uLnTx/>
                    <a:uFillTx/>
                    <a:latin typeface="Arial" panose="020B0604020202020204" pitchFamily="34" charset="0"/>
                    <a:ea typeface="+mn-ea"/>
                    <a:cs typeface="Arial" panose="020B0604020202020204" pitchFamily="34" charset="0"/>
                    <a:rtl val="0"/>
                  </a:rPr>
                  <a:t> </a:t>
                </a:r>
              </a:p>
            </p:txBody>
          </p:sp>
          <p:sp>
            <p:nvSpPr>
              <p:cNvPr id="13" name="CasellaDiTesto 12"/>
              <p:cNvSpPr txBox="1"/>
              <p:nvPr/>
            </p:nvSpPr>
            <p:spPr>
              <a:xfrm>
                <a:off x="7821557" y="1564987"/>
                <a:ext cx="5383548" cy="1004974"/>
              </a:xfrm>
              <a:prstGeom prst="rect">
                <a:avLst/>
              </a:prstGeom>
              <a:noFill/>
            </p:spPr>
            <p:txBody>
              <a:bodyPr wrap="square" rtlCol="0" anchor="ctr">
                <a:spAutoFit/>
              </a:bodyPr>
              <a:lstStyle/>
              <a:p>
                <a:pPr algn="ctr">
                  <a:spcAft>
                    <a:spcPts val="200"/>
                  </a:spcAf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Operatività tradizionale con nuovi ambiti di investimento</a:t>
                </a:r>
              </a:p>
              <a:p>
                <a:pPr algn="ctr">
                  <a:spcAft>
                    <a:spcPts val="200"/>
                  </a:spcAft>
                  <a:defRPr/>
                </a:pPr>
                <a:r>
                  <a:rPr lang="it-IT" sz="1600" dirty="0">
                    <a:solidFill>
                      <a:srgbClr val="415364"/>
                    </a:solidFill>
                    <a:latin typeface="Arial" panose="020B0604020202020204" pitchFamily="34" charset="0"/>
                    <a:cs typeface="Arial" panose="020B0604020202020204" pitchFamily="34" charset="0"/>
                  </a:rPr>
                  <a:t>Per le imprese dei territori colpiti dalle alluvioni</a:t>
                </a:r>
                <a:endPar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endParaRPr>
              </a:p>
              <a:p>
                <a:pPr algn="ctr">
                  <a:spcAft>
                    <a:spcPts val="200"/>
                  </a:spcAf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Per </a:t>
                </a:r>
                <a:r>
                  <a:rPr kumimoji="0" lang="it-IT" sz="160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le imprese colpite dalla crisi in Ucraina </a:t>
                </a:r>
                <a:r>
                  <a:rPr lang="it-IT" sz="1200" dirty="0">
                    <a:solidFill>
                      <a:schemeClr val="tx2">
                        <a:lumMod val="75000"/>
                      </a:schemeClr>
                    </a:solidFill>
                    <a:latin typeface="Arial" panose="020B0604020202020204" pitchFamily="34" charset="0"/>
                    <a:cs typeface="Arial" panose="020B0604020202020204" pitchFamily="34" charset="0"/>
                  </a:rPr>
                  <a:t>(non attivo)</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Con risorse EU PNRR </a:t>
                </a:r>
                <a:r>
                  <a:rPr lang="it-IT" sz="1200" dirty="0">
                    <a:solidFill>
                      <a:schemeClr val="tx2">
                        <a:lumMod val="75000"/>
                      </a:schemeClr>
                    </a:solidFill>
                    <a:latin typeface="Arial" panose="020B0604020202020204" pitchFamily="34" charset="0"/>
                    <a:cs typeface="Arial" panose="020B0604020202020204" pitchFamily="34" charset="0"/>
                  </a:rPr>
                  <a:t>(non attivo)</a:t>
                </a:r>
              </a:p>
            </p:txBody>
          </p:sp>
        </p:grpSp>
        <p:pic>
          <p:nvPicPr>
            <p:cNvPr id="36" name="Immagine 35"/>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628737" y="1038531"/>
              <a:ext cx="705600" cy="705600"/>
            </a:xfrm>
            <a:prstGeom prst="rect">
              <a:avLst/>
            </a:prstGeom>
          </p:spPr>
        </p:pic>
      </p:grpSp>
      <p:grpSp>
        <p:nvGrpSpPr>
          <p:cNvPr id="12" name="Gruppo 11">
            <a:extLst>
              <a:ext uri="{FF2B5EF4-FFF2-40B4-BE49-F238E27FC236}">
                <a16:creationId xmlns:a16="http://schemas.microsoft.com/office/drawing/2014/main" id="{38E8FC4F-331A-64A6-814E-661B1FC56CD0}"/>
              </a:ext>
            </a:extLst>
          </p:cNvPr>
          <p:cNvGrpSpPr/>
          <p:nvPr/>
        </p:nvGrpSpPr>
        <p:grpSpPr>
          <a:xfrm>
            <a:off x="4835873" y="3995359"/>
            <a:ext cx="4095049" cy="2197219"/>
            <a:chOff x="5019959" y="3968079"/>
            <a:chExt cx="3479800" cy="2197219"/>
          </a:xfrm>
        </p:grpSpPr>
        <p:grpSp>
          <p:nvGrpSpPr>
            <p:cNvPr id="17" name="Gruppo 16">
              <a:extLst>
                <a:ext uri="{FF2B5EF4-FFF2-40B4-BE49-F238E27FC236}">
                  <a16:creationId xmlns:a16="http://schemas.microsoft.com/office/drawing/2014/main" id="{34A9FA39-BD75-626B-264F-7167B71A7CDF}"/>
                </a:ext>
              </a:extLst>
            </p:cNvPr>
            <p:cNvGrpSpPr/>
            <p:nvPr/>
          </p:nvGrpSpPr>
          <p:grpSpPr>
            <a:xfrm>
              <a:off x="5019959" y="4673679"/>
              <a:ext cx="3479800" cy="1491619"/>
              <a:chOff x="8359399" y="5127838"/>
              <a:chExt cx="3479800" cy="1491619"/>
            </a:xfrm>
          </p:grpSpPr>
          <p:sp>
            <p:nvSpPr>
              <p:cNvPr id="23" name="CasellaDiTesto 22">
                <a:extLst>
                  <a:ext uri="{FF2B5EF4-FFF2-40B4-BE49-F238E27FC236}">
                    <a16:creationId xmlns:a16="http://schemas.microsoft.com/office/drawing/2014/main" id="{A2DAA9AE-903B-6A24-1257-00ACED243EC8}"/>
                  </a:ext>
                </a:extLst>
              </p:cNvPr>
              <p:cNvSpPr txBox="1"/>
              <p:nvPr/>
            </p:nvSpPr>
            <p:spPr>
              <a:xfrm>
                <a:off x="8359399" y="5127838"/>
                <a:ext cx="34798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srgbClr val="005392"/>
                    </a:solidFill>
                    <a:effectLst/>
                    <a:uLnTx/>
                    <a:uFillTx/>
                    <a:latin typeface="Arial" panose="020B0604020202020204" pitchFamily="34" charset="0"/>
                    <a:ea typeface="+mn-ea"/>
                    <a:cs typeface="Arial" panose="020B0604020202020204" pitchFamily="34" charset="0"/>
                    <a:rtl val="0"/>
                  </a:rPr>
                  <a:t>Investimenti partecipativi</a:t>
                </a:r>
              </a:p>
            </p:txBody>
          </p:sp>
          <p:sp>
            <p:nvSpPr>
              <p:cNvPr id="25" name="CasellaDiTesto 24">
                <a:extLst>
                  <a:ext uri="{FF2B5EF4-FFF2-40B4-BE49-F238E27FC236}">
                    <a16:creationId xmlns:a16="http://schemas.microsoft.com/office/drawing/2014/main" id="{86C90441-AD24-4B3B-303E-54313AEBC690}"/>
                  </a:ext>
                </a:extLst>
              </p:cNvPr>
              <p:cNvSpPr txBox="1"/>
              <p:nvPr/>
            </p:nvSpPr>
            <p:spPr>
              <a:xfrm>
                <a:off x="8581122" y="5603794"/>
                <a:ext cx="303635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solidFill>
                      <a:srgbClr val="415364"/>
                    </a:solidFill>
                    <a:effectLst/>
                    <a:uLnTx/>
                    <a:uFillTx/>
                    <a:latin typeface="Arial" panose="020B0604020202020204" pitchFamily="34" charset="0"/>
                    <a:ea typeface="+mn-ea"/>
                    <a:cs typeface="Arial" panose="020B0604020202020204" pitchFamily="34" charset="0"/>
                  </a:rPr>
                  <a:t>Partecipazione al capitale di imprese estere o italiane con il possibile intervento del Fondo pubblico di Venture Capital</a:t>
                </a:r>
              </a:p>
            </p:txBody>
          </p:sp>
        </p:grpSp>
        <p:pic>
          <p:nvPicPr>
            <p:cNvPr id="22" name="Immagine 21">
              <a:extLst>
                <a:ext uri="{FF2B5EF4-FFF2-40B4-BE49-F238E27FC236}">
                  <a16:creationId xmlns:a16="http://schemas.microsoft.com/office/drawing/2014/main" id="{10B2197B-B037-3A9F-0F75-3A3B80F9C6E4}"/>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407059" y="3968079"/>
              <a:ext cx="705600" cy="705600"/>
            </a:xfrm>
            <a:prstGeom prst="rect">
              <a:avLst/>
            </a:prstGeom>
          </p:spPr>
        </p:pic>
      </p:grpSp>
      <p:sp>
        <p:nvSpPr>
          <p:cNvPr id="28" name="Rettangolo 1">
            <a:extLst>
              <a:ext uri="{FF2B5EF4-FFF2-40B4-BE49-F238E27FC236}">
                <a16:creationId xmlns:a16="http://schemas.microsoft.com/office/drawing/2014/main" id="{C185415D-BAC1-3F1D-B395-A7BB65D07C88}"/>
              </a:ext>
            </a:extLst>
          </p:cNvPr>
          <p:cNvSpPr/>
          <p:nvPr/>
        </p:nvSpPr>
        <p:spPr>
          <a:xfrm>
            <a:off x="-60265" y="4238172"/>
            <a:ext cx="5296846" cy="1840252"/>
          </a:xfrm>
          <a:custGeom>
            <a:avLst/>
            <a:gdLst>
              <a:gd name="connsiteX0" fmla="*/ 0 w 5934075"/>
              <a:gd name="connsiteY0" fmla="*/ 0 h 1181100"/>
              <a:gd name="connsiteX1" fmla="*/ 5934075 w 5934075"/>
              <a:gd name="connsiteY1" fmla="*/ 0 h 1181100"/>
              <a:gd name="connsiteX2" fmla="*/ 5934075 w 5934075"/>
              <a:gd name="connsiteY2" fmla="*/ 1181100 h 1181100"/>
              <a:gd name="connsiteX3" fmla="*/ 0 w 5934075"/>
              <a:gd name="connsiteY3" fmla="*/ 1181100 h 1181100"/>
              <a:gd name="connsiteX4" fmla="*/ 0 w 5934075"/>
              <a:gd name="connsiteY4" fmla="*/ 0 h 1181100"/>
              <a:gd name="connsiteX0" fmla="*/ 0 w 6343650"/>
              <a:gd name="connsiteY0" fmla="*/ 19050 h 1200150"/>
              <a:gd name="connsiteX1" fmla="*/ 6343650 w 6343650"/>
              <a:gd name="connsiteY1" fmla="*/ 0 h 1200150"/>
              <a:gd name="connsiteX2" fmla="*/ 5934075 w 6343650"/>
              <a:gd name="connsiteY2" fmla="*/ 1200150 h 1200150"/>
              <a:gd name="connsiteX3" fmla="*/ 0 w 6343650"/>
              <a:gd name="connsiteY3" fmla="*/ 1200150 h 1200150"/>
              <a:gd name="connsiteX4" fmla="*/ 0 w 6343650"/>
              <a:gd name="connsiteY4" fmla="*/ 19050 h 1200150"/>
              <a:gd name="connsiteX0" fmla="*/ 0 w 6831623"/>
              <a:gd name="connsiteY0" fmla="*/ 0 h 1181100"/>
              <a:gd name="connsiteX1" fmla="*/ 6831623 w 6831623"/>
              <a:gd name="connsiteY1" fmla="*/ 5713 h 1181100"/>
              <a:gd name="connsiteX2" fmla="*/ 5934075 w 6831623"/>
              <a:gd name="connsiteY2" fmla="*/ 1181100 h 1181100"/>
              <a:gd name="connsiteX3" fmla="*/ 0 w 6831623"/>
              <a:gd name="connsiteY3" fmla="*/ 1181100 h 1181100"/>
              <a:gd name="connsiteX4" fmla="*/ 0 w 6831623"/>
              <a:gd name="connsiteY4" fmla="*/ 0 h 1181100"/>
              <a:gd name="connsiteX0" fmla="*/ 0 w 6831623"/>
              <a:gd name="connsiteY0" fmla="*/ 0 h 1181100"/>
              <a:gd name="connsiteX1" fmla="*/ 6831623 w 6831623"/>
              <a:gd name="connsiteY1" fmla="*/ 5713 h 1181100"/>
              <a:gd name="connsiteX2" fmla="*/ 5963649 w 6831623"/>
              <a:gd name="connsiteY2" fmla="*/ 1181100 h 1181100"/>
              <a:gd name="connsiteX3" fmla="*/ 0 w 6831623"/>
              <a:gd name="connsiteY3" fmla="*/ 1181100 h 1181100"/>
              <a:gd name="connsiteX4" fmla="*/ 0 w 6831623"/>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623" h="1181100">
                <a:moveTo>
                  <a:pt x="0" y="0"/>
                </a:moveTo>
                <a:lnTo>
                  <a:pt x="6831623" y="5713"/>
                </a:lnTo>
                <a:lnTo>
                  <a:pt x="5963649" y="1181100"/>
                </a:lnTo>
                <a:lnTo>
                  <a:pt x="0" y="1181100"/>
                </a:lnTo>
                <a:lnTo>
                  <a:pt x="0" y="0"/>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30" name="Rettangolo 29">
            <a:extLst>
              <a:ext uri="{FF2B5EF4-FFF2-40B4-BE49-F238E27FC236}">
                <a16:creationId xmlns:a16="http://schemas.microsoft.com/office/drawing/2014/main" id="{EBDCCE85-E160-8A86-FDA3-457B052AA610}"/>
              </a:ext>
            </a:extLst>
          </p:cNvPr>
          <p:cNvSpPr/>
          <p:nvPr/>
        </p:nvSpPr>
        <p:spPr>
          <a:xfrm>
            <a:off x="6976" y="4324097"/>
            <a:ext cx="4736650" cy="1754326"/>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Accompagniamo le imprese lungo tutto il </a:t>
            </a:r>
            <a:r>
              <a:rPr kumimoji="0" lang="it-IT"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ciclo di internazionalizzazione</a:t>
            </a: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dalla prima valutazione di apertura a un nuovo mercato fino all’espansione con investimenti diretti a supporto di operazioni </a:t>
            </a:r>
            <a:r>
              <a:rPr kumimoji="0" lang="it-IT" b="0" i="1" u="none" strike="noStrike" kern="1200" cap="none" spc="0" normalizeH="0" baseline="0" noProof="0" dirty="0" err="1">
                <a:ln>
                  <a:noFill/>
                </a:ln>
                <a:solidFill>
                  <a:srgbClr val="44546A"/>
                </a:solidFill>
                <a:effectLst/>
                <a:uLnTx/>
                <a:uFillTx/>
                <a:latin typeface="Arial" panose="020B0604020202020204" pitchFamily="34" charset="0"/>
                <a:ea typeface="+mn-ea"/>
                <a:cs typeface="Arial" panose="020B0604020202020204" pitchFamily="34" charset="0"/>
              </a:rPr>
              <a:t>greenfield</a:t>
            </a:r>
            <a:r>
              <a:rPr kumimoji="0" lang="it-IT"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e acquisizioni all’estero</a:t>
            </a:r>
          </a:p>
        </p:txBody>
      </p:sp>
      <p:sp>
        <p:nvSpPr>
          <p:cNvPr id="31" name="Rettangolo 1">
            <a:extLst>
              <a:ext uri="{FF2B5EF4-FFF2-40B4-BE49-F238E27FC236}">
                <a16:creationId xmlns:a16="http://schemas.microsoft.com/office/drawing/2014/main" id="{B695CFD6-CB2D-0CA3-EBF7-B24954C8036A}"/>
              </a:ext>
            </a:extLst>
          </p:cNvPr>
          <p:cNvSpPr/>
          <p:nvPr/>
        </p:nvSpPr>
        <p:spPr>
          <a:xfrm>
            <a:off x="-60265" y="1392359"/>
            <a:ext cx="6990360" cy="1088882"/>
          </a:xfrm>
          <a:custGeom>
            <a:avLst/>
            <a:gdLst>
              <a:gd name="connsiteX0" fmla="*/ 0 w 5934075"/>
              <a:gd name="connsiteY0" fmla="*/ 0 h 1181100"/>
              <a:gd name="connsiteX1" fmla="*/ 5934075 w 5934075"/>
              <a:gd name="connsiteY1" fmla="*/ 0 h 1181100"/>
              <a:gd name="connsiteX2" fmla="*/ 5934075 w 5934075"/>
              <a:gd name="connsiteY2" fmla="*/ 1181100 h 1181100"/>
              <a:gd name="connsiteX3" fmla="*/ 0 w 5934075"/>
              <a:gd name="connsiteY3" fmla="*/ 1181100 h 1181100"/>
              <a:gd name="connsiteX4" fmla="*/ 0 w 5934075"/>
              <a:gd name="connsiteY4" fmla="*/ 0 h 1181100"/>
              <a:gd name="connsiteX0" fmla="*/ 0 w 6343650"/>
              <a:gd name="connsiteY0" fmla="*/ 19050 h 1200150"/>
              <a:gd name="connsiteX1" fmla="*/ 6343650 w 6343650"/>
              <a:gd name="connsiteY1" fmla="*/ 0 h 1200150"/>
              <a:gd name="connsiteX2" fmla="*/ 5934075 w 6343650"/>
              <a:gd name="connsiteY2" fmla="*/ 1200150 h 1200150"/>
              <a:gd name="connsiteX3" fmla="*/ 0 w 6343650"/>
              <a:gd name="connsiteY3" fmla="*/ 1200150 h 1200150"/>
              <a:gd name="connsiteX4" fmla="*/ 0 w 6343650"/>
              <a:gd name="connsiteY4" fmla="*/ 19050 h 1200150"/>
              <a:gd name="connsiteX0" fmla="*/ 0 w 6831623"/>
              <a:gd name="connsiteY0" fmla="*/ 0 h 1181100"/>
              <a:gd name="connsiteX1" fmla="*/ 6831623 w 6831623"/>
              <a:gd name="connsiteY1" fmla="*/ 5713 h 1181100"/>
              <a:gd name="connsiteX2" fmla="*/ 5934075 w 6831623"/>
              <a:gd name="connsiteY2" fmla="*/ 1181100 h 1181100"/>
              <a:gd name="connsiteX3" fmla="*/ 0 w 6831623"/>
              <a:gd name="connsiteY3" fmla="*/ 1181100 h 1181100"/>
              <a:gd name="connsiteX4" fmla="*/ 0 w 6831623"/>
              <a:gd name="connsiteY4" fmla="*/ 0 h 1181100"/>
              <a:gd name="connsiteX0" fmla="*/ 0 w 6831623"/>
              <a:gd name="connsiteY0" fmla="*/ 0 h 1181100"/>
              <a:gd name="connsiteX1" fmla="*/ 6831623 w 6831623"/>
              <a:gd name="connsiteY1" fmla="*/ 5713 h 1181100"/>
              <a:gd name="connsiteX2" fmla="*/ 5963649 w 6831623"/>
              <a:gd name="connsiteY2" fmla="*/ 1181100 h 1181100"/>
              <a:gd name="connsiteX3" fmla="*/ 0 w 6831623"/>
              <a:gd name="connsiteY3" fmla="*/ 1181100 h 1181100"/>
              <a:gd name="connsiteX4" fmla="*/ 0 w 6831623"/>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1623" h="1181100">
                <a:moveTo>
                  <a:pt x="0" y="0"/>
                </a:moveTo>
                <a:lnTo>
                  <a:pt x="6831623" y="5713"/>
                </a:lnTo>
                <a:lnTo>
                  <a:pt x="5963649" y="1181100"/>
                </a:lnTo>
                <a:lnTo>
                  <a:pt x="0" y="1181100"/>
                </a:lnTo>
                <a:lnTo>
                  <a:pt x="0" y="0"/>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415364"/>
              </a:solidFill>
              <a:effectLst/>
              <a:uLnTx/>
              <a:uFillTx/>
              <a:latin typeface="Arial" panose="020B0604020202020204"/>
              <a:ea typeface="+mn-ea"/>
              <a:cs typeface="+mn-cs"/>
            </a:endParaRPr>
          </a:p>
        </p:txBody>
      </p:sp>
      <p:sp>
        <p:nvSpPr>
          <p:cNvPr id="29" name="Rettangolo 28">
            <a:extLst>
              <a:ext uri="{FF2B5EF4-FFF2-40B4-BE49-F238E27FC236}">
                <a16:creationId xmlns:a16="http://schemas.microsoft.com/office/drawing/2014/main" id="{3EAFF673-2A4F-489B-3E63-4D80197F5B12}"/>
              </a:ext>
            </a:extLst>
          </p:cNvPr>
          <p:cNvSpPr/>
          <p:nvPr/>
        </p:nvSpPr>
        <p:spPr>
          <a:xfrm>
            <a:off x="6976" y="1482246"/>
            <a:ext cx="5874367" cy="830997"/>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Operiamo attraverso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risorse proprie </a:t>
            </a:r>
            <a:r>
              <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e gestendo </a:t>
            </a:r>
            <a:r>
              <a:rPr kumimoji="0" lang="it-IT" sz="24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fondi pubblici</a:t>
            </a:r>
            <a:endParaRPr kumimoji="0" lang="it-IT"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46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8C78E79F-468A-27C6-7095-E28AB428F6E4}"/>
              </a:ext>
            </a:extLst>
          </p:cNvPr>
          <p:cNvSpPr/>
          <p:nvPr/>
        </p:nvSpPr>
        <p:spPr>
          <a:xfrm>
            <a:off x="334433" y="1787384"/>
            <a:ext cx="11755966" cy="428100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CBB325C2-50F5-DC45-58CC-683A38D21CDA}"/>
              </a:ext>
            </a:extLst>
          </p:cNvPr>
          <p:cNvSpPr/>
          <p:nvPr/>
        </p:nvSpPr>
        <p:spPr>
          <a:xfrm>
            <a:off x="334433" y="801426"/>
            <a:ext cx="11755966" cy="80656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testo 1">
            <a:extLst>
              <a:ext uri="{FF2B5EF4-FFF2-40B4-BE49-F238E27FC236}">
                <a16:creationId xmlns:a16="http://schemas.microsoft.com/office/drawing/2014/main" id="{DA95044A-279D-AE22-F57E-C0ACCDBE2740}"/>
              </a:ext>
            </a:extLst>
          </p:cNvPr>
          <p:cNvSpPr>
            <a:spLocks noGrp="1"/>
          </p:cNvSpPr>
          <p:nvPr>
            <p:ph type="body" idx="13"/>
          </p:nvPr>
        </p:nvSpPr>
        <p:spPr/>
        <p:txBody>
          <a:bodyPr/>
          <a:lstStyle/>
          <a:p>
            <a:r>
              <a:rPr lang="it-IT"/>
              <a:t>Premialità</a:t>
            </a:r>
            <a:endParaRPr lang="it-IT" dirty="0"/>
          </a:p>
        </p:txBody>
      </p:sp>
      <p:sp>
        <p:nvSpPr>
          <p:cNvPr id="4" name="Segnaposto numero diapositiva 3">
            <a:extLst>
              <a:ext uri="{FF2B5EF4-FFF2-40B4-BE49-F238E27FC236}">
                <a16:creationId xmlns:a16="http://schemas.microsoft.com/office/drawing/2014/main" id="{938A2FC5-5620-88F0-BBBC-F7CEB4C1AA8E}"/>
              </a:ext>
            </a:extLst>
          </p:cNvPr>
          <p:cNvSpPr>
            <a:spLocks noGrp="1"/>
          </p:cNvSpPr>
          <p:nvPr>
            <p:ph type="sldNum" sz="quarter" idx="12"/>
          </p:nvPr>
        </p:nvSpPr>
        <p:spPr/>
        <p:txBody>
          <a:bodyPr/>
          <a:lstStyle/>
          <a:p>
            <a:fld id="{608DA0FE-9C19-F746-8419-6700E348BF78}" type="slidenum">
              <a:rPr lang="it-IT" smtClean="0"/>
              <a:pPr/>
              <a:t>20</a:t>
            </a:fld>
            <a:endParaRPr lang="it-IT" dirty="0"/>
          </a:p>
        </p:txBody>
      </p:sp>
      <p:pic>
        <p:nvPicPr>
          <p:cNvPr id="6" name="Elemento grafico 5" descr="Africa con riempimento a tinta unita">
            <a:extLst>
              <a:ext uri="{FF2B5EF4-FFF2-40B4-BE49-F238E27FC236}">
                <a16:creationId xmlns:a16="http://schemas.microsoft.com/office/drawing/2014/main" id="{5504D056-F308-84E5-A063-C813CB7D76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432" y="883719"/>
            <a:ext cx="630266" cy="630266"/>
          </a:xfrm>
          <a:prstGeom prst="rect">
            <a:avLst/>
          </a:prstGeom>
        </p:spPr>
      </p:pic>
      <p:sp>
        <p:nvSpPr>
          <p:cNvPr id="8" name="CasellaDiTesto 7">
            <a:extLst>
              <a:ext uri="{FF2B5EF4-FFF2-40B4-BE49-F238E27FC236}">
                <a16:creationId xmlns:a16="http://schemas.microsoft.com/office/drawing/2014/main" id="{DB02E738-B0E7-85F6-7A30-B615663E6C0B}"/>
              </a:ext>
            </a:extLst>
          </p:cNvPr>
          <p:cNvSpPr txBox="1"/>
          <p:nvPr/>
        </p:nvSpPr>
        <p:spPr>
          <a:xfrm>
            <a:off x="1006474" y="822953"/>
            <a:ext cx="11083926" cy="767133"/>
          </a:xfrm>
          <a:prstGeom prst="rect">
            <a:avLst/>
          </a:prstGeom>
          <a:noFill/>
        </p:spPr>
        <p:txBody>
          <a:bodyPr wrap="square">
            <a:spAutoFit/>
          </a:bodyPr>
          <a:lstStyle/>
          <a:p>
            <a:pPr marR="539115" algn="just">
              <a:lnSpc>
                <a:spcPct val="107000"/>
              </a:lnSpc>
              <a:spcAft>
                <a:spcPts val="6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L’Impresa con </a:t>
            </a:r>
            <a:r>
              <a:rPr lang="it-IT" sz="14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interessi in Africa* </a:t>
            </a:r>
            <a:r>
              <a:rPr lang="it-IT" sz="1400" dirty="0">
                <a:effectLst/>
                <a:latin typeface="Arial" panose="020B0604020202020204" pitchFamily="34" charset="0"/>
                <a:ea typeface="Calibri" panose="020F0502020204030204" pitchFamily="34" charset="0"/>
                <a:cs typeface="Times New Roman" panose="02020603050405020304" pitchFamily="18" charset="0"/>
              </a:rPr>
              <a:t>avente almeno una sede operativa nelle</a:t>
            </a:r>
            <a:r>
              <a:rPr lang="it-IT" sz="1400" b="1" dirty="0">
                <a:effectLst/>
                <a:latin typeface="Arial" panose="020B0604020202020204" pitchFamily="34" charset="0"/>
                <a:ea typeface="Calibri" panose="020F0502020204030204" pitchFamily="34" charset="0"/>
                <a:cs typeface="Times New Roman" panose="02020603050405020304" pitchFamily="18" charset="0"/>
              </a:rPr>
              <a:t> </a:t>
            </a:r>
            <a:r>
              <a:rPr lang="it-IT" sz="1400" b="1"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Regioni del Sud Italia</a:t>
            </a:r>
            <a:r>
              <a:rPr lang="it-IT" sz="14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t> </a:t>
            </a:r>
            <a:r>
              <a:rPr lang="it-IT" sz="1400" dirty="0">
                <a:effectLst/>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a:t>
            </a:r>
            <a:r>
              <a:rPr lang="it-IT" sz="1400" dirty="0">
                <a:latin typeface="Arial" panose="020B0604020202020204" pitchFamily="34" charset="0"/>
                <a:ea typeface="Calibri" panose="020F0502020204030204" pitchFamily="34" charset="0"/>
                <a:cs typeface="Times New Roman" panose="02020603050405020304" pitchFamily="18" charset="0"/>
              </a:rPr>
              <a:t>) può chiedere </a:t>
            </a:r>
            <a:r>
              <a:rPr lang="it-IT" sz="1400" b="1" dirty="0">
                <a:latin typeface="Arial" panose="020B0604020202020204" pitchFamily="34" charset="0"/>
                <a:ea typeface="Calibri" panose="020F0502020204030204" pitchFamily="34" charset="0"/>
                <a:cs typeface="Times New Roman" panose="02020603050405020304" pitchFamily="18" charset="0"/>
              </a:rPr>
              <a:t>un cofinanziamento a fondo perduto fino al 20% dell’Importo dell’Intervento Agevolativo e comunque fino a un massimo di € 200.000</a:t>
            </a:r>
            <a:endParaRPr lang="it-IT" sz="1400" dirty="0"/>
          </a:p>
        </p:txBody>
      </p:sp>
      <p:sp>
        <p:nvSpPr>
          <p:cNvPr id="10" name="CasellaDiTesto 9">
            <a:extLst>
              <a:ext uri="{FF2B5EF4-FFF2-40B4-BE49-F238E27FC236}">
                <a16:creationId xmlns:a16="http://schemas.microsoft.com/office/drawing/2014/main" id="{8C638DBF-7E08-3F5F-4DC1-4F461A8A625C}"/>
              </a:ext>
            </a:extLst>
          </p:cNvPr>
          <p:cNvSpPr txBox="1"/>
          <p:nvPr/>
        </p:nvSpPr>
        <p:spPr>
          <a:xfrm>
            <a:off x="1006474" y="1852580"/>
            <a:ext cx="11083926" cy="536622"/>
          </a:xfrm>
          <a:prstGeom prst="rect">
            <a:avLst/>
          </a:prstGeom>
          <a:noFill/>
        </p:spPr>
        <p:txBody>
          <a:bodyPr wrap="square">
            <a:spAutoFit/>
          </a:bodyPr>
          <a:lstStyle/>
          <a:p>
            <a:pPr marR="539115" algn="just">
              <a:lnSpc>
                <a:spcPct val="107000"/>
              </a:lnSpc>
              <a:spcAft>
                <a:spcPts val="600"/>
              </a:spcAft>
            </a:pPr>
            <a:r>
              <a:rPr lang="it-IT" sz="1400" dirty="0">
                <a:effectLst/>
                <a:latin typeface="Arial" panose="020B0604020202020204" pitchFamily="34" charset="0"/>
                <a:ea typeface="Calibri" panose="020F0502020204030204" pitchFamily="34" charset="0"/>
                <a:cs typeface="Times New Roman" panose="02020603050405020304" pitchFamily="18" charset="0"/>
              </a:rPr>
              <a:t>L’Impresa può chiedere </a:t>
            </a:r>
            <a:r>
              <a:rPr lang="it-IT" sz="1400" b="1" dirty="0">
                <a:effectLst/>
                <a:latin typeface="Arial" panose="020B0604020202020204" pitchFamily="34" charset="0"/>
                <a:ea typeface="Calibri" panose="020F0502020204030204" pitchFamily="34" charset="0"/>
                <a:cs typeface="Times New Roman" panose="02020603050405020304" pitchFamily="18" charset="0"/>
              </a:rPr>
              <a:t>un cofinanziamento a fondo perduto fino al 10% dell’Importo dell’Intervento Agevolativo e comunque fino a un massimo di € 100.000, </a:t>
            </a:r>
            <a:r>
              <a:rPr lang="it-IT" sz="1400" dirty="0">
                <a:solidFill>
                  <a:schemeClr val="tx1"/>
                </a:solidFill>
                <a:latin typeface="Arial" panose="020B0604020202020204" pitchFamily="34" charset="0"/>
                <a:ea typeface="Calibri" panose="020F0502020204030204" pitchFamily="34" charset="0"/>
                <a:cs typeface="Times New Roman" panose="02020603050405020304" pitchFamily="18" charset="0"/>
              </a:rPr>
              <a:t>che è riconosciuto quale incentivazione sulla base dei seguenti criteri:</a:t>
            </a:r>
            <a:endParaRPr lang="it-IT" sz="1400" dirty="0"/>
          </a:p>
        </p:txBody>
      </p:sp>
      <p:pic>
        <p:nvPicPr>
          <p:cNvPr id="11" name="Immagine 10" descr="Immagine che contiene nero, oscurità&#10;&#10;Descrizione generata automaticamente">
            <a:extLst>
              <a:ext uri="{FF2B5EF4-FFF2-40B4-BE49-F238E27FC236}">
                <a16:creationId xmlns:a16="http://schemas.microsoft.com/office/drawing/2014/main" id="{4A384B70-2B16-87D6-FFD9-6C64C5E69FCE}"/>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2572398"/>
            <a:ext cx="252000" cy="252000"/>
          </a:xfrm>
          <a:prstGeom prst="rect">
            <a:avLst/>
          </a:prstGeom>
        </p:spPr>
      </p:pic>
      <p:pic>
        <p:nvPicPr>
          <p:cNvPr id="12" name="Immagine 11" descr="Immagine che contiene nero, oscurità&#10;&#10;Descrizione generata automaticamente">
            <a:extLst>
              <a:ext uri="{FF2B5EF4-FFF2-40B4-BE49-F238E27FC236}">
                <a16:creationId xmlns:a16="http://schemas.microsoft.com/office/drawing/2014/main" id="{F48AD570-D169-DE88-A6BA-C72FDC73C8B8}"/>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3266644"/>
            <a:ext cx="252000" cy="252000"/>
          </a:xfrm>
          <a:prstGeom prst="rect">
            <a:avLst/>
          </a:prstGeom>
        </p:spPr>
      </p:pic>
      <p:pic>
        <p:nvPicPr>
          <p:cNvPr id="13" name="Immagine 12" descr="Immagine che contiene nero, oscurità&#10;&#10;Descrizione generata automaticamente">
            <a:extLst>
              <a:ext uri="{FF2B5EF4-FFF2-40B4-BE49-F238E27FC236}">
                <a16:creationId xmlns:a16="http://schemas.microsoft.com/office/drawing/2014/main" id="{FB232E75-699B-BC43-1877-C066A620CF53}"/>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3419" y="3911683"/>
            <a:ext cx="252000" cy="252000"/>
          </a:xfrm>
          <a:prstGeom prst="rect">
            <a:avLst/>
          </a:prstGeom>
        </p:spPr>
      </p:pic>
      <p:pic>
        <p:nvPicPr>
          <p:cNvPr id="14" name="Immagine 13" descr="Immagine che contiene nero, oscurità&#10;&#10;Descrizione generata automaticamente">
            <a:extLst>
              <a:ext uri="{FF2B5EF4-FFF2-40B4-BE49-F238E27FC236}">
                <a16:creationId xmlns:a16="http://schemas.microsoft.com/office/drawing/2014/main" id="{4F81D8CB-9B31-FC2E-2B66-7BDB3C42EBB2}"/>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3419" y="4797941"/>
            <a:ext cx="252000" cy="252000"/>
          </a:xfrm>
          <a:prstGeom prst="rect">
            <a:avLst/>
          </a:prstGeom>
        </p:spPr>
      </p:pic>
      <p:sp>
        <p:nvSpPr>
          <p:cNvPr id="15" name="CasellaDiTesto 14">
            <a:extLst>
              <a:ext uri="{FF2B5EF4-FFF2-40B4-BE49-F238E27FC236}">
                <a16:creationId xmlns:a16="http://schemas.microsoft.com/office/drawing/2014/main" id="{B5B66CB5-B245-4D7C-CACD-6968BCDCBD34}"/>
              </a:ext>
            </a:extLst>
          </p:cNvPr>
          <p:cNvSpPr txBox="1"/>
          <p:nvPr/>
        </p:nvSpPr>
        <p:spPr>
          <a:xfrm>
            <a:off x="1305797" y="2460375"/>
            <a:ext cx="4942604" cy="718915"/>
          </a:xfrm>
          <a:prstGeom prst="rect">
            <a:avLst/>
          </a:prstGeom>
          <a:noFill/>
        </p:spPr>
        <p:txBody>
          <a:bodyPr wrap="square">
            <a:spAutoFit/>
          </a:bodyPr>
          <a:lstStyle/>
          <a:p>
            <a:pPr algn="just">
              <a:lnSpc>
                <a:spcPct val="107000"/>
              </a:lnSpc>
              <a:spcAft>
                <a:spcPts val="600"/>
              </a:spcAft>
              <a:buClr>
                <a:srgbClr val="000000"/>
              </a:buClr>
              <a:defRP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b="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it-IT" sz="1300" dirty="0">
                <a:solidFill>
                  <a:srgbClr val="415364"/>
                </a:solidFill>
                <a:latin typeface="Arial" panose="020B0604020202020204" pitchFamily="34" charset="0"/>
                <a:ea typeface="Calibri" panose="020F0502020204030204" pitchFamily="34" charset="0"/>
                <a:cs typeface="Times New Roman" panose="02020603050405020304" pitchFamily="18" charset="0"/>
              </a:rPr>
              <a:t>con </a:t>
            </a:r>
            <a:r>
              <a:rPr lang="it-IT" sz="1300" b="1" dirty="0">
                <a:solidFill>
                  <a:srgbClr val="005392"/>
                </a:solidFill>
                <a:latin typeface="Arial" panose="020B0604020202020204" pitchFamily="34" charset="0"/>
                <a:ea typeface="Calibri" panose="020F0502020204030204" pitchFamily="34" charset="0"/>
                <a:cs typeface="Times New Roman" panose="02020603050405020304" pitchFamily="18" charset="0"/>
              </a:rPr>
              <a:t>sede operativa al Sud Italia </a:t>
            </a:r>
            <a:r>
              <a:rPr lang="it-IT" sz="1300" dirty="0">
                <a:solidFill>
                  <a:srgbClr val="415364"/>
                </a:solidFill>
                <a:latin typeface="Arial" panose="020B0604020202020204" pitchFamily="34" charset="0"/>
                <a:ea typeface="Calibri" panose="020F0502020204030204" pitchFamily="34" charset="0"/>
                <a:cs typeface="Times New Roman" panose="02020603050405020304" pitchFamily="18" charset="0"/>
              </a:rPr>
              <a:t>(Abruzzo, Basilicata, Calabria, Campania, Molise, Puglia, Sardegna e Sicilia) costituita da almeno 6 mesi</a:t>
            </a:r>
          </a:p>
        </p:txBody>
      </p:sp>
      <p:sp>
        <p:nvSpPr>
          <p:cNvPr id="16" name="CasellaDiTesto 15">
            <a:extLst>
              <a:ext uri="{FF2B5EF4-FFF2-40B4-BE49-F238E27FC236}">
                <a16:creationId xmlns:a16="http://schemas.microsoft.com/office/drawing/2014/main" id="{BDBED33E-A481-4D4D-1A47-2A6D6F0624BB}"/>
              </a:ext>
            </a:extLst>
          </p:cNvPr>
          <p:cNvSpPr txBox="1"/>
          <p:nvPr/>
        </p:nvSpPr>
        <p:spPr>
          <a:xfrm>
            <a:off x="1305797" y="3244947"/>
            <a:ext cx="4790204" cy="290849"/>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in possesso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certificazioni ambientali/di sostenibilità</a:t>
            </a:r>
            <a:endParaRPr lang="it-IT" sz="1300" strike="sngStrike" dirty="0">
              <a:solidFill>
                <a:srgbClr val="00B050"/>
              </a:solidFill>
              <a:latin typeface="Arial" panose="020B0604020202020204" pitchFamily="34" charset="0"/>
              <a:cs typeface="Times New Roman" panose="02020603050405020304" pitchFamily="18" charset="0"/>
            </a:endParaRPr>
          </a:p>
        </p:txBody>
      </p:sp>
      <p:sp>
        <p:nvSpPr>
          <p:cNvPr id="17" name="CasellaDiTesto 16">
            <a:extLst>
              <a:ext uri="{FF2B5EF4-FFF2-40B4-BE49-F238E27FC236}">
                <a16:creationId xmlns:a16="http://schemas.microsoft.com/office/drawing/2014/main" id="{849D8A1D-9E46-7D27-C925-39EFBC4EE6DD}"/>
              </a:ext>
            </a:extLst>
          </p:cNvPr>
          <p:cNvSpPr txBox="1"/>
          <p:nvPr/>
        </p:nvSpPr>
        <p:spPr>
          <a:xfrm>
            <a:off x="1305796" y="3689618"/>
            <a:ext cx="5084844" cy="932948"/>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giovanili</a:t>
            </a:r>
            <a:r>
              <a:rPr lang="it-IT" sz="1300" dirty="0">
                <a:latin typeface="Arial" panose="020B0604020202020204" pitchFamily="34" charset="0"/>
                <a:ea typeface="Calibri" panose="020F0502020204030204" pitchFamily="34" charset="0"/>
                <a:cs typeface="Times New Roman" panose="02020603050405020304" pitchFamily="18" charset="0"/>
              </a:rPr>
              <a:t> (i.e. imprese costituite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giovani tra i 18 e 35 anni oppure per le società di capitali, imprese in cui le quote di partecipazione sono detenute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giovani tra i 18 e i 35 anni)</a:t>
            </a:r>
          </a:p>
        </p:txBody>
      </p:sp>
      <p:sp>
        <p:nvSpPr>
          <p:cNvPr id="18" name="CasellaDiTesto 17">
            <a:extLst>
              <a:ext uri="{FF2B5EF4-FFF2-40B4-BE49-F238E27FC236}">
                <a16:creationId xmlns:a16="http://schemas.microsoft.com/office/drawing/2014/main" id="{D1383107-98A0-B287-6AB6-B9B3DDBB3F0C}"/>
              </a:ext>
            </a:extLst>
          </p:cNvPr>
          <p:cNvSpPr txBox="1"/>
          <p:nvPr/>
        </p:nvSpPr>
        <p:spPr>
          <a:xfrm>
            <a:off x="1305796" y="4666213"/>
            <a:ext cx="5084844" cy="718915"/>
          </a:xfrm>
          <a:prstGeom prst="rect">
            <a:avLst/>
          </a:prstGeom>
          <a:noFill/>
        </p:spPr>
        <p:txBody>
          <a:bodyPr wrap="square">
            <a:spAutoFit/>
          </a:bodyPr>
          <a:lstStyle/>
          <a:p>
            <a:pPr algn="just">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femminili</a:t>
            </a:r>
            <a:r>
              <a:rPr lang="it-IT" sz="1300" dirty="0">
                <a:latin typeface="Arial" panose="020B0604020202020204" pitchFamily="34" charset="0"/>
                <a:ea typeface="Calibri" panose="020F0502020204030204" pitchFamily="34" charset="0"/>
                <a:cs typeface="Times New Roman" panose="02020603050405020304" pitchFamily="18" charset="0"/>
              </a:rPr>
              <a:t> (i.e. imprese costituite almeno al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donne oppure per le società di capitali, imprese in cui le quote di partecipazione sono detenute per almeno il </a:t>
            </a:r>
            <a:r>
              <a:rPr lang="it-IT" sz="1300" b="1" dirty="0">
                <a:latin typeface="Arial" panose="020B0604020202020204" pitchFamily="34" charset="0"/>
                <a:ea typeface="Calibri" panose="020F0502020204030204" pitchFamily="34" charset="0"/>
                <a:cs typeface="Times New Roman" panose="02020603050405020304" pitchFamily="18" charset="0"/>
              </a:rPr>
              <a:t>60%</a:t>
            </a:r>
            <a:r>
              <a:rPr lang="it-IT" sz="1300" dirty="0">
                <a:latin typeface="Arial" panose="020B0604020202020204" pitchFamily="34" charset="0"/>
                <a:ea typeface="Calibri" panose="020F0502020204030204" pitchFamily="34" charset="0"/>
                <a:cs typeface="Times New Roman" panose="02020603050405020304" pitchFamily="18" charset="0"/>
              </a:rPr>
              <a:t> da donne)</a:t>
            </a:r>
          </a:p>
        </p:txBody>
      </p:sp>
      <p:pic>
        <p:nvPicPr>
          <p:cNvPr id="19" name="Immagine 18" descr="Immagine che contiene nero, oscurità&#10;&#10;Descrizione generata automaticamente">
            <a:extLst>
              <a:ext uri="{FF2B5EF4-FFF2-40B4-BE49-F238E27FC236}">
                <a16:creationId xmlns:a16="http://schemas.microsoft.com/office/drawing/2014/main" id="{F48A7234-265D-8A6F-DC1D-AC26EA2C0455}"/>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27796" y="5593513"/>
            <a:ext cx="252000" cy="252000"/>
          </a:xfrm>
          <a:prstGeom prst="rect">
            <a:avLst/>
          </a:prstGeom>
        </p:spPr>
      </p:pic>
      <p:sp>
        <p:nvSpPr>
          <p:cNvPr id="20" name="CasellaDiTesto 19">
            <a:extLst>
              <a:ext uri="{FF2B5EF4-FFF2-40B4-BE49-F238E27FC236}">
                <a16:creationId xmlns:a16="http://schemas.microsoft.com/office/drawing/2014/main" id="{0147E0A4-D200-B043-8861-341E0338C65C}"/>
              </a:ext>
            </a:extLst>
          </p:cNvPr>
          <p:cNvSpPr txBox="1"/>
          <p:nvPr/>
        </p:nvSpPr>
        <p:spPr>
          <a:xfrm>
            <a:off x="1305794" y="5472637"/>
            <a:ext cx="5234178" cy="504882"/>
          </a:xfrm>
          <a:prstGeom prst="rect">
            <a:avLst/>
          </a:prstGeom>
          <a:noFill/>
        </p:spPr>
        <p:txBody>
          <a:bodyPr wrap="square">
            <a:spAutoFit/>
          </a:bodyPr>
          <a:lstStyle/>
          <a:p>
            <a:pPr>
              <a:lnSpc>
                <a:spcPct val="107000"/>
              </a:lnSpc>
              <a:spcAft>
                <a:spcPts val="600"/>
              </a:spcAft>
              <a:buClr>
                <a:srgbClr val="000000"/>
              </a:buClr>
            </a:pP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PMI</a:t>
            </a:r>
            <a:r>
              <a:rPr lang="it-IT" sz="1300" dirty="0">
                <a:latin typeface="Arial" panose="020B0604020202020204" pitchFamily="34" charset="0"/>
                <a:ea typeface="Calibri" panose="020F0502020204030204" pitchFamily="34" charset="0"/>
                <a:cs typeface="Times New Roman" panose="02020603050405020304" pitchFamily="18" charset="0"/>
              </a:rPr>
              <a:t> con una quota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fatturato export </a:t>
            </a:r>
            <a:r>
              <a:rPr lang="it-IT" sz="1300" dirty="0">
                <a:latin typeface="Arial" panose="020B0604020202020204" pitchFamily="34" charset="0"/>
                <a:ea typeface="Calibri" panose="020F0502020204030204" pitchFamily="34" charset="0"/>
                <a:cs typeface="Times New Roman" panose="02020603050405020304" pitchFamily="18" charset="0"/>
              </a:rPr>
              <a:t>risultante dalle dichiarazioni IVA degli ultimi due esercizi pari ad almeno il </a:t>
            </a:r>
            <a:r>
              <a:rPr lang="it-IT" sz="1300" b="1" dirty="0">
                <a:latin typeface="Arial" panose="020B0604020202020204" pitchFamily="34" charset="0"/>
                <a:ea typeface="Calibri" panose="020F0502020204030204" pitchFamily="34" charset="0"/>
                <a:cs typeface="Times New Roman" panose="02020603050405020304" pitchFamily="18" charset="0"/>
              </a:rPr>
              <a:t>20% </a:t>
            </a:r>
            <a:r>
              <a:rPr lang="it-IT" sz="1300" dirty="0">
                <a:latin typeface="Arial" panose="020B0604020202020204" pitchFamily="34" charset="0"/>
                <a:ea typeface="Calibri" panose="020F0502020204030204" pitchFamily="34" charset="0"/>
                <a:cs typeface="Times New Roman" panose="02020603050405020304" pitchFamily="18" charset="0"/>
              </a:rPr>
              <a:t>del fatturato totale</a:t>
            </a:r>
          </a:p>
        </p:txBody>
      </p:sp>
      <p:sp>
        <p:nvSpPr>
          <p:cNvPr id="21" name="CasellaDiTesto 20">
            <a:extLst>
              <a:ext uri="{FF2B5EF4-FFF2-40B4-BE49-F238E27FC236}">
                <a16:creationId xmlns:a16="http://schemas.microsoft.com/office/drawing/2014/main" id="{E826DD0A-0C3D-3EEB-710B-A7CDEBAE8EF6}"/>
              </a:ext>
            </a:extLst>
          </p:cNvPr>
          <p:cNvSpPr txBox="1"/>
          <p:nvPr/>
        </p:nvSpPr>
        <p:spPr>
          <a:xfrm>
            <a:off x="6852015" y="2460375"/>
            <a:ext cx="5339985"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PMI o Start-up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innovative</a:t>
            </a:r>
            <a:r>
              <a:rPr lang="it-IT" sz="1300" dirty="0">
                <a:latin typeface="Arial" panose="020B0604020202020204" pitchFamily="34" charset="0"/>
                <a:ea typeface="Calibri" panose="020F0502020204030204" pitchFamily="34" charset="0"/>
                <a:cs typeface="Times New Roman" panose="02020603050405020304" pitchFamily="18" charset="0"/>
              </a:rPr>
              <a:t> registrate presso la sezione speciale della camera di commercio</a:t>
            </a:r>
          </a:p>
        </p:txBody>
      </p:sp>
      <p:sp>
        <p:nvSpPr>
          <p:cNvPr id="22" name="CasellaDiTesto 21">
            <a:extLst>
              <a:ext uri="{FF2B5EF4-FFF2-40B4-BE49-F238E27FC236}">
                <a16:creationId xmlns:a16="http://schemas.microsoft.com/office/drawing/2014/main" id="{16DBA1ED-5D76-ADAD-E1AD-C04CBDD48E32}"/>
              </a:ext>
            </a:extLst>
          </p:cNvPr>
          <p:cNvSpPr txBox="1"/>
          <p:nvPr/>
        </p:nvSpPr>
        <p:spPr>
          <a:xfrm>
            <a:off x="6852016" y="3674922"/>
            <a:ext cx="5238384" cy="722442"/>
          </a:xfrm>
          <a:prstGeom prst="rect">
            <a:avLst/>
          </a:prstGeom>
          <a:noFill/>
        </p:spPr>
        <p:txBody>
          <a:bodyPr wrap="square">
            <a:spAutoFit/>
          </a:bodyPr>
          <a:lstStyle/>
          <a:p>
            <a:pPr>
              <a:lnSpc>
                <a:spcPct val="107000"/>
              </a:lnSpc>
              <a:spcAft>
                <a:spcPts val="800"/>
              </a:spcAft>
              <a:buClr>
                <a:srgbClr val="000000"/>
              </a:buClr>
            </a:pPr>
            <a:r>
              <a:rPr lang="it-IT" sz="1307" dirty="0">
                <a:latin typeface="Arial" panose="020B0604020202020204" pitchFamily="34" charset="0"/>
                <a:ea typeface="Calibri" panose="020F0502020204030204" pitchFamily="34" charset="0"/>
                <a:cs typeface="Times New Roman" panose="02020603050405020304" pitchFamily="18" charset="0"/>
              </a:rPr>
              <a:t>Imprese, anche diverse da PMI, localizzate nei comuni colpiti </a:t>
            </a:r>
            <a:r>
              <a:rPr lang="it-IT" sz="1307" b="1" dirty="0">
                <a:solidFill>
                  <a:schemeClr val="accent2"/>
                </a:solidFill>
                <a:latin typeface="Arial" panose="020B0604020202020204" pitchFamily="34" charset="0"/>
                <a:cs typeface="Times New Roman" panose="02020603050405020304" pitchFamily="18" charset="0"/>
              </a:rPr>
              <a:t>dalle alluvioni in Emilia-Romagna o comuni limitrofi e in Toscana </a:t>
            </a:r>
            <a:r>
              <a:rPr lang="it-IT" sz="1307"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(solo per il prodotto Transizione Digitale o Ecologica)</a:t>
            </a:r>
            <a:endParaRPr lang="it-IT" sz="1307" b="1" strike="sngStrike"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p:txBody>
      </p:sp>
      <p:sp>
        <p:nvSpPr>
          <p:cNvPr id="23" name="CasellaDiTesto 22">
            <a:extLst>
              <a:ext uri="{FF2B5EF4-FFF2-40B4-BE49-F238E27FC236}">
                <a16:creationId xmlns:a16="http://schemas.microsoft.com/office/drawing/2014/main" id="{89FDCD94-30EC-D486-7C4C-D64114F05FCD}"/>
              </a:ext>
            </a:extLst>
          </p:cNvPr>
          <p:cNvSpPr txBox="1"/>
          <p:nvPr/>
        </p:nvSpPr>
        <p:spPr>
          <a:xfrm>
            <a:off x="6852015" y="3068960"/>
            <a:ext cx="5238385"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anche diverse da PMI, con interessi diretti nei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Balcani Occidentali</a:t>
            </a:r>
            <a:endParaRPr lang="it-IT" sz="1300" dirty="0">
              <a:latin typeface="Arial" panose="020B0604020202020204" pitchFamily="34"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id="{E13FAF91-6E99-E147-94C4-3BF7B22ABA21}"/>
              </a:ext>
            </a:extLst>
          </p:cNvPr>
          <p:cNvSpPr txBox="1"/>
          <p:nvPr/>
        </p:nvSpPr>
        <p:spPr>
          <a:xfrm>
            <a:off x="6852015" y="4622894"/>
            <a:ext cx="5238385" cy="718915"/>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anche diverse da PMI in possesso di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certificazioni ambientali/di sostenibilità </a:t>
            </a:r>
            <a:r>
              <a:rPr lang="it-IT" sz="1300" dirty="0">
                <a:latin typeface="Arial" panose="020B0604020202020204" pitchFamily="34" charset="0"/>
                <a:ea typeface="Calibri" panose="020F0502020204030204" pitchFamily="34" charset="0"/>
                <a:cs typeface="Times New Roman" panose="02020603050405020304" pitchFamily="18" charset="0"/>
              </a:rPr>
              <a:t>e </a:t>
            </a:r>
            <a:r>
              <a:rPr lang="it-IT" sz="1300" dirty="0">
                <a:latin typeface="Arial" panose="020B0604020202020204" pitchFamily="34" charset="0"/>
                <a:cs typeface="Times New Roman" panose="02020603050405020304" pitchFamily="18" charset="0"/>
              </a:rPr>
              <a:t>che abbiano emanato </a:t>
            </a:r>
            <a:r>
              <a:rPr lang="it-IT" sz="1300" dirty="0">
                <a:latin typeface="Arial" panose="020B0604020202020204" pitchFamily="34" charset="0"/>
                <a:ea typeface="Calibri" panose="020F0502020204030204" pitchFamily="34" charset="0"/>
                <a:cs typeface="Times New Roman" panose="02020603050405020304" pitchFamily="18" charset="0"/>
              </a:rPr>
              <a:t>una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policy di </a:t>
            </a:r>
            <a:r>
              <a:rPr lang="it-IT" sz="1300" b="1" i="1" dirty="0">
                <a:solidFill>
                  <a:schemeClr val="accent2"/>
                </a:solidFill>
                <a:latin typeface="Arial" panose="020B0604020202020204" pitchFamily="34" charset="0"/>
                <a:ea typeface="Calibri" panose="020F0502020204030204" pitchFamily="34" charset="0"/>
                <a:cs typeface="Times New Roman" panose="02020603050405020304" pitchFamily="18" charset="0"/>
              </a:rPr>
              <a:t>procurement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sostenibile</a:t>
            </a:r>
            <a:r>
              <a:rPr lang="it-IT" sz="1300" b="1" dirty="0">
                <a:latin typeface="Arial" panose="020B0604020202020204" pitchFamily="34" charset="0"/>
                <a:ea typeface="Calibri" panose="020F0502020204030204" pitchFamily="34" charset="0"/>
                <a:cs typeface="Times New Roman" panose="02020603050405020304" pitchFamily="18" charset="0"/>
              </a:rPr>
              <a:t> </a:t>
            </a:r>
            <a:r>
              <a:rPr lang="it-IT" sz="1300" dirty="0">
                <a:latin typeface="Arial" panose="020B0604020202020204" pitchFamily="34" charset="0"/>
                <a:cs typeface="Times New Roman" panose="02020603050405020304" pitchFamily="18" charset="0"/>
              </a:rPr>
              <a:t>con specifici criteri minimi</a:t>
            </a:r>
          </a:p>
        </p:txBody>
      </p:sp>
      <p:sp>
        <p:nvSpPr>
          <p:cNvPr id="25" name="CasellaDiTesto 24">
            <a:extLst>
              <a:ext uri="{FF2B5EF4-FFF2-40B4-BE49-F238E27FC236}">
                <a16:creationId xmlns:a16="http://schemas.microsoft.com/office/drawing/2014/main" id="{A7C3DC98-852C-4A06-4996-465DBEBFF208}"/>
              </a:ext>
            </a:extLst>
          </p:cNvPr>
          <p:cNvSpPr txBox="1"/>
          <p:nvPr/>
        </p:nvSpPr>
        <p:spPr>
          <a:xfrm>
            <a:off x="6852014" y="5472637"/>
            <a:ext cx="4566441" cy="504882"/>
          </a:xfrm>
          <a:prstGeom prst="rect">
            <a:avLst/>
          </a:prstGeom>
          <a:noFill/>
        </p:spPr>
        <p:txBody>
          <a:bodyPr wrap="square">
            <a:spAutoFit/>
          </a:bodyPr>
          <a:lstStyle/>
          <a:p>
            <a:pPr>
              <a:lnSpc>
                <a:spcPct val="107000"/>
              </a:lnSpc>
              <a:spcAft>
                <a:spcPts val="600"/>
              </a:spcAft>
              <a:buClr>
                <a:srgbClr val="000000"/>
              </a:buClr>
            </a:pPr>
            <a:r>
              <a:rPr lang="it-IT" sz="1300" dirty="0">
                <a:latin typeface="Arial" panose="020B0604020202020204" pitchFamily="34" charset="0"/>
                <a:ea typeface="Calibri" panose="020F0502020204030204" pitchFamily="34" charset="0"/>
                <a:cs typeface="Times New Roman" panose="02020603050405020304" pitchFamily="18" charset="0"/>
              </a:rPr>
              <a:t>Imprese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con interessi in Africa non aventi sedi operative </a:t>
            </a:r>
            <a:r>
              <a:rPr lang="it-IT" sz="1300" dirty="0">
                <a:latin typeface="Arial" panose="020B0604020202020204" pitchFamily="34" charset="0"/>
                <a:ea typeface="Calibri" panose="020F0502020204030204" pitchFamily="34" charset="0"/>
                <a:cs typeface="Times New Roman" panose="02020603050405020304" pitchFamily="18" charset="0"/>
              </a:rPr>
              <a:t>nelle </a:t>
            </a:r>
            <a:r>
              <a:rPr lang="it-IT" sz="13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Regioni del Sud Italia* </a:t>
            </a:r>
            <a:endParaRPr lang="it-IT" sz="1300" b="1" dirty="0">
              <a:solidFill>
                <a:schemeClr val="accent2"/>
              </a:solidFill>
              <a:latin typeface="Arial" panose="020B0604020202020204" pitchFamily="34" charset="0"/>
              <a:cs typeface="Times New Roman" panose="02020603050405020304" pitchFamily="18" charset="0"/>
            </a:endParaRPr>
          </a:p>
        </p:txBody>
      </p:sp>
      <p:pic>
        <p:nvPicPr>
          <p:cNvPr id="26" name="Immagine 25" descr="Immagine che contiene nero, oscurità&#10;&#10;Descrizione generata automaticamente">
            <a:extLst>
              <a:ext uri="{FF2B5EF4-FFF2-40B4-BE49-F238E27FC236}">
                <a16:creationId xmlns:a16="http://schemas.microsoft.com/office/drawing/2014/main" id="{73F7330F-759F-6685-3EE2-98ADE3D7B0D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2572398"/>
            <a:ext cx="252000" cy="252000"/>
          </a:xfrm>
          <a:prstGeom prst="rect">
            <a:avLst/>
          </a:prstGeom>
        </p:spPr>
      </p:pic>
      <p:pic>
        <p:nvPicPr>
          <p:cNvPr id="27" name="Immagine 26" descr="Immagine che contiene nero, oscurità&#10;&#10;Descrizione generata automaticamente">
            <a:extLst>
              <a:ext uri="{FF2B5EF4-FFF2-40B4-BE49-F238E27FC236}">
                <a16:creationId xmlns:a16="http://schemas.microsoft.com/office/drawing/2014/main" id="{19E4DEA9-A7E5-AE48-D597-F505EFE7A8FC}"/>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3191894"/>
            <a:ext cx="252000" cy="252000"/>
          </a:xfrm>
          <a:prstGeom prst="rect">
            <a:avLst/>
          </a:prstGeom>
        </p:spPr>
      </p:pic>
      <p:pic>
        <p:nvPicPr>
          <p:cNvPr id="28" name="Immagine 27" descr="Immagine che contiene nero, oscurità&#10;&#10;Descrizione generata automaticamente">
            <a:extLst>
              <a:ext uri="{FF2B5EF4-FFF2-40B4-BE49-F238E27FC236}">
                <a16:creationId xmlns:a16="http://schemas.microsoft.com/office/drawing/2014/main" id="{3DD76C70-DD04-B262-26AD-BAB82B0DD6A0}"/>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3904092"/>
            <a:ext cx="252000" cy="252000"/>
          </a:xfrm>
          <a:prstGeom prst="rect">
            <a:avLst/>
          </a:prstGeom>
        </p:spPr>
      </p:pic>
      <p:pic>
        <p:nvPicPr>
          <p:cNvPr id="29" name="Immagine 28" descr="Immagine che contiene nero, oscurità&#10;&#10;Descrizione generata automaticamente">
            <a:extLst>
              <a:ext uri="{FF2B5EF4-FFF2-40B4-BE49-F238E27FC236}">
                <a16:creationId xmlns:a16="http://schemas.microsoft.com/office/drawing/2014/main" id="{3A7BE80E-EC0A-62DC-987D-21656277D4D1}"/>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5593513"/>
            <a:ext cx="252000" cy="252000"/>
          </a:xfrm>
          <a:prstGeom prst="rect">
            <a:avLst/>
          </a:prstGeom>
        </p:spPr>
      </p:pic>
      <p:pic>
        <p:nvPicPr>
          <p:cNvPr id="30" name="Immagine 29" descr="Immagine che contiene nero, oscurità&#10;&#10;Descrizione generata automaticamente">
            <a:extLst>
              <a:ext uri="{FF2B5EF4-FFF2-40B4-BE49-F238E27FC236}">
                <a16:creationId xmlns:a16="http://schemas.microsoft.com/office/drawing/2014/main" id="{95246E14-6552-8158-BE75-FB2CC7F857FF}"/>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569993" y="4851750"/>
            <a:ext cx="252000" cy="252000"/>
          </a:xfrm>
          <a:prstGeom prst="rect">
            <a:avLst/>
          </a:prstGeom>
        </p:spPr>
      </p:pic>
      <p:pic>
        <p:nvPicPr>
          <p:cNvPr id="31" name="Immagine 30" descr="Immagine che contiene nero, oscurità&#10;&#10;Descrizione generata automaticamente">
            <a:extLst>
              <a:ext uri="{FF2B5EF4-FFF2-40B4-BE49-F238E27FC236}">
                <a16:creationId xmlns:a16="http://schemas.microsoft.com/office/drawing/2014/main" id="{9E2AF1BE-BCD0-EA41-06D8-576DC1A6E544}"/>
              </a:ext>
            </a:extLst>
          </p:cNvPr>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04753" y="1876079"/>
            <a:ext cx="489623" cy="489623"/>
          </a:xfrm>
          <a:prstGeom prst="rect">
            <a:avLst/>
          </a:prstGeom>
        </p:spPr>
      </p:pic>
      <p:sp>
        <p:nvSpPr>
          <p:cNvPr id="5" name="CasellaDiTesto 4">
            <a:extLst>
              <a:ext uri="{FF2B5EF4-FFF2-40B4-BE49-F238E27FC236}">
                <a16:creationId xmlns:a16="http://schemas.microsoft.com/office/drawing/2014/main" id="{AD4EDCD9-6DC9-6209-CBA7-72764A6DD695}"/>
              </a:ext>
            </a:extLst>
          </p:cNvPr>
          <p:cNvSpPr txBox="1"/>
          <p:nvPr/>
        </p:nvSpPr>
        <p:spPr>
          <a:xfrm>
            <a:off x="649565" y="6238552"/>
            <a:ext cx="9535836" cy="533480"/>
          </a:xfrm>
          <a:prstGeom prst="rect">
            <a:avLst/>
          </a:prstGeom>
          <a:noFill/>
        </p:spPr>
        <p:txBody>
          <a:bodyPr wrap="square" lIns="48000" tIns="48000" rIns="48000" bIns="48000" anchor="ctr" anchorCtr="0">
            <a:noAutofit/>
          </a:bodyPr>
          <a:lstStyle/>
          <a:p>
            <a:r>
              <a:rPr lang="it-IT" sz="1100" dirty="0">
                <a:solidFill>
                  <a:srgbClr val="415364"/>
                </a:solidFill>
                <a:latin typeface="Arial" panose="020B0604020202020204" pitchFamily="34" charset="0"/>
              </a:rPr>
              <a:t>*richiedente il Finanziamento «Potenziamento Mercati Africani» o un finanziamento localizzato in Africa per Certificazioni e Consulenze, Fiere ed Eventi, E-commerce, Temporary Manager</a:t>
            </a:r>
          </a:p>
          <a:p>
            <a:endParaRPr lang="it-IT" sz="1100" dirty="0"/>
          </a:p>
        </p:txBody>
      </p:sp>
      <p:sp>
        <p:nvSpPr>
          <p:cNvPr id="7" name="Rettangolo con angoli arrotondati 6">
            <a:extLst>
              <a:ext uri="{FF2B5EF4-FFF2-40B4-BE49-F238E27FC236}">
                <a16:creationId xmlns:a16="http://schemas.microsoft.com/office/drawing/2014/main" id="{7DC0EB6B-93DF-BF46-53C4-19C9E35C0AEA}"/>
              </a:ext>
            </a:extLst>
          </p:cNvPr>
          <p:cNvSpPr/>
          <p:nvPr/>
        </p:nvSpPr>
        <p:spPr>
          <a:xfrm rot="1406702">
            <a:off x="10720972" y="5482436"/>
            <a:ext cx="1026891" cy="363324"/>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9" name="Rettangolo con angoli arrotondati 8">
            <a:extLst>
              <a:ext uri="{FF2B5EF4-FFF2-40B4-BE49-F238E27FC236}">
                <a16:creationId xmlns:a16="http://schemas.microsoft.com/office/drawing/2014/main" id="{72BB9986-B8DF-FA0C-C1C3-41E6D5460E2E}"/>
              </a:ext>
            </a:extLst>
          </p:cNvPr>
          <p:cNvSpPr/>
          <p:nvPr/>
        </p:nvSpPr>
        <p:spPr>
          <a:xfrm rot="1406702">
            <a:off x="11159881" y="600291"/>
            <a:ext cx="1026891" cy="363324"/>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54528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C54878D7-8A0F-4E9C-AABA-D4EA9592303E}"/>
              </a:ext>
            </a:extLst>
          </p:cNvPr>
          <p:cNvSpPr>
            <a:spLocks noGrp="1"/>
          </p:cNvSpPr>
          <p:nvPr>
            <p:ph type="body" idx="13"/>
          </p:nvPr>
        </p:nvSpPr>
        <p:spPr>
          <a:xfrm>
            <a:off x="334433" y="293007"/>
            <a:ext cx="8593667" cy="383116"/>
          </a:xfrm>
        </p:spPr>
        <p:txBody>
          <a:bodyPr/>
          <a:lstStyle/>
          <a:p>
            <a:r>
              <a:rPr lang="it-IT" dirty="0"/>
              <a:t>Garanzie </a:t>
            </a:r>
          </a:p>
        </p:txBody>
      </p:sp>
      <p:sp>
        <p:nvSpPr>
          <p:cNvPr id="13" name="Rettangolo 12">
            <a:extLst>
              <a:ext uri="{FF2B5EF4-FFF2-40B4-BE49-F238E27FC236}">
                <a16:creationId xmlns:a16="http://schemas.microsoft.com/office/drawing/2014/main" id="{CFF1CB00-8336-46A1-89CB-1C9CFA91A017}"/>
              </a:ext>
            </a:extLst>
          </p:cNvPr>
          <p:cNvSpPr/>
          <p:nvPr/>
        </p:nvSpPr>
        <p:spPr>
          <a:xfrm>
            <a:off x="0" y="728720"/>
            <a:ext cx="12192000" cy="60891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L’Impresa dovrà rilasciare a beneficio del Fondo 394, a valere sul Finanziamento, </a:t>
            </a:r>
            <a:r>
              <a:rPr lang="it-IT" sz="1600" b="1" dirty="0">
                <a:solidFill>
                  <a:schemeClr val="tx1"/>
                </a:solidFill>
              </a:rPr>
              <a:t>garanzie</a:t>
            </a:r>
            <a:r>
              <a:rPr lang="it-IT" sz="1600" dirty="0">
                <a:solidFill>
                  <a:schemeClr val="tx1"/>
                </a:solidFill>
              </a:rPr>
              <a:t> in misura crescente </a:t>
            </a:r>
            <a:r>
              <a:rPr lang="it-IT" sz="1600" b="1" dirty="0">
                <a:solidFill>
                  <a:schemeClr val="tx1"/>
                </a:solidFill>
              </a:rPr>
              <a:t>in funzione della classe di Scoring </a:t>
            </a:r>
            <a:r>
              <a:rPr lang="it-IT" sz="1600" dirty="0">
                <a:solidFill>
                  <a:schemeClr val="tx1"/>
                </a:solidFill>
              </a:rPr>
              <a:t>dell’Impresa Richiedente nella forma di seguito indicata e sulla base delle percentuali riportate in tabella</a:t>
            </a:r>
          </a:p>
        </p:txBody>
      </p:sp>
      <p:sp>
        <p:nvSpPr>
          <p:cNvPr id="9" name="CasellaDiTesto 8">
            <a:extLst>
              <a:ext uri="{FF2B5EF4-FFF2-40B4-BE49-F238E27FC236}">
                <a16:creationId xmlns:a16="http://schemas.microsoft.com/office/drawing/2014/main" id="{2830396C-62CF-DD98-E894-DA5E72CC3210}"/>
              </a:ext>
            </a:extLst>
          </p:cNvPr>
          <p:cNvSpPr txBox="1"/>
          <p:nvPr/>
        </p:nvSpPr>
        <p:spPr>
          <a:xfrm>
            <a:off x="566522" y="1410421"/>
            <a:ext cx="5073943" cy="707694"/>
          </a:xfrm>
          <a:prstGeom prst="rect">
            <a:avLst/>
          </a:prstGeom>
          <a:noFill/>
        </p:spPr>
        <p:txBody>
          <a:bodyPr wrap="square">
            <a:spAutoFit/>
          </a:bodyPr>
          <a:lstStyle/>
          <a:p>
            <a:r>
              <a:rPr lang="it-IT" sz="1333" b="1" dirty="0"/>
              <a:t>garanzia autonoma </a:t>
            </a:r>
            <a:r>
              <a:rPr lang="it-IT" sz="1333" dirty="0"/>
              <a:t>a prima richiesta rilasciata da </a:t>
            </a:r>
            <a:r>
              <a:rPr lang="it-IT" sz="1333" b="1" dirty="0"/>
              <a:t>banche, assicurazioni o intermediari finanziari </a:t>
            </a:r>
            <a:r>
              <a:rPr lang="it-IT" sz="1333" dirty="0"/>
              <a:t>soddisfacenti per SIMEST</a:t>
            </a:r>
          </a:p>
        </p:txBody>
      </p:sp>
      <p:sp>
        <p:nvSpPr>
          <p:cNvPr id="11" name="CasellaDiTesto 10">
            <a:extLst>
              <a:ext uri="{FF2B5EF4-FFF2-40B4-BE49-F238E27FC236}">
                <a16:creationId xmlns:a16="http://schemas.microsoft.com/office/drawing/2014/main" id="{11881DE7-67EF-8B6D-5210-FB2B9A0470DA}"/>
              </a:ext>
            </a:extLst>
          </p:cNvPr>
          <p:cNvSpPr txBox="1"/>
          <p:nvPr/>
        </p:nvSpPr>
        <p:spPr>
          <a:xfrm>
            <a:off x="566522" y="2232292"/>
            <a:ext cx="5200357" cy="502573"/>
          </a:xfrm>
          <a:prstGeom prst="rect">
            <a:avLst/>
          </a:prstGeom>
          <a:noFill/>
        </p:spPr>
        <p:txBody>
          <a:bodyPr wrap="square">
            <a:spAutoFit/>
          </a:bodyPr>
          <a:lstStyle/>
          <a:p>
            <a:r>
              <a:rPr lang="it-IT" sz="1333" b="1" i="1" dirty="0"/>
              <a:t>cash </a:t>
            </a:r>
            <a:r>
              <a:rPr lang="it-IT" sz="1333" b="1" i="1" dirty="0" err="1"/>
              <a:t>collateral</a:t>
            </a:r>
            <a:r>
              <a:rPr lang="it-IT" sz="1333" dirty="0"/>
              <a:t>, nella forma di liquidità dell’Impresa richiedente segregata a beneficio di SIMEST</a:t>
            </a:r>
          </a:p>
        </p:txBody>
      </p:sp>
      <p:sp>
        <p:nvSpPr>
          <p:cNvPr id="14" name="CasellaDiTesto 13">
            <a:extLst>
              <a:ext uri="{FF2B5EF4-FFF2-40B4-BE49-F238E27FC236}">
                <a16:creationId xmlns:a16="http://schemas.microsoft.com/office/drawing/2014/main" id="{F5A9D478-F75F-B590-BD44-586BA6C75A94}"/>
              </a:ext>
            </a:extLst>
          </p:cNvPr>
          <p:cNvSpPr txBox="1"/>
          <p:nvPr/>
        </p:nvSpPr>
        <p:spPr>
          <a:xfrm>
            <a:off x="566522" y="2930356"/>
            <a:ext cx="5073943" cy="502573"/>
          </a:xfrm>
          <a:prstGeom prst="rect">
            <a:avLst/>
          </a:prstGeom>
          <a:noFill/>
        </p:spPr>
        <p:txBody>
          <a:bodyPr wrap="square">
            <a:spAutoFit/>
          </a:bodyPr>
          <a:lstStyle/>
          <a:p>
            <a:r>
              <a:rPr lang="it-IT" sz="1333" b="1" dirty="0"/>
              <a:t>deposito cauzionale</a:t>
            </a:r>
            <a:r>
              <a:rPr lang="it-IT" sz="1333" dirty="0"/>
              <a:t>, nella forma di trattenuta a garanzia sul finanziamento concesso.</a:t>
            </a:r>
          </a:p>
        </p:txBody>
      </p:sp>
      <p:graphicFrame>
        <p:nvGraphicFramePr>
          <p:cNvPr id="16" name="Tabella 9">
            <a:extLst>
              <a:ext uri="{FF2B5EF4-FFF2-40B4-BE49-F238E27FC236}">
                <a16:creationId xmlns:a16="http://schemas.microsoft.com/office/drawing/2014/main" id="{BC161F8F-9CB2-49B2-AD28-20F054D027BE}"/>
              </a:ext>
            </a:extLst>
          </p:cNvPr>
          <p:cNvGraphicFramePr>
            <a:graphicFrameLocks noGrp="1"/>
          </p:cNvGraphicFramePr>
          <p:nvPr>
            <p:extLst>
              <p:ext uri="{D42A27DB-BD31-4B8C-83A1-F6EECF244321}">
                <p14:modId xmlns:p14="http://schemas.microsoft.com/office/powerpoint/2010/main" val="3823421606"/>
              </p:ext>
            </p:extLst>
          </p:nvPr>
        </p:nvGraphicFramePr>
        <p:xfrm>
          <a:off x="5623579" y="1505682"/>
          <a:ext cx="6320902" cy="4577733"/>
        </p:xfrm>
        <a:graphic>
          <a:graphicData uri="http://schemas.openxmlformats.org/drawingml/2006/table">
            <a:tbl>
              <a:tblPr firstRow="1" bandRow="1">
                <a:tableStyleId>{5C22544A-7EE6-4342-B048-85BDC9FD1C3A}</a:tableStyleId>
              </a:tblPr>
              <a:tblGrid>
                <a:gridCol w="1380600">
                  <a:extLst>
                    <a:ext uri="{9D8B030D-6E8A-4147-A177-3AD203B41FA5}">
                      <a16:colId xmlns:a16="http://schemas.microsoft.com/office/drawing/2014/main" val="26773229"/>
                    </a:ext>
                  </a:extLst>
                </a:gridCol>
                <a:gridCol w="1371600">
                  <a:extLst>
                    <a:ext uri="{9D8B030D-6E8A-4147-A177-3AD203B41FA5}">
                      <a16:colId xmlns:a16="http://schemas.microsoft.com/office/drawing/2014/main" val="4136899005"/>
                    </a:ext>
                  </a:extLst>
                </a:gridCol>
                <a:gridCol w="3568702">
                  <a:extLst>
                    <a:ext uri="{9D8B030D-6E8A-4147-A177-3AD203B41FA5}">
                      <a16:colId xmlns:a16="http://schemas.microsoft.com/office/drawing/2014/main" val="78855828"/>
                    </a:ext>
                  </a:extLst>
                </a:gridCol>
              </a:tblGrid>
              <a:tr h="420465">
                <a:tc>
                  <a:txBody>
                    <a:bodyPr/>
                    <a:lstStyle/>
                    <a:p>
                      <a:pPr algn="ctr"/>
                      <a:r>
                        <a:rPr lang="it-IT" sz="1200" dirty="0">
                          <a:latin typeface="+mj-lt"/>
                        </a:rPr>
                        <a:t>Classi di Scoring</a:t>
                      </a: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rPr>
                        <a:t>% di garanzia</a:t>
                      </a:r>
                      <a:endParaRPr lang="it-IT" sz="1200" dirty="0">
                        <a:effectLst/>
                        <a:latin typeface="+mj-lt"/>
                        <a:ea typeface="Calibri" panose="020F0502020204030204" pitchFamily="34" charset="0"/>
                        <a:cs typeface="Times New Roman" panose="02020603050405020304" pitchFamily="18" charset="0"/>
                      </a:endParaRPr>
                    </a:p>
                  </a:txBody>
                  <a:tcPr marL="68580" marR="68580" marT="34291" marB="34291"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200" dirty="0">
                          <a:effectLst/>
                          <a:latin typeface="+mj-lt"/>
                          <a:ea typeface="Calibri" panose="020F0502020204030204" pitchFamily="34" charset="0"/>
                          <a:cs typeface="Times New Roman" panose="02020603050405020304" pitchFamily="18" charset="0"/>
                        </a:rPr>
                        <a:t>Forme delle garanzie</a:t>
                      </a:r>
                    </a:p>
                  </a:txBody>
                  <a:tcPr marL="68580" marR="68580" marT="34291" marB="34291" anchor="ctr"/>
                </a:tc>
                <a:extLst>
                  <a:ext uri="{0D108BD9-81ED-4DB2-BD59-A6C34878D82A}">
                    <a16:rowId xmlns:a16="http://schemas.microsoft.com/office/drawing/2014/main" val="858082514"/>
                  </a:ext>
                </a:extLst>
              </a:tr>
              <a:tr h="298998">
                <a:tc>
                  <a:txBody>
                    <a:bodyPr/>
                    <a:lstStyle/>
                    <a:p>
                      <a:pPr algn="ctr"/>
                      <a:r>
                        <a:rPr lang="it-IT" sz="1200" b="0" dirty="0"/>
                        <a:t>1</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1408663368"/>
                  </a:ext>
                </a:extLst>
              </a:tr>
              <a:tr h="298998">
                <a:tc>
                  <a:txBody>
                    <a:bodyPr/>
                    <a:lstStyle/>
                    <a:p>
                      <a:pPr algn="ctr"/>
                      <a:r>
                        <a:rPr lang="it-IT" sz="1200" b="0" dirty="0"/>
                        <a:t>2</a:t>
                      </a:r>
                    </a:p>
                  </a:txBody>
                  <a:tcPr anchor="ctr"/>
                </a:tc>
                <a:tc>
                  <a:txBody>
                    <a:bodyPr/>
                    <a:lstStyle/>
                    <a:p>
                      <a:pPr algn="ctr"/>
                      <a:r>
                        <a:rPr lang="it-IT" sz="1200" b="0" dirty="0"/>
                        <a:t>0%</a:t>
                      </a:r>
                    </a:p>
                  </a:txBody>
                  <a:tcPr anchor="ctr"/>
                </a:tc>
                <a:tc>
                  <a:txBody>
                    <a:bodyPr/>
                    <a:lstStyle/>
                    <a:p>
                      <a:pPr algn="ctr"/>
                      <a:r>
                        <a:rPr lang="it-IT" sz="1100" dirty="0"/>
                        <a:t>-</a:t>
                      </a:r>
                    </a:p>
                  </a:txBody>
                  <a:tcPr anchor="ctr"/>
                </a:tc>
                <a:extLst>
                  <a:ext uri="{0D108BD9-81ED-4DB2-BD59-A6C34878D82A}">
                    <a16:rowId xmlns:a16="http://schemas.microsoft.com/office/drawing/2014/main" val="4285180922"/>
                  </a:ext>
                </a:extLst>
              </a:tr>
              <a:tr h="409072">
                <a:tc>
                  <a:txBody>
                    <a:bodyPr/>
                    <a:lstStyle/>
                    <a:p>
                      <a:pPr algn="ctr"/>
                      <a:r>
                        <a:rPr lang="it-IT" sz="1200" b="0" dirty="0"/>
                        <a:t>3</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2663412315"/>
                  </a:ext>
                </a:extLst>
              </a:tr>
              <a:tr h="409072">
                <a:tc>
                  <a:txBody>
                    <a:bodyPr/>
                    <a:lstStyle/>
                    <a:p>
                      <a:pPr algn="ctr"/>
                      <a:r>
                        <a:rPr lang="it-IT" sz="1200" b="0" dirty="0"/>
                        <a:t>4</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garanzia autonoma / cash </a:t>
                      </a:r>
                      <a:r>
                        <a:rPr kumimoji="0" lang="it-IT" sz="1100" b="0" i="0" u="none" strike="noStrike" kern="1200" cap="none" spc="0" normalizeH="0" baseline="0" noProof="0" dirty="0" err="1">
                          <a:ln>
                            <a:noFill/>
                          </a:ln>
                          <a:solidFill>
                            <a:srgbClr val="415364"/>
                          </a:solidFill>
                          <a:effectLst/>
                          <a:uLnTx/>
                          <a:uFillTx/>
                          <a:latin typeface="Arial" panose="020B0604020202020204"/>
                          <a:ea typeface="+mn-ea"/>
                          <a:cs typeface="+mn-cs"/>
                        </a:rPr>
                        <a:t>collateral</a:t>
                      </a: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 / deposito cauzionale</a:t>
                      </a:r>
                      <a:endParaRPr lang="it-IT" sz="1100" b="0" dirty="0">
                        <a:solidFill>
                          <a:schemeClr val="tx1"/>
                        </a:solidFill>
                      </a:endParaRPr>
                    </a:p>
                  </a:txBody>
                  <a:tcPr anchor="ctr"/>
                </a:tc>
                <a:extLst>
                  <a:ext uri="{0D108BD9-81ED-4DB2-BD59-A6C34878D82A}">
                    <a16:rowId xmlns:a16="http://schemas.microsoft.com/office/drawing/2014/main" val="1427359544"/>
                  </a:ext>
                </a:extLst>
              </a:tr>
              <a:tr h="409072">
                <a:tc>
                  <a:txBody>
                    <a:bodyPr/>
                    <a:lstStyle/>
                    <a:p>
                      <a:pPr algn="ctr"/>
                      <a:r>
                        <a:rPr lang="it-IT" sz="1200" b="0" dirty="0"/>
                        <a:t>5</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200" b="0" dirty="0">
                          <a:solidFill>
                            <a:schemeClr val="tx1"/>
                          </a:solidFill>
                        </a:rPr>
                        <a:t>10%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a scelta tra garanzia autonoma / cash </a:t>
                      </a:r>
                      <a:r>
                        <a:rPr lang="it-IT" sz="1100" b="0" dirty="0" err="1">
                          <a:solidFill>
                            <a:schemeClr val="tx1"/>
                          </a:solidFill>
                        </a:rPr>
                        <a:t>collateral</a:t>
                      </a:r>
                      <a:r>
                        <a:rPr lang="it-IT" sz="1100" b="0" dirty="0">
                          <a:solidFill>
                            <a:schemeClr val="tx1"/>
                          </a:solidFill>
                        </a:rPr>
                        <a:t> / deposito cauzionale</a:t>
                      </a:r>
                    </a:p>
                  </a:txBody>
                  <a:tcPr anchor="ctr"/>
                </a:tc>
                <a:extLst>
                  <a:ext uri="{0D108BD9-81ED-4DB2-BD59-A6C34878D82A}">
                    <a16:rowId xmlns:a16="http://schemas.microsoft.com/office/drawing/2014/main" val="2185034487"/>
                  </a:ext>
                </a:extLst>
              </a:tr>
              <a:tr h="569778">
                <a:tc>
                  <a:txBody>
                    <a:bodyPr/>
                    <a:lstStyle/>
                    <a:p>
                      <a:pPr algn="ctr"/>
                      <a:r>
                        <a:rPr lang="it-IT" sz="1200" b="0" dirty="0"/>
                        <a:t>6</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2133398761"/>
                  </a:ext>
                </a:extLst>
              </a:tr>
              <a:tr h="569778">
                <a:tc>
                  <a:txBody>
                    <a:bodyPr/>
                    <a:lstStyle/>
                    <a:p>
                      <a:pPr algn="ctr"/>
                      <a:r>
                        <a:rPr lang="it-IT" sz="1200" b="0" dirty="0"/>
                        <a:t>7</a:t>
                      </a:r>
                    </a:p>
                  </a:txBody>
                  <a:tcPr anchor="ctr"/>
                </a:tc>
                <a:tc>
                  <a:txBody>
                    <a:bodyPr/>
                    <a:lstStyle/>
                    <a:p>
                      <a:pPr algn="ctr"/>
                      <a:r>
                        <a:rPr lang="it-IT" sz="1200" b="0" dirty="0">
                          <a:solidFill>
                            <a:schemeClr val="tx1"/>
                          </a:solidFill>
                        </a:rPr>
                        <a:t>20%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+ 10% di garanzia autonoma</a:t>
                      </a:r>
                    </a:p>
                  </a:txBody>
                  <a:tcPr anchor="ctr"/>
                </a:tc>
                <a:extLst>
                  <a:ext uri="{0D108BD9-81ED-4DB2-BD59-A6C34878D82A}">
                    <a16:rowId xmlns:a16="http://schemas.microsoft.com/office/drawing/2014/main" val="1559185655"/>
                  </a:ext>
                </a:extLst>
              </a:tr>
              <a:tr h="569778">
                <a:tc>
                  <a:txBody>
                    <a:bodyPr/>
                    <a:lstStyle/>
                    <a:p>
                      <a:pPr algn="ctr"/>
                      <a:r>
                        <a:rPr lang="it-IT" sz="1200" b="0" dirty="0"/>
                        <a:t>8</a:t>
                      </a:r>
                    </a:p>
                  </a:txBody>
                  <a:tcPr anchor="ctr"/>
                </a:tc>
                <a:tc>
                  <a:txBody>
                    <a:bodyPr/>
                    <a:lstStyle/>
                    <a:p>
                      <a:pPr algn="ctr"/>
                      <a:r>
                        <a:rPr lang="it-IT" sz="1200" b="0" dirty="0">
                          <a:solidFill>
                            <a:schemeClr val="tx1"/>
                          </a:solidFill>
                        </a:rPr>
                        <a:t>30%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10%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666787788"/>
                  </a:ext>
                </a:extLst>
              </a:tr>
              <a:tr h="569778">
                <a:tc>
                  <a:txBody>
                    <a:bodyPr/>
                    <a:lstStyle/>
                    <a:p>
                      <a:pPr algn="ctr"/>
                      <a:r>
                        <a:rPr lang="it-IT" sz="1200" b="0" dirty="0"/>
                        <a:t>9</a:t>
                      </a:r>
                    </a:p>
                  </a:txBody>
                  <a:tcPr anchor="ctr"/>
                </a:tc>
                <a:tc>
                  <a:txBody>
                    <a:bodyPr/>
                    <a:lstStyle/>
                    <a:p>
                      <a:pPr algn="ctr"/>
                      <a:r>
                        <a:rPr lang="it-IT" sz="1200" b="0" dirty="0">
                          <a:solidFill>
                            <a:schemeClr val="tx1"/>
                          </a:solidFill>
                        </a:rPr>
                        <a:t>40%</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100" b="0" dirty="0">
                          <a:solidFill>
                            <a:schemeClr val="tx1"/>
                          </a:solidFill>
                        </a:rPr>
                        <a:t>20% a scelta tra garanzia autonoma / cash </a:t>
                      </a:r>
                      <a:r>
                        <a:rPr lang="it-IT" sz="1100" b="0" dirty="0" err="1">
                          <a:solidFill>
                            <a:schemeClr val="tx1"/>
                          </a:solidFill>
                        </a:rPr>
                        <a:t>collateral</a:t>
                      </a:r>
                      <a:r>
                        <a:rPr lang="it-IT" sz="1100" b="0" dirty="0">
                          <a:solidFill>
                            <a:schemeClr val="tx1"/>
                          </a:solidFill>
                        </a:rPr>
                        <a:t> / deposito cauzionale + 20% di garanzia autonoma</a:t>
                      </a:r>
                    </a:p>
                  </a:txBody>
                  <a:tcPr anchor="ctr"/>
                </a:tc>
                <a:extLst>
                  <a:ext uri="{0D108BD9-81ED-4DB2-BD59-A6C34878D82A}">
                    <a16:rowId xmlns:a16="http://schemas.microsoft.com/office/drawing/2014/main" val="3233830324"/>
                  </a:ext>
                </a:extLst>
              </a:tr>
            </a:tbl>
          </a:graphicData>
        </a:graphic>
      </p:graphicFrame>
      <p:pic>
        <p:nvPicPr>
          <p:cNvPr id="8" name="Immagine 7" descr="Immagine che contiene Elementi grafici, Blu elettrico, logo, simbolo&#10;&#10;Descrizione generata automaticamente">
            <a:extLst>
              <a:ext uri="{FF2B5EF4-FFF2-40B4-BE49-F238E27FC236}">
                <a16:creationId xmlns:a16="http://schemas.microsoft.com/office/drawing/2014/main" id="{D2D1DF79-0E86-4276-AA4F-F9995AAFFBC1}"/>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8360" y="2893188"/>
            <a:ext cx="390219" cy="390219"/>
          </a:xfrm>
          <a:prstGeom prst="rect">
            <a:avLst/>
          </a:prstGeom>
        </p:spPr>
      </p:pic>
      <p:pic>
        <p:nvPicPr>
          <p:cNvPr id="17" name="Immagine 16" descr="Immagine che contiene Elementi grafici, Blu elettrico, logo, simbolo&#10;&#10;Descrizione generata automaticamente">
            <a:extLst>
              <a:ext uri="{FF2B5EF4-FFF2-40B4-BE49-F238E27FC236}">
                <a16:creationId xmlns:a16="http://schemas.microsoft.com/office/drawing/2014/main" id="{D67D571E-3FAB-462A-9BDC-3D11962EE243}"/>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2241221"/>
            <a:ext cx="390219" cy="390219"/>
          </a:xfrm>
          <a:prstGeom prst="rect">
            <a:avLst/>
          </a:prstGeom>
        </p:spPr>
      </p:pic>
      <p:pic>
        <p:nvPicPr>
          <p:cNvPr id="18" name="Immagine 17" descr="Immagine che contiene Elementi grafici, Blu elettrico, logo, simbolo&#10;&#10;Descrizione generata automaticamente">
            <a:extLst>
              <a:ext uri="{FF2B5EF4-FFF2-40B4-BE49-F238E27FC236}">
                <a16:creationId xmlns:a16="http://schemas.microsoft.com/office/drawing/2014/main" id="{9F0F1507-E737-4E98-8C87-D86266C17D9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1496698"/>
            <a:ext cx="390219" cy="390219"/>
          </a:xfrm>
          <a:prstGeom prst="rect">
            <a:avLst/>
          </a:prstGeom>
        </p:spPr>
      </p:pic>
      <p:sp>
        <p:nvSpPr>
          <p:cNvPr id="12" name="CasellaDiTesto 11">
            <a:extLst>
              <a:ext uri="{FF2B5EF4-FFF2-40B4-BE49-F238E27FC236}">
                <a16:creationId xmlns:a16="http://schemas.microsoft.com/office/drawing/2014/main" id="{D39B3EF8-98C7-45A6-9BF7-4CEC4F1AE3D0}"/>
              </a:ext>
            </a:extLst>
          </p:cNvPr>
          <p:cNvSpPr txBox="1"/>
          <p:nvPr/>
        </p:nvSpPr>
        <p:spPr>
          <a:xfrm>
            <a:off x="566522" y="3590913"/>
            <a:ext cx="5073943" cy="502573"/>
          </a:xfrm>
          <a:prstGeom prst="rect">
            <a:avLst/>
          </a:prstGeom>
          <a:noFill/>
        </p:spPr>
        <p:txBody>
          <a:bodyPr wrap="square">
            <a:spAutoFit/>
          </a:bodyPr>
          <a:lstStyle/>
          <a:p>
            <a:r>
              <a:rPr lang="it-IT" sz="1333" b="1" dirty="0"/>
              <a:t>altre eventuali tipologie di garanzie</a:t>
            </a:r>
            <a:r>
              <a:rPr lang="it-IT" sz="1333" dirty="0"/>
              <a:t>, come di tempo in tempo deliberate dal Comitato Agevolazioni</a:t>
            </a:r>
          </a:p>
        </p:txBody>
      </p:sp>
      <p:pic>
        <p:nvPicPr>
          <p:cNvPr id="15" name="Immagine 14" descr="Immagine che contiene Elementi grafici, Blu elettrico, logo, simbolo&#10;&#10;Descrizione generata automaticamente">
            <a:extLst>
              <a:ext uri="{FF2B5EF4-FFF2-40B4-BE49-F238E27FC236}">
                <a16:creationId xmlns:a16="http://schemas.microsoft.com/office/drawing/2014/main" id="{4AE94362-1D9E-4FEB-ACA0-0C1CF37C4AF9}"/>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9799" y="3637711"/>
            <a:ext cx="390219" cy="390219"/>
          </a:xfrm>
          <a:prstGeom prst="rect">
            <a:avLst/>
          </a:prstGeom>
        </p:spPr>
      </p:pic>
      <p:sp>
        <p:nvSpPr>
          <p:cNvPr id="19" name="CasellaDiTesto 18">
            <a:extLst>
              <a:ext uri="{FF2B5EF4-FFF2-40B4-BE49-F238E27FC236}">
                <a16:creationId xmlns:a16="http://schemas.microsoft.com/office/drawing/2014/main" id="{391F4DD7-8569-4C57-B3F4-1DF9DA1FEC44}"/>
              </a:ext>
            </a:extLst>
          </p:cNvPr>
          <p:cNvSpPr txBox="1"/>
          <p:nvPr/>
        </p:nvSpPr>
        <p:spPr>
          <a:xfrm>
            <a:off x="304798" y="4430073"/>
            <a:ext cx="5067302" cy="1795363"/>
          </a:xfrm>
          <a:prstGeom prst="rect">
            <a:avLst/>
          </a:prstGeom>
          <a:noFill/>
        </p:spPr>
        <p:txBody>
          <a:bodyPr wrap="square">
            <a:spAutoFit/>
          </a:bodyPr>
          <a:lstStyle/>
          <a:p>
            <a:pPr marL="266700" indent="-266700">
              <a:spcBef>
                <a:spcPts val="800"/>
              </a:spcBef>
              <a:buFont typeface="Wingdings" panose="05000000000000000000" pitchFamily="2" charset="2"/>
              <a:buChar char="§"/>
            </a:pPr>
            <a:r>
              <a:rPr lang="it-IT" sz="1200" dirty="0"/>
              <a:t>tutte le Imprese che rientrano nelle </a:t>
            </a:r>
            <a:r>
              <a:rPr lang="it-IT" sz="1200" b="1" dirty="0"/>
              <a:t>prime due classi di Scoring </a:t>
            </a:r>
            <a:r>
              <a:rPr lang="it-IT" sz="1200" dirty="0"/>
              <a:t>di cui alla tabella (classe 1 e 2)</a:t>
            </a:r>
          </a:p>
          <a:p>
            <a:pPr marL="266700" indent="-266700">
              <a:spcBef>
                <a:spcPts val="800"/>
              </a:spcBef>
              <a:buFont typeface="Wingdings" panose="05000000000000000000" pitchFamily="2" charset="2"/>
              <a:buChar char="§"/>
            </a:pPr>
            <a:r>
              <a:rPr lang="it-IT" sz="1200" dirty="0"/>
              <a:t>le Imprese con </a:t>
            </a:r>
            <a:r>
              <a:rPr lang="it-IT" sz="1200" b="1" dirty="0"/>
              <a:t>Interessi in Africa*</a:t>
            </a:r>
          </a:p>
          <a:p>
            <a:pPr marL="266700" indent="-266700">
              <a:spcBef>
                <a:spcPts val="800"/>
              </a:spcBef>
              <a:buFont typeface="Wingdings" panose="05000000000000000000" pitchFamily="2" charset="2"/>
              <a:buChar char="§"/>
            </a:pPr>
            <a:r>
              <a:rPr lang="it-IT" sz="1200" dirty="0"/>
              <a:t>le Imprese con </a:t>
            </a:r>
            <a:r>
              <a:rPr lang="it-IT" sz="1200" b="1" dirty="0"/>
              <a:t>Interessi nei Balcani Occidentali</a:t>
            </a:r>
            <a:endParaRPr lang="it-IT" sz="1200" b="1" strike="sngStrike" dirty="0"/>
          </a:p>
          <a:p>
            <a:pPr marL="266700" indent="-266700">
              <a:spcBef>
                <a:spcPts val="800"/>
              </a:spcBef>
              <a:buFont typeface="Wingdings" panose="05000000000000000000" pitchFamily="2" charset="2"/>
              <a:buChar char="§"/>
            </a:pPr>
            <a:r>
              <a:rPr lang="it-IT" sz="1200" dirty="0"/>
              <a:t>le </a:t>
            </a:r>
            <a:r>
              <a:rPr lang="it-IT" sz="1200" b="1" dirty="0"/>
              <a:t>PMI Innovative e le Start Up Innovative</a:t>
            </a:r>
          </a:p>
          <a:p>
            <a:pPr marL="266700" indent="-266700">
              <a:spcBef>
                <a:spcPts val="800"/>
              </a:spcBef>
              <a:buFont typeface="Wingdings" panose="05000000000000000000" pitchFamily="2" charset="2"/>
              <a:buChar char="§"/>
            </a:pPr>
            <a:r>
              <a:rPr lang="it-IT" sz="1200" dirty="0"/>
              <a:t>le Imprese colpite dalle </a:t>
            </a:r>
            <a:r>
              <a:rPr lang="it-IT" sz="1200" b="1" dirty="0"/>
              <a:t>alluvioni in Emilia-Romagna e comuni limitrofi e in Toscana</a:t>
            </a:r>
          </a:p>
        </p:txBody>
      </p:sp>
      <p:sp>
        <p:nvSpPr>
          <p:cNvPr id="7" name="Rettangolo 6">
            <a:extLst>
              <a:ext uri="{FF2B5EF4-FFF2-40B4-BE49-F238E27FC236}">
                <a16:creationId xmlns:a16="http://schemas.microsoft.com/office/drawing/2014/main" id="{174C1194-1D8B-425F-8AFF-0AF5F3485CB6}"/>
              </a:ext>
            </a:extLst>
          </p:cNvPr>
          <p:cNvSpPr/>
          <p:nvPr/>
        </p:nvSpPr>
        <p:spPr>
          <a:xfrm>
            <a:off x="203977" y="4266202"/>
            <a:ext cx="5272898" cy="1959234"/>
          </a:xfrm>
          <a:prstGeom prst="rect">
            <a:avLst/>
          </a:prstGeom>
          <a:noFill/>
          <a:ln>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10" name="CasellaDiTesto 9">
            <a:extLst>
              <a:ext uri="{FF2B5EF4-FFF2-40B4-BE49-F238E27FC236}">
                <a16:creationId xmlns:a16="http://schemas.microsoft.com/office/drawing/2014/main" id="{9A4BF6B1-BDEE-4C86-A659-263B099656D5}"/>
              </a:ext>
            </a:extLst>
          </p:cNvPr>
          <p:cNvSpPr txBox="1"/>
          <p:nvPr/>
        </p:nvSpPr>
        <p:spPr>
          <a:xfrm>
            <a:off x="716840" y="4140782"/>
            <a:ext cx="3273269" cy="301597"/>
          </a:xfrm>
          <a:prstGeom prst="rect">
            <a:avLst/>
          </a:prstGeom>
          <a:solidFill>
            <a:schemeClr val="bg1"/>
          </a:solidFill>
        </p:spPr>
        <p:txBody>
          <a:bodyPr vert="horz" wrap="square" lIns="121920" tIns="60960" rIns="121920" bIns="60960" rtlCol="0" anchor="b">
            <a:normAutofit lnSpcReduction="10000"/>
          </a:bodyPr>
          <a:lstStyle/>
          <a:p>
            <a:pPr algn="l"/>
            <a:r>
              <a:rPr lang="it-IT" sz="1200" b="1" dirty="0">
                <a:solidFill>
                  <a:schemeClr val="accent2"/>
                </a:solidFill>
              </a:rPr>
              <a:t>ESENZIONE PRESTAZIONE GARANZIE</a:t>
            </a:r>
          </a:p>
        </p:txBody>
      </p:sp>
      <p:pic>
        <p:nvPicPr>
          <p:cNvPr id="6" name="Immagine 5" descr="Immagine che contiene cerchio, Elementi grafici, simbolo, Policromia&#10;&#10;Descrizione generata automaticamente">
            <a:extLst>
              <a:ext uri="{FF2B5EF4-FFF2-40B4-BE49-F238E27FC236}">
                <a16:creationId xmlns:a16="http://schemas.microsoft.com/office/drawing/2014/main" id="{0435BDCF-6370-4F3F-ADFB-1A53BE6B974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35876" y="4090024"/>
            <a:ext cx="390219" cy="390219"/>
          </a:xfrm>
          <a:prstGeom prst="rect">
            <a:avLst/>
          </a:prstGeom>
          <a:solidFill>
            <a:schemeClr val="bg1"/>
          </a:solidFill>
        </p:spPr>
      </p:pic>
      <p:sp>
        <p:nvSpPr>
          <p:cNvPr id="2" name="Segnaposto numero diapositiva 3">
            <a:extLst>
              <a:ext uri="{FF2B5EF4-FFF2-40B4-BE49-F238E27FC236}">
                <a16:creationId xmlns:a16="http://schemas.microsoft.com/office/drawing/2014/main" id="{A9B4CEBD-7322-D0FB-BED9-0837AA3023C8}"/>
              </a:ext>
            </a:extLst>
          </p:cNvPr>
          <p:cNvSpPr>
            <a:spLocks noGrp="1"/>
          </p:cNvSpPr>
          <p:nvPr>
            <p:ph type="sldNum" sz="quarter" idx="12"/>
          </p:nvPr>
        </p:nvSpPr>
        <p:spPr>
          <a:xfrm>
            <a:off x="203977" y="6438596"/>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00E22AA2-D714-4D51-6531-FCAC46628859}"/>
              </a:ext>
            </a:extLst>
          </p:cNvPr>
          <p:cNvSpPr txBox="1"/>
          <p:nvPr/>
        </p:nvSpPr>
        <p:spPr>
          <a:xfrm>
            <a:off x="6893884" y="6149784"/>
            <a:ext cx="3614934" cy="230832"/>
          </a:xfrm>
          <a:prstGeom prst="rect">
            <a:avLst/>
          </a:prstGeom>
          <a:noFill/>
        </p:spPr>
        <p:txBody>
          <a:bodyPr wrap="square">
            <a:spAutoFit/>
          </a:bodyPr>
          <a:lstStyle/>
          <a:p>
            <a:pPr>
              <a:spcBef>
                <a:spcPts val="800"/>
              </a:spcBef>
            </a:pPr>
            <a:r>
              <a:rPr lang="it-IT" sz="900" i="1" dirty="0"/>
              <a:t>Tabella come aggiornata dal Comitato Agevolazioni del 26/06/2024</a:t>
            </a:r>
          </a:p>
        </p:txBody>
      </p:sp>
      <p:sp>
        <p:nvSpPr>
          <p:cNvPr id="3" name="CasellaDiTesto 2">
            <a:extLst>
              <a:ext uri="{FF2B5EF4-FFF2-40B4-BE49-F238E27FC236}">
                <a16:creationId xmlns:a16="http://schemas.microsoft.com/office/drawing/2014/main" id="{233B686F-1241-7486-FC0F-0CC4244D011A}"/>
              </a:ext>
            </a:extLst>
          </p:cNvPr>
          <p:cNvSpPr txBox="1"/>
          <p:nvPr/>
        </p:nvSpPr>
        <p:spPr>
          <a:xfrm>
            <a:off x="604182" y="6289977"/>
            <a:ext cx="4872693" cy="297237"/>
          </a:xfrm>
          <a:prstGeom prst="rect">
            <a:avLst/>
          </a:prstGeom>
          <a:noFill/>
        </p:spPr>
        <p:txBody>
          <a:bodyPr wrap="square" lIns="48000" tIns="48000" rIns="48000" bIns="48000" anchor="ctr" anchorCtr="0">
            <a:noAutofit/>
          </a:bodyPr>
          <a:lstStyle/>
          <a:p>
            <a:r>
              <a:rPr lang="it-IT" sz="900" dirty="0">
                <a:solidFill>
                  <a:srgbClr val="415364"/>
                </a:solidFill>
                <a:latin typeface="Arial" panose="020B0604020202020204" pitchFamily="34" charset="0"/>
              </a:rPr>
              <a:t>*richiedente il Finanziamento «Potenziamento Mercati Africani» o un finanziamento localizzato in Africa per Certificazioni e Consulenze, Fiere ed Eventi, E-commerce, Temporary Manager</a:t>
            </a:r>
            <a:endParaRPr lang="it-IT" sz="900" dirty="0"/>
          </a:p>
        </p:txBody>
      </p:sp>
      <p:sp>
        <p:nvSpPr>
          <p:cNvPr id="21" name="Rettangolo con angoli arrotondati 20">
            <a:extLst>
              <a:ext uri="{FF2B5EF4-FFF2-40B4-BE49-F238E27FC236}">
                <a16:creationId xmlns:a16="http://schemas.microsoft.com/office/drawing/2014/main" id="{9A7B771F-A3F6-E52C-BECC-ACD4441E7529}"/>
              </a:ext>
            </a:extLst>
          </p:cNvPr>
          <p:cNvSpPr/>
          <p:nvPr/>
        </p:nvSpPr>
        <p:spPr>
          <a:xfrm>
            <a:off x="3103494" y="4890134"/>
            <a:ext cx="886616" cy="30159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R="0" lvl="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R="0" lvl="0" algn="ctr" defTabSz="914400" rtl="0" eaLnBrk="1" fontAlgn="auto" latinLnBrk="0" hangingPunct="1">
              <a:lnSpc>
                <a:spcPct val="100000"/>
              </a:lnSpc>
              <a:spcBef>
                <a:spcPts val="0"/>
              </a:spcBef>
              <a:spcAft>
                <a:spcPts val="0"/>
              </a:spcAft>
              <a:buClrTx/>
              <a:buSzTx/>
              <a:buFontTx/>
              <a:buNone/>
              <a:tabLst/>
              <a:defRPr/>
            </a:pPr>
            <a:r>
              <a:rPr kumimoji="0" lang="it-IT" sz="8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425304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a:extLst>
              <a:ext uri="{FF2B5EF4-FFF2-40B4-BE49-F238E27FC236}">
                <a16:creationId xmlns:a16="http://schemas.microsoft.com/office/drawing/2014/main" id="{50332ED7-D919-465A-A5E7-AE168B4A0731}"/>
              </a:ext>
            </a:extLst>
          </p:cNvPr>
          <p:cNvSpPr/>
          <p:nvPr/>
        </p:nvSpPr>
        <p:spPr>
          <a:xfrm>
            <a:off x="334435" y="944165"/>
            <a:ext cx="4395967" cy="346955"/>
          </a:xfrm>
          <a:prstGeom prst="rect">
            <a:avLst/>
          </a:prstGeom>
          <a:solidFill>
            <a:schemeClr val="accent3">
              <a:lumMod val="20000"/>
              <a:lumOff val="80000"/>
            </a:schemeClr>
          </a:solidFill>
          <a:ln>
            <a:solidFill>
              <a:schemeClr val="accent3">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1351" b="1" dirty="0">
                <a:solidFill>
                  <a:schemeClr val="accent2"/>
                </a:solidFill>
              </a:rPr>
              <a:t>    PAESI COINVOLTI</a:t>
            </a:r>
          </a:p>
        </p:txBody>
      </p:sp>
      <p:sp>
        <p:nvSpPr>
          <p:cNvPr id="2" name="Segnaposto testo 1">
            <a:extLst>
              <a:ext uri="{FF2B5EF4-FFF2-40B4-BE49-F238E27FC236}">
                <a16:creationId xmlns:a16="http://schemas.microsoft.com/office/drawing/2014/main" id="{BACF654D-CA68-422F-BA03-999F8648A44D}"/>
              </a:ext>
            </a:extLst>
          </p:cNvPr>
          <p:cNvSpPr>
            <a:spLocks noGrp="1"/>
          </p:cNvSpPr>
          <p:nvPr>
            <p:ph type="body" idx="13"/>
          </p:nvPr>
        </p:nvSpPr>
        <p:spPr>
          <a:xfrm>
            <a:off x="334434" y="357719"/>
            <a:ext cx="11024261" cy="383116"/>
          </a:xfrm>
        </p:spPr>
        <p:txBody>
          <a:bodyPr/>
          <a:lstStyle/>
          <a:p>
            <a:pPr>
              <a:spcBef>
                <a:spcPts val="600"/>
              </a:spcBef>
            </a:pPr>
            <a:r>
              <a:rPr lang="it-IT" dirty="0">
                <a:solidFill>
                  <a:schemeClr val="accent1"/>
                </a:solidFill>
              </a:rPr>
              <a:t>Focus sulle imprese con interessi diretti nei Balcani «</a:t>
            </a:r>
            <a:r>
              <a:rPr lang="it-IT" dirty="0">
                <a:solidFill>
                  <a:schemeClr val="accent2"/>
                </a:solidFill>
              </a:rPr>
              <a:t>Misura Balcani</a:t>
            </a:r>
            <a:r>
              <a:rPr lang="it-IT" dirty="0">
                <a:solidFill>
                  <a:schemeClr val="accent1"/>
                </a:solidFill>
              </a:rPr>
              <a:t>»</a:t>
            </a:r>
            <a:endParaRPr lang="it-IT" dirty="0"/>
          </a:p>
        </p:txBody>
      </p:sp>
      <p:sp>
        <p:nvSpPr>
          <p:cNvPr id="4" name="Segnaposto numero diapositiva 3">
            <a:extLst>
              <a:ext uri="{FF2B5EF4-FFF2-40B4-BE49-F238E27FC236}">
                <a16:creationId xmlns:a16="http://schemas.microsoft.com/office/drawing/2014/main" id="{FCF72747-363C-40F8-9981-F7A5ACE4C34E}"/>
              </a:ext>
            </a:extLst>
          </p:cNvPr>
          <p:cNvSpPr>
            <a:spLocks noGrp="1"/>
          </p:cNvSpPr>
          <p:nvPr>
            <p:ph type="sldNum" sz="quarter" idx="12"/>
          </p:nvPr>
        </p:nvSpPr>
        <p:spPr/>
        <p:txBody>
          <a:bodyPr/>
          <a:lstStyle/>
          <a:p>
            <a:fld id="{608DA0FE-9C19-F746-8419-6700E348BF78}" type="slidenum">
              <a:rPr lang="it-IT" smtClean="0"/>
              <a:pPr/>
              <a:t>22</a:t>
            </a:fld>
            <a:endParaRPr lang="it-IT" dirty="0"/>
          </a:p>
        </p:txBody>
      </p:sp>
      <p:sp>
        <p:nvSpPr>
          <p:cNvPr id="6" name="Rettangolo 5">
            <a:extLst>
              <a:ext uri="{FF2B5EF4-FFF2-40B4-BE49-F238E27FC236}">
                <a16:creationId xmlns:a16="http://schemas.microsoft.com/office/drawing/2014/main" id="{6B41A6F8-C509-472B-82D8-EBBAF9FD0F40}"/>
              </a:ext>
            </a:extLst>
          </p:cNvPr>
          <p:cNvSpPr/>
          <p:nvPr/>
        </p:nvSpPr>
        <p:spPr>
          <a:xfrm>
            <a:off x="470808" y="3961422"/>
            <a:ext cx="11308808" cy="2022356"/>
          </a:xfrm>
          <a:prstGeom prst="rect">
            <a:avLst/>
          </a:prstGeom>
          <a:solidFill>
            <a:schemeClr val="bg1"/>
          </a:solidFill>
          <a:ln w="19050">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defRPr/>
            </a:pPr>
            <a:r>
              <a:rPr lang="it-IT" sz="2400" dirty="0">
                <a:solidFill>
                  <a:srgbClr val="FFFEFD"/>
                </a:solidFill>
                <a:latin typeface="Arial" panose="020B0604020202020204"/>
              </a:rPr>
              <a:t>del finanziamento destinato alla copertura di investimenti per il rafforzamento patrimoniale </a:t>
            </a:r>
          </a:p>
        </p:txBody>
      </p:sp>
      <p:pic>
        <p:nvPicPr>
          <p:cNvPr id="7" name="Immagine 6">
            <a:extLst>
              <a:ext uri="{FF2B5EF4-FFF2-40B4-BE49-F238E27FC236}">
                <a16:creationId xmlns:a16="http://schemas.microsoft.com/office/drawing/2014/main" id="{5364C09A-309F-400D-84FD-77D434E43F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41459" y="5771163"/>
            <a:ext cx="432000" cy="432000"/>
          </a:xfrm>
          <a:prstGeom prst="rect">
            <a:avLst/>
          </a:prstGeom>
        </p:spPr>
      </p:pic>
      <p:pic>
        <p:nvPicPr>
          <p:cNvPr id="8" name="Immagine 7">
            <a:extLst>
              <a:ext uri="{FF2B5EF4-FFF2-40B4-BE49-F238E27FC236}">
                <a16:creationId xmlns:a16="http://schemas.microsoft.com/office/drawing/2014/main" id="{ED195FA5-63C8-4BC9-8712-C95E91DAF6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8088" y="5771163"/>
            <a:ext cx="468000" cy="468000"/>
          </a:xfrm>
          <a:prstGeom prst="rect">
            <a:avLst/>
          </a:prstGeom>
        </p:spPr>
      </p:pic>
      <p:pic>
        <p:nvPicPr>
          <p:cNvPr id="9" name="Immagine 8">
            <a:extLst>
              <a:ext uri="{FF2B5EF4-FFF2-40B4-BE49-F238E27FC236}">
                <a16:creationId xmlns:a16="http://schemas.microsoft.com/office/drawing/2014/main" id="{3CBF9911-0039-400E-AFD8-A5C202369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82573" y="5785987"/>
            <a:ext cx="432000" cy="432000"/>
          </a:xfrm>
          <a:prstGeom prst="rect">
            <a:avLst/>
          </a:prstGeom>
        </p:spPr>
      </p:pic>
      <p:sp>
        <p:nvSpPr>
          <p:cNvPr id="10" name="Rettangolo 9">
            <a:extLst>
              <a:ext uri="{FF2B5EF4-FFF2-40B4-BE49-F238E27FC236}">
                <a16:creationId xmlns:a16="http://schemas.microsoft.com/office/drawing/2014/main" id="{DB9A54F1-846E-4813-8404-8795C615F498}"/>
              </a:ext>
            </a:extLst>
          </p:cNvPr>
          <p:cNvSpPr/>
          <p:nvPr/>
        </p:nvSpPr>
        <p:spPr>
          <a:xfrm>
            <a:off x="1412626" y="4167858"/>
            <a:ext cx="3696212" cy="77571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interesse diretto </a:t>
            </a:r>
          </a:p>
          <a:p>
            <a:pPr algn="ctr">
              <a:defRPr/>
            </a:pPr>
            <a:r>
              <a:rPr lang="it-IT" sz="1400" b="1" dirty="0">
                <a:solidFill>
                  <a:srgbClr val="415364"/>
                </a:solidFill>
                <a:latin typeface="Arial" panose="020B0604020202020204"/>
              </a:rPr>
              <a:t>Esportatrici verso/</a:t>
            </a:r>
          </a:p>
          <a:p>
            <a:pPr algn="ctr">
              <a:defRPr/>
            </a:pPr>
            <a:r>
              <a:rPr lang="it-IT" sz="1400" b="1" dirty="0">
                <a:solidFill>
                  <a:srgbClr val="415364"/>
                </a:solidFill>
                <a:latin typeface="Arial" panose="020B0604020202020204"/>
              </a:rPr>
              <a:t>importatrici dai Balcani Occidentali</a:t>
            </a:r>
          </a:p>
        </p:txBody>
      </p:sp>
      <p:sp>
        <p:nvSpPr>
          <p:cNvPr id="11" name="Rettangolo 10">
            <a:extLst>
              <a:ext uri="{FF2B5EF4-FFF2-40B4-BE49-F238E27FC236}">
                <a16:creationId xmlns:a16="http://schemas.microsoft.com/office/drawing/2014/main" id="{BCD56A81-2155-49F3-BA80-E7EE6CC93226}"/>
              </a:ext>
            </a:extLst>
          </p:cNvPr>
          <p:cNvSpPr/>
          <p:nvPr/>
        </p:nvSpPr>
        <p:spPr>
          <a:xfrm>
            <a:off x="6327043" y="4121131"/>
            <a:ext cx="4825940" cy="77571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presenza nei Balcani Occidentali</a:t>
            </a:r>
          </a:p>
          <a:p>
            <a:pPr algn="ctr">
              <a:defRPr/>
            </a:pPr>
            <a:r>
              <a:rPr lang="it-IT" sz="1400" b="1" dirty="0">
                <a:solidFill>
                  <a:srgbClr val="415364"/>
                </a:solidFill>
                <a:latin typeface="Arial" panose="020B0604020202020204"/>
              </a:rPr>
              <a:t>Con sede commerciale, di produzione o di rappresentanza</a:t>
            </a:r>
          </a:p>
        </p:txBody>
      </p:sp>
      <p:sp>
        <p:nvSpPr>
          <p:cNvPr id="12" name="Rettangolo 11">
            <a:extLst>
              <a:ext uri="{FF2B5EF4-FFF2-40B4-BE49-F238E27FC236}">
                <a16:creationId xmlns:a16="http://schemas.microsoft.com/office/drawing/2014/main" id="{02863F14-3E70-4F74-9E13-C97D452B842B}"/>
              </a:ext>
            </a:extLst>
          </p:cNvPr>
          <p:cNvSpPr/>
          <p:nvPr/>
        </p:nvSpPr>
        <p:spPr>
          <a:xfrm>
            <a:off x="1207946" y="3736208"/>
            <a:ext cx="3166455" cy="420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it-IT" sz="2400" b="1" dirty="0">
                <a:solidFill>
                  <a:srgbClr val="005392"/>
                </a:solidFill>
                <a:latin typeface="Arial" panose="020B0604020202020204"/>
              </a:rPr>
              <a:t>  </a:t>
            </a:r>
            <a:r>
              <a:rPr lang="it-IT" sz="1351" b="1" dirty="0">
                <a:solidFill>
                  <a:srgbClr val="005392"/>
                </a:solidFill>
                <a:latin typeface="Arial" panose="020B0604020202020204"/>
              </a:rPr>
              <a:t>IMPRESE BENEFICIARIE</a:t>
            </a:r>
            <a:endParaRPr lang="it-IT" sz="2400" b="1" dirty="0">
              <a:solidFill>
                <a:srgbClr val="005392"/>
              </a:solidFill>
              <a:latin typeface="Arial" panose="020B0604020202020204"/>
            </a:endParaRPr>
          </a:p>
        </p:txBody>
      </p:sp>
      <p:sp>
        <p:nvSpPr>
          <p:cNvPr id="13" name="Rettangolo 12">
            <a:extLst>
              <a:ext uri="{FF2B5EF4-FFF2-40B4-BE49-F238E27FC236}">
                <a16:creationId xmlns:a16="http://schemas.microsoft.com/office/drawing/2014/main" id="{C3E359CE-45F0-44FF-9F1F-3C65D1B87C54}"/>
              </a:ext>
            </a:extLst>
          </p:cNvPr>
          <p:cNvSpPr/>
          <p:nvPr/>
        </p:nvSpPr>
        <p:spPr>
          <a:xfrm>
            <a:off x="470809" y="4922525"/>
            <a:ext cx="5415460" cy="10140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filiera produttiva</a:t>
            </a:r>
          </a:p>
          <a:p>
            <a:pPr algn="ctr">
              <a:defRPr/>
            </a:pPr>
            <a:r>
              <a:rPr lang="it-IT" sz="1400" b="1" dirty="0">
                <a:solidFill>
                  <a:srgbClr val="415364"/>
                </a:solidFill>
                <a:latin typeface="Arial" panose="020B0604020202020204"/>
              </a:rPr>
              <a:t>Impresa che risulta essere fornitrice di imprese italiane presenti nei Balcani Occidentali</a:t>
            </a:r>
          </a:p>
        </p:txBody>
      </p:sp>
      <p:sp>
        <p:nvSpPr>
          <p:cNvPr id="14" name="Rettangolo 13">
            <a:extLst>
              <a:ext uri="{FF2B5EF4-FFF2-40B4-BE49-F238E27FC236}">
                <a16:creationId xmlns:a16="http://schemas.microsoft.com/office/drawing/2014/main" id="{9B0F6C7A-9E6C-4913-AED4-BEDBD8BF96E4}"/>
              </a:ext>
            </a:extLst>
          </p:cNvPr>
          <p:cNvSpPr/>
          <p:nvPr/>
        </p:nvSpPr>
        <p:spPr>
          <a:xfrm>
            <a:off x="6091473" y="4931903"/>
            <a:ext cx="5415460" cy="1014031"/>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defRPr/>
            </a:pPr>
            <a:r>
              <a:rPr lang="it-IT" sz="1351" b="1" dirty="0">
                <a:solidFill>
                  <a:srgbClr val="005392"/>
                </a:solidFill>
                <a:latin typeface="Arial" panose="020B0604020202020204"/>
              </a:rPr>
              <a:t>Con Inserimento Mercati</a:t>
            </a:r>
          </a:p>
          <a:p>
            <a:pPr algn="ctr">
              <a:defRPr/>
            </a:pPr>
            <a:r>
              <a:rPr lang="it-IT" sz="1400" b="1" dirty="0">
                <a:solidFill>
                  <a:srgbClr val="415364"/>
                </a:solidFill>
                <a:latin typeface="Arial" panose="020B0604020202020204"/>
              </a:rPr>
              <a:t>Impresa che richiede un finanziamento di Inserimento Mercati nei Balcani Occidentali </a:t>
            </a:r>
          </a:p>
        </p:txBody>
      </p:sp>
      <p:pic>
        <p:nvPicPr>
          <p:cNvPr id="15" name="Immagine 14">
            <a:extLst>
              <a:ext uri="{FF2B5EF4-FFF2-40B4-BE49-F238E27FC236}">
                <a16:creationId xmlns:a16="http://schemas.microsoft.com/office/drawing/2014/main" id="{C31A119E-85D4-4FFC-BA13-EFC0208BBD0C}"/>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5400000">
            <a:off x="807774" y="3678353"/>
            <a:ext cx="535764" cy="535764"/>
          </a:xfrm>
          <a:prstGeom prst="rect">
            <a:avLst/>
          </a:prstGeom>
          <a:solidFill>
            <a:schemeClr val="bg1"/>
          </a:solidFill>
        </p:spPr>
      </p:pic>
      <p:pic>
        <p:nvPicPr>
          <p:cNvPr id="20" name="Immagine 19" descr="Immagine che contiene nero, oscurità&#10;&#10;Descrizione generata automaticamente">
            <a:extLst>
              <a:ext uri="{FF2B5EF4-FFF2-40B4-BE49-F238E27FC236}">
                <a16:creationId xmlns:a16="http://schemas.microsoft.com/office/drawing/2014/main" id="{535828BF-78F2-4E4C-8AB8-98303DB150EF}"/>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58649" y="977680"/>
            <a:ext cx="269584" cy="269584"/>
          </a:xfrm>
          <a:prstGeom prst="rect">
            <a:avLst/>
          </a:prstGeom>
        </p:spPr>
      </p:pic>
      <p:pic>
        <p:nvPicPr>
          <p:cNvPr id="31" name="Immagine 30">
            <a:extLst>
              <a:ext uri="{FF2B5EF4-FFF2-40B4-BE49-F238E27FC236}">
                <a16:creationId xmlns:a16="http://schemas.microsoft.com/office/drawing/2014/main" id="{54D3531C-6358-4124-892E-0A1D0DAD1A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763" y="1597277"/>
            <a:ext cx="581955" cy="388047"/>
          </a:xfrm>
          <a:prstGeom prst="rect">
            <a:avLst/>
          </a:prstGeom>
          <a:ln>
            <a:solidFill>
              <a:schemeClr val="accent3">
                <a:lumMod val="20000"/>
                <a:lumOff val="80000"/>
              </a:schemeClr>
            </a:solidFill>
          </a:ln>
        </p:spPr>
      </p:pic>
      <p:sp>
        <p:nvSpPr>
          <p:cNvPr id="33" name="CasellaDiTesto 32">
            <a:extLst>
              <a:ext uri="{FF2B5EF4-FFF2-40B4-BE49-F238E27FC236}">
                <a16:creationId xmlns:a16="http://schemas.microsoft.com/office/drawing/2014/main" id="{3127E8FE-548D-480F-B9F5-3C0AB1AED9D6}"/>
              </a:ext>
            </a:extLst>
          </p:cNvPr>
          <p:cNvSpPr txBox="1"/>
          <p:nvPr/>
        </p:nvSpPr>
        <p:spPr>
          <a:xfrm>
            <a:off x="422242" y="1960617"/>
            <a:ext cx="957236"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SERBIA</a:t>
            </a:r>
          </a:p>
        </p:txBody>
      </p:sp>
      <p:sp>
        <p:nvSpPr>
          <p:cNvPr id="34" name="CasellaDiTesto 33">
            <a:extLst>
              <a:ext uri="{FF2B5EF4-FFF2-40B4-BE49-F238E27FC236}">
                <a16:creationId xmlns:a16="http://schemas.microsoft.com/office/drawing/2014/main" id="{C2A59BF3-C0A3-4EDE-B378-F53939EA81E6}"/>
              </a:ext>
            </a:extLst>
          </p:cNvPr>
          <p:cNvSpPr txBox="1"/>
          <p:nvPr/>
        </p:nvSpPr>
        <p:spPr>
          <a:xfrm>
            <a:off x="3573914" y="2861130"/>
            <a:ext cx="1042860"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ALBANIA</a:t>
            </a:r>
          </a:p>
        </p:txBody>
      </p:sp>
      <p:sp>
        <p:nvSpPr>
          <p:cNvPr id="35" name="CasellaDiTesto 34">
            <a:extLst>
              <a:ext uri="{FF2B5EF4-FFF2-40B4-BE49-F238E27FC236}">
                <a16:creationId xmlns:a16="http://schemas.microsoft.com/office/drawing/2014/main" id="{BDE73AE5-847F-4618-B53F-D17D53EA3202}"/>
              </a:ext>
            </a:extLst>
          </p:cNvPr>
          <p:cNvSpPr txBox="1"/>
          <p:nvPr/>
        </p:nvSpPr>
        <p:spPr>
          <a:xfrm>
            <a:off x="2060627" y="1975681"/>
            <a:ext cx="957236"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KOSOVO</a:t>
            </a:r>
          </a:p>
        </p:txBody>
      </p:sp>
      <p:pic>
        <p:nvPicPr>
          <p:cNvPr id="36" name="Immagine 35">
            <a:extLst>
              <a:ext uri="{FF2B5EF4-FFF2-40B4-BE49-F238E27FC236}">
                <a16:creationId xmlns:a16="http://schemas.microsoft.com/office/drawing/2014/main" id="{B8EB0171-A6E6-4125-813A-60A86943D37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24428" y="1587226"/>
            <a:ext cx="581955" cy="388455"/>
          </a:xfrm>
          <a:prstGeom prst="rect">
            <a:avLst/>
          </a:prstGeom>
        </p:spPr>
      </p:pic>
      <p:pic>
        <p:nvPicPr>
          <p:cNvPr id="37" name="Immagine 36">
            <a:extLst>
              <a:ext uri="{FF2B5EF4-FFF2-40B4-BE49-F238E27FC236}">
                <a16:creationId xmlns:a16="http://schemas.microsoft.com/office/drawing/2014/main" id="{907216BE-082C-48CA-AF0A-3F130031666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824239" y="2422399"/>
            <a:ext cx="581955" cy="388800"/>
          </a:xfrm>
          <a:prstGeom prst="rect">
            <a:avLst/>
          </a:prstGeom>
        </p:spPr>
      </p:pic>
      <p:sp>
        <p:nvSpPr>
          <p:cNvPr id="38" name="CasellaDiTesto 37">
            <a:extLst>
              <a:ext uri="{FF2B5EF4-FFF2-40B4-BE49-F238E27FC236}">
                <a16:creationId xmlns:a16="http://schemas.microsoft.com/office/drawing/2014/main" id="{62DDB8E4-7996-4E63-88F2-C88C2F47CC77}"/>
              </a:ext>
            </a:extLst>
          </p:cNvPr>
          <p:cNvSpPr txBox="1"/>
          <p:nvPr/>
        </p:nvSpPr>
        <p:spPr>
          <a:xfrm>
            <a:off x="1888654" y="2765451"/>
            <a:ext cx="1253503" cy="461665"/>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BOSNIA - ERZEGOVINA</a:t>
            </a:r>
          </a:p>
        </p:txBody>
      </p:sp>
      <p:sp>
        <p:nvSpPr>
          <p:cNvPr id="39" name="CasellaDiTesto 38">
            <a:extLst>
              <a:ext uri="{FF2B5EF4-FFF2-40B4-BE49-F238E27FC236}">
                <a16:creationId xmlns:a16="http://schemas.microsoft.com/office/drawing/2014/main" id="{4AE6CFE5-1BBF-4365-95A1-E33437598746}"/>
              </a:ext>
            </a:extLst>
          </p:cNvPr>
          <p:cNvSpPr txBox="1"/>
          <p:nvPr/>
        </p:nvSpPr>
        <p:spPr>
          <a:xfrm>
            <a:off x="3101031" y="1975679"/>
            <a:ext cx="2054295" cy="276999"/>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MONTENEGRO</a:t>
            </a:r>
          </a:p>
        </p:txBody>
      </p:sp>
      <p:sp>
        <p:nvSpPr>
          <p:cNvPr id="40" name="CasellaDiTesto 39">
            <a:extLst>
              <a:ext uri="{FF2B5EF4-FFF2-40B4-BE49-F238E27FC236}">
                <a16:creationId xmlns:a16="http://schemas.microsoft.com/office/drawing/2014/main" id="{4A0BFBFD-1414-45AA-B234-8684156F9323}"/>
              </a:ext>
            </a:extLst>
          </p:cNvPr>
          <p:cNvSpPr txBox="1"/>
          <p:nvPr/>
        </p:nvSpPr>
        <p:spPr>
          <a:xfrm>
            <a:off x="230380" y="2768798"/>
            <a:ext cx="1364720" cy="461665"/>
          </a:xfrm>
          <a:prstGeom prst="rect">
            <a:avLst/>
          </a:prstGeom>
          <a:noFill/>
        </p:spPr>
        <p:txBody>
          <a:bodyPr wrap="square">
            <a:spAutoFit/>
          </a:bodyPr>
          <a:lstStyle/>
          <a:p>
            <a:pPr algn="ctr">
              <a:spcAft>
                <a:spcPts val="600"/>
              </a:spcAft>
            </a:pPr>
            <a:r>
              <a:rPr lang="it-IT" sz="1200" b="1" dirty="0">
                <a:latin typeface="Arial" panose="020B0604020202020204" pitchFamily="34" charset="0"/>
                <a:ea typeface="Calibri" panose="020F0502020204030204" pitchFamily="34" charset="0"/>
                <a:cs typeface="Times New Roman" panose="02020603050405020304" pitchFamily="18" charset="0"/>
              </a:rPr>
              <a:t>MACEDONIA DEL NORD</a:t>
            </a:r>
          </a:p>
        </p:txBody>
      </p:sp>
      <p:pic>
        <p:nvPicPr>
          <p:cNvPr id="41" name="Immagine 40">
            <a:extLst>
              <a:ext uri="{FF2B5EF4-FFF2-40B4-BE49-F238E27FC236}">
                <a16:creationId xmlns:a16="http://schemas.microsoft.com/office/drawing/2014/main" id="{5150E689-F8B8-4B24-8969-CD76AE90053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2464" y="2378150"/>
            <a:ext cx="581955" cy="388007"/>
          </a:xfrm>
          <a:prstGeom prst="rect">
            <a:avLst/>
          </a:prstGeom>
        </p:spPr>
      </p:pic>
      <p:pic>
        <p:nvPicPr>
          <p:cNvPr id="42" name="Immagine 41">
            <a:extLst>
              <a:ext uri="{FF2B5EF4-FFF2-40B4-BE49-F238E27FC236}">
                <a16:creationId xmlns:a16="http://schemas.microsoft.com/office/drawing/2014/main" id="{31A21135-BDAE-4745-A820-4280499438B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24428" y="2397831"/>
            <a:ext cx="581955" cy="388800"/>
          </a:xfrm>
          <a:prstGeom prst="rect">
            <a:avLst/>
          </a:prstGeom>
        </p:spPr>
      </p:pic>
      <p:pic>
        <p:nvPicPr>
          <p:cNvPr id="43" name="Immagine 42">
            <a:extLst>
              <a:ext uri="{FF2B5EF4-FFF2-40B4-BE49-F238E27FC236}">
                <a16:creationId xmlns:a16="http://schemas.microsoft.com/office/drawing/2014/main" id="{DD54243B-9D54-41C8-AF44-4DBE46B44B2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39629" y="1587225"/>
            <a:ext cx="600743" cy="388455"/>
          </a:xfrm>
          <a:prstGeom prst="rect">
            <a:avLst/>
          </a:prstGeom>
        </p:spPr>
      </p:pic>
      <p:sp>
        <p:nvSpPr>
          <p:cNvPr id="46" name="CasellaDiTesto 45">
            <a:extLst>
              <a:ext uri="{FF2B5EF4-FFF2-40B4-BE49-F238E27FC236}">
                <a16:creationId xmlns:a16="http://schemas.microsoft.com/office/drawing/2014/main" id="{9D1DB2DB-5517-4CF1-AC1D-502436268FA2}"/>
              </a:ext>
            </a:extLst>
          </p:cNvPr>
          <p:cNvSpPr txBox="1"/>
          <p:nvPr/>
        </p:nvSpPr>
        <p:spPr>
          <a:xfrm>
            <a:off x="6216859" y="1942814"/>
            <a:ext cx="5322199" cy="1672702"/>
          </a:xfrm>
          <a:prstGeom prst="rect">
            <a:avLst/>
          </a:prstGeom>
          <a:noFill/>
        </p:spPr>
        <p:txBody>
          <a:bodyPr wrap="square">
            <a:spAutoFit/>
          </a:bodyPr>
          <a:lstStyle/>
          <a:p>
            <a:pPr marL="342891" indent="-342891">
              <a:buAutoNum type="arabicPeriod"/>
            </a:pPr>
            <a:r>
              <a:rPr lang="it-IT" sz="1467" b="1" dirty="0"/>
              <a:t>10% di Cofinanziamento a fondo perduto</a:t>
            </a:r>
          </a:p>
          <a:p>
            <a:pPr marL="342891" indent="-342891">
              <a:buAutoNum type="arabicPeriod"/>
            </a:pPr>
            <a:endParaRPr lang="it-IT" sz="1467" b="1" dirty="0"/>
          </a:p>
          <a:p>
            <a:pPr marL="342891" indent="-342891">
              <a:buAutoNum type="arabicPeriod"/>
            </a:pPr>
            <a:r>
              <a:rPr lang="it-IT" sz="1467" b="1" dirty="0"/>
              <a:t>Esenzione dalla prestazione di garanzie</a:t>
            </a:r>
          </a:p>
          <a:p>
            <a:pPr marL="342891" indent="-342891">
              <a:buAutoNum type="arabicPeriod"/>
            </a:pPr>
            <a:endParaRPr lang="it-IT" sz="1467" b="1" dirty="0"/>
          </a:p>
          <a:p>
            <a:pPr marL="342891" indent="-342891">
              <a:buAutoNum type="arabicPeriod"/>
            </a:pPr>
            <a:r>
              <a:rPr lang="it-IT" sz="1467" b="1" dirty="0"/>
              <a:t>Fino all’80% del finanziamento Transizione Digitale o Ecologica da destinare a spese per il rafforzamento patrimoniale</a:t>
            </a:r>
          </a:p>
        </p:txBody>
      </p:sp>
      <p:sp>
        <p:nvSpPr>
          <p:cNvPr id="47" name="Rettangolo con angoli arrotondati 46">
            <a:extLst>
              <a:ext uri="{FF2B5EF4-FFF2-40B4-BE49-F238E27FC236}">
                <a16:creationId xmlns:a16="http://schemas.microsoft.com/office/drawing/2014/main" id="{A3070034-6B23-4D20-B812-AF796B1FB63F}"/>
              </a:ext>
            </a:extLst>
          </p:cNvPr>
          <p:cNvSpPr/>
          <p:nvPr/>
        </p:nvSpPr>
        <p:spPr>
          <a:xfrm>
            <a:off x="5634360" y="1069063"/>
            <a:ext cx="6121877" cy="2636974"/>
          </a:xfrm>
          <a:prstGeom prst="round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1"/>
          </a:p>
        </p:txBody>
      </p:sp>
      <p:pic>
        <p:nvPicPr>
          <p:cNvPr id="44" name="Immagine 43" descr="Immagine che contiene nero, oscurità&#10;&#10;Descrizione generata automaticamente">
            <a:extLst>
              <a:ext uri="{FF2B5EF4-FFF2-40B4-BE49-F238E27FC236}">
                <a16:creationId xmlns:a16="http://schemas.microsoft.com/office/drawing/2014/main" id="{62CC43AB-9205-48D3-9F26-72FC72100F6B}"/>
              </a:ext>
            </a:extLst>
          </p:cNvPr>
          <p:cNvPicPr>
            <a:picLocks noChangeAspect="1"/>
          </p:cNvPicPr>
          <p:nvPr/>
        </p:nvPicPr>
        <p:blipFill>
          <a:blip r:embed="rId1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343110" y="2172998"/>
            <a:ext cx="582499" cy="582499"/>
          </a:xfrm>
          <a:prstGeom prst="rect">
            <a:avLst/>
          </a:prstGeom>
          <a:solidFill>
            <a:schemeClr val="bg1"/>
          </a:solidFill>
        </p:spPr>
      </p:pic>
      <p:sp>
        <p:nvSpPr>
          <p:cNvPr id="48" name="Rettangolo 47">
            <a:extLst>
              <a:ext uri="{FF2B5EF4-FFF2-40B4-BE49-F238E27FC236}">
                <a16:creationId xmlns:a16="http://schemas.microsoft.com/office/drawing/2014/main" id="{B31C27B3-5C6F-4ACC-AD3A-16692E9E5710}"/>
              </a:ext>
            </a:extLst>
          </p:cNvPr>
          <p:cNvSpPr/>
          <p:nvPr/>
        </p:nvSpPr>
        <p:spPr>
          <a:xfrm>
            <a:off x="7545071" y="977024"/>
            <a:ext cx="2392155" cy="275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351" b="1" dirty="0">
                <a:solidFill>
                  <a:schemeClr val="accent3"/>
                </a:solidFill>
              </a:rPr>
              <a:t>CONDIZIONI DEDICATE</a:t>
            </a:r>
          </a:p>
        </p:txBody>
      </p:sp>
      <p:sp>
        <p:nvSpPr>
          <p:cNvPr id="3" name="CasellaDiTesto 2">
            <a:extLst>
              <a:ext uri="{FF2B5EF4-FFF2-40B4-BE49-F238E27FC236}">
                <a16:creationId xmlns:a16="http://schemas.microsoft.com/office/drawing/2014/main" id="{4175B599-A832-198B-A79B-92E9506ED3CC}"/>
              </a:ext>
            </a:extLst>
          </p:cNvPr>
          <p:cNvSpPr txBox="1"/>
          <p:nvPr/>
        </p:nvSpPr>
        <p:spPr>
          <a:xfrm>
            <a:off x="5658953" y="1305154"/>
            <a:ext cx="6072692" cy="584775"/>
          </a:xfrm>
          <a:prstGeom prst="rect">
            <a:avLst/>
          </a:prstGeom>
          <a:noFill/>
        </p:spPr>
        <p:txBody>
          <a:bodyPr wrap="square">
            <a:spAutoFit/>
          </a:bodyPr>
          <a:lstStyle/>
          <a:p>
            <a:pPr algn="ctr"/>
            <a:r>
              <a:rPr lang="it-IT" sz="1600" b="1" dirty="0">
                <a:latin typeface="Arial" panose="020B0604020202020204" pitchFamily="34" charset="0"/>
                <a:ea typeface="Calibri" panose="020F0502020204030204" pitchFamily="34" charset="0"/>
                <a:cs typeface="Times New Roman" panose="02020603050405020304" pitchFamily="18" charset="0"/>
              </a:rPr>
              <a:t>Riserva dedicata: </a:t>
            </a:r>
            <a:r>
              <a:rPr lang="it-IT" sz="1600" b="1" dirty="0">
                <a:solidFill>
                  <a:schemeClr val="accent2"/>
                </a:solidFill>
                <a:latin typeface="Arial" panose="020B0604020202020204" pitchFamily="34" charset="0"/>
                <a:ea typeface="Calibri" panose="020F0502020204030204" pitchFamily="34" charset="0"/>
                <a:cs typeface="Times New Roman" panose="02020603050405020304" pitchFamily="18" charset="0"/>
              </a:rPr>
              <a:t>200 €mln </a:t>
            </a:r>
            <a:r>
              <a:rPr lang="it-IT" sz="1467" dirty="0">
                <a:solidFill>
                  <a:schemeClr val="accent1"/>
                </a:solidFill>
                <a:latin typeface="Arial" panose="020B0604020202020204" pitchFamily="34" charset="0"/>
                <a:ea typeface="Calibri" panose="020F0502020204030204" pitchFamily="34" charset="0"/>
                <a:cs typeface="Times New Roman" panose="02020603050405020304" pitchFamily="18" charset="0"/>
              </a:rPr>
              <a:t>per tutte le linee di finanziamento </a:t>
            </a:r>
            <a:r>
              <a:rPr lang="it-IT" sz="1600" b="1" u="sng" dirty="0">
                <a:solidFill>
                  <a:schemeClr val="accent2"/>
                </a:solidFill>
                <a:latin typeface="Arial" panose="020B0604020202020204" pitchFamily="34" charset="0"/>
                <a:ea typeface="Calibri" panose="020F0502020204030204" pitchFamily="34" charset="0"/>
                <a:cs typeface="Times New Roman" panose="02020603050405020304" pitchFamily="18" charset="0"/>
              </a:rPr>
              <a:t>rinnovata a luglio 2024 con ulteriori 200 €mln</a:t>
            </a:r>
            <a:endParaRPr lang="it-IT" sz="1600" u="sng" dirty="0">
              <a:solidFill>
                <a:schemeClr val="accent2"/>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5" name="Immagine 4" descr="Immagine che contiene nero, oscurità&#10;&#10;Descrizione generata automaticamente">
            <a:extLst>
              <a:ext uri="{FF2B5EF4-FFF2-40B4-BE49-F238E27FC236}">
                <a16:creationId xmlns:a16="http://schemas.microsoft.com/office/drawing/2014/main" id="{8254810F-B5D9-489D-EE37-A69B2FB763E1}"/>
              </a:ext>
            </a:extLst>
          </p:cNvPr>
          <p:cNvPicPr>
            <a:picLocks noChangeAspect="1"/>
          </p:cNvPicPr>
          <p:nvPr/>
        </p:nvPicPr>
        <p:blipFill>
          <a:blip r:embed="rId1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31793" y="1585191"/>
            <a:ext cx="283539" cy="283539"/>
          </a:xfrm>
          <a:prstGeom prst="rect">
            <a:avLst/>
          </a:prstGeom>
        </p:spPr>
      </p:pic>
    </p:spTree>
    <p:extLst>
      <p:ext uri="{BB962C8B-B14F-4D97-AF65-F5344CB8AC3E}">
        <p14:creationId xmlns:p14="http://schemas.microsoft.com/office/powerpoint/2010/main" val="2079234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p:cNvSpPr>
            <a:spLocks noGrp="1"/>
          </p:cNvSpPr>
          <p:nvPr>
            <p:ph type="body" sz="quarter" idx="10"/>
          </p:nvPr>
        </p:nvSpPr>
        <p:spPr>
          <a:xfrm>
            <a:off x="334433" y="1557867"/>
            <a:ext cx="4760081" cy="2952751"/>
          </a:xfrm>
        </p:spPr>
        <p:txBody>
          <a:bodyPr>
            <a:normAutofit/>
          </a:bodyPr>
          <a:lstStyle/>
          <a:p>
            <a:r>
              <a:rPr lang="it-IT" sz="4800" dirty="0"/>
              <a:t>Focus:</a:t>
            </a:r>
          </a:p>
          <a:p>
            <a:r>
              <a:rPr lang="it-IT" sz="4800" dirty="0"/>
              <a:t>Investimenti partecipativi</a:t>
            </a:r>
          </a:p>
        </p:txBody>
      </p:sp>
      <p:pic>
        <p:nvPicPr>
          <p:cNvPr id="3" name="Immagine 2">
            <a:extLst>
              <a:ext uri="{FF2B5EF4-FFF2-40B4-BE49-F238E27FC236}">
                <a16:creationId xmlns:a16="http://schemas.microsoft.com/office/drawing/2014/main" id="{BDA01BCC-D466-2E3D-FC12-A2E9AD6B8655}"/>
              </a:ext>
            </a:extLst>
          </p:cNvPr>
          <p:cNvPicPr>
            <a:picLocks noChangeAspect="1"/>
          </p:cNvPicPr>
          <p:nvPr/>
        </p:nvPicPr>
        <p:blipFill>
          <a:blip r:embed="rId2"/>
          <a:stretch>
            <a:fillRect/>
          </a:stretch>
        </p:blipFill>
        <p:spPr>
          <a:xfrm>
            <a:off x="5281247" y="0"/>
            <a:ext cx="6910753" cy="6858000"/>
          </a:xfrm>
          <a:prstGeom prst="rect">
            <a:avLst/>
          </a:prstGeom>
        </p:spPr>
      </p:pic>
    </p:spTree>
    <p:extLst>
      <p:ext uri="{BB962C8B-B14F-4D97-AF65-F5344CB8AC3E}">
        <p14:creationId xmlns:p14="http://schemas.microsoft.com/office/powerpoint/2010/main" val="292723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xfrm>
            <a:off x="279114" y="6425845"/>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53" name="Più 52"/>
          <p:cNvSpPr/>
          <p:nvPr/>
        </p:nvSpPr>
        <p:spPr>
          <a:xfrm>
            <a:off x="2725277" y="2724314"/>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57" name="Rettangolo arrotondato 56"/>
          <p:cNvSpPr/>
          <p:nvPr/>
        </p:nvSpPr>
        <p:spPr>
          <a:xfrm>
            <a:off x="1736911" y="4239828"/>
            <a:ext cx="2293100" cy="665107"/>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Contributo in conto interessi*</a:t>
            </a:r>
          </a:p>
        </p:txBody>
      </p:sp>
      <p:sp>
        <p:nvSpPr>
          <p:cNvPr id="34" name="Rettangolo 33"/>
          <p:cNvSpPr/>
          <p:nvPr/>
        </p:nvSpPr>
        <p:spPr>
          <a:xfrm>
            <a:off x="4122281" y="3153225"/>
            <a:ext cx="7013879" cy="692497"/>
          </a:xfrm>
          <a:prstGeom prst="rect">
            <a:avLst/>
          </a:prstGeom>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rPr>
              <a:t>Partecipazione aggiuntiva del </a:t>
            </a:r>
            <a:r>
              <a:rPr kumimoji="0" lang="it-IT" sz="1300" b="1" i="0" u="none" strike="noStrike" kern="1200" cap="none" spc="0" normalizeH="0" baseline="0" noProof="0" dirty="0">
                <a:ln>
                  <a:noFill/>
                </a:ln>
                <a:solidFill>
                  <a:schemeClr val="accent2"/>
                </a:solidFill>
                <a:effectLst/>
                <a:uLnTx/>
                <a:uFillTx/>
                <a:latin typeface="Arial" panose="020B0604020202020204"/>
                <a:ea typeface="+mn-ea"/>
                <a:cs typeface="+mn-cs"/>
              </a:rPr>
              <a:t>Fondo di Venture Capital gestito da SIMEST </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a condizioni economiche promozionali </a:t>
            </a:r>
            <a:r>
              <a:rPr kumimoji="0" lang="it-IT" sz="1300" b="0" i="0" u="none" strike="noStrike" kern="1200" cap="none" spc="0" normalizeH="0" baseline="0" noProof="0" dirty="0">
                <a:ln>
                  <a:noFill/>
                </a:ln>
                <a:solidFill>
                  <a:schemeClr val="accent1"/>
                </a:solidFill>
                <a:effectLst/>
                <a:uLnTx/>
                <a:uFillTx/>
                <a:latin typeface="Arial" panose="020B0604020202020204"/>
                <a:ea typeface="+mn-ea"/>
                <a:cs typeface="+mn-cs"/>
              </a:rPr>
              <a:t>e allineata alle caratteristiche della Partecipazione SIMEST. </a:t>
            </a:r>
            <a:r>
              <a:rPr lang="it-IT" sz="1300" dirty="0">
                <a:latin typeface="Arial" panose="020B0604020202020204"/>
              </a:rPr>
              <a:t>Il FVC può supportare anche i processi di internazionalizzazione delle </a:t>
            </a:r>
            <a:r>
              <a:rPr lang="it-IT" sz="1300" b="1" dirty="0">
                <a:solidFill>
                  <a:schemeClr val="accent2"/>
                </a:solidFill>
                <a:latin typeface="Arial" panose="020B0604020202020204"/>
              </a:rPr>
              <a:t>Start up e PMI Innovative</a:t>
            </a:r>
            <a:endParaRPr kumimoji="0" lang="it-IT" sz="13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35" name="Rettangolo 34"/>
          <p:cNvSpPr/>
          <p:nvPr/>
        </p:nvSpPr>
        <p:spPr>
          <a:xfrm>
            <a:off x="4100804" y="2046416"/>
            <a:ext cx="7106850"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Partecipazione di SIMEST nel capitale</a:t>
            </a:r>
            <a:r>
              <a:rPr kumimoji="0" lang="it-IT" sz="1300" b="0" i="0" u="none" strike="noStrike" kern="1200" cap="none" spc="0" normalizeH="0" baseline="0" noProof="0" dirty="0">
                <a:ln>
                  <a:noFill/>
                </a:ln>
                <a:solidFill>
                  <a:srgbClr val="005392"/>
                </a:solidFill>
                <a:effectLst/>
                <a:uLnTx/>
                <a:uFillTx/>
                <a:latin typeface="Arial" panose="020B0604020202020204"/>
                <a:ea typeface="+mn-ea"/>
                <a:cs typeface="+mn-cs"/>
              </a:rPr>
              <a:t>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della società estera. Orizzonte temporale di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max 6-8 anni</a:t>
            </a:r>
            <a:r>
              <a:rPr kumimoji="0" lang="it-IT" sz="1300" i="0" u="none" strike="noStrike" kern="1200" cap="none" spc="0" normalizeH="0" baseline="0" noProof="0" dirty="0">
                <a:ln>
                  <a:noFill/>
                </a:ln>
                <a:solidFill>
                  <a:schemeClr val="accent1"/>
                </a:solidFill>
                <a:effectLst/>
                <a:uLnTx/>
                <a:uFillTx/>
                <a:latin typeface="Arial" panose="020B0604020202020204"/>
                <a:ea typeface="+mn-ea"/>
                <a:cs typeface="+mn-cs"/>
              </a:rPr>
              <a:t>, con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obbligo di riacquisto da parte del </a:t>
            </a:r>
            <a:r>
              <a:rPr lang="it-IT" sz="1300" dirty="0">
                <a:solidFill>
                  <a:srgbClr val="415364"/>
                </a:solidFill>
                <a:latin typeface="Arial" panose="020B0604020202020204"/>
              </a:rPr>
              <a:t>partner italiano (prezzo di uscita predeterminato)</a:t>
            </a:r>
          </a:p>
        </p:txBody>
      </p:sp>
      <p:sp>
        <p:nvSpPr>
          <p:cNvPr id="36" name="Rettangolo 35"/>
          <p:cNvSpPr/>
          <p:nvPr/>
        </p:nvSpPr>
        <p:spPr>
          <a:xfrm>
            <a:off x="4087336" y="4319958"/>
            <a:ext cx="7013882" cy="4924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Agevolazione sul finanziamento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ottenuto dall'impresa italiana per l'acquisizione della propria quota di partecipazione nella </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società estera </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r>
              <a:rPr kumimoji="0" lang="it-IT" sz="1300" b="1" i="0" u="none" strike="noStrike" kern="1200" cap="none" spc="0" normalizeH="0" baseline="0" noProof="0" dirty="0">
                <a:ln>
                  <a:noFill/>
                </a:ln>
                <a:solidFill>
                  <a:srgbClr val="005392"/>
                </a:solidFill>
                <a:effectLst/>
                <a:uLnTx/>
                <a:uFillTx/>
                <a:latin typeface="Arial" panose="020B0604020202020204"/>
                <a:ea typeface="+mn-ea"/>
                <a:cs typeface="+mn-cs"/>
              </a:rPr>
              <a:t>extra UE</a:t>
            </a:r>
            <a:r>
              <a:rPr kumimoji="0" lang="it-IT" sz="1300" b="0"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33" name="Rettangolo arrotondato 32"/>
          <p:cNvSpPr/>
          <p:nvPr/>
        </p:nvSpPr>
        <p:spPr>
          <a:xfrm>
            <a:off x="1717899" y="1984527"/>
            <a:ext cx="2323525" cy="693128"/>
          </a:xfrm>
          <a:prstGeom prst="roundRect">
            <a:avLst>
              <a:gd name="adj" fmla="val 1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1. Partecipazione SIMEST</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p>
        </p:txBody>
      </p:sp>
      <p:sp>
        <p:nvSpPr>
          <p:cNvPr id="37" name="Rettangolo arrotondato 36"/>
          <p:cNvSpPr/>
          <p:nvPr/>
        </p:nvSpPr>
        <p:spPr>
          <a:xfrm>
            <a:off x="1722621" y="3137176"/>
            <a:ext cx="2294723" cy="693128"/>
          </a:xfrm>
          <a:prstGeom prst="roundRect">
            <a:avLst>
              <a:gd name="adj" fmla="val 1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2. Partecipazione Fondo di Venture Capital*</a:t>
            </a:r>
          </a:p>
          <a:p>
            <a:pPr marL="0" marR="0" lvl="0" indent="0" algn="ctr" defTabSz="914400" rtl="0" eaLnBrk="1" fontAlgn="auto" latinLnBrk="0" hangingPunct="1">
              <a:lnSpc>
                <a:spcPct val="100000"/>
              </a:lnSpc>
              <a:spcBef>
                <a:spcPts val="0"/>
              </a:spcBef>
              <a:buClrTx/>
              <a:buSzTx/>
              <a:buFontTx/>
              <a:buNone/>
              <a:tabLst/>
              <a:defRPr/>
            </a:pPr>
            <a:r>
              <a:rPr kumimoji="0" lang="it-IT" sz="700" b="1" i="1" u="none" strike="noStrike" kern="1200" cap="none" spc="0" normalizeH="0" baseline="0" noProof="0" dirty="0">
                <a:ln>
                  <a:noFill/>
                </a:ln>
                <a:solidFill>
                  <a:schemeClr val="bg1"/>
                </a:solidFill>
                <a:effectLst/>
                <a:uLnTx/>
                <a:uFillTx/>
                <a:latin typeface="Arial" panose="020B0604020202020204"/>
                <a:ea typeface="+mn-ea"/>
                <a:cs typeface="+mn-cs"/>
              </a:rPr>
              <a:t>con possibile quota finanziamento soci </a:t>
            </a:r>
            <a:endParaRPr kumimoji="0" lang="it-IT" sz="7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pic>
        <p:nvPicPr>
          <p:cNvPr id="13" name="Picture 2" descr="Istituzioni Italiane (MAECI)">
            <a:extLst>
              <a:ext uri="{FF2B5EF4-FFF2-40B4-BE49-F238E27FC236}">
                <a16:creationId xmlns:a16="http://schemas.microsoft.com/office/drawing/2014/main" id="{7CF0248D-FA94-5ECF-CAC8-1462148CFB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767" y="4313024"/>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stituzioni Italiane (MAECI)">
            <a:extLst>
              <a:ext uri="{FF2B5EF4-FFF2-40B4-BE49-F238E27FC236}">
                <a16:creationId xmlns:a16="http://schemas.microsoft.com/office/drawing/2014/main" id="{AEECAE1E-06AF-B674-B350-E4BB752DA6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767" y="3208120"/>
            <a:ext cx="667460" cy="6674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15">
            <a:extLst>
              <a:ext uri="{FF2B5EF4-FFF2-40B4-BE49-F238E27FC236}">
                <a16:creationId xmlns:a16="http://schemas.microsoft.com/office/drawing/2014/main" id="{167F259A-0279-E5E9-FA3B-6082164273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08" y="2141454"/>
            <a:ext cx="785453" cy="352099"/>
          </a:xfrm>
          <a:prstGeom prst="rect">
            <a:avLst/>
          </a:prstGeom>
        </p:spPr>
      </p:pic>
      <p:sp>
        <p:nvSpPr>
          <p:cNvPr id="44" name="Rettangolo arrotondato 85">
            <a:extLst>
              <a:ext uri="{FF2B5EF4-FFF2-40B4-BE49-F238E27FC236}">
                <a16:creationId xmlns:a16="http://schemas.microsoft.com/office/drawing/2014/main" id="{C7AB567D-15A9-E0B4-FF61-891B141F74BD}"/>
              </a:ext>
            </a:extLst>
          </p:cNvPr>
          <p:cNvSpPr/>
          <p:nvPr/>
        </p:nvSpPr>
        <p:spPr>
          <a:xfrm>
            <a:off x="8222438" y="5178811"/>
            <a:ext cx="169200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Tasso di remunerazione predeterminato</a:t>
            </a:r>
          </a:p>
        </p:txBody>
      </p:sp>
      <p:sp>
        <p:nvSpPr>
          <p:cNvPr id="46" name="Rettangolo arrotondato 85">
            <a:extLst>
              <a:ext uri="{FF2B5EF4-FFF2-40B4-BE49-F238E27FC236}">
                <a16:creationId xmlns:a16="http://schemas.microsoft.com/office/drawing/2014/main" id="{F172CF9C-E992-729E-3463-0D0008F4EB6D}"/>
              </a:ext>
            </a:extLst>
          </p:cNvPr>
          <p:cNvSpPr/>
          <p:nvPr/>
        </p:nvSpPr>
        <p:spPr>
          <a:xfrm>
            <a:off x="6038729" y="5220459"/>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Limitata ingerenza nella governance</a:t>
            </a:r>
          </a:p>
        </p:txBody>
      </p:sp>
      <p:sp>
        <p:nvSpPr>
          <p:cNvPr id="54" name="Rettangolo arrotondato 85">
            <a:extLst>
              <a:ext uri="{FF2B5EF4-FFF2-40B4-BE49-F238E27FC236}">
                <a16:creationId xmlns:a16="http://schemas.microsoft.com/office/drawing/2014/main" id="{F6F77F33-2937-1089-1F18-F10FBDE53025}"/>
              </a:ext>
            </a:extLst>
          </p:cNvPr>
          <p:cNvSpPr/>
          <p:nvPr/>
        </p:nvSpPr>
        <p:spPr>
          <a:xfrm>
            <a:off x="10278969" y="5238068"/>
            <a:ext cx="1857328"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Investimento flessibile </a:t>
            </a:r>
            <a:r>
              <a:rPr lang="it-IT" sz="1400" b="1" dirty="0" err="1">
                <a:solidFill>
                  <a:schemeClr val="accent2"/>
                </a:solidFill>
                <a:latin typeface="Arial" panose="020B0604020202020204"/>
              </a:rPr>
              <a:t>tailor</a:t>
            </a:r>
            <a:r>
              <a:rPr lang="it-IT" sz="1400" b="1" dirty="0">
                <a:solidFill>
                  <a:schemeClr val="accent2"/>
                </a:solidFill>
                <a:latin typeface="Arial" panose="020B0604020202020204"/>
              </a:rPr>
              <a:t> made</a:t>
            </a:r>
          </a:p>
          <a:p>
            <a:pPr algn="ctr">
              <a:defRPr/>
            </a:pPr>
            <a:r>
              <a:rPr lang="it-IT" sz="1050" i="1" dirty="0">
                <a:solidFill>
                  <a:schemeClr val="accent1"/>
                </a:solidFill>
                <a:latin typeface="Arial" panose="020B0604020202020204"/>
              </a:rPr>
              <a:t>Previsione di opzione call</a:t>
            </a:r>
          </a:p>
        </p:txBody>
      </p:sp>
      <p:sp>
        <p:nvSpPr>
          <p:cNvPr id="59" name="Rettangolo arrotondato 85">
            <a:extLst>
              <a:ext uri="{FF2B5EF4-FFF2-40B4-BE49-F238E27FC236}">
                <a16:creationId xmlns:a16="http://schemas.microsoft.com/office/drawing/2014/main" id="{176A3F69-DA14-603D-BFBB-108849965AED}"/>
              </a:ext>
            </a:extLst>
          </p:cNvPr>
          <p:cNvSpPr/>
          <p:nvPr/>
        </p:nvSpPr>
        <p:spPr>
          <a:xfrm>
            <a:off x="4008388"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No Centrale Rischi</a:t>
            </a:r>
          </a:p>
        </p:txBody>
      </p:sp>
      <p:pic>
        <p:nvPicPr>
          <p:cNvPr id="104" name="Elemento grafico 103" descr="Stretta di mano contorno">
            <a:extLst>
              <a:ext uri="{FF2B5EF4-FFF2-40B4-BE49-F238E27FC236}">
                <a16:creationId xmlns:a16="http://schemas.microsoft.com/office/drawing/2014/main" id="{FAD32D8F-BDE5-9013-6958-9B332579026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98961" y="5306677"/>
            <a:ext cx="693576" cy="693576"/>
          </a:xfrm>
          <a:prstGeom prst="rect">
            <a:avLst/>
          </a:prstGeom>
        </p:spPr>
      </p:pic>
      <p:grpSp>
        <p:nvGrpSpPr>
          <p:cNvPr id="111" name="Gruppo 110">
            <a:extLst>
              <a:ext uri="{FF2B5EF4-FFF2-40B4-BE49-F238E27FC236}">
                <a16:creationId xmlns:a16="http://schemas.microsoft.com/office/drawing/2014/main" id="{735BA371-8FC8-FE08-9033-2E6BC68EE54D}"/>
              </a:ext>
            </a:extLst>
          </p:cNvPr>
          <p:cNvGrpSpPr/>
          <p:nvPr/>
        </p:nvGrpSpPr>
        <p:grpSpPr>
          <a:xfrm>
            <a:off x="3658642" y="5310310"/>
            <a:ext cx="584166" cy="590870"/>
            <a:chOff x="494500" y="5442843"/>
            <a:chExt cx="680940" cy="735843"/>
          </a:xfrm>
          <a:solidFill>
            <a:schemeClr val="accent2"/>
          </a:solidFill>
        </p:grpSpPr>
        <p:pic>
          <p:nvPicPr>
            <p:cNvPr id="106" name="Elemento grafico 105" descr="Avviso contorno">
              <a:extLst>
                <a:ext uri="{FF2B5EF4-FFF2-40B4-BE49-F238E27FC236}">
                  <a16:creationId xmlns:a16="http://schemas.microsoft.com/office/drawing/2014/main" id="{DA5BED46-2EBE-5A76-2C13-F0337B2682B7}"/>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8328" y="5792438"/>
              <a:ext cx="386249" cy="386248"/>
            </a:xfrm>
            <a:prstGeom prst="rect">
              <a:avLst/>
            </a:prstGeom>
          </p:spPr>
        </p:pic>
        <p:pic>
          <p:nvPicPr>
            <p:cNvPr id="110" name="Elemento grafico 109" descr="Contachilometri in basso contorno">
              <a:extLst>
                <a:ext uri="{FF2B5EF4-FFF2-40B4-BE49-F238E27FC236}">
                  <a16:creationId xmlns:a16="http://schemas.microsoft.com/office/drawing/2014/main" id="{B018B11A-0E34-2E69-BAE0-25B45482B49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94500" y="5442843"/>
              <a:ext cx="680940" cy="680940"/>
            </a:xfrm>
            <a:prstGeom prst="rect">
              <a:avLst/>
            </a:prstGeom>
          </p:spPr>
        </p:pic>
      </p:grpSp>
      <p:pic>
        <p:nvPicPr>
          <p:cNvPr id="113" name="Elemento grafico 112" descr="Impostazioni contorno">
            <a:extLst>
              <a:ext uri="{FF2B5EF4-FFF2-40B4-BE49-F238E27FC236}">
                <a16:creationId xmlns:a16="http://schemas.microsoft.com/office/drawing/2014/main" id="{99BE0847-43ED-B10E-9A3A-03968CBD1A0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914439" y="5267122"/>
            <a:ext cx="619125" cy="619125"/>
          </a:xfrm>
          <a:prstGeom prst="rect">
            <a:avLst/>
          </a:prstGeom>
        </p:spPr>
      </p:pic>
      <p:pic>
        <p:nvPicPr>
          <p:cNvPr id="114" name="Immagine 113" descr="Immagine che contiene nero, oscurità&#10;&#10;Descrizione generata automaticamente">
            <a:extLst>
              <a:ext uri="{FF2B5EF4-FFF2-40B4-BE49-F238E27FC236}">
                <a16:creationId xmlns:a16="http://schemas.microsoft.com/office/drawing/2014/main" id="{BA80CE64-77E3-890D-D69C-AFF3E982B69B}"/>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848362" y="5361891"/>
            <a:ext cx="451172" cy="451172"/>
          </a:xfrm>
          <a:prstGeom prst="rect">
            <a:avLst/>
          </a:prstGeom>
        </p:spPr>
      </p:pic>
      <p:sp>
        <p:nvSpPr>
          <p:cNvPr id="116" name="Rettangolo arrotondato 85">
            <a:extLst>
              <a:ext uri="{FF2B5EF4-FFF2-40B4-BE49-F238E27FC236}">
                <a16:creationId xmlns:a16="http://schemas.microsoft.com/office/drawing/2014/main" id="{F51ADE0F-DAE0-8F9D-D84A-12B883301242}"/>
              </a:ext>
            </a:extLst>
          </p:cNvPr>
          <p:cNvSpPr/>
          <p:nvPr/>
        </p:nvSpPr>
        <p:spPr>
          <a:xfrm>
            <a:off x="1962566" y="525071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Partner istituzionale nel capitale</a:t>
            </a:r>
          </a:p>
        </p:txBody>
      </p:sp>
      <p:pic>
        <p:nvPicPr>
          <p:cNvPr id="119" name="Elemento grafico 118" descr="Banca contorno">
            <a:extLst>
              <a:ext uri="{FF2B5EF4-FFF2-40B4-BE49-F238E27FC236}">
                <a16:creationId xmlns:a16="http://schemas.microsoft.com/office/drawing/2014/main" id="{B812BC69-C2F1-B06B-D53C-05901FEDC28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69221" y="5298801"/>
            <a:ext cx="678324" cy="678324"/>
          </a:xfrm>
          <a:prstGeom prst="rect">
            <a:avLst/>
          </a:prstGeom>
        </p:spPr>
      </p:pic>
      <p:sp>
        <p:nvSpPr>
          <p:cNvPr id="6" name="Più 52">
            <a:extLst>
              <a:ext uri="{FF2B5EF4-FFF2-40B4-BE49-F238E27FC236}">
                <a16:creationId xmlns:a16="http://schemas.microsoft.com/office/drawing/2014/main" id="{A7A143F8-7E8D-92DD-372B-385000C01DA4}"/>
              </a:ext>
            </a:extLst>
          </p:cNvPr>
          <p:cNvSpPr/>
          <p:nvPr/>
        </p:nvSpPr>
        <p:spPr>
          <a:xfrm>
            <a:off x="2725277" y="3935222"/>
            <a:ext cx="308767" cy="307944"/>
          </a:xfrm>
          <a:prstGeom prst="mathPlus">
            <a:avLst>
              <a:gd name="adj1" fmla="val 142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10" name="Rettangolo 9">
            <a:extLst>
              <a:ext uri="{FF2B5EF4-FFF2-40B4-BE49-F238E27FC236}">
                <a16:creationId xmlns:a16="http://schemas.microsoft.com/office/drawing/2014/main" id="{14435AB7-6B0C-B95C-600F-311F2732B1B2}"/>
              </a:ext>
            </a:extLst>
          </p:cNvPr>
          <p:cNvSpPr/>
          <p:nvPr/>
        </p:nvSpPr>
        <p:spPr>
          <a:xfrm>
            <a:off x="616373" y="1835549"/>
            <a:ext cx="10748119" cy="2063352"/>
          </a:xfrm>
          <a:prstGeom prst="rect">
            <a:avLst/>
          </a:prstGeom>
          <a:noFill/>
          <a:ln w="127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A5FF51A-3BD0-45ED-1351-64DE7FCD6CC0}"/>
              </a:ext>
            </a:extLst>
          </p:cNvPr>
          <p:cNvSpPr/>
          <p:nvPr/>
        </p:nvSpPr>
        <p:spPr>
          <a:xfrm>
            <a:off x="10719421" y="2520661"/>
            <a:ext cx="1344440" cy="693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Max 49%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900" b="1" i="1" u="none" strike="noStrike" kern="1200" cap="none" spc="0" normalizeH="0" baseline="0" noProof="0" dirty="0">
                <a:ln>
                  <a:noFill/>
                </a:ln>
                <a:solidFill>
                  <a:srgbClr val="415364"/>
                </a:solidFill>
                <a:effectLst/>
                <a:uLnTx/>
                <a:uFillTx/>
                <a:latin typeface="Arial" panose="020B0604020202020204"/>
                <a:ea typeface="+mn-ea"/>
                <a:cs typeface="+mn-cs"/>
              </a:rPr>
              <a:t>del capitale sociale del veicolo oggetto di investimento</a:t>
            </a:r>
          </a:p>
        </p:txBody>
      </p:sp>
      <p:sp>
        <p:nvSpPr>
          <p:cNvPr id="11" name="Segnaposto testo 1">
            <a:extLst>
              <a:ext uri="{FF2B5EF4-FFF2-40B4-BE49-F238E27FC236}">
                <a16:creationId xmlns:a16="http://schemas.microsoft.com/office/drawing/2014/main" id="{43569E4E-E9F7-E745-33E9-5FDF070E167F}"/>
              </a:ext>
            </a:extLst>
          </p:cNvPr>
          <p:cNvSpPr>
            <a:spLocks noGrp="1"/>
          </p:cNvSpPr>
          <p:nvPr>
            <p:ph type="body" idx="13"/>
          </p:nvPr>
        </p:nvSpPr>
        <p:spPr>
          <a:xfrm>
            <a:off x="334433" y="297158"/>
            <a:ext cx="8593667" cy="383116"/>
          </a:xfrm>
        </p:spPr>
        <p:txBody>
          <a:bodyPr/>
          <a:lstStyle/>
          <a:p>
            <a:r>
              <a:rPr lang="it-IT" dirty="0"/>
              <a:t>Investimenti partecipativi</a:t>
            </a:r>
          </a:p>
        </p:txBody>
      </p:sp>
      <p:sp>
        <p:nvSpPr>
          <p:cNvPr id="12" name="Rettangolo 11">
            <a:extLst>
              <a:ext uri="{FF2B5EF4-FFF2-40B4-BE49-F238E27FC236}">
                <a16:creationId xmlns:a16="http://schemas.microsoft.com/office/drawing/2014/main" id="{6853511F-8186-B279-359A-79BC19B43868}"/>
              </a:ext>
            </a:extLst>
          </p:cNvPr>
          <p:cNvSpPr/>
          <p:nvPr/>
        </p:nvSpPr>
        <p:spPr>
          <a:xfrm>
            <a:off x="1" y="917634"/>
            <a:ext cx="12192000" cy="781666"/>
          </a:xfrm>
          <a:prstGeom prst="rect">
            <a:avLst/>
          </a:prstGeom>
        </p:spPr>
        <p:txBody>
          <a:bodyPr wrap="square" anchor="ctr">
            <a:noAutofit/>
          </a:bodyPr>
          <a:lstStyle/>
          <a:p>
            <a:pPr algn="ctr">
              <a:defRPr/>
            </a:pPr>
            <a:r>
              <a:rPr lang="it-IT" sz="2000" b="1" dirty="0">
                <a:solidFill>
                  <a:schemeClr val="accent1"/>
                </a:solidFill>
              </a:rPr>
              <a:t>Acquisizioni di </a:t>
            </a:r>
            <a:r>
              <a:rPr kumimoji="0" lang="it-IT" sz="2000" b="1" i="0" u="none" strike="noStrike" kern="1200" cap="none" spc="0" normalizeH="0" baseline="0" noProof="0" dirty="0">
                <a:ln>
                  <a:noFill/>
                </a:ln>
                <a:solidFill>
                  <a:schemeClr val="accent1"/>
                </a:solidFill>
                <a:effectLst/>
                <a:uLnTx/>
                <a:uFillTx/>
                <a:ea typeface="+mn-ea"/>
                <a:cs typeface="+mn-cs"/>
              </a:rPr>
              <a:t>partecipazioni* di minoranza in </a:t>
            </a:r>
            <a:r>
              <a:rPr kumimoji="0" lang="it-IT" sz="2000" b="1" i="0" u="none" strike="noStrike" kern="1200" cap="none" spc="0" normalizeH="0" baseline="0" noProof="0" dirty="0">
                <a:ln>
                  <a:noFill/>
                </a:ln>
                <a:solidFill>
                  <a:srgbClr val="415364"/>
                </a:solidFill>
                <a:effectLst/>
                <a:uLnTx/>
                <a:uFillTx/>
                <a:ea typeface="+mn-ea"/>
                <a:cs typeface="+mn-cs"/>
              </a:rPr>
              <a:t>società estere </a:t>
            </a:r>
            <a:r>
              <a:rPr kumimoji="0" lang="it-IT" sz="2000" i="0" u="none" strike="noStrike" kern="1200" cap="none" spc="0" normalizeH="0" baseline="0" noProof="0" dirty="0">
                <a:ln>
                  <a:noFill/>
                </a:ln>
                <a:solidFill>
                  <a:srgbClr val="415364"/>
                </a:solidFill>
                <a:effectLst/>
                <a:uLnTx/>
                <a:uFillTx/>
                <a:ea typeface="+mn-ea"/>
                <a:cs typeface="+mn-cs"/>
              </a:rPr>
              <a:t>detenute da </a:t>
            </a:r>
            <a:r>
              <a:rPr kumimoji="0" lang="it-IT" sz="2000" b="1" i="0" u="none" strike="noStrike" kern="1200" cap="none" spc="0" normalizeH="0" baseline="0" noProof="0" dirty="0">
                <a:ln>
                  <a:noFill/>
                </a:ln>
                <a:solidFill>
                  <a:schemeClr val="accent2"/>
                </a:solidFill>
                <a:effectLst/>
                <a:uLnTx/>
                <a:uFillTx/>
                <a:ea typeface="+mn-ea"/>
                <a:cs typeface="+mn-cs"/>
              </a:rPr>
              <a:t>imprese italiane</a:t>
            </a:r>
            <a:r>
              <a:rPr kumimoji="0" lang="it-IT" sz="2000" i="0" u="none" strike="noStrike" kern="1200" cap="none" spc="0" normalizeH="0" baseline="0" noProof="0" dirty="0">
                <a:ln>
                  <a:noFill/>
                </a:ln>
                <a:solidFill>
                  <a:srgbClr val="415364"/>
                </a:solidFill>
                <a:effectLst/>
                <a:uLnTx/>
                <a:uFillTx/>
                <a:ea typeface="+mn-ea"/>
                <a:cs typeface="+mn-cs"/>
              </a:rPr>
              <a:t>.</a:t>
            </a:r>
          </a:p>
          <a:p>
            <a:pPr algn="ctr">
              <a:defRPr/>
            </a:pPr>
            <a:r>
              <a:rPr lang="it-IT" sz="2000" dirty="0">
                <a:solidFill>
                  <a:srgbClr val="415364"/>
                </a:solidFill>
              </a:rPr>
              <a:t>Supporto finanziario di </a:t>
            </a:r>
            <a:r>
              <a:rPr lang="it-IT" sz="2000" b="1" dirty="0">
                <a:solidFill>
                  <a:schemeClr val="accent2"/>
                </a:solidFill>
              </a:rPr>
              <a:t>medio/lungo termine </a:t>
            </a:r>
            <a:r>
              <a:rPr lang="it-IT" sz="2000" dirty="0">
                <a:solidFill>
                  <a:srgbClr val="415364"/>
                </a:solidFill>
              </a:rPr>
              <a:t>per l’insediamento di imprese italiane </a:t>
            </a:r>
            <a:r>
              <a:rPr lang="it-IT" sz="2000" b="1" dirty="0">
                <a:solidFill>
                  <a:schemeClr val="accent2"/>
                </a:solidFill>
              </a:rPr>
              <a:t>in UE ed Extra UE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srgbClr val="005392"/>
              </a:solidFill>
              <a:effectLst/>
              <a:uLnTx/>
              <a:uFillTx/>
              <a:ea typeface="+mn-ea"/>
              <a:cs typeface="+mn-cs"/>
            </a:endParaRPr>
          </a:p>
        </p:txBody>
      </p:sp>
      <p:sp>
        <p:nvSpPr>
          <p:cNvPr id="14" name="CasellaDiTesto 13">
            <a:extLst>
              <a:ext uri="{FF2B5EF4-FFF2-40B4-BE49-F238E27FC236}">
                <a16:creationId xmlns:a16="http://schemas.microsoft.com/office/drawing/2014/main" id="{CE598885-36D8-EA70-9495-060902071410}"/>
              </a:ext>
            </a:extLst>
          </p:cNvPr>
          <p:cNvSpPr txBox="1"/>
          <p:nvPr/>
        </p:nvSpPr>
        <p:spPr>
          <a:xfrm>
            <a:off x="382172" y="6461008"/>
            <a:ext cx="6657386" cy="230832"/>
          </a:xfrm>
          <a:prstGeom prst="rect">
            <a:avLst/>
          </a:prstGeom>
          <a:noFill/>
        </p:spPr>
        <p:txBody>
          <a:bodyPr wrap="square">
            <a:spAutoFit/>
          </a:bodyPr>
          <a:lstStyle/>
          <a:p>
            <a:r>
              <a:rPr lang="it-IT" sz="900" i="1" dirty="0"/>
              <a:t>* Con risorse proprie e risorse a valere su fondi pubblici gestiti da SIMEST per conto del MAECI</a:t>
            </a:r>
          </a:p>
        </p:txBody>
      </p:sp>
      <p:pic>
        <p:nvPicPr>
          <p:cNvPr id="19" name="Picture 2" descr="Istituzioni Italiane (MAECI)">
            <a:extLst>
              <a:ext uri="{FF2B5EF4-FFF2-40B4-BE49-F238E27FC236}">
                <a16:creationId xmlns:a16="http://schemas.microsoft.com/office/drawing/2014/main" id="{56712477-7042-9CBB-5110-09683309B171}"/>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433378" y="6441740"/>
            <a:ext cx="331165" cy="33116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6E03BD3-C84E-2C84-8697-35361951CDB5}"/>
              </a:ext>
            </a:extLst>
          </p:cNvPr>
          <p:cNvSpPr txBox="1"/>
          <p:nvPr/>
        </p:nvSpPr>
        <p:spPr>
          <a:xfrm>
            <a:off x="87056" y="5174074"/>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F04CF0D0-EFFB-DF92-A7F1-A44409DB857B}"/>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8379" y="5331621"/>
            <a:ext cx="519453" cy="712189"/>
          </a:xfrm>
          <a:prstGeom prst="rect">
            <a:avLst/>
          </a:prstGeom>
        </p:spPr>
      </p:pic>
    </p:spTree>
    <p:extLst>
      <p:ext uri="{BB962C8B-B14F-4D97-AF65-F5344CB8AC3E}">
        <p14:creationId xmlns:p14="http://schemas.microsoft.com/office/powerpoint/2010/main" val="3110375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Bussola e mappa">
            <a:extLst>
              <a:ext uri="{FF2B5EF4-FFF2-40B4-BE49-F238E27FC236}">
                <a16:creationId xmlns:a16="http://schemas.microsoft.com/office/drawing/2014/main" id="{7DEE1D61-C40B-D79E-C2C8-8BB1FE0235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5670569"/>
            <a:ext cx="12192000" cy="1204351"/>
          </a:xfrm>
          <a:prstGeom prst="rect">
            <a:avLst/>
          </a:prstGeom>
        </p:spPr>
      </p:pic>
      <p:sp>
        <p:nvSpPr>
          <p:cNvPr id="2" name="Segnaposto testo 1"/>
          <p:cNvSpPr>
            <a:spLocks noGrp="1"/>
          </p:cNvSpPr>
          <p:nvPr>
            <p:ph type="body" idx="13"/>
          </p:nvPr>
        </p:nvSpPr>
        <p:spPr>
          <a:xfrm>
            <a:off x="334433" y="382882"/>
            <a:ext cx="8593667" cy="383116"/>
          </a:xfrm>
        </p:spPr>
        <p:txBody>
          <a:bodyPr/>
          <a:lstStyle/>
          <a:p>
            <a:r>
              <a:rPr lang="it-IT" dirty="0"/>
              <a:t>La struttura dell’intervento SIMEST</a:t>
            </a:r>
          </a:p>
        </p:txBody>
      </p:sp>
      <p:cxnSp>
        <p:nvCxnSpPr>
          <p:cNvPr id="13" name="Connettore 2 71">
            <a:extLst>
              <a:ext uri="{FF2B5EF4-FFF2-40B4-BE49-F238E27FC236}">
                <a16:creationId xmlns:a16="http://schemas.microsoft.com/office/drawing/2014/main" id="{38B2DCF1-C37A-AC84-0E8E-0CA5F79709EC}"/>
              </a:ext>
            </a:extLst>
          </p:cNvPr>
          <p:cNvCxnSpPr>
            <a:cxnSpLocks/>
            <a:endCxn id="16" idx="2"/>
          </p:cNvCxnSpPr>
          <p:nvPr/>
        </p:nvCxnSpPr>
        <p:spPr>
          <a:xfrm rot="10800000">
            <a:off x="1603066" y="1874872"/>
            <a:ext cx="8297530" cy="2514154"/>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D084268F-2089-97EB-2E04-78B8699CAAAF}"/>
              </a:ext>
            </a:extLst>
          </p:cNvPr>
          <p:cNvCxnSpPr>
            <a:cxnSpLocks/>
          </p:cNvCxnSpPr>
          <p:nvPr/>
        </p:nvCxnSpPr>
        <p:spPr>
          <a:xfrm flipV="1">
            <a:off x="981311" y="1892047"/>
            <a:ext cx="0" cy="32593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a:extLst>
              <a:ext uri="{FF2B5EF4-FFF2-40B4-BE49-F238E27FC236}">
                <a16:creationId xmlns:a16="http://schemas.microsoft.com/office/drawing/2014/main" id="{4661A71A-0043-BE6C-5525-1B05BAAD6465}"/>
              </a:ext>
            </a:extLst>
          </p:cNvPr>
          <p:cNvSpPr txBox="1"/>
          <p:nvPr/>
        </p:nvSpPr>
        <p:spPr bwMode="auto">
          <a:xfrm flipH="1">
            <a:off x="421710" y="2655154"/>
            <a:ext cx="1082145" cy="430887"/>
          </a:xfrm>
          <a:prstGeom prst="rect">
            <a:avLst/>
          </a:prstGeom>
          <a:solidFill>
            <a:schemeClr val="bg1"/>
          </a:solidFill>
        </p:spPr>
        <p:txBody>
          <a:bodyPr wrap="square" lIns="91440" tIns="45720" rIns="91440" bIns="4572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it-IT" sz="1050" i="1" u="none" strike="noStrike" kern="0" cap="none" spc="0" normalizeH="0" baseline="0" noProof="0" dirty="0">
                <a:ln>
                  <a:noFill/>
                </a:ln>
                <a:solidFill>
                  <a:schemeClr val="accent1"/>
                </a:solidFill>
                <a:effectLst/>
                <a:uLnTx/>
                <a:uFillTx/>
                <a:latin typeface="Arial" panose="020B0604020202020204"/>
                <a:ea typeface="+mn-ea"/>
                <a:cs typeface="+mn-cs"/>
              </a:rPr>
              <a:t>Finanziamento bancario</a:t>
            </a:r>
          </a:p>
        </p:txBody>
      </p:sp>
      <p:sp>
        <p:nvSpPr>
          <p:cNvPr id="16" name="Rettangolo 15">
            <a:extLst>
              <a:ext uri="{FF2B5EF4-FFF2-40B4-BE49-F238E27FC236}">
                <a16:creationId xmlns:a16="http://schemas.microsoft.com/office/drawing/2014/main" id="{4180D881-B160-BEDF-79EA-A83695ABB87A}"/>
              </a:ext>
            </a:extLst>
          </p:cNvPr>
          <p:cNvSpPr/>
          <p:nvPr/>
        </p:nvSpPr>
        <p:spPr>
          <a:xfrm>
            <a:off x="558104" y="1049925"/>
            <a:ext cx="2089923" cy="824947"/>
          </a:xfrm>
          <a:prstGeom prst="rect">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IMPRESA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ITALIANA </a:t>
            </a:r>
          </a:p>
          <a:p>
            <a:pPr marL="801688" marR="0" lvl="0"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PARTNER</a:t>
            </a:r>
          </a:p>
        </p:txBody>
      </p:sp>
      <p:pic>
        <p:nvPicPr>
          <p:cNvPr id="18" name="Immagine 17">
            <a:extLst>
              <a:ext uri="{FF2B5EF4-FFF2-40B4-BE49-F238E27FC236}">
                <a16:creationId xmlns:a16="http://schemas.microsoft.com/office/drawing/2014/main" id="{C35E14CB-1094-DCAC-3AE9-C0689E46DA62}"/>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1364" y="1163705"/>
            <a:ext cx="562628" cy="562628"/>
          </a:xfrm>
          <a:prstGeom prst="rect">
            <a:avLst/>
          </a:prstGeom>
        </p:spPr>
      </p:pic>
      <p:sp>
        <p:nvSpPr>
          <p:cNvPr id="19" name="Rettangolo 18">
            <a:extLst>
              <a:ext uri="{FF2B5EF4-FFF2-40B4-BE49-F238E27FC236}">
                <a16:creationId xmlns:a16="http://schemas.microsoft.com/office/drawing/2014/main" id="{C9559193-6F87-1713-58B7-59B427E5387B}"/>
              </a:ext>
            </a:extLst>
          </p:cNvPr>
          <p:cNvSpPr/>
          <p:nvPr/>
        </p:nvSpPr>
        <p:spPr>
          <a:xfrm>
            <a:off x="4751797" y="1048878"/>
            <a:ext cx="2035135" cy="824947"/>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0" name="Rettangolo 19">
            <a:extLst>
              <a:ext uri="{FF2B5EF4-FFF2-40B4-BE49-F238E27FC236}">
                <a16:creationId xmlns:a16="http://schemas.microsoft.com/office/drawing/2014/main" id="{F7F3AAE3-AA15-466B-3E53-D14B3543FFD8}"/>
              </a:ext>
            </a:extLst>
          </p:cNvPr>
          <p:cNvSpPr/>
          <p:nvPr/>
        </p:nvSpPr>
        <p:spPr>
          <a:xfrm>
            <a:off x="9303937" y="707459"/>
            <a:ext cx="2574686" cy="25128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21" name="Rettangolo 20">
            <a:extLst>
              <a:ext uri="{FF2B5EF4-FFF2-40B4-BE49-F238E27FC236}">
                <a16:creationId xmlns:a16="http://schemas.microsoft.com/office/drawing/2014/main" id="{964822D1-2E11-126B-77A1-34FFF49F45B4}"/>
              </a:ext>
            </a:extLst>
          </p:cNvPr>
          <p:cNvSpPr/>
          <p:nvPr/>
        </p:nvSpPr>
        <p:spPr>
          <a:xfrm>
            <a:off x="9369354" y="1306149"/>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SIMEST</a:t>
            </a:r>
          </a:p>
        </p:txBody>
      </p:sp>
      <p:sp>
        <p:nvSpPr>
          <p:cNvPr id="22" name="Rettangolo 21">
            <a:extLst>
              <a:ext uri="{FF2B5EF4-FFF2-40B4-BE49-F238E27FC236}">
                <a16:creationId xmlns:a16="http://schemas.microsoft.com/office/drawing/2014/main" id="{2A146FDC-5253-BCA2-72D2-3D25B5A2F570}"/>
              </a:ext>
            </a:extLst>
          </p:cNvPr>
          <p:cNvSpPr/>
          <p:nvPr/>
        </p:nvSpPr>
        <p:spPr>
          <a:xfrm>
            <a:off x="9369354" y="2333400"/>
            <a:ext cx="251236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PARTECIPAZIONE FONDO DI VENTURE CAPITAL</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Tasso BCE +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srgbClr val="415364"/>
                </a:solidFill>
                <a:effectLst/>
                <a:uLnTx/>
                <a:uFillTx/>
                <a:latin typeface="Arial" panose="020B0604020202020204"/>
                <a:ea typeface="+mn-ea"/>
                <a:cs typeface="+mn-cs"/>
              </a:rPr>
              <a:t>0,5% (PI), 0,75% (MI), 1% (GI)</a:t>
            </a:r>
          </a:p>
        </p:txBody>
      </p:sp>
      <p:cxnSp>
        <p:nvCxnSpPr>
          <p:cNvPr id="23" name="Connettore 2 22">
            <a:extLst>
              <a:ext uri="{FF2B5EF4-FFF2-40B4-BE49-F238E27FC236}">
                <a16:creationId xmlns:a16="http://schemas.microsoft.com/office/drawing/2014/main" id="{099A2590-5B4D-71DD-74A8-28C2F2C823EE}"/>
              </a:ext>
            </a:extLst>
          </p:cNvPr>
          <p:cNvCxnSpPr>
            <a:cxnSpLocks/>
            <a:stCxn id="16" idx="3"/>
            <a:endCxn id="19" idx="1"/>
          </p:cNvCxnSpPr>
          <p:nvPr/>
        </p:nvCxnSpPr>
        <p:spPr>
          <a:xfrm flipV="1">
            <a:off x="2648027" y="1461352"/>
            <a:ext cx="2103770" cy="104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Rettangolo 23">
            <a:extLst>
              <a:ext uri="{FF2B5EF4-FFF2-40B4-BE49-F238E27FC236}">
                <a16:creationId xmlns:a16="http://schemas.microsoft.com/office/drawing/2014/main" id="{366A0DFD-035E-5EDB-17CE-0ACCC828C8F4}"/>
              </a:ext>
            </a:extLst>
          </p:cNvPr>
          <p:cNvSpPr/>
          <p:nvPr/>
        </p:nvSpPr>
        <p:spPr>
          <a:xfrm>
            <a:off x="2886755" y="994736"/>
            <a:ext cx="1475772"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51%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cxnSp>
        <p:nvCxnSpPr>
          <p:cNvPr id="25" name="Connettore 2 24">
            <a:extLst>
              <a:ext uri="{FF2B5EF4-FFF2-40B4-BE49-F238E27FC236}">
                <a16:creationId xmlns:a16="http://schemas.microsoft.com/office/drawing/2014/main" id="{144B1524-E222-67F1-1B75-7FEE1A38A226}"/>
              </a:ext>
            </a:extLst>
          </p:cNvPr>
          <p:cNvCxnSpPr>
            <a:cxnSpLocks/>
            <a:endCxn id="19" idx="3"/>
          </p:cNvCxnSpPr>
          <p:nvPr/>
        </p:nvCxnSpPr>
        <p:spPr>
          <a:xfrm flipH="1">
            <a:off x="6786932" y="1461352"/>
            <a:ext cx="24505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6" name="Immagine 25">
            <a:extLst>
              <a:ext uri="{FF2B5EF4-FFF2-40B4-BE49-F238E27FC236}">
                <a16:creationId xmlns:a16="http://schemas.microsoft.com/office/drawing/2014/main" id="{5E329607-FCA1-E32B-41D9-557C9C5D05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4480" y="817184"/>
            <a:ext cx="1222117" cy="547847"/>
          </a:xfrm>
          <a:prstGeom prst="rect">
            <a:avLst/>
          </a:prstGeom>
        </p:spPr>
      </p:pic>
      <p:sp>
        <p:nvSpPr>
          <p:cNvPr id="27" name="Rettangolo 26">
            <a:extLst>
              <a:ext uri="{FF2B5EF4-FFF2-40B4-BE49-F238E27FC236}">
                <a16:creationId xmlns:a16="http://schemas.microsoft.com/office/drawing/2014/main" id="{44333061-8A85-CB9D-9645-917A830EC78A}"/>
              </a:ext>
            </a:extLst>
          </p:cNvPr>
          <p:cNvSpPr/>
          <p:nvPr/>
        </p:nvSpPr>
        <p:spPr>
          <a:xfrm>
            <a:off x="7313050" y="1038869"/>
            <a:ext cx="1464769" cy="82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49% MAX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QUOTA CAPITALE</a:t>
            </a:r>
          </a:p>
        </p:txBody>
      </p:sp>
      <p:sp>
        <p:nvSpPr>
          <p:cNvPr id="28" name="Rettangolo 27">
            <a:extLst>
              <a:ext uri="{FF2B5EF4-FFF2-40B4-BE49-F238E27FC236}">
                <a16:creationId xmlns:a16="http://schemas.microsoft.com/office/drawing/2014/main" id="{BB88A04B-EECA-842E-F2BC-077457C4CFC2}"/>
              </a:ext>
            </a:extLst>
          </p:cNvPr>
          <p:cNvSpPr/>
          <p:nvPr/>
        </p:nvSpPr>
        <p:spPr>
          <a:xfrm>
            <a:off x="10268433" y="1892047"/>
            <a:ext cx="714210" cy="43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005392"/>
                </a:solidFill>
                <a:effectLst/>
                <a:uLnTx/>
                <a:uFillTx/>
                <a:latin typeface="Arial" panose="020B0604020202020204"/>
                <a:ea typeface="+mn-ea"/>
                <a:cs typeface="+mn-cs"/>
              </a:rPr>
              <a:t>+</a:t>
            </a:r>
          </a:p>
        </p:txBody>
      </p:sp>
      <p:sp>
        <p:nvSpPr>
          <p:cNvPr id="31" name="Rettangolo 30">
            <a:extLst>
              <a:ext uri="{FF2B5EF4-FFF2-40B4-BE49-F238E27FC236}">
                <a16:creationId xmlns:a16="http://schemas.microsoft.com/office/drawing/2014/main" id="{E077BA02-4069-4A18-7696-A85B260DC7B5}"/>
              </a:ext>
            </a:extLst>
          </p:cNvPr>
          <p:cNvSpPr/>
          <p:nvPr/>
        </p:nvSpPr>
        <p:spPr>
          <a:xfrm>
            <a:off x="9358914" y="4796448"/>
            <a:ext cx="2654618" cy="520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CONTRIBUTO IN CONTO INTERESSI</a:t>
            </a:r>
          </a:p>
        </p:txBody>
      </p:sp>
      <p:sp>
        <p:nvSpPr>
          <p:cNvPr id="32" name="Rettangolo 31">
            <a:extLst>
              <a:ext uri="{FF2B5EF4-FFF2-40B4-BE49-F238E27FC236}">
                <a16:creationId xmlns:a16="http://schemas.microsoft.com/office/drawing/2014/main" id="{4D04B5CF-78A2-F467-6F99-EAADA014648E}"/>
              </a:ext>
            </a:extLst>
          </p:cNvPr>
          <p:cNvSpPr/>
          <p:nvPr/>
        </p:nvSpPr>
        <p:spPr>
          <a:xfrm>
            <a:off x="558104" y="4608822"/>
            <a:ext cx="2089923" cy="735571"/>
          </a:xfrm>
          <a:prstGeom prst="rect">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6575" marR="0" lvl="0" indent="0" algn="ctr" defTabSz="6858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415364"/>
                </a:solidFill>
                <a:effectLst/>
                <a:uLnTx/>
                <a:uFillTx/>
                <a:latin typeface="Arial" panose="020B0604020202020204"/>
                <a:ea typeface="+mn-ea"/>
                <a:cs typeface="+mn-cs"/>
              </a:rPr>
              <a:t>BANCA</a:t>
            </a:r>
          </a:p>
        </p:txBody>
      </p:sp>
      <p:pic>
        <p:nvPicPr>
          <p:cNvPr id="33" name="Immagine 32">
            <a:extLst>
              <a:ext uri="{FF2B5EF4-FFF2-40B4-BE49-F238E27FC236}">
                <a16:creationId xmlns:a16="http://schemas.microsoft.com/office/drawing/2014/main" id="{BA06EC9F-CCC9-A87C-573B-CAF073A5D11F}"/>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1364" y="4721155"/>
            <a:ext cx="510906" cy="510906"/>
          </a:xfrm>
          <a:prstGeom prst="rect">
            <a:avLst/>
          </a:prstGeom>
        </p:spPr>
      </p:pic>
      <p:sp>
        <p:nvSpPr>
          <p:cNvPr id="34" name="Rettangolo 33">
            <a:extLst>
              <a:ext uri="{FF2B5EF4-FFF2-40B4-BE49-F238E27FC236}">
                <a16:creationId xmlns:a16="http://schemas.microsoft.com/office/drawing/2014/main" id="{336C2FA6-CA41-8C83-9FBA-D09D1767CE99}"/>
              </a:ext>
            </a:extLst>
          </p:cNvPr>
          <p:cNvSpPr/>
          <p:nvPr/>
        </p:nvSpPr>
        <p:spPr>
          <a:xfrm>
            <a:off x="3125119" y="4693224"/>
            <a:ext cx="6218625" cy="646331"/>
          </a:xfrm>
          <a:prstGeom prst="rect">
            <a:avLst/>
          </a:prstGeom>
        </p:spPr>
        <p:txBody>
          <a:bodyPr wrap="square">
            <a:spAutoFit/>
          </a:bodyPr>
          <a:lstStyle/>
          <a:p>
            <a:pPr marL="0" marR="0" lvl="0" indent="0" algn="ctr" defTabSz="685783" rtl="0" eaLnBrk="1" fontAlgn="auto" latinLnBrk="0" hangingPunct="1">
              <a:lnSpc>
                <a:spcPct val="100000"/>
              </a:lnSpc>
              <a:spcBef>
                <a:spcPts val="0"/>
              </a:spcBef>
              <a:spcAft>
                <a:spcPts val="30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a:ea typeface="+mn-ea"/>
                <a:cs typeface="+mn-cs"/>
              </a:rPr>
              <a:t>Agevolazione sul finanziamento bancario destinato alla sottoscrizione della quota di partecipazione dell’impresa italiana nella società estera (max 90% della quota detenuta dalla società italiana, con limite al 51% del capitale totale)</a:t>
            </a:r>
            <a:endParaRPr kumimoji="0" lang="it-IT" alt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37" name="Rettangolo 36">
            <a:extLst>
              <a:ext uri="{FF2B5EF4-FFF2-40B4-BE49-F238E27FC236}">
                <a16:creationId xmlns:a16="http://schemas.microsoft.com/office/drawing/2014/main" id="{A357E444-9C64-25D5-DB64-38BB60B3ADDF}"/>
              </a:ext>
            </a:extLst>
          </p:cNvPr>
          <p:cNvSpPr/>
          <p:nvPr/>
        </p:nvSpPr>
        <p:spPr>
          <a:xfrm>
            <a:off x="4472270" y="4110422"/>
            <a:ext cx="3365356" cy="469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Tasso di contribuzione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005392"/>
                </a:solidFill>
                <a:effectLst/>
                <a:uLnTx/>
                <a:uFillTx/>
                <a:latin typeface="Arial" panose="020B0604020202020204"/>
                <a:ea typeface="+mn-ea"/>
                <a:cs typeface="+mn-cs"/>
              </a:rPr>
              <a:t>(giugno 2024 pari al 2,29 %)</a:t>
            </a:r>
          </a:p>
        </p:txBody>
      </p:sp>
      <p:pic>
        <p:nvPicPr>
          <p:cNvPr id="38" name="Immagine 37">
            <a:extLst>
              <a:ext uri="{FF2B5EF4-FFF2-40B4-BE49-F238E27FC236}">
                <a16:creationId xmlns:a16="http://schemas.microsoft.com/office/drawing/2014/main" id="{A9DF79BE-1B48-2E41-39DA-3B8A654F8389}"/>
              </a:ext>
            </a:extLst>
          </p:cNvPr>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90525" y="1179273"/>
            <a:ext cx="536920" cy="547060"/>
          </a:xfrm>
          <a:prstGeom prst="rect">
            <a:avLst/>
          </a:prstGeom>
        </p:spPr>
      </p:pic>
      <p:sp>
        <p:nvSpPr>
          <p:cNvPr id="39" name="Rettangolo 38">
            <a:extLst>
              <a:ext uri="{FF2B5EF4-FFF2-40B4-BE49-F238E27FC236}">
                <a16:creationId xmlns:a16="http://schemas.microsoft.com/office/drawing/2014/main" id="{ACC49DD5-1623-A70A-8D29-ADEF0B422708}"/>
              </a:ext>
            </a:extLst>
          </p:cNvPr>
          <p:cNvSpPr/>
          <p:nvPr/>
        </p:nvSpPr>
        <p:spPr>
          <a:xfrm>
            <a:off x="5678961" y="1046660"/>
            <a:ext cx="1508699" cy="82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415364"/>
                </a:solidFill>
                <a:effectLst/>
                <a:uLnTx/>
                <a:uFillTx/>
                <a:latin typeface="Arial" panose="020B0604020202020204"/>
                <a:ea typeface="+mn-ea"/>
                <a:cs typeface="+mn-cs"/>
              </a:rPr>
              <a:t>IMPRESA TARGET ESTERA</a:t>
            </a:r>
          </a:p>
        </p:txBody>
      </p:sp>
      <p:pic>
        <p:nvPicPr>
          <p:cNvPr id="51" name="Immagine 50">
            <a:extLst>
              <a:ext uri="{FF2B5EF4-FFF2-40B4-BE49-F238E27FC236}">
                <a16:creationId xmlns:a16="http://schemas.microsoft.com/office/drawing/2014/main" id="{566C34BE-A690-776B-B146-BFE57D3704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2859" y="4022162"/>
            <a:ext cx="1222117" cy="547847"/>
          </a:xfrm>
          <a:prstGeom prst="rect">
            <a:avLst/>
          </a:prstGeom>
        </p:spPr>
      </p:pic>
      <p:sp>
        <p:nvSpPr>
          <p:cNvPr id="59" name="Rettangolo 58">
            <a:extLst>
              <a:ext uri="{FF2B5EF4-FFF2-40B4-BE49-F238E27FC236}">
                <a16:creationId xmlns:a16="http://schemas.microsoft.com/office/drawing/2014/main" id="{9A8BC671-A649-BEE2-E604-D0E9893D9ABC}"/>
              </a:ext>
            </a:extLst>
          </p:cNvPr>
          <p:cNvSpPr/>
          <p:nvPr/>
        </p:nvSpPr>
        <p:spPr>
          <a:xfrm>
            <a:off x="214604" y="3636848"/>
            <a:ext cx="11743949" cy="190150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CasellaDiTesto 23">
            <a:extLst>
              <a:ext uri="{FF2B5EF4-FFF2-40B4-BE49-F238E27FC236}">
                <a16:creationId xmlns:a16="http://schemas.microsoft.com/office/drawing/2014/main" id="{4663FAB3-65BE-1B46-3482-C35A8266DB77}"/>
              </a:ext>
            </a:extLst>
          </p:cNvPr>
          <p:cNvSpPr txBox="1"/>
          <p:nvPr/>
        </p:nvSpPr>
        <p:spPr>
          <a:xfrm>
            <a:off x="9709439" y="3382373"/>
            <a:ext cx="2123642" cy="541203"/>
          </a:xfrm>
          <a:prstGeom prst="rect">
            <a:avLst/>
          </a:prstGeom>
          <a:solidFill>
            <a:schemeClr val="bg1"/>
          </a:solidFill>
        </p:spPr>
        <p:txBody>
          <a:bodyPr wrap="square" lIns="36000" tIns="36000" rIns="36000" bIns="36000">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1400" b="1" dirty="0">
                <a:solidFill>
                  <a:schemeClr val="tx1"/>
                </a:solidFill>
              </a:rPr>
              <a:t>In caso di </a:t>
            </a:r>
            <a:endParaRPr lang="it-IT" sz="1400" b="1" dirty="0"/>
          </a:p>
          <a:p>
            <a:pPr algn="ctr"/>
            <a:r>
              <a:rPr lang="it-IT" sz="1400" b="1" dirty="0">
                <a:solidFill>
                  <a:schemeClr val="accent2"/>
                </a:solidFill>
              </a:rPr>
              <a:t>investimento Extra UE: </a:t>
            </a:r>
            <a:endParaRPr lang="it-IT" sz="1400" b="1" dirty="0"/>
          </a:p>
        </p:txBody>
      </p:sp>
      <p:grpSp>
        <p:nvGrpSpPr>
          <p:cNvPr id="61" name="Gruppo 60">
            <a:extLst>
              <a:ext uri="{FF2B5EF4-FFF2-40B4-BE49-F238E27FC236}">
                <a16:creationId xmlns:a16="http://schemas.microsoft.com/office/drawing/2014/main" id="{40625244-B2DB-60E9-1CD2-F795ED1BC57A}"/>
              </a:ext>
            </a:extLst>
          </p:cNvPr>
          <p:cNvGrpSpPr/>
          <p:nvPr/>
        </p:nvGrpSpPr>
        <p:grpSpPr>
          <a:xfrm>
            <a:off x="9102744" y="3328800"/>
            <a:ext cx="634462" cy="634462"/>
            <a:chOff x="7694993" y="2497486"/>
            <a:chExt cx="634462" cy="634462"/>
          </a:xfrm>
        </p:grpSpPr>
        <p:sp>
          <p:nvSpPr>
            <p:cNvPr id="60" name="Ovale 59">
              <a:extLst>
                <a:ext uri="{FF2B5EF4-FFF2-40B4-BE49-F238E27FC236}">
                  <a16:creationId xmlns:a16="http://schemas.microsoft.com/office/drawing/2014/main" id="{2BFB1F23-6794-5BE3-87D3-11BA09969412}"/>
                </a:ext>
              </a:extLst>
            </p:cNvPr>
            <p:cNvSpPr/>
            <p:nvPr/>
          </p:nvSpPr>
          <p:spPr>
            <a:xfrm>
              <a:off x="7732521" y="2528719"/>
              <a:ext cx="569167" cy="5491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6" name="Elemento grafico 38" descr="Badge Segui con riempimento a tinta unita">
              <a:extLst>
                <a:ext uri="{FF2B5EF4-FFF2-40B4-BE49-F238E27FC236}">
                  <a16:creationId xmlns:a16="http://schemas.microsoft.com/office/drawing/2014/main" id="{9B32A0DF-0141-3AD8-8618-28F3B174946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94993" y="2497486"/>
              <a:ext cx="634462" cy="634462"/>
            </a:xfrm>
            <a:prstGeom prst="rect">
              <a:avLst/>
            </a:prstGeom>
          </p:spPr>
        </p:pic>
      </p:grpSp>
      <p:sp>
        <p:nvSpPr>
          <p:cNvPr id="80" name="Rettangolo 11">
            <a:extLst>
              <a:ext uri="{FF2B5EF4-FFF2-40B4-BE49-F238E27FC236}">
                <a16:creationId xmlns:a16="http://schemas.microsoft.com/office/drawing/2014/main" id="{B02DDF49-5065-FA92-07F4-9AF420C6C4D9}"/>
              </a:ext>
            </a:extLst>
          </p:cNvPr>
          <p:cNvSpPr/>
          <p:nvPr/>
        </p:nvSpPr>
        <p:spPr>
          <a:xfrm>
            <a:off x="9524" y="5692913"/>
            <a:ext cx="12192001" cy="1174611"/>
          </a:xfrm>
          <a:prstGeom prst="rect">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774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p:cNvSpPr>
            <a:spLocks noGrp="1"/>
          </p:cNvSpPr>
          <p:nvPr>
            <p:ph type="body" sz="quarter" idx="10"/>
          </p:nvPr>
        </p:nvSpPr>
        <p:spPr>
          <a:xfrm>
            <a:off x="334433" y="1557867"/>
            <a:ext cx="4760081" cy="2952751"/>
          </a:xfrm>
        </p:spPr>
        <p:txBody>
          <a:bodyPr>
            <a:normAutofit/>
          </a:bodyPr>
          <a:lstStyle/>
          <a:p>
            <a:r>
              <a:rPr lang="it-IT" sz="4800" dirty="0"/>
              <a:t>Focus:</a:t>
            </a:r>
          </a:p>
          <a:p>
            <a:r>
              <a:rPr lang="it-IT" sz="4800" dirty="0"/>
              <a:t>Contributo Export</a:t>
            </a:r>
          </a:p>
        </p:txBody>
      </p:sp>
      <p:pic>
        <p:nvPicPr>
          <p:cNvPr id="2" name="Immagine 1">
            <a:extLst>
              <a:ext uri="{FF2B5EF4-FFF2-40B4-BE49-F238E27FC236}">
                <a16:creationId xmlns:a16="http://schemas.microsoft.com/office/drawing/2014/main" id="{EC180850-920E-89A6-99E8-5BCDF301F1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9618" y="0"/>
            <a:ext cx="6152382" cy="6900070"/>
          </a:xfrm>
          <a:prstGeom prst="rect">
            <a:avLst/>
          </a:prstGeom>
        </p:spPr>
      </p:pic>
    </p:spTree>
    <p:extLst>
      <p:ext uri="{BB962C8B-B14F-4D97-AF65-F5344CB8AC3E}">
        <p14:creationId xmlns:p14="http://schemas.microsoft.com/office/powerpoint/2010/main" val="4115117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27</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40" name="Picture 2" descr="Istituzioni Italiane (MAEC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68652" y="28507"/>
            <a:ext cx="849117" cy="849117"/>
          </a:xfrm>
          <a:prstGeom prst="rect">
            <a:avLst/>
          </a:prstGeom>
          <a:noFill/>
          <a:extLst>
            <a:ext uri="{909E8E84-426E-40DD-AFC4-6F175D3DCCD1}">
              <a14:hiddenFill xmlns:a14="http://schemas.microsoft.com/office/drawing/2010/main">
                <a:solidFill>
                  <a:srgbClr val="FFFFFF"/>
                </a:solidFill>
              </a14:hiddenFill>
            </a:ext>
          </a:extLst>
        </p:spPr>
      </p:pic>
      <p:sp>
        <p:nvSpPr>
          <p:cNvPr id="18" name="Rettangolo arrotondato 85">
            <a:extLst>
              <a:ext uri="{FF2B5EF4-FFF2-40B4-BE49-F238E27FC236}">
                <a16:creationId xmlns:a16="http://schemas.microsoft.com/office/drawing/2014/main" id="{913FCC7D-F4E3-B04E-1D35-DCAE0303BC38}"/>
              </a:ext>
            </a:extLst>
          </p:cNvPr>
          <p:cNvSpPr/>
          <p:nvPr/>
        </p:nvSpPr>
        <p:spPr>
          <a:xfrm>
            <a:off x="7673787" y="5122533"/>
            <a:ext cx="2052902"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defRPr/>
            </a:pPr>
            <a:r>
              <a:rPr lang="it-IT" sz="1400" b="1" dirty="0">
                <a:solidFill>
                  <a:schemeClr val="accent2"/>
                </a:solidFill>
                <a:latin typeface="Arial" panose="020B0604020202020204"/>
              </a:rPr>
              <a:t>Erogato up front in un’unica soluzione direttamente all’esportatore</a:t>
            </a:r>
          </a:p>
        </p:txBody>
      </p:sp>
      <p:sp>
        <p:nvSpPr>
          <p:cNvPr id="19" name="Rettangolo arrotondato 85">
            <a:extLst>
              <a:ext uri="{FF2B5EF4-FFF2-40B4-BE49-F238E27FC236}">
                <a16:creationId xmlns:a16="http://schemas.microsoft.com/office/drawing/2014/main" id="{2161C7A3-8D01-EB5C-855E-E2C514F0D85E}"/>
              </a:ext>
            </a:extLst>
          </p:cNvPr>
          <p:cNvSpPr/>
          <p:nvPr/>
        </p:nvSpPr>
        <p:spPr>
          <a:xfrm>
            <a:off x="3849827" y="5151526"/>
            <a:ext cx="1715317"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Tasso fisso </a:t>
            </a:r>
          </a:p>
          <a:p>
            <a:pPr algn="ctr">
              <a:defRPr/>
            </a:pPr>
            <a:r>
              <a:rPr lang="it-IT" sz="1400" b="1" dirty="0">
                <a:solidFill>
                  <a:schemeClr val="accent2"/>
                </a:solidFill>
                <a:latin typeface="Arial" panose="020B0604020202020204"/>
              </a:rPr>
              <a:t>agevolato CIRR</a:t>
            </a:r>
          </a:p>
          <a:p>
            <a:pPr algn="ctr">
              <a:defRPr/>
            </a:pPr>
            <a:r>
              <a:rPr lang="it-IT" sz="1100" dirty="0">
                <a:solidFill>
                  <a:schemeClr val="accent1"/>
                </a:solidFill>
                <a:latin typeface="Arial" panose="020B0604020202020204"/>
              </a:rPr>
              <a:t>(calcolato mensilmente dall’OCSE)</a:t>
            </a:r>
          </a:p>
        </p:txBody>
      </p:sp>
      <p:sp>
        <p:nvSpPr>
          <p:cNvPr id="20" name="Rettangolo arrotondato 85">
            <a:extLst>
              <a:ext uri="{FF2B5EF4-FFF2-40B4-BE49-F238E27FC236}">
                <a16:creationId xmlns:a16="http://schemas.microsoft.com/office/drawing/2014/main" id="{9B5635FD-91BD-8A4D-F416-CE6C46BD882C}"/>
              </a:ext>
            </a:extLst>
          </p:cNvPr>
          <p:cNvSpPr/>
          <p:nvPr/>
        </p:nvSpPr>
        <p:spPr>
          <a:xfrm>
            <a:off x="10290852" y="5118377"/>
            <a:ext cx="1529736"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Liquidità per il pagamento dei fornitori italiani</a:t>
            </a:r>
            <a:endParaRPr lang="it-IT" sz="1050" dirty="0">
              <a:solidFill>
                <a:schemeClr val="accent2"/>
              </a:solidFill>
              <a:latin typeface="Arial" panose="020B0604020202020204"/>
            </a:endParaRPr>
          </a:p>
        </p:txBody>
      </p:sp>
      <p:sp>
        <p:nvSpPr>
          <p:cNvPr id="21" name="Rettangolo arrotondato 85">
            <a:extLst>
              <a:ext uri="{FF2B5EF4-FFF2-40B4-BE49-F238E27FC236}">
                <a16:creationId xmlns:a16="http://schemas.microsoft.com/office/drawing/2014/main" id="{BEE9C43A-96D3-3592-C736-176B6FD7513F}"/>
              </a:ext>
            </a:extLst>
          </p:cNvPr>
          <p:cNvSpPr/>
          <p:nvPr/>
        </p:nvSpPr>
        <p:spPr>
          <a:xfrm>
            <a:off x="1914174" y="5105868"/>
            <a:ext cx="133229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Dilazione di </a:t>
            </a:r>
            <a:r>
              <a:rPr lang="it-IT" sz="1400" b="1" dirty="0">
                <a:solidFill>
                  <a:schemeClr val="accent2"/>
                </a:solidFill>
              </a:rPr>
              <a:t>pagamento competitiva ≥ 24 mesi</a:t>
            </a:r>
            <a:endParaRPr lang="it-IT" sz="1400" b="1" dirty="0">
              <a:solidFill>
                <a:schemeClr val="accent2"/>
              </a:solidFill>
              <a:latin typeface="Arial" panose="020B0604020202020204"/>
            </a:endParaRPr>
          </a:p>
        </p:txBody>
      </p:sp>
      <p:pic>
        <p:nvPicPr>
          <p:cNvPr id="26" name="Immagine 25">
            <a:extLst>
              <a:ext uri="{FF2B5EF4-FFF2-40B4-BE49-F238E27FC236}">
                <a16:creationId xmlns:a16="http://schemas.microsoft.com/office/drawing/2014/main" id="{5EE46E19-C5AE-42EC-D9A9-1B43B20B563C}"/>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444758" y="5408423"/>
            <a:ext cx="484115" cy="484115"/>
          </a:xfrm>
          <a:prstGeom prst="rect">
            <a:avLst/>
          </a:prstGeom>
        </p:spPr>
      </p:pic>
      <p:pic>
        <p:nvPicPr>
          <p:cNvPr id="1026" name="Picture 2" descr="Give ">
            <a:extLst>
              <a:ext uri="{FF2B5EF4-FFF2-40B4-BE49-F238E27FC236}">
                <a16:creationId xmlns:a16="http://schemas.microsoft.com/office/drawing/2014/main" id="{8CA96780-1E85-3327-3848-ECE9FDCC6FBB}"/>
              </a:ext>
            </a:extLst>
          </p:cNvPr>
          <p:cNvPicPr>
            <a:picLocks noChangeAspect="1" noChangeArrowheads="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95982" y="5357627"/>
            <a:ext cx="525337" cy="525337"/>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descr="Immagine che contiene nero, oscurità&#10;&#10;Descrizione generata automaticamente">
            <a:extLst>
              <a:ext uri="{FF2B5EF4-FFF2-40B4-BE49-F238E27FC236}">
                <a16:creationId xmlns:a16="http://schemas.microsoft.com/office/drawing/2014/main" id="{0BBE7856-E2E9-962F-11A7-4968BB2352E6}"/>
              </a:ext>
            </a:extLst>
          </p:cNvPr>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530317" y="5424557"/>
            <a:ext cx="405180" cy="405180"/>
          </a:xfrm>
          <a:prstGeom prst="rect">
            <a:avLst/>
          </a:prstGeom>
        </p:spPr>
      </p:pic>
      <p:pic>
        <p:nvPicPr>
          <p:cNvPr id="33" name="Elemento grafico 32" descr="Monete contorno">
            <a:extLst>
              <a:ext uri="{FF2B5EF4-FFF2-40B4-BE49-F238E27FC236}">
                <a16:creationId xmlns:a16="http://schemas.microsoft.com/office/drawing/2014/main" id="{3B83B1DE-2A5E-6611-787B-F3E430B814A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48447" y="5270406"/>
            <a:ext cx="589228" cy="589228"/>
          </a:xfrm>
          <a:prstGeom prst="rect">
            <a:avLst/>
          </a:prstGeom>
        </p:spPr>
      </p:pic>
      <p:sp>
        <p:nvSpPr>
          <p:cNvPr id="5" name="Segnaposto testo 25">
            <a:extLst>
              <a:ext uri="{FF2B5EF4-FFF2-40B4-BE49-F238E27FC236}">
                <a16:creationId xmlns:a16="http://schemas.microsoft.com/office/drawing/2014/main" id="{722C4DF3-1543-6C52-F75F-DFC45858E948}"/>
              </a:ext>
            </a:extLst>
          </p:cNvPr>
          <p:cNvSpPr txBox="1">
            <a:spLocks/>
          </p:cNvSpPr>
          <p:nvPr/>
        </p:nvSpPr>
        <p:spPr bwMode="auto">
          <a:xfrm>
            <a:off x="1665684" y="2844387"/>
            <a:ext cx="2942331"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ACQUIRENTE</a:t>
            </a:r>
          </a:p>
        </p:txBody>
      </p:sp>
      <p:sp>
        <p:nvSpPr>
          <p:cNvPr id="6" name="Rettangolo 19">
            <a:extLst>
              <a:ext uri="{FF2B5EF4-FFF2-40B4-BE49-F238E27FC236}">
                <a16:creationId xmlns:a16="http://schemas.microsoft.com/office/drawing/2014/main" id="{21E7C47A-524E-0ECD-A6FE-00F886D76CE4}"/>
              </a:ext>
            </a:extLst>
          </p:cNvPr>
          <p:cNvSpPr>
            <a:spLocks noChangeArrowheads="1"/>
          </p:cNvSpPr>
          <p:nvPr/>
        </p:nvSpPr>
        <p:spPr bwMode="auto">
          <a:xfrm>
            <a:off x="6673472" y="3380834"/>
            <a:ext cx="4642765"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it-IT" sz="1400" dirty="0">
                <a:solidFill>
                  <a:schemeClr val="accent1"/>
                </a:solidFill>
                <a:latin typeface="Arial" panose="020B0604020202020204"/>
              </a:rPr>
              <a:t>Contributo a fondo perduto a copertura del tasso di sconto dei titoli di pagamento per </a:t>
            </a:r>
            <a:r>
              <a:rPr lang="it-IT" sz="1400" b="1" dirty="0">
                <a:solidFill>
                  <a:schemeClr val="accent1"/>
                </a:solidFill>
                <a:latin typeface="Arial" panose="020B0604020202020204"/>
              </a:rPr>
              <a:t>l’ottenimento da parte dei fornitori italiani di </a:t>
            </a:r>
            <a:r>
              <a:rPr lang="it-IT" sz="1400" b="1" dirty="0">
                <a:solidFill>
                  <a:schemeClr val="accent2"/>
                </a:solidFill>
                <a:latin typeface="Arial" panose="020B0604020202020204"/>
              </a:rPr>
              <a:t>liquidità immediata</a:t>
            </a:r>
            <a:endParaRPr kumimoji="0" lang="it-IT" altLang="it-IT" sz="1400" b="1" i="0" u="none" strike="noStrike" kern="1200" cap="none" spc="0" normalizeH="0" baseline="0" noProof="0" dirty="0">
              <a:ln>
                <a:noFill/>
              </a:ln>
              <a:solidFill>
                <a:schemeClr val="accent2"/>
              </a:solidFill>
              <a:effectLst/>
              <a:uLnTx/>
              <a:uFillTx/>
              <a:latin typeface="Arial" panose="020B0604020202020204"/>
              <a:ea typeface="+mn-ea"/>
              <a:cs typeface="+mn-cs"/>
            </a:endParaRPr>
          </a:p>
        </p:txBody>
      </p:sp>
      <p:sp>
        <p:nvSpPr>
          <p:cNvPr id="7" name="Rettangolo 50">
            <a:extLst>
              <a:ext uri="{FF2B5EF4-FFF2-40B4-BE49-F238E27FC236}">
                <a16:creationId xmlns:a16="http://schemas.microsoft.com/office/drawing/2014/main" id="{85474927-3480-1FEC-0483-CF344EB18ECC}"/>
              </a:ext>
            </a:extLst>
          </p:cNvPr>
          <p:cNvSpPr>
            <a:spLocks noChangeArrowheads="1"/>
          </p:cNvSpPr>
          <p:nvPr/>
        </p:nvSpPr>
        <p:spPr bwMode="auto">
          <a:xfrm>
            <a:off x="794684" y="3411545"/>
            <a:ext cx="4684333" cy="738664"/>
          </a:xfrm>
          <a:prstGeom prst="rect">
            <a:avLst/>
          </a:prstGeom>
          <a:noFill/>
          <a:ln>
            <a:noFill/>
          </a:ln>
          <a:extLst>
            <a:ext uri="{909E8E84-426E-40dd-AFC4-6F175D3DCCD1}"/>
            <a:ext uri="{91240B29-F687-4f45-9708-019B960494DF}"/>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77"/>
            <a:r>
              <a:rPr lang="it-IT" sz="1400" dirty="0">
                <a:solidFill>
                  <a:schemeClr val="accent1"/>
                </a:solidFill>
                <a:latin typeface="Arial" panose="020B0604020202020204"/>
              </a:rPr>
              <a:t>Contributo a fondo perduto </a:t>
            </a:r>
            <a:r>
              <a:rPr lang="it-IT" sz="1400" b="1" dirty="0">
                <a:solidFill>
                  <a:schemeClr val="accent1"/>
                </a:solidFill>
                <a:latin typeface="Arial" panose="020B0604020202020204"/>
              </a:rPr>
              <a:t>con</a:t>
            </a:r>
            <a:r>
              <a:rPr lang="it-IT" sz="1400" dirty="0">
                <a:solidFill>
                  <a:schemeClr val="accent1"/>
                </a:solidFill>
                <a:latin typeface="Arial" panose="020B0604020202020204"/>
              </a:rPr>
              <a:t> stabilizzazione del finanziamento a tasso fisso agevolato per la </a:t>
            </a:r>
            <a:r>
              <a:rPr lang="it-IT" sz="1400" b="1" dirty="0">
                <a:solidFill>
                  <a:schemeClr val="accent2"/>
                </a:solidFill>
                <a:latin typeface="Arial" panose="020B0604020202020204"/>
              </a:rPr>
              <a:t>riduzione dei costi finanziari </a:t>
            </a:r>
            <a:r>
              <a:rPr lang="it-IT" sz="1400" b="1" dirty="0">
                <a:solidFill>
                  <a:schemeClr val="accent1"/>
                </a:solidFill>
                <a:latin typeface="Arial" panose="020B0604020202020204"/>
              </a:rPr>
              <a:t>sostenuti dai clienti esteri </a:t>
            </a:r>
          </a:p>
        </p:txBody>
      </p:sp>
      <p:sp>
        <p:nvSpPr>
          <p:cNvPr id="16" name="Segnaposto testo 25">
            <a:extLst>
              <a:ext uri="{FF2B5EF4-FFF2-40B4-BE49-F238E27FC236}">
                <a16:creationId xmlns:a16="http://schemas.microsoft.com/office/drawing/2014/main" id="{573D6F7C-27EB-06A9-33DC-03EBA8631F81}"/>
              </a:ext>
            </a:extLst>
          </p:cNvPr>
          <p:cNvSpPr txBox="1">
            <a:spLocks/>
          </p:cNvSpPr>
          <p:nvPr/>
        </p:nvSpPr>
        <p:spPr bwMode="auto">
          <a:xfrm>
            <a:off x="7370671" y="2850355"/>
            <a:ext cx="3193355" cy="521959"/>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CONTRIBUTO EXPORT SU </a:t>
            </a:r>
          </a:p>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dirty="0">
                <a:ln>
                  <a:noFill/>
                </a:ln>
                <a:solidFill>
                  <a:srgbClr val="005392"/>
                </a:solidFill>
                <a:effectLst/>
                <a:uLnTx/>
                <a:uFillTx/>
                <a:latin typeface="Arial" panose="020B0604020202020204" pitchFamily="34" charset="0"/>
                <a:ea typeface="+mn-ea"/>
                <a:cs typeface="+mn-cs"/>
              </a:rPr>
              <a:t>CREDITO FORNITORE</a:t>
            </a:r>
          </a:p>
        </p:txBody>
      </p:sp>
      <p:sp>
        <p:nvSpPr>
          <p:cNvPr id="11" name="Segnaposto testo 25">
            <a:extLst>
              <a:ext uri="{FF2B5EF4-FFF2-40B4-BE49-F238E27FC236}">
                <a16:creationId xmlns:a16="http://schemas.microsoft.com/office/drawing/2014/main" id="{557C2479-1325-4CB2-F999-EDE1DFE782EB}"/>
              </a:ext>
            </a:extLst>
          </p:cNvPr>
          <p:cNvSpPr txBox="1">
            <a:spLocks/>
          </p:cNvSpPr>
          <p:nvPr/>
        </p:nvSpPr>
        <p:spPr bwMode="auto">
          <a:xfrm>
            <a:off x="10254840" y="6036681"/>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17" name="Rettangolo arrotondato 85">
            <a:extLst>
              <a:ext uri="{FF2B5EF4-FFF2-40B4-BE49-F238E27FC236}">
                <a16:creationId xmlns:a16="http://schemas.microsoft.com/office/drawing/2014/main" id="{42C86EAC-EE04-6999-78FE-262BF2A27C38}"/>
              </a:ext>
            </a:extLst>
          </p:cNvPr>
          <p:cNvSpPr/>
          <p:nvPr/>
        </p:nvSpPr>
        <p:spPr>
          <a:xfrm>
            <a:off x="5848987" y="5087184"/>
            <a:ext cx="1590351"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400" b="1" dirty="0">
                <a:solidFill>
                  <a:schemeClr val="accent2"/>
                </a:solidFill>
                <a:latin typeface="Arial" panose="020B0604020202020204"/>
              </a:rPr>
              <a:t>Accesso </a:t>
            </a:r>
          </a:p>
          <a:p>
            <a:pPr algn="ctr">
              <a:defRPr/>
            </a:pPr>
            <a:r>
              <a:rPr lang="it-IT" sz="1400" b="1" dirty="0">
                <a:solidFill>
                  <a:schemeClr val="accent2"/>
                </a:solidFill>
                <a:latin typeface="Arial" panose="020B0604020202020204"/>
              </a:rPr>
              <a:t>gratuito agli strumenti</a:t>
            </a:r>
            <a:endParaRPr lang="it-IT" sz="1050" dirty="0">
              <a:solidFill>
                <a:schemeClr val="accent2"/>
              </a:solidFill>
              <a:latin typeface="Arial" panose="020B0604020202020204"/>
            </a:endParaRPr>
          </a:p>
        </p:txBody>
      </p:sp>
      <p:pic>
        <p:nvPicPr>
          <p:cNvPr id="25" name="Elemento grafico 24" descr="Etichetta contorno">
            <a:extLst>
              <a:ext uri="{FF2B5EF4-FFF2-40B4-BE49-F238E27FC236}">
                <a16:creationId xmlns:a16="http://schemas.microsoft.com/office/drawing/2014/main" id="{1C8158A9-B3E0-F7DA-09A8-6463C51C3CE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652865" y="5358353"/>
            <a:ext cx="465706" cy="465706"/>
          </a:xfrm>
          <a:prstGeom prst="rect">
            <a:avLst/>
          </a:prstGeom>
        </p:spPr>
      </p:pic>
      <p:sp>
        <p:nvSpPr>
          <p:cNvPr id="39" name="Segnaposto testo 25">
            <a:extLst>
              <a:ext uri="{FF2B5EF4-FFF2-40B4-BE49-F238E27FC236}">
                <a16:creationId xmlns:a16="http://schemas.microsoft.com/office/drawing/2014/main" id="{9CB42950-67E5-99DC-F265-7B534BD360A4}"/>
              </a:ext>
            </a:extLst>
          </p:cNvPr>
          <p:cNvSpPr txBox="1">
            <a:spLocks/>
          </p:cNvSpPr>
          <p:nvPr/>
        </p:nvSpPr>
        <p:spPr bwMode="auto">
          <a:xfrm>
            <a:off x="7880986" y="6046749"/>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Credito Fornitore</a:t>
            </a:r>
          </a:p>
        </p:txBody>
      </p:sp>
      <p:sp>
        <p:nvSpPr>
          <p:cNvPr id="49" name="Segnaposto testo 25">
            <a:extLst>
              <a:ext uri="{FF2B5EF4-FFF2-40B4-BE49-F238E27FC236}">
                <a16:creationId xmlns:a16="http://schemas.microsoft.com/office/drawing/2014/main" id="{D0D6CCED-C147-2792-C42B-8C2B03710DF7}"/>
              </a:ext>
            </a:extLst>
          </p:cNvPr>
          <p:cNvSpPr txBox="1">
            <a:spLocks/>
          </p:cNvSpPr>
          <p:nvPr/>
        </p:nvSpPr>
        <p:spPr bwMode="auto">
          <a:xfrm>
            <a:off x="1672791" y="6058882"/>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0" name="Segnaposto testo 25">
            <a:extLst>
              <a:ext uri="{FF2B5EF4-FFF2-40B4-BE49-F238E27FC236}">
                <a16:creationId xmlns:a16="http://schemas.microsoft.com/office/drawing/2014/main" id="{0A183D38-246A-777B-3496-588575C59D82}"/>
              </a:ext>
            </a:extLst>
          </p:cNvPr>
          <p:cNvSpPr txBox="1">
            <a:spLocks/>
          </p:cNvSpPr>
          <p:nvPr/>
        </p:nvSpPr>
        <p:spPr bwMode="auto">
          <a:xfrm>
            <a:off x="3884731" y="6052886"/>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51" name="Segnaposto testo 25">
            <a:extLst>
              <a:ext uri="{FF2B5EF4-FFF2-40B4-BE49-F238E27FC236}">
                <a16:creationId xmlns:a16="http://schemas.microsoft.com/office/drawing/2014/main" id="{E249FE6D-1A19-D606-AD18-62E9C2257288}"/>
              </a:ext>
            </a:extLst>
          </p:cNvPr>
          <p:cNvSpPr txBox="1">
            <a:spLocks/>
          </p:cNvSpPr>
          <p:nvPr/>
        </p:nvSpPr>
        <p:spPr bwMode="auto">
          <a:xfrm>
            <a:off x="5804118" y="6060668"/>
            <a:ext cx="1601760" cy="228501"/>
          </a:xfrm>
          <a:prstGeom prst="rect">
            <a:avLst/>
          </a:prstGeom>
          <a:solidFill>
            <a:schemeClr val="bg1"/>
          </a:solidFill>
          <a:ln>
            <a:noFill/>
          </a:ln>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7951" rtl="0" eaLnBrk="1" fontAlgn="auto" latinLnBrk="0" hangingPunct="1">
              <a:lnSpc>
                <a:spcPct val="100000"/>
              </a:lnSpc>
              <a:spcBef>
                <a:spcPts val="0"/>
              </a:spcBef>
              <a:spcAft>
                <a:spcPts val="0"/>
              </a:spcAft>
              <a:buClrTx/>
              <a:buSzTx/>
              <a:buFontTx/>
              <a:buNone/>
              <a:tabLst/>
              <a:defRPr/>
            </a:pPr>
            <a:r>
              <a:rPr kumimoji="0" lang="it-IT" altLang="it-IT" sz="1200" i="0" u="none" strike="noStrike" kern="1200" cap="none" spc="0" normalizeH="0" baseline="0" noProof="0" dirty="0">
                <a:ln>
                  <a:noFill/>
                </a:ln>
                <a:solidFill>
                  <a:schemeClr val="accent6"/>
                </a:solidFill>
                <a:effectLst/>
                <a:uLnTx/>
                <a:uFillTx/>
                <a:latin typeface="Arial" panose="020B0604020202020204" pitchFamily="34" charset="0"/>
                <a:ea typeface="+mn-ea"/>
                <a:cs typeface="+mn-cs"/>
              </a:rPr>
              <a:t>Tutti gli strumenti</a:t>
            </a:r>
          </a:p>
        </p:txBody>
      </p:sp>
      <p:sp>
        <p:nvSpPr>
          <p:cNvPr id="14" name="Segnaposto testo 1">
            <a:extLst>
              <a:ext uri="{FF2B5EF4-FFF2-40B4-BE49-F238E27FC236}">
                <a16:creationId xmlns:a16="http://schemas.microsoft.com/office/drawing/2014/main" id="{2C9CF4FA-FFC1-8340-E30E-61ECB20D473B}"/>
              </a:ext>
            </a:extLst>
          </p:cNvPr>
          <p:cNvSpPr>
            <a:spLocks noGrp="1"/>
          </p:cNvSpPr>
          <p:nvPr>
            <p:ph type="body" idx="13"/>
          </p:nvPr>
        </p:nvSpPr>
        <p:spPr>
          <a:xfrm>
            <a:off x="334433" y="297158"/>
            <a:ext cx="8593667" cy="383116"/>
          </a:xfrm>
        </p:spPr>
        <p:txBody>
          <a:bodyPr/>
          <a:lstStyle/>
          <a:p>
            <a:r>
              <a:rPr lang="it-IT" dirty="0"/>
              <a:t>Supporto Credito all’Export</a:t>
            </a:r>
          </a:p>
        </p:txBody>
      </p:sp>
      <p:sp>
        <p:nvSpPr>
          <p:cNvPr id="15" name="Rettangolo 14">
            <a:extLst>
              <a:ext uri="{FF2B5EF4-FFF2-40B4-BE49-F238E27FC236}">
                <a16:creationId xmlns:a16="http://schemas.microsoft.com/office/drawing/2014/main" id="{C48D9DFC-D330-F81C-4B3C-303F141C6E93}"/>
              </a:ext>
            </a:extLst>
          </p:cNvPr>
          <p:cNvSpPr/>
          <p:nvPr/>
        </p:nvSpPr>
        <p:spPr>
          <a:xfrm>
            <a:off x="0" y="859895"/>
            <a:ext cx="12192000" cy="1015663"/>
          </a:xfrm>
          <a:prstGeom prst="rect">
            <a:avLst/>
          </a:prstGeom>
          <a:noFill/>
        </p:spPr>
        <p:txBody>
          <a:bodyPr wrap="square">
            <a:spAutoFit/>
          </a:bodyPr>
          <a:lstStyle/>
          <a:p>
            <a:pPr algn="ctr">
              <a:defRPr/>
            </a:pP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Contributi </a:t>
            </a:r>
            <a:r>
              <a:rPr kumimoji="0" lang="it-IT" sz="2000" i="0" u="none" strike="noStrike" kern="1200" cap="none" spc="0" normalizeH="0" baseline="0" noProof="0" dirty="0">
                <a:ln>
                  <a:noFill/>
                </a:ln>
                <a:solidFill>
                  <a:srgbClr val="415364"/>
                </a:solidFill>
                <a:effectLst/>
                <a:uLnTx/>
                <a:uFillTx/>
                <a:latin typeface="Arial" panose="020B0604020202020204"/>
                <a:ea typeface="+mn-ea"/>
                <a:cs typeface="+mn-cs"/>
              </a:rPr>
              <a:t>a valere sul </a:t>
            </a: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Fondo 295* </a:t>
            </a:r>
            <a:r>
              <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rPr>
              <a:t>a sostegno delle </a:t>
            </a:r>
            <a:r>
              <a:rPr kumimoji="0" lang="it-IT" sz="2000" b="1" i="0" u="none" strike="noStrike" kern="1200" cap="none" spc="0" normalizeH="0" baseline="0" noProof="0" dirty="0">
                <a:ln>
                  <a:noFill/>
                </a:ln>
                <a:solidFill>
                  <a:srgbClr val="415364"/>
                </a:solidFill>
                <a:effectLst/>
                <a:uLnTx/>
                <a:uFillTx/>
                <a:latin typeface="Arial" panose="020B0604020202020204"/>
                <a:ea typeface="+mn-ea"/>
                <a:cs typeface="+mn-cs"/>
              </a:rPr>
              <a:t>esportazioni di beni </a:t>
            </a:r>
            <a:r>
              <a:rPr lang="it-IT" sz="2000" b="1" dirty="0">
                <a:solidFill>
                  <a:srgbClr val="415364"/>
                </a:solidFill>
              </a:rPr>
              <a:t>di investimento e servizi.</a:t>
            </a:r>
          </a:p>
          <a:p>
            <a:pPr algn="ctr">
              <a:defRPr/>
            </a:pPr>
            <a:r>
              <a:rPr lang="it-IT" sz="2000" b="0" dirty="0"/>
              <a:t>Abbattimento dei costi finanziari per migliorare la </a:t>
            </a:r>
            <a:r>
              <a:rPr lang="it-IT" sz="2000" b="1" dirty="0">
                <a:solidFill>
                  <a:schemeClr val="accent2"/>
                </a:solidFill>
              </a:rPr>
              <a:t>competitività dell’export italiano</a:t>
            </a:r>
          </a:p>
          <a:p>
            <a:pPr lvl="0" algn="ctr">
              <a:defRPr/>
            </a:pPr>
            <a:endParaRPr kumimoji="0" lang="it-IT" sz="2000" b="0"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23" name="CasellaDiTesto 22">
            <a:extLst>
              <a:ext uri="{FF2B5EF4-FFF2-40B4-BE49-F238E27FC236}">
                <a16:creationId xmlns:a16="http://schemas.microsoft.com/office/drawing/2014/main" id="{32705352-3356-4918-75FB-E90DF43C4357}"/>
              </a:ext>
            </a:extLst>
          </p:cNvPr>
          <p:cNvSpPr txBox="1"/>
          <p:nvPr/>
        </p:nvSpPr>
        <p:spPr>
          <a:xfrm>
            <a:off x="382172" y="6461008"/>
            <a:ext cx="4268177" cy="230832"/>
          </a:xfrm>
          <a:prstGeom prst="rect">
            <a:avLst/>
          </a:prstGeom>
          <a:noFill/>
        </p:spPr>
        <p:txBody>
          <a:bodyPr wrap="square">
            <a:spAutoFit/>
          </a:bodyPr>
          <a:lstStyle/>
          <a:p>
            <a:r>
              <a:rPr lang="it-IT" sz="900" i="1" dirty="0"/>
              <a:t>* Risorse a valere su fondi pubblici gestiti da SIMEST per conto del MAECI</a:t>
            </a:r>
          </a:p>
        </p:txBody>
      </p:sp>
      <p:pic>
        <p:nvPicPr>
          <p:cNvPr id="24" name="Picture 2" descr="Oli per macchine tessili - Brescia - Avogadro">
            <a:extLst>
              <a:ext uri="{FF2B5EF4-FFF2-40B4-BE49-F238E27FC236}">
                <a16:creationId xmlns:a16="http://schemas.microsoft.com/office/drawing/2014/main" id="{FD29AC0E-9A88-8A58-848F-9C7155CCB62A}"/>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058100" y="1609090"/>
            <a:ext cx="3966634" cy="1114946"/>
          </a:xfrm>
          <a:prstGeom prst="rect">
            <a:avLst/>
          </a:prstGeom>
          <a:noFill/>
          <a:extLst>
            <a:ext uri="{909E8E84-426E-40DD-AFC4-6F175D3DCCD1}">
              <a14:hiddenFill xmlns:a14="http://schemas.microsoft.com/office/drawing/2010/main">
                <a:solidFill>
                  <a:srgbClr val="FFFFFF"/>
                </a:solidFill>
              </a14:hiddenFill>
            </a:ext>
          </a:extLst>
        </p:spPr>
      </p:pic>
      <p:sp>
        <p:nvSpPr>
          <p:cNvPr id="35" name="CasellaDiTesto 34">
            <a:extLst>
              <a:ext uri="{FF2B5EF4-FFF2-40B4-BE49-F238E27FC236}">
                <a16:creationId xmlns:a16="http://schemas.microsoft.com/office/drawing/2014/main" id="{CE0D6DDF-576D-8818-C72C-60884DA4D628}"/>
              </a:ext>
            </a:extLst>
          </p:cNvPr>
          <p:cNvSpPr txBox="1"/>
          <p:nvPr/>
        </p:nvSpPr>
        <p:spPr>
          <a:xfrm>
            <a:off x="857702" y="4296893"/>
            <a:ext cx="4402775" cy="485928"/>
          </a:xfrm>
          <a:prstGeom prst="rect">
            <a:avLst/>
          </a:prstGeom>
          <a:solidFill>
            <a:srgbClr val="EDEDED"/>
          </a:solidFill>
          <a:ln w="6350">
            <a:noFill/>
            <a:prstDash val="dash"/>
          </a:ln>
        </p:spPr>
        <p:txBody>
          <a:bodyPr vert="horz" wrap="square" lIns="91440" tIns="45720" rIns="91440" bIns="4572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dirty="0">
                <a:solidFill>
                  <a:srgbClr val="415364"/>
                </a:solidFill>
                <a:latin typeface="Arial" panose="020B0604020202020204"/>
              </a:rPr>
              <a:t>   Operatività attivabile anche su </a:t>
            </a:r>
            <a:r>
              <a:rPr kumimoji="0" lang="it-IT" sz="1400" b="1" i="0" u="none" strike="noStrike" kern="1200" cap="none" spc="0" normalizeH="0" baseline="0" noProof="0" dirty="0">
                <a:ln>
                  <a:noFill/>
                </a:ln>
                <a:solidFill>
                  <a:srgbClr val="005392"/>
                </a:solidFill>
                <a:effectLst/>
                <a:uLnTx/>
                <a:uFillTx/>
                <a:latin typeface="Arial" panose="020B0604020202020204"/>
              </a:rPr>
              <a:t>Lettere di Credito Export</a:t>
            </a:r>
          </a:p>
        </p:txBody>
      </p:sp>
      <p:grpSp>
        <p:nvGrpSpPr>
          <p:cNvPr id="36" name="Gruppo 35">
            <a:extLst>
              <a:ext uri="{FF2B5EF4-FFF2-40B4-BE49-F238E27FC236}">
                <a16:creationId xmlns:a16="http://schemas.microsoft.com/office/drawing/2014/main" id="{1F4ADE17-56CE-A11C-0807-6E2B5BFAE627}"/>
              </a:ext>
            </a:extLst>
          </p:cNvPr>
          <p:cNvGrpSpPr>
            <a:grpSpLocks noChangeAspect="1"/>
          </p:cNvGrpSpPr>
          <p:nvPr/>
        </p:nvGrpSpPr>
        <p:grpSpPr>
          <a:xfrm>
            <a:off x="692496" y="4212920"/>
            <a:ext cx="356777" cy="356777"/>
            <a:chOff x="688228" y="5442273"/>
            <a:chExt cx="435570" cy="435570"/>
          </a:xfrm>
        </p:grpSpPr>
        <p:sp>
          <p:nvSpPr>
            <p:cNvPr id="37" name="Ovale 36">
              <a:extLst>
                <a:ext uri="{FF2B5EF4-FFF2-40B4-BE49-F238E27FC236}">
                  <a16:creationId xmlns:a16="http://schemas.microsoft.com/office/drawing/2014/main" id="{3970B4A6-8317-6B09-5F08-157D14384E6D}"/>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8" name="Immagine 37">
              <a:extLst>
                <a:ext uri="{FF2B5EF4-FFF2-40B4-BE49-F238E27FC236}">
                  <a16:creationId xmlns:a16="http://schemas.microsoft.com/office/drawing/2014/main" id="{DE604F9B-D512-0ED8-0F1E-7EA38D71017E}"/>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sp>
        <p:nvSpPr>
          <p:cNvPr id="41" name="CasellaDiTesto 40">
            <a:extLst>
              <a:ext uri="{FF2B5EF4-FFF2-40B4-BE49-F238E27FC236}">
                <a16:creationId xmlns:a16="http://schemas.microsoft.com/office/drawing/2014/main" id="{A77D3C78-0D58-6F92-37A5-3C7C31BC1DE6}"/>
              </a:ext>
            </a:extLst>
          </p:cNvPr>
          <p:cNvSpPr txBox="1"/>
          <p:nvPr/>
        </p:nvSpPr>
        <p:spPr>
          <a:xfrm>
            <a:off x="6865877" y="4292923"/>
            <a:ext cx="4402775" cy="482760"/>
          </a:xfrm>
          <a:prstGeom prst="rect">
            <a:avLst/>
          </a:prstGeom>
          <a:solidFill>
            <a:srgbClr val="EDEDED"/>
          </a:solidFill>
          <a:ln w="6350">
            <a:noFill/>
            <a:prstDash val="dash"/>
          </a:ln>
        </p:spPr>
        <p:txBody>
          <a:bodyPr vert="horz" wrap="square" lIns="91440" tIns="45720" rIns="91440" bIns="45720" rtlCol="0" anchor="ctr">
            <a:normAutofit lnSpcReduction="10000"/>
          </a:bodyPr>
          <a:lstStyle/>
          <a:p>
            <a:pPr lvl="0" algn="ctr">
              <a:defRPr/>
            </a:pPr>
            <a:r>
              <a:rPr lang="it-IT" sz="1400" dirty="0">
                <a:solidFill>
                  <a:srgbClr val="415364"/>
                </a:solidFill>
                <a:latin typeface="Arial" panose="020B0604020202020204"/>
              </a:rPr>
              <a:t>    Operatività attivabile anche per </a:t>
            </a:r>
            <a:r>
              <a:rPr lang="it-IT" sz="1400" b="1" dirty="0">
                <a:solidFill>
                  <a:srgbClr val="005392"/>
                </a:solidFill>
              </a:rPr>
              <a:t>contratti di Leasing all’Esportazione</a:t>
            </a:r>
            <a:endParaRPr kumimoji="0" lang="it-IT" sz="1400" b="1" i="0" u="none" strike="noStrike" kern="1200" cap="none" spc="0" normalizeH="0" baseline="0" noProof="0" dirty="0">
              <a:ln>
                <a:noFill/>
              </a:ln>
              <a:solidFill>
                <a:srgbClr val="005392"/>
              </a:solidFill>
              <a:effectLst/>
              <a:uLnTx/>
              <a:uFillTx/>
              <a:latin typeface="Arial" panose="020B0604020202020204"/>
            </a:endParaRPr>
          </a:p>
        </p:txBody>
      </p:sp>
      <p:grpSp>
        <p:nvGrpSpPr>
          <p:cNvPr id="42" name="Gruppo 41">
            <a:extLst>
              <a:ext uri="{FF2B5EF4-FFF2-40B4-BE49-F238E27FC236}">
                <a16:creationId xmlns:a16="http://schemas.microsoft.com/office/drawing/2014/main" id="{7259C763-6E03-18BE-7EFD-6BEF99F5DC93}"/>
              </a:ext>
            </a:extLst>
          </p:cNvPr>
          <p:cNvGrpSpPr>
            <a:grpSpLocks noChangeAspect="1"/>
          </p:cNvGrpSpPr>
          <p:nvPr/>
        </p:nvGrpSpPr>
        <p:grpSpPr>
          <a:xfrm>
            <a:off x="6700671" y="4208950"/>
            <a:ext cx="356777" cy="356777"/>
            <a:chOff x="688228" y="5442273"/>
            <a:chExt cx="435570" cy="435570"/>
          </a:xfrm>
        </p:grpSpPr>
        <p:sp>
          <p:nvSpPr>
            <p:cNvPr id="43" name="Ovale 42">
              <a:extLst>
                <a:ext uri="{FF2B5EF4-FFF2-40B4-BE49-F238E27FC236}">
                  <a16:creationId xmlns:a16="http://schemas.microsoft.com/office/drawing/2014/main" id="{5EBE6970-05D3-EA02-0A06-994768EE7483}"/>
                </a:ext>
              </a:extLst>
            </p:cNvPr>
            <p:cNvSpPr>
              <a:spLocks noChangeAspect="1"/>
            </p:cNvSpPr>
            <p:nvPr/>
          </p:nvSpPr>
          <p:spPr>
            <a:xfrm>
              <a:off x="716047" y="5467221"/>
              <a:ext cx="379931" cy="3799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44" name="Immagine 43">
              <a:extLst>
                <a:ext uri="{FF2B5EF4-FFF2-40B4-BE49-F238E27FC236}">
                  <a16:creationId xmlns:a16="http://schemas.microsoft.com/office/drawing/2014/main" id="{19BA5D2A-8E27-DF9D-D62A-C9333ADDA447}"/>
                </a:ext>
              </a:extLst>
            </p:cNvPr>
            <p:cNvPicPr>
              <a:picLocks noChangeAspect="1"/>
            </p:cNvPicPr>
            <p:nvPr/>
          </p:nvPicPr>
          <p:blipFill>
            <a:blip r:embed="rId1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88228" y="5442273"/>
              <a:ext cx="435570" cy="435570"/>
            </a:xfrm>
            <a:prstGeom prst="rect">
              <a:avLst/>
            </a:prstGeom>
          </p:spPr>
        </p:pic>
      </p:grpSp>
      <p:pic>
        <p:nvPicPr>
          <p:cNvPr id="8" name="Immagine 7" descr="Banchina commerciale con nave portacontainer per trasporto merci e gru che scarica nave">
            <a:extLst>
              <a:ext uri="{FF2B5EF4-FFF2-40B4-BE49-F238E27FC236}">
                <a16:creationId xmlns:a16="http://schemas.microsoft.com/office/drawing/2014/main" id="{3A733247-9A3C-5E19-A5B1-6C07BCCF88B0}"/>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55471" y="1618492"/>
            <a:ext cx="3962755" cy="1096142"/>
          </a:xfrm>
          <a:prstGeom prst="rect">
            <a:avLst/>
          </a:prstGeom>
        </p:spPr>
      </p:pic>
      <p:sp>
        <p:nvSpPr>
          <p:cNvPr id="2" name="CasellaDiTesto 1">
            <a:extLst>
              <a:ext uri="{FF2B5EF4-FFF2-40B4-BE49-F238E27FC236}">
                <a16:creationId xmlns:a16="http://schemas.microsoft.com/office/drawing/2014/main" id="{F6730F9D-3EA1-F71F-6189-8098E3AE23FE}"/>
              </a:ext>
            </a:extLst>
          </p:cNvPr>
          <p:cNvSpPr txBox="1"/>
          <p:nvPr/>
        </p:nvSpPr>
        <p:spPr>
          <a:xfrm>
            <a:off x="29279" y="5127577"/>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3" name="Elemento grafico 2" descr="Accento circonflesso verso destra con riempimento a tinta unita">
            <a:extLst>
              <a:ext uri="{FF2B5EF4-FFF2-40B4-BE49-F238E27FC236}">
                <a16:creationId xmlns:a16="http://schemas.microsoft.com/office/drawing/2014/main" id="{6234817A-2D2B-850A-3C24-880C6743806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80602" y="5285124"/>
            <a:ext cx="519453" cy="712189"/>
          </a:xfrm>
          <a:prstGeom prst="rect">
            <a:avLst/>
          </a:prstGeom>
        </p:spPr>
      </p:pic>
    </p:spTree>
    <p:extLst>
      <p:ext uri="{BB962C8B-B14F-4D97-AF65-F5344CB8AC3E}">
        <p14:creationId xmlns:p14="http://schemas.microsoft.com/office/powerpoint/2010/main" val="65475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3"/>
          </p:nvPr>
        </p:nvSpPr>
        <p:spPr/>
        <p:txBody>
          <a:bodyPr/>
          <a:lstStyle/>
          <a:p>
            <a:r>
              <a:rPr lang="it-IT" dirty="0"/>
              <a:t>Contributo Export su Credito Fornitore</a:t>
            </a:r>
          </a:p>
        </p:txBody>
      </p:sp>
      <p:sp>
        <p:nvSpPr>
          <p:cNvPr id="4" name="Segnaposto numero diapositiva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pic>
        <p:nvPicPr>
          <p:cNvPr id="8" name="Immagin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0775" y="1298719"/>
            <a:ext cx="1205079" cy="574924"/>
          </a:xfrm>
          <a:prstGeom prst="rect">
            <a:avLst/>
          </a:prstGeom>
        </p:spPr>
      </p:pic>
      <p:sp>
        <p:nvSpPr>
          <p:cNvPr id="9" name="Rettangolo 8"/>
          <p:cNvSpPr/>
          <p:nvPr/>
        </p:nvSpPr>
        <p:spPr>
          <a:xfrm>
            <a:off x="5899104" y="3397054"/>
            <a:ext cx="1511137" cy="46835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Acquirente estero</a:t>
            </a:r>
          </a:p>
        </p:txBody>
      </p:sp>
      <p:sp>
        <p:nvSpPr>
          <p:cNvPr id="13" name="Rettangolo 12"/>
          <p:cNvSpPr/>
          <p:nvPr/>
        </p:nvSpPr>
        <p:spPr>
          <a:xfrm>
            <a:off x="9903352" y="3387859"/>
            <a:ext cx="1512000" cy="48443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Esportatore italiano</a:t>
            </a:r>
          </a:p>
        </p:txBody>
      </p:sp>
      <p:sp>
        <p:nvSpPr>
          <p:cNvPr id="14" name="Rettangolo 13"/>
          <p:cNvSpPr/>
          <p:nvPr/>
        </p:nvSpPr>
        <p:spPr>
          <a:xfrm>
            <a:off x="9903352" y="1341230"/>
            <a:ext cx="1512000" cy="484430"/>
          </a:xfrm>
          <a:prstGeom prst="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EFD"/>
                </a:solidFill>
                <a:effectLst/>
                <a:uLnTx/>
                <a:uFillTx/>
                <a:latin typeface="Arial" panose="020B0604020202020204"/>
                <a:ea typeface="+mn-ea"/>
                <a:cs typeface="+mn-cs"/>
              </a:rPr>
              <a:t>Istituto Scontante</a:t>
            </a:r>
            <a:endParaRPr kumimoji="0" lang="it-IT" sz="1000" b="0" i="0" u="none" strike="noStrike" kern="1200" cap="none" spc="0" normalizeH="0" baseline="0" noProof="0" dirty="0">
              <a:ln>
                <a:noFill/>
              </a:ln>
              <a:solidFill>
                <a:srgbClr val="FFFEFD"/>
              </a:solidFill>
              <a:effectLst/>
              <a:uLnTx/>
              <a:uFillTx/>
              <a:latin typeface="Arial" panose="020B0604020202020204"/>
              <a:ea typeface="+mn-ea"/>
              <a:cs typeface="+mn-cs"/>
            </a:endParaRPr>
          </a:p>
        </p:txBody>
      </p:sp>
      <p:cxnSp>
        <p:nvCxnSpPr>
          <p:cNvPr id="16" name="Connettore 2 15"/>
          <p:cNvCxnSpPr/>
          <p:nvPr/>
        </p:nvCxnSpPr>
        <p:spPr>
          <a:xfrm flipH="1" flipV="1">
            <a:off x="10659351" y="1972567"/>
            <a:ext cx="0" cy="115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7" name="CasellaDiTesto 16"/>
          <p:cNvSpPr txBox="1"/>
          <p:nvPr/>
        </p:nvSpPr>
        <p:spPr>
          <a:xfrm>
            <a:off x="7705804" y="3197940"/>
            <a:ext cx="1830391" cy="355013"/>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Contratto commerciale con pagamento dilazionato</a:t>
            </a:r>
          </a:p>
        </p:txBody>
      </p:sp>
      <p:sp>
        <p:nvSpPr>
          <p:cNvPr id="18" name="CasellaDiTesto 17"/>
          <p:cNvSpPr txBox="1"/>
          <p:nvPr/>
        </p:nvSpPr>
        <p:spPr>
          <a:xfrm>
            <a:off x="7617619" y="3741580"/>
            <a:ext cx="2047007" cy="426305"/>
          </a:xfrm>
          <a:prstGeom prst="rect">
            <a:avLst/>
          </a:prstGeom>
        </p:spPr>
        <p:txBody>
          <a:bodyPr vert="horz"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Titoli di pagamento al tasso di </a:t>
            </a:r>
            <a:r>
              <a:rPr kumimoji="0" lang="it-IT" sz="1000" b="1" i="0" u="none" strike="noStrike" kern="1200" cap="none" spc="0" normalizeH="0" baseline="0" noProof="0" dirty="0">
                <a:ln>
                  <a:noFill/>
                </a:ln>
                <a:solidFill>
                  <a:srgbClr val="415364"/>
                </a:solidFill>
                <a:effectLst/>
                <a:uLnTx/>
                <a:uFillTx/>
                <a:latin typeface="Arial" panose="020B0604020202020204"/>
                <a:ea typeface="+mn-ea"/>
                <a:cs typeface="+mn-cs"/>
              </a:rPr>
              <a:t>dilazione pari minimo al CIRR</a:t>
            </a:r>
          </a:p>
        </p:txBody>
      </p:sp>
      <p:sp>
        <p:nvSpPr>
          <p:cNvPr id="19" name="Ovale 18"/>
          <p:cNvSpPr>
            <a:spLocks noChangeAspect="1"/>
          </p:cNvSpPr>
          <p:nvPr/>
        </p:nvSpPr>
        <p:spPr>
          <a:xfrm>
            <a:off x="8491785" y="2860822"/>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1</a:t>
            </a:r>
          </a:p>
        </p:txBody>
      </p:sp>
      <p:cxnSp>
        <p:nvCxnSpPr>
          <p:cNvPr id="21" name="Connettore 2 20"/>
          <p:cNvCxnSpPr/>
          <p:nvPr/>
        </p:nvCxnSpPr>
        <p:spPr>
          <a:xfrm>
            <a:off x="7410241" y="1825660"/>
            <a:ext cx="2493109" cy="143636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Rettangolo 28"/>
          <p:cNvSpPr/>
          <p:nvPr/>
        </p:nvSpPr>
        <p:spPr>
          <a:xfrm>
            <a:off x="255300" y="1348618"/>
            <a:ext cx="5078714" cy="4524315"/>
          </a:xfrm>
          <a:prstGeom prst="rect">
            <a:avLst/>
          </a:prstGeom>
        </p:spPr>
        <p:txBody>
          <a:bodyPr wrap="square">
            <a:spAutoFit/>
          </a:bodyPr>
          <a:lstStyle/>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Esportatore e Acquirente estero stipulano un contratto commerciale con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pagamenti dilazionati a medio e lungo termine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24 mesi) ad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tasso </a:t>
            </a:r>
            <a:r>
              <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rPr>
              <a:t>di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dilazione minimo pari al CIRR</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per la fornitura di impianti o macchinari. Il tasso CIRR può essere maggiorato del premio per la copertura assicurativa e delle commissioni bancarie. A fronte delle rate del piano di ammortamento vengono emessi titoli di pagamento (es. cambiali, tratte o lettere di credito). </a:t>
            </a: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
                <a:srgbClr val="415364"/>
              </a:buClr>
              <a:buSzTx/>
              <a:buFontTx/>
              <a:buAutoNum type="arabicPeriod"/>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L’Istituto Scontante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sconta pro-soluto e/o pro-solvendo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 titoli di pagamento emessi dall'Acquirente estero a favore dell’Esportatore.</a:t>
            </a: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Tx/>
              <a:buAutoNum type="arabicPeriod"/>
              <a:tabLst/>
              <a:defRPr/>
            </a:pP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Se il tasso della dilazione di pagamento del contratto commerciale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 netto di un eventuale premio per la garanzia/assicurazione del rischio del credito dell’Acquirente estero e di eventuali spese e commissioni bancarie incluse nel tasso)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è inferiore al tasso di sconto richiesto dall’Istituto Scontante, </a:t>
            </a:r>
            <a:r>
              <a:rPr lang="it-IT" sz="1200" b="1" dirty="0">
                <a:solidFill>
                  <a:srgbClr val="005392"/>
                </a:solidFill>
                <a:latin typeface="Arial" panose="020B0604020202020204"/>
              </a:rPr>
              <a:t>SIMEST eroga un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pari a tale differenza, nei limiti del livello massimo dei contributi</a:t>
            </a:r>
            <a:r>
              <a:rPr kumimoji="0" lang="it-IT" sz="1200" b="1" i="0" u="none" strike="noStrike" kern="1200" cap="none" spc="0" normalizeH="0" noProof="0" dirty="0">
                <a:ln>
                  <a:noFill/>
                </a:ln>
                <a:solidFill>
                  <a:srgbClr val="005392"/>
                </a:solidFill>
                <a:effectLst/>
                <a:uLnTx/>
                <a:uFillTx/>
                <a:latin typeface="Arial" panose="020B0604020202020204"/>
                <a:ea typeface="+mn-ea"/>
                <a:cs typeface="+mn-cs"/>
              </a:rPr>
              <a:t> approvati</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5392"/>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Il </a:t>
            </a:r>
            <a:r>
              <a:rPr kumimoji="0" lang="it-IT" sz="1200" b="1" i="0" u="none" strike="noStrike" kern="1200" cap="none" spc="0" normalizeH="0" baseline="0" noProof="0" dirty="0">
                <a:ln>
                  <a:noFill/>
                </a:ln>
                <a:solidFill>
                  <a:srgbClr val="005392"/>
                </a:solidFill>
                <a:effectLst/>
                <a:uLnTx/>
                <a:uFillTx/>
                <a:latin typeface="Arial" panose="020B0604020202020204"/>
                <a:ea typeface="+mn-ea"/>
                <a:cs typeface="+mn-cs"/>
              </a:rPr>
              <a:t>contributo SIMEST è erogato </a:t>
            </a:r>
            <a:r>
              <a:rPr kumimoji="0" lang="it-IT" sz="1200" b="1" i="1" u="none" strike="noStrike" kern="1200" cap="none" spc="0" normalizeH="0" baseline="0" noProof="0" dirty="0">
                <a:ln>
                  <a:noFill/>
                </a:ln>
                <a:solidFill>
                  <a:srgbClr val="005392"/>
                </a:solidFill>
                <a:effectLst/>
                <a:uLnTx/>
                <a:uFillTx/>
                <a:latin typeface="Arial" panose="020B0604020202020204"/>
                <a:ea typeface="+mn-ea"/>
                <a:cs typeface="+mn-cs"/>
              </a:rPr>
              <a:t>up front </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all’Esportatore.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L’operazione può prevedere la copertura assicurativa per il rischio del credito dell’Acquirente estero. </a:t>
            </a:r>
          </a:p>
        </p:txBody>
      </p:sp>
      <p:sp>
        <p:nvSpPr>
          <p:cNvPr id="31" name="Rettangolo 30"/>
          <p:cNvSpPr/>
          <p:nvPr/>
        </p:nvSpPr>
        <p:spPr>
          <a:xfrm>
            <a:off x="255299" y="1093303"/>
            <a:ext cx="5221977" cy="4825828"/>
          </a:xfrm>
          <a:prstGeom prst="rect">
            <a:avLst/>
          </a:prstGeom>
          <a:no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a:ln>
                <a:noFill/>
              </a:ln>
              <a:solidFill>
                <a:srgbClr val="FFFEFD"/>
              </a:solidFill>
              <a:effectLst/>
              <a:uLnTx/>
              <a:uFillTx/>
              <a:latin typeface="Arial" panose="020B0604020202020204"/>
              <a:ea typeface="+mn-ea"/>
              <a:cs typeface="+mn-cs"/>
            </a:endParaRPr>
          </a:p>
        </p:txBody>
      </p:sp>
      <p:pic>
        <p:nvPicPr>
          <p:cNvPr id="32" name="Immagine 31"/>
          <p:cNvPicPr>
            <a:picLocks noChangeAspect="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flipH="1">
            <a:off x="172915" y="807017"/>
            <a:ext cx="448732" cy="475129"/>
          </a:xfrm>
          <a:prstGeom prst="rect">
            <a:avLst/>
          </a:prstGeom>
          <a:solidFill>
            <a:schemeClr val="bg1"/>
          </a:solidFill>
        </p:spPr>
      </p:pic>
      <p:sp>
        <p:nvSpPr>
          <p:cNvPr id="33" name="Rettangolo 32"/>
          <p:cNvSpPr/>
          <p:nvPr/>
        </p:nvSpPr>
        <p:spPr>
          <a:xfrm>
            <a:off x="621647" y="836833"/>
            <a:ext cx="3579513" cy="511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STRUTTURA DELL’INTERVENTO</a:t>
            </a:r>
          </a:p>
        </p:txBody>
      </p:sp>
      <p:sp>
        <p:nvSpPr>
          <p:cNvPr id="35" name="Ovale 34"/>
          <p:cNvSpPr>
            <a:spLocks noChangeAspect="1"/>
          </p:cNvSpPr>
          <p:nvPr/>
        </p:nvSpPr>
        <p:spPr>
          <a:xfrm>
            <a:off x="8798886" y="1873643"/>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3</a:t>
            </a:r>
          </a:p>
        </p:txBody>
      </p:sp>
      <p:sp>
        <p:nvSpPr>
          <p:cNvPr id="40" name="CasellaDiTesto 39"/>
          <p:cNvSpPr txBox="1"/>
          <p:nvPr/>
        </p:nvSpPr>
        <p:spPr>
          <a:xfrm>
            <a:off x="7243730" y="1215183"/>
            <a:ext cx="542106"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a:t>
            </a:r>
          </a:p>
        </p:txBody>
      </p:sp>
      <p:sp>
        <p:nvSpPr>
          <p:cNvPr id="41" name="CasellaDiTesto 40"/>
          <p:cNvSpPr txBox="1"/>
          <p:nvPr/>
        </p:nvSpPr>
        <p:spPr>
          <a:xfrm>
            <a:off x="5869105" y="5647241"/>
            <a:ext cx="5503790" cy="271890"/>
          </a:xfrm>
          <a:prstGeom prst="rect">
            <a:avLst/>
          </a:prstGeom>
        </p:spPr>
        <p:txBody>
          <a:bodyPr vert="horz" wrap="square" lIns="91440" tIns="45720" rIns="91440" bIns="4572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1" u="none" strike="noStrike" kern="1200" cap="none" spc="0" normalizeH="0" baseline="0" noProof="0" dirty="0">
                <a:ln>
                  <a:noFill/>
                </a:ln>
                <a:solidFill>
                  <a:srgbClr val="415364"/>
                </a:solidFill>
                <a:effectLst/>
                <a:uLnTx/>
                <a:uFillTx/>
                <a:latin typeface="Arial" panose="020B0604020202020204"/>
                <a:ea typeface="+mn-ea"/>
                <a:cs typeface="+mn-cs"/>
              </a:rPr>
              <a:t>(*) SIMEST in qualità di gestore dei fondi pubblici per conto del MAECI </a:t>
            </a:r>
          </a:p>
        </p:txBody>
      </p:sp>
      <p:cxnSp>
        <p:nvCxnSpPr>
          <p:cNvPr id="34" name="Connettore 2 33"/>
          <p:cNvCxnSpPr/>
          <p:nvPr/>
        </p:nvCxnSpPr>
        <p:spPr>
          <a:xfrm flipH="1">
            <a:off x="7597123" y="3578610"/>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7" name="Connettore 2 36"/>
          <p:cNvCxnSpPr/>
          <p:nvPr/>
        </p:nvCxnSpPr>
        <p:spPr>
          <a:xfrm flipV="1">
            <a:off x="7587919" y="3690265"/>
            <a:ext cx="2088000"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1" name="Rettangolo 10"/>
          <p:cNvSpPr/>
          <p:nvPr/>
        </p:nvSpPr>
        <p:spPr>
          <a:xfrm>
            <a:off x="9997737" y="2329760"/>
            <a:ext cx="1340953" cy="553998"/>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415364"/>
                </a:solidFill>
                <a:effectLst/>
                <a:uLnTx/>
                <a:uFillTx/>
                <a:latin typeface="Arial" panose="020B0604020202020204"/>
                <a:ea typeface="+mn-ea"/>
                <a:cs typeface="+mn-cs"/>
              </a:rPr>
              <a:t>Sconto pro soluto/pro solvendo titoli di pagamento</a:t>
            </a:r>
          </a:p>
        </p:txBody>
      </p:sp>
      <p:sp>
        <p:nvSpPr>
          <p:cNvPr id="36" name="Ovale 35"/>
          <p:cNvSpPr>
            <a:spLocks noChangeAspect="1"/>
          </p:cNvSpPr>
          <p:nvPr/>
        </p:nvSpPr>
        <p:spPr>
          <a:xfrm>
            <a:off x="9972420" y="2061779"/>
            <a:ext cx="258427" cy="258427"/>
          </a:xfrm>
          <a:prstGeom prst="ellipse">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FEFD"/>
                </a:solidFill>
                <a:effectLst/>
                <a:uLnTx/>
                <a:uFillTx/>
                <a:latin typeface="Arial" panose="020B0604020202020204"/>
                <a:ea typeface="+mn-ea"/>
                <a:cs typeface="+mn-cs"/>
              </a:rPr>
              <a:t>2</a:t>
            </a:r>
          </a:p>
        </p:txBody>
      </p:sp>
      <p:sp>
        <p:nvSpPr>
          <p:cNvPr id="44" name="CasellaDiTesto 43"/>
          <p:cNvSpPr txBox="1"/>
          <p:nvPr/>
        </p:nvSpPr>
        <p:spPr>
          <a:xfrm rot="1814203">
            <a:off x="7857234" y="2159134"/>
            <a:ext cx="1830391" cy="398955"/>
          </a:xfrm>
          <a:prstGeom prst="rect">
            <a:avLst/>
          </a:prstGeom>
        </p:spPr>
        <p:txBody>
          <a:bodyPr vert="horz" wrap="square" lIns="91440" tIns="45720" rIns="91440" bIns="4572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415364"/>
                </a:solidFill>
                <a:effectLst/>
                <a:uLnTx/>
                <a:uFillTx/>
                <a:latin typeface="Arial" panose="020B0604020202020204"/>
                <a:ea typeface="+mn-ea"/>
                <a:cs typeface="+mn-cs"/>
              </a:rPr>
              <a:t>Contributo SIMEST erogato </a:t>
            </a:r>
            <a:r>
              <a:rPr kumimoji="0" lang="it-IT" sz="1050" b="1" i="1" u="none" strike="noStrike" kern="1200" cap="none" spc="0" normalizeH="0" baseline="0" noProof="0" dirty="0">
                <a:ln>
                  <a:noFill/>
                </a:ln>
                <a:solidFill>
                  <a:srgbClr val="415364"/>
                </a:solidFill>
                <a:effectLst/>
                <a:uLnTx/>
                <a:uFillTx/>
                <a:latin typeface="Arial" panose="020B0604020202020204"/>
                <a:ea typeface="+mn-ea"/>
                <a:cs typeface="+mn-cs"/>
              </a:rPr>
              <a:t>up front </a:t>
            </a:r>
          </a:p>
        </p:txBody>
      </p:sp>
      <p:cxnSp>
        <p:nvCxnSpPr>
          <p:cNvPr id="47" name="Connettore 2 46"/>
          <p:cNvCxnSpPr/>
          <p:nvPr/>
        </p:nvCxnSpPr>
        <p:spPr>
          <a:xfrm flipV="1">
            <a:off x="10659351" y="4016801"/>
            <a:ext cx="0" cy="61200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50" name="Rettangolo 49"/>
          <p:cNvSpPr/>
          <p:nvPr/>
        </p:nvSpPr>
        <p:spPr>
          <a:xfrm>
            <a:off x="9903350" y="4729300"/>
            <a:ext cx="1512000" cy="484430"/>
          </a:xfrm>
          <a:prstGeom prst="rect">
            <a:avLst/>
          </a:prstGeom>
          <a:solidFill>
            <a:schemeClr val="bg1"/>
          </a:solidFill>
          <a:ln>
            <a:solidFill>
              <a:schemeClr val="accent1"/>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Copertura assicurativa</a:t>
            </a:r>
          </a:p>
        </p:txBody>
      </p:sp>
      <p:pic>
        <p:nvPicPr>
          <p:cNvPr id="3" name="Picture 2" descr="Istituzioni Italiane (MAECI)">
            <a:extLst>
              <a:ext uri="{FF2B5EF4-FFF2-40B4-BE49-F238E27FC236}">
                <a16:creationId xmlns:a16="http://schemas.microsoft.com/office/drawing/2014/main" id="{7B49B559-5617-90AC-8256-7AE378EA11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18523" y="5570862"/>
            <a:ext cx="424647" cy="42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6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descr="Immagine che contiene finestra, aria aperta, facciata, balcone&#10;&#10;Descrizione generata automaticamente">
            <a:extLst>
              <a:ext uri="{FF2B5EF4-FFF2-40B4-BE49-F238E27FC236}">
                <a16:creationId xmlns:a16="http://schemas.microsoft.com/office/drawing/2014/main" id="{81F485EF-A905-CF0E-517F-D45F92B5F7D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3" name="CasellaDiTesto 2">
            <a:extLst>
              <a:ext uri="{FF2B5EF4-FFF2-40B4-BE49-F238E27FC236}">
                <a16:creationId xmlns:a16="http://schemas.microsoft.com/office/drawing/2014/main" id="{D4A3511C-338D-ECB9-D091-916D73493EA2}"/>
              </a:ext>
            </a:extLst>
          </p:cNvPr>
          <p:cNvSpPr txBox="1"/>
          <p:nvPr/>
        </p:nvSpPr>
        <p:spPr>
          <a:xfrm>
            <a:off x="20" y="4787900"/>
            <a:ext cx="12191980" cy="1482880"/>
          </a:xfrm>
          <a:prstGeom prst="rect">
            <a:avLst/>
          </a:prstGeom>
          <a:solidFill>
            <a:schemeClr val="bg1">
              <a:alpha val="91000"/>
            </a:schemeClr>
          </a:solidFill>
        </p:spPr>
        <p:txBody>
          <a:bodyPr vert="horz" lIns="91440" tIns="45720" rIns="91440" bIns="45720" rtlCol="0" anchor="ctr">
            <a:normAutofit/>
          </a:bodyPr>
          <a:lstStyle/>
          <a:p>
            <a:pPr>
              <a:lnSpc>
                <a:spcPct val="90000"/>
              </a:lnSpc>
              <a:spcBef>
                <a:spcPct val="0"/>
              </a:spcBef>
              <a:spcAft>
                <a:spcPts val="600"/>
              </a:spcAft>
            </a:pPr>
            <a:r>
              <a:rPr lang="en-US" sz="7200" dirty="0">
                <a:solidFill>
                  <a:schemeClr val="accent1"/>
                </a:solidFill>
                <a:latin typeface="+mj-lt"/>
                <a:ea typeface="+mj-ea"/>
                <a:cs typeface="+mj-cs"/>
              </a:rPr>
              <a:t>Grazie</a:t>
            </a:r>
          </a:p>
        </p:txBody>
      </p:sp>
    </p:spTree>
    <p:extLst>
      <p:ext uri="{BB962C8B-B14F-4D97-AF65-F5344CB8AC3E}">
        <p14:creationId xmlns:p14="http://schemas.microsoft.com/office/powerpoint/2010/main" val="385695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testo 10"/>
          <p:cNvSpPr>
            <a:spLocks noGrp="1"/>
          </p:cNvSpPr>
          <p:nvPr>
            <p:ph type="body" sz="quarter" idx="10"/>
          </p:nvPr>
        </p:nvSpPr>
        <p:spPr>
          <a:xfrm>
            <a:off x="334433" y="1557867"/>
            <a:ext cx="4760081" cy="2952751"/>
          </a:xfrm>
        </p:spPr>
        <p:txBody>
          <a:bodyPr>
            <a:normAutofit/>
          </a:bodyPr>
          <a:lstStyle/>
          <a:p>
            <a:r>
              <a:rPr lang="it-IT" sz="4800" dirty="0"/>
              <a:t>Focus:</a:t>
            </a:r>
          </a:p>
          <a:p>
            <a:r>
              <a:rPr lang="it-IT" sz="4800" dirty="0"/>
              <a:t>Finanziamenti agevolati</a:t>
            </a:r>
          </a:p>
        </p:txBody>
      </p:sp>
      <p:pic>
        <p:nvPicPr>
          <p:cNvPr id="2" name="Immagine 1">
            <a:extLst>
              <a:ext uri="{FF2B5EF4-FFF2-40B4-BE49-F238E27FC236}">
                <a16:creationId xmlns:a16="http://schemas.microsoft.com/office/drawing/2014/main" id="{0AC1F731-6654-3333-CE4D-8BDD5D3567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5751" y="-19347"/>
            <a:ext cx="6316249" cy="6877347"/>
          </a:xfrm>
          <a:prstGeom prst="rect">
            <a:avLst/>
          </a:prstGeom>
        </p:spPr>
      </p:pic>
    </p:spTree>
    <p:extLst>
      <p:ext uri="{BB962C8B-B14F-4D97-AF65-F5344CB8AC3E}">
        <p14:creationId xmlns:p14="http://schemas.microsoft.com/office/powerpoint/2010/main" val="317059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136F529-CC75-5B75-22D7-66D231CC8FD2}"/>
              </a:ext>
            </a:extLst>
          </p:cNvPr>
          <p:cNvSpPr>
            <a:spLocks noGrp="1"/>
          </p:cNvSpPr>
          <p:nvPr>
            <p:ph type="sldNum" sz="quarter" idx="12"/>
          </p:nvPr>
        </p:nvSpPr>
        <p:spPr>
          <a:xfrm>
            <a:off x="334433" y="6109172"/>
            <a:ext cx="1344083" cy="244916"/>
          </a:xfrm>
        </p:spPr>
        <p:txBody>
          <a:bodyPr/>
          <a:lstStyle/>
          <a:p>
            <a:fld id="{608DA0FE-9C19-F746-8419-6700E348BF78}" type="slidenum">
              <a:rPr lang="it-IT" smtClean="0"/>
              <a:pPr/>
              <a:t>4</a:t>
            </a:fld>
            <a:endParaRPr lang="it-IT" dirty="0"/>
          </a:p>
        </p:txBody>
      </p:sp>
      <p:grpSp>
        <p:nvGrpSpPr>
          <p:cNvPr id="60" name="Gruppo 59">
            <a:extLst>
              <a:ext uri="{FF2B5EF4-FFF2-40B4-BE49-F238E27FC236}">
                <a16:creationId xmlns:a16="http://schemas.microsoft.com/office/drawing/2014/main" id="{F539FC96-2C8B-D986-6B16-CD264F7A669A}"/>
              </a:ext>
            </a:extLst>
          </p:cNvPr>
          <p:cNvGrpSpPr/>
          <p:nvPr/>
        </p:nvGrpSpPr>
        <p:grpSpPr>
          <a:xfrm>
            <a:off x="5079870" y="2029395"/>
            <a:ext cx="1002581" cy="1647824"/>
            <a:chOff x="6402773" y="1991189"/>
            <a:chExt cx="1045484" cy="1649249"/>
          </a:xfrm>
          <a:effectLst/>
        </p:grpSpPr>
        <p:pic>
          <p:nvPicPr>
            <p:cNvPr id="26" name="j3.jpg" descr="j3.jpg">
              <a:extLst>
                <a:ext uri="{FF2B5EF4-FFF2-40B4-BE49-F238E27FC236}">
                  <a16:creationId xmlns:a16="http://schemas.microsoft.com/office/drawing/2014/main" id="{F562E72A-1F99-AD21-25C9-E2765D422D4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402773" y="1991189"/>
              <a:ext cx="1045484" cy="1649249"/>
            </a:xfrm>
            <a:prstGeom prst="rect">
              <a:avLst/>
            </a:prstGeom>
            <a:ln w="12700">
              <a:miter lim="400000"/>
            </a:ln>
            <a:effectLst>
              <a:reflection stA="50000" endPos="40000" dir="5400000" sy="-100000" algn="bl" rotWithShape="0"/>
            </a:effectLst>
          </p:spPr>
        </p:pic>
        <p:sp>
          <p:nvSpPr>
            <p:cNvPr id="33" name="COMPETENZE">
              <a:extLst>
                <a:ext uri="{FF2B5EF4-FFF2-40B4-BE49-F238E27FC236}">
                  <a16:creationId xmlns:a16="http://schemas.microsoft.com/office/drawing/2014/main" id="{A4BD652A-332D-015E-B1DF-F02C9EA1C38F}"/>
                </a:ext>
              </a:extLst>
            </p:cNvPr>
            <p:cNvSpPr txBox="1"/>
            <p:nvPr/>
          </p:nvSpPr>
          <p:spPr>
            <a:xfrm>
              <a:off x="6402773" y="2105620"/>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TEMPORARY MANAGER</a:t>
              </a:r>
              <a:endParaRPr sz="800" b="1" kern="0" spc="0" dirty="0">
                <a:latin typeface="+mj-lt"/>
              </a:endParaRPr>
            </a:p>
          </p:txBody>
        </p:sp>
      </p:grpSp>
      <p:grpSp>
        <p:nvGrpSpPr>
          <p:cNvPr id="61" name="Gruppo 60">
            <a:extLst>
              <a:ext uri="{FF2B5EF4-FFF2-40B4-BE49-F238E27FC236}">
                <a16:creationId xmlns:a16="http://schemas.microsoft.com/office/drawing/2014/main" id="{3883025D-EE97-9EAF-806A-734666AB7C6F}"/>
              </a:ext>
            </a:extLst>
          </p:cNvPr>
          <p:cNvGrpSpPr/>
          <p:nvPr/>
        </p:nvGrpSpPr>
        <p:grpSpPr>
          <a:xfrm>
            <a:off x="6385613" y="2029655"/>
            <a:ext cx="1002581" cy="1647305"/>
            <a:chOff x="8236525" y="1991189"/>
            <a:chExt cx="1045484" cy="1648729"/>
          </a:xfrm>
          <a:effectLst/>
        </p:grpSpPr>
        <p:pic>
          <p:nvPicPr>
            <p:cNvPr id="30" name="shutterstock_1066234574.jpg" descr="shutterstock_1066234574.jpg">
              <a:extLst>
                <a:ext uri="{FF2B5EF4-FFF2-40B4-BE49-F238E27FC236}">
                  <a16:creationId xmlns:a16="http://schemas.microsoft.com/office/drawing/2014/main" id="{B70E6C9A-D349-2354-29D6-41FB9E61BF9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8236525" y="1991189"/>
              <a:ext cx="1045484" cy="1648729"/>
            </a:xfrm>
            <a:prstGeom prst="rect">
              <a:avLst/>
            </a:prstGeom>
            <a:ln w="12700">
              <a:miter lim="400000"/>
            </a:ln>
            <a:effectLst>
              <a:reflection stA="50000" endPos="40000" dir="5400000" sy="-100000" algn="bl" rotWithShape="0"/>
            </a:effectLst>
          </p:spPr>
        </p:pic>
        <p:sp>
          <p:nvSpPr>
            <p:cNvPr id="34" name="FIERE ED EVENTI">
              <a:extLst>
                <a:ext uri="{FF2B5EF4-FFF2-40B4-BE49-F238E27FC236}">
                  <a16:creationId xmlns:a16="http://schemas.microsoft.com/office/drawing/2014/main" id="{D5992B67-12C2-BD79-9F20-A11E829213F0}"/>
                </a:ext>
              </a:extLst>
            </p:cNvPr>
            <p:cNvSpPr txBox="1"/>
            <p:nvPr/>
          </p:nvSpPr>
          <p:spPr>
            <a:xfrm>
              <a:off x="8236530" y="2105620"/>
              <a:ext cx="1045474"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sz="800" b="1" kern="0" spc="0" dirty="0">
                  <a:latin typeface="+mj-lt"/>
                </a:rPr>
                <a:t>FIERE ED EVENTI</a:t>
              </a:r>
            </a:p>
          </p:txBody>
        </p:sp>
      </p:grpSp>
      <p:grpSp>
        <p:nvGrpSpPr>
          <p:cNvPr id="62" name="Gruppo 61">
            <a:extLst>
              <a:ext uri="{FF2B5EF4-FFF2-40B4-BE49-F238E27FC236}">
                <a16:creationId xmlns:a16="http://schemas.microsoft.com/office/drawing/2014/main" id="{8B7F07B1-3166-DD0D-BBF9-798CCC5E1B49}"/>
              </a:ext>
            </a:extLst>
          </p:cNvPr>
          <p:cNvGrpSpPr/>
          <p:nvPr/>
        </p:nvGrpSpPr>
        <p:grpSpPr>
          <a:xfrm>
            <a:off x="7750761" y="2028266"/>
            <a:ext cx="1014399" cy="1650082"/>
            <a:chOff x="10057945" y="1991189"/>
            <a:chExt cx="1057807" cy="1651509"/>
          </a:xfrm>
          <a:effectLst/>
        </p:grpSpPr>
        <p:pic>
          <p:nvPicPr>
            <p:cNvPr id="29" name="tr.jpg" descr="tr.jpg">
              <a:extLst>
                <a:ext uri="{FF2B5EF4-FFF2-40B4-BE49-F238E27FC236}">
                  <a16:creationId xmlns:a16="http://schemas.microsoft.com/office/drawing/2014/main" id="{65934D8D-38A4-592E-5352-36DBE16058D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057945" y="1991189"/>
              <a:ext cx="1045484" cy="1651509"/>
            </a:xfrm>
            <a:prstGeom prst="rect">
              <a:avLst/>
            </a:prstGeom>
            <a:ln w="12700">
              <a:miter lim="400000"/>
            </a:ln>
            <a:effectLst>
              <a:reflection stA="50000" endPos="40000" dir="5400000" sy="-100000" algn="bl" rotWithShape="0"/>
            </a:effectLst>
          </p:spPr>
        </p:pic>
        <p:sp>
          <p:nvSpPr>
            <p:cNvPr id="36" name="E-COMMERCE">
              <a:extLst>
                <a:ext uri="{FF2B5EF4-FFF2-40B4-BE49-F238E27FC236}">
                  <a16:creationId xmlns:a16="http://schemas.microsoft.com/office/drawing/2014/main" id="{C711554C-8BB4-C11E-8C55-3B855E1A9B21}"/>
                </a:ext>
              </a:extLst>
            </p:cNvPr>
            <p:cNvSpPr txBox="1"/>
            <p:nvPr/>
          </p:nvSpPr>
          <p:spPr>
            <a:xfrm>
              <a:off x="10070277" y="2128488"/>
              <a:ext cx="1045475"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sz="800" b="1" kern="0" spc="0" dirty="0">
                  <a:latin typeface="+mj-lt"/>
                </a:rPr>
                <a:t>E-COMMERCE</a:t>
              </a:r>
            </a:p>
          </p:txBody>
        </p:sp>
      </p:grpSp>
      <p:grpSp>
        <p:nvGrpSpPr>
          <p:cNvPr id="57" name="Gruppo 56">
            <a:extLst>
              <a:ext uri="{FF2B5EF4-FFF2-40B4-BE49-F238E27FC236}">
                <a16:creationId xmlns:a16="http://schemas.microsoft.com/office/drawing/2014/main" id="{722BC6D7-91FD-BC76-B0F5-15E4E91D349F}"/>
              </a:ext>
            </a:extLst>
          </p:cNvPr>
          <p:cNvGrpSpPr/>
          <p:nvPr/>
        </p:nvGrpSpPr>
        <p:grpSpPr>
          <a:xfrm>
            <a:off x="1146629" y="2025781"/>
            <a:ext cx="1002581" cy="1655053"/>
            <a:chOff x="876230" y="1996824"/>
            <a:chExt cx="1045484" cy="1656484"/>
          </a:xfrm>
          <a:effectLst/>
        </p:grpSpPr>
        <p:pic>
          <p:nvPicPr>
            <p:cNvPr id="28" name="shutterstock_1785478235.jpg" descr="shutterstock_1785478235.jpg">
              <a:extLst>
                <a:ext uri="{FF2B5EF4-FFF2-40B4-BE49-F238E27FC236}">
                  <a16:creationId xmlns:a16="http://schemas.microsoft.com/office/drawing/2014/main" id="{8AB6B07A-1239-B5DE-4F64-DA8488CC343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76230" y="1996824"/>
              <a:ext cx="1045484" cy="1656484"/>
            </a:xfrm>
            <a:prstGeom prst="rect">
              <a:avLst/>
            </a:prstGeom>
            <a:ln w="12700">
              <a:miter lim="400000"/>
            </a:ln>
            <a:effectLst>
              <a:reflection stA="29576" endPos="40000" dir="5400000" sy="-100000" algn="bl" rotWithShape="0"/>
            </a:effectLst>
          </p:spPr>
        </p:pic>
        <p:sp>
          <p:nvSpPr>
            <p:cNvPr id="38" name="COMPETENZE">
              <a:extLst>
                <a:ext uri="{FF2B5EF4-FFF2-40B4-BE49-F238E27FC236}">
                  <a16:creationId xmlns:a16="http://schemas.microsoft.com/office/drawing/2014/main" id="{E460DC0F-9F74-1F62-7E9A-0CDBE598480F}"/>
                </a:ext>
              </a:extLst>
            </p:cNvPr>
            <p:cNvSpPr txBox="1"/>
            <p:nvPr/>
          </p:nvSpPr>
          <p:spPr>
            <a:xfrm>
              <a:off x="876239" y="2117969"/>
              <a:ext cx="1045475" cy="4366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Transizione digitale o ecologica</a:t>
              </a:r>
              <a:endParaRPr sz="800" b="1" kern="0" spc="0" dirty="0">
                <a:latin typeface="+mj-lt"/>
              </a:endParaRPr>
            </a:p>
          </p:txBody>
        </p:sp>
      </p:grpSp>
      <p:grpSp>
        <p:nvGrpSpPr>
          <p:cNvPr id="59" name="Gruppo 58">
            <a:extLst>
              <a:ext uri="{FF2B5EF4-FFF2-40B4-BE49-F238E27FC236}">
                <a16:creationId xmlns:a16="http://schemas.microsoft.com/office/drawing/2014/main" id="{6877BDF5-7490-A7A9-B1EA-78B2816F53AB}"/>
              </a:ext>
            </a:extLst>
          </p:cNvPr>
          <p:cNvGrpSpPr/>
          <p:nvPr/>
        </p:nvGrpSpPr>
        <p:grpSpPr>
          <a:xfrm>
            <a:off x="3692241" y="2029139"/>
            <a:ext cx="1017428" cy="1648336"/>
            <a:chOff x="4531402" y="1991190"/>
            <a:chExt cx="1060965" cy="1649762"/>
          </a:xfrm>
          <a:effectLst/>
        </p:grpSpPr>
        <p:pic>
          <p:nvPicPr>
            <p:cNvPr id="27" name="x1.jpg" descr="x1.jpg">
              <a:extLst>
                <a:ext uri="{FF2B5EF4-FFF2-40B4-BE49-F238E27FC236}">
                  <a16:creationId xmlns:a16="http://schemas.microsoft.com/office/drawing/2014/main" id="{01135440-2B94-FA8B-7B67-7B0699CC72A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4531402" y="1991190"/>
              <a:ext cx="1045484" cy="1649762"/>
            </a:xfrm>
            <a:prstGeom prst="rect">
              <a:avLst/>
            </a:prstGeom>
            <a:ln w="12700">
              <a:miter lim="400000"/>
            </a:ln>
            <a:effectLst>
              <a:reflection stA="50000" endPos="40000" dir="5400000" sy="-100000" algn="bl" rotWithShape="0"/>
            </a:effectLst>
          </p:spPr>
        </p:pic>
        <p:sp>
          <p:nvSpPr>
            <p:cNvPr id="39" name="COMPETENZE">
              <a:extLst>
                <a:ext uri="{FF2B5EF4-FFF2-40B4-BE49-F238E27FC236}">
                  <a16:creationId xmlns:a16="http://schemas.microsoft.com/office/drawing/2014/main" id="{3547111C-8011-7E9B-B317-86495049EC95}"/>
                </a:ext>
              </a:extLst>
            </p:cNvPr>
            <p:cNvSpPr txBox="1"/>
            <p:nvPr/>
          </p:nvSpPr>
          <p:spPr>
            <a:xfrm>
              <a:off x="4546892"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CERTIFICAZIONI E CONSULENZE</a:t>
              </a:r>
              <a:endParaRPr sz="800" b="1" kern="0" spc="0" dirty="0">
                <a:latin typeface="+mj-lt"/>
              </a:endParaRPr>
            </a:p>
          </p:txBody>
        </p:sp>
      </p:grpSp>
      <p:grpSp>
        <p:nvGrpSpPr>
          <p:cNvPr id="58" name="Gruppo 57">
            <a:extLst>
              <a:ext uri="{FF2B5EF4-FFF2-40B4-BE49-F238E27FC236}">
                <a16:creationId xmlns:a16="http://schemas.microsoft.com/office/drawing/2014/main" id="{83EBF93E-B380-2D71-4D07-ED68A9D807A8}"/>
              </a:ext>
            </a:extLst>
          </p:cNvPr>
          <p:cNvGrpSpPr/>
          <p:nvPr/>
        </p:nvGrpSpPr>
        <p:grpSpPr>
          <a:xfrm>
            <a:off x="2470183" y="2029848"/>
            <a:ext cx="1002573" cy="1646919"/>
            <a:chOff x="2719549" y="1991850"/>
            <a:chExt cx="1045475" cy="1648343"/>
          </a:xfrm>
          <a:effectLst/>
        </p:grpSpPr>
        <p:pic>
          <p:nvPicPr>
            <p:cNvPr id="31" name="Immagine 30" descr="Immagine 11">
              <a:extLst>
                <a:ext uri="{FF2B5EF4-FFF2-40B4-BE49-F238E27FC236}">
                  <a16:creationId xmlns:a16="http://schemas.microsoft.com/office/drawing/2014/main" id="{75AB3698-94DD-8F72-3B6E-B9BFF2960740}"/>
                </a:ext>
              </a:extLst>
            </p:cNvPr>
            <p:cNvPicPr>
              <a:picLocks noChangeAspect="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2722314" y="1991850"/>
              <a:ext cx="1036310" cy="1648343"/>
            </a:xfrm>
            <a:prstGeom prst="rect">
              <a:avLst/>
            </a:prstGeom>
            <a:ln w="12700">
              <a:miter lim="400000"/>
            </a:ln>
            <a:effectLst>
              <a:reflection stA="50000" endPos="40000" dir="5400000" sy="-100000" algn="bl" rotWithShape="0"/>
            </a:effectLst>
          </p:spPr>
        </p:pic>
        <p:sp>
          <p:nvSpPr>
            <p:cNvPr id="40" name="COMPETENZE">
              <a:extLst>
                <a:ext uri="{FF2B5EF4-FFF2-40B4-BE49-F238E27FC236}">
                  <a16:creationId xmlns:a16="http://schemas.microsoft.com/office/drawing/2014/main" id="{45E216BE-E772-7D05-45DC-67D502F27BC5}"/>
                </a:ext>
              </a:extLst>
            </p:cNvPr>
            <p:cNvSpPr txBox="1"/>
            <p:nvPr/>
          </p:nvSpPr>
          <p:spPr>
            <a:xfrm>
              <a:off x="2719549" y="2112335"/>
              <a:ext cx="1045475" cy="3258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defTabSz="838502" hangingPunct="0"/>
              <a:r>
                <a:rPr lang="it-IT" sz="800" b="1" kern="0" spc="0" dirty="0">
                  <a:latin typeface="+mj-lt"/>
                </a:rPr>
                <a:t>Inserimento mercati</a:t>
              </a:r>
              <a:endParaRPr sz="800" b="1" kern="0" spc="0" dirty="0">
                <a:latin typeface="+mj-lt"/>
              </a:endParaRPr>
            </a:p>
          </p:txBody>
        </p:sp>
      </p:grpSp>
      <p:sp>
        <p:nvSpPr>
          <p:cNvPr id="87" name="Rettangolo arrotondato 85">
            <a:extLst>
              <a:ext uri="{FF2B5EF4-FFF2-40B4-BE49-F238E27FC236}">
                <a16:creationId xmlns:a16="http://schemas.microsoft.com/office/drawing/2014/main" id="{1DF80ABF-57EB-BEF8-7FC6-AFDF9CE8B227}"/>
              </a:ext>
            </a:extLst>
          </p:cNvPr>
          <p:cNvSpPr/>
          <p:nvPr/>
        </p:nvSpPr>
        <p:spPr>
          <a:xfrm>
            <a:off x="4403770" y="4167014"/>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a:solidFill>
                  <a:schemeClr val="accent2"/>
                </a:solidFill>
                <a:latin typeface="Arial" panose="020B0604020202020204"/>
              </a:rPr>
              <a:t>Fondo </a:t>
            </a:r>
          </a:p>
          <a:p>
            <a:pPr algn="ctr">
              <a:defRPr/>
            </a:pPr>
            <a:r>
              <a:rPr lang="it-IT" sz="1600" b="1" dirty="0">
                <a:solidFill>
                  <a:schemeClr val="accent2"/>
                </a:solidFill>
                <a:latin typeface="Arial" panose="020B0604020202020204"/>
              </a:rPr>
              <a:t>perduto</a:t>
            </a:r>
          </a:p>
        </p:txBody>
      </p:sp>
      <p:sp>
        <p:nvSpPr>
          <p:cNvPr id="88" name="Rettangolo arrotondato 85">
            <a:extLst>
              <a:ext uri="{FF2B5EF4-FFF2-40B4-BE49-F238E27FC236}">
                <a16:creationId xmlns:a16="http://schemas.microsoft.com/office/drawing/2014/main" id="{3499C936-7CEB-4AA6-546C-BB3EFF397F59}"/>
              </a:ext>
            </a:extLst>
          </p:cNvPr>
          <p:cNvSpPr/>
          <p:nvPr/>
        </p:nvSpPr>
        <p:spPr>
          <a:xfrm>
            <a:off x="9354591" y="4177447"/>
            <a:ext cx="2398763"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err="1">
                <a:solidFill>
                  <a:schemeClr val="accent2"/>
                </a:solidFill>
                <a:latin typeface="Arial" panose="020B0604020202020204"/>
              </a:rPr>
              <a:t>Onboarding</a:t>
            </a:r>
            <a:r>
              <a:rPr lang="it-IT" sz="1600" b="1" dirty="0">
                <a:solidFill>
                  <a:schemeClr val="accent2"/>
                </a:solidFill>
                <a:latin typeface="Arial" panose="020B0604020202020204"/>
              </a:rPr>
              <a:t> digitalizzato</a:t>
            </a:r>
          </a:p>
        </p:txBody>
      </p:sp>
      <p:sp>
        <p:nvSpPr>
          <p:cNvPr id="89" name="Rettangolo arrotondato 85">
            <a:extLst>
              <a:ext uri="{FF2B5EF4-FFF2-40B4-BE49-F238E27FC236}">
                <a16:creationId xmlns:a16="http://schemas.microsoft.com/office/drawing/2014/main" id="{CCC4C521-1E71-6502-C291-7118FDD4F2B3}"/>
              </a:ext>
            </a:extLst>
          </p:cNvPr>
          <p:cNvSpPr/>
          <p:nvPr/>
        </p:nvSpPr>
        <p:spPr>
          <a:xfrm>
            <a:off x="2029221" y="4182760"/>
            <a:ext cx="1601760"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600" b="1" dirty="0">
                <a:solidFill>
                  <a:schemeClr val="accent2"/>
                </a:solidFill>
                <a:latin typeface="Arial" panose="020B0604020202020204"/>
              </a:rPr>
              <a:t>Tasso Agevolato</a:t>
            </a:r>
          </a:p>
        </p:txBody>
      </p:sp>
      <p:pic>
        <p:nvPicPr>
          <p:cNvPr id="92" name="Immagine 91" descr="Immagine che contiene nero, oscurità&#10;&#10;Descrizione generata automaticamente">
            <a:extLst>
              <a:ext uri="{FF2B5EF4-FFF2-40B4-BE49-F238E27FC236}">
                <a16:creationId xmlns:a16="http://schemas.microsoft.com/office/drawing/2014/main" id="{528B07B5-307C-F334-67B1-30A9A07E9CC2}"/>
              </a:ext>
            </a:extLst>
          </p:cNvPr>
          <p:cNvPicPr>
            <a:picLocks noChangeAspect="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258600" y="4296968"/>
            <a:ext cx="529170" cy="529170"/>
          </a:xfrm>
          <a:prstGeom prst="rect">
            <a:avLst/>
          </a:prstGeom>
        </p:spPr>
      </p:pic>
      <p:pic>
        <p:nvPicPr>
          <p:cNvPr id="93" name="Immagine 92" descr="Immagine che contiene nero, oscurità&#10;&#10;Descrizione generata automaticamente">
            <a:extLst>
              <a:ext uri="{FF2B5EF4-FFF2-40B4-BE49-F238E27FC236}">
                <a16:creationId xmlns:a16="http://schemas.microsoft.com/office/drawing/2014/main" id="{767133C6-7F25-D740-6C91-FBA2BAEB86F8}"/>
              </a:ext>
            </a:extLst>
          </p:cNvPr>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761099" y="4400580"/>
            <a:ext cx="451172" cy="451172"/>
          </a:xfrm>
          <a:prstGeom prst="rect">
            <a:avLst/>
          </a:prstGeom>
        </p:spPr>
      </p:pic>
      <p:sp>
        <p:nvSpPr>
          <p:cNvPr id="3" name="CasellaDiTesto 2">
            <a:extLst>
              <a:ext uri="{FF2B5EF4-FFF2-40B4-BE49-F238E27FC236}">
                <a16:creationId xmlns:a16="http://schemas.microsoft.com/office/drawing/2014/main" id="{01ACB6C3-23A3-7383-50FA-D1AC5401EE1C}"/>
              </a:ext>
            </a:extLst>
          </p:cNvPr>
          <p:cNvSpPr txBox="1"/>
          <p:nvPr/>
        </p:nvSpPr>
        <p:spPr>
          <a:xfrm>
            <a:off x="1201908" y="5696442"/>
            <a:ext cx="10230596" cy="553998"/>
          </a:xfrm>
          <a:prstGeom prst="rect">
            <a:avLst/>
          </a:prstGeom>
          <a:noFill/>
        </p:spPr>
        <p:txBody>
          <a:bodyPr wrap="square">
            <a:spAutoFit/>
          </a:bodyPr>
          <a:lstStyle/>
          <a:p>
            <a:pPr algn="ctr">
              <a:defRPr/>
            </a:pPr>
            <a:r>
              <a:rPr lang="it-IT" sz="1500" b="1" dirty="0">
                <a:solidFill>
                  <a:schemeClr val="accent1"/>
                </a:solidFill>
                <a:latin typeface="Arial" panose="020B0604020202020204"/>
              </a:rPr>
              <a:t>Condizioni dedicate </a:t>
            </a:r>
            <a:r>
              <a:rPr lang="it-IT" sz="1500" dirty="0">
                <a:solidFill>
                  <a:schemeClr val="accent1"/>
                </a:solidFill>
                <a:latin typeface="Arial" panose="020B0604020202020204"/>
              </a:rPr>
              <a:t>per le imprese con </a:t>
            </a:r>
            <a:r>
              <a:rPr lang="it-IT" sz="1500" b="1" dirty="0">
                <a:solidFill>
                  <a:schemeClr val="accent1"/>
                </a:solidFill>
                <a:latin typeface="Arial" panose="020B0604020202020204"/>
              </a:rPr>
              <a:t>interessi in </a:t>
            </a:r>
            <a:r>
              <a:rPr lang="it-IT" sz="1500" b="1" dirty="0">
                <a:solidFill>
                  <a:schemeClr val="accent2"/>
                </a:solidFill>
                <a:latin typeface="Arial" panose="020B0604020202020204"/>
              </a:rPr>
              <a:t>Africa</a:t>
            </a:r>
            <a:r>
              <a:rPr lang="it-IT" sz="1500" b="1" dirty="0">
                <a:solidFill>
                  <a:schemeClr val="accent1"/>
                </a:solidFill>
                <a:latin typeface="Arial" panose="020B0604020202020204"/>
              </a:rPr>
              <a:t> </a:t>
            </a:r>
            <a:r>
              <a:rPr lang="it-IT" sz="1500" dirty="0">
                <a:solidFill>
                  <a:schemeClr val="accent1"/>
                </a:solidFill>
                <a:latin typeface="Arial" panose="020B0604020202020204"/>
              </a:rPr>
              <a:t>e nei </a:t>
            </a:r>
            <a:r>
              <a:rPr lang="it-IT" sz="1500" b="1" dirty="0">
                <a:solidFill>
                  <a:schemeClr val="accent2"/>
                </a:solidFill>
                <a:latin typeface="Arial" panose="020B0604020202020204"/>
              </a:rPr>
              <a:t>Balcani Occidentali </a:t>
            </a:r>
            <a:r>
              <a:rPr lang="it-IT" sz="1500" dirty="0">
                <a:solidFill>
                  <a:schemeClr val="accent1"/>
                </a:solidFill>
                <a:latin typeface="Arial" panose="020B0604020202020204"/>
              </a:rPr>
              <a:t>e per le imprese esportatrici colpite dai </a:t>
            </a:r>
            <a:r>
              <a:rPr lang="it-IT" sz="1500" b="1" dirty="0">
                <a:solidFill>
                  <a:schemeClr val="accent1"/>
                </a:solidFill>
                <a:latin typeface="Arial" panose="020B0604020202020204"/>
              </a:rPr>
              <a:t>rincari energetici </a:t>
            </a:r>
            <a:r>
              <a:rPr lang="it-IT" sz="1500" dirty="0">
                <a:solidFill>
                  <a:schemeClr val="accent1"/>
                </a:solidFill>
                <a:latin typeface="Arial" panose="020B0604020202020204"/>
              </a:rPr>
              <a:t>o </a:t>
            </a:r>
            <a:r>
              <a:rPr lang="it-IT" sz="1500" b="1" dirty="0">
                <a:solidFill>
                  <a:schemeClr val="accent1"/>
                </a:solidFill>
                <a:latin typeface="Arial" panose="020B0604020202020204"/>
              </a:rPr>
              <a:t>danneggiate dalle alluvioni</a:t>
            </a:r>
            <a:r>
              <a:rPr lang="it-IT" sz="1500" dirty="0">
                <a:solidFill>
                  <a:schemeClr val="accent1"/>
                </a:solidFill>
                <a:latin typeface="Arial" panose="020B0604020202020204"/>
              </a:rPr>
              <a:t> nel Centro-Nord Italia di maggio e novembre 2023</a:t>
            </a:r>
          </a:p>
        </p:txBody>
      </p:sp>
      <p:pic>
        <p:nvPicPr>
          <p:cNvPr id="5" name="Immagine 4">
            <a:extLst>
              <a:ext uri="{FF2B5EF4-FFF2-40B4-BE49-F238E27FC236}">
                <a16:creationId xmlns:a16="http://schemas.microsoft.com/office/drawing/2014/main" id="{2A6F7A30-4AB2-459B-AA16-F4A5094692FA}"/>
              </a:ext>
            </a:extLst>
          </p:cNvPr>
          <p:cNvPicPr>
            <a:picLocks noChangeAspect="1"/>
          </p:cNvPicPr>
          <p:nvPr/>
        </p:nvPicPr>
        <p:blipFill>
          <a:blip r:embed="rId10"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940489" y="5768180"/>
            <a:ext cx="410821" cy="410821"/>
          </a:xfrm>
          <a:prstGeom prst="rect">
            <a:avLst/>
          </a:prstGeom>
        </p:spPr>
      </p:pic>
      <p:sp>
        <p:nvSpPr>
          <p:cNvPr id="7" name="Rettangolo arrotondato 85">
            <a:extLst>
              <a:ext uri="{FF2B5EF4-FFF2-40B4-BE49-F238E27FC236}">
                <a16:creationId xmlns:a16="http://schemas.microsoft.com/office/drawing/2014/main" id="{1EF956F2-4BC4-B1D0-ACD8-299712854A95}"/>
              </a:ext>
            </a:extLst>
          </p:cNvPr>
          <p:cNvSpPr/>
          <p:nvPr/>
        </p:nvSpPr>
        <p:spPr>
          <a:xfrm>
            <a:off x="2024648" y="4923712"/>
            <a:ext cx="1601760" cy="3135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dirty="0">
                <a:solidFill>
                  <a:schemeClr val="accent1"/>
                </a:solidFill>
                <a:latin typeface="Arial" panose="020B0604020202020204"/>
              </a:rPr>
              <a:t>oggi </a:t>
            </a:r>
            <a:r>
              <a:rPr lang="it-IT" sz="1600" b="1" dirty="0">
                <a:solidFill>
                  <a:schemeClr val="accent1"/>
                </a:solidFill>
                <a:latin typeface="Arial" panose="020B0604020202020204"/>
              </a:rPr>
              <a:t>~0,5%</a:t>
            </a:r>
          </a:p>
        </p:txBody>
      </p:sp>
      <p:sp>
        <p:nvSpPr>
          <p:cNvPr id="8" name="Rettangolo arrotondato 85">
            <a:extLst>
              <a:ext uri="{FF2B5EF4-FFF2-40B4-BE49-F238E27FC236}">
                <a16:creationId xmlns:a16="http://schemas.microsoft.com/office/drawing/2014/main" id="{CB1DC6A9-E89D-4E63-E672-88B1F1AB0252}"/>
              </a:ext>
            </a:extLst>
          </p:cNvPr>
          <p:cNvSpPr/>
          <p:nvPr/>
        </p:nvSpPr>
        <p:spPr>
          <a:xfrm>
            <a:off x="3849366" y="5080470"/>
            <a:ext cx="2443850" cy="3135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dirty="0">
                <a:solidFill>
                  <a:schemeClr val="accent1"/>
                </a:solidFill>
                <a:latin typeface="Arial" panose="020B0604020202020204"/>
              </a:rPr>
              <a:t>per PMI del sud, innovative, giovanili, femminili e imprese con requisiti di sostenibilità</a:t>
            </a:r>
          </a:p>
        </p:txBody>
      </p:sp>
      <p:sp>
        <p:nvSpPr>
          <p:cNvPr id="12" name="Rettangolo arrotondato 85">
            <a:extLst>
              <a:ext uri="{FF2B5EF4-FFF2-40B4-BE49-F238E27FC236}">
                <a16:creationId xmlns:a16="http://schemas.microsoft.com/office/drawing/2014/main" id="{5C4D9652-BB94-CC04-4F1E-FAA8BC8C5244}"/>
              </a:ext>
            </a:extLst>
          </p:cNvPr>
          <p:cNvSpPr/>
          <p:nvPr/>
        </p:nvSpPr>
        <p:spPr>
          <a:xfrm>
            <a:off x="9138403" y="4731375"/>
            <a:ext cx="2721088" cy="843489"/>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it-IT" sz="1200" b="1" dirty="0">
                <a:solidFill>
                  <a:schemeClr val="accent1"/>
                </a:solidFill>
                <a:latin typeface="Arial" panose="020B0604020202020204"/>
              </a:rPr>
              <a:t>simest.it</a:t>
            </a:r>
          </a:p>
        </p:txBody>
      </p:sp>
      <p:sp>
        <p:nvSpPr>
          <p:cNvPr id="13" name="CasellaDiTesto 12">
            <a:extLst>
              <a:ext uri="{FF2B5EF4-FFF2-40B4-BE49-F238E27FC236}">
                <a16:creationId xmlns:a16="http://schemas.microsoft.com/office/drawing/2014/main" id="{B535DF7A-9170-B133-D729-2F1383D74CED}"/>
              </a:ext>
            </a:extLst>
          </p:cNvPr>
          <p:cNvSpPr txBox="1"/>
          <p:nvPr/>
        </p:nvSpPr>
        <p:spPr>
          <a:xfrm>
            <a:off x="153630" y="4324515"/>
            <a:ext cx="1152983" cy="1017796"/>
          </a:xfrm>
          <a:prstGeom prst="rect">
            <a:avLst/>
          </a:prstGeom>
          <a:solidFill>
            <a:schemeClr val="bg1"/>
          </a:solidFill>
        </p:spPr>
        <p:txBody>
          <a:bodyPr wrap="square" anchor="ctr" anchorCtr="0">
            <a:noAutofit/>
          </a:bodyPr>
          <a:lstStyle>
            <a:defPPr>
              <a:defRPr lang="it-IT"/>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415364"/>
                </a:solidFill>
                <a:effectLst/>
                <a:uLnTx/>
                <a:uFillTx/>
                <a:latin typeface="Arial" panose="020B0604020202020204"/>
              </a:defRPr>
            </a:lvl1pPr>
          </a:lstStyle>
          <a:p>
            <a:r>
              <a:rPr lang="it-IT" dirty="0">
                <a:solidFill>
                  <a:schemeClr val="accent2"/>
                </a:solidFill>
              </a:rPr>
              <a:t>BENEFICI</a:t>
            </a:r>
          </a:p>
        </p:txBody>
      </p:sp>
      <p:pic>
        <p:nvPicPr>
          <p:cNvPr id="9" name="Picture 2" descr="Istituzioni Italiane (MAECI)">
            <a:extLst>
              <a:ext uri="{FF2B5EF4-FFF2-40B4-BE49-F238E27FC236}">
                <a16:creationId xmlns:a16="http://schemas.microsoft.com/office/drawing/2014/main" id="{EB870244-6A73-D2E5-7877-A6D7CE07C63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0984824" y="86852"/>
            <a:ext cx="1042819" cy="1042819"/>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testo 1">
            <a:extLst>
              <a:ext uri="{FF2B5EF4-FFF2-40B4-BE49-F238E27FC236}">
                <a16:creationId xmlns:a16="http://schemas.microsoft.com/office/drawing/2014/main" id="{B9E4B977-9CED-4A08-396B-D27071937603}"/>
              </a:ext>
            </a:extLst>
          </p:cNvPr>
          <p:cNvSpPr>
            <a:spLocks noGrp="1"/>
          </p:cNvSpPr>
          <p:nvPr>
            <p:ph type="body" idx="13"/>
          </p:nvPr>
        </p:nvSpPr>
        <p:spPr>
          <a:xfrm>
            <a:off x="334433" y="297158"/>
            <a:ext cx="11326344" cy="383116"/>
          </a:xfrm>
        </p:spPr>
        <p:txBody>
          <a:bodyPr/>
          <a:lstStyle/>
          <a:p>
            <a:r>
              <a:rPr lang="it-IT" dirty="0"/>
              <a:t>Finanziamenti agevolati</a:t>
            </a:r>
          </a:p>
        </p:txBody>
      </p:sp>
      <p:sp>
        <p:nvSpPr>
          <p:cNvPr id="23" name="Rettangolo 22">
            <a:extLst>
              <a:ext uri="{FF2B5EF4-FFF2-40B4-BE49-F238E27FC236}">
                <a16:creationId xmlns:a16="http://schemas.microsoft.com/office/drawing/2014/main" id="{ABB8F819-10C3-9575-4D8B-BD16EB7934C1}"/>
              </a:ext>
            </a:extLst>
          </p:cNvPr>
          <p:cNvSpPr/>
          <p:nvPr/>
        </p:nvSpPr>
        <p:spPr>
          <a:xfrm>
            <a:off x="334433" y="885225"/>
            <a:ext cx="11525058" cy="646331"/>
          </a:xfrm>
          <a:prstGeom prst="rect">
            <a:avLst/>
          </a:prstGeom>
        </p:spPr>
        <p:txBody>
          <a:bodyPr wrap="square">
            <a:spAutoFit/>
          </a:bodyPr>
          <a:lstStyle/>
          <a:p>
            <a:pPr algn="ctr">
              <a:defRPr/>
            </a:pPr>
            <a:r>
              <a:rPr lang="it-IT" b="1" dirty="0">
                <a:solidFill>
                  <a:schemeClr val="accent2"/>
                </a:solidFill>
              </a:rPr>
              <a:t>Fi</a:t>
            </a:r>
            <a:r>
              <a:rPr kumimoji="0" lang="it-IT" b="1" i="0" u="none" strike="noStrike" kern="1200" cap="none" spc="0" normalizeH="0" baseline="0" noProof="0" dirty="0">
                <a:ln>
                  <a:noFill/>
                </a:ln>
                <a:solidFill>
                  <a:schemeClr val="accent2"/>
                </a:solidFill>
                <a:effectLst/>
                <a:uLnTx/>
                <a:uFillTx/>
                <a:ea typeface="+mn-ea"/>
                <a:cs typeface="+mn-cs"/>
              </a:rPr>
              <a:t>nanziamenti agevolati </a:t>
            </a:r>
            <a:r>
              <a:rPr kumimoji="0" lang="it-IT" b="0" i="0" u="none" strike="noStrike" kern="1200" cap="none" spc="0" normalizeH="0" baseline="0" noProof="0" dirty="0">
                <a:ln>
                  <a:noFill/>
                </a:ln>
                <a:solidFill>
                  <a:srgbClr val="415364"/>
                </a:solidFill>
                <a:effectLst/>
                <a:uLnTx/>
                <a:uFillTx/>
                <a:ea typeface="+mn-ea"/>
                <a:cs typeface="+mn-cs"/>
              </a:rPr>
              <a:t>a valere sul </a:t>
            </a:r>
            <a:r>
              <a:rPr kumimoji="0" lang="it-IT" b="1" i="0" u="none" strike="noStrike" kern="1200" cap="none" spc="0" normalizeH="0" baseline="0" noProof="0" dirty="0">
                <a:ln>
                  <a:noFill/>
                </a:ln>
                <a:solidFill>
                  <a:srgbClr val="415364"/>
                </a:solidFill>
                <a:effectLst/>
                <a:uLnTx/>
                <a:uFillTx/>
                <a:ea typeface="+mn-ea"/>
                <a:cs typeface="+mn-cs"/>
              </a:rPr>
              <a:t>Fondo 394* </a:t>
            </a:r>
            <a:r>
              <a:rPr kumimoji="0" lang="it-IT" b="0" i="0" u="none" strike="noStrike" kern="1200" cap="none" spc="0" normalizeH="0" baseline="0" noProof="0" dirty="0">
                <a:ln>
                  <a:noFill/>
                </a:ln>
                <a:solidFill>
                  <a:srgbClr val="415364"/>
                </a:solidFill>
                <a:effectLst/>
                <a:uLnTx/>
                <a:uFillTx/>
                <a:ea typeface="+mn-ea"/>
                <a:cs typeface="+mn-cs"/>
              </a:rPr>
              <a:t>per </a:t>
            </a:r>
            <a:r>
              <a:rPr lang="it-IT" dirty="0">
                <a:solidFill>
                  <a:srgbClr val="415364"/>
                </a:solidFill>
              </a:rPr>
              <a:t>la </a:t>
            </a:r>
            <a:r>
              <a:rPr lang="it-IT" b="1" dirty="0">
                <a:solidFill>
                  <a:schemeClr val="accent1"/>
                </a:solidFill>
              </a:rPr>
              <a:t>competitività internazionale </a:t>
            </a:r>
            <a:r>
              <a:rPr lang="it-IT" dirty="0">
                <a:solidFill>
                  <a:schemeClr val="accent1"/>
                </a:solidFill>
              </a:rPr>
              <a:t>delle imprese italiane.</a:t>
            </a:r>
            <a:r>
              <a:rPr kumimoji="0" lang="it-IT" b="0" i="0" u="none" strike="noStrike" kern="1200" cap="none" spc="0" normalizeH="0" baseline="0" noProof="0" dirty="0">
                <a:ln>
                  <a:noFill/>
                </a:ln>
                <a:solidFill>
                  <a:srgbClr val="415364"/>
                </a:solidFill>
                <a:effectLst/>
                <a:uLnTx/>
                <a:uFillTx/>
                <a:ea typeface="+mn-ea"/>
                <a:cs typeface="+mn-cs"/>
              </a:rPr>
              <a:t> </a:t>
            </a:r>
          </a:p>
          <a:p>
            <a:pPr algn="ctr">
              <a:defRPr/>
            </a:pPr>
            <a:r>
              <a:rPr lang="it-IT" dirty="0">
                <a:solidFill>
                  <a:srgbClr val="415364"/>
                </a:solidFill>
              </a:rPr>
              <a:t>Focus nuova operatività:</a:t>
            </a:r>
            <a:r>
              <a:rPr lang="it-IT" dirty="0"/>
              <a:t> </a:t>
            </a:r>
            <a:r>
              <a:rPr lang="it-IT" b="1" dirty="0">
                <a:solidFill>
                  <a:srgbClr val="005392"/>
                </a:solidFill>
              </a:rPr>
              <a:t>digitalizzazione, sostenibilità, crescita sui mercati esteri </a:t>
            </a:r>
            <a:r>
              <a:rPr lang="it-IT" dirty="0">
                <a:solidFill>
                  <a:schemeClr val="accent1"/>
                </a:solidFill>
              </a:rPr>
              <a:t>e</a:t>
            </a:r>
            <a:r>
              <a:rPr lang="it-IT" b="1" dirty="0">
                <a:solidFill>
                  <a:srgbClr val="005392"/>
                </a:solidFill>
              </a:rPr>
              <a:t> filiere</a:t>
            </a:r>
          </a:p>
        </p:txBody>
      </p:sp>
      <p:sp>
        <p:nvSpPr>
          <p:cNvPr id="24" name="CasellaDiTesto 23">
            <a:extLst>
              <a:ext uri="{FF2B5EF4-FFF2-40B4-BE49-F238E27FC236}">
                <a16:creationId xmlns:a16="http://schemas.microsoft.com/office/drawing/2014/main" id="{D7F03E9C-A3AA-1153-D973-CCAB8C7EF815}"/>
              </a:ext>
            </a:extLst>
          </p:cNvPr>
          <p:cNvSpPr txBox="1"/>
          <p:nvPr/>
        </p:nvSpPr>
        <p:spPr>
          <a:xfrm>
            <a:off x="382172" y="6395929"/>
            <a:ext cx="4581714" cy="230832"/>
          </a:xfrm>
          <a:prstGeom prst="rect">
            <a:avLst/>
          </a:prstGeom>
          <a:noFill/>
        </p:spPr>
        <p:txBody>
          <a:bodyPr wrap="square">
            <a:spAutoFit/>
          </a:bodyPr>
          <a:lstStyle/>
          <a:p>
            <a:pPr>
              <a:spcAft>
                <a:spcPts val="300"/>
              </a:spcAft>
            </a:pPr>
            <a:r>
              <a:rPr lang="it-IT" sz="900" i="1" dirty="0"/>
              <a:t>* Risorse a valere su fondi pubblici gestiti da SIMEST per conto del MAECI</a:t>
            </a:r>
          </a:p>
        </p:txBody>
      </p:sp>
      <p:sp>
        <p:nvSpPr>
          <p:cNvPr id="25" name="Rettangolo arrotondato 85">
            <a:extLst>
              <a:ext uri="{FF2B5EF4-FFF2-40B4-BE49-F238E27FC236}">
                <a16:creationId xmlns:a16="http://schemas.microsoft.com/office/drawing/2014/main" id="{7D387B5E-DF7D-5EDA-C23C-78CDA7B9DBE5}"/>
              </a:ext>
            </a:extLst>
          </p:cNvPr>
          <p:cNvSpPr/>
          <p:nvPr/>
        </p:nvSpPr>
        <p:spPr>
          <a:xfrm>
            <a:off x="6905476" y="4187080"/>
            <a:ext cx="1897879" cy="918304"/>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600" b="1" i="0" u="none" strike="noStrike" kern="1200" cap="none" spc="0" normalizeH="0" baseline="0" noProof="0" dirty="0">
                <a:ln>
                  <a:noFill/>
                </a:ln>
                <a:solidFill>
                  <a:srgbClr val="005392"/>
                </a:solidFill>
                <a:effectLst/>
                <a:uLnTx/>
                <a:uFillTx/>
                <a:latin typeface="Arial" panose="020B0604020202020204"/>
                <a:ea typeface="+mn-ea"/>
                <a:cs typeface="+mn-cs"/>
              </a:rPr>
              <a:t>Operatività in tutti i Paesi esteri</a:t>
            </a:r>
          </a:p>
        </p:txBody>
      </p:sp>
      <p:sp>
        <p:nvSpPr>
          <p:cNvPr id="32" name="Rettangolo arrotondato 85">
            <a:extLst>
              <a:ext uri="{FF2B5EF4-FFF2-40B4-BE49-F238E27FC236}">
                <a16:creationId xmlns:a16="http://schemas.microsoft.com/office/drawing/2014/main" id="{B6029F1A-9A89-9DA1-71E0-0C329B79EE41}"/>
              </a:ext>
            </a:extLst>
          </p:cNvPr>
          <p:cNvSpPr/>
          <p:nvPr/>
        </p:nvSpPr>
        <p:spPr>
          <a:xfrm>
            <a:off x="6714313" y="4851752"/>
            <a:ext cx="2159000" cy="67165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UE</a:t>
            </a:r>
            <a:r>
              <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rPr>
              <a:t> e </a:t>
            </a:r>
            <a:r>
              <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rPr>
              <a:t>Extra UE</a:t>
            </a:r>
          </a:p>
        </p:txBody>
      </p:sp>
      <p:pic>
        <p:nvPicPr>
          <p:cNvPr id="35" name="Elemento grafico 34" descr="Globo terrestre: Americhe con riempimento a tinta unita">
            <a:extLst>
              <a:ext uri="{FF2B5EF4-FFF2-40B4-BE49-F238E27FC236}">
                <a16:creationId xmlns:a16="http://schemas.microsoft.com/office/drawing/2014/main" id="{48BE6847-9E50-8AE2-66D4-733656D35D17}"/>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44271" y="4303058"/>
            <a:ext cx="529200" cy="529200"/>
          </a:xfrm>
          <a:prstGeom prst="rect">
            <a:avLst/>
          </a:prstGeom>
        </p:spPr>
      </p:pic>
      <p:pic>
        <p:nvPicPr>
          <p:cNvPr id="10" name="Elemento grafico 9" descr="Internet con riempimento a tinta unita">
            <a:extLst>
              <a:ext uri="{FF2B5EF4-FFF2-40B4-BE49-F238E27FC236}">
                <a16:creationId xmlns:a16="http://schemas.microsoft.com/office/drawing/2014/main" id="{3B83A9C6-1F94-84C1-A11D-A8404E095E3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9277506" y="4326419"/>
            <a:ext cx="654416" cy="654416"/>
          </a:xfrm>
          <a:prstGeom prst="rect">
            <a:avLst/>
          </a:prstGeom>
        </p:spPr>
      </p:pic>
      <p:pic>
        <p:nvPicPr>
          <p:cNvPr id="2" name="Elemento grafico 2" descr="Accento circonflesso verso destra con riempimento a tinta unita">
            <a:extLst>
              <a:ext uri="{FF2B5EF4-FFF2-40B4-BE49-F238E27FC236}">
                <a16:creationId xmlns:a16="http://schemas.microsoft.com/office/drawing/2014/main" id="{80FEA350-D881-1D4F-097E-4C863A7D4210}"/>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04953" y="4482062"/>
            <a:ext cx="519453" cy="712189"/>
          </a:xfrm>
          <a:prstGeom prst="rect">
            <a:avLst/>
          </a:prstGeom>
        </p:spPr>
      </p:pic>
      <p:grpSp>
        <p:nvGrpSpPr>
          <p:cNvPr id="19" name="Gruppo 18">
            <a:extLst>
              <a:ext uri="{FF2B5EF4-FFF2-40B4-BE49-F238E27FC236}">
                <a16:creationId xmlns:a16="http://schemas.microsoft.com/office/drawing/2014/main" id="{602121D4-B90E-C914-CFC5-3ACF2F79B860}"/>
              </a:ext>
            </a:extLst>
          </p:cNvPr>
          <p:cNvGrpSpPr/>
          <p:nvPr/>
        </p:nvGrpSpPr>
        <p:grpSpPr>
          <a:xfrm>
            <a:off x="9382284" y="1844121"/>
            <a:ext cx="1511300" cy="2029750"/>
            <a:chOff x="9426506" y="1680528"/>
            <a:chExt cx="1779540" cy="2479778"/>
          </a:xfrm>
          <a:effectLst>
            <a:reflection blurRad="6350" stA="52000" endA="300" endPos="35000" dir="5400000" sy="-100000" algn="bl" rotWithShape="0"/>
          </a:effectLst>
        </p:grpSpPr>
        <p:sp>
          <p:nvSpPr>
            <p:cNvPr id="18" name="Rettangolo 17">
              <a:extLst>
                <a:ext uri="{FF2B5EF4-FFF2-40B4-BE49-F238E27FC236}">
                  <a16:creationId xmlns:a16="http://schemas.microsoft.com/office/drawing/2014/main" id="{3725B2EE-E507-EB6E-5789-C40DED0CE0F2}"/>
                </a:ext>
              </a:extLst>
            </p:cNvPr>
            <p:cNvSpPr/>
            <p:nvPr/>
          </p:nvSpPr>
          <p:spPr>
            <a:xfrm>
              <a:off x="9426506" y="1680528"/>
              <a:ext cx="1779539" cy="811431"/>
            </a:xfrm>
            <a:prstGeom prst="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nvGrpSpPr>
            <p:cNvPr id="14" name="Gruppo 13">
              <a:extLst>
                <a:ext uri="{FF2B5EF4-FFF2-40B4-BE49-F238E27FC236}">
                  <a16:creationId xmlns:a16="http://schemas.microsoft.com/office/drawing/2014/main" id="{E96EDFE8-8D70-709B-51D0-3272A96C848C}"/>
                </a:ext>
              </a:extLst>
            </p:cNvPr>
            <p:cNvGrpSpPr/>
            <p:nvPr/>
          </p:nvGrpSpPr>
          <p:grpSpPr>
            <a:xfrm>
              <a:off x="9438324" y="2003141"/>
              <a:ext cx="1767722" cy="2157165"/>
              <a:chOff x="8095353" y="1228277"/>
              <a:chExt cx="3786497" cy="4291100"/>
            </a:xfrm>
          </p:grpSpPr>
          <p:pic>
            <p:nvPicPr>
              <p:cNvPr id="6" name="Immagine 5">
                <a:extLst>
                  <a:ext uri="{FF2B5EF4-FFF2-40B4-BE49-F238E27FC236}">
                    <a16:creationId xmlns:a16="http://schemas.microsoft.com/office/drawing/2014/main" id="{9EBB6D27-C0AE-932C-4C13-AB08CAEBDE5C}"/>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8095353" y="1228277"/>
                <a:ext cx="3786497" cy="4291100"/>
              </a:xfrm>
              <a:prstGeom prst="rect">
                <a:avLst/>
              </a:prstGeom>
            </p:spPr>
          </p:pic>
          <p:sp>
            <p:nvSpPr>
              <p:cNvPr id="11" name="Rettangolo 10">
                <a:extLst>
                  <a:ext uri="{FF2B5EF4-FFF2-40B4-BE49-F238E27FC236}">
                    <a16:creationId xmlns:a16="http://schemas.microsoft.com/office/drawing/2014/main" id="{C43561C0-0FE3-A38D-C52F-22328E7A3AD9}"/>
                  </a:ext>
                </a:extLst>
              </p:cNvPr>
              <p:cNvSpPr/>
              <p:nvPr/>
            </p:nvSpPr>
            <p:spPr>
              <a:xfrm>
                <a:off x="8095353" y="4203151"/>
                <a:ext cx="1232454" cy="1316226"/>
              </a:xfrm>
              <a:prstGeom prst="rect">
                <a:avLst/>
              </a:prstGeom>
              <a:solidFill>
                <a:srgbClr val="F2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EFD"/>
                  </a:solidFill>
                  <a:effectLst/>
                  <a:uLnTx/>
                  <a:uFillTx/>
                  <a:latin typeface="Arial" panose="020B0604020202020204"/>
                  <a:ea typeface="+mn-ea"/>
                  <a:cs typeface="+mn-cs"/>
                </a:endParaRPr>
              </a:p>
            </p:txBody>
          </p:sp>
        </p:grpSp>
      </p:grpSp>
      <p:sp>
        <p:nvSpPr>
          <p:cNvPr id="16" name="Rettangolo con angoli arrotondati 15">
            <a:extLst>
              <a:ext uri="{FF2B5EF4-FFF2-40B4-BE49-F238E27FC236}">
                <a16:creationId xmlns:a16="http://schemas.microsoft.com/office/drawing/2014/main" id="{2945203A-08F4-2E20-2A5C-ED6D03F551C0}"/>
              </a:ext>
            </a:extLst>
          </p:cNvPr>
          <p:cNvSpPr/>
          <p:nvPr/>
        </p:nvSpPr>
        <p:spPr>
          <a:xfrm rot="20560427">
            <a:off x="8826902" y="1635184"/>
            <a:ext cx="1151554" cy="3243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
        <p:nvSpPr>
          <p:cNvPr id="20" name="COMPETENZE">
            <a:extLst>
              <a:ext uri="{FF2B5EF4-FFF2-40B4-BE49-F238E27FC236}">
                <a16:creationId xmlns:a16="http://schemas.microsoft.com/office/drawing/2014/main" id="{00D3BFCD-C8FE-A0D9-1E87-440E2357D395}"/>
              </a:ext>
            </a:extLst>
          </p:cNvPr>
          <p:cNvSpPr txBox="1"/>
          <p:nvPr/>
        </p:nvSpPr>
        <p:spPr>
          <a:xfrm>
            <a:off x="9532834" y="1834012"/>
            <a:ext cx="1274077" cy="353519"/>
          </a:xfrm>
          <a:prstGeom prst="rect">
            <a:avLst/>
          </a:prstGeom>
          <a:noFill/>
          <a:ln w="12700">
            <a:miter lim="400000"/>
          </a:ln>
          <a:effectLst>
            <a:outerShdw blurRad="101600" dist="25400" dir="54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r>
              <a:rPr kumimoji="0" lang="it-IT" sz="900" b="1" i="0" u="none" strike="noStrike" kern="0" cap="all" spc="0" normalizeH="0" baseline="0" noProof="0" dirty="0">
                <a:solidFill>
                  <a:schemeClr val="accent1"/>
                </a:solidFill>
                <a:effectLst/>
                <a:uLnTx/>
                <a:uFillTx/>
                <a:latin typeface="Arial" panose="020B0604020202020204"/>
                <a:sym typeface="Avenir Heavy"/>
              </a:rPr>
              <a:t>POTENZIAMENTO MERCATI AFRICANI</a:t>
            </a:r>
            <a:endParaRPr kumimoji="0" sz="900" b="1" i="0" u="none" strike="noStrike" kern="0" cap="all" spc="0" normalizeH="0" baseline="0" noProof="0" dirty="0">
              <a:solidFill>
                <a:schemeClr val="accent1"/>
              </a:solidFill>
              <a:effectLst/>
              <a:uLnTx/>
              <a:uFillTx/>
              <a:latin typeface="Arial" panose="020B0604020202020204"/>
              <a:sym typeface="Avenir Heavy"/>
            </a:endParaRPr>
          </a:p>
        </p:txBody>
      </p:sp>
    </p:spTree>
    <p:extLst>
      <p:ext uri="{BB962C8B-B14F-4D97-AF65-F5344CB8AC3E}">
        <p14:creationId xmlns:p14="http://schemas.microsoft.com/office/powerpoint/2010/main" val="24918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magine 31" descr="Immagine che contiene montagna, aria aperta, natura, cielo&#10;&#10;Descrizione generata automaticamente">
            <a:extLst>
              <a:ext uri="{FF2B5EF4-FFF2-40B4-BE49-F238E27FC236}">
                <a16:creationId xmlns:a16="http://schemas.microsoft.com/office/drawing/2014/main" id="{714D1B98-403A-3136-1FB1-012DD125FB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24" y="-37459"/>
            <a:ext cx="12233155" cy="6899552"/>
          </a:xfrm>
          <a:prstGeom prst="rect">
            <a:avLst/>
          </a:prstGeom>
        </p:spPr>
      </p:pic>
      <p:sp>
        <p:nvSpPr>
          <p:cNvPr id="23" name="Rettangolo 22">
            <a:extLst>
              <a:ext uri="{FF2B5EF4-FFF2-40B4-BE49-F238E27FC236}">
                <a16:creationId xmlns:a16="http://schemas.microsoft.com/office/drawing/2014/main" id="{96890A60-BE80-B1E6-2D85-A9324FA9A505}"/>
              </a:ext>
            </a:extLst>
          </p:cNvPr>
          <p:cNvSpPr/>
          <p:nvPr/>
        </p:nvSpPr>
        <p:spPr>
          <a:xfrm>
            <a:off x="-31325" y="-42784"/>
            <a:ext cx="12233156" cy="6899552"/>
          </a:xfrm>
          <a:prstGeom prst="rect">
            <a:avLst/>
          </a:prstGeom>
          <a:solidFill>
            <a:schemeClr val="accent6">
              <a:lumMod val="50000"/>
              <a:alpha val="2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21" name="Rettangolo 20">
            <a:extLst>
              <a:ext uri="{FF2B5EF4-FFF2-40B4-BE49-F238E27FC236}">
                <a16:creationId xmlns:a16="http://schemas.microsoft.com/office/drawing/2014/main" id="{046B4FE6-CAD2-978E-6A51-E1255E74ACA0}"/>
              </a:ext>
            </a:extLst>
          </p:cNvPr>
          <p:cNvSpPr/>
          <p:nvPr/>
        </p:nvSpPr>
        <p:spPr>
          <a:xfrm>
            <a:off x="-23112" y="1590972"/>
            <a:ext cx="12215111" cy="114571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706C353A-5417-12FF-B84E-E5D7D3BF2529}"/>
              </a:ext>
            </a:extLst>
          </p:cNvPr>
          <p:cNvSpPr/>
          <p:nvPr/>
        </p:nvSpPr>
        <p:spPr>
          <a:xfrm>
            <a:off x="-20168" y="1585565"/>
            <a:ext cx="2448000" cy="1145716"/>
          </a:xfrm>
          <a:prstGeom prst="rect">
            <a:avLst/>
          </a:prstGeom>
          <a:solidFill>
            <a:srgbClr val="24A1FF">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9" name="Rettangolo 8">
            <a:extLst>
              <a:ext uri="{FF2B5EF4-FFF2-40B4-BE49-F238E27FC236}">
                <a16:creationId xmlns:a16="http://schemas.microsoft.com/office/drawing/2014/main" id="{C865739A-89D7-5E56-35A5-6BD6629BFB23}"/>
              </a:ext>
            </a:extLst>
          </p:cNvPr>
          <p:cNvSpPr/>
          <p:nvPr/>
        </p:nvSpPr>
        <p:spPr>
          <a:xfrm>
            <a:off x="2427832" y="1585565"/>
            <a:ext cx="2430000" cy="1145716"/>
          </a:xfrm>
          <a:prstGeom prst="rect">
            <a:avLst/>
          </a:prstGeom>
          <a:solidFill>
            <a:srgbClr val="FF7F00">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0" name="Rettangolo 9">
            <a:extLst>
              <a:ext uri="{FF2B5EF4-FFF2-40B4-BE49-F238E27FC236}">
                <a16:creationId xmlns:a16="http://schemas.microsoft.com/office/drawing/2014/main" id="{7DCE1074-977C-1E82-F065-A4399301E1CB}"/>
              </a:ext>
            </a:extLst>
          </p:cNvPr>
          <p:cNvSpPr/>
          <p:nvPr/>
        </p:nvSpPr>
        <p:spPr>
          <a:xfrm>
            <a:off x="4857832" y="1585565"/>
            <a:ext cx="2448000" cy="1145716"/>
          </a:xfrm>
          <a:prstGeom prst="rect">
            <a:avLst/>
          </a:prstGeom>
          <a:solidFill>
            <a:srgbClr val="003D6D">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1" name="Rettangolo 10">
            <a:extLst>
              <a:ext uri="{FF2B5EF4-FFF2-40B4-BE49-F238E27FC236}">
                <a16:creationId xmlns:a16="http://schemas.microsoft.com/office/drawing/2014/main" id="{77220A91-94E3-2B95-DD93-A7649981F7AF}"/>
              </a:ext>
            </a:extLst>
          </p:cNvPr>
          <p:cNvSpPr/>
          <p:nvPr/>
        </p:nvSpPr>
        <p:spPr>
          <a:xfrm>
            <a:off x="7305832" y="1585565"/>
            <a:ext cx="2448000" cy="1145716"/>
          </a:xfrm>
          <a:prstGeom prst="rect">
            <a:avLst/>
          </a:prstGeom>
          <a:solidFill>
            <a:srgbClr val="449389">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12" name="Rettangolo 11">
            <a:extLst>
              <a:ext uri="{FF2B5EF4-FFF2-40B4-BE49-F238E27FC236}">
                <a16:creationId xmlns:a16="http://schemas.microsoft.com/office/drawing/2014/main" id="{34ABD880-8197-AD03-A5AC-917231EC6D20}"/>
              </a:ext>
            </a:extLst>
          </p:cNvPr>
          <p:cNvSpPr/>
          <p:nvPr/>
        </p:nvSpPr>
        <p:spPr>
          <a:xfrm>
            <a:off x="9753832" y="1585565"/>
            <a:ext cx="2448000" cy="1145716"/>
          </a:xfrm>
          <a:prstGeom prst="rect">
            <a:avLst/>
          </a:prstGeom>
          <a:solidFill>
            <a:srgbClr val="E30413">
              <a:alpha val="6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36000" tIns="36000" rIns="36000" bIns="36000"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178154">
              <a:lnSpc>
                <a:spcPct val="100000"/>
              </a:lnSpc>
              <a:spcBef>
                <a:spcPts val="0"/>
              </a:spcBef>
            </a:pPr>
            <a:endParaRPr lang="it-IT" sz="4567" dirty="0">
              <a:solidFill>
                <a:srgbClr val="FFFFFF"/>
              </a:solidFill>
              <a:latin typeface="Helvetica Neue Medium"/>
              <a:ea typeface="Helvetica Neue Medium"/>
              <a:cs typeface="Helvetica Neue Medium"/>
              <a:sym typeface="Helvetica Neue Medium"/>
            </a:endParaRPr>
          </a:p>
        </p:txBody>
      </p:sp>
      <p:sp>
        <p:nvSpPr>
          <p:cNvPr id="2" name="Segnaposto testo 1">
            <a:extLst>
              <a:ext uri="{FF2B5EF4-FFF2-40B4-BE49-F238E27FC236}">
                <a16:creationId xmlns:a16="http://schemas.microsoft.com/office/drawing/2014/main" id="{7417A8ED-84C6-A021-6D78-AE4B352C49CD}"/>
              </a:ext>
            </a:extLst>
          </p:cNvPr>
          <p:cNvSpPr>
            <a:spLocks noGrp="1"/>
          </p:cNvSpPr>
          <p:nvPr>
            <p:ph type="body" idx="13"/>
          </p:nvPr>
        </p:nvSpPr>
        <p:spPr>
          <a:xfrm>
            <a:off x="1637232" y="185373"/>
            <a:ext cx="8593667" cy="383116"/>
          </a:xfrm>
        </p:spPr>
        <p:txBody>
          <a:bodyPr/>
          <a:lstStyle/>
          <a:p>
            <a:pPr algn="ctr"/>
            <a:r>
              <a:rPr lang="it-IT" sz="2800" dirty="0">
                <a:solidFill>
                  <a:schemeClr val="bg1"/>
                </a:solidFill>
              </a:rPr>
              <a:t>NUOVA MISURA AFRICA</a:t>
            </a:r>
          </a:p>
        </p:txBody>
      </p:sp>
      <p:sp>
        <p:nvSpPr>
          <p:cNvPr id="4" name="Segnaposto numero diapositiva 3">
            <a:extLst>
              <a:ext uri="{FF2B5EF4-FFF2-40B4-BE49-F238E27FC236}">
                <a16:creationId xmlns:a16="http://schemas.microsoft.com/office/drawing/2014/main" id="{20A72040-C228-19FA-9268-364F4BCFA7E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067"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9" name="E-COMMERCE">
            <a:extLst>
              <a:ext uri="{FF2B5EF4-FFF2-40B4-BE49-F238E27FC236}">
                <a16:creationId xmlns:a16="http://schemas.microsoft.com/office/drawing/2014/main" id="{78E546F1-196E-79DB-087A-85452FCF8CB7}"/>
              </a:ext>
            </a:extLst>
          </p:cNvPr>
          <p:cNvSpPr txBox="1"/>
          <p:nvPr/>
        </p:nvSpPr>
        <p:spPr>
          <a:xfrm>
            <a:off x="10940281" y="4170882"/>
            <a:ext cx="1045475" cy="215019"/>
          </a:xfrm>
          <a:prstGeom prst="rect">
            <a:avLst/>
          </a:prstGeom>
          <a:ln w="12700">
            <a:miter lim="400000"/>
          </a:ln>
          <a:effectLst>
            <a:outerShdw blurRad="101600" dist="25400" dir="5400000" rotWithShape="0">
              <a:srgbClr val="00000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1606" tIns="51606" rIns="51606" bIns="51606" anchor="ctr">
            <a:spAutoFit/>
          </a:bodyPr>
          <a:lstStyle>
            <a:lvl1pPr algn="ctr" defTabSz="2348088">
              <a:lnSpc>
                <a:spcPct val="90000"/>
              </a:lnSpc>
              <a:defRPr sz="2400" cap="all" spc="360">
                <a:solidFill>
                  <a:srgbClr val="FFFFFF"/>
                </a:solidFill>
                <a:latin typeface="Avenir Heavy"/>
                <a:ea typeface="Avenir Heavy"/>
                <a:cs typeface="Avenir Heavy"/>
                <a:sym typeface="Avenir Heavy"/>
              </a:defRPr>
            </a:lvl1pPr>
          </a:lstStyle>
          <a:p>
            <a:pPr marL="0" marR="0" lvl="0" indent="0" algn="ctr" defTabSz="838502" rtl="0" eaLnBrk="1" fontAlgn="auto" latinLnBrk="0" hangingPunct="0">
              <a:lnSpc>
                <a:spcPct val="90000"/>
              </a:lnSpc>
              <a:spcBef>
                <a:spcPts val="0"/>
              </a:spcBef>
              <a:spcAft>
                <a:spcPts val="0"/>
              </a:spcAft>
              <a:buClrTx/>
              <a:buSzTx/>
              <a:buFontTx/>
              <a:buNone/>
              <a:tabLst/>
              <a:defRPr/>
            </a:pPr>
            <a:endParaRPr kumimoji="0" sz="800" b="1" i="0" u="none" strike="noStrike" kern="0" cap="all" spc="0" normalizeH="0" baseline="0" noProof="0" dirty="0">
              <a:ln>
                <a:noFill/>
              </a:ln>
              <a:solidFill>
                <a:schemeClr val="bg1"/>
              </a:solidFill>
              <a:effectLst/>
              <a:uLnTx/>
              <a:uFillTx/>
              <a:latin typeface="Arial" panose="020B0604020202020204"/>
              <a:sym typeface="Avenir Heavy"/>
            </a:endParaRPr>
          </a:p>
        </p:txBody>
      </p:sp>
      <p:sp>
        <p:nvSpPr>
          <p:cNvPr id="33" name="Rettangolo 32">
            <a:extLst>
              <a:ext uri="{FF2B5EF4-FFF2-40B4-BE49-F238E27FC236}">
                <a16:creationId xmlns:a16="http://schemas.microsoft.com/office/drawing/2014/main" id="{6A33C4CC-A02D-2352-3594-E3F0BC2F9F96}"/>
              </a:ext>
            </a:extLst>
          </p:cNvPr>
          <p:cNvSpPr/>
          <p:nvPr/>
        </p:nvSpPr>
        <p:spPr>
          <a:xfrm>
            <a:off x="921915" y="759645"/>
            <a:ext cx="10702809" cy="515726"/>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Lancio di un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nuovo strumento, nuove spese finanziabili </a:t>
            </a: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e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condizioni dedicate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b="0" i="0" u="none" strike="noStrike" kern="1200" cap="none" spc="0" normalizeH="0" baseline="0" noProof="0" dirty="0">
                <a:ln>
                  <a:noFill/>
                </a:ln>
                <a:solidFill>
                  <a:schemeClr val="bg1"/>
                </a:solidFill>
                <a:effectLst/>
                <a:uLnTx/>
                <a:uFillTx/>
                <a:latin typeface="Arial" panose="020B0604020202020204"/>
                <a:ea typeface="+mn-ea"/>
                <a:cs typeface="+mn-cs"/>
              </a:rPr>
              <a:t>a supporto degli investimenti delle </a:t>
            </a:r>
            <a:r>
              <a:rPr kumimoji="0" lang="it-IT" b="1" i="0" u="none" strike="noStrike" kern="1200" cap="none" spc="0" normalizeH="0" baseline="0" noProof="0" dirty="0">
                <a:ln>
                  <a:noFill/>
                </a:ln>
                <a:solidFill>
                  <a:schemeClr val="bg1"/>
                </a:solidFill>
                <a:effectLst/>
                <a:uLnTx/>
                <a:uFillTx/>
                <a:latin typeface="Arial" panose="020B0604020202020204"/>
                <a:ea typeface="+mn-ea"/>
                <a:cs typeface="+mn-cs"/>
              </a:rPr>
              <a:t>imprese italiane con interessi strategici in Africa</a:t>
            </a:r>
          </a:p>
        </p:txBody>
      </p:sp>
      <p:pic>
        <p:nvPicPr>
          <p:cNvPr id="35" name="Elemento grafico 34" descr="Africa con riempimento a tinta unita">
            <a:extLst>
              <a:ext uri="{FF2B5EF4-FFF2-40B4-BE49-F238E27FC236}">
                <a16:creationId xmlns:a16="http://schemas.microsoft.com/office/drawing/2014/main" id="{AB2A19DC-922C-C2DC-DF36-753BEDCEA0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4906" y="738407"/>
            <a:ext cx="523814" cy="523814"/>
          </a:xfrm>
          <a:prstGeom prst="rect">
            <a:avLst/>
          </a:prstGeom>
        </p:spPr>
      </p:pic>
      <p:sp>
        <p:nvSpPr>
          <p:cNvPr id="47" name="Rettangolo 46">
            <a:extLst>
              <a:ext uri="{FF2B5EF4-FFF2-40B4-BE49-F238E27FC236}">
                <a16:creationId xmlns:a16="http://schemas.microsoft.com/office/drawing/2014/main" id="{C516A293-726E-2E6A-62F2-ADA0A575A7C4}"/>
              </a:ext>
            </a:extLst>
          </p:cNvPr>
          <p:cNvSpPr/>
          <p:nvPr/>
        </p:nvSpPr>
        <p:spPr>
          <a:xfrm>
            <a:off x="89051" y="1754647"/>
            <a:ext cx="222956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200 mln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Arial" panose="020B0604020202020204"/>
                <a:ea typeface="+mn-ea"/>
                <a:cs typeface="+mn-cs"/>
              </a:rPr>
              <a:t>Riserva dedicata al nuovo strumento</a:t>
            </a:r>
          </a:p>
        </p:txBody>
      </p:sp>
      <p:sp>
        <p:nvSpPr>
          <p:cNvPr id="48" name="Rettangolo 47">
            <a:extLst>
              <a:ext uri="{FF2B5EF4-FFF2-40B4-BE49-F238E27FC236}">
                <a16:creationId xmlns:a16="http://schemas.microsoft.com/office/drawing/2014/main" id="{042E1C28-E3DD-73E7-7A8B-65BE6C12EA99}"/>
              </a:ext>
            </a:extLst>
          </p:cNvPr>
          <p:cNvSpPr/>
          <p:nvPr/>
        </p:nvSpPr>
        <p:spPr>
          <a:xfrm>
            <a:off x="7314045" y="1616158"/>
            <a:ext cx="2447999"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10% </a:t>
            </a: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Fondo perduto</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20%</a:t>
            </a: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 </a:t>
            </a:r>
            <a:r>
              <a:rPr kumimoji="0" lang="it-IT" sz="1200" b="0" i="0" u="none" strike="noStrike" kern="1200" cap="none" spc="0" normalizeH="0" baseline="0" noProof="0" dirty="0">
                <a:ln>
                  <a:noFill/>
                </a:ln>
                <a:solidFill>
                  <a:schemeClr val="bg1"/>
                </a:solidFill>
                <a:effectLst/>
                <a:uLnTx/>
                <a:uFillTx/>
                <a:latin typeface="Arial" panose="020B0604020202020204"/>
                <a:ea typeface="+mn-ea"/>
                <a:cs typeface="+mn-cs"/>
              </a:rPr>
              <a:t>per </a:t>
            </a:r>
            <a:r>
              <a:rPr lang="it-IT" sz="1200" dirty="0">
                <a:solidFill>
                  <a:schemeClr val="bg1"/>
                </a:solidFill>
                <a:latin typeface="Arial" panose="020B0604020202020204"/>
              </a:rPr>
              <a:t>il </a:t>
            </a:r>
            <a:r>
              <a:rPr kumimoji="0" lang="it-IT" sz="2000" b="1" i="0" u="none" strike="noStrike" kern="1200" cap="none" spc="0" normalizeH="0" baseline="0" noProof="0" dirty="0">
                <a:ln>
                  <a:noFill/>
                </a:ln>
                <a:solidFill>
                  <a:schemeClr val="bg1"/>
                </a:solidFill>
                <a:effectLst/>
                <a:uLnTx/>
                <a:uFillTx/>
                <a:latin typeface="Arial" panose="020B0604020202020204"/>
                <a:ea typeface="+mn-ea"/>
                <a:cs typeface="+mn-cs"/>
              </a:rPr>
              <a:t>Sud</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0" name="Rettangolo 49">
            <a:extLst>
              <a:ext uri="{FF2B5EF4-FFF2-40B4-BE49-F238E27FC236}">
                <a16:creationId xmlns:a16="http://schemas.microsoft.com/office/drawing/2014/main" id="{4B1E67BF-65C3-245A-7A79-4D3CE162A8EA}"/>
              </a:ext>
            </a:extLst>
          </p:cNvPr>
          <p:cNvSpPr/>
          <p:nvPr/>
        </p:nvSpPr>
        <p:spPr>
          <a:xfrm>
            <a:off x="5085371" y="1725005"/>
            <a:ext cx="206851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~0,5%</a:t>
            </a: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Tasso agevolato</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5" name="Rettangolo 54">
            <a:extLst>
              <a:ext uri="{FF2B5EF4-FFF2-40B4-BE49-F238E27FC236}">
                <a16:creationId xmlns:a16="http://schemas.microsoft.com/office/drawing/2014/main" id="{F0781188-630A-AC6B-1838-1A8D35E4F09C}"/>
              </a:ext>
            </a:extLst>
          </p:cNvPr>
          <p:cNvSpPr/>
          <p:nvPr/>
        </p:nvSpPr>
        <p:spPr>
          <a:xfrm>
            <a:off x="2377119" y="1793598"/>
            <a:ext cx="2519443"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nchor="ctr"/>
          <a:lstStyle/>
          <a:p>
            <a:pPr marL="93663" marR="0" lvl="0" indent="0" algn="ctr" defTabSz="914400" rtl="0" eaLnBrk="1" fontAlgn="auto" latinLnBrk="0" hangingPunct="1">
              <a:lnSpc>
                <a:spcPct val="100000"/>
              </a:lnSpc>
              <a:spcBef>
                <a:spcPts val="0"/>
              </a:spcBef>
              <a:spcAft>
                <a:spcPts val="200"/>
              </a:spcAft>
              <a:buClrTx/>
              <a:buSzTx/>
              <a:buFontTx/>
              <a:buNone/>
              <a:tabLst/>
              <a:defRPr/>
            </a:pPr>
            <a:r>
              <a:rPr kumimoji="0" lang="it-IT" sz="2000" b="1" i="0" u="none" strike="noStrike" kern="1200" cap="none" spc="0" normalizeH="0" baseline="0" noProof="0" dirty="0">
                <a:ln>
                  <a:noFill/>
                </a:ln>
                <a:solidFill>
                  <a:schemeClr val="bg1"/>
                </a:solidFill>
                <a:effectLst/>
                <a:uLnTx/>
                <a:uFillTx/>
                <a:latin typeface="Arial" panose="020B0604020202020204"/>
                <a:ea typeface="+mn-ea"/>
                <a:cs typeface="+mn-cs"/>
              </a:rPr>
              <a:t>Riserva 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bg1"/>
                </a:solidFill>
                <a:effectLst/>
                <a:uLnTx/>
                <a:uFillTx/>
                <a:latin typeface="Arial" panose="020B0604020202020204"/>
                <a:ea typeface="+mn-ea"/>
                <a:cs typeface="+mn-cs"/>
              </a:rPr>
              <a:t>per imprese </a:t>
            </a:r>
            <a:r>
              <a:rPr kumimoji="0" lang="it-IT" sz="1400" b="1" i="0" u="none" strike="noStrike" kern="1200" cap="none" spc="0" normalizeH="0" baseline="0" noProof="0" dirty="0">
                <a:ln>
                  <a:noFill/>
                </a:ln>
                <a:solidFill>
                  <a:schemeClr val="bg1"/>
                </a:solidFill>
                <a:effectLst/>
                <a:uLnTx/>
                <a:uFillTx/>
                <a:latin typeface="Arial" panose="020B0604020202020204"/>
                <a:ea typeface="+mn-ea"/>
                <a:cs typeface="+mn-cs"/>
              </a:rPr>
              <a:t>giovanili, femminili, start up/PMI innovative</a:t>
            </a:r>
          </a:p>
        </p:txBody>
      </p:sp>
      <p:sp>
        <p:nvSpPr>
          <p:cNvPr id="58" name="Rettangolo 57">
            <a:extLst>
              <a:ext uri="{FF2B5EF4-FFF2-40B4-BE49-F238E27FC236}">
                <a16:creationId xmlns:a16="http://schemas.microsoft.com/office/drawing/2014/main" id="{DC177210-86E0-9CED-9BBD-DDC960F81970}"/>
              </a:ext>
            </a:extLst>
          </p:cNvPr>
          <p:cNvSpPr/>
          <p:nvPr/>
        </p:nvSpPr>
        <p:spPr>
          <a:xfrm>
            <a:off x="4598781" y="2969934"/>
            <a:ext cx="3000237" cy="282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A CHI È DEDICATA</a:t>
            </a:r>
          </a:p>
        </p:txBody>
      </p:sp>
      <p:sp>
        <p:nvSpPr>
          <p:cNvPr id="14" name="CasellaDiTesto 13">
            <a:extLst>
              <a:ext uri="{FF2B5EF4-FFF2-40B4-BE49-F238E27FC236}">
                <a16:creationId xmlns:a16="http://schemas.microsoft.com/office/drawing/2014/main" id="{2A5ECFA6-4E48-D4CF-BCA4-A77042E743A0}"/>
              </a:ext>
            </a:extLst>
          </p:cNvPr>
          <p:cNvSpPr txBox="1"/>
          <p:nvPr/>
        </p:nvSpPr>
        <p:spPr>
          <a:xfrm>
            <a:off x="3703733" y="6407192"/>
            <a:ext cx="475619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it-IT" altLang="it-IT" sz="1400" b="1" u="sng" dirty="0">
                <a:solidFill>
                  <a:schemeClr val="bg1"/>
                </a:solidFill>
                <a:latin typeface="Arial" panose="020B0604020202020204"/>
                <a:hlinkClick r:id="rId5">
                  <a:extLst>
                    <a:ext uri="{A12FA001-AC4F-418D-AE19-62706E023703}">
                      <ahyp:hlinkClr xmlns:ahyp="http://schemas.microsoft.com/office/drawing/2018/hyperlinkcolor" val="tx"/>
                    </a:ext>
                  </a:extLst>
                </a:hlinkClick>
              </a:rPr>
              <a:t>S</a:t>
            </a:r>
            <a:r>
              <a:rPr kumimoji="0" lang="it-IT" altLang="it-IT" sz="1400" b="1" u="sng" strike="noStrike" kern="1200" cap="none" spc="0" normalizeH="0" baseline="0" noProof="0" dirty="0">
                <a:ln>
                  <a:noFill/>
                </a:ln>
                <a:solidFill>
                  <a:schemeClr val="bg1"/>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copri di più su simest.it</a:t>
            </a:r>
            <a:endParaRPr kumimoji="0" lang="it-IT" altLang="it-IT" sz="1400" b="1" u="sng"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13" name="Rettangolo 12">
            <a:extLst>
              <a:ext uri="{FF2B5EF4-FFF2-40B4-BE49-F238E27FC236}">
                <a16:creationId xmlns:a16="http://schemas.microsoft.com/office/drawing/2014/main" id="{3FDC72B6-6077-86BF-77C9-86EE73DB5E45}"/>
              </a:ext>
            </a:extLst>
          </p:cNvPr>
          <p:cNvSpPr/>
          <p:nvPr/>
        </p:nvSpPr>
        <p:spPr>
          <a:xfrm>
            <a:off x="9903641" y="1782128"/>
            <a:ext cx="2068512" cy="774700"/>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it-IT" sz="1200" b="1" dirty="0">
                <a:solidFill>
                  <a:schemeClr val="bg1"/>
                </a:solidFill>
                <a:latin typeface="Arial" panose="020B0604020202020204"/>
              </a:rPr>
              <a:t>Fino a </a:t>
            </a:r>
            <a:r>
              <a:rPr lang="it-IT" sz="2400" b="1" dirty="0">
                <a:solidFill>
                  <a:schemeClr val="bg1"/>
                </a:solidFill>
                <a:latin typeface="Arial" panose="020B0604020202020204"/>
              </a:rPr>
              <a:t>6 anni</a:t>
            </a:r>
            <a:endPar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600" b="1" i="0" u="none" strike="noStrike" kern="1200" cap="none" spc="0" normalizeH="0" baseline="0" noProof="0" dirty="0">
                <a:ln>
                  <a:noFill/>
                </a:ln>
                <a:solidFill>
                  <a:schemeClr val="bg1"/>
                </a:solidFill>
                <a:effectLst/>
                <a:uLnTx/>
                <a:uFillTx/>
                <a:latin typeface="Arial" panose="020B0604020202020204"/>
                <a:ea typeface="+mn-ea"/>
                <a:cs typeface="+mn-cs"/>
              </a:rPr>
              <a:t>di durata</a:t>
            </a:r>
            <a:endPar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22" name="Rettangolo 21">
            <a:extLst>
              <a:ext uri="{FF2B5EF4-FFF2-40B4-BE49-F238E27FC236}">
                <a16:creationId xmlns:a16="http://schemas.microsoft.com/office/drawing/2014/main" id="{C003EF03-8B2C-BC0D-7BE7-92E5C70566E5}"/>
              </a:ext>
            </a:extLst>
          </p:cNvPr>
          <p:cNvSpPr/>
          <p:nvPr/>
        </p:nvSpPr>
        <p:spPr>
          <a:xfrm>
            <a:off x="4661080" y="4817807"/>
            <a:ext cx="3000237" cy="282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chemeClr val="bg1"/>
                </a:solidFill>
                <a:effectLst/>
                <a:uLnTx/>
                <a:uFillTx/>
                <a:latin typeface="Arial" panose="020B0604020202020204"/>
                <a:ea typeface="+mn-ea"/>
                <a:cs typeface="+mn-cs"/>
              </a:rPr>
              <a:t>PER FINANZIARE</a:t>
            </a:r>
          </a:p>
        </p:txBody>
      </p:sp>
      <p:sp>
        <p:nvSpPr>
          <p:cNvPr id="8" name="Rettangolo 7">
            <a:extLst>
              <a:ext uri="{FF2B5EF4-FFF2-40B4-BE49-F238E27FC236}">
                <a16:creationId xmlns:a16="http://schemas.microsoft.com/office/drawing/2014/main" id="{38B2A8CE-BFB2-68BE-CE37-576318B3934D}"/>
              </a:ext>
            </a:extLst>
          </p:cNvPr>
          <p:cNvSpPr/>
          <p:nvPr/>
        </p:nvSpPr>
        <p:spPr>
          <a:xfrm>
            <a:off x="-31327" y="3487080"/>
            <a:ext cx="12233157" cy="1061197"/>
          </a:xfrm>
          <a:prstGeom prst="rect">
            <a:avLst/>
          </a:prstGeom>
          <a:solidFill>
            <a:schemeClr val="bg1">
              <a:alpha val="77403"/>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7429" tIns="77429" rIns="77429" bIns="77429"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258227">
              <a:lnSpc>
                <a:spcPct val="100000"/>
              </a:lnSpc>
              <a:spcBef>
                <a:spcPts val="0"/>
              </a:spcBef>
            </a:pPr>
            <a:endParaRPr lang="it-IT" sz="4877" dirty="0">
              <a:solidFill>
                <a:srgbClr val="FFFFFF"/>
              </a:solidFill>
              <a:latin typeface="Helvetica Neue Medium"/>
              <a:sym typeface="Helvetica Neue Medium"/>
            </a:endParaRPr>
          </a:p>
        </p:txBody>
      </p:sp>
      <p:sp>
        <p:nvSpPr>
          <p:cNvPr id="3" name="CasellaDiTesto 32">
            <a:extLst>
              <a:ext uri="{FF2B5EF4-FFF2-40B4-BE49-F238E27FC236}">
                <a16:creationId xmlns:a16="http://schemas.microsoft.com/office/drawing/2014/main" id="{444AB9A8-CB13-2FAC-A451-C9B2DD040A47}"/>
              </a:ext>
            </a:extLst>
          </p:cNvPr>
          <p:cNvSpPr txBox="1">
            <a:spLocks noChangeArrowheads="1"/>
          </p:cNvSpPr>
          <p:nvPr/>
        </p:nvSpPr>
        <p:spPr bwMode="auto">
          <a:xfrm>
            <a:off x="750858" y="3593004"/>
            <a:ext cx="4750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Per le imprese esportatici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con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export, import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(anche di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materie prime strategiche</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o</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presenza in Africa</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anche tramite la </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filiera</a:t>
            </a:r>
          </a:p>
        </p:txBody>
      </p:sp>
      <p:sp>
        <p:nvSpPr>
          <p:cNvPr id="7" name="CasellaDiTesto 32">
            <a:extLst>
              <a:ext uri="{FF2B5EF4-FFF2-40B4-BE49-F238E27FC236}">
                <a16:creationId xmlns:a16="http://schemas.microsoft.com/office/drawing/2014/main" id="{5004A2E1-4FB1-37A1-0996-74DAFA765EA9}"/>
              </a:ext>
            </a:extLst>
          </p:cNvPr>
          <p:cNvSpPr txBox="1">
            <a:spLocks noChangeArrowheads="1"/>
          </p:cNvSpPr>
          <p:nvPr/>
        </p:nvSpPr>
        <p:spPr bwMode="auto">
          <a:xfrm>
            <a:off x="6683937" y="3581300"/>
            <a:ext cx="477908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marL="342900" indent="-342900">
              <a:defRPr>
                <a:latin typeface="Arial" panose="020B0604020202020204" pitchFamily="34" charset="0"/>
              </a:defRPr>
            </a:lvl1pPr>
            <a:lvl2pPr marL="0" lvl="1" algn="ctr">
              <a:defRPr sz="1100" b="1">
                <a:solidFill>
                  <a:srgbClr val="415364"/>
                </a:solidFill>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Per le imprese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che richiedono </a:t>
            </a:r>
            <a:r>
              <a:rPr kumimoji="0" lang="it-IT" altLang="it-IT" sz="1600" b="1"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fino al 31.12.2025 </a:t>
            </a:r>
            <a:r>
              <a:rPr kumimoji="0" lang="it-IT" altLang="it-IT" sz="16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finanziamenti per </a:t>
            </a:r>
            <a:r>
              <a:rPr kumimoji="0" lang="it-IT" alt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progetti in Africa</a:t>
            </a:r>
          </a:p>
          <a:p>
            <a:pPr marL="0" marR="0" lvl="1" indent="0" defTabSz="914400" rtl="0" eaLnBrk="1" fontAlgn="auto" latinLnBrk="0" hangingPunct="1">
              <a:lnSpc>
                <a:spcPct val="100000"/>
              </a:lnSpc>
              <a:spcBef>
                <a:spcPts val="0"/>
              </a:spcBef>
              <a:spcAft>
                <a:spcPts val="0"/>
              </a:spcAft>
              <a:buClrTx/>
              <a:buSzTx/>
              <a:buFontTx/>
              <a:buNone/>
              <a:tabLst/>
              <a:defRPr/>
            </a:pPr>
            <a:r>
              <a:rPr lang="it-IT" altLang="it-IT" sz="1050" b="0" i="1" dirty="0">
                <a:solidFill>
                  <a:schemeClr val="accent1"/>
                </a:solidFill>
              </a:rPr>
              <a:t>Inserimento Mercati, Certificazioni e Consulenze, Fiere ed Eventi, </a:t>
            </a:r>
          </a:p>
          <a:p>
            <a:pPr marL="0" marR="0" lvl="1" indent="0" defTabSz="914400" rtl="0" eaLnBrk="1" fontAlgn="auto" latinLnBrk="0" hangingPunct="1">
              <a:lnSpc>
                <a:spcPct val="100000"/>
              </a:lnSpc>
              <a:spcBef>
                <a:spcPts val="0"/>
              </a:spcBef>
              <a:spcAft>
                <a:spcPts val="0"/>
              </a:spcAft>
              <a:buClrTx/>
              <a:buSzTx/>
              <a:buFontTx/>
              <a:buNone/>
              <a:tabLst/>
              <a:defRPr/>
            </a:pPr>
            <a:r>
              <a:rPr lang="it-IT" altLang="it-IT" sz="1050" b="0" i="1" dirty="0">
                <a:solidFill>
                  <a:schemeClr val="accent1"/>
                </a:solidFill>
              </a:rPr>
              <a:t>E-commerce, </a:t>
            </a:r>
            <a:r>
              <a:rPr lang="it-IT" altLang="it-IT" sz="1050" b="0" i="1" dirty="0" err="1">
                <a:solidFill>
                  <a:schemeClr val="accent1"/>
                </a:solidFill>
              </a:rPr>
              <a:t>Temporary</a:t>
            </a:r>
            <a:r>
              <a:rPr lang="it-IT" altLang="it-IT" sz="1050" b="0" i="1" dirty="0">
                <a:solidFill>
                  <a:schemeClr val="accent1"/>
                </a:solidFill>
              </a:rPr>
              <a:t> Manager</a:t>
            </a:r>
            <a:endParaRPr kumimoji="0" lang="it-IT" altLang="it-IT" sz="1050" b="0" i="1" u="none" strike="noStrike" kern="1200" cap="none" spc="0" normalizeH="0" baseline="0" noProof="0" dirty="0">
              <a:ln>
                <a:noFill/>
              </a:ln>
              <a:solidFill>
                <a:schemeClr val="accent1"/>
              </a:solidFill>
              <a:effectLst/>
              <a:uLnTx/>
              <a:uFillTx/>
            </a:endParaRPr>
          </a:p>
        </p:txBody>
      </p:sp>
      <p:pic>
        <p:nvPicPr>
          <p:cNvPr id="28" name="Elemento grafico 27" descr="Frecce a zig zag con riempimento a tinta unita">
            <a:extLst>
              <a:ext uri="{FF2B5EF4-FFF2-40B4-BE49-F238E27FC236}">
                <a16:creationId xmlns:a16="http://schemas.microsoft.com/office/drawing/2014/main" id="{1C028EB7-738B-F636-DE6A-FC74ABFA0C6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6244" y="3755562"/>
            <a:ext cx="500862" cy="496704"/>
          </a:xfrm>
          <a:prstGeom prst="rect">
            <a:avLst/>
          </a:prstGeom>
        </p:spPr>
      </p:pic>
      <p:pic>
        <p:nvPicPr>
          <p:cNvPr id="29" name="Elemento grafico 28" descr="Frecce a zig zag con riempimento a tinta unita">
            <a:extLst>
              <a:ext uri="{FF2B5EF4-FFF2-40B4-BE49-F238E27FC236}">
                <a16:creationId xmlns:a16="http://schemas.microsoft.com/office/drawing/2014/main" id="{386D0430-DF0D-EF18-2403-FF5844B3A29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72444" y="3755562"/>
            <a:ext cx="500862" cy="496704"/>
          </a:xfrm>
          <a:prstGeom prst="rect">
            <a:avLst/>
          </a:prstGeom>
        </p:spPr>
      </p:pic>
      <p:sp>
        <p:nvSpPr>
          <p:cNvPr id="15" name="Rettangolo 14">
            <a:extLst>
              <a:ext uri="{FF2B5EF4-FFF2-40B4-BE49-F238E27FC236}">
                <a16:creationId xmlns:a16="http://schemas.microsoft.com/office/drawing/2014/main" id="{60BA1A7C-1674-A270-0ECE-40F759C1C8D3}"/>
              </a:ext>
            </a:extLst>
          </p:cNvPr>
          <p:cNvSpPr/>
          <p:nvPr/>
        </p:nvSpPr>
        <p:spPr>
          <a:xfrm>
            <a:off x="-31326" y="5262885"/>
            <a:ext cx="12233155" cy="1061197"/>
          </a:xfrm>
          <a:prstGeom prst="rect">
            <a:avLst/>
          </a:prstGeom>
          <a:solidFill>
            <a:schemeClr val="bg1">
              <a:alpha val="77403"/>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7429" tIns="77429" rIns="77429" bIns="77429" numCol="1" spcCol="38100" rtlCol="0" anchor="ctr">
            <a:noAutofit/>
          </a:bodyPr>
          <a:lstStyle>
            <a:defPPr marL="0" marR="0" indent="0" algn="l" defTabSz="1671494" rtl="0" fontAlgn="auto" latinLnBrk="1" hangingPunct="0">
              <a:lnSpc>
                <a:spcPct val="100000"/>
              </a:lnSpc>
              <a:spcBef>
                <a:spcPts val="0"/>
              </a:spcBef>
              <a:spcAft>
                <a:spcPts val="0"/>
              </a:spcAft>
              <a:buClrTx/>
              <a:buSzTx/>
              <a:buFontTx/>
              <a:buNone/>
              <a:tabLst/>
              <a:defRPr kumimoji="0" sz="3290" b="0" i="0" u="none" strike="noStrike" cap="none" spc="0" normalizeH="0" baseline="0">
                <a:ln>
                  <a:noFill/>
                </a:ln>
                <a:solidFill>
                  <a:srgbClr val="000000"/>
                </a:solidFill>
                <a:effectLst/>
                <a:uFillTx/>
              </a:defRPr>
            </a:defPPr>
            <a:lvl1pPr marL="0" marR="0" indent="0"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1pPr>
            <a:lvl2pPr marL="0" marR="0" indent="835747"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2pPr>
            <a:lvl3pPr marL="0" marR="0" indent="1671494"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3pPr>
            <a:lvl4pPr marL="0" marR="0" indent="2507241"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4pPr>
            <a:lvl5pPr marL="0" marR="0" indent="3342988"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5pPr>
            <a:lvl6pPr marL="0" marR="0" indent="4178735"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6pPr>
            <a:lvl7pPr marL="0" marR="0" indent="5014482"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7pPr>
            <a:lvl8pPr marL="0" marR="0" indent="5850229"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8pPr>
            <a:lvl9pPr marL="0" marR="0" indent="6685976" algn="l" defTabSz="4457204" rtl="0" fontAlgn="auto" latinLnBrk="0" hangingPunct="0">
              <a:lnSpc>
                <a:spcPct val="90000"/>
              </a:lnSpc>
              <a:spcBef>
                <a:spcPts val="8226"/>
              </a:spcBef>
              <a:spcAft>
                <a:spcPts val="0"/>
              </a:spcAft>
              <a:buClrTx/>
              <a:buSzTx/>
              <a:buFontTx/>
              <a:buNone/>
              <a:tabLst/>
              <a:defRPr kumimoji="0" sz="8774" b="0" i="0" u="none" strike="noStrike" cap="none" spc="0" normalizeH="0" baseline="0">
                <a:ln>
                  <a:noFill/>
                </a:ln>
                <a:solidFill>
                  <a:srgbClr val="000000"/>
                </a:solidFill>
                <a:effectLst/>
                <a:uFillTx/>
                <a:latin typeface="+mn-lt"/>
                <a:ea typeface="+mn-ea"/>
                <a:cs typeface="+mn-cs"/>
                <a:sym typeface="Helvetica Neue"/>
              </a:defRPr>
            </a:lvl9pPr>
          </a:lstStyle>
          <a:p>
            <a:pPr algn="ctr" defTabSz="1258227">
              <a:lnSpc>
                <a:spcPct val="100000"/>
              </a:lnSpc>
              <a:spcBef>
                <a:spcPts val="0"/>
              </a:spcBef>
            </a:pPr>
            <a:endParaRPr lang="it-IT" sz="4877" dirty="0">
              <a:solidFill>
                <a:srgbClr val="FFFFFF"/>
              </a:solidFill>
              <a:latin typeface="Helvetica Neue Medium"/>
              <a:sym typeface="Helvetica Neue Medium"/>
            </a:endParaRPr>
          </a:p>
        </p:txBody>
      </p:sp>
      <p:sp>
        <p:nvSpPr>
          <p:cNvPr id="24" name="Rettangolo 23">
            <a:extLst>
              <a:ext uri="{FF2B5EF4-FFF2-40B4-BE49-F238E27FC236}">
                <a16:creationId xmlns:a16="http://schemas.microsoft.com/office/drawing/2014/main" id="{5C149A0B-4851-51D6-7F45-01B62DE8D119}"/>
              </a:ext>
            </a:extLst>
          </p:cNvPr>
          <p:cNvSpPr/>
          <p:nvPr/>
        </p:nvSpPr>
        <p:spPr>
          <a:xfrm>
            <a:off x="334433" y="5232908"/>
            <a:ext cx="3283366" cy="11047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FORMAZIONE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PERSONALE AFRICANO</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Arial" panose="020B0604020202020204"/>
              </a:rPr>
              <a:t>Incluse s</a:t>
            </a:r>
            <a:r>
              <a:rPr kumimoji="0" lang="it-IT" sz="1200" i="0" u="none" strike="noStrike" kern="1200" cap="none" spc="0" normalizeH="0" baseline="0" noProof="0" dirty="0" err="1">
                <a:ln>
                  <a:noFill/>
                </a:ln>
                <a:solidFill>
                  <a:schemeClr val="accent1"/>
                </a:solidFill>
                <a:effectLst/>
                <a:uLnTx/>
                <a:uFillTx/>
                <a:latin typeface="Arial" panose="020B0604020202020204"/>
                <a:ea typeface="+mn-ea"/>
                <a:cs typeface="+mn-cs"/>
              </a:rPr>
              <a:t>truttu</a:t>
            </a:r>
            <a:r>
              <a:rPr lang="it-IT" sz="1200" dirty="0">
                <a:solidFill>
                  <a:schemeClr val="accent1"/>
                </a:solidFill>
                <a:latin typeface="Arial" panose="020B0604020202020204"/>
              </a:rPr>
              <a:t>re dedicate e viaggi, soggiorni, ingresso e regolarizzazione del personale</a:t>
            </a:r>
            <a:endParaRPr kumimoji="0" lang="it-IT" sz="1200" i="0" u="none" strike="noStrike" kern="1200" cap="none" spc="0" normalizeH="0" baseline="0" noProof="0" dirty="0">
              <a:ln>
                <a:noFill/>
              </a:ln>
              <a:solidFill>
                <a:schemeClr val="accent1"/>
              </a:solidFill>
              <a:effectLst/>
              <a:uLnTx/>
              <a:uFillTx/>
              <a:latin typeface="Arial" panose="020B0604020202020204"/>
            </a:endParaRPr>
          </a:p>
        </p:txBody>
      </p:sp>
      <p:sp>
        <p:nvSpPr>
          <p:cNvPr id="25" name="Rettangolo 24">
            <a:extLst>
              <a:ext uri="{FF2B5EF4-FFF2-40B4-BE49-F238E27FC236}">
                <a16:creationId xmlns:a16="http://schemas.microsoft.com/office/drawing/2014/main" id="{C6D464CC-0FA5-2661-D450-B6A4217DACAD}"/>
              </a:ext>
            </a:extLst>
          </p:cNvPr>
          <p:cNvSpPr/>
          <p:nvPr/>
        </p:nvSpPr>
        <p:spPr>
          <a:xfrm>
            <a:off x="4496245" y="5425991"/>
            <a:ext cx="3283366" cy="928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INNOVAZIONE E TRASFERIMENTO KNOW-HOW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rPr>
              <a:t>Investimenti produttivi e commerciali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Arial" panose="020B0604020202020204"/>
              </a:rPr>
              <a:t>in Italia e in Africa</a:t>
            </a:r>
            <a:endParaRPr kumimoji="0" lang="it-IT" sz="1200" i="0" u="none" strike="noStrike" kern="1200" cap="none" spc="0" normalizeH="0" baseline="0" noProof="0" dirty="0">
              <a:ln>
                <a:noFill/>
              </a:ln>
              <a:solidFill>
                <a:schemeClr val="accent1"/>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26" name="Rettangolo 25">
            <a:extLst>
              <a:ext uri="{FF2B5EF4-FFF2-40B4-BE49-F238E27FC236}">
                <a16:creationId xmlns:a16="http://schemas.microsoft.com/office/drawing/2014/main" id="{1FC92B4C-DCEA-4283-4EE4-CB1B2DC5FC07}"/>
              </a:ext>
            </a:extLst>
          </p:cNvPr>
          <p:cNvSpPr/>
          <p:nvPr/>
        </p:nvSpPr>
        <p:spPr>
          <a:xfrm>
            <a:off x="8255000" y="5438195"/>
            <a:ext cx="3512062" cy="9286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rPr>
              <a:t>COMPETITIVITÀ</a:t>
            </a:r>
            <a:endPar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kern="1200" cap="none" spc="0" normalizeH="0" baseline="0" noProof="0" dirty="0">
                <a:ln>
                  <a:noFill/>
                </a:ln>
                <a:solidFill>
                  <a:schemeClr val="accent1"/>
                </a:solidFill>
                <a:effectLst/>
                <a:uLnTx/>
                <a:uFillTx/>
                <a:latin typeface="Arial" panose="020B0604020202020204"/>
                <a:ea typeface="+mn-ea"/>
                <a:cs typeface="+mn-cs"/>
              </a:rPr>
              <a:t>Sostenibilità e digitalizzazione</a:t>
            </a:r>
            <a:r>
              <a:rPr lang="it-IT" sz="1200" dirty="0">
                <a:solidFill>
                  <a:schemeClr val="accent1"/>
                </a:solidFill>
                <a:latin typeface="Arial" panose="020B0604020202020204"/>
              </a:rPr>
              <a:t>, consulenze specialistiche e certificazioni, e-commerce e fiere con focus Africa</a:t>
            </a:r>
            <a:endParaRPr kumimoji="0" lang="it-IT" sz="1200" i="0" u="none" strike="noStrike" kern="1200" cap="none" spc="0" normalizeH="0" baseline="0" noProof="0" dirty="0">
              <a:ln>
                <a:noFill/>
              </a:ln>
              <a:solidFill>
                <a:schemeClr val="accent1"/>
              </a:solidFill>
              <a:effectLst/>
              <a:uLnTx/>
              <a:uFillTx/>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6" name="Rettangolo 5">
            <a:extLst>
              <a:ext uri="{FF2B5EF4-FFF2-40B4-BE49-F238E27FC236}">
                <a16:creationId xmlns:a16="http://schemas.microsoft.com/office/drawing/2014/main" id="{CF7CFD20-86B4-AB39-B244-7924EBB058A4}"/>
              </a:ext>
            </a:extLst>
          </p:cNvPr>
          <p:cNvSpPr/>
          <p:nvPr/>
        </p:nvSpPr>
        <p:spPr>
          <a:xfrm>
            <a:off x="7533371" y="2406610"/>
            <a:ext cx="2068512" cy="245473"/>
          </a:xfrm>
          <a:prstGeom prst="rect">
            <a:avLst/>
          </a:prstGeom>
          <a:noFill/>
          <a:ln>
            <a:noFill/>
          </a:ln>
        </p:spPr>
        <p:style>
          <a:lnRef idx="0">
            <a:scrgbClr r="0" g="0" b="0"/>
          </a:lnRef>
          <a:fillRef idx="0">
            <a:scrgbClr r="0" g="0" b="0"/>
          </a:fillRef>
          <a:effectRef idx="0">
            <a:scrgbClr r="0" g="0" b="0"/>
          </a:effectRef>
          <a:fontRef idx="minor">
            <a:schemeClr val="accent2"/>
          </a:fontRef>
        </p:style>
        <p: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it-IT" sz="1200" b="1" i="0" u="none" strike="noStrike" kern="1200" cap="none" spc="0" normalizeH="0" baseline="0" noProof="0" dirty="0">
                <a:ln>
                  <a:noFill/>
                </a:ln>
                <a:solidFill>
                  <a:schemeClr val="bg1"/>
                </a:solidFill>
                <a:effectLst/>
                <a:uLnTx/>
                <a:uFillTx/>
                <a:latin typeface="Arial" panose="020B0604020202020204"/>
                <a:ea typeface="+mn-ea"/>
                <a:cs typeface="+mn-cs"/>
              </a:rPr>
              <a:t>Esenzione dalle garanzie</a:t>
            </a:r>
          </a:p>
        </p:txBody>
      </p:sp>
    </p:spTree>
    <p:extLst>
      <p:ext uri="{BB962C8B-B14F-4D97-AF65-F5344CB8AC3E}">
        <p14:creationId xmlns:p14="http://schemas.microsoft.com/office/powerpoint/2010/main" val="81311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FFFEFD"/>
              </a:solidFill>
              <a:effectLst/>
              <a:uLnTx/>
              <a:uFillTx/>
              <a:latin typeface="Arial" panose="020B0604020202020204"/>
              <a:ea typeface="+mn-ea"/>
              <a:cs typeface="+mn-cs"/>
            </a:endParaRPr>
          </a:p>
        </p:txBody>
      </p:sp>
      <p:sp>
        <p:nvSpPr>
          <p:cNvPr id="62" name="Segnaposto testo 1"/>
          <p:cNvSpPr>
            <a:spLocks noGrp="1"/>
          </p:cNvSpPr>
          <p:nvPr>
            <p:ph type="body" idx="13"/>
          </p:nvPr>
        </p:nvSpPr>
        <p:spPr>
          <a:xfrm>
            <a:off x="534495" y="297399"/>
            <a:ext cx="9471428" cy="383116"/>
          </a:xfrm>
        </p:spPr>
        <p:txBody>
          <a:bodyPr/>
          <a:lstStyle/>
          <a:p>
            <a:r>
              <a:rPr lang="it-IT" dirty="0"/>
              <a:t>Sostegno al rafforzamento delle imprese italiane con interessi in Africa </a:t>
            </a:r>
            <a:r>
              <a:rPr lang="it-IT" dirty="0">
                <a:solidFill>
                  <a:schemeClr val="accent2"/>
                </a:solidFill>
              </a:rPr>
              <a:t>(«Potenziamento mercati africani»</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1051313"/>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Finanziamento agevolato in regime “de </a:t>
            </a:r>
            <a:r>
              <a:rPr kumimoji="0" lang="it-IT" altLang="it-IT" sz="1400" b="0" i="0" u="none" strike="noStrike" kern="1200" cap="none" spc="0" normalizeH="0" baseline="0" noProof="0" dirty="0" err="1">
                <a:ln>
                  <a:noFill/>
                </a:ln>
                <a:solidFill>
                  <a:srgbClr val="415364"/>
                </a:solidFill>
                <a:effectLst/>
                <a:uLnTx/>
                <a:uFillTx/>
                <a:latin typeface="Arial" panose="020B0604020202020204" pitchFamily="34" charset="0"/>
                <a:ea typeface="+mn-ea"/>
                <a:cs typeface="+mn-cs"/>
              </a:rPr>
              <a:t>minimis</a:t>
            </a:r>
            <a:r>
              <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 per la realizzazione di investimenti per il rafforzamento patrimoniale, investimenti digitali, ecologici, nonché produttivi o commerciali </a:t>
            </a:r>
            <a:r>
              <a:rPr kumimoji="0" lang="it-IT" altLang="it-IT" sz="14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beneficio di imprese italiane con interessi nel mercato africano </a:t>
            </a:r>
            <a:endParaRPr kumimoji="0" lang="it-IT" altLang="it-IT" sz="14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p:txBody>
      </p:sp>
      <p:pic>
        <p:nvPicPr>
          <p:cNvPr id="66" name="Immagine 6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9457" y="1217404"/>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318817" y="1905707"/>
            <a:ext cx="4937003" cy="182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33" b="1" i="0" u="none" strike="noStrike" kern="1200" cap="none" spc="0" normalizeH="0" baseline="0" noProof="0" dirty="0">
                <a:ln>
                  <a:noFill/>
                </a:ln>
                <a:solidFill>
                  <a:srgbClr val="005392"/>
                </a:solidFill>
                <a:effectLst/>
                <a:uLnTx/>
                <a:uFillTx/>
                <a:latin typeface="Arial" panose="020B0604020202020204"/>
                <a:ea typeface="+mn-ea"/>
                <a:cs typeface="+mn-cs"/>
              </a:rPr>
              <a:t>A CHI È DEDICATA</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italiane esportatrici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(con un fatturato estero del 5% realizzato nell’ultimo anno) che rispettino uno dei seguenti requisiti: (i) </a:t>
            </a:r>
            <a:r>
              <a:rPr kumimoji="0" lang="it-IT" sz="1133" b="1" i="0" u="none" strike="noStrike" kern="1200" cap="none" spc="0" normalizeH="0" baseline="0" noProof="0" dirty="0">
                <a:ln>
                  <a:noFill/>
                </a:ln>
                <a:solidFill>
                  <a:srgbClr val="797979"/>
                </a:solidFill>
                <a:effectLst/>
                <a:uLnTx/>
                <a:uFillTx/>
                <a:latin typeface="Arial"/>
                <a:ea typeface="+mn-ea"/>
                <a:cs typeface="+mn-cs"/>
              </a:rPr>
              <a:t>esportazioni o importazioni </a:t>
            </a:r>
            <a:r>
              <a:rPr kumimoji="0" lang="it-IT" sz="1133" b="0" i="0" u="none" strike="noStrike" kern="1200" cap="none" spc="0" normalizeH="0" baseline="0" noProof="0" dirty="0">
                <a:ln>
                  <a:noFill/>
                </a:ln>
                <a:solidFill>
                  <a:srgbClr val="797979"/>
                </a:solidFill>
                <a:effectLst/>
                <a:uLnTx/>
                <a:uFillTx/>
                <a:latin typeface="Arial"/>
                <a:ea typeface="+mn-ea"/>
                <a:cs typeface="+mn-cs"/>
              </a:rPr>
              <a:t>da/verso Africa per almeno il 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sz="1133" b="1" i="0" u="none" strike="noStrike" kern="1200" cap="none" spc="0" normalizeH="0" baseline="0" noProof="0" dirty="0">
                <a:ln>
                  <a:noFill/>
                </a:ln>
                <a:solidFill>
                  <a:srgbClr val="797979"/>
                </a:solidFill>
                <a:effectLst/>
                <a:uLnTx/>
                <a:uFillTx/>
                <a:latin typeface="Arial"/>
                <a:ea typeface="+mn-ea"/>
                <a:cs typeface="+mn-cs"/>
              </a:rPr>
              <a:t>presenza in Africa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r>
              <a:rPr kumimoji="0" lang="it-IT" sz="1133" b="1" i="0" u="none" strike="noStrike" kern="1200" cap="none" spc="0" normalizeH="0" baseline="0" noProof="0" dirty="0">
                <a:ln>
                  <a:noFill/>
                </a:ln>
                <a:solidFill>
                  <a:srgbClr val="797979"/>
                </a:solidFill>
                <a:effectLst/>
                <a:uLnTx/>
                <a:uFillTx/>
                <a:latin typeface="Arial"/>
                <a:ea typeface="+mn-ea"/>
                <a:cs typeface="+mn-cs"/>
              </a:rPr>
              <a:t> </a:t>
            </a:r>
            <a:r>
              <a:rPr kumimoji="0" lang="it-IT" sz="1133" b="0" i="0" u="none" strike="noStrike" kern="1200" cap="none" spc="0" normalizeH="0" baseline="0" noProof="0" dirty="0">
                <a:ln>
                  <a:noFill/>
                </a:ln>
                <a:solidFill>
                  <a:srgbClr val="797979"/>
                </a:solidFill>
                <a:effectLst/>
                <a:uLnTx/>
                <a:uFillTx/>
                <a:latin typeface="Arial"/>
                <a:ea typeface="+mn-ea"/>
                <a:cs typeface="+mn-cs"/>
              </a:rPr>
              <a:t>oppure</a:t>
            </a:r>
          </a:p>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Imprese italiane con fatturato realizzato per</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 almeno il 10% verso imprese clienti che abbiano a loro volta un fatturato export ≥ 5% </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e che abbiano almeno uno dei seguenti requisiti: (i)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esportazioni o importazioni</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 da/verso Africa per almeno il 2%</a:t>
            </a:r>
            <a:r>
              <a:rPr kumimoji="0" lang="it-IT" sz="1133" b="0" i="0" u="none" strike="noStrike" kern="1200" cap="none" spc="0" normalizeH="0" baseline="30000" noProof="0" dirty="0">
                <a:ln>
                  <a:noFill/>
                </a:ln>
                <a:solidFill>
                  <a:srgbClr val="797979"/>
                </a:solidFill>
                <a:effectLst/>
                <a:uLnTx/>
                <a:uFillTx/>
                <a:latin typeface="Arial"/>
                <a:ea typeface="+mn-ea"/>
                <a:cs typeface="+mn-cs"/>
              </a:rPr>
              <a:t>1</a:t>
            </a:r>
            <a:r>
              <a:rPr kumimoji="0" lang="it-IT" altLang="it-IT" sz="1133" b="0" i="0" u="none" strike="noStrike" kern="1200" cap="none" spc="0" normalizeH="0" baseline="0" noProof="0" dirty="0">
                <a:ln>
                  <a:noFill/>
                </a:ln>
                <a:solidFill>
                  <a:srgbClr val="797979"/>
                </a:solidFill>
                <a:effectLst/>
                <a:uLnTx/>
                <a:uFillTx/>
                <a:latin typeface="Arial"/>
                <a:ea typeface="+mn-ea"/>
                <a:cs typeface="+mn-cs"/>
              </a:rPr>
              <a:t> o (ii) </a:t>
            </a:r>
            <a:r>
              <a:rPr kumimoji="0" lang="it-IT" altLang="it-IT" sz="1133" b="1" i="0" u="none" strike="noStrike" kern="1200" cap="none" spc="0" normalizeH="0" baseline="0" noProof="0" dirty="0">
                <a:ln>
                  <a:noFill/>
                </a:ln>
                <a:solidFill>
                  <a:srgbClr val="797979"/>
                </a:solidFill>
                <a:effectLst/>
                <a:uLnTx/>
                <a:uFillTx/>
                <a:latin typeface="Arial"/>
                <a:ea typeface="+mn-ea"/>
                <a:cs typeface="+mn-cs"/>
              </a:rPr>
              <a:t>presenza in Africa</a:t>
            </a:r>
            <a:r>
              <a:rPr kumimoji="0" lang="it-IT" sz="1133" b="0" i="0" u="none" strike="noStrike" kern="1200" cap="none" spc="0" normalizeH="0" baseline="30000" noProof="0" dirty="0">
                <a:ln>
                  <a:noFill/>
                </a:ln>
                <a:solidFill>
                  <a:srgbClr val="797979"/>
                </a:solidFill>
                <a:effectLst/>
                <a:uLnTx/>
                <a:uFillTx/>
                <a:latin typeface="Arial"/>
                <a:ea typeface="+mn-ea"/>
                <a:cs typeface="+mn-cs"/>
              </a:rPr>
              <a:t>2</a:t>
            </a:r>
            <a:endParaRPr kumimoji="0" lang="it-IT" altLang="it-IT" sz="1133" b="1" i="0" u="none" strike="noStrike" kern="1200" cap="none" spc="0" normalizeH="0" baseline="0" noProof="0" dirty="0">
              <a:ln>
                <a:noFill/>
              </a:ln>
              <a:solidFill>
                <a:srgbClr val="797979"/>
              </a:solidFill>
              <a:effectLst/>
              <a:uLnTx/>
              <a:uFillTx/>
              <a:latin typeface="Arial"/>
              <a:ea typeface="+mn-ea"/>
              <a:cs typeface="+mn-cs"/>
            </a:endParaRPr>
          </a:p>
        </p:txBody>
      </p:sp>
      <p:sp>
        <p:nvSpPr>
          <p:cNvPr id="69" name="Rettangolo 68">
            <a:extLst>
              <a:ext uri="{FF2B5EF4-FFF2-40B4-BE49-F238E27FC236}">
                <a16:creationId xmlns:a16="http://schemas.microsoft.com/office/drawing/2014/main" id="{C4DC1474-D9A6-4443-B30F-FDC0AB40DE10}"/>
              </a:ext>
            </a:extLst>
          </p:cNvPr>
          <p:cNvSpPr>
            <a:spLocks noChangeArrowheads="1"/>
          </p:cNvSpPr>
          <p:nvPr/>
        </p:nvSpPr>
        <p:spPr bwMode="auto">
          <a:xfrm>
            <a:off x="442332" y="3804036"/>
            <a:ext cx="4940003" cy="1133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IMPORTO FINANZIABILE</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Max 35% del fatturato medio ultimo biennio</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minimo </a:t>
            </a:r>
            <a:r>
              <a:rPr kumimoji="0" lang="it-IT" sz="1130" b="0" i="0" u="none" strike="noStrike" kern="1200" cap="none" spc="0" normalizeH="0" baseline="0" noProof="0" dirty="0">
                <a:ln>
                  <a:noFill/>
                </a:ln>
                <a:solidFill>
                  <a:srgbClr val="005392"/>
                </a:solidFill>
                <a:effectLst/>
                <a:uLnTx/>
                <a:uFillTx/>
                <a:latin typeface="Arial"/>
                <a:ea typeface="+mn-ea"/>
                <a:cs typeface="+mn-cs"/>
              </a:rPr>
              <a:t>euro 10.000</a:t>
            </a:r>
            <a:r>
              <a:rPr kumimoji="0" lang="it-IT" sz="1130" b="0" i="0" u="none" strike="noStrike" kern="1200" cap="none" spc="0" normalizeH="0" baseline="0" noProof="0" dirty="0">
                <a:ln>
                  <a:noFill/>
                </a:ln>
                <a:solidFill>
                  <a:srgbClr val="797979"/>
                </a:solidFill>
                <a:effectLst/>
                <a:uLnTx/>
                <a:uFillTx/>
                <a:latin typeface="Arial"/>
                <a:ea typeface="+mn-ea"/>
                <a:cs typeface="+mn-cs"/>
              </a:rPr>
              <a:t>. </a:t>
            </a:r>
          </a:p>
          <a:p>
            <a:pPr marL="534975" marR="0" lvl="0" indent="-174621" algn="just" defTabSz="914354"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it-IT" sz="1130" b="0" i="0" u="none" strike="noStrike" kern="1200" cap="none" spc="0" normalizeH="0" baseline="0" noProof="0" dirty="0">
                <a:ln>
                  <a:noFill/>
                </a:ln>
                <a:solidFill>
                  <a:srgbClr val="797979"/>
                </a:solidFill>
                <a:effectLst/>
                <a:uLnTx/>
                <a:uFillTx/>
                <a:latin typeface="Arial"/>
                <a:ea typeface="+mn-ea"/>
                <a:cs typeface="+mn-cs"/>
              </a:rPr>
              <a:t>Importo massimo variabile in funzione della dimensione, come da tabella seguente:</a:t>
            </a:r>
          </a:p>
        </p:txBody>
      </p:sp>
      <p:sp>
        <p:nvSpPr>
          <p:cNvPr id="70" name="Rettangolo 69">
            <a:extLst>
              <a:ext uri="{FF2B5EF4-FFF2-40B4-BE49-F238E27FC236}">
                <a16:creationId xmlns:a16="http://schemas.microsoft.com/office/drawing/2014/main" id="{DEC0FADB-17C8-423C-A4CF-8F31DAAD1FE1}"/>
              </a:ext>
            </a:extLst>
          </p:cNvPr>
          <p:cNvSpPr/>
          <p:nvPr/>
        </p:nvSpPr>
        <p:spPr>
          <a:xfrm>
            <a:off x="6750812" y="1892053"/>
            <a:ext cx="5196347" cy="487313"/>
          </a:xfrm>
          <a:prstGeom prst="rect">
            <a:avLst/>
          </a:prstGeom>
        </p:spPr>
        <p:txBody>
          <a:bodyPr wrap="square" lIns="91440" tIns="45720" rIns="91440" bIns="45720">
            <a:spAutoFit/>
          </a:body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DURATA DEL FINANZIAMENTO</a:t>
            </a:r>
          </a:p>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668618" y="2462462"/>
            <a:ext cx="5360733" cy="151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332" rtl="0" eaLnBrk="1" fontAlgn="auto" latinLnBrk="0" hangingPunct="1">
              <a:lnSpc>
                <a:spcPct val="100000"/>
              </a:lnSpc>
              <a:spcBef>
                <a:spcPts val="0"/>
              </a:spcBef>
              <a:spcAft>
                <a:spcPts val="225"/>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SPESE FINANZIABILI</a:t>
            </a: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Almeno il 60%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investimenti per il rafforzamento patrimoniale dell’impresa, anche in Italia»</a:t>
            </a:r>
            <a:endPar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endParaRP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Massimo il 40%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«Spese</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strettamente connesse alla realizzazione degli investimenti», tra cui anche le spese per formazione di personale dall’Africa, di viaggio e di ingresso e regolarizzazione in Italia</a:t>
            </a:r>
          </a:p>
          <a:p>
            <a:pPr marL="285744" marR="0" lvl="0" indent="-285744" algn="just" defTabSz="91435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Altre spese consulenziali connesse al finanziamento (v. circolare)</a:t>
            </a:r>
          </a:p>
        </p:txBody>
      </p:sp>
      <p:pic>
        <p:nvPicPr>
          <p:cNvPr id="72" name="Immagine 7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46615" y="3792469"/>
            <a:ext cx="522000" cy="522000"/>
          </a:xfrm>
          <a:prstGeom prst="rect">
            <a:avLst/>
          </a:prstGeom>
        </p:spPr>
      </p:pic>
      <p:pic>
        <p:nvPicPr>
          <p:cNvPr id="73" name="Immagine 7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64427" y="1952059"/>
            <a:ext cx="522000" cy="522000"/>
          </a:xfrm>
          <a:prstGeom prst="rect">
            <a:avLst/>
          </a:prstGeom>
        </p:spPr>
      </p:pic>
      <p:cxnSp>
        <p:nvCxnSpPr>
          <p:cNvPr id="74" name="Connettore diritto 73"/>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3069" y="5203437"/>
            <a:ext cx="522000" cy="522000"/>
          </a:xfrm>
          <a:prstGeom prst="rect">
            <a:avLst/>
          </a:prstGeom>
        </p:spPr>
      </p:pic>
      <p:pic>
        <p:nvPicPr>
          <p:cNvPr id="76" name="Immagine 7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46615" y="1956411"/>
            <a:ext cx="459007" cy="459007"/>
          </a:xfrm>
          <a:prstGeom prst="rect">
            <a:avLst/>
          </a:prstGeom>
        </p:spPr>
      </p:pic>
      <p:pic>
        <p:nvPicPr>
          <p:cNvPr id="77" name="Immagine 7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17728" y="3175096"/>
            <a:ext cx="396000" cy="396000"/>
          </a:xfrm>
          <a:prstGeom prst="rect">
            <a:avLst/>
          </a:prstGeom>
        </p:spPr>
      </p:pic>
      <p:sp>
        <p:nvSpPr>
          <p:cNvPr id="78" name="Rettangolo 77"/>
          <p:cNvSpPr/>
          <p:nvPr/>
        </p:nvSpPr>
        <p:spPr>
          <a:xfrm>
            <a:off x="508368" y="6065393"/>
            <a:ext cx="11438791" cy="784830"/>
          </a:xfrm>
          <a:prstGeom prst="rect">
            <a:avLst/>
          </a:prstGeom>
        </p:spPr>
        <p:txBody>
          <a:bodyPr wrap="square">
            <a:spAutoFit/>
          </a:bodyPr>
          <a:lstStyle/>
          <a:p>
            <a:pPr marL="228600" indent="-228600">
              <a:buAutoNum type="arabicPlain"/>
              <a:defRPr/>
            </a:pPr>
            <a:r>
              <a:rPr lang="it-IT" sz="900" dirty="0">
                <a:solidFill>
                  <a:srgbClr val="797979"/>
                </a:solidFill>
                <a:latin typeface="Arial" panose="020B0604020202020204"/>
              </a:rPr>
              <a:t>La percentuale è data dal rapporto tra il valore delle esportazioni o importazioni e fatturato totale di una singola annualità dell’ultimo triennio precedente alla data di presentazione della Domanda</a:t>
            </a:r>
          </a:p>
          <a:p>
            <a:pPr marL="228600" indent="-228600">
              <a:buAutoNum type="arabicPlain"/>
              <a:defRPr/>
            </a:pPr>
            <a:r>
              <a:rPr lang="it-IT" sz="900" dirty="0">
                <a:solidFill>
                  <a:srgbClr val="797979"/>
                </a:solidFill>
                <a:latin typeface="Arial" panose="020B0604020202020204"/>
              </a:rPr>
              <a:t>La stabile presenza in Africa deve risultare da almeno 6 mesi antecedenti alla data di presentazione della domanda o comunque entro la prima erogazione</a:t>
            </a:r>
          </a:p>
          <a:p>
            <a:pPr>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Società con un fatturato fino a € 2/mln e con 10 dipendenti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rPr>
              <a:t>** Società con un fatturato da oltre € 2/mln e fino a € 50/mln, con un numero di dipendenti tra le 11 e le 250 unità</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dirty="0">
                <a:solidFill>
                  <a:srgbClr val="797979"/>
                </a:solidFill>
                <a:latin typeface="Arial" panose="020B0604020202020204"/>
              </a:rPr>
              <a:t>*** V. definizioni in Circolare</a:t>
            </a:r>
            <a:endParaRPr kumimoji="0" lang="it-IT" sz="900" b="0" i="0" u="none" strike="noStrike" kern="1200" cap="none" spc="0" normalizeH="0" baseline="0" noProof="0" dirty="0">
              <a:ln>
                <a:noFill/>
              </a:ln>
              <a:solidFill>
                <a:srgbClr val="797979"/>
              </a:solidFill>
              <a:effectLst/>
              <a:uLnTx/>
              <a:uFillTx/>
              <a:latin typeface="Arial" panose="020B0604020202020204"/>
              <a:ea typeface="+mn-ea"/>
              <a:cs typeface="+mn-cs"/>
            </a:endParaRP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894647" y="3961041"/>
            <a:ext cx="5049823" cy="109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INCENTIVI E PREMIALITÀ</a:t>
            </a:r>
          </a:p>
          <a:p>
            <a:pPr algn="ctr" defTabSz="810604">
              <a:spcBef>
                <a:spcPct val="20000"/>
              </a:spcBef>
              <a:defRPr/>
            </a:pPr>
            <a:r>
              <a:rPr lang="it-IT" altLang="it-IT" sz="1100" dirty="0">
                <a:solidFill>
                  <a:srgbClr val="797979"/>
                </a:solidFill>
                <a:latin typeface="Arial" panose="020B0604020202020204" pitchFamily="34" charset="0"/>
              </a:rPr>
              <a:t>Possibilità di </a:t>
            </a:r>
            <a:r>
              <a:rPr lang="it-IT" altLang="it-IT" sz="1100" b="1" dirty="0">
                <a:solidFill>
                  <a:schemeClr val="accent2"/>
                </a:solidFill>
                <a:latin typeface="Arial" panose="020B0604020202020204" pitchFamily="34" charset="0"/>
              </a:rPr>
              <a:t>esenzione dalle garanzie</a:t>
            </a:r>
            <a:endParaRPr lang="it-IT" altLang="it-IT" sz="1100" dirty="0">
              <a:solidFill>
                <a:schemeClr val="accent2"/>
              </a:solidFill>
              <a:latin typeface="Arial" panose="020B0604020202020204" pitchFamily="34" charset="0"/>
            </a:endParaRPr>
          </a:p>
          <a:p>
            <a:pPr marL="0" marR="0" lvl="0" indent="0" algn="ctr" defTabSz="810604" rtl="0" eaLnBrk="1" fontAlgn="auto" latinLnBrk="0" hangingPunct="1">
              <a:lnSpc>
                <a:spcPct val="100000"/>
              </a:lnSpc>
              <a:spcBef>
                <a:spcPct val="20000"/>
              </a:spcBef>
              <a:spcAft>
                <a:spcPts val="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Quota a</a:t>
            </a:r>
            <a:r>
              <a:rPr kumimoji="0" lang="it-IT" altLang="it-IT" sz="1130" b="1"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fondo perduto fino al 20% con un massimo di €200.000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per le  imprese con almeno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una sede operativa nel Sud Italia </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o </a:t>
            </a:r>
            <a:r>
              <a:rPr kumimoji="0" lang="it-IT" altLang="it-IT" sz="1130" b="1" i="0" u="none" strike="noStrike" kern="1200" cap="none" spc="0" normalizeH="0" baseline="0" noProof="0" dirty="0">
                <a:ln>
                  <a:noFill/>
                </a:ln>
                <a:solidFill>
                  <a:schemeClr val="accent2"/>
                </a:solidFill>
                <a:effectLst/>
                <a:uLnTx/>
                <a:uFillTx/>
                <a:latin typeface="Arial" panose="020B0604020202020204" pitchFamily="34" charset="0"/>
                <a:ea typeface="+mn-ea"/>
                <a:cs typeface="+mn-cs"/>
              </a:rPr>
              <a:t>fino al 10% con un massimo di €100.000 </a:t>
            </a:r>
            <a:endParaRPr kumimoji="0" lang="it-IT" altLang="it-IT" sz="1130" b="0" i="0" u="none" strike="noStrike" kern="1200" cap="none" spc="0" normalizeH="0" baseline="0" noProof="0" dirty="0">
              <a:ln>
                <a:noFill/>
              </a:ln>
              <a:solidFill>
                <a:schemeClr val="accent2"/>
              </a:solidFill>
              <a:effectLst/>
              <a:uLnTx/>
              <a:uFillTx/>
              <a:latin typeface="Arial" panose="020B0604020202020204" pitchFamily="34" charset="0"/>
              <a:ea typeface="+mn-ea"/>
              <a:cs typeface="+mn-cs"/>
            </a:endParaRPr>
          </a:p>
        </p:txBody>
      </p:sp>
      <p:pic>
        <p:nvPicPr>
          <p:cNvPr id="80" name="Immagine 7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51072" y="4272133"/>
            <a:ext cx="523800" cy="523800"/>
          </a:xfrm>
          <a:prstGeom prst="rect">
            <a:avLst/>
          </a:prstGeom>
        </p:spPr>
      </p:pic>
      <p:graphicFrame>
        <p:nvGraphicFramePr>
          <p:cNvPr id="81" name="Tabella 80"/>
          <p:cNvGraphicFramePr>
            <a:graphicFrameLocks noGrp="1"/>
          </p:cNvGraphicFramePr>
          <p:nvPr>
            <p:extLst>
              <p:ext uri="{D42A27DB-BD31-4B8C-83A1-F6EECF244321}">
                <p14:modId xmlns:p14="http://schemas.microsoft.com/office/powerpoint/2010/main" val="3509793838"/>
              </p:ext>
            </p:extLst>
          </p:nvPr>
        </p:nvGraphicFramePr>
        <p:xfrm>
          <a:off x="626656" y="4921403"/>
          <a:ext cx="4755679" cy="1016070"/>
        </p:xfrm>
        <a:graphic>
          <a:graphicData uri="http://schemas.openxmlformats.org/drawingml/2006/table">
            <a:tbl>
              <a:tblPr firstRow="1" firstCol="1" bandRow="1">
                <a:tableStyleId>{5C22544A-7EE6-4342-B048-85BDC9FD1C3A}</a:tableStyleId>
              </a:tblPr>
              <a:tblGrid>
                <a:gridCol w="3506411">
                  <a:extLst>
                    <a:ext uri="{9D8B030D-6E8A-4147-A177-3AD203B41FA5}">
                      <a16:colId xmlns:a16="http://schemas.microsoft.com/office/drawing/2014/main" val="2758687129"/>
                    </a:ext>
                  </a:extLst>
                </a:gridCol>
                <a:gridCol w="1249268">
                  <a:extLst>
                    <a:ext uri="{9D8B030D-6E8A-4147-A177-3AD203B41FA5}">
                      <a16:colId xmlns:a16="http://schemas.microsoft.com/office/drawing/2014/main" val="571681323"/>
                    </a:ext>
                  </a:extLst>
                </a:gridCol>
              </a:tblGrid>
              <a:tr h="232297">
                <a:tc>
                  <a:txBody>
                    <a:bodyPr/>
                    <a:lstStyle/>
                    <a:p>
                      <a:pPr>
                        <a:lnSpc>
                          <a:spcPct val="107000"/>
                        </a:lnSpc>
                        <a:spcAft>
                          <a:spcPts val="600"/>
                        </a:spcAft>
                      </a:pPr>
                      <a:r>
                        <a:rPr lang="it-IT" sz="113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30" dirty="0">
                          <a:effectLst/>
                          <a:latin typeface="Arial" panose="020B0604020202020204" pitchFamily="34" charset="0"/>
                          <a:ea typeface="Calibri" panose="020F0502020204030204" pitchFamily="34" charset="0"/>
                          <a:cs typeface="Times New Roman" panose="02020603050405020304" pitchFamily="18" charset="0"/>
                        </a:rPr>
                        <a:t>Importi</a:t>
                      </a:r>
                      <a:r>
                        <a:rPr lang="it-IT" sz="1130" baseline="0" dirty="0">
                          <a:effectLst/>
                          <a:latin typeface="Arial" panose="020B0604020202020204" pitchFamily="34" charset="0"/>
                          <a:ea typeface="Calibri" panose="020F0502020204030204" pitchFamily="34" charset="0"/>
                          <a:cs typeface="Times New Roman" panose="02020603050405020304" pitchFamily="18" charset="0"/>
                        </a:rPr>
                        <a:t> €</a:t>
                      </a:r>
                      <a:endParaRPr lang="it-IT" sz="113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689467529"/>
                  </a:ext>
                </a:extLst>
              </a:tr>
              <a:tr h="251892">
                <a:tc>
                  <a:txBody>
                    <a:bodyPr/>
                    <a:lstStyle/>
                    <a:p>
                      <a:pPr>
                        <a:lnSpc>
                          <a:spcPct val="107000"/>
                        </a:lnSpc>
                        <a:spcAft>
                          <a:spcPts val="600"/>
                        </a:spcAft>
                      </a:pPr>
                      <a:r>
                        <a:rPr lang="it-IT" sz="1130" b="0" dirty="0">
                          <a:effectLst/>
                        </a:rPr>
                        <a:t>Micro imprese*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500.000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80933">
                <a:tc>
                  <a:txBody>
                    <a:bodyPr/>
                    <a:lstStyle/>
                    <a:p>
                      <a:pPr>
                        <a:lnSpc>
                          <a:spcPct val="107000"/>
                        </a:lnSpc>
                        <a:spcAft>
                          <a:spcPts val="600"/>
                        </a:spcAft>
                      </a:pPr>
                      <a:r>
                        <a:rPr lang="it-IT" sz="1130" b="0" dirty="0">
                          <a:effectLst/>
                        </a:rPr>
                        <a:t>PMI**, PMI Innovative e Start Up Innovative***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2.500.000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50948">
                <a:tc>
                  <a:txBody>
                    <a:bodyPr/>
                    <a:lstStyle/>
                    <a:p>
                      <a:pPr>
                        <a:lnSpc>
                          <a:spcPct val="107000"/>
                        </a:lnSpc>
                        <a:spcAft>
                          <a:spcPts val="600"/>
                        </a:spcAft>
                      </a:pPr>
                      <a:r>
                        <a:rPr lang="it-IT" sz="1130" b="0" dirty="0">
                          <a:effectLst/>
                        </a:rPr>
                        <a:t>Altre imprese</a:t>
                      </a:r>
                      <a:endParaRPr lang="it-IT" sz="113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130" dirty="0">
                          <a:solidFill>
                            <a:schemeClr val="accent2"/>
                          </a:solidFill>
                          <a:effectLst/>
                        </a:rPr>
                        <a:t>5.000.000</a:t>
                      </a:r>
                      <a:endParaRPr lang="it-IT" sz="113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936675" y="5052615"/>
            <a:ext cx="5010484"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300" b="1" i="0" u="none" strike="noStrike" kern="1200" cap="none" spc="0" normalizeH="0" baseline="0" noProof="0" dirty="0">
                <a:ln>
                  <a:noFill/>
                </a:ln>
                <a:solidFill>
                  <a:srgbClr val="005392"/>
                </a:solidFill>
                <a:effectLst/>
                <a:uLnTx/>
                <a:uFillTx/>
                <a:latin typeface="Arial" panose="020B0604020202020204"/>
                <a:ea typeface="+mn-ea"/>
                <a:cs typeface="+mn-cs"/>
              </a:rPr>
              <a:t>EROGAZIONE </a:t>
            </a:r>
          </a:p>
          <a:p>
            <a:pPr marL="0" marR="0" lvl="0" indent="0" algn="ctr" defTabSz="914332" rtl="0" eaLnBrk="1" fontAlgn="auto" latinLnBrk="0" hangingPunct="1">
              <a:lnSpc>
                <a:spcPct val="100000"/>
              </a:lnSpc>
              <a:spcBef>
                <a:spcPts val="0"/>
              </a:spcBef>
              <a:spcAft>
                <a:spcPts val="300"/>
              </a:spcAft>
              <a:buClrTx/>
              <a:buSzTx/>
              <a:buFontTx/>
              <a:buNone/>
              <a:tabLst/>
              <a:defRPr/>
            </a:pP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Prima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pari al 25% a titolo di anticipo; seconda erogazione pari al 25% entro un anno dalla stipula a seguito di prima rendicontazione obbligatoria; terza </a:t>
            </a:r>
            <a:r>
              <a:rPr kumimoji="0" lang="it-IT" altLang="it-IT" sz="1130" b="0" i="1" u="none" strike="noStrike" kern="1200" cap="none" spc="0" normalizeH="0" baseline="0" noProof="0" dirty="0">
                <a:ln>
                  <a:noFill/>
                </a:ln>
                <a:solidFill>
                  <a:srgbClr val="797979"/>
                </a:solidFill>
                <a:effectLst/>
                <a:uLnTx/>
                <a:uFillTx/>
                <a:latin typeface="Arial" panose="020B0604020202020204" pitchFamily="34" charset="0"/>
                <a:ea typeface="+mn-ea"/>
                <a:cs typeface="+mn-cs"/>
              </a:rPr>
              <a:t>tranche</a:t>
            </a:r>
            <a:r>
              <a:rPr kumimoji="0" lang="it-IT" altLang="it-IT" sz="1130" b="0" i="0" u="none" strike="noStrike" kern="1200" cap="none" spc="0" normalizeH="0" baseline="0" noProof="0" dirty="0">
                <a:ln>
                  <a:noFill/>
                </a:ln>
                <a:solidFill>
                  <a:srgbClr val="797979"/>
                </a:solidFill>
                <a:effectLst/>
                <a:uLnTx/>
                <a:uFillTx/>
                <a:latin typeface="Arial" panose="020B0604020202020204" pitchFamily="34" charset="0"/>
                <a:ea typeface="+mn-ea"/>
                <a:cs typeface="+mn-cs"/>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lang="it-IT" sz="900">
                <a:solidFill>
                  <a:srgbClr val="797979"/>
                </a:solidFill>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lang="it-IT" sz="900" dirty="0">
              <a:solidFill>
                <a:srgbClr val="797979"/>
              </a:solidFill>
              <a:latin typeface="Arial" panose="020B0604020202020204"/>
              <a:ea typeface="+mn-ea"/>
              <a:cs typeface="+mn-cs"/>
            </a:endParaRPr>
          </a:p>
        </p:txBody>
      </p:sp>
      <p:pic>
        <p:nvPicPr>
          <p:cNvPr id="5" name="Immagine 4" descr="Immagine che contiene nero, oscurità&#10;&#10;Descrizione generata automaticamente">
            <a:extLst>
              <a:ext uri="{FF2B5EF4-FFF2-40B4-BE49-F238E27FC236}">
                <a16:creationId xmlns:a16="http://schemas.microsoft.com/office/drawing/2014/main" id="{748DD50C-4426-2E56-AF1F-FD9CF43DE7E9}"/>
              </a:ext>
            </a:extLst>
          </p:cNvPr>
          <p:cNvPicPr>
            <a:picLocks noChangeAspect="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038" y="269163"/>
            <a:ext cx="422171" cy="422171"/>
          </a:xfrm>
          <a:prstGeom prst="rect">
            <a:avLst/>
          </a:prstGeom>
        </p:spPr>
      </p:pic>
      <p:sp>
        <p:nvSpPr>
          <p:cNvPr id="6" name="Rettangolo con angoli arrotondati 5">
            <a:extLst>
              <a:ext uri="{FF2B5EF4-FFF2-40B4-BE49-F238E27FC236}">
                <a16:creationId xmlns:a16="http://schemas.microsoft.com/office/drawing/2014/main" id="{3552EEF6-12CD-A43A-1975-782B786CB99F}"/>
              </a:ext>
            </a:extLst>
          </p:cNvPr>
          <p:cNvSpPr/>
          <p:nvPr/>
        </p:nvSpPr>
        <p:spPr>
          <a:xfrm rot="1187325">
            <a:off x="9822097" y="228535"/>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50837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7D31260-7FE5-A9AF-CD2C-364C738FACF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
        <p:nvSpPr>
          <p:cNvPr id="6" name="Segnaposto testo 1">
            <a:extLst>
              <a:ext uri="{FF2B5EF4-FFF2-40B4-BE49-F238E27FC236}">
                <a16:creationId xmlns:a16="http://schemas.microsoft.com/office/drawing/2014/main" id="{BF1585EE-6B53-9C20-E7A2-7F50FC88A814}"/>
              </a:ext>
            </a:extLst>
          </p:cNvPr>
          <p:cNvSpPr>
            <a:spLocks noGrp="1"/>
          </p:cNvSpPr>
          <p:nvPr>
            <p:ph type="body" idx="13"/>
          </p:nvPr>
        </p:nvSpPr>
        <p:spPr>
          <a:xfrm>
            <a:off x="522864" y="333928"/>
            <a:ext cx="11755967" cy="383116"/>
          </a:xfrm>
        </p:spPr>
        <p:txBody>
          <a:bodyPr/>
          <a:lstStyle/>
          <a:p>
            <a:r>
              <a:rPr lang="it-IT" dirty="0"/>
              <a:t>«Potenziamento mercati africani»: spese ammissibili </a:t>
            </a:r>
          </a:p>
        </p:txBody>
      </p:sp>
      <p:pic>
        <p:nvPicPr>
          <p:cNvPr id="7" name="Immagine 6" descr="Immagine che contiene nero, oscurità&#10;&#10;Descrizione generata automaticamente">
            <a:extLst>
              <a:ext uri="{FF2B5EF4-FFF2-40B4-BE49-F238E27FC236}">
                <a16:creationId xmlns:a16="http://schemas.microsoft.com/office/drawing/2014/main" id="{977EA7E8-53C5-00C3-4D48-35D0826D4DFB}"/>
              </a:ext>
            </a:extLst>
          </p:cNvPr>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038" y="269163"/>
            <a:ext cx="422171" cy="422171"/>
          </a:xfrm>
          <a:prstGeom prst="rect">
            <a:avLst/>
          </a:prstGeom>
        </p:spPr>
      </p:pic>
      <p:sp>
        <p:nvSpPr>
          <p:cNvPr id="8" name="CasellaDiTesto 7">
            <a:extLst>
              <a:ext uri="{FF2B5EF4-FFF2-40B4-BE49-F238E27FC236}">
                <a16:creationId xmlns:a16="http://schemas.microsoft.com/office/drawing/2014/main" id="{9F190DCE-4982-F6C0-9430-A6B39E0477CA}"/>
              </a:ext>
            </a:extLst>
          </p:cNvPr>
          <p:cNvSpPr txBox="1"/>
          <p:nvPr/>
        </p:nvSpPr>
        <p:spPr>
          <a:xfrm>
            <a:off x="321585" y="845204"/>
            <a:ext cx="5525663" cy="533480"/>
          </a:xfrm>
          <a:prstGeom prst="rect">
            <a:avLst/>
          </a:prstGeom>
          <a:noFill/>
        </p:spPr>
        <p:txBody>
          <a:bodyPr wrap="square" lIns="48000" tIns="48000" rIns="48000" bIns="48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a)  Spese per investimenti volti a rafforzare la propria solidità patrimoniale, anche in Italia (almeno il 60%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9" name="CasellaDiTesto 8">
            <a:extLst>
              <a:ext uri="{FF2B5EF4-FFF2-40B4-BE49-F238E27FC236}">
                <a16:creationId xmlns:a16="http://schemas.microsoft.com/office/drawing/2014/main" id="{5E00E193-D9A8-CBCB-29E7-90D7FEA76AF9}"/>
              </a:ext>
            </a:extLst>
          </p:cNvPr>
          <p:cNvSpPr txBox="1"/>
          <p:nvPr/>
        </p:nvSpPr>
        <p:spPr>
          <a:xfrm>
            <a:off x="6095999" y="836080"/>
            <a:ext cx="5774415"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b) Spese strettamente connesse alla realizzazione dell’investimento (massimo il 40% dell’intervento):</a:t>
            </a: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11" name="CasellaDiTesto 10">
            <a:extLst>
              <a:ext uri="{FF2B5EF4-FFF2-40B4-BE49-F238E27FC236}">
                <a16:creationId xmlns:a16="http://schemas.microsoft.com/office/drawing/2014/main" id="{F2894D24-5CE9-1C3A-FE18-493862AA8689}"/>
              </a:ext>
            </a:extLst>
          </p:cNvPr>
          <p:cNvSpPr txBox="1"/>
          <p:nvPr/>
        </p:nvSpPr>
        <p:spPr>
          <a:xfrm>
            <a:off x="5879576" y="1323894"/>
            <a:ext cx="5990838" cy="2368277"/>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la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formazione professionale in Italia o in Africa di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La formazione dev’essere erogata da una società terza ovvero da enti o istituti di formazione (in ogni caso certificati e dotati di requisiti di professionalità e indipendenza) ovvero da professionisti anch’essi dotati di requisiti di professionalità e indipendenza, nonché comprovata esperienza e certificazioni; </a:t>
            </a:r>
            <a:endParaRPr kumimoji="0" lang="it-IT" sz="1100" b="1"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per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l’affitto e per l’allestimento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 strutture (es. ufficio, showroom, corner commerciale, negozio e della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eventuale struttura destinata alla formazione del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viaggio, ingresso </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(incluse eventuali spese per le pratiche di regolarizzazione in Italia) e </a:t>
            </a:r>
            <a:r>
              <a:rPr kumimoji="0" lang="it-IT" sz="1100" b="1" i="0" u="none" strike="noStrike" kern="1200" cap="none" spc="0" normalizeH="0" baseline="0" noProof="0" dirty="0">
                <a:ln>
                  <a:noFill/>
                </a:ln>
                <a:solidFill>
                  <a:srgbClr val="005392"/>
                </a:solidFill>
                <a:effectLst/>
                <a:uLnTx/>
                <a:uFillTx/>
                <a:latin typeface="Arial" panose="020B0604020202020204" pitchFamily="34" charset="0"/>
                <a:ea typeface="Calibri" panose="020F0502020204030204" pitchFamily="34" charset="0"/>
                <a:cs typeface="Times New Roman" panose="02020603050405020304" pitchFamily="18" charset="0"/>
              </a:rPr>
              <a:t>soggiorno in Italia di personale africano</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per assunzione, dopo eventuale formazione, se non già effettuata in loco;</a:t>
            </a:r>
          </a:p>
          <a:p>
            <a:pPr marL="342900" marR="0" lvl="0" indent="-342900" algn="just" defTabSz="914400" rtl="0" eaLnBrk="1" fontAlgn="auto" latinLnBrk="0" hangingPunct="1">
              <a:lnSpc>
                <a:spcPct val="107000"/>
              </a:lnSpc>
              <a:spcBef>
                <a:spcPts val="0"/>
              </a:spcBef>
              <a:spcAft>
                <a:spcPts val="30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promozionali, spese per certificazioni, omologazioni di prodotto.</a:t>
            </a:r>
          </a:p>
        </p:txBody>
      </p:sp>
      <p:sp>
        <p:nvSpPr>
          <p:cNvPr id="19" name="CasellaDiTesto 18">
            <a:extLst>
              <a:ext uri="{FF2B5EF4-FFF2-40B4-BE49-F238E27FC236}">
                <a16:creationId xmlns:a16="http://schemas.microsoft.com/office/drawing/2014/main" id="{31F2950F-8DC7-BC2A-00C2-94FC7AABCF48}"/>
              </a:ext>
            </a:extLst>
          </p:cNvPr>
          <p:cNvSpPr txBox="1"/>
          <p:nvPr/>
        </p:nvSpPr>
        <p:spPr>
          <a:xfrm>
            <a:off x="265123" y="1318207"/>
            <a:ext cx="5434637" cy="1107996"/>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415364"/>
                </a:solidFill>
                <a:effectLst/>
                <a:uLnTx/>
                <a:uFillTx/>
                <a:latin typeface="Arial" panose="020B0604020202020204"/>
                <a:ea typeface="+mn-ea"/>
                <a:cs typeface="+mn-cs"/>
              </a:rPr>
              <a:t>Tali investimenti dovranno risultare nell’attivo patrimoniale alle voci immobilizzazioni materiali e immateriali (esclusa la voce “avviamento”), con separata evidenza in nota integrativa oppure asseverati da un soggetto indipendente iscritto al Registro dei Revisori Contabili tenuto dal MEF secondo il format predefinito. Sono escluse le immobilizzazioni finanziarie. Tra le spese ammissibili rientrano, a titolo esemplificativo e non esaustivo:  </a:t>
            </a:r>
          </a:p>
        </p:txBody>
      </p:sp>
      <p:sp>
        <p:nvSpPr>
          <p:cNvPr id="21" name="CasellaDiTesto 20">
            <a:extLst>
              <a:ext uri="{FF2B5EF4-FFF2-40B4-BE49-F238E27FC236}">
                <a16:creationId xmlns:a16="http://schemas.microsoft.com/office/drawing/2014/main" id="{0A685934-5F9C-D11A-4F6B-CB87065AFF27}"/>
              </a:ext>
            </a:extLst>
          </p:cNvPr>
          <p:cNvSpPr txBox="1"/>
          <p:nvPr/>
        </p:nvSpPr>
        <p:spPr>
          <a:xfrm>
            <a:off x="258874" y="2401421"/>
            <a:ext cx="5525663" cy="3883114"/>
          </a:xfrm>
          <a:prstGeom prst="rect">
            <a:avLst/>
          </a:prstGeom>
          <a:noFill/>
        </p:spPr>
        <p:txBody>
          <a:bodyPr wrap="square">
            <a:spAutoFit/>
          </a:bodyPr>
          <a:lstStyle/>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acquisto/leasing finanziario di macchinari, apparecchiature ad uso produttivo, impianti e beni strumentali o potenziamento/riconversione di beni produttivi e strumentali esistenti* ; </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tecnologie hardware e software, incluso il potenziamento o riconversione di tecnologie esistenti;</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 realizzazione/ammodernamento di modelli organizzativi e gestionali in ottica digitale;</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implementazioni e gestione di sistemi di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disaster</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recovery</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business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continuity</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blockchain</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 - spese per investimenti legate all’industria 4.0 e 5.0 (es. cyber security, big data e analisi dei dati,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cloud</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e </a:t>
            </a:r>
            <a:r>
              <a:rPr kumimoji="0" lang="it-IT" sz="1100" b="0" i="1" u="none" strike="noStrike" kern="1200" cap="none" spc="0" normalizeH="0" baseline="0" noProof="0" dirty="0" err="1">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fog</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computing</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simulazione e sistemi </a:t>
            </a:r>
            <a:r>
              <a:rPr kumimoji="0" lang="it-IT" sz="1100" b="0" i="1"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cyber-</a:t>
            </a: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spese di investimento per l’effettuazione di un inserimento in un Paese Africano tramite l’acquisto di un nuova struttura/immobile/fabbricato anche produttiva o il potenziamento di una struttura esistente in un Paese africano</a:t>
            </a:r>
          </a:p>
          <a:p>
            <a:pPr marL="342900" marR="0" lvl="0" indent="-342900" algn="just"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it-IT" sz="1100" b="0" i="0" u="none" strike="noStrike" kern="1200" cap="none" spc="0" normalizeH="0" baseline="0" noProof="0" dirty="0">
                <a:ln>
                  <a:noFill/>
                </a:ln>
                <a:solidFill>
                  <a:srgbClr val="415364"/>
                </a:solidFill>
                <a:effectLst/>
                <a:uLnTx/>
                <a:uFillTx/>
                <a:latin typeface="Arial" panose="020B0604020202020204" pitchFamily="34" charset="0"/>
                <a:ea typeface="Calibri" panose="020F0502020204030204" pitchFamily="34" charset="0"/>
                <a:cs typeface="Times New Roman" panose="02020603050405020304" pitchFamily="18" charset="0"/>
              </a:rPr>
              <a:t> spese per investimenti per la sostenibilità ambientale e sociale, anche in Italia (es. efficientamento energetico, idrico, mitigazione impatti climatici, ecc.).</a:t>
            </a:r>
          </a:p>
        </p:txBody>
      </p:sp>
      <p:sp>
        <p:nvSpPr>
          <p:cNvPr id="22" name="CasellaDiTesto 21">
            <a:extLst>
              <a:ext uri="{FF2B5EF4-FFF2-40B4-BE49-F238E27FC236}">
                <a16:creationId xmlns:a16="http://schemas.microsoft.com/office/drawing/2014/main" id="{067E7F58-BBEC-70E9-42E7-EAD6B4F5D8CD}"/>
              </a:ext>
            </a:extLst>
          </p:cNvPr>
          <p:cNvSpPr txBox="1"/>
          <p:nvPr/>
        </p:nvSpPr>
        <p:spPr>
          <a:xfrm>
            <a:off x="6144702" y="5488440"/>
            <a:ext cx="5677008" cy="533480"/>
          </a:xfrm>
          <a:prstGeom prst="rect">
            <a:avLst/>
          </a:prstGeom>
          <a:noFill/>
        </p:spPr>
        <p:txBody>
          <a:bodyPr wrap="square" lIns="48000" tIns="48000" rIns="48000" bIns="4800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c) Spese consulenziali professionali per le verifiche di conformità alla normativa ambientale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d) Spese per consulenze  finalizzate alla presentazione e gestione della richiesta di Intervento Agevolativo e alle asseverazioni rese dal Revisore </a:t>
            </a:r>
            <a:r>
              <a:rPr kumimoji="0" lang="it-IT" sz="1200" b="0" i="0" u="none" strike="noStrike" kern="1200" cap="none" spc="0" normalizeH="0" baseline="0" noProof="0" dirty="0">
                <a:ln>
                  <a:noFill/>
                </a:ln>
                <a:solidFill>
                  <a:srgbClr val="415364"/>
                </a:solidFill>
                <a:effectLst/>
                <a:uLnTx/>
                <a:uFillTx/>
                <a:latin typeface="Arial" panose="020B0604020202020204" pitchFamily="34" charset="0"/>
                <a:ea typeface="+mn-ea"/>
                <a:cs typeface="+mn-cs"/>
              </a:rPr>
              <a:t>(v. requisiti in Circolare)</a:t>
            </a:r>
            <a:endParaRPr kumimoji="0" lang="it-IT" sz="1200" b="0" i="0" u="none" strike="noStrike" kern="1200" cap="none" spc="0" normalizeH="0" baseline="0" noProof="0" dirty="0">
              <a:ln>
                <a:noFill/>
              </a:ln>
              <a:solidFill>
                <a:srgbClr val="415364"/>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a:ln>
                <a:noFill/>
              </a:ln>
              <a:solidFill>
                <a:srgbClr val="415364"/>
              </a:solidFill>
              <a:effectLst/>
              <a:uLnTx/>
              <a:uFillTx/>
              <a:latin typeface="Arial" panose="020B0604020202020204"/>
              <a:ea typeface="+mn-ea"/>
              <a:cs typeface="+mn-cs"/>
            </a:endParaRPr>
          </a:p>
        </p:txBody>
      </p:sp>
      <p:sp>
        <p:nvSpPr>
          <p:cNvPr id="5" name="CasellaDiTesto 4">
            <a:extLst>
              <a:ext uri="{FF2B5EF4-FFF2-40B4-BE49-F238E27FC236}">
                <a16:creationId xmlns:a16="http://schemas.microsoft.com/office/drawing/2014/main" id="{DE6D5B70-BB29-3615-0694-15139FC74164}"/>
              </a:ext>
            </a:extLst>
          </p:cNvPr>
          <p:cNvSpPr txBox="1"/>
          <p:nvPr/>
        </p:nvSpPr>
        <p:spPr>
          <a:xfrm>
            <a:off x="576586" y="6275727"/>
            <a:ext cx="5207951" cy="400110"/>
          </a:xfrm>
          <a:prstGeom prst="rect">
            <a:avLst/>
          </a:prstGeom>
          <a:noFill/>
        </p:spPr>
        <p:txBody>
          <a:bodyPr wrap="square">
            <a:spAutoFit/>
          </a:bodyPr>
          <a:lstStyle>
            <a:defPPr>
              <a:defRPr lang="it-IT"/>
            </a:defPPr>
            <a:lvl1pPr algn="just">
              <a:defRPr sz="1100"/>
            </a:lvl1pPr>
            <a:lvl2pPr marL="266700" lvl="1" indent="-190500" algn="just">
              <a:lnSpc>
                <a:spcPct val="107000"/>
              </a:lnSpc>
              <a:spcAft>
                <a:spcPts val="600"/>
              </a:spcAft>
              <a:buFont typeface="+mj-lt"/>
              <a:buAutoNum type="alphaLcPeriod"/>
              <a:defRPr sz="1200">
                <a:effectLst/>
                <a:latin typeface="Arial" panose="020B0604020202020204" pitchFamily="34" charset="0"/>
                <a:ea typeface="Calibri" panose="020F0502020204030204" pitchFamily="34" charset="0"/>
                <a:cs typeface="Times New Roman" panose="02020603050405020304" pitchFamily="18" charset="0"/>
              </a:defRPr>
            </a:lvl2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100" b="0" i="1" u="none" strike="noStrike" kern="1200" cap="none" spc="0" normalizeH="0" baseline="0" noProof="0" dirty="0">
                <a:ln>
                  <a:noFill/>
                </a:ln>
                <a:solidFill>
                  <a:srgbClr val="415364"/>
                </a:solidFill>
                <a:effectLst/>
                <a:uLnTx/>
                <a:uFillTx/>
                <a:latin typeface="Arial" panose="020B0604020202020204"/>
                <a:ea typeface="+mn-ea"/>
                <a:cs typeface="+mn-cs"/>
              </a:rPr>
              <a:t>*Tali spese possono riguardare anche macchinari, apparecchiature, impianti e beni produttivi o strumentali usati.</a:t>
            </a:r>
          </a:p>
        </p:txBody>
      </p:sp>
      <p:sp>
        <p:nvSpPr>
          <p:cNvPr id="12" name="CasellaDiTesto 11">
            <a:extLst>
              <a:ext uri="{FF2B5EF4-FFF2-40B4-BE49-F238E27FC236}">
                <a16:creationId xmlns:a16="http://schemas.microsoft.com/office/drawing/2014/main" id="{3762921C-30CB-D3CF-EA51-8BB72E7F5A94}"/>
              </a:ext>
            </a:extLst>
          </p:cNvPr>
          <p:cNvSpPr txBox="1"/>
          <p:nvPr/>
        </p:nvSpPr>
        <p:spPr>
          <a:xfrm>
            <a:off x="6128326" y="3692171"/>
            <a:ext cx="5804800" cy="1384995"/>
          </a:xfrm>
          <a:prstGeom prst="rect">
            <a:avLst/>
          </a:prstGeom>
          <a:noFill/>
        </p:spPr>
        <p:txBody>
          <a:bodyPr wrap="square">
            <a:spAutoFit/>
          </a:bodyPr>
          <a:lstStyle/>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N.B. con riferimento alle spese per la formazione professionale di personale africano e alle spese connesse, l’Impresa Richiedente dovrà fornire evidenza documentale:</a:t>
            </a:r>
          </a:p>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a)  entro 12 mesi dalla data di stipula del contratto di finanziamento, dell’assunzione, diretta o per il tramite di proprie controllate, anche estere, di almeno una risorsa tra quelle formate e lo stato di avanzamento delle assunzioni successive;</a:t>
            </a:r>
          </a:p>
          <a:p>
            <a:pPr algn="just"/>
            <a:r>
              <a:rPr lang="it-IT" sz="1050" b="1" i="1" dirty="0">
                <a:solidFill>
                  <a:schemeClr val="accent3"/>
                </a:solidFill>
                <a:latin typeface="Arial" panose="020B0604020202020204" pitchFamily="34" charset="0"/>
                <a:ea typeface="Calibri" panose="020F0502020204030204" pitchFamily="34" charset="0"/>
                <a:cs typeface="Times New Roman" panose="02020603050405020304" pitchFamily="18" charset="0"/>
              </a:rPr>
              <a:t>b) entro il termine del Periodo di Realizzazione, in fase di rendicontazione, dell’assunzione di almeno il 30% del personale formato direttamente o per il tramite di proprie controllate, anche estere</a:t>
            </a:r>
          </a:p>
        </p:txBody>
      </p:sp>
      <p:sp>
        <p:nvSpPr>
          <p:cNvPr id="3" name="Rettangolo con angoli arrotondati 2">
            <a:extLst>
              <a:ext uri="{FF2B5EF4-FFF2-40B4-BE49-F238E27FC236}">
                <a16:creationId xmlns:a16="http://schemas.microsoft.com/office/drawing/2014/main" id="{E2AA22B1-5B02-15E2-46A7-7D11479494F8}"/>
              </a:ext>
            </a:extLst>
          </p:cNvPr>
          <p:cNvSpPr/>
          <p:nvPr/>
        </p:nvSpPr>
        <p:spPr>
          <a:xfrm rot="1187325">
            <a:off x="8056796" y="178681"/>
            <a:ext cx="1084124" cy="310495"/>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Nuova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00" b="1" i="0" u="none" strike="noStrike" kern="1200" cap="none" spc="0" normalizeH="0" baseline="0" noProof="0" dirty="0">
                <a:ln>
                  <a:noFill/>
                </a:ln>
                <a:solidFill>
                  <a:srgbClr val="FFFEFD"/>
                </a:solidFill>
                <a:effectLst/>
                <a:uLnTx/>
                <a:uFillTx/>
                <a:latin typeface="Arial" panose="020B0604020202020204"/>
                <a:ea typeface="+mn-ea"/>
                <a:cs typeface="+mn-cs"/>
              </a:rPr>
              <a:t>Misura Africa</a:t>
            </a:r>
          </a:p>
        </p:txBody>
      </p:sp>
    </p:spTree>
    <p:extLst>
      <p:ext uri="{BB962C8B-B14F-4D97-AF65-F5344CB8AC3E}">
        <p14:creationId xmlns:p14="http://schemas.microsoft.com/office/powerpoint/2010/main" val="2122719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9801547" y="5879833"/>
            <a:ext cx="2260315" cy="8908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it-IT" sz="2400">
              <a:solidFill>
                <a:srgbClr val="FFFEFD"/>
              </a:solidFill>
              <a:latin typeface="Arial" panose="020B0604020202020204"/>
            </a:endParaRPr>
          </a:p>
        </p:txBody>
      </p:sp>
      <p:sp>
        <p:nvSpPr>
          <p:cNvPr id="62" name="Segnaposto testo 1"/>
          <p:cNvSpPr>
            <a:spLocks noGrp="1"/>
          </p:cNvSpPr>
          <p:nvPr>
            <p:ph type="body" idx="13"/>
          </p:nvPr>
        </p:nvSpPr>
        <p:spPr>
          <a:xfrm>
            <a:off x="508370" y="342111"/>
            <a:ext cx="9471428" cy="383116"/>
          </a:xfrm>
        </p:spPr>
        <p:txBody>
          <a:bodyPr/>
          <a:lstStyle/>
          <a:p>
            <a:r>
              <a:rPr lang="it-IT" dirty="0"/>
              <a:t>Transizione Digitale </a:t>
            </a:r>
            <a:r>
              <a:rPr lang="it-IT" dirty="0">
                <a:solidFill>
                  <a:schemeClr val="accent1"/>
                </a:solidFill>
              </a:rPr>
              <a:t>o Ecologica </a:t>
            </a:r>
            <a:r>
              <a:rPr lang="it-IT" dirty="0"/>
              <a:t>delle imprese italiane con vocazione internazionale </a:t>
            </a:r>
            <a:r>
              <a:rPr lang="it-IT" dirty="0">
                <a:solidFill>
                  <a:schemeClr val="accent2"/>
                </a:solidFill>
              </a:rPr>
              <a:t>(«Transizione Digitale o Ecologica»</a:t>
            </a:r>
            <a:r>
              <a:rPr lang="it-IT" dirty="0"/>
              <a:t>) </a:t>
            </a:r>
          </a:p>
        </p:txBody>
      </p:sp>
      <p:sp>
        <p:nvSpPr>
          <p:cNvPr id="65" name="Segnaposto testo 25">
            <a:extLst>
              <a:ext uri="{FF2B5EF4-FFF2-40B4-BE49-F238E27FC236}">
                <a16:creationId xmlns:a16="http://schemas.microsoft.com/office/drawing/2014/main" id="{6B995381-B17B-4631-89F9-93B28697404F}"/>
              </a:ext>
            </a:extLst>
          </p:cNvPr>
          <p:cNvSpPr txBox="1">
            <a:spLocks/>
          </p:cNvSpPr>
          <p:nvPr/>
        </p:nvSpPr>
        <p:spPr bwMode="auto">
          <a:xfrm>
            <a:off x="807281" y="1052212"/>
            <a:ext cx="10755871" cy="882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defTabSz="608013">
              <a:defRPr>
                <a:solidFill>
                  <a:schemeClr val="tx1"/>
                </a:solidFill>
                <a:latin typeface="Calibri" panose="020F0502020204030204" pitchFamily="34" charset="0"/>
              </a:defRPr>
            </a:lvl1pPr>
            <a:lvl2pPr marL="719138" indent="-261938" defTabSz="608013">
              <a:defRPr>
                <a:solidFill>
                  <a:schemeClr val="tx1"/>
                </a:solidFill>
                <a:latin typeface="Calibri" panose="020F0502020204030204" pitchFamily="34" charset="0"/>
              </a:defRPr>
            </a:lvl2pPr>
            <a:lvl3pPr marL="1198563" indent="-193675" defTabSz="608013">
              <a:defRPr>
                <a:solidFill>
                  <a:schemeClr val="tx1"/>
                </a:solidFill>
                <a:latin typeface="Calibri" panose="020F0502020204030204" pitchFamily="34" charset="0"/>
              </a:defRPr>
            </a:lvl3pPr>
            <a:lvl4pPr marL="1906588" indent="-179388" defTabSz="608013">
              <a:defRPr>
                <a:solidFill>
                  <a:schemeClr val="tx1"/>
                </a:solidFill>
                <a:latin typeface="Calibri" panose="020F0502020204030204" pitchFamily="34" charset="0"/>
              </a:defRPr>
            </a:lvl4pPr>
            <a:lvl5pPr marL="2513013" indent="-188913" defTabSz="608013">
              <a:defRPr>
                <a:solidFill>
                  <a:schemeClr val="tx1"/>
                </a:solidFill>
                <a:latin typeface="Calibri" panose="020F0502020204030204" pitchFamily="34" charset="0"/>
              </a:defRPr>
            </a:lvl5pPr>
            <a:lvl6pPr marL="2970213" indent="-188913" defTabSz="608013" eaLnBrk="0" fontAlgn="base" hangingPunct="0">
              <a:spcBef>
                <a:spcPct val="0"/>
              </a:spcBef>
              <a:spcAft>
                <a:spcPct val="0"/>
              </a:spcAft>
              <a:defRPr>
                <a:solidFill>
                  <a:schemeClr val="tx1"/>
                </a:solidFill>
                <a:latin typeface="Calibri" panose="020F0502020204030204" pitchFamily="34" charset="0"/>
              </a:defRPr>
            </a:lvl6pPr>
            <a:lvl7pPr marL="3427413" indent="-188913" defTabSz="608013" eaLnBrk="0" fontAlgn="base" hangingPunct="0">
              <a:spcBef>
                <a:spcPct val="0"/>
              </a:spcBef>
              <a:spcAft>
                <a:spcPct val="0"/>
              </a:spcAft>
              <a:defRPr>
                <a:solidFill>
                  <a:schemeClr val="tx1"/>
                </a:solidFill>
                <a:latin typeface="Calibri" panose="020F0502020204030204" pitchFamily="34" charset="0"/>
              </a:defRPr>
            </a:lvl7pPr>
            <a:lvl8pPr marL="3884613" indent="-188913" defTabSz="608013" eaLnBrk="0" fontAlgn="base" hangingPunct="0">
              <a:spcBef>
                <a:spcPct val="0"/>
              </a:spcBef>
              <a:spcAft>
                <a:spcPct val="0"/>
              </a:spcAft>
              <a:defRPr>
                <a:solidFill>
                  <a:schemeClr val="tx1"/>
                </a:solidFill>
                <a:latin typeface="Calibri" panose="020F0502020204030204" pitchFamily="34" charset="0"/>
              </a:defRPr>
            </a:lvl8pPr>
            <a:lvl9pPr marL="4341813" indent="-188913" defTabSz="608013" eaLnBrk="0" fontAlgn="base" hangingPunct="0">
              <a:spcBef>
                <a:spcPct val="0"/>
              </a:spcBef>
              <a:spcAft>
                <a:spcPct val="0"/>
              </a:spcAft>
              <a:defRPr>
                <a:solidFill>
                  <a:schemeClr val="tx1"/>
                </a:solidFill>
                <a:latin typeface="Calibri" panose="020F0502020204030204" pitchFamily="34" charset="0"/>
              </a:defRPr>
            </a:lvl9pPr>
          </a:lstStyle>
          <a:p>
            <a:pPr algn="ctr" defTabSz="810604">
              <a:spcBef>
                <a:spcPct val="20000"/>
              </a:spcBef>
              <a:defRPr/>
            </a:pPr>
            <a:r>
              <a:rPr lang="it-IT" altLang="it-IT" sz="1400" dirty="0">
                <a:solidFill>
                  <a:srgbClr val="415364"/>
                </a:solidFill>
                <a:latin typeface="Arial" panose="020B0604020202020204" pitchFamily="34" charset="0"/>
              </a:rPr>
              <a:t>Finanziamento agevolato in regime “de </a:t>
            </a:r>
            <a:r>
              <a:rPr lang="it-IT" altLang="it-IT" sz="1400" dirty="0" err="1">
                <a:solidFill>
                  <a:srgbClr val="415364"/>
                </a:solidFill>
                <a:latin typeface="Arial" panose="020B0604020202020204" pitchFamily="34" charset="0"/>
              </a:rPr>
              <a:t>minimis</a:t>
            </a:r>
            <a:r>
              <a:rPr lang="it-IT" altLang="it-IT" sz="1400" dirty="0">
                <a:solidFill>
                  <a:srgbClr val="415364"/>
                </a:solidFill>
                <a:latin typeface="Arial" panose="020B0604020202020204" pitchFamily="34" charset="0"/>
              </a:rPr>
              <a:t>" </a:t>
            </a:r>
            <a:r>
              <a:rPr lang="it-IT" altLang="it-IT" sz="1400" b="1" dirty="0">
                <a:solidFill>
                  <a:srgbClr val="415364"/>
                </a:solidFill>
                <a:latin typeface="Arial" panose="020B0604020202020204" pitchFamily="34" charset="0"/>
              </a:rPr>
              <a:t>a sostegno di investimenti per la transizione digitale</a:t>
            </a:r>
            <a:r>
              <a:rPr lang="it-IT" altLang="it-IT" sz="1400" dirty="0">
                <a:solidFill>
                  <a:srgbClr val="415364"/>
                </a:solidFill>
                <a:latin typeface="Arial" panose="020B0604020202020204" pitchFamily="34" charset="0"/>
              </a:rPr>
              <a:t> delle imprese italiane con vocazione internazionale</a:t>
            </a:r>
          </a:p>
        </p:txBody>
      </p:sp>
      <p:pic>
        <p:nvPicPr>
          <p:cNvPr id="66" name="Immagine 65"/>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09457" y="1119387"/>
            <a:ext cx="597824" cy="597824"/>
          </a:xfrm>
          <a:prstGeom prst="rect">
            <a:avLst/>
          </a:prstGeom>
        </p:spPr>
      </p:pic>
      <p:sp>
        <p:nvSpPr>
          <p:cNvPr id="68" name="Rettangolo 4">
            <a:extLst>
              <a:ext uri="{FF2B5EF4-FFF2-40B4-BE49-F238E27FC236}">
                <a16:creationId xmlns:a16="http://schemas.microsoft.com/office/drawing/2014/main" id="{7225A6CF-FDDB-4F6F-82A1-CE5B5679ECAB}"/>
              </a:ext>
            </a:extLst>
          </p:cNvPr>
          <p:cNvSpPr>
            <a:spLocks noChangeArrowheads="1"/>
          </p:cNvSpPr>
          <p:nvPr/>
        </p:nvSpPr>
        <p:spPr bwMode="auto">
          <a:xfrm>
            <a:off x="334433" y="1787254"/>
            <a:ext cx="4730727" cy="14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33" b="1" dirty="0">
                <a:solidFill>
                  <a:srgbClr val="005392"/>
                </a:solidFill>
                <a:latin typeface="Arial" panose="020B0604020202020204"/>
              </a:rPr>
              <a:t>A CHI È DEDICATA</a:t>
            </a:r>
          </a:p>
          <a:p>
            <a:pPr algn="ctr">
              <a:spcAft>
                <a:spcPts val="800"/>
              </a:spcAft>
            </a:pPr>
            <a:r>
              <a:rPr lang="it-IT" altLang="it-IT" sz="1133" dirty="0">
                <a:solidFill>
                  <a:srgbClr val="797979"/>
                </a:solidFill>
                <a:latin typeface="Arial"/>
              </a:rPr>
              <a:t>Imprese </a:t>
            </a:r>
            <a:r>
              <a:rPr lang="it-IT" altLang="it-IT" sz="1133" b="1" dirty="0">
                <a:solidFill>
                  <a:srgbClr val="797979"/>
                </a:solidFill>
                <a:latin typeface="Arial"/>
              </a:rPr>
              <a:t>italiane esportatrici </a:t>
            </a:r>
            <a:r>
              <a:rPr lang="it-IT" altLang="it-IT" sz="1133" dirty="0">
                <a:solidFill>
                  <a:srgbClr val="797979"/>
                </a:solidFill>
                <a:latin typeface="Arial"/>
              </a:rPr>
              <a:t>(con un fatturato estero del 10% realizzato nell’ultimo anno) di qualsiasi dimensione che abbiano depositato almeno 2 bilanci relativi a 2 esercizi completi o in alternativa</a:t>
            </a:r>
          </a:p>
          <a:p>
            <a:pPr algn="ctr">
              <a:spcAft>
                <a:spcPts val="800"/>
              </a:spcAft>
            </a:pPr>
            <a:r>
              <a:rPr lang="it-IT" altLang="it-IT" sz="1133" b="1" dirty="0">
                <a:solidFill>
                  <a:srgbClr val="797979"/>
                </a:solidFill>
                <a:latin typeface="Arial"/>
              </a:rPr>
              <a:t>PMI </a:t>
            </a:r>
            <a:r>
              <a:rPr lang="it-IT" sz="1133" b="1" dirty="0">
                <a:solidFill>
                  <a:srgbClr val="797979"/>
                </a:solidFill>
                <a:latin typeface="Arial"/>
              </a:rPr>
              <a:t>produttiva </a:t>
            </a:r>
            <a:r>
              <a:rPr lang="it-IT" sz="1133" dirty="0">
                <a:solidFill>
                  <a:srgbClr val="797979"/>
                </a:solidFill>
                <a:latin typeface="Arial"/>
              </a:rPr>
              <a:t>con un </a:t>
            </a:r>
            <a:r>
              <a:rPr lang="it-IT" sz="1133" b="1" dirty="0">
                <a:solidFill>
                  <a:srgbClr val="797979"/>
                </a:solidFill>
                <a:latin typeface="Arial"/>
              </a:rPr>
              <a:t>fatturato export </a:t>
            </a:r>
            <a:r>
              <a:rPr lang="it-IT" sz="1133" dirty="0">
                <a:solidFill>
                  <a:srgbClr val="797979"/>
                </a:solidFill>
                <a:latin typeface="Arial"/>
              </a:rPr>
              <a:t>pari ad almeno il </a:t>
            </a:r>
            <a:r>
              <a:rPr lang="it-IT" sz="1133" b="1" dirty="0">
                <a:solidFill>
                  <a:srgbClr val="797979"/>
                </a:solidFill>
                <a:latin typeface="Arial"/>
              </a:rPr>
              <a:t>3%</a:t>
            </a:r>
            <a:r>
              <a:rPr lang="it-IT" sz="1133" dirty="0">
                <a:solidFill>
                  <a:srgbClr val="797979"/>
                </a:solidFill>
                <a:latin typeface="Arial"/>
              </a:rPr>
              <a:t> dell’ultimo Bilancio e far parte di una filiera produttiva di almeno </a:t>
            </a:r>
            <a:r>
              <a:rPr lang="it-IT" sz="1133" b="1" dirty="0">
                <a:solidFill>
                  <a:srgbClr val="797979"/>
                </a:solidFill>
                <a:latin typeface="Arial"/>
              </a:rPr>
              <a:t>2 imprese clienti</a:t>
            </a:r>
            <a:endParaRPr lang="it-IT" altLang="it-IT" sz="1133" b="1" dirty="0">
              <a:solidFill>
                <a:srgbClr val="797979"/>
              </a:solidFill>
              <a:latin typeface="Arial"/>
            </a:endParaRPr>
          </a:p>
        </p:txBody>
      </p:sp>
      <p:sp>
        <p:nvSpPr>
          <p:cNvPr id="69" name="Rettangolo 68">
            <a:extLst>
              <a:ext uri="{FF2B5EF4-FFF2-40B4-BE49-F238E27FC236}">
                <a16:creationId xmlns:a16="http://schemas.microsoft.com/office/drawing/2014/main" id="{C4DC1474-D9A6-4443-B30F-FDC0AB40DE10}"/>
              </a:ext>
            </a:extLst>
          </p:cNvPr>
          <p:cNvSpPr>
            <a:spLocks noChangeArrowheads="1"/>
          </p:cNvSpPr>
          <p:nvPr/>
        </p:nvSpPr>
        <p:spPr bwMode="auto">
          <a:xfrm>
            <a:off x="372572" y="3371198"/>
            <a:ext cx="5135076" cy="9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IMPORTO FINANZIABILE</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Max 35% del fatturato medio ultimo biennio</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Importo minimo </a:t>
            </a:r>
            <a:r>
              <a:rPr lang="it-IT" sz="1200" dirty="0">
                <a:solidFill>
                  <a:srgbClr val="005392"/>
                </a:solidFill>
                <a:latin typeface="Arial"/>
              </a:rPr>
              <a:t>euro 10.000</a:t>
            </a:r>
            <a:r>
              <a:rPr lang="it-IT" sz="1200" dirty="0">
                <a:solidFill>
                  <a:srgbClr val="797979"/>
                </a:solidFill>
                <a:latin typeface="Arial"/>
              </a:rPr>
              <a:t>. </a:t>
            </a:r>
          </a:p>
          <a:p>
            <a:pPr marL="534975" indent="-174621" algn="just" defTabSz="914354">
              <a:spcAft>
                <a:spcPts val="300"/>
              </a:spcAft>
              <a:buFont typeface="Arial" panose="020B0604020202020204" pitchFamily="34" charset="0"/>
              <a:buChar char="•"/>
              <a:defRPr/>
            </a:pPr>
            <a:r>
              <a:rPr lang="it-IT" sz="1200" dirty="0">
                <a:solidFill>
                  <a:srgbClr val="797979"/>
                </a:solidFill>
                <a:latin typeface="Arial"/>
              </a:rPr>
              <a:t>Importo massimo variabile in funzione della dimensione:</a:t>
            </a:r>
          </a:p>
        </p:txBody>
      </p:sp>
      <p:sp>
        <p:nvSpPr>
          <p:cNvPr id="70" name="Rettangolo 69">
            <a:extLst>
              <a:ext uri="{FF2B5EF4-FFF2-40B4-BE49-F238E27FC236}">
                <a16:creationId xmlns:a16="http://schemas.microsoft.com/office/drawing/2014/main" id="{DEC0FADB-17C8-423C-A4CF-8F31DAAD1FE1}"/>
              </a:ext>
            </a:extLst>
          </p:cNvPr>
          <p:cNvSpPr/>
          <p:nvPr/>
        </p:nvSpPr>
        <p:spPr>
          <a:xfrm>
            <a:off x="107925" y="5599229"/>
            <a:ext cx="5196347" cy="487313"/>
          </a:xfrm>
          <a:prstGeom prst="rect">
            <a:avLst/>
          </a:prstGeom>
        </p:spPr>
        <p:txBody>
          <a:bodyPr wrap="square" lIns="91440" tIns="45720" rIns="91440" bIns="45720">
            <a:spAutoFit/>
          </a:bodyPr>
          <a:lstStyle/>
          <a:p>
            <a:pPr algn="ctr" defTabSz="914332">
              <a:spcAft>
                <a:spcPts val="225"/>
              </a:spcAft>
              <a:defRPr/>
            </a:pPr>
            <a:r>
              <a:rPr lang="it-IT" altLang="it-IT" sz="1300" b="1" dirty="0">
                <a:solidFill>
                  <a:srgbClr val="005392"/>
                </a:solidFill>
                <a:latin typeface="Arial" panose="020B0604020202020204"/>
              </a:rPr>
              <a:t>DURATA DEL FINANZIAMENTO</a:t>
            </a:r>
          </a:p>
          <a:p>
            <a:pPr algn="ctr" defTabSz="914332">
              <a:spcAft>
                <a:spcPts val="225"/>
              </a:spcAft>
              <a:defRPr/>
            </a:pPr>
            <a:r>
              <a:rPr lang="it-IT" altLang="it-IT" sz="1100" dirty="0">
                <a:solidFill>
                  <a:srgbClr val="797979"/>
                </a:solidFill>
                <a:latin typeface="Arial" panose="020B0604020202020204" pitchFamily="34" charset="0"/>
              </a:rPr>
              <a:t>6 anni, di cui 2 di preammortamento</a:t>
            </a:r>
          </a:p>
        </p:txBody>
      </p:sp>
      <p:sp>
        <p:nvSpPr>
          <p:cNvPr id="71" name="Rettangolo 4">
            <a:extLst>
              <a:ext uri="{FF2B5EF4-FFF2-40B4-BE49-F238E27FC236}">
                <a16:creationId xmlns:a16="http://schemas.microsoft.com/office/drawing/2014/main" id="{7225A6CF-FDDB-4F6F-82A1-CE5B5679ECAB}"/>
              </a:ext>
            </a:extLst>
          </p:cNvPr>
          <p:cNvSpPr>
            <a:spLocks noChangeArrowheads="1"/>
          </p:cNvSpPr>
          <p:nvPr/>
        </p:nvSpPr>
        <p:spPr bwMode="auto">
          <a:xfrm>
            <a:off x="6555456" y="1808426"/>
            <a:ext cx="5360733" cy="262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332">
              <a:spcAft>
                <a:spcPts val="225"/>
              </a:spcAft>
              <a:defRPr/>
            </a:pPr>
            <a:r>
              <a:rPr lang="it-IT" altLang="it-IT" sz="1300" b="1" dirty="0">
                <a:solidFill>
                  <a:srgbClr val="005392"/>
                </a:solidFill>
                <a:latin typeface="Arial" panose="020B0604020202020204"/>
              </a:rPr>
              <a:t>SPESE FINANZIABILI</a:t>
            </a:r>
          </a:p>
          <a:p>
            <a:pPr marL="285744" indent="-285744" algn="just" defTabSz="914354">
              <a:spcAft>
                <a:spcPts val="600"/>
              </a:spcAft>
              <a:buFont typeface="Arial" panose="020B0604020202020204" pitchFamily="34" charset="0"/>
              <a:buChar char="•"/>
              <a:defRPr/>
            </a:pPr>
            <a:r>
              <a:rPr lang="it-IT" altLang="it-IT" sz="1200" b="1" dirty="0">
                <a:solidFill>
                  <a:srgbClr val="797979"/>
                </a:solidFill>
                <a:latin typeface="Arial" panose="020B0604020202020204" pitchFamily="34" charset="0"/>
              </a:rPr>
              <a:t>Almeno il 50% </a:t>
            </a:r>
            <a:r>
              <a:rPr lang="it-IT" altLang="it-IT" sz="1200" dirty="0">
                <a:solidFill>
                  <a:srgbClr val="797979"/>
                </a:solidFill>
                <a:latin typeface="Arial" panose="020B0604020202020204" pitchFamily="34" charset="0"/>
              </a:rPr>
              <a:t>per «Spese per la Transizione Digitale o Ecologica». </a:t>
            </a:r>
          </a:p>
          <a:p>
            <a:pPr marL="285744" indent="-285744" algn="just" defTabSz="914354">
              <a:spcAft>
                <a:spcPts val="600"/>
              </a:spcAft>
              <a:buFont typeface="Arial" panose="020B0604020202020204" pitchFamily="34" charset="0"/>
              <a:buChar char="•"/>
              <a:defRPr/>
            </a:pPr>
            <a:r>
              <a:rPr lang="it-IT" altLang="it-IT" sz="1200" b="1" dirty="0">
                <a:solidFill>
                  <a:srgbClr val="797979"/>
                </a:solidFill>
                <a:latin typeface="Arial" panose="020B0604020202020204" pitchFamily="34" charset="0"/>
              </a:rPr>
              <a:t>Massimo il 50% </a:t>
            </a:r>
            <a:r>
              <a:rPr lang="it-IT" altLang="it-IT" sz="1200" dirty="0">
                <a:solidFill>
                  <a:srgbClr val="797979"/>
                </a:solidFill>
                <a:latin typeface="Arial" panose="020B0604020202020204" pitchFamily="34" charset="0"/>
              </a:rPr>
              <a:t>per «Spese</a:t>
            </a:r>
            <a:r>
              <a:rPr lang="it-IT" altLang="it-IT" sz="1200" b="1" dirty="0">
                <a:solidFill>
                  <a:srgbClr val="797979"/>
                </a:solidFill>
                <a:latin typeface="Arial" panose="020B0604020202020204" pitchFamily="34" charset="0"/>
              </a:rPr>
              <a:t> </a:t>
            </a:r>
            <a:r>
              <a:rPr lang="it-IT" altLang="it-IT" sz="1200" dirty="0">
                <a:solidFill>
                  <a:srgbClr val="797979"/>
                </a:solidFill>
                <a:latin typeface="Arial" panose="020B0604020202020204" pitchFamily="34" charset="0"/>
              </a:rPr>
              <a:t>per investimenti per il rafforzamento patrimoniale dell’impresa», incrementabili fino al:</a:t>
            </a:r>
          </a:p>
          <a:p>
            <a:pPr marL="444489" indent="-171446" algn="just" defTabSz="914354">
              <a:buFont typeface="Wingdings" panose="05000000000000000000" pitchFamily="2" charset="2"/>
              <a:buChar char="v"/>
              <a:defRPr/>
            </a:pPr>
            <a:r>
              <a:rPr lang="it-IT" altLang="it-IT" sz="1300" b="1" dirty="0">
                <a:solidFill>
                  <a:srgbClr val="797979"/>
                </a:solidFill>
                <a:latin typeface="Arial" panose="020B0604020202020204" pitchFamily="34" charset="0"/>
              </a:rPr>
              <a:t>70%</a:t>
            </a:r>
            <a:r>
              <a:rPr lang="it-IT" altLang="it-IT" sz="1100" dirty="0">
                <a:solidFill>
                  <a:srgbClr val="797979"/>
                </a:solidFill>
                <a:latin typeface="Arial" panose="020B0604020202020204" pitchFamily="34" charset="0"/>
              </a:rPr>
              <a:t> in caso di evidenza in fase di rendicontazione di:</a:t>
            </a:r>
          </a:p>
          <a:p>
            <a:pPr marL="714357" lvl="1" indent="-176209" algn="just" defTabSz="914354">
              <a:buFont typeface="Courier New" panose="02070309020205020404" pitchFamily="49" charset="0"/>
              <a:buChar char="o"/>
              <a:defRPr/>
            </a:pPr>
            <a:r>
              <a:rPr lang="it-IT" altLang="it-IT" sz="1100" dirty="0">
                <a:solidFill>
                  <a:srgbClr val="797979"/>
                </a:solidFill>
                <a:latin typeface="Arial" panose="020B0604020202020204" pitchFamily="34" charset="0"/>
              </a:rPr>
              <a:t>incremento dei costi energetici pari al 100% come risultante dal raffronto dei due bilanci precedenti la data della domanda (necessaria asseverazione di un revisore) e </a:t>
            </a:r>
          </a:p>
          <a:p>
            <a:pPr marL="714357" lvl="1" indent="-176209" algn="just" defTabSz="914354">
              <a:spcAft>
                <a:spcPts val="600"/>
              </a:spcAft>
              <a:buFont typeface="Courier New" panose="02070309020205020404" pitchFamily="49" charset="0"/>
              <a:buChar char="o"/>
              <a:defRPr/>
            </a:pPr>
            <a:r>
              <a:rPr lang="it-IT" altLang="it-IT" sz="1100" dirty="0">
                <a:solidFill>
                  <a:srgbClr val="797979"/>
                </a:solidFill>
                <a:latin typeface="Arial" panose="020B0604020202020204" pitchFamily="34" charset="0"/>
              </a:rPr>
              <a:t>un fatturato estero/fatturato totale pari ad almeno il 20%.</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80% </a:t>
            </a:r>
            <a:r>
              <a:rPr lang="it-IT" altLang="it-IT" sz="1100" dirty="0">
                <a:solidFill>
                  <a:srgbClr val="797979"/>
                </a:solidFill>
                <a:latin typeface="Arial" panose="020B0604020202020204" pitchFamily="34" charset="0"/>
              </a:rPr>
              <a:t>in caso di impresa con interessi diretti nei Balcani Occidentali</a:t>
            </a:r>
          </a:p>
          <a:p>
            <a:pPr marL="444489" indent="-171446" algn="just" defTabSz="914354">
              <a:spcAft>
                <a:spcPts val="600"/>
              </a:spcAft>
              <a:buFont typeface="Wingdings" panose="05000000000000000000" pitchFamily="2" charset="2"/>
              <a:buChar char="v"/>
              <a:defRPr/>
            </a:pPr>
            <a:r>
              <a:rPr lang="it-IT" altLang="it-IT" sz="1300" b="1" dirty="0">
                <a:solidFill>
                  <a:srgbClr val="797979"/>
                </a:solidFill>
                <a:latin typeface="Arial" panose="020B0604020202020204" pitchFamily="34" charset="0"/>
              </a:rPr>
              <a:t>90%</a:t>
            </a:r>
            <a:r>
              <a:rPr lang="it-IT" altLang="it-IT" sz="1100" dirty="0">
                <a:solidFill>
                  <a:srgbClr val="797979"/>
                </a:solidFill>
                <a:latin typeface="Arial" panose="020B0604020202020204" pitchFamily="34" charset="0"/>
              </a:rPr>
              <a:t> in caso di impresa </a:t>
            </a:r>
            <a:r>
              <a:rPr lang="it-IT" altLang="it-IT" sz="1133" dirty="0">
                <a:solidFill>
                  <a:srgbClr val="797979"/>
                </a:solidFill>
                <a:latin typeface="Arial"/>
              </a:rPr>
              <a:t>esportatrice localizzata nei territori colpiti </a:t>
            </a:r>
            <a:r>
              <a:rPr lang="it-IT" altLang="it-IT" sz="1100" dirty="0">
                <a:solidFill>
                  <a:srgbClr val="797979"/>
                </a:solidFill>
                <a:latin typeface="Arial" panose="020B0604020202020204" pitchFamily="34" charset="0"/>
              </a:rPr>
              <a:t>dalle alluvioni</a:t>
            </a:r>
          </a:p>
        </p:txBody>
      </p:sp>
      <p:pic>
        <p:nvPicPr>
          <p:cNvPr id="72" name="Immagine 71"/>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50100" y="3367945"/>
            <a:ext cx="522000" cy="522000"/>
          </a:xfrm>
          <a:prstGeom prst="rect">
            <a:avLst/>
          </a:prstGeom>
        </p:spPr>
      </p:pic>
      <p:pic>
        <p:nvPicPr>
          <p:cNvPr id="73" name="Immagine 72"/>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04272" y="5512458"/>
            <a:ext cx="522000" cy="522000"/>
          </a:xfrm>
          <a:prstGeom prst="rect">
            <a:avLst/>
          </a:prstGeom>
        </p:spPr>
      </p:pic>
      <p:cxnSp>
        <p:nvCxnSpPr>
          <p:cNvPr id="74" name="Connettore diritto 73"/>
          <p:cNvCxnSpPr/>
          <p:nvPr/>
        </p:nvCxnSpPr>
        <p:spPr>
          <a:xfrm flipH="1">
            <a:off x="5950135" y="1881718"/>
            <a:ext cx="7191" cy="4419647"/>
          </a:xfrm>
          <a:prstGeom prst="line">
            <a:avLst/>
          </a:prstGeom>
          <a:ln>
            <a:solidFill>
              <a:srgbClr val="7A8CA9"/>
            </a:solidFill>
            <a:prstDash val="dash"/>
          </a:ln>
        </p:spPr>
        <p:style>
          <a:lnRef idx="1">
            <a:schemeClr val="accent4"/>
          </a:lnRef>
          <a:fillRef idx="0">
            <a:schemeClr val="accent4"/>
          </a:fillRef>
          <a:effectRef idx="0">
            <a:schemeClr val="accent4"/>
          </a:effectRef>
          <a:fontRef idx="minor">
            <a:schemeClr val="tx1"/>
          </a:fontRef>
        </p:style>
      </p:cxnSp>
      <p:pic>
        <p:nvPicPr>
          <p:cNvPr id="75" name="Immagine 74"/>
          <p:cNvPicPr>
            <a:picLocks noChangeAspect="1"/>
          </p:cNvPicPr>
          <p:nvPr/>
        </p:nvPicPr>
        <p:blipFill>
          <a:blip r:embed="rId6"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90356" y="5639458"/>
            <a:ext cx="522000" cy="522000"/>
          </a:xfrm>
          <a:prstGeom prst="rect">
            <a:avLst/>
          </a:prstGeom>
        </p:spPr>
      </p:pic>
      <p:pic>
        <p:nvPicPr>
          <p:cNvPr id="76" name="Immagine 75"/>
          <p:cNvPicPr>
            <a:picLocks noChangeAspect="1"/>
          </p:cNvPicPr>
          <p:nvPr/>
        </p:nvPicPr>
        <p:blipFill>
          <a:blip r:embed="rId7"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338549" y="1808426"/>
            <a:ext cx="459007" cy="459007"/>
          </a:xfrm>
          <a:prstGeom prst="rect">
            <a:avLst/>
          </a:prstGeom>
        </p:spPr>
      </p:pic>
      <p:pic>
        <p:nvPicPr>
          <p:cNvPr id="77" name="Immagine 76"/>
          <p:cNvPicPr>
            <a:picLocks noChangeAspect="1"/>
          </p:cNvPicPr>
          <p:nvPr/>
        </p:nvPicPr>
        <p:blipFill>
          <a:blip r:embed="rId8"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127427" y="1903144"/>
            <a:ext cx="396000" cy="396000"/>
          </a:xfrm>
          <a:prstGeom prst="rect">
            <a:avLst/>
          </a:prstGeom>
        </p:spPr>
      </p:pic>
      <p:sp>
        <p:nvSpPr>
          <p:cNvPr id="78" name="Rettangolo 77"/>
          <p:cNvSpPr/>
          <p:nvPr/>
        </p:nvSpPr>
        <p:spPr>
          <a:xfrm>
            <a:off x="668319" y="6247609"/>
            <a:ext cx="5174715" cy="553998"/>
          </a:xfrm>
          <a:prstGeom prst="rect">
            <a:avLst/>
          </a:prstGeom>
        </p:spPr>
        <p:txBody>
          <a:bodyPr wrap="square">
            <a:spAutoFit/>
          </a:bodyPr>
          <a:lstStyle/>
          <a:p>
            <a:pPr>
              <a:defRPr/>
            </a:pPr>
            <a:r>
              <a:rPr lang="it-IT" sz="1000" dirty="0">
                <a:solidFill>
                  <a:srgbClr val="797979"/>
                </a:solidFill>
                <a:latin typeface="Arial" panose="020B0604020202020204"/>
              </a:rPr>
              <a:t>* Società con un fatturato fino a € 2/mln e con 10 dipendenti</a:t>
            </a:r>
          </a:p>
          <a:p>
            <a:pPr>
              <a:defRPr/>
            </a:pPr>
            <a:r>
              <a:rPr lang="it-IT" sz="1000" dirty="0">
                <a:solidFill>
                  <a:srgbClr val="797979"/>
                </a:solidFill>
                <a:latin typeface="Arial" panose="020B0604020202020204"/>
              </a:rPr>
              <a:t>** Società con un fatturato da oltre € 2/mln e fino a € 50/mln, con un numero di dipendenti tra le 11 e le 250 unità</a:t>
            </a:r>
          </a:p>
        </p:txBody>
      </p:sp>
      <p:sp>
        <p:nvSpPr>
          <p:cNvPr id="79" name="Rettangolo 78">
            <a:extLst>
              <a:ext uri="{FF2B5EF4-FFF2-40B4-BE49-F238E27FC236}">
                <a16:creationId xmlns:a16="http://schemas.microsoft.com/office/drawing/2014/main" id="{CB8AE001-6839-4DC6-827E-F42764EFF6F0}"/>
              </a:ext>
            </a:extLst>
          </p:cNvPr>
          <p:cNvSpPr>
            <a:spLocks noChangeArrowheads="1"/>
          </p:cNvSpPr>
          <p:nvPr/>
        </p:nvSpPr>
        <p:spPr bwMode="auto">
          <a:xfrm>
            <a:off x="6916297" y="4450820"/>
            <a:ext cx="5049823" cy="95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INCENTIVI E PREMIALITÀ</a:t>
            </a:r>
          </a:p>
          <a:p>
            <a:pPr algn="ctr" defTabSz="810604">
              <a:spcBef>
                <a:spcPct val="20000"/>
              </a:spcBef>
              <a:defRPr/>
            </a:pPr>
            <a:r>
              <a:rPr lang="it-IT" altLang="it-IT" sz="1200" b="1" dirty="0">
                <a:solidFill>
                  <a:srgbClr val="797979"/>
                </a:solidFill>
                <a:latin typeface="Arial" panose="020B0604020202020204" pitchFamily="34" charset="0"/>
              </a:rPr>
              <a:t>Garanzie </a:t>
            </a:r>
            <a:r>
              <a:rPr lang="it-IT" altLang="it-IT" sz="1200" dirty="0">
                <a:solidFill>
                  <a:srgbClr val="797979"/>
                </a:solidFill>
                <a:latin typeface="Arial" panose="020B0604020202020204" pitchFamily="34" charset="0"/>
              </a:rPr>
              <a:t>in funzione del rating</a:t>
            </a:r>
          </a:p>
          <a:p>
            <a:pPr algn="ctr" defTabSz="810604">
              <a:spcBef>
                <a:spcPct val="20000"/>
              </a:spcBef>
              <a:defRPr/>
            </a:pPr>
            <a:r>
              <a:rPr lang="it-IT" altLang="it-IT" sz="1200" dirty="0">
                <a:solidFill>
                  <a:srgbClr val="797979"/>
                </a:solidFill>
                <a:latin typeface="Arial" panose="020B0604020202020204" pitchFamily="34" charset="0"/>
              </a:rPr>
              <a:t>Possibilità di ottenere una quota a</a:t>
            </a:r>
            <a:r>
              <a:rPr lang="it-IT" altLang="it-IT" sz="1200" b="1" dirty="0">
                <a:solidFill>
                  <a:srgbClr val="797979"/>
                </a:solidFill>
                <a:latin typeface="Arial" panose="020B0604020202020204" pitchFamily="34" charset="0"/>
              </a:rPr>
              <a:t> fondo perduto fino al 10% con un massimo di €100.000 </a:t>
            </a:r>
            <a:r>
              <a:rPr lang="it-IT" altLang="it-IT" sz="1200" dirty="0">
                <a:solidFill>
                  <a:srgbClr val="797979"/>
                </a:solidFill>
                <a:latin typeface="Arial" panose="020B0604020202020204" pitchFamily="34" charset="0"/>
              </a:rPr>
              <a:t>in funzione di specifici requisiti </a:t>
            </a:r>
          </a:p>
        </p:txBody>
      </p:sp>
      <p:pic>
        <p:nvPicPr>
          <p:cNvPr id="80" name="Immagine 79"/>
          <p:cNvPicPr>
            <a:picLocks noChangeAspect="1"/>
          </p:cNvPicPr>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6031656" y="4633891"/>
            <a:ext cx="523800" cy="523800"/>
          </a:xfrm>
          <a:prstGeom prst="rect">
            <a:avLst/>
          </a:prstGeom>
        </p:spPr>
      </p:pic>
      <p:graphicFrame>
        <p:nvGraphicFramePr>
          <p:cNvPr id="81" name="Tabella 80"/>
          <p:cNvGraphicFramePr>
            <a:graphicFrameLocks noGrp="1"/>
          </p:cNvGraphicFramePr>
          <p:nvPr>
            <p:extLst>
              <p:ext uri="{D42A27DB-BD31-4B8C-83A1-F6EECF244321}">
                <p14:modId xmlns:p14="http://schemas.microsoft.com/office/powerpoint/2010/main" val="3949135542"/>
              </p:ext>
            </p:extLst>
          </p:nvPr>
        </p:nvGraphicFramePr>
        <p:xfrm>
          <a:off x="1188765" y="4312406"/>
          <a:ext cx="3231064" cy="1035665"/>
        </p:xfrm>
        <a:graphic>
          <a:graphicData uri="http://schemas.openxmlformats.org/drawingml/2006/table">
            <a:tbl>
              <a:tblPr firstRow="1" firstCol="1" bandRow="1">
                <a:tableStyleId>{5C22544A-7EE6-4342-B048-85BDC9FD1C3A}</a:tableStyleId>
              </a:tblPr>
              <a:tblGrid>
                <a:gridCol w="1901516">
                  <a:extLst>
                    <a:ext uri="{9D8B030D-6E8A-4147-A177-3AD203B41FA5}">
                      <a16:colId xmlns:a16="http://schemas.microsoft.com/office/drawing/2014/main" val="2758687129"/>
                    </a:ext>
                  </a:extLst>
                </a:gridCol>
                <a:gridCol w="1329548">
                  <a:extLst>
                    <a:ext uri="{9D8B030D-6E8A-4147-A177-3AD203B41FA5}">
                      <a16:colId xmlns:a16="http://schemas.microsoft.com/office/drawing/2014/main" val="571681323"/>
                    </a:ext>
                  </a:extLst>
                </a:gridCol>
              </a:tblGrid>
              <a:tr h="251892">
                <a:tc>
                  <a:txBody>
                    <a:bodyPr/>
                    <a:lstStyle/>
                    <a:p>
                      <a:pPr>
                        <a:lnSpc>
                          <a:spcPct val="107000"/>
                        </a:lnSpc>
                        <a:spcAft>
                          <a:spcPts val="600"/>
                        </a:spcAft>
                      </a:pPr>
                      <a:r>
                        <a:rPr lang="it-IT" sz="1100" dirty="0">
                          <a:effectLst/>
                          <a:latin typeface="Arial" panose="020B0604020202020204" pitchFamily="34" charset="0"/>
                          <a:ea typeface="Calibri" panose="020F0502020204030204" pitchFamily="34" charset="0"/>
                          <a:cs typeface="Times New Roman" panose="02020603050405020304" pitchFamily="18" charset="0"/>
                        </a:rPr>
                        <a:t>Dimensione </a:t>
                      </a:r>
                    </a:p>
                  </a:txBody>
                  <a:tcPr marL="53340" marR="53340" marT="0" marB="0" anchor="ctr"/>
                </a:tc>
                <a:tc>
                  <a:txBody>
                    <a:bodyPr/>
                    <a:lstStyle/>
                    <a:p>
                      <a:pPr marL="0" marR="0" lvl="0" indent="0" algn="ctr" defTabSz="914377" rtl="0" eaLnBrk="1" fontAlgn="auto" latinLnBrk="0" hangingPunct="1">
                        <a:lnSpc>
                          <a:spcPct val="107000"/>
                        </a:lnSpc>
                        <a:spcBef>
                          <a:spcPts val="0"/>
                        </a:spcBef>
                        <a:spcAft>
                          <a:spcPts val="600"/>
                        </a:spcAft>
                        <a:buClrTx/>
                        <a:buSzTx/>
                        <a:buFontTx/>
                        <a:buNone/>
                        <a:tabLst/>
                        <a:defRPr/>
                      </a:pPr>
                      <a:r>
                        <a:rPr lang="it-IT" sz="1100" dirty="0">
                          <a:effectLst/>
                          <a:latin typeface="Arial" panose="020B0604020202020204" pitchFamily="34" charset="0"/>
                          <a:ea typeface="Calibri" panose="020F0502020204030204" pitchFamily="34" charset="0"/>
                          <a:cs typeface="Times New Roman" panose="02020603050405020304" pitchFamily="18" charset="0"/>
                        </a:rPr>
                        <a:t>Importi</a:t>
                      </a:r>
                      <a:r>
                        <a:rPr lang="it-IT" sz="1100" baseline="0" dirty="0">
                          <a:effectLst/>
                          <a:latin typeface="Arial" panose="020B0604020202020204" pitchFamily="34" charset="0"/>
                          <a:ea typeface="Calibri" panose="020F0502020204030204" pitchFamily="34" charset="0"/>
                          <a:cs typeface="Times New Roman" panose="02020603050405020304" pitchFamily="18" charset="0"/>
                        </a:rPr>
                        <a:t> €</a:t>
                      </a:r>
                      <a:endParaRPr lang="it-IT" sz="110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689467529"/>
                  </a:ext>
                </a:extLst>
              </a:tr>
              <a:tr h="251892">
                <a:tc>
                  <a:txBody>
                    <a:bodyPr/>
                    <a:lstStyle/>
                    <a:p>
                      <a:pPr>
                        <a:lnSpc>
                          <a:spcPct val="107000"/>
                        </a:lnSpc>
                        <a:spcAft>
                          <a:spcPts val="600"/>
                        </a:spcAft>
                      </a:pPr>
                      <a:r>
                        <a:rPr lang="it-IT" sz="1100" b="0" dirty="0">
                          <a:effectLst/>
                        </a:rPr>
                        <a:t>Micro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974473526"/>
                  </a:ext>
                </a:extLst>
              </a:tr>
              <a:tr h="280933">
                <a:tc>
                  <a:txBody>
                    <a:bodyPr/>
                    <a:lstStyle/>
                    <a:p>
                      <a:pPr>
                        <a:lnSpc>
                          <a:spcPct val="107000"/>
                        </a:lnSpc>
                        <a:spcAft>
                          <a:spcPts val="600"/>
                        </a:spcAft>
                      </a:pPr>
                      <a:r>
                        <a:rPr lang="it-IT" sz="1100" b="0" dirty="0">
                          <a:effectLst/>
                        </a:rPr>
                        <a:t>Piccola e Media impresa**</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2.500.000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1668773576"/>
                  </a:ext>
                </a:extLst>
              </a:tr>
              <a:tr h="250948">
                <a:tc>
                  <a:txBody>
                    <a:bodyPr/>
                    <a:lstStyle/>
                    <a:p>
                      <a:pPr>
                        <a:lnSpc>
                          <a:spcPct val="107000"/>
                        </a:lnSpc>
                        <a:spcAft>
                          <a:spcPts val="600"/>
                        </a:spcAft>
                      </a:pPr>
                      <a:r>
                        <a:rPr lang="it-IT" sz="1100" b="0" dirty="0">
                          <a:effectLst/>
                        </a:rPr>
                        <a:t>Altre imprese</a:t>
                      </a:r>
                      <a:endParaRPr lang="it-IT" sz="1100" b="0" dirty="0">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tc>
                  <a:txBody>
                    <a:bodyPr/>
                    <a:lstStyle/>
                    <a:p>
                      <a:pPr algn="ctr">
                        <a:lnSpc>
                          <a:spcPct val="107000"/>
                        </a:lnSpc>
                        <a:spcAft>
                          <a:spcPts val="600"/>
                        </a:spcAft>
                      </a:pPr>
                      <a:r>
                        <a:rPr lang="it-IT" sz="1200" dirty="0">
                          <a:solidFill>
                            <a:schemeClr val="accent2"/>
                          </a:solidFill>
                          <a:effectLst/>
                        </a:rPr>
                        <a:t>5.000.000</a:t>
                      </a:r>
                      <a:endParaRPr lang="it-IT" sz="1200" dirty="0">
                        <a:solidFill>
                          <a:schemeClr val="accent2"/>
                        </a:solidFill>
                        <a:effectLst/>
                        <a:latin typeface="Arial" panose="020B0604020202020204" pitchFamily="34" charset="0"/>
                        <a:ea typeface="Calibri" panose="020F0502020204030204" pitchFamily="34" charset="0"/>
                        <a:cs typeface="Times New Roman" panose="02020603050405020304" pitchFamily="18" charset="0"/>
                      </a:endParaRPr>
                    </a:p>
                  </a:txBody>
                  <a:tcPr marL="53340" marR="53340" marT="0" marB="0" anchor="ctr"/>
                </a:tc>
                <a:extLst>
                  <a:ext uri="{0D108BD9-81ED-4DB2-BD59-A6C34878D82A}">
                    <a16:rowId xmlns:a16="http://schemas.microsoft.com/office/drawing/2014/main" val="283785448"/>
                  </a:ext>
                </a:extLst>
              </a:tr>
            </a:tbl>
          </a:graphicData>
        </a:graphic>
      </p:graphicFrame>
      <p:sp>
        <p:nvSpPr>
          <p:cNvPr id="22" name="Rettangolo 21">
            <a:extLst>
              <a:ext uri="{FF2B5EF4-FFF2-40B4-BE49-F238E27FC236}">
                <a16:creationId xmlns:a16="http://schemas.microsoft.com/office/drawing/2014/main" id="{0AEDE799-5098-4883-A5DA-D298FD3A6FBC}"/>
              </a:ext>
            </a:extLst>
          </p:cNvPr>
          <p:cNvSpPr>
            <a:spLocks noChangeArrowheads="1"/>
          </p:cNvSpPr>
          <p:nvPr/>
        </p:nvSpPr>
        <p:spPr bwMode="auto">
          <a:xfrm>
            <a:off x="6874863" y="5538432"/>
            <a:ext cx="5010484"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32">
              <a:spcAft>
                <a:spcPts val="300"/>
              </a:spcAft>
              <a:defRPr/>
            </a:pPr>
            <a:r>
              <a:rPr lang="it-IT" altLang="it-IT" sz="1300" b="1" dirty="0">
                <a:solidFill>
                  <a:srgbClr val="005392"/>
                </a:solidFill>
                <a:latin typeface="Arial" panose="020B0604020202020204"/>
              </a:rPr>
              <a:t>EROGAZIONE </a:t>
            </a:r>
          </a:p>
          <a:p>
            <a:pPr algn="ctr" defTabSz="914332">
              <a:spcAft>
                <a:spcPts val="300"/>
              </a:spcAft>
              <a:defRPr/>
            </a:pPr>
            <a:r>
              <a:rPr lang="it-IT" altLang="it-IT" sz="1200" dirty="0">
                <a:solidFill>
                  <a:srgbClr val="797979"/>
                </a:solidFill>
                <a:latin typeface="Arial" panose="020B0604020202020204" pitchFamily="34" charset="0"/>
              </a:rPr>
              <a:t>Prima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pari al 25% a titolo di anticipo; seconda erogazione pari al 25% entro un anno dalla stipula a seguito di prima rendicontazione obbligatoria; terza </a:t>
            </a:r>
            <a:r>
              <a:rPr lang="it-IT" altLang="it-IT" sz="1200" i="1" dirty="0">
                <a:solidFill>
                  <a:srgbClr val="797979"/>
                </a:solidFill>
                <a:latin typeface="Arial" panose="020B0604020202020204" pitchFamily="34" charset="0"/>
              </a:rPr>
              <a:t>tranche</a:t>
            </a:r>
            <a:r>
              <a:rPr lang="it-IT" altLang="it-IT" sz="1200" dirty="0">
                <a:solidFill>
                  <a:srgbClr val="797979"/>
                </a:solidFill>
                <a:latin typeface="Arial" panose="020B0604020202020204" pitchFamily="34" charset="0"/>
              </a:rPr>
              <a:t> a saldo dell’importo rendicontato </a:t>
            </a:r>
          </a:p>
        </p:txBody>
      </p:sp>
      <p:sp>
        <p:nvSpPr>
          <p:cNvPr id="3" name="Segnaposto numero diapositiva 3">
            <a:extLst>
              <a:ext uri="{FF2B5EF4-FFF2-40B4-BE49-F238E27FC236}">
                <a16:creationId xmlns:a16="http://schemas.microsoft.com/office/drawing/2014/main" id="{2033C799-BA76-C5D6-73DE-21DDCC7BB0A4}"/>
              </a:ext>
            </a:extLst>
          </p:cNvPr>
          <p:cNvSpPr>
            <a:spLocks noGrp="1"/>
          </p:cNvSpPr>
          <p:nvPr>
            <p:ph type="sldNum" sz="quarter" idx="12"/>
          </p:nvPr>
        </p:nvSpPr>
        <p:spPr>
          <a:xfrm>
            <a:off x="334433" y="6297858"/>
            <a:ext cx="1344083" cy="2449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8DA0FE-9C19-F746-8419-6700E348BF78}" type="slidenum">
              <a:rPr kumimoji="0" lang="it-IT" sz="1067" b="0" i="0" u="none" strike="noStrike" kern="1200" cap="none" spc="0" normalizeH="0" baseline="0" noProof="0" smtClean="0">
                <a:ln>
                  <a:noFill/>
                </a:ln>
                <a:solidFill>
                  <a:srgbClr val="415064"/>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it-IT" sz="1067" b="0" i="0" u="none" strike="noStrike" kern="1200" cap="none" spc="0" normalizeH="0" baseline="0" noProof="0" dirty="0">
              <a:ln>
                <a:noFill/>
              </a:ln>
              <a:solidFill>
                <a:srgbClr val="415064"/>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0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75AF2B2-2666-883B-1EF8-EDE0FFAAF10F}"/>
              </a:ext>
            </a:extLst>
          </p:cNvPr>
          <p:cNvSpPr>
            <a:spLocks noGrp="1"/>
          </p:cNvSpPr>
          <p:nvPr>
            <p:ph type="body" idx="13"/>
          </p:nvPr>
        </p:nvSpPr>
        <p:spPr/>
        <p:txBody>
          <a:bodyPr/>
          <a:lstStyle/>
          <a:p>
            <a:r>
              <a:rPr lang="it-IT" dirty="0">
                <a:solidFill>
                  <a:schemeClr val="accent2"/>
                </a:solidFill>
              </a:rPr>
              <a:t>Transizione digitale o ecologica</a:t>
            </a:r>
            <a:r>
              <a:rPr lang="it-IT" dirty="0"/>
              <a:t>: spese finanziabili</a:t>
            </a:r>
          </a:p>
        </p:txBody>
      </p:sp>
      <p:sp>
        <p:nvSpPr>
          <p:cNvPr id="4" name="Segnaposto numero diapositiva 3">
            <a:extLst>
              <a:ext uri="{FF2B5EF4-FFF2-40B4-BE49-F238E27FC236}">
                <a16:creationId xmlns:a16="http://schemas.microsoft.com/office/drawing/2014/main" id="{748EB53A-2ECB-7C3C-8457-E35783D46667}"/>
              </a:ext>
            </a:extLst>
          </p:cNvPr>
          <p:cNvSpPr>
            <a:spLocks noGrp="1"/>
          </p:cNvSpPr>
          <p:nvPr>
            <p:ph type="sldNum" sz="quarter" idx="12"/>
          </p:nvPr>
        </p:nvSpPr>
        <p:spPr/>
        <p:txBody>
          <a:bodyPr/>
          <a:lstStyle/>
          <a:p>
            <a:fld id="{608DA0FE-9C19-F746-8419-6700E348BF78}" type="slidenum">
              <a:rPr lang="it-IT" smtClean="0"/>
              <a:pPr/>
              <a:t>9</a:t>
            </a:fld>
            <a:endParaRPr lang="it-IT" dirty="0"/>
          </a:p>
        </p:txBody>
      </p:sp>
      <p:sp>
        <p:nvSpPr>
          <p:cNvPr id="3" name="CasellaDiTesto 2">
            <a:extLst>
              <a:ext uri="{FF2B5EF4-FFF2-40B4-BE49-F238E27FC236}">
                <a16:creationId xmlns:a16="http://schemas.microsoft.com/office/drawing/2014/main" id="{81C68CE6-B2E4-6F18-EB67-3D3DFF9359E6}"/>
              </a:ext>
            </a:extLst>
          </p:cNvPr>
          <p:cNvSpPr txBox="1"/>
          <p:nvPr/>
        </p:nvSpPr>
        <p:spPr>
          <a:xfrm>
            <a:off x="82035" y="845113"/>
            <a:ext cx="4420295"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1. Spese per transizione digitale, anche in Italia</a:t>
            </a:r>
            <a:endParaRPr lang="it-IT" sz="1333" b="1" dirty="0"/>
          </a:p>
        </p:txBody>
      </p:sp>
      <p:sp>
        <p:nvSpPr>
          <p:cNvPr id="5" name="CasellaDiTesto 4">
            <a:extLst>
              <a:ext uri="{FF2B5EF4-FFF2-40B4-BE49-F238E27FC236}">
                <a16:creationId xmlns:a16="http://schemas.microsoft.com/office/drawing/2014/main" id="{785B1F7B-8B40-B5BB-8E8D-F284AD6DBD87}"/>
              </a:ext>
            </a:extLst>
          </p:cNvPr>
          <p:cNvSpPr txBox="1"/>
          <p:nvPr/>
        </p:nvSpPr>
        <p:spPr>
          <a:xfrm>
            <a:off x="6096000" y="845113"/>
            <a:ext cx="4321696" cy="533480"/>
          </a:xfrm>
          <a:prstGeom prst="rect">
            <a:avLst/>
          </a:prstGeom>
          <a:noFill/>
        </p:spPr>
        <p:txBody>
          <a:bodyPr wrap="square" lIns="48000" tIns="48000" rIns="48000" bIns="48000" anchor="ctr" anchorCtr="0">
            <a:noAutofit/>
          </a:bodyPr>
          <a:lstStyle/>
          <a:p>
            <a:pPr algn="ctr"/>
            <a:r>
              <a:rPr lang="it-IT" altLang="it-IT" sz="1333" b="1" dirty="0">
                <a:solidFill>
                  <a:srgbClr val="415364"/>
                </a:solidFill>
                <a:latin typeface="Arial" panose="020B0604020202020204" pitchFamily="34" charset="0"/>
              </a:rPr>
              <a:t>2. Spese per Transizione Ecologica, anche in Italia</a:t>
            </a:r>
            <a:endParaRPr lang="it-IT" sz="1333" b="1" dirty="0"/>
          </a:p>
        </p:txBody>
      </p:sp>
      <p:sp>
        <p:nvSpPr>
          <p:cNvPr id="7" name="CasellaDiTesto 6">
            <a:extLst>
              <a:ext uri="{FF2B5EF4-FFF2-40B4-BE49-F238E27FC236}">
                <a16:creationId xmlns:a16="http://schemas.microsoft.com/office/drawing/2014/main" id="{2C8C5F73-0119-0C25-1F11-71E9201768F8}"/>
              </a:ext>
            </a:extLst>
          </p:cNvPr>
          <p:cNvSpPr txBox="1"/>
          <p:nvPr/>
        </p:nvSpPr>
        <p:spPr>
          <a:xfrm>
            <a:off x="165100" y="1403603"/>
            <a:ext cx="5653808" cy="3460243"/>
          </a:xfrm>
          <a:prstGeom prst="rect">
            <a:avLst/>
          </a:prstGeom>
          <a:noFill/>
        </p:spPr>
        <p:txBody>
          <a:bodyPr wrap="square">
            <a:spAutoFit/>
          </a:bodyPr>
          <a:lstStyle/>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integrazione e sviluppo digitale dei processi aziendali;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realizzazione/ammodernamento di modelli organizzativi e gestionali in ottica digitale;</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investimenti in attrezzature tecnologiche, programmi informatici e contenuti digitali;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consulenze in ambito digitale (i.e. </a:t>
            </a:r>
            <a:r>
              <a:rPr lang="it-IT" sz="1200" i="1" dirty="0">
                <a:latin typeface="Arial" panose="020B0604020202020204" pitchFamily="34" charset="0"/>
                <a:ea typeface="Calibri" panose="020F0502020204030204" pitchFamily="34" charset="0"/>
                <a:cs typeface="Times New Roman" panose="02020603050405020304" pitchFamily="18" charset="0"/>
              </a:rPr>
              <a:t>digital manager</a:t>
            </a:r>
            <a:r>
              <a:rPr lang="it-IT" sz="1200" dirty="0">
                <a:latin typeface="Arial" panose="020B0604020202020204" pitchFamily="34" charset="0"/>
                <a:ea typeface="Calibri" panose="020F0502020204030204" pitchFamily="34" charset="0"/>
                <a:cs typeface="Times New Roman" panose="02020603050405020304" pitchFamily="18" charset="0"/>
              </a:rPr>
              <a:t>);</a:t>
            </a:r>
          </a:p>
          <a:p>
            <a:pPr marL="355591" lvl="1" indent="-253994" algn="just">
              <a:lnSpc>
                <a:spcPct val="107000"/>
              </a:lnSpc>
              <a:spcAft>
                <a:spcPts val="800"/>
              </a:spcAft>
              <a:buFont typeface="+mj-lt"/>
              <a:buAutoNum type="alphaLcPeriod"/>
            </a:pPr>
            <a:r>
              <a:rPr lang="en-GB" sz="1200" i="1" dirty="0">
                <a:latin typeface="Arial" panose="020B0604020202020204" pitchFamily="34" charset="0"/>
                <a:ea typeface="Calibri" panose="020F0502020204030204" pitchFamily="34" charset="0"/>
                <a:cs typeface="Times New Roman" panose="02020603050405020304" pitchFamily="18" charset="0"/>
              </a:rPr>
              <a:t>disaster recovery</a:t>
            </a:r>
            <a:r>
              <a:rPr lang="en-GB" sz="1200" dirty="0">
                <a:latin typeface="Arial" panose="020B0604020202020204" pitchFamily="34" charset="0"/>
                <a:ea typeface="Calibri" panose="020F0502020204030204" pitchFamily="34" charset="0"/>
                <a:cs typeface="Times New Roman" panose="02020603050405020304" pitchFamily="18" charset="0"/>
              </a:rPr>
              <a:t> e </a:t>
            </a:r>
            <a:r>
              <a:rPr lang="en-GB" sz="1200" i="1" dirty="0">
                <a:latin typeface="Arial" panose="020B0604020202020204" pitchFamily="34" charset="0"/>
                <a:ea typeface="Calibri" panose="020F0502020204030204" pitchFamily="34" charset="0"/>
                <a:cs typeface="Times New Roman" panose="02020603050405020304" pitchFamily="18" charset="0"/>
              </a:rPr>
              <a:t>business continuity;</a:t>
            </a:r>
            <a:endParaRPr lang="it-IT" sz="1200" dirty="0">
              <a:latin typeface="Arial" panose="020B0604020202020204" pitchFamily="34" charset="0"/>
              <a:ea typeface="Calibri" panose="020F0502020204030204" pitchFamily="34" charset="0"/>
              <a:cs typeface="Times New Roman" panose="02020603050405020304" pitchFamily="18" charset="0"/>
            </a:endParaRPr>
          </a:p>
          <a:p>
            <a:pPr marL="355591" lvl="1" indent="-253994" algn="just">
              <a:lnSpc>
                <a:spcPct val="107000"/>
              </a:lnSpc>
              <a:spcAft>
                <a:spcPts val="800"/>
              </a:spcAft>
              <a:buFont typeface="+mj-lt"/>
              <a:buAutoNum type="alphaLcPeriod"/>
            </a:pPr>
            <a:r>
              <a:rPr lang="it-IT" sz="1200" i="1" dirty="0">
                <a:latin typeface="Arial" panose="020B0604020202020204" pitchFamily="34" charset="0"/>
                <a:ea typeface="Calibri" panose="020F0502020204030204" pitchFamily="34" charset="0"/>
                <a:cs typeface="Times New Roman" panose="02020603050405020304" pitchFamily="18" charset="0"/>
              </a:rPr>
              <a:t>blockchain </a:t>
            </a:r>
            <a:r>
              <a:rPr lang="it-IT" sz="1200" dirty="0">
                <a:latin typeface="Arial" panose="020B0604020202020204" pitchFamily="34" charset="0"/>
                <a:ea typeface="Calibri" panose="020F0502020204030204" pitchFamily="34" charset="0"/>
                <a:cs typeface="Times New Roman" panose="02020603050405020304" pitchFamily="18" charset="0"/>
              </a:rPr>
              <a:t>(esclusivamente per la </a:t>
            </a:r>
            <a:r>
              <a:rPr lang="it-IT" sz="1200" dirty="0" err="1">
                <a:latin typeface="Arial" panose="020B0604020202020204" pitchFamily="34" charset="0"/>
                <a:ea typeface="Calibri" panose="020F0502020204030204" pitchFamily="34" charset="0"/>
                <a:cs typeface="Times New Roman" panose="02020603050405020304" pitchFamily="18" charset="0"/>
              </a:rPr>
              <a:t>notarizzazione</a:t>
            </a:r>
            <a:r>
              <a:rPr lang="it-IT" sz="1200" dirty="0">
                <a:latin typeface="Arial" panose="020B0604020202020204" pitchFamily="34" charset="0"/>
                <a:ea typeface="Calibri" panose="020F0502020204030204" pitchFamily="34" charset="0"/>
                <a:cs typeface="Times New Roman" panose="02020603050405020304" pitchFamily="18" charset="0"/>
              </a:rPr>
              <a:t> dei processi produttivi e gestionali aziendali);</a:t>
            </a:r>
          </a:p>
          <a:p>
            <a:pPr marL="355591" lvl="1" indent="-253994" algn="just">
              <a:lnSpc>
                <a:spcPct val="107000"/>
              </a:lnSpc>
              <a:spcAft>
                <a:spcPts val="800"/>
              </a:spcAft>
              <a:buFont typeface="+mj-lt"/>
              <a:buAutoNum type="alphaLcPeriod"/>
            </a:pPr>
            <a:r>
              <a:rPr lang="it-IT" sz="1200" dirty="0">
                <a:latin typeface="Arial" panose="020B0604020202020204" pitchFamily="34" charset="0"/>
                <a:ea typeface="Calibri" panose="020F0502020204030204" pitchFamily="34" charset="0"/>
                <a:cs typeface="Times New Roman" panose="02020603050405020304" pitchFamily="18" charset="0"/>
              </a:rPr>
              <a:t>spese per investimenti e formazione legate all’industria 4.0 (es. </a:t>
            </a:r>
            <a:r>
              <a:rPr lang="it-IT" sz="1200" i="1" dirty="0">
                <a:latin typeface="Arial" panose="020B0604020202020204" pitchFamily="34" charset="0"/>
                <a:ea typeface="Calibri" panose="020F0502020204030204" pitchFamily="34" charset="0"/>
                <a:cs typeface="Times New Roman" panose="02020603050405020304" pitchFamily="18" charset="0"/>
              </a:rPr>
              <a:t>cyber security</a:t>
            </a:r>
            <a:r>
              <a:rPr lang="it-IT" sz="1200" dirty="0">
                <a:latin typeface="Arial" panose="020B0604020202020204" pitchFamily="34" charset="0"/>
                <a:ea typeface="Calibri" panose="020F0502020204030204" pitchFamily="34" charset="0"/>
                <a:cs typeface="Times New Roman" panose="02020603050405020304" pitchFamily="18" charset="0"/>
              </a:rPr>
              <a:t>, </a:t>
            </a:r>
            <a:r>
              <a:rPr lang="it-IT" sz="1200" i="1" dirty="0">
                <a:latin typeface="Arial" panose="020B0604020202020204" pitchFamily="34" charset="0"/>
                <a:ea typeface="Calibri" panose="020F0502020204030204" pitchFamily="34" charset="0"/>
                <a:cs typeface="Times New Roman" panose="02020603050405020304" pitchFamily="18" charset="0"/>
              </a:rPr>
              <a:t>big data</a:t>
            </a:r>
            <a:r>
              <a:rPr lang="it-IT" sz="1200" dirty="0">
                <a:latin typeface="Arial" panose="020B0604020202020204" pitchFamily="34" charset="0"/>
                <a:ea typeface="Calibri" panose="020F0502020204030204" pitchFamily="34" charset="0"/>
                <a:cs typeface="Times New Roman" panose="02020603050405020304" pitchFamily="18" charset="0"/>
              </a:rPr>
              <a:t> e analisi dei dati, </a:t>
            </a:r>
            <a:r>
              <a:rPr lang="it-IT" sz="1200" i="1" dirty="0">
                <a:latin typeface="Arial" panose="020B0604020202020204" pitchFamily="34" charset="0"/>
                <a:ea typeface="Calibri" panose="020F0502020204030204" pitchFamily="34" charset="0"/>
                <a:cs typeface="Times New Roman" panose="02020603050405020304" pitchFamily="18" charset="0"/>
              </a:rPr>
              <a:t>cloud</a:t>
            </a:r>
            <a:r>
              <a:rPr lang="it-IT" sz="1200" dirty="0">
                <a:latin typeface="Arial" panose="020B0604020202020204" pitchFamily="34" charset="0"/>
                <a:ea typeface="Calibri" panose="020F0502020204030204" pitchFamily="34" charset="0"/>
                <a:cs typeface="Times New Roman" panose="02020603050405020304" pitchFamily="18" charset="0"/>
              </a:rPr>
              <a:t> e </a:t>
            </a:r>
            <a:r>
              <a:rPr lang="it-IT" sz="1200" i="1" dirty="0" err="1">
                <a:latin typeface="Arial" panose="020B0604020202020204" pitchFamily="34" charset="0"/>
                <a:ea typeface="Calibri" panose="020F0502020204030204" pitchFamily="34" charset="0"/>
                <a:cs typeface="Times New Roman" panose="02020603050405020304" pitchFamily="18" charset="0"/>
              </a:rPr>
              <a:t>fog</a:t>
            </a:r>
            <a:r>
              <a:rPr lang="it-IT" sz="1200" i="1" dirty="0">
                <a:latin typeface="Arial" panose="020B0604020202020204" pitchFamily="34" charset="0"/>
                <a:ea typeface="Calibri" panose="020F0502020204030204" pitchFamily="34" charset="0"/>
                <a:cs typeface="Times New Roman" panose="02020603050405020304" pitchFamily="18" charset="0"/>
              </a:rPr>
              <a:t> computing</a:t>
            </a:r>
            <a:r>
              <a:rPr lang="it-IT" sz="1200" dirty="0">
                <a:latin typeface="Arial" panose="020B0604020202020204" pitchFamily="34" charset="0"/>
                <a:ea typeface="Calibri" panose="020F0502020204030204" pitchFamily="34" charset="0"/>
                <a:cs typeface="Times New Roman" panose="02020603050405020304" pitchFamily="18" charset="0"/>
              </a:rPr>
              <a:t>, simulazione e sistemi </a:t>
            </a:r>
            <a:r>
              <a:rPr lang="it-IT" sz="1200" i="1" dirty="0">
                <a:latin typeface="Arial" panose="020B0604020202020204" pitchFamily="34" charset="0"/>
                <a:ea typeface="Calibri" panose="020F0502020204030204" pitchFamily="34" charset="0"/>
                <a:cs typeface="Times New Roman" panose="02020603050405020304" pitchFamily="18" charset="0"/>
              </a:rPr>
              <a:t>cyber</a:t>
            </a:r>
            <a:r>
              <a:rPr lang="it-IT" sz="1200" dirty="0">
                <a:latin typeface="Arial" panose="020B0604020202020204" pitchFamily="34" charset="0"/>
                <a:ea typeface="Calibri" panose="020F0502020204030204" pitchFamily="34" charset="0"/>
                <a:cs typeface="Times New Roman" panose="02020603050405020304" pitchFamily="18" charset="0"/>
              </a:rPr>
              <a:t>-fisici, sistemi di visualizzazione, realtà virtuale e realtà aumentata, robotica avanzata e collaborative, manifattura additiva, internet delle cose e delle macchine);</a:t>
            </a:r>
          </a:p>
        </p:txBody>
      </p:sp>
      <p:sp>
        <p:nvSpPr>
          <p:cNvPr id="9" name="CasellaDiTesto 8">
            <a:extLst>
              <a:ext uri="{FF2B5EF4-FFF2-40B4-BE49-F238E27FC236}">
                <a16:creationId xmlns:a16="http://schemas.microsoft.com/office/drawing/2014/main" id="{8B693864-23A7-4449-17B3-69175CE50FAE}"/>
              </a:ext>
            </a:extLst>
          </p:cNvPr>
          <p:cNvSpPr txBox="1"/>
          <p:nvPr/>
        </p:nvSpPr>
        <p:spPr>
          <a:xfrm>
            <a:off x="6096000" y="1394008"/>
            <a:ext cx="5653808" cy="1143070"/>
          </a:xfrm>
          <a:prstGeom prst="rect">
            <a:avLst/>
          </a:prstGeom>
          <a:noFill/>
        </p:spPr>
        <p:txBody>
          <a:bodyPr wrap="square">
            <a:spAutoFit/>
          </a:bodyPr>
          <a:lstStyle>
            <a:defPPr>
              <a:defRPr lang="it-IT"/>
            </a:defPPr>
            <a:lvl2pPr marL="266700" lvl="1" indent="-190500" algn="just">
              <a:lnSpc>
                <a:spcPct val="107000"/>
              </a:lnSpc>
              <a:spcAft>
                <a:spcPts val="600"/>
              </a:spcAft>
              <a:buFont typeface="+mj-lt"/>
              <a:buAutoNum type="alphaLcPeriod"/>
              <a:defRPr sz="900">
                <a:effectLst/>
                <a:latin typeface="Arial" panose="020B0604020202020204" pitchFamily="34" charset="0"/>
                <a:ea typeface="Calibri" panose="020F0502020204030204" pitchFamily="34" charset="0"/>
                <a:cs typeface="Times New Roman" panose="02020603050405020304" pitchFamily="18" charset="0"/>
              </a:defRPr>
            </a:lvl2pPr>
          </a:lstStyle>
          <a:p>
            <a:pPr lvl="1"/>
            <a:r>
              <a:rPr lang="it-IT" sz="1200" dirty="0"/>
              <a:t>spese per investimenti per la sostenibilità ambientale e sociale, anche in Italia (es. efficientamento energetico, idrico, mitigazione impatti climatici, ecc.);</a:t>
            </a:r>
          </a:p>
          <a:p>
            <a:pPr lvl="1"/>
            <a:r>
              <a:rPr lang="it-IT" sz="1200" dirty="0"/>
              <a:t>spese per ottenimento e mantenimento delle certificazioni ambientali connesse gli investimenti oggetto del finanziamento;</a:t>
            </a:r>
          </a:p>
        </p:txBody>
      </p:sp>
      <p:sp>
        <p:nvSpPr>
          <p:cNvPr id="11" name="CasellaDiTesto 10">
            <a:extLst>
              <a:ext uri="{FF2B5EF4-FFF2-40B4-BE49-F238E27FC236}">
                <a16:creationId xmlns:a16="http://schemas.microsoft.com/office/drawing/2014/main" id="{7F84429A-0541-0AA1-9779-0FD307E53D27}"/>
              </a:ext>
            </a:extLst>
          </p:cNvPr>
          <p:cNvSpPr txBox="1"/>
          <p:nvPr/>
        </p:nvSpPr>
        <p:spPr>
          <a:xfrm>
            <a:off x="6223518" y="2602689"/>
            <a:ext cx="5282495" cy="1117943"/>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3. Spese per investimenti volti a rafforzare la propria solidità patrimoniale, anche in Italia, ammissibili nei limiti previsti da Circolare</a:t>
            </a:r>
            <a:endParaRPr lang="it-IT" sz="1333" b="1" dirty="0"/>
          </a:p>
        </p:txBody>
      </p:sp>
      <p:sp>
        <p:nvSpPr>
          <p:cNvPr id="13" name="CasellaDiTesto 12">
            <a:extLst>
              <a:ext uri="{FF2B5EF4-FFF2-40B4-BE49-F238E27FC236}">
                <a16:creationId xmlns:a16="http://schemas.microsoft.com/office/drawing/2014/main" id="{C6A2146F-3829-9484-D801-2C05F428F32B}"/>
              </a:ext>
            </a:extLst>
          </p:cNvPr>
          <p:cNvSpPr txBox="1"/>
          <p:nvPr/>
        </p:nvSpPr>
        <p:spPr>
          <a:xfrm>
            <a:off x="6223519" y="3804213"/>
            <a:ext cx="5282494" cy="533480"/>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4. Spese consulenziali professionali  per le verifiche di conformità alla normativa ambientale nazionale</a:t>
            </a:r>
            <a:endParaRPr lang="it-IT" sz="1333" b="1" dirty="0"/>
          </a:p>
        </p:txBody>
      </p:sp>
      <p:sp>
        <p:nvSpPr>
          <p:cNvPr id="14" name="CasellaDiTesto 13">
            <a:extLst>
              <a:ext uri="{FF2B5EF4-FFF2-40B4-BE49-F238E27FC236}">
                <a16:creationId xmlns:a16="http://schemas.microsoft.com/office/drawing/2014/main" id="{0401023B-D551-7520-2012-A1694D03376F}"/>
              </a:ext>
            </a:extLst>
          </p:cNvPr>
          <p:cNvSpPr txBox="1"/>
          <p:nvPr/>
        </p:nvSpPr>
        <p:spPr>
          <a:xfrm>
            <a:off x="6223519" y="4437374"/>
            <a:ext cx="5282494" cy="913172"/>
          </a:xfrm>
          <a:prstGeom prst="rect">
            <a:avLst/>
          </a:prstGeom>
          <a:noFill/>
        </p:spPr>
        <p:txBody>
          <a:bodyPr wrap="square" lIns="48000" tIns="48000" rIns="48000" bIns="48000" anchor="ctr" anchorCtr="0">
            <a:noAutofit/>
          </a:bodyPr>
          <a:lstStyle/>
          <a:p>
            <a:r>
              <a:rPr lang="it-IT" altLang="it-IT" sz="1333" b="1" dirty="0">
                <a:solidFill>
                  <a:srgbClr val="415364"/>
                </a:solidFill>
                <a:latin typeface="Arial" panose="020B0604020202020204" pitchFamily="34" charset="0"/>
              </a:rPr>
              <a:t>5. Spese per consulenze  finalizzate alla presentazione e gestione della richiesta di Intervento Agevolativo per un valore fino a un massimo del 5% dell’importo deliberato*</a:t>
            </a:r>
            <a:endParaRPr lang="it-IT" sz="1333" b="1" dirty="0"/>
          </a:p>
        </p:txBody>
      </p:sp>
      <p:sp>
        <p:nvSpPr>
          <p:cNvPr id="12" name="CasellaDiTesto 11">
            <a:extLst>
              <a:ext uri="{FF2B5EF4-FFF2-40B4-BE49-F238E27FC236}">
                <a16:creationId xmlns:a16="http://schemas.microsoft.com/office/drawing/2014/main" id="{9559835F-E2CF-4837-A063-DBBF10CDF340}"/>
              </a:ext>
            </a:extLst>
          </p:cNvPr>
          <p:cNvSpPr txBox="1"/>
          <p:nvPr/>
        </p:nvSpPr>
        <p:spPr>
          <a:xfrm>
            <a:off x="615488" y="6181380"/>
            <a:ext cx="9709885" cy="533480"/>
          </a:xfrm>
          <a:prstGeom prst="rect">
            <a:avLst/>
          </a:prstGeom>
          <a:noFill/>
        </p:spPr>
        <p:txBody>
          <a:bodyPr wrap="square" lIns="48000" tIns="48000" rIns="48000" bIns="48000" anchor="ctr" anchorCtr="0">
            <a:noAutofit/>
          </a:bodyPr>
          <a:lstStyle/>
          <a:p>
            <a:r>
              <a:rPr lang="it-IT" sz="1067" dirty="0">
                <a:solidFill>
                  <a:srgbClr val="415364"/>
                </a:solidFill>
                <a:latin typeface="Arial" panose="020B0604020202020204" pitchFamily="34" charset="0"/>
              </a:rPr>
              <a:t>*v. condizioni in Circolare</a:t>
            </a:r>
            <a:endParaRPr lang="it-IT" sz="1067" dirty="0"/>
          </a:p>
        </p:txBody>
      </p:sp>
    </p:spTree>
    <p:extLst>
      <p:ext uri="{BB962C8B-B14F-4D97-AF65-F5344CB8AC3E}">
        <p14:creationId xmlns:p14="http://schemas.microsoft.com/office/powerpoint/2010/main" val="559646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ma di Office">
  <a:themeElements>
    <a:clrScheme name="Personalizzato 1">
      <a:dk1>
        <a:srgbClr val="415364"/>
      </a:dk1>
      <a:lt1>
        <a:srgbClr val="FFFEFD"/>
      </a:lt1>
      <a:dk2>
        <a:srgbClr val="A4A5A4"/>
      </a:dk2>
      <a:lt2>
        <a:srgbClr val="B5C8E5"/>
      </a:lt2>
      <a:accent1>
        <a:srgbClr val="415364"/>
      </a:accent1>
      <a:accent2>
        <a:srgbClr val="005392"/>
      </a:accent2>
      <a:accent3>
        <a:srgbClr val="5F85B1"/>
      </a:accent3>
      <a:accent4>
        <a:srgbClr val="B5C8E5"/>
      </a:accent4>
      <a:accent5>
        <a:srgbClr val="A4A5A4"/>
      </a:accent5>
      <a:accent6>
        <a:srgbClr val="797979"/>
      </a:accent6>
      <a:hlink>
        <a:srgbClr val="005392"/>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est Grid Custom - 18797">
  <a:themeElements>
    <a:clrScheme name="Custom 2">
      <a:dk1>
        <a:srgbClr val="415364"/>
      </a:dk1>
      <a:lt1>
        <a:sysClr val="window" lastClr="FFFFFF"/>
      </a:lt1>
      <a:dk2>
        <a:srgbClr val="415364"/>
      </a:dk2>
      <a:lt2>
        <a:srgbClr val="F2F2F2"/>
      </a:lt2>
      <a:accent1>
        <a:srgbClr val="202932"/>
      </a:accent1>
      <a:accent2>
        <a:srgbClr val="303E4B"/>
      </a:accent2>
      <a:accent3>
        <a:srgbClr val="ED953D"/>
      </a:accent3>
      <a:accent4>
        <a:srgbClr val="B4C7E7"/>
      </a:accent4>
      <a:accent5>
        <a:srgbClr val="A5A5A5"/>
      </a:accent5>
      <a:accent6>
        <a:srgbClr val="00A752"/>
      </a:accent6>
      <a:hlink>
        <a:srgbClr val="000000"/>
      </a:hlink>
      <a:folHlink>
        <a:srgbClr val="B4C7E7"/>
      </a:folHlink>
    </a:clrScheme>
    <a:fontScheme name="Custom 2">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0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a03c14-1435-4ef5-bb92-af8fb4129243}" enabled="1" method="Privileged" siteId="{8c4b47b5-ea35-4370-817f-95066d4f8467}" removed="0"/>
</clbl:labelList>
</file>

<file path=docProps/app.xml><?xml version="1.0" encoding="utf-8"?>
<Properties xmlns="http://schemas.openxmlformats.org/officeDocument/2006/extended-properties" xmlns:vt="http://schemas.openxmlformats.org/officeDocument/2006/docPropsVTypes">
  <TotalTime>3814</TotalTime>
  <Words>7302</Words>
  <Application>Microsoft Office PowerPoint</Application>
  <PresentationFormat>Widescreen</PresentationFormat>
  <Paragraphs>661</Paragraphs>
  <Slides>29</Slides>
  <Notes>9</Notes>
  <HiddenSlides>0</HiddenSlides>
  <MMClips>0</MMClips>
  <ScaleCrop>false</ScaleCrop>
  <HeadingPairs>
    <vt:vector size="8" baseType="variant">
      <vt:variant>
        <vt:lpstr>Caratteri utilizzati</vt:lpstr>
      </vt:variant>
      <vt:variant>
        <vt:i4>6</vt:i4>
      </vt:variant>
      <vt:variant>
        <vt:lpstr>Tema</vt:lpstr>
      </vt:variant>
      <vt:variant>
        <vt:i4>4</vt:i4>
      </vt:variant>
      <vt:variant>
        <vt:lpstr>Server OLE incorporati</vt:lpstr>
      </vt:variant>
      <vt:variant>
        <vt:i4>1</vt:i4>
      </vt:variant>
      <vt:variant>
        <vt:lpstr>Titoli diapositive</vt:lpstr>
      </vt:variant>
      <vt:variant>
        <vt:i4>29</vt:i4>
      </vt:variant>
    </vt:vector>
  </HeadingPairs>
  <TitlesOfParts>
    <vt:vector size="40" baseType="lpstr">
      <vt:lpstr>Arial</vt:lpstr>
      <vt:lpstr>Bressay</vt:lpstr>
      <vt:lpstr>Calibri</vt:lpstr>
      <vt:lpstr>Courier New</vt:lpstr>
      <vt:lpstr>Helvetica Neue Medium</vt:lpstr>
      <vt:lpstr>Wingdings</vt:lpstr>
      <vt:lpstr>1_Tema di Office</vt:lpstr>
      <vt:lpstr>2_Tema di Office</vt:lpstr>
      <vt:lpstr>4_Tema di Office</vt:lpstr>
      <vt:lpstr>Simest Grid Custom - 18797</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SACE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Mearelli, Chiara</dc:creator>
  <cp:lastModifiedBy>Federica Feltrin</cp:lastModifiedBy>
  <cp:revision>125</cp:revision>
  <dcterms:created xsi:type="dcterms:W3CDTF">2022-11-09T08:33:09Z</dcterms:created>
  <dcterms:modified xsi:type="dcterms:W3CDTF">2024-11-27T09:07:52Z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62b6ef-db1a-4e15-b1cb-16e3a6a11a3f_Enabled">
    <vt:lpwstr>true</vt:lpwstr>
  </property>
  <property fmtid="{D5CDD505-2E9C-101B-9397-08002B2CF9AE}" pid="3" name="MSIP_Label_be62b6ef-db1a-4e15-b1cb-16e3a6a11a3f_SetDate">
    <vt:lpwstr>2022-11-09T08:46:37Z</vt:lpwstr>
  </property>
  <property fmtid="{D5CDD505-2E9C-101B-9397-08002B2CF9AE}" pid="4" name="MSIP_Label_be62b6ef-db1a-4e15-b1cb-16e3a6a11a3f_Method">
    <vt:lpwstr>Privileged</vt:lpwstr>
  </property>
  <property fmtid="{D5CDD505-2E9C-101B-9397-08002B2CF9AE}" pid="5" name="MSIP_Label_be62b6ef-db1a-4e15-b1cb-16e3a6a11a3f_Name">
    <vt:lpwstr>sace_0002</vt:lpwstr>
  </property>
  <property fmtid="{D5CDD505-2E9C-101B-9397-08002B2CF9AE}" pid="6" name="MSIP_Label_be62b6ef-db1a-4e15-b1cb-16e3a6a11a3f_SiteId">
    <vt:lpwstr>91443f7c-eefc-48b6-9946-a96937f65fc0</vt:lpwstr>
  </property>
  <property fmtid="{D5CDD505-2E9C-101B-9397-08002B2CF9AE}" pid="7" name="MSIP_Label_be62b6ef-db1a-4e15-b1cb-16e3a6a11a3f_ActionId">
    <vt:lpwstr>cadc79ee-5a06-4242-b6dc-288e492439b6</vt:lpwstr>
  </property>
  <property fmtid="{D5CDD505-2E9C-101B-9397-08002B2CF9AE}" pid="8" name="MSIP_Label_be62b6ef-db1a-4e15-b1cb-16e3a6a11a3f_ContentBits">
    <vt:lpwstr>0</vt:lpwstr>
  </property>
  <property fmtid="{D5CDD505-2E9C-101B-9397-08002B2CF9AE}" pid="9" name="ClassificationContentMarkingFooterLocations">
    <vt:lpwstr>1_Tema di Office:5\2_Tema di Office:5\4_Tema di Office:5\Simest Grid Custom - 18797:5</vt:lpwstr>
  </property>
  <property fmtid="{D5CDD505-2E9C-101B-9397-08002B2CF9AE}" pid="10" name="ClassificationContentMarkingFooterText">
    <vt:lpwstr>Riservato – Confidential</vt:lpwstr>
  </property>
  <property fmtid="{D5CDD505-2E9C-101B-9397-08002B2CF9AE}" pid="11" name="MSIP_Label_dea03c14-1435-4ef5-bb92-af8fb4129243_Enabled">
    <vt:lpwstr>true</vt:lpwstr>
  </property>
  <property fmtid="{D5CDD505-2E9C-101B-9397-08002B2CF9AE}" pid="12" name="MSIP_Label_dea03c14-1435-4ef5-bb92-af8fb4129243_SetDate">
    <vt:lpwstr>2024-03-25T11:45:06Z</vt:lpwstr>
  </property>
  <property fmtid="{D5CDD505-2E9C-101B-9397-08002B2CF9AE}" pid="13" name="MSIP_Label_dea03c14-1435-4ef5-bb92-af8fb4129243_Method">
    <vt:lpwstr>Privileged</vt:lpwstr>
  </property>
  <property fmtid="{D5CDD505-2E9C-101B-9397-08002B2CF9AE}" pid="14" name="MSIP_Label_dea03c14-1435-4ef5-bb92-af8fb4129243_Name">
    <vt:lpwstr>dea03c14-1435-4ef5-bb92-af8fb4129243</vt:lpwstr>
  </property>
  <property fmtid="{D5CDD505-2E9C-101B-9397-08002B2CF9AE}" pid="15" name="MSIP_Label_dea03c14-1435-4ef5-bb92-af8fb4129243_SiteId">
    <vt:lpwstr>8c4b47b5-ea35-4370-817f-95066d4f8467</vt:lpwstr>
  </property>
  <property fmtid="{D5CDD505-2E9C-101B-9397-08002B2CF9AE}" pid="16" name="MSIP_Label_dea03c14-1435-4ef5-bb92-af8fb4129243_ActionId">
    <vt:lpwstr>ef0cbc1c-e0c3-4996-b0a5-bfca35fd95b5</vt:lpwstr>
  </property>
  <property fmtid="{D5CDD505-2E9C-101B-9397-08002B2CF9AE}" pid="17" name="MSIP_Label_dea03c14-1435-4ef5-bb92-af8fb4129243_ContentBits">
    <vt:lpwstr>0</vt:lpwstr>
  </property>
</Properties>
</file>