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44"/>
  </p:notesMasterIdLst>
  <p:sldIdLst>
    <p:sldId id="272" r:id="rId3"/>
    <p:sldId id="2147376340" r:id="rId4"/>
    <p:sldId id="2147376336" r:id="rId5"/>
    <p:sldId id="452" r:id="rId6"/>
    <p:sldId id="453" r:id="rId7"/>
    <p:sldId id="2147376337" r:id="rId8"/>
    <p:sldId id="2147376344" r:id="rId9"/>
    <p:sldId id="5941" r:id="rId10"/>
    <p:sldId id="5962" r:id="rId11"/>
    <p:sldId id="5942" r:id="rId12"/>
    <p:sldId id="5963" r:id="rId13"/>
    <p:sldId id="5957" r:id="rId14"/>
    <p:sldId id="2147376330" r:id="rId15"/>
    <p:sldId id="5952" r:id="rId16"/>
    <p:sldId id="5958" r:id="rId17"/>
    <p:sldId id="5959" r:id="rId18"/>
    <p:sldId id="2147376329" r:id="rId19"/>
    <p:sldId id="2147376332" r:id="rId20"/>
    <p:sldId id="3494" r:id="rId21"/>
    <p:sldId id="5956" r:id="rId22"/>
    <p:sldId id="2147377444" r:id="rId23"/>
    <p:sldId id="5955" r:id="rId24"/>
    <p:sldId id="2147376331" r:id="rId25"/>
    <p:sldId id="2147376328" r:id="rId26"/>
    <p:sldId id="2147376334" r:id="rId27"/>
    <p:sldId id="2147377442" r:id="rId28"/>
    <p:sldId id="2147377443" r:id="rId29"/>
    <p:sldId id="2147377445" r:id="rId30"/>
    <p:sldId id="2147377446" r:id="rId31"/>
    <p:sldId id="2147377447" r:id="rId32"/>
    <p:sldId id="2147377448" r:id="rId33"/>
    <p:sldId id="2147377449" r:id="rId34"/>
    <p:sldId id="2147377450" r:id="rId35"/>
    <p:sldId id="2147377451" r:id="rId36"/>
    <p:sldId id="263" r:id="rId37"/>
    <p:sldId id="264" r:id="rId38"/>
    <p:sldId id="265" r:id="rId39"/>
    <p:sldId id="266" r:id="rId40"/>
    <p:sldId id="267" r:id="rId41"/>
    <p:sldId id="2147376343" r:id="rId42"/>
    <p:sldId id="2147376510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E7E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Ripartizione Consumi Elettrici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F5-4219-9647-2F517288DC1E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F5-4219-9647-2F517288DC1E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F5-4219-9647-2F517288DC1E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F5-4219-9647-2F517288DC1E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F5-4219-9647-2F517288DC1E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F5-4219-9647-2F517288DC1E}"/>
              </c:ext>
            </c:extLst>
          </c:dPt>
          <c:dLbls>
            <c:dLbl>
              <c:idx val="0"/>
              <c:layout>
                <c:manualLayout>
                  <c:x val="-2.3892081579890263E-2"/>
                  <c:y val="2.204973949118012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F5-4219-9647-2F517288DC1E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6F5-4219-9647-2F517288DC1E}"/>
                </c:ext>
              </c:extLst>
            </c:dLbl>
            <c:dLbl>
              <c:idx val="5"/>
              <c:layout>
                <c:manualLayout>
                  <c:x val="1.5902704107798989E-2"/>
                  <c:y val="7.403347568916983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F5-4219-9647-2F517288DC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'Modelli Eneregtici'!$B$4:$B$9</c:f>
              <c:strCache>
                <c:ptCount val="6"/>
                <c:pt idx="0">
                  <c:v>Illuminazione</c:v>
                </c:pt>
                <c:pt idx="1">
                  <c:v>Movimentazione</c:v>
                </c:pt>
                <c:pt idx="2">
                  <c:v>Uffici (illuminazione esclusa)</c:v>
                </c:pt>
                <c:pt idx="3">
                  <c:v>Processo Produttivo</c:v>
                </c:pt>
                <c:pt idx="4">
                  <c:v>Prese</c:v>
                </c:pt>
                <c:pt idx="5">
                  <c:v>Climatizzazione </c:v>
                </c:pt>
              </c:strCache>
            </c:strRef>
          </c:cat>
          <c:val>
            <c:numRef>
              <c:f>'Modelli Eneregtici'!$D$4:$D$9</c:f>
              <c:numCache>
                <c:formatCode>_(* #,##0.00_);_(* \(#,##0.00\);_(* "-"??_);_(@_)</c:formatCode>
                <c:ptCount val="6"/>
                <c:pt idx="0">
                  <c:v>31503.040000000001</c:v>
                </c:pt>
                <c:pt idx="1">
                  <c:v>20500</c:v>
                </c:pt>
                <c:pt idx="2">
                  <c:v>12000</c:v>
                </c:pt>
                <c:pt idx="3">
                  <c:v>441139.76000000007</c:v>
                </c:pt>
                <c:pt idx="4">
                  <c:v>10758.2</c:v>
                </c:pt>
                <c:pt idx="5">
                  <c:v>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F5-4219-9647-2F517288DC1E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>
                <a:solidFill>
                  <a:srgbClr val="00AEEF"/>
                </a:solidFill>
                <a:latin typeface="Franklin Gothic Book" panose="020B0503020102020204" pitchFamily="34" charset="0"/>
              </a:rPr>
              <a:t>Consumi</a:t>
            </a:r>
            <a:r>
              <a:rPr lang="it-IT" sz="1800" b="1" baseline="0" dirty="0">
                <a:solidFill>
                  <a:srgbClr val="00AEEF"/>
                </a:solidFill>
                <a:latin typeface="Franklin Gothic Book" panose="020B0503020102020204" pitchFamily="34" charset="0"/>
              </a:rPr>
              <a:t> elettrici anno 2023</a:t>
            </a:r>
            <a:endParaRPr lang="it-IT" sz="1800" b="1" dirty="0">
              <a:solidFill>
                <a:srgbClr val="00AEEF"/>
              </a:solidFill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Elettricità!$C$8</c:f>
              <c:strCache>
                <c:ptCount val="1"/>
                <c:pt idx="0">
                  <c:v>F1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Elettricità!$B$51:$B$62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Elettricità!$C$51:$C$62</c:f>
              <c:numCache>
                <c:formatCode>_(* #,##0.00_);_(* \(#,##0.00\);_(* "-"??_);_(@_)</c:formatCode>
                <c:ptCount val="12"/>
                <c:pt idx="0">
                  <c:v>25373</c:v>
                </c:pt>
                <c:pt idx="1">
                  <c:v>22825</c:v>
                </c:pt>
                <c:pt idx="2">
                  <c:v>25296</c:v>
                </c:pt>
                <c:pt idx="3">
                  <c:v>20734</c:v>
                </c:pt>
                <c:pt idx="4">
                  <c:v>21673</c:v>
                </c:pt>
                <c:pt idx="5">
                  <c:v>23595</c:v>
                </c:pt>
                <c:pt idx="6">
                  <c:v>20724</c:v>
                </c:pt>
                <c:pt idx="7">
                  <c:v>21165</c:v>
                </c:pt>
                <c:pt idx="8">
                  <c:v>15300</c:v>
                </c:pt>
                <c:pt idx="9">
                  <c:v>21072</c:v>
                </c:pt>
                <c:pt idx="10">
                  <c:v>19722</c:v>
                </c:pt>
                <c:pt idx="11">
                  <c:v>17379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64-4FEF-97A7-9ACC2DF9DCD9}"/>
            </c:ext>
          </c:extLst>
        </c:ser>
        <c:ser>
          <c:idx val="1"/>
          <c:order val="1"/>
          <c:tx>
            <c:strRef>
              <c:f>Elettricità!$D$8</c:f>
              <c:strCache>
                <c:ptCount val="1"/>
                <c:pt idx="0">
                  <c:v>F2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Elettricità!$B$51:$B$62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Elettricità!$D$51:$D$62</c:f>
              <c:numCache>
                <c:formatCode>_(* #,##0.00_);_(* \(#,##0.00\);_(* "-"??_);_(@_)</c:formatCode>
                <c:ptCount val="12"/>
                <c:pt idx="0">
                  <c:v>14545</c:v>
                </c:pt>
                <c:pt idx="1">
                  <c:v>13417</c:v>
                </c:pt>
                <c:pt idx="2">
                  <c:v>15404</c:v>
                </c:pt>
                <c:pt idx="3">
                  <c:v>14743</c:v>
                </c:pt>
                <c:pt idx="4">
                  <c:v>13632</c:v>
                </c:pt>
                <c:pt idx="5">
                  <c:v>13637</c:v>
                </c:pt>
                <c:pt idx="6">
                  <c:v>14271</c:v>
                </c:pt>
                <c:pt idx="7">
                  <c:v>9976</c:v>
                </c:pt>
                <c:pt idx="8">
                  <c:v>10723</c:v>
                </c:pt>
                <c:pt idx="9">
                  <c:v>15791</c:v>
                </c:pt>
                <c:pt idx="10">
                  <c:v>11868</c:v>
                </c:pt>
                <c:pt idx="11">
                  <c:v>8792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64-4FEF-97A7-9ACC2DF9DCD9}"/>
            </c:ext>
          </c:extLst>
        </c:ser>
        <c:ser>
          <c:idx val="2"/>
          <c:order val="2"/>
          <c:tx>
            <c:strRef>
              <c:f>Elettricità!$E$8</c:f>
              <c:strCache>
                <c:ptCount val="1"/>
                <c:pt idx="0">
                  <c:v>F3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Elettricità!$B$51:$B$62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Elettricità!$E$51:$E$62</c:f>
              <c:numCache>
                <c:formatCode>_(* #,##0.00_);_(* \(#,##0.00\);_(* "-"??_);_(@_)</c:formatCode>
                <c:ptCount val="12"/>
                <c:pt idx="0">
                  <c:v>6068</c:v>
                </c:pt>
                <c:pt idx="1">
                  <c:v>9361</c:v>
                </c:pt>
                <c:pt idx="2">
                  <c:v>13555</c:v>
                </c:pt>
                <c:pt idx="3">
                  <c:v>12912</c:v>
                </c:pt>
                <c:pt idx="4">
                  <c:v>12435</c:v>
                </c:pt>
                <c:pt idx="5">
                  <c:v>9651</c:v>
                </c:pt>
                <c:pt idx="6">
                  <c:v>14858</c:v>
                </c:pt>
                <c:pt idx="7">
                  <c:v>4650</c:v>
                </c:pt>
                <c:pt idx="8">
                  <c:v>11294</c:v>
                </c:pt>
                <c:pt idx="9">
                  <c:v>18100</c:v>
                </c:pt>
                <c:pt idx="10">
                  <c:v>10532</c:v>
                </c:pt>
                <c:pt idx="11">
                  <c:v>2828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64-4FEF-97A7-9ACC2DF9DCD9}"/>
            </c:ext>
          </c:extLst>
        </c:ser>
        <c:ser>
          <c:idx val="3"/>
          <c:order val="3"/>
          <c:tx>
            <c:strRef>
              <c:f>Elettricità!$F$8</c:f>
              <c:strCache>
                <c:ptCount val="1"/>
                <c:pt idx="0">
                  <c:v>Totale mese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Elettricità!$B$51:$B$62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Elettricità!$F$51:$F$62</c:f>
              <c:numCache>
                <c:formatCode>_(* #,##0.00_);_(* \(#,##0.00\);_(* "-"??_);_(@_)</c:formatCode>
                <c:ptCount val="12"/>
                <c:pt idx="0">
                  <c:v>45986</c:v>
                </c:pt>
                <c:pt idx="1">
                  <c:v>45603</c:v>
                </c:pt>
                <c:pt idx="2">
                  <c:v>54255</c:v>
                </c:pt>
                <c:pt idx="3">
                  <c:v>48389</c:v>
                </c:pt>
                <c:pt idx="4">
                  <c:v>47740</c:v>
                </c:pt>
                <c:pt idx="5">
                  <c:v>46883</c:v>
                </c:pt>
                <c:pt idx="6">
                  <c:v>49853</c:v>
                </c:pt>
                <c:pt idx="7">
                  <c:v>35791</c:v>
                </c:pt>
                <c:pt idx="8">
                  <c:v>37317</c:v>
                </c:pt>
                <c:pt idx="9">
                  <c:v>54963</c:v>
                </c:pt>
                <c:pt idx="10">
                  <c:v>42122</c:v>
                </c:pt>
                <c:pt idx="11">
                  <c:v>28999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64-4FEF-97A7-9ACC2DF9D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945560"/>
        <c:axId val="554939800"/>
      </c:lineChart>
      <c:catAx>
        <c:axId val="554945560"/>
        <c:scaling>
          <c:orientation val="minMax"/>
        </c:scaling>
        <c:delete val="0"/>
        <c:axPos val="b"/>
        <c:numFmt formatCode="[$-410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4939800"/>
        <c:crosses val="autoZero"/>
        <c:auto val="1"/>
        <c:lblAlgn val="ctr"/>
        <c:lblOffset val="100"/>
        <c:noMultiLvlLbl val="0"/>
      </c:catAx>
      <c:valAx>
        <c:axId val="55493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494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8367D-2D10-425B-A343-68EB8C0FBD18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8FF02-B683-43DE-95C9-DE36A604CA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08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Italtel in the European Intelligence within the HORIZON 2020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BCB0-D682-46D3-A7A1-E7A198B10B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788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9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RICORDATI ART. 4 COMMA 5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98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Determinate norme tecniche e anche le attività di assemblaggio e test elettrici devono essere fatti in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europa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 questo deve essere attestato dal produttore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042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Immaginiamo</a:t>
            </a:r>
            <a:r>
              <a:rPr lang="en-AU" dirty="0"/>
              <a:t> di </a:t>
            </a:r>
            <a:r>
              <a:rPr lang="en-AU" dirty="0" err="1"/>
              <a:t>voler</a:t>
            </a:r>
            <a:r>
              <a:rPr lang="en-AU" dirty="0"/>
              <a:t> </a:t>
            </a:r>
            <a:r>
              <a:rPr lang="en-AU" dirty="0" err="1"/>
              <a:t>installare</a:t>
            </a:r>
            <a:r>
              <a:rPr lang="en-AU" dirty="0"/>
              <a:t> un 100Kw </a:t>
            </a:r>
            <a:r>
              <a:rPr lang="en-AU" dirty="0" err="1"/>
              <a:t>vuol</a:t>
            </a:r>
            <a:r>
              <a:rPr lang="en-AU" dirty="0"/>
              <a:t> dire che mi devo </a:t>
            </a:r>
            <a:r>
              <a:rPr lang="en-AU" dirty="0" err="1"/>
              <a:t>posizionare</a:t>
            </a:r>
            <a:r>
              <a:rPr lang="en-AU" dirty="0"/>
              <a:t> sui 1060 e </a:t>
            </a:r>
            <a:r>
              <a:rPr lang="en-AU" dirty="0" err="1"/>
              <a:t>potrò</a:t>
            </a:r>
            <a:r>
              <a:rPr lang="en-AU" dirty="0"/>
              <a:t> </a:t>
            </a:r>
            <a:r>
              <a:rPr lang="en-AU" dirty="0" err="1"/>
              <a:t>agevolare</a:t>
            </a:r>
            <a:r>
              <a:rPr lang="en-AU" dirty="0"/>
              <a:t> 106.000 euro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6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90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07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67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Fare un esempio </a:t>
            </a:r>
            <a:r>
              <a:rPr lang="en-AU" dirty="0" err="1"/>
              <a:t>dalla</a:t>
            </a:r>
            <a:r>
              <a:rPr lang="en-AU" dirty="0"/>
              <a:t> </a:t>
            </a:r>
            <a:r>
              <a:rPr lang="en-AU" dirty="0" err="1"/>
              <a:t>circolare</a:t>
            </a:r>
            <a:r>
              <a:rPr lang="en-AU" dirty="0"/>
              <a:t>; </a:t>
            </a:r>
            <a:r>
              <a:rPr lang="en-AU" dirty="0" err="1"/>
              <a:t>confezionamento</a:t>
            </a:r>
            <a:r>
              <a:rPr lang="en-AU" dirty="0"/>
              <a:t> e packaging per processo </a:t>
            </a:r>
            <a:r>
              <a:rPr lang="en-AU" dirty="0" err="1"/>
              <a:t>produttivo</a:t>
            </a:r>
            <a:r>
              <a:rPr lang="en-AU" dirty="0"/>
              <a:t>; </a:t>
            </a:r>
            <a:r>
              <a:rPr lang="en-AU" dirty="0" err="1"/>
              <a:t>struttura</a:t>
            </a:r>
            <a:r>
              <a:rPr lang="en-AU" dirty="0"/>
              <a:t> </a:t>
            </a:r>
            <a:r>
              <a:rPr lang="en-AU" dirty="0" err="1"/>
              <a:t>macchinari</a:t>
            </a:r>
            <a:r>
              <a:rPr lang="en-AU" dirty="0"/>
              <a:t> su </a:t>
            </a:r>
            <a:r>
              <a:rPr lang="en-AU" dirty="0" err="1"/>
              <a:t>processi</a:t>
            </a:r>
            <a:r>
              <a:rPr lang="en-AU" dirty="0"/>
              <a:t> </a:t>
            </a:r>
            <a:r>
              <a:rPr lang="en-AU" dirty="0" err="1"/>
              <a:t>differenti</a:t>
            </a:r>
            <a:r>
              <a:rPr lang="en-AU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5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3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Italtel in the European Intelligence within the HORIZON 2020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BCB0-D682-46D3-A7A1-E7A198B10B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673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45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279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Italtel in the European Intelligence within the HORIZON 2020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BCB0-D682-46D3-A7A1-E7A198B10B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29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Support Italtel in the European Intelligence within the HORIZON 2020 </a:t>
            </a:r>
            <a:r>
              <a:rPr lang="en-US" dirty="0" err="1"/>
              <a:t>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29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Support Italtel in the European Intelligence within the HORIZON 2020 </a:t>
            </a:r>
            <a:r>
              <a:rPr lang="en-US" dirty="0" err="1"/>
              <a:t>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0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Italtel in the European Intelligence within the HORIZON 2020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BCB0-D682-46D3-A7A1-E7A198B10B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8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Italtel in the European Intelligence within the HORIZON 2020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CBCB0-D682-46D3-A7A1-E7A198B10B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8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2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5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 </a:t>
            </a:r>
            <a:r>
              <a:rPr lang="en-AU" dirty="0" err="1"/>
              <a:t>netto</a:t>
            </a:r>
            <a:r>
              <a:rPr lang="en-AU" dirty="0"/>
              <a:t> di </a:t>
            </a:r>
            <a:r>
              <a:rPr lang="en-AU" dirty="0" err="1"/>
              <a:t>eccezioni</a:t>
            </a:r>
            <a:r>
              <a:rPr lang="en-AU" dirty="0"/>
              <a:t> secondo la </a:t>
            </a:r>
            <a:r>
              <a:rPr lang="en-AU" dirty="0" err="1"/>
              <a:t>Circolare</a:t>
            </a:r>
            <a:r>
              <a:rPr lang="en-AU" dirty="0"/>
              <a:t> per il DNSH: per ETS </a:t>
            </a:r>
            <a:r>
              <a:rPr lang="en-AU" dirty="0" err="1"/>
              <a:t>investimenti</a:t>
            </a:r>
            <a:r>
              <a:rPr lang="en-AU" dirty="0"/>
              <a:t> che non </a:t>
            </a:r>
            <a:r>
              <a:rPr lang="en-AU" dirty="0" err="1"/>
              <a:t>rientrano</a:t>
            </a:r>
            <a:r>
              <a:rPr lang="en-AU" dirty="0"/>
              <a:t> nel piano di Monitoraggio della C02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6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Energy dashboarding </a:t>
            </a:r>
            <a:r>
              <a:rPr lang="en-AU" dirty="0" err="1"/>
              <a:t>necessario</a:t>
            </a:r>
            <a:r>
              <a:rPr lang="en-AU" dirty="0"/>
              <a:t> per </a:t>
            </a:r>
            <a:r>
              <a:rPr lang="en-AU" dirty="0" err="1"/>
              <a:t>controlli</a:t>
            </a:r>
            <a:r>
              <a:rPr lang="en-AU" dirty="0"/>
              <a:t> ex post! Un software </a:t>
            </a:r>
            <a:r>
              <a:rPr lang="en-AU" dirty="0" err="1"/>
              <a:t>gestionale</a:t>
            </a:r>
            <a:r>
              <a:rPr lang="en-AU" dirty="0"/>
              <a:t> </a:t>
            </a:r>
            <a:r>
              <a:rPr lang="en-AU" dirty="0" err="1"/>
              <a:t>unitamente</a:t>
            </a:r>
            <a:r>
              <a:rPr lang="en-AU" dirty="0"/>
              <a:t> al </a:t>
            </a:r>
            <a:r>
              <a:rPr lang="en-AU" dirty="0" err="1"/>
              <a:t>precedente</a:t>
            </a:r>
            <a:r>
              <a:rPr lang="en-AU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7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 </a:t>
            </a:r>
            <a:r>
              <a:rPr lang="en-AU" dirty="0" err="1"/>
              <a:t>esiste</a:t>
            </a:r>
            <a:r>
              <a:rPr lang="en-AU" dirty="0"/>
              <a:t> investimento </a:t>
            </a:r>
            <a:r>
              <a:rPr lang="en-AU" dirty="0" err="1"/>
              <a:t>trainante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Support Italtel in the European Intelligence within the HORIZON 2020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CBCB0-D682-46D3-A7A1-E7A198B10B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1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C5E39-868D-475F-90D6-62E2158B3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08CB7BB-E497-4FB9-B0EC-8C66CAB62FAD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7B06AC-2107-481A-913F-4F201349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152650"/>
            <a:ext cx="4098925" cy="217260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1BCE18-3224-473D-8AFB-9AF6FAD02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329113"/>
            <a:ext cx="4098925" cy="1538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9C2AEB-5FE3-4877-96E0-C0EB8687C4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16" y="261711"/>
            <a:ext cx="91749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379220"/>
            <a:ext cx="3719512" cy="5050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D3A1D46-CD9F-413E-BF6E-EB3EBDEEA66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37524" y="1363663"/>
            <a:ext cx="3735387" cy="417449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52A218-3AEA-41F5-AAD9-B662B936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162000"/>
            <a:ext cx="11134800" cy="543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8C7578-BB38-43F0-AD07-75D2C1D49E6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6244" y="1379219"/>
            <a:ext cx="3719512" cy="5050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00" y="1379220"/>
            <a:ext cx="3723300" cy="5050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3D9806-BB31-4638-9F15-0B61C5555E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29100" y="1379219"/>
            <a:ext cx="3721100" cy="5050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F6A0A6-2499-4756-8289-A36A7B9E97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7525" y="1379219"/>
            <a:ext cx="3735388" cy="50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1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025FF9-177C-422C-A4AE-7419781E47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7416" y="1393054"/>
            <a:ext cx="2376000" cy="2376000"/>
          </a:xfrm>
          <a:prstGeom prst="ellipse">
            <a:avLst/>
          </a:prstGeom>
          <a:ln w="187325">
            <a:solidFill>
              <a:schemeClr val="bg1"/>
            </a:solidFill>
          </a:ln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5DF27F-21AC-4508-AB64-C52082A9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50" y="4053374"/>
            <a:ext cx="3715050" cy="237599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3BEFA7-6ACD-4CE3-9DFE-9C0243885A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11583" y="1393054"/>
            <a:ext cx="2376000" cy="2376000"/>
          </a:xfrm>
          <a:prstGeom prst="ellipse">
            <a:avLst/>
          </a:prstGeom>
          <a:ln w="187325">
            <a:solidFill>
              <a:schemeClr val="bg1"/>
            </a:solidFill>
          </a:ln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76B6452-0AD5-4B3F-8507-17E82576BD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5148" y="4053374"/>
            <a:ext cx="3715051" cy="2376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2457759-7DD1-4D74-9F82-EC8CD77C0D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14732" y="1393054"/>
            <a:ext cx="2376000" cy="2376000"/>
          </a:xfrm>
          <a:prstGeom prst="ellipse">
            <a:avLst/>
          </a:prstGeom>
          <a:ln w="187325">
            <a:solidFill>
              <a:schemeClr val="bg1"/>
            </a:solidFill>
          </a:ln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66EF101-FC1B-4937-83B3-2CD83E9CDA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7861" y="4053374"/>
            <a:ext cx="3715052" cy="2376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99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2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025FF9-177C-422C-A4AE-7419781E47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643" y="3434206"/>
            <a:ext cx="1359224" cy="1359224"/>
          </a:xfrm>
          <a:prstGeom prst="ellipse">
            <a:avLst/>
          </a:prstGeom>
          <a:ln w="85725"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5DF27F-21AC-4508-AB64-C52082A9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50" y="4992814"/>
            <a:ext cx="1767501" cy="143656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C471AA7-38FE-4AD3-B07C-0ED701DFE6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73544" y="3434206"/>
            <a:ext cx="1359224" cy="1359224"/>
          </a:xfrm>
          <a:prstGeom prst="ellipse">
            <a:avLst/>
          </a:prstGeom>
          <a:ln w="85725"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6C406E9-F1C3-4838-92DE-ED38D0BD2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3301" y="4992814"/>
            <a:ext cx="1765300" cy="143656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13D0022F-2992-425B-A0BE-D3D9D24241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33445" y="3434206"/>
            <a:ext cx="1359224" cy="1359224"/>
          </a:xfrm>
          <a:prstGeom prst="ellipse">
            <a:avLst/>
          </a:prstGeom>
          <a:ln w="85725"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151E0B6-4DB0-4898-B757-8D56CC88F0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0634" y="4992814"/>
            <a:ext cx="1773766" cy="143656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C2D5DB5A-B68B-4CD9-8D72-BB323BE0CD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3346" y="3434206"/>
            <a:ext cx="1359224" cy="1359224"/>
          </a:xfrm>
          <a:prstGeom prst="ellipse">
            <a:avLst/>
          </a:prstGeom>
          <a:ln w="85725"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3797067-BA30-43B2-BE4F-1EF32A0FB1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6432" y="4992814"/>
            <a:ext cx="1773767" cy="143656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586C3CAD-BEB5-42D1-9E56-CEE8DD427F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53247" y="3434206"/>
            <a:ext cx="1359224" cy="1359224"/>
          </a:xfrm>
          <a:prstGeom prst="ellipse">
            <a:avLst/>
          </a:prstGeom>
          <a:ln w="85725"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5CFD5A7-867B-492A-AED9-B5ACED5845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37544" y="4992814"/>
            <a:ext cx="1765281" cy="143656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CB84A2E9-0BCD-4427-AF4A-F8B7770115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313149" y="3434206"/>
            <a:ext cx="1359224" cy="1359224"/>
          </a:xfrm>
          <a:prstGeom prst="ellipse">
            <a:avLst/>
          </a:prstGeom>
          <a:ln w="85725">
            <a:solidFill>
              <a:schemeClr val="bg1"/>
            </a:solidFill>
          </a:ln>
        </p:spPr>
        <p:txBody>
          <a:bodyPr anchor="t">
            <a:norm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C12658-773C-4746-BF90-F2CB0AD72F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93324" y="4992814"/>
            <a:ext cx="1783375" cy="143656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586B44D2-CB56-47E7-8C50-36E4DC942F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5299" y="2008114"/>
            <a:ext cx="1767501" cy="938427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AAD8CE-B416-4AAC-BD79-8520ABB20B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73300" y="2008114"/>
            <a:ext cx="1765300" cy="938427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8A862BD-FFF8-48A3-A643-01FCB06B46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29100" y="2008114"/>
            <a:ext cx="1765300" cy="938427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FDCEE2A6-69DD-45BD-8B39-6358C22145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552" y="2008114"/>
            <a:ext cx="1771648" cy="938427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F833CB5-1DE6-4BB7-893E-6222E3102E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37544" y="2008114"/>
            <a:ext cx="1765281" cy="938427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9EB38A71-5E51-4550-880D-049E9ACC89A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093325" y="2008114"/>
            <a:ext cx="1783376" cy="938427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000">
                <a:latin typeface="+mj-lt"/>
              </a:defRPr>
            </a:lvl2pPr>
            <a:lvl3pPr marL="0" indent="0" algn="ctr">
              <a:buNone/>
              <a:defRPr sz="1200"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D7CEB4-8575-4EE6-8FA9-48CE979AF0EB}"/>
              </a:ext>
            </a:extLst>
          </p:cNvPr>
          <p:cNvCxnSpPr>
            <a:cxnSpLocks/>
          </p:cNvCxnSpPr>
          <p:nvPr userDrawn="1"/>
        </p:nvCxnSpPr>
        <p:spPr>
          <a:xfrm>
            <a:off x="326379" y="1828596"/>
            <a:ext cx="115503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B8040F-D85E-4895-9248-FA03871858F3}"/>
              </a:ext>
            </a:extLst>
          </p:cNvPr>
          <p:cNvCxnSpPr>
            <a:cxnSpLocks/>
          </p:cNvCxnSpPr>
          <p:nvPr userDrawn="1"/>
        </p:nvCxnSpPr>
        <p:spPr>
          <a:xfrm>
            <a:off x="315362" y="3235248"/>
            <a:ext cx="115613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3CD084-7327-4D3D-B571-C02C38285D0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8936" y="2973325"/>
            <a:ext cx="11547763" cy="2887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7B83189-81E4-4089-AD25-D4B6FC2FC22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5298" y="1560567"/>
            <a:ext cx="11547763" cy="2887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99" y="1621767"/>
            <a:ext cx="3723301" cy="4807608"/>
          </a:xfrm>
        </p:spPr>
        <p:txBody>
          <a:bodyPr/>
          <a:lstStyle>
            <a:lvl1pPr marL="0" indent="0">
              <a:buNone/>
              <a:defRPr/>
            </a:lvl1pPr>
            <a:lvl2pPr marL="225425" indent="-225425">
              <a:defRPr/>
            </a:lvl2pPr>
            <a:lvl3pPr marL="584200" indent="-225425">
              <a:defRPr/>
            </a:lvl3pPr>
            <a:lvl4pPr marL="942975" indent="-225425">
              <a:defRPr/>
            </a:lvl4pPr>
            <a:lvl5pPr marL="1304925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E0EB8C-DF81-4315-9CB4-23EC38AC36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26899" y="1621767"/>
            <a:ext cx="3723301" cy="4807608"/>
          </a:xfrm>
        </p:spPr>
        <p:txBody>
          <a:bodyPr/>
          <a:lstStyle>
            <a:lvl1pPr marL="0" indent="0">
              <a:buNone/>
              <a:defRPr/>
            </a:lvl1pPr>
            <a:lvl2pPr marL="225425" indent="-225425">
              <a:defRPr/>
            </a:lvl2pPr>
            <a:lvl3pPr marL="584200" indent="-225425">
              <a:defRPr/>
            </a:lvl3pPr>
            <a:lvl4pPr marL="942975" indent="-225425">
              <a:defRPr/>
            </a:lvl4pPr>
            <a:lvl5pPr marL="1304925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21767"/>
            <a:ext cx="5666845" cy="4807608"/>
          </a:xfrm>
        </p:spPr>
        <p:txBody>
          <a:bodyPr/>
          <a:lstStyle>
            <a:lvl1pPr marL="0" indent="0">
              <a:buNone/>
              <a:defRPr/>
            </a:lvl1pPr>
            <a:lvl2pPr marL="225425" indent="-225425">
              <a:defRPr/>
            </a:lvl2pPr>
            <a:lvl3pPr marL="584200" indent="-225425">
              <a:defRPr/>
            </a:lvl3pPr>
            <a:lvl4pPr marL="942975" indent="-225425">
              <a:defRPr/>
            </a:lvl4pPr>
            <a:lvl5pPr marL="1304925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C2110BB-CBF4-45FC-8E50-32B603964B8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84902" y="1612900"/>
            <a:ext cx="1765297" cy="16207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A28EF3B0-6D81-4284-A646-2A2FAAE47C9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137523" y="1610027"/>
            <a:ext cx="1765299" cy="16207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Chart Placeholder 9">
            <a:extLst>
              <a:ext uri="{FF2B5EF4-FFF2-40B4-BE49-F238E27FC236}">
                <a16:creationId xmlns:a16="http://schemas.microsoft.com/office/drawing/2014/main" id="{8766F9E0-4434-41CF-86CF-BF9F0EEF66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0093325" y="1607154"/>
            <a:ext cx="1779586" cy="16207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1B9B2-1B85-4851-825B-1CF28308E8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4902" y="3233798"/>
            <a:ext cx="1765298" cy="406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65EA2FB-2419-4139-A8A6-840CAB99E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7525" y="3233798"/>
            <a:ext cx="1765300" cy="406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25901A9-4078-477D-B076-5B7B826E85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93325" y="3233798"/>
            <a:ext cx="1779588" cy="406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EDA9AEC-2EDF-4999-970F-220D965968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4902" y="2046890"/>
            <a:ext cx="1765298" cy="4064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9673D70-8199-47FE-BB0C-B6EA233E53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7525" y="2046890"/>
            <a:ext cx="1765300" cy="4064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E7A8A60-F5D4-4F96-B4B5-9CCD9EF618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93325" y="2046890"/>
            <a:ext cx="1779588" cy="4064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9" name="Chart Placeholder 9">
            <a:extLst>
              <a:ext uri="{FF2B5EF4-FFF2-40B4-BE49-F238E27FC236}">
                <a16:creationId xmlns:a16="http://schemas.microsoft.com/office/drawing/2014/main" id="{95542DA3-9575-4785-BCCC-C20F79D7A2E0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184904" y="3958416"/>
            <a:ext cx="1765297" cy="16207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0" name="Chart Placeholder 9">
            <a:extLst>
              <a:ext uri="{FF2B5EF4-FFF2-40B4-BE49-F238E27FC236}">
                <a16:creationId xmlns:a16="http://schemas.microsoft.com/office/drawing/2014/main" id="{9CDE1B09-3585-41E5-B812-CF1E097B4E0E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8137525" y="3955543"/>
            <a:ext cx="1765299" cy="16207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1" name="Chart Placeholder 9">
            <a:extLst>
              <a:ext uri="{FF2B5EF4-FFF2-40B4-BE49-F238E27FC236}">
                <a16:creationId xmlns:a16="http://schemas.microsoft.com/office/drawing/2014/main" id="{F9A07ABF-B08F-4D4B-8DE9-B652582489A4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10093327" y="3952670"/>
            <a:ext cx="1779586" cy="16207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3F31E47D-3395-4AE5-ABAA-4673368D04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84904" y="5579314"/>
            <a:ext cx="1765298" cy="406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453FF-50E8-4953-844C-1F8FA4C91EB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37527" y="5579314"/>
            <a:ext cx="1765300" cy="406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BDAD7D4A-C468-48E5-AC11-90BAFE275C6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093327" y="5579314"/>
            <a:ext cx="1779588" cy="406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F2C3A7FC-C6FC-4DDC-A993-73A12D764D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84904" y="4392406"/>
            <a:ext cx="1765298" cy="4064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F1236D55-8E86-422F-96BF-364A6EC2887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37527" y="4392406"/>
            <a:ext cx="1765300" cy="4064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F56C57E6-B854-4DD3-9D3D-9FE7547E258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93327" y="4392406"/>
            <a:ext cx="1779588" cy="4064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273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8931" y="767233"/>
            <a:ext cx="516414" cy="181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F9443-4AD9-49DD-9187-EE55715DBD76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B69F10-AE29-4687-AF08-EDB69C61A4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47" y="6481240"/>
            <a:ext cx="319003" cy="316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EAD0F7-9DEC-4642-B7AB-E41BE47B0376}"/>
              </a:ext>
            </a:extLst>
          </p:cNvPr>
          <p:cNvCxnSpPr>
            <a:cxnSpLocks/>
          </p:cNvCxnSpPr>
          <p:nvPr userDrawn="1"/>
        </p:nvCxnSpPr>
        <p:spPr>
          <a:xfrm>
            <a:off x="323550" y="870328"/>
            <a:ext cx="112398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3D08D71-A3D5-47D8-9525-D30D7FF0196C}"/>
              </a:ext>
            </a:extLst>
          </p:cNvPr>
          <p:cNvSpPr/>
          <p:nvPr userDrawn="1"/>
        </p:nvSpPr>
        <p:spPr>
          <a:xfrm>
            <a:off x="11564938" y="723901"/>
            <a:ext cx="284400" cy="283369"/>
          </a:xfrm>
          <a:prstGeom prst="ellipse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8931" y="767233"/>
            <a:ext cx="516414" cy="181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F9443-4AD9-49DD-9187-EE55715DBD76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4EFBF5-65A1-4E94-AFE3-995CAB444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47" y="6481240"/>
            <a:ext cx="319003" cy="316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D579C8-F55D-4148-BA3D-D3F7B1EE71DA}"/>
              </a:ext>
            </a:extLst>
          </p:cNvPr>
          <p:cNvCxnSpPr>
            <a:cxnSpLocks/>
          </p:cNvCxnSpPr>
          <p:nvPr userDrawn="1"/>
        </p:nvCxnSpPr>
        <p:spPr>
          <a:xfrm>
            <a:off x="323550" y="870328"/>
            <a:ext cx="112398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750BD30-0749-453A-AFE8-6161DEFB8DD9}"/>
              </a:ext>
            </a:extLst>
          </p:cNvPr>
          <p:cNvSpPr/>
          <p:nvPr userDrawn="1"/>
        </p:nvSpPr>
        <p:spPr>
          <a:xfrm>
            <a:off x="11564938" y="723901"/>
            <a:ext cx="284400" cy="283369"/>
          </a:xfrm>
          <a:prstGeom prst="ellipse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Franklin Gothic Demi" panose="020B0703020102020204" pitchFamily="34" charset="0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5C5AE4F-B657-4806-B9B0-5B997AB36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101" y="1674563"/>
            <a:ext cx="3721100" cy="407853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9B75D49F-1363-458D-848B-039608273C99}"/>
              </a:ext>
            </a:extLst>
          </p:cNvPr>
          <p:cNvSpPr/>
          <p:nvPr userDrawn="1"/>
        </p:nvSpPr>
        <p:spPr>
          <a:xfrm>
            <a:off x="3437940" y="1104899"/>
            <a:ext cx="5316121" cy="5316725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C159C8-BA75-4080-BFEE-884B6AB1C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101" y="1674563"/>
            <a:ext cx="3721100" cy="407853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5466C117-A056-499D-AFB1-11D354EEF858}"/>
              </a:ext>
            </a:extLst>
          </p:cNvPr>
          <p:cNvSpPr/>
          <p:nvPr userDrawn="1"/>
        </p:nvSpPr>
        <p:spPr>
          <a:xfrm>
            <a:off x="3437940" y="1104899"/>
            <a:ext cx="5316121" cy="5316725"/>
          </a:xfrm>
          <a:prstGeom prst="donut">
            <a:avLst>
              <a:gd name="adj" fmla="val 11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E7F78C-AD93-417A-86A1-459CC60B5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5A1696-2C27-4ACE-8465-A450128D57CE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gradFill flip="none" rotWithShape="1">
            <a:gsLst>
              <a:gs pos="28000">
                <a:schemeClr val="tx1">
                  <a:lumMod val="50000"/>
                  <a:alpha val="43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955D390-C7BA-4C2C-A94B-F0F221294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152650"/>
            <a:ext cx="4098925" cy="2176463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4E5147F-93B1-4A62-BD9F-F69E7F40C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329113"/>
            <a:ext cx="4098925" cy="1538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48DCD71-A46F-4503-85EB-ABDED635ED28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A7B6D-8FA2-4F87-AEAE-E262E6D3D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16" y="261711"/>
            <a:ext cx="91749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Quotatio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5604681-6C1F-4E6E-9DEA-267A8234AC79}"/>
              </a:ext>
            </a:extLst>
          </p:cNvPr>
          <p:cNvSpPr/>
          <p:nvPr userDrawn="1"/>
        </p:nvSpPr>
        <p:spPr>
          <a:xfrm>
            <a:off x="326840" y="1630391"/>
            <a:ext cx="3708000" cy="3708000"/>
          </a:xfrm>
          <a:prstGeom prst="donut">
            <a:avLst>
              <a:gd name="adj" fmla="val 11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C159C8-BA75-4080-BFEE-884B6AB1C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095" y="2049137"/>
            <a:ext cx="2897437" cy="28093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0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59406DFD-C4CA-4F44-871A-640F190A35FB}"/>
              </a:ext>
            </a:extLst>
          </p:cNvPr>
          <p:cNvSpPr/>
          <p:nvPr userDrawn="1"/>
        </p:nvSpPr>
        <p:spPr>
          <a:xfrm>
            <a:off x="4240869" y="1630391"/>
            <a:ext cx="3708000" cy="3708000"/>
          </a:xfrm>
          <a:prstGeom prst="donut">
            <a:avLst>
              <a:gd name="adj" fmla="val 11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C50E7AD-A2F0-440C-A83E-DC335172D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7084" y="2049137"/>
            <a:ext cx="2919470" cy="28093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0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121382A7-B6BF-4BCA-BE7D-5E04E2C3E48A}"/>
              </a:ext>
            </a:extLst>
          </p:cNvPr>
          <p:cNvSpPr/>
          <p:nvPr userDrawn="1"/>
        </p:nvSpPr>
        <p:spPr>
          <a:xfrm>
            <a:off x="8154898" y="1630391"/>
            <a:ext cx="3708000" cy="3708000"/>
          </a:xfrm>
          <a:prstGeom prst="donut">
            <a:avLst>
              <a:gd name="adj" fmla="val 11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DBEACD8-F5D8-40B2-9363-9254704153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49935" y="2049137"/>
            <a:ext cx="2898995" cy="280930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0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26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F9531-5735-4D9A-AF02-A100F06A1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AC2AB96-016D-447D-9A80-F5AD9E6C7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085851"/>
            <a:ext cx="4098925" cy="46672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F213FE4C-B8B5-4731-A9DC-6825855541A6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17196-E892-4FFD-8DD8-8411E44C52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5">
                  <a:alpha val="23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11376F-048A-411A-AFA2-A18AD4F16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47" y="6481240"/>
            <a:ext cx="319003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DA6AA-1AD0-4F1C-854E-E7D4AFF59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928B7D-103D-46D5-8BCC-F9FE111E6C70}"/>
              </a:ext>
            </a:extLst>
          </p:cNvPr>
          <p:cNvSpPr/>
          <p:nvPr userDrawn="1"/>
        </p:nvSpPr>
        <p:spPr>
          <a:xfrm>
            <a:off x="0" y="0"/>
            <a:ext cx="12192000" cy="6865723"/>
          </a:xfrm>
          <a:prstGeom prst="rect">
            <a:avLst/>
          </a:prstGeom>
          <a:gradFill flip="none" rotWithShape="1">
            <a:gsLst>
              <a:gs pos="48000">
                <a:schemeClr val="tx2">
                  <a:alpha val="38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AC2AB96-016D-447D-9A80-F5AD9E6C7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085851"/>
            <a:ext cx="4098925" cy="46672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13772763-A763-4566-9CC6-34D1CB89EABB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623A5F-22B6-4B54-9C73-EC6FE9F26D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47" y="6481240"/>
            <a:ext cx="319003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AC2AB96-016D-447D-9A80-F5AD9E6C7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085851"/>
            <a:ext cx="4098925" cy="46672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FD0F1EB2-65DE-48B0-B59B-4FDBE902397A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30ABD2-EF54-49D0-802A-B4E40670D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47" y="6481240"/>
            <a:ext cx="319003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AC2AB96-016D-447D-9A80-F5AD9E6C7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085851"/>
            <a:ext cx="4098925" cy="46672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B9647B9-AE70-4078-9344-E3B90B36B293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D1679-B79B-4397-93A0-663255EBB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47" y="6481240"/>
            <a:ext cx="319003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AC2AB96-016D-447D-9A80-F5AD9E6C7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085851"/>
            <a:ext cx="4098925" cy="46672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96B6BFB5-C659-4188-B3FE-036DB95B73ED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1CB1BA-0E4C-4FFA-9043-5DEA16148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064" y="6481159"/>
            <a:ext cx="319086" cy="3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AC2AB96-016D-447D-9A80-F5AD9E6C7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085851"/>
            <a:ext cx="4098925" cy="46672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C9701619-C380-468E-9781-C88219142792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FEF31F-0C68-4D87-8151-F9DFF131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064" y="6481159"/>
            <a:ext cx="319086" cy="3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hank you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0" y="1535709"/>
            <a:ext cx="3721100" cy="326759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0" y="5889056"/>
            <a:ext cx="11549363" cy="75038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400">
                <a:solidFill>
                  <a:schemeClr val="bg1"/>
                </a:solidFill>
              </a:defRPr>
            </a:lvl1pPr>
            <a:lvl2pPr marL="360362" indent="0">
              <a:buNone/>
              <a:defRPr/>
            </a:lvl2pPr>
            <a:lvl3pPr marL="715962" indent="0">
              <a:buNone/>
              <a:defRPr/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54715869-1EF7-4DEF-80D6-EB1350D05610}"/>
              </a:ext>
            </a:extLst>
          </p:cNvPr>
          <p:cNvSpPr/>
          <p:nvPr userDrawn="1"/>
        </p:nvSpPr>
        <p:spPr>
          <a:xfrm>
            <a:off x="3714541" y="827092"/>
            <a:ext cx="4762918" cy="4729650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3D239-CA09-43E5-A3C6-38BC24F68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16" y="261711"/>
            <a:ext cx="91749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E7F78C-AD93-417A-86A1-459CC60B5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27D9BB-B010-44CA-B8CD-91B82FD2CDE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29000">
                <a:schemeClr val="tx1">
                  <a:lumMod val="50000"/>
                  <a:alpha val="31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0F582E-944F-4D2A-82E9-5F197AEF0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152650"/>
            <a:ext cx="4098925" cy="2176463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A3CE120-D395-4C0C-9277-8AA210116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329113"/>
            <a:ext cx="4098925" cy="1538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65FF72D8-08D1-48C9-A1FC-FB1E0FDFF491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36ACB9-6CF2-4755-9FFC-73F4F391E1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16" y="261711"/>
            <a:ext cx="91749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hank yo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DC603B-0AB5-46F4-85D1-C7BFCD1AF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0" y="1535709"/>
            <a:ext cx="3721100" cy="326759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0" y="5889056"/>
            <a:ext cx="11549363" cy="75038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400">
                <a:solidFill>
                  <a:schemeClr val="bg1"/>
                </a:solidFill>
              </a:defRPr>
            </a:lvl1pPr>
            <a:lvl2pPr marL="360362" indent="0">
              <a:buNone/>
              <a:defRPr/>
            </a:lvl2pPr>
            <a:lvl3pPr marL="715962" indent="0">
              <a:buNone/>
              <a:defRPr/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54715869-1EF7-4DEF-80D6-EB1350D05610}"/>
              </a:ext>
            </a:extLst>
          </p:cNvPr>
          <p:cNvSpPr/>
          <p:nvPr userDrawn="1"/>
        </p:nvSpPr>
        <p:spPr>
          <a:xfrm>
            <a:off x="3714541" y="827092"/>
            <a:ext cx="4762918" cy="4729650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3D239-CA09-43E5-A3C6-38BC24F689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16" y="261711"/>
            <a:ext cx="91749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9" y="252849"/>
            <a:ext cx="11129842" cy="543438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84D3-EFEC-4900-BC24-2A6CAE9F5D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6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154EFBF5-65A1-4E94-AFE3-995CAB444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47" y="6481240"/>
            <a:ext cx="319003" cy="3168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5299" y="161409"/>
            <a:ext cx="11133632" cy="5434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it-IT"/>
              <a:t>Fare clic per scrivere il titolo</a:t>
            </a:r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C4C5C66A-BA8F-43AD-8242-2BE5F23F64AB}"/>
              </a:ext>
            </a:extLst>
          </p:cNvPr>
          <p:cNvCxnSpPr>
            <a:cxnSpLocks/>
          </p:cNvCxnSpPr>
          <p:nvPr userDrawn="1"/>
        </p:nvCxnSpPr>
        <p:spPr>
          <a:xfrm>
            <a:off x="323550" y="870328"/>
            <a:ext cx="11239801" cy="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>
            <a:extLst>
              <a:ext uri="{FF2B5EF4-FFF2-40B4-BE49-F238E27FC236}">
                <a16:creationId xmlns:a16="http://schemas.microsoft.com/office/drawing/2014/main" id="{997893D6-CE51-40A5-85F5-E77723E22287}"/>
              </a:ext>
            </a:extLst>
          </p:cNvPr>
          <p:cNvSpPr/>
          <p:nvPr userDrawn="1"/>
        </p:nvSpPr>
        <p:spPr>
          <a:xfrm>
            <a:off x="11564938" y="723901"/>
            <a:ext cx="284400" cy="283369"/>
          </a:xfrm>
          <a:prstGeom prst="ellipse">
            <a:avLst/>
          </a:prstGeom>
          <a:noFill/>
          <a:ln w="4445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Franklin Gothic Demi" panose="020B070302010202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3C159C8-BA75-4080-BFEE-884B6AB1C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347" y="2598637"/>
            <a:ext cx="2897437" cy="68048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>
                <a:solidFill>
                  <a:srgbClr val="666E7E"/>
                </a:solidFill>
                <a:latin typeface="Georgia" panose="02040502050405020303" pitchFamily="18" charset="0"/>
              </a:defRPr>
            </a:lvl1pPr>
            <a:lvl2pPr marL="0" indent="0" algn="ctr">
              <a:buNone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2pPr>
            <a:lvl3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Inserisci</a:t>
            </a:r>
            <a:r>
              <a:rPr lang="en-US"/>
              <a:t> </a:t>
            </a:r>
            <a:r>
              <a:rPr lang="en-US" err="1"/>
              <a:t>Titolo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3C159C8-BA75-4080-BFEE-884B6AB1C6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4457" y="2610930"/>
            <a:ext cx="2897437" cy="68048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>
                <a:solidFill>
                  <a:srgbClr val="666E7E"/>
                </a:solidFill>
                <a:latin typeface="Georgia" panose="02040502050405020303" pitchFamily="18" charset="0"/>
              </a:defRPr>
            </a:lvl1pPr>
            <a:lvl2pPr marL="0" indent="0" algn="ctr">
              <a:buNone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2pPr>
            <a:lvl3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Inserisci</a:t>
            </a:r>
            <a:r>
              <a:rPr lang="en-US"/>
              <a:t> </a:t>
            </a:r>
            <a:r>
              <a:rPr lang="en-US" err="1"/>
              <a:t>Titolo</a:t>
            </a:r>
            <a:endParaRPr lang="en-US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3C159C8-BA75-4080-BFEE-884B6AB1C6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77372" y="2598637"/>
            <a:ext cx="2897437" cy="68048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aseline="0">
                <a:solidFill>
                  <a:srgbClr val="666E7E"/>
                </a:solidFill>
                <a:latin typeface="Georgia" panose="02040502050405020303" pitchFamily="18" charset="0"/>
              </a:defRPr>
            </a:lvl1pPr>
            <a:lvl2pPr marL="0" indent="0" algn="ctr">
              <a:buNone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2pPr>
            <a:lvl3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j-lt"/>
              </a:defRPr>
            </a:lvl3pPr>
            <a:lvl4pPr marL="1074737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Inserisci</a:t>
            </a:r>
            <a:r>
              <a:rPr lang="en-US"/>
              <a:t> </a:t>
            </a:r>
            <a:r>
              <a:rPr lang="en-US" err="1"/>
              <a:t>Titolo</a:t>
            </a:r>
            <a:endParaRPr lang="en-US"/>
          </a:p>
        </p:txBody>
      </p:sp>
      <p:sp>
        <p:nvSpPr>
          <p:cNvPr id="27" name="Segnaposto testo 26"/>
          <p:cNvSpPr>
            <a:spLocks noGrp="1"/>
          </p:cNvSpPr>
          <p:nvPr>
            <p:ph type="body" sz="quarter" idx="22" hasCustomPrompt="1"/>
          </p:nvPr>
        </p:nvSpPr>
        <p:spPr>
          <a:xfrm>
            <a:off x="819197" y="3373108"/>
            <a:ext cx="2725737" cy="1120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it-IT"/>
              <a:t>Inserisci testo</a:t>
            </a:r>
          </a:p>
        </p:txBody>
      </p:sp>
      <p:sp>
        <p:nvSpPr>
          <p:cNvPr id="28" name="Segnaposto testo 26"/>
          <p:cNvSpPr>
            <a:spLocks noGrp="1"/>
          </p:cNvSpPr>
          <p:nvPr>
            <p:ph type="body" sz="quarter" idx="23" hasCustomPrompt="1"/>
          </p:nvPr>
        </p:nvSpPr>
        <p:spPr>
          <a:xfrm>
            <a:off x="4740306" y="3375519"/>
            <a:ext cx="2725737" cy="1120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it-IT"/>
              <a:t>Inserisci testo</a:t>
            </a:r>
          </a:p>
        </p:txBody>
      </p:sp>
      <p:sp>
        <p:nvSpPr>
          <p:cNvPr id="29" name="Segnaposto testo 26"/>
          <p:cNvSpPr>
            <a:spLocks noGrp="1"/>
          </p:cNvSpPr>
          <p:nvPr>
            <p:ph type="body" sz="quarter" idx="24" hasCustomPrompt="1"/>
          </p:nvPr>
        </p:nvSpPr>
        <p:spPr>
          <a:xfrm>
            <a:off x="8667178" y="3386556"/>
            <a:ext cx="2725737" cy="1120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it-IT"/>
              <a:t>Inserisci testo</a:t>
            </a:r>
          </a:p>
        </p:txBody>
      </p:sp>
      <p:pic>
        <p:nvPicPr>
          <p:cNvPr id="30" name="Picture 14">
            <a:extLst>
              <a:ext uri="{FF2B5EF4-FFF2-40B4-BE49-F238E27FC236}">
                <a16:creationId xmlns:a16="http://schemas.microsoft.com/office/drawing/2014/main" id="{E3E7A00D-FBFE-4458-B43E-614B0E656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064" y="6481159"/>
            <a:ext cx="319086" cy="316881"/>
          </a:xfrm>
          <a:prstGeom prst="rect">
            <a:avLst/>
          </a:prstGeom>
        </p:spPr>
      </p:pic>
      <p:sp>
        <p:nvSpPr>
          <p:cNvPr id="15" name="CasellaDiTesto 14"/>
          <p:cNvSpPr txBox="1"/>
          <p:nvPr userDrawn="1"/>
        </p:nvSpPr>
        <p:spPr>
          <a:xfrm>
            <a:off x="241540" y="6592073"/>
            <a:ext cx="6262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Lato"/>
              </a:rPr>
              <a:t>RISERVATO - Questo documento è di proprietà esclusiva di </a:t>
            </a:r>
            <a:r>
              <a:rPr kumimoji="0" lang="it-IT" sz="800" b="0" i="0" u="none" strike="noStrike" kern="1200" cap="none" spc="0" normalizeH="0" baseline="0" noProof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Lato"/>
              </a:rPr>
              <a:t>Ayming</a:t>
            </a: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Lato"/>
              </a:rPr>
              <a:t> e non ha valore contrattuale.</a:t>
            </a:r>
            <a:endParaRPr lang="it-IT" sz="800">
              <a:solidFill>
                <a:srgbClr val="666E7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57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" y="-1134"/>
            <a:ext cx="6083657" cy="6856416"/>
          </a:xfrm>
          <a:prstGeom prst="rect">
            <a:avLst/>
          </a:prstGeom>
        </p:spPr>
      </p:pic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C4C5C66A-BA8F-43AD-8242-2BE5F23F64AB}"/>
              </a:ext>
            </a:extLst>
          </p:cNvPr>
          <p:cNvCxnSpPr>
            <a:cxnSpLocks/>
          </p:cNvCxnSpPr>
          <p:nvPr userDrawn="1"/>
        </p:nvCxnSpPr>
        <p:spPr>
          <a:xfrm>
            <a:off x="323550" y="870328"/>
            <a:ext cx="11239801" cy="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 userDrawn="1"/>
        </p:nvSpPr>
        <p:spPr>
          <a:xfrm>
            <a:off x="241540" y="6592073"/>
            <a:ext cx="6262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cs typeface="Lato"/>
              </a:rPr>
              <a:t>RISERVATO - Questo documento è di proprietà esclusiva di </a:t>
            </a:r>
            <a:r>
              <a:rPr kumimoji="0" lang="it-IT" sz="8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cs typeface="Lato"/>
              </a:rPr>
              <a:t>Ayming</a:t>
            </a: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cs typeface="Lato"/>
              </a:rPr>
              <a:t> e non ha valore contrattuale.</a:t>
            </a:r>
            <a:endParaRPr lang="it-IT" sz="8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997893D6-CE51-40A5-85F5-E77723E22287}"/>
              </a:ext>
            </a:extLst>
          </p:cNvPr>
          <p:cNvSpPr/>
          <p:nvPr userDrawn="1"/>
        </p:nvSpPr>
        <p:spPr>
          <a:xfrm>
            <a:off x="11564938" y="723901"/>
            <a:ext cx="284400" cy="283369"/>
          </a:xfrm>
          <a:prstGeom prst="ellipse">
            <a:avLst/>
          </a:prstGeom>
          <a:noFill/>
          <a:ln w="4445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Georgia" panose="02040502050405020303" pitchFamily="18" charset="0"/>
            </a:endParaRPr>
          </a:p>
        </p:txBody>
      </p:sp>
      <p:pic>
        <p:nvPicPr>
          <p:cNvPr id="42" name="Picture 14">
            <a:extLst>
              <a:ext uri="{FF2B5EF4-FFF2-40B4-BE49-F238E27FC236}">
                <a16:creationId xmlns:a16="http://schemas.microsoft.com/office/drawing/2014/main" id="{E3E7A00D-FBFE-4458-B43E-614B0E656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064" y="6481159"/>
            <a:ext cx="319086" cy="316881"/>
          </a:xfrm>
          <a:prstGeom prst="rect">
            <a:avLst/>
          </a:prstGeom>
        </p:spPr>
      </p:pic>
      <p:cxnSp>
        <p:nvCxnSpPr>
          <p:cNvPr id="47" name="Straight Connector 9">
            <a:extLst>
              <a:ext uri="{FF2B5EF4-FFF2-40B4-BE49-F238E27FC236}">
                <a16:creationId xmlns:a16="http://schemas.microsoft.com/office/drawing/2014/main" id="{C4C5C66A-BA8F-43AD-8242-2BE5F23F64AB}"/>
              </a:ext>
            </a:extLst>
          </p:cNvPr>
          <p:cNvCxnSpPr>
            <a:cxnSpLocks/>
          </p:cNvCxnSpPr>
          <p:nvPr userDrawn="1"/>
        </p:nvCxnSpPr>
        <p:spPr>
          <a:xfrm>
            <a:off x="323550" y="870328"/>
            <a:ext cx="576890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1539" y="1534553"/>
            <a:ext cx="5570299" cy="144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it-IT"/>
              <a:t>Inserisci</a:t>
            </a:r>
          </a:p>
          <a:p>
            <a:pPr lvl="0"/>
            <a:r>
              <a:rPr lang="it-IT"/>
              <a:t>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3284538"/>
            <a:ext cx="5570538" cy="2840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testo</a:t>
            </a:r>
          </a:p>
        </p:txBody>
      </p:sp>
      <p:sp>
        <p:nvSpPr>
          <p:cNvPr id="30" name="Segnaposto testo 24"/>
          <p:cNvSpPr>
            <a:spLocks noGrp="1"/>
          </p:cNvSpPr>
          <p:nvPr>
            <p:ph type="body" sz="quarter" idx="25" hasCustomPrompt="1"/>
          </p:nvPr>
        </p:nvSpPr>
        <p:spPr>
          <a:xfrm>
            <a:off x="7129463" y="1662113"/>
            <a:ext cx="2171700" cy="395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it-IT"/>
              <a:t>Inserisci Titoletto</a:t>
            </a:r>
          </a:p>
        </p:txBody>
      </p:sp>
      <p:sp>
        <p:nvSpPr>
          <p:cNvPr id="31" name="Segnaposto testo 24"/>
          <p:cNvSpPr>
            <a:spLocks noGrp="1"/>
          </p:cNvSpPr>
          <p:nvPr>
            <p:ph type="body" sz="quarter" idx="27" hasCustomPrompt="1"/>
          </p:nvPr>
        </p:nvSpPr>
        <p:spPr>
          <a:xfrm>
            <a:off x="7128835" y="3148430"/>
            <a:ext cx="2171700" cy="395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it-IT"/>
              <a:t>Inserisci Titoletto</a:t>
            </a:r>
          </a:p>
        </p:txBody>
      </p:sp>
      <p:sp>
        <p:nvSpPr>
          <p:cNvPr id="32" name="Segnaposto testo 24"/>
          <p:cNvSpPr>
            <a:spLocks noGrp="1"/>
          </p:cNvSpPr>
          <p:nvPr>
            <p:ph type="body" sz="quarter" idx="31" hasCustomPrompt="1"/>
          </p:nvPr>
        </p:nvSpPr>
        <p:spPr>
          <a:xfrm>
            <a:off x="7126298" y="4597207"/>
            <a:ext cx="2171700" cy="395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1600">
                <a:solidFill>
                  <a:srgbClr val="666E7E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it-IT"/>
              <a:t>Inserisci Titoletto</a:t>
            </a:r>
          </a:p>
        </p:txBody>
      </p:sp>
      <p:sp>
        <p:nvSpPr>
          <p:cNvPr id="33" name="Segnaposto testo 58"/>
          <p:cNvSpPr>
            <a:spLocks noGrp="1"/>
          </p:cNvSpPr>
          <p:nvPr>
            <p:ph type="body" sz="quarter" idx="37" hasCustomPrompt="1"/>
          </p:nvPr>
        </p:nvSpPr>
        <p:spPr>
          <a:xfrm>
            <a:off x="7116802" y="2097642"/>
            <a:ext cx="4746595" cy="883123"/>
          </a:xfrm>
          <a:prstGeom prst="rect">
            <a:avLst/>
          </a:prstGeom>
        </p:spPr>
        <p:txBody>
          <a:bodyPr lIns="54000" rIns="54000"/>
          <a:lstStyle>
            <a:lvl1pPr marL="180975" marR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1pPr>
            <a:lvl2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2pPr>
            <a:lvl3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3pPr>
            <a:lvl4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4pPr>
            <a:lvl5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5pPr>
          </a:lstStyle>
          <a:p>
            <a:pPr>
              <a:spcAft>
                <a:spcPts val="500"/>
              </a:spcAft>
            </a:pPr>
            <a:r>
              <a:rPr lang="it-IT"/>
              <a:t>Testo elenco puntato</a:t>
            </a:r>
          </a:p>
          <a:p>
            <a:pPr>
              <a:spcAft>
                <a:spcPts val="500"/>
              </a:spcAft>
            </a:pPr>
            <a:r>
              <a:rPr lang="it-IT"/>
              <a:t>Testo elenco puntato</a:t>
            </a:r>
          </a:p>
          <a:p>
            <a:endParaRPr lang="it-IT"/>
          </a:p>
        </p:txBody>
      </p:sp>
      <p:sp>
        <p:nvSpPr>
          <p:cNvPr id="35" name="Segnaposto testo 58"/>
          <p:cNvSpPr>
            <a:spLocks noGrp="1"/>
          </p:cNvSpPr>
          <p:nvPr>
            <p:ph type="body" sz="quarter" idx="38" hasCustomPrompt="1"/>
          </p:nvPr>
        </p:nvSpPr>
        <p:spPr>
          <a:xfrm>
            <a:off x="7116801" y="3571513"/>
            <a:ext cx="4746595" cy="883123"/>
          </a:xfrm>
          <a:prstGeom prst="rect">
            <a:avLst/>
          </a:prstGeom>
        </p:spPr>
        <p:txBody>
          <a:bodyPr lIns="54000" rIns="54000"/>
          <a:lstStyle>
            <a:lvl1pPr marL="180975" marR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1pPr>
            <a:lvl2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2pPr>
            <a:lvl3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3pPr>
            <a:lvl4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4pPr>
            <a:lvl5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5pPr>
          </a:lstStyle>
          <a:p>
            <a:pPr>
              <a:spcAft>
                <a:spcPts val="500"/>
              </a:spcAft>
            </a:pPr>
            <a:r>
              <a:rPr lang="it-IT"/>
              <a:t>Testo elenco puntato</a:t>
            </a:r>
          </a:p>
          <a:p>
            <a:pPr>
              <a:spcAft>
                <a:spcPts val="500"/>
              </a:spcAft>
            </a:pPr>
            <a:r>
              <a:rPr lang="it-IT"/>
              <a:t>Testo elenco puntato</a:t>
            </a:r>
          </a:p>
          <a:p>
            <a:endParaRPr lang="it-IT"/>
          </a:p>
        </p:txBody>
      </p:sp>
      <p:sp>
        <p:nvSpPr>
          <p:cNvPr id="36" name="Segnaposto testo 58"/>
          <p:cNvSpPr>
            <a:spLocks noGrp="1"/>
          </p:cNvSpPr>
          <p:nvPr>
            <p:ph type="body" sz="quarter" idx="39" hasCustomPrompt="1"/>
          </p:nvPr>
        </p:nvSpPr>
        <p:spPr>
          <a:xfrm>
            <a:off x="7116800" y="4992494"/>
            <a:ext cx="4746595" cy="883123"/>
          </a:xfrm>
          <a:prstGeom prst="rect">
            <a:avLst/>
          </a:prstGeom>
        </p:spPr>
        <p:txBody>
          <a:bodyPr lIns="54000" rIns="54000"/>
          <a:lstStyle>
            <a:lvl1pPr marL="180975" marR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400" baseline="0">
                <a:solidFill>
                  <a:srgbClr val="666E7E"/>
                </a:solidFill>
                <a:latin typeface="Franklin Gothic Book" panose="020B0503020102020204" pitchFamily="34" charset="0"/>
              </a:defRPr>
            </a:lvl1pPr>
            <a:lvl2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2pPr>
            <a:lvl3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3pPr>
            <a:lvl4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4pPr>
            <a:lvl5pPr>
              <a:defRPr sz="1000">
                <a:solidFill>
                  <a:srgbClr val="666E7E"/>
                </a:solidFill>
                <a:latin typeface="Franklin Gothic Book" panose="020B0503020102020204" pitchFamily="34" charset="0"/>
              </a:defRPr>
            </a:lvl5pPr>
          </a:lstStyle>
          <a:p>
            <a:pPr>
              <a:spcAft>
                <a:spcPts val="500"/>
              </a:spcAft>
            </a:pPr>
            <a:r>
              <a:rPr lang="it-IT"/>
              <a:t>Testo elenco puntato</a:t>
            </a:r>
          </a:p>
          <a:p>
            <a:pPr>
              <a:spcAft>
                <a:spcPts val="500"/>
              </a:spcAft>
            </a:pPr>
            <a:r>
              <a:rPr lang="it-IT"/>
              <a:t>Testo elenco puntato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57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32" y="-1"/>
            <a:ext cx="6087955" cy="6861449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-6132" y="-1"/>
            <a:ext cx="6096377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C4C5C66A-BA8F-43AD-8242-2BE5F23F64AB}"/>
              </a:ext>
            </a:extLst>
          </p:cNvPr>
          <p:cNvCxnSpPr>
            <a:cxnSpLocks/>
          </p:cNvCxnSpPr>
          <p:nvPr userDrawn="1"/>
        </p:nvCxnSpPr>
        <p:spPr>
          <a:xfrm>
            <a:off x="323550" y="870328"/>
            <a:ext cx="11239801" cy="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 userDrawn="1"/>
        </p:nvSpPr>
        <p:spPr>
          <a:xfrm>
            <a:off x="241540" y="6592073"/>
            <a:ext cx="6262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cs typeface="Lato"/>
              </a:rPr>
              <a:t>RISERVATO - Questo documento è di proprietà esclusiva di </a:t>
            </a:r>
            <a:r>
              <a:rPr kumimoji="0" lang="it-IT" sz="8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cs typeface="Lato"/>
              </a:rPr>
              <a:t>Ayming</a:t>
            </a: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cs typeface="Lato"/>
              </a:rPr>
              <a:t> e non ha valore contrattuale.</a:t>
            </a:r>
            <a:endParaRPr lang="it-IT" sz="8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997893D6-CE51-40A5-85F5-E77723E22287}"/>
              </a:ext>
            </a:extLst>
          </p:cNvPr>
          <p:cNvSpPr/>
          <p:nvPr userDrawn="1"/>
        </p:nvSpPr>
        <p:spPr>
          <a:xfrm>
            <a:off x="11564938" y="723901"/>
            <a:ext cx="284400" cy="283369"/>
          </a:xfrm>
          <a:prstGeom prst="ellipse">
            <a:avLst/>
          </a:prstGeom>
          <a:noFill/>
          <a:ln w="4445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Georgia" panose="02040502050405020303" pitchFamily="18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8931" y="784485"/>
            <a:ext cx="516414" cy="181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666E7E"/>
                </a:solidFill>
                <a:latin typeface="Franklin Gothic Demi" panose="020B0703020102020204" pitchFamily="34" charset="0"/>
              </a:defRPr>
            </a:lvl1pPr>
          </a:lstStyle>
          <a:p>
            <a:fld id="{BF3FE4D5-58FA-48F3-8647-4B23BF48292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42" name="Picture 14">
            <a:extLst>
              <a:ext uri="{FF2B5EF4-FFF2-40B4-BE49-F238E27FC236}">
                <a16:creationId xmlns:a16="http://schemas.microsoft.com/office/drawing/2014/main" id="{E3E7A00D-FBFE-4458-B43E-614B0E656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064" y="6481159"/>
            <a:ext cx="319086" cy="316881"/>
          </a:xfrm>
          <a:prstGeom prst="rect">
            <a:avLst/>
          </a:prstGeom>
        </p:spPr>
      </p:pic>
      <p:cxnSp>
        <p:nvCxnSpPr>
          <p:cNvPr id="47" name="Straight Connector 9">
            <a:extLst>
              <a:ext uri="{FF2B5EF4-FFF2-40B4-BE49-F238E27FC236}">
                <a16:creationId xmlns:a16="http://schemas.microsoft.com/office/drawing/2014/main" id="{C4C5C66A-BA8F-43AD-8242-2BE5F23F64AB}"/>
              </a:ext>
            </a:extLst>
          </p:cNvPr>
          <p:cNvCxnSpPr>
            <a:cxnSpLocks/>
          </p:cNvCxnSpPr>
          <p:nvPr userDrawn="1"/>
        </p:nvCxnSpPr>
        <p:spPr>
          <a:xfrm>
            <a:off x="323550" y="870328"/>
            <a:ext cx="576890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0930" y="1725943"/>
            <a:ext cx="4590275" cy="305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it-IT"/>
              <a:t>Inserisci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02198" y="2070363"/>
            <a:ext cx="4609639" cy="662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testo</a:t>
            </a:r>
          </a:p>
        </p:txBody>
      </p:sp>
      <p:sp>
        <p:nvSpPr>
          <p:cNvPr id="49" name="Segnaposto testo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21563" y="3952705"/>
            <a:ext cx="4590275" cy="305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it-IT"/>
              <a:t>Inserisci Titolo</a:t>
            </a:r>
          </a:p>
        </p:txBody>
      </p:sp>
      <p:sp>
        <p:nvSpPr>
          <p:cNvPr id="50" name="Segnaposto testo 14"/>
          <p:cNvSpPr>
            <a:spLocks noGrp="1"/>
          </p:cNvSpPr>
          <p:nvPr>
            <p:ph type="body" sz="quarter" idx="34" hasCustomPrompt="1"/>
          </p:nvPr>
        </p:nvSpPr>
        <p:spPr>
          <a:xfrm>
            <a:off x="1212831" y="4297125"/>
            <a:ext cx="4609639" cy="662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testo</a:t>
            </a:r>
          </a:p>
        </p:txBody>
      </p:sp>
      <p:sp>
        <p:nvSpPr>
          <p:cNvPr id="51" name="Segnaposto testo 11"/>
          <p:cNvSpPr>
            <a:spLocks noGrp="1"/>
          </p:cNvSpPr>
          <p:nvPr>
            <p:ph type="body" sz="quarter" idx="35" hasCustomPrompt="1"/>
          </p:nvPr>
        </p:nvSpPr>
        <p:spPr>
          <a:xfrm>
            <a:off x="7212491" y="1729584"/>
            <a:ext cx="4590275" cy="305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666E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it-IT"/>
              <a:t>Inserisci Titolo</a:t>
            </a:r>
          </a:p>
        </p:txBody>
      </p:sp>
      <p:sp>
        <p:nvSpPr>
          <p:cNvPr id="52" name="Segnaposto testo 14"/>
          <p:cNvSpPr>
            <a:spLocks noGrp="1"/>
          </p:cNvSpPr>
          <p:nvPr>
            <p:ph type="body" sz="quarter" idx="36" hasCustomPrompt="1"/>
          </p:nvPr>
        </p:nvSpPr>
        <p:spPr>
          <a:xfrm>
            <a:off x="7203759" y="2074004"/>
            <a:ext cx="4609639" cy="662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E7E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testo</a:t>
            </a:r>
          </a:p>
        </p:txBody>
      </p:sp>
      <p:sp>
        <p:nvSpPr>
          <p:cNvPr id="53" name="Segnaposto testo 11"/>
          <p:cNvSpPr>
            <a:spLocks noGrp="1"/>
          </p:cNvSpPr>
          <p:nvPr>
            <p:ph type="body" sz="quarter" idx="37" hasCustomPrompt="1"/>
          </p:nvPr>
        </p:nvSpPr>
        <p:spPr>
          <a:xfrm>
            <a:off x="7223124" y="3956346"/>
            <a:ext cx="4590275" cy="305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666E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it-IT"/>
              <a:t>Inserisci Titolo</a:t>
            </a:r>
          </a:p>
        </p:txBody>
      </p:sp>
      <p:sp>
        <p:nvSpPr>
          <p:cNvPr id="54" name="Segnaposto testo 14"/>
          <p:cNvSpPr>
            <a:spLocks noGrp="1"/>
          </p:cNvSpPr>
          <p:nvPr>
            <p:ph type="body" sz="quarter" idx="38" hasCustomPrompt="1"/>
          </p:nvPr>
        </p:nvSpPr>
        <p:spPr>
          <a:xfrm>
            <a:off x="7214392" y="4300766"/>
            <a:ext cx="4609639" cy="662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E7E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val="1084676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ttangolo 22"/>
          <p:cNvSpPr/>
          <p:nvPr userDrawn="1"/>
        </p:nvSpPr>
        <p:spPr>
          <a:xfrm>
            <a:off x="0" y="-2355"/>
            <a:ext cx="12187989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154EFBF5-65A1-4E94-AFE3-995CAB444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147" y="6481240"/>
            <a:ext cx="319003" cy="316800"/>
          </a:xfrm>
          <a:prstGeom prst="rect">
            <a:avLst/>
          </a:prstGeom>
        </p:spPr>
      </p:pic>
      <p:sp>
        <p:nvSpPr>
          <p:cNvPr id="15" name="CasellaDiTesto 14"/>
          <p:cNvSpPr txBox="1"/>
          <p:nvPr userDrawn="1"/>
        </p:nvSpPr>
        <p:spPr>
          <a:xfrm>
            <a:off x="241540" y="6592073"/>
            <a:ext cx="6262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Lato"/>
              </a:rPr>
              <a:t>RISERVATO - Questo documento è di proprietà esclusiva di </a:t>
            </a:r>
            <a:r>
              <a:rPr kumimoji="0" lang="it-IT" sz="8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Lato"/>
              </a:rPr>
              <a:t>Ayming</a:t>
            </a: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Lato"/>
              </a:rPr>
              <a:t> e non ha valore contrattuale.</a:t>
            </a:r>
            <a:endParaRPr lang="it-IT" sz="8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C4C5C66A-BA8F-43AD-8242-2BE5F23F64AB}"/>
              </a:ext>
            </a:extLst>
          </p:cNvPr>
          <p:cNvCxnSpPr>
            <a:cxnSpLocks/>
          </p:cNvCxnSpPr>
          <p:nvPr userDrawn="1"/>
        </p:nvCxnSpPr>
        <p:spPr>
          <a:xfrm>
            <a:off x="323550" y="870328"/>
            <a:ext cx="11239801" cy="0"/>
          </a:xfrm>
          <a:prstGeom prst="line">
            <a:avLst/>
          </a:prstGeom>
          <a:ln w="19050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0">
            <a:extLst>
              <a:ext uri="{FF2B5EF4-FFF2-40B4-BE49-F238E27FC236}">
                <a16:creationId xmlns:a16="http://schemas.microsoft.com/office/drawing/2014/main" id="{997893D6-CE51-40A5-85F5-E77723E22287}"/>
              </a:ext>
            </a:extLst>
          </p:cNvPr>
          <p:cNvSpPr/>
          <p:nvPr userDrawn="1"/>
        </p:nvSpPr>
        <p:spPr>
          <a:xfrm>
            <a:off x="11564938" y="723901"/>
            <a:ext cx="284400" cy="283369"/>
          </a:xfrm>
          <a:prstGeom prst="ellipse">
            <a:avLst/>
          </a:prstGeom>
          <a:noFill/>
          <a:ln w="4445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Franklin Gothic Demi" panose="020B0703020102020204" pitchFamily="34" charset="0"/>
            </a:endParaRP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315299" y="161409"/>
            <a:ext cx="11133632" cy="5434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scrivere il titolo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8931" y="784485"/>
            <a:ext cx="516414" cy="181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BF3FE4D5-58FA-48F3-8647-4B23BF48292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0" name="Segnaposto testo 6"/>
          <p:cNvSpPr>
            <a:spLocks noGrp="1"/>
          </p:cNvSpPr>
          <p:nvPr>
            <p:ph type="body" sz="quarter" idx="39" hasCustomPrompt="1"/>
          </p:nvPr>
        </p:nvSpPr>
        <p:spPr>
          <a:xfrm>
            <a:off x="241540" y="3032402"/>
            <a:ext cx="3668723" cy="3806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titoletto</a:t>
            </a:r>
          </a:p>
        </p:txBody>
      </p:sp>
      <p:sp>
        <p:nvSpPr>
          <p:cNvPr id="21" name="Segnaposto testo 6"/>
          <p:cNvSpPr>
            <a:spLocks noGrp="1"/>
          </p:cNvSpPr>
          <p:nvPr>
            <p:ph type="body" sz="quarter" idx="40" hasCustomPrompt="1"/>
          </p:nvPr>
        </p:nvSpPr>
        <p:spPr>
          <a:xfrm>
            <a:off x="230906" y="3430725"/>
            <a:ext cx="3668723" cy="220668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testo</a:t>
            </a:r>
          </a:p>
        </p:txBody>
      </p:sp>
      <p:sp>
        <p:nvSpPr>
          <p:cNvPr id="24" name="Segnaposto testo 6"/>
          <p:cNvSpPr>
            <a:spLocks noGrp="1"/>
          </p:cNvSpPr>
          <p:nvPr>
            <p:ph type="body" sz="quarter" idx="41" hasCustomPrompt="1"/>
          </p:nvPr>
        </p:nvSpPr>
        <p:spPr>
          <a:xfrm>
            <a:off x="4162437" y="3036089"/>
            <a:ext cx="3668723" cy="3806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titoletto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42" hasCustomPrompt="1"/>
          </p:nvPr>
        </p:nvSpPr>
        <p:spPr>
          <a:xfrm>
            <a:off x="4151803" y="3434412"/>
            <a:ext cx="3668723" cy="220668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testo</a:t>
            </a:r>
          </a:p>
        </p:txBody>
      </p:sp>
      <p:sp>
        <p:nvSpPr>
          <p:cNvPr id="28" name="Segnaposto testo 6"/>
          <p:cNvSpPr>
            <a:spLocks noGrp="1"/>
          </p:cNvSpPr>
          <p:nvPr>
            <p:ph type="body" sz="quarter" idx="43" hasCustomPrompt="1"/>
          </p:nvPr>
        </p:nvSpPr>
        <p:spPr>
          <a:xfrm>
            <a:off x="8006434" y="3039443"/>
            <a:ext cx="3668723" cy="38064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titoletto</a:t>
            </a:r>
          </a:p>
        </p:txBody>
      </p:sp>
      <p:sp>
        <p:nvSpPr>
          <p:cNvPr id="29" name="Segnaposto testo 6"/>
          <p:cNvSpPr>
            <a:spLocks noGrp="1"/>
          </p:cNvSpPr>
          <p:nvPr>
            <p:ph type="body" sz="quarter" idx="44" hasCustomPrompt="1"/>
          </p:nvPr>
        </p:nvSpPr>
        <p:spPr>
          <a:xfrm>
            <a:off x="7995800" y="3437766"/>
            <a:ext cx="3668723" cy="220668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val="2661944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875F7-CB23-0138-24B9-0781DC6F7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B57B15-7191-72C9-9AE5-9214575C2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3B15D7-8174-69E1-5777-D2AA0D8F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409E8C-67A0-E7D3-CF5C-1F3F7562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0D6996-E3E3-1E7D-C283-579124C4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59112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5D674-C6EF-7651-0A84-129207D3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AE625B-B501-485D-CD33-90D039D68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53F8D4-36AF-9CA7-BD9E-E5FFAA35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E197D-62A1-AF4C-B3DA-F977E94B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2410A-42FD-15BE-FEA3-BCFC2045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7447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CEDAE-7F7A-E590-D0F1-0072AD92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1DD404-C3FF-8AA3-6740-3976B9CA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F28594-7587-04F6-EDC5-14E1CE47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352C2A-AB88-0F32-BFF6-CF953A77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902053-5B7B-BA46-0927-342B93E9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4867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DE36F1-70A5-52C1-B193-6DAD196B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B732F5-D97B-BD3F-2B20-667C7B68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58EAE3-DE28-9BF9-7EC2-C3B257271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D9B5DA-B20F-5095-2DF9-0A0149F2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7DEA94-C0E6-AE23-906C-7F681730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5F55CB-74D4-FF7D-65FE-DE539B89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778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152650"/>
            <a:ext cx="4098925" cy="2176463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329113"/>
            <a:ext cx="4098925" cy="1538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7A71A-E3C1-494D-BDC1-24562DC365B4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13994-10BD-4C8B-992F-529772ECA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416" y="261711"/>
            <a:ext cx="917497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E370E-3077-5FF7-E5A3-A179FC4B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612385-EEBC-7260-03E6-7A7259CDC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E3B6A2-A81B-E832-DB17-ACA51FBD3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BA0121B-FEDB-751A-D5C5-AE368D8D4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E067FFC-2BFF-0657-21F0-42994C463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2660C9-EADA-78CA-6249-D8CFA169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67D853F-A725-10D6-13E8-F34DD182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86A5EF-81A4-06D6-6474-813A2634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3845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5D697-7AE1-7914-B0C7-836FC670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EFD0A1-87BB-1D57-E986-7EACE4DF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369004-812F-6EB9-33BE-CD0A2E2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F02E8E-575A-FCE7-4384-CDA7E796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4975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99FB56-909E-6A4B-6035-A137EA4E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8C6F83-D884-4324-11F7-77EB9370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5A50C4-E8BE-006F-2965-CDFC3C73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43876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45FD96-27D1-C7B2-F484-1FBF4C0E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8403B1-C2B6-D693-29DF-A68B9E28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6E26F0-0A64-4811-7799-40632C54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7C03FB-F1EB-4A43-E2B8-FA3EE0E3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F772D6-7CF0-723E-90B7-E93B3FE4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EF5BEB-F189-D2DA-BA7E-57F6DD72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7800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92FC72-6EEE-48B1-8E1B-896B372B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C9F1159-6BB3-CB39-C655-97D0984A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5ECC3D-7A63-AE69-FCE4-2EC31B8CA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009BB7-DA6C-BF0B-2BA2-882E67BB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183ACD-C8DE-E68E-3BD2-456731FF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273A7B-51FB-B573-5BCB-4556B433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8271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80CF6A-C641-4FE6-A472-DEAD53D3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1C3DDE-805F-C8F0-F47E-4E348D58A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04159D-A1F5-8521-B317-D992C0C6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74D5EB-2B26-9C68-8E08-D6C156B2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8A3B45-FDD9-8814-65A7-75F4573F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89171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E337F1-9505-21CA-6540-FBDAE7A49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C02EA9-B693-ABA1-03EA-3738764B9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663FFD-E904-38E2-7163-4A915907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1B674-CEE1-984C-6049-02059636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94D50-7739-7EFC-03E8-2F090D1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297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152650"/>
            <a:ext cx="4098925" cy="2176463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329113"/>
            <a:ext cx="4098925" cy="15382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7EB2181-F5B9-4E53-ABCE-891A30F3BAC9}"/>
              </a:ext>
            </a:extLst>
          </p:cNvPr>
          <p:cNvSpPr/>
          <p:nvPr userDrawn="1"/>
        </p:nvSpPr>
        <p:spPr>
          <a:xfrm>
            <a:off x="3302001" y="642407"/>
            <a:ext cx="5587999" cy="5588633"/>
          </a:xfrm>
          <a:prstGeom prst="donut">
            <a:avLst>
              <a:gd name="adj" fmla="val 11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EE231F-7CBD-4DC1-8231-0BD7C3052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912" y="262099"/>
            <a:ext cx="917497" cy="11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plus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0" y="1379220"/>
            <a:ext cx="5658151" cy="5050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D517F-8C94-4187-A8AC-6B4CFE53D072}"/>
              </a:ext>
            </a:extLst>
          </p:cNvPr>
          <p:cNvCxnSpPr>
            <a:cxnSpLocks/>
          </p:cNvCxnSpPr>
          <p:nvPr userDrawn="1"/>
        </p:nvCxnSpPr>
        <p:spPr>
          <a:xfrm>
            <a:off x="325566" y="1296015"/>
            <a:ext cx="5668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3FF3AA-1956-4326-9C15-FD257092F1E9}"/>
              </a:ext>
            </a:extLst>
          </p:cNvPr>
          <p:cNvCxnSpPr>
            <a:cxnSpLocks/>
          </p:cNvCxnSpPr>
          <p:nvPr userDrawn="1"/>
        </p:nvCxnSpPr>
        <p:spPr>
          <a:xfrm>
            <a:off x="6195061" y="1298111"/>
            <a:ext cx="5677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0B9D6A-DDC7-443E-99AA-56F2A2245F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900" y="1379220"/>
            <a:ext cx="5688013" cy="5050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57FBED-0D17-420B-B1A2-88DAE1188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50" y="1107157"/>
            <a:ext cx="5662383" cy="22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75E2F08-8776-4EA2-92B3-35A869122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4901" y="1107157"/>
            <a:ext cx="5688012" cy="22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572613-6906-46F6-9A2F-D221E756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162000"/>
            <a:ext cx="11134800" cy="543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plus Heading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01" y="1379220"/>
            <a:ext cx="7633400" cy="5050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0B9D6A-DDC7-443E-99AA-56F2A2245F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37525" y="1379220"/>
            <a:ext cx="3735388" cy="5050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57FBED-0D17-420B-B1A2-88DAE1188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50" y="1107157"/>
            <a:ext cx="7626651" cy="22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75E2F08-8776-4EA2-92B3-35A869122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7525" y="1107157"/>
            <a:ext cx="3735388" cy="22461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F68CAB-6090-4830-B7E7-006DB820E840}"/>
              </a:ext>
            </a:extLst>
          </p:cNvPr>
          <p:cNvCxnSpPr>
            <a:cxnSpLocks/>
          </p:cNvCxnSpPr>
          <p:nvPr userDrawn="1"/>
        </p:nvCxnSpPr>
        <p:spPr>
          <a:xfrm>
            <a:off x="8134997" y="1296015"/>
            <a:ext cx="3737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BEFE06-44B5-418E-A23B-77B2BA225AB5}"/>
              </a:ext>
            </a:extLst>
          </p:cNvPr>
          <p:cNvCxnSpPr>
            <a:cxnSpLocks/>
          </p:cNvCxnSpPr>
          <p:nvPr userDrawn="1"/>
        </p:nvCxnSpPr>
        <p:spPr>
          <a:xfrm>
            <a:off x="328319" y="1296015"/>
            <a:ext cx="76218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E1D608BE-1885-4B70-979A-D7010838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162000"/>
            <a:ext cx="11134800" cy="543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plus Heading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806266"/>
            <a:ext cx="1763712" cy="4623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D517F-8C94-4187-A8AC-6B4CFE53D072}"/>
              </a:ext>
            </a:extLst>
          </p:cNvPr>
          <p:cNvCxnSpPr>
            <a:cxnSpLocks/>
          </p:cNvCxnSpPr>
          <p:nvPr userDrawn="1"/>
        </p:nvCxnSpPr>
        <p:spPr>
          <a:xfrm>
            <a:off x="317946" y="1664315"/>
            <a:ext cx="1764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3FF3AA-1956-4326-9C15-FD257092F1E9}"/>
              </a:ext>
            </a:extLst>
          </p:cNvPr>
          <p:cNvCxnSpPr>
            <a:cxnSpLocks/>
          </p:cNvCxnSpPr>
          <p:nvPr userDrawn="1"/>
        </p:nvCxnSpPr>
        <p:spPr>
          <a:xfrm>
            <a:off x="2273300" y="1666411"/>
            <a:ext cx="5676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0B9D6A-DDC7-443E-99AA-56F2A2245F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73301" y="1806266"/>
            <a:ext cx="5676900" cy="4623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57FBED-0D17-420B-B1A2-88DAE1188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89" y="1105835"/>
            <a:ext cx="1763712" cy="54343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75E2F08-8776-4EA2-92B3-35A869122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73301" y="1105835"/>
            <a:ext cx="5676899" cy="54343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572613-6906-46F6-9A2F-D221E756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162000"/>
            <a:ext cx="11134800" cy="543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AAD38A-0DA8-403A-8A0F-DC9F196DB877}"/>
              </a:ext>
            </a:extLst>
          </p:cNvPr>
          <p:cNvCxnSpPr>
            <a:cxnSpLocks/>
          </p:cNvCxnSpPr>
          <p:nvPr userDrawn="1"/>
        </p:nvCxnSpPr>
        <p:spPr>
          <a:xfrm>
            <a:off x="8137524" y="1666411"/>
            <a:ext cx="373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53F1AC3-1F89-4BFC-A485-990D2CFEF0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7526" y="1105835"/>
            <a:ext cx="3735388" cy="54343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latin typeface="Franklin Gothic Demi" panose="020B0703020102020204" pitchFamily="34" charset="0"/>
              </a:defRPr>
            </a:lvl1pPr>
            <a:lvl2pPr marL="3603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D3FEDBC-999B-4FFF-B05B-205020CF0C5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37524" y="1809132"/>
            <a:ext cx="3735388" cy="4623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299" y="161409"/>
            <a:ext cx="11133632" cy="5434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50" y="1379220"/>
            <a:ext cx="11549363" cy="5050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2014" y="6548793"/>
            <a:ext cx="2743200" cy="1816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3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706" r:id="rId34"/>
    <p:sldLayoutId id="2147483707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Wingdings 2" panose="05020102010507070707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223838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27013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100" indent="-233363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65288" indent="-233363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SzPct val="90000"/>
        <a:buFont typeface="Franklin Gothic Book" panose="020B0503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12">
          <p15:clr>
            <a:srgbClr val="F26B43"/>
          </p15:clr>
        </p15:guide>
        <p15:guide id="2" pos="1432">
          <p15:clr>
            <a:srgbClr val="F26B43"/>
          </p15:clr>
        </p15:guide>
        <p15:guide id="3" pos="2544">
          <p15:clr>
            <a:srgbClr val="F26B43"/>
          </p15:clr>
        </p15:guide>
        <p15:guide id="4" pos="2664">
          <p15:clr>
            <a:srgbClr val="F26B43"/>
          </p15:clr>
        </p15:guide>
        <p15:guide id="5" pos="7479">
          <p15:clr>
            <a:srgbClr val="F26B43"/>
          </p15:clr>
        </p15:guide>
        <p15:guide id="6" pos="6358">
          <p15:clr>
            <a:srgbClr val="F26B43"/>
          </p15:clr>
        </p15:guide>
        <p15:guide id="7" pos="6238">
          <p15:clr>
            <a:srgbClr val="F26B43"/>
          </p15:clr>
        </p15:guide>
        <p15:guide id="8" pos="5126">
          <p15:clr>
            <a:srgbClr val="F26B43"/>
          </p15:clr>
        </p15:guide>
        <p15:guide id="9" pos="5008">
          <p15:clr>
            <a:srgbClr val="F26B43"/>
          </p15:clr>
        </p15:guide>
        <p15:guide id="10" pos="3896">
          <p15:clr>
            <a:srgbClr val="F26B43"/>
          </p15:clr>
        </p15:guide>
        <p15:guide id="11" pos="3776">
          <p15:clr>
            <a:srgbClr val="F26B43"/>
          </p15:clr>
        </p15:guide>
        <p15:guide id="12" orient="horz" pos="684">
          <p15:clr>
            <a:srgbClr val="F26B43"/>
          </p15:clr>
        </p15:guide>
        <p15:guide id="13" orient="horz" pos="4050">
          <p15:clr>
            <a:srgbClr val="F26B43"/>
          </p15:clr>
        </p15:guide>
        <p15:guide id="14" pos="20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EC43287-1232-4351-F2CD-A89ADDBD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CF3F50-0CF6-9046-226E-96B939D58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C5F644-544E-ACAE-60BA-0A99F96F5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DC4764-F656-4735-9820-9886F8DF1D6A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822D01-5A76-009A-323D-66269E726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5EFA22-49A4-737E-B4A3-A90C602D6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AC1EC-23E2-4F0E-A5A4-674EC8DB95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9.emf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8C6A4CCD-F05E-C065-C13F-23C4BE6F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" y="1978985"/>
            <a:ext cx="12197538" cy="4879016"/>
          </a:xfrm>
          <a:prstGeom prst="rect">
            <a:avLst/>
          </a:prstGeom>
        </p:spPr>
      </p:pic>
      <p:pic>
        <p:nvPicPr>
          <p:cNvPr id="7" name="Immagine 6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DC7AC114-D5D7-FDB9-E6AB-527FE9EF8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53"/>
          <a:stretch/>
        </p:blipFill>
        <p:spPr>
          <a:xfrm>
            <a:off x="0" y="-71529"/>
            <a:ext cx="12197538" cy="20505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10467B-7008-CB72-8EAC-B6D5F31AF4D0}"/>
              </a:ext>
            </a:extLst>
          </p:cNvPr>
          <p:cNvSpPr txBox="1"/>
          <p:nvPr/>
        </p:nvSpPr>
        <p:spPr>
          <a:xfrm>
            <a:off x="319088" y="1701998"/>
            <a:ext cx="1116874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Transizione 5.0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rPr>
              <a:t>La trasformazione sostenibile delle imprese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63B584-E8C0-98D4-BB13-FFBDE87DAF69}"/>
              </a:ext>
            </a:extLst>
          </p:cNvPr>
          <p:cNvSpPr txBox="1"/>
          <p:nvPr/>
        </p:nvSpPr>
        <p:spPr>
          <a:xfrm>
            <a:off x="406492" y="5339216"/>
            <a:ext cx="47620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rPr>
              <a:t>Salerno, 2 ottobre 2024</a:t>
            </a:r>
          </a:p>
        </p:txBody>
      </p:sp>
      <p:pic>
        <p:nvPicPr>
          <p:cNvPr id="12" name="Immagine 11" descr="Immagine che contiene Elementi grafici, Carattere, testo, grafica&#10;&#10;Descrizione generata automaticamente">
            <a:extLst>
              <a:ext uri="{FF2B5EF4-FFF2-40B4-BE49-F238E27FC236}">
                <a16:creationId xmlns:a16="http://schemas.microsoft.com/office/drawing/2014/main" id="{7E9B1A87-A553-F52D-8BE4-4291E91AD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92" y="333325"/>
            <a:ext cx="2090337" cy="9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8" y="795060"/>
            <a:ext cx="3198812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PROGETTO DI </a:t>
            </a:r>
          </a:p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INNOVAZIONE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Investimenti trainanti</a:t>
            </a: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NB: Limite complessivo di investimenti ammissibili=50 milioni di euro annui (anno di completamento) per beneficiario</a:t>
            </a:r>
          </a:p>
          <a:p>
            <a:endParaRPr lang="it-IT" sz="16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CA1A77-0F4C-40AF-AAC9-65FD53217FEC}"/>
              </a:ext>
            </a:extLst>
          </p:cNvPr>
          <p:cNvSpPr/>
          <p:nvPr/>
        </p:nvSpPr>
        <p:spPr>
          <a:xfrm>
            <a:off x="3968885" y="505837"/>
            <a:ext cx="7983629" cy="5807413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lang="it-IT" b="1" dirty="0">
                <a:solidFill>
                  <a:schemeClr val="accent1"/>
                </a:solidFill>
              </a:rPr>
              <a:t>Quali sono i progetti di innovazione ammissibili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Sono progetti che si prefiggono una riduzione dei consumi energetici, alternativamente:</a:t>
            </a: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Della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struttura produttiva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,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non inferiore al 3% </a:t>
            </a: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Del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processo produttivo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interessato dall’investimento,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non inferiore al 5% 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All’interno di un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Progetto di Innovazione, concorrono alla base di calcolo per la determinazione del credito d’imposta: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L="228600" marR="0" lvl="0" indent="-22860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Investimenti principali in beni strumentali alla produzione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: 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Beni degli allegati A e B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annessi alla legge 11 dicembre 2016, n. 232.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lang="it-IT" sz="1600" b="1" dirty="0">
                <a:solidFill>
                  <a:srgbClr val="666E7E"/>
                </a:solidFill>
              </a:rPr>
              <a:t>S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oftware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di Energy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Dashboarding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(sistemi, di monitoraggio continuo dei consumi energetici e dell’energia autoprodotta e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autoconsumata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, o software che introducono meccanismi di efficienza energetica, con l’ausilio della sensoristica IoT di campo (Energy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Dashboarding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).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lang="it-IT" sz="1600" b="1" dirty="0">
                <a:solidFill>
                  <a:srgbClr val="666E7E"/>
                </a:solidFill>
              </a:rPr>
              <a:t>S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oftware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relativi alla gestione di impresa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se acquistati unitamente ai software</a:t>
            </a:r>
            <a:r>
              <a:rPr lang="it-IT" sz="1600" dirty="0">
                <a:solidFill>
                  <a:srgbClr val="666E7E"/>
                </a:solidFill>
              </a:rPr>
              <a:t>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di Energy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Dashboarding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.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600" b="1" dirty="0">
              <a:solidFill>
                <a:srgbClr val="666E7E"/>
              </a:solidFill>
            </a:endParaRPr>
          </a:p>
          <a:p>
            <a:pPr algn="just" defTabSz="622300">
              <a:spcBef>
                <a:spcPct val="0"/>
              </a:spcBef>
              <a:buClr>
                <a:schemeClr val="tx1"/>
              </a:buClr>
              <a:defRPr/>
            </a:pPr>
            <a:r>
              <a:rPr lang="it-IT" b="1" dirty="0">
                <a:solidFill>
                  <a:srgbClr val="666E7E"/>
                </a:solidFill>
              </a:rPr>
              <a:t>Condizioni: </a:t>
            </a: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 beni devono essere nuovi</a:t>
            </a: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lang="it-IT" sz="1600" dirty="0">
                <a:solidFill>
                  <a:srgbClr val="666E7E"/>
                </a:solidFill>
              </a:rPr>
              <a:t>I beni devono essere interconnessi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al sistema aziendale di gestione della produzione o alla rete di fornitura</a:t>
            </a: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lang="it-IT" sz="1600" dirty="0">
                <a:solidFill>
                  <a:srgbClr val="666E7E"/>
                </a:solidFill>
              </a:rPr>
              <a:t>I beni devono portare ad una riduzione % dei consumi energetici</a:t>
            </a:r>
          </a:p>
          <a:p>
            <a:pPr lvl="1" algn="just" defTabSz="622300">
              <a:spcBef>
                <a:spcPct val="0"/>
              </a:spcBef>
              <a:buClr>
                <a:schemeClr val="tx1"/>
              </a:buClr>
              <a:defRPr/>
            </a:pP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9A4EDF4-78B6-40C9-20FB-D56189C56C7D}"/>
              </a:ext>
            </a:extLst>
          </p:cNvPr>
          <p:cNvSpPr/>
          <p:nvPr/>
        </p:nvSpPr>
        <p:spPr>
          <a:xfrm>
            <a:off x="4954292" y="5369009"/>
            <a:ext cx="6581254" cy="137862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8" y="782360"/>
            <a:ext cx="3249612" cy="372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PROGETTO DI </a:t>
            </a:r>
          </a:p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INNOVAZIONE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Investimenti trainati</a:t>
            </a: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NB: Limite complessivo di investimenti ammissibili=50 milioni di euro annui (anno di completamento) per beneficiario</a:t>
            </a: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28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CA1A77-0F4C-40AF-AAC9-65FD53217FEC}"/>
              </a:ext>
            </a:extLst>
          </p:cNvPr>
          <p:cNvSpPr/>
          <p:nvPr/>
        </p:nvSpPr>
        <p:spPr>
          <a:xfrm>
            <a:off x="3889851" y="782360"/>
            <a:ext cx="7130536" cy="3965123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lvl="1" algn="just" defTabSz="622300">
              <a:spcBef>
                <a:spcPct val="0"/>
              </a:spcBef>
              <a:buClr>
                <a:schemeClr val="tx1"/>
              </a:buClr>
              <a:defRPr/>
            </a:pP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L="342900" marR="0" lvl="0" indent="-34290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buFont typeface="+mj-lt"/>
              <a:buAutoNum type="alphaUcPeriod" startAt="2"/>
              <a:tabLst/>
              <a:defRPr/>
            </a:pPr>
            <a:r>
              <a:rPr lang="it-IT" sz="1600" b="1" dirty="0">
                <a:solidFill>
                  <a:schemeClr val="accent1"/>
                </a:solidFill>
              </a:rPr>
              <a:t>Investimenti trainati </a:t>
            </a:r>
            <a:r>
              <a:rPr lang="it-IT" sz="1600" dirty="0">
                <a:solidFill>
                  <a:srgbClr val="666E7E"/>
                </a:solidFill>
              </a:rPr>
              <a:t>(richiedono la presenza di investimenti di cui al punto A):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600" dirty="0">
              <a:solidFill>
                <a:srgbClr val="666E7E"/>
              </a:solidFill>
            </a:endParaRP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lang="it-IT" sz="1600" dirty="0">
                <a:solidFill>
                  <a:srgbClr val="666E7E"/>
                </a:solidFill>
              </a:rPr>
              <a:t>Investimenti in beni materiali nuovi finalizzati </a:t>
            </a:r>
            <a:r>
              <a:rPr lang="it-IT" sz="1600" b="1" dirty="0">
                <a:solidFill>
                  <a:srgbClr val="666E7E"/>
                </a:solidFill>
              </a:rPr>
              <a:t>all’autoproduzione di energia da fonti rinnovabili </a:t>
            </a:r>
            <a:r>
              <a:rPr lang="it-IT" sz="1600" dirty="0">
                <a:solidFill>
                  <a:srgbClr val="666E7E"/>
                </a:solidFill>
              </a:rPr>
              <a:t>destinata all’autoconsumo compresi gli impianti per lo stoccaggio dell’energia prodotta. E </a:t>
            </a:r>
            <a:r>
              <a:rPr lang="it-IT" sz="1600" b="1" dirty="0">
                <a:solidFill>
                  <a:srgbClr val="666E7E"/>
                </a:solidFill>
              </a:rPr>
              <a:t>sono escluse </a:t>
            </a:r>
            <a:r>
              <a:rPr lang="it-IT" sz="1600" dirty="0">
                <a:solidFill>
                  <a:srgbClr val="666E7E"/>
                </a:solidFill>
              </a:rPr>
              <a:t>le biomasse. 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endParaRPr lang="it-IT" sz="1600" dirty="0">
              <a:solidFill>
                <a:srgbClr val="666E7E"/>
              </a:solidFill>
            </a:endParaRP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lang="it-IT" sz="1600" dirty="0">
                <a:solidFill>
                  <a:srgbClr val="666E7E"/>
                </a:solidFill>
              </a:rPr>
              <a:t>Spese per la </a:t>
            </a:r>
            <a:r>
              <a:rPr lang="it-IT" sz="1600" b="1" dirty="0">
                <a:solidFill>
                  <a:srgbClr val="666E7E"/>
                </a:solidFill>
              </a:rPr>
              <a:t>formazione</a:t>
            </a:r>
            <a:r>
              <a:rPr lang="it-IT" sz="1600" dirty="0">
                <a:solidFill>
                  <a:srgbClr val="666E7E"/>
                </a:solidFill>
              </a:rPr>
              <a:t> del personale (ex art 31 GBER) sostenute per l’acquisizione/consolidamento di competenze nelle tecnologie rilevanti per la transizione digitale ed energetica, nel limite del 10% del costo degli altri investimenti del progetto di innovazione </a:t>
            </a:r>
            <a:r>
              <a:rPr lang="it-IT" sz="1600" b="1" dirty="0">
                <a:solidFill>
                  <a:srgbClr val="666E7E"/>
                </a:solidFill>
              </a:rPr>
              <a:t>(somma beni trainati e trainanti)</a:t>
            </a:r>
            <a:r>
              <a:rPr lang="it-IT" sz="1600" dirty="0">
                <a:solidFill>
                  <a:srgbClr val="666E7E"/>
                </a:solidFill>
              </a:rPr>
              <a:t>, e nel limite massimo di 300.000 euro. La formazione deve essere erogata da </a:t>
            </a:r>
            <a:r>
              <a:rPr lang="it-IT" sz="1600" b="1" dirty="0">
                <a:solidFill>
                  <a:srgbClr val="666E7E"/>
                </a:solidFill>
              </a:rPr>
              <a:t>soggetti abilitati esterni</a:t>
            </a:r>
            <a:r>
              <a:rPr lang="it-IT" sz="1600" dirty="0">
                <a:solidFill>
                  <a:srgbClr val="666E7E"/>
                </a:solidFill>
              </a:rPr>
              <a:t>.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9A4EDF4-78B6-40C9-20FB-D56189C56C7D}"/>
              </a:ext>
            </a:extLst>
          </p:cNvPr>
          <p:cNvSpPr/>
          <p:nvPr/>
        </p:nvSpPr>
        <p:spPr>
          <a:xfrm>
            <a:off x="4954292" y="5369009"/>
            <a:ext cx="6581254" cy="137862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8" y="799981"/>
            <a:ext cx="32623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AMBITO TEMPORALE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Investimenti dal 1 gennaio 2024 al 31 dicembre 2025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CA1A77-0F4C-40AF-AAC9-65FD53217FEC}"/>
              </a:ext>
            </a:extLst>
          </p:cNvPr>
          <p:cNvSpPr/>
          <p:nvPr/>
        </p:nvSpPr>
        <p:spPr>
          <a:xfrm>
            <a:off x="4056434" y="447472"/>
            <a:ext cx="7896080" cy="5072381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Data di Avvio</a:t>
            </a:r>
            <a:endParaRPr lang="it-IT" sz="1600" b="1" dirty="0">
              <a:solidFill>
                <a:schemeClr val="accent1"/>
              </a:solidFill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«data del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primo impegno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giuridicamente vincolante ad ordinare i beni oggetto di investimento, ovvero qualsiasi altro tipo di impegno che renda irreversibile l’investimento stesso, a seconda di quale condizione si verifichi prima»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 rilevare, per i progetti 2024, è dunque 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data di effettuazione dell’ordine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che deve essere successiva al 1 gennaio 2024.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Data di conclusione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lang="it-IT" sz="1600" dirty="0">
                <a:solidFill>
                  <a:srgbClr val="666E7E"/>
                </a:solidFill>
              </a:rPr>
              <a:t>P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er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gli investimenti in beni strumentali materiali e immateriali (beni trainanti) vigono le regole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dell’articolo 109 del TUIR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(consegna o spedizione)</a:t>
            </a: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Per le rinnovabili (investimento trainato) rileva invece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data di fine lavori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dei medesimi beni</a:t>
            </a: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Per la formazione (anch’esso investimento trainato) rileva 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data di sostenimento dell’esame finale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tabLst/>
              <a:defRPr/>
            </a:pPr>
            <a:endParaRPr lang="it-IT" sz="1600" b="1" noProof="0" dirty="0">
              <a:solidFill>
                <a:srgbClr val="666E7E"/>
              </a:solidFill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rgbClr val="00AEEF"/>
              </a:buClr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NB: Sono esclusi gli investimenti «prenotati» nel 2023, anche se effettuati nel 2024/2025. 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9A4EDF4-78B6-40C9-20FB-D56189C56C7D}"/>
              </a:ext>
            </a:extLst>
          </p:cNvPr>
          <p:cNvSpPr/>
          <p:nvPr/>
        </p:nvSpPr>
        <p:spPr>
          <a:xfrm>
            <a:off x="4954292" y="5369009"/>
            <a:ext cx="6581254" cy="137862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DD1A3431-BD95-21A7-5406-4D0E358DA46D}"/>
              </a:ext>
            </a:extLst>
          </p:cNvPr>
          <p:cNvCxnSpPr>
            <a:stCxn id="24" idx="4"/>
            <a:endCxn id="28" idx="0"/>
          </p:cNvCxnSpPr>
          <p:nvPr/>
        </p:nvCxnSpPr>
        <p:spPr>
          <a:xfrm>
            <a:off x="4394819" y="1029980"/>
            <a:ext cx="0" cy="4888236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2" y="0"/>
            <a:ext cx="2951740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8" y="765999"/>
            <a:ext cx="24232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COME FUNZIONA?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CF3452-4651-FDBE-079A-360AF7EE9FDB}"/>
              </a:ext>
            </a:extLst>
          </p:cNvPr>
          <p:cNvGrpSpPr/>
          <p:nvPr/>
        </p:nvGrpSpPr>
        <p:grpSpPr>
          <a:xfrm>
            <a:off x="5180141" y="155510"/>
            <a:ext cx="5584934" cy="1296956"/>
            <a:chOff x="4254759" y="118188"/>
            <a:chExt cx="5584934" cy="1296956"/>
          </a:xfrm>
        </p:grpSpPr>
        <p:pic>
          <p:nvPicPr>
            <p:cNvPr id="1028" name="Picture 4" descr="Machine Icon Grafica di rudezstudio · Creative Fabrica">
              <a:extLst>
                <a:ext uri="{FF2B5EF4-FFF2-40B4-BE49-F238E27FC236}">
                  <a16:creationId xmlns:a16="http://schemas.microsoft.com/office/drawing/2014/main" id="{AA53C597-251C-753E-EDA6-BECCE4FCE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765" y="218693"/>
              <a:ext cx="135233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achine Icon Grafica di rudezstudio · Creative Fabrica">
              <a:extLst>
                <a:ext uri="{FF2B5EF4-FFF2-40B4-BE49-F238E27FC236}">
                  <a16:creationId xmlns:a16="http://schemas.microsoft.com/office/drawing/2014/main" id="{A8DAF11B-AF9D-6220-DB0D-E02500CA4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360" y="218693"/>
              <a:ext cx="135233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Manufacturing engineering machine icon Royalty Free Vector">
              <a:extLst>
                <a:ext uri="{FF2B5EF4-FFF2-40B4-BE49-F238E27FC236}">
                  <a16:creationId xmlns:a16="http://schemas.microsoft.com/office/drawing/2014/main" id="{4C60E536-6DA2-51B9-F48A-B86508F74C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05786" y="281473"/>
              <a:ext cx="805887" cy="77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Machine Icon Grafica di rudezstudio · Creative Fabrica">
              <a:extLst>
                <a:ext uri="{FF2B5EF4-FFF2-40B4-BE49-F238E27FC236}">
                  <a16:creationId xmlns:a16="http://schemas.microsoft.com/office/drawing/2014/main" id="{CFCD9F1F-CE22-9525-8AC0-2F21128E6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154" y="279043"/>
              <a:ext cx="1170970" cy="77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366140A-A7C6-7972-EC7C-2CE13CCA9AB4}"/>
                </a:ext>
              </a:extLst>
            </p:cNvPr>
            <p:cNvSpPr/>
            <p:nvPr/>
          </p:nvSpPr>
          <p:spPr>
            <a:xfrm>
              <a:off x="4254759" y="127519"/>
              <a:ext cx="1922106" cy="1287625"/>
            </a:xfrm>
            <a:prstGeom prst="roundRect">
              <a:avLst/>
            </a:prstGeom>
            <a:noFill/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050">
                  <a:solidFill>
                    <a:sysClr val="windowText" lastClr="000000"/>
                  </a:solidFill>
                </a:rPr>
                <a:t>ACQUISTO DI UN BENE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D1E4F87-ECF9-D6CF-68AB-8602EEB69CDB}"/>
                </a:ext>
              </a:extLst>
            </p:cNvPr>
            <p:cNvSpPr/>
            <p:nvPr/>
          </p:nvSpPr>
          <p:spPr>
            <a:xfrm>
              <a:off x="6842448" y="118188"/>
              <a:ext cx="2880000" cy="1287625"/>
            </a:xfrm>
            <a:prstGeom prst="roundRect">
              <a:avLst/>
            </a:prstGeom>
            <a:noFill/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050">
                  <a:solidFill>
                    <a:sysClr val="windowText" lastClr="000000"/>
                  </a:solidFill>
                </a:rPr>
                <a:t>ACQUISTO DI UN INSIEME DI BENI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F3EA4F-C3E5-0AD4-924D-C45952B3FC75}"/>
              </a:ext>
            </a:extLst>
          </p:cNvPr>
          <p:cNvSpPr/>
          <p:nvPr/>
        </p:nvSpPr>
        <p:spPr>
          <a:xfrm>
            <a:off x="4798643" y="2030963"/>
            <a:ext cx="2258008" cy="11383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APPARTENERE </a:t>
            </a:r>
            <a:br>
              <a:rPr lang="en-AU" sz="1200"/>
            </a:br>
            <a:r>
              <a:rPr lang="en-AU" sz="1200" b="1"/>
              <a:t>ALL’ALLEGATO A o B</a:t>
            </a:r>
          </a:p>
          <a:p>
            <a:pPr algn="ctr"/>
            <a:r>
              <a:rPr lang="en-AU" sz="1200"/>
              <a:t>+</a:t>
            </a:r>
          </a:p>
          <a:p>
            <a:pPr algn="ctr"/>
            <a:r>
              <a:rPr lang="en-AU" sz="1200"/>
              <a:t>ESSERE </a:t>
            </a:r>
            <a:r>
              <a:rPr lang="en-AU" sz="1200" b="1"/>
              <a:t>4.0</a:t>
            </a:r>
            <a:r>
              <a:rPr lang="en-AU" sz="1200"/>
              <a:t> (5+2 </a:t>
            </a:r>
            <a:r>
              <a:rPr lang="en-AU" sz="1200" err="1"/>
              <a:t>requisiti</a:t>
            </a:r>
            <a:r>
              <a:rPr lang="en-AU" sz="120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4AF6D-AA78-6727-D5DD-16338B57A094}"/>
              </a:ext>
            </a:extLst>
          </p:cNvPr>
          <p:cNvSpPr txBox="1"/>
          <p:nvPr/>
        </p:nvSpPr>
        <p:spPr>
          <a:xfrm>
            <a:off x="6842047" y="662473"/>
            <a:ext cx="123164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050" err="1">
                <a:latin typeface="+mj-lt"/>
              </a:rPr>
              <a:t>oppure</a:t>
            </a:r>
            <a:endParaRPr lang="en-AU" sz="105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C16127-88A9-383B-159F-DB3AC922FED2}"/>
              </a:ext>
            </a:extLst>
          </p:cNvPr>
          <p:cNvSpPr txBox="1"/>
          <p:nvPr/>
        </p:nvSpPr>
        <p:spPr>
          <a:xfrm>
            <a:off x="7190390" y="1663958"/>
            <a:ext cx="123164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050" b="1">
                <a:latin typeface="+mj-lt"/>
              </a:rPr>
              <a:t>ESSI DEVONO: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FFC33A-E430-9036-0F37-0BD47F55D001}"/>
              </a:ext>
            </a:extLst>
          </p:cNvPr>
          <p:cNvSpPr/>
          <p:nvPr/>
        </p:nvSpPr>
        <p:spPr>
          <a:xfrm>
            <a:off x="8571321" y="2030963"/>
            <a:ext cx="2258008" cy="11383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/>
              <a:t>GARANTIRE UN </a:t>
            </a:r>
            <a:r>
              <a:rPr lang="en-AU" sz="1200" b="1"/>
              <a:t>RISPARMIO ENERGETICO </a:t>
            </a:r>
            <a:br>
              <a:rPr lang="en-AU" sz="1200"/>
            </a:br>
            <a:r>
              <a:rPr lang="en-AU" sz="1200"/>
              <a:t>&gt; 3% (AZIENDA) O </a:t>
            </a:r>
            <a:br>
              <a:rPr lang="en-AU" sz="1200"/>
            </a:br>
            <a:r>
              <a:rPr lang="en-AU" sz="1200"/>
              <a:t>&gt; 5% (PROCESSO)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2FCEC8-0EEB-EA18-689C-99A8E8E95E5F}"/>
              </a:ext>
            </a:extLst>
          </p:cNvPr>
          <p:cNvSpPr txBox="1"/>
          <p:nvPr/>
        </p:nvSpPr>
        <p:spPr>
          <a:xfrm>
            <a:off x="7168618" y="2705952"/>
            <a:ext cx="130939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050" err="1">
                <a:latin typeface="+mj-lt"/>
              </a:rPr>
              <a:t>contemporaneamente</a:t>
            </a:r>
            <a:endParaRPr lang="en-AU" sz="105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FD3952-5ACF-8E75-51E3-B52BDAF2ED66}"/>
              </a:ext>
            </a:extLst>
          </p:cNvPr>
          <p:cNvGrpSpPr/>
          <p:nvPr/>
        </p:nvGrpSpPr>
        <p:grpSpPr>
          <a:xfrm>
            <a:off x="7153067" y="3259567"/>
            <a:ext cx="1309397" cy="705943"/>
            <a:chOff x="7001069" y="3259567"/>
            <a:chExt cx="1309397" cy="705943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F6F39BEE-E0C0-5986-0121-BB46EF045EC7}"/>
                </a:ext>
              </a:extLst>
            </p:cNvPr>
            <p:cNvSpPr/>
            <p:nvPr/>
          </p:nvSpPr>
          <p:spPr>
            <a:xfrm>
              <a:off x="7366518" y="3461657"/>
              <a:ext cx="578498" cy="503853"/>
            </a:xfrm>
            <a:prstGeom prst="downArrow">
              <a:avLst/>
            </a:prstGeo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EEFEFC-E2C5-40A4-58EA-7F67A68408EB}"/>
                </a:ext>
              </a:extLst>
            </p:cNvPr>
            <p:cNvSpPr txBox="1"/>
            <p:nvPr/>
          </p:nvSpPr>
          <p:spPr>
            <a:xfrm>
              <a:off x="7001069" y="3259567"/>
              <a:ext cx="1309397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1050" err="1">
                  <a:latin typeface="+mj-lt"/>
                </a:rPr>
                <a:t>allora</a:t>
              </a:r>
              <a:endParaRPr lang="en-AU" sz="1050">
                <a:latin typeface="+mj-lt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FD7DB7-380B-1606-A24D-14D805355C13}"/>
              </a:ext>
            </a:extLst>
          </p:cNvPr>
          <p:cNvSpPr/>
          <p:nvPr/>
        </p:nvSpPr>
        <p:spPr>
          <a:xfrm>
            <a:off x="4835966" y="4077477"/>
            <a:ext cx="6027576" cy="830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/>
              <a:t>ACCESSO A TRANSIZIONE 5.0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27F1C8-2D05-B67B-C8C9-A9FBBA5551A6}"/>
              </a:ext>
            </a:extLst>
          </p:cNvPr>
          <p:cNvSpPr/>
          <p:nvPr/>
        </p:nvSpPr>
        <p:spPr>
          <a:xfrm>
            <a:off x="4196819" y="633980"/>
            <a:ext cx="396000" cy="396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FB8EB1-D493-F231-0C59-EBE8F2B78F02}"/>
              </a:ext>
            </a:extLst>
          </p:cNvPr>
          <p:cNvSpPr/>
          <p:nvPr/>
        </p:nvSpPr>
        <p:spPr>
          <a:xfrm>
            <a:off x="4196819" y="2402130"/>
            <a:ext cx="396000" cy="396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CF1143-08B0-A67B-92A0-88CD765A16A0}"/>
              </a:ext>
            </a:extLst>
          </p:cNvPr>
          <p:cNvSpPr/>
          <p:nvPr/>
        </p:nvSpPr>
        <p:spPr>
          <a:xfrm>
            <a:off x="4196819" y="4294689"/>
            <a:ext cx="396000" cy="396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021370E-58E8-36E5-66F2-5BFEC4EAD0A0}"/>
              </a:ext>
            </a:extLst>
          </p:cNvPr>
          <p:cNvSpPr/>
          <p:nvPr/>
        </p:nvSpPr>
        <p:spPr>
          <a:xfrm>
            <a:off x="4196819" y="5918216"/>
            <a:ext cx="396000" cy="396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4</a:t>
            </a:r>
          </a:p>
        </p:txBody>
      </p:sp>
      <p:pic>
        <p:nvPicPr>
          <p:cNvPr id="1036" name="Picture 12" descr="Solar panel - Free technology icons">
            <a:extLst>
              <a:ext uri="{FF2B5EF4-FFF2-40B4-BE49-F238E27FC236}">
                <a16:creationId xmlns:a16="http://schemas.microsoft.com/office/drawing/2014/main" id="{B2B81D76-011E-D32E-AE9F-E3C219F51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991" y="554549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0E780F-81E0-4DDF-3CF0-951F13AC4416}"/>
              </a:ext>
            </a:extLst>
          </p:cNvPr>
          <p:cNvSpPr/>
          <p:nvPr/>
        </p:nvSpPr>
        <p:spPr>
          <a:xfrm>
            <a:off x="4820412" y="5472404"/>
            <a:ext cx="2553479" cy="1287625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sz="1050">
                <a:solidFill>
                  <a:sysClr val="windowText" lastClr="000000"/>
                </a:solidFill>
              </a:rPr>
              <a:t>BENI AUTOPRODUZIONE ENERGIA DA FONTI RINNOVABILI + STOCCAGGIO</a:t>
            </a:r>
          </a:p>
        </p:txBody>
      </p:sp>
      <p:pic>
        <p:nvPicPr>
          <p:cNvPr id="30" name="Picture 12">
            <a:extLst>
              <a:ext uri="{FF2B5EF4-FFF2-40B4-BE49-F238E27FC236}">
                <a16:creationId xmlns:a16="http://schemas.microsoft.com/office/drawing/2014/main" id="{ACD13615-404C-CCB0-AE15-762F763B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1256" y="558281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71CD8A-A738-E067-5728-E4650A9EA52E}"/>
              </a:ext>
            </a:extLst>
          </p:cNvPr>
          <p:cNvSpPr/>
          <p:nvPr/>
        </p:nvSpPr>
        <p:spPr>
          <a:xfrm>
            <a:off x="8266517" y="5472404"/>
            <a:ext cx="2553479" cy="1287625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sz="1050">
                <a:solidFill>
                  <a:sysClr val="windowText" lastClr="000000"/>
                </a:solidFill>
              </a:rPr>
              <a:t>FORMAZIONE TECNOLOGIE DIGITALI ED ENERGETICHE</a:t>
            </a:r>
          </a:p>
        </p:txBody>
      </p:sp>
      <p:sp>
        <p:nvSpPr>
          <p:cNvPr id="1024" name="Arrow: Down 1023">
            <a:extLst>
              <a:ext uri="{FF2B5EF4-FFF2-40B4-BE49-F238E27FC236}">
                <a16:creationId xmlns:a16="http://schemas.microsoft.com/office/drawing/2014/main" id="{365ABAF6-6AA2-D4A0-7C69-15D2FF34467D}"/>
              </a:ext>
            </a:extLst>
          </p:cNvPr>
          <p:cNvSpPr/>
          <p:nvPr/>
        </p:nvSpPr>
        <p:spPr>
          <a:xfrm rot="10800000">
            <a:off x="5863152" y="5047089"/>
            <a:ext cx="468000" cy="360000"/>
          </a:xfrm>
          <a:prstGeom prst="downArrow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5" name="Arrow: Down 1024">
            <a:extLst>
              <a:ext uri="{FF2B5EF4-FFF2-40B4-BE49-F238E27FC236}">
                <a16:creationId xmlns:a16="http://schemas.microsoft.com/office/drawing/2014/main" id="{82E41A9F-46E3-404B-EAFE-00998E315B42}"/>
              </a:ext>
            </a:extLst>
          </p:cNvPr>
          <p:cNvSpPr/>
          <p:nvPr/>
        </p:nvSpPr>
        <p:spPr>
          <a:xfrm rot="10800000">
            <a:off x="9309256" y="5047089"/>
            <a:ext cx="468000" cy="360000"/>
          </a:xfrm>
          <a:prstGeom prst="downArrow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1" name="Arrow: Left-Right 1030">
            <a:extLst>
              <a:ext uri="{FF2B5EF4-FFF2-40B4-BE49-F238E27FC236}">
                <a16:creationId xmlns:a16="http://schemas.microsoft.com/office/drawing/2014/main" id="{B484AD0A-880A-45BC-61BD-A9DC22D80680}"/>
              </a:ext>
            </a:extLst>
          </p:cNvPr>
          <p:cNvSpPr/>
          <p:nvPr/>
        </p:nvSpPr>
        <p:spPr>
          <a:xfrm rot="10800000">
            <a:off x="7573764" y="2353653"/>
            <a:ext cx="468000" cy="360000"/>
          </a:xfrm>
          <a:prstGeom prst="leftRightArrow">
            <a:avLst/>
          </a:prstGeom>
          <a:solidFill>
            <a:schemeClr val="accent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33" name="Picture 2" descr="Energy storage Generic Outline Color icon">
            <a:extLst>
              <a:ext uri="{FF2B5EF4-FFF2-40B4-BE49-F238E27FC236}">
                <a16:creationId xmlns:a16="http://schemas.microsoft.com/office/drawing/2014/main" id="{53B90DC3-ABA8-1B17-C5AB-F36F1535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873" y="557193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>
            <a:extLst>
              <a:ext uri="{FF2B5EF4-FFF2-40B4-BE49-F238E27FC236}">
                <a16:creationId xmlns:a16="http://schemas.microsoft.com/office/drawing/2014/main" id="{ED84A97F-8DD8-683C-2611-5066ACCB00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064" y="6481159"/>
            <a:ext cx="319086" cy="3168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D665AF-8737-DDB5-92AA-641BEF9E64DF}"/>
              </a:ext>
            </a:extLst>
          </p:cNvPr>
          <p:cNvSpPr txBox="1"/>
          <p:nvPr/>
        </p:nvSpPr>
        <p:spPr>
          <a:xfrm>
            <a:off x="196889" y="1920275"/>
            <a:ext cx="2483366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400" i="1" u="sng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NB</a:t>
            </a:r>
            <a:r>
              <a:rPr lang="it-IT" sz="1400" i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:  Sono ammissibili uno o più progetti di innovazione ma non possono coesistere più progetti contestualmente sulla stessa struttura produttiva. </a:t>
            </a:r>
          </a:p>
          <a:p>
            <a:pPr algn="just"/>
            <a:endParaRPr lang="it-IT" sz="1400" i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it-IT" sz="1400" i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Quindi per ogni struttura produttiva è possibile avviare un solo progetto di innovazione alla volta. </a:t>
            </a:r>
          </a:p>
          <a:p>
            <a:pPr algn="just"/>
            <a:endParaRPr lang="it-IT" sz="1400" i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it-IT" sz="1400" b="1" i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Deroghe: </a:t>
            </a:r>
          </a:p>
          <a:p>
            <a:pPr algn="just"/>
            <a:r>
              <a:rPr lang="it-IT" sz="1400" i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Progetti già completati il cui credito sia compensabile </a:t>
            </a:r>
          </a:p>
          <a:p>
            <a:pPr algn="just"/>
            <a:endParaRPr lang="it-IT" sz="1400" i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it-IT" sz="1400" i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Mancato perfezionamento della procedura di fruizione </a:t>
            </a:r>
          </a:p>
        </p:txBody>
      </p:sp>
    </p:spTree>
    <p:extLst>
      <p:ext uri="{BB962C8B-B14F-4D97-AF65-F5344CB8AC3E}">
        <p14:creationId xmlns:p14="http://schemas.microsoft.com/office/powerpoint/2010/main" val="28360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8" y="786928"/>
            <a:ext cx="3249612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SISTEMI PER L’AUTOPRODUZIONE DI ENERGIA DA FONTI RINNOVABILI (FER)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Focus Fotovoltaico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CA1A77-0F4C-40AF-AAC9-65FD53217FEC}"/>
              </a:ext>
            </a:extLst>
          </p:cNvPr>
          <p:cNvSpPr/>
          <p:nvPr/>
        </p:nvSpPr>
        <p:spPr>
          <a:xfrm>
            <a:off x="3831091" y="2759934"/>
            <a:ext cx="7714381" cy="1685606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Sulla base di una apposita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attestazione 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rilasciata dal produttore, infatti, possono rientrare solamente i moduli fotovoltaici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prodotti negli Stati membri UE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 conformi ai seguenti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requisiti di prestazioni minime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:</a:t>
            </a:r>
          </a:p>
          <a:p>
            <a:pPr marL="342900" indent="-342900" algn="just">
              <a:lnSpc>
                <a:spcPct val="10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efficienza a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livello di modulo 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almeno pari al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21,5%</a:t>
            </a:r>
            <a:endParaRPr lang="it-IT" sz="1600" dirty="0">
              <a:solidFill>
                <a:srgbClr val="666E7E">
                  <a:alpha val="80000"/>
                </a:srgbClr>
              </a:solidFill>
            </a:endParaRPr>
          </a:p>
          <a:p>
            <a:pPr marL="342900" indent="-342900" algn="just">
              <a:lnSpc>
                <a:spcPct val="10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efficienza a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livello di cella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 almeno pari al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23,5%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 per una base di calcolo pari al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120%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 dei costi effettivi</a:t>
            </a:r>
          </a:p>
          <a:p>
            <a:pPr marL="342900" indent="-342900" algn="just">
              <a:lnSpc>
                <a:spcPct val="10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composti da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celle bifacciali 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ad etero-giunzione di silicio o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tandem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 prodotte nell'Unione europea con un'efficienza di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cella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 almeno pari al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24%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 per una base di calcolo pari al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140%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 dei costi effettivi sostenuti.</a:t>
            </a:r>
          </a:p>
          <a:p>
            <a:pPr algn="just">
              <a:lnSpc>
                <a:spcPct val="100000"/>
              </a:lnSpc>
            </a:pPr>
            <a:endParaRPr lang="en-AU" sz="1400" dirty="0">
              <a:solidFill>
                <a:srgbClr val="666E7E">
                  <a:alpha val="80000"/>
                </a:srgb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AU" sz="1600" dirty="0">
                <a:solidFill>
                  <a:srgbClr val="666E7E">
                    <a:alpha val="80000"/>
                  </a:srgbClr>
                </a:solidFill>
              </a:rPr>
              <a:t>Sono </a:t>
            </a:r>
            <a:r>
              <a:rPr lang="en-AU" sz="1600" dirty="0" err="1">
                <a:solidFill>
                  <a:srgbClr val="666E7E">
                    <a:alpha val="80000"/>
                  </a:srgbClr>
                </a:solidFill>
              </a:rPr>
              <a:t>inoltre</a:t>
            </a:r>
            <a:r>
              <a:rPr lang="en-AU" sz="1600" dirty="0">
                <a:solidFill>
                  <a:srgbClr val="666E7E">
                    <a:alpha val="80000"/>
                  </a:srgbClr>
                </a:solidFill>
              </a:rPr>
              <a:t> </a:t>
            </a:r>
            <a:r>
              <a:rPr lang="en-AU" sz="1600" dirty="0" err="1">
                <a:solidFill>
                  <a:srgbClr val="666E7E">
                    <a:alpha val="80000"/>
                  </a:srgbClr>
                </a:solidFill>
              </a:rPr>
              <a:t>inclusi</a:t>
            </a:r>
            <a:r>
              <a:rPr lang="en-AU" sz="1600" dirty="0">
                <a:solidFill>
                  <a:srgbClr val="666E7E">
                    <a:alpha val="80000"/>
                  </a:srgbClr>
                </a:solidFill>
              </a:rPr>
              <a:t>:</a:t>
            </a:r>
          </a:p>
          <a:p>
            <a:pPr marL="285750" indent="-285750" algn="just">
              <a:lnSpc>
                <a:spcPct val="10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i gruppi di generazione dell’energia elettrica</a:t>
            </a:r>
          </a:p>
          <a:p>
            <a:pPr marL="285750" indent="-285750" algn="just">
              <a:lnSpc>
                <a:spcPct val="10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i servizi ausiliari di impianto</a:t>
            </a:r>
          </a:p>
          <a:p>
            <a:pPr marL="285750" indent="-285750" algn="just">
              <a:lnSpc>
                <a:spcPct val="10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i trasformatori posti a monte dei punti di connessione della rete elettrica, nonché i misuratori dell’energia elettrica funzionali alla produzione di energia elettrica;</a:t>
            </a:r>
          </a:p>
          <a:p>
            <a:pPr marL="285750" indent="-285750" algn="just">
              <a:lnSpc>
                <a:spcPct val="10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gli impianti per lo stoccaggio dell’energia prodotta.</a:t>
            </a: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rgbClr val="666E7E">
                  <a:alpha val="80000"/>
                </a:srgb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NB: I beni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devono essere allacciati alla rete dei produttor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i di energia </a:t>
            </a:r>
            <a:r>
              <a:rPr lang="it-IT" sz="1600" b="1" dirty="0">
                <a:solidFill>
                  <a:srgbClr val="666E7E">
                    <a:alpha val="80000"/>
                  </a:srgbClr>
                </a:solidFill>
              </a:rPr>
              <a:t>entro un anno </a:t>
            </a:r>
            <a:r>
              <a:rPr lang="it-IT" sz="1600" dirty="0">
                <a:solidFill>
                  <a:srgbClr val="666E7E">
                    <a:alpha val="80000"/>
                  </a:srgbClr>
                </a:solidFill>
              </a:rPr>
              <a:t>dalla data di completamento del progetto di innovazione</a:t>
            </a:r>
            <a:r>
              <a:rPr lang="it-IT" sz="16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chemeClr val="tx1">
                    <a:alpha val="80000"/>
                  </a:schemeClr>
                </a:solidFill>
              </a:rPr>
              <a:t>NB: Siamo in attesa della </a:t>
            </a:r>
            <a:r>
              <a:rPr lang="it-IT" sz="1600" dirty="0" err="1">
                <a:solidFill>
                  <a:schemeClr val="tx1">
                    <a:alpha val="80000"/>
                  </a:schemeClr>
                </a:solidFill>
              </a:rPr>
              <a:t>predisposizone</a:t>
            </a:r>
            <a:r>
              <a:rPr lang="it-IT" sz="1600" dirty="0">
                <a:solidFill>
                  <a:schemeClr val="tx1">
                    <a:alpha val="80000"/>
                  </a:schemeClr>
                </a:solidFill>
              </a:rPr>
              <a:t> del Registro delle tecnologie del fotovoltaico</a:t>
            </a: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B05C55-F6CE-9C4E-7395-2A1490C18C40}"/>
              </a:ext>
            </a:extLst>
          </p:cNvPr>
          <p:cNvGrpSpPr>
            <a:grpSpLocks noChangeAspect="1"/>
          </p:cNvGrpSpPr>
          <p:nvPr/>
        </p:nvGrpSpPr>
        <p:grpSpPr>
          <a:xfrm>
            <a:off x="673884" y="4243375"/>
            <a:ext cx="2461302" cy="2461302"/>
            <a:chOff x="505418" y="554151"/>
            <a:chExt cx="5894589" cy="5894589"/>
          </a:xfrm>
        </p:grpSpPr>
        <p:pic>
          <p:nvPicPr>
            <p:cNvPr id="3" name="Picture 2" descr="Immagini di Fotovoltaico - Download gratuiti su Freepik">
              <a:extLst>
                <a:ext uri="{FF2B5EF4-FFF2-40B4-BE49-F238E27FC236}">
                  <a16:creationId xmlns:a16="http://schemas.microsoft.com/office/drawing/2014/main" id="{790C3A31-89D4-E929-B8B9-619AE36F9B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 bwMode="auto">
            <a:xfrm>
              <a:off x="505418" y="554151"/>
              <a:ext cx="5742189" cy="5742189"/>
            </a:xfrm>
            <a:custGeom>
              <a:avLst/>
              <a:gdLst/>
              <a:ahLst/>
              <a:cxnLst/>
              <a:rect l="l" t="t" r="r" b="b"/>
              <a:pathLst>
                <a:path w="1838528" h="1838528">
                  <a:moveTo>
                    <a:pt x="919264" y="0"/>
                  </a:moveTo>
                  <a:cubicBezTo>
                    <a:pt x="1426959" y="0"/>
                    <a:pt x="1838528" y="411569"/>
                    <a:pt x="1838528" y="919264"/>
                  </a:cubicBezTo>
                  <a:cubicBezTo>
                    <a:pt x="1838528" y="1426959"/>
                    <a:pt x="1426959" y="1838528"/>
                    <a:pt x="919264" y="1838528"/>
                  </a:cubicBezTo>
                  <a:cubicBezTo>
                    <a:pt x="411569" y="1838528"/>
                    <a:pt x="0" y="1426959"/>
                    <a:pt x="0" y="919264"/>
                  </a:cubicBezTo>
                  <a:cubicBezTo>
                    <a:pt x="0" y="411569"/>
                    <a:pt x="411569" y="0"/>
                    <a:pt x="919264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magini di Fotovoltaico - Download gratuiti su Freepik">
              <a:extLst>
                <a:ext uri="{FF2B5EF4-FFF2-40B4-BE49-F238E27FC236}">
                  <a16:creationId xmlns:a16="http://schemas.microsoft.com/office/drawing/2014/main" id="{686C40B0-1F3A-D07A-441E-627EFE5ED0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 bwMode="auto">
            <a:xfrm>
              <a:off x="657818" y="706551"/>
              <a:ext cx="5742189" cy="5742189"/>
            </a:xfrm>
            <a:custGeom>
              <a:avLst/>
              <a:gdLst/>
              <a:ahLst/>
              <a:cxnLst/>
              <a:rect l="l" t="t" r="r" b="b"/>
              <a:pathLst>
                <a:path w="1838528" h="1838528">
                  <a:moveTo>
                    <a:pt x="919264" y="0"/>
                  </a:moveTo>
                  <a:cubicBezTo>
                    <a:pt x="1426959" y="0"/>
                    <a:pt x="1838528" y="411569"/>
                    <a:pt x="1838528" y="919264"/>
                  </a:cubicBezTo>
                  <a:cubicBezTo>
                    <a:pt x="1838528" y="1426959"/>
                    <a:pt x="1426959" y="1838528"/>
                    <a:pt x="919264" y="1838528"/>
                  </a:cubicBezTo>
                  <a:cubicBezTo>
                    <a:pt x="411569" y="1838528"/>
                    <a:pt x="0" y="1426959"/>
                    <a:pt x="0" y="919264"/>
                  </a:cubicBezTo>
                  <a:cubicBezTo>
                    <a:pt x="0" y="411569"/>
                    <a:pt x="411569" y="0"/>
                    <a:pt x="919264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0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CA1A77-0F4C-40AF-AAC9-65FD53217FEC}"/>
              </a:ext>
            </a:extLst>
          </p:cNvPr>
          <p:cNvSpPr/>
          <p:nvPr/>
        </p:nvSpPr>
        <p:spPr>
          <a:xfrm>
            <a:off x="3767456" y="192506"/>
            <a:ext cx="8011459" cy="5149516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chemeClr val="tx1">
                    <a:alpha val="80000"/>
                  </a:schemeClr>
                </a:solidFill>
              </a:rPr>
              <a:t>Per i </a:t>
            </a:r>
            <a:r>
              <a:rPr lang="it-IT" sz="1600" b="1" dirty="0">
                <a:solidFill>
                  <a:schemeClr val="accent1">
                    <a:alpha val="80000"/>
                  </a:schemeClr>
                </a:solidFill>
              </a:rPr>
              <a:t>sistemi di stoccaggio </a:t>
            </a:r>
            <a:r>
              <a:rPr lang="it-IT" sz="1600" dirty="0">
                <a:solidFill>
                  <a:schemeClr val="tx1">
                    <a:alpha val="80000"/>
                  </a:schemeClr>
                </a:solidFill>
              </a:rPr>
              <a:t>l’importo riconosciuto è pari a </a:t>
            </a:r>
            <a:r>
              <a:rPr lang="it-IT" sz="1600" b="1" dirty="0">
                <a:solidFill>
                  <a:schemeClr val="tx1">
                    <a:alpha val="80000"/>
                  </a:schemeClr>
                </a:solidFill>
              </a:rPr>
              <a:t>900 €/kWh</a:t>
            </a:r>
          </a:p>
          <a:p>
            <a:pPr algn="just">
              <a:lnSpc>
                <a:spcPct val="100000"/>
              </a:lnSpc>
            </a:pPr>
            <a:endParaRPr lang="it-IT" sz="1600" b="1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chemeClr val="tx1">
                    <a:alpha val="80000"/>
                  </a:schemeClr>
                </a:solidFill>
              </a:rPr>
              <a:t>Per i </a:t>
            </a:r>
            <a:r>
              <a:rPr lang="it-IT" sz="1600" b="1" dirty="0">
                <a:solidFill>
                  <a:schemeClr val="accent1">
                    <a:alpha val="80000"/>
                  </a:schemeClr>
                </a:solidFill>
              </a:rPr>
              <a:t>sistemi di generazione dell’energia elettrica </a:t>
            </a:r>
            <a:r>
              <a:rPr lang="it-IT" sz="1600" dirty="0">
                <a:solidFill>
                  <a:schemeClr val="tx1">
                    <a:alpha val="80000"/>
                  </a:schemeClr>
                </a:solidFill>
              </a:rPr>
              <a:t>valgono i seguenti limiti massimi di costo in €/kW:</a:t>
            </a: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*Per il fotovoltaico la potenza è espressa in kilo watt picco riferito alla somma delle potenze di picco dei moduli fotovoltaici</a:t>
            </a: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66E7E">
                    <a:alpha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Per i </a:t>
            </a:r>
            <a:r>
              <a:rPr kumimoji="0" lang="it-IT" sz="16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8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sistemi di generazione dell’energia termica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66E7E">
                    <a:alpha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valgono i seguenti limiti di costo </a:t>
            </a:r>
            <a:r>
              <a:rPr lang="it-IT" sz="1600" dirty="0">
                <a:solidFill>
                  <a:schemeClr val="tx1">
                    <a:alpha val="80000"/>
                  </a:schemeClr>
                </a:solidFill>
              </a:rPr>
              <a:t>in €/kW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666E7E">
                    <a:alpha val="8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b="1" dirty="0">
              <a:solidFill>
                <a:schemeClr val="tx1">
                  <a:alpha val="8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it-IT" sz="1600" b="1" dirty="0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3A2AF7D-19DD-7FAB-8E98-237320CF662E}"/>
              </a:ext>
            </a:extLst>
          </p:cNvPr>
          <p:cNvGraphicFramePr>
            <a:graphicFrameLocks noGrp="1"/>
          </p:cNvGraphicFramePr>
          <p:nvPr/>
        </p:nvGraphicFramePr>
        <p:xfrm>
          <a:off x="4345723" y="1287379"/>
          <a:ext cx="7376378" cy="2520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597">
                  <a:extLst>
                    <a:ext uri="{9D8B030D-6E8A-4147-A177-3AD203B41FA5}">
                      <a16:colId xmlns:a16="http://schemas.microsoft.com/office/drawing/2014/main" val="2968620888"/>
                    </a:ext>
                  </a:extLst>
                </a:gridCol>
                <a:gridCol w="1074112">
                  <a:extLst>
                    <a:ext uri="{9D8B030D-6E8A-4147-A177-3AD203B41FA5}">
                      <a16:colId xmlns:a16="http://schemas.microsoft.com/office/drawing/2014/main" val="3047115834"/>
                    </a:ext>
                  </a:extLst>
                </a:gridCol>
                <a:gridCol w="1192632">
                  <a:extLst>
                    <a:ext uri="{9D8B030D-6E8A-4147-A177-3AD203B41FA5}">
                      <a16:colId xmlns:a16="http://schemas.microsoft.com/office/drawing/2014/main" val="3911453143"/>
                    </a:ext>
                  </a:extLst>
                </a:gridCol>
                <a:gridCol w="1230707">
                  <a:extLst>
                    <a:ext uri="{9D8B030D-6E8A-4147-A177-3AD203B41FA5}">
                      <a16:colId xmlns:a16="http://schemas.microsoft.com/office/drawing/2014/main" val="3378798112"/>
                    </a:ext>
                  </a:extLst>
                </a:gridCol>
                <a:gridCol w="1183665">
                  <a:extLst>
                    <a:ext uri="{9D8B030D-6E8A-4147-A177-3AD203B41FA5}">
                      <a16:colId xmlns:a16="http://schemas.microsoft.com/office/drawing/2014/main" val="216313824"/>
                    </a:ext>
                  </a:extLst>
                </a:gridCol>
                <a:gridCol w="1183665">
                  <a:extLst>
                    <a:ext uri="{9D8B030D-6E8A-4147-A177-3AD203B41FA5}">
                      <a16:colId xmlns:a16="http://schemas.microsoft.com/office/drawing/2014/main" val="4229965159"/>
                    </a:ext>
                  </a:extLst>
                </a:gridCol>
              </a:tblGrid>
              <a:tr h="922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05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 ≤ 20 </a:t>
                      </a:r>
                      <a:r>
                        <a:rPr lang="it-IT" sz="1400" dirty="0" err="1"/>
                        <a:t>kWe</a:t>
                      </a:r>
                      <a:endParaRPr lang="it-IT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 &lt; P ≤ 200 </a:t>
                      </a:r>
                      <a:br>
                        <a:rPr lang="it-IT" sz="1400" dirty="0"/>
                      </a:br>
                      <a:r>
                        <a:rPr lang="it-IT" sz="1400" dirty="0" err="1"/>
                        <a:t>kWe</a:t>
                      </a:r>
                      <a:endParaRPr lang="it-IT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200 &lt; P ≤ 600 </a:t>
                      </a:r>
                      <a:br>
                        <a:rPr lang="it-IT" sz="1400" dirty="0"/>
                      </a:br>
                      <a:r>
                        <a:rPr lang="it-IT" sz="1400" dirty="0" err="1"/>
                        <a:t>kWe</a:t>
                      </a:r>
                      <a:endParaRPr lang="it-IT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600 &lt; P ≤ 1000 </a:t>
                      </a:r>
                      <a:br>
                        <a:rPr lang="it-IT" sz="1400" dirty="0"/>
                      </a:br>
                      <a:r>
                        <a:rPr lang="it-IT" sz="1400" dirty="0" err="1"/>
                        <a:t>kWe</a:t>
                      </a:r>
                      <a:endParaRPr lang="it-IT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 &gt; 1000 </a:t>
                      </a:r>
                      <a:r>
                        <a:rPr lang="it-IT" sz="1400" dirty="0" err="1"/>
                        <a:t>kWe</a:t>
                      </a:r>
                      <a:endParaRPr lang="it-IT" sz="1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4619955"/>
                  </a:ext>
                </a:extLst>
              </a:tr>
              <a:tr h="428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Solare (fotovoltaico) 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1.350 €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1.060 €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970 €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860 €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800 €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976990"/>
                  </a:ext>
                </a:extLst>
              </a:tr>
              <a:tr h="37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Eolica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2.640 €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2.160 €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1.280 €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05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1.080 €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711315"/>
                  </a:ext>
                </a:extLst>
              </a:tr>
              <a:tr h="37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Geotermica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2.750 €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05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05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05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1.800 €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899468"/>
                  </a:ext>
                </a:extLst>
              </a:tr>
              <a:tr h="37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Idraulica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2.970 €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2.640 €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05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2.380 €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1.850 €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7887715"/>
                  </a:ext>
                </a:extLst>
              </a:tr>
            </a:tbl>
          </a:graphicData>
        </a:graphic>
      </p:graphicFrame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51B9329C-4EF0-AC75-93DB-B1BD36DC829F}"/>
              </a:ext>
            </a:extLst>
          </p:cNvPr>
          <p:cNvGraphicFramePr>
            <a:graphicFrameLocks noGrp="1"/>
          </p:cNvGraphicFramePr>
          <p:nvPr/>
        </p:nvGraphicFramePr>
        <p:xfrm>
          <a:off x="4875823" y="4839772"/>
          <a:ext cx="6316177" cy="1597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6907">
                  <a:extLst>
                    <a:ext uri="{9D8B030D-6E8A-4147-A177-3AD203B41FA5}">
                      <a16:colId xmlns:a16="http://schemas.microsoft.com/office/drawing/2014/main" val="2968620888"/>
                    </a:ext>
                  </a:extLst>
                </a:gridCol>
                <a:gridCol w="1795571">
                  <a:extLst>
                    <a:ext uri="{9D8B030D-6E8A-4147-A177-3AD203B41FA5}">
                      <a16:colId xmlns:a16="http://schemas.microsoft.com/office/drawing/2014/main" val="3047115834"/>
                    </a:ext>
                  </a:extLst>
                </a:gridCol>
                <a:gridCol w="1993699">
                  <a:extLst>
                    <a:ext uri="{9D8B030D-6E8A-4147-A177-3AD203B41FA5}">
                      <a16:colId xmlns:a16="http://schemas.microsoft.com/office/drawing/2014/main" val="3911453143"/>
                    </a:ext>
                  </a:extLst>
                </a:gridCol>
              </a:tblGrid>
              <a:tr h="77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it-IT" sz="105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 ≤ 1000 </a:t>
                      </a:r>
                      <a:r>
                        <a:rPr lang="it-IT" sz="1400" dirty="0" err="1"/>
                        <a:t>kWt</a:t>
                      </a:r>
                      <a:endParaRPr lang="it-IT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 &gt; 1000 </a:t>
                      </a:r>
                      <a:r>
                        <a:rPr lang="it-IT" sz="1400" dirty="0" err="1"/>
                        <a:t>kWt</a:t>
                      </a:r>
                      <a:endParaRPr lang="it-IT" sz="1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4619955"/>
                  </a:ext>
                </a:extLst>
              </a:tr>
              <a:tr h="298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Aria / Aria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720 €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500 €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976990"/>
                  </a:ext>
                </a:extLst>
              </a:tr>
              <a:tr h="261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Aria /Acqua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1.560 €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1.000 €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711315"/>
                  </a:ext>
                </a:extLst>
              </a:tr>
              <a:tr h="261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Geotermica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2.280 €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666E7E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2.000 €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5810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F7DB94-4651-B30C-8324-DF33BC1A58A5}"/>
              </a:ext>
            </a:extLst>
          </p:cNvPr>
          <p:cNvSpPr txBox="1"/>
          <p:nvPr/>
        </p:nvSpPr>
        <p:spPr>
          <a:xfrm>
            <a:off x="319088" y="786928"/>
            <a:ext cx="3249612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SISTEMI PER L’AUTOPRODUZIONE DI ENERGIA DA FONTI RINNOVABILI (FER)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Limiti di costo e criteri di localizzazione</a:t>
            </a: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it-IT" sz="1600" dirty="0">
                <a:solidFill>
                  <a:schemeClr val="bg1"/>
                </a:solidFill>
                <a:latin typeface="Lato Light" panose="020F0302020204030203" pitchFamily="34" charset="0"/>
              </a:rPr>
              <a:t>I beni FER devono essere localizzati sulle medesime particelle catastali della struttura produttiva o su particelle diverse ma connessi alla rete tramite POD e riconducibili alla struttura produttiva o a distanza ma localizzati nella medesima zona di mercato della struttura produttiva</a:t>
            </a:r>
          </a:p>
        </p:txBody>
      </p:sp>
    </p:spTree>
    <p:extLst>
      <p:ext uri="{BB962C8B-B14F-4D97-AF65-F5344CB8AC3E}">
        <p14:creationId xmlns:p14="http://schemas.microsoft.com/office/powerpoint/2010/main" val="41502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8" y="780374"/>
            <a:ext cx="3262313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SPESE DI FORMAZIONE</a:t>
            </a:r>
          </a:p>
          <a:p>
            <a:endParaRPr lang="it-IT" sz="28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CA1A77-0F4C-40AF-AAC9-65FD53217FEC}"/>
              </a:ext>
            </a:extLst>
          </p:cNvPr>
          <p:cNvSpPr/>
          <p:nvPr/>
        </p:nvSpPr>
        <p:spPr>
          <a:xfrm>
            <a:off x="3581401" y="924127"/>
            <a:ext cx="8371114" cy="520429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Durata minima progetti formativi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: 12 ore 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Modulo Green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da almeno 4 ore obbligatorio a scelta tra: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Integrazione di politiche energetiche volte alla sostenibilità all’interno della strategia aziendale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Tecnologie e sistemi per la gestione efficace dell’energia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Analisi tecnico-economiche per il consumo energetico, l’efficienza energetica e il risparmio energetico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Impiantistica e fonti rinnovabili (produzione e stoccaggio energie da fonti rinnovabili)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Modulo Digital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da almeno 4 ore a scelta tra: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Integrazione digitale dei processi aziendali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Cybersecurity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Business Data Analytics 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Intelligenza artificiale e Machine learning</a:t>
            </a:r>
          </a:p>
          <a:p>
            <a:pPr marL="285750" marR="0" lvl="0" indent="-28575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600" dirty="0">
              <a:solidFill>
                <a:srgbClr val="666E7E"/>
              </a:solidFill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lang="it-IT" sz="1600" b="1" dirty="0">
                <a:solidFill>
                  <a:schemeClr val="accent1"/>
                </a:solidFill>
              </a:rPr>
              <a:t>Spese ammissibili: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lang="it-IT" sz="1600" b="1" dirty="0">
                <a:solidFill>
                  <a:srgbClr val="666E7E"/>
                </a:solidFill>
              </a:rPr>
              <a:t>Formatori</a:t>
            </a:r>
            <a:r>
              <a:rPr lang="it-IT" sz="1600" dirty="0">
                <a:solidFill>
                  <a:srgbClr val="666E7E"/>
                </a:solidFill>
              </a:rPr>
              <a:t> accreditati presso Regione o Provincia, università e centri di ricerca, soggetti accreditati ai fondi interprofessionali CE 68/01, soggetti in possesso di ISO 9001:2000 settore EA 37, Competence Center, E-DIH, ITS Academy negli ambiti Green e Digitale;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lang="it-IT" sz="1600" b="1" dirty="0">
                <a:solidFill>
                  <a:srgbClr val="666E7E"/>
                </a:solidFill>
              </a:rPr>
              <a:t>Costi di esercizio </a:t>
            </a:r>
            <a:r>
              <a:rPr lang="it-IT" sz="1600" dirty="0">
                <a:solidFill>
                  <a:srgbClr val="666E7E"/>
                </a:solidFill>
              </a:rPr>
              <a:t>relativi ai formatori e al personale (es. spese di viaggio, materiali)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lang="it-IT" sz="1600" b="1" dirty="0">
                <a:solidFill>
                  <a:srgbClr val="666E7E"/>
                </a:solidFill>
              </a:rPr>
              <a:t>Servizi di consulenza </a:t>
            </a:r>
            <a:r>
              <a:rPr lang="it-IT" sz="1600" dirty="0">
                <a:solidFill>
                  <a:srgbClr val="666E7E"/>
                </a:solidFill>
              </a:rPr>
              <a:t>connessi al progetto di formazione</a:t>
            </a:r>
          </a:p>
          <a:p>
            <a:pPr marL="742950" lvl="1" indent="-285750" algn="just" defTabSz="622300">
              <a:spcBef>
                <a:spcPct val="0"/>
              </a:spcBef>
              <a:buClr>
                <a:srgbClr val="00AEEF"/>
              </a:buClr>
              <a:buFont typeface="Wingdings 2" panose="05020102010507070707" pitchFamily="18" charset="2"/>
              <a:buChar char=""/>
              <a:defRPr/>
            </a:pPr>
            <a:r>
              <a:rPr lang="it-IT" sz="1600" b="1" dirty="0">
                <a:solidFill>
                  <a:srgbClr val="666E7E"/>
                </a:solidFill>
              </a:rPr>
              <a:t>Spese personale dipendente </a:t>
            </a:r>
            <a:r>
              <a:rPr lang="it-IT" sz="1600" dirty="0">
                <a:solidFill>
                  <a:srgbClr val="666E7E"/>
                </a:solidFill>
              </a:rPr>
              <a:t>(compresi soci e titolari) partecipante alla formazione per le ore di partecipazione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9A4EDF4-78B6-40C9-20FB-D56189C56C7D}"/>
              </a:ext>
            </a:extLst>
          </p:cNvPr>
          <p:cNvSpPr/>
          <p:nvPr/>
        </p:nvSpPr>
        <p:spPr>
          <a:xfrm>
            <a:off x="4954292" y="5369009"/>
            <a:ext cx="6581254" cy="137862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8" y="774581"/>
            <a:ext cx="321151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CERTIFICAZIONI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Il beneficio è subordinato alla presentazione di apposite certificazioni rilasciate da un valutatore indipendente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9A4EDF4-78B6-40C9-20FB-D56189C56C7D}"/>
              </a:ext>
            </a:extLst>
          </p:cNvPr>
          <p:cNvSpPr/>
          <p:nvPr/>
        </p:nvSpPr>
        <p:spPr>
          <a:xfrm>
            <a:off x="4954292" y="5369009"/>
            <a:ext cx="6581254" cy="137862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52EB8B-8E58-F6AB-DAD8-379ECA321F87}"/>
              </a:ext>
            </a:extLst>
          </p:cNvPr>
          <p:cNvSpPr txBox="1"/>
          <p:nvPr/>
        </p:nvSpPr>
        <p:spPr>
          <a:xfrm>
            <a:off x="4165600" y="453262"/>
            <a:ext cx="770731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</a:rPr>
              <a:t>Certificazione dei consumi energetici</a:t>
            </a:r>
          </a:p>
          <a:p>
            <a:r>
              <a:rPr lang="it-IT" sz="1600" dirty="0"/>
              <a:t>a) </a:t>
            </a:r>
            <a:r>
              <a:rPr lang="it-IT" sz="1600" b="1" dirty="0"/>
              <a:t>Ex ante </a:t>
            </a:r>
            <a:r>
              <a:rPr lang="it-IT" sz="1600" dirty="0"/>
              <a:t>- la riduzione dei consumi energetici conseguibili tramite gli investimenti nei beni trainanti;</a:t>
            </a:r>
          </a:p>
          <a:p>
            <a:r>
              <a:rPr lang="it-IT" sz="1600" dirty="0"/>
              <a:t>b) </a:t>
            </a:r>
            <a:r>
              <a:rPr lang="it-IT" sz="1600" b="1" dirty="0"/>
              <a:t>Ex post </a:t>
            </a:r>
            <a:r>
              <a:rPr lang="it-IT" sz="1600" dirty="0"/>
              <a:t>- l’effettiva realizzazione degli investimenti conformemente a quanto previsto dalla certificazione ex ante.  </a:t>
            </a:r>
          </a:p>
          <a:p>
            <a:endParaRPr lang="it-IT" sz="1600" dirty="0"/>
          </a:p>
          <a:p>
            <a:r>
              <a:rPr lang="it-IT" sz="1600" dirty="0"/>
              <a:t>I soggetti abilitati al rilascio delle certificazioni sono:</a:t>
            </a:r>
          </a:p>
          <a:p>
            <a:r>
              <a:rPr lang="it-IT" sz="1600" dirty="0"/>
              <a:t>i) gli Esperti in Gestione dell’Energia (EGE) certificati da organismo accreditato secondo la norma UNI CEI 11339;</a:t>
            </a:r>
          </a:p>
          <a:p>
            <a:r>
              <a:rPr lang="it-IT" sz="1600" dirty="0"/>
              <a:t>ii) le Energy Service Company (</a:t>
            </a:r>
            <a:r>
              <a:rPr lang="it-IT" sz="1600" dirty="0" err="1"/>
              <a:t>ESCo</a:t>
            </a:r>
            <a:r>
              <a:rPr lang="it-IT" sz="1600" dirty="0"/>
              <a:t>) certificate da organismo accreditato secondo la norma UNI CEI 11352</a:t>
            </a:r>
          </a:p>
          <a:p>
            <a:r>
              <a:rPr lang="it-IT" sz="1600" dirty="0"/>
              <a:t>iii) gli ingegneri iscritti nelle sezioni A e B dell’albo professionale, periti industriali e i periti industriali laureati iscritti all’albo professionale nelle sezioni “meccanica ed efficienza energetica” e “impiantistica elettrica ed automazione”</a:t>
            </a:r>
          </a:p>
          <a:p>
            <a:endParaRPr lang="it-IT" sz="1600" dirty="0"/>
          </a:p>
          <a:p>
            <a:r>
              <a:rPr lang="it-IT" sz="1600" dirty="0"/>
              <a:t>Il costi delle certificazioni sono riconosciuti in aumento del credito d’imposta fino a 10.000 euro per le PMI.</a:t>
            </a:r>
          </a:p>
          <a:p>
            <a:endParaRPr lang="it-IT" sz="1600" dirty="0"/>
          </a:p>
          <a:p>
            <a:r>
              <a:rPr lang="it-IT" sz="1600" b="1" dirty="0">
                <a:solidFill>
                  <a:schemeClr val="accent1"/>
                </a:solidFill>
              </a:rPr>
              <a:t>Certificazione contabile</a:t>
            </a:r>
          </a:p>
          <a:p>
            <a:r>
              <a:rPr lang="it-IT" sz="1600" dirty="0"/>
              <a:t>Certificazione dei costi che per le società non obbligate alla revisione è rilasciata da un revisore legale dei conti o da una società di revisione legale dei conti. Per queste ultime </a:t>
            </a:r>
            <a:r>
              <a:rPr lang="it-IT" sz="1600" dirty="0">
                <a:solidFill>
                  <a:srgbClr val="666E7E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i costi per la certificazione contabile sono riconosciuti in aumento del credito d’imposta fino a 5.000 euro</a:t>
            </a:r>
          </a:p>
        </p:txBody>
      </p:sp>
    </p:spTree>
    <p:extLst>
      <p:ext uri="{BB962C8B-B14F-4D97-AF65-F5344CB8AC3E}">
        <p14:creationId xmlns:p14="http://schemas.microsoft.com/office/powerpoint/2010/main" val="7900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9A4EDF4-78B6-40C9-20FB-D56189C56C7D}"/>
              </a:ext>
            </a:extLst>
          </p:cNvPr>
          <p:cNvSpPr/>
          <p:nvPr/>
        </p:nvSpPr>
        <p:spPr>
          <a:xfrm>
            <a:off x="4954292" y="5369009"/>
            <a:ext cx="6581254" cy="137862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B38E84-544D-4CCD-6D36-2232E4928E15}"/>
              </a:ext>
            </a:extLst>
          </p:cNvPr>
          <p:cNvSpPr txBox="1"/>
          <p:nvPr/>
        </p:nvSpPr>
        <p:spPr>
          <a:xfrm>
            <a:off x="319088" y="784112"/>
            <a:ext cx="315195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METODI DI CALCOLO DELLA RIDUZIONE DEI CONSUMI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5B55E5-A857-E44C-8883-9CA31AC53A05}"/>
              </a:ext>
            </a:extLst>
          </p:cNvPr>
          <p:cNvSpPr txBox="1"/>
          <p:nvPr/>
        </p:nvSpPr>
        <p:spPr>
          <a:xfrm>
            <a:off x="3937860" y="251265"/>
            <a:ext cx="7828760" cy="6832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b="1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Imprese costituite da più di 12 mesi</a:t>
            </a:r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285750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endParaRPr lang="it-IT" sz="1600" dirty="0">
              <a:solidFill>
                <a:srgbClr val="666E7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La riduzione dei consumi energetici è determinata </a:t>
            </a:r>
            <a:r>
              <a:rPr lang="it-IT" sz="1600" b="1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confrontando la stima dei consumi energetici annuali conseguibili TRAMITE L’INVESTIMENTO e i consumi energetici registrati nell’esercizio precedente </a:t>
            </a:r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a quello di avvio del progetto di innovazione relativamente alla struttura produttiva o al processo interessato dall’investimento</a:t>
            </a:r>
          </a:p>
          <a:p>
            <a:pPr marL="285750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endParaRPr lang="it-IT" sz="1600" dirty="0">
              <a:solidFill>
                <a:srgbClr val="666E7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b="1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Imprese costituite da meno di 12 mesi (ma almeno 6 mesi)</a:t>
            </a:r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285750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endParaRPr lang="it-IT" sz="1600" dirty="0">
              <a:solidFill>
                <a:srgbClr val="666E7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Le prestazioni energetiche ex ante devono essere determinate sulla base dei </a:t>
            </a:r>
            <a:r>
              <a:rPr lang="it-IT" sz="1600" b="1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dati disponibili riproporzionati sull’intera annualità</a:t>
            </a:r>
          </a:p>
          <a:p>
            <a:pPr marL="285750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endParaRPr lang="it-IT" sz="1600" b="1" dirty="0">
              <a:solidFill>
                <a:srgbClr val="666E7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b="1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Imprese di nuova costituzione o che hanno variato sostanzialmente i prodotti e servizi resi:</a:t>
            </a:r>
          </a:p>
          <a:p>
            <a:pPr marL="285750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endParaRPr lang="it-IT" sz="1600" b="1" dirty="0">
              <a:solidFill>
                <a:srgbClr val="666E7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 algn="just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I consumi energetici sono determinati tramite la determinazione dello </a:t>
            </a:r>
            <a:r>
              <a:rPr lang="it-IT" sz="1600" b="1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scenario controfattuale</a:t>
            </a:r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1600" b="1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individuando almeno tre beni alternativi </a:t>
            </a:r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disponibili sul mercato riferito agli Stati membri dell’Unione europea e dello Spazio economico europeo nei cinque anni precedenti alla data di avvio del progetto di innovazione e determinando la media dei consumi energetici medi annui dei beni alternativi individuati</a:t>
            </a:r>
          </a:p>
          <a:p>
            <a:pPr lvl="1" algn="just">
              <a:buClr>
                <a:srgbClr val="00B0F0"/>
              </a:buClr>
            </a:pPr>
            <a:endParaRPr lang="it-IT" sz="16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it-IT" sz="1600" dirty="0">
              <a:solidFill>
                <a:srgbClr val="666E7E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it-IT" sz="1600" dirty="0">
                <a:solidFill>
                  <a:srgbClr val="666E7E"/>
                </a:solidFill>
                <a:ea typeface="Lato" panose="020F0502020204030203" pitchFamily="34" charset="0"/>
                <a:cs typeface="Lato" panose="020F0502020204030203" pitchFamily="34" charset="0"/>
              </a:rPr>
              <a:t>NB: Se il progetto ha ad oggetto investimenti in più di un processo produttivo occorre fare riferimento ai consumi energetici della struttura produttiva.</a:t>
            </a:r>
          </a:p>
          <a:p>
            <a:pPr algn="just"/>
            <a:endParaRPr lang="it-IT" sz="14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it-IT" sz="14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8EC3CC0-9EE4-48CB-AD01-5673623CD18B}"/>
              </a:ext>
            </a:extLst>
          </p:cNvPr>
          <p:cNvSpPr/>
          <p:nvPr/>
        </p:nvSpPr>
        <p:spPr>
          <a:xfrm>
            <a:off x="0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4007796" y="595607"/>
            <a:ext cx="7781433" cy="1994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it-IT" sz="1600" dirty="0">
                <a:solidFill>
                  <a:srgbClr val="666E7E"/>
                </a:solidFill>
              </a:rPr>
              <a:t>Il meccanismo del credito d’imposta prevede tre scaglioni definiti in base al volume degli investimenti effettuati negli anni 2024-2025. 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endParaRPr lang="it-IT" sz="1600" dirty="0">
              <a:solidFill>
                <a:srgbClr val="666E7E"/>
              </a:solidFill>
            </a:endParaRPr>
          </a:p>
          <a:p>
            <a:pPr algn="just" defTabSz="6223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it-IT" sz="1600" dirty="0">
                <a:solidFill>
                  <a:srgbClr val="666E7E"/>
                </a:solidFill>
              </a:rPr>
              <a:t>L’aliquota agevolativa decresce al passaggio dallo scaglione più basso a quello più alto.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it-IT" sz="1600" dirty="0">
                <a:solidFill>
                  <a:srgbClr val="666E7E"/>
                </a:solidFill>
              </a:rPr>
              <a:t> 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it-IT" sz="1600" dirty="0">
                <a:solidFill>
                  <a:srgbClr val="666E7E"/>
                </a:solidFill>
              </a:rPr>
              <a:t>Vengono, inoltre, previste delle maggiorazioni premiali dell’aliquota quando al progetto consegue una maggiore riduzione dei consumi.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endParaRPr lang="it-IT" sz="1600" dirty="0">
              <a:solidFill>
                <a:srgbClr val="666E7E"/>
              </a:solidFill>
            </a:endParaRPr>
          </a:p>
          <a:p>
            <a:pPr algn="just" defTabSz="6223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it-IT" sz="1600" dirty="0">
                <a:solidFill>
                  <a:srgbClr val="666E7E"/>
                </a:solidFill>
              </a:rPr>
              <a:t>Il limite massimo di investimento è fissato, in ogni caso, a 50 milioni €.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1336F7-E09F-4BEB-96D0-31826AE1FFB8}"/>
              </a:ext>
            </a:extLst>
          </p:cNvPr>
          <p:cNvSpPr txBox="1"/>
          <p:nvPr/>
        </p:nvSpPr>
        <p:spPr>
          <a:xfrm>
            <a:off x="319088" y="766346"/>
            <a:ext cx="323890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AGEVOLAZIONE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Scaglioni, aliquote e premialità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29BA181-1B76-6232-91DE-2173C7473EC5}"/>
              </a:ext>
            </a:extLst>
          </p:cNvPr>
          <p:cNvGraphicFramePr>
            <a:graphicFrameLocks noGrp="1"/>
          </p:cNvGraphicFramePr>
          <p:nvPr/>
        </p:nvGraphicFramePr>
        <p:xfrm>
          <a:off x="4300132" y="2782112"/>
          <a:ext cx="7197962" cy="3667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889">
                  <a:extLst>
                    <a:ext uri="{9D8B030D-6E8A-4147-A177-3AD203B41FA5}">
                      <a16:colId xmlns:a16="http://schemas.microsoft.com/office/drawing/2014/main" val="2968620888"/>
                    </a:ext>
                  </a:extLst>
                </a:gridCol>
                <a:gridCol w="1506889">
                  <a:extLst>
                    <a:ext uri="{9D8B030D-6E8A-4147-A177-3AD203B41FA5}">
                      <a16:colId xmlns:a16="http://schemas.microsoft.com/office/drawing/2014/main" val="3047115834"/>
                    </a:ext>
                  </a:extLst>
                </a:gridCol>
                <a:gridCol w="1394728">
                  <a:extLst>
                    <a:ext uri="{9D8B030D-6E8A-4147-A177-3AD203B41FA5}">
                      <a16:colId xmlns:a16="http://schemas.microsoft.com/office/drawing/2014/main" val="3911453143"/>
                    </a:ext>
                  </a:extLst>
                </a:gridCol>
                <a:gridCol w="1394728">
                  <a:extLst>
                    <a:ext uri="{9D8B030D-6E8A-4147-A177-3AD203B41FA5}">
                      <a16:colId xmlns:a16="http://schemas.microsoft.com/office/drawing/2014/main" val="3378798112"/>
                    </a:ext>
                  </a:extLst>
                </a:gridCol>
                <a:gridCol w="1394728">
                  <a:extLst>
                    <a:ext uri="{9D8B030D-6E8A-4147-A177-3AD203B41FA5}">
                      <a16:colId xmlns:a16="http://schemas.microsoft.com/office/drawing/2014/main" val="216313824"/>
                    </a:ext>
                  </a:extLst>
                </a:gridCol>
              </a:tblGrid>
              <a:tr h="55530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Intensità agevolative massime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619955"/>
                  </a:ext>
                </a:extLst>
              </a:tr>
              <a:tr h="622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Riduzione dei consumi</a:t>
                      </a:r>
                      <a:endParaRPr lang="it-IT" sz="105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Struttura produttiva</a:t>
                      </a:r>
                      <a:endParaRPr lang="it-IT" sz="140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Da 3% a 6%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Da 6% a 10%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Oltre il 10%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976990"/>
                  </a:ext>
                </a:extLst>
              </a:tr>
              <a:tr h="6224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Processo interessato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Da 5% a 10%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Da 10% a 15%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Oltre il 15%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711315"/>
                  </a:ext>
                </a:extLst>
              </a:tr>
              <a:tr h="62240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Investimenti</a:t>
                      </a:r>
                      <a:endParaRPr lang="it-IT" sz="105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Fino a 2,5 milioni €</a:t>
                      </a:r>
                      <a:endParaRPr lang="it-IT" sz="140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35%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40%</a:t>
                      </a:r>
                      <a:endParaRPr lang="it-IT" sz="140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45%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899468"/>
                  </a:ext>
                </a:extLst>
              </a:tr>
              <a:tr h="6224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Da 2,5 a 10 milioni €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15%</a:t>
                      </a:r>
                      <a:endParaRPr lang="it-IT" sz="140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20%</a:t>
                      </a:r>
                      <a:endParaRPr lang="it-IT" sz="140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25%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7887715"/>
                  </a:ext>
                </a:extLst>
              </a:tr>
              <a:tr h="6224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Da 10 a 50 milioni €</a:t>
                      </a:r>
                      <a:endParaRPr lang="it-IT" sz="140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5%</a:t>
                      </a:r>
                      <a:endParaRPr lang="it-IT" sz="140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10%</a:t>
                      </a:r>
                      <a:endParaRPr lang="it-IT" sz="140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</a:rPr>
                        <a:t>15%</a:t>
                      </a:r>
                      <a:endParaRPr lang="it-IT" sz="14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88479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B24CB1E-DDCD-3CAB-3509-DB6444688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2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8C6A4CCD-F05E-C065-C13F-23C4BE6F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" y="1978985"/>
            <a:ext cx="12197538" cy="4879016"/>
          </a:xfrm>
          <a:prstGeom prst="rect">
            <a:avLst/>
          </a:prstGeom>
        </p:spPr>
      </p:pic>
      <p:pic>
        <p:nvPicPr>
          <p:cNvPr id="7" name="Immagine 6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DC7AC114-D5D7-FDB9-E6AB-527FE9EF8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53"/>
          <a:stretch/>
        </p:blipFill>
        <p:spPr>
          <a:xfrm>
            <a:off x="0" y="-71529"/>
            <a:ext cx="12197538" cy="2050514"/>
          </a:xfrm>
          <a:prstGeom prst="rect">
            <a:avLst/>
          </a:prstGeom>
        </p:spPr>
      </p:pic>
      <p:pic>
        <p:nvPicPr>
          <p:cNvPr id="12" name="Immagine 11" descr="Immagine che contiene Elementi grafici, Carattere, testo, grafica&#10;&#10;Descrizione generata automaticamente">
            <a:extLst>
              <a:ext uri="{FF2B5EF4-FFF2-40B4-BE49-F238E27FC236}">
                <a16:creationId xmlns:a16="http://schemas.microsoft.com/office/drawing/2014/main" id="{7E9B1A87-A553-F52D-8BE4-4291E91AD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265" y="245015"/>
            <a:ext cx="2090337" cy="9638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172151-E0B0-FE79-1DF3-A253D503F734}"/>
              </a:ext>
            </a:extLst>
          </p:cNvPr>
          <p:cNvSpPr txBox="1"/>
          <p:nvPr/>
        </p:nvSpPr>
        <p:spPr>
          <a:xfrm>
            <a:off x="914400" y="778073"/>
            <a:ext cx="467887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1A8DE0-007A-54BD-8381-5588D02E912B}"/>
              </a:ext>
            </a:extLst>
          </p:cNvPr>
          <p:cNvSpPr txBox="1"/>
          <p:nvPr/>
        </p:nvSpPr>
        <p:spPr>
          <a:xfrm>
            <a:off x="820881" y="1711885"/>
            <a:ext cx="103181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rPr>
              <a:t>Ore 11:00 – Analisi del decreto attuativo Transizione 5.0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rPr>
              <a:t>Ore 11:30 – L’efficienza energetica nel Piano Transizione 5.0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rPr>
              <a:t>Ore 12:00 – Sessione di Domande e Risposte</a:t>
            </a:r>
          </a:p>
        </p:txBody>
      </p:sp>
    </p:spTree>
    <p:extLst>
      <p:ext uri="{BB962C8B-B14F-4D97-AF65-F5344CB8AC3E}">
        <p14:creationId xmlns:p14="http://schemas.microsoft.com/office/powerpoint/2010/main" val="21928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276940" y="766802"/>
            <a:ext cx="32115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DEFINIZIONI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Struttura Produttiva e Processo Produttivo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CA1A77-0F4C-40AF-AAC9-65FD53217FEC}"/>
              </a:ext>
            </a:extLst>
          </p:cNvPr>
          <p:cNvSpPr/>
          <p:nvPr/>
        </p:nvSpPr>
        <p:spPr>
          <a:xfrm>
            <a:off x="4229100" y="564205"/>
            <a:ext cx="7130536" cy="5068110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600" b="1" dirty="0">
              <a:solidFill>
                <a:srgbClr val="666E7E"/>
              </a:solidFill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Struttura Produttiva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«Sito costituito 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una o più unità locali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o stabilimenti insistenti sulla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medesima particella catastale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o su particelle contigue, finalizzato alla produzione di beni o all’erogazione di servizi, avente la capacità di realizzare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l’intero ciclo produttivo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o anche parte di esso, ovvero la capacità di realizzare 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completa erogazione dei servizi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o anche parte di essi, purché dotato di autonomia tecnica, funzionale e organizzativa e costituente di per sé un centro autonomo di imputazione di costi.»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600" b="1" dirty="0">
              <a:solidFill>
                <a:srgbClr val="666E7E"/>
              </a:solidFill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600" b="1" dirty="0">
              <a:solidFill>
                <a:srgbClr val="666E7E"/>
              </a:solidFill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Processo Produttivo</a:t>
            </a:r>
          </a:p>
          <a:p>
            <a:pPr marR="0" lvl="0" algn="just" defTabSz="622300" rtl="0" eaLnBrk="1" fontAlgn="auto" latinLnBrk="0" hangingPunct="1"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insieme di attività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correlate o interagenti integrate nella catena del valore – che includono procedimenti tecnici, fasi di lavorazione ovvero la produzione e/o distribuzione di servizi – che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utilizzano delle risorse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(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input del processo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) trasformandole in un determinato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prodotto e/o servizio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o in una parte essenziale di essi (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output del processo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)»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9A4EDF4-78B6-40C9-20FB-D56189C56C7D}"/>
              </a:ext>
            </a:extLst>
          </p:cNvPr>
          <p:cNvSpPr/>
          <p:nvPr/>
        </p:nvSpPr>
        <p:spPr>
          <a:xfrm>
            <a:off x="4954292" y="5369009"/>
            <a:ext cx="6581254" cy="137862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2260071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99528" y="216687"/>
            <a:ext cx="2046513" cy="609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ESEMPIO </a:t>
            </a:r>
          </a:p>
          <a:p>
            <a:r>
              <a:rPr lang="it-IT" sz="2000" dirty="0">
                <a:solidFill>
                  <a:schemeClr val="bg1"/>
                </a:solidFill>
                <a:latin typeface="Lato Black" panose="020F0A02020204030203" pitchFamily="34" charset="0"/>
              </a:rPr>
              <a:t>STRUTTURA PRODUTTIVA</a:t>
            </a:r>
          </a:p>
          <a:p>
            <a:endParaRPr lang="it-IT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Progetto di innovazione di 1 soggetto non obbligato alla revisione dei conti che  riguardi l’acquisto di 2 beni materiali relativamente a </a:t>
            </a:r>
            <a:r>
              <a:rPr lang="it-IT" sz="1400" b="1" dirty="0">
                <a:solidFill>
                  <a:schemeClr val="bg1"/>
                </a:solidFill>
                <a:latin typeface="Lato Light" panose="020F0302020204030203" pitchFamily="34" charset="0"/>
              </a:rPr>
              <a:t>2 PROCESSI DISTINTI.</a:t>
            </a:r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Si supponga di voler installare 2 beni materiali ricadenti, rispettivamente, nella tipologia: </a:t>
            </a: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• “macchine utensili per la deformazione plastica dei metalli e altri materiali”</a:t>
            </a:r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  <a:sym typeface="Wingdings" panose="05000000000000000000" pitchFamily="2" charset="2"/>
              </a:rPr>
              <a:t> PROCESSO 1</a:t>
            </a:r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; </a:t>
            </a: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• “macchine utensili per l’assemblaggio, la giunzione e la </a:t>
            </a:r>
            <a:r>
              <a:rPr lang="it-IT" sz="1400" dirty="0" err="1">
                <a:solidFill>
                  <a:schemeClr val="bg1"/>
                </a:solidFill>
                <a:latin typeface="Lato Light" panose="020F0302020204030203" pitchFamily="34" charset="0"/>
              </a:rPr>
              <a:t>saldatura”</a:t>
            </a:r>
            <a:r>
              <a:rPr lang="it-IT" sz="1400" dirty="0" err="1">
                <a:solidFill>
                  <a:schemeClr val="bg1"/>
                </a:solidFill>
                <a:latin typeface="Lato Light" panose="020F0302020204030203" pitchFamily="34" charset="0"/>
                <a:sym typeface="Wingdings" panose="05000000000000000000" pitchFamily="2" charset="2"/>
              </a:rPr>
              <a:t>PROCESSO</a:t>
            </a:r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  <a:sym typeface="Wingdings" panose="05000000000000000000" pitchFamily="2" charset="2"/>
              </a:rPr>
              <a:t> 2.</a:t>
            </a:r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</a:p>
          <a:p>
            <a:endParaRPr lang="it-IT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CF3452-4651-FDBE-079A-360AF7EE9FDB}"/>
              </a:ext>
            </a:extLst>
          </p:cNvPr>
          <p:cNvGrpSpPr/>
          <p:nvPr/>
        </p:nvGrpSpPr>
        <p:grpSpPr>
          <a:xfrm>
            <a:off x="2418295" y="295467"/>
            <a:ext cx="3118928" cy="1287625"/>
            <a:chOff x="6720765" y="118188"/>
            <a:chExt cx="3118928" cy="1287625"/>
          </a:xfrm>
        </p:grpSpPr>
        <p:pic>
          <p:nvPicPr>
            <p:cNvPr id="1028" name="Picture 4" descr="Machine Icon Grafica di rudezstudio · Creative Fabrica">
              <a:extLst>
                <a:ext uri="{FF2B5EF4-FFF2-40B4-BE49-F238E27FC236}">
                  <a16:creationId xmlns:a16="http://schemas.microsoft.com/office/drawing/2014/main" id="{AA53C597-251C-753E-EDA6-BECCE4FCE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765" y="218693"/>
              <a:ext cx="135233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achine Icon Grafica di rudezstudio · Creative Fabrica">
              <a:extLst>
                <a:ext uri="{FF2B5EF4-FFF2-40B4-BE49-F238E27FC236}">
                  <a16:creationId xmlns:a16="http://schemas.microsoft.com/office/drawing/2014/main" id="{A8DAF11B-AF9D-6220-DB0D-E02500CA4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360" y="218693"/>
              <a:ext cx="135233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Machine Icon Grafica di rudezstudio · Creative Fabrica">
              <a:extLst>
                <a:ext uri="{FF2B5EF4-FFF2-40B4-BE49-F238E27FC236}">
                  <a16:creationId xmlns:a16="http://schemas.microsoft.com/office/drawing/2014/main" id="{CFCD9F1F-CE22-9525-8AC0-2F21128E6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154" y="279043"/>
              <a:ext cx="1170970" cy="77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D1E4F87-ECF9-D6CF-68AB-8602EEB69CDB}"/>
                </a:ext>
              </a:extLst>
            </p:cNvPr>
            <p:cNvSpPr/>
            <p:nvPr/>
          </p:nvSpPr>
          <p:spPr>
            <a:xfrm>
              <a:off x="6842448" y="118188"/>
              <a:ext cx="2880000" cy="1287625"/>
            </a:xfrm>
            <a:prstGeom prst="roundRect">
              <a:avLst/>
            </a:prstGeom>
            <a:noFill/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AU" sz="1050" dirty="0">
                  <a:solidFill>
                    <a:sysClr val="windowText" lastClr="000000"/>
                  </a:solidFill>
                </a:rPr>
                <a:t>ACQUISTO DI UN INSIEME DI BENI </a:t>
              </a:r>
              <a:br>
                <a:rPr lang="en-AU" sz="1050" dirty="0">
                  <a:solidFill>
                    <a:sysClr val="windowText" lastClr="000000"/>
                  </a:solidFill>
                </a:rPr>
              </a:br>
              <a:r>
                <a:rPr lang="en-AU" sz="1050" dirty="0">
                  <a:solidFill>
                    <a:sysClr val="windowText" lastClr="000000"/>
                  </a:solidFill>
                </a:rPr>
                <a:t>(4.0 + RISPARMIO ENERGETICO &gt;5%)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15D8D2-5987-E5BF-895E-49C157DBFB88}"/>
              </a:ext>
            </a:extLst>
          </p:cNvPr>
          <p:cNvGrpSpPr/>
          <p:nvPr/>
        </p:nvGrpSpPr>
        <p:grpSpPr>
          <a:xfrm>
            <a:off x="2701020" y="2141369"/>
            <a:ext cx="2553479" cy="1287625"/>
            <a:chOff x="3893973" y="3699588"/>
            <a:chExt cx="2553479" cy="1287625"/>
          </a:xfrm>
        </p:grpSpPr>
        <p:pic>
          <p:nvPicPr>
            <p:cNvPr id="1036" name="Picture 12" descr="Solar panel - Free technology icons">
              <a:extLst>
                <a:ext uri="{FF2B5EF4-FFF2-40B4-BE49-F238E27FC236}">
                  <a16:creationId xmlns:a16="http://schemas.microsoft.com/office/drawing/2014/main" id="{B2B81D76-011E-D32E-AE9F-E3C219F51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520" y="377267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90E780F-81E0-4DDF-3CF0-951F13AC4416}"/>
                </a:ext>
              </a:extLst>
            </p:cNvPr>
            <p:cNvSpPr/>
            <p:nvPr/>
          </p:nvSpPr>
          <p:spPr>
            <a:xfrm>
              <a:off x="3893973" y="3699588"/>
              <a:ext cx="2553479" cy="1287625"/>
            </a:xfrm>
            <a:prstGeom prst="roundRect">
              <a:avLst/>
            </a:prstGeom>
            <a:noFill/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050" dirty="0">
                  <a:solidFill>
                    <a:sysClr val="windowText" lastClr="000000"/>
                  </a:solidFill>
                </a:rPr>
                <a:t>BENI AUTOPRODUZIONE ENERGIA DA FONTI RINNOVABILI + STOCCAGGIO</a:t>
              </a:r>
            </a:p>
          </p:txBody>
        </p:sp>
      </p:grpSp>
      <p:sp>
        <p:nvSpPr>
          <p:cNvPr id="2" name="Cross 1">
            <a:extLst>
              <a:ext uri="{FF2B5EF4-FFF2-40B4-BE49-F238E27FC236}">
                <a16:creationId xmlns:a16="http://schemas.microsoft.com/office/drawing/2014/main" id="{B7CAE587-779E-21BA-6E2A-7D6A806F59D0}"/>
              </a:ext>
            </a:extLst>
          </p:cNvPr>
          <p:cNvSpPr/>
          <p:nvPr/>
        </p:nvSpPr>
        <p:spPr>
          <a:xfrm>
            <a:off x="3797759" y="1642183"/>
            <a:ext cx="360000" cy="360000"/>
          </a:xfrm>
          <a:prstGeom prst="plus">
            <a:avLst>
              <a:gd name="adj" fmla="val 4047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A2965-6635-0B64-BC6C-27F41BCD6868}"/>
              </a:ext>
            </a:extLst>
          </p:cNvPr>
          <p:cNvSpPr txBox="1"/>
          <p:nvPr/>
        </p:nvSpPr>
        <p:spPr>
          <a:xfrm>
            <a:off x="5645421" y="793101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700.000 €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7A33D-262A-FDC9-577A-ACDB600693E3}"/>
              </a:ext>
            </a:extLst>
          </p:cNvPr>
          <p:cNvSpPr txBox="1"/>
          <p:nvPr/>
        </p:nvSpPr>
        <p:spPr>
          <a:xfrm>
            <a:off x="5598766" y="2559692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250.000 €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144B0-9701-7945-A28D-3829C66D23CE}"/>
              </a:ext>
            </a:extLst>
          </p:cNvPr>
          <p:cNvSpPr txBox="1"/>
          <p:nvPr/>
        </p:nvSpPr>
        <p:spPr>
          <a:xfrm>
            <a:off x="5194430" y="211494"/>
            <a:ext cx="22486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Valore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247470-A146-07B8-8D9B-06FDB74EBC89}"/>
              </a:ext>
            </a:extLst>
          </p:cNvPr>
          <p:cNvSpPr txBox="1"/>
          <p:nvPr/>
        </p:nvSpPr>
        <p:spPr>
          <a:xfrm>
            <a:off x="6923315" y="0"/>
            <a:ext cx="22486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Valore </a:t>
            </a:r>
          </a:p>
          <a:p>
            <a:pPr algn="ctr"/>
            <a:r>
              <a:rPr lang="en-AU" sz="1400" b="1" dirty="0" err="1">
                <a:latin typeface="+mj-lt"/>
              </a:rPr>
              <a:t>Ammissibile</a:t>
            </a:r>
            <a:r>
              <a:rPr lang="en-AU" sz="1400" b="1" dirty="0">
                <a:latin typeface="+mj-lt"/>
              </a:rPr>
              <a:t> 5.0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480F9C-5E40-D47F-4B2E-BE0EDEC57DEF}"/>
              </a:ext>
            </a:extLst>
          </p:cNvPr>
          <p:cNvSpPr txBox="1"/>
          <p:nvPr/>
        </p:nvSpPr>
        <p:spPr>
          <a:xfrm>
            <a:off x="7327651" y="2497487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300.000 €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E24C43EB-4CD3-A386-EA9F-BE5921965696}"/>
              </a:ext>
            </a:extLst>
          </p:cNvPr>
          <p:cNvSpPr txBox="1"/>
          <p:nvPr/>
        </p:nvSpPr>
        <p:spPr>
          <a:xfrm>
            <a:off x="5300564" y="2871103"/>
            <a:ext cx="2036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efficienza </a:t>
            </a:r>
            <a:r>
              <a:rPr lang="it-IT" sz="1100" b="1" dirty="0">
                <a:solidFill>
                  <a:schemeClr val="tx1">
                    <a:alpha val="80000"/>
                  </a:schemeClr>
                </a:solidFill>
              </a:rPr>
              <a:t>livello di cella </a:t>
            </a:r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24% </a:t>
            </a:r>
            <a:r>
              <a:rPr lang="it-IT" sz="11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 maggiorazione </a:t>
            </a:r>
            <a:r>
              <a:rPr lang="it-IT" sz="1100" b="1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+120%</a:t>
            </a:r>
            <a:endParaRPr lang="en-AU" sz="1100" b="1" dirty="0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258C9EF4-DDBF-FA5A-2619-4BE7B4EEB4D3}"/>
              </a:ext>
            </a:extLst>
          </p:cNvPr>
          <p:cNvSpPr txBox="1"/>
          <p:nvPr/>
        </p:nvSpPr>
        <p:spPr>
          <a:xfrm>
            <a:off x="7374306" y="777550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700.000 €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A5CE4E97-9CB6-F0C4-EC59-395FC9252F32}"/>
              </a:ext>
            </a:extLst>
          </p:cNvPr>
          <p:cNvSpPr txBox="1"/>
          <p:nvPr/>
        </p:nvSpPr>
        <p:spPr>
          <a:xfrm>
            <a:off x="5645421" y="4279634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150.000 €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624082C7-B28E-8CC5-61E9-606D8E68A3EE}"/>
              </a:ext>
            </a:extLst>
          </p:cNvPr>
          <p:cNvSpPr txBox="1"/>
          <p:nvPr/>
        </p:nvSpPr>
        <p:spPr>
          <a:xfrm>
            <a:off x="5347219" y="4591045"/>
            <a:ext cx="20364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Max 10% (</a:t>
            </a:r>
            <a:r>
              <a:rPr lang="it-IT" sz="1100" dirty="0" err="1">
                <a:solidFill>
                  <a:schemeClr val="tx1">
                    <a:alpha val="80000"/>
                  </a:schemeClr>
                </a:solidFill>
              </a:rPr>
              <a:t>a+b</a:t>
            </a:r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) </a:t>
            </a:r>
            <a:endParaRPr lang="en-AU" sz="1100" b="1" dirty="0"/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29D13BB9-D297-22AB-0AF9-CF18928C6D4D}"/>
              </a:ext>
            </a:extLst>
          </p:cNvPr>
          <p:cNvSpPr/>
          <p:nvPr/>
        </p:nvSpPr>
        <p:spPr>
          <a:xfrm>
            <a:off x="2435289" y="177280"/>
            <a:ext cx="289249" cy="2799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a</a:t>
            </a: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4DB5A33C-3E33-8E07-1F93-E56DE8E13B3C}"/>
              </a:ext>
            </a:extLst>
          </p:cNvPr>
          <p:cNvSpPr/>
          <p:nvPr/>
        </p:nvSpPr>
        <p:spPr>
          <a:xfrm>
            <a:off x="2513042" y="2055839"/>
            <a:ext cx="289249" cy="2799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b</a:t>
            </a:r>
          </a:p>
        </p:txBody>
      </p:sp>
      <p:pic>
        <p:nvPicPr>
          <p:cNvPr id="2050" name="Picture 2" descr="Energy storage Generic Outline Color icon">
            <a:extLst>
              <a:ext uri="{FF2B5EF4-FFF2-40B4-BE49-F238E27FC236}">
                <a16:creationId xmlns:a16="http://schemas.microsoft.com/office/drawing/2014/main" id="{E9E5396E-9BF4-299C-467A-3CC39905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491" y="225955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30CA82AF-6033-BE13-25FB-F2717B8D421E}"/>
              </a:ext>
            </a:extLst>
          </p:cNvPr>
          <p:cNvSpPr txBox="1"/>
          <p:nvPr/>
        </p:nvSpPr>
        <p:spPr>
          <a:xfrm>
            <a:off x="7374306" y="4245422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100.000 €</a:t>
            </a:r>
          </a:p>
        </p:txBody>
      </p:sp>
      <p:sp>
        <p:nvSpPr>
          <p:cNvPr id="1041" name="Rectangle: Rounded Corners 1040">
            <a:extLst>
              <a:ext uri="{FF2B5EF4-FFF2-40B4-BE49-F238E27FC236}">
                <a16:creationId xmlns:a16="http://schemas.microsoft.com/office/drawing/2014/main" id="{0CE02F54-189E-EB0F-4B32-955AF691F616}"/>
              </a:ext>
            </a:extLst>
          </p:cNvPr>
          <p:cNvSpPr/>
          <p:nvPr/>
        </p:nvSpPr>
        <p:spPr>
          <a:xfrm>
            <a:off x="9590447" y="660914"/>
            <a:ext cx="1872000" cy="710686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ysClr val="windowText" lastClr="000000"/>
                </a:solidFill>
              </a:rPr>
              <a:t>RISPARMIO ENERGETICO = </a:t>
            </a:r>
            <a:r>
              <a:rPr lang="en-AU" sz="1050" b="1" dirty="0">
                <a:solidFill>
                  <a:sysClr val="windowText" lastClr="000000"/>
                </a:solidFill>
              </a:rPr>
              <a:t>6%</a:t>
            </a:r>
            <a:r>
              <a:rPr lang="en-AU" sz="1050" dirty="0">
                <a:solidFill>
                  <a:sysClr val="windowText" lastClr="000000"/>
                </a:solidFill>
              </a:rPr>
              <a:t> SU STRUTTURA PRODUTTIVA</a:t>
            </a:r>
          </a:p>
        </p:txBody>
      </p:sp>
      <p:pic>
        <p:nvPicPr>
          <p:cNvPr id="1042" name="Picture 1041">
            <a:extLst>
              <a:ext uri="{FF2B5EF4-FFF2-40B4-BE49-F238E27FC236}">
                <a16:creationId xmlns:a16="http://schemas.microsoft.com/office/drawing/2014/main" id="{D51B4000-6764-E705-937C-EFA1357790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422" y="2041346"/>
            <a:ext cx="3132051" cy="931454"/>
          </a:xfrm>
          <a:prstGeom prst="rect">
            <a:avLst/>
          </a:prstGeom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955D5DEE-E7D7-DA24-A0EE-FA32BCBEAEB8}"/>
              </a:ext>
            </a:extLst>
          </p:cNvPr>
          <p:cNvCxnSpPr/>
          <p:nvPr/>
        </p:nvCxnSpPr>
        <p:spPr>
          <a:xfrm>
            <a:off x="888274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B08DC7BD-3A2D-F69B-7855-EB514A60ED93}"/>
              </a:ext>
            </a:extLst>
          </p:cNvPr>
          <p:cNvSpPr/>
          <p:nvPr/>
        </p:nvSpPr>
        <p:spPr>
          <a:xfrm>
            <a:off x="9590447" y="3642546"/>
            <a:ext cx="1872000" cy="710686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ysClr val="windowText" lastClr="000000"/>
                </a:solidFill>
              </a:rPr>
              <a:t>PERCENTUALE </a:t>
            </a:r>
            <a:br>
              <a:rPr lang="en-AU" sz="1050" dirty="0">
                <a:solidFill>
                  <a:sysClr val="windowText" lastClr="000000"/>
                </a:solidFill>
              </a:rPr>
            </a:br>
            <a:r>
              <a:rPr lang="en-AU" sz="1050" dirty="0">
                <a:solidFill>
                  <a:sysClr val="windowText" lastClr="000000"/>
                </a:solidFill>
              </a:rPr>
              <a:t>APPLICATA = </a:t>
            </a:r>
            <a:r>
              <a:rPr lang="en-AU" sz="1050" b="1" dirty="0">
                <a:solidFill>
                  <a:sysClr val="windowText" lastClr="000000"/>
                </a:solidFill>
              </a:rPr>
              <a:t>35%</a:t>
            </a:r>
          </a:p>
        </p:txBody>
      </p:sp>
      <p:sp>
        <p:nvSpPr>
          <p:cNvPr id="1048" name="Rectangle: Rounded Corners 1047">
            <a:extLst>
              <a:ext uri="{FF2B5EF4-FFF2-40B4-BE49-F238E27FC236}">
                <a16:creationId xmlns:a16="http://schemas.microsoft.com/office/drawing/2014/main" id="{3F5BB6C1-CEEC-B143-93D0-6193ECAA86BE}"/>
              </a:ext>
            </a:extLst>
          </p:cNvPr>
          <p:cNvSpPr/>
          <p:nvPr/>
        </p:nvSpPr>
        <p:spPr>
          <a:xfrm>
            <a:off x="6960638" y="5019869"/>
            <a:ext cx="1872000" cy="839756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100" b="1" u="sng" dirty="0">
                <a:solidFill>
                  <a:schemeClr val="tx1"/>
                </a:solidFill>
                <a:latin typeface="+mj-lt"/>
              </a:rPr>
              <a:t>TOTALE INVESTIMENTO 5.0</a:t>
            </a:r>
          </a:p>
          <a:p>
            <a:pPr algn="ctr"/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r>
              <a:rPr lang="en-AU" sz="1400" b="1" dirty="0">
                <a:solidFill>
                  <a:schemeClr val="tx1"/>
                </a:solidFill>
                <a:latin typeface="+mj-lt"/>
              </a:rPr>
              <a:t>1.100.000 €</a:t>
            </a:r>
          </a:p>
        </p:txBody>
      </p: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57D7A60C-D7C4-61BD-37CC-FB4C49F9E390}"/>
              </a:ext>
            </a:extLst>
          </p:cNvPr>
          <p:cNvCxnSpPr>
            <a:stCxn id="1041" idx="2"/>
            <a:endCxn id="1042" idx="0"/>
          </p:cNvCxnSpPr>
          <p:nvPr/>
        </p:nvCxnSpPr>
        <p:spPr>
          <a:xfrm>
            <a:off x="10526447" y="1371600"/>
            <a:ext cx="1" cy="669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Arrow Connector 1051">
            <a:extLst>
              <a:ext uri="{FF2B5EF4-FFF2-40B4-BE49-F238E27FC236}">
                <a16:creationId xmlns:a16="http://schemas.microsoft.com/office/drawing/2014/main" id="{82F533B0-C0EE-15D9-D335-564EEA0EAF92}"/>
              </a:ext>
            </a:extLst>
          </p:cNvPr>
          <p:cNvCxnSpPr>
            <a:cxnSpLocks/>
            <a:stCxn id="1042" idx="2"/>
            <a:endCxn id="1046" idx="0"/>
          </p:cNvCxnSpPr>
          <p:nvPr/>
        </p:nvCxnSpPr>
        <p:spPr>
          <a:xfrm flipH="1">
            <a:off x="10526447" y="2972800"/>
            <a:ext cx="1" cy="669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445BC7B5-6444-0BE1-C883-3F8A7AC5E845}"/>
              </a:ext>
            </a:extLst>
          </p:cNvPr>
          <p:cNvCxnSpPr>
            <a:cxnSpLocks/>
            <a:stCxn id="1046" idx="2"/>
            <a:endCxn id="2064" idx="0"/>
          </p:cNvCxnSpPr>
          <p:nvPr/>
        </p:nvCxnSpPr>
        <p:spPr>
          <a:xfrm>
            <a:off x="10526447" y="4353232"/>
            <a:ext cx="0" cy="6666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Cross 2051">
            <a:extLst>
              <a:ext uri="{FF2B5EF4-FFF2-40B4-BE49-F238E27FC236}">
                <a16:creationId xmlns:a16="http://schemas.microsoft.com/office/drawing/2014/main" id="{1926885C-E2D2-B6FD-9125-C304E36ECF61}"/>
              </a:ext>
            </a:extLst>
          </p:cNvPr>
          <p:cNvSpPr/>
          <p:nvPr/>
        </p:nvSpPr>
        <p:spPr>
          <a:xfrm>
            <a:off x="3797759" y="3474093"/>
            <a:ext cx="360000" cy="360000"/>
          </a:xfrm>
          <a:prstGeom prst="plus">
            <a:avLst>
              <a:gd name="adj" fmla="val 4047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0216E5B8-1DDD-1C61-15C5-B9DC488CC63D}"/>
              </a:ext>
            </a:extLst>
          </p:cNvPr>
          <p:cNvGrpSpPr/>
          <p:nvPr/>
        </p:nvGrpSpPr>
        <p:grpSpPr>
          <a:xfrm>
            <a:off x="2701020" y="3954616"/>
            <a:ext cx="2553479" cy="1287625"/>
            <a:chOff x="2685469" y="3954616"/>
            <a:chExt cx="2553479" cy="1287625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ACD13615-404C-CCB0-AE15-762F763B5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35759" y="4043257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Rectangle: Rounded Corners 2054">
              <a:extLst>
                <a:ext uri="{FF2B5EF4-FFF2-40B4-BE49-F238E27FC236}">
                  <a16:creationId xmlns:a16="http://schemas.microsoft.com/office/drawing/2014/main" id="{67E2F58E-5B0D-EF64-59EF-F23324AC3508}"/>
                </a:ext>
              </a:extLst>
            </p:cNvPr>
            <p:cNvSpPr/>
            <p:nvPr/>
          </p:nvSpPr>
          <p:spPr>
            <a:xfrm>
              <a:off x="2685469" y="3954616"/>
              <a:ext cx="2553479" cy="1287625"/>
            </a:xfrm>
            <a:prstGeom prst="roundRect">
              <a:avLst/>
            </a:prstGeom>
            <a:noFill/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050" dirty="0">
                  <a:solidFill>
                    <a:sysClr val="windowText" lastClr="000000"/>
                  </a:solidFill>
                </a:rPr>
                <a:t>FORMAZIONE TECNOLOGIE DIGITALI ED ENERGETICHE</a:t>
              </a:r>
            </a:p>
          </p:txBody>
        </p:sp>
      </p:grpSp>
      <p:sp>
        <p:nvSpPr>
          <p:cNvPr id="2056" name="Cross 2055">
            <a:extLst>
              <a:ext uri="{FF2B5EF4-FFF2-40B4-BE49-F238E27FC236}">
                <a16:creationId xmlns:a16="http://schemas.microsoft.com/office/drawing/2014/main" id="{EEAB3235-B381-2C9A-FF91-29877E5D052B}"/>
              </a:ext>
            </a:extLst>
          </p:cNvPr>
          <p:cNvSpPr/>
          <p:nvPr/>
        </p:nvSpPr>
        <p:spPr>
          <a:xfrm>
            <a:off x="3797759" y="5511276"/>
            <a:ext cx="360000" cy="360000"/>
          </a:xfrm>
          <a:prstGeom prst="plus">
            <a:avLst>
              <a:gd name="adj" fmla="val 4047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57" name="Rectangle: Rounded Corners 2056">
            <a:extLst>
              <a:ext uri="{FF2B5EF4-FFF2-40B4-BE49-F238E27FC236}">
                <a16:creationId xmlns:a16="http://schemas.microsoft.com/office/drawing/2014/main" id="{3573D2BB-A537-850C-AA5F-529C073EF8EA}"/>
              </a:ext>
            </a:extLst>
          </p:cNvPr>
          <p:cNvSpPr/>
          <p:nvPr/>
        </p:nvSpPr>
        <p:spPr>
          <a:xfrm>
            <a:off x="2701020" y="6166015"/>
            <a:ext cx="2553479" cy="489850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sz="1050" dirty="0">
                <a:solidFill>
                  <a:sysClr val="windowText" lastClr="000000"/>
                </a:solidFill>
              </a:rPr>
              <a:t>CERTIFICAZIONI EX-ANTE + EX-POST </a:t>
            </a:r>
          </a:p>
          <a:p>
            <a:pPr algn="ctr"/>
            <a:r>
              <a:rPr lang="en-AU" sz="1050" dirty="0">
                <a:solidFill>
                  <a:sysClr val="windowText" lastClr="000000"/>
                </a:solidFill>
              </a:rPr>
              <a:t>E DEI COSTI (PMI)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842554A3-4C05-5626-CB4C-466CC6C155FC}"/>
              </a:ext>
            </a:extLst>
          </p:cNvPr>
          <p:cNvSpPr txBox="1"/>
          <p:nvPr/>
        </p:nvSpPr>
        <p:spPr>
          <a:xfrm>
            <a:off x="5433926" y="6195497"/>
            <a:ext cx="14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13.000 €</a:t>
            </a:r>
          </a:p>
          <a:p>
            <a:pPr algn="ctr"/>
            <a:r>
              <a:rPr lang="en-AU" sz="1400" b="1" dirty="0">
                <a:latin typeface="+mj-lt"/>
              </a:rPr>
              <a:t>5.000 €</a:t>
            </a: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AD7D09F7-3A6C-D06C-8B39-03F6C0B8B56E}"/>
              </a:ext>
            </a:extLst>
          </p:cNvPr>
          <p:cNvSpPr txBox="1"/>
          <p:nvPr/>
        </p:nvSpPr>
        <p:spPr>
          <a:xfrm>
            <a:off x="7349812" y="6195497"/>
            <a:ext cx="14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10.000 €</a:t>
            </a:r>
          </a:p>
          <a:p>
            <a:pPr algn="ctr"/>
            <a:r>
              <a:rPr lang="en-AU" sz="1400" b="1" dirty="0">
                <a:latin typeface="+mj-lt"/>
              </a:rPr>
              <a:t>5.000 €</a:t>
            </a:r>
          </a:p>
        </p:txBody>
      </p:sp>
      <p:sp>
        <p:nvSpPr>
          <p:cNvPr id="2064" name="Rectangle: Rounded Corners 2063">
            <a:extLst>
              <a:ext uri="{FF2B5EF4-FFF2-40B4-BE49-F238E27FC236}">
                <a16:creationId xmlns:a16="http://schemas.microsoft.com/office/drawing/2014/main" id="{2DB41AE2-3536-F95F-7CA9-BD9860D68DED}"/>
              </a:ext>
            </a:extLst>
          </p:cNvPr>
          <p:cNvSpPr/>
          <p:nvPr/>
        </p:nvSpPr>
        <p:spPr>
          <a:xfrm>
            <a:off x="9590447" y="5019869"/>
            <a:ext cx="1872000" cy="1527111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100" b="1" u="sng" dirty="0">
                <a:solidFill>
                  <a:schemeClr val="tx1"/>
                </a:solidFill>
                <a:latin typeface="+mj-lt"/>
              </a:rPr>
              <a:t>TOTALE CREDITO</a:t>
            </a:r>
            <a:br>
              <a:rPr lang="en-AU" sz="1100" b="1" u="sng" dirty="0">
                <a:solidFill>
                  <a:schemeClr val="tx1"/>
                </a:solidFill>
                <a:latin typeface="+mj-lt"/>
              </a:rPr>
            </a:br>
            <a:r>
              <a:rPr lang="en-AU" sz="1100" b="1" u="sng" dirty="0">
                <a:solidFill>
                  <a:schemeClr val="tx1"/>
                </a:solidFill>
                <a:latin typeface="+mj-lt"/>
              </a:rPr>
              <a:t> 5.0</a:t>
            </a:r>
          </a:p>
          <a:p>
            <a:pPr algn="ctr"/>
            <a:r>
              <a:rPr lang="en-AU" sz="10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r>
              <a:rPr lang="en-AU" sz="1400" b="1" dirty="0">
                <a:solidFill>
                  <a:schemeClr val="tx1"/>
                </a:solidFill>
                <a:latin typeface="+mj-lt"/>
              </a:rPr>
              <a:t>385.000 €</a:t>
            </a:r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endParaRPr lang="en-AU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CB9AF7-7E9E-F7D7-0AA7-4A87F04DB25C}"/>
              </a:ext>
            </a:extLst>
          </p:cNvPr>
          <p:cNvCxnSpPr>
            <a:cxnSpLocks/>
          </p:cNvCxnSpPr>
          <p:nvPr/>
        </p:nvCxnSpPr>
        <p:spPr>
          <a:xfrm>
            <a:off x="8567057" y="5766318"/>
            <a:ext cx="13436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C7950F-B0D8-1758-209B-F4DACD494034}"/>
              </a:ext>
            </a:extLst>
          </p:cNvPr>
          <p:cNvSpPr txBox="1"/>
          <p:nvPr/>
        </p:nvSpPr>
        <p:spPr>
          <a:xfrm>
            <a:off x="9060025" y="5598367"/>
            <a:ext cx="44787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050" dirty="0">
                <a:latin typeface="+mj-lt"/>
              </a:rPr>
              <a:t>x 35%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6A362F-9828-7181-AD67-41CC1603B5AD}"/>
              </a:ext>
            </a:extLst>
          </p:cNvPr>
          <p:cNvCxnSpPr>
            <a:cxnSpLocks/>
          </p:cNvCxnSpPr>
          <p:nvPr/>
        </p:nvCxnSpPr>
        <p:spPr>
          <a:xfrm>
            <a:off x="8567057" y="6413240"/>
            <a:ext cx="13436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208BD8-6706-2F8A-E6EF-27B15B401681}"/>
              </a:ext>
            </a:extLst>
          </p:cNvPr>
          <p:cNvSpPr txBox="1"/>
          <p:nvPr/>
        </p:nvSpPr>
        <p:spPr>
          <a:xfrm>
            <a:off x="9754287" y="5796895"/>
            <a:ext cx="1544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+mj-lt"/>
              </a:rPr>
              <a:t>+</a:t>
            </a:r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r>
              <a:rPr lang="en-AU" sz="1400" b="1" dirty="0">
                <a:solidFill>
                  <a:schemeClr val="tx1"/>
                </a:solidFill>
                <a:latin typeface="+mj-lt"/>
              </a:rPr>
              <a:t>15.000 €</a:t>
            </a:r>
            <a:endParaRPr lang="en-AU" sz="1400" dirty="0"/>
          </a:p>
        </p:txBody>
      </p:sp>
      <p:sp>
        <p:nvSpPr>
          <p:cNvPr id="18" name="Oval 2">
            <a:extLst>
              <a:ext uri="{FF2B5EF4-FFF2-40B4-BE49-F238E27FC236}">
                <a16:creationId xmlns:a16="http://schemas.microsoft.com/office/drawing/2014/main" id="{1C8481A8-4C69-26D1-F068-1027BB73DB6A}"/>
              </a:ext>
            </a:extLst>
          </p:cNvPr>
          <p:cNvSpPr/>
          <p:nvPr/>
        </p:nvSpPr>
        <p:spPr>
          <a:xfrm>
            <a:off x="10378756" y="2509935"/>
            <a:ext cx="345232" cy="1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5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7" grpId="0"/>
      <p:bldP spid="1027" grpId="0"/>
      <p:bldP spid="1035" grpId="0"/>
      <p:bldP spid="1037" grpId="0"/>
      <p:bldP spid="1039" grpId="0" animBg="1"/>
      <p:bldP spid="1040" grpId="0"/>
      <p:bldP spid="1041" grpId="0" animBg="1"/>
      <p:bldP spid="1046" grpId="0" animBg="1"/>
      <p:bldP spid="1048" grpId="0" animBg="1"/>
      <p:bldP spid="2052" grpId="0" animBg="1"/>
      <p:bldP spid="2056" grpId="0" animBg="1"/>
      <p:bldP spid="2057" grpId="0" animBg="1"/>
      <p:bldP spid="2059" grpId="0"/>
      <p:bldP spid="2060" grpId="0"/>
      <p:bldP spid="2064" grpId="0" animBg="1"/>
      <p:bldP spid="14" grpId="0"/>
      <p:bldP spid="15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2260071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129663" y="216687"/>
            <a:ext cx="2029021" cy="5863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ESEMPIO </a:t>
            </a:r>
          </a:p>
          <a:p>
            <a:r>
              <a:rPr lang="it-IT" sz="2000" dirty="0">
                <a:solidFill>
                  <a:schemeClr val="bg1"/>
                </a:solidFill>
                <a:latin typeface="Lato Black" panose="020F0A02020204030203" pitchFamily="34" charset="0"/>
              </a:rPr>
              <a:t>PROCESSO</a:t>
            </a:r>
          </a:p>
          <a:p>
            <a:endParaRPr lang="it-IT" sz="20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endParaRPr lang="it-IT" sz="11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it-IT" sz="1400" b="0" i="0" u="none" strike="noStrike" baseline="0" dirty="0">
                <a:solidFill>
                  <a:schemeClr val="bg1"/>
                </a:solidFill>
                <a:latin typeface="Lato Light" panose="020F0302020204030203" pitchFamily="34" charset="0"/>
              </a:rPr>
              <a:t>Progetto di innovazione di 1 soggetto non obbligato alla revisione dei conti e  riguarda l’acquisto di </a:t>
            </a:r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2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Lato Light" panose="020F0302020204030203" pitchFamily="34" charset="0"/>
              </a:rPr>
              <a:t>beni 1 materiale e 1 immateriale relativamente ad </a:t>
            </a:r>
            <a:r>
              <a:rPr lang="it-IT" sz="1400" b="1" i="0" u="none" strike="noStrike" baseline="0" dirty="0">
                <a:solidFill>
                  <a:schemeClr val="bg1"/>
                </a:solidFill>
                <a:latin typeface="Lato Light" panose="020F0302020204030203" pitchFamily="34" charset="0"/>
              </a:rPr>
              <a:t>1 UNICO PROCESSO PRODUTTIVO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Lato Light" panose="020F0302020204030203" pitchFamily="34" charset="0"/>
              </a:rPr>
              <a:t>. </a:t>
            </a:r>
            <a:r>
              <a:rPr lang="it-IT" sz="1400" b="1" i="0" u="none" strike="noStrike" baseline="0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</a:p>
          <a:p>
            <a:endParaRPr lang="it-IT" sz="1400" b="1" i="0" u="none" strike="noStrike" baseline="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it-IT" sz="1400" b="0" i="0" u="none" strike="noStrike" baseline="0" dirty="0">
                <a:solidFill>
                  <a:schemeClr val="bg1"/>
                </a:solidFill>
                <a:latin typeface="Lato Light" panose="020F0302020204030203" pitchFamily="34" charset="0"/>
              </a:rPr>
              <a:t>Si supponga di voler installare i seguenti beni: </a:t>
            </a:r>
          </a:p>
          <a:p>
            <a:pPr marL="179388" indent="-179388">
              <a:buClr>
                <a:schemeClr val="bg1"/>
              </a:buClr>
              <a:buFont typeface="Wingdings 2" panose="05020102010507070707" pitchFamily="18" charset="2"/>
              <a:buChar char=""/>
            </a:pPr>
            <a:r>
              <a:rPr lang="it-IT" sz="1400" b="0" i="0" u="none" strike="noStrike" baseline="0" dirty="0">
                <a:solidFill>
                  <a:schemeClr val="bg1"/>
                </a:solidFill>
                <a:latin typeface="Lato Light" panose="020F0302020204030203" pitchFamily="34" charset="0"/>
              </a:rPr>
              <a:t>“macchine utensili per la deformazione plastica dei metalli e altri materiali”; </a:t>
            </a:r>
          </a:p>
          <a:p>
            <a:pPr marL="179388" indent="-179388">
              <a:buClr>
                <a:schemeClr val="bg1"/>
              </a:buClr>
              <a:buFont typeface="Wingdings 2" panose="05020102010507070707" pitchFamily="18" charset="2"/>
              <a:buChar char=""/>
            </a:pPr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Software di energy </a:t>
            </a:r>
            <a:r>
              <a:rPr lang="it-IT" sz="1400" dirty="0" err="1">
                <a:solidFill>
                  <a:schemeClr val="bg1"/>
                </a:solidFill>
                <a:latin typeface="Lato Light" panose="020F0302020204030203" pitchFamily="34" charset="0"/>
              </a:rPr>
              <a:t>dashbording</a:t>
            </a:r>
            <a:endParaRPr lang="it-IT" sz="1400" b="0" i="0" u="none" strike="noStrike" baseline="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CF3452-4651-FDBE-079A-360AF7EE9FDB}"/>
              </a:ext>
            </a:extLst>
          </p:cNvPr>
          <p:cNvGrpSpPr/>
          <p:nvPr/>
        </p:nvGrpSpPr>
        <p:grpSpPr>
          <a:xfrm>
            <a:off x="2418295" y="295467"/>
            <a:ext cx="3118928" cy="1287625"/>
            <a:chOff x="6720765" y="118188"/>
            <a:chExt cx="3118928" cy="1287625"/>
          </a:xfrm>
        </p:grpSpPr>
        <p:pic>
          <p:nvPicPr>
            <p:cNvPr id="1028" name="Picture 4" descr="Machine Icon Grafica di rudezstudio · Creative Fabrica">
              <a:extLst>
                <a:ext uri="{FF2B5EF4-FFF2-40B4-BE49-F238E27FC236}">
                  <a16:creationId xmlns:a16="http://schemas.microsoft.com/office/drawing/2014/main" id="{AA53C597-251C-753E-EDA6-BECCE4FCE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765" y="218693"/>
              <a:ext cx="135233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achine Icon Grafica di rudezstudio · Creative Fabrica">
              <a:extLst>
                <a:ext uri="{FF2B5EF4-FFF2-40B4-BE49-F238E27FC236}">
                  <a16:creationId xmlns:a16="http://schemas.microsoft.com/office/drawing/2014/main" id="{A8DAF11B-AF9D-6220-DB0D-E02500CA4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360" y="218693"/>
              <a:ext cx="135233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Machine Icon Grafica di rudezstudio · Creative Fabrica">
              <a:extLst>
                <a:ext uri="{FF2B5EF4-FFF2-40B4-BE49-F238E27FC236}">
                  <a16:creationId xmlns:a16="http://schemas.microsoft.com/office/drawing/2014/main" id="{CFCD9F1F-CE22-9525-8AC0-2F21128E6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154" y="279043"/>
              <a:ext cx="1170970" cy="77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D1E4F87-ECF9-D6CF-68AB-8602EEB69CDB}"/>
                </a:ext>
              </a:extLst>
            </p:cNvPr>
            <p:cNvSpPr/>
            <p:nvPr/>
          </p:nvSpPr>
          <p:spPr>
            <a:xfrm>
              <a:off x="6842448" y="118188"/>
              <a:ext cx="2880000" cy="1287625"/>
            </a:xfrm>
            <a:prstGeom prst="roundRect">
              <a:avLst/>
            </a:prstGeom>
            <a:noFill/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AU" sz="1050" dirty="0">
                  <a:solidFill>
                    <a:sysClr val="windowText" lastClr="000000"/>
                  </a:solidFill>
                </a:rPr>
                <a:t>ACQUISTO DI UN INSIEME DI BENI </a:t>
              </a:r>
              <a:br>
                <a:rPr lang="en-AU" sz="1050" dirty="0">
                  <a:solidFill>
                    <a:sysClr val="windowText" lastClr="000000"/>
                  </a:solidFill>
                </a:rPr>
              </a:br>
              <a:r>
                <a:rPr lang="en-AU" sz="1050" dirty="0">
                  <a:solidFill>
                    <a:sysClr val="windowText" lastClr="000000"/>
                  </a:solidFill>
                </a:rPr>
                <a:t>(4.0 + RISPARMIO ENERGETICO &gt;5%)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15D8D2-5987-E5BF-895E-49C157DBFB88}"/>
              </a:ext>
            </a:extLst>
          </p:cNvPr>
          <p:cNvGrpSpPr/>
          <p:nvPr/>
        </p:nvGrpSpPr>
        <p:grpSpPr>
          <a:xfrm>
            <a:off x="2701020" y="2141369"/>
            <a:ext cx="2553479" cy="1287625"/>
            <a:chOff x="3893973" y="3699588"/>
            <a:chExt cx="2553479" cy="1287625"/>
          </a:xfrm>
        </p:grpSpPr>
        <p:pic>
          <p:nvPicPr>
            <p:cNvPr id="1036" name="Picture 12" descr="Solar panel - Free technology icons">
              <a:extLst>
                <a:ext uri="{FF2B5EF4-FFF2-40B4-BE49-F238E27FC236}">
                  <a16:creationId xmlns:a16="http://schemas.microsoft.com/office/drawing/2014/main" id="{B2B81D76-011E-D32E-AE9F-E3C219F51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520" y="377267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90E780F-81E0-4DDF-3CF0-951F13AC4416}"/>
                </a:ext>
              </a:extLst>
            </p:cNvPr>
            <p:cNvSpPr/>
            <p:nvPr/>
          </p:nvSpPr>
          <p:spPr>
            <a:xfrm>
              <a:off x="3893973" y="3699588"/>
              <a:ext cx="2553479" cy="1287625"/>
            </a:xfrm>
            <a:prstGeom prst="roundRect">
              <a:avLst/>
            </a:prstGeom>
            <a:noFill/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050" dirty="0">
                  <a:solidFill>
                    <a:sysClr val="windowText" lastClr="000000"/>
                  </a:solidFill>
                </a:rPr>
                <a:t>BENI AUTOPRODUZIONE ENERGIA DA FONTI RINNOVABILI + STOCCAGGIO</a:t>
              </a:r>
            </a:p>
          </p:txBody>
        </p:sp>
      </p:grpSp>
      <p:sp>
        <p:nvSpPr>
          <p:cNvPr id="2" name="Cross 1">
            <a:extLst>
              <a:ext uri="{FF2B5EF4-FFF2-40B4-BE49-F238E27FC236}">
                <a16:creationId xmlns:a16="http://schemas.microsoft.com/office/drawing/2014/main" id="{B7CAE587-779E-21BA-6E2A-7D6A806F59D0}"/>
              </a:ext>
            </a:extLst>
          </p:cNvPr>
          <p:cNvSpPr/>
          <p:nvPr/>
        </p:nvSpPr>
        <p:spPr>
          <a:xfrm>
            <a:off x="3797759" y="1642183"/>
            <a:ext cx="360000" cy="360000"/>
          </a:xfrm>
          <a:prstGeom prst="plus">
            <a:avLst>
              <a:gd name="adj" fmla="val 4047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A2965-6635-0B64-BC6C-27F41BCD6868}"/>
              </a:ext>
            </a:extLst>
          </p:cNvPr>
          <p:cNvSpPr txBox="1"/>
          <p:nvPr/>
        </p:nvSpPr>
        <p:spPr>
          <a:xfrm>
            <a:off x="5645421" y="793101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700.000 €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7A33D-262A-FDC9-577A-ACDB600693E3}"/>
              </a:ext>
            </a:extLst>
          </p:cNvPr>
          <p:cNvSpPr txBox="1"/>
          <p:nvPr/>
        </p:nvSpPr>
        <p:spPr>
          <a:xfrm>
            <a:off x="5598766" y="2559692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250.000 €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144B0-9701-7945-A28D-3829C66D23CE}"/>
              </a:ext>
            </a:extLst>
          </p:cNvPr>
          <p:cNvSpPr txBox="1"/>
          <p:nvPr/>
        </p:nvSpPr>
        <p:spPr>
          <a:xfrm>
            <a:off x="5194430" y="211494"/>
            <a:ext cx="22486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Valore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247470-A146-07B8-8D9B-06FDB74EBC89}"/>
              </a:ext>
            </a:extLst>
          </p:cNvPr>
          <p:cNvSpPr txBox="1"/>
          <p:nvPr/>
        </p:nvSpPr>
        <p:spPr>
          <a:xfrm>
            <a:off x="6923315" y="0"/>
            <a:ext cx="22486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Valore </a:t>
            </a:r>
          </a:p>
          <a:p>
            <a:pPr algn="ctr"/>
            <a:r>
              <a:rPr lang="en-AU" sz="1400" b="1" dirty="0" err="1">
                <a:latin typeface="+mj-lt"/>
              </a:rPr>
              <a:t>Ammissibile</a:t>
            </a:r>
            <a:r>
              <a:rPr lang="en-AU" sz="1400" b="1" dirty="0">
                <a:latin typeface="+mj-lt"/>
              </a:rPr>
              <a:t> 5.0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480F9C-5E40-D47F-4B2E-BE0EDEC57DEF}"/>
              </a:ext>
            </a:extLst>
          </p:cNvPr>
          <p:cNvSpPr txBox="1"/>
          <p:nvPr/>
        </p:nvSpPr>
        <p:spPr>
          <a:xfrm>
            <a:off x="7327651" y="2497487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300.000 €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E24C43EB-4CD3-A386-EA9F-BE5921965696}"/>
              </a:ext>
            </a:extLst>
          </p:cNvPr>
          <p:cNvSpPr txBox="1"/>
          <p:nvPr/>
        </p:nvSpPr>
        <p:spPr>
          <a:xfrm>
            <a:off x="5300564" y="2871103"/>
            <a:ext cx="2036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efficienza </a:t>
            </a:r>
            <a:r>
              <a:rPr lang="it-IT" sz="1100" b="1" dirty="0">
                <a:solidFill>
                  <a:schemeClr val="tx1">
                    <a:alpha val="80000"/>
                  </a:schemeClr>
                </a:solidFill>
              </a:rPr>
              <a:t>livello di cella </a:t>
            </a:r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24% </a:t>
            </a:r>
            <a:r>
              <a:rPr lang="it-IT" sz="11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 maggiorazione </a:t>
            </a:r>
            <a:r>
              <a:rPr lang="it-IT" sz="1100" b="1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+120%</a:t>
            </a:r>
            <a:endParaRPr lang="en-AU" sz="1100" b="1" dirty="0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258C9EF4-DDBF-FA5A-2619-4BE7B4EEB4D3}"/>
              </a:ext>
            </a:extLst>
          </p:cNvPr>
          <p:cNvSpPr txBox="1"/>
          <p:nvPr/>
        </p:nvSpPr>
        <p:spPr>
          <a:xfrm>
            <a:off x="7374306" y="777550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700.000 €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A5CE4E97-9CB6-F0C4-EC59-395FC9252F32}"/>
              </a:ext>
            </a:extLst>
          </p:cNvPr>
          <p:cNvSpPr txBox="1"/>
          <p:nvPr/>
        </p:nvSpPr>
        <p:spPr>
          <a:xfrm>
            <a:off x="5645421" y="4279634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150.000 €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624082C7-B28E-8CC5-61E9-606D8E68A3EE}"/>
              </a:ext>
            </a:extLst>
          </p:cNvPr>
          <p:cNvSpPr txBox="1"/>
          <p:nvPr/>
        </p:nvSpPr>
        <p:spPr>
          <a:xfrm>
            <a:off x="5347219" y="4591045"/>
            <a:ext cx="20364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Max 10% (</a:t>
            </a:r>
            <a:r>
              <a:rPr lang="it-IT" sz="1100" dirty="0" err="1">
                <a:solidFill>
                  <a:schemeClr val="tx1">
                    <a:alpha val="80000"/>
                  </a:schemeClr>
                </a:solidFill>
              </a:rPr>
              <a:t>a+b</a:t>
            </a:r>
            <a:r>
              <a:rPr lang="it-IT" sz="1100" dirty="0">
                <a:solidFill>
                  <a:schemeClr val="tx1">
                    <a:alpha val="80000"/>
                  </a:schemeClr>
                </a:solidFill>
              </a:rPr>
              <a:t>) </a:t>
            </a:r>
            <a:endParaRPr lang="en-AU" sz="1100" b="1" dirty="0"/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29D13BB9-D297-22AB-0AF9-CF18928C6D4D}"/>
              </a:ext>
            </a:extLst>
          </p:cNvPr>
          <p:cNvSpPr/>
          <p:nvPr/>
        </p:nvSpPr>
        <p:spPr>
          <a:xfrm>
            <a:off x="2435289" y="177280"/>
            <a:ext cx="289249" cy="2799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a</a:t>
            </a: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4DB5A33C-3E33-8E07-1F93-E56DE8E13B3C}"/>
              </a:ext>
            </a:extLst>
          </p:cNvPr>
          <p:cNvSpPr/>
          <p:nvPr/>
        </p:nvSpPr>
        <p:spPr>
          <a:xfrm>
            <a:off x="2513042" y="2055839"/>
            <a:ext cx="289249" cy="2799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b</a:t>
            </a:r>
          </a:p>
        </p:txBody>
      </p:sp>
      <p:pic>
        <p:nvPicPr>
          <p:cNvPr id="2050" name="Picture 2" descr="Energy storage Generic Outline Color icon">
            <a:extLst>
              <a:ext uri="{FF2B5EF4-FFF2-40B4-BE49-F238E27FC236}">
                <a16:creationId xmlns:a16="http://schemas.microsoft.com/office/drawing/2014/main" id="{E9E5396E-9BF4-299C-467A-3CC39905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491" y="225955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30CA82AF-6033-BE13-25FB-F2717B8D421E}"/>
              </a:ext>
            </a:extLst>
          </p:cNvPr>
          <p:cNvSpPr txBox="1"/>
          <p:nvPr/>
        </p:nvSpPr>
        <p:spPr>
          <a:xfrm>
            <a:off x="7374306" y="4245422"/>
            <a:ext cx="144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100.000 €</a:t>
            </a:r>
          </a:p>
        </p:txBody>
      </p:sp>
      <p:sp>
        <p:nvSpPr>
          <p:cNvPr id="1041" name="Rectangle: Rounded Corners 1040">
            <a:extLst>
              <a:ext uri="{FF2B5EF4-FFF2-40B4-BE49-F238E27FC236}">
                <a16:creationId xmlns:a16="http://schemas.microsoft.com/office/drawing/2014/main" id="{0CE02F54-189E-EB0F-4B32-955AF691F616}"/>
              </a:ext>
            </a:extLst>
          </p:cNvPr>
          <p:cNvSpPr/>
          <p:nvPr/>
        </p:nvSpPr>
        <p:spPr>
          <a:xfrm>
            <a:off x="9590447" y="660914"/>
            <a:ext cx="1872000" cy="710686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ysClr val="windowText" lastClr="000000"/>
                </a:solidFill>
              </a:rPr>
              <a:t>RISPARMIO ENERGETICO = </a:t>
            </a:r>
            <a:r>
              <a:rPr lang="en-AU" sz="1050" b="1" dirty="0">
                <a:solidFill>
                  <a:sysClr val="windowText" lastClr="000000"/>
                </a:solidFill>
              </a:rPr>
              <a:t>13%</a:t>
            </a:r>
            <a:r>
              <a:rPr lang="en-AU" sz="1050" dirty="0">
                <a:solidFill>
                  <a:sysClr val="windowText" lastClr="000000"/>
                </a:solidFill>
              </a:rPr>
              <a:t> SUL PROCESSO INTERESSATO</a:t>
            </a:r>
          </a:p>
        </p:txBody>
      </p:sp>
      <p:pic>
        <p:nvPicPr>
          <p:cNvPr id="1042" name="Picture 1041">
            <a:extLst>
              <a:ext uri="{FF2B5EF4-FFF2-40B4-BE49-F238E27FC236}">
                <a16:creationId xmlns:a16="http://schemas.microsoft.com/office/drawing/2014/main" id="{D51B4000-6764-E705-937C-EFA1357790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422" y="2041346"/>
            <a:ext cx="3132051" cy="931454"/>
          </a:xfrm>
          <a:prstGeom prst="rect">
            <a:avLst/>
          </a:prstGeom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955D5DEE-E7D7-DA24-A0EE-FA32BCBEAEB8}"/>
              </a:ext>
            </a:extLst>
          </p:cNvPr>
          <p:cNvCxnSpPr/>
          <p:nvPr/>
        </p:nvCxnSpPr>
        <p:spPr>
          <a:xfrm>
            <a:off x="888274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B08DC7BD-3A2D-F69B-7855-EB514A60ED93}"/>
              </a:ext>
            </a:extLst>
          </p:cNvPr>
          <p:cNvSpPr/>
          <p:nvPr/>
        </p:nvSpPr>
        <p:spPr>
          <a:xfrm>
            <a:off x="9590447" y="3642546"/>
            <a:ext cx="1872000" cy="710686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ysClr val="windowText" lastClr="000000"/>
                </a:solidFill>
              </a:rPr>
              <a:t>PERCENTUALE </a:t>
            </a:r>
            <a:br>
              <a:rPr lang="en-AU" sz="1050" dirty="0">
                <a:solidFill>
                  <a:sysClr val="windowText" lastClr="000000"/>
                </a:solidFill>
              </a:rPr>
            </a:br>
            <a:r>
              <a:rPr lang="en-AU" sz="1050" dirty="0">
                <a:solidFill>
                  <a:sysClr val="windowText" lastClr="000000"/>
                </a:solidFill>
              </a:rPr>
              <a:t>APPLICATA = </a:t>
            </a:r>
            <a:r>
              <a:rPr lang="en-AU" sz="1050" b="1" dirty="0">
                <a:solidFill>
                  <a:sysClr val="windowText" lastClr="000000"/>
                </a:solidFill>
              </a:rPr>
              <a:t>40%</a:t>
            </a:r>
          </a:p>
        </p:txBody>
      </p:sp>
      <p:sp>
        <p:nvSpPr>
          <p:cNvPr id="1048" name="Rectangle: Rounded Corners 1047">
            <a:extLst>
              <a:ext uri="{FF2B5EF4-FFF2-40B4-BE49-F238E27FC236}">
                <a16:creationId xmlns:a16="http://schemas.microsoft.com/office/drawing/2014/main" id="{3F5BB6C1-CEEC-B143-93D0-6193ECAA86BE}"/>
              </a:ext>
            </a:extLst>
          </p:cNvPr>
          <p:cNvSpPr/>
          <p:nvPr/>
        </p:nvSpPr>
        <p:spPr>
          <a:xfrm>
            <a:off x="6960638" y="5019869"/>
            <a:ext cx="1872000" cy="839756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100" b="1" u="sng" dirty="0">
                <a:solidFill>
                  <a:schemeClr val="tx1"/>
                </a:solidFill>
                <a:latin typeface="+mj-lt"/>
              </a:rPr>
              <a:t>TOTALE INVESTIMENTO 5.0</a:t>
            </a:r>
          </a:p>
          <a:p>
            <a:pPr algn="ctr"/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r>
              <a:rPr lang="en-AU" sz="1400" b="1" dirty="0">
                <a:solidFill>
                  <a:schemeClr val="tx1"/>
                </a:solidFill>
                <a:latin typeface="+mj-lt"/>
              </a:rPr>
              <a:t>1.100.000 €</a:t>
            </a:r>
          </a:p>
        </p:txBody>
      </p: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57D7A60C-D7C4-61BD-37CC-FB4C49F9E390}"/>
              </a:ext>
            </a:extLst>
          </p:cNvPr>
          <p:cNvCxnSpPr>
            <a:stCxn id="1041" idx="2"/>
            <a:endCxn id="1042" idx="0"/>
          </p:cNvCxnSpPr>
          <p:nvPr/>
        </p:nvCxnSpPr>
        <p:spPr>
          <a:xfrm>
            <a:off x="10526447" y="1371600"/>
            <a:ext cx="1" cy="669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Arrow Connector 1051">
            <a:extLst>
              <a:ext uri="{FF2B5EF4-FFF2-40B4-BE49-F238E27FC236}">
                <a16:creationId xmlns:a16="http://schemas.microsoft.com/office/drawing/2014/main" id="{82F533B0-C0EE-15D9-D335-564EEA0EAF92}"/>
              </a:ext>
            </a:extLst>
          </p:cNvPr>
          <p:cNvCxnSpPr>
            <a:cxnSpLocks/>
            <a:stCxn id="1042" idx="2"/>
            <a:endCxn id="1046" idx="0"/>
          </p:cNvCxnSpPr>
          <p:nvPr/>
        </p:nvCxnSpPr>
        <p:spPr>
          <a:xfrm flipH="1">
            <a:off x="10526447" y="2972800"/>
            <a:ext cx="1" cy="669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445BC7B5-6444-0BE1-C883-3F8A7AC5E845}"/>
              </a:ext>
            </a:extLst>
          </p:cNvPr>
          <p:cNvCxnSpPr>
            <a:cxnSpLocks/>
            <a:stCxn id="1046" idx="2"/>
            <a:endCxn id="2064" idx="0"/>
          </p:cNvCxnSpPr>
          <p:nvPr/>
        </p:nvCxnSpPr>
        <p:spPr>
          <a:xfrm>
            <a:off x="10526447" y="4353232"/>
            <a:ext cx="0" cy="6666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Cross 2051">
            <a:extLst>
              <a:ext uri="{FF2B5EF4-FFF2-40B4-BE49-F238E27FC236}">
                <a16:creationId xmlns:a16="http://schemas.microsoft.com/office/drawing/2014/main" id="{1926885C-E2D2-B6FD-9125-C304E36ECF61}"/>
              </a:ext>
            </a:extLst>
          </p:cNvPr>
          <p:cNvSpPr/>
          <p:nvPr/>
        </p:nvSpPr>
        <p:spPr>
          <a:xfrm>
            <a:off x="3797759" y="3474093"/>
            <a:ext cx="360000" cy="360000"/>
          </a:xfrm>
          <a:prstGeom prst="plus">
            <a:avLst>
              <a:gd name="adj" fmla="val 4047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0216E5B8-1DDD-1C61-15C5-B9DC488CC63D}"/>
              </a:ext>
            </a:extLst>
          </p:cNvPr>
          <p:cNvGrpSpPr/>
          <p:nvPr/>
        </p:nvGrpSpPr>
        <p:grpSpPr>
          <a:xfrm>
            <a:off x="2701020" y="3954616"/>
            <a:ext cx="2553479" cy="1287625"/>
            <a:chOff x="2685469" y="3954616"/>
            <a:chExt cx="2553479" cy="1287625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ACD13615-404C-CCB0-AE15-762F763B5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35759" y="4043257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Rectangle: Rounded Corners 2054">
              <a:extLst>
                <a:ext uri="{FF2B5EF4-FFF2-40B4-BE49-F238E27FC236}">
                  <a16:creationId xmlns:a16="http://schemas.microsoft.com/office/drawing/2014/main" id="{67E2F58E-5B0D-EF64-59EF-F23324AC3508}"/>
                </a:ext>
              </a:extLst>
            </p:cNvPr>
            <p:cNvSpPr/>
            <p:nvPr/>
          </p:nvSpPr>
          <p:spPr>
            <a:xfrm>
              <a:off x="2685469" y="3954616"/>
              <a:ext cx="2553479" cy="1287625"/>
            </a:xfrm>
            <a:prstGeom prst="roundRect">
              <a:avLst/>
            </a:prstGeom>
            <a:noFill/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050" dirty="0">
                  <a:solidFill>
                    <a:sysClr val="windowText" lastClr="000000"/>
                  </a:solidFill>
                </a:rPr>
                <a:t>FORMAZIONE TECNOLOGIE DIGITALI ED ENERGETICHE</a:t>
              </a:r>
            </a:p>
          </p:txBody>
        </p:sp>
      </p:grpSp>
      <p:sp>
        <p:nvSpPr>
          <p:cNvPr id="2056" name="Cross 2055">
            <a:extLst>
              <a:ext uri="{FF2B5EF4-FFF2-40B4-BE49-F238E27FC236}">
                <a16:creationId xmlns:a16="http://schemas.microsoft.com/office/drawing/2014/main" id="{EEAB3235-B381-2C9A-FF91-29877E5D052B}"/>
              </a:ext>
            </a:extLst>
          </p:cNvPr>
          <p:cNvSpPr/>
          <p:nvPr/>
        </p:nvSpPr>
        <p:spPr>
          <a:xfrm>
            <a:off x="3797759" y="5511276"/>
            <a:ext cx="360000" cy="360000"/>
          </a:xfrm>
          <a:prstGeom prst="plus">
            <a:avLst>
              <a:gd name="adj" fmla="val 4047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57" name="Rectangle: Rounded Corners 2056">
            <a:extLst>
              <a:ext uri="{FF2B5EF4-FFF2-40B4-BE49-F238E27FC236}">
                <a16:creationId xmlns:a16="http://schemas.microsoft.com/office/drawing/2014/main" id="{3573D2BB-A537-850C-AA5F-529C073EF8EA}"/>
              </a:ext>
            </a:extLst>
          </p:cNvPr>
          <p:cNvSpPr/>
          <p:nvPr/>
        </p:nvSpPr>
        <p:spPr>
          <a:xfrm>
            <a:off x="2701020" y="6166015"/>
            <a:ext cx="2553479" cy="489850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sz="1050" dirty="0">
                <a:solidFill>
                  <a:sysClr val="windowText" lastClr="000000"/>
                </a:solidFill>
              </a:rPr>
              <a:t>CERTIFICAZIONI EX-ANTE + EX-POST </a:t>
            </a:r>
          </a:p>
          <a:p>
            <a:pPr algn="ctr"/>
            <a:r>
              <a:rPr lang="en-AU" sz="1050" dirty="0">
                <a:solidFill>
                  <a:sysClr val="windowText" lastClr="000000"/>
                </a:solidFill>
              </a:rPr>
              <a:t>E DEI COSTI (PMI)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842554A3-4C05-5626-CB4C-466CC6C155FC}"/>
              </a:ext>
            </a:extLst>
          </p:cNvPr>
          <p:cNvSpPr txBox="1"/>
          <p:nvPr/>
        </p:nvSpPr>
        <p:spPr>
          <a:xfrm>
            <a:off x="5433926" y="6195497"/>
            <a:ext cx="14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13.000 €</a:t>
            </a:r>
          </a:p>
          <a:p>
            <a:pPr algn="ctr"/>
            <a:r>
              <a:rPr lang="en-AU" sz="1400" b="1" dirty="0">
                <a:latin typeface="+mj-lt"/>
              </a:rPr>
              <a:t>5.000 €</a:t>
            </a: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AD7D09F7-3A6C-D06C-8B39-03F6C0B8B56E}"/>
              </a:ext>
            </a:extLst>
          </p:cNvPr>
          <p:cNvSpPr txBox="1"/>
          <p:nvPr/>
        </p:nvSpPr>
        <p:spPr>
          <a:xfrm>
            <a:off x="7349812" y="6195497"/>
            <a:ext cx="14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latin typeface="+mj-lt"/>
              </a:rPr>
              <a:t>10.000 €</a:t>
            </a:r>
          </a:p>
          <a:p>
            <a:pPr algn="ctr"/>
            <a:r>
              <a:rPr lang="en-AU" sz="1400" b="1" dirty="0">
                <a:latin typeface="+mj-lt"/>
              </a:rPr>
              <a:t>5.000 €</a:t>
            </a:r>
          </a:p>
        </p:txBody>
      </p:sp>
      <p:sp>
        <p:nvSpPr>
          <p:cNvPr id="2064" name="Rectangle: Rounded Corners 2063">
            <a:extLst>
              <a:ext uri="{FF2B5EF4-FFF2-40B4-BE49-F238E27FC236}">
                <a16:creationId xmlns:a16="http://schemas.microsoft.com/office/drawing/2014/main" id="{2DB41AE2-3536-F95F-7CA9-BD9860D68DED}"/>
              </a:ext>
            </a:extLst>
          </p:cNvPr>
          <p:cNvSpPr/>
          <p:nvPr/>
        </p:nvSpPr>
        <p:spPr>
          <a:xfrm>
            <a:off x="9590447" y="5019869"/>
            <a:ext cx="1872000" cy="1527111"/>
          </a:xfrm>
          <a:prstGeom prst="roundRect">
            <a:avLst/>
          </a:prstGeom>
          <a:noFill/>
          <a:ln>
            <a:solidFill>
              <a:srgbClr val="00A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100" b="1" u="sng" dirty="0">
                <a:solidFill>
                  <a:schemeClr val="tx1"/>
                </a:solidFill>
                <a:latin typeface="+mj-lt"/>
              </a:rPr>
              <a:t>TOTALE CREDITO</a:t>
            </a:r>
            <a:br>
              <a:rPr lang="en-AU" sz="1100" b="1" u="sng" dirty="0">
                <a:solidFill>
                  <a:schemeClr val="tx1"/>
                </a:solidFill>
                <a:latin typeface="+mj-lt"/>
              </a:rPr>
            </a:br>
            <a:r>
              <a:rPr lang="en-AU" sz="1100" b="1" u="sng" dirty="0">
                <a:solidFill>
                  <a:schemeClr val="tx1"/>
                </a:solidFill>
                <a:latin typeface="+mj-lt"/>
              </a:rPr>
              <a:t> 5.0</a:t>
            </a:r>
          </a:p>
          <a:p>
            <a:pPr algn="ctr"/>
            <a:r>
              <a:rPr lang="en-AU" sz="10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r>
              <a:rPr lang="en-AU" sz="1400" b="1" dirty="0">
                <a:solidFill>
                  <a:schemeClr val="tx1"/>
                </a:solidFill>
                <a:latin typeface="+mj-lt"/>
              </a:rPr>
              <a:t>440.000 €</a:t>
            </a:r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endParaRPr lang="en-A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8481A8-4C69-26D1-F068-1027BB73DB6A}"/>
              </a:ext>
            </a:extLst>
          </p:cNvPr>
          <p:cNvSpPr/>
          <p:nvPr/>
        </p:nvSpPr>
        <p:spPr>
          <a:xfrm>
            <a:off x="11000792" y="2509935"/>
            <a:ext cx="345232" cy="1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CB9AF7-7E9E-F7D7-0AA7-4A87F04DB25C}"/>
              </a:ext>
            </a:extLst>
          </p:cNvPr>
          <p:cNvCxnSpPr>
            <a:cxnSpLocks/>
          </p:cNvCxnSpPr>
          <p:nvPr/>
        </p:nvCxnSpPr>
        <p:spPr>
          <a:xfrm>
            <a:off x="8567057" y="5766318"/>
            <a:ext cx="13436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C7950F-B0D8-1758-209B-F4DACD494034}"/>
              </a:ext>
            </a:extLst>
          </p:cNvPr>
          <p:cNvSpPr txBox="1"/>
          <p:nvPr/>
        </p:nvSpPr>
        <p:spPr>
          <a:xfrm>
            <a:off x="9060025" y="5598367"/>
            <a:ext cx="44787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050" dirty="0">
                <a:latin typeface="+mj-lt"/>
              </a:rPr>
              <a:t>x 40%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6A362F-9828-7181-AD67-41CC1603B5AD}"/>
              </a:ext>
            </a:extLst>
          </p:cNvPr>
          <p:cNvCxnSpPr>
            <a:cxnSpLocks/>
          </p:cNvCxnSpPr>
          <p:nvPr/>
        </p:nvCxnSpPr>
        <p:spPr>
          <a:xfrm>
            <a:off x="8567057" y="6413240"/>
            <a:ext cx="13436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208BD8-6706-2F8A-E6EF-27B15B401681}"/>
              </a:ext>
            </a:extLst>
          </p:cNvPr>
          <p:cNvSpPr txBox="1"/>
          <p:nvPr/>
        </p:nvSpPr>
        <p:spPr>
          <a:xfrm>
            <a:off x="9754287" y="5796895"/>
            <a:ext cx="1544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+mj-lt"/>
              </a:rPr>
              <a:t>+</a:t>
            </a:r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br>
              <a:rPr lang="en-AU" sz="1400" b="1" dirty="0">
                <a:solidFill>
                  <a:schemeClr val="tx1"/>
                </a:solidFill>
                <a:latin typeface="+mj-lt"/>
              </a:rPr>
            </a:br>
            <a:r>
              <a:rPr lang="en-AU" sz="1400" b="1" dirty="0">
                <a:solidFill>
                  <a:schemeClr val="tx1"/>
                </a:solidFill>
                <a:latin typeface="+mj-lt"/>
              </a:rPr>
              <a:t>15.000 €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252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7" grpId="0"/>
      <p:bldP spid="1027" grpId="0"/>
      <p:bldP spid="1035" grpId="0"/>
      <p:bldP spid="1037" grpId="0"/>
      <p:bldP spid="1039" grpId="0" animBg="1"/>
      <p:bldP spid="1040" grpId="0"/>
      <p:bldP spid="1041" grpId="0" animBg="1"/>
      <p:bldP spid="1046" grpId="0" animBg="1"/>
      <p:bldP spid="1048" grpId="0" animBg="1"/>
      <p:bldP spid="2052" grpId="0" animBg="1"/>
      <p:bldP spid="2056" grpId="0" animBg="1"/>
      <p:bldP spid="2057" grpId="0" animBg="1"/>
      <p:bldP spid="2059" grpId="0"/>
      <p:bldP spid="2060" grpId="0"/>
      <p:bldP spid="2064" grpId="0" animBg="1"/>
      <p:bldP spid="3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73F706FB-6E49-4A9F-A1B7-0934DF3D46EA}"/>
              </a:ext>
            </a:extLst>
          </p:cNvPr>
          <p:cNvCxnSpPr>
            <a:cxnSpLocks/>
          </p:cNvCxnSpPr>
          <p:nvPr/>
        </p:nvCxnSpPr>
        <p:spPr>
          <a:xfrm>
            <a:off x="455983" y="5200628"/>
            <a:ext cx="11726492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D7C3F177-FB64-4CC5-AA9A-F9CBE5BD8D9F}"/>
              </a:ext>
            </a:extLst>
          </p:cNvPr>
          <p:cNvSpPr/>
          <p:nvPr/>
        </p:nvSpPr>
        <p:spPr>
          <a:xfrm>
            <a:off x="-2605" y="3487224"/>
            <a:ext cx="455685" cy="171974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/>
              <a:t>CERTIFICATORI</a:t>
            </a:r>
          </a:p>
        </p:txBody>
      </p:sp>
      <p:sp>
        <p:nvSpPr>
          <p:cNvPr id="140" name="Rettangolo 139">
            <a:extLst>
              <a:ext uri="{FF2B5EF4-FFF2-40B4-BE49-F238E27FC236}">
                <a16:creationId xmlns:a16="http://schemas.microsoft.com/office/drawing/2014/main" id="{4519B242-DFFC-4CB4-8B92-D8CBF5E9F8CE}"/>
              </a:ext>
            </a:extLst>
          </p:cNvPr>
          <p:cNvSpPr/>
          <p:nvPr/>
        </p:nvSpPr>
        <p:spPr>
          <a:xfrm>
            <a:off x="0" y="41565"/>
            <a:ext cx="12192000" cy="397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>
                <a:latin typeface="+mj-lt"/>
              </a:rPr>
              <a:t>CREDITO D’IMPOSTA 5.0 - FLOW CHART</a:t>
            </a:r>
          </a:p>
        </p:txBody>
      </p:sp>
      <p:sp>
        <p:nvSpPr>
          <p:cNvPr id="160" name="Rettangolo 159">
            <a:extLst>
              <a:ext uri="{FF2B5EF4-FFF2-40B4-BE49-F238E27FC236}">
                <a16:creationId xmlns:a16="http://schemas.microsoft.com/office/drawing/2014/main" id="{7458E67E-57E2-4E2C-A857-D69FC4DEBC79}"/>
              </a:ext>
            </a:extLst>
          </p:cNvPr>
          <p:cNvSpPr/>
          <p:nvPr/>
        </p:nvSpPr>
        <p:spPr>
          <a:xfrm>
            <a:off x="524840" y="5555203"/>
            <a:ext cx="11545368" cy="42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80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C42B1921-E852-4E61-A096-D21F97099D10}"/>
              </a:ext>
            </a:extLst>
          </p:cNvPr>
          <p:cNvCxnSpPr>
            <a:cxnSpLocks/>
          </p:cNvCxnSpPr>
          <p:nvPr/>
        </p:nvCxnSpPr>
        <p:spPr>
          <a:xfrm>
            <a:off x="455684" y="3480881"/>
            <a:ext cx="11726492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rminatore 98">
            <a:extLst>
              <a:ext uri="{FF2B5EF4-FFF2-40B4-BE49-F238E27FC236}">
                <a16:creationId xmlns:a16="http://schemas.microsoft.com/office/drawing/2014/main" id="{12C2219C-C398-43D0-8E69-690E06B22B04}"/>
              </a:ext>
            </a:extLst>
          </p:cNvPr>
          <p:cNvSpPr>
            <a:spLocks noChangeAspect="1"/>
          </p:cNvSpPr>
          <p:nvPr/>
        </p:nvSpPr>
        <p:spPr>
          <a:xfrm>
            <a:off x="715741" y="2410639"/>
            <a:ext cx="771566" cy="346395"/>
          </a:xfrm>
          <a:prstGeom prst="flowChartTerminator">
            <a:avLst/>
          </a:prstGeom>
          <a:solidFill>
            <a:srgbClr val="00AEEF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bg1"/>
                </a:solidFill>
              </a:rPr>
              <a:t>AVVIO PROGETTO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773274-EAD9-2057-AD62-F1F082210BAD}"/>
              </a:ext>
            </a:extLst>
          </p:cNvPr>
          <p:cNvSpPr/>
          <p:nvPr/>
        </p:nvSpPr>
        <p:spPr>
          <a:xfrm>
            <a:off x="-2604" y="1682976"/>
            <a:ext cx="455685" cy="179790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/>
              <a:t>IMPRESA BENEFICIARIA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3859C65-AAA6-2DB5-39AE-A3B65B5F0DC8}"/>
              </a:ext>
            </a:extLst>
          </p:cNvPr>
          <p:cNvSpPr>
            <a:spLocks noChangeAspect="1"/>
          </p:cNvSpPr>
          <p:nvPr/>
        </p:nvSpPr>
        <p:spPr>
          <a:xfrm>
            <a:off x="8160012" y="2006866"/>
            <a:ext cx="1160799" cy="114425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Invio Comunicazione di completamento </a:t>
            </a: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(corredata da certificazione ex post)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12AEB65-221A-F6AD-05F7-DCAD48060372}"/>
              </a:ext>
            </a:extLst>
          </p:cNvPr>
          <p:cNvSpPr>
            <a:spLocks noChangeAspect="1"/>
          </p:cNvSpPr>
          <p:nvPr/>
        </p:nvSpPr>
        <p:spPr>
          <a:xfrm>
            <a:off x="1302085" y="4005799"/>
            <a:ext cx="972786" cy="75599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Rilascio certificazione ex ante </a:t>
            </a:r>
            <a:br>
              <a:rPr lang="it-IT" sz="8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su riduzione consumi conseguibili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B11FB1C-D04A-0307-0211-2B54844CB21F}"/>
              </a:ext>
            </a:extLst>
          </p:cNvPr>
          <p:cNvSpPr>
            <a:spLocks noChangeAspect="1"/>
          </p:cNvSpPr>
          <p:nvPr/>
        </p:nvSpPr>
        <p:spPr>
          <a:xfrm>
            <a:off x="1837869" y="2011763"/>
            <a:ext cx="1406206" cy="113936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Invio comunicazione ex ante </a:t>
            </a: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relativa al progetto, risparmio energetico e potenziale credito d’imposta</a:t>
            </a:r>
          </a:p>
          <a:p>
            <a:pPr algn="ct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(corredata da certificazione ex ante)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AE8AEE8-2E43-EBE8-C382-FB0C51A4B020}"/>
              </a:ext>
            </a:extLst>
          </p:cNvPr>
          <p:cNvSpPr>
            <a:spLocks noChangeAspect="1"/>
          </p:cNvSpPr>
          <p:nvPr/>
        </p:nvSpPr>
        <p:spPr>
          <a:xfrm>
            <a:off x="6256931" y="2317890"/>
            <a:ext cx="869436" cy="53668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Conclusione progetto</a:t>
            </a:r>
          </a:p>
        </p:txBody>
      </p:sp>
      <p:sp>
        <p:nvSpPr>
          <p:cNvPr id="19" name="Documento 18">
            <a:extLst>
              <a:ext uri="{FF2B5EF4-FFF2-40B4-BE49-F238E27FC236}">
                <a16:creationId xmlns:a16="http://schemas.microsoft.com/office/drawing/2014/main" id="{4DAA8DBE-42D3-67C6-9390-335E6F919533}"/>
              </a:ext>
            </a:extLst>
          </p:cNvPr>
          <p:cNvSpPr>
            <a:spLocks/>
          </p:cNvSpPr>
          <p:nvPr/>
        </p:nvSpPr>
        <p:spPr>
          <a:xfrm>
            <a:off x="8858748" y="3749712"/>
            <a:ext cx="2093601" cy="444109"/>
          </a:xfrm>
          <a:prstGeom prst="flowChartDocumen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Certificazione ex post</a:t>
            </a:r>
            <a:br>
              <a:rPr lang="it-IT" sz="8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sulla conformità alla certificazione ex ante</a:t>
            </a:r>
          </a:p>
        </p:txBody>
      </p:sp>
      <p:sp>
        <p:nvSpPr>
          <p:cNvPr id="20" name="Documento 19">
            <a:extLst>
              <a:ext uri="{FF2B5EF4-FFF2-40B4-BE49-F238E27FC236}">
                <a16:creationId xmlns:a16="http://schemas.microsoft.com/office/drawing/2014/main" id="{FEFC2B89-5E02-2B55-D736-DDBE71404B4F}"/>
              </a:ext>
            </a:extLst>
          </p:cNvPr>
          <p:cNvSpPr>
            <a:spLocks/>
          </p:cNvSpPr>
          <p:nvPr/>
        </p:nvSpPr>
        <p:spPr>
          <a:xfrm>
            <a:off x="8858748" y="4637570"/>
            <a:ext cx="2093601" cy="365836"/>
          </a:xfrm>
          <a:prstGeom prst="flowChartDocumen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Certificazione contabile</a:t>
            </a:r>
          </a:p>
        </p:txBody>
      </p:sp>
      <p:sp>
        <p:nvSpPr>
          <p:cNvPr id="21" name="Documento 20">
            <a:extLst>
              <a:ext uri="{FF2B5EF4-FFF2-40B4-BE49-F238E27FC236}">
                <a16:creationId xmlns:a16="http://schemas.microsoft.com/office/drawing/2014/main" id="{ABDC6DBD-F266-89CD-E465-20DC034E2431}"/>
              </a:ext>
            </a:extLst>
          </p:cNvPr>
          <p:cNvSpPr>
            <a:spLocks/>
          </p:cNvSpPr>
          <p:nvPr/>
        </p:nvSpPr>
        <p:spPr>
          <a:xfrm>
            <a:off x="8858748" y="4228063"/>
            <a:ext cx="2093601" cy="365837"/>
          </a:xfrm>
          <a:prstGeom prst="flowChartDocumen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Perizia asseverata 4.0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36B5ACC-8309-9E61-1391-0C0A745D92D8}"/>
              </a:ext>
            </a:extLst>
          </p:cNvPr>
          <p:cNvSpPr>
            <a:spLocks noChangeAspect="1"/>
          </p:cNvSpPr>
          <p:nvPr/>
        </p:nvSpPr>
        <p:spPr>
          <a:xfrm>
            <a:off x="10575512" y="2316172"/>
            <a:ext cx="1110318" cy="5548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Fruizione del credito in compensazione con F24</a:t>
            </a:r>
          </a:p>
        </p:txBody>
      </p:sp>
      <p:cxnSp>
        <p:nvCxnSpPr>
          <p:cNvPr id="25" name="Connettore a gomito 24">
            <a:extLst>
              <a:ext uri="{FF2B5EF4-FFF2-40B4-BE49-F238E27FC236}">
                <a16:creationId xmlns:a16="http://schemas.microsoft.com/office/drawing/2014/main" id="{EDDB5C0F-805D-5035-5BA4-EB96739F1CB9}"/>
              </a:ext>
            </a:extLst>
          </p:cNvPr>
          <p:cNvCxnSpPr>
            <a:cxnSpLocks/>
            <a:stCxn id="99" idx="2"/>
            <a:endCxn id="13" idx="1"/>
          </p:cNvCxnSpPr>
          <p:nvPr/>
        </p:nvCxnSpPr>
        <p:spPr>
          <a:xfrm rot="16200000" flipH="1">
            <a:off x="388422" y="3470135"/>
            <a:ext cx="1626765" cy="2005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FD9519F6-2840-5BC5-DE31-B25DB83133CD}"/>
              </a:ext>
            </a:extLst>
          </p:cNvPr>
          <p:cNvCxnSpPr>
            <a:cxnSpLocks/>
            <a:stCxn id="13" idx="3"/>
            <a:endCxn id="16" idx="2"/>
          </p:cNvCxnSpPr>
          <p:nvPr/>
        </p:nvCxnSpPr>
        <p:spPr>
          <a:xfrm flipV="1">
            <a:off x="2274871" y="3151123"/>
            <a:ext cx="266101" cy="12326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9AF6EBB7-02D2-E99B-9F0A-54A639E83173}"/>
              </a:ext>
            </a:extLst>
          </p:cNvPr>
          <p:cNvSpPr/>
          <p:nvPr/>
        </p:nvSpPr>
        <p:spPr>
          <a:xfrm>
            <a:off x="2170539" y="3903239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EFAEBA3A-CB8D-9EFC-401F-79A904C08F3B}"/>
              </a:ext>
            </a:extLst>
          </p:cNvPr>
          <p:cNvSpPr txBox="1"/>
          <p:nvPr/>
        </p:nvSpPr>
        <p:spPr>
          <a:xfrm>
            <a:off x="178122" y="5613787"/>
            <a:ext cx="11775753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algn="l">
              <a:buAutoNum type="arabicParenR"/>
            </a:pPr>
            <a:r>
              <a:rPr lang="it-IT" sz="900" dirty="0">
                <a:solidFill>
                  <a:schemeClr val="tx1">
                    <a:lumMod val="50000"/>
                  </a:schemeClr>
                </a:solidFill>
              </a:rPr>
              <a:t>Il primo impegno giuridicamente vincolante deve essere successivo al 01.01.2024</a:t>
            </a:r>
          </a:p>
          <a:p>
            <a:pPr marL="228600" indent="-228600" algn="just">
              <a:buAutoNum type="arabicParenR"/>
            </a:pPr>
            <a:r>
              <a:rPr lang="it-IT" sz="900" dirty="0">
                <a:solidFill>
                  <a:schemeClr val="tx1">
                    <a:lumMod val="50000"/>
                  </a:schemeClr>
                </a:solidFill>
              </a:rPr>
              <a:t>La certificazione prevede l’indicazione della riduzione dei consumi che garantirà il progetto, in confronto ai consumi effettuati nell’anno precedente. Rilasciano la certificazione: i) gli Esperti in Gestione dell’Energia (EGE) certificati; ii) le Energy Service Company (</a:t>
            </a:r>
            <a:r>
              <a:rPr lang="it-IT" sz="900" dirty="0" err="1">
                <a:solidFill>
                  <a:schemeClr val="tx1">
                    <a:lumMod val="50000"/>
                  </a:schemeClr>
                </a:solidFill>
              </a:rPr>
              <a:t>ESCo</a:t>
            </a:r>
            <a:r>
              <a:rPr lang="it-IT" sz="900" dirty="0">
                <a:solidFill>
                  <a:schemeClr val="tx1">
                    <a:lumMod val="50000"/>
                  </a:schemeClr>
                </a:solidFill>
              </a:rPr>
              <a:t>) certificate; iii) gli ingegneri iscritti nelle sezioni A e B dell’albo professionale, nonché i periti industriali e i periti industriali laureati iscritti all’albo professionale nelle sezioni “meccanica ed efficienza energetica” e “impiantistica elettrica ed automazione”.  Per le PMI le spese di certificazione, nel limite di 10k €, possono essere imputate in aumento del credito d’imposta</a:t>
            </a:r>
          </a:p>
          <a:p>
            <a:pPr marL="228600" indent="-228600">
              <a:buFontTx/>
              <a:buAutoNum type="arabicParenR"/>
            </a:pPr>
            <a:r>
              <a:rPr lang="it-IT" sz="900" dirty="0">
                <a:solidFill>
                  <a:schemeClr val="tx1">
                    <a:lumMod val="50000"/>
                  </a:schemeClr>
                </a:solidFill>
              </a:rPr>
              <a:t>Competenza del perito 4.0</a:t>
            </a:r>
          </a:p>
          <a:p>
            <a:pPr marL="228600" indent="-228600">
              <a:buFontTx/>
              <a:buAutoNum type="arabicParenR"/>
            </a:pPr>
            <a:r>
              <a:rPr lang="it-IT" sz="900" dirty="0">
                <a:solidFill>
                  <a:schemeClr val="tx1">
                    <a:lumMod val="50000"/>
                  </a:schemeClr>
                </a:solidFill>
              </a:rPr>
              <a:t>La certificazione è effettuata dal revisore legale dei conti. Per le imprese non soggette a revisione legale dei conti, il costo della certificazione, nel limite di 5k €, può essere imputato in aumento del credito d’imposta</a:t>
            </a:r>
          </a:p>
          <a:p>
            <a:pPr marL="228600" indent="-228600">
              <a:buFontTx/>
              <a:buAutoNum type="arabicParenR"/>
            </a:pPr>
            <a:r>
              <a:rPr lang="it-IT" sz="900" dirty="0">
                <a:solidFill>
                  <a:schemeClr val="tx1">
                    <a:lumMod val="50000"/>
                  </a:schemeClr>
                </a:solidFill>
              </a:rPr>
              <a:t>Il credito d’imposta è utilizzabile in una o più quote entro la data del 31 dicembre 2025; la parte di credito di imposta non compensata entro il 31.12.2025 verrà portata in compensazione nei cinque anni successivi</a:t>
            </a:r>
          </a:p>
          <a:p>
            <a:pPr marL="228600" indent="-228600">
              <a:buFontTx/>
              <a:buAutoNum type="arabicParenR"/>
            </a:pPr>
            <a:endParaRPr lang="it-IT" sz="800" dirty="0">
              <a:solidFill>
                <a:schemeClr val="tx1">
                  <a:lumMod val="50000"/>
                </a:schemeClr>
              </a:solidFill>
            </a:endParaRPr>
          </a:p>
          <a:p>
            <a:pPr marL="228600" indent="-228600">
              <a:buFontTx/>
              <a:buAutoNum type="arabicParenR"/>
            </a:pPr>
            <a:endParaRPr lang="it-IT" sz="800" dirty="0">
              <a:solidFill>
                <a:schemeClr val="tx1">
                  <a:lumMod val="50000"/>
                </a:schemeClr>
              </a:solidFill>
            </a:endParaRPr>
          </a:p>
          <a:p>
            <a:pPr marL="228600" indent="-228600" algn="l">
              <a:buAutoNum type="arabicParenR"/>
            </a:pPr>
            <a:endParaRPr lang="it-IT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50F3D553-ADA7-2B8F-36AC-D50F8E1C2E4E}"/>
              </a:ext>
            </a:extLst>
          </p:cNvPr>
          <p:cNvSpPr/>
          <p:nvPr/>
        </p:nvSpPr>
        <p:spPr>
          <a:xfrm>
            <a:off x="10847723" y="4155793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b="1" dirty="0">
                <a:solidFill>
                  <a:schemeClr val="tx1">
                    <a:lumMod val="50000"/>
                  </a:schemeClr>
                </a:solidFill>
                <a:latin typeface="Franklin Gothic Book"/>
              </a:rPr>
              <a:t>3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E6F33AAE-809D-B8F8-9339-834D0E42C8FA}"/>
              </a:ext>
            </a:extLst>
          </p:cNvPr>
          <p:cNvSpPr/>
          <p:nvPr/>
        </p:nvSpPr>
        <p:spPr>
          <a:xfrm>
            <a:off x="11587859" y="2208172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5</a:t>
            </a:r>
          </a:p>
        </p:txBody>
      </p:sp>
      <p:sp>
        <p:nvSpPr>
          <p:cNvPr id="2" name="CasellaDiTesto 50">
            <a:extLst>
              <a:ext uri="{FF2B5EF4-FFF2-40B4-BE49-F238E27FC236}">
                <a16:creationId xmlns:a16="http://schemas.microsoft.com/office/drawing/2014/main" id="{6FD19074-9CBF-6272-41C9-D95FCEA57A32}"/>
              </a:ext>
            </a:extLst>
          </p:cNvPr>
          <p:cNvSpPr txBox="1"/>
          <p:nvPr/>
        </p:nvSpPr>
        <p:spPr>
          <a:xfrm>
            <a:off x="10062985" y="2290471"/>
            <a:ext cx="4569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decorsi 10 giorni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F1E8CED-74DE-68B8-BB8A-390981A985C7}"/>
              </a:ext>
            </a:extLst>
          </p:cNvPr>
          <p:cNvSpPr>
            <a:spLocks noChangeAspect="1"/>
          </p:cNvSpPr>
          <p:nvPr/>
        </p:nvSpPr>
        <p:spPr>
          <a:xfrm>
            <a:off x="2942259" y="732660"/>
            <a:ext cx="1111566" cy="5548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Rilascio ricevuta di </a:t>
            </a:r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conferma avvenuta prenotazione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91E0BDC9-73DD-6315-B449-70FB54A7AF96}"/>
              </a:ext>
            </a:extLst>
          </p:cNvPr>
          <p:cNvSpPr>
            <a:spLocks noChangeAspect="1"/>
          </p:cNvSpPr>
          <p:nvPr/>
        </p:nvSpPr>
        <p:spPr>
          <a:xfrm>
            <a:off x="3782730" y="2011763"/>
            <a:ext cx="1153585" cy="113935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Invio comunicazione di conferma avvio investimento </a:t>
            </a:r>
            <a:br>
              <a:rPr lang="it-IT" sz="8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(ordine, fatture e pagamento acconto 20% al fornitore)</a:t>
            </a:r>
          </a:p>
        </p:txBody>
      </p:sp>
      <p:sp>
        <p:nvSpPr>
          <p:cNvPr id="344" name="CasellaDiTesto 343">
            <a:extLst>
              <a:ext uri="{FF2B5EF4-FFF2-40B4-BE49-F238E27FC236}">
                <a16:creationId xmlns:a16="http://schemas.microsoft.com/office/drawing/2014/main" id="{830E82D0-F3F7-AC77-A1E7-8AA916DC3684}"/>
              </a:ext>
            </a:extLst>
          </p:cNvPr>
          <p:cNvSpPr txBox="1"/>
          <p:nvPr/>
        </p:nvSpPr>
        <p:spPr>
          <a:xfrm>
            <a:off x="136368" y="5306899"/>
            <a:ext cx="15685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1400" i="1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4" name="CasellaDiTesto 50">
            <a:extLst>
              <a:ext uri="{FF2B5EF4-FFF2-40B4-BE49-F238E27FC236}">
                <a16:creationId xmlns:a16="http://schemas.microsoft.com/office/drawing/2014/main" id="{43898E13-AB0F-CFA7-CD85-AC565F75A149}"/>
              </a:ext>
            </a:extLst>
          </p:cNvPr>
          <p:cNvSpPr txBox="1"/>
          <p:nvPr/>
        </p:nvSpPr>
        <p:spPr>
          <a:xfrm>
            <a:off x="7458963" y="2277157"/>
            <a:ext cx="649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Entro il 28/02/2026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7F7B53C-4996-AB37-E076-8802FF4DDE98}"/>
              </a:ext>
            </a:extLst>
          </p:cNvPr>
          <p:cNvSpPr/>
          <p:nvPr/>
        </p:nvSpPr>
        <p:spPr>
          <a:xfrm>
            <a:off x="-1781" y="458959"/>
            <a:ext cx="455685" cy="121767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/>
              <a:t>GSE</a:t>
            </a:r>
          </a:p>
        </p:txBody>
      </p:sp>
      <p:cxnSp>
        <p:nvCxnSpPr>
          <p:cNvPr id="229" name="Connettore a gomito 228">
            <a:extLst>
              <a:ext uri="{FF2B5EF4-FFF2-40B4-BE49-F238E27FC236}">
                <a16:creationId xmlns:a16="http://schemas.microsoft.com/office/drawing/2014/main" id="{024C6E9E-ED36-3A3A-E690-15B7DEA6919A}"/>
              </a:ext>
            </a:extLst>
          </p:cNvPr>
          <p:cNvCxnSpPr>
            <a:cxnSpLocks/>
            <a:stCxn id="16" idx="0"/>
            <a:endCxn id="11" idx="1"/>
          </p:cNvCxnSpPr>
          <p:nvPr/>
        </p:nvCxnSpPr>
        <p:spPr>
          <a:xfrm rot="5400000" flipH="1" flipV="1">
            <a:off x="2240774" y="1310279"/>
            <a:ext cx="1001683" cy="4012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ttangolo 254">
            <a:extLst>
              <a:ext uri="{FF2B5EF4-FFF2-40B4-BE49-F238E27FC236}">
                <a16:creationId xmlns:a16="http://schemas.microsoft.com/office/drawing/2014/main" id="{6FFB27CF-68FA-DCCC-6628-95A2A90585F8}"/>
              </a:ext>
            </a:extLst>
          </p:cNvPr>
          <p:cNvSpPr>
            <a:spLocks noChangeAspect="1"/>
          </p:cNvSpPr>
          <p:nvPr/>
        </p:nvSpPr>
        <p:spPr>
          <a:xfrm>
            <a:off x="4768949" y="753180"/>
            <a:ext cx="1111566" cy="5548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Rilascio ricevuta di </a:t>
            </a:r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convalida comunicazione avanzamento</a:t>
            </a:r>
          </a:p>
        </p:txBody>
      </p: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7AC540BA-94B8-54F3-7C75-0144A02E7709}"/>
              </a:ext>
            </a:extLst>
          </p:cNvPr>
          <p:cNvCxnSpPr>
            <a:cxnSpLocks/>
            <a:stCxn id="255" idx="2"/>
            <a:endCxn id="18" idx="1"/>
          </p:cNvCxnSpPr>
          <p:nvPr/>
        </p:nvCxnSpPr>
        <p:spPr>
          <a:xfrm rot="16200000" flipH="1">
            <a:off x="5151726" y="1481025"/>
            <a:ext cx="1278211" cy="9321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10D253B4-3173-5970-F594-DE3007568494}"/>
              </a:ext>
            </a:extLst>
          </p:cNvPr>
          <p:cNvCxnSpPr>
            <a:cxnSpLocks/>
            <a:stCxn id="61" idx="0"/>
            <a:endCxn id="255" idx="1"/>
          </p:cNvCxnSpPr>
          <p:nvPr/>
        </p:nvCxnSpPr>
        <p:spPr>
          <a:xfrm rot="5400000" flipH="1" flipV="1">
            <a:off x="4073655" y="1316469"/>
            <a:ext cx="981163" cy="4094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073BD100-5830-EC9A-E838-F6ED6A1D5D2E}"/>
              </a:ext>
            </a:extLst>
          </p:cNvPr>
          <p:cNvCxnSpPr>
            <a:cxnSpLocks/>
            <a:stCxn id="18" idx="2"/>
            <a:endCxn id="66" idx="1"/>
          </p:cNvCxnSpPr>
          <p:nvPr/>
        </p:nvCxnSpPr>
        <p:spPr>
          <a:xfrm rot="16200000" flipH="1">
            <a:off x="6033890" y="3512330"/>
            <a:ext cx="1554514" cy="2389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262A3EFB-C068-FE79-5FF2-D67E8FF20148}"/>
              </a:ext>
            </a:extLst>
          </p:cNvPr>
          <p:cNvSpPr>
            <a:spLocks/>
          </p:cNvSpPr>
          <p:nvPr/>
        </p:nvSpPr>
        <p:spPr>
          <a:xfrm>
            <a:off x="6930646" y="4162264"/>
            <a:ext cx="1706804" cy="49364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Rilascio certificazioni conclusive</a:t>
            </a:r>
            <a:endParaRPr lang="it-IT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79" name="Connettore a gomito 78">
            <a:extLst>
              <a:ext uri="{FF2B5EF4-FFF2-40B4-BE49-F238E27FC236}">
                <a16:creationId xmlns:a16="http://schemas.microsoft.com/office/drawing/2014/main" id="{165E1F71-2E3C-1D38-AF67-0CE05A7ED4E5}"/>
              </a:ext>
            </a:extLst>
          </p:cNvPr>
          <p:cNvCxnSpPr>
            <a:cxnSpLocks/>
            <a:stCxn id="66" idx="0"/>
            <a:endCxn id="10" idx="1"/>
          </p:cNvCxnSpPr>
          <p:nvPr/>
        </p:nvCxnSpPr>
        <p:spPr>
          <a:xfrm rot="5400000" flipH="1" flipV="1">
            <a:off x="7180394" y="3182646"/>
            <a:ext cx="1583272" cy="3759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tangolo 81">
            <a:extLst>
              <a:ext uri="{FF2B5EF4-FFF2-40B4-BE49-F238E27FC236}">
                <a16:creationId xmlns:a16="http://schemas.microsoft.com/office/drawing/2014/main" id="{13723464-0B57-1D1E-9FBC-B0B5E31E8E11}"/>
              </a:ext>
            </a:extLst>
          </p:cNvPr>
          <p:cNvSpPr>
            <a:spLocks noChangeAspect="1"/>
          </p:cNvSpPr>
          <p:nvPr/>
        </p:nvSpPr>
        <p:spPr>
          <a:xfrm>
            <a:off x="9249040" y="750411"/>
            <a:ext cx="1070824" cy="5548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Ricevuta di</a:t>
            </a:r>
          </a:p>
          <a:p>
            <a:pPr algn="ctr"/>
            <a:r>
              <a:rPr lang="it-IT" sz="800" b="1" dirty="0">
                <a:solidFill>
                  <a:schemeClr val="tx1">
                    <a:lumMod val="50000"/>
                  </a:schemeClr>
                </a:solidFill>
              </a:rPr>
              <a:t>conferma del credito utilizzabile</a:t>
            </a:r>
          </a:p>
        </p:txBody>
      </p:sp>
      <p:cxnSp>
        <p:nvCxnSpPr>
          <p:cNvPr id="84" name="Connettore a gomito 83">
            <a:extLst>
              <a:ext uri="{FF2B5EF4-FFF2-40B4-BE49-F238E27FC236}">
                <a16:creationId xmlns:a16="http://schemas.microsoft.com/office/drawing/2014/main" id="{A30DDA59-08B5-9365-C587-B005F0F88BE5}"/>
              </a:ext>
            </a:extLst>
          </p:cNvPr>
          <p:cNvCxnSpPr>
            <a:cxnSpLocks/>
            <a:stCxn id="10" idx="0"/>
            <a:endCxn id="82" idx="1"/>
          </p:cNvCxnSpPr>
          <p:nvPr/>
        </p:nvCxnSpPr>
        <p:spPr>
          <a:xfrm rot="5400000" flipH="1" flipV="1">
            <a:off x="8505209" y="1263035"/>
            <a:ext cx="979035" cy="5086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ttore a gomito 303">
            <a:extLst>
              <a:ext uri="{FF2B5EF4-FFF2-40B4-BE49-F238E27FC236}">
                <a16:creationId xmlns:a16="http://schemas.microsoft.com/office/drawing/2014/main" id="{36F2EBC4-1677-30F7-5380-C82306638B31}"/>
              </a:ext>
            </a:extLst>
          </p:cNvPr>
          <p:cNvCxnSpPr>
            <a:cxnSpLocks/>
            <a:stCxn id="11" idx="2"/>
            <a:endCxn id="61" idx="1"/>
          </p:cNvCxnSpPr>
          <p:nvPr/>
        </p:nvCxnSpPr>
        <p:spPr>
          <a:xfrm rot="16200000" flipH="1">
            <a:off x="2993415" y="1792127"/>
            <a:ext cx="1293942" cy="2846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a gomito 87">
            <a:extLst>
              <a:ext uri="{FF2B5EF4-FFF2-40B4-BE49-F238E27FC236}">
                <a16:creationId xmlns:a16="http://schemas.microsoft.com/office/drawing/2014/main" id="{33F773F9-5E71-E1EA-627A-0C223AD1DF98}"/>
              </a:ext>
            </a:extLst>
          </p:cNvPr>
          <p:cNvCxnSpPr>
            <a:cxnSpLocks/>
            <a:stCxn id="82" idx="2"/>
            <a:endCxn id="23" idx="1"/>
          </p:cNvCxnSpPr>
          <p:nvPr/>
        </p:nvCxnSpPr>
        <p:spPr>
          <a:xfrm rot="16200000" flipH="1">
            <a:off x="9535812" y="1553891"/>
            <a:ext cx="1288341" cy="7910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onnettore diritto 289">
            <a:extLst>
              <a:ext uri="{FF2B5EF4-FFF2-40B4-BE49-F238E27FC236}">
                <a16:creationId xmlns:a16="http://schemas.microsoft.com/office/drawing/2014/main" id="{D9E59F03-7895-D6F5-401C-D15CDEF255FB}"/>
              </a:ext>
            </a:extLst>
          </p:cNvPr>
          <p:cNvCxnSpPr>
            <a:cxnSpLocks/>
            <a:stCxn id="66" idx="3"/>
            <a:endCxn id="21" idx="1"/>
          </p:cNvCxnSpPr>
          <p:nvPr/>
        </p:nvCxnSpPr>
        <p:spPr>
          <a:xfrm>
            <a:off x="8637450" y="4409086"/>
            <a:ext cx="221298" cy="1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e 318">
            <a:extLst>
              <a:ext uri="{FF2B5EF4-FFF2-40B4-BE49-F238E27FC236}">
                <a16:creationId xmlns:a16="http://schemas.microsoft.com/office/drawing/2014/main" id="{11BF1BF4-E7F4-2E81-269E-065147B441D8}"/>
              </a:ext>
            </a:extLst>
          </p:cNvPr>
          <p:cNvSpPr/>
          <p:nvPr/>
        </p:nvSpPr>
        <p:spPr>
          <a:xfrm>
            <a:off x="1325307" y="2268603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b="1" dirty="0">
                <a:solidFill>
                  <a:schemeClr val="tx1">
                    <a:lumMod val="50000"/>
                  </a:schemeClr>
                </a:solidFill>
                <a:latin typeface="Franklin Gothic Book"/>
              </a:rPr>
              <a:t>1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DC7FD613-1771-463F-6CEC-81251E63B1DD}"/>
              </a:ext>
            </a:extLst>
          </p:cNvPr>
          <p:cNvCxnSpPr>
            <a:cxnSpLocks/>
          </p:cNvCxnSpPr>
          <p:nvPr/>
        </p:nvCxnSpPr>
        <p:spPr>
          <a:xfrm>
            <a:off x="459448" y="1682975"/>
            <a:ext cx="11726492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a gomito 107">
            <a:extLst>
              <a:ext uri="{FF2B5EF4-FFF2-40B4-BE49-F238E27FC236}">
                <a16:creationId xmlns:a16="http://schemas.microsoft.com/office/drawing/2014/main" id="{FD1056F4-C407-65AB-7F54-31A382B71F42}"/>
              </a:ext>
            </a:extLst>
          </p:cNvPr>
          <p:cNvCxnSpPr>
            <a:cxnSpLocks/>
            <a:stCxn id="19" idx="1"/>
            <a:endCxn id="20" idx="1"/>
          </p:cNvCxnSpPr>
          <p:nvPr/>
        </p:nvCxnSpPr>
        <p:spPr>
          <a:xfrm rot="10800000" flipV="1">
            <a:off x="8858748" y="3971766"/>
            <a:ext cx="12700" cy="848721"/>
          </a:xfrm>
          <a:prstGeom prst="bentConnector3">
            <a:avLst>
              <a:gd name="adj1" fmla="val 5350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sellaDiTesto 50">
            <a:extLst>
              <a:ext uri="{FF2B5EF4-FFF2-40B4-BE49-F238E27FC236}">
                <a16:creationId xmlns:a16="http://schemas.microsoft.com/office/drawing/2014/main" id="{D59C5911-B9DD-919D-5F7B-01BC462E7F0D}"/>
              </a:ext>
            </a:extLst>
          </p:cNvPr>
          <p:cNvSpPr txBox="1"/>
          <p:nvPr/>
        </p:nvSpPr>
        <p:spPr>
          <a:xfrm>
            <a:off x="2371363" y="717453"/>
            <a:ext cx="5167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entro</a:t>
            </a:r>
            <a:br>
              <a:rPr lang="it-IT" sz="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5 giorni</a:t>
            </a:r>
          </a:p>
        </p:txBody>
      </p:sp>
      <p:sp>
        <p:nvSpPr>
          <p:cNvPr id="117" name="CasellaDiTesto 50">
            <a:extLst>
              <a:ext uri="{FF2B5EF4-FFF2-40B4-BE49-F238E27FC236}">
                <a16:creationId xmlns:a16="http://schemas.microsoft.com/office/drawing/2014/main" id="{A1002320-17CD-1C5F-7B53-DABAE68AB041}"/>
              </a:ext>
            </a:extLst>
          </p:cNvPr>
          <p:cNvSpPr txBox="1"/>
          <p:nvPr/>
        </p:nvSpPr>
        <p:spPr>
          <a:xfrm>
            <a:off x="3624920" y="1719857"/>
            <a:ext cx="5167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entro</a:t>
            </a:r>
            <a:br>
              <a:rPr lang="it-IT" sz="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30 giorni</a:t>
            </a:r>
          </a:p>
        </p:txBody>
      </p:sp>
      <p:sp>
        <p:nvSpPr>
          <p:cNvPr id="123" name="CasellaDiTesto 50">
            <a:extLst>
              <a:ext uri="{FF2B5EF4-FFF2-40B4-BE49-F238E27FC236}">
                <a16:creationId xmlns:a16="http://schemas.microsoft.com/office/drawing/2014/main" id="{0C83CEC2-1986-5B90-EED6-CDD9A82D1E15}"/>
              </a:ext>
            </a:extLst>
          </p:cNvPr>
          <p:cNvSpPr txBox="1"/>
          <p:nvPr/>
        </p:nvSpPr>
        <p:spPr>
          <a:xfrm>
            <a:off x="4196415" y="734626"/>
            <a:ext cx="5167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entro</a:t>
            </a:r>
            <a:br>
              <a:rPr lang="it-IT" sz="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5 giorni</a:t>
            </a:r>
          </a:p>
        </p:txBody>
      </p:sp>
      <p:sp>
        <p:nvSpPr>
          <p:cNvPr id="126" name="Ovale 125">
            <a:extLst>
              <a:ext uri="{FF2B5EF4-FFF2-40B4-BE49-F238E27FC236}">
                <a16:creationId xmlns:a16="http://schemas.microsoft.com/office/drawing/2014/main" id="{FDD79206-E9C0-22E3-3681-ED8B87D73914}"/>
              </a:ext>
            </a:extLst>
          </p:cNvPr>
          <p:cNvSpPr/>
          <p:nvPr/>
        </p:nvSpPr>
        <p:spPr>
          <a:xfrm>
            <a:off x="10844349" y="3659246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E2A2979-39F3-56E2-AB8E-B3F3B37FCB2F}"/>
              </a:ext>
            </a:extLst>
          </p:cNvPr>
          <p:cNvSpPr/>
          <p:nvPr/>
        </p:nvSpPr>
        <p:spPr>
          <a:xfrm>
            <a:off x="3424516" y="1757265"/>
            <a:ext cx="144000" cy="1440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3" name="CasellaDiTesto 50">
            <a:extLst>
              <a:ext uri="{FF2B5EF4-FFF2-40B4-BE49-F238E27FC236}">
                <a16:creationId xmlns:a16="http://schemas.microsoft.com/office/drawing/2014/main" id="{0DE7C907-B899-1B48-A876-FDCD9FD33997}"/>
              </a:ext>
            </a:extLst>
          </p:cNvPr>
          <p:cNvSpPr txBox="1"/>
          <p:nvPr/>
        </p:nvSpPr>
        <p:spPr>
          <a:xfrm>
            <a:off x="8690420" y="735138"/>
            <a:ext cx="5167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entro</a:t>
            </a:r>
            <a:br>
              <a:rPr lang="it-IT" sz="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10 giorni</a:t>
            </a:r>
          </a:p>
        </p:txBody>
      </p:sp>
      <p:sp>
        <p:nvSpPr>
          <p:cNvPr id="324" name="Ovale 323">
            <a:extLst>
              <a:ext uri="{FF2B5EF4-FFF2-40B4-BE49-F238E27FC236}">
                <a16:creationId xmlns:a16="http://schemas.microsoft.com/office/drawing/2014/main" id="{A58DFCB4-36F2-1F07-6125-1E781FCED4D4}"/>
              </a:ext>
            </a:extLst>
          </p:cNvPr>
          <p:cNvSpPr/>
          <p:nvPr/>
        </p:nvSpPr>
        <p:spPr>
          <a:xfrm>
            <a:off x="10844349" y="4570549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b="1" dirty="0">
                <a:solidFill>
                  <a:schemeClr val="tx1">
                    <a:lumMod val="50000"/>
                  </a:schemeClr>
                </a:solidFill>
                <a:latin typeface="Franklin Gothic Book"/>
              </a:rPr>
              <a:t>4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6" name="CasellaDiTesto 50">
            <a:extLst>
              <a:ext uri="{FF2B5EF4-FFF2-40B4-BE49-F238E27FC236}">
                <a16:creationId xmlns:a16="http://schemas.microsoft.com/office/drawing/2014/main" id="{4F27575E-8F2D-B5DB-DA33-3C6850D5D826}"/>
              </a:ext>
            </a:extLst>
          </p:cNvPr>
          <p:cNvSpPr txBox="1"/>
          <p:nvPr/>
        </p:nvSpPr>
        <p:spPr>
          <a:xfrm>
            <a:off x="5555881" y="2275255"/>
            <a:ext cx="649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IT" sz="800" dirty="0">
                <a:solidFill>
                  <a:schemeClr val="tx1">
                    <a:lumMod val="50000"/>
                  </a:schemeClr>
                </a:solidFill>
              </a:rPr>
              <a:t>Entro il 31/12/2025</a:t>
            </a:r>
          </a:p>
        </p:txBody>
      </p:sp>
    </p:spTree>
    <p:extLst>
      <p:ext uri="{BB962C8B-B14F-4D97-AF65-F5344CB8AC3E}">
        <p14:creationId xmlns:p14="http://schemas.microsoft.com/office/powerpoint/2010/main" val="29236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8EC3CC0-9EE4-48CB-AD01-5673623CD18B}"/>
              </a:ext>
            </a:extLst>
          </p:cNvPr>
          <p:cNvSpPr/>
          <p:nvPr/>
        </p:nvSpPr>
        <p:spPr>
          <a:xfrm>
            <a:off x="0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4221804" y="595607"/>
            <a:ext cx="756742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sz="1800" b="0" i="0" u="none" strike="noStrike" baseline="0" dirty="0"/>
              <a:t>Il credito d’imposta riconosciuto è </a:t>
            </a:r>
            <a:r>
              <a:rPr lang="it-IT" sz="1800" b="1" i="0" u="none" strike="noStrike" baseline="0" dirty="0"/>
              <a:t>utilizzabile esclusivamente in compensazione </a:t>
            </a:r>
            <a:r>
              <a:rPr lang="it-IT" sz="1800" b="0" i="0" u="none" strike="noStrike" baseline="0" dirty="0"/>
              <a:t>nel modello F24 entro la data del 31/12/2025, decorsi 5 giorni dalla regolare trasmissione dei dati all’Agenzia delle Entrate da parte di GSE.</a:t>
            </a:r>
          </a:p>
          <a:p>
            <a:pPr algn="l"/>
            <a:r>
              <a:rPr lang="it-IT" sz="1800" b="0" i="0" u="none" strike="noStrike" baseline="0" dirty="0"/>
              <a:t>L’ eventuale credito non ancora utilizzato alla data del 31/12/2025 è riportato in avanti ed è utilizzabile in 5 quote annuali di </a:t>
            </a:r>
            <a:r>
              <a:rPr lang="en-US" sz="1800" b="0" i="0" u="none" strike="noStrike" baseline="0" dirty="0" err="1"/>
              <a:t>pari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importo</a:t>
            </a:r>
            <a:r>
              <a:rPr lang="en-US" sz="1800" b="0" i="0" u="none" strike="noStrike" baseline="0" dirty="0"/>
              <a:t>. </a:t>
            </a:r>
            <a:endParaRPr lang="it-IT" sz="1400" dirty="0">
              <a:solidFill>
                <a:srgbClr val="666E7E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1336F7-E09F-4BEB-96D0-31826AE1FFB8}"/>
              </a:ext>
            </a:extLst>
          </p:cNvPr>
          <p:cNvSpPr txBox="1"/>
          <p:nvPr/>
        </p:nvSpPr>
        <p:spPr>
          <a:xfrm>
            <a:off x="319088" y="804446"/>
            <a:ext cx="3238905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AGEVOLAZIONE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Fruizione e Vincoli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24CB1E-DDCD-3CAB-3509-DB6444688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F2D177-30C7-F5A7-141C-FFDE933E1705}"/>
              </a:ext>
            </a:extLst>
          </p:cNvPr>
          <p:cNvSpPr txBox="1"/>
          <p:nvPr/>
        </p:nvSpPr>
        <p:spPr>
          <a:xfrm>
            <a:off x="4221804" y="3221477"/>
            <a:ext cx="7567425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IT" b="0" i="0" u="none" strike="noStrike" baseline="0" dirty="0"/>
              <a:t>Il credito d’imposta utilizzato: </a:t>
            </a:r>
          </a:p>
          <a:p>
            <a:pPr algn="l"/>
            <a:endParaRPr lang="it-IT" dirty="0">
              <a:solidFill>
                <a:srgbClr val="666E7E"/>
              </a:solidFill>
            </a:endParaRPr>
          </a:p>
          <a:p>
            <a:pPr marL="285750" indent="-285750" algn="l"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dirty="0">
                <a:solidFill>
                  <a:srgbClr val="666E7E"/>
                </a:solidFill>
              </a:rPr>
              <a:t>Non deve eccedere l’importo prenotato in fase di presentazione del progetto di innovazione </a:t>
            </a:r>
          </a:p>
          <a:p>
            <a:pPr marL="285750" indent="-285750" algn="l">
              <a:buClr>
                <a:srgbClr val="00AEEF"/>
              </a:buClr>
              <a:buFont typeface="Wingdings 2" panose="05020102010507070707" pitchFamily="18" charset="2"/>
              <a:buChar char=""/>
            </a:pPr>
            <a:endParaRPr lang="it-IT" dirty="0">
              <a:solidFill>
                <a:srgbClr val="666E7E"/>
              </a:solidFill>
            </a:endParaRPr>
          </a:p>
          <a:p>
            <a:pPr marL="285750" indent="-285750" algn="l"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dirty="0">
                <a:solidFill>
                  <a:srgbClr val="666E7E"/>
                </a:solidFill>
              </a:rPr>
              <a:t>Non può essere oggetto di cessione o trasferimento , neanche all’interno del consolidato fiscale </a:t>
            </a:r>
          </a:p>
          <a:p>
            <a:pPr marL="285750" indent="-285750" algn="l"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dirty="0">
                <a:solidFill>
                  <a:srgbClr val="666E7E"/>
                </a:solidFill>
              </a:rPr>
              <a:t>Non concorre alla formazione del reddito </a:t>
            </a:r>
          </a:p>
          <a:p>
            <a:pPr algn="l"/>
            <a:endParaRPr lang="it-IT" sz="1400" dirty="0">
              <a:solidFill>
                <a:srgbClr val="666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9A4EDF4-78B6-40C9-20FB-D56189C56C7D}"/>
              </a:ext>
            </a:extLst>
          </p:cNvPr>
          <p:cNvSpPr/>
          <p:nvPr/>
        </p:nvSpPr>
        <p:spPr>
          <a:xfrm>
            <a:off x="4954292" y="5369009"/>
            <a:ext cx="6581254" cy="1378629"/>
          </a:xfrm>
          <a:custGeom>
            <a:avLst/>
            <a:gdLst>
              <a:gd name="connsiteX0" fmla="*/ 0 w 6416722"/>
              <a:gd name="connsiteY0" fmla="*/ 0 h 598445"/>
              <a:gd name="connsiteX1" fmla="*/ 6416722 w 6416722"/>
              <a:gd name="connsiteY1" fmla="*/ 0 h 598445"/>
              <a:gd name="connsiteX2" fmla="*/ 6416722 w 6416722"/>
              <a:gd name="connsiteY2" fmla="*/ 598445 h 598445"/>
              <a:gd name="connsiteX3" fmla="*/ 0 w 6416722"/>
              <a:gd name="connsiteY3" fmla="*/ 598445 h 598445"/>
              <a:gd name="connsiteX4" fmla="*/ 0 w 6416722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6722" h="598445">
                <a:moveTo>
                  <a:pt x="0" y="0"/>
                </a:moveTo>
                <a:lnTo>
                  <a:pt x="6416722" y="0"/>
                </a:lnTo>
                <a:lnTo>
                  <a:pt x="6416722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ctr" anchorCtr="0">
            <a:noAutofit/>
          </a:bodyPr>
          <a:lstStyle/>
          <a:p>
            <a:pPr marR="0" lvl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tabLst/>
              <a:defRPr/>
            </a:pPr>
            <a:endParaRPr lang="it-IT" sz="1400" dirty="0">
              <a:solidFill>
                <a:srgbClr val="666E7E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B38E84-544D-4CCD-6D36-2232E4928E15}"/>
              </a:ext>
            </a:extLst>
          </p:cNvPr>
          <p:cNvSpPr txBox="1"/>
          <p:nvPr/>
        </p:nvSpPr>
        <p:spPr>
          <a:xfrm>
            <a:off x="319088" y="792718"/>
            <a:ext cx="31519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LIMITI DI CUMULABILITÁ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265260E-9B89-AA43-23BC-AF4B510BA8D3}"/>
              </a:ext>
            </a:extLst>
          </p:cNvPr>
          <p:cNvGrpSpPr/>
          <p:nvPr/>
        </p:nvGrpSpPr>
        <p:grpSpPr>
          <a:xfrm>
            <a:off x="4202500" y="1637501"/>
            <a:ext cx="7495399" cy="3731508"/>
            <a:chOff x="4316846" y="1503114"/>
            <a:chExt cx="7495399" cy="3731508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25B55E5-A857-E44C-8883-9CA31AC53A05}"/>
                </a:ext>
              </a:extLst>
            </p:cNvPr>
            <p:cNvSpPr txBox="1"/>
            <p:nvPr/>
          </p:nvSpPr>
          <p:spPr>
            <a:xfrm>
              <a:off x="5036846" y="1623377"/>
              <a:ext cx="6775399" cy="36112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2" algn="just" defTabSz="622300">
                <a:spcBef>
                  <a:spcPct val="0"/>
                </a:spcBef>
                <a:spcAft>
                  <a:spcPts val="800"/>
                </a:spcAft>
                <a:buClr>
                  <a:srgbClr val="00B0F0"/>
                </a:buClr>
                <a:defRPr/>
              </a:pPr>
              <a:r>
                <a:rPr lang="it-IT" sz="1600" b="1" dirty="0">
                  <a:solidFill>
                    <a:srgbClr val="666E7E"/>
                  </a:solidFill>
                </a:rPr>
                <a:t>Esclusa</a:t>
              </a:r>
              <a:r>
                <a:rPr lang="it-IT" sz="1600" dirty="0">
                  <a:solidFill>
                    <a:srgbClr val="666E7E"/>
                  </a:solidFill>
                </a:rPr>
                <a:t> cumulabilità con il credito d’imposta </a:t>
              </a:r>
              <a:r>
                <a:rPr lang="it-IT" sz="1600" b="1" dirty="0">
                  <a:solidFill>
                    <a:srgbClr val="666E7E"/>
                  </a:solidFill>
                </a:rPr>
                <a:t>4.0</a:t>
              </a:r>
            </a:p>
            <a:p>
              <a:pPr marL="0" lvl="2" algn="just" defTabSz="622300">
                <a:spcBef>
                  <a:spcPct val="0"/>
                </a:spcBef>
                <a:spcAft>
                  <a:spcPts val="800"/>
                </a:spcAft>
                <a:buClr>
                  <a:srgbClr val="00B0F0"/>
                </a:buClr>
                <a:defRPr/>
              </a:pPr>
              <a:endParaRPr lang="it-IT" sz="1600" b="1" dirty="0">
                <a:solidFill>
                  <a:srgbClr val="666E7E"/>
                </a:solidFill>
              </a:endParaRPr>
            </a:p>
            <a:p>
              <a:pPr marL="0" lvl="2" algn="just" defTabSz="622300">
                <a:spcBef>
                  <a:spcPct val="0"/>
                </a:spcBef>
                <a:spcAft>
                  <a:spcPts val="800"/>
                </a:spcAft>
                <a:buClr>
                  <a:srgbClr val="00B0F0"/>
                </a:buClr>
                <a:defRPr/>
              </a:pPr>
              <a:r>
                <a:rPr lang="it-IT" sz="1600" b="1" dirty="0">
                  <a:solidFill>
                    <a:srgbClr val="666E7E"/>
                  </a:solidFill>
                </a:rPr>
                <a:t>Esclusa</a:t>
              </a:r>
              <a:r>
                <a:rPr lang="it-IT" sz="1600" dirty="0">
                  <a:solidFill>
                    <a:srgbClr val="666E7E"/>
                  </a:solidFill>
                </a:rPr>
                <a:t> cumulabilità con il credito d’imposta </a:t>
              </a:r>
              <a:r>
                <a:rPr lang="it-IT" sz="1600" b="1" dirty="0">
                  <a:solidFill>
                    <a:srgbClr val="666E7E"/>
                  </a:solidFill>
                </a:rPr>
                <a:t>ZES</a:t>
              </a:r>
            </a:p>
            <a:p>
              <a:pPr marL="0" lvl="2" algn="just" defTabSz="622300">
                <a:spcBef>
                  <a:spcPct val="0"/>
                </a:spcBef>
                <a:spcAft>
                  <a:spcPts val="800"/>
                </a:spcAft>
                <a:buClr>
                  <a:srgbClr val="00B0F0"/>
                </a:buClr>
                <a:defRPr/>
              </a:pPr>
              <a:endParaRPr lang="it-IT" sz="1600" b="1" dirty="0">
                <a:solidFill>
                  <a:srgbClr val="666E7E"/>
                </a:solidFill>
              </a:endParaRPr>
            </a:p>
            <a:p>
              <a:pPr marL="0" lvl="2" algn="just" defTabSz="622300">
                <a:spcBef>
                  <a:spcPct val="0"/>
                </a:spcBef>
                <a:spcAft>
                  <a:spcPts val="800"/>
                </a:spcAft>
                <a:buClr>
                  <a:srgbClr val="00B0F0"/>
                </a:buClr>
                <a:defRPr/>
              </a:pPr>
              <a:r>
                <a:rPr lang="it-IT" sz="1600" b="1" dirty="0">
                  <a:solidFill>
                    <a:srgbClr val="666E7E"/>
                  </a:solidFill>
                </a:rPr>
                <a:t>Ammessa</a:t>
              </a:r>
              <a:r>
                <a:rPr lang="it-IT" sz="1600" dirty="0">
                  <a:solidFill>
                    <a:srgbClr val="666E7E"/>
                  </a:solidFill>
                </a:rPr>
                <a:t> cumulabilità con la </a:t>
              </a:r>
              <a:r>
                <a:rPr lang="it-IT" sz="1600" b="1" dirty="0">
                  <a:solidFill>
                    <a:srgbClr val="666E7E"/>
                  </a:solidFill>
                </a:rPr>
                <a:t>Nuova Sabatini</a:t>
              </a:r>
            </a:p>
            <a:p>
              <a:pPr marL="0" lvl="2" algn="just" defTabSz="622300">
                <a:spcBef>
                  <a:spcPct val="0"/>
                </a:spcBef>
                <a:spcAft>
                  <a:spcPts val="800"/>
                </a:spcAft>
                <a:buClr>
                  <a:srgbClr val="00B0F0"/>
                </a:buClr>
                <a:defRPr/>
              </a:pPr>
              <a:endParaRPr lang="it-IT" sz="1600" b="1" dirty="0">
                <a:solidFill>
                  <a:srgbClr val="666E7E"/>
                </a:solidFill>
              </a:endParaRPr>
            </a:p>
            <a:p>
              <a:pPr marL="0" lvl="2" algn="just" defTabSz="622300">
                <a:spcBef>
                  <a:spcPct val="0"/>
                </a:spcBef>
                <a:spcAft>
                  <a:spcPts val="800"/>
                </a:spcAft>
                <a:buClr>
                  <a:srgbClr val="00B0F0"/>
                </a:buClr>
                <a:defRPr/>
              </a:pPr>
              <a:r>
                <a:rPr lang="it-IT" sz="1600" b="1" dirty="0">
                  <a:solidFill>
                    <a:srgbClr val="666E7E"/>
                  </a:solidFill>
                </a:rPr>
                <a:t>Ammessa</a:t>
              </a:r>
              <a:r>
                <a:rPr lang="it-IT" sz="1600" dirty="0">
                  <a:solidFill>
                    <a:srgbClr val="666E7E"/>
                  </a:solidFill>
                </a:rPr>
                <a:t> cumulabilità </a:t>
              </a:r>
              <a:r>
                <a:rPr lang="it-IT" sz="1600" b="1" dirty="0">
                  <a:solidFill>
                    <a:srgbClr val="666E7E"/>
                  </a:solidFill>
                </a:rPr>
                <a:t>con altre agevolazioni nazionali </a:t>
              </a:r>
              <a:r>
                <a:rPr lang="it-IT" sz="1600" dirty="0">
                  <a:solidFill>
                    <a:srgbClr val="666E7E"/>
                  </a:solidFill>
                </a:rPr>
                <a:t>che abbiano  ad oggetto i medesimi costi, a condizione che tale cumulo (tenuto conto anche della non concorrenza alla formazione del reddito e della base imponibile IRAP), non porti al superamento del costo effettivo sostenuto</a:t>
              </a:r>
            </a:p>
            <a:p>
              <a:pPr algn="just"/>
              <a:endParaRPr lang="it-IT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just"/>
              <a:endParaRPr lang="it-IT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6" name="Immagine 5" descr="Immagine che contiene Elementi grafici, Policromia, grafica, creatività&#10;&#10;Descrizione generata automaticamente">
              <a:extLst>
                <a:ext uri="{FF2B5EF4-FFF2-40B4-BE49-F238E27FC236}">
                  <a16:creationId xmlns:a16="http://schemas.microsoft.com/office/drawing/2014/main" id="{46D300DA-BC98-35A5-187F-0902A076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6846" y="3638868"/>
              <a:ext cx="720000" cy="720000"/>
            </a:xfrm>
            <a:prstGeom prst="rect">
              <a:avLst/>
            </a:prstGeom>
          </p:spPr>
        </p:pic>
        <p:pic>
          <p:nvPicPr>
            <p:cNvPr id="8" name="Immagine 7" descr="Immagine che contiene Elementi grafici, Policromia, grafica, creatività&#10;&#10;Descrizione generata automaticamente">
              <a:extLst>
                <a:ext uri="{FF2B5EF4-FFF2-40B4-BE49-F238E27FC236}">
                  <a16:creationId xmlns:a16="http://schemas.microsoft.com/office/drawing/2014/main" id="{2FF1BA9B-F8C8-816E-DF56-9C98838ED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6846" y="2918868"/>
              <a:ext cx="720000" cy="720000"/>
            </a:xfrm>
            <a:prstGeom prst="rect">
              <a:avLst/>
            </a:prstGeom>
          </p:spPr>
        </p:pic>
        <p:pic>
          <p:nvPicPr>
            <p:cNvPr id="10" name="Immagine 9" descr="Immagine che contiene cerchio, Elementi grafici, simbolo, logo&#10;&#10;Descrizione generata automaticamente">
              <a:extLst>
                <a:ext uri="{FF2B5EF4-FFF2-40B4-BE49-F238E27FC236}">
                  <a16:creationId xmlns:a16="http://schemas.microsoft.com/office/drawing/2014/main" id="{40A9F6A4-AC34-43D0-B724-151BDA02B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846" y="1503114"/>
              <a:ext cx="540000" cy="540000"/>
            </a:xfrm>
            <a:prstGeom prst="rect">
              <a:avLst/>
            </a:prstGeom>
          </p:spPr>
        </p:pic>
        <p:pic>
          <p:nvPicPr>
            <p:cNvPr id="11" name="Immagine 10" descr="Immagine che contiene cerchio, Elementi grafici, simbolo, logo&#10;&#10;Descrizione generata automaticamente">
              <a:extLst>
                <a:ext uri="{FF2B5EF4-FFF2-40B4-BE49-F238E27FC236}">
                  <a16:creationId xmlns:a16="http://schemas.microsoft.com/office/drawing/2014/main" id="{746D5551-59DD-FF18-D397-CBC6DE264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846" y="2198868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5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0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9" y="757699"/>
            <a:ext cx="31988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CONTROLLI DEL GSE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Obbligo di conservazione della documentazione idonea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E4CD633-54E1-2F5C-C6BF-8F15C8F0A270}"/>
              </a:ext>
            </a:extLst>
          </p:cNvPr>
          <p:cNvGrpSpPr/>
          <p:nvPr/>
        </p:nvGrpSpPr>
        <p:grpSpPr>
          <a:xfrm>
            <a:off x="4088608" y="1306214"/>
            <a:ext cx="7671949" cy="4371302"/>
            <a:chOff x="2265878" y="1705709"/>
            <a:chExt cx="7671949" cy="43713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66722DE-5244-D9FC-2EBF-F49D81521407}"/>
                </a:ext>
              </a:extLst>
            </p:cNvPr>
            <p:cNvSpPr/>
            <p:nvPr/>
          </p:nvSpPr>
          <p:spPr>
            <a:xfrm>
              <a:off x="2265878" y="4376201"/>
              <a:ext cx="7636832" cy="6996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/>
            <a:p>
              <a:pPr algn="ctr" defTabSz="685800"/>
              <a:r>
                <a:rPr lang="it-IT" sz="1500" b="1" cap="all" dirty="0"/>
                <a:t>mantenimento in esercizio degli interventi per i cinque anni successivi alla data di erogazione dell’ultima agevolazione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A81E644-B497-4A6A-A118-ECD732CE377C}"/>
                </a:ext>
              </a:extLst>
            </p:cNvPr>
            <p:cNvSpPr/>
            <p:nvPr/>
          </p:nvSpPr>
          <p:spPr>
            <a:xfrm>
              <a:off x="2265878" y="5537718"/>
              <a:ext cx="7636832" cy="539293"/>
            </a:xfrm>
            <a:prstGeom prst="rect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500" b="1" kern="0" dirty="0">
                  <a:solidFill>
                    <a:srgbClr val="666E7E"/>
                  </a:solidFill>
                </a:rPr>
                <a:t>RECAPTURE NEL PERIODO DI SORVEGLIANZA</a:t>
              </a:r>
            </a:p>
          </p:txBody>
        </p:sp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826BCED6-4922-45AC-B080-3C4F2D5F5908}"/>
                </a:ext>
              </a:extLst>
            </p:cNvPr>
            <p:cNvSpPr/>
            <p:nvPr/>
          </p:nvSpPr>
          <p:spPr>
            <a:xfrm>
              <a:off x="5943427" y="5142193"/>
              <a:ext cx="430823" cy="368395"/>
            </a:xfrm>
            <a:prstGeom prst="downArrow">
              <a:avLst/>
            </a:prstGeom>
            <a:solidFill>
              <a:srgbClr val="0082C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16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C42EDC93-14BE-F130-E3D5-63AC6BC18BFC}"/>
                </a:ext>
              </a:extLst>
            </p:cNvPr>
            <p:cNvSpPr/>
            <p:nvPr/>
          </p:nvSpPr>
          <p:spPr>
            <a:xfrm>
              <a:off x="6105529" y="3272392"/>
              <a:ext cx="3832298" cy="990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it-IT" sz="1500" b="1" cap="all" dirty="0">
                  <a:solidFill>
                    <a:schemeClr val="tx1"/>
                  </a:solidFill>
                </a:rPr>
                <a:t>La congruenza tra risparmi certificati ex ante ed effettivamente conseguiti ex post</a:t>
              </a:r>
            </a:p>
          </p:txBody>
        </p:sp>
        <p:sp>
          <p:nvSpPr>
            <p:cNvPr id="16" name="Callout con freccia in giù 4">
              <a:extLst>
                <a:ext uri="{FF2B5EF4-FFF2-40B4-BE49-F238E27FC236}">
                  <a16:creationId xmlns:a16="http://schemas.microsoft.com/office/drawing/2014/main" id="{E28422BB-374B-1708-DDE4-6D53F1FE2793}"/>
                </a:ext>
              </a:extLst>
            </p:cNvPr>
            <p:cNvSpPr/>
            <p:nvPr/>
          </p:nvSpPr>
          <p:spPr>
            <a:xfrm>
              <a:off x="2300995" y="1705709"/>
              <a:ext cx="7636832" cy="1360803"/>
            </a:xfrm>
            <a:prstGeom prst="downArrowCallou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IL GSE EFFETTUA VERIFICHE DOCUMENTALI E CONTROLLI IN LOCO IN RELAZIONE AI PROGETTI, SULLA BASE DI UN IDONEO PIANO DI CONTROLLI,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A PARTIRE DALLA TRASMISSIONE DELLA COMUNICAZIONE PREVENTIVA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FDC4EB2-76D1-A3B2-AA49-0A72E4F16C84}"/>
                </a:ext>
              </a:extLst>
            </p:cNvPr>
            <p:cNvSpPr/>
            <p:nvPr/>
          </p:nvSpPr>
          <p:spPr>
            <a:xfrm>
              <a:off x="2289290" y="3272392"/>
              <a:ext cx="1660431" cy="990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it-IT" sz="1500" b="1" cap="all" dirty="0">
                  <a:solidFill>
                    <a:schemeClr val="tx1"/>
                  </a:solidFill>
                </a:rPr>
                <a:t>la sussistenza dei requisiti tecnici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FC0283F4-0352-A7A3-8C6E-5E74BEBF7F59}"/>
                </a:ext>
              </a:extLst>
            </p:cNvPr>
            <p:cNvSpPr/>
            <p:nvPr/>
          </p:nvSpPr>
          <p:spPr>
            <a:xfrm>
              <a:off x="4003883" y="3272392"/>
              <a:ext cx="2024500" cy="990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it-IT" sz="1500" b="1" cap="all" dirty="0">
                  <a:solidFill>
                    <a:schemeClr val="tx1"/>
                  </a:solidFill>
                </a:rPr>
                <a:t>I requisiti di accesso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8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0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9" y="757699"/>
            <a:ext cx="31988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CONTROLLI DEL GSE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Decadenza e Recapture</a:t>
            </a:r>
            <a:b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</a:br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BF38E12-9B11-90D1-D354-820CF9EE57F8}"/>
              </a:ext>
            </a:extLst>
          </p:cNvPr>
          <p:cNvGrpSpPr/>
          <p:nvPr/>
        </p:nvGrpSpPr>
        <p:grpSpPr>
          <a:xfrm>
            <a:off x="4263354" y="1262040"/>
            <a:ext cx="7671948" cy="4083492"/>
            <a:chOff x="2265878" y="1883477"/>
            <a:chExt cx="7671948" cy="4083492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14CB467-5EE5-C1A0-DCC8-D705353FA72E}"/>
                </a:ext>
              </a:extLst>
            </p:cNvPr>
            <p:cNvSpPr/>
            <p:nvPr/>
          </p:nvSpPr>
          <p:spPr>
            <a:xfrm>
              <a:off x="2277584" y="4967649"/>
              <a:ext cx="7636832" cy="999320"/>
            </a:xfrm>
            <a:prstGeom prst="rect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500" b="1" kern="0" dirty="0">
                  <a:solidFill>
                    <a:srgbClr val="666E7E"/>
                  </a:solidFill>
                </a:rPr>
                <a:t>PERIODO DI SORVEGLIANZA: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500" b="1" u="sng" kern="0" dirty="0">
                  <a:solidFill>
                    <a:srgbClr val="666E7E"/>
                  </a:solidFill>
                </a:rPr>
                <a:t>ENTRO IL 31 DICEMBRE DEL QUINTO ANNO SUCCESSIVO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500" b="1" kern="0" dirty="0">
                  <a:solidFill>
                    <a:srgbClr val="666E7E"/>
                  </a:solidFill>
                </a:rPr>
                <a:t>A QUELLO DI COMPLETAMENTO DEL PROGETTO DI INNOVAZIONE</a:t>
              </a: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AD28A49-2842-FC1F-B20A-F9AE1292B34F}"/>
                </a:ext>
              </a:extLst>
            </p:cNvPr>
            <p:cNvSpPr/>
            <p:nvPr/>
          </p:nvSpPr>
          <p:spPr>
            <a:xfrm>
              <a:off x="8253982" y="3263600"/>
              <a:ext cx="1660431" cy="99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it-IT" sz="1500" b="1" cap="all" dirty="0">
                  <a:solidFill>
                    <a:schemeClr val="tx1"/>
                  </a:solidFill>
                </a:rPr>
                <a:t>MANCATO RISCATTO DEI BENI IN LEASING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A84E0D1-875F-28CE-2C23-DC0D31F6E3A2}"/>
                </a:ext>
              </a:extLst>
            </p:cNvPr>
            <p:cNvSpPr/>
            <p:nvPr/>
          </p:nvSpPr>
          <p:spPr>
            <a:xfrm>
              <a:off x="2265878" y="4392845"/>
              <a:ext cx="7636832" cy="4197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it-IT" sz="1500" b="1" cap="all" dirty="0">
                  <a:solidFill>
                    <a:schemeClr val="tx1"/>
                  </a:solidFill>
                </a:rPr>
                <a:t>LIVELLO DI RIDUZIONE DEI CONSUMI ENERGETICI NON è MANTENUTO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5AD25139-B36C-F216-88E8-556F5AFD7A22}"/>
                </a:ext>
              </a:extLst>
            </p:cNvPr>
            <p:cNvSpPr/>
            <p:nvPr/>
          </p:nvSpPr>
          <p:spPr>
            <a:xfrm>
              <a:off x="6105529" y="3281184"/>
              <a:ext cx="2024500" cy="990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it-IT" sz="1500" b="1" cap="all" dirty="0">
                  <a:solidFill>
                    <a:schemeClr val="tx1"/>
                  </a:solidFill>
                </a:rPr>
                <a:t>DESTINAZIONE A STRUTTURE PRODUTTIVE DIVERSE </a:t>
              </a:r>
            </a:p>
          </p:txBody>
        </p:sp>
        <p:sp>
          <p:nvSpPr>
            <p:cNvPr id="10" name="Callout con freccia in giù 4">
              <a:extLst>
                <a:ext uri="{FF2B5EF4-FFF2-40B4-BE49-F238E27FC236}">
                  <a16:creationId xmlns:a16="http://schemas.microsoft.com/office/drawing/2014/main" id="{79AC2873-F116-C1D1-3F28-CB82B0E30668}"/>
                </a:ext>
              </a:extLst>
            </p:cNvPr>
            <p:cNvSpPr/>
            <p:nvPr/>
          </p:nvSpPr>
          <p:spPr>
            <a:xfrm>
              <a:off x="2300994" y="1883477"/>
              <a:ext cx="7636832" cy="1191826"/>
            </a:xfrm>
            <a:prstGeom prst="downArrowCallou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IL MECCANISMO DI RIDETERMINAZIONE DELL’AGEVOLAZIONE SCATTA SE, NEL PERIODO DI SORVEGLIANZA, SI VERIFICA UNA DELLE SEGUENTI CIRCOSTANZE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D045186-85FF-D871-5F54-ED7130A80724}"/>
                </a:ext>
              </a:extLst>
            </p:cNvPr>
            <p:cNvSpPr/>
            <p:nvPr/>
          </p:nvSpPr>
          <p:spPr>
            <a:xfrm>
              <a:off x="2289289" y="3281184"/>
              <a:ext cx="1660431" cy="999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it-IT" sz="1500" b="1" cap="all" dirty="0">
                  <a:solidFill>
                    <a:schemeClr val="tx1"/>
                  </a:solidFill>
                </a:rPr>
                <a:t>CESSIONE DEI BENI A TERZI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4EA16227-9EBE-90AE-436A-9FF5CC06CF6D}"/>
                </a:ext>
              </a:extLst>
            </p:cNvPr>
            <p:cNvSpPr/>
            <p:nvPr/>
          </p:nvSpPr>
          <p:spPr>
            <a:xfrm>
              <a:off x="4003882" y="3281184"/>
              <a:ext cx="2024500" cy="990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it-IT" sz="1500" b="1" cap="all" dirty="0">
                  <a:solidFill>
                    <a:schemeClr val="tx1"/>
                  </a:solidFill>
                </a:rPr>
                <a:t>FINALITÀ ESTRANEE ALL’ESERCIZIO D’IMPRESA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0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B3F60D2-1BF7-AEED-6BE1-D08AC799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Lato Black" panose="020F0A02020204030203" pitchFamily="34" charset="0"/>
              </a:rPr>
              <a:t>Attività di assistenza al cliente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103147E-86E5-BBF6-307A-77928F580B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1" name="Rettangolo 59">
            <a:extLst>
              <a:ext uri="{FF2B5EF4-FFF2-40B4-BE49-F238E27FC236}">
                <a16:creationId xmlns:a16="http://schemas.microsoft.com/office/drawing/2014/main" id="{1BAE239E-AF74-6A7B-7BC8-D0A4F987DBF0}"/>
              </a:ext>
            </a:extLst>
          </p:cNvPr>
          <p:cNvSpPr/>
          <p:nvPr/>
        </p:nvSpPr>
        <p:spPr>
          <a:xfrm>
            <a:off x="293062" y="1046764"/>
            <a:ext cx="11579851" cy="2227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95CCE76F-5E92-5CC5-A8CE-38A85B75CF86}"/>
              </a:ext>
            </a:extLst>
          </p:cNvPr>
          <p:cNvSpPr>
            <a:spLocks/>
          </p:cNvSpPr>
          <p:nvPr/>
        </p:nvSpPr>
        <p:spPr>
          <a:xfrm>
            <a:off x="5412000" y="1545115"/>
            <a:ext cx="1368000" cy="1368000"/>
          </a:xfrm>
          <a:prstGeom prst="ellipse">
            <a:avLst/>
          </a:prstGeom>
          <a:solidFill>
            <a:schemeClr val="bg1"/>
          </a:solidFill>
          <a:ln w="200025">
            <a:solidFill>
              <a:srgbClr val="0078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Attività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 Coordinamento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05842D88-0DEB-E42F-F4C5-CC565F51BD26}"/>
              </a:ext>
            </a:extLst>
          </p:cNvPr>
          <p:cNvSpPr>
            <a:spLocks/>
          </p:cNvSpPr>
          <p:nvPr/>
        </p:nvSpPr>
        <p:spPr>
          <a:xfrm>
            <a:off x="9306825" y="1545115"/>
            <a:ext cx="1368000" cy="1368000"/>
          </a:xfrm>
          <a:prstGeom prst="ellipse">
            <a:avLst/>
          </a:prstGeom>
          <a:solidFill>
            <a:schemeClr val="bg1"/>
          </a:solidFill>
          <a:ln w="200025">
            <a:solidFill>
              <a:srgbClr val="0078B9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Fase procedurale </a:t>
            </a:r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id="{C4AD83C1-1073-3662-9CEF-45B385BEDEC2}"/>
              </a:ext>
            </a:extLst>
          </p:cNvPr>
          <p:cNvGrpSpPr/>
          <p:nvPr/>
        </p:nvGrpSpPr>
        <p:grpSpPr>
          <a:xfrm>
            <a:off x="7969570" y="2062507"/>
            <a:ext cx="236712" cy="333215"/>
            <a:chOff x="8082459" y="673199"/>
            <a:chExt cx="301823" cy="450949"/>
          </a:xfrm>
          <a:solidFill>
            <a:srgbClr val="FFFF00"/>
          </a:solidFill>
        </p:grpSpPr>
        <p:cxnSp>
          <p:nvCxnSpPr>
            <p:cNvPr id="15" name="Straight Connector 27">
              <a:extLst>
                <a:ext uri="{FF2B5EF4-FFF2-40B4-BE49-F238E27FC236}">
                  <a16:creationId xmlns:a16="http://schemas.microsoft.com/office/drawing/2014/main" id="{6A39FF09-2906-8EEA-C87E-56BAE58E138C}"/>
                </a:ext>
              </a:extLst>
            </p:cNvPr>
            <p:cNvCxnSpPr>
              <a:cxnSpLocks/>
            </p:cNvCxnSpPr>
            <p:nvPr/>
          </p:nvCxnSpPr>
          <p:spPr>
            <a:xfrm>
              <a:off x="8082459" y="673199"/>
              <a:ext cx="301789" cy="221556"/>
            </a:xfrm>
            <a:prstGeom prst="line">
              <a:avLst/>
            </a:prstGeom>
            <a:grpFill/>
            <a:ln w="76200" cap="rnd">
              <a:solidFill>
                <a:srgbClr val="666E7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8">
              <a:extLst>
                <a:ext uri="{FF2B5EF4-FFF2-40B4-BE49-F238E27FC236}">
                  <a16:creationId xmlns:a16="http://schemas.microsoft.com/office/drawing/2014/main" id="{8A997F56-5A1E-1C2F-AB98-437FAE9B20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2504" y="901898"/>
              <a:ext cx="301778" cy="222250"/>
            </a:xfrm>
            <a:prstGeom prst="line">
              <a:avLst/>
            </a:prstGeom>
            <a:grpFill/>
            <a:ln w="76200" cap="rnd">
              <a:solidFill>
                <a:srgbClr val="666E7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F9A0B7E-8316-B4C0-75F7-4277A1425597}"/>
              </a:ext>
            </a:extLst>
          </p:cNvPr>
          <p:cNvSpPr txBox="1"/>
          <p:nvPr/>
        </p:nvSpPr>
        <p:spPr>
          <a:xfrm>
            <a:off x="5329084" y="1085850"/>
            <a:ext cx="15338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Fase 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F948A33-1370-89F4-146A-F34D45833E10}"/>
              </a:ext>
            </a:extLst>
          </p:cNvPr>
          <p:cNvSpPr txBox="1"/>
          <p:nvPr/>
        </p:nvSpPr>
        <p:spPr>
          <a:xfrm>
            <a:off x="9223909" y="1137887"/>
            <a:ext cx="15338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Fase 3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69045BA-BBEE-B8AB-BFE6-579E77A97AF2}"/>
              </a:ext>
            </a:extLst>
          </p:cNvPr>
          <p:cNvSpPr txBox="1">
            <a:spLocks/>
          </p:cNvSpPr>
          <p:nvPr/>
        </p:nvSpPr>
        <p:spPr>
          <a:xfrm>
            <a:off x="4170513" y="3313981"/>
            <a:ext cx="3485822" cy="1400289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200" indent="-2238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22701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8100" indent="-23336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5288" indent="-23336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Franklin Gothic Book" panose="020B05030201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78B9"/>
              </a:buClr>
              <a:buFont typeface="Wingdings 2" panose="05020102010507070707" pitchFamily="18" charset="2"/>
              <a:buNone/>
            </a:pPr>
            <a:r>
              <a:rPr lang="it-IT" sz="1400" b="1" dirty="0">
                <a:solidFill>
                  <a:schemeClr val="accent1"/>
                </a:solidFill>
              </a:rPr>
              <a:t>Attività</a:t>
            </a:r>
          </a:p>
          <a:p>
            <a:pPr marL="0" indent="0" algn="just">
              <a:buClr>
                <a:srgbClr val="0078B9"/>
              </a:buClr>
              <a:buFont typeface="Wingdings 2" panose="05020102010507070707" pitchFamily="18" charset="2"/>
              <a:buNone/>
            </a:pPr>
            <a:r>
              <a:rPr lang="it-IT" sz="1300" dirty="0"/>
              <a:t>A.4. Coordinamento continuo lungo tutta la durata del progetto di tutti gli attori coinvolti con analisi documentale tecnica e economica</a:t>
            </a:r>
          </a:p>
          <a:p>
            <a:pPr marL="0" indent="0" algn="just">
              <a:buClr>
                <a:srgbClr val="0078B9"/>
              </a:buClr>
              <a:buFont typeface="Wingdings 2" panose="05020102010507070707" pitchFamily="18" charset="2"/>
              <a:buNone/>
            </a:pPr>
            <a:r>
              <a:rPr lang="it-IT" sz="1300" dirty="0"/>
              <a:t>A.5. Supporto alla predisposizione e invio delle comunicazioni GSE</a:t>
            </a:r>
          </a:p>
          <a:p>
            <a:pPr marL="0" indent="0" algn="just">
              <a:buClr>
                <a:srgbClr val="0078B9"/>
              </a:buClr>
              <a:buFont typeface="Wingdings 2" panose="05020102010507070707" pitchFamily="18" charset="2"/>
              <a:buNone/>
            </a:pPr>
            <a:endParaRPr lang="it-IT" sz="1300" dirty="0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0B5DCC92-52BB-FB96-9781-9D86730E4F65}"/>
              </a:ext>
            </a:extLst>
          </p:cNvPr>
          <p:cNvSpPr txBox="1">
            <a:spLocks/>
          </p:cNvSpPr>
          <p:nvPr/>
        </p:nvSpPr>
        <p:spPr>
          <a:xfrm>
            <a:off x="8137525" y="3367756"/>
            <a:ext cx="3353892" cy="128730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None/>
              <a:defRPr sz="1600" kern="1200" baseline="0">
                <a:solidFill>
                  <a:srgbClr val="666E7E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None/>
              <a:defRPr sz="1400" kern="1200" baseline="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74737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Franklin Gothic Book" panose="020B05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09ACB"/>
              </a:buClr>
            </a:pPr>
            <a:r>
              <a:rPr lang="it-IT" sz="1400" b="1" dirty="0">
                <a:solidFill>
                  <a:schemeClr val="accent1"/>
                </a:solidFill>
                <a:latin typeface="+mn-lt"/>
              </a:rPr>
              <a:t>Attività</a:t>
            </a:r>
          </a:p>
          <a:p>
            <a:pPr algn="just">
              <a:buClr>
                <a:srgbClr val="409ACB"/>
              </a:buClr>
            </a:pPr>
            <a:endParaRPr lang="it-IT" sz="1400" b="1" dirty="0">
              <a:solidFill>
                <a:schemeClr val="accent1"/>
              </a:solidFill>
              <a:latin typeface="+mn-lt"/>
            </a:endParaRPr>
          </a:p>
          <a:p>
            <a:pPr algn="just">
              <a:buClr>
                <a:srgbClr val="409ACB"/>
              </a:buClr>
            </a:pPr>
            <a:r>
              <a:rPr lang="it-IT" sz="1300" dirty="0">
                <a:latin typeface="+mn-lt"/>
              </a:rPr>
              <a:t>A.6. Controllo degli stati avanzamento lavoro del Progetto </a:t>
            </a:r>
          </a:p>
          <a:p>
            <a:pPr algn="just">
              <a:buClr>
                <a:srgbClr val="409ACB"/>
              </a:buClr>
            </a:pPr>
            <a:r>
              <a:rPr lang="it-IT" sz="1300" dirty="0">
                <a:latin typeface="+mn-lt"/>
              </a:rPr>
              <a:t>A.7. Predisposizione del dossier tecnico per il Credito 5.0  </a:t>
            </a:r>
          </a:p>
        </p:txBody>
      </p:sp>
      <p:sp>
        <p:nvSpPr>
          <p:cNvPr id="21" name="CasellaDiTesto 5">
            <a:extLst>
              <a:ext uri="{FF2B5EF4-FFF2-40B4-BE49-F238E27FC236}">
                <a16:creationId xmlns:a16="http://schemas.microsoft.com/office/drawing/2014/main" id="{E37AB95F-16DF-AC5B-048C-B7B91BF4BCF2}"/>
              </a:ext>
            </a:extLst>
          </p:cNvPr>
          <p:cNvSpPr txBox="1"/>
          <p:nvPr/>
        </p:nvSpPr>
        <p:spPr>
          <a:xfrm>
            <a:off x="4288855" y="5285426"/>
            <a:ext cx="3485822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B9"/>
              </a:buClr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Output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B9"/>
              </a:buClr>
              <a:buSzTx/>
              <a:buFontTx/>
              <a:buNone/>
              <a:tabLst/>
              <a:defRPr/>
            </a:pPr>
            <a:endParaRPr kumimoji="0" lang="it-IT" sz="1300" b="1" i="0" u="none" strike="noStrike" kern="1200" cap="none" spc="0" normalizeH="0" baseline="0" noProof="0" dirty="0">
              <a:ln>
                <a:noFill/>
              </a:ln>
              <a:solidFill>
                <a:srgbClr val="0078B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B9"/>
              </a:buClr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ea typeface="+mn-ea"/>
                <a:cs typeface="+mn-cs"/>
              </a:rPr>
              <a:t>D.2 Perimetro eleggibile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B9"/>
              </a:buClr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22" name="Rettangolo 6">
            <a:extLst>
              <a:ext uri="{FF2B5EF4-FFF2-40B4-BE49-F238E27FC236}">
                <a16:creationId xmlns:a16="http://schemas.microsoft.com/office/drawing/2014/main" id="{717B4307-2B90-C4EE-A0F5-160FA862671D}"/>
              </a:ext>
            </a:extLst>
          </p:cNvPr>
          <p:cNvSpPr/>
          <p:nvPr/>
        </p:nvSpPr>
        <p:spPr>
          <a:xfrm>
            <a:off x="8087926" y="4821435"/>
            <a:ext cx="3551170" cy="244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9ACB"/>
              </a:buClr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Output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9ACB"/>
              </a:buClr>
              <a:buSzTx/>
              <a:buFontTx/>
              <a:buNone/>
              <a:tabLst/>
              <a:defRPr/>
            </a:pPr>
            <a:endParaRPr kumimoji="0" lang="it-IT" sz="1300" b="1" i="0" u="none" strike="noStrike" kern="1200" cap="none" spc="0" normalizeH="0" baseline="0" noProof="0" dirty="0">
              <a:ln>
                <a:noFill/>
              </a:ln>
              <a:solidFill>
                <a:srgbClr val="0078B9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just" defTabSz="914400" fontAlgn="auto">
              <a:lnSpc>
                <a:spcPct val="110000"/>
              </a:lnSpc>
              <a:spcAft>
                <a:spcPts val="0"/>
              </a:spcAft>
              <a:buClr>
                <a:srgbClr val="409ACB"/>
              </a:buClr>
              <a:buSzPct val="90000"/>
              <a:tabLst/>
              <a:defRPr/>
            </a:pPr>
            <a:r>
              <a:rPr lang="it-IT" sz="1300" dirty="0">
                <a:solidFill>
                  <a:srgbClr val="666E7E"/>
                </a:solidFill>
              </a:rPr>
              <a:t>D.3 Dossier contenente analisi tecnica beni 4.0, relazione tecnica per formazione in ambito Digital &amp; Green, analisi degli investimenti in ambito produzione energia, documentazione contabile, certificazione ex ante e ex post, quantificazione del credito, perizie 4.0 ove richiesto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C897CAD5-3693-0A0C-208A-E9AF8ED0DE39}"/>
              </a:ext>
            </a:extLst>
          </p:cNvPr>
          <p:cNvSpPr>
            <a:spLocks/>
          </p:cNvSpPr>
          <p:nvPr/>
        </p:nvSpPr>
        <p:spPr>
          <a:xfrm>
            <a:off x="1519533" y="1582100"/>
            <a:ext cx="1368000" cy="1368000"/>
          </a:xfrm>
          <a:prstGeom prst="ellipse">
            <a:avLst/>
          </a:prstGeom>
          <a:solidFill>
            <a:schemeClr val="bg1"/>
          </a:solidFill>
          <a:ln w="200025">
            <a:solidFill>
              <a:srgbClr val="0078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Analisi Preliminare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024E103-7B5C-A7A6-5927-CDC95BA8D6C0}"/>
              </a:ext>
            </a:extLst>
          </p:cNvPr>
          <p:cNvSpPr txBox="1"/>
          <p:nvPr/>
        </p:nvSpPr>
        <p:spPr>
          <a:xfrm>
            <a:off x="1436617" y="1090832"/>
            <a:ext cx="15338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Fase 1</a:t>
            </a:r>
          </a:p>
        </p:txBody>
      </p:sp>
      <p:sp>
        <p:nvSpPr>
          <p:cNvPr id="35" name="Content Placeholder 11">
            <a:extLst>
              <a:ext uri="{FF2B5EF4-FFF2-40B4-BE49-F238E27FC236}">
                <a16:creationId xmlns:a16="http://schemas.microsoft.com/office/drawing/2014/main" id="{F3B5C4D5-74B7-CCC9-7940-21665DA975F9}"/>
              </a:ext>
            </a:extLst>
          </p:cNvPr>
          <p:cNvSpPr txBox="1">
            <a:spLocks/>
          </p:cNvSpPr>
          <p:nvPr/>
        </p:nvSpPr>
        <p:spPr>
          <a:xfrm>
            <a:off x="352586" y="3345511"/>
            <a:ext cx="3399798" cy="14002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200" indent="-223838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22701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8100" indent="-23336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5288" indent="-23336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Franklin Gothic Book" panose="020B05030201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78B9"/>
              </a:buClr>
              <a:buSzPct val="90000"/>
              <a:buFont typeface="Wingdings 2" panose="05020102010507070707" pitchFamily="18" charset="2"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Attività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78B9"/>
              </a:buClr>
              <a:buSzPct val="90000"/>
              <a:buFont typeface="Wingdings 2" panose="05020102010507070707" pitchFamily="18" charset="2"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ea typeface="+mn-ea"/>
                <a:cs typeface="+mn-cs"/>
              </a:rPr>
              <a:t>A.1. Attività di raccolta quali piano investimento, preventivi, diagnosi energetiche pregresse, consumi, flow chart processo etc. 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78B9"/>
              </a:buClr>
              <a:buSzPct val="90000"/>
              <a:buFont typeface="Wingdings 2" panose="05020102010507070707" pitchFamily="18" charset="2"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ea typeface="+mn-ea"/>
                <a:cs typeface="+mn-cs"/>
              </a:rPr>
              <a:t>A.2. Verifica iscrizione portale GSE e supporto nella iscrizione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78B9"/>
              </a:buClr>
              <a:buSzPct val="90000"/>
              <a:buFont typeface="Wingdings 2" panose="05020102010507070707" pitchFamily="18" charset="2"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ea typeface="+mn-ea"/>
                <a:cs typeface="+mn-cs"/>
              </a:rPr>
              <a:t>A.3. Mappatura attori coinvolti: EGE/ESCO, revisori, formatori, </a:t>
            </a:r>
            <a:r>
              <a:rPr kumimoji="0" lang="it-IT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ea typeface="+mn-ea"/>
                <a:cs typeface="+mn-cs"/>
              </a:rPr>
              <a:t>etc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78B9"/>
              </a:buClr>
              <a:buSzPct val="90000"/>
              <a:buFont typeface="Wingdings 2" panose="05020102010507070707" pitchFamily="18" charset="2"/>
              <a:buNone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CasellaDiTesto 5">
            <a:extLst>
              <a:ext uri="{FF2B5EF4-FFF2-40B4-BE49-F238E27FC236}">
                <a16:creationId xmlns:a16="http://schemas.microsoft.com/office/drawing/2014/main" id="{8E0F5523-8BB2-5449-05A6-9862196D0544}"/>
              </a:ext>
            </a:extLst>
          </p:cNvPr>
          <p:cNvSpPr txBox="1"/>
          <p:nvPr/>
        </p:nvSpPr>
        <p:spPr>
          <a:xfrm>
            <a:off x="352742" y="5747189"/>
            <a:ext cx="33996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B9"/>
              </a:buClr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Output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B9"/>
              </a:buClr>
              <a:buSzTx/>
              <a:buFontTx/>
              <a:buNone/>
              <a:tabLst/>
              <a:defRPr/>
            </a:pPr>
            <a:endParaRPr kumimoji="0" lang="it-IT" sz="1300" b="1" i="0" u="none" strike="noStrike" kern="1200" cap="none" spc="0" normalizeH="0" baseline="0" noProof="0" dirty="0">
              <a:ln>
                <a:noFill/>
              </a:ln>
              <a:solidFill>
                <a:srgbClr val="0078B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B9"/>
              </a:buClr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  <a:ea typeface="+mn-ea"/>
                <a:cs typeface="+mn-cs"/>
              </a:rPr>
              <a:t>D.1. Analisi di prefattibilità</a:t>
            </a:r>
          </a:p>
        </p:txBody>
      </p:sp>
      <p:grpSp>
        <p:nvGrpSpPr>
          <p:cNvPr id="37" name="Group 26">
            <a:extLst>
              <a:ext uri="{FF2B5EF4-FFF2-40B4-BE49-F238E27FC236}">
                <a16:creationId xmlns:a16="http://schemas.microsoft.com/office/drawing/2014/main" id="{3C33C512-40A1-56CE-1D11-5D4E7B873019}"/>
              </a:ext>
            </a:extLst>
          </p:cNvPr>
          <p:cNvGrpSpPr/>
          <p:nvPr/>
        </p:nvGrpSpPr>
        <p:grpSpPr>
          <a:xfrm>
            <a:off x="4026001" y="2049731"/>
            <a:ext cx="236712" cy="333215"/>
            <a:chOff x="8082459" y="673199"/>
            <a:chExt cx="301823" cy="450949"/>
          </a:xfrm>
          <a:solidFill>
            <a:srgbClr val="FFFF00"/>
          </a:solidFill>
        </p:grpSpPr>
        <p:cxnSp>
          <p:nvCxnSpPr>
            <p:cNvPr id="38" name="Straight Connector 27">
              <a:extLst>
                <a:ext uri="{FF2B5EF4-FFF2-40B4-BE49-F238E27FC236}">
                  <a16:creationId xmlns:a16="http://schemas.microsoft.com/office/drawing/2014/main" id="{A29EAE25-950C-9D3E-C620-1753185EB0D3}"/>
                </a:ext>
              </a:extLst>
            </p:cNvPr>
            <p:cNvCxnSpPr>
              <a:cxnSpLocks/>
            </p:cNvCxnSpPr>
            <p:nvPr/>
          </p:nvCxnSpPr>
          <p:spPr>
            <a:xfrm>
              <a:off x="8082459" y="673199"/>
              <a:ext cx="301789" cy="221556"/>
            </a:xfrm>
            <a:prstGeom prst="line">
              <a:avLst/>
            </a:prstGeom>
            <a:grpFill/>
            <a:ln w="76200" cap="rnd">
              <a:solidFill>
                <a:srgbClr val="666E7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8">
              <a:extLst>
                <a:ext uri="{FF2B5EF4-FFF2-40B4-BE49-F238E27FC236}">
                  <a16:creationId xmlns:a16="http://schemas.microsoft.com/office/drawing/2014/main" id="{DB8F33C3-4C2A-B1EE-DF21-03A47F1AF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2504" y="901898"/>
              <a:ext cx="301778" cy="222250"/>
            </a:xfrm>
            <a:prstGeom prst="line">
              <a:avLst/>
            </a:prstGeom>
            <a:grpFill/>
            <a:ln w="76200" cap="rnd">
              <a:solidFill>
                <a:srgbClr val="666E7E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3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B627529F-0F11-512C-7117-3B720103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" y="1978985"/>
            <a:ext cx="12197538" cy="4879016"/>
          </a:xfrm>
          <a:prstGeom prst="rect">
            <a:avLst/>
          </a:prstGeom>
        </p:spPr>
      </p:pic>
      <p:pic>
        <p:nvPicPr>
          <p:cNvPr id="4" name="Immagine 3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4E467AFB-4A1F-F44D-E0DD-49971FEE9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53"/>
          <a:stretch/>
        </p:blipFill>
        <p:spPr>
          <a:xfrm>
            <a:off x="0" y="-71529"/>
            <a:ext cx="12197538" cy="2050514"/>
          </a:xfrm>
          <a:prstGeom prst="rect">
            <a:avLst/>
          </a:prstGeom>
        </p:spPr>
      </p:pic>
      <p:pic>
        <p:nvPicPr>
          <p:cNvPr id="12" name="Immagine 11" descr="Immagine che contiene Elementi grafici, Carattere, testo, grafica&#10;&#10;Descrizione generata automaticamente">
            <a:extLst>
              <a:ext uri="{FF2B5EF4-FFF2-40B4-BE49-F238E27FC236}">
                <a16:creationId xmlns:a16="http://schemas.microsoft.com/office/drawing/2014/main" id="{7E9B1A87-A553-F52D-8BE4-4291E91AD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265" y="245015"/>
            <a:ext cx="2090337" cy="9638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67A5B3-F95A-8B92-27F5-05831DE3DEC5}"/>
              </a:ext>
            </a:extLst>
          </p:cNvPr>
          <p:cNvSpPr txBox="1"/>
          <p:nvPr/>
        </p:nvSpPr>
        <p:spPr>
          <a:xfrm>
            <a:off x="48915" y="2295529"/>
            <a:ext cx="121037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Efficienza energetica nel Piano Transizione 5.0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1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0F606F1D-9546-A290-6802-6D6ECBD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" y="1978985"/>
            <a:ext cx="12197538" cy="4879016"/>
          </a:xfrm>
          <a:prstGeom prst="rect">
            <a:avLst/>
          </a:prstGeom>
        </p:spPr>
      </p:pic>
      <p:pic>
        <p:nvPicPr>
          <p:cNvPr id="9" name="Immagine 8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48EC07AA-6398-F94C-67D4-55109BCF5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53"/>
          <a:stretch/>
        </p:blipFill>
        <p:spPr>
          <a:xfrm>
            <a:off x="0" y="-71529"/>
            <a:ext cx="12197538" cy="2050514"/>
          </a:xfrm>
          <a:prstGeom prst="rect">
            <a:avLst/>
          </a:prstGeom>
        </p:spPr>
      </p:pic>
      <p:pic>
        <p:nvPicPr>
          <p:cNvPr id="12" name="Immagine 11" descr="Immagine che contiene Elementi grafici, Carattere, testo, grafica&#10;&#10;Descrizione generata automaticamente">
            <a:extLst>
              <a:ext uri="{FF2B5EF4-FFF2-40B4-BE49-F238E27FC236}">
                <a16:creationId xmlns:a16="http://schemas.microsoft.com/office/drawing/2014/main" id="{7E9B1A87-A553-F52D-8BE4-4291E91AD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265" y="245015"/>
            <a:ext cx="2090337" cy="9638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604A18-BA27-BBBF-3DA6-F4B045E3C977}"/>
              </a:ext>
            </a:extLst>
          </p:cNvPr>
          <p:cNvSpPr txBox="1"/>
          <p:nvPr/>
        </p:nvSpPr>
        <p:spPr>
          <a:xfrm>
            <a:off x="914400" y="778073"/>
            <a:ext cx="467887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Speaker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D1ADCF-D432-9123-EB99-0FEA7B0250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961" y="1820467"/>
            <a:ext cx="1440000" cy="1440000"/>
          </a:xfrm>
          <a:prstGeom prst="ellipse">
            <a:avLst/>
          </a:prstGeom>
          <a:ln w="127000">
            <a:solidFill>
              <a:schemeClr val="bg1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9F764F-1E20-5E09-8ED5-17EEC6413CCC}"/>
              </a:ext>
            </a:extLst>
          </p:cNvPr>
          <p:cNvSpPr txBox="1"/>
          <p:nvPr/>
        </p:nvSpPr>
        <p:spPr>
          <a:xfrm>
            <a:off x="2082800" y="3467411"/>
            <a:ext cx="31463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Rossella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Illiano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rPr>
              <a:t>Head of Innovation Department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rPr>
              <a:t>Ayming Italia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30425B-8F96-05A8-BE93-5ADE83CC1E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56" r="5556"/>
          <a:stretch/>
        </p:blipFill>
        <p:spPr>
          <a:xfrm>
            <a:off x="7816041" y="1820467"/>
            <a:ext cx="1440000" cy="1440000"/>
          </a:xfrm>
          <a:prstGeom prst="ellipse">
            <a:avLst/>
          </a:prstGeom>
          <a:ln w="127000">
            <a:solidFill>
              <a:schemeClr val="bg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D5DE38-B2F8-BE32-AD3D-DEE2BECC7742}"/>
              </a:ext>
            </a:extLst>
          </p:cNvPr>
          <p:cNvSpPr txBox="1"/>
          <p:nvPr/>
        </p:nvSpPr>
        <p:spPr>
          <a:xfrm>
            <a:off x="6955477" y="3457424"/>
            <a:ext cx="31463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Antonello Iorio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prstClr val="white"/>
                </a:solidFill>
                <a:latin typeface="Lato Light" panose="020F0302020204030203" pitchFamily="34" charset="0"/>
              </a:rPr>
              <a:t>EGE &amp; </a:t>
            </a:r>
            <a:r>
              <a:rPr lang="it-IT" dirty="0" err="1">
                <a:solidFill>
                  <a:prstClr val="white"/>
                </a:solidFill>
                <a:latin typeface="Lato Light" panose="020F0302020204030203" pitchFamily="34" charset="0"/>
              </a:rPr>
              <a:t>Sustainability</a:t>
            </a:r>
            <a:r>
              <a:rPr lang="it-IT" dirty="0">
                <a:solidFill>
                  <a:prstClr val="white"/>
                </a:solidFill>
                <a:latin typeface="Lato Light" panose="020F0302020204030203" pitchFamily="34" charset="0"/>
              </a:rPr>
              <a:t> Manager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rPr>
              <a:t>Samso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6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103147E-86E5-BBF6-307A-77928F580B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513C61-EA24-89EC-933B-1116903AA0C0}"/>
              </a:ext>
            </a:extLst>
          </p:cNvPr>
          <p:cNvSpPr txBox="1"/>
          <p:nvPr/>
        </p:nvSpPr>
        <p:spPr>
          <a:xfrm>
            <a:off x="3168036" y="1301946"/>
            <a:ext cx="6098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it-IT" sz="1600" dirty="0">
                <a:solidFill>
                  <a:schemeClr val="accent1"/>
                </a:solidFill>
                <a:ea typeface="ADLaM Display" panose="020F0502020204030204" pitchFamily="2" charset="0"/>
                <a:cs typeface="Calibri" panose="020F0502020204030204" pitchFamily="34" charset="0"/>
              </a:rPr>
              <a:t>Audit energetico preliminare</a:t>
            </a: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endParaRPr lang="it-IT" sz="1600" dirty="0">
              <a:solidFill>
                <a:srgbClr val="666E7E"/>
              </a:solidFill>
              <a:ea typeface="ADLaM Display" panose="020F0502020204030204" pitchFamily="2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ea typeface="ADLaM Display" panose="020F0502020204030204" pitchFamily="2" charset="0"/>
                <a:cs typeface="Calibri" panose="020F0502020204030204" pitchFamily="34" charset="0"/>
              </a:rPr>
              <a:t>Definizione della Baseline di Stabilimento</a:t>
            </a: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ea typeface="ADLaM Display" panose="020F0502020204030204" pitchFamily="2" charset="0"/>
                <a:cs typeface="Calibri" panose="020F0502020204030204" pitchFamily="34" charset="0"/>
              </a:rPr>
              <a:t>Definizione della Baseline di Processo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B2F8FF-220C-E947-03F4-1C0E1E99BC9C}"/>
              </a:ext>
            </a:extLst>
          </p:cNvPr>
          <p:cNvSpPr txBox="1"/>
          <p:nvPr/>
        </p:nvSpPr>
        <p:spPr>
          <a:xfrm>
            <a:off x="3168036" y="3168923"/>
            <a:ext cx="6098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it-IT" sz="1600" dirty="0">
                <a:solidFill>
                  <a:schemeClr val="accent1"/>
                </a:solidFill>
                <a:cs typeface="Calibri" panose="020F0502020204030204" pitchFamily="34" charset="0"/>
              </a:rPr>
              <a:t>Definizione dei risparmi</a:t>
            </a: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endParaRPr lang="it-IT" sz="1600" dirty="0">
              <a:solidFill>
                <a:srgbClr val="666E7E"/>
              </a:solidFill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cs typeface="Calibri" panose="020F0502020204030204" pitchFamily="34" charset="0"/>
              </a:rPr>
              <a:t>Risparmio energetico previsto</a:t>
            </a: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cs typeface="Calibri" panose="020F0502020204030204" pitchFamily="34" charset="0"/>
              </a:rPr>
              <a:t>Definizione del credito d’imposta in prenotazione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F4F452-9A4F-0CC0-C7D0-06CE57656DAB}"/>
              </a:ext>
            </a:extLst>
          </p:cNvPr>
          <p:cNvSpPr txBox="1"/>
          <p:nvPr/>
        </p:nvSpPr>
        <p:spPr>
          <a:xfrm>
            <a:off x="3168036" y="5035899"/>
            <a:ext cx="6098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it-IT" sz="1600" dirty="0">
                <a:solidFill>
                  <a:schemeClr val="accent1"/>
                </a:solidFill>
                <a:cs typeface="Calibri" panose="020F0502020204030204" pitchFamily="34" charset="0"/>
              </a:rPr>
              <a:t>Definizione dei Risparmi</a:t>
            </a: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endParaRPr lang="it-IT" sz="1600" dirty="0">
              <a:solidFill>
                <a:srgbClr val="666E7E"/>
              </a:solidFill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cs typeface="Calibri" panose="020F0502020204030204" pitchFamily="34" charset="0"/>
              </a:rPr>
              <a:t>Risparmio energetico effettivo</a:t>
            </a:r>
          </a:p>
          <a:p>
            <a:pPr marL="285750" indent="-285750">
              <a:buClr>
                <a:srgbClr val="00B0F0"/>
              </a:buClr>
              <a:buFont typeface="Wingdings 2" panose="05020102010507070707" pitchFamily="18" charset="2"/>
              <a:buChar char=""/>
            </a:pPr>
            <a:r>
              <a:rPr lang="it-IT" sz="1600" dirty="0">
                <a:solidFill>
                  <a:srgbClr val="666E7E"/>
                </a:solidFill>
                <a:cs typeface="Calibri" panose="020F0502020204030204" pitchFamily="34" charset="0"/>
              </a:rPr>
              <a:t>Definizione del credito d’imposta spettante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9653EAEF-AA66-9801-1617-FC9466AB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3BB3BAE3-408D-B586-67F1-C12B31B6A046}"/>
              </a:ext>
            </a:extLst>
          </p:cNvPr>
          <p:cNvCxnSpPr/>
          <p:nvPr/>
        </p:nvCxnSpPr>
        <p:spPr>
          <a:xfrm>
            <a:off x="2273300" y="1085850"/>
            <a:ext cx="0" cy="534352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>
            <a:extLst>
              <a:ext uri="{FF2B5EF4-FFF2-40B4-BE49-F238E27FC236}">
                <a16:creationId xmlns:a16="http://schemas.microsoft.com/office/drawing/2014/main" id="{2389E1EB-3CFD-1BF9-8D08-6A32B8D723A9}"/>
              </a:ext>
            </a:extLst>
          </p:cNvPr>
          <p:cNvSpPr/>
          <p:nvPr/>
        </p:nvSpPr>
        <p:spPr>
          <a:xfrm>
            <a:off x="1929172" y="1301946"/>
            <a:ext cx="688255" cy="6882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F25C6754-8C18-46A1-4BE2-948AE1D3CC21}"/>
              </a:ext>
            </a:extLst>
          </p:cNvPr>
          <p:cNvSpPr/>
          <p:nvPr/>
        </p:nvSpPr>
        <p:spPr>
          <a:xfrm>
            <a:off x="1921386" y="3168923"/>
            <a:ext cx="688255" cy="6882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C6D3CD17-BBFD-DB8E-6E6F-1366905D39E7}"/>
              </a:ext>
            </a:extLst>
          </p:cNvPr>
          <p:cNvSpPr/>
          <p:nvPr/>
        </p:nvSpPr>
        <p:spPr>
          <a:xfrm>
            <a:off x="1913600" y="5035899"/>
            <a:ext cx="688255" cy="68825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57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B452A-7853-CD64-D9DD-C4D28CF6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Lato Black" panose="020F0A02020204030203" pitchFamily="34" charset="0"/>
              </a:rPr>
              <a:t>Step 1 | Audit energetico preliminare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A15ABBF-170B-E04F-7F1B-38C04DDBB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73542"/>
              </p:ext>
            </p:extLst>
          </p:nvPr>
        </p:nvGraphicFramePr>
        <p:xfrm>
          <a:off x="1006281" y="1531999"/>
          <a:ext cx="10176387" cy="20438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147188">
                  <a:extLst>
                    <a:ext uri="{9D8B030D-6E8A-4147-A177-3AD203B41FA5}">
                      <a16:colId xmlns:a16="http://schemas.microsoft.com/office/drawing/2014/main" val="1205837242"/>
                    </a:ext>
                  </a:extLst>
                </a:gridCol>
                <a:gridCol w="5029199">
                  <a:extLst>
                    <a:ext uri="{9D8B030D-6E8A-4147-A177-3AD203B41FA5}">
                      <a16:colId xmlns:a16="http://schemas.microsoft.com/office/drawing/2014/main" val="4174928993"/>
                    </a:ext>
                  </a:extLst>
                </a:gridCol>
              </a:tblGrid>
              <a:tr h="3967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Descrizione sintetica dello stabilimento industriale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47513"/>
                  </a:ext>
                </a:extLst>
              </a:tr>
              <a:tr h="45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Descrizione attività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Fabbricazione di imballaggi in materie plastiche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778666"/>
                  </a:ext>
                </a:extLst>
              </a:tr>
              <a:tr h="396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Codice Ateco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22.22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75183"/>
                  </a:ext>
                </a:extLst>
              </a:tr>
              <a:tr h="396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Turni di lavoro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015437"/>
                  </a:ext>
                </a:extLst>
              </a:tr>
              <a:tr h="396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Quantità prodotta [ ton/anno]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19.355 tonn/anno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230986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807581F-A4FB-31F3-6153-D9C770CD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31736"/>
              </p:ext>
            </p:extLst>
          </p:nvPr>
        </p:nvGraphicFramePr>
        <p:xfrm>
          <a:off x="3340265" y="4669318"/>
          <a:ext cx="5528084" cy="144035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993026">
                  <a:extLst>
                    <a:ext uri="{9D8B030D-6E8A-4147-A177-3AD203B41FA5}">
                      <a16:colId xmlns:a16="http://schemas.microsoft.com/office/drawing/2014/main" val="173567235"/>
                    </a:ext>
                  </a:extLst>
                </a:gridCol>
                <a:gridCol w="890970">
                  <a:extLst>
                    <a:ext uri="{9D8B030D-6E8A-4147-A177-3AD203B41FA5}">
                      <a16:colId xmlns:a16="http://schemas.microsoft.com/office/drawing/2014/main" val="2953277588"/>
                    </a:ext>
                  </a:extLst>
                </a:gridCol>
                <a:gridCol w="2644088">
                  <a:extLst>
                    <a:ext uri="{9D8B030D-6E8A-4147-A177-3AD203B41FA5}">
                      <a16:colId xmlns:a16="http://schemas.microsoft.com/office/drawing/2014/main" val="1972315801"/>
                    </a:ext>
                  </a:extLst>
                </a:gridCol>
              </a:tblGrid>
              <a:tr h="291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Denominazione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</a:rPr>
                        <a:t>u.m</a:t>
                      </a: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.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Fattore conversione in Tep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4049561"/>
                  </a:ext>
                </a:extLst>
              </a:tr>
              <a:tr h="291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Energia elettrica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kWhe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0,187 x 10^-3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0665"/>
                  </a:ext>
                </a:extLst>
              </a:tr>
              <a:tr h="291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Gas naturale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r>
                        <a:rPr lang="it-IT" sz="18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PCI [kcal/kJ] x 10 ^-7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240216"/>
                  </a:ext>
                </a:extLst>
              </a:tr>
              <a:tr h="291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Calore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kWht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860/0.9 x 10^-7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096696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8F7A0E-1DF6-0218-2A7F-4CF0E5E305A3}"/>
              </a:ext>
            </a:extLst>
          </p:cNvPr>
          <p:cNvSpPr txBox="1"/>
          <p:nvPr/>
        </p:nvSpPr>
        <p:spPr>
          <a:xfrm>
            <a:off x="4957005" y="4022987"/>
            <a:ext cx="2274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chemeClr val="accent1"/>
                </a:solidFill>
                <a:ea typeface="ADLaM Display" panose="020F0502020204030204" pitchFamily="2" charset="0"/>
                <a:cs typeface="Calibri" panose="020F0502020204030204" pitchFamily="34" charset="0"/>
              </a:rPr>
              <a:t>Fattori di conversione</a:t>
            </a:r>
          </a:p>
          <a:p>
            <a:pPr algn="l"/>
            <a:endParaRPr lang="it-IT" b="1" dirty="0">
              <a:ea typeface="ADLaM Display" panose="020F05020202040302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72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4A2A0-F625-7922-54E1-2C8FB687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Lato Black" panose="020F0A02020204030203" pitchFamily="34" charset="0"/>
              </a:rPr>
              <a:t>Step 1 | Audit energetico preliminare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D335C39-0B86-4B5B-4505-3F832048C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34017"/>
              </p:ext>
            </p:extLst>
          </p:nvPr>
        </p:nvGraphicFramePr>
        <p:xfrm>
          <a:off x="249117" y="3907694"/>
          <a:ext cx="5752057" cy="167944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525856">
                  <a:extLst>
                    <a:ext uri="{9D8B030D-6E8A-4147-A177-3AD203B41FA5}">
                      <a16:colId xmlns:a16="http://schemas.microsoft.com/office/drawing/2014/main" val="1665031178"/>
                    </a:ext>
                  </a:extLst>
                </a:gridCol>
                <a:gridCol w="3226201">
                  <a:extLst>
                    <a:ext uri="{9D8B030D-6E8A-4147-A177-3AD203B41FA5}">
                      <a16:colId xmlns:a16="http://schemas.microsoft.com/office/drawing/2014/main" val="3225981469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Periodo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Tep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3946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94,49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210500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105,57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3178885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100,59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57821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B3DC3AB-5E35-704E-3590-3426DF457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77578"/>
              </p:ext>
            </p:extLst>
          </p:nvPr>
        </p:nvGraphicFramePr>
        <p:xfrm>
          <a:off x="249117" y="1706551"/>
          <a:ext cx="5752057" cy="167944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492662">
                  <a:extLst>
                    <a:ext uri="{9D8B030D-6E8A-4147-A177-3AD203B41FA5}">
                      <a16:colId xmlns:a16="http://schemas.microsoft.com/office/drawing/2014/main" val="1665031178"/>
                    </a:ext>
                  </a:extLst>
                </a:gridCol>
                <a:gridCol w="3259395">
                  <a:extLst>
                    <a:ext uri="{9D8B030D-6E8A-4147-A177-3AD203B41FA5}">
                      <a16:colId xmlns:a16="http://schemas.microsoft.com/office/drawing/2014/main" val="3225981469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Periodo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Tonnellate prodotte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3946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17.850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210500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18.455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3178885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19.355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578211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1F9BD1B-7C1C-E890-1DA1-7D26391F4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29453"/>
              </p:ext>
            </p:extLst>
          </p:nvPr>
        </p:nvGraphicFramePr>
        <p:xfrm>
          <a:off x="6197141" y="1714962"/>
          <a:ext cx="5752057" cy="167944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492662">
                  <a:extLst>
                    <a:ext uri="{9D8B030D-6E8A-4147-A177-3AD203B41FA5}">
                      <a16:colId xmlns:a16="http://schemas.microsoft.com/office/drawing/2014/main" val="1580569752"/>
                    </a:ext>
                  </a:extLst>
                </a:gridCol>
                <a:gridCol w="3259395">
                  <a:extLst>
                    <a:ext uri="{9D8B030D-6E8A-4147-A177-3AD203B41FA5}">
                      <a16:colId xmlns:a16="http://schemas.microsoft.com/office/drawing/2014/main" val="3150353785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Periodo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Elettrico kWh</a:t>
                      </a:r>
                      <a:endParaRPr lang="it-IT" sz="20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801624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 505.294,00 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9087158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 564.553,00 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1343273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dirty="0">
                          <a:solidFill>
                            <a:schemeClr val="tx1"/>
                          </a:solidFill>
                          <a:effectLst/>
                        </a:rPr>
                        <a:t> 537.901,00 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103900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B4A0099-AD62-0DB6-8ED7-650A08B5C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55757"/>
              </p:ext>
            </p:extLst>
          </p:nvPr>
        </p:nvGraphicFramePr>
        <p:xfrm>
          <a:off x="6197141" y="3915383"/>
          <a:ext cx="5784945" cy="167944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540298">
                  <a:extLst>
                    <a:ext uri="{9D8B030D-6E8A-4147-A177-3AD203B41FA5}">
                      <a16:colId xmlns:a16="http://schemas.microsoft.com/office/drawing/2014/main" val="1665031178"/>
                    </a:ext>
                  </a:extLst>
                </a:gridCol>
                <a:gridCol w="3244647">
                  <a:extLst>
                    <a:ext uri="{9D8B030D-6E8A-4147-A177-3AD203B41FA5}">
                      <a16:colId xmlns:a16="http://schemas.microsoft.com/office/drawing/2014/main" val="3225981469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Periodo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Tep/Tonn. prodotte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3946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200" dirty="0">
                          <a:solidFill>
                            <a:schemeClr val="tx1"/>
                          </a:solidFill>
                          <a:effectLst/>
                        </a:rPr>
                        <a:t>0,005293556</a:t>
                      </a:r>
                      <a:endParaRPr lang="it-IT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2210500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200" dirty="0">
                          <a:solidFill>
                            <a:schemeClr val="tx1"/>
                          </a:solidFill>
                          <a:effectLst/>
                        </a:rPr>
                        <a:t>0,005720477</a:t>
                      </a:r>
                      <a:endParaRPr lang="it-IT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3178885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200" dirty="0">
                          <a:solidFill>
                            <a:schemeClr val="tx1"/>
                          </a:solidFill>
                          <a:effectLst/>
                        </a:rPr>
                        <a:t>0,005196977</a:t>
                      </a:r>
                      <a:endParaRPr lang="it-IT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757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0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0A715-545E-3958-841C-D08450FF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Lato Black" panose="020F0A02020204030203" pitchFamily="34" charset="0"/>
              </a:rPr>
              <a:t>Step 1 | Audit energetico preliminare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13A9C34C-2665-5C9D-82CB-321B3081D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313267"/>
              </p:ext>
            </p:extLst>
          </p:nvPr>
        </p:nvGraphicFramePr>
        <p:xfrm>
          <a:off x="6096000" y="1467611"/>
          <a:ext cx="5693560" cy="46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BB5299BA-3EA4-0F3F-3C54-9E74264AA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979802"/>
              </p:ext>
            </p:extLst>
          </p:nvPr>
        </p:nvGraphicFramePr>
        <p:xfrm>
          <a:off x="319088" y="1467611"/>
          <a:ext cx="5354125" cy="479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374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FB445-258E-AB79-B9E8-F13A8620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Lato Black" panose="020F0A02020204030203" pitchFamily="34" charset="0"/>
              </a:rPr>
              <a:t>Step 2 | Definizione dei risparmi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9E79FDBB-5145-567E-04A2-2A9E028FB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71883"/>
              </p:ext>
            </p:extLst>
          </p:nvPr>
        </p:nvGraphicFramePr>
        <p:xfrm>
          <a:off x="639097" y="1534239"/>
          <a:ext cx="10913806" cy="839724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751706">
                  <a:extLst>
                    <a:ext uri="{9D8B030D-6E8A-4147-A177-3AD203B41FA5}">
                      <a16:colId xmlns:a16="http://schemas.microsoft.com/office/drawing/2014/main" val="3404309652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1834088501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1624748229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3741479783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3572363620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Periodo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Tonnellate prodotte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Elettrico kWh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Tep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Tep/Tonn. prodotte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2904167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666E7E"/>
                          </a:solidFill>
                          <a:effectLst/>
                        </a:rPr>
                        <a:t>2023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19.355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 537.901,00 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100,59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rgbClr val="666E7E"/>
                          </a:solidFill>
                          <a:effectLst/>
                        </a:rPr>
                        <a:t>0,005196977</a:t>
                      </a:r>
                      <a:endParaRPr lang="it-IT" sz="1800" kern="12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844141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D97F2237-E4BC-A9AF-70CC-D71D09155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45935"/>
              </p:ext>
            </p:extLst>
          </p:nvPr>
        </p:nvGraphicFramePr>
        <p:xfrm>
          <a:off x="639097" y="3238250"/>
          <a:ext cx="10913806" cy="839724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751706">
                  <a:extLst>
                    <a:ext uri="{9D8B030D-6E8A-4147-A177-3AD203B41FA5}">
                      <a16:colId xmlns:a16="http://schemas.microsoft.com/office/drawing/2014/main" val="4122175274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864959402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1260253215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1070618877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600128268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Periodo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Tonnellate prodotte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Elettrico kWh</a:t>
                      </a:r>
                      <a:endParaRPr lang="it-IT" sz="20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Tep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FFFFFF"/>
                          </a:solidFill>
                          <a:effectLst/>
                        </a:rPr>
                        <a:t>Tep/Tonn. prodotte</a:t>
                      </a:r>
                      <a:endParaRPr lang="it-I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59367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4.855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139.766,00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26,14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</a:rPr>
                        <a:t>0,005384140</a:t>
                      </a:r>
                      <a:endParaRPr lang="it-IT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1984891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1DCCFA3-DDE6-F454-2476-714FE6D1A058}"/>
              </a:ext>
            </a:extLst>
          </p:cNvPr>
          <p:cNvSpPr txBox="1"/>
          <p:nvPr/>
        </p:nvSpPr>
        <p:spPr>
          <a:xfrm>
            <a:off x="550609" y="2817484"/>
            <a:ext cx="7633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666E7E"/>
                </a:solidFill>
                <a:ea typeface="ADLaM Display" panose="020F0502020204030204" pitchFamily="2" charset="0"/>
                <a:cs typeface="Calibri" panose="020F0502020204030204" pitchFamily="34" charset="0"/>
              </a:rPr>
              <a:t>Da misurazioni effettuate su macchina Termo formatrice da sostituire</a:t>
            </a:r>
          </a:p>
          <a:p>
            <a:pPr algn="l"/>
            <a:endParaRPr lang="it-IT" b="1" dirty="0">
              <a:solidFill>
                <a:srgbClr val="666E7E"/>
              </a:solidFill>
              <a:ea typeface="ADLaM Display" panose="020F0502020204030204" pitchFamily="2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774313-DBBD-1C04-8719-61BD32A95D2A}"/>
              </a:ext>
            </a:extLst>
          </p:cNvPr>
          <p:cNvSpPr txBox="1"/>
          <p:nvPr/>
        </p:nvSpPr>
        <p:spPr>
          <a:xfrm>
            <a:off x="553359" y="4521495"/>
            <a:ext cx="687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666E7E"/>
                </a:solidFill>
                <a:ea typeface="ADLaM Display" panose="020F0502020204030204" pitchFamily="2" charset="0"/>
                <a:cs typeface="Calibri" panose="020F0502020204030204" pitchFamily="34" charset="0"/>
              </a:rPr>
              <a:t>Stima consumi nuova macchina Termo formatrice</a:t>
            </a:r>
          </a:p>
          <a:p>
            <a:pPr algn="l"/>
            <a:endParaRPr lang="it-IT" b="1" dirty="0">
              <a:solidFill>
                <a:srgbClr val="666E7E"/>
              </a:solidFill>
              <a:ea typeface="ADLaM Display" panose="020F05020202040302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62610C87-B9F6-AAEF-2EF1-78E73430E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75281"/>
              </p:ext>
            </p:extLst>
          </p:nvPr>
        </p:nvGraphicFramePr>
        <p:xfrm>
          <a:off x="639097" y="4942261"/>
          <a:ext cx="10913806" cy="839724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751706">
                  <a:extLst>
                    <a:ext uri="{9D8B030D-6E8A-4147-A177-3AD203B41FA5}">
                      <a16:colId xmlns:a16="http://schemas.microsoft.com/office/drawing/2014/main" val="4122175274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864959402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1260253215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1070618877"/>
                    </a:ext>
                  </a:extLst>
                </a:gridCol>
                <a:gridCol w="2290525">
                  <a:extLst>
                    <a:ext uri="{9D8B030D-6E8A-4147-A177-3AD203B41FA5}">
                      <a16:colId xmlns:a16="http://schemas.microsoft.com/office/drawing/2014/main" val="600128268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Periodo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Tonnellate prodotte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Elettrico kWh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Tep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</a:rPr>
                        <a:t>Tep/Tonn. prodotte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59367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666E7E"/>
                          </a:solidFill>
                          <a:effectLst/>
                        </a:rPr>
                        <a:t>2024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4.855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 129.568,00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24,23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rgbClr val="666E7E"/>
                          </a:solidFill>
                          <a:effectLst/>
                        </a:rPr>
                        <a:t>0,0049907310</a:t>
                      </a:r>
                      <a:endParaRPr lang="it-IT" sz="1800" kern="12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198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924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73259-FBDA-2324-F5D5-EF2370B6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Lato Black" panose="020F0A02020204030203" pitchFamily="34" charset="0"/>
              </a:rPr>
              <a:t>Step 2 | Definizione del credito d’imposta prenotabile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94E9BB-7193-0534-2C20-71F8EDBB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63" y="1085850"/>
            <a:ext cx="5042148" cy="5502789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9E093DF-343D-CB97-57BF-2FF4B5E7E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89549"/>
              </p:ext>
            </p:extLst>
          </p:nvPr>
        </p:nvGraphicFramePr>
        <p:xfrm>
          <a:off x="6312722" y="2339737"/>
          <a:ext cx="5419960" cy="986092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655164">
                  <a:extLst>
                    <a:ext uri="{9D8B030D-6E8A-4147-A177-3AD203B41FA5}">
                      <a16:colId xmlns:a16="http://schemas.microsoft.com/office/drawing/2014/main" val="1665031178"/>
                    </a:ext>
                  </a:extLst>
                </a:gridCol>
                <a:gridCol w="2764796">
                  <a:extLst>
                    <a:ext uri="{9D8B030D-6E8A-4147-A177-3AD203B41FA5}">
                      <a16:colId xmlns:a16="http://schemas.microsoft.com/office/drawing/2014/main" val="3225981469"/>
                    </a:ext>
                  </a:extLst>
                </a:gridCol>
              </a:tblGrid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Consumo energetico totale EX ANTE (kWh)</a:t>
                      </a:r>
                      <a:endParaRPr lang="it-IT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Consumo energetico totale EX POST (kWh)</a:t>
                      </a:r>
                      <a:endParaRPr lang="it-IT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23946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rgbClr val="666E7E"/>
                          </a:solidFill>
                          <a:effectLst/>
                        </a:rPr>
                        <a:t>537.901,00 </a:t>
                      </a:r>
                      <a:endParaRPr lang="it-IT" sz="1800" b="0" kern="12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rgbClr val="666E7E"/>
                          </a:solidFill>
                          <a:effectLst/>
                        </a:rPr>
                        <a:t>527.703,00</a:t>
                      </a:r>
                      <a:endParaRPr lang="it-IT" sz="1800" b="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210500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D8C16A00-7EEC-0ADD-8F6B-B13E96CA2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25380"/>
              </p:ext>
            </p:extLst>
          </p:nvPr>
        </p:nvGraphicFramePr>
        <p:xfrm>
          <a:off x="6312722" y="4221205"/>
          <a:ext cx="5419960" cy="986092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709980">
                  <a:extLst>
                    <a:ext uri="{9D8B030D-6E8A-4147-A177-3AD203B41FA5}">
                      <a16:colId xmlns:a16="http://schemas.microsoft.com/office/drawing/2014/main" val="2360520616"/>
                    </a:ext>
                  </a:extLst>
                </a:gridCol>
                <a:gridCol w="2709980">
                  <a:extLst>
                    <a:ext uri="{9D8B030D-6E8A-4147-A177-3AD203B41FA5}">
                      <a16:colId xmlns:a16="http://schemas.microsoft.com/office/drawing/2014/main" val="248357254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</a:rPr>
                        <a:t>Saving</a:t>
                      </a: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 energetico struttura produttiva (%)</a:t>
                      </a:r>
                      <a:endParaRPr lang="it-IT" sz="18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</a:rPr>
                        <a:t>Verifica</a:t>
                      </a:r>
                      <a:endParaRPr lang="it-IT" sz="1800" b="1" kern="1200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887392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rgbClr val="666E7E"/>
                          </a:solidFill>
                          <a:effectLst/>
                        </a:rPr>
                        <a:t>1,89</a:t>
                      </a:r>
                      <a:endParaRPr lang="it-IT" sz="1800" b="0" kern="1200" dirty="0">
                        <a:solidFill>
                          <a:srgbClr val="666E7E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C00000"/>
                          </a:solidFill>
                          <a:effectLst/>
                        </a:rPr>
                        <a:t>Non verificato</a:t>
                      </a:r>
                      <a:endParaRPr lang="it-IT" sz="1800" b="1" kern="1200" dirty="0">
                        <a:solidFill>
                          <a:srgbClr val="C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00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974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83E01-A4AC-486C-237F-3B4BCCA9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94E9BB-7193-0534-2C20-71F8EDBB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66" y="1098428"/>
            <a:ext cx="4884691" cy="5330947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9E093DF-343D-CB97-57BF-2FF4B5E7E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05699"/>
              </p:ext>
            </p:extLst>
          </p:nvPr>
        </p:nvGraphicFramePr>
        <p:xfrm>
          <a:off x="6341806" y="2320070"/>
          <a:ext cx="5263054" cy="986092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578298">
                  <a:extLst>
                    <a:ext uri="{9D8B030D-6E8A-4147-A177-3AD203B41FA5}">
                      <a16:colId xmlns:a16="http://schemas.microsoft.com/office/drawing/2014/main" val="1665031178"/>
                    </a:ext>
                  </a:extLst>
                </a:gridCol>
                <a:gridCol w="2684756">
                  <a:extLst>
                    <a:ext uri="{9D8B030D-6E8A-4147-A177-3AD203B41FA5}">
                      <a16:colId xmlns:a16="http://schemas.microsoft.com/office/drawing/2014/main" val="3225981469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</a:rPr>
                        <a:t>Consumo energetico processo EX ANTE (kWh)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  <a:effectLst/>
                        </a:rPr>
                        <a:t>Consumo energetico processo EX POST (kWh)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3946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rgbClr val="666E7E"/>
                          </a:solidFill>
                          <a:effectLst/>
                        </a:rPr>
                        <a:t>139.766,00 </a:t>
                      </a:r>
                      <a:endParaRPr lang="it-IT" sz="1800" b="0" kern="1200" dirty="0">
                        <a:solidFill>
                          <a:srgbClr val="666E7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rgbClr val="666E7E"/>
                          </a:solidFill>
                          <a:effectLst/>
                        </a:rPr>
                        <a:t>129.568,00</a:t>
                      </a:r>
                      <a:endParaRPr lang="it-IT" sz="1800" b="0" dirty="0">
                        <a:solidFill>
                          <a:srgbClr val="666E7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210500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D8C16A00-7EEC-0ADD-8F6B-B13E96CA2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0725"/>
              </p:ext>
            </p:extLst>
          </p:nvPr>
        </p:nvGraphicFramePr>
        <p:xfrm>
          <a:off x="6341806" y="4201538"/>
          <a:ext cx="5263054" cy="99218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631527">
                  <a:extLst>
                    <a:ext uri="{9D8B030D-6E8A-4147-A177-3AD203B41FA5}">
                      <a16:colId xmlns:a16="http://schemas.microsoft.com/office/drawing/2014/main" val="2360520616"/>
                    </a:ext>
                  </a:extLst>
                </a:gridCol>
                <a:gridCol w="2631527">
                  <a:extLst>
                    <a:ext uri="{9D8B030D-6E8A-4147-A177-3AD203B41FA5}">
                      <a16:colId xmlns:a16="http://schemas.microsoft.com/office/drawing/2014/main" val="248357254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</a:rPr>
                        <a:t>Saving</a:t>
                      </a: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 energetico processo (%)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</a:rPr>
                        <a:t>Verifica</a:t>
                      </a:r>
                      <a:endParaRPr lang="it-IT" sz="18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887392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0" dirty="0">
                          <a:solidFill>
                            <a:srgbClr val="666E7E"/>
                          </a:solidFill>
                          <a:effectLst/>
                        </a:rPr>
                        <a:t>7,29</a:t>
                      </a:r>
                      <a:endParaRPr lang="it-IT" sz="1800" b="0" kern="12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</a:rPr>
                        <a:t>5-10%</a:t>
                      </a:r>
                      <a:endParaRPr lang="it-IT" sz="18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004628"/>
                  </a:ext>
                </a:extLst>
              </a:tr>
            </a:tbl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34F10B9D-C4D3-58F0-F83B-E1FADF0EB07C}"/>
              </a:ext>
            </a:extLst>
          </p:cNvPr>
          <p:cNvSpPr txBox="1">
            <a:spLocks/>
          </p:cNvSpPr>
          <p:nvPr/>
        </p:nvSpPr>
        <p:spPr>
          <a:xfrm>
            <a:off x="315299" y="138528"/>
            <a:ext cx="11133632" cy="5434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Lato Black" panose="020F0A02020204030203" pitchFamily="34" charset="0"/>
              </a:rPr>
              <a:t>Step 2 | Definizione del credito d’imposta prenotabile</a:t>
            </a:r>
          </a:p>
        </p:txBody>
      </p:sp>
    </p:spTree>
    <p:extLst>
      <p:ext uri="{BB962C8B-B14F-4D97-AF65-F5344CB8AC3E}">
        <p14:creationId xmlns:p14="http://schemas.microsoft.com/office/powerpoint/2010/main" val="681213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8AF66-79D0-5B0F-0C5B-521A5E9F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latin typeface="Lato Black" panose="020F0A02020204030203" pitchFamily="34" charset="0"/>
              </a:rPr>
              <a:t>Dimensionamento impianto fotovoltaico</a:t>
            </a: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2C1B681C-45C4-3563-3488-C3146ED03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0628"/>
              </p:ext>
            </p:extLst>
          </p:nvPr>
        </p:nvGraphicFramePr>
        <p:xfrm>
          <a:off x="6397574" y="3957712"/>
          <a:ext cx="5475339" cy="1805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062">
                  <a:extLst>
                    <a:ext uri="{9D8B030D-6E8A-4147-A177-3AD203B41FA5}">
                      <a16:colId xmlns:a16="http://schemas.microsoft.com/office/drawing/2014/main" val="1467556170"/>
                    </a:ext>
                  </a:extLst>
                </a:gridCol>
                <a:gridCol w="2395277">
                  <a:extLst>
                    <a:ext uri="{9D8B030D-6E8A-4147-A177-3AD203B41FA5}">
                      <a16:colId xmlns:a16="http://schemas.microsoft.com/office/drawing/2014/main" val="1588253095"/>
                    </a:ext>
                  </a:extLst>
                </a:gridCol>
              </a:tblGrid>
              <a:tr h="3803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Riepilogo Intervento di efficienza energetica 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75890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Potenza 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200 kW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988986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Costo investimento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200.000 €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701571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Risparmio energetico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50 tep/anno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302313"/>
                  </a:ext>
                </a:extLst>
              </a:tr>
              <a:tr h="35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effectLst/>
                          <a:latin typeface="+mn-lt"/>
                          <a:cs typeface="Calibri" panose="020F0502020204030204" pitchFamily="34" charset="0"/>
                        </a:rPr>
                        <a:t>Risparmio economico</a:t>
                      </a:r>
                      <a:endParaRPr lang="it-IT" sz="18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113.174,00 €/anno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989536"/>
                  </a:ext>
                </a:extLst>
              </a:tr>
            </a:tbl>
          </a:graphicData>
        </a:graphic>
      </p:graphicFrame>
      <p:pic>
        <p:nvPicPr>
          <p:cNvPr id="20" name="Immagine 19">
            <a:extLst>
              <a:ext uri="{FF2B5EF4-FFF2-40B4-BE49-F238E27FC236}">
                <a16:creationId xmlns:a16="http://schemas.microsoft.com/office/drawing/2014/main" id="{BD60E5E9-91B0-D2CB-2C92-9DFBE0EAA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9" y="3890781"/>
            <a:ext cx="5475338" cy="221521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744277-0B0B-0715-3920-5BFD4294328C}"/>
              </a:ext>
            </a:extLst>
          </p:cNvPr>
          <p:cNvSpPr txBox="1"/>
          <p:nvPr/>
        </p:nvSpPr>
        <p:spPr>
          <a:xfrm>
            <a:off x="315299" y="1223163"/>
            <a:ext cx="11557614" cy="2170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1600" dirty="0"/>
              <a:t>Il dimensionamento energetico dell’impianto fotovoltaico connesso alla rete del distributore è stato effettuato tenendo conto di: </a:t>
            </a:r>
          </a:p>
          <a:p>
            <a:pPr marL="285750" indent="-285750" algn="l">
              <a:lnSpc>
                <a:spcPct val="15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/>
              <a:t>Disponibilità di spazi sui quali istallare l’impianto fotovoltaico;</a:t>
            </a:r>
          </a:p>
          <a:p>
            <a:pPr marL="285750" indent="-285750" algn="l">
              <a:lnSpc>
                <a:spcPct val="15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/>
              <a:t>Disponibilità della fonte solare;</a:t>
            </a:r>
          </a:p>
          <a:p>
            <a:pPr marL="285750" indent="-285750" algn="l">
              <a:lnSpc>
                <a:spcPct val="15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/>
              <a:t>Fattori morfologici e ambientali (ombreggiamento e albedo);</a:t>
            </a:r>
          </a:p>
          <a:p>
            <a:pPr marL="285750" indent="-285750" algn="l">
              <a:lnSpc>
                <a:spcPct val="15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r>
              <a:rPr lang="it-IT" sz="1600" dirty="0"/>
              <a:t>Fabbisogno energetico.</a:t>
            </a:r>
          </a:p>
          <a:p>
            <a:pPr marL="285750" indent="-285750" algn="l">
              <a:lnSpc>
                <a:spcPct val="150000"/>
              </a:lnSpc>
              <a:buClr>
                <a:srgbClr val="00AEEF"/>
              </a:buClr>
              <a:buFont typeface="Wingdings 2" panose="05020102010507070707" pitchFamily="18" charset="2"/>
              <a:buChar char=""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65890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C8D518E-B4F5-6520-C0F7-EEA162CF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8" y="1244391"/>
            <a:ext cx="11371468" cy="3024086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B7E28071-F7BE-7E59-88CF-13D7401C8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48073"/>
              </p:ext>
            </p:extLst>
          </p:nvPr>
        </p:nvGraphicFramePr>
        <p:xfrm>
          <a:off x="1765060" y="4986998"/>
          <a:ext cx="8661879" cy="99218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809945">
                  <a:extLst>
                    <a:ext uri="{9D8B030D-6E8A-4147-A177-3AD203B41FA5}">
                      <a16:colId xmlns:a16="http://schemas.microsoft.com/office/drawing/2014/main" val="4270542720"/>
                    </a:ext>
                  </a:extLst>
                </a:gridCol>
                <a:gridCol w="2925967">
                  <a:extLst>
                    <a:ext uri="{9D8B030D-6E8A-4147-A177-3AD203B41FA5}">
                      <a16:colId xmlns:a16="http://schemas.microsoft.com/office/drawing/2014/main" val="3075445293"/>
                    </a:ext>
                  </a:extLst>
                </a:gridCol>
                <a:gridCol w="2925967">
                  <a:extLst>
                    <a:ext uri="{9D8B030D-6E8A-4147-A177-3AD203B41FA5}">
                      <a16:colId xmlns:a16="http://schemas.microsoft.com/office/drawing/2014/main" val="3315118763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Producibilità massima impianto FV (kWh)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Stima producibilità impianto (kWh)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</a:rPr>
                        <a:t>Verifica al max 105 % del fabbisogno</a:t>
                      </a:r>
                      <a:endParaRPr lang="it-IT" sz="18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4415006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564.258,00 </a:t>
                      </a:r>
                      <a:endParaRPr lang="it-IT" sz="1800" kern="12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296.114,00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666E7E"/>
                          </a:solidFill>
                          <a:effectLst/>
                        </a:rPr>
                        <a:t>52 %</a:t>
                      </a:r>
                      <a:endParaRPr lang="it-IT" sz="1800" b="1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315985"/>
                  </a:ext>
                </a:extLst>
              </a:tr>
            </a:tbl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0B46D2D1-9455-2ED5-48A0-095F86BF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99" y="161409"/>
            <a:ext cx="11133632" cy="543438"/>
          </a:xfrm>
        </p:spPr>
        <p:txBody>
          <a:bodyPr/>
          <a:lstStyle/>
          <a:p>
            <a:r>
              <a:rPr lang="it-IT" sz="2400" dirty="0">
                <a:latin typeface="Lato Black" panose="020F0A02020204030203" pitchFamily="34" charset="0"/>
              </a:rPr>
              <a:t>Dimensionamento impianto fotovoltaico</a:t>
            </a:r>
          </a:p>
        </p:txBody>
      </p:sp>
    </p:spTree>
    <p:extLst>
      <p:ext uri="{BB962C8B-B14F-4D97-AF65-F5344CB8AC3E}">
        <p14:creationId xmlns:p14="http://schemas.microsoft.com/office/powerpoint/2010/main" val="967343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11E2D-C96D-C38D-EA9A-3290827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>
                <a:latin typeface="Lato Black" panose="020F0A02020204030203" pitchFamily="34" charset="0"/>
              </a:rPr>
              <a:t>Step 3 | Risparmio energetico effettivo e definizione del credito d’imposta in prenotazione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B94E9BB-7193-0534-2C20-71F8EDBB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0" y="1228171"/>
            <a:ext cx="4840266" cy="5282463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9E093DF-343D-CB97-57BF-2FF4B5E7E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55020"/>
              </p:ext>
            </p:extLst>
          </p:nvPr>
        </p:nvGraphicFramePr>
        <p:xfrm>
          <a:off x="6449960" y="1848120"/>
          <a:ext cx="5154899" cy="1285685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525314">
                  <a:extLst>
                    <a:ext uri="{9D8B030D-6E8A-4147-A177-3AD203B41FA5}">
                      <a16:colId xmlns:a16="http://schemas.microsoft.com/office/drawing/2014/main" val="1665031178"/>
                    </a:ext>
                  </a:extLst>
                </a:gridCol>
                <a:gridCol w="2629585">
                  <a:extLst>
                    <a:ext uri="{9D8B030D-6E8A-4147-A177-3AD203B41FA5}">
                      <a16:colId xmlns:a16="http://schemas.microsoft.com/office/drawing/2014/main" val="3225981469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Consumo energetico processo EX ANTE (kWh)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Consumo energetico processo EX POST misurato (kWh)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239461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139.766,00 </a:t>
                      </a:r>
                      <a:endParaRPr lang="it-IT" sz="1800" kern="12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666E7E"/>
                          </a:solidFill>
                          <a:effectLst/>
                        </a:rPr>
                        <a:t>128.668,00</a:t>
                      </a:r>
                      <a:endParaRPr lang="it-IT" sz="18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2210500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D8C16A00-7EEC-0ADD-8F6B-B13E96CA2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98616"/>
              </p:ext>
            </p:extLst>
          </p:nvPr>
        </p:nvGraphicFramePr>
        <p:xfrm>
          <a:off x="6449960" y="3644440"/>
          <a:ext cx="5154900" cy="986092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577450">
                  <a:extLst>
                    <a:ext uri="{9D8B030D-6E8A-4147-A177-3AD203B41FA5}">
                      <a16:colId xmlns:a16="http://schemas.microsoft.com/office/drawing/2014/main" val="2360520616"/>
                    </a:ext>
                  </a:extLst>
                </a:gridCol>
                <a:gridCol w="2577450">
                  <a:extLst>
                    <a:ext uri="{9D8B030D-6E8A-4147-A177-3AD203B41FA5}">
                      <a16:colId xmlns:a16="http://schemas.microsoft.com/office/drawing/2014/main" val="248357254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</a:rPr>
                        <a:t>Saving</a:t>
                      </a: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</a:rPr>
                        <a:t> energetico processo (%)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</a:rPr>
                        <a:t>Verifica</a:t>
                      </a:r>
                      <a:endParaRPr lang="it-IT" sz="18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887392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666E7E"/>
                          </a:solidFill>
                          <a:effectLst/>
                        </a:rPr>
                        <a:t>7,94</a:t>
                      </a:r>
                      <a:endParaRPr lang="it-IT" sz="1800" b="1" kern="1200" dirty="0">
                        <a:solidFill>
                          <a:srgbClr val="666E7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00B050"/>
                          </a:solidFill>
                          <a:effectLst/>
                        </a:rPr>
                        <a:t>5-10%</a:t>
                      </a:r>
                      <a:endParaRPr lang="it-IT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004628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814C2D3-C37E-B48E-6A79-F89643EA3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98756"/>
              </p:ext>
            </p:extLst>
          </p:nvPr>
        </p:nvGraphicFramePr>
        <p:xfrm>
          <a:off x="7430022" y="5114625"/>
          <a:ext cx="3194773" cy="839724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3194773">
                  <a:extLst>
                    <a:ext uri="{9D8B030D-6E8A-4147-A177-3AD203B41FA5}">
                      <a16:colId xmlns:a16="http://schemas.microsoft.com/office/drawing/2014/main" val="823987114"/>
                    </a:ext>
                  </a:extLst>
                </a:gridCol>
              </a:tblGrid>
              <a:tr h="419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200" dirty="0">
                          <a:solidFill>
                            <a:srgbClr val="FFFFFF"/>
                          </a:solidFill>
                          <a:effectLst/>
                        </a:rPr>
                        <a:t>Credito d’imposta spettante</a:t>
                      </a:r>
                      <a:endParaRPr lang="it-IT" sz="18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0012776"/>
                  </a:ext>
                </a:extLst>
              </a:tr>
              <a:tr h="419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400" b="1" kern="1200" dirty="0">
                          <a:solidFill>
                            <a:srgbClr val="666E7E"/>
                          </a:solidFill>
                          <a:effectLst/>
                        </a:rPr>
                        <a:t>40%</a:t>
                      </a:r>
                      <a:endParaRPr lang="it-IT" sz="2400" b="1" kern="1200" dirty="0">
                        <a:solidFill>
                          <a:srgbClr val="666E7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498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4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3FE4D5-58FA-48F3-8647-4B23BF482923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1" name="Segnaposto testo 4"/>
          <p:cNvSpPr txBox="1">
            <a:spLocks/>
          </p:cNvSpPr>
          <p:nvPr/>
        </p:nvSpPr>
        <p:spPr>
          <a:xfrm>
            <a:off x="1202201" y="1697912"/>
            <a:ext cx="4264792" cy="3409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600">
                <a:solidFill>
                  <a:schemeClr val="bg1"/>
                </a:solidFill>
                <a:latin typeface="Georgia" panose="02040502050405020303" pitchFamily="18" charset="0"/>
              </a:rPr>
              <a:t>Approccio globale</a:t>
            </a:r>
          </a:p>
        </p:txBody>
      </p:sp>
      <p:sp>
        <p:nvSpPr>
          <p:cNvPr id="12" name="Segnaposto testo 58"/>
          <p:cNvSpPr txBox="1">
            <a:spLocks/>
          </p:cNvSpPr>
          <p:nvPr/>
        </p:nvSpPr>
        <p:spPr>
          <a:xfrm>
            <a:off x="1202199" y="2038863"/>
            <a:ext cx="4350876" cy="1046557"/>
          </a:xfrm>
          <a:prstGeom prst="rect">
            <a:avLst/>
          </a:prstGeom>
        </p:spPr>
        <p:txBody>
          <a:bodyPr/>
          <a:lstStyle>
            <a:lvl1pPr marL="180975" marR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2000"/>
              </a:lnSpc>
              <a:buClrTx/>
              <a:buSzTx/>
              <a:buNone/>
              <a:defRPr/>
            </a:pPr>
            <a:r>
              <a:rPr lang="it-IT" sz="1400">
                <a:solidFill>
                  <a:prstClr val="white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Siamo un Gruppo di Consulenza specializzato in Business Performance con una forte presenza in Europa, Stati Uniti e Canada, connesso ad una rete globale di partner</a:t>
            </a:r>
          </a:p>
        </p:txBody>
      </p:sp>
      <p:cxnSp>
        <p:nvCxnSpPr>
          <p:cNvPr id="13" name="Connettore diritto 12"/>
          <p:cNvCxnSpPr/>
          <p:nvPr/>
        </p:nvCxnSpPr>
        <p:spPr>
          <a:xfrm>
            <a:off x="1127125" y="1729584"/>
            <a:ext cx="0" cy="1462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7152410" y="1725309"/>
            <a:ext cx="0" cy="1119821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testo 58"/>
          <p:cNvSpPr txBox="1">
            <a:spLocks/>
          </p:cNvSpPr>
          <p:nvPr/>
        </p:nvSpPr>
        <p:spPr>
          <a:xfrm>
            <a:off x="7230140" y="1725309"/>
            <a:ext cx="4619197" cy="966868"/>
          </a:xfrm>
          <a:prstGeom prst="rect">
            <a:avLst/>
          </a:prstGeom>
        </p:spPr>
        <p:txBody>
          <a:bodyPr/>
          <a:lstStyle>
            <a:lvl1pPr marL="180975" marR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400">
                <a:latin typeface="Georgia" panose="02040502050405020303" pitchFamily="18" charset="0"/>
              </a:rPr>
              <a:t>Migliorare le performance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140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200"/>
              <a:t>Il nostro unico scopo è migliorare le performance dei nostri Clienti, agendo su quattro aree principali: Finanza agevolata, Fiscalità, Tributi Ambientali e Sostenibilità</a:t>
            </a:r>
          </a:p>
        </p:txBody>
      </p:sp>
      <p:cxnSp>
        <p:nvCxnSpPr>
          <p:cNvPr id="16" name="Connettore diritto 15"/>
          <p:cNvCxnSpPr/>
          <p:nvPr/>
        </p:nvCxnSpPr>
        <p:spPr>
          <a:xfrm>
            <a:off x="7160111" y="3947132"/>
            <a:ext cx="0" cy="945909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58"/>
          <p:cNvSpPr txBox="1">
            <a:spLocks/>
          </p:cNvSpPr>
          <p:nvPr/>
        </p:nvSpPr>
        <p:spPr>
          <a:xfrm>
            <a:off x="7237841" y="3947132"/>
            <a:ext cx="4619197" cy="259724"/>
          </a:xfrm>
          <a:prstGeom prst="rect">
            <a:avLst/>
          </a:prstGeom>
        </p:spPr>
        <p:txBody>
          <a:bodyPr/>
          <a:lstStyle>
            <a:lvl1pPr marL="180975" marR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400">
                <a:latin typeface="Georgia" panose="02040502050405020303" pitchFamily="18" charset="0"/>
              </a:rPr>
              <a:t>Risultati tangibili</a:t>
            </a:r>
          </a:p>
        </p:txBody>
      </p:sp>
      <p:sp>
        <p:nvSpPr>
          <p:cNvPr id="18" name="Segnaposto testo 58"/>
          <p:cNvSpPr txBox="1">
            <a:spLocks/>
          </p:cNvSpPr>
          <p:nvPr/>
        </p:nvSpPr>
        <p:spPr>
          <a:xfrm>
            <a:off x="7237841" y="4315123"/>
            <a:ext cx="4619197" cy="495367"/>
          </a:xfrm>
          <a:prstGeom prst="rect">
            <a:avLst/>
          </a:prstGeom>
        </p:spPr>
        <p:txBody>
          <a:bodyPr/>
          <a:lstStyle>
            <a:lvl1pPr marL="180975" marR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2B6"/>
              </a:buClr>
              <a:buNone/>
            </a:pPr>
            <a:r>
              <a:rPr lang="it-IT" sz="1200"/>
              <a:t>I risultati sono misurabili e tangibili, per questo proponiamo uno schema di remunerazione misto tra fisso e variabile</a:t>
            </a:r>
          </a:p>
        </p:txBody>
      </p:sp>
      <p:sp>
        <p:nvSpPr>
          <p:cNvPr id="19" name="Segnaposto testo 4"/>
          <p:cNvSpPr txBox="1">
            <a:spLocks/>
          </p:cNvSpPr>
          <p:nvPr/>
        </p:nvSpPr>
        <p:spPr>
          <a:xfrm>
            <a:off x="1202201" y="3920393"/>
            <a:ext cx="4264792" cy="3409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600">
                <a:solidFill>
                  <a:schemeClr val="bg1"/>
                </a:solidFill>
                <a:latin typeface="Georgia" panose="02040502050405020303" pitchFamily="18" charset="0"/>
              </a:rPr>
              <a:t>Approccio operativo</a:t>
            </a:r>
          </a:p>
        </p:txBody>
      </p:sp>
      <p:sp>
        <p:nvSpPr>
          <p:cNvPr id="20" name="Segnaposto testo 58"/>
          <p:cNvSpPr txBox="1">
            <a:spLocks/>
          </p:cNvSpPr>
          <p:nvPr/>
        </p:nvSpPr>
        <p:spPr>
          <a:xfrm>
            <a:off x="1202199" y="4261345"/>
            <a:ext cx="4350876" cy="781074"/>
          </a:xfrm>
          <a:prstGeom prst="rect">
            <a:avLst/>
          </a:prstGeom>
        </p:spPr>
        <p:txBody>
          <a:bodyPr/>
          <a:lstStyle>
            <a:lvl1pPr marL="180975" marR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2000"/>
              </a:lnSpc>
              <a:buClrTx/>
              <a:buSzTx/>
              <a:buNone/>
              <a:defRPr/>
            </a:pPr>
            <a:r>
              <a:rPr lang="it-IT" sz="1400">
                <a:solidFill>
                  <a:prstClr val="white"/>
                </a:solidFill>
                <a:ea typeface="Franklin Gothic Book" panose="020B0503020102020204" pitchFamily="34" charset="0"/>
                <a:cs typeface="Times New Roman" panose="02020603050405020304" pitchFamily="18" charset="0"/>
              </a:rPr>
              <a:t>Lavoriamo fianco a fianco con i nostri Clienti per raggiungere gli obiettivi, grazie ad un approccio strategico e operativo</a:t>
            </a:r>
          </a:p>
        </p:txBody>
      </p:sp>
      <p:cxnSp>
        <p:nvCxnSpPr>
          <p:cNvPr id="21" name="Connettore diritto 20"/>
          <p:cNvCxnSpPr/>
          <p:nvPr/>
        </p:nvCxnSpPr>
        <p:spPr>
          <a:xfrm>
            <a:off x="1127125" y="3952065"/>
            <a:ext cx="0" cy="10903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83" y="1776603"/>
            <a:ext cx="450054" cy="450054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0" y="3995833"/>
            <a:ext cx="495059" cy="495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014" y="1729584"/>
            <a:ext cx="495059" cy="495059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694" y="3981828"/>
            <a:ext cx="450054" cy="450054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81EDCE08-2714-C88C-13D5-0FB3B1CD2656}"/>
              </a:ext>
            </a:extLst>
          </p:cNvPr>
          <p:cNvSpPr txBox="1">
            <a:spLocks/>
          </p:cNvSpPr>
          <p:nvPr/>
        </p:nvSpPr>
        <p:spPr>
          <a:xfrm>
            <a:off x="315299" y="161409"/>
            <a:ext cx="11133632" cy="543438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Lato Black" panose="020F0A02020204030203" pitchFamily="34" charset="0"/>
              </a:rPr>
              <a:t>Chi è Ayming</a:t>
            </a:r>
          </a:p>
        </p:txBody>
      </p:sp>
    </p:spTree>
    <p:extLst>
      <p:ext uri="{BB962C8B-B14F-4D97-AF65-F5344CB8AC3E}">
        <p14:creationId xmlns:p14="http://schemas.microsoft.com/office/powerpoint/2010/main" val="2488589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0F606F1D-9546-A290-6802-6D6ECBD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" y="1978985"/>
            <a:ext cx="12197538" cy="4879016"/>
          </a:xfrm>
          <a:prstGeom prst="rect">
            <a:avLst/>
          </a:prstGeom>
        </p:spPr>
      </p:pic>
      <p:pic>
        <p:nvPicPr>
          <p:cNvPr id="9" name="Immagine 8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48EC07AA-6398-F94C-67D4-55109BCF5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53"/>
          <a:stretch/>
        </p:blipFill>
        <p:spPr>
          <a:xfrm>
            <a:off x="0" y="-71529"/>
            <a:ext cx="12197538" cy="2050514"/>
          </a:xfrm>
          <a:prstGeom prst="rect">
            <a:avLst/>
          </a:prstGeom>
        </p:spPr>
      </p:pic>
      <p:pic>
        <p:nvPicPr>
          <p:cNvPr id="12" name="Immagine 11" descr="Immagine che contiene Elementi grafici, Carattere, testo, grafica&#10;&#10;Descrizione generata automaticamente">
            <a:extLst>
              <a:ext uri="{FF2B5EF4-FFF2-40B4-BE49-F238E27FC236}">
                <a16:creationId xmlns:a16="http://schemas.microsoft.com/office/drawing/2014/main" id="{7E9B1A87-A553-F52D-8BE4-4291E91AD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265" y="245015"/>
            <a:ext cx="2090337" cy="9638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604A18-BA27-BBBF-3DA6-F4B045E3C977}"/>
              </a:ext>
            </a:extLst>
          </p:cNvPr>
          <p:cNvSpPr txBox="1"/>
          <p:nvPr/>
        </p:nvSpPr>
        <p:spPr>
          <a:xfrm>
            <a:off x="3753792" y="1951672"/>
            <a:ext cx="467887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9600" dirty="0">
                <a:solidFill>
                  <a:schemeClr val="bg1"/>
                </a:solidFill>
                <a:latin typeface="Lato Black" panose="020F0A02020204030203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454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0F606F1D-9546-A290-6802-6D6ECBD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" y="1978985"/>
            <a:ext cx="12197538" cy="4879016"/>
          </a:xfrm>
          <a:prstGeom prst="rect">
            <a:avLst/>
          </a:prstGeom>
        </p:spPr>
      </p:pic>
      <p:pic>
        <p:nvPicPr>
          <p:cNvPr id="9" name="Immagine 8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48EC07AA-6398-F94C-67D4-55109BCF5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53"/>
          <a:stretch/>
        </p:blipFill>
        <p:spPr>
          <a:xfrm>
            <a:off x="0" y="-71529"/>
            <a:ext cx="12197538" cy="2050514"/>
          </a:xfrm>
          <a:prstGeom prst="rect">
            <a:avLst/>
          </a:prstGeom>
        </p:spPr>
      </p:pic>
      <p:pic>
        <p:nvPicPr>
          <p:cNvPr id="12" name="Immagine 11" descr="Immagine che contiene Elementi grafici, Carattere, testo, grafica&#10;&#10;Descrizione generata automaticamente">
            <a:extLst>
              <a:ext uri="{FF2B5EF4-FFF2-40B4-BE49-F238E27FC236}">
                <a16:creationId xmlns:a16="http://schemas.microsoft.com/office/drawing/2014/main" id="{7E9B1A87-A553-F52D-8BE4-4291E91AD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265" y="245015"/>
            <a:ext cx="2090337" cy="9638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604A18-BA27-BBBF-3DA6-F4B045E3C977}"/>
              </a:ext>
            </a:extLst>
          </p:cNvPr>
          <p:cNvSpPr txBox="1"/>
          <p:nvPr/>
        </p:nvSpPr>
        <p:spPr>
          <a:xfrm>
            <a:off x="3753792" y="1951672"/>
            <a:ext cx="467887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9600" dirty="0">
                <a:solidFill>
                  <a:schemeClr val="bg1"/>
                </a:solidFill>
                <a:latin typeface="Lato Black" panose="020F0A02020204030203" pitchFamily="34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1460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3FE4D5-58FA-48F3-8647-4B23BF482923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315299" y="161409"/>
            <a:ext cx="5207196" cy="5434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666E7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it-IT" sz="2300" dirty="0">
                <a:solidFill>
                  <a:schemeClr val="bg1"/>
                </a:solidFill>
                <a:latin typeface="Lato Black" panose="020F0A02020204030203" pitchFamily="34" charset="0"/>
              </a:rPr>
              <a:t>La nostra </a:t>
            </a:r>
            <a:r>
              <a:rPr lang="it-IT" sz="2300" dirty="0" err="1">
                <a:solidFill>
                  <a:schemeClr val="bg1"/>
                </a:solidFill>
                <a:latin typeface="Lato Black" panose="020F0A02020204030203" pitchFamily="34" charset="0"/>
              </a:rPr>
              <a:t>value</a:t>
            </a:r>
            <a:r>
              <a:rPr lang="it-IT" sz="23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it-IT" sz="2300" dirty="0" err="1">
                <a:solidFill>
                  <a:schemeClr val="bg1"/>
                </a:solidFill>
                <a:latin typeface="Lato Black" panose="020F0A02020204030203" pitchFamily="34" charset="0"/>
              </a:rPr>
              <a:t>proposition</a:t>
            </a:r>
            <a:endParaRPr lang="it-IT" sz="23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364438" y="1749304"/>
            <a:ext cx="1090843" cy="108867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rgbClr val="00AEEF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Segnaposto testo 58"/>
          <p:cNvSpPr txBox="1">
            <a:spLocks/>
          </p:cNvSpPr>
          <p:nvPr/>
        </p:nvSpPr>
        <p:spPr>
          <a:xfrm>
            <a:off x="298691" y="3010595"/>
            <a:ext cx="3611572" cy="403707"/>
          </a:xfrm>
          <a:prstGeom prst="rect">
            <a:avLst/>
          </a:prstGeom>
        </p:spPr>
        <p:txBody>
          <a:bodyPr lIns="54000" rIns="54000"/>
          <a:lstStyle>
            <a:lvl1pPr marL="180975" marR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400" kern="1200" baseline="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Clr>
                <a:schemeClr val="bg1"/>
              </a:buClr>
              <a:buFont typeface="Wingdings 2" panose="05020102010507070707" pitchFamily="18" charset="2"/>
              <a:buNone/>
            </a:pPr>
            <a:r>
              <a:rPr lang="it-IT" sz="1600" dirty="0">
                <a:solidFill>
                  <a:schemeClr val="bg1"/>
                </a:solidFill>
                <a:latin typeface="Lato Black" panose="020F0A02020204030203" pitchFamily="34" charset="0"/>
              </a:rPr>
              <a:t>Finanza Agevolata</a:t>
            </a:r>
          </a:p>
        </p:txBody>
      </p:sp>
      <p:sp>
        <p:nvSpPr>
          <p:cNvPr id="26" name="Ovale 25"/>
          <p:cNvSpPr/>
          <p:nvPr/>
        </p:nvSpPr>
        <p:spPr>
          <a:xfrm>
            <a:off x="4229125" y="1747816"/>
            <a:ext cx="1090843" cy="108867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rgbClr val="00AEEF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Segnaposto testo 58"/>
          <p:cNvSpPr txBox="1">
            <a:spLocks/>
          </p:cNvSpPr>
          <p:nvPr/>
        </p:nvSpPr>
        <p:spPr>
          <a:xfrm>
            <a:off x="4163378" y="3009108"/>
            <a:ext cx="3611572" cy="403944"/>
          </a:xfrm>
          <a:prstGeom prst="rect">
            <a:avLst/>
          </a:prstGeom>
        </p:spPr>
        <p:txBody>
          <a:bodyPr lIns="54000" rIns="54000"/>
          <a:lstStyle>
            <a:lvl1pPr marL="180975" marR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400" kern="1200" baseline="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Clr>
                <a:schemeClr val="bg1"/>
              </a:buClr>
              <a:buNone/>
            </a:pPr>
            <a:r>
              <a:rPr lang="it-IT" sz="1600" dirty="0">
                <a:solidFill>
                  <a:schemeClr val="bg1"/>
                </a:solidFill>
                <a:latin typeface="Lato Black" panose="020F0A02020204030203" pitchFamily="34" charset="0"/>
              </a:rPr>
              <a:t>ESG &amp; Sostenibilità</a:t>
            </a:r>
          </a:p>
        </p:txBody>
      </p:sp>
      <p:sp>
        <p:nvSpPr>
          <p:cNvPr id="28" name="Ovale 27"/>
          <p:cNvSpPr/>
          <p:nvPr/>
        </p:nvSpPr>
        <p:spPr>
          <a:xfrm>
            <a:off x="8061547" y="1753029"/>
            <a:ext cx="1090843" cy="108867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rgbClr val="00AEEF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Segnaposto testo 58"/>
          <p:cNvSpPr txBox="1">
            <a:spLocks/>
          </p:cNvSpPr>
          <p:nvPr/>
        </p:nvSpPr>
        <p:spPr>
          <a:xfrm>
            <a:off x="7995800" y="3014321"/>
            <a:ext cx="3611572" cy="403115"/>
          </a:xfrm>
          <a:prstGeom prst="rect">
            <a:avLst/>
          </a:prstGeom>
        </p:spPr>
        <p:txBody>
          <a:bodyPr lIns="54000" rIns="54000"/>
          <a:lstStyle>
            <a:lvl1pPr marL="180975" marR="0" indent="-1809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400" kern="1200" baseline="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Clr>
                <a:schemeClr val="bg1"/>
              </a:buClr>
              <a:buNone/>
            </a:pPr>
            <a:r>
              <a:rPr lang="it-IT" sz="1600" dirty="0">
                <a:solidFill>
                  <a:schemeClr val="bg1"/>
                </a:solidFill>
                <a:latin typeface="Lato Black" panose="020F0A02020204030203" pitchFamily="34" charset="0"/>
              </a:rPr>
              <a:t>Fiscalità &amp; Compliance</a:t>
            </a: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65" y="1943731"/>
            <a:ext cx="658923" cy="658923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592" y="1917711"/>
            <a:ext cx="724815" cy="724815"/>
          </a:xfrm>
          <a:prstGeom prst="rect">
            <a:avLst/>
          </a:prstGeom>
        </p:spPr>
      </p:pic>
      <p:sp>
        <p:nvSpPr>
          <p:cNvPr id="32" name="Segnaposto testo 58"/>
          <p:cNvSpPr txBox="1">
            <a:spLocks/>
          </p:cNvSpPr>
          <p:nvPr/>
        </p:nvSpPr>
        <p:spPr>
          <a:xfrm>
            <a:off x="241540" y="3426644"/>
            <a:ext cx="3668723" cy="2293405"/>
          </a:xfrm>
          <a:prstGeom prst="rect">
            <a:avLst/>
          </a:prstGeom>
        </p:spPr>
        <p:txBody>
          <a:bodyPr/>
          <a:lstStyle>
            <a:lvl1pPr marL="180975" marR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Nuova Sabatini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Credito d’imposta beni strumentali 4.0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Credito d’imposta Ricerca &amp; Sviluppo &amp; Innovazione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 err="1">
                <a:solidFill>
                  <a:schemeClr val="bg1"/>
                </a:solidFill>
              </a:rPr>
              <a:t>Patent</a:t>
            </a:r>
            <a:r>
              <a:rPr lang="it-IT" sz="1400">
                <a:solidFill>
                  <a:schemeClr val="bg1"/>
                </a:solidFill>
              </a:rPr>
              <a:t> Box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Bandi europei, nazionali e regionali</a:t>
            </a:r>
          </a:p>
        </p:txBody>
      </p:sp>
      <p:sp>
        <p:nvSpPr>
          <p:cNvPr id="33" name="Segnaposto testo 58"/>
          <p:cNvSpPr txBox="1">
            <a:spLocks/>
          </p:cNvSpPr>
          <p:nvPr/>
        </p:nvSpPr>
        <p:spPr>
          <a:xfrm>
            <a:off x="4090912" y="3427122"/>
            <a:ext cx="3684037" cy="2293405"/>
          </a:xfrm>
          <a:prstGeom prst="rect">
            <a:avLst/>
          </a:prstGeom>
        </p:spPr>
        <p:txBody>
          <a:bodyPr/>
          <a:lstStyle>
            <a:lvl1pPr marL="180975" marR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Formazione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Report di Sostenibilità</a:t>
            </a:r>
            <a:br>
              <a:rPr lang="it-IT" sz="1400">
                <a:solidFill>
                  <a:schemeClr val="bg1"/>
                </a:solidFill>
              </a:rPr>
            </a:br>
            <a:r>
              <a:rPr lang="it-IT" sz="1400">
                <a:solidFill>
                  <a:schemeClr val="bg1"/>
                </a:solidFill>
              </a:rPr>
              <a:t>(ESG </a:t>
            </a:r>
            <a:r>
              <a:rPr lang="it-IT" sz="1400" err="1">
                <a:solidFill>
                  <a:schemeClr val="bg1"/>
                </a:solidFill>
              </a:rPr>
              <a:t>Assessment</a:t>
            </a:r>
            <a:r>
              <a:rPr lang="it-IT" sz="1400">
                <a:solidFill>
                  <a:schemeClr val="bg1"/>
                </a:solidFill>
              </a:rPr>
              <a:t>, Stakeholder Engagement e Analisi di materialità)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Piano strategico di sostenibilità, Policy e Certificazioni ESG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Società Benefit e B-Corp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Tributi ambientali</a:t>
            </a:r>
          </a:p>
        </p:txBody>
      </p:sp>
      <p:sp>
        <p:nvSpPr>
          <p:cNvPr id="34" name="Segnaposto testo 58"/>
          <p:cNvSpPr txBox="1">
            <a:spLocks/>
          </p:cNvSpPr>
          <p:nvPr/>
        </p:nvSpPr>
        <p:spPr>
          <a:xfrm>
            <a:off x="7940286" y="3417436"/>
            <a:ext cx="3667086" cy="2293405"/>
          </a:xfrm>
          <a:prstGeom prst="rect">
            <a:avLst/>
          </a:prstGeom>
        </p:spPr>
        <p:txBody>
          <a:bodyPr/>
          <a:lstStyle>
            <a:lvl1pPr marL="180975" marR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90000"/>
              <a:buFont typeface="Wingdings 2" panose="05020102010507070707" pitchFamily="18" charset="2"/>
              <a:buChar char=""/>
              <a:tabLst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66E7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Compliance fiscale e adempimenti domestici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Recupero e dichiarazioni IVA estera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Consulenza fiscale internazionale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it-IT" sz="1400">
                <a:solidFill>
                  <a:schemeClr val="bg1"/>
                </a:solidFill>
              </a:rPr>
              <a:t>Consulenza su regimi e-commerce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097" y="1849574"/>
            <a:ext cx="877026" cy="8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1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B627529F-0F11-512C-7117-3B720103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" y="1978985"/>
            <a:ext cx="12197538" cy="4879016"/>
          </a:xfrm>
          <a:prstGeom prst="rect">
            <a:avLst/>
          </a:prstGeom>
        </p:spPr>
      </p:pic>
      <p:pic>
        <p:nvPicPr>
          <p:cNvPr id="4" name="Immagine 3" descr="Immagine che contiene schermata, luce, arte, blu&#10;&#10;Descrizione generata automaticamente">
            <a:extLst>
              <a:ext uri="{FF2B5EF4-FFF2-40B4-BE49-F238E27FC236}">
                <a16:creationId xmlns:a16="http://schemas.microsoft.com/office/drawing/2014/main" id="{4E467AFB-4A1F-F44D-E0DD-49971FEE9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53"/>
          <a:stretch/>
        </p:blipFill>
        <p:spPr>
          <a:xfrm>
            <a:off x="0" y="-71529"/>
            <a:ext cx="12197538" cy="2050514"/>
          </a:xfrm>
          <a:prstGeom prst="rect">
            <a:avLst/>
          </a:prstGeom>
        </p:spPr>
      </p:pic>
      <p:pic>
        <p:nvPicPr>
          <p:cNvPr id="12" name="Immagine 11" descr="Immagine che contiene Elementi grafici, Carattere, testo, grafica&#10;&#10;Descrizione generata automaticamente">
            <a:extLst>
              <a:ext uri="{FF2B5EF4-FFF2-40B4-BE49-F238E27FC236}">
                <a16:creationId xmlns:a16="http://schemas.microsoft.com/office/drawing/2014/main" id="{7E9B1A87-A553-F52D-8BE4-4291E91AD6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265" y="245015"/>
            <a:ext cx="2090337" cy="9638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67A5B3-F95A-8B92-27F5-05831DE3DEC5}"/>
              </a:ext>
            </a:extLst>
          </p:cNvPr>
          <p:cNvSpPr txBox="1"/>
          <p:nvPr/>
        </p:nvSpPr>
        <p:spPr>
          <a:xfrm>
            <a:off x="334049" y="2152650"/>
            <a:ext cx="115388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Analisi del decreto attuativo Transizione 5.0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F9CD5E5-9D6E-3A32-82AD-4661DB2B9F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A238AB-7DF1-EA8C-8A3C-6051975A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 Black" panose="020F0A02020204030203" pitchFamily="34" charset="0"/>
              </a:rPr>
              <a:t>TRANSIZIONE 5.0 | </a:t>
            </a:r>
            <a:r>
              <a:rPr lang="en-US" sz="2400" dirty="0" err="1">
                <a:solidFill>
                  <a:schemeClr val="bg1"/>
                </a:solidFill>
                <a:latin typeface="Lato Black" panose="020F0A02020204030203" pitchFamily="34" charset="0"/>
              </a:rPr>
              <a:t>Contesto</a:t>
            </a:r>
            <a:r>
              <a:rPr lang="en-US" sz="2400" dirty="0">
                <a:solidFill>
                  <a:schemeClr val="bg1"/>
                </a:solidFill>
                <a:latin typeface="Lato Black" panose="020F0A02020204030203" pitchFamily="34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Lato Black" panose="020F0A02020204030203" pitchFamily="34" charset="0"/>
              </a:rPr>
              <a:t>riferimento</a:t>
            </a:r>
            <a:r>
              <a:rPr lang="en-US" sz="2400" dirty="0">
                <a:solidFill>
                  <a:schemeClr val="bg1"/>
                </a:solidFill>
                <a:latin typeface="Lato Black" panose="020F0A02020204030203" pitchFamily="34" charset="0"/>
              </a:rPr>
              <a:t>: di </a:t>
            </a:r>
            <a:r>
              <a:rPr lang="en-US" sz="2400" dirty="0" err="1">
                <a:solidFill>
                  <a:schemeClr val="bg1"/>
                </a:solidFill>
                <a:latin typeface="Lato Black" panose="020F0A02020204030203" pitchFamily="34" charset="0"/>
              </a:rPr>
              <a:t>cosa</a:t>
            </a:r>
            <a:r>
              <a:rPr lang="en-US" sz="24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 Black" panose="020F0A02020204030203" pitchFamily="34" charset="0"/>
              </a:rPr>
              <a:t>si</a:t>
            </a:r>
            <a:r>
              <a:rPr lang="en-US" sz="24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 Black" panose="020F0A02020204030203" pitchFamily="34" charset="0"/>
              </a:rPr>
              <a:t>tratta</a:t>
            </a:r>
            <a:r>
              <a:rPr lang="en-US" sz="2400" dirty="0">
                <a:solidFill>
                  <a:schemeClr val="bg1"/>
                </a:solidFill>
                <a:latin typeface="Lato Black" panose="020F0A02020204030203" pitchFamily="34" charset="0"/>
              </a:rPr>
              <a:t>, obiettivi e </a:t>
            </a:r>
            <a:r>
              <a:rPr lang="en-US" sz="2400" dirty="0" err="1">
                <a:solidFill>
                  <a:schemeClr val="bg1"/>
                </a:solidFill>
                <a:latin typeface="Lato Black" panose="020F0A02020204030203" pitchFamily="34" charset="0"/>
              </a:rPr>
              <a:t>stanziamenti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4B4586A-3F27-01F8-4B1A-DA4133604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6531" y="3134209"/>
            <a:ext cx="2912400" cy="3140465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Il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PIANO “TRANSIZIONE 5.0”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è un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programma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che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mira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sostenere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gli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investimenti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per la transizione del 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sistema produttivo 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verso un modello di produzione 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efficiente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 sotto il profilo energetico, 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sostenibile 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e basato sulle fonti rinnovabili.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EFC95024-4362-C8A6-0595-78371C6C8E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9197" y="3551782"/>
            <a:ext cx="2725737" cy="1120775"/>
          </a:xfrm>
        </p:spPr>
        <p:txBody>
          <a:bodyPr/>
          <a:lstStyle/>
          <a:p>
            <a:endParaRPr lang="it-IT"/>
          </a:p>
        </p:txBody>
      </p:sp>
      <p:sp>
        <p:nvSpPr>
          <p:cNvPr id="36" name="Segnaposto testo 35">
            <a:extLst>
              <a:ext uri="{FF2B5EF4-FFF2-40B4-BE49-F238E27FC236}">
                <a16:creationId xmlns:a16="http://schemas.microsoft.com/office/drawing/2014/main" id="{365BA4E9-1687-8739-3154-8627DDB62E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40306" y="3554193"/>
            <a:ext cx="2725737" cy="112077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E86C90-446C-CC91-5ACC-3150AFCBA0DF}"/>
              </a:ext>
            </a:extLst>
          </p:cNvPr>
          <p:cNvSpPr txBox="1"/>
          <p:nvPr/>
        </p:nvSpPr>
        <p:spPr>
          <a:xfrm>
            <a:off x="4643947" y="3134211"/>
            <a:ext cx="2912400" cy="3473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defTabSz="914400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90000"/>
            </a:pPr>
            <a:r>
              <a:rPr lang="en-US" sz="1600" dirty="0">
                <a:solidFill>
                  <a:schemeClr val="bg1"/>
                </a:solidFill>
              </a:rPr>
              <a:t>Il Piano </a:t>
            </a:r>
            <a:r>
              <a:rPr lang="en-US" sz="1600" dirty="0" err="1">
                <a:solidFill>
                  <a:schemeClr val="bg1"/>
                </a:solidFill>
              </a:rPr>
              <a:t>rappresenta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un’evoluzione</a:t>
            </a:r>
            <a:r>
              <a:rPr lang="en-US" sz="1600" dirty="0">
                <a:solidFill>
                  <a:schemeClr val="bg1"/>
                </a:solidFill>
              </a:rPr>
              <a:t> della </a:t>
            </a:r>
            <a:r>
              <a:rPr lang="en-US" sz="1600" b="1" dirty="0" err="1">
                <a:solidFill>
                  <a:schemeClr val="bg1"/>
                </a:solidFill>
              </a:rPr>
              <a:t>Transizione</a:t>
            </a:r>
            <a:r>
              <a:rPr lang="en-US" sz="1600" b="1" dirty="0">
                <a:solidFill>
                  <a:schemeClr val="bg1"/>
                </a:solidFill>
              </a:rPr>
              <a:t> 4.0 </a:t>
            </a:r>
            <a:r>
              <a:rPr lang="en-US" sz="1600" dirty="0">
                <a:solidFill>
                  <a:schemeClr val="bg1"/>
                </a:solidFill>
              </a:rPr>
              <a:t>e prevede risorse </a:t>
            </a:r>
            <a:r>
              <a:rPr lang="en-US" sz="1600" dirty="0" err="1">
                <a:solidFill>
                  <a:schemeClr val="bg1"/>
                </a:solidFill>
              </a:rPr>
              <a:t>pari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b="1" dirty="0">
                <a:solidFill>
                  <a:schemeClr val="bg1"/>
                </a:solidFill>
              </a:rPr>
              <a:t>6,3 </a:t>
            </a:r>
            <a:r>
              <a:rPr lang="en-US" sz="1600" b="1" dirty="0" err="1">
                <a:solidFill>
                  <a:schemeClr val="bg1"/>
                </a:solidFill>
              </a:rPr>
              <a:t>miliardi</a:t>
            </a:r>
            <a:r>
              <a:rPr lang="en-US" sz="1600" b="1" dirty="0">
                <a:solidFill>
                  <a:schemeClr val="bg1"/>
                </a:solidFill>
              </a:rPr>
              <a:t> di euro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provenienti</a:t>
            </a:r>
            <a:r>
              <a:rPr lang="en-US" sz="1600" dirty="0">
                <a:solidFill>
                  <a:schemeClr val="bg1"/>
                </a:solidFill>
              </a:rPr>
              <a:t> da </a:t>
            </a:r>
            <a:r>
              <a:rPr lang="en-US" sz="1600" dirty="0" err="1">
                <a:solidFill>
                  <a:schemeClr val="bg1"/>
                </a:solidFill>
              </a:rPr>
              <a:t>fondi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europei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RePower</a:t>
            </a:r>
            <a:r>
              <a:rPr lang="en-US" sz="1600" dirty="0">
                <a:solidFill>
                  <a:schemeClr val="bg1"/>
                </a:solidFill>
              </a:rPr>
              <a:t> EU </a:t>
            </a:r>
            <a:r>
              <a:rPr lang="en-US" sz="1600" dirty="0" err="1">
                <a:solidFill>
                  <a:schemeClr val="bg1"/>
                </a:solidFill>
              </a:rPr>
              <a:t>inseriti</a:t>
            </a:r>
            <a:r>
              <a:rPr lang="en-US" sz="1600" dirty="0">
                <a:solidFill>
                  <a:schemeClr val="bg1"/>
                </a:solidFill>
              </a:rPr>
              <a:t> nella </a:t>
            </a:r>
            <a:r>
              <a:rPr lang="en-US" sz="1600" dirty="0" err="1">
                <a:solidFill>
                  <a:schemeClr val="bg1"/>
                </a:solidFill>
              </a:rPr>
              <a:t>Missione</a:t>
            </a:r>
            <a:r>
              <a:rPr lang="en-US" sz="1600" dirty="0">
                <a:solidFill>
                  <a:schemeClr val="bg1"/>
                </a:solidFill>
              </a:rPr>
              <a:t> 7 del PNRR, a cui si </a:t>
            </a:r>
            <a:r>
              <a:rPr lang="en-US" sz="1600" dirty="0" err="1">
                <a:solidFill>
                  <a:schemeClr val="bg1"/>
                </a:solidFill>
              </a:rPr>
              <a:t>aggiungono</a:t>
            </a:r>
            <a:r>
              <a:rPr lang="en-US" sz="1600" dirty="0">
                <a:solidFill>
                  <a:schemeClr val="bg1"/>
                </a:solidFill>
              </a:rPr>
              <a:t> ai </a:t>
            </a:r>
            <a:r>
              <a:rPr lang="en-US" sz="1600" b="1" dirty="0">
                <a:solidFill>
                  <a:schemeClr val="bg1"/>
                </a:solidFill>
              </a:rPr>
              <a:t>6,4 </a:t>
            </a:r>
            <a:r>
              <a:rPr lang="en-US" sz="1600" b="1" dirty="0" err="1">
                <a:solidFill>
                  <a:schemeClr val="bg1"/>
                </a:solidFill>
              </a:rPr>
              <a:t>miliardi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già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previsti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legge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bilancio</a:t>
            </a:r>
            <a:r>
              <a:rPr lang="en-US" sz="1600" dirty="0">
                <a:solidFill>
                  <a:schemeClr val="bg1"/>
                </a:solidFill>
              </a:rPr>
              <a:t> per </a:t>
            </a:r>
            <a:r>
              <a:rPr lang="en-US" sz="1600" dirty="0" err="1">
                <a:solidFill>
                  <a:schemeClr val="bg1"/>
                </a:solidFill>
              </a:rPr>
              <a:t>Transizione</a:t>
            </a:r>
            <a:r>
              <a:rPr lang="en-US" sz="1600" dirty="0">
                <a:solidFill>
                  <a:schemeClr val="bg1"/>
                </a:solidFill>
              </a:rPr>
              <a:t> 4.0, per un </a:t>
            </a:r>
            <a:r>
              <a:rPr lang="en-US" sz="1600" dirty="0" err="1">
                <a:solidFill>
                  <a:schemeClr val="bg1"/>
                </a:solidFill>
              </a:rPr>
              <a:t>totale</a:t>
            </a:r>
            <a:r>
              <a:rPr lang="en-US" sz="1600" dirty="0">
                <a:solidFill>
                  <a:schemeClr val="bg1"/>
                </a:solidFill>
              </a:rPr>
              <a:t> di 12,7 </a:t>
            </a:r>
            <a:r>
              <a:rPr lang="en-US" sz="1600" dirty="0" err="1">
                <a:solidFill>
                  <a:schemeClr val="bg1"/>
                </a:solidFill>
              </a:rPr>
              <a:t>miliardi</a:t>
            </a:r>
            <a:r>
              <a:rPr lang="en-US" sz="1600" dirty="0">
                <a:solidFill>
                  <a:schemeClr val="bg1"/>
                </a:solidFill>
              </a:rPr>
              <a:t> nel </a:t>
            </a:r>
            <a:r>
              <a:rPr lang="en-US" sz="1600" dirty="0" err="1">
                <a:solidFill>
                  <a:schemeClr val="bg1"/>
                </a:solidFill>
              </a:rPr>
              <a:t>biennio</a:t>
            </a:r>
            <a:r>
              <a:rPr lang="en-US" sz="1600" dirty="0">
                <a:solidFill>
                  <a:schemeClr val="bg1"/>
                </a:solidFill>
              </a:rPr>
              <a:t> 2024-2025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717190" y="3134209"/>
            <a:ext cx="2911789" cy="38542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ctr" defTabSz="914400">
              <a:spcBef>
                <a:spcPts val="1200"/>
              </a:spcBef>
              <a:buClr>
                <a:schemeClr val="accent1"/>
              </a:buClr>
              <a:buSzPct val="90000"/>
            </a:pPr>
            <a:r>
              <a:rPr lang="en-US" sz="1600" i="1" dirty="0">
                <a:solidFill>
                  <a:schemeClr val="bg1"/>
                </a:solidFill>
              </a:rPr>
              <a:t>Il D.L. n. 19 del 2 </a:t>
            </a:r>
            <a:r>
              <a:rPr lang="en-US" sz="1600" i="1" dirty="0" err="1">
                <a:solidFill>
                  <a:schemeClr val="bg1"/>
                </a:solidFill>
              </a:rPr>
              <a:t>marzo</a:t>
            </a:r>
            <a:r>
              <a:rPr lang="en-US" sz="1600" i="1" dirty="0">
                <a:solidFill>
                  <a:schemeClr val="bg1"/>
                </a:solidFill>
              </a:rPr>
              <a:t> 2024 </a:t>
            </a:r>
            <a:r>
              <a:rPr lang="en-US" sz="1600" dirty="0">
                <a:solidFill>
                  <a:schemeClr val="bg1"/>
                </a:solidFill>
              </a:rPr>
              <a:t>(c.d. “Decreto PNRR”) ha </a:t>
            </a:r>
            <a:r>
              <a:rPr lang="en-US" sz="1600" dirty="0" err="1">
                <a:solidFill>
                  <a:schemeClr val="bg1"/>
                </a:solidFill>
              </a:rPr>
              <a:t>istituto</a:t>
            </a:r>
            <a:r>
              <a:rPr lang="en-US" sz="1600" dirty="0">
                <a:solidFill>
                  <a:schemeClr val="bg1"/>
                </a:solidFill>
              </a:rPr>
              <a:t> il </a:t>
            </a:r>
            <a:r>
              <a:rPr lang="en-US" sz="1600" b="1" dirty="0">
                <a:solidFill>
                  <a:schemeClr val="bg1"/>
                </a:solidFill>
              </a:rPr>
              <a:t>PIANO “TRANSIZIONE 5.0” </a:t>
            </a:r>
            <a:r>
              <a:rPr lang="en-US" sz="1600" dirty="0">
                <a:solidFill>
                  <a:schemeClr val="bg1"/>
                </a:solidFill>
              </a:rPr>
              <a:t>un nuovo credito d’imposta con la </a:t>
            </a:r>
            <a:r>
              <a:rPr lang="en-US" sz="1600" dirty="0" err="1">
                <a:solidFill>
                  <a:schemeClr val="bg1"/>
                </a:solidFill>
              </a:rPr>
              <a:t>finalità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favorire</a:t>
            </a:r>
            <a:r>
              <a:rPr lang="en-US" sz="1600" dirty="0">
                <a:solidFill>
                  <a:schemeClr val="bg1"/>
                </a:solidFill>
              </a:rPr>
              <a:t> la </a:t>
            </a:r>
            <a:r>
              <a:rPr lang="en-US" sz="1600" b="1" dirty="0" err="1">
                <a:solidFill>
                  <a:schemeClr val="bg1"/>
                </a:solidFill>
              </a:rPr>
              <a:t>transizione</a:t>
            </a:r>
            <a:r>
              <a:rPr lang="en-US" sz="1600" b="1" dirty="0">
                <a:solidFill>
                  <a:schemeClr val="bg1"/>
                </a:solidFill>
              </a:rPr>
              <a:t> digitale ed </a:t>
            </a:r>
            <a:r>
              <a:rPr lang="en-US" sz="1600" b="1" dirty="0" err="1">
                <a:solidFill>
                  <a:schemeClr val="bg1"/>
                </a:solidFill>
              </a:rPr>
              <a:t>energetica</a:t>
            </a:r>
            <a:r>
              <a:rPr lang="en-US" sz="1600" dirty="0">
                <a:solidFill>
                  <a:schemeClr val="bg1"/>
                </a:solidFill>
              </a:rPr>
              <a:t> delle imprese nel </a:t>
            </a:r>
            <a:r>
              <a:rPr lang="en-US" sz="1600" dirty="0" err="1">
                <a:solidFill>
                  <a:schemeClr val="bg1"/>
                </a:solidFill>
              </a:rPr>
              <a:t>biennio</a:t>
            </a:r>
            <a:r>
              <a:rPr lang="en-US" sz="1600" dirty="0">
                <a:solidFill>
                  <a:schemeClr val="bg1"/>
                </a:solidFill>
              </a:rPr>
              <a:t> 2024-2025.</a:t>
            </a:r>
          </a:p>
          <a:p>
            <a:pPr algn="ctr" defTabSz="914400">
              <a:spcBef>
                <a:spcPts val="1200"/>
              </a:spcBef>
              <a:buClr>
                <a:schemeClr val="accent1"/>
              </a:buClr>
              <a:buSzPct val="90000"/>
            </a:pPr>
            <a:r>
              <a:rPr lang="en-US" sz="1600" dirty="0">
                <a:solidFill>
                  <a:schemeClr val="bg1"/>
                </a:solidFill>
              </a:rPr>
              <a:t>La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sua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attuazione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avviene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tramite il </a:t>
            </a:r>
            <a:r>
              <a:rPr kumimoji="0" lang="en-US" sz="1600" b="0" i="1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Decreto del 24.07.2024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 la </a:t>
            </a:r>
            <a:r>
              <a:rPr kumimoji="0" lang="en-US" sz="1600" b="0" i="1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Circolare</a:t>
            </a:r>
            <a:r>
              <a:rPr kumimoji="0" lang="en-US" sz="1600" b="0" i="1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600" b="0" i="1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operativa</a:t>
            </a:r>
            <a:r>
              <a:rPr kumimoji="0" lang="en-US" sz="1600" b="0" i="1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del 16.08.2024.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05ECEDB-6C34-76A9-0BFC-ABE35A26AF73}"/>
              </a:ext>
            </a:extLst>
          </p:cNvPr>
          <p:cNvSpPr/>
          <p:nvPr/>
        </p:nvSpPr>
        <p:spPr>
          <a:xfrm>
            <a:off x="1493641" y="1264524"/>
            <a:ext cx="1376847" cy="13768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 descr="Immagine che contiene Elementi grafici, clipart, simbolo, design&#10;&#10;Descrizione generata automaticamente">
            <a:extLst>
              <a:ext uri="{FF2B5EF4-FFF2-40B4-BE49-F238E27FC236}">
                <a16:creationId xmlns:a16="http://schemas.microsoft.com/office/drawing/2014/main" id="{31860AAA-BBD9-A1BC-378F-C071301BD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8" y="1564747"/>
            <a:ext cx="776400" cy="776400"/>
          </a:xfrm>
          <a:prstGeom prst="rect">
            <a:avLst/>
          </a:prstGeom>
        </p:spPr>
      </p:pic>
      <p:sp>
        <p:nvSpPr>
          <p:cNvPr id="38" name="Ovale 37">
            <a:extLst>
              <a:ext uri="{FF2B5EF4-FFF2-40B4-BE49-F238E27FC236}">
                <a16:creationId xmlns:a16="http://schemas.microsoft.com/office/drawing/2014/main" id="{8FC89731-3B43-C90D-F27A-39664B48AA53}"/>
              </a:ext>
            </a:extLst>
          </p:cNvPr>
          <p:cNvSpPr/>
          <p:nvPr/>
        </p:nvSpPr>
        <p:spPr>
          <a:xfrm>
            <a:off x="5407576" y="1262821"/>
            <a:ext cx="1376847" cy="13768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 descr="Immagine che contiene simbolo, Elementi grafici, clipart, logo&#10;&#10;Descrizione generata automaticamente">
            <a:extLst>
              <a:ext uri="{FF2B5EF4-FFF2-40B4-BE49-F238E27FC236}">
                <a16:creationId xmlns:a16="http://schemas.microsoft.com/office/drawing/2014/main" id="{B5B05BF0-665E-4872-F30B-DE4EE3297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199" y="1548236"/>
            <a:ext cx="777600" cy="777600"/>
          </a:xfrm>
          <a:prstGeom prst="rect">
            <a:avLst/>
          </a:prstGeom>
        </p:spPr>
      </p:pic>
      <p:sp>
        <p:nvSpPr>
          <p:cNvPr id="39" name="Ovale 38">
            <a:extLst>
              <a:ext uri="{FF2B5EF4-FFF2-40B4-BE49-F238E27FC236}">
                <a16:creationId xmlns:a16="http://schemas.microsoft.com/office/drawing/2014/main" id="{0496E19D-D931-BBCC-0CD9-D8F0FDACFC14}"/>
              </a:ext>
            </a:extLst>
          </p:cNvPr>
          <p:cNvSpPr/>
          <p:nvPr/>
        </p:nvSpPr>
        <p:spPr>
          <a:xfrm>
            <a:off x="9304307" y="1264524"/>
            <a:ext cx="1376847" cy="13768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Immagine 39" descr="Immagine che contiene clipart, Elementi grafici, simbolo, cartone animato&#10;&#10;Descrizione generata automaticamente">
            <a:extLst>
              <a:ext uri="{FF2B5EF4-FFF2-40B4-BE49-F238E27FC236}">
                <a16:creationId xmlns:a16="http://schemas.microsoft.com/office/drawing/2014/main" id="{C2925FC9-1DB9-6C4A-9334-A2DCDD798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525" y="1548236"/>
            <a:ext cx="777600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2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0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EDA810-0EB9-4A8F-AA0A-70F53612A532}"/>
              </a:ext>
            </a:extLst>
          </p:cNvPr>
          <p:cNvSpPr txBox="1"/>
          <p:nvPr/>
        </p:nvSpPr>
        <p:spPr>
          <a:xfrm>
            <a:off x="319089" y="757699"/>
            <a:ext cx="319881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CARATTERISTICHE GENERALI E SOGGETTI BENEFICIARI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Soggetti ammessi all’agevolazione</a:t>
            </a: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59208CDB-DAFD-9BEF-790D-60335C3E8BCE}"/>
              </a:ext>
            </a:extLst>
          </p:cNvPr>
          <p:cNvSpPr/>
          <p:nvPr/>
        </p:nvSpPr>
        <p:spPr>
          <a:xfrm>
            <a:off x="4102448" y="3429000"/>
            <a:ext cx="7128429" cy="1162455"/>
          </a:xfrm>
          <a:custGeom>
            <a:avLst/>
            <a:gdLst>
              <a:gd name="connsiteX0" fmla="*/ 0 w 9663361"/>
              <a:gd name="connsiteY0" fmla="*/ 0 h 578179"/>
              <a:gd name="connsiteX1" fmla="*/ 9663361 w 9663361"/>
              <a:gd name="connsiteY1" fmla="*/ 0 h 578179"/>
              <a:gd name="connsiteX2" fmla="*/ 9663361 w 9663361"/>
              <a:gd name="connsiteY2" fmla="*/ 578179 h 578179"/>
              <a:gd name="connsiteX3" fmla="*/ 0 w 9663361"/>
              <a:gd name="connsiteY3" fmla="*/ 578179 h 578179"/>
              <a:gd name="connsiteX4" fmla="*/ 0 w 9663361"/>
              <a:gd name="connsiteY4" fmla="*/ 0 h 57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361" h="578179">
                <a:moveTo>
                  <a:pt x="0" y="0"/>
                </a:moveTo>
                <a:lnTo>
                  <a:pt x="9663361" y="0"/>
                </a:lnTo>
                <a:lnTo>
                  <a:pt x="9663361" y="578179"/>
                </a:lnTo>
                <a:lnTo>
                  <a:pt x="0" y="57817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58930" tIns="35560" rIns="35560" bIns="35560" numCol="1" spcCol="1270" anchor="t" anchorCtr="0">
            <a:noAutofit/>
          </a:bodyPr>
          <a:lstStyle/>
          <a:p>
            <a:pPr marR="0" lvl="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Chi può accedere</a:t>
            </a:r>
            <a:endParaRPr kumimoji="0" lang="it-IT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R="0" lvl="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Tutte le imprese residenti nel territorio dello Stato, senza limiti di forma giuridica, dimensioni,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settore economico. </a:t>
            </a:r>
          </a:p>
          <a:p>
            <a:pPr marR="0" lvl="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Sono ammesse anche le stabili organizzazioni di soggetti non residenti.</a:t>
            </a:r>
          </a:p>
          <a:p>
            <a:pPr marR="0" lvl="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it-IT" kern="0" noProof="0" dirty="0">
              <a:solidFill>
                <a:srgbClr val="666E7E"/>
              </a:solidFill>
            </a:endParaRPr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it-IT" i="0" u="none" strike="noStrike" kern="0" cap="none" spc="0" normalizeH="0" baseline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Ad esempio: </a:t>
            </a:r>
            <a:r>
              <a:rPr lang="it-IT" sz="1800" kern="0" dirty="0">
                <a:solidFill>
                  <a:srgbClr val="666E7E"/>
                </a:solidFill>
                <a:latin typeface="Franklin Gothic Book"/>
              </a:rPr>
              <a:t>Imprese in regime forfettario, Imprese agricole, Reti di impresa, società consortili, società di capitali, etc.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R="0" lvl="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i="0" u="none" strike="noStrike" kern="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R="0" lvl="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t-IT" i="0" u="none" strike="noStrike" kern="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8D112F-8FCB-04F1-D4A6-3285EDF1C92D}"/>
              </a:ext>
            </a:extLst>
          </p:cNvPr>
          <p:cNvSpPr txBox="1"/>
          <p:nvPr/>
        </p:nvSpPr>
        <p:spPr>
          <a:xfrm>
            <a:off x="4419600" y="1114919"/>
            <a:ext cx="7128429" cy="193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t-IT" b="1" kern="0" dirty="0">
                <a:solidFill>
                  <a:schemeClr val="accent1"/>
                </a:solidFill>
              </a:rPr>
              <a:t>In cosa consiste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it-IT" dirty="0">
                <a:solidFill>
                  <a:srgbClr val="666E7E"/>
                </a:solidFill>
                <a:latin typeface="Franklin Gothic Book"/>
              </a:rPr>
              <a:t>La Misura consiste in </a:t>
            </a:r>
            <a:r>
              <a:rPr lang="it-IT" b="1" dirty="0">
                <a:latin typeface="Franklin Gothic Book"/>
              </a:rPr>
              <a:t>un’agevolazione sotto forma di credito d’imposta </a:t>
            </a:r>
            <a:r>
              <a:rPr lang="it-IT" dirty="0">
                <a:solidFill>
                  <a:srgbClr val="666E7E"/>
                </a:solidFill>
                <a:latin typeface="Franklin Gothic Book"/>
              </a:rPr>
              <a:t>proporzionale alla spesa sostenuta per nuovi investimenti in strutture produttive ubicate nel territorio dello Stato, </a:t>
            </a:r>
            <a:r>
              <a:rPr lang="it-IT" b="1" dirty="0">
                <a:latin typeface="Franklin Gothic Book"/>
              </a:rPr>
              <a:t>effettuati nel biennio 2024-2025 </a:t>
            </a:r>
            <a:r>
              <a:rPr lang="it-IT" dirty="0">
                <a:solidFill>
                  <a:srgbClr val="666E7E"/>
                </a:solidFill>
                <a:latin typeface="Franklin Gothic Book"/>
              </a:rPr>
              <a:t>nell’ambito di progetti di innovazione che conseguono una riduzione dei consumi energetici delle strutture produttive o dei processi produttivi.</a:t>
            </a:r>
            <a:endParaRPr lang="en-US" dirty="0">
              <a:solidFill>
                <a:srgbClr val="666E7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818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C67AC8A-DD76-91C3-D5EB-0432EDD29C51}"/>
              </a:ext>
            </a:extLst>
          </p:cNvPr>
          <p:cNvSpPr/>
          <p:nvPr/>
        </p:nvSpPr>
        <p:spPr>
          <a:xfrm>
            <a:off x="-2063" y="0"/>
            <a:ext cx="3769519" cy="6858000"/>
          </a:xfrm>
          <a:prstGeom prst="rect">
            <a:avLst/>
          </a:prstGeom>
          <a:solidFill>
            <a:srgbClr val="009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1AA3B88-E4F1-4FCA-8BE7-B8E5142E1B6F}"/>
              </a:ext>
            </a:extLst>
          </p:cNvPr>
          <p:cNvSpPr/>
          <p:nvPr/>
        </p:nvSpPr>
        <p:spPr>
          <a:xfrm>
            <a:off x="4447141" y="280306"/>
            <a:ext cx="7425771" cy="5119414"/>
          </a:xfrm>
          <a:custGeom>
            <a:avLst/>
            <a:gdLst>
              <a:gd name="connsiteX0" fmla="*/ 0 w 5856278"/>
              <a:gd name="connsiteY0" fmla="*/ 0 h 598445"/>
              <a:gd name="connsiteX1" fmla="*/ 5856278 w 5856278"/>
              <a:gd name="connsiteY1" fmla="*/ 0 h 598445"/>
              <a:gd name="connsiteX2" fmla="*/ 5856278 w 5856278"/>
              <a:gd name="connsiteY2" fmla="*/ 598445 h 598445"/>
              <a:gd name="connsiteX3" fmla="*/ 0 w 5856278"/>
              <a:gd name="connsiteY3" fmla="*/ 598445 h 598445"/>
              <a:gd name="connsiteX4" fmla="*/ 0 w 5856278"/>
              <a:gd name="connsiteY4" fmla="*/ 0 h 59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6278" h="598445">
                <a:moveTo>
                  <a:pt x="0" y="0"/>
                </a:moveTo>
                <a:lnTo>
                  <a:pt x="5856278" y="0"/>
                </a:lnTo>
                <a:lnTo>
                  <a:pt x="5856278" y="598445"/>
                </a:lnTo>
                <a:lnTo>
                  <a:pt x="0" y="5984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016" tIns="35560" rIns="35560" bIns="35560" numCol="1" spcCol="1270" anchor="t" anchorCtr="0">
            <a:noAutofit/>
          </a:bodyPr>
          <a:lstStyle/>
          <a:p>
            <a:pPr marR="0" lvl="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>
                <a:solidFill>
                  <a:schemeClr val="accent1"/>
                </a:solidFill>
              </a:rPr>
              <a:t>Sono escluse: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endParaRPr kumimoji="0" lang="it-IT" sz="1600" i="0" u="none" strike="noStrike" kern="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  <a:p>
            <a:pPr marL="285750" marR="0" lvl="0" indent="-28575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Imprese in stato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liquidazione volontaria o coatta, fallimento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,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concordato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preventivo o altra procedura concorsuale e imprese destinatarie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sanzioni interdittive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ai sensi dell’art. 9 comma II del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D.Lgs.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231/2001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Imprese che violino la normativa in materia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sicurezza sui luoghi di lavoro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o che non </a:t>
            </a:r>
            <a:r>
              <a:rPr lang="it-IT" sz="1600" kern="0" dirty="0">
                <a:solidFill>
                  <a:srgbClr val="666E7E"/>
                </a:solidFill>
              </a:rPr>
              <a:t>adempiano correttamente ai propri </a:t>
            </a:r>
            <a:r>
              <a:rPr lang="it-IT" sz="1600" b="1" kern="0" dirty="0">
                <a:solidFill>
                  <a:srgbClr val="666E7E"/>
                </a:solidFill>
              </a:rPr>
              <a:t>obblighi contributivi e assistenziali</a:t>
            </a:r>
            <a:endParaRPr lang="it-IT" sz="1600" kern="0" dirty="0">
              <a:solidFill>
                <a:srgbClr val="666E7E"/>
              </a:solidFill>
            </a:endParaRPr>
          </a:p>
          <a:p>
            <a:pPr marL="285750" marR="0" lvl="0" indent="-28575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Imprese che svolgono attività direttamente connesse ai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combustibili fossili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Imprese che svolgono attività nell’ambito del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sistema di scambio di quote di emissione dell’UE (ETS)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che generano emissioni di gas a effetto serra superiori ai parametri di riferimento</a:t>
            </a:r>
          </a:p>
          <a:p>
            <a:pPr marL="285750" marR="0" lvl="0" indent="-28575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lang="it-IT" sz="1600" kern="0" dirty="0">
                <a:solidFill>
                  <a:srgbClr val="666E7E"/>
                </a:solidFill>
              </a:rPr>
              <a:t>Imprese che svolgono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attività connesse alle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discariche di rifiuti,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agli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inceneritori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e agli impianti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trattamento meccanico biologico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lang="it-IT" sz="1600" kern="0" dirty="0">
                <a:solidFill>
                  <a:srgbClr val="666E7E"/>
                </a:solidFill>
              </a:rPr>
              <a:t>Imprese che svolgono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attività nel cui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processo produttivo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venga generata un’elevata dose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sostanze inquinanti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 classificabili come rifiuti speciali pericolosi il cui smaltimento a lungo termine potrebbe causare un danno all’ambiente</a:t>
            </a:r>
          </a:p>
          <a:p>
            <a:pPr marL="285750" marR="0" lvl="0" indent="-28575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EEF"/>
              </a:buClr>
              <a:buSzTx/>
              <a:buFont typeface="Wingdings 2" panose="05020102010507070707" pitchFamily="18" charset="2"/>
              <a:buChar char=""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Sono esclusi gli investimenti in beni gratuitamente devolvibili delle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imprese operanti in concessione e a tariffa nei settori dell’energia, dell’acqua, dei trasporti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,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delle infrastrutture, delle poste, delle telecomunicazioni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, della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raccolta e depurazione delle acque di scarico e della raccolta e smaltimento dei rifiuti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666E7E"/>
                </a:solidFill>
                <a:effectLst/>
                <a:uLnTx/>
                <a:uFillTx/>
              </a:rPr>
              <a:t>.</a:t>
            </a:r>
          </a:p>
          <a:p>
            <a:pPr marL="171450" marR="0" lvl="0" indent="-171450" algn="just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i="1" u="none" strike="noStrike" kern="1200" cap="none" spc="0" normalizeH="0" baseline="0" noProof="0" dirty="0">
              <a:ln>
                <a:noFill/>
              </a:ln>
              <a:solidFill>
                <a:srgbClr val="666E7E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9A271-42E7-9FCD-A83A-12BD5FD1E8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655" y="2903513"/>
            <a:ext cx="724486" cy="684000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ABBC071E-ECD1-A6D6-F5B8-49D7AD9E47E1}"/>
              </a:ext>
            </a:extLst>
          </p:cNvPr>
          <p:cNvSpPr/>
          <p:nvPr/>
        </p:nvSpPr>
        <p:spPr>
          <a:xfrm>
            <a:off x="4478852" y="2157185"/>
            <a:ext cx="283029" cy="226422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5A1A07-2F7D-508B-D962-470776250554}"/>
              </a:ext>
            </a:extLst>
          </p:cNvPr>
          <p:cNvSpPr txBox="1"/>
          <p:nvPr/>
        </p:nvSpPr>
        <p:spPr>
          <a:xfrm>
            <a:off x="319088" y="764114"/>
            <a:ext cx="3082416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Lato Black" panose="020F0A02020204030203" pitchFamily="34" charset="0"/>
              </a:rPr>
              <a:t>CARATTERISTICHE GENERALI E SOGGETTI BENEFICIARI</a:t>
            </a:r>
          </a:p>
          <a:p>
            <a:endParaRPr lang="it-IT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Lato Light" panose="020F0302020204030203" pitchFamily="34" charset="0"/>
              </a:rPr>
              <a:t>Soggetti non ammessi all’agevolazione</a:t>
            </a: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Punti di attenzione: </a:t>
            </a: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-Sono inammissibili investimenti fatti durante il periodo di violazione</a:t>
            </a: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-Sono invece ammesse le imprese che hanno avviato procedure finalizzate al risanamento aziendale  </a:t>
            </a:r>
          </a:p>
          <a:p>
            <a:endParaRPr lang="it-IT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  <a:p>
            <a:r>
              <a:rPr lang="it-IT" sz="1400" dirty="0">
                <a:solidFill>
                  <a:schemeClr val="bg1"/>
                </a:solidFill>
                <a:latin typeface="Lato Light" panose="020F0302020204030203" pitchFamily="34" charset="0"/>
              </a:rPr>
              <a:t>-All’interno della circolare sono state identificate alcune deroghe per i settori ad oggetto rispetto al DSNH</a:t>
            </a:r>
          </a:p>
        </p:txBody>
      </p:sp>
    </p:spTree>
    <p:extLst>
      <p:ext uri="{BB962C8B-B14F-4D97-AF65-F5344CB8AC3E}">
        <p14:creationId xmlns:p14="http://schemas.microsoft.com/office/powerpoint/2010/main" val="8241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0">
      <a:dk1>
        <a:srgbClr val="666E7E"/>
      </a:dk1>
      <a:lt1>
        <a:sysClr val="window" lastClr="FFFFFF"/>
      </a:lt1>
      <a:dk2>
        <a:srgbClr val="0078B9"/>
      </a:dk2>
      <a:lt2>
        <a:srgbClr val="8DC63F"/>
      </a:lt2>
      <a:accent1>
        <a:srgbClr val="00AEEF"/>
      </a:accent1>
      <a:accent2>
        <a:srgbClr val="684198"/>
      </a:accent2>
      <a:accent3>
        <a:srgbClr val="8B2885"/>
      </a:accent3>
      <a:accent4>
        <a:srgbClr val="A20A42"/>
      </a:accent4>
      <a:accent5>
        <a:srgbClr val="DC533A"/>
      </a:accent5>
      <a:accent6>
        <a:srgbClr val="00B08B"/>
      </a:accent6>
      <a:hlink>
        <a:srgbClr val="0563C1"/>
      </a:hlink>
      <a:folHlink>
        <a:srgbClr val="954F72"/>
      </a:folHlink>
    </a:clrScheme>
    <a:fontScheme name="Custom 3">
      <a:majorFont>
        <a:latin typeface="Georgia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yming Presentation Template 280219 (16x9)" id="{C7D3AB92-331D-4E93-B9F0-E07165A63A77}" vid="{C84918FD-ED9E-4B0D-B21B-7AEE285D84A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4837</Words>
  <Application>Microsoft Office PowerPoint</Application>
  <PresentationFormat>Widescreen</PresentationFormat>
  <Paragraphs>743</Paragraphs>
  <Slides>41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7" baseType="lpstr">
      <vt:lpstr>ADLaM Display</vt:lpstr>
      <vt:lpstr>Aptos</vt:lpstr>
      <vt:lpstr>Aptos Display</vt:lpstr>
      <vt:lpstr>Arial</vt:lpstr>
      <vt:lpstr>Calibri</vt:lpstr>
      <vt:lpstr>Franklin Gothic Book</vt:lpstr>
      <vt:lpstr>Franklin Gothic Demi</vt:lpstr>
      <vt:lpstr>Georgia</vt:lpstr>
      <vt:lpstr>Lato</vt:lpstr>
      <vt:lpstr>Lato Black</vt:lpstr>
      <vt:lpstr>Lato Light</vt:lpstr>
      <vt:lpstr>Roboto</vt:lpstr>
      <vt:lpstr>Wingdings</vt:lpstr>
      <vt:lpstr>Wingdings 2</vt:lpstr>
      <vt:lpstr>Office Theme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TRANSIZIONE 5.0 | Contesto di riferimento: di cosa si tratta, obiettivi e stanziamenti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 di assistenza al cliente</vt:lpstr>
      <vt:lpstr>Presentazione standard di PowerPoint</vt:lpstr>
      <vt:lpstr>Presentazione standard di PowerPoint</vt:lpstr>
      <vt:lpstr>Step 1 | Audit energetico preliminare</vt:lpstr>
      <vt:lpstr>Step 1 | Audit energetico preliminare</vt:lpstr>
      <vt:lpstr>Step 1 | Audit energetico preliminare</vt:lpstr>
      <vt:lpstr>Step 2 | Definizione dei risparmi</vt:lpstr>
      <vt:lpstr>Step 2 | Definizione del credito d’imposta prenotabile</vt:lpstr>
      <vt:lpstr>Presentazione standard di PowerPoint</vt:lpstr>
      <vt:lpstr>Dimensionamento impianto fotovoltaico</vt:lpstr>
      <vt:lpstr>Dimensionamento impianto fotovoltaico</vt:lpstr>
      <vt:lpstr>Step 3 | Risparmio energetico effettivo e definizione del credito d’imposta in prenotazione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ALBA Federica</dc:creator>
  <cp:lastModifiedBy>ALBA Federica</cp:lastModifiedBy>
  <cp:revision>6</cp:revision>
  <dcterms:created xsi:type="dcterms:W3CDTF">2024-09-27T13:59:17Z</dcterms:created>
  <dcterms:modified xsi:type="dcterms:W3CDTF">2024-10-01T15:28:58Z</dcterms:modified>
</cp:coreProperties>
</file>