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9" r:id="rId5"/>
    <p:sldId id="929" r:id="rId6"/>
    <p:sldId id="347" r:id="rId7"/>
    <p:sldId id="930" r:id="rId8"/>
    <p:sldId id="1043" r:id="rId9"/>
    <p:sldId id="439" r:id="rId10"/>
    <p:sldId id="1044" r:id="rId11"/>
    <p:sldId id="1059" r:id="rId12"/>
    <p:sldId id="1040" r:id="rId13"/>
    <p:sldId id="1047" r:id="rId14"/>
    <p:sldId id="1060" r:id="rId15"/>
    <p:sldId id="1048" r:id="rId16"/>
    <p:sldId id="1064" r:id="rId17"/>
    <p:sldId id="1042" r:id="rId18"/>
    <p:sldId id="759" r:id="rId19"/>
    <p:sldId id="758" r:id="rId20"/>
    <p:sldId id="1045" r:id="rId21"/>
    <p:sldId id="1058"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ele Anna" initials="MA" lastIdx="5" clrIdx="0">
    <p:extLst>
      <p:ext uri="{19B8F6BF-5375-455C-9EA6-DF929625EA0E}">
        <p15:presenceInfo xmlns:p15="http://schemas.microsoft.com/office/powerpoint/2012/main" userId="S::amiele@invitalia.it::1ede49fa-9c80-4ef6-9548-cac833ddc59c" providerId="AD"/>
      </p:ext>
    </p:extLst>
  </p:cmAuthor>
  <p:cmAuthor id="2" name="Ambrosio Laura" initials="AL" lastIdx="1" clrIdx="1">
    <p:extLst>
      <p:ext uri="{19B8F6BF-5375-455C-9EA6-DF929625EA0E}">
        <p15:presenceInfo xmlns:p15="http://schemas.microsoft.com/office/powerpoint/2012/main" userId="S::lambrosio@invitalia.it::ee5db337-4218-4e5a-a680-ee48a3c4ec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C00000"/>
    <a:srgbClr val="F8CBAD"/>
    <a:srgbClr val="A6A6A6"/>
    <a:srgbClr val="000000"/>
    <a:srgbClr val="960000"/>
    <a:srgbClr val="ED3503"/>
    <a:srgbClr val="FCBF7C"/>
    <a:srgbClr val="F487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54" autoAdjust="0"/>
    <p:restoredTop sz="96357" autoAdjust="0"/>
  </p:normalViewPr>
  <p:slideViewPr>
    <p:cSldViewPr snapToGrid="0">
      <p:cViewPr varScale="1">
        <p:scale>
          <a:sx n="79" d="100"/>
          <a:sy n="79" d="100"/>
        </p:scale>
        <p:origin x="1320" y="7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669ACB-C048-4763-8124-09B7E7BBD128}" type="datetimeFigureOut">
              <a:rPr lang="it-IT" smtClean="0"/>
              <a:t>22/07/2024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9A80D-9740-4498-8AFC-BA16B449E92C}" type="slidenum">
              <a:rPr lang="it-IT" smtClean="0"/>
              <a:t>‹N›</a:t>
            </a:fld>
            <a:endParaRPr lang="it-IT"/>
          </a:p>
        </p:txBody>
      </p:sp>
    </p:spTree>
    <p:extLst>
      <p:ext uri="{BB962C8B-B14F-4D97-AF65-F5344CB8AC3E}">
        <p14:creationId xmlns:p14="http://schemas.microsoft.com/office/powerpoint/2010/main" val="60209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AF" dirty="0"/>
          </a:p>
        </p:txBody>
      </p:sp>
      <p:sp>
        <p:nvSpPr>
          <p:cNvPr id="4" name="Segnaposto numero diapositiva 3"/>
          <p:cNvSpPr>
            <a:spLocks noGrp="1"/>
          </p:cNvSpPr>
          <p:nvPr>
            <p:ph type="sldNum" sz="quarter" idx="5"/>
          </p:nvPr>
        </p:nvSpPr>
        <p:spPr/>
        <p:txBody>
          <a:bodyPr/>
          <a:lstStyle/>
          <a:p>
            <a:fld id="{C5D5EC01-11C8-A841-ADAC-0AFE88ADB6FC}" type="slidenum">
              <a:rPr lang="it-AF" smtClean="0"/>
              <a:t>1</a:t>
            </a:fld>
            <a:endParaRPr lang="it-AF"/>
          </a:p>
        </p:txBody>
      </p:sp>
    </p:spTree>
    <p:extLst>
      <p:ext uri="{BB962C8B-B14F-4D97-AF65-F5344CB8AC3E}">
        <p14:creationId xmlns:p14="http://schemas.microsoft.com/office/powerpoint/2010/main" val="60099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B6659-65F3-494F-8664-0033852D9C3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320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1C9A80D-9740-4498-8AFC-BA16B449E92C}" type="slidenum">
              <a:rPr lang="it-IT" smtClean="0"/>
              <a:t>5</a:t>
            </a:fld>
            <a:endParaRPr lang="it-IT"/>
          </a:p>
        </p:txBody>
      </p:sp>
    </p:spTree>
    <p:extLst>
      <p:ext uri="{BB962C8B-B14F-4D97-AF65-F5344CB8AC3E}">
        <p14:creationId xmlns:p14="http://schemas.microsoft.com/office/powerpoint/2010/main" val="201068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x-none" dirty="0"/>
          </a:p>
        </p:txBody>
      </p:sp>
      <p:sp>
        <p:nvSpPr>
          <p:cNvPr id="4" name="Segnaposto numero diapositiva 3"/>
          <p:cNvSpPr>
            <a:spLocks noGrp="1"/>
          </p:cNvSpPr>
          <p:nvPr>
            <p:ph type="sldNum" sz="quarter" idx="5"/>
          </p:nvPr>
        </p:nvSpPr>
        <p:spPr/>
        <p:txBody>
          <a:bodyPr/>
          <a:lstStyle/>
          <a:p>
            <a:fld id="{C5D5EC01-11C8-A841-ADAC-0AFE88ADB6FC}" type="slidenum">
              <a:rPr lang="x-none" smtClean="0"/>
              <a:t>6</a:t>
            </a:fld>
            <a:endParaRPr lang="x-none"/>
          </a:p>
        </p:txBody>
      </p:sp>
    </p:spTree>
    <p:extLst>
      <p:ext uri="{BB962C8B-B14F-4D97-AF65-F5344CB8AC3E}">
        <p14:creationId xmlns:p14="http://schemas.microsoft.com/office/powerpoint/2010/main" val="288095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1C9A80D-9740-4498-8AFC-BA16B449E92C}" type="slidenum">
              <a:rPr lang="it-IT" smtClean="0"/>
              <a:t>7</a:t>
            </a:fld>
            <a:endParaRPr lang="it-IT"/>
          </a:p>
        </p:txBody>
      </p:sp>
    </p:spTree>
    <p:extLst>
      <p:ext uri="{BB962C8B-B14F-4D97-AF65-F5344CB8AC3E}">
        <p14:creationId xmlns:p14="http://schemas.microsoft.com/office/powerpoint/2010/main" val="1799708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1C9A80D-9740-4498-8AFC-BA16B449E92C}" type="slidenum">
              <a:rPr lang="it-IT" smtClean="0"/>
              <a:t>8</a:t>
            </a:fld>
            <a:endParaRPr lang="it-IT"/>
          </a:p>
        </p:txBody>
      </p:sp>
    </p:spTree>
    <p:extLst>
      <p:ext uri="{BB962C8B-B14F-4D97-AF65-F5344CB8AC3E}">
        <p14:creationId xmlns:p14="http://schemas.microsoft.com/office/powerpoint/2010/main" val="221398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1C9A80D-9740-4498-8AFC-BA16B449E92C}" type="slidenum">
              <a:rPr lang="it-IT" smtClean="0"/>
              <a:t>9</a:t>
            </a:fld>
            <a:endParaRPr lang="it-IT"/>
          </a:p>
        </p:txBody>
      </p:sp>
    </p:spTree>
    <p:extLst>
      <p:ext uri="{BB962C8B-B14F-4D97-AF65-F5344CB8AC3E}">
        <p14:creationId xmlns:p14="http://schemas.microsoft.com/office/powerpoint/2010/main" val="341539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1C9A80D-9740-4498-8AFC-BA16B449E92C}" type="slidenum">
              <a:rPr lang="it-IT" smtClean="0"/>
              <a:t>16</a:t>
            </a:fld>
            <a:endParaRPr lang="it-IT"/>
          </a:p>
        </p:txBody>
      </p:sp>
    </p:spTree>
    <p:extLst>
      <p:ext uri="{BB962C8B-B14F-4D97-AF65-F5344CB8AC3E}">
        <p14:creationId xmlns:p14="http://schemas.microsoft.com/office/powerpoint/2010/main" val="1765137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1C9A80D-9740-4498-8AFC-BA16B449E92C}" type="slidenum">
              <a:rPr lang="it-IT" smtClean="0"/>
              <a:t>17</a:t>
            </a:fld>
            <a:endParaRPr lang="it-IT"/>
          </a:p>
        </p:txBody>
      </p:sp>
    </p:spTree>
    <p:extLst>
      <p:ext uri="{BB962C8B-B14F-4D97-AF65-F5344CB8AC3E}">
        <p14:creationId xmlns:p14="http://schemas.microsoft.com/office/powerpoint/2010/main" val="1765137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63A9FC-0CFD-1243-A3E6-95F235EE4CD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0637D2E-A28E-2A48-926A-2412D0CB11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5174A5A-439B-8248-8AE6-2260D49B9411}"/>
              </a:ext>
            </a:extLst>
          </p:cNvPr>
          <p:cNvSpPr>
            <a:spLocks noGrp="1"/>
          </p:cNvSpPr>
          <p:nvPr>
            <p:ph type="dt" sz="half" idx="10"/>
          </p:nvPr>
        </p:nvSpPr>
        <p:spPr/>
        <p:txBody>
          <a:bodyPr/>
          <a:lstStyle/>
          <a:p>
            <a:fld id="{579B19F8-D1A3-EE4F-A742-7A2F9C0F9D90}" type="datetimeFigureOut">
              <a:rPr lang="it-IT" smtClean="0"/>
              <a:t>22/07/2024</a:t>
            </a:fld>
            <a:endParaRPr lang="it-IT"/>
          </a:p>
        </p:txBody>
      </p:sp>
      <p:sp>
        <p:nvSpPr>
          <p:cNvPr id="5" name="Segnaposto piè di pagina 4">
            <a:extLst>
              <a:ext uri="{FF2B5EF4-FFF2-40B4-BE49-F238E27FC236}">
                <a16:creationId xmlns:a16="http://schemas.microsoft.com/office/drawing/2014/main" id="{8F4BFB02-22FC-B74A-B226-1C9C582550D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BFE2B39-911A-AC41-9C4E-4337CF1ACE26}"/>
              </a:ext>
            </a:extLst>
          </p:cNvPr>
          <p:cNvSpPr>
            <a:spLocks noGrp="1"/>
          </p:cNvSpPr>
          <p:nvPr>
            <p:ph type="sldNum" sz="quarter" idx="12"/>
          </p:nvPr>
        </p:nvSpPr>
        <p:spPr/>
        <p:txBody>
          <a:bodyPr/>
          <a:lstStyle/>
          <a:p>
            <a:fld id="{5E5861DC-E96E-BF49-897D-FCC906D88635}" type="slidenum">
              <a:rPr lang="it-IT" smtClean="0"/>
              <a:t>‹N›</a:t>
            </a:fld>
            <a:endParaRPr lang="it-IT"/>
          </a:p>
        </p:txBody>
      </p:sp>
    </p:spTree>
    <p:extLst>
      <p:ext uri="{BB962C8B-B14F-4D97-AF65-F5344CB8AC3E}">
        <p14:creationId xmlns:p14="http://schemas.microsoft.com/office/powerpoint/2010/main" val="245783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B55A6A-3BA8-4A45-98F6-89320367854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7512CEA-339D-D445-9AA5-896B355A108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10D679F-F2C4-4341-BB4A-C5DF74968900}"/>
              </a:ext>
            </a:extLst>
          </p:cNvPr>
          <p:cNvSpPr>
            <a:spLocks noGrp="1"/>
          </p:cNvSpPr>
          <p:nvPr>
            <p:ph type="dt" sz="half" idx="10"/>
          </p:nvPr>
        </p:nvSpPr>
        <p:spPr/>
        <p:txBody>
          <a:bodyPr/>
          <a:lstStyle/>
          <a:p>
            <a:fld id="{579B19F8-D1A3-EE4F-A742-7A2F9C0F9D90}" type="datetimeFigureOut">
              <a:rPr lang="it-IT" smtClean="0"/>
              <a:t>22/07/2024</a:t>
            </a:fld>
            <a:endParaRPr lang="it-IT"/>
          </a:p>
        </p:txBody>
      </p:sp>
      <p:sp>
        <p:nvSpPr>
          <p:cNvPr id="5" name="Segnaposto piè di pagina 4">
            <a:extLst>
              <a:ext uri="{FF2B5EF4-FFF2-40B4-BE49-F238E27FC236}">
                <a16:creationId xmlns:a16="http://schemas.microsoft.com/office/drawing/2014/main" id="{8543D60A-AC84-C849-80C6-6F4F9B5A12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2A86AD0-D268-6C4F-B86E-BB1484B172EE}"/>
              </a:ext>
            </a:extLst>
          </p:cNvPr>
          <p:cNvSpPr>
            <a:spLocks noGrp="1"/>
          </p:cNvSpPr>
          <p:nvPr>
            <p:ph type="sldNum" sz="quarter" idx="12"/>
          </p:nvPr>
        </p:nvSpPr>
        <p:spPr/>
        <p:txBody>
          <a:bodyPr/>
          <a:lstStyle/>
          <a:p>
            <a:fld id="{5E5861DC-E96E-BF49-897D-FCC906D88635}" type="slidenum">
              <a:rPr lang="it-IT" smtClean="0"/>
              <a:t>‹N›</a:t>
            </a:fld>
            <a:endParaRPr lang="it-IT"/>
          </a:p>
        </p:txBody>
      </p:sp>
    </p:spTree>
    <p:extLst>
      <p:ext uri="{BB962C8B-B14F-4D97-AF65-F5344CB8AC3E}">
        <p14:creationId xmlns:p14="http://schemas.microsoft.com/office/powerpoint/2010/main" val="223088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732795B-4F3D-F44F-9205-BC1F16BB853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8B96505-82D5-4E47-868E-4A8A71D15C2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FAEB822-8471-FC4C-9D98-35E7826E48DE}"/>
              </a:ext>
            </a:extLst>
          </p:cNvPr>
          <p:cNvSpPr>
            <a:spLocks noGrp="1"/>
          </p:cNvSpPr>
          <p:nvPr>
            <p:ph type="dt" sz="half" idx="10"/>
          </p:nvPr>
        </p:nvSpPr>
        <p:spPr/>
        <p:txBody>
          <a:bodyPr/>
          <a:lstStyle/>
          <a:p>
            <a:fld id="{579B19F8-D1A3-EE4F-A742-7A2F9C0F9D90}" type="datetimeFigureOut">
              <a:rPr lang="it-IT" smtClean="0"/>
              <a:t>22/07/2024</a:t>
            </a:fld>
            <a:endParaRPr lang="it-IT"/>
          </a:p>
        </p:txBody>
      </p:sp>
      <p:sp>
        <p:nvSpPr>
          <p:cNvPr id="5" name="Segnaposto piè di pagina 4">
            <a:extLst>
              <a:ext uri="{FF2B5EF4-FFF2-40B4-BE49-F238E27FC236}">
                <a16:creationId xmlns:a16="http://schemas.microsoft.com/office/drawing/2014/main" id="{9A46BC83-5C7C-654E-AE6C-A82425E661B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C249CB1-901B-2245-8F0C-F1089221BBA6}"/>
              </a:ext>
            </a:extLst>
          </p:cNvPr>
          <p:cNvSpPr>
            <a:spLocks noGrp="1"/>
          </p:cNvSpPr>
          <p:nvPr>
            <p:ph type="sldNum" sz="quarter" idx="12"/>
          </p:nvPr>
        </p:nvSpPr>
        <p:spPr/>
        <p:txBody>
          <a:bodyPr/>
          <a:lstStyle/>
          <a:p>
            <a:fld id="{5E5861DC-E96E-BF49-897D-FCC906D88635}" type="slidenum">
              <a:rPr lang="it-IT" smtClean="0"/>
              <a:t>‹N›</a:t>
            </a:fld>
            <a:endParaRPr lang="it-IT"/>
          </a:p>
        </p:txBody>
      </p:sp>
    </p:spTree>
    <p:extLst>
      <p:ext uri="{BB962C8B-B14F-4D97-AF65-F5344CB8AC3E}">
        <p14:creationId xmlns:p14="http://schemas.microsoft.com/office/powerpoint/2010/main" val="310060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D6D575-308C-BF43-B090-0FF5CD4DEF5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12D216C-E547-614B-9ADA-2BA8CA09768A}"/>
              </a:ext>
            </a:extLst>
          </p:cNvPr>
          <p:cNvSpPr>
            <a:spLocks noGrp="1"/>
          </p:cNvSpPr>
          <p:nvPr>
            <p:ph idx="1"/>
          </p:nvPr>
        </p:nvSpPr>
        <p:spPr>
          <a:xfrm>
            <a:off x="838200" y="1830372"/>
            <a:ext cx="10515600" cy="4351338"/>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D6E0A89-DE68-B44C-83C0-7EA70BCC6525}"/>
              </a:ext>
            </a:extLst>
          </p:cNvPr>
          <p:cNvSpPr>
            <a:spLocks noGrp="1"/>
          </p:cNvSpPr>
          <p:nvPr>
            <p:ph type="dt" sz="half" idx="10"/>
          </p:nvPr>
        </p:nvSpPr>
        <p:spPr/>
        <p:txBody>
          <a:bodyPr/>
          <a:lstStyle/>
          <a:p>
            <a:fld id="{579B19F8-D1A3-EE4F-A742-7A2F9C0F9D90}" type="datetimeFigureOut">
              <a:rPr lang="it-IT" smtClean="0"/>
              <a:t>22/07/2024</a:t>
            </a:fld>
            <a:endParaRPr lang="it-IT"/>
          </a:p>
        </p:txBody>
      </p:sp>
      <p:sp>
        <p:nvSpPr>
          <p:cNvPr id="5" name="Segnaposto piè di pagina 4">
            <a:extLst>
              <a:ext uri="{FF2B5EF4-FFF2-40B4-BE49-F238E27FC236}">
                <a16:creationId xmlns:a16="http://schemas.microsoft.com/office/drawing/2014/main" id="{6F0684F0-EA4E-7446-9B98-B6A5C2BE45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3B92BC1-9131-1A44-8398-900854D38869}"/>
              </a:ext>
            </a:extLst>
          </p:cNvPr>
          <p:cNvSpPr>
            <a:spLocks noGrp="1"/>
          </p:cNvSpPr>
          <p:nvPr>
            <p:ph type="sldNum" sz="quarter" idx="12"/>
          </p:nvPr>
        </p:nvSpPr>
        <p:spPr/>
        <p:txBody>
          <a:bodyPr/>
          <a:lstStyle/>
          <a:p>
            <a:fld id="{5E5861DC-E96E-BF49-897D-FCC906D88635}" type="slidenum">
              <a:rPr lang="it-IT" smtClean="0"/>
              <a:t>‹N›</a:t>
            </a:fld>
            <a:endParaRPr lang="it-IT"/>
          </a:p>
        </p:txBody>
      </p:sp>
      <p:pic>
        <p:nvPicPr>
          <p:cNvPr id="7" name="Immagine 6">
            <a:extLst>
              <a:ext uri="{FF2B5EF4-FFF2-40B4-BE49-F238E27FC236}">
                <a16:creationId xmlns:a16="http://schemas.microsoft.com/office/drawing/2014/main" id="{FA297DB6-E690-E326-05D7-A7455CF5DB5A}"/>
              </a:ext>
            </a:extLst>
          </p:cNvPr>
          <p:cNvPicPr>
            <a:picLocks noChangeAspect="1"/>
          </p:cNvPicPr>
          <p:nvPr userDrawn="1"/>
        </p:nvPicPr>
        <p:blipFill>
          <a:blip r:embed="rId2"/>
          <a:stretch>
            <a:fillRect/>
          </a:stretch>
        </p:blipFill>
        <p:spPr>
          <a:xfrm>
            <a:off x="0" y="6007070"/>
            <a:ext cx="12192000" cy="865991"/>
          </a:xfrm>
          <a:prstGeom prst="rect">
            <a:avLst/>
          </a:prstGeom>
        </p:spPr>
      </p:pic>
      <p:pic>
        <p:nvPicPr>
          <p:cNvPr id="8" name="Immagine 7">
            <a:extLst>
              <a:ext uri="{FF2B5EF4-FFF2-40B4-BE49-F238E27FC236}">
                <a16:creationId xmlns:a16="http://schemas.microsoft.com/office/drawing/2014/main" id="{E80FAEC9-E914-A030-DD32-D89BA57A35FA}"/>
              </a:ext>
            </a:extLst>
          </p:cNvPr>
          <p:cNvPicPr>
            <a:picLocks noChangeAspect="1"/>
          </p:cNvPicPr>
          <p:nvPr userDrawn="1"/>
        </p:nvPicPr>
        <p:blipFill>
          <a:blip r:embed="rId2"/>
          <a:stretch>
            <a:fillRect/>
          </a:stretch>
        </p:blipFill>
        <p:spPr>
          <a:xfrm>
            <a:off x="0" y="6007070"/>
            <a:ext cx="12192000" cy="865991"/>
          </a:xfrm>
          <a:prstGeom prst="rect">
            <a:avLst/>
          </a:prstGeom>
        </p:spPr>
      </p:pic>
      <p:pic>
        <p:nvPicPr>
          <p:cNvPr id="9" name="Immagine 8">
            <a:extLst>
              <a:ext uri="{FF2B5EF4-FFF2-40B4-BE49-F238E27FC236}">
                <a16:creationId xmlns:a16="http://schemas.microsoft.com/office/drawing/2014/main" id="{6EED1BA3-D0D5-7727-B8BF-E5A34950B59F}"/>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627687" y="6076666"/>
            <a:ext cx="1225163" cy="750628"/>
          </a:xfrm>
          <a:prstGeom prst="rect">
            <a:avLst/>
          </a:prstGeom>
        </p:spPr>
      </p:pic>
      <p:pic>
        <p:nvPicPr>
          <p:cNvPr id="10" name="Immagine 9">
            <a:extLst>
              <a:ext uri="{FF2B5EF4-FFF2-40B4-BE49-F238E27FC236}">
                <a16:creationId xmlns:a16="http://schemas.microsoft.com/office/drawing/2014/main" id="{A00F5715-6F5D-4683-4964-2C8F7E5BD9E8}"/>
              </a:ext>
            </a:extLst>
          </p:cNvPr>
          <p:cNvPicPr>
            <a:picLocks noChangeAspect="1"/>
          </p:cNvPicPr>
          <p:nvPr userDrawn="1"/>
        </p:nvPicPr>
        <p:blipFill>
          <a:blip r:embed="rId4"/>
          <a:stretch>
            <a:fillRect/>
          </a:stretch>
        </p:blipFill>
        <p:spPr>
          <a:xfrm>
            <a:off x="52905" y="6083652"/>
            <a:ext cx="2427248" cy="743642"/>
          </a:xfrm>
          <a:prstGeom prst="rect">
            <a:avLst/>
          </a:prstGeom>
        </p:spPr>
      </p:pic>
    </p:spTree>
    <p:extLst>
      <p:ext uri="{BB962C8B-B14F-4D97-AF65-F5344CB8AC3E}">
        <p14:creationId xmlns:p14="http://schemas.microsoft.com/office/powerpoint/2010/main" val="229558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F937BE-5300-D944-AC8A-87400F748C3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FB1BFF2-DBA8-1C4C-AB41-B2B9557A9D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89B22A1-B4CF-F741-815C-EBD4D910CB2B}"/>
              </a:ext>
            </a:extLst>
          </p:cNvPr>
          <p:cNvSpPr>
            <a:spLocks noGrp="1"/>
          </p:cNvSpPr>
          <p:nvPr>
            <p:ph type="dt" sz="half" idx="10"/>
          </p:nvPr>
        </p:nvSpPr>
        <p:spPr/>
        <p:txBody>
          <a:bodyPr/>
          <a:lstStyle/>
          <a:p>
            <a:fld id="{579B19F8-D1A3-EE4F-A742-7A2F9C0F9D90}" type="datetimeFigureOut">
              <a:rPr lang="it-IT" smtClean="0"/>
              <a:t>22/07/2024</a:t>
            </a:fld>
            <a:endParaRPr lang="it-IT"/>
          </a:p>
        </p:txBody>
      </p:sp>
      <p:sp>
        <p:nvSpPr>
          <p:cNvPr id="5" name="Segnaposto piè di pagina 4">
            <a:extLst>
              <a:ext uri="{FF2B5EF4-FFF2-40B4-BE49-F238E27FC236}">
                <a16:creationId xmlns:a16="http://schemas.microsoft.com/office/drawing/2014/main" id="{EBD09DB0-AE5A-D840-A7F7-F765A7D8132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EAD4148-86AC-FA44-85C6-9A60AA6BEEA3}"/>
              </a:ext>
            </a:extLst>
          </p:cNvPr>
          <p:cNvSpPr>
            <a:spLocks noGrp="1"/>
          </p:cNvSpPr>
          <p:nvPr>
            <p:ph type="sldNum" sz="quarter" idx="12"/>
          </p:nvPr>
        </p:nvSpPr>
        <p:spPr/>
        <p:txBody>
          <a:bodyPr/>
          <a:lstStyle/>
          <a:p>
            <a:fld id="{5E5861DC-E96E-BF49-897D-FCC906D88635}" type="slidenum">
              <a:rPr lang="it-IT" smtClean="0"/>
              <a:t>‹N›</a:t>
            </a:fld>
            <a:endParaRPr lang="it-IT"/>
          </a:p>
        </p:txBody>
      </p:sp>
    </p:spTree>
    <p:extLst>
      <p:ext uri="{BB962C8B-B14F-4D97-AF65-F5344CB8AC3E}">
        <p14:creationId xmlns:p14="http://schemas.microsoft.com/office/powerpoint/2010/main" val="74481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81F0C-9172-4E46-A1F8-315DC06B246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8BFC06C-E44C-BC46-9CF8-591B3E03337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AA5501E-0E3E-4647-AA04-747D621D5AA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46FE537-4B8A-574B-A1E3-CE83465F22A5}"/>
              </a:ext>
            </a:extLst>
          </p:cNvPr>
          <p:cNvSpPr>
            <a:spLocks noGrp="1"/>
          </p:cNvSpPr>
          <p:nvPr>
            <p:ph type="dt" sz="half" idx="10"/>
          </p:nvPr>
        </p:nvSpPr>
        <p:spPr/>
        <p:txBody>
          <a:bodyPr/>
          <a:lstStyle/>
          <a:p>
            <a:fld id="{579B19F8-D1A3-EE4F-A742-7A2F9C0F9D90}" type="datetimeFigureOut">
              <a:rPr lang="it-IT" smtClean="0"/>
              <a:t>22/07/2024</a:t>
            </a:fld>
            <a:endParaRPr lang="it-IT"/>
          </a:p>
        </p:txBody>
      </p:sp>
      <p:sp>
        <p:nvSpPr>
          <p:cNvPr id="6" name="Segnaposto piè di pagina 5">
            <a:extLst>
              <a:ext uri="{FF2B5EF4-FFF2-40B4-BE49-F238E27FC236}">
                <a16:creationId xmlns:a16="http://schemas.microsoft.com/office/drawing/2014/main" id="{77906377-ABA7-074F-98B1-93907E6A2BC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C3A0C09-43C4-6349-A466-D84497AE42F2}"/>
              </a:ext>
            </a:extLst>
          </p:cNvPr>
          <p:cNvSpPr>
            <a:spLocks noGrp="1"/>
          </p:cNvSpPr>
          <p:nvPr>
            <p:ph type="sldNum" sz="quarter" idx="12"/>
          </p:nvPr>
        </p:nvSpPr>
        <p:spPr/>
        <p:txBody>
          <a:bodyPr/>
          <a:lstStyle/>
          <a:p>
            <a:fld id="{5E5861DC-E96E-BF49-897D-FCC906D88635}" type="slidenum">
              <a:rPr lang="it-IT" smtClean="0"/>
              <a:t>‹N›</a:t>
            </a:fld>
            <a:endParaRPr lang="it-IT"/>
          </a:p>
        </p:txBody>
      </p:sp>
    </p:spTree>
    <p:extLst>
      <p:ext uri="{BB962C8B-B14F-4D97-AF65-F5344CB8AC3E}">
        <p14:creationId xmlns:p14="http://schemas.microsoft.com/office/powerpoint/2010/main" val="381129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3F1EB4-75D8-7F4A-A01C-19A0B8A868C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9EA27C3-B309-6346-B032-47A030A95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4BC175D-2CB9-8844-9C44-3C9ED6710B0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6F16690-EBF7-BC42-B613-5F4C20DE69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E538DF1-D1CA-6947-A3E8-9E71403919A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ADB9A65-DED0-8F4F-A2B8-819289B4B942}"/>
              </a:ext>
            </a:extLst>
          </p:cNvPr>
          <p:cNvSpPr>
            <a:spLocks noGrp="1"/>
          </p:cNvSpPr>
          <p:nvPr>
            <p:ph type="dt" sz="half" idx="10"/>
          </p:nvPr>
        </p:nvSpPr>
        <p:spPr/>
        <p:txBody>
          <a:bodyPr/>
          <a:lstStyle/>
          <a:p>
            <a:fld id="{579B19F8-D1A3-EE4F-A742-7A2F9C0F9D90}" type="datetimeFigureOut">
              <a:rPr lang="it-IT" smtClean="0"/>
              <a:t>22/07/2024</a:t>
            </a:fld>
            <a:endParaRPr lang="it-IT"/>
          </a:p>
        </p:txBody>
      </p:sp>
      <p:sp>
        <p:nvSpPr>
          <p:cNvPr id="8" name="Segnaposto piè di pagina 7">
            <a:extLst>
              <a:ext uri="{FF2B5EF4-FFF2-40B4-BE49-F238E27FC236}">
                <a16:creationId xmlns:a16="http://schemas.microsoft.com/office/drawing/2014/main" id="{36DD2D8C-A232-F84C-80D6-D80A29F90A1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119F880-218C-1048-B054-E1B0777ACAE2}"/>
              </a:ext>
            </a:extLst>
          </p:cNvPr>
          <p:cNvSpPr>
            <a:spLocks noGrp="1"/>
          </p:cNvSpPr>
          <p:nvPr>
            <p:ph type="sldNum" sz="quarter" idx="12"/>
          </p:nvPr>
        </p:nvSpPr>
        <p:spPr/>
        <p:txBody>
          <a:bodyPr/>
          <a:lstStyle/>
          <a:p>
            <a:fld id="{5E5861DC-E96E-BF49-897D-FCC906D88635}" type="slidenum">
              <a:rPr lang="it-IT" smtClean="0"/>
              <a:t>‹N›</a:t>
            </a:fld>
            <a:endParaRPr lang="it-IT"/>
          </a:p>
        </p:txBody>
      </p:sp>
    </p:spTree>
    <p:extLst>
      <p:ext uri="{BB962C8B-B14F-4D97-AF65-F5344CB8AC3E}">
        <p14:creationId xmlns:p14="http://schemas.microsoft.com/office/powerpoint/2010/main" val="242180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97B141-63BF-EF4D-AD38-C78A9ECCFB1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800887A-3031-614E-BD96-A76E36AEB09B}"/>
              </a:ext>
            </a:extLst>
          </p:cNvPr>
          <p:cNvSpPr>
            <a:spLocks noGrp="1"/>
          </p:cNvSpPr>
          <p:nvPr>
            <p:ph type="dt" sz="half" idx="10"/>
          </p:nvPr>
        </p:nvSpPr>
        <p:spPr/>
        <p:txBody>
          <a:bodyPr/>
          <a:lstStyle/>
          <a:p>
            <a:fld id="{579B19F8-D1A3-EE4F-A742-7A2F9C0F9D90}" type="datetimeFigureOut">
              <a:rPr lang="it-IT" smtClean="0"/>
              <a:t>22/07/2024</a:t>
            </a:fld>
            <a:endParaRPr lang="it-IT"/>
          </a:p>
        </p:txBody>
      </p:sp>
      <p:sp>
        <p:nvSpPr>
          <p:cNvPr id="4" name="Segnaposto piè di pagina 3">
            <a:extLst>
              <a:ext uri="{FF2B5EF4-FFF2-40B4-BE49-F238E27FC236}">
                <a16:creationId xmlns:a16="http://schemas.microsoft.com/office/drawing/2014/main" id="{A8D04708-42BA-CA48-82FA-DC11EBF94A2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715503-E587-FA45-80A9-D50BC08B7288}"/>
              </a:ext>
            </a:extLst>
          </p:cNvPr>
          <p:cNvSpPr>
            <a:spLocks noGrp="1"/>
          </p:cNvSpPr>
          <p:nvPr>
            <p:ph type="sldNum" sz="quarter" idx="12"/>
          </p:nvPr>
        </p:nvSpPr>
        <p:spPr/>
        <p:txBody>
          <a:bodyPr/>
          <a:lstStyle/>
          <a:p>
            <a:fld id="{5E5861DC-E96E-BF49-897D-FCC906D88635}" type="slidenum">
              <a:rPr lang="it-IT" smtClean="0"/>
              <a:t>‹N›</a:t>
            </a:fld>
            <a:endParaRPr lang="it-IT"/>
          </a:p>
        </p:txBody>
      </p:sp>
    </p:spTree>
    <p:extLst>
      <p:ext uri="{BB962C8B-B14F-4D97-AF65-F5344CB8AC3E}">
        <p14:creationId xmlns:p14="http://schemas.microsoft.com/office/powerpoint/2010/main" val="97726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80E2B95-5EDC-BF41-8868-C5E924E53FB3}"/>
              </a:ext>
            </a:extLst>
          </p:cNvPr>
          <p:cNvSpPr>
            <a:spLocks noGrp="1"/>
          </p:cNvSpPr>
          <p:nvPr>
            <p:ph type="dt" sz="half" idx="10"/>
          </p:nvPr>
        </p:nvSpPr>
        <p:spPr/>
        <p:txBody>
          <a:bodyPr/>
          <a:lstStyle/>
          <a:p>
            <a:fld id="{579B19F8-D1A3-EE4F-A742-7A2F9C0F9D90}" type="datetimeFigureOut">
              <a:rPr lang="it-IT" smtClean="0"/>
              <a:t>22/07/2024</a:t>
            </a:fld>
            <a:endParaRPr lang="it-IT"/>
          </a:p>
        </p:txBody>
      </p:sp>
      <p:sp>
        <p:nvSpPr>
          <p:cNvPr id="3" name="Segnaposto piè di pagina 2">
            <a:extLst>
              <a:ext uri="{FF2B5EF4-FFF2-40B4-BE49-F238E27FC236}">
                <a16:creationId xmlns:a16="http://schemas.microsoft.com/office/drawing/2014/main" id="{0FBC5594-F714-AB43-9DA2-F6932E2B5FE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BFF7160-84CE-164C-B682-BD9B4D6E1F47}"/>
              </a:ext>
            </a:extLst>
          </p:cNvPr>
          <p:cNvSpPr>
            <a:spLocks noGrp="1"/>
          </p:cNvSpPr>
          <p:nvPr>
            <p:ph type="sldNum" sz="quarter" idx="12"/>
          </p:nvPr>
        </p:nvSpPr>
        <p:spPr/>
        <p:txBody>
          <a:bodyPr/>
          <a:lstStyle/>
          <a:p>
            <a:fld id="{5E5861DC-E96E-BF49-897D-FCC906D88635}" type="slidenum">
              <a:rPr lang="it-IT" smtClean="0"/>
              <a:t>‹N›</a:t>
            </a:fld>
            <a:endParaRPr lang="it-IT"/>
          </a:p>
        </p:txBody>
      </p:sp>
    </p:spTree>
    <p:extLst>
      <p:ext uri="{BB962C8B-B14F-4D97-AF65-F5344CB8AC3E}">
        <p14:creationId xmlns:p14="http://schemas.microsoft.com/office/powerpoint/2010/main" val="86373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96BBDE-439E-4F46-B258-1EDF55FE883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FB03D5-37FD-0940-8B09-F8AACF2CB1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25A26AA-EA8B-2140-8E7C-84041C86E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E83423B-6053-4F46-90B2-652830CF12D1}"/>
              </a:ext>
            </a:extLst>
          </p:cNvPr>
          <p:cNvSpPr>
            <a:spLocks noGrp="1"/>
          </p:cNvSpPr>
          <p:nvPr>
            <p:ph type="dt" sz="half" idx="10"/>
          </p:nvPr>
        </p:nvSpPr>
        <p:spPr/>
        <p:txBody>
          <a:bodyPr/>
          <a:lstStyle/>
          <a:p>
            <a:fld id="{579B19F8-D1A3-EE4F-A742-7A2F9C0F9D90}" type="datetimeFigureOut">
              <a:rPr lang="it-IT" smtClean="0"/>
              <a:t>22/07/2024</a:t>
            </a:fld>
            <a:endParaRPr lang="it-IT"/>
          </a:p>
        </p:txBody>
      </p:sp>
      <p:sp>
        <p:nvSpPr>
          <p:cNvPr id="6" name="Segnaposto piè di pagina 5">
            <a:extLst>
              <a:ext uri="{FF2B5EF4-FFF2-40B4-BE49-F238E27FC236}">
                <a16:creationId xmlns:a16="http://schemas.microsoft.com/office/drawing/2014/main" id="{5E57AB06-9C6A-3C47-912E-D7D826FD8E2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4737D7-ED7F-124C-9E4D-5EAAB21A3DA3}"/>
              </a:ext>
            </a:extLst>
          </p:cNvPr>
          <p:cNvSpPr>
            <a:spLocks noGrp="1"/>
          </p:cNvSpPr>
          <p:nvPr>
            <p:ph type="sldNum" sz="quarter" idx="12"/>
          </p:nvPr>
        </p:nvSpPr>
        <p:spPr/>
        <p:txBody>
          <a:bodyPr/>
          <a:lstStyle/>
          <a:p>
            <a:fld id="{5E5861DC-E96E-BF49-897D-FCC906D88635}" type="slidenum">
              <a:rPr lang="it-IT" smtClean="0"/>
              <a:t>‹N›</a:t>
            </a:fld>
            <a:endParaRPr lang="it-IT"/>
          </a:p>
        </p:txBody>
      </p:sp>
    </p:spTree>
    <p:extLst>
      <p:ext uri="{BB962C8B-B14F-4D97-AF65-F5344CB8AC3E}">
        <p14:creationId xmlns:p14="http://schemas.microsoft.com/office/powerpoint/2010/main" val="204138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B09800-70CE-A447-937D-0F86712DED2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0D4A723-233C-BE41-B36A-BF6D8E3A90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60080FF-3E5C-F54E-9A43-196DD3A66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F94A901-C28D-7647-BBAC-3F1148DBCC16}"/>
              </a:ext>
            </a:extLst>
          </p:cNvPr>
          <p:cNvSpPr>
            <a:spLocks noGrp="1"/>
          </p:cNvSpPr>
          <p:nvPr>
            <p:ph type="dt" sz="half" idx="10"/>
          </p:nvPr>
        </p:nvSpPr>
        <p:spPr/>
        <p:txBody>
          <a:bodyPr/>
          <a:lstStyle/>
          <a:p>
            <a:fld id="{579B19F8-D1A3-EE4F-A742-7A2F9C0F9D90}" type="datetimeFigureOut">
              <a:rPr lang="it-IT" smtClean="0"/>
              <a:t>22/07/2024</a:t>
            </a:fld>
            <a:endParaRPr lang="it-IT"/>
          </a:p>
        </p:txBody>
      </p:sp>
      <p:sp>
        <p:nvSpPr>
          <p:cNvPr id="6" name="Segnaposto piè di pagina 5">
            <a:extLst>
              <a:ext uri="{FF2B5EF4-FFF2-40B4-BE49-F238E27FC236}">
                <a16:creationId xmlns:a16="http://schemas.microsoft.com/office/drawing/2014/main" id="{62017E45-B481-C541-9540-F9CFCED4B33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262483D-D406-5244-B124-CB9DBA5B9BCD}"/>
              </a:ext>
            </a:extLst>
          </p:cNvPr>
          <p:cNvSpPr>
            <a:spLocks noGrp="1"/>
          </p:cNvSpPr>
          <p:nvPr>
            <p:ph type="sldNum" sz="quarter" idx="12"/>
          </p:nvPr>
        </p:nvSpPr>
        <p:spPr/>
        <p:txBody>
          <a:bodyPr/>
          <a:lstStyle/>
          <a:p>
            <a:fld id="{5E5861DC-E96E-BF49-897D-FCC906D88635}" type="slidenum">
              <a:rPr lang="it-IT" smtClean="0"/>
              <a:t>‹N›</a:t>
            </a:fld>
            <a:endParaRPr lang="it-IT"/>
          </a:p>
        </p:txBody>
      </p:sp>
    </p:spTree>
    <p:extLst>
      <p:ext uri="{BB962C8B-B14F-4D97-AF65-F5344CB8AC3E}">
        <p14:creationId xmlns:p14="http://schemas.microsoft.com/office/powerpoint/2010/main" val="3171093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BEA9200-E3F6-CA42-A425-692553061D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226FEAB-930E-634A-B714-61BE869154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1EABF26-CA3E-0149-BD79-A48D0A0519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B19F8-D1A3-EE4F-A742-7A2F9C0F9D90}" type="datetimeFigureOut">
              <a:rPr lang="it-IT" smtClean="0"/>
              <a:t>22/07/2024</a:t>
            </a:fld>
            <a:endParaRPr lang="it-IT"/>
          </a:p>
        </p:txBody>
      </p:sp>
      <p:sp>
        <p:nvSpPr>
          <p:cNvPr id="5" name="Segnaposto piè di pagina 4">
            <a:extLst>
              <a:ext uri="{FF2B5EF4-FFF2-40B4-BE49-F238E27FC236}">
                <a16:creationId xmlns:a16="http://schemas.microsoft.com/office/drawing/2014/main" id="{9094E4A1-7E18-E046-9211-C84DBDFF6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760FF7B-9958-4445-B551-ECA6638283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861DC-E96E-BF49-897D-FCC906D88635}" type="slidenum">
              <a:rPr lang="it-IT" smtClean="0"/>
              <a:t>‹N›</a:t>
            </a:fld>
            <a:endParaRPr lang="it-IT"/>
          </a:p>
        </p:txBody>
      </p:sp>
    </p:spTree>
    <p:extLst>
      <p:ext uri="{BB962C8B-B14F-4D97-AF65-F5344CB8AC3E}">
        <p14:creationId xmlns:p14="http://schemas.microsoft.com/office/powerpoint/2010/main" val="195994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27C084B-6E90-5842-A288-0DA4AA9D397B}"/>
              </a:ext>
            </a:extLst>
          </p:cNvPr>
          <p:cNvPicPr>
            <a:picLocks noChangeAspect="1"/>
          </p:cNvPicPr>
          <p:nvPr/>
        </p:nvPicPr>
        <p:blipFill>
          <a:blip r:embed="rId3"/>
          <a:stretch>
            <a:fillRect/>
          </a:stretch>
        </p:blipFill>
        <p:spPr>
          <a:xfrm>
            <a:off x="0" y="18472"/>
            <a:ext cx="12192000" cy="6858000"/>
          </a:xfrm>
          <a:prstGeom prst="rect">
            <a:avLst/>
          </a:prstGeom>
        </p:spPr>
      </p:pic>
      <p:pic>
        <p:nvPicPr>
          <p:cNvPr id="18" name="Immagine 17">
            <a:extLst>
              <a:ext uri="{FF2B5EF4-FFF2-40B4-BE49-F238E27FC236}">
                <a16:creationId xmlns:a16="http://schemas.microsoft.com/office/drawing/2014/main" id="{78634325-B788-AA46-96AA-715A8614DE28}"/>
              </a:ext>
            </a:extLst>
          </p:cNvPr>
          <p:cNvPicPr>
            <a:picLocks noChangeAspect="1"/>
          </p:cNvPicPr>
          <p:nvPr/>
        </p:nvPicPr>
        <p:blipFill rotWithShape="1">
          <a:blip r:embed="rId4">
            <a:alphaModFix amt="15000"/>
          </a:blip>
          <a:srcRect r="30725" b="7406"/>
          <a:stretch/>
        </p:blipFill>
        <p:spPr>
          <a:xfrm>
            <a:off x="8408876" y="1178208"/>
            <a:ext cx="3783123" cy="5679792"/>
          </a:xfrm>
          <a:prstGeom prst="rect">
            <a:avLst/>
          </a:prstGeom>
        </p:spPr>
      </p:pic>
      <p:sp>
        <p:nvSpPr>
          <p:cNvPr id="19" name="CasellaDiTesto 18">
            <a:extLst>
              <a:ext uri="{FF2B5EF4-FFF2-40B4-BE49-F238E27FC236}">
                <a16:creationId xmlns:a16="http://schemas.microsoft.com/office/drawing/2014/main" id="{B7242D40-D1B5-F14F-8BC1-B461E98B83EE}"/>
              </a:ext>
            </a:extLst>
          </p:cNvPr>
          <p:cNvSpPr txBox="1"/>
          <p:nvPr/>
        </p:nvSpPr>
        <p:spPr>
          <a:xfrm>
            <a:off x="320871" y="2386888"/>
            <a:ext cx="11481488" cy="2031325"/>
          </a:xfrm>
          <a:prstGeom prst="rect">
            <a:avLst/>
          </a:prstGeom>
          <a:noFill/>
        </p:spPr>
        <p:txBody>
          <a:bodyPr wrap="square" rtlCol="0">
            <a:spAutoFit/>
          </a:bodyPr>
          <a:lstStyle/>
          <a:p>
            <a:r>
              <a:rPr lang="it-IT" sz="4000" dirty="0">
                <a:solidFill>
                  <a:schemeClr val="bg1"/>
                </a:solidFill>
                <a:latin typeface="Arial" panose="020B0604020202020204" pitchFamily="34" charset="0"/>
                <a:cs typeface="Arial" panose="020B0604020202020204" pitchFamily="34" charset="0"/>
              </a:rPr>
              <a:t>Contratti di Sviluppo</a:t>
            </a:r>
          </a:p>
          <a:p>
            <a:r>
              <a:rPr lang="it-IT" sz="3600" dirty="0">
                <a:solidFill>
                  <a:schemeClr val="bg1"/>
                </a:solidFill>
                <a:latin typeface="Arial" panose="020B0604020202020204" pitchFamily="34" charset="0"/>
                <a:cs typeface="Arial" panose="020B0604020202020204" pitchFamily="34" charset="0"/>
              </a:rPr>
              <a:t>Sportello Net Zero: </a:t>
            </a:r>
            <a:r>
              <a:rPr lang="it-IT" sz="3200" dirty="0">
                <a:solidFill>
                  <a:schemeClr val="bg1"/>
                </a:solidFill>
                <a:latin typeface="Arial" panose="020B0604020202020204" pitchFamily="34" charset="0"/>
                <a:cs typeface="Arial" panose="020B0604020202020204" pitchFamily="34" charset="0"/>
              </a:rPr>
              <a:t>Decreto direttoriale 14 giugno 2024</a:t>
            </a:r>
          </a:p>
          <a:p>
            <a:endParaRPr lang="it-IT" sz="5000" dirty="0">
              <a:solidFill>
                <a:schemeClr val="bg1"/>
              </a:solidFill>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5"/>
          <a:stretch>
            <a:fillRect/>
          </a:stretch>
        </p:blipFill>
        <p:spPr>
          <a:xfrm>
            <a:off x="191866" y="142710"/>
            <a:ext cx="3379867" cy="1035498"/>
          </a:xfrm>
          <a:prstGeom prst="rect">
            <a:avLst/>
          </a:prstGeom>
        </p:spPr>
      </p:pic>
      <p:sp>
        <p:nvSpPr>
          <p:cNvPr id="9" name="CasellaDiTesto 8">
            <a:extLst>
              <a:ext uri="{FF2B5EF4-FFF2-40B4-BE49-F238E27FC236}">
                <a16:creationId xmlns:a16="http://schemas.microsoft.com/office/drawing/2014/main" id="{5349E959-2788-B8A5-CC46-B8F75709B95E}"/>
              </a:ext>
            </a:extLst>
          </p:cNvPr>
          <p:cNvSpPr txBox="1"/>
          <p:nvPr/>
        </p:nvSpPr>
        <p:spPr>
          <a:xfrm>
            <a:off x="355673" y="5163880"/>
            <a:ext cx="6174712" cy="400110"/>
          </a:xfrm>
          <a:prstGeom prst="rect">
            <a:avLst/>
          </a:prstGeom>
          <a:noFill/>
        </p:spPr>
        <p:txBody>
          <a:bodyPr wrap="square">
            <a:spAutoFit/>
          </a:bodyPr>
          <a:lstStyle/>
          <a:p>
            <a:r>
              <a:rPr lang="it-IT" sz="2000" dirty="0">
                <a:solidFill>
                  <a:schemeClr val="bg1"/>
                </a:solidFill>
                <a:latin typeface="Arial" panose="020B0604020202020204" pitchFamily="34" charset="0"/>
                <a:cs typeface="Arial" panose="020B0604020202020204" pitchFamily="34" charset="0"/>
              </a:rPr>
              <a:t>23 luglio  2024 </a:t>
            </a:r>
          </a:p>
        </p:txBody>
      </p:sp>
      <p:sp>
        <p:nvSpPr>
          <p:cNvPr id="11" name="CasellaDiTesto 10">
            <a:extLst>
              <a:ext uri="{FF2B5EF4-FFF2-40B4-BE49-F238E27FC236}">
                <a16:creationId xmlns:a16="http://schemas.microsoft.com/office/drawing/2014/main" id="{7DC9101E-3A0C-05BE-DA1E-8712693898E6}"/>
              </a:ext>
            </a:extLst>
          </p:cNvPr>
          <p:cNvSpPr txBox="1"/>
          <p:nvPr/>
        </p:nvSpPr>
        <p:spPr>
          <a:xfrm>
            <a:off x="4596077" y="1319707"/>
            <a:ext cx="8738086" cy="584775"/>
          </a:xfrm>
          <a:prstGeom prst="rect">
            <a:avLst/>
          </a:prstGeom>
          <a:noFill/>
        </p:spPr>
        <p:txBody>
          <a:bodyPr wrap="square">
            <a:spAutoFit/>
          </a:bodyPr>
          <a:lstStyle/>
          <a:p>
            <a:r>
              <a:rPr lang="it-IT" sz="3200" dirty="0">
                <a:solidFill>
                  <a:srgbClr val="FFFFFF"/>
                </a:solidFill>
                <a:latin typeface="Arial" panose="020B0604020202020204" pitchFamily="34" charset="0"/>
                <a:cs typeface="Arial" panose="020B0604020202020204" pitchFamily="34" charset="0"/>
              </a:rPr>
              <a:t>Piano Nazionale di Ripresa e Resilienza</a:t>
            </a:r>
          </a:p>
        </p:txBody>
      </p:sp>
      <p:sp>
        <p:nvSpPr>
          <p:cNvPr id="13" name="CasellaDiTesto 12">
            <a:extLst>
              <a:ext uri="{FF2B5EF4-FFF2-40B4-BE49-F238E27FC236}">
                <a16:creationId xmlns:a16="http://schemas.microsoft.com/office/drawing/2014/main" id="{757B275E-DA72-FBC1-0FF6-9B9C54FC08F9}"/>
              </a:ext>
            </a:extLst>
          </p:cNvPr>
          <p:cNvSpPr txBox="1"/>
          <p:nvPr/>
        </p:nvSpPr>
        <p:spPr>
          <a:xfrm>
            <a:off x="320871" y="4123514"/>
            <a:ext cx="6707274" cy="461665"/>
          </a:xfrm>
          <a:prstGeom prst="rect">
            <a:avLst/>
          </a:prstGeom>
          <a:noFill/>
        </p:spPr>
        <p:txBody>
          <a:bodyPr wrap="square">
            <a:spAutoFit/>
          </a:bodyPr>
          <a:lstStyle/>
          <a:p>
            <a:r>
              <a:rPr lang="it-IT" sz="2400" i="1" dirty="0">
                <a:solidFill>
                  <a:srgbClr val="FFFFFF"/>
                </a:solidFill>
                <a:latin typeface="Arial" panose="020B0604020202020204" pitchFamily="34" charset="0"/>
                <a:cs typeface="Arial" panose="020B0604020202020204" pitchFamily="34" charset="0"/>
              </a:rPr>
              <a:t>Invitalia: Area Grandi investimenti</a:t>
            </a:r>
          </a:p>
        </p:txBody>
      </p:sp>
      <p:pic>
        <p:nvPicPr>
          <p:cNvPr id="6" name="Immagine 5">
            <a:extLst>
              <a:ext uri="{FF2B5EF4-FFF2-40B4-BE49-F238E27FC236}">
                <a16:creationId xmlns:a16="http://schemas.microsoft.com/office/drawing/2014/main" id="{CF3CD7D3-D622-2616-009D-1BD35BD84B48}"/>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0137493" y="320488"/>
            <a:ext cx="1225163" cy="750628"/>
          </a:xfrm>
          <a:prstGeom prst="rect">
            <a:avLst/>
          </a:prstGeom>
        </p:spPr>
      </p:pic>
      <p:pic>
        <p:nvPicPr>
          <p:cNvPr id="8" name="Immagine 7">
            <a:extLst>
              <a:ext uri="{FF2B5EF4-FFF2-40B4-BE49-F238E27FC236}">
                <a16:creationId xmlns:a16="http://schemas.microsoft.com/office/drawing/2014/main" id="{3F3C87A3-1AE7-345F-49BB-77B86DF1452E}"/>
              </a:ext>
            </a:extLst>
          </p:cNvPr>
          <p:cNvPicPr>
            <a:picLocks noChangeAspect="1"/>
          </p:cNvPicPr>
          <p:nvPr/>
        </p:nvPicPr>
        <p:blipFill>
          <a:blip r:embed="rId7"/>
          <a:stretch>
            <a:fillRect/>
          </a:stretch>
        </p:blipFill>
        <p:spPr>
          <a:xfrm>
            <a:off x="8982963" y="5184449"/>
            <a:ext cx="2309060" cy="990686"/>
          </a:xfrm>
          <a:prstGeom prst="rect">
            <a:avLst/>
          </a:prstGeom>
        </p:spPr>
      </p:pic>
    </p:spTree>
    <p:extLst>
      <p:ext uri="{BB962C8B-B14F-4D97-AF65-F5344CB8AC3E}">
        <p14:creationId xmlns:p14="http://schemas.microsoft.com/office/powerpoint/2010/main" val="87099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A2390ADE-8D6A-4C35-B382-58B76724498B}"/>
              </a:ext>
            </a:extLst>
          </p:cNvPr>
          <p:cNvSpPr/>
          <p:nvPr/>
        </p:nvSpPr>
        <p:spPr>
          <a:xfrm>
            <a:off x="0" y="739487"/>
            <a:ext cx="5740459" cy="41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con angoli arrotondati 20">
            <a:extLst>
              <a:ext uri="{FF2B5EF4-FFF2-40B4-BE49-F238E27FC236}">
                <a16:creationId xmlns:a16="http://schemas.microsoft.com/office/drawing/2014/main" id="{74B3E816-F0E0-4726-9FC7-812851EAE48D}"/>
              </a:ext>
            </a:extLst>
          </p:cNvPr>
          <p:cNvSpPr/>
          <p:nvPr/>
        </p:nvSpPr>
        <p:spPr>
          <a:xfrm>
            <a:off x="4273921" y="1229166"/>
            <a:ext cx="5886079" cy="4512365"/>
          </a:xfrm>
          <a:prstGeom prst="roundRect">
            <a:avLst>
              <a:gd name="adj" fmla="val 5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a:ln w="0"/>
              </a:rPr>
              <a:t>SI PUÒ SCEGLIERE TRA DUE MODALITA DI AGEVOLAZIONE</a:t>
            </a:r>
            <a:endParaRPr lang="it-IT" sz="1400" b="1" dirty="0">
              <a:ln w="0"/>
            </a:endParaRPr>
          </a:p>
        </p:txBody>
      </p:sp>
      <p:sp>
        <p:nvSpPr>
          <p:cNvPr id="22" name="Rettangolo con angoli arrotondati 21">
            <a:extLst>
              <a:ext uri="{FF2B5EF4-FFF2-40B4-BE49-F238E27FC236}">
                <a16:creationId xmlns:a16="http://schemas.microsoft.com/office/drawing/2014/main" id="{A279169C-0492-49D2-A2AD-EEA60D8A77F9}"/>
              </a:ext>
            </a:extLst>
          </p:cNvPr>
          <p:cNvSpPr/>
          <p:nvPr/>
        </p:nvSpPr>
        <p:spPr>
          <a:xfrm>
            <a:off x="732109" y="1388081"/>
            <a:ext cx="3208867" cy="4512364"/>
          </a:xfrm>
          <a:prstGeom prst="roundRect">
            <a:avLst>
              <a:gd name="adj" fmla="val 567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24" name="Rettangolo 23">
            <a:extLst>
              <a:ext uri="{FF2B5EF4-FFF2-40B4-BE49-F238E27FC236}">
                <a16:creationId xmlns:a16="http://schemas.microsoft.com/office/drawing/2014/main" id="{DDAC219B-5EB2-474A-857B-2A6D0614D69A}"/>
              </a:ext>
            </a:extLst>
          </p:cNvPr>
          <p:cNvSpPr/>
          <p:nvPr/>
        </p:nvSpPr>
        <p:spPr>
          <a:xfrm>
            <a:off x="941954" y="1465737"/>
            <a:ext cx="3048000" cy="738664"/>
          </a:xfrm>
          <a:prstGeom prst="rect">
            <a:avLst/>
          </a:prstGeom>
        </p:spPr>
        <p:txBody>
          <a:bodyPr wrap="square">
            <a:spAutoFit/>
          </a:bodyPr>
          <a:lstStyle/>
          <a:p>
            <a:pPr algn="ctr"/>
            <a:r>
              <a:rPr lang="it-IT" sz="1400" b="1" dirty="0"/>
              <a:t>Le agevolazioni del contatto di sviluppo variano in base alle variabili sotto indicate</a:t>
            </a:r>
          </a:p>
        </p:txBody>
      </p:sp>
      <p:sp>
        <p:nvSpPr>
          <p:cNvPr id="26" name="Rettangolo con angoli arrotondati 25">
            <a:extLst>
              <a:ext uri="{FF2B5EF4-FFF2-40B4-BE49-F238E27FC236}">
                <a16:creationId xmlns:a16="http://schemas.microsoft.com/office/drawing/2014/main" id="{29EEB1BA-54BE-40E2-9947-E024DDA697F5}"/>
              </a:ext>
            </a:extLst>
          </p:cNvPr>
          <p:cNvSpPr/>
          <p:nvPr/>
        </p:nvSpPr>
        <p:spPr>
          <a:xfrm>
            <a:off x="1065054" y="2654983"/>
            <a:ext cx="2657258" cy="64909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Tipologia investimento</a:t>
            </a:r>
          </a:p>
        </p:txBody>
      </p:sp>
      <p:sp>
        <p:nvSpPr>
          <p:cNvPr id="27" name="Rettangolo con angoli arrotondati 26">
            <a:extLst>
              <a:ext uri="{FF2B5EF4-FFF2-40B4-BE49-F238E27FC236}">
                <a16:creationId xmlns:a16="http://schemas.microsoft.com/office/drawing/2014/main" id="{8346A083-5934-48C0-9A1A-8CD561001196}"/>
              </a:ext>
            </a:extLst>
          </p:cNvPr>
          <p:cNvSpPr/>
          <p:nvPr/>
        </p:nvSpPr>
        <p:spPr>
          <a:xfrm>
            <a:off x="1065054" y="3599272"/>
            <a:ext cx="2657258" cy="64909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Dimensione aziendale</a:t>
            </a:r>
          </a:p>
        </p:txBody>
      </p:sp>
      <p:sp>
        <p:nvSpPr>
          <p:cNvPr id="28" name="Rettangolo con angoli arrotondati 27">
            <a:extLst>
              <a:ext uri="{FF2B5EF4-FFF2-40B4-BE49-F238E27FC236}">
                <a16:creationId xmlns:a16="http://schemas.microsoft.com/office/drawing/2014/main" id="{ACAD86D7-3FEA-4D04-8AC3-E3BA009948FC}"/>
              </a:ext>
            </a:extLst>
          </p:cNvPr>
          <p:cNvSpPr/>
          <p:nvPr/>
        </p:nvSpPr>
        <p:spPr>
          <a:xfrm>
            <a:off x="1065054" y="4543562"/>
            <a:ext cx="2657258" cy="64909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Area localizzazione investimento</a:t>
            </a:r>
          </a:p>
        </p:txBody>
      </p:sp>
      <p:sp>
        <p:nvSpPr>
          <p:cNvPr id="29" name="Mostrina 17">
            <a:extLst>
              <a:ext uri="{FF2B5EF4-FFF2-40B4-BE49-F238E27FC236}">
                <a16:creationId xmlns:a16="http://schemas.microsoft.com/office/drawing/2014/main" id="{4AEC68FF-14BD-4A98-B442-7E03BF496FD0}"/>
              </a:ext>
            </a:extLst>
          </p:cNvPr>
          <p:cNvSpPr/>
          <p:nvPr/>
        </p:nvSpPr>
        <p:spPr>
          <a:xfrm rot="5400000">
            <a:off x="2218219" y="2162368"/>
            <a:ext cx="367447" cy="39483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3" name="Rettangolo 22">
            <a:extLst>
              <a:ext uri="{FF2B5EF4-FFF2-40B4-BE49-F238E27FC236}">
                <a16:creationId xmlns:a16="http://schemas.microsoft.com/office/drawing/2014/main" id="{F0ADD969-EB38-45FA-A353-4B38FFF89B41}"/>
              </a:ext>
            </a:extLst>
          </p:cNvPr>
          <p:cNvSpPr/>
          <p:nvPr/>
        </p:nvSpPr>
        <p:spPr>
          <a:xfrm>
            <a:off x="626808" y="8039386"/>
            <a:ext cx="2750320" cy="600164"/>
          </a:xfrm>
          <a:prstGeom prst="rect">
            <a:avLst/>
          </a:prstGeom>
        </p:spPr>
        <p:txBody>
          <a:bodyPr wrap="square">
            <a:spAutoFit/>
          </a:bodyPr>
          <a:lstStyle/>
          <a:p>
            <a:pPr marL="182563" indent="-182563">
              <a:spcBef>
                <a:spcPts val="600"/>
              </a:spcBef>
              <a:buFont typeface="Arial" panose="020B0604020202020204" pitchFamily="34" charset="0"/>
              <a:buChar char="•"/>
            </a:pPr>
            <a:endParaRPr lang="it-IT" sz="1400" dirty="0"/>
          </a:p>
          <a:p>
            <a:pPr marL="182563" indent="-182563">
              <a:spcBef>
                <a:spcPts val="600"/>
              </a:spcBef>
              <a:buFont typeface="Arial" panose="020B0604020202020204" pitchFamily="34" charset="0"/>
              <a:buChar char="•"/>
            </a:pPr>
            <a:endParaRPr lang="it-IT" sz="1400" dirty="0"/>
          </a:p>
        </p:txBody>
      </p:sp>
      <p:sp>
        <p:nvSpPr>
          <p:cNvPr id="25" name="Rettangolo con angoli arrotondati 24">
            <a:extLst>
              <a:ext uri="{FF2B5EF4-FFF2-40B4-BE49-F238E27FC236}">
                <a16:creationId xmlns:a16="http://schemas.microsoft.com/office/drawing/2014/main" id="{6033F475-560E-406E-A18A-940C3E8DA03B}"/>
              </a:ext>
            </a:extLst>
          </p:cNvPr>
          <p:cNvSpPr/>
          <p:nvPr/>
        </p:nvSpPr>
        <p:spPr>
          <a:xfrm>
            <a:off x="5740459" y="8150556"/>
            <a:ext cx="1446945" cy="5761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u="sng" dirty="0">
              <a:solidFill>
                <a:schemeClr val="tx1"/>
              </a:solidFill>
            </a:endParaRPr>
          </a:p>
        </p:txBody>
      </p:sp>
      <p:sp>
        <p:nvSpPr>
          <p:cNvPr id="33" name="Rettangolo con angoli arrotondati 32">
            <a:extLst>
              <a:ext uri="{FF2B5EF4-FFF2-40B4-BE49-F238E27FC236}">
                <a16:creationId xmlns:a16="http://schemas.microsoft.com/office/drawing/2014/main" id="{C530D652-0698-4869-90B0-98EB1E6D8C99}"/>
              </a:ext>
            </a:extLst>
          </p:cNvPr>
          <p:cNvSpPr/>
          <p:nvPr/>
        </p:nvSpPr>
        <p:spPr>
          <a:xfrm>
            <a:off x="4980460" y="1465737"/>
            <a:ext cx="7075705" cy="43762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it-IT"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Intensità di aiuto (ESL) per localizzazione geografica e dimensione d’impresa</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itolo 1">
            <a:extLst>
              <a:ext uri="{FF2B5EF4-FFF2-40B4-BE49-F238E27FC236}">
                <a16:creationId xmlns:a16="http://schemas.microsoft.com/office/drawing/2014/main" id="{629CDE85-09A1-4427-866F-815BB503F836}"/>
              </a:ext>
            </a:extLst>
          </p:cNvPr>
          <p:cNvSpPr txBox="1">
            <a:spLocks/>
          </p:cNvSpPr>
          <p:nvPr/>
        </p:nvSpPr>
        <p:spPr>
          <a:xfrm>
            <a:off x="469377" y="615468"/>
            <a:ext cx="9144000"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chemeClr val="bg1"/>
                </a:solidFill>
              </a:rPr>
              <a:t>AGEVOLAZIONI</a:t>
            </a:r>
          </a:p>
        </p:txBody>
      </p:sp>
      <p:graphicFrame>
        <p:nvGraphicFramePr>
          <p:cNvPr id="37" name="Tabella 36">
            <a:extLst>
              <a:ext uri="{FF2B5EF4-FFF2-40B4-BE49-F238E27FC236}">
                <a16:creationId xmlns:a16="http://schemas.microsoft.com/office/drawing/2014/main" id="{26DFFAA1-ADAA-4509-9D23-57A49A330C9D}"/>
              </a:ext>
            </a:extLst>
          </p:cNvPr>
          <p:cNvGraphicFramePr>
            <a:graphicFrameLocks noGrp="1"/>
          </p:cNvGraphicFramePr>
          <p:nvPr>
            <p:extLst>
              <p:ext uri="{D42A27DB-BD31-4B8C-83A1-F6EECF244321}">
                <p14:modId xmlns:p14="http://schemas.microsoft.com/office/powerpoint/2010/main" val="1118053839"/>
              </p:ext>
            </p:extLst>
          </p:nvPr>
        </p:nvGraphicFramePr>
        <p:xfrm>
          <a:off x="5045117" y="1948918"/>
          <a:ext cx="5193456" cy="3776119"/>
        </p:xfrm>
        <a:graphic>
          <a:graphicData uri="http://schemas.openxmlformats.org/drawingml/2006/table">
            <a:tbl>
              <a:tblPr firstRow="1" firstCol="1" bandRow="1"/>
              <a:tblGrid>
                <a:gridCol w="700287">
                  <a:extLst>
                    <a:ext uri="{9D8B030D-6E8A-4147-A177-3AD203B41FA5}">
                      <a16:colId xmlns:a16="http://schemas.microsoft.com/office/drawing/2014/main" val="2934647744"/>
                    </a:ext>
                  </a:extLst>
                </a:gridCol>
                <a:gridCol w="1212975">
                  <a:extLst>
                    <a:ext uri="{9D8B030D-6E8A-4147-A177-3AD203B41FA5}">
                      <a16:colId xmlns:a16="http://schemas.microsoft.com/office/drawing/2014/main" val="2966566765"/>
                    </a:ext>
                  </a:extLst>
                </a:gridCol>
                <a:gridCol w="798981">
                  <a:extLst>
                    <a:ext uri="{9D8B030D-6E8A-4147-A177-3AD203B41FA5}">
                      <a16:colId xmlns:a16="http://schemas.microsoft.com/office/drawing/2014/main" val="1126611849"/>
                    </a:ext>
                  </a:extLst>
                </a:gridCol>
                <a:gridCol w="1232911">
                  <a:extLst>
                    <a:ext uri="{9D8B030D-6E8A-4147-A177-3AD203B41FA5}">
                      <a16:colId xmlns:a16="http://schemas.microsoft.com/office/drawing/2014/main" val="2851653573"/>
                    </a:ext>
                  </a:extLst>
                </a:gridCol>
                <a:gridCol w="1248302">
                  <a:extLst>
                    <a:ext uri="{9D8B030D-6E8A-4147-A177-3AD203B41FA5}">
                      <a16:colId xmlns:a16="http://schemas.microsoft.com/office/drawing/2014/main" val="2488583292"/>
                    </a:ext>
                  </a:extLst>
                </a:gridCol>
              </a:tblGrid>
              <a:tr h="306900">
                <a:tc rowSpan="2">
                  <a:txBody>
                    <a:bodyPr/>
                    <a:lstStyle/>
                    <a:p>
                      <a:pPr algn="l">
                        <a:lnSpc>
                          <a:spcPct val="107000"/>
                        </a:lnSpc>
                        <a:spcAft>
                          <a:spcPts val="0"/>
                        </a:spcAft>
                      </a:pPr>
                      <a:endParaRPr lang="it-IT" sz="1100" b="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8168" marR="88168" marT="44084" marB="440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lnSpc>
                          <a:spcPct val="107000"/>
                        </a:lnSpc>
                        <a:spcAft>
                          <a:spcPts val="800"/>
                        </a:spcAft>
                      </a:pP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8168" marR="88168" marT="44084" marB="440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a:p>
                  </a:txBody>
                  <a:tcPr/>
                </a:tc>
                <a:tc hMerge="1">
                  <a:txBody>
                    <a:bodyPr/>
                    <a:lstStyle/>
                    <a:p>
                      <a:endParaRPr lang="it-IT"/>
                    </a:p>
                  </a:txBody>
                  <a:tcPr>
                    <a:lnL w="12700" cmpd="sng">
                      <a:noFill/>
                      <a:prstDash val="solid"/>
                    </a:lnL>
                  </a:tcPr>
                </a:tc>
                <a:tc hMerge="1">
                  <a:txBody>
                    <a:bodyPr/>
                    <a:lstStyle/>
                    <a:p>
                      <a:endParaRPr lang="it-IT"/>
                    </a:p>
                  </a:txBody>
                  <a:tcPr>
                    <a:lnL w="12700" cmpd="sng">
                      <a:noFill/>
                      <a:prstDash val="solid"/>
                    </a:lnL>
                  </a:tcPr>
                </a:tc>
                <a:extLst>
                  <a:ext uri="{0D108BD9-81ED-4DB2-BD59-A6C34878D82A}">
                    <a16:rowId xmlns:a16="http://schemas.microsoft.com/office/drawing/2014/main" val="2338002625"/>
                  </a:ext>
                </a:extLst>
              </a:tr>
              <a:tr h="805236">
                <a:tc vMerge="1">
                  <a:txBody>
                    <a:bodyPr/>
                    <a:lstStyle/>
                    <a:p>
                      <a:endParaRPr lang="it-IT"/>
                    </a:p>
                  </a:txBody>
                  <a:tcPr>
                    <a:lnT w="12700" cmpd="sng">
                      <a:noFill/>
                      <a:prstDash val="solid"/>
                    </a:lnT>
                  </a:tcPr>
                </a:tc>
                <a:tc gridSpan="4">
                  <a:txBody>
                    <a:bodyPr/>
                    <a:lstStyle/>
                    <a:p>
                      <a:pPr algn="ctr">
                        <a:lnSpc>
                          <a:spcPct val="107000"/>
                        </a:lnSpc>
                        <a:spcAft>
                          <a:spcPts val="0"/>
                        </a:spcAft>
                      </a:pPr>
                      <a:r>
                        <a:rPr lang="it-IT" sz="1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Investimento industriale fino a 50 milioni €*</a:t>
                      </a:r>
                    </a:p>
                  </a:txBody>
                  <a:tcPr marL="9184" marR="46533" marT="18368" marB="138987" anchor="ctr">
                    <a:lnR>
                      <a:noFill/>
                    </a:lnR>
                    <a:lnT w="12700" cap="flat" cmpd="sng" algn="ctr">
                      <a:noFill/>
                      <a:prstDash val="solid"/>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rgbClr val="F48784"/>
                    </a:solidFill>
                  </a:tcPr>
                </a:tc>
                <a:tc hMerge="1">
                  <a:txBody>
                    <a:bodyPr/>
                    <a:lstStyle/>
                    <a:p>
                      <a:endParaRPr lang="it-IT"/>
                    </a:p>
                  </a:txBody>
                  <a:tcPr/>
                </a:tc>
                <a:tc hMerge="1">
                  <a:txBody>
                    <a:bodyPr/>
                    <a:lstStyle/>
                    <a:p>
                      <a:endParaRPr lang="it-IT"/>
                    </a:p>
                  </a:txBody>
                  <a:tcPr>
                    <a:lnL w="12700" cap="flat" cmpd="sng" algn="ctr">
                      <a:solidFill>
                        <a:schemeClr val="tx1"/>
                      </a:solidFill>
                      <a:prstDash val="sysDash"/>
                      <a:round/>
                      <a:headEnd type="none" w="med" len="med"/>
                      <a:tailEnd type="none" w="med" len="med"/>
                    </a:lnL>
                  </a:tcPr>
                </a:tc>
                <a:tc hMerge="1">
                  <a:txBody>
                    <a:bodyPr/>
                    <a:lstStyle/>
                    <a:p>
                      <a:pPr algn="l">
                        <a:lnSpc>
                          <a:spcPct val="107000"/>
                        </a:lnSpc>
                        <a:spcAft>
                          <a:spcPts val="800"/>
                        </a:spcAft>
                      </a:pPr>
                      <a:r>
                        <a:rPr lang="it-IT" sz="1200" b="1" dirty="0">
                          <a:effectLst/>
                          <a:latin typeface="Calibri" panose="020F0502020204030204" pitchFamily="34" charset="0"/>
                          <a:ea typeface="Calibri" panose="020F0502020204030204" pitchFamily="34" charset="0"/>
                          <a:cs typeface="Times New Roman" panose="02020603050405020304" pitchFamily="18" charset="0"/>
                        </a:rPr>
                        <a:t>Specifiche province</a:t>
                      </a:r>
                    </a:p>
                  </a:txBody>
                  <a:tcPr marL="9525" marR="48260" marT="19050" marB="144145" anchor="ctr">
                    <a:lnL>
                      <a:noFill/>
                    </a:lnL>
                    <a:lnR>
                      <a:noFill/>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513336"/>
                  </a:ext>
                </a:extLst>
              </a:tr>
              <a:tr h="1162251">
                <a:tc>
                  <a:txBody>
                    <a:bodyPr/>
                    <a:lstStyle/>
                    <a:p>
                      <a:pPr>
                        <a:lnSpc>
                          <a:spcPct val="107000"/>
                        </a:lnSpc>
                        <a:spcAft>
                          <a:spcPts val="0"/>
                        </a:spcAft>
                      </a:pPr>
                      <a:endParaRPr lang="it-I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3" marR="39226" marT="15484" marB="1171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Regioni Sud</a:t>
                      </a:r>
                    </a:p>
                    <a:p>
                      <a:pPr algn="ctr">
                        <a:lnSpc>
                          <a:spcPct val="107000"/>
                        </a:lnSpc>
                        <a:spcAft>
                          <a:spcPts val="0"/>
                        </a:spcAft>
                      </a:pPr>
                      <a:r>
                        <a:rPr lang="it-IT" sz="1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Calabria, Campania, Puglia**, Sicilia</a:t>
                      </a:r>
                    </a:p>
                  </a:txBody>
                  <a:tcPr marL="7743" marR="39226" marT="15484" marB="117163"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lg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endPar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Regioni Sud </a:t>
                      </a:r>
                      <a:r>
                        <a:rPr lang="it-IT" sz="1200" b="1" i="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Basilicata , Molise Sardegna**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it-IT" sz="1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3" marR="39226" marT="15484" marB="117163"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lg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Regioni Centro-nord</a:t>
                      </a:r>
                    </a:p>
                    <a:p>
                      <a:pPr marL="0" marR="0" lvl="0" indent="0" algn="ctr" defTabSz="914400" rtl="0" eaLnBrk="1" fontAlgn="auto" latinLnBrk="0" hangingPunct="1">
                        <a:lnSpc>
                          <a:spcPct val="107000"/>
                        </a:lnSpc>
                        <a:spcBef>
                          <a:spcPts val="0"/>
                        </a:spcBef>
                        <a:spcAft>
                          <a:spcPts val="0"/>
                        </a:spcAft>
                        <a:buClrTx/>
                        <a:buSzTx/>
                        <a:buFontTx/>
                        <a:buNone/>
                        <a:tabLst/>
                        <a:defRPr/>
                      </a:pPr>
                      <a:r>
                        <a:rPr lang="it-IT" sz="1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Solo Comuni in ZONE C carta aiuti</a:t>
                      </a:r>
                    </a:p>
                  </a:txBody>
                  <a:tcPr marL="7743" marR="39226" marT="15484" marB="117163"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lg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Regioni </a:t>
                      </a:r>
                    </a:p>
                    <a:p>
                      <a:pPr marL="0" marR="0" lvl="0" indent="0" algn="ctr" defTabSz="914400" rtl="0" eaLnBrk="1" fontAlgn="auto" latinLnBrk="0" hangingPunct="1">
                        <a:lnSpc>
                          <a:spcPct val="107000"/>
                        </a:lnSpc>
                        <a:spcBef>
                          <a:spcPts val="0"/>
                        </a:spcBef>
                        <a:spcAft>
                          <a:spcPts val="0"/>
                        </a:spcAft>
                        <a:buClrTx/>
                        <a:buSzTx/>
                        <a:buFontTx/>
                        <a:buNone/>
                        <a:tabLst/>
                        <a:defRPr/>
                      </a:pPr>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Centro-nord</a:t>
                      </a:r>
                    </a:p>
                    <a:p>
                      <a:pPr algn="ctr">
                        <a:lnSpc>
                          <a:spcPct val="107000"/>
                        </a:lnSpc>
                        <a:spcAft>
                          <a:spcPts val="0"/>
                        </a:spcAft>
                      </a:pPr>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Altre Aree </a:t>
                      </a:r>
                    </a:p>
                  </a:txBody>
                  <a:tcPr marL="7743" marR="39226" marT="15484" marB="117163"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644110"/>
                  </a:ext>
                </a:extLst>
              </a:tr>
              <a:tr h="37244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it-IT" sz="1400" b="1" dirty="0">
                          <a:effectLst/>
                          <a:latin typeface="Calibri" panose="020F0502020204030204" pitchFamily="34" charset="0"/>
                          <a:ea typeface="Calibri" panose="020F0502020204030204" pitchFamily="34" charset="0"/>
                          <a:cs typeface="Times New Roman" panose="02020603050405020304" pitchFamily="18" charset="0"/>
                        </a:rPr>
                        <a:t>Piccola</a:t>
                      </a:r>
                      <a:endParaRPr lang="it-IT"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43" marR="39226" marT="15484" marB="1171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it-IT" sz="1200" b="1" dirty="0">
                          <a:effectLst/>
                          <a:latin typeface="Calibri" panose="020F0502020204030204" pitchFamily="34" charset="0"/>
                          <a:ea typeface="Calibri" panose="020F0502020204030204" pitchFamily="34" charset="0"/>
                          <a:cs typeface="Times New Roman" panose="02020603050405020304" pitchFamily="18" charset="0"/>
                        </a:rPr>
                        <a:t>60%</a:t>
                      </a:r>
                    </a:p>
                  </a:txBody>
                  <a:tcPr marL="7743" marR="39226" marT="15484" marB="117163"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it-I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7743" marR="39226" marT="15484" marB="117163"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it-I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30%-45%</a:t>
                      </a:r>
                    </a:p>
                  </a:txBody>
                  <a:tcPr marL="7743" marR="39226" marT="15484" marB="117163"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it-I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a:t>
                      </a:r>
                    </a:p>
                  </a:txBody>
                  <a:tcPr marL="7743" marR="39226" marT="15484" marB="117163"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8475951"/>
                  </a:ext>
                </a:extLst>
              </a:tr>
              <a:tr h="40389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it-IT"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Media</a:t>
                      </a:r>
                    </a:p>
                  </a:txBody>
                  <a:tcPr marL="7743" marR="39226" marT="15484" marB="1171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it-IT" sz="1200" b="1" dirty="0">
                          <a:effectLst/>
                          <a:latin typeface="Calibri" panose="020F0502020204030204" pitchFamily="34" charset="0"/>
                          <a:ea typeface="Calibri" panose="020F0502020204030204" pitchFamily="34" charset="0"/>
                          <a:cs typeface="Times New Roman" panose="02020603050405020304" pitchFamily="18" charset="0"/>
                        </a:rPr>
                        <a:t>50%</a:t>
                      </a:r>
                    </a:p>
                  </a:txBody>
                  <a:tcPr marL="7743" marR="39226" marT="15484" marB="117163"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it-I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a:t>
                      </a:r>
                    </a:p>
                  </a:txBody>
                  <a:tcPr marL="7743" marR="39226" marT="15484" marB="117163"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it-I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20%-35%</a:t>
                      </a:r>
                    </a:p>
                  </a:txBody>
                  <a:tcPr marL="7743" marR="39226" marT="15484" marB="117163"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it-I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7743" marR="39226" marT="15484" marB="117163"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898541338"/>
                  </a:ext>
                </a:extLst>
              </a:tr>
              <a:tr h="39368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it-IT"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Grande</a:t>
                      </a:r>
                      <a:endParaRPr lang="it-IT" sz="1400" b="1" strike="sngStrike"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3" marR="39226" marT="15484" marB="1171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it-IT" sz="1200" b="1" dirty="0">
                          <a:effectLst/>
                          <a:latin typeface="Calibri" panose="020F0502020204030204" pitchFamily="34" charset="0"/>
                          <a:ea typeface="Calibri" panose="020F0502020204030204" pitchFamily="34" charset="0"/>
                          <a:cs typeface="Times New Roman" panose="02020603050405020304" pitchFamily="18" charset="0"/>
                        </a:rPr>
                        <a:t>40%</a:t>
                      </a:r>
                    </a:p>
                  </a:txBody>
                  <a:tcPr marL="7743" marR="39226" marT="15484" marB="117163"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it-I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a:t>
                      </a:r>
                    </a:p>
                  </a:txBody>
                  <a:tcPr marL="7743" marR="39226" marT="15484" marB="117163"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it-I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10%-25%</a:t>
                      </a:r>
                    </a:p>
                  </a:txBody>
                  <a:tcPr marL="7743" marR="39226" marT="15484" marB="117163"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it-IT" sz="12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7743" marR="39226" marT="15484" marB="117163"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5164303"/>
                  </a:ext>
                </a:extLst>
              </a:tr>
            </a:tbl>
          </a:graphicData>
        </a:graphic>
      </p:graphicFrame>
      <p:sp>
        <p:nvSpPr>
          <p:cNvPr id="32" name="Rettangolo con angoli arrotondati 31">
            <a:extLst>
              <a:ext uri="{FF2B5EF4-FFF2-40B4-BE49-F238E27FC236}">
                <a16:creationId xmlns:a16="http://schemas.microsoft.com/office/drawing/2014/main" id="{9D1C82E3-FA1D-4D54-9FF1-77716671951F}"/>
              </a:ext>
            </a:extLst>
          </p:cNvPr>
          <p:cNvSpPr/>
          <p:nvPr/>
        </p:nvSpPr>
        <p:spPr>
          <a:xfrm>
            <a:off x="4980460" y="2254845"/>
            <a:ext cx="1115540" cy="80027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it-IT" sz="12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Dimensione d’impresa</a:t>
            </a:r>
          </a:p>
        </p:txBody>
      </p:sp>
      <p:sp>
        <p:nvSpPr>
          <p:cNvPr id="38" name="CasellaDiTesto 37">
            <a:extLst>
              <a:ext uri="{FF2B5EF4-FFF2-40B4-BE49-F238E27FC236}">
                <a16:creationId xmlns:a16="http://schemas.microsoft.com/office/drawing/2014/main" id="{9CC15472-9215-460D-9F8A-B78A47A35A31}"/>
              </a:ext>
            </a:extLst>
          </p:cNvPr>
          <p:cNvSpPr txBox="1"/>
          <p:nvPr/>
        </p:nvSpPr>
        <p:spPr>
          <a:xfrm>
            <a:off x="4980460" y="5597889"/>
            <a:ext cx="7153377" cy="507831"/>
          </a:xfrm>
          <a:prstGeom prst="rect">
            <a:avLst/>
          </a:prstGeom>
          <a:noFill/>
        </p:spPr>
        <p:txBody>
          <a:bodyPr wrap="square">
            <a:spAutoFit/>
          </a:bodyPr>
          <a:lstStyle/>
          <a:p>
            <a:pPr marL="88900" marR="0" lvl="0" indent="-88900" algn="just" defTabSz="914400" rtl="0" eaLnBrk="1" fontAlgn="base" latinLnBrk="0" hangingPunct="1">
              <a:lnSpc>
                <a:spcPct val="100000"/>
              </a:lnSpc>
              <a:spcBef>
                <a:spcPct val="0"/>
              </a:spcBef>
              <a:spcAft>
                <a:spcPct val="0"/>
              </a:spcAft>
              <a:buClrTx/>
              <a:buSzTx/>
              <a:buFontTx/>
              <a:buNone/>
              <a:tabLst/>
              <a:defRPr/>
            </a:pPr>
            <a:r>
              <a:rPr lang="it-IT" altLang="it-IT" sz="900" b="1" i="1" dirty="0">
                <a:ea typeface="ＭＳ Ｐゴシック" pitchFamily="127" charset="-128"/>
                <a:cs typeface="Arial" panose="020B0604020202020204" pitchFamily="34" charset="0"/>
              </a:rPr>
              <a:t>*Oltre 50 milioni di € si applica il «meccanismo di aiuto corretto» con intensità attribuita alle grandi imprese</a:t>
            </a:r>
          </a:p>
          <a:p>
            <a:pPr marL="88900" indent="-88900" algn="just" fontAlgn="base">
              <a:spcBef>
                <a:spcPct val="0"/>
              </a:spcBef>
              <a:spcAft>
                <a:spcPct val="0"/>
              </a:spcAft>
              <a:defRPr/>
            </a:pPr>
            <a:r>
              <a:rPr kumimoji="0" lang="it-IT" altLang="it-IT" sz="900" b="1" i="1" strike="noStrike" kern="1200" cap="none" spc="0" normalizeH="0" baseline="0" dirty="0">
                <a:ln>
                  <a:noFill/>
                </a:ln>
                <a:effectLst/>
                <a:uLnTx/>
                <a:uFillTx/>
                <a:latin typeface="+mn-lt"/>
                <a:ea typeface="ＭＳ Ｐゴシック" pitchFamily="127" charset="-128"/>
                <a:cs typeface="Arial" panose="020B0604020202020204" pitchFamily="34" charset="0"/>
              </a:rPr>
              <a:t>**Per i comuni della provincia di Taranto e per alcuni comuni del Sud Sardegna (</a:t>
            </a:r>
            <a:r>
              <a:rPr lang="it-IT" altLang="it-IT" sz="900" b="1" i="1" dirty="0">
                <a:ea typeface="ＭＳ Ｐゴシック" pitchFamily="127" charset="-128"/>
                <a:cs typeface="Arial" panose="020B0604020202020204" pitchFamily="34" charset="0"/>
              </a:rPr>
              <a:t>zona </a:t>
            </a:r>
            <a:r>
              <a:rPr kumimoji="0" lang="it-IT" altLang="it-IT" sz="900" b="1" i="1" strike="noStrike" kern="1200" cap="none" spc="0" normalizeH="0" baseline="0" dirty="0">
                <a:ln>
                  <a:noFill/>
                </a:ln>
                <a:effectLst/>
                <a:uLnTx/>
                <a:uFillTx/>
                <a:latin typeface="+mn-lt"/>
                <a:ea typeface="ＭＳ Ｐゴシック" pitchFamily="127" charset="-128"/>
                <a:cs typeface="Arial" panose="020B0604020202020204" pitchFamily="34" charset="0"/>
              </a:rPr>
              <a:t>Sulcis Iglesiente) l’intensità è maggiorata di 10 punti% </a:t>
            </a:r>
          </a:p>
          <a:p>
            <a:pPr marL="88900" marR="0" lvl="0" indent="-88900" algn="just" defTabSz="914400" rtl="0" eaLnBrk="1" fontAlgn="base" latinLnBrk="0" hangingPunct="1">
              <a:lnSpc>
                <a:spcPct val="100000"/>
              </a:lnSpc>
              <a:spcBef>
                <a:spcPct val="0"/>
              </a:spcBef>
              <a:spcAft>
                <a:spcPct val="0"/>
              </a:spcAft>
              <a:buClrTx/>
              <a:buSzTx/>
              <a:buFontTx/>
              <a:buNone/>
              <a:tabLst/>
              <a:defRPr/>
            </a:pPr>
            <a:endParaRPr kumimoji="0" lang="it-IT" altLang="it-IT" sz="900" b="1" i="1" strike="noStrike" kern="1200" cap="none" spc="0" normalizeH="0" baseline="0" dirty="0">
              <a:ln>
                <a:noFill/>
              </a:ln>
              <a:effectLst/>
              <a:uLnTx/>
              <a:uFillTx/>
              <a:latin typeface="+mn-lt"/>
              <a:ea typeface="ＭＳ Ｐゴシック" pitchFamily="127" charset="-128"/>
              <a:cs typeface="Arial" panose="020B0604020202020204" pitchFamily="34" charset="0"/>
            </a:endParaRPr>
          </a:p>
        </p:txBody>
      </p:sp>
      <p:sp>
        <p:nvSpPr>
          <p:cNvPr id="2" name="CasellaDiTesto 1">
            <a:extLst>
              <a:ext uri="{FF2B5EF4-FFF2-40B4-BE49-F238E27FC236}">
                <a16:creationId xmlns:a16="http://schemas.microsoft.com/office/drawing/2014/main" id="{13F3594E-D33B-B846-C6DA-045E1D69EEF2}"/>
              </a:ext>
            </a:extLst>
          </p:cNvPr>
          <p:cNvSpPr txBox="1"/>
          <p:nvPr/>
        </p:nvSpPr>
        <p:spPr>
          <a:xfrm>
            <a:off x="25843" y="0"/>
            <a:ext cx="9116009" cy="523220"/>
          </a:xfrm>
          <a:prstGeom prst="rect">
            <a:avLst/>
          </a:prstGeom>
          <a:noFill/>
        </p:spPr>
        <p:txBody>
          <a:bodyPr wrap="square" rtlCol="0">
            <a:spAutoFit/>
          </a:bodyPr>
          <a:lstStyle/>
          <a:p>
            <a:r>
              <a:rPr lang="it-IT" sz="2800" dirty="0">
                <a:solidFill>
                  <a:srgbClr val="0066CC"/>
                </a:solidFill>
                <a:latin typeface="Arial" panose="020B0604020202020204" pitchFamily="34" charset="0"/>
                <a:cs typeface="Arial" panose="020B0604020202020204" pitchFamily="34" charset="0"/>
              </a:rPr>
              <a:t>Sportello Net Zero</a:t>
            </a:r>
          </a:p>
        </p:txBody>
      </p:sp>
      <p:sp>
        <p:nvSpPr>
          <p:cNvPr id="6" name="Rettangolo 5">
            <a:extLst>
              <a:ext uri="{FF2B5EF4-FFF2-40B4-BE49-F238E27FC236}">
                <a16:creationId xmlns:a16="http://schemas.microsoft.com/office/drawing/2014/main" id="{1703AFDB-FAB9-43B3-0F0B-A7AF43AEC854}"/>
              </a:ext>
            </a:extLst>
          </p:cNvPr>
          <p:cNvSpPr/>
          <p:nvPr/>
        </p:nvSpPr>
        <p:spPr>
          <a:xfrm>
            <a:off x="-1" y="720729"/>
            <a:ext cx="7740073" cy="431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p:txBody>
      </p:sp>
      <p:sp>
        <p:nvSpPr>
          <p:cNvPr id="7" name="Titolo 1">
            <a:extLst>
              <a:ext uri="{FF2B5EF4-FFF2-40B4-BE49-F238E27FC236}">
                <a16:creationId xmlns:a16="http://schemas.microsoft.com/office/drawing/2014/main" id="{24F0FE4C-EB02-BE52-8D5B-1F711EE4CE7A}"/>
              </a:ext>
            </a:extLst>
          </p:cNvPr>
          <p:cNvSpPr txBox="1">
            <a:spLocks/>
          </p:cNvSpPr>
          <p:nvPr/>
        </p:nvSpPr>
        <p:spPr>
          <a:xfrm>
            <a:off x="605212" y="628971"/>
            <a:ext cx="9144000"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rPr>
              <a:t>LE AGEVOLAZIONI DA REGIMI GBER</a:t>
            </a:r>
          </a:p>
        </p:txBody>
      </p:sp>
      <p:sp>
        <p:nvSpPr>
          <p:cNvPr id="3" name="Rettangolo con angoli arrotondati 2">
            <a:extLst>
              <a:ext uri="{FF2B5EF4-FFF2-40B4-BE49-F238E27FC236}">
                <a16:creationId xmlns:a16="http://schemas.microsoft.com/office/drawing/2014/main" id="{9C3027BB-D1AB-DF84-657D-4652C5B59581}"/>
              </a:ext>
            </a:extLst>
          </p:cNvPr>
          <p:cNvSpPr/>
          <p:nvPr/>
        </p:nvSpPr>
        <p:spPr>
          <a:xfrm>
            <a:off x="10160000" y="2254845"/>
            <a:ext cx="1857661" cy="80027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it-IT" sz="1400" b="1" dirty="0">
                <a:solidFill>
                  <a:schemeClr val="bg1"/>
                </a:solidFill>
                <a:latin typeface="Calibri" panose="020F0502020204030204" pitchFamily="34" charset="0"/>
                <a:cs typeface="Times New Roman" panose="02020603050405020304" pitchFamily="18" charset="0"/>
              </a:rPr>
              <a:t>Investimento</a:t>
            </a:r>
          </a:p>
          <a:p>
            <a:pPr algn="ctr">
              <a:lnSpc>
                <a:spcPct val="107000"/>
              </a:lnSpc>
              <a:spcAft>
                <a:spcPts val="0"/>
              </a:spcAft>
            </a:pPr>
            <a:r>
              <a:rPr lang="it-IT" sz="1400" b="1" dirty="0">
                <a:solidFill>
                  <a:schemeClr val="bg1"/>
                </a:solidFill>
                <a:latin typeface="Calibri" panose="020F0502020204030204" pitchFamily="34" charset="0"/>
                <a:cs typeface="Times New Roman" panose="02020603050405020304" pitchFamily="18" charset="0"/>
              </a:rPr>
              <a:t>TUTELA AMBIENTALE</a:t>
            </a:r>
          </a:p>
        </p:txBody>
      </p:sp>
      <p:sp>
        <p:nvSpPr>
          <p:cNvPr id="4" name="Rettangolo con angoli arrotondati 3">
            <a:extLst>
              <a:ext uri="{FF2B5EF4-FFF2-40B4-BE49-F238E27FC236}">
                <a16:creationId xmlns:a16="http://schemas.microsoft.com/office/drawing/2014/main" id="{16909301-3FDD-5265-8A70-91C7A50F8928}"/>
              </a:ext>
            </a:extLst>
          </p:cNvPr>
          <p:cNvSpPr/>
          <p:nvPr/>
        </p:nvSpPr>
        <p:spPr bwMode="auto">
          <a:xfrm>
            <a:off x="10238573" y="3354638"/>
            <a:ext cx="1700514" cy="408623"/>
          </a:xfrm>
          <a:prstGeom prst="roundRect">
            <a:avLst/>
          </a:prstGeom>
          <a:noFill/>
          <a:ln w="15875">
            <a:solidFill>
              <a:srgbClr val="FF0000"/>
            </a:solidFill>
          </a:ln>
          <a:effectLst/>
        </p:spPr>
        <p:txBody>
          <a:bodyPr wrap="square" lIns="0" tIns="0" rIns="0" bIns="0" rtlCol="0" anchor="t">
            <a:spAutoFit/>
          </a:bodyPr>
          <a:lstStyle/>
          <a:p>
            <a:pPr algn="ctr"/>
            <a:r>
              <a:rPr lang="it-IT" sz="1200" b="1" dirty="0">
                <a:solidFill>
                  <a:srgbClr val="FF0000"/>
                </a:solidFill>
                <a:latin typeface="Calibri" panose="020F0502020204030204" pitchFamily="34" charset="0"/>
                <a:cs typeface="Times New Roman" panose="02020603050405020304" pitchFamily="18" charset="0"/>
              </a:rPr>
              <a:t>Tutto il territorio nazionale</a:t>
            </a:r>
          </a:p>
        </p:txBody>
      </p:sp>
      <p:sp>
        <p:nvSpPr>
          <p:cNvPr id="8" name="CasellaDiTesto 7">
            <a:extLst>
              <a:ext uri="{FF2B5EF4-FFF2-40B4-BE49-F238E27FC236}">
                <a16:creationId xmlns:a16="http://schemas.microsoft.com/office/drawing/2014/main" id="{251CB503-9372-16C0-6C33-429B49B7D819}"/>
              </a:ext>
            </a:extLst>
          </p:cNvPr>
          <p:cNvSpPr txBox="1"/>
          <p:nvPr/>
        </p:nvSpPr>
        <p:spPr>
          <a:xfrm>
            <a:off x="10197522" y="3843035"/>
            <a:ext cx="1782615" cy="1569660"/>
          </a:xfrm>
          <a:prstGeom prst="rect">
            <a:avLst/>
          </a:prstGeom>
          <a:noFill/>
        </p:spPr>
        <p:txBody>
          <a:bodyPr wrap="square">
            <a:spAutoFit/>
          </a:bodyPr>
          <a:lstStyle/>
          <a:p>
            <a:pPr algn="ctr"/>
            <a:r>
              <a:rPr lang="it-IT" sz="1200" b="1" dirty="0">
                <a:latin typeface="Calibri" panose="020F0502020204030204" pitchFamily="34" charset="0"/>
                <a:cs typeface="Times New Roman" panose="02020603050405020304" pitchFamily="18" charset="0"/>
              </a:rPr>
              <a:t>L’agevolazione dipende dal regime prescelto dalla localizzazione, dalla dimensione d’impresa e va calcolato rispetto ad un investimento alternativo (controfattuale)</a:t>
            </a:r>
          </a:p>
        </p:txBody>
      </p:sp>
      <p:pic>
        <p:nvPicPr>
          <p:cNvPr id="5" name="Immagine 4">
            <a:extLst>
              <a:ext uri="{FF2B5EF4-FFF2-40B4-BE49-F238E27FC236}">
                <a16:creationId xmlns:a16="http://schemas.microsoft.com/office/drawing/2014/main" id="{E33DE597-CF56-3E23-D41E-560E6ADBE989}"/>
              </a:ext>
            </a:extLst>
          </p:cNvPr>
          <p:cNvPicPr>
            <a:picLocks noChangeAspect="1"/>
          </p:cNvPicPr>
          <p:nvPr/>
        </p:nvPicPr>
        <p:blipFill>
          <a:blip r:embed="rId2"/>
          <a:stretch>
            <a:fillRect/>
          </a:stretch>
        </p:blipFill>
        <p:spPr>
          <a:xfrm>
            <a:off x="9543790" y="28090"/>
            <a:ext cx="2309060" cy="950216"/>
          </a:xfrm>
          <a:prstGeom prst="rect">
            <a:avLst/>
          </a:prstGeom>
        </p:spPr>
      </p:pic>
    </p:spTree>
    <p:extLst>
      <p:ext uri="{BB962C8B-B14F-4D97-AF65-F5344CB8AC3E}">
        <p14:creationId xmlns:p14="http://schemas.microsoft.com/office/powerpoint/2010/main" val="419677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F1CF8E69-3902-7AD0-9613-BDAA0471E401}"/>
              </a:ext>
            </a:extLst>
          </p:cNvPr>
          <p:cNvPicPr>
            <a:picLocks noChangeAspect="1"/>
          </p:cNvPicPr>
          <p:nvPr/>
        </p:nvPicPr>
        <p:blipFill>
          <a:blip r:embed="rId2"/>
          <a:stretch>
            <a:fillRect/>
          </a:stretch>
        </p:blipFill>
        <p:spPr>
          <a:xfrm>
            <a:off x="9543790" y="28090"/>
            <a:ext cx="2309060" cy="950216"/>
          </a:xfrm>
          <a:prstGeom prst="rect">
            <a:avLst/>
          </a:prstGeom>
        </p:spPr>
      </p:pic>
      <p:sp>
        <p:nvSpPr>
          <p:cNvPr id="19" name="Rettangolo 18">
            <a:extLst>
              <a:ext uri="{FF2B5EF4-FFF2-40B4-BE49-F238E27FC236}">
                <a16:creationId xmlns:a16="http://schemas.microsoft.com/office/drawing/2014/main" id="{A2390ADE-8D6A-4C35-B382-58B76724498B}"/>
              </a:ext>
            </a:extLst>
          </p:cNvPr>
          <p:cNvSpPr/>
          <p:nvPr/>
        </p:nvSpPr>
        <p:spPr>
          <a:xfrm>
            <a:off x="0" y="739487"/>
            <a:ext cx="5740459" cy="41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con angoli arrotondati 21">
            <a:extLst>
              <a:ext uri="{FF2B5EF4-FFF2-40B4-BE49-F238E27FC236}">
                <a16:creationId xmlns:a16="http://schemas.microsoft.com/office/drawing/2014/main" id="{A279169C-0492-49D2-A2AD-EEA60D8A77F9}"/>
              </a:ext>
            </a:extLst>
          </p:cNvPr>
          <p:cNvSpPr/>
          <p:nvPr/>
        </p:nvSpPr>
        <p:spPr>
          <a:xfrm>
            <a:off x="732109" y="1339441"/>
            <a:ext cx="3208867" cy="4512364"/>
          </a:xfrm>
          <a:prstGeom prst="roundRect">
            <a:avLst>
              <a:gd name="adj" fmla="val 567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24" name="Rettangolo 23">
            <a:extLst>
              <a:ext uri="{FF2B5EF4-FFF2-40B4-BE49-F238E27FC236}">
                <a16:creationId xmlns:a16="http://schemas.microsoft.com/office/drawing/2014/main" id="{DDAC219B-5EB2-474A-857B-2A6D0614D69A}"/>
              </a:ext>
            </a:extLst>
          </p:cNvPr>
          <p:cNvSpPr/>
          <p:nvPr/>
        </p:nvSpPr>
        <p:spPr>
          <a:xfrm>
            <a:off x="941954" y="1465737"/>
            <a:ext cx="3048000" cy="738664"/>
          </a:xfrm>
          <a:prstGeom prst="rect">
            <a:avLst/>
          </a:prstGeom>
        </p:spPr>
        <p:txBody>
          <a:bodyPr wrap="square">
            <a:spAutoFit/>
          </a:bodyPr>
          <a:lstStyle/>
          <a:p>
            <a:pPr algn="ctr"/>
            <a:r>
              <a:rPr lang="it-IT" sz="1400" b="1" dirty="0"/>
              <a:t>Le agevolazioni del contatto di sviluppo variano in base alle variabili sotto indicate</a:t>
            </a:r>
          </a:p>
        </p:txBody>
      </p:sp>
      <p:sp>
        <p:nvSpPr>
          <p:cNvPr id="26" name="Rettangolo con angoli arrotondati 25">
            <a:extLst>
              <a:ext uri="{FF2B5EF4-FFF2-40B4-BE49-F238E27FC236}">
                <a16:creationId xmlns:a16="http://schemas.microsoft.com/office/drawing/2014/main" id="{29EEB1BA-54BE-40E2-9947-E024DDA697F5}"/>
              </a:ext>
            </a:extLst>
          </p:cNvPr>
          <p:cNvSpPr/>
          <p:nvPr/>
        </p:nvSpPr>
        <p:spPr>
          <a:xfrm>
            <a:off x="1065054" y="2654983"/>
            <a:ext cx="2657258" cy="64909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Tipologia investimento</a:t>
            </a:r>
          </a:p>
        </p:txBody>
      </p:sp>
      <p:sp>
        <p:nvSpPr>
          <p:cNvPr id="27" name="Rettangolo con angoli arrotondati 26">
            <a:extLst>
              <a:ext uri="{FF2B5EF4-FFF2-40B4-BE49-F238E27FC236}">
                <a16:creationId xmlns:a16="http://schemas.microsoft.com/office/drawing/2014/main" id="{8346A083-5934-48C0-9A1A-8CD561001196}"/>
              </a:ext>
            </a:extLst>
          </p:cNvPr>
          <p:cNvSpPr/>
          <p:nvPr/>
        </p:nvSpPr>
        <p:spPr>
          <a:xfrm>
            <a:off x="1065054" y="3599272"/>
            <a:ext cx="2657258" cy="64909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Dimensione aziendale</a:t>
            </a:r>
          </a:p>
        </p:txBody>
      </p:sp>
      <p:sp>
        <p:nvSpPr>
          <p:cNvPr id="28" name="Rettangolo con angoli arrotondati 27">
            <a:extLst>
              <a:ext uri="{FF2B5EF4-FFF2-40B4-BE49-F238E27FC236}">
                <a16:creationId xmlns:a16="http://schemas.microsoft.com/office/drawing/2014/main" id="{ACAD86D7-3FEA-4D04-8AC3-E3BA009948FC}"/>
              </a:ext>
            </a:extLst>
          </p:cNvPr>
          <p:cNvSpPr/>
          <p:nvPr/>
        </p:nvSpPr>
        <p:spPr>
          <a:xfrm>
            <a:off x="1065054" y="4543562"/>
            <a:ext cx="2657258" cy="64909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Area localizzazione investimento</a:t>
            </a:r>
          </a:p>
        </p:txBody>
      </p:sp>
      <p:sp>
        <p:nvSpPr>
          <p:cNvPr id="29" name="Mostrina 17">
            <a:extLst>
              <a:ext uri="{FF2B5EF4-FFF2-40B4-BE49-F238E27FC236}">
                <a16:creationId xmlns:a16="http://schemas.microsoft.com/office/drawing/2014/main" id="{4AEC68FF-14BD-4A98-B442-7E03BF496FD0}"/>
              </a:ext>
            </a:extLst>
          </p:cNvPr>
          <p:cNvSpPr/>
          <p:nvPr/>
        </p:nvSpPr>
        <p:spPr>
          <a:xfrm rot="5400000">
            <a:off x="2218219" y="2162368"/>
            <a:ext cx="367447" cy="39483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3" name="Rettangolo 22">
            <a:extLst>
              <a:ext uri="{FF2B5EF4-FFF2-40B4-BE49-F238E27FC236}">
                <a16:creationId xmlns:a16="http://schemas.microsoft.com/office/drawing/2014/main" id="{F0ADD969-EB38-45FA-A353-4B38FFF89B41}"/>
              </a:ext>
            </a:extLst>
          </p:cNvPr>
          <p:cNvSpPr/>
          <p:nvPr/>
        </p:nvSpPr>
        <p:spPr>
          <a:xfrm>
            <a:off x="626808" y="8039386"/>
            <a:ext cx="2750320" cy="600164"/>
          </a:xfrm>
          <a:prstGeom prst="rect">
            <a:avLst/>
          </a:prstGeom>
        </p:spPr>
        <p:txBody>
          <a:bodyPr wrap="square">
            <a:spAutoFit/>
          </a:bodyPr>
          <a:lstStyle/>
          <a:p>
            <a:pPr marL="182563" indent="-182563">
              <a:spcBef>
                <a:spcPts val="600"/>
              </a:spcBef>
              <a:buFont typeface="Arial" panose="020B0604020202020204" pitchFamily="34" charset="0"/>
              <a:buChar char="•"/>
            </a:pPr>
            <a:endParaRPr lang="it-IT" sz="1400" dirty="0"/>
          </a:p>
          <a:p>
            <a:pPr marL="182563" indent="-182563">
              <a:spcBef>
                <a:spcPts val="600"/>
              </a:spcBef>
              <a:buFont typeface="Arial" panose="020B0604020202020204" pitchFamily="34" charset="0"/>
              <a:buChar char="•"/>
            </a:pPr>
            <a:endParaRPr lang="it-IT" sz="1400" dirty="0"/>
          </a:p>
        </p:txBody>
      </p:sp>
      <p:sp>
        <p:nvSpPr>
          <p:cNvPr id="25" name="Rettangolo con angoli arrotondati 24">
            <a:extLst>
              <a:ext uri="{FF2B5EF4-FFF2-40B4-BE49-F238E27FC236}">
                <a16:creationId xmlns:a16="http://schemas.microsoft.com/office/drawing/2014/main" id="{6033F475-560E-406E-A18A-940C3E8DA03B}"/>
              </a:ext>
            </a:extLst>
          </p:cNvPr>
          <p:cNvSpPr/>
          <p:nvPr/>
        </p:nvSpPr>
        <p:spPr>
          <a:xfrm>
            <a:off x="5740459" y="8150556"/>
            <a:ext cx="1446945" cy="5761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u="sng" dirty="0">
              <a:solidFill>
                <a:schemeClr val="tx1"/>
              </a:solidFill>
            </a:endParaRPr>
          </a:p>
        </p:txBody>
      </p:sp>
      <p:sp>
        <p:nvSpPr>
          <p:cNvPr id="33" name="Rettangolo con angoli arrotondati 32">
            <a:extLst>
              <a:ext uri="{FF2B5EF4-FFF2-40B4-BE49-F238E27FC236}">
                <a16:creationId xmlns:a16="http://schemas.microsoft.com/office/drawing/2014/main" id="{C530D652-0698-4869-90B0-98EB1E6D8C99}"/>
              </a:ext>
            </a:extLst>
          </p:cNvPr>
          <p:cNvSpPr/>
          <p:nvPr/>
        </p:nvSpPr>
        <p:spPr>
          <a:xfrm>
            <a:off x="4980460" y="1475906"/>
            <a:ext cx="6964324" cy="43762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it-IT"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Intensità di aiuto (ESL)* per localizzazione geografica e dimensione d’impresa</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itolo 1">
            <a:extLst>
              <a:ext uri="{FF2B5EF4-FFF2-40B4-BE49-F238E27FC236}">
                <a16:creationId xmlns:a16="http://schemas.microsoft.com/office/drawing/2014/main" id="{629CDE85-09A1-4427-866F-815BB503F836}"/>
              </a:ext>
            </a:extLst>
          </p:cNvPr>
          <p:cNvSpPr txBox="1">
            <a:spLocks/>
          </p:cNvSpPr>
          <p:nvPr/>
        </p:nvSpPr>
        <p:spPr>
          <a:xfrm>
            <a:off x="469377" y="625196"/>
            <a:ext cx="9144000"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chemeClr val="bg1"/>
                </a:solidFill>
              </a:rPr>
              <a:t>AGEVOLAZIONI</a:t>
            </a:r>
          </a:p>
        </p:txBody>
      </p:sp>
      <p:graphicFrame>
        <p:nvGraphicFramePr>
          <p:cNvPr id="37" name="Tabella 36">
            <a:extLst>
              <a:ext uri="{FF2B5EF4-FFF2-40B4-BE49-F238E27FC236}">
                <a16:creationId xmlns:a16="http://schemas.microsoft.com/office/drawing/2014/main" id="{26DFFAA1-ADAA-4509-9D23-57A49A330C9D}"/>
              </a:ext>
            </a:extLst>
          </p:cNvPr>
          <p:cNvGraphicFramePr>
            <a:graphicFrameLocks noGrp="1"/>
          </p:cNvGraphicFramePr>
          <p:nvPr>
            <p:extLst>
              <p:ext uri="{D42A27DB-BD31-4B8C-83A1-F6EECF244321}">
                <p14:modId xmlns:p14="http://schemas.microsoft.com/office/powerpoint/2010/main" val="3228081683"/>
              </p:ext>
            </p:extLst>
          </p:nvPr>
        </p:nvGraphicFramePr>
        <p:xfrm>
          <a:off x="5045115" y="1948918"/>
          <a:ext cx="6964324" cy="3593298"/>
        </p:xfrm>
        <a:graphic>
          <a:graphicData uri="http://schemas.openxmlformats.org/drawingml/2006/table">
            <a:tbl>
              <a:tblPr firstRow="1" firstCol="1" bandRow="1">
                <a:effectLst/>
              </a:tblPr>
              <a:tblGrid>
                <a:gridCol w="939072">
                  <a:extLst>
                    <a:ext uri="{9D8B030D-6E8A-4147-A177-3AD203B41FA5}">
                      <a16:colId xmlns:a16="http://schemas.microsoft.com/office/drawing/2014/main" val="2934647744"/>
                    </a:ext>
                  </a:extLst>
                </a:gridCol>
                <a:gridCol w="2697995">
                  <a:extLst>
                    <a:ext uri="{9D8B030D-6E8A-4147-A177-3AD203B41FA5}">
                      <a16:colId xmlns:a16="http://schemas.microsoft.com/office/drawing/2014/main" val="2966566765"/>
                    </a:ext>
                  </a:extLst>
                </a:gridCol>
                <a:gridCol w="1653309">
                  <a:extLst>
                    <a:ext uri="{9D8B030D-6E8A-4147-A177-3AD203B41FA5}">
                      <a16:colId xmlns:a16="http://schemas.microsoft.com/office/drawing/2014/main" val="2851653573"/>
                    </a:ext>
                  </a:extLst>
                </a:gridCol>
                <a:gridCol w="1673948">
                  <a:extLst>
                    <a:ext uri="{9D8B030D-6E8A-4147-A177-3AD203B41FA5}">
                      <a16:colId xmlns:a16="http://schemas.microsoft.com/office/drawing/2014/main" val="2488583292"/>
                    </a:ext>
                  </a:extLst>
                </a:gridCol>
              </a:tblGrid>
              <a:tr h="221627">
                <a:tc rowSpan="2">
                  <a:txBody>
                    <a:bodyPr/>
                    <a:lstStyle/>
                    <a:p>
                      <a:pPr algn="l">
                        <a:lnSpc>
                          <a:spcPct val="107000"/>
                        </a:lnSpc>
                        <a:spcAft>
                          <a:spcPts val="0"/>
                        </a:spcAft>
                      </a:pPr>
                      <a:endParaRPr lang="it-IT" sz="1100" b="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8168" marR="88168" marT="44084" marB="440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ct val="107000"/>
                        </a:lnSpc>
                        <a:spcAft>
                          <a:spcPts val="800"/>
                        </a:spcAft>
                      </a:pP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8168" marR="88168" marT="44084" marB="440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a:p>
                  </a:txBody>
                  <a:tcPr>
                    <a:lnL w="12700" cmpd="sng">
                      <a:noFill/>
                      <a:prstDash val="solid"/>
                    </a:lnL>
                  </a:tcPr>
                </a:tc>
                <a:tc hMerge="1">
                  <a:txBody>
                    <a:bodyPr/>
                    <a:lstStyle/>
                    <a:p>
                      <a:endParaRPr lang="it-IT"/>
                    </a:p>
                  </a:txBody>
                  <a:tcPr>
                    <a:lnL w="12700" cmpd="sng">
                      <a:noFill/>
                      <a:prstDash val="solid"/>
                    </a:lnL>
                  </a:tcPr>
                </a:tc>
                <a:extLst>
                  <a:ext uri="{0D108BD9-81ED-4DB2-BD59-A6C34878D82A}">
                    <a16:rowId xmlns:a16="http://schemas.microsoft.com/office/drawing/2014/main" val="2338002625"/>
                  </a:ext>
                </a:extLst>
              </a:tr>
              <a:tr h="865404">
                <a:tc vMerge="1">
                  <a:txBody>
                    <a:bodyPr/>
                    <a:lstStyle/>
                    <a:p>
                      <a:endParaRPr lang="it-IT"/>
                    </a:p>
                  </a:txBody>
                  <a:tcPr>
                    <a:lnT w="12700" cmpd="sng">
                      <a:noFill/>
                      <a:prstDash val="solid"/>
                    </a:lnT>
                  </a:tcPr>
                </a:tc>
                <a:tc gridSpan="3">
                  <a:txBody>
                    <a:bodyPr/>
                    <a:lstStyle/>
                    <a:p>
                      <a:pPr algn="ctr">
                        <a:lnSpc>
                          <a:spcPct val="107000"/>
                        </a:lnSpc>
                        <a:spcAft>
                          <a:spcPts val="0"/>
                        </a:spcAft>
                      </a:pPr>
                      <a:r>
                        <a:rPr lang="it-IT" sz="1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Investimento industriale e tutela ambientale (**)</a:t>
                      </a:r>
                    </a:p>
                  </a:txBody>
                  <a:tcPr marL="9184" marR="46533" marT="18368" marB="138987" anchor="ctr">
                    <a:lnR>
                      <a:noFill/>
                    </a:lnR>
                    <a:lnT w="12700" cap="flat" cmpd="sng" algn="ctr">
                      <a:noFill/>
                      <a:prstDash val="solid"/>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rgbClr val="F48784"/>
                    </a:solidFill>
                  </a:tcPr>
                </a:tc>
                <a:tc hMerge="1">
                  <a:txBody>
                    <a:bodyPr/>
                    <a:lstStyle/>
                    <a:p>
                      <a:endParaRPr lang="it-IT"/>
                    </a:p>
                  </a:txBody>
                  <a:tcPr>
                    <a:lnL w="12700" cap="flat" cmpd="sng" algn="ctr">
                      <a:noFill/>
                      <a:prstDash val="sysDash"/>
                      <a:round/>
                      <a:headEnd type="none" w="med" len="med"/>
                      <a:tailEnd type="none" w="med" len="med"/>
                    </a:lnL>
                  </a:tcPr>
                </a:tc>
                <a:tc hMerge="1">
                  <a:txBody>
                    <a:bodyPr/>
                    <a:lstStyle/>
                    <a:p>
                      <a:pPr algn="l">
                        <a:lnSpc>
                          <a:spcPct val="107000"/>
                        </a:lnSpc>
                        <a:spcAft>
                          <a:spcPts val="800"/>
                        </a:spcAft>
                      </a:pPr>
                      <a:r>
                        <a:rPr lang="it-IT" sz="1200" b="1" dirty="0">
                          <a:effectLst/>
                          <a:latin typeface="Calibri" panose="020F0502020204030204" pitchFamily="34" charset="0"/>
                          <a:ea typeface="Calibri" panose="020F0502020204030204" pitchFamily="34" charset="0"/>
                          <a:cs typeface="Times New Roman" panose="02020603050405020304" pitchFamily="18" charset="0"/>
                        </a:rPr>
                        <a:t>Specifiche province</a:t>
                      </a:r>
                    </a:p>
                  </a:txBody>
                  <a:tcPr marL="9525" marR="48260" marT="19050" marB="144145" anchor="ctr">
                    <a:lnL>
                      <a:noFill/>
                    </a:lnL>
                    <a:lnR>
                      <a:noFill/>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513336"/>
                  </a:ext>
                </a:extLst>
              </a:tr>
              <a:tr h="282596">
                <a:tc>
                  <a:txBody>
                    <a:bodyPr/>
                    <a:lstStyle/>
                    <a:p>
                      <a:pPr>
                        <a:lnSpc>
                          <a:spcPct val="107000"/>
                        </a:lnSpc>
                        <a:spcAft>
                          <a:spcPts val="0"/>
                        </a:spcAft>
                      </a:pPr>
                      <a:endParaRPr lang="it-I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3" marR="39226" marT="15484" marB="1171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Regioni Sud: </a:t>
                      </a:r>
                    </a:p>
                    <a:p>
                      <a:pPr algn="ctr">
                        <a:lnSpc>
                          <a:spcPct val="107000"/>
                        </a:lnSpc>
                        <a:spcAft>
                          <a:spcPts val="0"/>
                        </a:spcAft>
                      </a:pPr>
                      <a:r>
                        <a:rPr lang="it-IT" sz="1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Calabria, Campania, Puglia, Sicilia, </a:t>
                      </a:r>
                      <a:r>
                        <a:rPr lang="it-IT" sz="1200" b="1" i="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Basilicata, Molise Sardegna</a:t>
                      </a:r>
                    </a:p>
                    <a:p>
                      <a:pPr marL="0" marR="0" lvl="0" indent="0" algn="ctr" defTabSz="914400" rtl="0" eaLnBrk="1" fontAlgn="auto" latinLnBrk="0" hangingPunct="1">
                        <a:lnSpc>
                          <a:spcPct val="107000"/>
                        </a:lnSpc>
                        <a:spcBef>
                          <a:spcPts val="0"/>
                        </a:spcBef>
                        <a:spcAft>
                          <a:spcPts val="0"/>
                        </a:spcAft>
                        <a:buClrTx/>
                        <a:buSzTx/>
                        <a:buFontTx/>
                        <a:buNone/>
                        <a:tabLst/>
                        <a:defRPr/>
                      </a:pPr>
                      <a:r>
                        <a:rPr lang="it-IT" sz="1200" b="1" kern="1200" dirty="0">
                          <a:solidFill>
                            <a:schemeClr val="tx1"/>
                          </a:solidFill>
                          <a:effectLst/>
                          <a:latin typeface="Calibri" panose="020F0502020204030204" pitchFamily="34" charset="0"/>
                          <a:ea typeface="+mn-ea"/>
                          <a:cs typeface="Times New Roman" panose="02020603050405020304" pitchFamily="18" charset="0"/>
                        </a:rPr>
                        <a:t>Max 350 milioni €</a:t>
                      </a:r>
                    </a:p>
                  </a:txBody>
                  <a:tcPr marL="7743" marR="39226" marT="15484" marB="117163"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lg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it-IT" sz="1200" b="1" u="non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it-IT" sz="1200" b="1" u="non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Regioni Centro-nord</a:t>
                      </a:r>
                    </a:p>
                    <a:p>
                      <a:pPr marL="0" marR="0" lvl="0" indent="0" algn="ctr" defTabSz="914400" rtl="0" eaLnBrk="1" fontAlgn="auto" latinLnBrk="0" hangingPunct="1">
                        <a:lnSpc>
                          <a:spcPct val="107000"/>
                        </a:lnSpc>
                        <a:spcBef>
                          <a:spcPts val="0"/>
                        </a:spcBef>
                        <a:spcAft>
                          <a:spcPts val="0"/>
                        </a:spcAft>
                        <a:buClrTx/>
                        <a:buSzTx/>
                        <a:buFontTx/>
                        <a:buNone/>
                        <a:tabLst/>
                        <a:defRPr/>
                      </a:pPr>
                      <a:r>
                        <a:rPr lang="it-IT" sz="1200" b="1" i="1" u="non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Solo Comuni in ZONE C carta aiuti</a:t>
                      </a:r>
                    </a:p>
                    <a:p>
                      <a:pPr marL="0" marR="0" lvl="0" indent="0" algn="ctr" defTabSz="914400" rtl="0" eaLnBrk="1" fontAlgn="auto" latinLnBrk="0" hangingPunct="1">
                        <a:lnSpc>
                          <a:spcPct val="107000"/>
                        </a:lnSpc>
                        <a:spcBef>
                          <a:spcPts val="0"/>
                        </a:spcBef>
                        <a:spcAft>
                          <a:spcPts val="0"/>
                        </a:spcAft>
                        <a:buClrTx/>
                        <a:buSzTx/>
                        <a:buFontTx/>
                        <a:buNone/>
                        <a:tabLst/>
                        <a:defRPr/>
                      </a:pPr>
                      <a:r>
                        <a:rPr lang="it-IT" sz="1200" b="1" u="none" kern="1200" dirty="0">
                          <a:solidFill>
                            <a:schemeClr val="tx1"/>
                          </a:solidFill>
                          <a:effectLst/>
                          <a:latin typeface="Calibri" panose="020F0502020204030204" pitchFamily="34" charset="0"/>
                          <a:ea typeface="+mn-ea"/>
                          <a:cs typeface="Times New Roman" panose="02020603050405020304" pitchFamily="18" charset="0"/>
                        </a:rPr>
                        <a:t>Max 200 milioni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it-IT" sz="1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3" marR="39226" marT="15484" marB="117163"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Regioni </a:t>
                      </a:r>
                    </a:p>
                    <a:p>
                      <a:pPr marL="0" marR="0" lvl="0" indent="0" algn="ctr" defTabSz="914400" rtl="0" eaLnBrk="1" fontAlgn="auto" latinLnBrk="0" hangingPunct="1">
                        <a:lnSpc>
                          <a:spcPct val="107000"/>
                        </a:lnSpc>
                        <a:spcBef>
                          <a:spcPts val="0"/>
                        </a:spcBef>
                        <a:spcAft>
                          <a:spcPts val="0"/>
                        </a:spcAft>
                        <a:buClrTx/>
                        <a:buSzTx/>
                        <a:buFontTx/>
                        <a:buNone/>
                        <a:tabLst/>
                        <a:defRPr/>
                      </a:pPr>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Centro-nord</a:t>
                      </a:r>
                    </a:p>
                    <a:p>
                      <a:pPr algn="ctr">
                        <a:lnSpc>
                          <a:spcPct val="107000"/>
                        </a:lnSpc>
                        <a:spcAft>
                          <a:spcPts val="0"/>
                        </a:spcAft>
                      </a:pPr>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Altre Aree </a:t>
                      </a:r>
                    </a:p>
                    <a:p>
                      <a:pPr marL="0" marR="0" lvl="0" indent="0" algn="ctr" defTabSz="914400" rtl="0" eaLnBrk="1" fontAlgn="auto" latinLnBrk="0" hangingPunct="1">
                        <a:lnSpc>
                          <a:spcPct val="107000"/>
                        </a:lnSpc>
                        <a:spcBef>
                          <a:spcPts val="0"/>
                        </a:spcBef>
                        <a:spcAft>
                          <a:spcPts val="0"/>
                        </a:spcAft>
                        <a:buClrTx/>
                        <a:buSzTx/>
                        <a:buFontTx/>
                        <a:buNone/>
                        <a:tabLst/>
                        <a:defRPr/>
                      </a:pPr>
                      <a:r>
                        <a:rPr lang="it-IT" sz="1200" b="1" kern="1200" dirty="0">
                          <a:solidFill>
                            <a:schemeClr val="tx1"/>
                          </a:solidFill>
                          <a:effectLst/>
                          <a:latin typeface="Calibri" panose="020F0502020204030204" pitchFamily="34" charset="0"/>
                          <a:ea typeface="+mn-ea"/>
                          <a:cs typeface="Times New Roman" panose="02020603050405020304" pitchFamily="18" charset="0"/>
                        </a:rPr>
                        <a:t>Max 150 milioni €</a:t>
                      </a:r>
                    </a:p>
                    <a:p>
                      <a:pPr algn="ctr">
                        <a:lnSpc>
                          <a:spcPct val="107000"/>
                        </a:lnSpc>
                        <a:spcAft>
                          <a:spcPts val="0"/>
                        </a:spcAft>
                      </a:pPr>
                      <a:endPar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3" marR="39226" marT="15484" marB="117163"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644110"/>
                  </a:ext>
                </a:extLst>
              </a:tr>
              <a:tr h="37244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it-IT" sz="1400" b="1" dirty="0">
                          <a:effectLst/>
                          <a:latin typeface="Calibri" panose="020F0502020204030204" pitchFamily="34" charset="0"/>
                          <a:ea typeface="Calibri" panose="020F0502020204030204" pitchFamily="34" charset="0"/>
                          <a:cs typeface="Times New Roman" panose="02020603050405020304" pitchFamily="18" charset="0"/>
                        </a:rPr>
                        <a:t>Piccola</a:t>
                      </a:r>
                      <a:endParaRPr lang="it-IT"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43" marR="39226" marT="15484" marB="1171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it-IT" sz="1200" b="1" dirty="0">
                          <a:solidFill>
                            <a:schemeClr val="tx1"/>
                          </a:solidFill>
                          <a:effectLst/>
                          <a:latin typeface="Calibri" panose="020F0502020204030204" pitchFamily="34" charset="0"/>
                          <a:cs typeface="Times New Roman" panose="02020603050405020304" pitchFamily="18" charset="0"/>
                        </a:rPr>
                        <a:t>55%</a:t>
                      </a:r>
                    </a:p>
                  </a:txBody>
                  <a:tcPr marL="7743" marR="39226" marT="15484" marB="117163"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it-I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a:t>
                      </a:r>
                    </a:p>
                  </a:txBody>
                  <a:tcPr marL="7743" marR="39226" marT="15484" marB="117163"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it-I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35%</a:t>
                      </a:r>
                    </a:p>
                  </a:txBody>
                  <a:tcPr marL="7743" marR="39226" marT="15484" marB="117163"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8475951"/>
                  </a:ext>
                </a:extLst>
              </a:tr>
              <a:tr h="40389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it-IT"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Media</a:t>
                      </a:r>
                    </a:p>
                  </a:txBody>
                  <a:tcPr marL="7743" marR="39226" marT="15484" marB="1171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it-IT" sz="1200" b="1" dirty="0">
                          <a:solidFill>
                            <a:schemeClr val="tx1"/>
                          </a:solidFill>
                          <a:effectLst/>
                          <a:latin typeface="Calibri" panose="020F0502020204030204" pitchFamily="34" charset="0"/>
                          <a:cs typeface="Times New Roman" panose="02020603050405020304" pitchFamily="18" charset="0"/>
                        </a:rPr>
                        <a:t>45%</a:t>
                      </a:r>
                    </a:p>
                  </a:txBody>
                  <a:tcPr marL="7743" marR="39226" marT="15484" marB="117163"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it-I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a:t>
                      </a:r>
                    </a:p>
                  </a:txBody>
                  <a:tcPr marL="7743" marR="39226" marT="15484" marB="117163"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it-I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a:t>
                      </a:r>
                    </a:p>
                  </a:txBody>
                  <a:tcPr marL="7743" marR="39226" marT="15484" marB="117163"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898541338"/>
                  </a:ext>
                </a:extLst>
              </a:tr>
              <a:tr h="39368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it-IT"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Grande</a:t>
                      </a:r>
                      <a:endParaRPr lang="it-IT" sz="1400" b="1" strike="sngStrike"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3" marR="39226" marT="15484" marB="1171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it-IT" sz="1200" b="1" dirty="0">
                          <a:solidFill>
                            <a:schemeClr val="tx1"/>
                          </a:solidFill>
                          <a:effectLst/>
                          <a:latin typeface="Calibri" panose="020F0502020204030204" pitchFamily="34" charset="0"/>
                          <a:cs typeface="Times New Roman" panose="02020603050405020304" pitchFamily="18" charset="0"/>
                        </a:rPr>
                        <a:t>35%</a:t>
                      </a:r>
                    </a:p>
                  </a:txBody>
                  <a:tcPr marL="7743" marR="39226" marT="15484" marB="117163"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it-I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a:t>
                      </a:r>
                    </a:p>
                  </a:txBody>
                  <a:tcPr marL="7743" marR="39226" marT="15484" marB="117163"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it-IT" sz="12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7743" marR="39226" marT="15484" marB="117163"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5164303"/>
                  </a:ext>
                </a:extLst>
              </a:tr>
            </a:tbl>
          </a:graphicData>
        </a:graphic>
      </p:graphicFrame>
      <p:sp>
        <p:nvSpPr>
          <p:cNvPr id="32" name="Rettangolo con angoli arrotondati 31">
            <a:extLst>
              <a:ext uri="{FF2B5EF4-FFF2-40B4-BE49-F238E27FC236}">
                <a16:creationId xmlns:a16="http://schemas.microsoft.com/office/drawing/2014/main" id="{9D1C82E3-FA1D-4D54-9FF1-77716671951F}"/>
              </a:ext>
            </a:extLst>
          </p:cNvPr>
          <p:cNvSpPr/>
          <p:nvPr/>
        </p:nvSpPr>
        <p:spPr>
          <a:xfrm>
            <a:off x="4980460" y="2204401"/>
            <a:ext cx="1115540" cy="85722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it-IT" sz="12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Dimensione d’impresa</a:t>
            </a:r>
          </a:p>
        </p:txBody>
      </p:sp>
      <p:sp>
        <p:nvSpPr>
          <p:cNvPr id="2" name="CasellaDiTesto 1">
            <a:extLst>
              <a:ext uri="{FF2B5EF4-FFF2-40B4-BE49-F238E27FC236}">
                <a16:creationId xmlns:a16="http://schemas.microsoft.com/office/drawing/2014/main" id="{13F3594E-D33B-B846-C6DA-045E1D69EEF2}"/>
              </a:ext>
            </a:extLst>
          </p:cNvPr>
          <p:cNvSpPr txBox="1"/>
          <p:nvPr/>
        </p:nvSpPr>
        <p:spPr>
          <a:xfrm>
            <a:off x="25843" y="19456"/>
            <a:ext cx="9116009" cy="523220"/>
          </a:xfrm>
          <a:prstGeom prst="rect">
            <a:avLst/>
          </a:prstGeom>
          <a:noFill/>
        </p:spPr>
        <p:txBody>
          <a:bodyPr wrap="square" rtlCol="0">
            <a:spAutoFit/>
          </a:bodyPr>
          <a:lstStyle/>
          <a:p>
            <a:r>
              <a:rPr lang="it-IT" sz="2800" dirty="0">
                <a:solidFill>
                  <a:srgbClr val="0066CC"/>
                </a:solidFill>
                <a:latin typeface="Arial" panose="020B0604020202020204" pitchFamily="34" charset="0"/>
                <a:cs typeface="Arial" panose="020B0604020202020204" pitchFamily="34" charset="0"/>
              </a:rPr>
              <a:t>Sportello Net Zero</a:t>
            </a:r>
          </a:p>
        </p:txBody>
      </p:sp>
      <p:sp>
        <p:nvSpPr>
          <p:cNvPr id="6" name="Rettangolo 5">
            <a:extLst>
              <a:ext uri="{FF2B5EF4-FFF2-40B4-BE49-F238E27FC236}">
                <a16:creationId xmlns:a16="http://schemas.microsoft.com/office/drawing/2014/main" id="{1703AFDB-FAB9-43B3-0F0B-A7AF43AEC854}"/>
              </a:ext>
            </a:extLst>
          </p:cNvPr>
          <p:cNvSpPr/>
          <p:nvPr/>
        </p:nvSpPr>
        <p:spPr>
          <a:xfrm>
            <a:off x="0" y="725580"/>
            <a:ext cx="7429835" cy="431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p:txBody>
      </p:sp>
      <p:sp>
        <p:nvSpPr>
          <p:cNvPr id="7" name="Titolo 1">
            <a:extLst>
              <a:ext uri="{FF2B5EF4-FFF2-40B4-BE49-F238E27FC236}">
                <a16:creationId xmlns:a16="http://schemas.microsoft.com/office/drawing/2014/main" id="{24F0FE4C-EB02-BE52-8D5B-1F711EE4CE7A}"/>
              </a:ext>
            </a:extLst>
          </p:cNvPr>
          <p:cNvSpPr txBox="1">
            <a:spLocks/>
          </p:cNvSpPr>
          <p:nvPr/>
        </p:nvSpPr>
        <p:spPr>
          <a:xfrm>
            <a:off x="148011" y="614804"/>
            <a:ext cx="7429835"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rPr>
              <a:t>LE AGEVOLAZIONI DA TITOLO III DM 14.9.23 (SEZIONE 2.8 TF UCRAINA)</a:t>
            </a:r>
          </a:p>
        </p:txBody>
      </p:sp>
      <p:sp>
        <p:nvSpPr>
          <p:cNvPr id="4" name="CasellaDiTesto 3">
            <a:extLst>
              <a:ext uri="{FF2B5EF4-FFF2-40B4-BE49-F238E27FC236}">
                <a16:creationId xmlns:a16="http://schemas.microsoft.com/office/drawing/2014/main" id="{8E41EFF5-E4DD-4D4D-05A7-6C1A199463BA}"/>
              </a:ext>
            </a:extLst>
          </p:cNvPr>
          <p:cNvSpPr txBox="1"/>
          <p:nvPr/>
        </p:nvSpPr>
        <p:spPr>
          <a:xfrm>
            <a:off x="5045115" y="5605584"/>
            <a:ext cx="6964324" cy="246221"/>
          </a:xfrm>
          <a:prstGeom prst="rect">
            <a:avLst/>
          </a:prstGeom>
          <a:noFill/>
        </p:spPr>
        <p:txBody>
          <a:bodyPr wrap="square">
            <a:spAutoFit/>
          </a:bodyPr>
          <a:lstStyle/>
          <a:p>
            <a:r>
              <a:rPr lang="it-IT" sz="1000" b="1" dirty="0">
                <a:latin typeface="Calibri" panose="020F0502020204030204" pitchFamily="34" charset="0"/>
                <a:cs typeface="Times New Roman" panose="02020603050405020304" pitchFamily="18" charset="0"/>
              </a:rPr>
              <a:t>(*) Utilizzando tale regime l’aiuto può essere concesso solo sotto forma di contributo a fondo perduto</a:t>
            </a:r>
            <a:endParaRPr lang="it-IT" sz="1000" dirty="0"/>
          </a:p>
        </p:txBody>
      </p:sp>
      <p:sp>
        <p:nvSpPr>
          <p:cNvPr id="5" name="CasellaDiTesto 4">
            <a:extLst>
              <a:ext uri="{FF2B5EF4-FFF2-40B4-BE49-F238E27FC236}">
                <a16:creationId xmlns:a16="http://schemas.microsoft.com/office/drawing/2014/main" id="{386BA43F-3485-B1E0-5B66-7BF1CEA1FD4B}"/>
              </a:ext>
            </a:extLst>
          </p:cNvPr>
          <p:cNvSpPr txBox="1"/>
          <p:nvPr/>
        </p:nvSpPr>
        <p:spPr>
          <a:xfrm>
            <a:off x="5045115" y="5767021"/>
            <a:ext cx="6964324" cy="246221"/>
          </a:xfrm>
          <a:prstGeom prst="rect">
            <a:avLst/>
          </a:prstGeom>
          <a:noFill/>
        </p:spPr>
        <p:txBody>
          <a:bodyPr wrap="square">
            <a:spAutoFit/>
          </a:bodyPr>
          <a:lstStyle/>
          <a:p>
            <a:r>
              <a:rPr lang="it-IT" sz="1000" b="1" dirty="0">
                <a:latin typeface="Calibri" panose="020F0502020204030204" pitchFamily="34" charset="0"/>
                <a:cs typeface="Times New Roman" panose="02020603050405020304" pitchFamily="18" charset="0"/>
              </a:rPr>
              <a:t>(*) per i progetti di tutela ambientale l’agevolazione va calcolata rispetto ad un investimento alternativo  (controfattuale)</a:t>
            </a:r>
            <a:endParaRPr lang="it-IT" sz="1000" dirty="0"/>
          </a:p>
        </p:txBody>
      </p:sp>
    </p:spTree>
    <p:extLst>
      <p:ext uri="{BB962C8B-B14F-4D97-AF65-F5344CB8AC3E}">
        <p14:creationId xmlns:p14="http://schemas.microsoft.com/office/powerpoint/2010/main" val="53866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tangolo con angoli arrotondati 25">
            <a:extLst>
              <a:ext uri="{FF2B5EF4-FFF2-40B4-BE49-F238E27FC236}">
                <a16:creationId xmlns:a16="http://schemas.microsoft.com/office/drawing/2014/main" id="{0AE7BE49-E659-4DD8-9750-F3DAA2734603}"/>
              </a:ext>
            </a:extLst>
          </p:cNvPr>
          <p:cNvSpPr/>
          <p:nvPr/>
        </p:nvSpPr>
        <p:spPr>
          <a:xfrm>
            <a:off x="668390" y="2838560"/>
            <a:ext cx="11002486" cy="2892938"/>
          </a:xfrm>
          <a:prstGeom prst="roundRect">
            <a:avLst>
              <a:gd name="adj" fmla="val 5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grpSp>
        <p:nvGrpSpPr>
          <p:cNvPr id="5" name="Gruppo 4">
            <a:extLst>
              <a:ext uri="{FF2B5EF4-FFF2-40B4-BE49-F238E27FC236}">
                <a16:creationId xmlns:a16="http://schemas.microsoft.com/office/drawing/2014/main" id="{F044E456-1259-4E39-ACA0-6DA527627ADC}"/>
              </a:ext>
            </a:extLst>
          </p:cNvPr>
          <p:cNvGrpSpPr/>
          <p:nvPr/>
        </p:nvGrpSpPr>
        <p:grpSpPr>
          <a:xfrm>
            <a:off x="6077308" y="1424539"/>
            <a:ext cx="6114692" cy="608900"/>
            <a:chOff x="634452" y="5085718"/>
            <a:chExt cx="6114692" cy="608900"/>
          </a:xfrm>
        </p:grpSpPr>
        <p:sp>
          <p:nvSpPr>
            <p:cNvPr id="21" name="Rettangolo con angoli arrotondati 20">
              <a:extLst>
                <a:ext uri="{FF2B5EF4-FFF2-40B4-BE49-F238E27FC236}">
                  <a16:creationId xmlns:a16="http://schemas.microsoft.com/office/drawing/2014/main" id="{95D5386C-5EFF-4A5E-8783-31A8507B1031}"/>
                </a:ext>
              </a:extLst>
            </p:cNvPr>
            <p:cNvSpPr/>
            <p:nvPr/>
          </p:nvSpPr>
          <p:spPr>
            <a:xfrm>
              <a:off x="634452" y="5085718"/>
              <a:ext cx="1692188" cy="6089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
              <a:r>
                <a:rPr lang="it-IT" sz="1400" b="1" i="0" u="none" strike="noStrike" dirty="0">
                  <a:solidFill>
                    <a:schemeClr val="bg1"/>
                  </a:solidFill>
                  <a:effectLst/>
                  <a:latin typeface="+mn-lt"/>
                </a:rPr>
                <a:t>Dimensione dell’impresa</a:t>
              </a:r>
            </a:p>
          </p:txBody>
        </p:sp>
        <p:sp>
          <p:nvSpPr>
            <p:cNvPr id="25" name="Rettangolo con angoli arrotondati 24">
              <a:extLst>
                <a:ext uri="{FF2B5EF4-FFF2-40B4-BE49-F238E27FC236}">
                  <a16:creationId xmlns:a16="http://schemas.microsoft.com/office/drawing/2014/main" id="{F7B09A0D-6EAD-4067-B6BB-5B1851FBCD97}"/>
                </a:ext>
              </a:extLst>
            </p:cNvPr>
            <p:cNvSpPr/>
            <p:nvPr/>
          </p:nvSpPr>
          <p:spPr>
            <a:xfrm>
              <a:off x="2427798" y="5101208"/>
              <a:ext cx="4321346" cy="2844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it-IT" sz="1400" b="1" i="0" u="none" strike="noStrike" dirty="0">
                  <a:solidFill>
                    <a:schemeClr val="bg1"/>
                  </a:solidFill>
                  <a:effectLst/>
                  <a:latin typeface="+mn-lt"/>
                </a:rPr>
                <a:t>Intensità di aiuto per iniziativa e dimensione d’impresa</a:t>
              </a:r>
            </a:p>
          </p:txBody>
        </p:sp>
      </p:grpSp>
      <p:sp>
        <p:nvSpPr>
          <p:cNvPr id="35" name="Rettangolo 34">
            <a:extLst>
              <a:ext uri="{FF2B5EF4-FFF2-40B4-BE49-F238E27FC236}">
                <a16:creationId xmlns:a16="http://schemas.microsoft.com/office/drawing/2014/main" id="{3583A0DF-6F03-473C-BE1C-C4D9271ABC90}"/>
              </a:ext>
            </a:extLst>
          </p:cNvPr>
          <p:cNvSpPr/>
          <p:nvPr/>
        </p:nvSpPr>
        <p:spPr>
          <a:xfrm>
            <a:off x="0" y="719230"/>
            <a:ext cx="8340435" cy="431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p:txBody>
      </p:sp>
      <p:sp>
        <p:nvSpPr>
          <p:cNvPr id="38" name="Titolo 1">
            <a:extLst>
              <a:ext uri="{FF2B5EF4-FFF2-40B4-BE49-F238E27FC236}">
                <a16:creationId xmlns:a16="http://schemas.microsoft.com/office/drawing/2014/main" id="{33985C62-00DF-481C-B180-70BFC630088C}"/>
              </a:ext>
            </a:extLst>
          </p:cNvPr>
          <p:cNvSpPr txBox="1">
            <a:spLocks/>
          </p:cNvSpPr>
          <p:nvPr/>
        </p:nvSpPr>
        <p:spPr>
          <a:xfrm>
            <a:off x="11847" y="594428"/>
            <a:ext cx="9144000"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rPr>
              <a:t>I PROGETTI DI RICERCA, SVILUPPO E INNOVAZIONE</a:t>
            </a:r>
          </a:p>
        </p:txBody>
      </p:sp>
      <p:sp>
        <p:nvSpPr>
          <p:cNvPr id="2" name="CasellaDiTesto 1">
            <a:extLst>
              <a:ext uri="{FF2B5EF4-FFF2-40B4-BE49-F238E27FC236}">
                <a16:creationId xmlns:a16="http://schemas.microsoft.com/office/drawing/2014/main" id="{9B757F94-4A1B-1F47-9BBC-C47CD3434743}"/>
              </a:ext>
            </a:extLst>
          </p:cNvPr>
          <p:cNvSpPr txBox="1"/>
          <p:nvPr/>
        </p:nvSpPr>
        <p:spPr>
          <a:xfrm>
            <a:off x="106861" y="0"/>
            <a:ext cx="9116009" cy="523220"/>
          </a:xfrm>
          <a:prstGeom prst="rect">
            <a:avLst/>
          </a:prstGeom>
          <a:noFill/>
        </p:spPr>
        <p:txBody>
          <a:bodyPr wrap="square" rtlCol="0">
            <a:spAutoFit/>
          </a:bodyPr>
          <a:lstStyle/>
          <a:p>
            <a:r>
              <a:rPr lang="it-IT" sz="2800" dirty="0">
                <a:solidFill>
                  <a:srgbClr val="0066CC"/>
                </a:solidFill>
                <a:latin typeface="Arial" panose="020B0604020202020204" pitchFamily="34" charset="0"/>
                <a:cs typeface="Arial" panose="020B0604020202020204" pitchFamily="34" charset="0"/>
              </a:rPr>
              <a:t>Sportello Net Zero</a:t>
            </a:r>
          </a:p>
        </p:txBody>
      </p:sp>
      <p:sp>
        <p:nvSpPr>
          <p:cNvPr id="3" name="CasellaDiTesto 2">
            <a:extLst>
              <a:ext uri="{FF2B5EF4-FFF2-40B4-BE49-F238E27FC236}">
                <a16:creationId xmlns:a16="http://schemas.microsoft.com/office/drawing/2014/main" id="{BCF709AC-9CD0-6A08-DE92-D0AB1BF9BF83}"/>
              </a:ext>
            </a:extLst>
          </p:cNvPr>
          <p:cNvSpPr txBox="1"/>
          <p:nvPr/>
        </p:nvSpPr>
        <p:spPr>
          <a:xfrm>
            <a:off x="6096001" y="3238669"/>
            <a:ext cx="5948218" cy="2400657"/>
          </a:xfrm>
          <a:prstGeom prst="rect">
            <a:avLst/>
          </a:prstGeom>
          <a:noFill/>
        </p:spPr>
        <p:txBody>
          <a:bodyPr wrap="square">
            <a:spAutoFit/>
          </a:bodyPr>
          <a:lstStyle/>
          <a:p>
            <a:pPr algn="just">
              <a:lnSpc>
                <a:spcPts val="1100"/>
              </a:lnSpc>
              <a:spcAft>
                <a:spcPts val="600"/>
              </a:spcAft>
              <a:buClr>
                <a:srgbClr val="FF0000"/>
              </a:buClr>
            </a:pPr>
            <a:r>
              <a:rPr lang="it-IT" sz="1200" dirty="0"/>
              <a:t>* </a:t>
            </a:r>
            <a:r>
              <a:rPr lang="it-IT" sz="1200" b="1" dirty="0"/>
              <a:t>+ 15 punti </a:t>
            </a:r>
            <a:r>
              <a:rPr lang="it-IT" sz="1200" dirty="0"/>
              <a:t>percentuali fino a un'intensità </a:t>
            </a:r>
            <a:r>
              <a:rPr lang="it-IT" sz="1200" b="1" dirty="0"/>
              <a:t>massima </a:t>
            </a:r>
            <a:r>
              <a:rPr lang="it-IT" sz="1200" dirty="0"/>
              <a:t>dell'</a:t>
            </a:r>
            <a:r>
              <a:rPr lang="it-IT" sz="1200" b="1" dirty="0"/>
              <a:t>80%</a:t>
            </a:r>
            <a:r>
              <a:rPr lang="it-IT" sz="1200" dirty="0"/>
              <a:t> </a:t>
            </a:r>
            <a:r>
              <a:rPr lang="it-IT" sz="1200" b="1" dirty="0"/>
              <a:t>se è soddisfatta una delle seguenti condizioni</a:t>
            </a:r>
            <a:r>
              <a:rPr lang="it-IT" sz="1200" dirty="0"/>
              <a:t>:</a:t>
            </a:r>
          </a:p>
          <a:p>
            <a:pPr marL="182563" indent="-182563" algn="just">
              <a:buClr>
                <a:srgbClr val="FF0000"/>
              </a:buClr>
              <a:buFont typeface="Wingdings" panose="05000000000000000000" pitchFamily="2" charset="2"/>
              <a:buChar char="§"/>
            </a:pPr>
            <a:r>
              <a:rPr lang="it-IT" sz="1200" b="1" dirty="0"/>
              <a:t>collaborazione effettiva tra imprese </a:t>
            </a:r>
            <a:r>
              <a:rPr lang="it-IT" sz="1200" dirty="0"/>
              <a:t>di cui almeno una è una PMI (singola impresa non sostiene più del 70 % dei costi ammissibili);</a:t>
            </a:r>
          </a:p>
          <a:p>
            <a:pPr marL="182563" indent="-182563" algn="just">
              <a:spcBef>
                <a:spcPts val="225"/>
              </a:spcBef>
              <a:buClr>
                <a:srgbClr val="FF0000"/>
              </a:buClr>
              <a:buFont typeface="Wingdings" panose="05000000000000000000" pitchFamily="2" charset="2"/>
              <a:buChar char="§"/>
            </a:pPr>
            <a:r>
              <a:rPr lang="it-IT" sz="1200" b="1" dirty="0"/>
              <a:t>collaborazione effettiva tra un'impresa e uno o più organismi di ricerca </a:t>
            </a:r>
            <a:r>
              <a:rPr lang="it-IT" sz="1200" dirty="0"/>
              <a:t>se tali organismi sostengono  almeno il 10 % dei costi ammissibili e hanno il diritto alla pubblicazione dei risultati della propria ricerca; .</a:t>
            </a:r>
          </a:p>
          <a:p>
            <a:pPr marL="182563" indent="-182563" algn="just">
              <a:spcBef>
                <a:spcPts val="225"/>
              </a:spcBef>
              <a:buClr>
                <a:srgbClr val="FF0000"/>
              </a:buClr>
              <a:buFont typeface="Wingdings" panose="05000000000000000000" pitchFamily="2" charset="2"/>
              <a:buChar char="§"/>
            </a:pPr>
            <a:r>
              <a:rPr lang="it-IT" sz="1200" dirty="0"/>
              <a:t>se il progetto è realizzato in una regione assistita che soddisfa le condizioni di cui all'articolo 107, comma 3, lettera a), del TFUE</a:t>
            </a:r>
          </a:p>
          <a:p>
            <a:pPr algn="just">
              <a:spcBef>
                <a:spcPts val="225"/>
              </a:spcBef>
              <a:buClr>
                <a:srgbClr val="FF0000"/>
              </a:buClr>
            </a:pPr>
            <a:r>
              <a:rPr lang="it-IT" sz="1200" b="1" dirty="0"/>
              <a:t>* + 5 punti </a:t>
            </a:r>
            <a:r>
              <a:rPr lang="it-IT" sz="1200" dirty="0"/>
              <a:t>se il progetto è realizzato in una regione assistita che soddisfa le condizioni di cui all'articolo 107, comma 3, lettera c), del TFUE</a:t>
            </a:r>
          </a:p>
          <a:p>
            <a:pPr algn="just">
              <a:spcBef>
                <a:spcPts val="225"/>
              </a:spcBef>
              <a:buClr>
                <a:srgbClr val="FF0000"/>
              </a:buClr>
            </a:pPr>
            <a:endParaRPr lang="it-IT" sz="1200" dirty="0"/>
          </a:p>
        </p:txBody>
      </p:sp>
      <p:graphicFrame>
        <p:nvGraphicFramePr>
          <p:cNvPr id="4" name="Tabella 3">
            <a:extLst>
              <a:ext uri="{FF2B5EF4-FFF2-40B4-BE49-F238E27FC236}">
                <a16:creationId xmlns:a16="http://schemas.microsoft.com/office/drawing/2014/main" id="{9C7DDB52-2733-4C1F-D9BB-A4A44D76FADE}"/>
              </a:ext>
            </a:extLst>
          </p:cNvPr>
          <p:cNvGraphicFramePr>
            <a:graphicFrameLocks noGrp="1"/>
          </p:cNvGraphicFramePr>
          <p:nvPr>
            <p:extLst>
              <p:ext uri="{D42A27DB-BD31-4B8C-83A1-F6EECF244321}">
                <p14:modId xmlns:p14="http://schemas.microsoft.com/office/powerpoint/2010/main" val="2606382393"/>
              </p:ext>
            </p:extLst>
          </p:nvPr>
        </p:nvGraphicFramePr>
        <p:xfrm>
          <a:off x="6096000" y="1524846"/>
          <a:ext cx="6094814" cy="1548157"/>
        </p:xfrm>
        <a:graphic>
          <a:graphicData uri="http://schemas.openxmlformats.org/drawingml/2006/table">
            <a:tbl>
              <a:tblPr/>
              <a:tblGrid>
                <a:gridCol w="2098209">
                  <a:extLst>
                    <a:ext uri="{9D8B030D-6E8A-4147-A177-3AD203B41FA5}">
                      <a16:colId xmlns:a16="http://schemas.microsoft.com/office/drawing/2014/main" val="2362830617"/>
                    </a:ext>
                  </a:extLst>
                </a:gridCol>
                <a:gridCol w="1260111">
                  <a:extLst>
                    <a:ext uri="{9D8B030D-6E8A-4147-A177-3AD203B41FA5}">
                      <a16:colId xmlns:a16="http://schemas.microsoft.com/office/drawing/2014/main" val="715899392"/>
                    </a:ext>
                  </a:extLst>
                </a:gridCol>
                <a:gridCol w="1382624">
                  <a:extLst>
                    <a:ext uri="{9D8B030D-6E8A-4147-A177-3AD203B41FA5}">
                      <a16:colId xmlns:a16="http://schemas.microsoft.com/office/drawing/2014/main" val="3927028090"/>
                    </a:ext>
                  </a:extLst>
                </a:gridCol>
                <a:gridCol w="1353870">
                  <a:extLst>
                    <a:ext uri="{9D8B030D-6E8A-4147-A177-3AD203B41FA5}">
                      <a16:colId xmlns:a16="http://schemas.microsoft.com/office/drawing/2014/main" val="725311675"/>
                    </a:ext>
                  </a:extLst>
                </a:gridCol>
              </a:tblGrid>
              <a:tr h="300838">
                <a:tc>
                  <a:txBody>
                    <a:bodyPr/>
                    <a:lstStyle/>
                    <a:p>
                      <a:pPr algn="l" fontAlgn="b"/>
                      <a:endParaRPr lang="it-IT" sz="1100" b="0" i="1" u="none" strike="noStrike" dirty="0">
                        <a:solidFill>
                          <a:srgbClr val="000000"/>
                        </a:solidFill>
                        <a:effectLst/>
                        <a:latin typeface="+mn-lt"/>
                      </a:endParaRP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gridSpan="3">
                  <a:txBody>
                    <a:bodyPr/>
                    <a:lstStyle/>
                    <a:p>
                      <a:pPr algn="ctr" fontAlgn="b"/>
                      <a:endParaRPr lang="it-IT" sz="1100" b="1" i="0" u="none" strike="noStrike" dirty="0">
                        <a:solidFill>
                          <a:schemeClr val="tx1"/>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it-IT" sz="900" b="1" i="0" u="none" strike="noStrike" dirty="0">
                        <a:solidFill>
                          <a:srgbClr val="000000"/>
                        </a:solidFill>
                        <a:effectLst/>
                        <a:latin typeface="Trebuchet MS" panose="020B0603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B0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it-IT" sz="900" b="1" i="0" u="none" strike="noStrike" dirty="0">
                        <a:solidFill>
                          <a:srgbClr val="000000"/>
                        </a:solidFill>
                        <a:effectLst/>
                        <a:latin typeface="Trebuchet MS" panose="020B0603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B0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42540597"/>
                  </a:ext>
                </a:extLst>
              </a:tr>
              <a:tr h="316815">
                <a:tc>
                  <a:txBody>
                    <a:bodyPr/>
                    <a:lstStyle/>
                    <a:p>
                      <a:pPr algn="l" fontAlgn="b"/>
                      <a:endParaRPr lang="it-IT" sz="1100" b="1" i="0" u="none" strike="noStrike" dirty="0">
                        <a:solidFill>
                          <a:srgbClr val="000000"/>
                        </a:solidFill>
                        <a:effectLst/>
                        <a:latin typeface="+mn-lt"/>
                      </a:endParaRP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fontAlgn="b"/>
                      <a:r>
                        <a:rPr lang="it-IT" sz="1100" b="1" u="none" strike="noStrike" dirty="0">
                          <a:effectLst/>
                          <a:latin typeface="+mn-lt"/>
                        </a:rPr>
                        <a:t>Spese di ricerca industriale *</a:t>
                      </a:r>
                      <a:endParaRPr lang="it-IT" sz="11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fontAlgn="b"/>
                      <a:r>
                        <a:rPr lang="it-IT" sz="1100" b="1" i="0" u="none" strike="noStrike" dirty="0">
                          <a:solidFill>
                            <a:srgbClr val="000000"/>
                          </a:solidFill>
                          <a:effectLst/>
                          <a:latin typeface="+mn-lt"/>
                        </a:rPr>
                        <a:t>Spese di sviluppo sperimentale*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fontAlgn="b"/>
                      <a:r>
                        <a:rPr lang="it-IT" sz="1100" b="1" i="0" u="none" strike="noStrike" dirty="0">
                          <a:solidFill>
                            <a:srgbClr val="000000"/>
                          </a:solidFill>
                          <a:effectLst/>
                          <a:latin typeface="+mn-lt"/>
                        </a:rPr>
                        <a:t>Spese progetto di innovazione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36563737"/>
                  </a:ext>
                </a:extLst>
              </a:tr>
              <a:tr h="300838">
                <a:tc>
                  <a:txBody>
                    <a:bodyPr/>
                    <a:lstStyle/>
                    <a:p>
                      <a:pPr algn="l" fontAlgn="b"/>
                      <a:r>
                        <a:rPr lang="it-IT" sz="1100" b="1" i="0" u="none" strike="noStrike" dirty="0">
                          <a:solidFill>
                            <a:srgbClr val="000000"/>
                          </a:solidFill>
                          <a:effectLst/>
                          <a:latin typeface="+mn-lt"/>
                        </a:rPr>
                        <a:t>Piccola Impresa</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100" b="1" i="0" u="none" strike="noStrike" dirty="0">
                          <a:solidFill>
                            <a:srgbClr val="000000"/>
                          </a:solidFill>
                          <a:effectLst/>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100" b="1" i="0" u="none" strike="noStrike" dirty="0">
                          <a:solidFill>
                            <a:srgbClr val="000000"/>
                          </a:solidFill>
                          <a:effectLst/>
                          <a:latin typeface="+mn-lt"/>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100" b="1" i="0" u="none" strike="noStrike" dirty="0">
                          <a:solidFill>
                            <a:srgbClr val="000000"/>
                          </a:solidFill>
                          <a:effectLst/>
                          <a:latin typeface="+mn-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5848617"/>
                  </a:ext>
                </a:extLst>
              </a:tr>
              <a:tr h="300838">
                <a:tc>
                  <a:txBody>
                    <a:bodyPr/>
                    <a:lstStyle/>
                    <a:p>
                      <a:pPr algn="l" fontAlgn="b"/>
                      <a:r>
                        <a:rPr lang="it-IT" sz="1100" b="1" i="0" u="none" strike="noStrike" dirty="0">
                          <a:solidFill>
                            <a:srgbClr val="000000"/>
                          </a:solidFill>
                          <a:effectLst/>
                          <a:latin typeface="+mn-lt"/>
                        </a:rPr>
                        <a:t>Media Impresa</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100" b="1" i="0" u="none" strike="noStrike" dirty="0">
                          <a:solidFill>
                            <a:srgbClr val="000000"/>
                          </a:solidFill>
                          <a:effectLst/>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100" b="1" i="0" u="none" strike="noStrike" dirty="0">
                          <a:solidFill>
                            <a:srgbClr val="000000"/>
                          </a:solidFill>
                          <a:effectLst/>
                          <a:latin typeface="+mn-lt"/>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100" b="1" i="0" u="none" strike="noStrike" dirty="0">
                          <a:solidFill>
                            <a:srgbClr val="000000"/>
                          </a:solidFill>
                          <a:effectLst/>
                          <a:latin typeface="+mn-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32119"/>
                  </a:ext>
                </a:extLst>
              </a:tr>
              <a:tr h="300838">
                <a:tc>
                  <a:txBody>
                    <a:bodyPr/>
                    <a:lstStyle/>
                    <a:p>
                      <a:pPr algn="l" fontAlgn="b"/>
                      <a:r>
                        <a:rPr lang="it-IT" sz="1100" b="1" u="none" strike="noStrike" dirty="0">
                          <a:effectLst/>
                          <a:latin typeface="+mn-lt"/>
                        </a:rPr>
                        <a:t>Grande Impresa</a:t>
                      </a:r>
                      <a:endParaRPr lang="it-IT" sz="1100" b="1" i="0" u="none" strike="noStrike" dirty="0">
                        <a:solidFill>
                          <a:srgbClr val="000000"/>
                        </a:solidFill>
                        <a:effectLst/>
                        <a:latin typeface="+mn-lt"/>
                      </a:endParaRP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100" b="1" i="0" u="none" strike="noStrike" dirty="0">
                          <a:solidFill>
                            <a:srgbClr val="000000"/>
                          </a:solidFill>
                          <a:effectLst/>
                          <a:latin typeface="+mn-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100" b="1" i="0" u="none" strike="noStrike" dirty="0">
                          <a:solidFill>
                            <a:srgbClr val="000000"/>
                          </a:solidFill>
                          <a:effectLst/>
                          <a:latin typeface="+mn-lt"/>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100" b="1" i="0" u="none" strike="noStrike" dirty="0">
                          <a:solidFill>
                            <a:srgbClr val="000000"/>
                          </a:solidFill>
                          <a:effectLst/>
                          <a:latin typeface="+mn-lt"/>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3564972"/>
                  </a:ext>
                </a:extLst>
              </a:tr>
            </a:tbl>
          </a:graphicData>
        </a:graphic>
      </p:graphicFrame>
      <p:sp>
        <p:nvSpPr>
          <p:cNvPr id="7" name="CasellaDiTesto 6">
            <a:extLst>
              <a:ext uri="{FF2B5EF4-FFF2-40B4-BE49-F238E27FC236}">
                <a16:creationId xmlns:a16="http://schemas.microsoft.com/office/drawing/2014/main" id="{0BECE8E4-B8FD-6D57-1C3E-14005F2B1067}"/>
              </a:ext>
            </a:extLst>
          </p:cNvPr>
          <p:cNvSpPr txBox="1"/>
          <p:nvPr/>
        </p:nvSpPr>
        <p:spPr>
          <a:xfrm>
            <a:off x="171968" y="1262934"/>
            <a:ext cx="5548572" cy="1600438"/>
          </a:xfrm>
          <a:prstGeom prst="rect">
            <a:avLst/>
          </a:prstGeom>
          <a:noFill/>
        </p:spPr>
        <p:txBody>
          <a:bodyPr wrap="square">
            <a:spAutoFit/>
          </a:bodyPr>
          <a:lstStyle/>
          <a:p>
            <a:pPr marL="0" indent="0" algn="just">
              <a:buNone/>
            </a:pPr>
            <a:r>
              <a:rPr lang="it-IT" sz="1400" kern="0" dirty="0">
                <a:latin typeface="+mn-lt"/>
              </a:rPr>
              <a:t>Sono agevolabili su tutto il territorio nazionale </a:t>
            </a:r>
            <a:r>
              <a:rPr lang="it-IT" sz="1400" b="1" kern="0" dirty="0">
                <a:latin typeface="+mn-lt"/>
              </a:rPr>
              <a:t>progetti di Ricerca, Sviluppo sperimentale e Innovazione di processo e dell’organizzazione </a:t>
            </a:r>
            <a:r>
              <a:rPr lang="it-IT" sz="1400" kern="0" dirty="0">
                <a:latin typeface="+mn-lt"/>
              </a:rPr>
              <a:t>legati a progetti di investimenti industriali</a:t>
            </a:r>
            <a:r>
              <a:rPr lang="it-IT" sz="1400" kern="0" dirty="0"/>
              <a:t> e di tutela ambientale</a:t>
            </a:r>
            <a:r>
              <a:rPr lang="it-IT" sz="1400" kern="0" dirty="0">
                <a:latin typeface="+mn-lt"/>
              </a:rPr>
              <a:t>.</a:t>
            </a:r>
          </a:p>
          <a:p>
            <a:pPr marL="0" indent="0" algn="just">
              <a:buNone/>
            </a:pPr>
            <a:endParaRPr lang="it-IT" sz="1400" kern="0" dirty="0">
              <a:latin typeface="+mn-lt"/>
            </a:endParaRPr>
          </a:p>
          <a:p>
            <a:pPr marL="0" indent="0" algn="just">
              <a:buNone/>
            </a:pPr>
            <a:r>
              <a:rPr lang="it-IT" sz="1400" kern="0" dirty="0">
                <a:latin typeface="+mn-lt"/>
              </a:rPr>
              <a:t>Tra i </a:t>
            </a:r>
            <a:r>
              <a:rPr lang="it-IT" sz="1400" kern="0" dirty="0"/>
              <a:t>beneficiari possono rientrare anche </a:t>
            </a:r>
            <a:r>
              <a:rPr lang="it-IT" sz="1400" kern="0" dirty="0">
                <a:latin typeface="+mn-lt"/>
              </a:rPr>
              <a:t>gli </a:t>
            </a:r>
            <a:r>
              <a:rPr lang="it-IT" sz="1400" b="1" kern="0" dirty="0">
                <a:latin typeface="+mn-lt"/>
              </a:rPr>
              <a:t>organismi di ricerca e diffusione della conoscenza</a:t>
            </a:r>
            <a:r>
              <a:rPr lang="it-IT" sz="1400" kern="0" dirty="0">
                <a:latin typeface="+mn-lt"/>
              </a:rPr>
              <a:t> limitatamente ai programmi congiunti di ricerca industriale e di sviluppo sperimentale.</a:t>
            </a:r>
          </a:p>
        </p:txBody>
      </p:sp>
      <p:sp>
        <p:nvSpPr>
          <p:cNvPr id="8" name="CasellaDiTesto 7">
            <a:extLst>
              <a:ext uri="{FF2B5EF4-FFF2-40B4-BE49-F238E27FC236}">
                <a16:creationId xmlns:a16="http://schemas.microsoft.com/office/drawing/2014/main" id="{FE28F9AD-FD9F-8AD9-2F79-84CC6573077C}"/>
              </a:ext>
            </a:extLst>
          </p:cNvPr>
          <p:cNvSpPr txBox="1"/>
          <p:nvPr/>
        </p:nvSpPr>
        <p:spPr>
          <a:xfrm>
            <a:off x="147266" y="3051439"/>
            <a:ext cx="4675278" cy="1387559"/>
          </a:xfrm>
          <a:prstGeom prst="rect">
            <a:avLst/>
          </a:prstGeom>
          <a:noFill/>
        </p:spPr>
        <p:txBody>
          <a:bodyPr wrap="square" lIns="91440" tIns="45720" rIns="91440" bIns="45720" anchor="t">
            <a:spAutoFit/>
          </a:bodyPr>
          <a:lstStyle/>
          <a:p>
            <a:pPr>
              <a:lnSpc>
                <a:spcPts val="1100"/>
              </a:lnSpc>
              <a:spcAft>
                <a:spcPts val="600"/>
              </a:spcAft>
              <a:buClr>
                <a:srgbClr val="FF0000"/>
              </a:buClr>
            </a:pPr>
            <a:r>
              <a:rPr lang="it-IT" sz="1400" b="1" dirty="0"/>
              <a:t>Spese ammissibili Progetti di Ricerca Sviluppo e innovazione:</a:t>
            </a:r>
          </a:p>
          <a:p>
            <a:pPr marL="628650" lvl="1" indent="-185738">
              <a:buClr>
                <a:srgbClr val="FF0000"/>
              </a:buClr>
              <a:buFont typeface="Wingdings" panose="05000000000000000000" pitchFamily="2" charset="2"/>
              <a:buChar char="§"/>
            </a:pPr>
            <a:r>
              <a:rPr lang="it-IT" sz="1400" kern="0" dirty="0"/>
              <a:t>C</a:t>
            </a:r>
            <a:r>
              <a:rPr lang="it-IT" sz="1400" kern="0" dirty="0">
                <a:latin typeface="+mn-lt"/>
              </a:rPr>
              <a:t>osti per il personale</a:t>
            </a:r>
          </a:p>
          <a:p>
            <a:pPr marL="628650" lvl="1" indent="-185738">
              <a:buClr>
                <a:srgbClr val="FF0000"/>
              </a:buClr>
              <a:buFont typeface="Wingdings" panose="05000000000000000000" pitchFamily="2" charset="2"/>
              <a:buChar char="§"/>
            </a:pPr>
            <a:r>
              <a:rPr lang="it-IT" sz="1400" kern="0" dirty="0">
                <a:latin typeface="+mn-lt"/>
              </a:rPr>
              <a:t>Strumenti e attrezzature (quote di amm.to)</a:t>
            </a:r>
          </a:p>
          <a:p>
            <a:pPr marL="628650" lvl="1" indent="-185738">
              <a:buClr>
                <a:srgbClr val="FF0000"/>
              </a:buClr>
              <a:buFont typeface="Wingdings" panose="05000000000000000000" pitchFamily="2" charset="2"/>
              <a:buChar char="§"/>
            </a:pPr>
            <a:r>
              <a:rPr lang="it-IT" sz="1400" kern="0" dirty="0">
                <a:latin typeface="+mn-lt"/>
              </a:rPr>
              <a:t>Ricerca contrattuale</a:t>
            </a:r>
          </a:p>
          <a:p>
            <a:pPr marL="628650" lvl="1" indent="-185738">
              <a:buClr>
                <a:srgbClr val="FF0000"/>
              </a:buClr>
              <a:buFont typeface="Wingdings" panose="05000000000000000000" pitchFamily="2" charset="2"/>
              <a:buChar char="§"/>
            </a:pPr>
            <a:r>
              <a:rPr lang="it-IT" sz="1400" kern="0" dirty="0"/>
              <a:t>S</a:t>
            </a:r>
            <a:r>
              <a:rPr lang="it-IT" sz="1400" kern="0" dirty="0">
                <a:latin typeface="+mn-lt"/>
              </a:rPr>
              <a:t>pese generali</a:t>
            </a:r>
          </a:p>
          <a:p>
            <a:pPr marL="628650" lvl="1" indent="-185738">
              <a:buClr>
                <a:srgbClr val="FF0000"/>
              </a:buClr>
              <a:buFont typeface="Wingdings" panose="05000000000000000000" pitchFamily="2" charset="2"/>
              <a:buChar char="§"/>
            </a:pPr>
            <a:r>
              <a:rPr lang="it-IT" sz="1400" kern="0" dirty="0">
                <a:latin typeface="+mn-lt"/>
              </a:rPr>
              <a:t>Materiali</a:t>
            </a:r>
          </a:p>
        </p:txBody>
      </p:sp>
      <p:sp>
        <p:nvSpPr>
          <p:cNvPr id="9" name="Rettangolo 8">
            <a:extLst>
              <a:ext uri="{FF2B5EF4-FFF2-40B4-BE49-F238E27FC236}">
                <a16:creationId xmlns:a16="http://schemas.microsoft.com/office/drawing/2014/main" id="{321C7C78-4F4C-795C-80C7-6A86AB723954}"/>
              </a:ext>
            </a:extLst>
          </p:cNvPr>
          <p:cNvSpPr/>
          <p:nvPr/>
        </p:nvSpPr>
        <p:spPr>
          <a:xfrm>
            <a:off x="147782" y="4731105"/>
            <a:ext cx="5227782" cy="11939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5E482266-8672-601D-AE56-C5B697F0963F}"/>
              </a:ext>
            </a:extLst>
          </p:cNvPr>
          <p:cNvSpPr txBox="1"/>
          <p:nvPr/>
        </p:nvSpPr>
        <p:spPr>
          <a:xfrm>
            <a:off x="277332" y="4820223"/>
            <a:ext cx="5098232" cy="1015663"/>
          </a:xfrm>
          <a:prstGeom prst="rect">
            <a:avLst/>
          </a:prstGeom>
          <a:noFill/>
        </p:spPr>
        <p:txBody>
          <a:bodyPr wrap="square">
            <a:spAutoFit/>
          </a:bodyPr>
          <a:lstStyle/>
          <a:p>
            <a:pPr algn="just"/>
            <a:r>
              <a:rPr lang="it-IT" sz="1200" b="1" dirty="0"/>
              <a:t>NB: </a:t>
            </a:r>
            <a:r>
              <a:rPr lang="it-IT" sz="1200" dirty="0"/>
              <a:t>Per i progetti di </a:t>
            </a:r>
            <a:r>
              <a:rPr lang="it-IT" sz="1200" b="1" dirty="0"/>
              <a:t>innovazione dell’organizzazione e di innovazione di processo,</a:t>
            </a:r>
            <a:r>
              <a:rPr lang="it-IT" sz="1200" dirty="0"/>
              <a:t> le imprese di grandi dimensioni sono ammissibili solo nell’ambito di un programma congiunto con PMI dove queste ultime sostengono cumulativamente almeno il 30 per cento del totale dei costi ammissibili del progetto di innovazione dell’organizzazione o di innovazione di processo.</a:t>
            </a:r>
          </a:p>
        </p:txBody>
      </p:sp>
      <p:pic>
        <p:nvPicPr>
          <p:cNvPr id="6" name="Immagine 5">
            <a:extLst>
              <a:ext uri="{FF2B5EF4-FFF2-40B4-BE49-F238E27FC236}">
                <a16:creationId xmlns:a16="http://schemas.microsoft.com/office/drawing/2014/main" id="{6C28C005-82C2-1443-A1F1-7BE46C1C1181}"/>
              </a:ext>
            </a:extLst>
          </p:cNvPr>
          <p:cNvPicPr>
            <a:picLocks noChangeAspect="1"/>
          </p:cNvPicPr>
          <p:nvPr/>
        </p:nvPicPr>
        <p:blipFill>
          <a:blip r:embed="rId2"/>
          <a:stretch>
            <a:fillRect/>
          </a:stretch>
        </p:blipFill>
        <p:spPr>
          <a:xfrm>
            <a:off x="9543790" y="28090"/>
            <a:ext cx="2309060" cy="950216"/>
          </a:xfrm>
          <a:prstGeom prst="rect">
            <a:avLst/>
          </a:prstGeom>
        </p:spPr>
      </p:pic>
    </p:spTree>
    <p:extLst>
      <p:ext uri="{BB962C8B-B14F-4D97-AF65-F5344CB8AC3E}">
        <p14:creationId xmlns:p14="http://schemas.microsoft.com/office/powerpoint/2010/main" val="1118102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con angoli arrotondati 11">
            <a:extLst>
              <a:ext uri="{FF2B5EF4-FFF2-40B4-BE49-F238E27FC236}">
                <a16:creationId xmlns:a16="http://schemas.microsoft.com/office/drawing/2014/main" id="{F7D05788-5BDB-D932-E318-C51242258C24}"/>
              </a:ext>
            </a:extLst>
          </p:cNvPr>
          <p:cNvSpPr/>
          <p:nvPr/>
        </p:nvSpPr>
        <p:spPr>
          <a:xfrm>
            <a:off x="240527" y="3598817"/>
            <a:ext cx="4230255" cy="2246769"/>
          </a:xfrm>
          <a:prstGeom prst="roundRect">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solidFill>
                <a:srgbClr val="4D123F"/>
              </a:solidFill>
            </a:endParaRPr>
          </a:p>
        </p:txBody>
      </p:sp>
      <p:sp>
        <p:nvSpPr>
          <p:cNvPr id="23" name="CasellaDiTesto 22">
            <a:extLst>
              <a:ext uri="{FF2B5EF4-FFF2-40B4-BE49-F238E27FC236}">
                <a16:creationId xmlns:a16="http://schemas.microsoft.com/office/drawing/2014/main" id="{D30B1DA9-D09A-42A2-AEDC-4BBAB36BB58F}"/>
              </a:ext>
            </a:extLst>
          </p:cNvPr>
          <p:cNvSpPr txBox="1"/>
          <p:nvPr/>
        </p:nvSpPr>
        <p:spPr>
          <a:xfrm>
            <a:off x="1154546" y="1278683"/>
            <a:ext cx="10714182" cy="523220"/>
          </a:xfrm>
          <a:prstGeom prst="rect">
            <a:avLst/>
          </a:prstGeom>
          <a:noFill/>
        </p:spPr>
        <p:txBody>
          <a:bodyPr wrap="square" lIns="91440" tIns="45720" rIns="91440" bIns="45720" anchor="t">
            <a:spAutoFit/>
          </a:bodyPr>
          <a:lstStyle/>
          <a:p>
            <a:pPr marL="0" indent="0" algn="just">
              <a:buNone/>
            </a:pPr>
            <a:r>
              <a:rPr lang="it-IT" sz="1400" b="1" kern="0" dirty="0">
                <a:latin typeface="+mn-lt"/>
              </a:rPr>
              <a:t>L’ammontare delle agevolazioni dipende dall’intensità di aiuto in base al regime applicabile e dal tipo di agevolazione prescelta. </a:t>
            </a:r>
          </a:p>
          <a:p>
            <a:pPr marL="0" indent="0" algn="just">
              <a:buNone/>
            </a:pPr>
            <a:endParaRPr lang="it-IT" sz="1400" kern="0" dirty="0">
              <a:latin typeface="+mn-lt"/>
            </a:endParaRPr>
          </a:p>
        </p:txBody>
      </p:sp>
      <p:sp>
        <p:nvSpPr>
          <p:cNvPr id="35" name="Rettangolo 34">
            <a:extLst>
              <a:ext uri="{FF2B5EF4-FFF2-40B4-BE49-F238E27FC236}">
                <a16:creationId xmlns:a16="http://schemas.microsoft.com/office/drawing/2014/main" id="{3583A0DF-6F03-473C-BE1C-C4D9271ABC90}"/>
              </a:ext>
            </a:extLst>
          </p:cNvPr>
          <p:cNvSpPr/>
          <p:nvPr/>
        </p:nvSpPr>
        <p:spPr>
          <a:xfrm>
            <a:off x="0" y="720694"/>
            <a:ext cx="8891081" cy="43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p:txBody>
      </p:sp>
      <p:sp>
        <p:nvSpPr>
          <p:cNvPr id="38" name="Titolo 1">
            <a:extLst>
              <a:ext uri="{FF2B5EF4-FFF2-40B4-BE49-F238E27FC236}">
                <a16:creationId xmlns:a16="http://schemas.microsoft.com/office/drawing/2014/main" id="{33985C62-00DF-481C-B180-70BFC630088C}"/>
              </a:ext>
            </a:extLst>
          </p:cNvPr>
          <p:cNvSpPr txBox="1">
            <a:spLocks/>
          </p:cNvSpPr>
          <p:nvPr/>
        </p:nvSpPr>
        <p:spPr>
          <a:xfrm>
            <a:off x="-2" y="593926"/>
            <a:ext cx="11066805"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rPr>
              <a:t>LA COPERTURA FINANZIARIA DELLE INIZIATIVE</a:t>
            </a:r>
          </a:p>
        </p:txBody>
      </p:sp>
      <p:sp>
        <p:nvSpPr>
          <p:cNvPr id="3" name="Rettangolo 1">
            <a:extLst>
              <a:ext uri="{FF2B5EF4-FFF2-40B4-BE49-F238E27FC236}">
                <a16:creationId xmlns:a16="http://schemas.microsoft.com/office/drawing/2014/main" id="{7697D242-0245-383D-3046-F69057A27FD7}"/>
              </a:ext>
            </a:extLst>
          </p:cNvPr>
          <p:cNvSpPr>
            <a:spLocks noChangeArrowheads="1"/>
          </p:cNvSpPr>
          <p:nvPr/>
        </p:nvSpPr>
        <p:spPr bwMode="auto">
          <a:xfrm>
            <a:off x="5260616" y="3658335"/>
            <a:ext cx="6108715" cy="1231106"/>
          </a:xfrm>
          <a:prstGeom prst="rect">
            <a:avLst/>
          </a:prstGeom>
          <a:noFill/>
          <a:ln w="9525">
            <a:noFill/>
            <a:miter lim="800000"/>
            <a:headEnd/>
            <a:tailEnd/>
          </a:ln>
        </p:spPr>
        <p:txBody>
          <a:bodyPr wrap="square">
            <a:spAutoFit/>
          </a:bodyPr>
          <a:lstStyle/>
          <a:p>
            <a:pPr algn="just" fontAlgn="auto">
              <a:spcBef>
                <a:spcPts val="600"/>
              </a:spcBef>
              <a:spcAft>
                <a:spcPts val="0"/>
              </a:spcAft>
              <a:buClr>
                <a:srgbClr val="C00000"/>
              </a:buClr>
              <a:defRPr/>
            </a:pPr>
            <a:r>
              <a:rPr lang="it-IT" sz="1200" dirty="0">
                <a:latin typeface="Calibri" panose="020F0502020204030204" pitchFamily="34" charset="0"/>
              </a:rPr>
              <a:t>La parte delle spese non coperte dalle agevolazioni deve trovare copertura attraverso </a:t>
            </a:r>
            <a:r>
              <a:rPr lang="it-IT" sz="1200" b="1" dirty="0">
                <a:solidFill>
                  <a:srgbClr val="C00000"/>
                </a:solidFill>
                <a:latin typeface="Calibri" panose="020F0502020204030204" pitchFamily="34" charset="0"/>
              </a:rPr>
              <a:t>risorse</a:t>
            </a:r>
            <a:r>
              <a:rPr lang="it-IT" sz="1200" b="1" dirty="0">
                <a:solidFill>
                  <a:srgbClr val="FF0000"/>
                </a:solidFill>
                <a:latin typeface="Calibri" panose="020F0502020204030204" pitchFamily="34" charset="0"/>
              </a:rPr>
              <a:t> </a:t>
            </a:r>
            <a:r>
              <a:rPr lang="it-IT" sz="1200" b="1" dirty="0">
                <a:solidFill>
                  <a:srgbClr val="C00000"/>
                </a:solidFill>
                <a:latin typeface="Calibri" panose="020F0502020204030204" pitchFamily="34" charset="0"/>
              </a:rPr>
              <a:t>proprie</a:t>
            </a:r>
            <a:r>
              <a:rPr lang="it-IT" sz="1200" dirty="0">
                <a:latin typeface="Calibri" panose="020F0502020204030204" pitchFamily="34" charset="0"/>
              </a:rPr>
              <a:t> ovvero mediante </a:t>
            </a:r>
            <a:r>
              <a:rPr lang="it-IT" sz="1200" b="1" dirty="0">
                <a:solidFill>
                  <a:srgbClr val="C00000"/>
                </a:solidFill>
                <a:latin typeface="Calibri" panose="020F0502020204030204" pitchFamily="34" charset="0"/>
              </a:rPr>
              <a:t>finanziamento esterno. </a:t>
            </a:r>
            <a:r>
              <a:rPr lang="it-IT" sz="1200" dirty="0">
                <a:latin typeface="Calibri" panose="020F0502020204030204" pitchFamily="34" charset="0"/>
              </a:rPr>
              <a:t>A tal fine in fase di presentazione l’impresa deve presentare </a:t>
            </a:r>
            <a:r>
              <a:rPr lang="it-IT" sz="1200" u="sng" dirty="0">
                <a:latin typeface="Calibri" panose="020F0502020204030204" pitchFamily="34" charset="0"/>
              </a:rPr>
              <a:t>apposite lettere bancarie</a:t>
            </a:r>
            <a:r>
              <a:rPr lang="it-IT" sz="1200" dirty="0">
                <a:latin typeface="Calibri" panose="020F0502020204030204" pitchFamily="34" charset="0"/>
              </a:rPr>
              <a:t>. </a:t>
            </a:r>
          </a:p>
          <a:p>
            <a:pPr algn="ctr"/>
            <a:endParaRPr lang="it-IT" sz="1200" dirty="0">
              <a:solidFill>
                <a:srgbClr val="FF0000"/>
              </a:solidFill>
              <a:latin typeface="Calibri" panose="020F0502020204030204" pitchFamily="34" charset="0"/>
            </a:endParaRPr>
          </a:p>
          <a:p>
            <a:pPr algn="just"/>
            <a:r>
              <a:rPr lang="it-IT" sz="1200" dirty="0">
                <a:latin typeface="Calibri" panose="020F0502020204030204" pitchFamily="34" charset="0"/>
              </a:rPr>
              <a:t>La copertura complessiva deve tener conto anche dell’IVA, e delle spese ritenute non ammissibili dalla valutazione istruttoria o non richieste alle agevolazioni</a:t>
            </a:r>
            <a:r>
              <a:rPr lang="it-IT" sz="1400" dirty="0">
                <a:latin typeface="Calibri" panose="020F0502020204030204" pitchFamily="34" charset="0"/>
              </a:rPr>
              <a:t>.</a:t>
            </a:r>
            <a:endParaRPr lang="it-IT" sz="1400" dirty="0">
              <a:highlight>
                <a:srgbClr val="FFFF00"/>
              </a:highlight>
              <a:latin typeface="Calibri" panose="020F0502020204030204" pitchFamily="34" charset="0"/>
            </a:endParaRPr>
          </a:p>
        </p:txBody>
      </p:sp>
      <p:sp>
        <p:nvSpPr>
          <p:cNvPr id="6" name="Rettangolo con angoli arrotondati 5">
            <a:extLst>
              <a:ext uri="{FF2B5EF4-FFF2-40B4-BE49-F238E27FC236}">
                <a16:creationId xmlns:a16="http://schemas.microsoft.com/office/drawing/2014/main" id="{B9FCB8B9-CD65-BE34-2501-E8B249267AA5}"/>
              </a:ext>
            </a:extLst>
          </p:cNvPr>
          <p:cNvSpPr/>
          <p:nvPr/>
        </p:nvSpPr>
        <p:spPr bwMode="auto">
          <a:xfrm>
            <a:off x="540924" y="2072167"/>
            <a:ext cx="1700514" cy="715089"/>
          </a:xfrm>
          <a:prstGeom prst="roundRect">
            <a:avLst/>
          </a:prstGeom>
          <a:noFill/>
          <a:ln w="15875">
            <a:solidFill>
              <a:srgbClr val="FF0000"/>
            </a:solidFill>
          </a:ln>
          <a:effectLst/>
        </p:spPr>
        <p:txBody>
          <a:bodyPr wrap="square" lIns="0" tIns="0" rIns="0" bIns="0" rtlCol="0" anchor="t">
            <a:spAutoFit/>
          </a:bodyPr>
          <a:lstStyle/>
          <a:p>
            <a:pPr algn="ctr"/>
            <a:r>
              <a:rPr lang="it-IT" sz="1400" b="1" dirty="0">
                <a:ln w="0"/>
              </a:rPr>
              <a:t>SI PUÒ SCEGLIERE TRA DUE MODALITA DI AGEVOLAZIONE</a:t>
            </a:r>
          </a:p>
        </p:txBody>
      </p:sp>
      <p:sp>
        <p:nvSpPr>
          <p:cNvPr id="7" name="Rettangolo con angoli arrotondati 6">
            <a:extLst>
              <a:ext uri="{FF2B5EF4-FFF2-40B4-BE49-F238E27FC236}">
                <a16:creationId xmlns:a16="http://schemas.microsoft.com/office/drawing/2014/main" id="{7CE5FFC9-2E67-FA25-24B9-36F7BC691D01}"/>
              </a:ext>
            </a:extLst>
          </p:cNvPr>
          <p:cNvSpPr/>
          <p:nvPr/>
        </p:nvSpPr>
        <p:spPr>
          <a:xfrm>
            <a:off x="2886361" y="1672538"/>
            <a:ext cx="8986982" cy="17085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solidFill>
                <a:srgbClr val="4D123F"/>
              </a:solidFill>
            </a:endParaRPr>
          </a:p>
        </p:txBody>
      </p:sp>
      <p:sp>
        <p:nvSpPr>
          <p:cNvPr id="8" name="Rettangolo 7">
            <a:extLst>
              <a:ext uri="{FF2B5EF4-FFF2-40B4-BE49-F238E27FC236}">
                <a16:creationId xmlns:a16="http://schemas.microsoft.com/office/drawing/2014/main" id="{C47B19CC-F0D7-411A-AC99-8DA6E30A13D1}"/>
              </a:ext>
            </a:extLst>
          </p:cNvPr>
          <p:cNvSpPr/>
          <p:nvPr/>
        </p:nvSpPr>
        <p:spPr>
          <a:xfrm>
            <a:off x="3029524" y="1746331"/>
            <a:ext cx="8700655" cy="1600438"/>
          </a:xfrm>
          <a:prstGeom prst="rect">
            <a:avLst/>
          </a:prstGeom>
        </p:spPr>
        <p:txBody>
          <a:bodyPr wrap="square">
            <a:spAutoFit/>
          </a:bodyPr>
          <a:lstStyle/>
          <a:p>
            <a:pPr marL="342900" indent="-342900">
              <a:buFont typeface="+mj-lt"/>
              <a:buAutoNum type="alphaUcPeriod"/>
            </a:pPr>
            <a:r>
              <a:rPr lang="it-IT" sz="1400" b="1" kern="0" dirty="0">
                <a:solidFill>
                  <a:srgbClr val="FF0000"/>
                </a:solidFill>
              </a:rPr>
              <a:t>Solo contributo a fondo perduto</a:t>
            </a:r>
            <a:r>
              <a:rPr lang="it-IT" sz="1400" kern="0" dirty="0"/>
              <a:t>: assorbe la % di aiuto per il valore nominale del contributo richiesto (1% contributo = 1% ESL) - modalità obbligatoria in caso utilizzo regime Titolo III DM 14.9.23  </a:t>
            </a:r>
            <a:r>
              <a:rPr lang="it-IT" sz="1400" b="1" dirty="0">
                <a:solidFill>
                  <a:schemeClr val="bg1"/>
                </a:solidFill>
              </a:rPr>
              <a:t>Titolo III DM 14.9.23 </a:t>
            </a:r>
            <a:endParaRPr lang="it-IT" sz="1400" kern="0" dirty="0"/>
          </a:p>
          <a:p>
            <a:pPr marL="342900" indent="-342900">
              <a:buFont typeface="+mj-lt"/>
              <a:buAutoNum type="alphaUcPeriod"/>
            </a:pPr>
            <a:endParaRPr lang="it-IT" sz="1400" kern="0" dirty="0"/>
          </a:p>
          <a:p>
            <a:pPr marL="342900" indent="-342900">
              <a:buAutoNum type="alphaUcPeriod"/>
            </a:pPr>
            <a:r>
              <a:rPr lang="it-IT" sz="1400" b="1" kern="0" dirty="0">
                <a:solidFill>
                  <a:srgbClr val="FF0000"/>
                </a:solidFill>
              </a:rPr>
              <a:t>Mix agevolazioni: contributo a fondo perduto + finanziamento agevolato </a:t>
            </a:r>
            <a:r>
              <a:rPr lang="it-IT" sz="1400" kern="0" dirty="0"/>
              <a:t>assorbe la % del valore nominale del contributo richiesto + </a:t>
            </a:r>
            <a:r>
              <a:rPr lang="it-IT" sz="1400" b="1" kern="0" dirty="0"/>
              <a:t>% di aiuto in termini di tasso di interesse </a:t>
            </a:r>
            <a:r>
              <a:rPr lang="it-IT" sz="1400" kern="0" dirty="0"/>
              <a:t>applicato al finanziamento agevolato, il cui valore dipende</a:t>
            </a:r>
            <a:r>
              <a:rPr lang="it-IT" sz="1400" dirty="0">
                <a:latin typeface="Calibri" panose="020F0502020204030204" pitchFamily="34" charset="0"/>
              </a:rPr>
              <a:t> da diversi fattori: planning temporale degli investimenti, valore del </a:t>
            </a:r>
            <a:r>
              <a:rPr lang="it-IT" sz="1400" i="1" dirty="0" err="1">
                <a:latin typeface="Calibri" panose="020F0502020204030204" pitchFamily="34" charset="0"/>
              </a:rPr>
              <a:t>reference</a:t>
            </a:r>
            <a:r>
              <a:rPr lang="it-IT" sz="1400" i="1" dirty="0">
                <a:latin typeface="Calibri" panose="020F0502020204030204" pitchFamily="34" charset="0"/>
              </a:rPr>
              <a:t> rate al momento della concessione delle agevolazioni, </a:t>
            </a:r>
            <a:r>
              <a:rPr lang="it-IT" sz="1400" dirty="0">
                <a:latin typeface="Calibri" panose="020F0502020204030204" pitchFamily="34" charset="0"/>
              </a:rPr>
              <a:t>rating riconosciuto all’impresa</a:t>
            </a:r>
            <a:r>
              <a:rPr lang="it-IT" sz="1400" kern="0" dirty="0"/>
              <a:t>. </a:t>
            </a:r>
          </a:p>
        </p:txBody>
      </p:sp>
      <p:sp>
        <p:nvSpPr>
          <p:cNvPr id="9" name="Rettangolo con angoli arrotondati 8">
            <a:extLst>
              <a:ext uri="{FF2B5EF4-FFF2-40B4-BE49-F238E27FC236}">
                <a16:creationId xmlns:a16="http://schemas.microsoft.com/office/drawing/2014/main" id="{2DE2F7EA-A9A4-4231-46ED-95D41736BEDC}"/>
              </a:ext>
            </a:extLst>
          </p:cNvPr>
          <p:cNvSpPr/>
          <p:nvPr/>
        </p:nvSpPr>
        <p:spPr bwMode="auto">
          <a:xfrm>
            <a:off x="6661669" y="5044842"/>
            <a:ext cx="5025707" cy="715089"/>
          </a:xfrm>
          <a:prstGeom prst="roundRect">
            <a:avLst/>
          </a:prstGeom>
          <a:solidFill>
            <a:srgbClr val="FFFF00"/>
          </a:solidFill>
          <a:ln w="15875">
            <a:solidFill>
              <a:srgbClr val="FF0000"/>
            </a:solidFill>
          </a:ln>
          <a:effectLst/>
        </p:spPr>
        <p:txBody>
          <a:bodyPr wrap="square" lIns="0" tIns="0" rIns="0" bIns="0" rtlCol="0" anchor="t">
            <a:spAutoFit/>
          </a:bodyPr>
          <a:lstStyle/>
          <a:p>
            <a:pPr algn="ctr"/>
            <a:r>
              <a:rPr lang="it-IT" sz="1400" b="1" dirty="0">
                <a:latin typeface="Calibri" panose="020F0502020204030204" pitchFamily="34" charset="0"/>
              </a:rPr>
              <a:t>Attenzione: per le imprese che richiedono gli aiuti a finalità regionale (Art. 14 </a:t>
            </a:r>
            <a:r>
              <a:rPr lang="it-IT" sz="1400" b="1" dirty="0" err="1">
                <a:latin typeface="Calibri" panose="020F0502020204030204" pitchFamily="34" charset="0"/>
              </a:rPr>
              <a:t>Gber</a:t>
            </a:r>
            <a:r>
              <a:rPr lang="it-IT" sz="1400" b="1" dirty="0">
                <a:latin typeface="Calibri" panose="020F0502020204030204" pitchFamily="34" charset="0"/>
              </a:rPr>
              <a:t>) </a:t>
            </a:r>
            <a:r>
              <a:rPr lang="it-IT" sz="1400" b="1" dirty="0">
                <a:solidFill>
                  <a:srgbClr val="C00000"/>
                </a:solidFill>
                <a:latin typeface="Calibri" panose="020F0502020204030204" pitchFamily="34" charset="0"/>
              </a:rPr>
              <a:t>almeno il 25% </a:t>
            </a:r>
            <a:r>
              <a:rPr lang="it-IT" sz="1400" b="1" dirty="0">
                <a:solidFill>
                  <a:srgbClr val="FF0000"/>
                </a:solidFill>
                <a:latin typeface="Calibri" panose="020F0502020204030204" pitchFamily="34" charset="0"/>
              </a:rPr>
              <a:t>delle coperture </a:t>
            </a:r>
            <a:r>
              <a:rPr lang="it-IT" sz="1400" b="1" dirty="0">
                <a:latin typeface="Calibri" panose="020F0502020204030204" pitchFamily="34" charset="0"/>
              </a:rPr>
              <a:t>deve essere priva di qualsiasi tipo di sostegno pubblico.</a:t>
            </a:r>
          </a:p>
        </p:txBody>
      </p:sp>
      <p:sp>
        <p:nvSpPr>
          <p:cNvPr id="11" name="CasellaDiTesto 10">
            <a:extLst>
              <a:ext uri="{FF2B5EF4-FFF2-40B4-BE49-F238E27FC236}">
                <a16:creationId xmlns:a16="http://schemas.microsoft.com/office/drawing/2014/main" id="{85553162-1BB6-AD21-AD3B-C3D8FDB66099}"/>
              </a:ext>
            </a:extLst>
          </p:cNvPr>
          <p:cNvSpPr txBox="1"/>
          <p:nvPr/>
        </p:nvSpPr>
        <p:spPr>
          <a:xfrm>
            <a:off x="338747" y="3601981"/>
            <a:ext cx="4230254" cy="2108269"/>
          </a:xfrm>
          <a:prstGeom prst="rect">
            <a:avLst/>
          </a:prstGeom>
          <a:noFill/>
        </p:spPr>
        <p:txBody>
          <a:bodyPr wrap="square">
            <a:spAutoFit/>
          </a:bodyPr>
          <a:lstStyle/>
          <a:p>
            <a:pPr algn="ctr"/>
            <a:r>
              <a:rPr lang="it-IT" sz="1400" b="1" kern="0" dirty="0">
                <a:solidFill>
                  <a:srgbClr val="FF0000"/>
                </a:solidFill>
              </a:rPr>
              <a:t>L’eventuale finanziamento agevolato:</a:t>
            </a:r>
          </a:p>
          <a:p>
            <a:pPr marL="285750" indent="-285750">
              <a:buFont typeface="Arial" panose="020B0604020202020204" pitchFamily="34" charset="0"/>
              <a:buChar char="•"/>
            </a:pPr>
            <a:r>
              <a:rPr lang="it-IT" sz="1300" kern="0" dirty="0"/>
              <a:t>è concesso  nel limite massimo del </a:t>
            </a:r>
            <a:r>
              <a:rPr lang="it-IT" sz="1300" b="1" kern="0" dirty="0"/>
              <a:t>75%</a:t>
            </a:r>
            <a:r>
              <a:rPr lang="it-IT" sz="1300" kern="0" dirty="0"/>
              <a:t> delle spese ammissibili;</a:t>
            </a:r>
          </a:p>
          <a:p>
            <a:pPr marL="285750" indent="-285750">
              <a:buFont typeface="Arial" panose="020B0604020202020204" pitchFamily="34" charset="0"/>
              <a:buChar char="•"/>
            </a:pPr>
            <a:r>
              <a:rPr lang="it-IT" sz="1300" kern="0" dirty="0"/>
              <a:t>è assistito da </a:t>
            </a:r>
            <a:r>
              <a:rPr lang="it-IT" sz="1300" b="1" kern="0" dirty="0"/>
              <a:t>idonee garanzie</a:t>
            </a:r>
            <a:r>
              <a:rPr lang="it-IT" sz="1300" kern="0" dirty="0"/>
              <a:t> ipotecarie, bancarie e/o assicurative</a:t>
            </a:r>
          </a:p>
          <a:p>
            <a:pPr marL="285750" indent="-285750">
              <a:buFont typeface="Arial" panose="020B0604020202020204" pitchFamily="34" charset="0"/>
              <a:buChar char="•"/>
            </a:pPr>
            <a:r>
              <a:rPr lang="it-IT" sz="1300" kern="0" dirty="0"/>
              <a:t>ha una </a:t>
            </a:r>
            <a:r>
              <a:rPr lang="it-IT" sz="1300" b="1" kern="0" dirty="0"/>
              <a:t>durata massima di dieci anni </a:t>
            </a:r>
            <a:r>
              <a:rPr lang="it-IT" sz="1300" kern="0" dirty="0"/>
              <a:t>+ preammortamento Max 3 anni.</a:t>
            </a:r>
          </a:p>
          <a:p>
            <a:pPr marL="285750" indent="-285750">
              <a:buFont typeface="Arial" panose="020B0604020202020204" pitchFamily="34" charset="0"/>
              <a:buChar char="•"/>
            </a:pPr>
            <a:r>
              <a:rPr lang="it-IT" sz="1300" kern="0" dirty="0"/>
              <a:t>gode di un </a:t>
            </a:r>
            <a:r>
              <a:rPr lang="it-IT" sz="1300" b="1" kern="0" dirty="0"/>
              <a:t>tasso agevolato </a:t>
            </a:r>
            <a:r>
              <a:rPr lang="it-IT" sz="1300" kern="0" dirty="0"/>
              <a:t>pari al 20% del </a:t>
            </a:r>
            <a:r>
              <a:rPr lang="it-IT" sz="1300" kern="0" dirty="0" err="1"/>
              <a:t>reference</a:t>
            </a:r>
            <a:r>
              <a:rPr lang="it-IT" sz="1300" kern="0" dirty="0"/>
              <a:t> rate +  un margine legato </a:t>
            </a:r>
            <a:r>
              <a:rPr lang="it-IT" sz="1300" dirty="0"/>
              <a:t>del rating delle imprese beneficiarie</a:t>
            </a:r>
            <a:endParaRPr lang="it-IT" sz="1300" kern="0" dirty="0"/>
          </a:p>
        </p:txBody>
      </p:sp>
      <p:sp>
        <p:nvSpPr>
          <p:cNvPr id="13" name="Rettangolo con angoli arrotondati 12">
            <a:extLst>
              <a:ext uri="{FF2B5EF4-FFF2-40B4-BE49-F238E27FC236}">
                <a16:creationId xmlns:a16="http://schemas.microsoft.com/office/drawing/2014/main" id="{219ED589-AD8C-2A4B-3946-02FAF79A17A5}"/>
              </a:ext>
            </a:extLst>
          </p:cNvPr>
          <p:cNvSpPr/>
          <p:nvPr/>
        </p:nvSpPr>
        <p:spPr>
          <a:xfrm>
            <a:off x="5061801" y="3658335"/>
            <a:ext cx="6394288" cy="12311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solidFill>
                <a:srgbClr val="4D123F"/>
              </a:solidFill>
            </a:endParaRPr>
          </a:p>
        </p:txBody>
      </p:sp>
      <p:pic>
        <p:nvPicPr>
          <p:cNvPr id="14" name="Immagine 13">
            <a:extLst>
              <a:ext uri="{FF2B5EF4-FFF2-40B4-BE49-F238E27FC236}">
                <a16:creationId xmlns:a16="http://schemas.microsoft.com/office/drawing/2014/main" id="{7AD81604-62D0-FE47-1E11-95174FBA2BB2}"/>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10878752" y="148504"/>
            <a:ext cx="981158" cy="601132"/>
          </a:xfrm>
          <a:prstGeom prst="rect">
            <a:avLst/>
          </a:prstGeom>
        </p:spPr>
      </p:pic>
      <p:sp>
        <p:nvSpPr>
          <p:cNvPr id="2" name="CasellaDiTesto 1">
            <a:extLst>
              <a:ext uri="{FF2B5EF4-FFF2-40B4-BE49-F238E27FC236}">
                <a16:creationId xmlns:a16="http://schemas.microsoft.com/office/drawing/2014/main" id="{6E412DEC-1C4E-72C5-BF4A-62369C3B4935}"/>
              </a:ext>
            </a:extLst>
          </p:cNvPr>
          <p:cNvSpPr txBox="1"/>
          <p:nvPr/>
        </p:nvSpPr>
        <p:spPr>
          <a:xfrm>
            <a:off x="25843" y="0"/>
            <a:ext cx="9116009" cy="523220"/>
          </a:xfrm>
          <a:prstGeom prst="rect">
            <a:avLst/>
          </a:prstGeom>
          <a:noFill/>
        </p:spPr>
        <p:txBody>
          <a:bodyPr wrap="square" rtlCol="0">
            <a:spAutoFit/>
          </a:bodyPr>
          <a:lstStyle/>
          <a:p>
            <a:r>
              <a:rPr lang="it-IT" sz="2800" dirty="0">
                <a:solidFill>
                  <a:srgbClr val="0066CC"/>
                </a:solidFill>
                <a:latin typeface="Arial" panose="020B0604020202020204" pitchFamily="34" charset="0"/>
                <a:cs typeface="Arial" panose="020B0604020202020204" pitchFamily="34" charset="0"/>
              </a:rPr>
              <a:t>Sportello Net Zero</a:t>
            </a:r>
          </a:p>
        </p:txBody>
      </p:sp>
      <p:pic>
        <p:nvPicPr>
          <p:cNvPr id="4" name="Immagine 3">
            <a:extLst>
              <a:ext uri="{FF2B5EF4-FFF2-40B4-BE49-F238E27FC236}">
                <a16:creationId xmlns:a16="http://schemas.microsoft.com/office/drawing/2014/main" id="{FE4E7A1B-A2C2-73FA-6081-49766916946D}"/>
              </a:ext>
            </a:extLst>
          </p:cNvPr>
          <p:cNvPicPr>
            <a:picLocks noChangeAspect="1"/>
          </p:cNvPicPr>
          <p:nvPr/>
        </p:nvPicPr>
        <p:blipFill>
          <a:blip r:embed="rId3"/>
          <a:stretch>
            <a:fillRect/>
          </a:stretch>
        </p:blipFill>
        <p:spPr>
          <a:xfrm>
            <a:off x="9543790" y="28090"/>
            <a:ext cx="2309060" cy="950216"/>
          </a:xfrm>
          <a:prstGeom prst="rect">
            <a:avLst/>
          </a:prstGeom>
        </p:spPr>
      </p:pic>
    </p:spTree>
    <p:extLst>
      <p:ext uri="{BB962C8B-B14F-4D97-AF65-F5344CB8AC3E}">
        <p14:creationId xmlns:p14="http://schemas.microsoft.com/office/powerpoint/2010/main" val="287356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EC4075F5-632C-9AE4-CF14-FEB9D67C9420}"/>
              </a:ext>
            </a:extLst>
          </p:cNvPr>
          <p:cNvSpPr/>
          <p:nvPr/>
        </p:nvSpPr>
        <p:spPr>
          <a:xfrm>
            <a:off x="0" y="719230"/>
            <a:ext cx="6053427" cy="43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p:txBody>
      </p:sp>
      <p:pic>
        <p:nvPicPr>
          <p:cNvPr id="30" name="Immagine 29">
            <a:extLst>
              <a:ext uri="{FF2B5EF4-FFF2-40B4-BE49-F238E27FC236}">
                <a16:creationId xmlns:a16="http://schemas.microsoft.com/office/drawing/2014/main" id="{ED9787C2-DE92-EEC3-BC90-55C33524C39B}"/>
              </a:ext>
            </a:extLst>
          </p:cNvPr>
          <p:cNvPicPr>
            <a:picLocks noChangeAspect="1"/>
          </p:cNvPicPr>
          <p:nvPr/>
        </p:nvPicPr>
        <p:blipFill>
          <a:blip r:embed="rId2"/>
          <a:stretch>
            <a:fillRect/>
          </a:stretch>
        </p:blipFill>
        <p:spPr>
          <a:xfrm>
            <a:off x="4862008" y="1546890"/>
            <a:ext cx="341432" cy="339837"/>
          </a:xfrm>
          <a:prstGeom prst="rect">
            <a:avLst/>
          </a:prstGeom>
        </p:spPr>
      </p:pic>
      <p:grpSp>
        <p:nvGrpSpPr>
          <p:cNvPr id="33" name="Group 48">
            <a:extLst>
              <a:ext uri="{FF2B5EF4-FFF2-40B4-BE49-F238E27FC236}">
                <a16:creationId xmlns:a16="http://schemas.microsoft.com/office/drawing/2014/main" id="{9CD5B928-414F-25B1-10F7-CF6BE2592E37}"/>
              </a:ext>
            </a:extLst>
          </p:cNvPr>
          <p:cNvGrpSpPr/>
          <p:nvPr/>
        </p:nvGrpSpPr>
        <p:grpSpPr>
          <a:xfrm>
            <a:off x="624129" y="1553071"/>
            <a:ext cx="347422" cy="333656"/>
            <a:chOff x="2700338" y="8651875"/>
            <a:chExt cx="6545262" cy="6543675"/>
          </a:xfrm>
          <a:solidFill>
            <a:schemeClr val="bg1"/>
          </a:solidFill>
        </p:grpSpPr>
        <p:sp>
          <p:nvSpPr>
            <p:cNvPr id="39" name="Freeform 18">
              <a:extLst>
                <a:ext uri="{FF2B5EF4-FFF2-40B4-BE49-F238E27FC236}">
                  <a16:creationId xmlns:a16="http://schemas.microsoft.com/office/drawing/2014/main" id="{79DF6D47-3C1E-F22C-1FB1-8F58853FF61B}"/>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0" name="Freeform 19">
              <a:extLst>
                <a:ext uri="{FF2B5EF4-FFF2-40B4-BE49-F238E27FC236}">
                  <a16:creationId xmlns:a16="http://schemas.microsoft.com/office/drawing/2014/main" id="{1818363D-8A67-3B48-6E68-A9FB8D0AB82C}"/>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1" name="Freeform 20">
              <a:extLst>
                <a:ext uri="{FF2B5EF4-FFF2-40B4-BE49-F238E27FC236}">
                  <a16:creationId xmlns:a16="http://schemas.microsoft.com/office/drawing/2014/main" id="{B08954CE-1DE7-2FAE-4BC5-AF1E1ECCD472}"/>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2" name="Freeform 21">
              <a:extLst>
                <a:ext uri="{FF2B5EF4-FFF2-40B4-BE49-F238E27FC236}">
                  <a16:creationId xmlns:a16="http://schemas.microsoft.com/office/drawing/2014/main" id="{7DA1F6CC-8613-23A8-87E2-3D9322335934}"/>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grpSp>
      <p:sp>
        <p:nvSpPr>
          <p:cNvPr id="20" name="Titolo 1">
            <a:extLst>
              <a:ext uri="{FF2B5EF4-FFF2-40B4-BE49-F238E27FC236}">
                <a16:creationId xmlns:a16="http://schemas.microsoft.com/office/drawing/2014/main" id="{B4B9AAD8-A776-9A28-9A8B-1ADF9C96C223}"/>
              </a:ext>
            </a:extLst>
          </p:cNvPr>
          <p:cNvSpPr txBox="1">
            <a:spLocks/>
          </p:cNvSpPr>
          <p:nvPr/>
        </p:nvSpPr>
        <p:spPr>
          <a:xfrm>
            <a:off x="104184" y="605914"/>
            <a:ext cx="5140848"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rPr>
              <a:t>MODALITÀ DI PRESENTAZIONE DELLE DOMANDE</a:t>
            </a:r>
          </a:p>
        </p:txBody>
      </p:sp>
      <p:sp>
        <p:nvSpPr>
          <p:cNvPr id="2" name="CasellaDiTesto 1">
            <a:extLst>
              <a:ext uri="{FF2B5EF4-FFF2-40B4-BE49-F238E27FC236}">
                <a16:creationId xmlns:a16="http://schemas.microsoft.com/office/drawing/2014/main" id="{1076A73E-D448-7A69-9CE3-8B0BD94A7C8C}"/>
              </a:ext>
            </a:extLst>
          </p:cNvPr>
          <p:cNvSpPr txBox="1"/>
          <p:nvPr/>
        </p:nvSpPr>
        <p:spPr>
          <a:xfrm>
            <a:off x="25843" y="0"/>
            <a:ext cx="9116009" cy="523220"/>
          </a:xfrm>
          <a:prstGeom prst="rect">
            <a:avLst/>
          </a:prstGeom>
          <a:noFill/>
        </p:spPr>
        <p:txBody>
          <a:bodyPr wrap="square" rtlCol="0">
            <a:spAutoFit/>
          </a:bodyPr>
          <a:lstStyle/>
          <a:p>
            <a:r>
              <a:rPr lang="it-IT" sz="2800" dirty="0">
                <a:solidFill>
                  <a:srgbClr val="0066CC"/>
                </a:solidFill>
                <a:latin typeface="Arial" panose="020B0604020202020204" pitchFamily="34" charset="0"/>
                <a:cs typeface="Arial" panose="020B0604020202020204" pitchFamily="34" charset="0"/>
              </a:rPr>
              <a:t>Sportello Net Zero</a:t>
            </a:r>
          </a:p>
        </p:txBody>
      </p:sp>
      <p:pic>
        <p:nvPicPr>
          <p:cNvPr id="3" name="Immagine 2">
            <a:extLst>
              <a:ext uri="{FF2B5EF4-FFF2-40B4-BE49-F238E27FC236}">
                <a16:creationId xmlns:a16="http://schemas.microsoft.com/office/drawing/2014/main" id="{94E51730-68F1-B2E7-74D2-E41BC67B03CC}"/>
              </a:ext>
            </a:extLst>
          </p:cNvPr>
          <p:cNvPicPr>
            <a:picLocks noChangeAspect="1"/>
          </p:cNvPicPr>
          <p:nvPr/>
        </p:nvPicPr>
        <p:blipFill>
          <a:blip r:embed="rId3"/>
          <a:stretch>
            <a:fillRect/>
          </a:stretch>
        </p:blipFill>
        <p:spPr>
          <a:xfrm>
            <a:off x="25843" y="2967108"/>
            <a:ext cx="12192000" cy="2568079"/>
          </a:xfrm>
          <a:prstGeom prst="rect">
            <a:avLst/>
          </a:prstGeom>
        </p:spPr>
      </p:pic>
      <p:sp>
        <p:nvSpPr>
          <p:cNvPr id="4" name="Rettangolo 3">
            <a:extLst>
              <a:ext uri="{FF2B5EF4-FFF2-40B4-BE49-F238E27FC236}">
                <a16:creationId xmlns:a16="http://schemas.microsoft.com/office/drawing/2014/main" id="{30D26C5E-B8EA-1EA3-B572-AFDF8606A4B2}"/>
              </a:ext>
            </a:extLst>
          </p:cNvPr>
          <p:cNvSpPr/>
          <p:nvPr/>
        </p:nvSpPr>
        <p:spPr>
          <a:xfrm>
            <a:off x="157017" y="1272594"/>
            <a:ext cx="12060825" cy="2333844"/>
          </a:xfrm>
          <a:prstGeom prst="rect">
            <a:avLst/>
          </a:prstGeom>
        </p:spPr>
        <p:txBody>
          <a:bodyPr wrap="square">
            <a:spAutoFit/>
          </a:bodyPr>
          <a:lstStyle/>
          <a:p>
            <a:pPr>
              <a:lnSpc>
                <a:spcPct val="150000"/>
              </a:lnSpc>
            </a:pPr>
            <a:r>
              <a:rPr lang="it-IT" dirty="0"/>
              <a:t>A partire dal 27 giugno 2024:</a:t>
            </a:r>
          </a:p>
          <a:p>
            <a:pPr marL="285750" indent="-285750">
              <a:lnSpc>
                <a:spcPct val="150000"/>
              </a:lnSpc>
              <a:buFont typeface="Arial" panose="020B0604020202020204" pitchFamily="34" charset="0"/>
              <a:buChar char="•"/>
            </a:pPr>
            <a:r>
              <a:rPr lang="it-IT" dirty="0"/>
              <a:t>Per le nuove domande:  sul sito Invitalia in via </a:t>
            </a:r>
            <a:r>
              <a:rPr lang="it-IT" b="1" dirty="0"/>
              <a:t>telematica</a:t>
            </a:r>
            <a:r>
              <a:rPr lang="it-IT" dirty="0"/>
              <a:t>, utilizzando i moduli disponibili sul relativo sito web</a:t>
            </a:r>
          </a:p>
          <a:p>
            <a:pPr marL="285750" indent="-285750">
              <a:lnSpc>
                <a:spcPct val="150000"/>
              </a:lnSpc>
              <a:buFont typeface="Arial" panose="020B0604020202020204" pitchFamily="34" charset="0"/>
              <a:buChar char="•"/>
            </a:pPr>
            <a:r>
              <a:rPr lang="it-IT" dirty="0"/>
              <a:t>Per le domanda già presentate, sospese per carenza risorse, è necessario inviare l’istanza </a:t>
            </a:r>
            <a:r>
              <a:rPr lang="it-IT" sz="1800" kern="0" dirty="0"/>
              <a:t>alla casella PEC </a:t>
            </a:r>
            <a:r>
              <a:rPr lang="it-IT" sz="1800" b="1" kern="0" dirty="0"/>
              <a:t>cds2015@pec.invitalia.it </a:t>
            </a:r>
            <a:endParaRPr lang="it-IT" dirty="0"/>
          </a:p>
          <a:p>
            <a:pPr algn="ctr">
              <a:lnSpc>
                <a:spcPct val="150000"/>
              </a:lnSpc>
            </a:pPr>
            <a:r>
              <a:rPr lang="it-IT" sz="2800" dirty="0"/>
              <a:t> </a:t>
            </a:r>
          </a:p>
        </p:txBody>
      </p:sp>
      <p:pic>
        <p:nvPicPr>
          <p:cNvPr id="9" name="Immagine 8">
            <a:extLst>
              <a:ext uri="{FF2B5EF4-FFF2-40B4-BE49-F238E27FC236}">
                <a16:creationId xmlns:a16="http://schemas.microsoft.com/office/drawing/2014/main" id="{B37162E3-D82E-630F-82EC-971102597C22}"/>
              </a:ext>
            </a:extLst>
          </p:cNvPr>
          <p:cNvPicPr>
            <a:picLocks noChangeAspect="1"/>
          </p:cNvPicPr>
          <p:nvPr/>
        </p:nvPicPr>
        <p:blipFill>
          <a:blip r:embed="rId4"/>
          <a:stretch>
            <a:fillRect/>
          </a:stretch>
        </p:blipFill>
        <p:spPr>
          <a:xfrm>
            <a:off x="852401" y="3049345"/>
            <a:ext cx="4392631" cy="2353799"/>
          </a:xfrm>
          <a:prstGeom prst="rect">
            <a:avLst/>
          </a:prstGeom>
        </p:spPr>
      </p:pic>
      <p:pic>
        <p:nvPicPr>
          <p:cNvPr id="11" name="Immagine 10">
            <a:extLst>
              <a:ext uri="{FF2B5EF4-FFF2-40B4-BE49-F238E27FC236}">
                <a16:creationId xmlns:a16="http://schemas.microsoft.com/office/drawing/2014/main" id="{96088A49-8053-100C-7206-3911488727DB}"/>
              </a:ext>
            </a:extLst>
          </p:cNvPr>
          <p:cNvPicPr>
            <a:picLocks noChangeAspect="1"/>
          </p:cNvPicPr>
          <p:nvPr/>
        </p:nvPicPr>
        <p:blipFill>
          <a:blip r:embed="rId5"/>
          <a:stretch>
            <a:fillRect/>
          </a:stretch>
        </p:blipFill>
        <p:spPr>
          <a:xfrm>
            <a:off x="6680429" y="3018075"/>
            <a:ext cx="4294909" cy="2416340"/>
          </a:xfrm>
          <a:prstGeom prst="rect">
            <a:avLst/>
          </a:prstGeom>
        </p:spPr>
      </p:pic>
      <p:sp>
        <p:nvSpPr>
          <p:cNvPr id="5" name="Ovale 4">
            <a:extLst>
              <a:ext uri="{FF2B5EF4-FFF2-40B4-BE49-F238E27FC236}">
                <a16:creationId xmlns:a16="http://schemas.microsoft.com/office/drawing/2014/main" id="{1A8E4603-B68C-BB22-CBFF-470C420AF8E5}"/>
              </a:ext>
            </a:extLst>
          </p:cNvPr>
          <p:cNvSpPr/>
          <p:nvPr/>
        </p:nvSpPr>
        <p:spPr>
          <a:xfrm>
            <a:off x="1216662" y="4423687"/>
            <a:ext cx="1021405" cy="428017"/>
          </a:xfrm>
          <a:prstGeom prst="ellipse">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DFCF4ADA-AADE-5C38-9F16-BB0A2165434E}"/>
              </a:ext>
            </a:extLst>
          </p:cNvPr>
          <p:cNvSpPr/>
          <p:nvPr/>
        </p:nvSpPr>
        <p:spPr>
          <a:xfrm>
            <a:off x="8631149" y="3927795"/>
            <a:ext cx="1021405" cy="428017"/>
          </a:xfrm>
          <a:prstGeom prst="ellipse">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357C4D55-1EE6-B679-5D66-A173410138D0}"/>
              </a:ext>
            </a:extLst>
          </p:cNvPr>
          <p:cNvPicPr>
            <a:picLocks noChangeAspect="1"/>
          </p:cNvPicPr>
          <p:nvPr/>
        </p:nvPicPr>
        <p:blipFill>
          <a:blip r:embed="rId6"/>
          <a:stretch>
            <a:fillRect/>
          </a:stretch>
        </p:blipFill>
        <p:spPr>
          <a:xfrm>
            <a:off x="9543790" y="28090"/>
            <a:ext cx="2309060" cy="950216"/>
          </a:xfrm>
          <a:prstGeom prst="rect">
            <a:avLst/>
          </a:prstGeom>
        </p:spPr>
      </p:pic>
    </p:spTree>
    <p:extLst>
      <p:ext uri="{BB962C8B-B14F-4D97-AF65-F5344CB8AC3E}">
        <p14:creationId xmlns:p14="http://schemas.microsoft.com/office/powerpoint/2010/main" val="3166326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a:extLst>
              <a:ext uri="{FF2B5EF4-FFF2-40B4-BE49-F238E27FC236}">
                <a16:creationId xmlns:a16="http://schemas.microsoft.com/office/drawing/2014/main" id="{6249CA0B-20B3-1FDC-5136-AAC56279748F}"/>
              </a:ext>
            </a:extLst>
          </p:cNvPr>
          <p:cNvPicPr>
            <a:picLocks noChangeAspect="1"/>
          </p:cNvPicPr>
          <p:nvPr/>
        </p:nvPicPr>
        <p:blipFill>
          <a:blip r:embed="rId2"/>
          <a:stretch>
            <a:fillRect/>
          </a:stretch>
        </p:blipFill>
        <p:spPr>
          <a:xfrm>
            <a:off x="5959160" y="1146785"/>
            <a:ext cx="5597300" cy="2713386"/>
          </a:xfrm>
          <a:prstGeom prst="rect">
            <a:avLst/>
          </a:prstGeom>
        </p:spPr>
      </p:pic>
      <p:sp>
        <p:nvSpPr>
          <p:cNvPr id="23" name="CasellaDiTesto 22">
            <a:extLst>
              <a:ext uri="{FF2B5EF4-FFF2-40B4-BE49-F238E27FC236}">
                <a16:creationId xmlns:a16="http://schemas.microsoft.com/office/drawing/2014/main" id="{D30B1DA9-D09A-42A2-AEDC-4BBAB36BB58F}"/>
              </a:ext>
            </a:extLst>
          </p:cNvPr>
          <p:cNvSpPr txBox="1"/>
          <p:nvPr/>
        </p:nvSpPr>
        <p:spPr>
          <a:xfrm>
            <a:off x="489746" y="1452963"/>
            <a:ext cx="4978182" cy="1754326"/>
          </a:xfrm>
          <a:prstGeom prst="rect">
            <a:avLst/>
          </a:prstGeom>
          <a:noFill/>
        </p:spPr>
        <p:txBody>
          <a:bodyPr wrap="square" lIns="91440" tIns="45720" rIns="91440" bIns="45720" anchor="t">
            <a:spAutoFit/>
          </a:bodyPr>
          <a:lstStyle/>
          <a:p>
            <a:pPr marL="0" indent="0" algn="just">
              <a:buNone/>
            </a:pPr>
            <a:endParaRPr lang="it-IT" sz="1400" kern="0" dirty="0">
              <a:latin typeface="+mn-lt"/>
            </a:endParaRPr>
          </a:p>
          <a:p>
            <a:pPr marL="0" indent="0" algn="just">
              <a:buNone/>
            </a:pPr>
            <a:endParaRPr lang="it-IT" sz="1400" kern="0" dirty="0"/>
          </a:p>
          <a:p>
            <a:pPr marL="0" indent="0" algn="just">
              <a:buNone/>
            </a:pPr>
            <a:r>
              <a:rPr lang="it-IT" sz="1600" kern="0" dirty="0">
                <a:latin typeface="+mn-lt"/>
              </a:rPr>
              <a:t>Sulla piattaforma dedicata, oltre alla documentazione obbligatoria relativa alla Proposta di Contratto di sviluppo deve essere caricata anche </a:t>
            </a:r>
            <a:r>
              <a:rPr lang="it-IT" sz="1600" b="1" kern="0" dirty="0">
                <a:latin typeface="+mn-lt"/>
              </a:rPr>
              <a:t>l’Istanza Batterie - Net Zero</a:t>
            </a:r>
            <a:r>
              <a:rPr lang="it-IT" sz="1600" kern="0" dirty="0">
                <a:latin typeface="+mn-lt"/>
              </a:rPr>
              <a:t> e gli specifici allegati presenti sulla pagina Sportello Net zero.</a:t>
            </a:r>
          </a:p>
        </p:txBody>
      </p:sp>
      <p:sp>
        <p:nvSpPr>
          <p:cNvPr id="21" name="Rettangolo con angoli arrotondati 20">
            <a:extLst>
              <a:ext uri="{FF2B5EF4-FFF2-40B4-BE49-F238E27FC236}">
                <a16:creationId xmlns:a16="http://schemas.microsoft.com/office/drawing/2014/main" id="{95D5386C-5EFF-4A5E-8783-31A8507B1031}"/>
              </a:ext>
            </a:extLst>
          </p:cNvPr>
          <p:cNvSpPr/>
          <p:nvPr/>
        </p:nvSpPr>
        <p:spPr>
          <a:xfrm>
            <a:off x="489746" y="1518341"/>
            <a:ext cx="4978182" cy="30445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
            <a:r>
              <a:rPr lang="it-IT" sz="1600" b="1" i="0" u="none" strike="noStrike" dirty="0">
                <a:solidFill>
                  <a:schemeClr val="bg1"/>
                </a:solidFill>
                <a:effectLst/>
                <a:latin typeface="+mn-lt"/>
              </a:rPr>
              <a:t>Nuove domande di Contratto di sviluppo</a:t>
            </a:r>
          </a:p>
        </p:txBody>
      </p:sp>
      <p:sp>
        <p:nvSpPr>
          <p:cNvPr id="35" name="Rettangolo 34">
            <a:extLst>
              <a:ext uri="{FF2B5EF4-FFF2-40B4-BE49-F238E27FC236}">
                <a16:creationId xmlns:a16="http://schemas.microsoft.com/office/drawing/2014/main" id="{3583A0DF-6F03-473C-BE1C-C4D9271ABC90}"/>
              </a:ext>
            </a:extLst>
          </p:cNvPr>
          <p:cNvSpPr/>
          <p:nvPr/>
        </p:nvSpPr>
        <p:spPr>
          <a:xfrm>
            <a:off x="25843" y="709298"/>
            <a:ext cx="7669634" cy="431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p:txBody>
      </p:sp>
      <p:sp>
        <p:nvSpPr>
          <p:cNvPr id="38" name="Titolo 1">
            <a:extLst>
              <a:ext uri="{FF2B5EF4-FFF2-40B4-BE49-F238E27FC236}">
                <a16:creationId xmlns:a16="http://schemas.microsoft.com/office/drawing/2014/main" id="{33985C62-00DF-481C-B180-70BFC630088C}"/>
              </a:ext>
            </a:extLst>
          </p:cNvPr>
          <p:cNvSpPr txBox="1">
            <a:spLocks/>
          </p:cNvSpPr>
          <p:nvPr/>
        </p:nvSpPr>
        <p:spPr>
          <a:xfrm>
            <a:off x="258618" y="2181700"/>
            <a:ext cx="9404297"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000" b="1" dirty="0">
              <a:solidFill>
                <a:schemeClr val="bg1"/>
              </a:solidFill>
            </a:endParaRPr>
          </a:p>
        </p:txBody>
      </p:sp>
      <p:sp>
        <p:nvSpPr>
          <p:cNvPr id="2" name="CasellaDiTesto 1">
            <a:extLst>
              <a:ext uri="{FF2B5EF4-FFF2-40B4-BE49-F238E27FC236}">
                <a16:creationId xmlns:a16="http://schemas.microsoft.com/office/drawing/2014/main" id="{1B0D5860-3A6C-2FC7-029D-A8EEDBF9E854}"/>
              </a:ext>
            </a:extLst>
          </p:cNvPr>
          <p:cNvSpPr txBox="1"/>
          <p:nvPr/>
        </p:nvSpPr>
        <p:spPr>
          <a:xfrm>
            <a:off x="25843" y="0"/>
            <a:ext cx="9116009" cy="523220"/>
          </a:xfrm>
          <a:prstGeom prst="rect">
            <a:avLst/>
          </a:prstGeom>
          <a:noFill/>
        </p:spPr>
        <p:txBody>
          <a:bodyPr wrap="square" rtlCol="0">
            <a:spAutoFit/>
          </a:bodyPr>
          <a:lstStyle/>
          <a:p>
            <a:r>
              <a:rPr lang="it-IT" sz="2800" dirty="0">
                <a:solidFill>
                  <a:srgbClr val="0066CC"/>
                </a:solidFill>
                <a:latin typeface="Arial" panose="020B0604020202020204" pitchFamily="34" charset="0"/>
                <a:cs typeface="Arial" panose="020B0604020202020204" pitchFamily="34" charset="0"/>
              </a:rPr>
              <a:t>Sportello Net zero</a:t>
            </a:r>
          </a:p>
        </p:txBody>
      </p:sp>
      <p:sp>
        <p:nvSpPr>
          <p:cNvPr id="3" name="Titolo 1">
            <a:extLst>
              <a:ext uri="{FF2B5EF4-FFF2-40B4-BE49-F238E27FC236}">
                <a16:creationId xmlns:a16="http://schemas.microsoft.com/office/drawing/2014/main" id="{F5CA0379-0777-1B7A-D12E-DA526DD4525B}"/>
              </a:ext>
            </a:extLst>
          </p:cNvPr>
          <p:cNvSpPr txBox="1">
            <a:spLocks/>
          </p:cNvSpPr>
          <p:nvPr/>
        </p:nvSpPr>
        <p:spPr>
          <a:xfrm>
            <a:off x="169473" y="604098"/>
            <a:ext cx="11066805"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rPr>
              <a:t>QUALE DOCUMENTAZIONE ALLEGARE</a:t>
            </a:r>
          </a:p>
        </p:txBody>
      </p:sp>
      <p:sp>
        <p:nvSpPr>
          <p:cNvPr id="6" name="Rettangolo con angoli arrotondati 5">
            <a:extLst>
              <a:ext uri="{FF2B5EF4-FFF2-40B4-BE49-F238E27FC236}">
                <a16:creationId xmlns:a16="http://schemas.microsoft.com/office/drawing/2014/main" id="{CA4C1661-2438-6E95-6E18-6843DDE8C5BE}"/>
              </a:ext>
            </a:extLst>
          </p:cNvPr>
          <p:cNvSpPr/>
          <p:nvPr/>
        </p:nvSpPr>
        <p:spPr>
          <a:xfrm>
            <a:off x="489746" y="3759302"/>
            <a:ext cx="4978182" cy="30445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
            <a:r>
              <a:rPr lang="it-IT" sz="1600" b="1" i="0" u="none" strike="noStrike" dirty="0">
                <a:solidFill>
                  <a:schemeClr val="bg1"/>
                </a:solidFill>
                <a:effectLst/>
                <a:latin typeface="+mn-lt"/>
              </a:rPr>
              <a:t>Domande sospese per carenza di risorse</a:t>
            </a:r>
          </a:p>
        </p:txBody>
      </p:sp>
      <p:sp>
        <p:nvSpPr>
          <p:cNvPr id="9" name="CasellaDiTesto 8">
            <a:extLst>
              <a:ext uri="{FF2B5EF4-FFF2-40B4-BE49-F238E27FC236}">
                <a16:creationId xmlns:a16="http://schemas.microsoft.com/office/drawing/2014/main" id="{22280445-D0B0-3DE5-D454-9F26A937EE8B}"/>
              </a:ext>
            </a:extLst>
          </p:cNvPr>
          <p:cNvSpPr txBox="1"/>
          <p:nvPr/>
        </p:nvSpPr>
        <p:spPr>
          <a:xfrm>
            <a:off x="489746" y="4182248"/>
            <a:ext cx="4978182" cy="830997"/>
          </a:xfrm>
          <a:prstGeom prst="rect">
            <a:avLst/>
          </a:prstGeom>
          <a:noFill/>
        </p:spPr>
        <p:txBody>
          <a:bodyPr wrap="square">
            <a:spAutoFit/>
          </a:bodyPr>
          <a:lstStyle/>
          <a:p>
            <a:pPr marL="0" indent="0" algn="just">
              <a:buNone/>
            </a:pPr>
            <a:r>
              <a:rPr lang="it-IT" sz="1600" kern="0" dirty="0"/>
              <a:t>Inviare alla casella PEC </a:t>
            </a:r>
            <a:r>
              <a:rPr lang="it-IT" sz="1600" b="1" kern="0" dirty="0"/>
              <a:t>cds2015@pec.invitalia.it </a:t>
            </a:r>
            <a:r>
              <a:rPr lang="it-IT" sz="1600" kern="0" dirty="0"/>
              <a:t>l’apposito modulo </a:t>
            </a:r>
            <a:r>
              <a:rPr lang="it-IT" sz="1600" b="1" kern="0" dirty="0"/>
              <a:t>Istanza Batterie - Net Zero </a:t>
            </a:r>
            <a:r>
              <a:rPr lang="it-IT" sz="1600" kern="0" dirty="0"/>
              <a:t>e gli specifici allegati</a:t>
            </a:r>
            <a:r>
              <a:rPr lang="it-IT" sz="1600" kern="0" dirty="0">
                <a:latin typeface="+mn-lt"/>
              </a:rPr>
              <a:t> presenti sulla pagina Sportello Net zero.</a:t>
            </a:r>
            <a:r>
              <a:rPr lang="it-IT" sz="1600" kern="0" dirty="0"/>
              <a:t> .</a:t>
            </a:r>
          </a:p>
        </p:txBody>
      </p:sp>
      <p:pic>
        <p:nvPicPr>
          <p:cNvPr id="26" name="Immagine 25">
            <a:extLst>
              <a:ext uri="{FF2B5EF4-FFF2-40B4-BE49-F238E27FC236}">
                <a16:creationId xmlns:a16="http://schemas.microsoft.com/office/drawing/2014/main" id="{0A28BF1E-BA91-FAB6-1C5E-A33C436D3060}"/>
              </a:ext>
            </a:extLst>
          </p:cNvPr>
          <p:cNvPicPr>
            <a:picLocks noChangeAspect="1"/>
          </p:cNvPicPr>
          <p:nvPr/>
        </p:nvPicPr>
        <p:blipFill>
          <a:blip r:embed="rId3"/>
          <a:stretch>
            <a:fillRect/>
          </a:stretch>
        </p:blipFill>
        <p:spPr>
          <a:xfrm>
            <a:off x="5959160" y="3577117"/>
            <a:ext cx="2863633" cy="2425666"/>
          </a:xfrm>
          <a:prstGeom prst="rect">
            <a:avLst/>
          </a:prstGeom>
        </p:spPr>
      </p:pic>
      <p:pic>
        <p:nvPicPr>
          <p:cNvPr id="4" name="Immagine 3">
            <a:extLst>
              <a:ext uri="{FF2B5EF4-FFF2-40B4-BE49-F238E27FC236}">
                <a16:creationId xmlns:a16="http://schemas.microsoft.com/office/drawing/2014/main" id="{702F5ABE-5107-6710-BC44-6FFE303B4ABE}"/>
              </a:ext>
            </a:extLst>
          </p:cNvPr>
          <p:cNvPicPr>
            <a:picLocks noChangeAspect="1"/>
          </p:cNvPicPr>
          <p:nvPr/>
        </p:nvPicPr>
        <p:blipFill>
          <a:blip r:embed="rId4"/>
          <a:stretch>
            <a:fillRect/>
          </a:stretch>
        </p:blipFill>
        <p:spPr>
          <a:xfrm>
            <a:off x="9543790" y="28090"/>
            <a:ext cx="2309060" cy="950216"/>
          </a:xfrm>
          <a:prstGeom prst="rect">
            <a:avLst/>
          </a:prstGeom>
        </p:spPr>
      </p:pic>
    </p:spTree>
    <p:extLst>
      <p:ext uri="{BB962C8B-B14F-4D97-AF65-F5344CB8AC3E}">
        <p14:creationId xmlns:p14="http://schemas.microsoft.com/office/powerpoint/2010/main" val="1602599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ttangolo 57">
            <a:extLst>
              <a:ext uri="{FF2B5EF4-FFF2-40B4-BE49-F238E27FC236}">
                <a16:creationId xmlns:a16="http://schemas.microsoft.com/office/drawing/2014/main" id="{75E8017B-A291-44AD-AF43-3F9D2A309E7B}"/>
              </a:ext>
            </a:extLst>
          </p:cNvPr>
          <p:cNvSpPr/>
          <p:nvPr/>
        </p:nvSpPr>
        <p:spPr>
          <a:xfrm>
            <a:off x="0" y="739487"/>
            <a:ext cx="5740459" cy="41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67" name="Titolo 1">
            <a:extLst>
              <a:ext uri="{FF2B5EF4-FFF2-40B4-BE49-F238E27FC236}">
                <a16:creationId xmlns:a16="http://schemas.microsoft.com/office/drawing/2014/main" id="{65BC2CAB-BBA8-45CF-8160-ED9DA4EFC392}"/>
              </a:ext>
            </a:extLst>
          </p:cNvPr>
          <p:cNvSpPr txBox="1">
            <a:spLocks/>
          </p:cNvSpPr>
          <p:nvPr/>
        </p:nvSpPr>
        <p:spPr>
          <a:xfrm>
            <a:off x="469377" y="615468"/>
            <a:ext cx="9144000"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rPr>
              <a:t>TEMPISTICHE</a:t>
            </a:r>
            <a:endParaRPr lang="it-IT" sz="2000" b="1" dirty="0">
              <a:solidFill>
                <a:schemeClr val="bg1"/>
              </a:solidFill>
              <a:highlight>
                <a:srgbClr val="FFFF00"/>
              </a:highlight>
            </a:endParaRPr>
          </a:p>
        </p:txBody>
      </p:sp>
      <p:grpSp>
        <p:nvGrpSpPr>
          <p:cNvPr id="2" name="Gruppo 1">
            <a:extLst>
              <a:ext uri="{FF2B5EF4-FFF2-40B4-BE49-F238E27FC236}">
                <a16:creationId xmlns:a16="http://schemas.microsoft.com/office/drawing/2014/main" id="{C19A940D-81FD-0D5F-0824-8B1617898199}"/>
              </a:ext>
            </a:extLst>
          </p:cNvPr>
          <p:cNvGrpSpPr/>
          <p:nvPr/>
        </p:nvGrpSpPr>
        <p:grpSpPr>
          <a:xfrm>
            <a:off x="469377" y="1769922"/>
            <a:ext cx="10696824" cy="2331189"/>
            <a:chOff x="697001" y="816211"/>
            <a:chExt cx="10696824" cy="2331189"/>
          </a:xfrm>
        </p:grpSpPr>
        <p:sp>
          <p:nvSpPr>
            <p:cNvPr id="73" name="Rettangolo 72">
              <a:extLst>
                <a:ext uri="{FF2B5EF4-FFF2-40B4-BE49-F238E27FC236}">
                  <a16:creationId xmlns:a16="http://schemas.microsoft.com/office/drawing/2014/main" id="{E430B23D-D2CA-EE40-A138-F8408DC43BEB}"/>
                </a:ext>
              </a:extLst>
            </p:cNvPr>
            <p:cNvSpPr/>
            <p:nvPr/>
          </p:nvSpPr>
          <p:spPr>
            <a:xfrm>
              <a:off x="1074445" y="816211"/>
              <a:ext cx="1852459" cy="402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it-IT" sz="2000" b="1" kern="0" dirty="0">
                  <a:solidFill>
                    <a:schemeClr val="tx1"/>
                  </a:solidFill>
                </a:rPr>
                <a:t>Presentazione della domanda</a:t>
              </a:r>
            </a:p>
          </p:txBody>
        </p:sp>
        <p:sp>
          <p:nvSpPr>
            <p:cNvPr id="75" name="Rettangolo 74">
              <a:extLst>
                <a:ext uri="{FF2B5EF4-FFF2-40B4-BE49-F238E27FC236}">
                  <a16:creationId xmlns:a16="http://schemas.microsoft.com/office/drawing/2014/main" id="{0583DE2A-C23E-7F02-19FD-7CAA50A545C8}"/>
                </a:ext>
              </a:extLst>
            </p:cNvPr>
            <p:cNvSpPr/>
            <p:nvPr/>
          </p:nvSpPr>
          <p:spPr>
            <a:xfrm>
              <a:off x="7816182" y="2347568"/>
              <a:ext cx="776230" cy="34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spcBef>
                  <a:spcPct val="0"/>
                </a:spcBef>
                <a:spcAft>
                  <a:spcPct val="0"/>
                </a:spcAft>
                <a:defRPr/>
              </a:pPr>
              <a:r>
                <a:rPr lang="it-IT" sz="1100" b="1" kern="0" dirty="0">
                  <a:solidFill>
                    <a:schemeClr val="tx1"/>
                  </a:solidFill>
                </a:rPr>
                <a:t>Firma Contratto</a:t>
              </a:r>
            </a:p>
          </p:txBody>
        </p:sp>
        <p:sp>
          <p:nvSpPr>
            <p:cNvPr id="76" name="Rettangolo 75">
              <a:extLst>
                <a:ext uri="{FF2B5EF4-FFF2-40B4-BE49-F238E27FC236}">
                  <a16:creationId xmlns:a16="http://schemas.microsoft.com/office/drawing/2014/main" id="{07FE503E-9A74-B7C1-4C60-36BF20B97F56}"/>
                </a:ext>
              </a:extLst>
            </p:cNvPr>
            <p:cNvSpPr/>
            <p:nvPr/>
          </p:nvSpPr>
          <p:spPr>
            <a:xfrm>
              <a:off x="9564613" y="2182202"/>
              <a:ext cx="1829212" cy="602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spcBef>
                  <a:spcPct val="0"/>
                </a:spcBef>
                <a:spcAft>
                  <a:spcPct val="0"/>
                </a:spcAft>
                <a:defRPr/>
              </a:pPr>
              <a:r>
                <a:rPr lang="it-IT" sz="1100" b="1" kern="0" dirty="0">
                  <a:solidFill>
                    <a:srgbClr val="960000"/>
                  </a:solidFill>
                </a:rPr>
                <a:t>36 mesi per completare l’investimento</a:t>
              </a:r>
            </a:p>
          </p:txBody>
        </p:sp>
        <p:sp>
          <p:nvSpPr>
            <p:cNvPr id="77" name="Rettangolo 76">
              <a:extLst>
                <a:ext uri="{FF2B5EF4-FFF2-40B4-BE49-F238E27FC236}">
                  <a16:creationId xmlns:a16="http://schemas.microsoft.com/office/drawing/2014/main" id="{B85D764A-BF76-4D9B-DAF7-E567E647B87C}"/>
                </a:ext>
              </a:extLst>
            </p:cNvPr>
            <p:cNvSpPr/>
            <p:nvPr/>
          </p:nvSpPr>
          <p:spPr>
            <a:xfrm>
              <a:off x="1267900" y="2195610"/>
              <a:ext cx="1044337" cy="480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spcBef>
                  <a:spcPct val="0"/>
                </a:spcBef>
                <a:spcAft>
                  <a:spcPct val="0"/>
                </a:spcAft>
                <a:defRPr/>
              </a:pPr>
              <a:r>
                <a:rPr lang="it-IT" sz="1100" b="1" kern="0" dirty="0">
                  <a:solidFill>
                    <a:srgbClr val="FF0000"/>
                  </a:solidFill>
                </a:rPr>
                <a:t>Possibilità</a:t>
              </a:r>
            </a:p>
            <a:p>
              <a:pPr algn="ctr" fontAlgn="base">
                <a:lnSpc>
                  <a:spcPts val="1100"/>
                </a:lnSpc>
                <a:spcBef>
                  <a:spcPct val="0"/>
                </a:spcBef>
                <a:spcAft>
                  <a:spcPct val="0"/>
                </a:spcAft>
                <a:defRPr/>
              </a:pPr>
              <a:r>
                <a:rPr lang="it-IT" sz="1100" b="1" kern="0" dirty="0">
                  <a:solidFill>
                    <a:srgbClr val="FF0000"/>
                  </a:solidFill>
                </a:rPr>
                <a:t>di avvio del </a:t>
              </a:r>
            </a:p>
            <a:p>
              <a:pPr algn="ctr" fontAlgn="base">
                <a:lnSpc>
                  <a:spcPts val="1100"/>
                </a:lnSpc>
                <a:spcBef>
                  <a:spcPct val="0"/>
                </a:spcBef>
                <a:spcAft>
                  <a:spcPct val="0"/>
                </a:spcAft>
                <a:defRPr/>
              </a:pPr>
              <a:r>
                <a:rPr lang="it-IT" sz="1100" b="1" kern="0" dirty="0">
                  <a:solidFill>
                    <a:srgbClr val="FF0000"/>
                  </a:solidFill>
                </a:rPr>
                <a:t>progetto</a:t>
              </a:r>
            </a:p>
          </p:txBody>
        </p:sp>
        <p:sp>
          <p:nvSpPr>
            <p:cNvPr id="80" name="Pentagono 3">
              <a:extLst>
                <a:ext uri="{FF2B5EF4-FFF2-40B4-BE49-F238E27FC236}">
                  <a16:creationId xmlns:a16="http://schemas.microsoft.com/office/drawing/2014/main" id="{149AC606-7B98-9CA9-F62C-282BA121CC68}"/>
                </a:ext>
              </a:extLst>
            </p:cNvPr>
            <p:cNvSpPr/>
            <p:nvPr/>
          </p:nvSpPr>
          <p:spPr>
            <a:xfrm>
              <a:off x="697001" y="1452718"/>
              <a:ext cx="2625514" cy="617545"/>
            </a:xfrm>
            <a:prstGeom prst="homePlate">
              <a:avLst>
                <a:gd name="adj" fmla="val 469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kern="0" dirty="0">
                <a:solidFill>
                  <a:schemeClr val="bg1"/>
                </a:solidFill>
                <a:latin typeface="Trebuchet MS" panose="020B0603020202020204" pitchFamily="34" charset="0"/>
              </a:endParaRPr>
            </a:p>
          </p:txBody>
        </p:sp>
        <p:sp>
          <p:nvSpPr>
            <p:cNvPr id="81" name="Mostrina 4">
              <a:extLst>
                <a:ext uri="{FF2B5EF4-FFF2-40B4-BE49-F238E27FC236}">
                  <a16:creationId xmlns:a16="http://schemas.microsoft.com/office/drawing/2014/main" id="{8B278838-3996-F58E-6588-D2320D993B9E}"/>
                </a:ext>
              </a:extLst>
            </p:cNvPr>
            <p:cNvSpPr/>
            <p:nvPr/>
          </p:nvSpPr>
          <p:spPr>
            <a:xfrm>
              <a:off x="3379665" y="1446308"/>
              <a:ext cx="4338097" cy="617545"/>
            </a:xfrm>
            <a:prstGeom prst="chevron">
              <a:avLst>
                <a:gd name="adj" fmla="val 4226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it-IT" sz="1600" kern="0" dirty="0">
                  <a:solidFill>
                    <a:schemeClr val="bg1"/>
                  </a:solidFill>
                  <a:latin typeface="Trebuchet MS" panose="020B0603020202020204" pitchFamily="34" charset="0"/>
                </a:rPr>
                <a:t>Timing: 120 giorni salvo richiesta integrazioni</a:t>
              </a:r>
            </a:p>
          </p:txBody>
        </p:sp>
        <p:sp>
          <p:nvSpPr>
            <p:cNvPr id="82" name="Mostrina 16">
              <a:extLst>
                <a:ext uri="{FF2B5EF4-FFF2-40B4-BE49-F238E27FC236}">
                  <a16:creationId xmlns:a16="http://schemas.microsoft.com/office/drawing/2014/main" id="{1D076DF9-D513-9C37-A3D9-E6909CC16DA8}"/>
                </a:ext>
              </a:extLst>
            </p:cNvPr>
            <p:cNvSpPr/>
            <p:nvPr/>
          </p:nvSpPr>
          <p:spPr>
            <a:xfrm>
              <a:off x="7756753" y="1461707"/>
              <a:ext cx="3582524" cy="618293"/>
            </a:xfrm>
            <a:prstGeom prst="chevron">
              <a:avLst>
                <a:gd name="adj" fmla="val 42268"/>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solidFill>
                  <a:schemeClr val="bg1"/>
                </a:solidFill>
              </a:endParaRPr>
            </a:p>
          </p:txBody>
        </p:sp>
        <p:sp>
          <p:nvSpPr>
            <p:cNvPr id="83" name="Freccia destra 32">
              <a:extLst>
                <a:ext uri="{FF2B5EF4-FFF2-40B4-BE49-F238E27FC236}">
                  <a16:creationId xmlns:a16="http://schemas.microsoft.com/office/drawing/2014/main" id="{2BC3D97D-6B5A-4220-9966-1E0B2BE7F0DD}"/>
                </a:ext>
              </a:extLst>
            </p:cNvPr>
            <p:cNvSpPr/>
            <p:nvPr/>
          </p:nvSpPr>
          <p:spPr>
            <a:xfrm>
              <a:off x="8791773" y="2368985"/>
              <a:ext cx="667736" cy="254235"/>
            </a:xfrm>
            <a:prstGeom prst="rightArrow">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6" name="Connettore diritto 85">
              <a:extLst>
                <a:ext uri="{FF2B5EF4-FFF2-40B4-BE49-F238E27FC236}">
                  <a16:creationId xmlns:a16="http://schemas.microsoft.com/office/drawing/2014/main" id="{310F88AC-6116-8179-7CCB-C53F6994F8E4}"/>
                </a:ext>
              </a:extLst>
            </p:cNvPr>
            <p:cNvCxnSpPr>
              <a:cxnSpLocks/>
            </p:cNvCxnSpPr>
            <p:nvPr/>
          </p:nvCxnSpPr>
          <p:spPr>
            <a:xfrm flipH="1">
              <a:off x="8204297" y="2118811"/>
              <a:ext cx="1" cy="15946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ttangolo 88">
              <a:extLst>
                <a:ext uri="{FF2B5EF4-FFF2-40B4-BE49-F238E27FC236}">
                  <a16:creationId xmlns:a16="http://schemas.microsoft.com/office/drawing/2014/main" id="{D870B6E6-1D24-19A9-E790-7AAEACD93F2F}"/>
                </a:ext>
              </a:extLst>
            </p:cNvPr>
            <p:cNvSpPr/>
            <p:nvPr/>
          </p:nvSpPr>
          <p:spPr>
            <a:xfrm>
              <a:off x="4688691" y="2299866"/>
              <a:ext cx="2300405" cy="409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spcBef>
                  <a:spcPct val="0"/>
                </a:spcBef>
                <a:spcAft>
                  <a:spcPct val="0"/>
                </a:spcAft>
                <a:defRPr/>
              </a:pPr>
              <a:r>
                <a:rPr lang="it-IT" sz="1100" b="1" kern="0" dirty="0">
                  <a:solidFill>
                    <a:schemeClr val="tx1"/>
                  </a:solidFill>
                </a:rPr>
                <a:t>Eventuale richiesta integrazioni documentali (20gg)</a:t>
              </a:r>
            </a:p>
          </p:txBody>
        </p:sp>
        <p:cxnSp>
          <p:nvCxnSpPr>
            <p:cNvPr id="90" name="Connettore diritto 89">
              <a:extLst>
                <a:ext uri="{FF2B5EF4-FFF2-40B4-BE49-F238E27FC236}">
                  <a16:creationId xmlns:a16="http://schemas.microsoft.com/office/drawing/2014/main" id="{C2F4E54D-D10E-2FC5-1545-06B9E0B19CEF}"/>
                </a:ext>
              </a:extLst>
            </p:cNvPr>
            <p:cNvCxnSpPr>
              <a:cxnSpLocks/>
            </p:cNvCxnSpPr>
            <p:nvPr/>
          </p:nvCxnSpPr>
          <p:spPr>
            <a:xfrm flipH="1">
              <a:off x="5921419" y="2102125"/>
              <a:ext cx="1" cy="15946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91" name="Rettangolo 90">
              <a:extLst>
                <a:ext uri="{FF2B5EF4-FFF2-40B4-BE49-F238E27FC236}">
                  <a16:creationId xmlns:a16="http://schemas.microsoft.com/office/drawing/2014/main" id="{E8C74DE8-0B9B-2FF2-C1E6-F71E02D2B387}"/>
                </a:ext>
              </a:extLst>
            </p:cNvPr>
            <p:cNvSpPr/>
            <p:nvPr/>
          </p:nvSpPr>
          <p:spPr>
            <a:xfrm>
              <a:off x="6989096" y="2340296"/>
              <a:ext cx="776230" cy="34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spcBef>
                  <a:spcPct val="0"/>
                </a:spcBef>
                <a:spcAft>
                  <a:spcPct val="0"/>
                </a:spcAft>
                <a:defRPr/>
              </a:pPr>
              <a:r>
                <a:rPr lang="it-IT" sz="1100" b="1" kern="0" dirty="0">
                  <a:solidFill>
                    <a:schemeClr val="tx1"/>
                  </a:solidFill>
                </a:rPr>
                <a:t>Eventuale Esito</a:t>
              </a:r>
            </a:p>
            <a:p>
              <a:pPr algn="ctr" fontAlgn="base">
                <a:lnSpc>
                  <a:spcPts val="1100"/>
                </a:lnSpc>
                <a:spcBef>
                  <a:spcPct val="0"/>
                </a:spcBef>
                <a:spcAft>
                  <a:spcPct val="0"/>
                </a:spcAft>
                <a:defRPr/>
              </a:pPr>
              <a:r>
                <a:rPr lang="it-IT" sz="1100" b="1" kern="0" dirty="0">
                  <a:solidFill>
                    <a:schemeClr val="tx1"/>
                  </a:solidFill>
                </a:rPr>
                <a:t>positivo</a:t>
              </a:r>
            </a:p>
          </p:txBody>
        </p:sp>
        <p:cxnSp>
          <p:nvCxnSpPr>
            <p:cNvPr id="93" name="Connettore diritto 92">
              <a:extLst>
                <a:ext uri="{FF2B5EF4-FFF2-40B4-BE49-F238E27FC236}">
                  <a16:creationId xmlns:a16="http://schemas.microsoft.com/office/drawing/2014/main" id="{20167B4F-48E1-41B5-9D4A-0B801CB91E8B}"/>
                </a:ext>
              </a:extLst>
            </p:cNvPr>
            <p:cNvCxnSpPr>
              <a:cxnSpLocks/>
            </p:cNvCxnSpPr>
            <p:nvPr/>
          </p:nvCxnSpPr>
          <p:spPr>
            <a:xfrm flipH="1">
              <a:off x="7367330" y="2118811"/>
              <a:ext cx="1" cy="15946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BA865DB4-2303-3DC1-C4EE-C5AEB5C7F878}"/>
                </a:ext>
              </a:extLst>
            </p:cNvPr>
            <p:cNvCxnSpPr>
              <a:cxnSpLocks/>
            </p:cNvCxnSpPr>
            <p:nvPr/>
          </p:nvCxnSpPr>
          <p:spPr>
            <a:xfrm>
              <a:off x="3892893" y="2099040"/>
              <a:ext cx="0" cy="104836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ttangolo 9">
              <a:extLst>
                <a:ext uri="{FF2B5EF4-FFF2-40B4-BE49-F238E27FC236}">
                  <a16:creationId xmlns:a16="http://schemas.microsoft.com/office/drawing/2014/main" id="{10B578EE-AC73-4AA5-75E4-DF3A400A1A59}"/>
                </a:ext>
              </a:extLst>
            </p:cNvPr>
            <p:cNvSpPr/>
            <p:nvPr/>
          </p:nvSpPr>
          <p:spPr>
            <a:xfrm>
              <a:off x="4771216" y="841632"/>
              <a:ext cx="1499611" cy="315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spcBef>
                  <a:spcPct val="0"/>
                </a:spcBef>
                <a:spcAft>
                  <a:spcPct val="0"/>
                </a:spcAft>
                <a:defRPr/>
              </a:pPr>
              <a:r>
                <a:rPr lang="it-IT" sz="2000" b="1" kern="0" dirty="0">
                  <a:solidFill>
                    <a:schemeClr val="tx1"/>
                  </a:solidFill>
                </a:rPr>
                <a:t>Istruttoria</a:t>
              </a:r>
            </a:p>
          </p:txBody>
        </p:sp>
        <p:sp>
          <p:nvSpPr>
            <p:cNvPr id="11" name="Rettangolo 10">
              <a:extLst>
                <a:ext uri="{FF2B5EF4-FFF2-40B4-BE49-F238E27FC236}">
                  <a16:creationId xmlns:a16="http://schemas.microsoft.com/office/drawing/2014/main" id="{15CD498F-B3BF-7473-7E68-A1B8D2327370}"/>
                </a:ext>
              </a:extLst>
            </p:cNvPr>
            <p:cNvSpPr/>
            <p:nvPr/>
          </p:nvSpPr>
          <p:spPr>
            <a:xfrm>
              <a:off x="8567175" y="816211"/>
              <a:ext cx="1499611" cy="315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spcBef>
                  <a:spcPct val="0"/>
                </a:spcBef>
                <a:spcAft>
                  <a:spcPct val="0"/>
                </a:spcAft>
                <a:defRPr/>
              </a:pPr>
              <a:r>
                <a:rPr lang="it-IT" sz="2000" b="1" kern="0" dirty="0">
                  <a:solidFill>
                    <a:schemeClr val="tx1"/>
                  </a:solidFill>
                </a:rPr>
                <a:t>Attuazione</a:t>
              </a:r>
            </a:p>
          </p:txBody>
        </p:sp>
      </p:grpSp>
      <p:sp>
        <p:nvSpPr>
          <p:cNvPr id="3" name="CasellaDiTesto 2">
            <a:extLst>
              <a:ext uri="{FF2B5EF4-FFF2-40B4-BE49-F238E27FC236}">
                <a16:creationId xmlns:a16="http://schemas.microsoft.com/office/drawing/2014/main" id="{21354331-C623-9F8F-3F24-407948DFB16A}"/>
              </a:ext>
            </a:extLst>
          </p:cNvPr>
          <p:cNvSpPr txBox="1"/>
          <p:nvPr/>
        </p:nvSpPr>
        <p:spPr>
          <a:xfrm>
            <a:off x="25843" y="0"/>
            <a:ext cx="9116009" cy="523220"/>
          </a:xfrm>
          <a:prstGeom prst="rect">
            <a:avLst/>
          </a:prstGeom>
          <a:noFill/>
        </p:spPr>
        <p:txBody>
          <a:bodyPr wrap="square" rtlCol="0">
            <a:spAutoFit/>
          </a:bodyPr>
          <a:lstStyle/>
          <a:p>
            <a:r>
              <a:rPr lang="it-IT" sz="2800" dirty="0">
                <a:solidFill>
                  <a:srgbClr val="0066CC"/>
                </a:solidFill>
                <a:latin typeface="Arial" panose="020B0604020202020204" pitchFamily="34" charset="0"/>
                <a:cs typeface="Arial" panose="020B0604020202020204" pitchFamily="34" charset="0"/>
              </a:rPr>
              <a:t>Sportello Net zero</a:t>
            </a:r>
          </a:p>
        </p:txBody>
      </p:sp>
      <p:sp>
        <p:nvSpPr>
          <p:cNvPr id="5" name="Rettangolo 4">
            <a:extLst>
              <a:ext uri="{FF2B5EF4-FFF2-40B4-BE49-F238E27FC236}">
                <a16:creationId xmlns:a16="http://schemas.microsoft.com/office/drawing/2014/main" id="{4E61C541-0578-CE2F-899C-24CF706DFFEB}"/>
              </a:ext>
            </a:extLst>
          </p:cNvPr>
          <p:cNvSpPr/>
          <p:nvPr/>
        </p:nvSpPr>
        <p:spPr>
          <a:xfrm>
            <a:off x="42163" y="784706"/>
            <a:ext cx="7669634" cy="431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bg1"/>
                </a:solidFill>
                <a:latin typeface="+mj-lt"/>
                <a:ea typeface="+mj-ea"/>
                <a:cs typeface="+mj-cs"/>
              </a:rPr>
              <a:t>TEMPISTICHE ISTRUTTORIA</a:t>
            </a:r>
          </a:p>
        </p:txBody>
      </p:sp>
      <p:sp>
        <p:nvSpPr>
          <p:cNvPr id="6" name="Rettangolo 5">
            <a:extLst>
              <a:ext uri="{FF2B5EF4-FFF2-40B4-BE49-F238E27FC236}">
                <a16:creationId xmlns:a16="http://schemas.microsoft.com/office/drawing/2014/main" id="{E842F6FF-2255-2669-4F99-CBE8825BDB60}"/>
              </a:ext>
            </a:extLst>
          </p:cNvPr>
          <p:cNvSpPr/>
          <p:nvPr/>
        </p:nvSpPr>
        <p:spPr>
          <a:xfrm>
            <a:off x="2075719" y="4307632"/>
            <a:ext cx="4279105" cy="707886"/>
          </a:xfrm>
          <a:prstGeom prst="rect">
            <a:avLst/>
          </a:prstGeom>
          <a:solidFill>
            <a:schemeClr val="accent4">
              <a:lumMod val="20000"/>
              <a:lumOff val="80000"/>
            </a:schemeClr>
          </a:solidFill>
          <a:ln w="25400">
            <a:solidFill>
              <a:srgbClr val="FF0000">
                <a:alpha val="96000"/>
              </a:srgbClr>
            </a:solidFill>
          </a:ln>
        </p:spPr>
        <p:txBody>
          <a:bodyPr wrap="square">
            <a:spAutoFit/>
          </a:bodyPr>
          <a:lstStyle/>
          <a:p>
            <a:pPr>
              <a:spcAft>
                <a:spcPts val="600"/>
              </a:spcAft>
            </a:pPr>
            <a:r>
              <a:rPr lang="it-IT" sz="1000" dirty="0"/>
              <a:t>Le domande che, in esito alle verifiche condotte dall’Agenzia, risultino prive dei requisiti di ammissibilità previsti dal Decreto e dalla normativa applicabile per l’intervento, rientreranno nella graduatoria ordinaria della misura agevolativa e saranno istruite dall’Agenzia in base all’ordine cronologico di presentazione</a:t>
            </a:r>
            <a:r>
              <a:rPr lang="it-IT" sz="1000" i="1" dirty="0"/>
              <a:t> </a:t>
            </a:r>
          </a:p>
        </p:txBody>
      </p:sp>
      <p:pic>
        <p:nvPicPr>
          <p:cNvPr id="4" name="Immagine 3">
            <a:extLst>
              <a:ext uri="{FF2B5EF4-FFF2-40B4-BE49-F238E27FC236}">
                <a16:creationId xmlns:a16="http://schemas.microsoft.com/office/drawing/2014/main" id="{7BC8BCF3-A2E2-D0EE-3846-5837EE1BC2E8}"/>
              </a:ext>
            </a:extLst>
          </p:cNvPr>
          <p:cNvPicPr>
            <a:picLocks noChangeAspect="1"/>
          </p:cNvPicPr>
          <p:nvPr/>
        </p:nvPicPr>
        <p:blipFill>
          <a:blip r:embed="rId3"/>
          <a:stretch>
            <a:fillRect/>
          </a:stretch>
        </p:blipFill>
        <p:spPr>
          <a:xfrm>
            <a:off x="9543790" y="28090"/>
            <a:ext cx="2309060" cy="950216"/>
          </a:xfrm>
          <a:prstGeom prst="rect">
            <a:avLst/>
          </a:prstGeom>
        </p:spPr>
      </p:pic>
    </p:spTree>
    <p:extLst>
      <p:ext uri="{BB962C8B-B14F-4D97-AF65-F5344CB8AC3E}">
        <p14:creationId xmlns:p14="http://schemas.microsoft.com/office/powerpoint/2010/main" val="3334452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ttangolo con angoli arrotondati 62">
            <a:extLst>
              <a:ext uri="{FF2B5EF4-FFF2-40B4-BE49-F238E27FC236}">
                <a16:creationId xmlns:a16="http://schemas.microsoft.com/office/drawing/2014/main" id="{97A67BD9-AD2B-42A6-8E1B-F6649BA2A59A}"/>
              </a:ext>
            </a:extLst>
          </p:cNvPr>
          <p:cNvSpPr/>
          <p:nvPr/>
        </p:nvSpPr>
        <p:spPr>
          <a:xfrm>
            <a:off x="392036" y="1516184"/>
            <a:ext cx="11369810" cy="1639010"/>
          </a:xfrm>
          <a:prstGeom prst="roundRect">
            <a:avLst>
              <a:gd name="adj" fmla="val 5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57" name="Rettangolo con angoli arrotondati 56">
            <a:extLst>
              <a:ext uri="{FF2B5EF4-FFF2-40B4-BE49-F238E27FC236}">
                <a16:creationId xmlns:a16="http://schemas.microsoft.com/office/drawing/2014/main" id="{B5841ED4-D0A2-4567-B716-232BFF908B45}"/>
              </a:ext>
            </a:extLst>
          </p:cNvPr>
          <p:cNvSpPr/>
          <p:nvPr/>
        </p:nvSpPr>
        <p:spPr>
          <a:xfrm>
            <a:off x="392035" y="3765724"/>
            <a:ext cx="11369810" cy="2083709"/>
          </a:xfrm>
          <a:prstGeom prst="roundRect">
            <a:avLst>
              <a:gd name="adj" fmla="val 5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58" name="Rettangolo 57">
            <a:extLst>
              <a:ext uri="{FF2B5EF4-FFF2-40B4-BE49-F238E27FC236}">
                <a16:creationId xmlns:a16="http://schemas.microsoft.com/office/drawing/2014/main" id="{75E8017B-A291-44AD-AF43-3F9D2A309E7B}"/>
              </a:ext>
            </a:extLst>
          </p:cNvPr>
          <p:cNvSpPr/>
          <p:nvPr/>
        </p:nvSpPr>
        <p:spPr>
          <a:xfrm>
            <a:off x="0" y="739487"/>
            <a:ext cx="5740459" cy="41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6" name="Rettangolo 115">
            <a:extLst>
              <a:ext uri="{FF2B5EF4-FFF2-40B4-BE49-F238E27FC236}">
                <a16:creationId xmlns:a16="http://schemas.microsoft.com/office/drawing/2014/main" id="{84219A60-1C44-474A-82E8-FE9B32CD9C3B}"/>
              </a:ext>
            </a:extLst>
          </p:cNvPr>
          <p:cNvSpPr/>
          <p:nvPr/>
        </p:nvSpPr>
        <p:spPr>
          <a:xfrm>
            <a:off x="646600" y="2762525"/>
            <a:ext cx="11139203" cy="261610"/>
          </a:xfrm>
          <a:prstGeom prst="rect">
            <a:avLst/>
          </a:prstGeom>
        </p:spPr>
        <p:txBody>
          <a:bodyPr wrap="square" numCol="1">
            <a:spAutoFit/>
          </a:bodyPr>
          <a:lstStyle/>
          <a:p>
            <a:pPr>
              <a:spcAft>
                <a:spcPts val="600"/>
              </a:spcAft>
            </a:pPr>
            <a:r>
              <a:rPr lang="it-IT" sz="1100" b="1" i="1" dirty="0"/>
              <a:t> * </a:t>
            </a:r>
            <a:r>
              <a:rPr lang="it-IT" sz="900" i="1" dirty="0"/>
              <a:t>Tempistica valida solo nell’eventualità di richiesta anticipo – se la società non richiede l’anticipo non ha un obbligo temporale per la presentazione del I SAL          </a:t>
            </a:r>
            <a:r>
              <a:rPr lang="it-IT" sz="1100" b="1" i="1" dirty="0"/>
              <a:t>** </a:t>
            </a:r>
            <a:r>
              <a:rPr lang="it-IT" sz="900" i="1" dirty="0"/>
              <a:t>E’ possibile presentare min 1 SAL - max 5 SAL</a:t>
            </a:r>
          </a:p>
        </p:txBody>
      </p:sp>
      <p:grpSp>
        <p:nvGrpSpPr>
          <p:cNvPr id="11" name="Gruppo 10">
            <a:extLst>
              <a:ext uri="{FF2B5EF4-FFF2-40B4-BE49-F238E27FC236}">
                <a16:creationId xmlns:a16="http://schemas.microsoft.com/office/drawing/2014/main" id="{A3DD1F57-D9F1-4966-9072-B6CA86B67752}"/>
              </a:ext>
            </a:extLst>
          </p:cNvPr>
          <p:cNvGrpSpPr/>
          <p:nvPr/>
        </p:nvGrpSpPr>
        <p:grpSpPr>
          <a:xfrm>
            <a:off x="405649" y="1251126"/>
            <a:ext cx="11303210" cy="1322411"/>
            <a:chOff x="270109" y="2973347"/>
            <a:chExt cx="11303210" cy="1322411"/>
          </a:xfrm>
        </p:grpSpPr>
        <p:sp>
          <p:nvSpPr>
            <p:cNvPr id="71" name="Rettangolo 70">
              <a:extLst>
                <a:ext uri="{FF2B5EF4-FFF2-40B4-BE49-F238E27FC236}">
                  <a16:creationId xmlns:a16="http://schemas.microsoft.com/office/drawing/2014/main" id="{0813352D-7282-4547-8FF1-D7DA19F7F8C2}"/>
                </a:ext>
              </a:extLst>
            </p:cNvPr>
            <p:cNvSpPr/>
            <p:nvPr/>
          </p:nvSpPr>
          <p:spPr>
            <a:xfrm>
              <a:off x="270109" y="3755420"/>
              <a:ext cx="773930" cy="34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it-IT" sz="1100" b="1" kern="0" dirty="0">
                  <a:solidFill>
                    <a:schemeClr val="tx1"/>
                  </a:solidFill>
                </a:rPr>
                <a:t>Firma Contratto</a:t>
              </a:r>
            </a:p>
          </p:txBody>
        </p:sp>
        <p:grpSp>
          <p:nvGrpSpPr>
            <p:cNvPr id="8" name="Gruppo 7">
              <a:extLst>
                <a:ext uri="{FF2B5EF4-FFF2-40B4-BE49-F238E27FC236}">
                  <a16:creationId xmlns:a16="http://schemas.microsoft.com/office/drawing/2014/main" id="{CD1998F6-CFDB-4E4C-89B7-FC86292C2C5E}"/>
                </a:ext>
              </a:extLst>
            </p:cNvPr>
            <p:cNvGrpSpPr/>
            <p:nvPr/>
          </p:nvGrpSpPr>
          <p:grpSpPr>
            <a:xfrm>
              <a:off x="511060" y="2973347"/>
              <a:ext cx="11062259" cy="1322411"/>
              <a:chOff x="511060" y="2973347"/>
              <a:chExt cx="11062259" cy="1322411"/>
            </a:xfrm>
          </p:grpSpPr>
          <p:cxnSp>
            <p:nvCxnSpPr>
              <p:cNvPr id="84" name="Connettore diritto 83">
                <a:extLst>
                  <a:ext uri="{FF2B5EF4-FFF2-40B4-BE49-F238E27FC236}">
                    <a16:creationId xmlns:a16="http://schemas.microsoft.com/office/drawing/2014/main" id="{3D6B6E42-9BDE-4E05-9261-8F9CCF8EDCD1}"/>
                  </a:ext>
                </a:extLst>
              </p:cNvPr>
              <p:cNvCxnSpPr>
                <a:cxnSpLocks/>
              </p:cNvCxnSpPr>
              <p:nvPr/>
            </p:nvCxnSpPr>
            <p:spPr>
              <a:xfrm flipH="1">
                <a:off x="7421374" y="3542663"/>
                <a:ext cx="1" cy="15946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uppo 2">
                <a:extLst>
                  <a:ext uri="{FF2B5EF4-FFF2-40B4-BE49-F238E27FC236}">
                    <a16:creationId xmlns:a16="http://schemas.microsoft.com/office/drawing/2014/main" id="{52AFEABD-CAF9-442D-8090-D04561BCB4F2}"/>
                  </a:ext>
                </a:extLst>
              </p:cNvPr>
              <p:cNvGrpSpPr/>
              <p:nvPr/>
            </p:nvGrpSpPr>
            <p:grpSpPr>
              <a:xfrm>
                <a:off x="511060" y="3336784"/>
                <a:ext cx="11062259" cy="235065"/>
                <a:chOff x="511060" y="6104213"/>
                <a:chExt cx="11062259" cy="175809"/>
              </a:xfrm>
            </p:grpSpPr>
            <p:sp>
              <p:nvSpPr>
                <p:cNvPr id="97" name="Pentagono 3">
                  <a:extLst>
                    <a:ext uri="{FF2B5EF4-FFF2-40B4-BE49-F238E27FC236}">
                      <a16:creationId xmlns:a16="http://schemas.microsoft.com/office/drawing/2014/main" id="{51B05553-28E2-481B-8076-36B33E4CF0C7}"/>
                    </a:ext>
                  </a:extLst>
                </p:cNvPr>
                <p:cNvSpPr/>
                <p:nvPr/>
              </p:nvSpPr>
              <p:spPr>
                <a:xfrm>
                  <a:off x="511060" y="6104213"/>
                  <a:ext cx="7560826" cy="175809"/>
                </a:xfrm>
                <a:prstGeom prst="homePlate">
                  <a:avLst>
                    <a:gd name="adj" fmla="val 469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kern="0" dirty="0">
                    <a:solidFill>
                      <a:schemeClr val="bg1"/>
                    </a:solidFill>
                    <a:latin typeface="Trebuchet MS" panose="020B0603020202020204" pitchFamily="34" charset="0"/>
                  </a:endParaRPr>
                </a:p>
              </p:txBody>
            </p:sp>
            <p:sp>
              <p:nvSpPr>
                <p:cNvPr id="99" name="Mostrina 16">
                  <a:extLst>
                    <a:ext uri="{FF2B5EF4-FFF2-40B4-BE49-F238E27FC236}">
                      <a16:creationId xmlns:a16="http://schemas.microsoft.com/office/drawing/2014/main" id="{338CFDA7-B3DC-4E73-B121-2CFDAAC329DD}"/>
                    </a:ext>
                  </a:extLst>
                </p:cNvPr>
                <p:cNvSpPr/>
                <p:nvPr/>
              </p:nvSpPr>
              <p:spPr>
                <a:xfrm>
                  <a:off x="8079960" y="6111615"/>
                  <a:ext cx="3493359" cy="167815"/>
                </a:xfrm>
                <a:prstGeom prst="chevron">
                  <a:avLst>
                    <a:gd name="adj" fmla="val 42268"/>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solidFill>
                      <a:schemeClr val="bg1"/>
                    </a:solidFill>
                  </a:endParaRPr>
                </a:p>
              </p:txBody>
            </p:sp>
          </p:grpSp>
          <p:cxnSp>
            <p:nvCxnSpPr>
              <p:cNvPr id="78" name="Connettore diritto 77">
                <a:extLst>
                  <a:ext uri="{FF2B5EF4-FFF2-40B4-BE49-F238E27FC236}">
                    <a16:creationId xmlns:a16="http://schemas.microsoft.com/office/drawing/2014/main" id="{BB01D002-8726-4439-855D-80DC03430F8C}"/>
                  </a:ext>
                </a:extLst>
              </p:cNvPr>
              <p:cNvCxnSpPr>
                <a:cxnSpLocks/>
              </p:cNvCxnSpPr>
              <p:nvPr/>
            </p:nvCxnSpPr>
            <p:spPr>
              <a:xfrm flipH="1">
                <a:off x="5604455" y="3571058"/>
                <a:ext cx="1" cy="15946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B5532A5F-1916-4C1C-A564-8B4FF48428EF}"/>
                  </a:ext>
                </a:extLst>
              </p:cNvPr>
              <p:cNvCxnSpPr>
                <a:cxnSpLocks/>
              </p:cNvCxnSpPr>
              <p:nvPr/>
            </p:nvCxnSpPr>
            <p:spPr>
              <a:xfrm flipV="1">
                <a:off x="821267" y="3195468"/>
                <a:ext cx="5680792" cy="1313"/>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Rettangolo 64">
                <a:extLst>
                  <a:ext uri="{FF2B5EF4-FFF2-40B4-BE49-F238E27FC236}">
                    <a16:creationId xmlns:a16="http://schemas.microsoft.com/office/drawing/2014/main" id="{42050245-9C4E-48F8-9746-359193412325}"/>
                  </a:ext>
                </a:extLst>
              </p:cNvPr>
              <p:cNvSpPr/>
              <p:nvPr/>
            </p:nvSpPr>
            <p:spPr>
              <a:xfrm>
                <a:off x="2782853" y="3810707"/>
                <a:ext cx="1131332"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it-IT" sz="1100" b="1" kern="0" dirty="0">
                    <a:solidFill>
                      <a:schemeClr val="tx1"/>
                    </a:solidFill>
                  </a:rPr>
                  <a:t>Richiesta</a:t>
                </a:r>
              </a:p>
              <a:p>
                <a:pPr algn="ctr" fontAlgn="base">
                  <a:spcBef>
                    <a:spcPct val="0"/>
                  </a:spcBef>
                  <a:spcAft>
                    <a:spcPct val="0"/>
                  </a:spcAft>
                  <a:defRPr/>
                </a:pPr>
                <a:r>
                  <a:rPr lang="it-IT" sz="1100" b="1" kern="0" dirty="0">
                    <a:solidFill>
                      <a:schemeClr val="tx1"/>
                    </a:solidFill>
                  </a:rPr>
                  <a:t>Anticipo 40%*</a:t>
                </a:r>
              </a:p>
            </p:txBody>
          </p:sp>
          <p:sp>
            <p:nvSpPr>
              <p:cNvPr id="68" name="Rettangolo 67">
                <a:extLst>
                  <a:ext uri="{FF2B5EF4-FFF2-40B4-BE49-F238E27FC236}">
                    <a16:creationId xmlns:a16="http://schemas.microsoft.com/office/drawing/2014/main" id="{AAFD837B-CFE7-405C-91A4-D12DD065287C}"/>
                  </a:ext>
                </a:extLst>
              </p:cNvPr>
              <p:cNvSpPr/>
              <p:nvPr/>
            </p:nvSpPr>
            <p:spPr>
              <a:xfrm>
                <a:off x="676452" y="3371436"/>
                <a:ext cx="2682037" cy="1698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dirty="0">
                  <a:latin typeface="Trebuchet MS" panose="020B0603020202020204" pitchFamily="34" charset="0"/>
                </a:endParaRPr>
              </a:p>
            </p:txBody>
          </p:sp>
          <p:sp>
            <p:nvSpPr>
              <p:cNvPr id="70" name="Rettangolo 69">
                <a:extLst>
                  <a:ext uri="{FF2B5EF4-FFF2-40B4-BE49-F238E27FC236}">
                    <a16:creationId xmlns:a16="http://schemas.microsoft.com/office/drawing/2014/main" id="{0871D0E0-8D4C-4FB2-B67A-F27E102B7961}"/>
                  </a:ext>
                </a:extLst>
              </p:cNvPr>
              <p:cNvSpPr/>
              <p:nvPr/>
            </p:nvSpPr>
            <p:spPr>
              <a:xfrm>
                <a:off x="759808" y="3378733"/>
                <a:ext cx="2516792" cy="169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it-IT" sz="1200" kern="0" dirty="0">
                    <a:solidFill>
                      <a:schemeClr val="bg1"/>
                    </a:solidFill>
                    <a:latin typeface="Trebuchet MS" panose="020B0603020202020204" pitchFamily="34" charset="0"/>
                  </a:rPr>
                  <a:t>CANTIERABILITA ENTRO 12 MESI</a:t>
                </a:r>
              </a:p>
            </p:txBody>
          </p:sp>
          <p:sp>
            <p:nvSpPr>
              <p:cNvPr id="79" name="Rettangolo 78">
                <a:extLst>
                  <a:ext uri="{FF2B5EF4-FFF2-40B4-BE49-F238E27FC236}">
                    <a16:creationId xmlns:a16="http://schemas.microsoft.com/office/drawing/2014/main" id="{C3514A53-B83E-4591-87B1-BF7879611DB4}"/>
                  </a:ext>
                </a:extLst>
              </p:cNvPr>
              <p:cNvSpPr/>
              <p:nvPr/>
            </p:nvSpPr>
            <p:spPr>
              <a:xfrm>
                <a:off x="3719375" y="3810044"/>
                <a:ext cx="1343155"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it-IT" sz="1100" b="1" kern="0" dirty="0">
                    <a:solidFill>
                      <a:schemeClr val="tx1"/>
                    </a:solidFill>
                  </a:rPr>
                  <a:t>Richiesta erogazione 1 SAL**</a:t>
                </a:r>
              </a:p>
            </p:txBody>
          </p:sp>
          <p:sp>
            <p:nvSpPr>
              <p:cNvPr id="92" name="Rettangolo 91">
                <a:extLst>
                  <a:ext uri="{FF2B5EF4-FFF2-40B4-BE49-F238E27FC236}">
                    <a16:creationId xmlns:a16="http://schemas.microsoft.com/office/drawing/2014/main" id="{C057A319-312E-448B-B23C-74FCFA5BB83A}"/>
                  </a:ext>
                </a:extLst>
              </p:cNvPr>
              <p:cNvSpPr/>
              <p:nvPr/>
            </p:nvSpPr>
            <p:spPr>
              <a:xfrm>
                <a:off x="552081" y="3486407"/>
                <a:ext cx="2867128" cy="37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it-IT" sz="1100" b="1" kern="0" dirty="0">
                  <a:solidFill>
                    <a:schemeClr val="tx1"/>
                  </a:solidFill>
                </a:endParaRPr>
              </a:p>
            </p:txBody>
          </p:sp>
          <p:sp>
            <p:nvSpPr>
              <p:cNvPr id="96" name="Rettangolo 95">
                <a:extLst>
                  <a:ext uri="{FF2B5EF4-FFF2-40B4-BE49-F238E27FC236}">
                    <a16:creationId xmlns:a16="http://schemas.microsoft.com/office/drawing/2014/main" id="{20415818-FFE7-474B-9258-6425454D8685}"/>
                  </a:ext>
                </a:extLst>
              </p:cNvPr>
              <p:cNvSpPr/>
              <p:nvPr/>
            </p:nvSpPr>
            <p:spPr>
              <a:xfrm>
                <a:off x="6883711" y="3878210"/>
                <a:ext cx="117472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it-IT" sz="1100" b="1" kern="0" dirty="0">
                    <a:solidFill>
                      <a:schemeClr val="tx1"/>
                    </a:solidFill>
                  </a:rPr>
                  <a:t>Richiesta erogazione a saldo</a:t>
                </a:r>
              </a:p>
            </p:txBody>
          </p:sp>
          <p:sp>
            <p:nvSpPr>
              <p:cNvPr id="98" name="Rettangolo 97">
                <a:extLst>
                  <a:ext uri="{FF2B5EF4-FFF2-40B4-BE49-F238E27FC236}">
                    <a16:creationId xmlns:a16="http://schemas.microsoft.com/office/drawing/2014/main" id="{48647544-2F3C-46E0-B5A4-2E440BC9DE6D}"/>
                  </a:ext>
                </a:extLst>
              </p:cNvPr>
              <p:cNvSpPr/>
              <p:nvPr/>
            </p:nvSpPr>
            <p:spPr>
              <a:xfrm>
                <a:off x="6502059" y="3369740"/>
                <a:ext cx="705864" cy="1712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kern="0" dirty="0">
                    <a:solidFill>
                      <a:schemeClr val="bg1"/>
                    </a:solidFill>
                    <a:latin typeface="Trebuchet MS" panose="020B0603020202020204" pitchFamily="34" charset="0"/>
                  </a:rPr>
                  <a:t>60 gg</a:t>
                </a:r>
              </a:p>
            </p:txBody>
          </p:sp>
          <p:cxnSp>
            <p:nvCxnSpPr>
              <p:cNvPr id="104" name="Connettore diritto 103">
                <a:extLst>
                  <a:ext uri="{FF2B5EF4-FFF2-40B4-BE49-F238E27FC236}">
                    <a16:creationId xmlns:a16="http://schemas.microsoft.com/office/drawing/2014/main" id="{0CC76FA8-3D2D-47B4-BD49-BCD9833C577E}"/>
                  </a:ext>
                </a:extLst>
              </p:cNvPr>
              <p:cNvCxnSpPr>
                <a:cxnSpLocks/>
              </p:cNvCxnSpPr>
              <p:nvPr/>
            </p:nvCxnSpPr>
            <p:spPr>
              <a:xfrm flipH="1">
                <a:off x="6458783" y="3483463"/>
                <a:ext cx="1" cy="257023"/>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Rettangolo 105">
                <a:extLst>
                  <a:ext uri="{FF2B5EF4-FFF2-40B4-BE49-F238E27FC236}">
                    <a16:creationId xmlns:a16="http://schemas.microsoft.com/office/drawing/2014/main" id="{81AFEF27-3C9F-483D-BE02-13D5BCBE21CE}"/>
                  </a:ext>
                </a:extLst>
              </p:cNvPr>
              <p:cNvSpPr/>
              <p:nvPr/>
            </p:nvSpPr>
            <p:spPr>
              <a:xfrm>
                <a:off x="5570526" y="3634636"/>
                <a:ext cx="1829212" cy="602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it-IT" sz="1100" b="1" kern="0" dirty="0">
                    <a:solidFill>
                      <a:srgbClr val="FF0000"/>
                    </a:solidFill>
                  </a:rPr>
                  <a:t>Data</a:t>
                </a:r>
              </a:p>
              <a:p>
                <a:pPr algn="ctr" fontAlgn="base">
                  <a:spcBef>
                    <a:spcPct val="0"/>
                  </a:spcBef>
                  <a:spcAft>
                    <a:spcPct val="0"/>
                  </a:spcAft>
                  <a:defRPr/>
                </a:pPr>
                <a:r>
                  <a:rPr lang="it-IT" sz="1100" b="1" kern="0" dirty="0">
                    <a:solidFill>
                      <a:srgbClr val="FF0000"/>
                    </a:solidFill>
                  </a:rPr>
                  <a:t> ultimazione</a:t>
                </a:r>
              </a:p>
            </p:txBody>
          </p:sp>
          <p:sp>
            <p:nvSpPr>
              <p:cNvPr id="107" name="Rettangolo 106">
                <a:extLst>
                  <a:ext uri="{FF2B5EF4-FFF2-40B4-BE49-F238E27FC236}">
                    <a16:creationId xmlns:a16="http://schemas.microsoft.com/office/drawing/2014/main" id="{93F6F37C-84AF-45ED-A011-A146DA732391}"/>
                  </a:ext>
                </a:extLst>
              </p:cNvPr>
              <p:cNvSpPr/>
              <p:nvPr/>
            </p:nvSpPr>
            <p:spPr>
              <a:xfrm>
                <a:off x="7779995" y="3364533"/>
                <a:ext cx="3233220" cy="197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it-IT" sz="1200" kern="0" dirty="0">
                    <a:solidFill>
                      <a:schemeClr val="bg1"/>
                    </a:solidFill>
                    <a:latin typeface="Trebuchet MS" panose="020B0603020202020204" pitchFamily="34" charset="0"/>
                  </a:rPr>
                  <a:t>Accertamento ministeriale</a:t>
                </a:r>
              </a:p>
            </p:txBody>
          </p:sp>
          <p:sp>
            <p:nvSpPr>
              <p:cNvPr id="111" name="Rettangolo 110">
                <a:extLst>
                  <a:ext uri="{FF2B5EF4-FFF2-40B4-BE49-F238E27FC236}">
                    <a16:creationId xmlns:a16="http://schemas.microsoft.com/office/drawing/2014/main" id="{76B3B0C9-E642-4986-A280-B8D52B992B16}"/>
                  </a:ext>
                </a:extLst>
              </p:cNvPr>
              <p:cNvSpPr/>
              <p:nvPr/>
            </p:nvSpPr>
            <p:spPr>
              <a:xfrm>
                <a:off x="4930176" y="3807998"/>
                <a:ext cx="1385427"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it-IT" sz="1100" b="1" kern="0" dirty="0">
                    <a:solidFill>
                      <a:schemeClr val="tx1"/>
                    </a:solidFill>
                  </a:rPr>
                  <a:t>Richiesta erogazione n  SAL **</a:t>
                </a:r>
              </a:p>
            </p:txBody>
          </p:sp>
          <p:cxnSp>
            <p:nvCxnSpPr>
              <p:cNvPr id="113" name="Connettore diritto 112">
                <a:extLst>
                  <a:ext uri="{FF2B5EF4-FFF2-40B4-BE49-F238E27FC236}">
                    <a16:creationId xmlns:a16="http://schemas.microsoft.com/office/drawing/2014/main" id="{820251BD-8BD3-4F63-894E-D2CEB962C0DC}"/>
                  </a:ext>
                </a:extLst>
              </p:cNvPr>
              <p:cNvCxnSpPr>
                <a:cxnSpLocks/>
              </p:cNvCxnSpPr>
              <p:nvPr/>
            </p:nvCxnSpPr>
            <p:spPr>
              <a:xfrm>
                <a:off x="821266" y="3190243"/>
                <a:ext cx="1" cy="15361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Connettore diritto 113">
                <a:extLst>
                  <a:ext uri="{FF2B5EF4-FFF2-40B4-BE49-F238E27FC236}">
                    <a16:creationId xmlns:a16="http://schemas.microsoft.com/office/drawing/2014/main" id="{E1C53C6E-D8BD-4CB6-829F-3C1423DBF4C2}"/>
                  </a:ext>
                </a:extLst>
              </p:cNvPr>
              <p:cNvCxnSpPr>
                <a:cxnSpLocks/>
              </p:cNvCxnSpPr>
              <p:nvPr/>
            </p:nvCxnSpPr>
            <p:spPr>
              <a:xfrm>
                <a:off x="6510176" y="3192093"/>
                <a:ext cx="1" cy="1308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Rettangolo 114">
                <a:extLst>
                  <a:ext uri="{FF2B5EF4-FFF2-40B4-BE49-F238E27FC236}">
                    <a16:creationId xmlns:a16="http://schemas.microsoft.com/office/drawing/2014/main" id="{33F4F3F5-70B8-452E-9FC7-7296370C59F6}"/>
                  </a:ext>
                </a:extLst>
              </p:cNvPr>
              <p:cNvSpPr/>
              <p:nvPr/>
            </p:nvSpPr>
            <p:spPr>
              <a:xfrm>
                <a:off x="2576447" y="2973347"/>
                <a:ext cx="2675476" cy="369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it-IT" sz="1050" i="1" kern="0" dirty="0">
                    <a:solidFill>
                      <a:srgbClr val="C00000"/>
                    </a:solidFill>
                    <a:latin typeface="Trebuchet MS" panose="020B0603020202020204" pitchFamily="34" charset="0"/>
                  </a:rPr>
                  <a:t>36 MESI + eventuali 18 MESI PROROGA</a:t>
                </a:r>
              </a:p>
            </p:txBody>
          </p:sp>
          <p:grpSp>
            <p:nvGrpSpPr>
              <p:cNvPr id="7" name="Gruppo 6">
                <a:extLst>
                  <a:ext uri="{FF2B5EF4-FFF2-40B4-BE49-F238E27FC236}">
                    <a16:creationId xmlns:a16="http://schemas.microsoft.com/office/drawing/2014/main" id="{1CEED30C-0BF8-4291-9E3A-32BB53729D5D}"/>
                  </a:ext>
                </a:extLst>
              </p:cNvPr>
              <p:cNvGrpSpPr/>
              <p:nvPr/>
            </p:nvGrpSpPr>
            <p:grpSpPr>
              <a:xfrm>
                <a:off x="613147" y="4121548"/>
                <a:ext cx="5841952" cy="174210"/>
                <a:chOff x="613147" y="4224639"/>
                <a:chExt cx="5841952" cy="174210"/>
              </a:xfrm>
            </p:grpSpPr>
            <p:cxnSp>
              <p:nvCxnSpPr>
                <p:cNvPr id="118" name="Connettore diritto 117">
                  <a:extLst>
                    <a:ext uri="{FF2B5EF4-FFF2-40B4-BE49-F238E27FC236}">
                      <a16:creationId xmlns:a16="http://schemas.microsoft.com/office/drawing/2014/main" id="{5FE327DD-ABD9-4E2A-AAE9-BE2AE6D8B2C6}"/>
                    </a:ext>
                  </a:extLst>
                </p:cNvPr>
                <p:cNvCxnSpPr/>
                <p:nvPr/>
              </p:nvCxnSpPr>
              <p:spPr>
                <a:xfrm>
                  <a:off x="613148" y="4396867"/>
                  <a:ext cx="5841951" cy="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Connettore diritto 120">
                  <a:extLst>
                    <a:ext uri="{FF2B5EF4-FFF2-40B4-BE49-F238E27FC236}">
                      <a16:creationId xmlns:a16="http://schemas.microsoft.com/office/drawing/2014/main" id="{0202A890-4318-45C4-A057-8C7DA4AB3832}"/>
                    </a:ext>
                  </a:extLst>
                </p:cNvPr>
                <p:cNvCxnSpPr>
                  <a:cxnSpLocks/>
                </p:cNvCxnSpPr>
                <p:nvPr/>
              </p:nvCxnSpPr>
              <p:spPr>
                <a:xfrm flipH="1">
                  <a:off x="613147" y="4224639"/>
                  <a:ext cx="1" cy="170247"/>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Connettore diritto 121">
                  <a:extLst>
                    <a:ext uri="{FF2B5EF4-FFF2-40B4-BE49-F238E27FC236}">
                      <a16:creationId xmlns:a16="http://schemas.microsoft.com/office/drawing/2014/main" id="{EE874E1F-C6A1-4A72-8D1E-DF412D70B553}"/>
                    </a:ext>
                  </a:extLst>
                </p:cNvPr>
                <p:cNvCxnSpPr>
                  <a:cxnSpLocks/>
                </p:cNvCxnSpPr>
                <p:nvPr/>
              </p:nvCxnSpPr>
              <p:spPr>
                <a:xfrm flipH="1">
                  <a:off x="6449002" y="4228602"/>
                  <a:ext cx="1" cy="170247"/>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3" name="Connettore diritto 122">
                <a:extLst>
                  <a:ext uri="{FF2B5EF4-FFF2-40B4-BE49-F238E27FC236}">
                    <a16:creationId xmlns:a16="http://schemas.microsoft.com/office/drawing/2014/main" id="{E6F27098-667E-4588-828F-A3AD6E18A10C}"/>
                  </a:ext>
                </a:extLst>
              </p:cNvPr>
              <p:cNvCxnSpPr>
                <a:cxnSpLocks/>
              </p:cNvCxnSpPr>
              <p:nvPr/>
            </p:nvCxnSpPr>
            <p:spPr>
              <a:xfrm flipH="1">
                <a:off x="4393809" y="3557369"/>
                <a:ext cx="1" cy="15946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Connettore diritto 123">
                <a:extLst>
                  <a:ext uri="{FF2B5EF4-FFF2-40B4-BE49-F238E27FC236}">
                    <a16:creationId xmlns:a16="http://schemas.microsoft.com/office/drawing/2014/main" id="{A91B2053-A0E9-4264-9B18-27C7905025BC}"/>
                  </a:ext>
                </a:extLst>
              </p:cNvPr>
              <p:cNvCxnSpPr>
                <a:cxnSpLocks/>
              </p:cNvCxnSpPr>
              <p:nvPr/>
            </p:nvCxnSpPr>
            <p:spPr>
              <a:xfrm flipH="1">
                <a:off x="3404466" y="3562008"/>
                <a:ext cx="1" cy="15946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Connettore diritto 124">
                <a:extLst>
                  <a:ext uri="{FF2B5EF4-FFF2-40B4-BE49-F238E27FC236}">
                    <a16:creationId xmlns:a16="http://schemas.microsoft.com/office/drawing/2014/main" id="{0E83B6FD-1599-4EB8-8DDC-B6858023A12E}"/>
                  </a:ext>
                </a:extLst>
              </p:cNvPr>
              <p:cNvCxnSpPr>
                <a:cxnSpLocks/>
              </p:cNvCxnSpPr>
              <p:nvPr/>
            </p:nvCxnSpPr>
            <p:spPr>
              <a:xfrm flipH="1">
                <a:off x="600431" y="3585740"/>
                <a:ext cx="1" cy="15946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26" name="Rettangolo 125">
            <a:extLst>
              <a:ext uri="{FF2B5EF4-FFF2-40B4-BE49-F238E27FC236}">
                <a16:creationId xmlns:a16="http://schemas.microsoft.com/office/drawing/2014/main" id="{EF0E8D86-D64D-4B96-BD9A-0DF3EB09E48C}"/>
              </a:ext>
            </a:extLst>
          </p:cNvPr>
          <p:cNvSpPr/>
          <p:nvPr/>
        </p:nvSpPr>
        <p:spPr>
          <a:xfrm>
            <a:off x="7728379" y="5329615"/>
            <a:ext cx="4022552" cy="378693"/>
          </a:xfrm>
          <a:prstGeom prst="rect">
            <a:avLst/>
          </a:prstGeom>
        </p:spPr>
        <p:txBody>
          <a:bodyPr wrap="square" numCol="1">
            <a:spAutoFit/>
          </a:bodyPr>
          <a:lstStyle/>
          <a:p>
            <a:pPr marL="182563" indent="-182563">
              <a:lnSpc>
                <a:spcPts val="1100"/>
              </a:lnSpc>
              <a:spcAft>
                <a:spcPts val="600"/>
              </a:spcAft>
              <a:buFont typeface="Arial" panose="020B0604020202020204" pitchFamily="34" charset="0"/>
              <a:buChar char="•"/>
            </a:pPr>
            <a:r>
              <a:rPr lang="it-IT" sz="1200" dirty="0"/>
              <a:t>Obbligo di mantenimento dei beni agevolati: 3 anni (PMI) - 5 anni (grande impresa)</a:t>
            </a:r>
            <a:endParaRPr lang="it-IT" sz="1200" dirty="0">
              <a:latin typeface="Trebuchet MS" panose="020B0603020202020204" pitchFamily="34" charset="0"/>
            </a:endParaRPr>
          </a:p>
        </p:txBody>
      </p:sp>
      <p:sp>
        <p:nvSpPr>
          <p:cNvPr id="129" name="Rettangolo 128">
            <a:extLst>
              <a:ext uri="{FF2B5EF4-FFF2-40B4-BE49-F238E27FC236}">
                <a16:creationId xmlns:a16="http://schemas.microsoft.com/office/drawing/2014/main" id="{CC9E7368-C86C-4868-9582-CC6D340214DF}"/>
              </a:ext>
            </a:extLst>
          </p:cNvPr>
          <p:cNvSpPr/>
          <p:nvPr/>
        </p:nvSpPr>
        <p:spPr>
          <a:xfrm>
            <a:off x="1877299" y="4756567"/>
            <a:ext cx="4160956" cy="379848"/>
          </a:xfrm>
          <a:prstGeom prst="rect">
            <a:avLst/>
          </a:prstGeom>
        </p:spPr>
        <p:txBody>
          <a:bodyPr wrap="square" numCol="1">
            <a:spAutoFit/>
          </a:bodyPr>
          <a:lstStyle/>
          <a:p>
            <a:pPr marL="182563" indent="-182563">
              <a:lnSpc>
                <a:spcPts val="1100"/>
              </a:lnSpc>
              <a:spcAft>
                <a:spcPts val="600"/>
              </a:spcAft>
              <a:buFont typeface="Arial" panose="020B0604020202020204" pitchFamily="34" charset="0"/>
              <a:buChar char="•"/>
            </a:pPr>
            <a:r>
              <a:rPr lang="it-IT" sz="1200" dirty="0"/>
              <a:t>max 10 anni + periodo preammortamento commisurato alla durata del progetto</a:t>
            </a:r>
          </a:p>
        </p:txBody>
      </p:sp>
      <p:sp>
        <p:nvSpPr>
          <p:cNvPr id="131" name="Rettangolo 130">
            <a:extLst>
              <a:ext uri="{FF2B5EF4-FFF2-40B4-BE49-F238E27FC236}">
                <a16:creationId xmlns:a16="http://schemas.microsoft.com/office/drawing/2014/main" id="{F318D4E4-E211-4C14-AEBA-264B405D11E6}"/>
              </a:ext>
            </a:extLst>
          </p:cNvPr>
          <p:cNvSpPr/>
          <p:nvPr/>
        </p:nvSpPr>
        <p:spPr>
          <a:xfrm>
            <a:off x="6451143" y="5729701"/>
            <a:ext cx="5482358" cy="256919"/>
          </a:xfrm>
          <a:prstGeom prst="rect">
            <a:avLst/>
          </a:prstGeom>
          <a:ln w="6350">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200" b="1" dirty="0">
                <a:latin typeface="+mj-lt"/>
              </a:rPr>
              <a:t>Le agevolazioni sono erogate a fronte di titoli di spesa quietanzati!</a:t>
            </a:r>
            <a:endParaRPr lang="it-IT" sz="1600" b="1" dirty="0">
              <a:latin typeface="+mj-lt"/>
            </a:endParaRPr>
          </a:p>
        </p:txBody>
      </p:sp>
      <p:sp>
        <p:nvSpPr>
          <p:cNvPr id="134" name="Rettangolo 133">
            <a:extLst>
              <a:ext uri="{FF2B5EF4-FFF2-40B4-BE49-F238E27FC236}">
                <a16:creationId xmlns:a16="http://schemas.microsoft.com/office/drawing/2014/main" id="{905D4D8C-52C8-4901-8E90-37570662A7D2}"/>
              </a:ext>
            </a:extLst>
          </p:cNvPr>
          <p:cNvSpPr/>
          <p:nvPr/>
        </p:nvSpPr>
        <p:spPr>
          <a:xfrm>
            <a:off x="7696136" y="3997834"/>
            <a:ext cx="3856219" cy="379848"/>
          </a:xfrm>
          <a:prstGeom prst="rect">
            <a:avLst/>
          </a:prstGeom>
        </p:spPr>
        <p:txBody>
          <a:bodyPr wrap="square" numCol="1">
            <a:spAutoFit/>
          </a:bodyPr>
          <a:lstStyle/>
          <a:p>
            <a:pPr marL="182563" indent="-182563">
              <a:lnSpc>
                <a:spcPts val="1100"/>
              </a:lnSpc>
              <a:spcAft>
                <a:spcPts val="600"/>
              </a:spcAft>
              <a:buFont typeface="Arial" panose="020B0604020202020204" pitchFamily="34" charset="0"/>
              <a:buChar char="•"/>
            </a:pPr>
            <a:r>
              <a:rPr lang="it-IT" sz="1200" dirty="0"/>
              <a:t>max 40% delle agevolazioni (presentazione adeguata fideiussione bancaria/assicurativa)</a:t>
            </a:r>
          </a:p>
        </p:txBody>
      </p:sp>
      <p:sp>
        <p:nvSpPr>
          <p:cNvPr id="135" name="Rettangolo 134">
            <a:extLst>
              <a:ext uri="{FF2B5EF4-FFF2-40B4-BE49-F238E27FC236}">
                <a16:creationId xmlns:a16="http://schemas.microsoft.com/office/drawing/2014/main" id="{29F8ADF1-9139-42C1-847A-2A6D1746829D}"/>
              </a:ext>
            </a:extLst>
          </p:cNvPr>
          <p:cNvSpPr/>
          <p:nvPr/>
        </p:nvSpPr>
        <p:spPr>
          <a:xfrm>
            <a:off x="7693236" y="4402553"/>
            <a:ext cx="3744454" cy="379848"/>
          </a:xfrm>
          <a:prstGeom prst="rect">
            <a:avLst/>
          </a:prstGeom>
        </p:spPr>
        <p:txBody>
          <a:bodyPr wrap="square" numCol="1">
            <a:spAutoFit/>
          </a:bodyPr>
          <a:lstStyle/>
          <a:p>
            <a:pPr marL="182563" indent="-182563">
              <a:lnSpc>
                <a:spcPts val="1100"/>
              </a:lnSpc>
              <a:spcAft>
                <a:spcPts val="600"/>
              </a:spcAft>
              <a:buFont typeface="Arial" panose="020B0604020202020204" pitchFamily="34" charset="0"/>
              <a:buChar char="•"/>
            </a:pPr>
            <a:r>
              <a:rPr lang="it-IT" sz="1200" dirty="0"/>
              <a:t>min 1 – max 5: richiesta erogazione min. 20% delle spese ammissibile</a:t>
            </a:r>
          </a:p>
        </p:txBody>
      </p:sp>
      <p:sp>
        <p:nvSpPr>
          <p:cNvPr id="136" name="Rettangolo 135">
            <a:extLst>
              <a:ext uri="{FF2B5EF4-FFF2-40B4-BE49-F238E27FC236}">
                <a16:creationId xmlns:a16="http://schemas.microsoft.com/office/drawing/2014/main" id="{E762ABA3-CBAB-46DC-B895-F85F7B316C35}"/>
              </a:ext>
            </a:extLst>
          </p:cNvPr>
          <p:cNvSpPr/>
          <p:nvPr/>
        </p:nvSpPr>
        <p:spPr>
          <a:xfrm>
            <a:off x="7726104" y="4897632"/>
            <a:ext cx="3863371" cy="238783"/>
          </a:xfrm>
          <a:prstGeom prst="rect">
            <a:avLst/>
          </a:prstGeom>
        </p:spPr>
        <p:txBody>
          <a:bodyPr wrap="square" numCol="1">
            <a:spAutoFit/>
          </a:bodyPr>
          <a:lstStyle/>
          <a:p>
            <a:pPr marL="182563" indent="-182563">
              <a:lnSpc>
                <a:spcPts val="1100"/>
              </a:lnSpc>
              <a:spcAft>
                <a:spcPts val="600"/>
              </a:spcAft>
              <a:buFont typeface="Arial" panose="020B0604020202020204" pitchFamily="34" charset="0"/>
              <a:buChar char="•"/>
            </a:pPr>
            <a:r>
              <a:rPr lang="it-IT" sz="1200" dirty="0"/>
              <a:t>richiesta entro 60 gg dalla conclusione dell’investimento</a:t>
            </a:r>
          </a:p>
        </p:txBody>
      </p:sp>
      <p:sp>
        <p:nvSpPr>
          <p:cNvPr id="137" name="Rettangolo con angoli arrotondati 136">
            <a:extLst>
              <a:ext uri="{FF2B5EF4-FFF2-40B4-BE49-F238E27FC236}">
                <a16:creationId xmlns:a16="http://schemas.microsoft.com/office/drawing/2014/main" id="{C5A275DE-5596-43D5-AE19-F815EA1AA197}"/>
              </a:ext>
            </a:extLst>
          </p:cNvPr>
          <p:cNvSpPr/>
          <p:nvPr/>
        </p:nvSpPr>
        <p:spPr>
          <a:xfrm>
            <a:off x="527081" y="4741973"/>
            <a:ext cx="1262134" cy="3493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Durata</a:t>
            </a:r>
          </a:p>
        </p:txBody>
      </p:sp>
      <p:sp>
        <p:nvSpPr>
          <p:cNvPr id="138" name="Rettangolo con angoli arrotondati 137">
            <a:extLst>
              <a:ext uri="{FF2B5EF4-FFF2-40B4-BE49-F238E27FC236}">
                <a16:creationId xmlns:a16="http://schemas.microsoft.com/office/drawing/2014/main" id="{8EEF1EB6-D858-48A9-891B-3AB0B71BC2E0}"/>
              </a:ext>
            </a:extLst>
          </p:cNvPr>
          <p:cNvSpPr/>
          <p:nvPr/>
        </p:nvSpPr>
        <p:spPr>
          <a:xfrm>
            <a:off x="527081" y="5192602"/>
            <a:ext cx="1262134" cy="55833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Rimborso</a:t>
            </a:r>
          </a:p>
        </p:txBody>
      </p:sp>
      <p:sp>
        <p:nvSpPr>
          <p:cNvPr id="139" name="Rettangolo 138">
            <a:extLst>
              <a:ext uri="{FF2B5EF4-FFF2-40B4-BE49-F238E27FC236}">
                <a16:creationId xmlns:a16="http://schemas.microsoft.com/office/drawing/2014/main" id="{B85ED13F-7534-433C-821B-EC0D4500829F}"/>
              </a:ext>
            </a:extLst>
          </p:cNvPr>
          <p:cNvSpPr/>
          <p:nvPr/>
        </p:nvSpPr>
        <p:spPr>
          <a:xfrm>
            <a:off x="1877299" y="5198586"/>
            <a:ext cx="4160956" cy="597856"/>
          </a:xfrm>
          <a:prstGeom prst="rect">
            <a:avLst/>
          </a:prstGeom>
        </p:spPr>
        <p:txBody>
          <a:bodyPr wrap="square" numCol="1">
            <a:spAutoFit/>
          </a:bodyPr>
          <a:lstStyle/>
          <a:p>
            <a:pPr marL="182563" indent="-182563">
              <a:lnSpc>
                <a:spcPts val="1100"/>
              </a:lnSpc>
              <a:spcAft>
                <a:spcPts val="600"/>
              </a:spcAft>
              <a:buFont typeface="Arial" panose="020B0604020202020204" pitchFamily="34" charset="0"/>
              <a:buChar char="•"/>
            </a:pPr>
            <a:r>
              <a:rPr lang="it-IT" sz="1200" dirty="0"/>
              <a:t>rate semestrali: 30 giugno e 31 dicembre</a:t>
            </a:r>
          </a:p>
          <a:p>
            <a:pPr marL="182563" indent="-182563">
              <a:lnSpc>
                <a:spcPts val="1100"/>
              </a:lnSpc>
              <a:spcAft>
                <a:spcPts val="600"/>
              </a:spcAft>
              <a:buFont typeface="Arial" panose="020B0604020202020204" pitchFamily="34" charset="0"/>
              <a:buChar char="•"/>
            </a:pPr>
            <a:r>
              <a:rPr lang="it-IT" sz="1200" dirty="0"/>
              <a:t>Periodo di preammortamento: rimborso esclusivamente della quota interesse connessa al finanziamento erogato</a:t>
            </a:r>
          </a:p>
        </p:txBody>
      </p:sp>
      <p:sp>
        <p:nvSpPr>
          <p:cNvPr id="140" name="Rettangolo con angoli arrotondati 139">
            <a:extLst>
              <a:ext uri="{FF2B5EF4-FFF2-40B4-BE49-F238E27FC236}">
                <a16:creationId xmlns:a16="http://schemas.microsoft.com/office/drawing/2014/main" id="{BA97C431-BAAF-4309-9CE0-DA4B212237B2}"/>
              </a:ext>
            </a:extLst>
          </p:cNvPr>
          <p:cNvSpPr/>
          <p:nvPr/>
        </p:nvSpPr>
        <p:spPr>
          <a:xfrm>
            <a:off x="6339176" y="3935495"/>
            <a:ext cx="1263112" cy="3493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Anticipo</a:t>
            </a:r>
          </a:p>
        </p:txBody>
      </p:sp>
      <p:sp>
        <p:nvSpPr>
          <p:cNvPr id="141" name="Rettangolo con angoli arrotondati 140">
            <a:extLst>
              <a:ext uri="{FF2B5EF4-FFF2-40B4-BE49-F238E27FC236}">
                <a16:creationId xmlns:a16="http://schemas.microsoft.com/office/drawing/2014/main" id="{9751F953-4017-46FF-81D3-5F073B1AA8CC}"/>
              </a:ext>
            </a:extLst>
          </p:cNvPr>
          <p:cNvSpPr/>
          <p:nvPr/>
        </p:nvSpPr>
        <p:spPr>
          <a:xfrm>
            <a:off x="6339176" y="4401282"/>
            <a:ext cx="1263112" cy="3493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N. SAL</a:t>
            </a:r>
          </a:p>
        </p:txBody>
      </p:sp>
      <p:sp>
        <p:nvSpPr>
          <p:cNvPr id="142" name="Rettangolo con angoli arrotondati 141">
            <a:extLst>
              <a:ext uri="{FF2B5EF4-FFF2-40B4-BE49-F238E27FC236}">
                <a16:creationId xmlns:a16="http://schemas.microsoft.com/office/drawing/2014/main" id="{478EA4E9-E671-4D82-BC52-0492309D6E57}"/>
              </a:ext>
            </a:extLst>
          </p:cNvPr>
          <p:cNvSpPr/>
          <p:nvPr/>
        </p:nvSpPr>
        <p:spPr>
          <a:xfrm>
            <a:off x="6343847" y="4877240"/>
            <a:ext cx="1263112" cy="3493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SAL a saldo</a:t>
            </a:r>
          </a:p>
        </p:txBody>
      </p:sp>
      <p:sp>
        <p:nvSpPr>
          <p:cNvPr id="143" name="Rettangolo con angoli arrotondati 142">
            <a:extLst>
              <a:ext uri="{FF2B5EF4-FFF2-40B4-BE49-F238E27FC236}">
                <a16:creationId xmlns:a16="http://schemas.microsoft.com/office/drawing/2014/main" id="{1394F805-DF31-44D0-B4C4-AB0C092EDFEE}"/>
              </a:ext>
            </a:extLst>
          </p:cNvPr>
          <p:cNvSpPr/>
          <p:nvPr/>
        </p:nvSpPr>
        <p:spPr>
          <a:xfrm>
            <a:off x="6339176" y="5358814"/>
            <a:ext cx="1263115" cy="3493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Beni agevolati</a:t>
            </a:r>
          </a:p>
        </p:txBody>
      </p:sp>
      <p:sp>
        <p:nvSpPr>
          <p:cNvPr id="162" name="Rettangolo con angoli arrotondati 161">
            <a:extLst>
              <a:ext uri="{FF2B5EF4-FFF2-40B4-BE49-F238E27FC236}">
                <a16:creationId xmlns:a16="http://schemas.microsoft.com/office/drawing/2014/main" id="{3DEECBD9-FD4D-4CCF-B3D4-D87020FDC9B6}"/>
              </a:ext>
            </a:extLst>
          </p:cNvPr>
          <p:cNvSpPr/>
          <p:nvPr/>
        </p:nvSpPr>
        <p:spPr>
          <a:xfrm>
            <a:off x="527216" y="3457562"/>
            <a:ext cx="5457548" cy="26342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TEMPISTICHE EROGAZIONE*</a:t>
            </a:r>
          </a:p>
        </p:txBody>
      </p:sp>
      <p:sp>
        <p:nvSpPr>
          <p:cNvPr id="163" name="Rettangolo con angoli arrotondati 162">
            <a:extLst>
              <a:ext uri="{FF2B5EF4-FFF2-40B4-BE49-F238E27FC236}">
                <a16:creationId xmlns:a16="http://schemas.microsoft.com/office/drawing/2014/main" id="{EB819B4E-EC35-4BC8-BBE3-C7205388686A}"/>
              </a:ext>
            </a:extLst>
          </p:cNvPr>
          <p:cNvSpPr/>
          <p:nvPr/>
        </p:nvSpPr>
        <p:spPr>
          <a:xfrm>
            <a:off x="6339177" y="3457562"/>
            <a:ext cx="5357919" cy="26342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OBBLIGAZIONI</a:t>
            </a:r>
          </a:p>
        </p:txBody>
      </p:sp>
      <p:sp>
        <p:nvSpPr>
          <p:cNvPr id="165" name="Rettangolo con angoli arrotondati 164">
            <a:extLst>
              <a:ext uri="{FF2B5EF4-FFF2-40B4-BE49-F238E27FC236}">
                <a16:creationId xmlns:a16="http://schemas.microsoft.com/office/drawing/2014/main" id="{46A5A049-F43F-49C0-9D03-6C6C9886BEA8}"/>
              </a:ext>
            </a:extLst>
          </p:cNvPr>
          <p:cNvSpPr/>
          <p:nvPr/>
        </p:nvSpPr>
        <p:spPr>
          <a:xfrm>
            <a:off x="1254993" y="3832954"/>
            <a:ext cx="1821232" cy="39396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30 gg SAL intermedi</a:t>
            </a:r>
          </a:p>
        </p:txBody>
      </p:sp>
      <p:sp>
        <p:nvSpPr>
          <p:cNvPr id="166" name="Rettangolo con angoli arrotondati 165">
            <a:extLst>
              <a:ext uri="{FF2B5EF4-FFF2-40B4-BE49-F238E27FC236}">
                <a16:creationId xmlns:a16="http://schemas.microsoft.com/office/drawing/2014/main" id="{C9855C27-28AA-46FE-BDD7-E9A77847ABA1}"/>
              </a:ext>
            </a:extLst>
          </p:cNvPr>
          <p:cNvSpPr/>
          <p:nvPr/>
        </p:nvSpPr>
        <p:spPr>
          <a:xfrm>
            <a:off x="3354214" y="3829746"/>
            <a:ext cx="1821232" cy="4009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120 gg SAL a saldo</a:t>
            </a:r>
          </a:p>
        </p:txBody>
      </p:sp>
      <p:sp>
        <p:nvSpPr>
          <p:cNvPr id="167" name="Rettangolo con angoli arrotondati 166">
            <a:extLst>
              <a:ext uri="{FF2B5EF4-FFF2-40B4-BE49-F238E27FC236}">
                <a16:creationId xmlns:a16="http://schemas.microsoft.com/office/drawing/2014/main" id="{94DC1FBD-B53E-41E3-B428-F54F8C760563}"/>
              </a:ext>
            </a:extLst>
          </p:cNvPr>
          <p:cNvSpPr/>
          <p:nvPr/>
        </p:nvSpPr>
        <p:spPr>
          <a:xfrm>
            <a:off x="527081" y="4462140"/>
            <a:ext cx="5457683" cy="1927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CONDIZIONI FINANZIAMENTO AGEVOLATO</a:t>
            </a:r>
          </a:p>
        </p:txBody>
      </p:sp>
      <p:sp>
        <p:nvSpPr>
          <p:cNvPr id="67" name="Titolo 1">
            <a:extLst>
              <a:ext uri="{FF2B5EF4-FFF2-40B4-BE49-F238E27FC236}">
                <a16:creationId xmlns:a16="http://schemas.microsoft.com/office/drawing/2014/main" id="{65BC2CAB-BBA8-45CF-8160-ED9DA4EFC392}"/>
              </a:ext>
            </a:extLst>
          </p:cNvPr>
          <p:cNvSpPr txBox="1">
            <a:spLocks/>
          </p:cNvSpPr>
          <p:nvPr/>
        </p:nvSpPr>
        <p:spPr>
          <a:xfrm>
            <a:off x="469377" y="615468"/>
            <a:ext cx="9144000"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chemeClr val="bg1"/>
                </a:solidFill>
              </a:rPr>
              <a:t>CONTRATTI DI SVILUPPO – POST CONTRATTO</a:t>
            </a:r>
            <a:endParaRPr lang="it-IT" sz="1800" b="1" dirty="0">
              <a:solidFill>
                <a:schemeClr val="bg1"/>
              </a:solidFill>
              <a:highlight>
                <a:srgbClr val="FFFF00"/>
              </a:highlight>
            </a:endParaRPr>
          </a:p>
        </p:txBody>
      </p:sp>
      <p:sp>
        <p:nvSpPr>
          <p:cNvPr id="69" name="CasellaDiTesto 68">
            <a:extLst>
              <a:ext uri="{FF2B5EF4-FFF2-40B4-BE49-F238E27FC236}">
                <a16:creationId xmlns:a16="http://schemas.microsoft.com/office/drawing/2014/main" id="{F8C0FB1B-942F-4049-9400-E26B67AE61F8}"/>
              </a:ext>
            </a:extLst>
          </p:cNvPr>
          <p:cNvSpPr txBox="1"/>
          <p:nvPr/>
        </p:nvSpPr>
        <p:spPr>
          <a:xfrm>
            <a:off x="527081" y="4232430"/>
            <a:ext cx="3384530" cy="246221"/>
          </a:xfrm>
          <a:prstGeom prst="rect">
            <a:avLst/>
          </a:prstGeom>
          <a:noFill/>
        </p:spPr>
        <p:txBody>
          <a:bodyPr wrap="square" rtlCol="0">
            <a:spAutoFit/>
          </a:bodyPr>
          <a:lstStyle/>
          <a:p>
            <a:r>
              <a:rPr lang="it-IT" sz="1000" dirty="0"/>
              <a:t>*a far data dalla ricezione della documentazione completa</a:t>
            </a:r>
          </a:p>
        </p:txBody>
      </p:sp>
      <p:sp>
        <p:nvSpPr>
          <p:cNvPr id="2" name="CasellaDiTesto 1">
            <a:extLst>
              <a:ext uri="{FF2B5EF4-FFF2-40B4-BE49-F238E27FC236}">
                <a16:creationId xmlns:a16="http://schemas.microsoft.com/office/drawing/2014/main" id="{AB9039D5-4235-DC32-1088-07C74B627635}"/>
              </a:ext>
            </a:extLst>
          </p:cNvPr>
          <p:cNvSpPr txBox="1"/>
          <p:nvPr/>
        </p:nvSpPr>
        <p:spPr>
          <a:xfrm>
            <a:off x="25843" y="0"/>
            <a:ext cx="9116009" cy="523220"/>
          </a:xfrm>
          <a:prstGeom prst="rect">
            <a:avLst/>
          </a:prstGeom>
          <a:noFill/>
        </p:spPr>
        <p:txBody>
          <a:bodyPr wrap="square" rtlCol="0">
            <a:spAutoFit/>
          </a:bodyPr>
          <a:lstStyle/>
          <a:p>
            <a:r>
              <a:rPr lang="it-IT" sz="2800" dirty="0">
                <a:solidFill>
                  <a:srgbClr val="0066CC"/>
                </a:solidFill>
                <a:latin typeface="Arial" panose="020B0604020202020204" pitchFamily="34" charset="0"/>
                <a:cs typeface="Arial" panose="020B0604020202020204" pitchFamily="34" charset="0"/>
              </a:rPr>
              <a:t>Sportello Net Zero</a:t>
            </a:r>
          </a:p>
        </p:txBody>
      </p:sp>
      <p:sp>
        <p:nvSpPr>
          <p:cNvPr id="5" name="Rettangolo 4">
            <a:extLst>
              <a:ext uri="{FF2B5EF4-FFF2-40B4-BE49-F238E27FC236}">
                <a16:creationId xmlns:a16="http://schemas.microsoft.com/office/drawing/2014/main" id="{50D6C03C-5368-EDF0-BF2C-E7FE7A5C41D5}"/>
              </a:ext>
            </a:extLst>
          </p:cNvPr>
          <p:cNvSpPr/>
          <p:nvPr/>
        </p:nvSpPr>
        <p:spPr>
          <a:xfrm>
            <a:off x="0" y="711493"/>
            <a:ext cx="6096000" cy="431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p:txBody>
      </p:sp>
      <p:sp>
        <p:nvSpPr>
          <p:cNvPr id="6" name="Titolo 1">
            <a:extLst>
              <a:ext uri="{FF2B5EF4-FFF2-40B4-BE49-F238E27FC236}">
                <a16:creationId xmlns:a16="http://schemas.microsoft.com/office/drawing/2014/main" id="{EB759288-487C-CA8D-0EE5-8BC4E544AF36}"/>
              </a:ext>
            </a:extLst>
          </p:cNvPr>
          <p:cNvSpPr txBox="1">
            <a:spLocks/>
          </p:cNvSpPr>
          <p:nvPr/>
        </p:nvSpPr>
        <p:spPr>
          <a:xfrm>
            <a:off x="68462" y="553553"/>
            <a:ext cx="9144000"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rPr>
              <a:t>LA FASE ATTUATIVA</a:t>
            </a:r>
          </a:p>
        </p:txBody>
      </p:sp>
      <p:pic>
        <p:nvPicPr>
          <p:cNvPr id="4" name="Immagine 3">
            <a:extLst>
              <a:ext uri="{FF2B5EF4-FFF2-40B4-BE49-F238E27FC236}">
                <a16:creationId xmlns:a16="http://schemas.microsoft.com/office/drawing/2014/main" id="{D404FA4D-1A0A-F122-C315-E37FA95EC5A4}"/>
              </a:ext>
            </a:extLst>
          </p:cNvPr>
          <p:cNvPicPr>
            <a:picLocks noChangeAspect="1"/>
          </p:cNvPicPr>
          <p:nvPr/>
        </p:nvPicPr>
        <p:blipFill>
          <a:blip r:embed="rId3"/>
          <a:stretch>
            <a:fillRect/>
          </a:stretch>
        </p:blipFill>
        <p:spPr>
          <a:xfrm>
            <a:off x="9543790" y="28090"/>
            <a:ext cx="2309060" cy="950216"/>
          </a:xfrm>
          <a:prstGeom prst="rect">
            <a:avLst/>
          </a:prstGeom>
        </p:spPr>
      </p:pic>
    </p:spTree>
    <p:extLst>
      <p:ext uri="{BB962C8B-B14F-4D97-AF65-F5344CB8AC3E}">
        <p14:creationId xmlns:p14="http://schemas.microsoft.com/office/powerpoint/2010/main" val="16904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FCCFB802-2C97-4A13-AC15-C98E7BC1F728}"/>
              </a:ext>
            </a:extLst>
          </p:cNvPr>
          <p:cNvSpPr/>
          <p:nvPr/>
        </p:nvSpPr>
        <p:spPr>
          <a:xfrm>
            <a:off x="830442" y="2238749"/>
            <a:ext cx="10531115" cy="3137647"/>
          </a:xfrm>
          <a:prstGeom prst="roundRect">
            <a:avLst>
              <a:gd name="adj" fmla="val 5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14" name="Rettangolo 13">
            <a:extLst>
              <a:ext uri="{FF2B5EF4-FFF2-40B4-BE49-F238E27FC236}">
                <a16:creationId xmlns:a16="http://schemas.microsoft.com/office/drawing/2014/main" id="{36F81462-C05D-41C0-AC6B-44A4FBABC62A}"/>
              </a:ext>
            </a:extLst>
          </p:cNvPr>
          <p:cNvSpPr/>
          <p:nvPr/>
        </p:nvSpPr>
        <p:spPr>
          <a:xfrm>
            <a:off x="0" y="739487"/>
            <a:ext cx="5740459" cy="41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D7103705-EE43-4F05-B7E2-070116AE1A6B}"/>
              </a:ext>
            </a:extLst>
          </p:cNvPr>
          <p:cNvSpPr/>
          <p:nvPr/>
        </p:nvSpPr>
        <p:spPr>
          <a:xfrm>
            <a:off x="0" y="719230"/>
            <a:ext cx="5694279" cy="43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p:txBody>
      </p:sp>
      <p:sp>
        <p:nvSpPr>
          <p:cNvPr id="19" name="Titolo 1">
            <a:extLst>
              <a:ext uri="{FF2B5EF4-FFF2-40B4-BE49-F238E27FC236}">
                <a16:creationId xmlns:a16="http://schemas.microsoft.com/office/drawing/2014/main" id="{2D7B92BE-8F12-4799-A665-E83D9606EFFF}"/>
              </a:ext>
            </a:extLst>
          </p:cNvPr>
          <p:cNvSpPr txBox="1">
            <a:spLocks/>
          </p:cNvSpPr>
          <p:nvPr/>
        </p:nvSpPr>
        <p:spPr>
          <a:xfrm>
            <a:off x="469377" y="615468"/>
            <a:ext cx="9144000"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rPr>
              <a:t>PER SAPERNE DI PIU’</a:t>
            </a:r>
          </a:p>
        </p:txBody>
      </p:sp>
      <p:sp>
        <p:nvSpPr>
          <p:cNvPr id="3" name="CasellaDiTesto 2">
            <a:extLst>
              <a:ext uri="{FF2B5EF4-FFF2-40B4-BE49-F238E27FC236}">
                <a16:creationId xmlns:a16="http://schemas.microsoft.com/office/drawing/2014/main" id="{F2E4A53E-85E3-939D-5C4F-885D4F77C3C6}"/>
              </a:ext>
            </a:extLst>
          </p:cNvPr>
          <p:cNvSpPr txBox="1"/>
          <p:nvPr/>
        </p:nvSpPr>
        <p:spPr>
          <a:xfrm>
            <a:off x="1468581" y="1666221"/>
            <a:ext cx="9254836" cy="3616375"/>
          </a:xfrm>
          <a:prstGeom prst="rect">
            <a:avLst/>
          </a:prstGeom>
          <a:noFill/>
        </p:spPr>
        <p:txBody>
          <a:bodyPr wrap="square">
            <a:spAutoFit/>
          </a:bodyPr>
          <a:lstStyle/>
          <a:p>
            <a:pPr lvl="0" algn="just">
              <a:buClr>
                <a:srgbClr val="00B050"/>
              </a:buClr>
            </a:pPr>
            <a:r>
              <a:rPr lang="it-IT" sz="2000" b="1" dirty="0">
                <a:solidFill>
                  <a:srgbClr val="C00000"/>
                </a:solidFill>
                <a:latin typeface="Calibri" panose="020F0502020204030204" pitchFamily="34" charset="0"/>
              </a:rPr>
              <a:t>Assistenza telefonica</a:t>
            </a:r>
          </a:p>
          <a:p>
            <a:pPr lvl="0" algn="just">
              <a:spcAft>
                <a:spcPts val="600"/>
              </a:spcAft>
              <a:buClr>
                <a:srgbClr val="00B050"/>
              </a:buClr>
            </a:pPr>
            <a:r>
              <a:rPr lang="it-IT" sz="1800" dirty="0">
                <a:latin typeface="Calibri" panose="020F0502020204030204" pitchFamily="34" charset="0"/>
              </a:rPr>
              <a:t>Per informazioni generali sulle caratteristiche degli strumenti agevolativi è possibile chiamare il numero verde </a:t>
            </a:r>
            <a:r>
              <a:rPr lang="it-IT" sz="1800" b="1" dirty="0">
                <a:latin typeface="Calibri" panose="020F0502020204030204" pitchFamily="34" charset="0"/>
              </a:rPr>
              <a:t>800 77 93 57 </a:t>
            </a:r>
            <a:r>
              <a:rPr lang="it-IT" sz="1800" dirty="0">
                <a:latin typeface="Calibri" panose="020F0502020204030204" pitchFamily="34" charset="0"/>
              </a:rPr>
              <a:t>attivo dal lunedì al venerdì dalle 9:00 alle 18:00</a:t>
            </a:r>
          </a:p>
          <a:p>
            <a:pPr algn="just">
              <a:buClr>
                <a:srgbClr val="00B050"/>
              </a:buClr>
            </a:pPr>
            <a:endParaRPr lang="it-IT" sz="2000" b="1" dirty="0">
              <a:solidFill>
                <a:srgbClr val="C00000"/>
              </a:solidFill>
              <a:latin typeface="Calibri" panose="020F0502020204030204" pitchFamily="34" charset="0"/>
            </a:endParaRPr>
          </a:p>
          <a:p>
            <a:pPr algn="just">
              <a:buClr>
                <a:srgbClr val="00B050"/>
              </a:buClr>
            </a:pPr>
            <a:r>
              <a:rPr lang="it-IT" sz="2000" b="1" dirty="0">
                <a:solidFill>
                  <a:srgbClr val="C00000"/>
                </a:solidFill>
                <a:latin typeface="Calibri" panose="020F0502020204030204" pitchFamily="34" charset="0"/>
              </a:rPr>
              <a:t>Assistenza via mail  </a:t>
            </a:r>
          </a:p>
          <a:p>
            <a:pPr algn="just">
              <a:buClr>
                <a:srgbClr val="00B050"/>
              </a:buClr>
            </a:pPr>
            <a:r>
              <a:rPr lang="it-IT" sz="1800" dirty="0">
                <a:latin typeface="Calibri" panose="020F0502020204030204" pitchFamily="34" charset="0"/>
              </a:rPr>
              <a:t>Per informazioni e richieste specifiche è possibile inviare quesiti compilando un Contact Form sulla piattaforma  Invitalia</a:t>
            </a:r>
          </a:p>
          <a:p>
            <a:pPr algn="just">
              <a:buClr>
                <a:srgbClr val="00B050"/>
              </a:buClr>
            </a:pPr>
            <a:endParaRPr lang="it-IT" dirty="0">
              <a:latin typeface="Calibri" panose="020F0502020204030204" pitchFamily="34" charset="0"/>
            </a:endParaRPr>
          </a:p>
          <a:p>
            <a:pPr algn="just">
              <a:buClr>
                <a:srgbClr val="00B050"/>
              </a:buClr>
            </a:pPr>
            <a:r>
              <a:rPr lang="it-IT" sz="2000" b="1" dirty="0">
                <a:solidFill>
                  <a:srgbClr val="C00000"/>
                </a:solidFill>
                <a:latin typeface="Calibri" panose="020F0502020204030204" pitchFamily="34" charset="0"/>
              </a:rPr>
              <a:t>Richieste appuntamenti (anche da remoto)</a:t>
            </a:r>
          </a:p>
          <a:p>
            <a:pPr algn="just">
              <a:buClr>
                <a:srgbClr val="00B050"/>
              </a:buClr>
            </a:pPr>
            <a:r>
              <a:rPr lang="it-IT" sz="1800" dirty="0">
                <a:latin typeface="Calibri" panose="020F0502020204030204" pitchFamily="34" charset="0"/>
              </a:rPr>
              <a:t>è possibile inviare la richiesta tramite la piattaforma  Invitalia</a:t>
            </a:r>
          </a:p>
          <a:p>
            <a:pPr algn="just">
              <a:buClr>
                <a:srgbClr val="00B050"/>
              </a:buClr>
            </a:pPr>
            <a:endParaRPr lang="it-IT" sz="1800" dirty="0">
              <a:latin typeface="Calibri" panose="020F0502020204030204" pitchFamily="34" charset="0"/>
            </a:endParaRPr>
          </a:p>
          <a:p>
            <a:pPr algn="just">
              <a:buClr>
                <a:srgbClr val="00B050"/>
              </a:buClr>
            </a:pPr>
            <a:endParaRPr lang="it-IT" sz="1800" dirty="0">
              <a:latin typeface="Calibri" panose="020F0502020204030204" pitchFamily="34" charset="0"/>
            </a:endParaRPr>
          </a:p>
        </p:txBody>
      </p:sp>
      <p:sp>
        <p:nvSpPr>
          <p:cNvPr id="4" name="CasellaDiTesto 3">
            <a:extLst>
              <a:ext uri="{FF2B5EF4-FFF2-40B4-BE49-F238E27FC236}">
                <a16:creationId xmlns:a16="http://schemas.microsoft.com/office/drawing/2014/main" id="{0371B458-1F21-D491-565A-E243AA53CFCD}"/>
              </a:ext>
            </a:extLst>
          </p:cNvPr>
          <p:cNvSpPr txBox="1"/>
          <p:nvPr/>
        </p:nvSpPr>
        <p:spPr>
          <a:xfrm>
            <a:off x="159770" y="66736"/>
            <a:ext cx="9116009" cy="523220"/>
          </a:xfrm>
          <a:prstGeom prst="rect">
            <a:avLst/>
          </a:prstGeom>
          <a:noFill/>
        </p:spPr>
        <p:txBody>
          <a:bodyPr wrap="square" rtlCol="0">
            <a:spAutoFit/>
          </a:bodyPr>
          <a:lstStyle/>
          <a:p>
            <a:r>
              <a:rPr lang="it-IT" sz="2800" dirty="0">
                <a:solidFill>
                  <a:srgbClr val="0066CC"/>
                </a:solidFill>
                <a:latin typeface="Arial" panose="020B0604020202020204" pitchFamily="34" charset="0"/>
                <a:cs typeface="Arial" panose="020B0604020202020204" pitchFamily="34" charset="0"/>
              </a:rPr>
              <a:t>Sportello Net Zero</a:t>
            </a:r>
          </a:p>
        </p:txBody>
      </p:sp>
      <p:pic>
        <p:nvPicPr>
          <p:cNvPr id="2" name="Immagine 1">
            <a:extLst>
              <a:ext uri="{FF2B5EF4-FFF2-40B4-BE49-F238E27FC236}">
                <a16:creationId xmlns:a16="http://schemas.microsoft.com/office/drawing/2014/main" id="{17609F4B-3F69-D117-31CB-B00C353AD987}"/>
              </a:ext>
            </a:extLst>
          </p:cNvPr>
          <p:cNvPicPr>
            <a:picLocks noChangeAspect="1"/>
          </p:cNvPicPr>
          <p:nvPr/>
        </p:nvPicPr>
        <p:blipFill>
          <a:blip r:embed="rId2"/>
          <a:stretch>
            <a:fillRect/>
          </a:stretch>
        </p:blipFill>
        <p:spPr>
          <a:xfrm>
            <a:off x="9543790" y="28090"/>
            <a:ext cx="2309060" cy="950216"/>
          </a:xfrm>
          <a:prstGeom prst="rect">
            <a:avLst/>
          </a:prstGeom>
        </p:spPr>
      </p:pic>
    </p:spTree>
    <p:extLst>
      <p:ext uri="{BB962C8B-B14F-4D97-AF65-F5344CB8AC3E}">
        <p14:creationId xmlns:p14="http://schemas.microsoft.com/office/powerpoint/2010/main" val="212475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CF0C6D-B74E-E924-2DB2-E394D02BF25D}"/>
              </a:ext>
            </a:extLst>
          </p:cNvPr>
          <p:cNvSpPr>
            <a:spLocks noGrp="1"/>
          </p:cNvSpPr>
          <p:nvPr>
            <p:ph type="title"/>
          </p:nvPr>
        </p:nvSpPr>
        <p:spPr>
          <a:xfrm>
            <a:off x="123825" y="-5228"/>
            <a:ext cx="12192000" cy="795769"/>
          </a:xfrm>
        </p:spPr>
        <p:txBody>
          <a:bodyPr>
            <a:normAutofit/>
          </a:bodyPr>
          <a:lstStyle/>
          <a:p>
            <a:r>
              <a:rPr lang="it-IT" sz="2400" b="1" dirty="0">
                <a:solidFill>
                  <a:srgbClr val="002060"/>
                </a:solidFill>
                <a:latin typeface="Century Gothic" panose="020B0502020202020204" pitchFamily="34" charset="0"/>
                <a:cs typeface="Times New Roman" panose="02020603050405020304" pitchFamily="18" charset="0"/>
              </a:rPr>
              <a:t>La misura M1C2-I7 «NZT e filiere produttive»</a:t>
            </a:r>
            <a:endParaRPr lang="it-IT" sz="2400" dirty="0">
              <a:solidFill>
                <a:srgbClr val="002060"/>
              </a:solidFill>
              <a:latin typeface="Century Gothic" panose="020B0502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70E53900-4014-D6DC-3D58-8A9CC15A202E}"/>
              </a:ext>
            </a:extLst>
          </p:cNvPr>
          <p:cNvSpPr/>
          <p:nvPr/>
        </p:nvSpPr>
        <p:spPr>
          <a:xfrm>
            <a:off x="0" y="978742"/>
            <a:ext cx="12192000" cy="152400"/>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5" name="Rettangolo 24">
            <a:extLst>
              <a:ext uri="{FF2B5EF4-FFF2-40B4-BE49-F238E27FC236}">
                <a16:creationId xmlns:a16="http://schemas.microsoft.com/office/drawing/2014/main" id="{CEC5B872-1441-4836-B533-7B3B9D4412B9}"/>
              </a:ext>
            </a:extLst>
          </p:cNvPr>
          <p:cNvSpPr/>
          <p:nvPr/>
        </p:nvSpPr>
        <p:spPr>
          <a:xfrm>
            <a:off x="285749" y="1269163"/>
            <a:ext cx="11620502" cy="488484"/>
          </a:xfrm>
          <a:prstGeom prst="rect">
            <a:avLst/>
          </a:prstGeom>
          <a:solidFill>
            <a:schemeClr val="bg2">
              <a:lumMod val="9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500" b="1" i="0" u="none" strike="noStrike" kern="1200" cap="none" spc="0" normalizeH="0" baseline="0" noProof="0">
              <a:ln>
                <a:noFill/>
              </a:ln>
              <a:solidFill>
                <a:srgbClr val="4472C4">
                  <a:lumMod val="75000"/>
                </a:srgbClr>
              </a:solidFill>
              <a:effectLst/>
              <a:uLnTx/>
              <a:uFillTx/>
              <a:latin typeface="Century Gothic" panose="020B0502020202020204" pitchFamily="34" charset="0"/>
              <a:ea typeface="+mn-ea"/>
              <a:cs typeface="+mn-cs"/>
            </a:endParaRPr>
          </a:p>
        </p:txBody>
      </p:sp>
      <p:sp>
        <p:nvSpPr>
          <p:cNvPr id="7" name="Rettangolo 6">
            <a:extLst>
              <a:ext uri="{FF2B5EF4-FFF2-40B4-BE49-F238E27FC236}">
                <a16:creationId xmlns:a16="http://schemas.microsoft.com/office/drawing/2014/main" id="{3F0413FE-48CF-47DB-84AA-C8959CD28DF4}"/>
              </a:ext>
            </a:extLst>
          </p:cNvPr>
          <p:cNvSpPr/>
          <p:nvPr/>
        </p:nvSpPr>
        <p:spPr>
          <a:xfrm>
            <a:off x="3307717" y="1322064"/>
            <a:ext cx="596981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Esperienze recenti e prospettive di attuazione</a:t>
            </a:r>
          </a:p>
        </p:txBody>
      </p:sp>
      <p:sp>
        <p:nvSpPr>
          <p:cNvPr id="16" name="CasellaDiTesto 15">
            <a:extLst>
              <a:ext uri="{FF2B5EF4-FFF2-40B4-BE49-F238E27FC236}">
                <a16:creationId xmlns:a16="http://schemas.microsoft.com/office/drawing/2014/main" id="{281F37B6-1B5C-4957-1838-2C66CA163084}"/>
              </a:ext>
            </a:extLst>
          </p:cNvPr>
          <p:cNvSpPr txBox="1"/>
          <p:nvPr/>
        </p:nvSpPr>
        <p:spPr>
          <a:xfrm>
            <a:off x="285749" y="1810548"/>
            <a:ext cx="11757500" cy="4555093"/>
          </a:xfrm>
          <a:prstGeom prst="rect">
            <a:avLst/>
          </a:prstGeom>
          <a:noFill/>
        </p:spPr>
        <p:txBody>
          <a:bodyPr wrap="square">
            <a:spAutoFit/>
          </a:bodyPr>
          <a:lstStyle/>
          <a:p>
            <a:pPr marL="0" marR="0" lvl="0" indent="396240" algn="just"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La recente revisione del PNRR italiano ha introdotto una nuova Misura articolata in due sub-investimenti con una </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sym typeface="Calibri"/>
              </a:rPr>
              <a:t>dotazione complessiva di circa </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sym typeface="Calibri"/>
              </a:rPr>
              <a:t>2.5 miliardi di euro</a:t>
            </a:r>
            <a:endPar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endParaRPr>
          </a:p>
          <a:p>
            <a:pPr marL="342900" marR="0" lvl="0" indent="-342900" algn="just" defTabSz="914400" rtl="0" eaLnBrk="1" fontAlgn="auto" latinLnBrk="0" hangingPunct="1">
              <a:lnSpc>
                <a:spcPct val="100000"/>
              </a:lnSpc>
              <a:spcBef>
                <a:spcPts val="600"/>
              </a:spcBef>
              <a:spcAft>
                <a:spcPts val="600"/>
              </a:spcAft>
              <a:buClrTx/>
              <a:buSzTx/>
              <a:buFontTx/>
              <a:buAutoNum type="arabicParenR"/>
              <a:tabLst/>
              <a:defRPr/>
            </a:pP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Sub-investimento 1 finalizzato al supporto al sistema produttivo per la </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transizione ecologica e le Net Zero Technologies </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(2mld/€)</a:t>
            </a:r>
          </a:p>
          <a:p>
            <a:pPr marL="342900" marR="0" lvl="0" indent="-342900" algn="just" defTabSz="914400" rtl="0" eaLnBrk="1" fontAlgn="auto" latinLnBrk="0" hangingPunct="1">
              <a:lnSpc>
                <a:spcPct val="100000"/>
              </a:lnSpc>
              <a:spcBef>
                <a:spcPts val="600"/>
              </a:spcBef>
              <a:spcAft>
                <a:spcPts val="600"/>
              </a:spcAft>
              <a:buClrTx/>
              <a:buSzTx/>
              <a:buFontTx/>
              <a:buAutoNum type="arabicParenR"/>
              <a:tabLst/>
              <a:defRPr/>
            </a:pP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Sub-investimento 2 mirato al sostegno di investimenti privati per lo sviluppo della </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competitività e resilienza delle filiere produttive </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(500 mln/€). </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Il sub-investimento 1 viene attuato attraverso l’apertura di più sportelli agevolativi, articolati su due strumenti: </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Contratti di sviluppo e Fondo per il sostegno alla transizione industriale. </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L’intervento sarà mirato a finanziare progetti finalizzati:</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la </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transizione ecologica </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del sistema di produzione nazionale a vari livelli, sostenendo gli investimenti per il rafforzamento delle catene di produzione dei dispositivi utili per la transizione ecologica (quali batterie, pannelli solari, turbine eoliche, pompe di calore, elettrolizzatori e dispositivi di cattura e stoccaggio del carbonio);</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l’</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efficienza energetica dei processi di produzione</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 (anche attraverso la produzione per l’autoconsumo di energia elettrica da fonti rinnovabili, ad esclusione della biomassa);</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la </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sostenibilità dei processi produttivi</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 anche ai fini dell’economia circolare e di un uso più efficiente delle risorse.</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Con riferimento al sub-investimento 2 aprirà nel Q3 una nuova edizione del bando filiere. </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endParaRPr>
          </a:p>
        </p:txBody>
      </p:sp>
      <p:pic>
        <p:nvPicPr>
          <p:cNvPr id="3" name="Immagine 2">
            <a:extLst>
              <a:ext uri="{FF2B5EF4-FFF2-40B4-BE49-F238E27FC236}">
                <a16:creationId xmlns:a16="http://schemas.microsoft.com/office/drawing/2014/main" id="{5A687ECE-117E-C5AF-FD82-5A532FDD431A}"/>
              </a:ext>
            </a:extLst>
          </p:cNvPr>
          <p:cNvPicPr>
            <a:picLocks noChangeAspect="1"/>
          </p:cNvPicPr>
          <p:nvPr/>
        </p:nvPicPr>
        <p:blipFill>
          <a:blip r:embed="rId3"/>
          <a:stretch>
            <a:fillRect/>
          </a:stretch>
        </p:blipFill>
        <p:spPr>
          <a:xfrm>
            <a:off x="9514607" y="3550"/>
            <a:ext cx="2309060" cy="950216"/>
          </a:xfrm>
          <a:prstGeom prst="rect">
            <a:avLst/>
          </a:prstGeom>
        </p:spPr>
      </p:pic>
    </p:spTree>
    <p:extLst>
      <p:ext uri="{BB962C8B-B14F-4D97-AF65-F5344CB8AC3E}">
        <p14:creationId xmlns:p14="http://schemas.microsoft.com/office/powerpoint/2010/main" val="47042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CF0C6D-B74E-E924-2DB2-E394D02BF25D}"/>
              </a:ext>
            </a:extLst>
          </p:cNvPr>
          <p:cNvSpPr>
            <a:spLocks noGrp="1"/>
          </p:cNvSpPr>
          <p:nvPr>
            <p:ph type="title"/>
          </p:nvPr>
        </p:nvSpPr>
        <p:spPr>
          <a:xfrm>
            <a:off x="123825" y="-5228"/>
            <a:ext cx="12192000" cy="795769"/>
          </a:xfrm>
        </p:spPr>
        <p:txBody>
          <a:bodyPr>
            <a:normAutofit/>
          </a:bodyPr>
          <a:lstStyle/>
          <a:p>
            <a:r>
              <a:rPr lang="it-IT" sz="24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La misura M2C2-I5.1 «Rinnovabili e batterie»</a:t>
            </a:r>
            <a:endParaRPr lang="it-IT" sz="2400" dirty="0">
              <a:solidFill>
                <a:srgbClr val="002060"/>
              </a:solidFill>
              <a:latin typeface="Century Gothic" panose="020B0502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70E53900-4014-D6DC-3D58-8A9CC15A202E}"/>
              </a:ext>
            </a:extLst>
          </p:cNvPr>
          <p:cNvSpPr/>
          <p:nvPr/>
        </p:nvSpPr>
        <p:spPr>
          <a:xfrm>
            <a:off x="0" y="953766"/>
            <a:ext cx="12192000" cy="152400"/>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5" name="Rettangolo 24">
            <a:extLst>
              <a:ext uri="{FF2B5EF4-FFF2-40B4-BE49-F238E27FC236}">
                <a16:creationId xmlns:a16="http://schemas.microsoft.com/office/drawing/2014/main" id="{CEC5B872-1441-4836-B533-7B3B9D4412B9}"/>
              </a:ext>
            </a:extLst>
          </p:cNvPr>
          <p:cNvSpPr/>
          <p:nvPr/>
        </p:nvSpPr>
        <p:spPr>
          <a:xfrm>
            <a:off x="301018" y="1327038"/>
            <a:ext cx="11620502" cy="488484"/>
          </a:xfrm>
          <a:prstGeom prst="rect">
            <a:avLst/>
          </a:prstGeom>
          <a:solidFill>
            <a:schemeClr val="bg2">
              <a:lumMod val="9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500" b="1" i="0" u="none" strike="noStrike" kern="1200" cap="none" spc="0" normalizeH="0" baseline="0" noProof="0">
              <a:ln>
                <a:noFill/>
              </a:ln>
              <a:solidFill>
                <a:srgbClr val="4472C4">
                  <a:lumMod val="75000"/>
                </a:srgbClr>
              </a:solidFill>
              <a:effectLst/>
              <a:uLnTx/>
              <a:uFillTx/>
              <a:latin typeface="Century Gothic" panose="020B0502020202020204" pitchFamily="34" charset="0"/>
              <a:ea typeface="+mn-ea"/>
              <a:cs typeface="+mn-cs"/>
            </a:endParaRPr>
          </a:p>
        </p:txBody>
      </p:sp>
      <p:sp>
        <p:nvSpPr>
          <p:cNvPr id="9" name="Rettangolo 8">
            <a:extLst>
              <a:ext uri="{FF2B5EF4-FFF2-40B4-BE49-F238E27FC236}">
                <a16:creationId xmlns:a16="http://schemas.microsoft.com/office/drawing/2014/main" id="{548CA1A8-47F8-4B45-97DE-03626A875BBB}"/>
              </a:ext>
            </a:extLst>
          </p:cNvPr>
          <p:cNvSpPr/>
          <p:nvPr/>
        </p:nvSpPr>
        <p:spPr>
          <a:xfrm>
            <a:off x="326208" y="1979653"/>
            <a:ext cx="4591801" cy="2881110"/>
          </a:xfrm>
          <a:prstGeom prst="rect">
            <a:avLst/>
          </a:prstGeom>
          <a:solidFill>
            <a:schemeClr val="bg1"/>
          </a:solidFill>
          <a:ln>
            <a:solidFill>
              <a:srgbClr val="0066FF"/>
            </a:solidFill>
          </a:ln>
        </p:spPr>
        <p:txBody>
          <a:bodyPr wrap="square">
            <a:spAutoFit/>
          </a:bodyPr>
          <a:lstStyle/>
          <a:p>
            <a:pPr marL="6350" marR="0" lvl="0" indent="0" algn="ctr" defTabSz="914400" rtl="0" eaLnBrk="1" fontAlgn="auto" latinLnBrk="0" hangingPunct="1">
              <a:lnSpc>
                <a:spcPct val="83333"/>
              </a:lnSpc>
              <a:spcBef>
                <a:spcPts val="1000"/>
              </a:spcBef>
              <a:spcAft>
                <a:spcPts val="0"/>
              </a:spcAft>
              <a:buClr>
                <a:prstClr val="black"/>
              </a:buClr>
              <a:buSzPts val="1100"/>
              <a:buFontTx/>
              <a:buNone/>
              <a:tabLst/>
              <a:defRPr/>
            </a:pPr>
            <a:r>
              <a:rPr kumimoji="0" lang="it-IT" sz="1600" b="1" i="0" u="none" strike="noStrike" kern="1200" cap="none" spc="0" normalizeH="0" baseline="0" noProof="0">
                <a:ln>
                  <a:noFill/>
                </a:ln>
                <a:solidFill>
                  <a:srgbClr val="0066CC"/>
                </a:solidFill>
                <a:effectLst/>
                <a:uLnTx/>
                <a:uFillTx/>
                <a:latin typeface="Century Gothic" panose="020B0502020202020204" pitchFamily="34" charset="0"/>
                <a:ea typeface="+mn-ea"/>
                <a:cs typeface="Calibri"/>
                <a:sym typeface="Calibri"/>
              </a:rPr>
              <a:t>PNRR</a:t>
            </a:r>
          </a:p>
          <a:p>
            <a:pPr marL="6350" marR="0" lvl="0" indent="0" algn="ctr" defTabSz="914400" rtl="0" eaLnBrk="1" fontAlgn="auto" latinLnBrk="0" hangingPunct="1">
              <a:lnSpc>
                <a:spcPct val="83333"/>
              </a:lnSpc>
              <a:spcBef>
                <a:spcPts val="1000"/>
              </a:spcBef>
              <a:spcAft>
                <a:spcPts val="0"/>
              </a:spcAft>
              <a:buClr>
                <a:prstClr val="black"/>
              </a:buClr>
              <a:buSzPts val="1100"/>
              <a:buFontTx/>
              <a:buNone/>
              <a:tabLst/>
              <a:defRPr/>
            </a:pPr>
            <a:r>
              <a:rPr kumimoji="0" lang="it-IT" sz="1400" b="1" i="0" u="none" strike="noStrike" kern="1200" cap="none" spc="0" normalizeH="0" baseline="0" noProof="0">
                <a:ln>
                  <a:noFill/>
                </a:ln>
                <a:solidFill>
                  <a:srgbClr val="0066CC"/>
                </a:solidFill>
                <a:effectLst/>
                <a:uLnTx/>
                <a:uFillTx/>
                <a:latin typeface="Century Gothic" panose="020B0502020202020204" pitchFamily="34" charset="0"/>
                <a:ea typeface="+mn-ea"/>
                <a:cs typeface="Calibri"/>
                <a:sym typeface="Calibri"/>
              </a:rPr>
              <a:t>Bando «Rinnovabili e Batterie»</a:t>
            </a:r>
          </a:p>
          <a:p>
            <a:pPr marL="6350" marR="0" lvl="0" indent="0" algn="just" defTabSz="914400" rtl="0" eaLnBrk="1" fontAlgn="auto" latinLnBrk="0" hangingPunct="1">
              <a:lnSpc>
                <a:spcPct val="114000"/>
              </a:lnSpc>
              <a:spcBef>
                <a:spcPts val="1000"/>
              </a:spcBef>
              <a:spcAft>
                <a:spcPts val="0"/>
              </a:spcAft>
              <a:buClr>
                <a:prstClr val="black"/>
              </a:buClr>
              <a:buSzPts val="1100"/>
              <a:buFontTx/>
              <a:buNone/>
              <a:tabLst/>
              <a:defRPr/>
            </a:pPr>
            <a:r>
              <a:rPr kumimoji="0" lang="it-IT" sz="1400" b="0" i="0" u="none" strike="noStrike" kern="1200" cap="none" spc="0" normalizeH="0" baseline="0" noProof="0">
                <a:ln>
                  <a:noFill/>
                </a:ln>
                <a:solidFill>
                  <a:srgbClr val="0066CC"/>
                </a:solidFill>
                <a:effectLst/>
                <a:uLnTx/>
                <a:uFillTx/>
                <a:latin typeface="Century Gothic" panose="020B0502020202020204" pitchFamily="34" charset="0"/>
                <a:ea typeface="+mn-ea"/>
                <a:cs typeface="Calibri"/>
                <a:sym typeface="Calibri"/>
              </a:rPr>
              <a:t>M2C2 – Investimento 5.1 relativo alle energie rinnovabili e alle batterie. Attuato nel corso degli anni 2022 e 2023, con una dotazione complessiva di </a:t>
            </a:r>
            <a:r>
              <a:rPr kumimoji="0" lang="it-IT" sz="1400" b="1" i="0" u="none" strike="noStrike" kern="1200" cap="none" spc="0" normalizeH="0" baseline="0" noProof="0">
                <a:ln>
                  <a:noFill/>
                </a:ln>
                <a:solidFill>
                  <a:srgbClr val="0066CC"/>
                </a:solidFill>
                <a:effectLst/>
                <a:uLnTx/>
                <a:uFillTx/>
                <a:latin typeface="Century Gothic" panose="020B0502020202020204" pitchFamily="34" charset="0"/>
                <a:ea typeface="+mn-ea"/>
                <a:cs typeface="Calibri"/>
                <a:sym typeface="Calibri"/>
              </a:rPr>
              <a:t>1 miliardo di euro </a:t>
            </a:r>
            <a:r>
              <a:rPr kumimoji="0" lang="it-IT" sz="1400" b="0" i="0" u="none" strike="noStrike" kern="1200" cap="none" spc="0" normalizeH="0" baseline="0" noProof="0">
                <a:ln>
                  <a:noFill/>
                </a:ln>
                <a:solidFill>
                  <a:srgbClr val="0066CC"/>
                </a:solidFill>
                <a:effectLst/>
                <a:uLnTx/>
                <a:uFillTx/>
                <a:latin typeface="Century Gothic" panose="020B0502020202020204" pitchFamily="34" charset="0"/>
                <a:ea typeface="+mn-ea"/>
                <a:cs typeface="Calibri"/>
                <a:sym typeface="Calibri"/>
              </a:rPr>
              <a:t>e destinato alla </a:t>
            </a:r>
            <a:r>
              <a:rPr kumimoji="0" lang="it-IT" sz="1400" b="1" i="0" u="none" strike="noStrike" kern="1200" cap="none" spc="0" normalizeH="0" baseline="0" noProof="0">
                <a:ln>
                  <a:noFill/>
                </a:ln>
                <a:solidFill>
                  <a:srgbClr val="0066CC"/>
                </a:solidFill>
                <a:effectLst/>
                <a:uLnTx/>
                <a:uFillTx/>
                <a:latin typeface="Century Gothic" panose="020B0502020202020204" pitchFamily="34" charset="0"/>
                <a:ea typeface="+mn-ea"/>
                <a:cs typeface="Calibri"/>
                <a:sym typeface="Calibri"/>
              </a:rPr>
              <a:t>rafforzamento delle filiere produttive </a:t>
            </a:r>
            <a:r>
              <a:rPr kumimoji="0" lang="it-IT" sz="1400" b="0" i="0" u="none" strike="noStrike" kern="1200" cap="none" spc="0" normalizeH="0" baseline="0" noProof="0">
                <a:ln>
                  <a:noFill/>
                </a:ln>
                <a:solidFill>
                  <a:srgbClr val="0066CC"/>
                </a:solidFill>
                <a:effectLst/>
                <a:uLnTx/>
                <a:uFillTx/>
                <a:latin typeface="Century Gothic" panose="020B0502020202020204" pitchFamily="34" charset="0"/>
                <a:ea typeface="+mn-ea"/>
                <a:cs typeface="Calibri"/>
                <a:sym typeface="Calibri"/>
              </a:rPr>
              <a:t>connesse alla produzione di: </a:t>
            </a:r>
          </a:p>
          <a:p>
            <a:pPr marL="292100" marR="0" lvl="0" indent="-285750" algn="just" defTabSz="914400" rtl="0" eaLnBrk="1" fontAlgn="auto" latinLnBrk="0" hangingPunct="1">
              <a:lnSpc>
                <a:spcPct val="83333"/>
              </a:lnSpc>
              <a:spcBef>
                <a:spcPts val="1000"/>
              </a:spcBef>
              <a:spcAft>
                <a:spcPts val="0"/>
              </a:spcAft>
              <a:buClr>
                <a:prstClr val="black"/>
              </a:buClr>
              <a:buSzPts val="1100"/>
              <a:buFont typeface="Wingdings" panose="05000000000000000000" pitchFamily="2" charset="2"/>
              <a:buChar char="v"/>
              <a:tabLst/>
              <a:defRPr/>
            </a:pPr>
            <a:r>
              <a:rPr kumimoji="0" lang="it-IT" sz="1400" b="0" i="0" u="none" strike="noStrike" kern="1200" cap="none" spc="0" normalizeH="0" baseline="0" noProof="0">
                <a:ln>
                  <a:noFill/>
                </a:ln>
                <a:solidFill>
                  <a:srgbClr val="0066CC"/>
                </a:solidFill>
                <a:effectLst/>
                <a:uLnTx/>
                <a:uFillTx/>
                <a:latin typeface="Century Gothic" panose="020B0502020202020204" pitchFamily="34" charset="0"/>
                <a:ea typeface="+mn-ea"/>
                <a:cs typeface="Calibri"/>
                <a:sym typeface="Calibri"/>
              </a:rPr>
              <a:t>Pannelli Fotovoltaici (400 milioni)</a:t>
            </a:r>
          </a:p>
          <a:p>
            <a:pPr marL="292100" marR="0" lvl="0" indent="-285750" algn="just" defTabSz="914400" rtl="0" eaLnBrk="1" fontAlgn="auto" latinLnBrk="0" hangingPunct="1">
              <a:lnSpc>
                <a:spcPct val="83333"/>
              </a:lnSpc>
              <a:spcBef>
                <a:spcPts val="1000"/>
              </a:spcBef>
              <a:spcAft>
                <a:spcPts val="0"/>
              </a:spcAft>
              <a:buClr>
                <a:prstClr val="black"/>
              </a:buClr>
              <a:buSzPts val="1100"/>
              <a:buFont typeface="Wingdings" panose="05000000000000000000" pitchFamily="2" charset="2"/>
              <a:buChar char="v"/>
              <a:tabLst/>
              <a:defRPr/>
            </a:pPr>
            <a:r>
              <a:rPr kumimoji="0" lang="it-IT" sz="1400" b="0" i="0" u="none" strike="noStrike" kern="1200" cap="none" spc="0" normalizeH="0" baseline="0" noProof="0">
                <a:ln>
                  <a:noFill/>
                </a:ln>
                <a:solidFill>
                  <a:srgbClr val="0066CC"/>
                </a:solidFill>
                <a:effectLst/>
                <a:uLnTx/>
                <a:uFillTx/>
                <a:latin typeface="Century Gothic" panose="020B0502020202020204" pitchFamily="34" charset="0"/>
                <a:ea typeface="+mn-ea"/>
                <a:cs typeface="Calibri"/>
                <a:sym typeface="Calibri"/>
              </a:rPr>
              <a:t>Industria eolica (100 milioni)</a:t>
            </a:r>
          </a:p>
          <a:p>
            <a:pPr marL="292100" marR="0" lvl="0" indent="-285750" algn="just" defTabSz="914400" rtl="0" eaLnBrk="1" fontAlgn="auto" latinLnBrk="0" hangingPunct="1">
              <a:lnSpc>
                <a:spcPct val="83333"/>
              </a:lnSpc>
              <a:spcBef>
                <a:spcPts val="1000"/>
              </a:spcBef>
              <a:spcAft>
                <a:spcPts val="0"/>
              </a:spcAft>
              <a:buClr>
                <a:prstClr val="black"/>
              </a:buClr>
              <a:buSzPts val="1100"/>
              <a:buFont typeface="Wingdings" panose="05000000000000000000" pitchFamily="2" charset="2"/>
              <a:buChar char="v"/>
              <a:tabLst/>
              <a:defRPr/>
            </a:pPr>
            <a:r>
              <a:rPr kumimoji="0" lang="it-IT" sz="1400" b="0" i="0" u="none" strike="noStrike" kern="1200" cap="none" spc="0" normalizeH="0" baseline="0" noProof="0">
                <a:ln>
                  <a:noFill/>
                </a:ln>
                <a:solidFill>
                  <a:srgbClr val="0066CC"/>
                </a:solidFill>
                <a:effectLst/>
                <a:uLnTx/>
                <a:uFillTx/>
                <a:latin typeface="Century Gothic" panose="020B0502020202020204" pitchFamily="34" charset="0"/>
                <a:ea typeface="+mn-ea"/>
                <a:cs typeface="Calibri"/>
                <a:sym typeface="Calibri"/>
              </a:rPr>
              <a:t>Settore batterie (500 milioni)</a:t>
            </a:r>
          </a:p>
        </p:txBody>
      </p:sp>
      <p:sp>
        <p:nvSpPr>
          <p:cNvPr id="6" name="Rettangolo 5">
            <a:extLst>
              <a:ext uri="{FF2B5EF4-FFF2-40B4-BE49-F238E27FC236}">
                <a16:creationId xmlns:a16="http://schemas.microsoft.com/office/drawing/2014/main" id="{F6870B25-84D7-44C1-99B4-0FB4E3D1FB3B}"/>
              </a:ext>
            </a:extLst>
          </p:cNvPr>
          <p:cNvSpPr/>
          <p:nvPr/>
        </p:nvSpPr>
        <p:spPr>
          <a:xfrm>
            <a:off x="7937326" y="2779654"/>
            <a:ext cx="3768526" cy="1053109"/>
          </a:xfrm>
          <a:prstGeom prst="rect">
            <a:avLst/>
          </a:prstGeom>
        </p:spPr>
        <p:txBody>
          <a:bodyPr wrap="square">
            <a:spAutoFit/>
          </a:bodyPr>
          <a:lstStyle/>
          <a:p>
            <a:pPr marL="6350" marR="0" lvl="0" indent="0" algn="ctr" defTabSz="914400" rtl="0" eaLnBrk="1" fontAlgn="auto" latinLnBrk="0" hangingPunct="1">
              <a:lnSpc>
                <a:spcPct val="114000"/>
              </a:lnSpc>
              <a:spcBef>
                <a:spcPts val="1000"/>
              </a:spcBef>
              <a:spcAft>
                <a:spcPts val="0"/>
              </a:spcAft>
              <a:buClr>
                <a:prstClr val="black"/>
              </a:buClr>
              <a:buSzPts val="1100"/>
              <a:buFontTx/>
              <a:buNone/>
              <a:tabLst/>
              <a:defRPr/>
            </a:pP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sym typeface="Calibri"/>
              </a:rPr>
              <a:t>Le economie rinvenienti dall’attuazione del bando e risultanti dalle istruttorie sono state </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sym typeface="Calibri"/>
              </a:rPr>
              <a:t>riprogrammate nel nuovo sportello </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sym typeface="Calibri"/>
              </a:rPr>
              <a:t>agevolativo aperto il 27 giugno u.s.</a:t>
            </a:r>
          </a:p>
        </p:txBody>
      </p:sp>
      <p:sp>
        <p:nvSpPr>
          <p:cNvPr id="7" name="Rettangolo 6">
            <a:extLst>
              <a:ext uri="{FF2B5EF4-FFF2-40B4-BE49-F238E27FC236}">
                <a16:creationId xmlns:a16="http://schemas.microsoft.com/office/drawing/2014/main" id="{3F0413FE-48CF-47DB-84AA-C8959CD28DF4}"/>
              </a:ext>
            </a:extLst>
          </p:cNvPr>
          <p:cNvSpPr/>
          <p:nvPr/>
        </p:nvSpPr>
        <p:spPr>
          <a:xfrm>
            <a:off x="3428836" y="1389757"/>
            <a:ext cx="596981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Esperienze recenti e prospettive di attuazione</a:t>
            </a:r>
          </a:p>
        </p:txBody>
      </p:sp>
      <p:sp>
        <p:nvSpPr>
          <p:cNvPr id="13" name="Freccia a destra 12">
            <a:extLst>
              <a:ext uri="{FF2B5EF4-FFF2-40B4-BE49-F238E27FC236}">
                <a16:creationId xmlns:a16="http://schemas.microsoft.com/office/drawing/2014/main" id="{5FAE624F-43B5-439C-AA87-2192CAC0ED52}"/>
              </a:ext>
            </a:extLst>
          </p:cNvPr>
          <p:cNvSpPr/>
          <p:nvPr/>
        </p:nvSpPr>
        <p:spPr>
          <a:xfrm>
            <a:off x="5350989" y="2814801"/>
            <a:ext cx="2414890" cy="1228397"/>
          </a:xfrm>
          <a:prstGeom prst="rightArrow">
            <a:avLst>
              <a:gd name="adj1" fmla="val 81361"/>
              <a:gd name="adj2" fmla="val 44967"/>
            </a:avLst>
          </a:prstGeom>
          <a:solidFill>
            <a:sysClr val="window" lastClr="FFFFFF">
              <a:lumMod val="85000"/>
            </a:sysClr>
          </a:solidFill>
          <a:ln w="19050" cap="flat" cmpd="sng" algn="ctr">
            <a:solidFill>
              <a:srgbClr val="1F497D"/>
            </a:solidFill>
            <a:prstDash val="solid"/>
          </a:ln>
          <a:effectLst/>
        </p:spPr>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it-IT" sz="2000" b="0" i="0" u="none" strike="noStrike" kern="0" cap="none" spc="0" normalizeH="0" baseline="0" noProof="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3" name="Rettangolo 2">
            <a:extLst>
              <a:ext uri="{FF2B5EF4-FFF2-40B4-BE49-F238E27FC236}">
                <a16:creationId xmlns:a16="http://schemas.microsoft.com/office/drawing/2014/main" id="{44DF011D-AA79-4AE3-B355-C0383EB0AB2F}"/>
              </a:ext>
            </a:extLst>
          </p:cNvPr>
          <p:cNvSpPr/>
          <p:nvPr/>
        </p:nvSpPr>
        <p:spPr>
          <a:xfrm>
            <a:off x="5522436" y="3114586"/>
            <a:ext cx="1782618" cy="628826"/>
          </a:xfrm>
          <a:prstGeom prst="rect">
            <a:avLst/>
          </a:prstGeom>
        </p:spPr>
        <p:txBody>
          <a:bodyPr wrap="square">
            <a:spAutoFit/>
          </a:bodyPr>
          <a:lstStyle/>
          <a:p>
            <a:pPr marL="6350" marR="0" lvl="0" indent="0" algn="ctr" defTabSz="914400" rtl="0" eaLnBrk="1" fontAlgn="auto" latinLnBrk="0" hangingPunct="1">
              <a:lnSpc>
                <a:spcPct val="83333"/>
              </a:lnSpc>
              <a:spcBef>
                <a:spcPts val="1000"/>
              </a:spcBef>
              <a:spcAft>
                <a:spcPts val="0"/>
              </a:spcAft>
              <a:buClr>
                <a:prstClr val="black"/>
              </a:buClr>
              <a:buSzPts val="1100"/>
              <a:buFontTx/>
              <a:buNone/>
              <a:tabLst/>
              <a:defRPr/>
            </a:pPr>
            <a:r>
              <a:rPr kumimoji="0" lang="it-IT" sz="1400" b="0" i="0" u="none" strike="noStrike" kern="1200" cap="none" spc="0" normalizeH="0" baseline="0" noProof="0">
                <a:ln>
                  <a:noFill/>
                </a:ln>
                <a:solidFill>
                  <a:srgbClr val="0066CC"/>
                </a:solidFill>
                <a:effectLst/>
                <a:uLnTx/>
                <a:uFillTx/>
                <a:latin typeface="Century Gothic" panose="020B0502020202020204" pitchFamily="34" charset="0"/>
                <a:ea typeface="+mn-ea"/>
                <a:cs typeface="Calibri"/>
                <a:sym typeface="Calibri"/>
              </a:rPr>
              <a:t>Ottima risposta dal tessuto imprenditoriale</a:t>
            </a:r>
          </a:p>
        </p:txBody>
      </p:sp>
      <p:pic>
        <p:nvPicPr>
          <p:cNvPr id="4" name="Immagine 3">
            <a:extLst>
              <a:ext uri="{FF2B5EF4-FFF2-40B4-BE49-F238E27FC236}">
                <a16:creationId xmlns:a16="http://schemas.microsoft.com/office/drawing/2014/main" id="{B3799F8D-3A04-EB47-0F9B-B140D8EDCE15}"/>
              </a:ext>
            </a:extLst>
          </p:cNvPr>
          <p:cNvPicPr>
            <a:picLocks noChangeAspect="1"/>
          </p:cNvPicPr>
          <p:nvPr/>
        </p:nvPicPr>
        <p:blipFill>
          <a:blip r:embed="rId2"/>
          <a:stretch>
            <a:fillRect/>
          </a:stretch>
        </p:blipFill>
        <p:spPr>
          <a:xfrm>
            <a:off x="9514607" y="3550"/>
            <a:ext cx="2309060" cy="950216"/>
          </a:xfrm>
          <a:prstGeom prst="rect">
            <a:avLst/>
          </a:prstGeom>
        </p:spPr>
      </p:pic>
    </p:spTree>
    <p:extLst>
      <p:ext uri="{BB962C8B-B14F-4D97-AF65-F5344CB8AC3E}">
        <p14:creationId xmlns:p14="http://schemas.microsoft.com/office/powerpoint/2010/main" val="402759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CF0C6D-B74E-E924-2DB2-E394D02BF25D}"/>
              </a:ext>
            </a:extLst>
          </p:cNvPr>
          <p:cNvSpPr>
            <a:spLocks noGrp="1"/>
          </p:cNvSpPr>
          <p:nvPr>
            <p:ph type="title"/>
          </p:nvPr>
        </p:nvSpPr>
        <p:spPr>
          <a:xfrm>
            <a:off x="123825" y="-5228"/>
            <a:ext cx="12192000" cy="795769"/>
          </a:xfrm>
        </p:spPr>
        <p:txBody>
          <a:bodyPr>
            <a:normAutofit/>
          </a:bodyPr>
          <a:lstStyle/>
          <a:p>
            <a:r>
              <a:rPr lang="it-IT" sz="24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Gli strumenti agevolativi n</a:t>
            </a:r>
            <a:r>
              <a:rPr lang="it-IT" sz="24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azionali</a:t>
            </a:r>
            <a:endParaRPr lang="it-IT" sz="2400" dirty="0">
              <a:solidFill>
                <a:srgbClr val="002060"/>
              </a:solidFill>
              <a:latin typeface="Century Gothic" panose="020B0502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70E53900-4014-D6DC-3D58-8A9CC15A202E}"/>
              </a:ext>
            </a:extLst>
          </p:cNvPr>
          <p:cNvSpPr/>
          <p:nvPr/>
        </p:nvSpPr>
        <p:spPr>
          <a:xfrm>
            <a:off x="0" y="962544"/>
            <a:ext cx="12192000" cy="152400"/>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CasellaDiTesto 7">
            <a:extLst>
              <a:ext uri="{FF2B5EF4-FFF2-40B4-BE49-F238E27FC236}">
                <a16:creationId xmlns:a16="http://schemas.microsoft.com/office/drawing/2014/main" id="{3EE4F279-0637-15F8-1D69-18DEA54C0CBC}"/>
              </a:ext>
            </a:extLst>
          </p:cNvPr>
          <p:cNvSpPr txBox="1"/>
          <p:nvPr/>
        </p:nvSpPr>
        <p:spPr>
          <a:xfrm>
            <a:off x="209725" y="1411798"/>
            <a:ext cx="11982275" cy="4324325"/>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Lo strumento agevolativo dei Contratti di sviluppo è disciplinato dal decreto del Ministro dello sviluppo economico </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del 9 dicembre 2014</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 recentemente modificato e integrato dai decreti del Ministro delle imprese e del made in </a:t>
            </a:r>
            <a:r>
              <a:rPr kumimoji="0" lang="it-IT" sz="1400" b="0" i="0" u="none" strike="noStrike" kern="1200" cap="none" spc="0" normalizeH="0" baseline="0" noProof="0" dirty="0" err="1">
                <a:ln>
                  <a:noFill/>
                </a:ln>
                <a:solidFill>
                  <a:srgbClr val="0066CC"/>
                </a:solidFill>
                <a:effectLst/>
                <a:uLnTx/>
                <a:uFillTx/>
                <a:latin typeface="Century Gothic" panose="020B0502020202020204" pitchFamily="34" charset="0"/>
                <a:ea typeface="+mn-ea"/>
                <a:cs typeface="Calibri"/>
              </a:rPr>
              <a:t>Italy</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 </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19 aprile 2023</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 – che ha previsto, tra l’altro, la definizione di due distinti sportelli agevolativi:</a:t>
            </a:r>
          </a:p>
          <a:p>
            <a:pPr marL="342900" marR="0" lvl="0" indent="-342900" algn="just" defTabSz="914400" rtl="0" eaLnBrk="1" fontAlgn="auto" latinLnBrk="0" hangingPunct="1">
              <a:lnSpc>
                <a:spcPct val="150000"/>
              </a:lnSpc>
              <a:spcBef>
                <a:spcPts val="600"/>
              </a:spcBef>
              <a:spcAft>
                <a:spcPts val="800"/>
              </a:spcAft>
              <a:buClrTx/>
              <a:buSzTx/>
              <a:buFontTx/>
              <a:buAutoNum type="arabicParenR"/>
              <a:tabLst/>
              <a:defRPr/>
            </a:pP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uno rivolto ai </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programmi di sviluppo industriale </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e</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 ai programmi di sviluppo per la tutela ambientale</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 e </a:t>
            </a:r>
          </a:p>
          <a:p>
            <a:pPr marL="342900" marR="0" lvl="0" indent="-342900" algn="just" defTabSz="914400" rtl="0" eaLnBrk="1" fontAlgn="auto" latinLnBrk="0" hangingPunct="1">
              <a:lnSpc>
                <a:spcPct val="150000"/>
              </a:lnSpc>
              <a:spcBef>
                <a:spcPts val="600"/>
              </a:spcBef>
              <a:spcAft>
                <a:spcPts val="800"/>
              </a:spcAft>
              <a:buClrTx/>
              <a:buSzTx/>
              <a:buFontTx/>
              <a:buAutoNum type="arabicParenR"/>
              <a:tabLst/>
              <a:defRPr/>
            </a:pP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uno rivolto ai programmi di sviluppo </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di attività turistiche </a:t>
            </a:r>
            <a:endPar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endParaRPr>
          </a:p>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Il </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14 settembre 2023</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 con il quale è stata adeguata la disciplina di riferimento alle nuove disposizioni </a:t>
            </a:r>
            <a:r>
              <a:rPr kumimoji="0" lang="it-IT" sz="1400" b="0" i="0" u="none" strike="noStrike" kern="1200" cap="none" spc="0" normalizeH="0" baseline="0" noProof="0" dirty="0" err="1">
                <a:ln>
                  <a:noFill/>
                </a:ln>
                <a:solidFill>
                  <a:srgbClr val="0066CC"/>
                </a:solidFill>
                <a:effectLst/>
                <a:uLnTx/>
                <a:uFillTx/>
                <a:latin typeface="Century Gothic" panose="020B0502020202020204" pitchFamily="34" charset="0"/>
                <a:ea typeface="+mn-ea"/>
                <a:cs typeface="Calibri"/>
              </a:rPr>
              <a:t>unionali</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 in materia di aiuti di Stato introdotte con il Regolamento (UE) 2023/1315 di modifica del Regolamento (UE) n. 651/2014 di esenzione per categoria. </a:t>
            </a:r>
          </a:p>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Stante la </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rilevanza strategica </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che lo strumento agevolativo riveste per lo sviluppo del sistema produttivo nazionale, come peraltro testimoniato dalla importante e sempre </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crescente risposta </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delle imprese, e per il perseguimento degli obiettivi di politica industriale individuati </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dal Governo</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 i Contratti di sviluppo sono stati destinatari, nel corso degli anni, di importanti </a:t>
            </a:r>
            <a:r>
              <a:rPr kumimoji="0" lang="it-IT" sz="1400" b="1"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assegnazioni di risorse finanziarie</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 provenienti sia dal bilancio nazionale sia dalla programmazione </a:t>
            </a:r>
            <a:r>
              <a:rPr kumimoji="0" lang="it-IT" sz="1400" b="0" i="0" u="none" strike="noStrike" kern="1200" cap="none" spc="0" normalizeH="0" baseline="0" noProof="0" dirty="0" err="1">
                <a:ln>
                  <a:noFill/>
                </a:ln>
                <a:solidFill>
                  <a:srgbClr val="0066CC"/>
                </a:solidFill>
                <a:effectLst/>
                <a:uLnTx/>
                <a:uFillTx/>
                <a:latin typeface="Century Gothic" panose="020B0502020202020204" pitchFamily="34" charset="0"/>
                <a:ea typeface="+mn-ea"/>
                <a:cs typeface="Calibri"/>
              </a:rPr>
              <a:t>unionale</a:t>
            </a:r>
            <a:r>
              <a:rPr kumimoji="0" lang="it-IT" sz="1400" b="0" i="0" u="none" strike="noStrike" kern="1200" cap="none" spc="0" normalizeH="0" baseline="0" noProof="0" dirty="0">
                <a:ln>
                  <a:noFill/>
                </a:ln>
                <a:solidFill>
                  <a:srgbClr val="0066CC"/>
                </a:solidFill>
                <a:effectLst/>
                <a:uLnTx/>
                <a:uFillTx/>
                <a:latin typeface="Century Gothic" panose="020B0502020202020204" pitchFamily="34" charset="0"/>
                <a:ea typeface="+mn-ea"/>
                <a:cs typeface="Calibri"/>
              </a:rPr>
              <a:t>. </a:t>
            </a:r>
          </a:p>
        </p:txBody>
      </p:sp>
      <p:pic>
        <p:nvPicPr>
          <p:cNvPr id="3" name="Immagine 2">
            <a:extLst>
              <a:ext uri="{FF2B5EF4-FFF2-40B4-BE49-F238E27FC236}">
                <a16:creationId xmlns:a16="http://schemas.microsoft.com/office/drawing/2014/main" id="{4F4619A4-F09D-206F-93B8-CD6230B89649}"/>
              </a:ext>
            </a:extLst>
          </p:cNvPr>
          <p:cNvPicPr>
            <a:picLocks noChangeAspect="1"/>
          </p:cNvPicPr>
          <p:nvPr/>
        </p:nvPicPr>
        <p:blipFill>
          <a:blip r:embed="rId2"/>
          <a:stretch>
            <a:fillRect/>
          </a:stretch>
        </p:blipFill>
        <p:spPr>
          <a:xfrm>
            <a:off x="9514607" y="3550"/>
            <a:ext cx="2309060" cy="950216"/>
          </a:xfrm>
          <a:prstGeom prst="rect">
            <a:avLst/>
          </a:prstGeom>
        </p:spPr>
      </p:pic>
    </p:spTree>
    <p:extLst>
      <p:ext uri="{BB962C8B-B14F-4D97-AF65-F5344CB8AC3E}">
        <p14:creationId xmlns:p14="http://schemas.microsoft.com/office/powerpoint/2010/main" val="97939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con angoli arrotondati 21">
            <a:extLst>
              <a:ext uri="{FF2B5EF4-FFF2-40B4-BE49-F238E27FC236}">
                <a16:creationId xmlns:a16="http://schemas.microsoft.com/office/drawing/2014/main" id="{2049C656-B6C6-48FD-ABD7-2ED0FBA10E02}"/>
              </a:ext>
            </a:extLst>
          </p:cNvPr>
          <p:cNvSpPr/>
          <p:nvPr/>
        </p:nvSpPr>
        <p:spPr>
          <a:xfrm>
            <a:off x="453134" y="1464241"/>
            <a:ext cx="11285729" cy="4309159"/>
          </a:xfrm>
          <a:prstGeom prst="roundRect">
            <a:avLst>
              <a:gd name="adj" fmla="val 5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24" name="CasellaDiTesto 23">
            <a:extLst>
              <a:ext uri="{FF2B5EF4-FFF2-40B4-BE49-F238E27FC236}">
                <a16:creationId xmlns:a16="http://schemas.microsoft.com/office/drawing/2014/main" id="{D2ECCFDD-B537-49EA-98C8-ABFB3A908586}"/>
              </a:ext>
            </a:extLst>
          </p:cNvPr>
          <p:cNvSpPr txBox="1"/>
          <p:nvPr/>
        </p:nvSpPr>
        <p:spPr>
          <a:xfrm>
            <a:off x="8138293" y="1910483"/>
            <a:ext cx="3788630" cy="1415772"/>
          </a:xfrm>
          <a:prstGeom prst="rect">
            <a:avLst/>
          </a:prstGeom>
          <a:noFill/>
        </p:spPr>
        <p:txBody>
          <a:bodyPr wrap="square" rtlCol="0">
            <a:spAutoFit/>
          </a:bodyPr>
          <a:lstStyle/>
          <a:p>
            <a:r>
              <a:rPr lang="it-IT" sz="1400" b="1" dirty="0">
                <a:solidFill>
                  <a:srgbClr val="FF0000"/>
                </a:solidFill>
              </a:rPr>
              <a:t>Investimenti a finalità:</a:t>
            </a:r>
          </a:p>
          <a:p>
            <a:pPr marL="182563" indent="-182563">
              <a:buFont typeface="Arial" panose="020B0604020202020204" pitchFamily="34" charset="0"/>
              <a:buChar char="•"/>
            </a:pPr>
            <a:r>
              <a:rPr lang="it-IT" sz="1200" dirty="0"/>
              <a:t>Industriale</a:t>
            </a:r>
          </a:p>
          <a:p>
            <a:pPr marL="182563" indent="-182563">
              <a:buFont typeface="Arial" panose="020B0604020202020204" pitchFamily="34" charset="0"/>
              <a:buChar char="•"/>
            </a:pPr>
            <a:r>
              <a:rPr lang="it-IT" sz="1200" dirty="0"/>
              <a:t>TPA – trasformazione prodotti agricoli</a:t>
            </a:r>
          </a:p>
          <a:p>
            <a:pPr marL="182563" indent="-182563">
              <a:buFont typeface="Arial" panose="020B0604020202020204" pitchFamily="34" charset="0"/>
              <a:buChar char="•"/>
            </a:pPr>
            <a:r>
              <a:rPr lang="it-IT" sz="1200" dirty="0"/>
              <a:t>Ambientale </a:t>
            </a:r>
          </a:p>
          <a:p>
            <a:pPr marL="182563" indent="-182563">
              <a:buFont typeface="Arial" panose="020B0604020202020204" pitchFamily="34" charset="0"/>
              <a:buChar char="•"/>
            </a:pPr>
            <a:r>
              <a:rPr lang="it-IT" sz="1200" dirty="0"/>
              <a:t>Turistico</a:t>
            </a:r>
          </a:p>
          <a:p>
            <a:pPr marL="182563" indent="-182563">
              <a:buFont typeface="Arial" panose="020B0604020202020204" pitchFamily="34" charset="0"/>
              <a:buChar char="•"/>
            </a:pPr>
            <a:r>
              <a:rPr lang="it-IT" sz="1200" dirty="0"/>
              <a:t>Eventuali progetti di R&amp;S e innovazione connessi e funzionali al progetto produttivo o di tutela ambientale </a:t>
            </a:r>
          </a:p>
        </p:txBody>
      </p:sp>
      <p:sp>
        <p:nvSpPr>
          <p:cNvPr id="20" name="Rettangolo 19">
            <a:extLst>
              <a:ext uri="{FF2B5EF4-FFF2-40B4-BE49-F238E27FC236}">
                <a16:creationId xmlns:a16="http://schemas.microsoft.com/office/drawing/2014/main" id="{89781244-91F1-459B-A0AE-F44F8BA298F9}"/>
              </a:ext>
            </a:extLst>
          </p:cNvPr>
          <p:cNvSpPr/>
          <p:nvPr/>
        </p:nvSpPr>
        <p:spPr>
          <a:xfrm>
            <a:off x="626809" y="1821381"/>
            <a:ext cx="3484549" cy="2123658"/>
          </a:xfrm>
          <a:prstGeom prst="rect">
            <a:avLst/>
          </a:prstGeom>
        </p:spPr>
        <p:txBody>
          <a:bodyPr wrap="square">
            <a:spAutoFit/>
          </a:bodyPr>
          <a:lstStyle/>
          <a:p>
            <a:pPr marL="182563" indent="-182563">
              <a:buFont typeface="Arial" panose="020B0604020202020204" pitchFamily="34" charset="0"/>
              <a:buChar char="•"/>
            </a:pPr>
            <a:r>
              <a:rPr lang="it-IT" sz="1200" dirty="0"/>
              <a:t>Uno dei principali strumenti di politica industriale del paese </a:t>
            </a:r>
          </a:p>
          <a:p>
            <a:pPr marL="182563" indent="-182563">
              <a:buFont typeface="Arial" panose="020B0604020202020204" pitchFamily="34" charset="0"/>
              <a:buChar char="•"/>
            </a:pPr>
            <a:r>
              <a:rPr lang="it-IT" sz="1200" dirty="0"/>
              <a:t>Strumento negoziale che favorisce la realizzazione di programmi di sviluppo strategici e innovativi, di rilevante dimensione, anche attraverso l’attrazione di investimenti esteri, allo scopo di rafforzare la struttura produttiva del Paese</a:t>
            </a:r>
          </a:p>
          <a:p>
            <a:pPr marL="182563" indent="-182563">
              <a:buFont typeface="Arial" panose="020B0604020202020204" pitchFamily="34" charset="0"/>
              <a:buChar char="•"/>
            </a:pPr>
            <a:r>
              <a:rPr lang="it-IT" sz="1200" dirty="0"/>
              <a:t>Oltre 450 programmi finanziati </a:t>
            </a:r>
          </a:p>
          <a:p>
            <a:pPr marL="182563" indent="-182563">
              <a:buFont typeface="Arial" panose="020B0604020202020204" pitchFamily="34" charset="0"/>
              <a:buChar char="•"/>
            </a:pPr>
            <a:r>
              <a:rPr lang="it-IT" sz="1200" dirty="0"/>
              <a:t>20 miliardi di investimenti attivati e 7 miliardi di agevolazioni concesse</a:t>
            </a:r>
          </a:p>
          <a:p>
            <a:pPr marL="182563" indent="-182563">
              <a:buFont typeface="Arial" panose="020B0604020202020204" pitchFamily="34" charset="0"/>
              <a:buChar char="•"/>
            </a:pPr>
            <a:endParaRPr lang="it-IT" sz="1200" dirty="0"/>
          </a:p>
        </p:txBody>
      </p:sp>
      <p:sp>
        <p:nvSpPr>
          <p:cNvPr id="21" name="Rettangolo 20">
            <a:extLst>
              <a:ext uri="{FF2B5EF4-FFF2-40B4-BE49-F238E27FC236}">
                <a16:creationId xmlns:a16="http://schemas.microsoft.com/office/drawing/2014/main" id="{C7A59035-0B0D-4AE5-8246-0BD68E96C02D}"/>
              </a:ext>
            </a:extLst>
          </p:cNvPr>
          <p:cNvSpPr/>
          <p:nvPr/>
        </p:nvSpPr>
        <p:spPr>
          <a:xfrm>
            <a:off x="4489856" y="1950263"/>
            <a:ext cx="3384528" cy="830997"/>
          </a:xfrm>
          <a:prstGeom prst="rect">
            <a:avLst/>
          </a:prstGeom>
        </p:spPr>
        <p:txBody>
          <a:bodyPr wrap="square">
            <a:spAutoFit/>
          </a:bodyPr>
          <a:lstStyle/>
          <a:p>
            <a:r>
              <a:rPr lang="it-IT" sz="1200" b="1" dirty="0"/>
              <a:t>Imprese di tutte le dimensioni nazionali ed estere </a:t>
            </a:r>
          </a:p>
          <a:p>
            <a:r>
              <a:rPr lang="it-IT" sz="1200" dirty="0"/>
              <a:t>Anche reti di imprese con un massimo di 5 imprese partecipanti che effettuano investimenti sul territorio italiano</a:t>
            </a:r>
          </a:p>
        </p:txBody>
      </p:sp>
      <p:sp>
        <p:nvSpPr>
          <p:cNvPr id="23" name="Rettangolo 22">
            <a:extLst>
              <a:ext uri="{FF2B5EF4-FFF2-40B4-BE49-F238E27FC236}">
                <a16:creationId xmlns:a16="http://schemas.microsoft.com/office/drawing/2014/main" id="{F0ADD969-EB38-45FA-A353-4B38FFF89B41}"/>
              </a:ext>
            </a:extLst>
          </p:cNvPr>
          <p:cNvSpPr/>
          <p:nvPr/>
        </p:nvSpPr>
        <p:spPr>
          <a:xfrm>
            <a:off x="626809" y="8031221"/>
            <a:ext cx="2750320" cy="600164"/>
          </a:xfrm>
          <a:prstGeom prst="rect">
            <a:avLst/>
          </a:prstGeom>
        </p:spPr>
        <p:txBody>
          <a:bodyPr wrap="square">
            <a:spAutoFit/>
          </a:bodyPr>
          <a:lstStyle/>
          <a:p>
            <a:pPr marL="182563" indent="-182563">
              <a:spcBef>
                <a:spcPts val="600"/>
              </a:spcBef>
              <a:buFont typeface="Arial" panose="020B0604020202020204" pitchFamily="34" charset="0"/>
              <a:buChar char="•"/>
            </a:pPr>
            <a:endParaRPr lang="it-IT" sz="1400" dirty="0"/>
          </a:p>
          <a:p>
            <a:pPr marL="182563" indent="-182563">
              <a:spcBef>
                <a:spcPts val="600"/>
              </a:spcBef>
              <a:buFont typeface="Arial" panose="020B0604020202020204" pitchFamily="34" charset="0"/>
              <a:buChar char="•"/>
            </a:pPr>
            <a:endParaRPr lang="it-IT" sz="1400" dirty="0"/>
          </a:p>
        </p:txBody>
      </p:sp>
      <p:sp>
        <p:nvSpPr>
          <p:cNvPr id="25" name="Rettangolo con angoli arrotondati 24">
            <a:extLst>
              <a:ext uri="{FF2B5EF4-FFF2-40B4-BE49-F238E27FC236}">
                <a16:creationId xmlns:a16="http://schemas.microsoft.com/office/drawing/2014/main" id="{6033F475-560E-406E-A18A-940C3E8DA03B}"/>
              </a:ext>
            </a:extLst>
          </p:cNvPr>
          <p:cNvSpPr/>
          <p:nvPr/>
        </p:nvSpPr>
        <p:spPr>
          <a:xfrm>
            <a:off x="5740460" y="8142391"/>
            <a:ext cx="1446945" cy="5761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u="sng" dirty="0">
              <a:solidFill>
                <a:schemeClr val="tx1"/>
              </a:solidFill>
            </a:endParaRPr>
          </a:p>
        </p:txBody>
      </p:sp>
      <p:sp>
        <p:nvSpPr>
          <p:cNvPr id="37" name="Rettangolo con angoli arrotondati 36">
            <a:extLst>
              <a:ext uri="{FF2B5EF4-FFF2-40B4-BE49-F238E27FC236}">
                <a16:creationId xmlns:a16="http://schemas.microsoft.com/office/drawing/2014/main" id="{B059936A-D6C5-41B6-87B3-F6EA6DC41A41}"/>
              </a:ext>
            </a:extLst>
          </p:cNvPr>
          <p:cNvSpPr/>
          <p:nvPr/>
        </p:nvSpPr>
        <p:spPr>
          <a:xfrm>
            <a:off x="8168527" y="1453691"/>
            <a:ext cx="3384529" cy="38950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Cosa finanzia</a:t>
            </a:r>
          </a:p>
        </p:txBody>
      </p:sp>
      <p:sp>
        <p:nvSpPr>
          <p:cNvPr id="42" name="Rettangolo con angoli arrotondati 41">
            <a:extLst>
              <a:ext uri="{FF2B5EF4-FFF2-40B4-BE49-F238E27FC236}">
                <a16:creationId xmlns:a16="http://schemas.microsoft.com/office/drawing/2014/main" id="{2D8FFFAB-E28E-499F-B550-FC91BA9CEAD5}"/>
              </a:ext>
            </a:extLst>
          </p:cNvPr>
          <p:cNvSpPr/>
          <p:nvPr/>
        </p:nvSpPr>
        <p:spPr>
          <a:xfrm>
            <a:off x="4489856" y="1433928"/>
            <a:ext cx="3384529" cy="38950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A chi si rivolge</a:t>
            </a:r>
          </a:p>
        </p:txBody>
      </p:sp>
      <p:sp>
        <p:nvSpPr>
          <p:cNvPr id="46" name="Rettangolo con angoli arrotondati 45">
            <a:extLst>
              <a:ext uri="{FF2B5EF4-FFF2-40B4-BE49-F238E27FC236}">
                <a16:creationId xmlns:a16="http://schemas.microsoft.com/office/drawing/2014/main" id="{B9D35B66-0FB5-49E7-A3FE-BBB51FFC2C53}"/>
              </a:ext>
            </a:extLst>
          </p:cNvPr>
          <p:cNvSpPr/>
          <p:nvPr/>
        </p:nvSpPr>
        <p:spPr>
          <a:xfrm>
            <a:off x="701014" y="1401781"/>
            <a:ext cx="3384530" cy="38950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Cos’è</a:t>
            </a:r>
          </a:p>
        </p:txBody>
      </p:sp>
      <p:sp>
        <p:nvSpPr>
          <p:cNvPr id="50" name="Rettangolo 49">
            <a:extLst>
              <a:ext uri="{FF2B5EF4-FFF2-40B4-BE49-F238E27FC236}">
                <a16:creationId xmlns:a16="http://schemas.microsoft.com/office/drawing/2014/main" id="{B68AD537-4152-463C-B8D3-B89DD9136422}"/>
              </a:ext>
            </a:extLst>
          </p:cNvPr>
          <p:cNvSpPr/>
          <p:nvPr/>
        </p:nvSpPr>
        <p:spPr>
          <a:xfrm>
            <a:off x="701014" y="4196618"/>
            <a:ext cx="3586580" cy="1800493"/>
          </a:xfrm>
          <a:prstGeom prst="rect">
            <a:avLst/>
          </a:prstGeom>
        </p:spPr>
        <p:txBody>
          <a:bodyPr wrap="square">
            <a:spAutoFit/>
          </a:bodyPr>
          <a:lstStyle/>
          <a:p>
            <a:pPr marL="182563" indent="-182563">
              <a:spcBef>
                <a:spcPts val="600"/>
              </a:spcBef>
              <a:buFont typeface="Arial" panose="020B0604020202020204" pitchFamily="34" charset="0"/>
              <a:buChar char="•"/>
            </a:pPr>
            <a:r>
              <a:rPr lang="it-IT" sz="1200" dirty="0"/>
              <a:t>€ 20 MLN</a:t>
            </a:r>
          </a:p>
          <a:p>
            <a:pPr marL="182563" indent="-182563">
              <a:spcBef>
                <a:spcPts val="600"/>
              </a:spcBef>
              <a:buFont typeface="Arial" panose="020B0604020202020204" pitchFamily="34" charset="0"/>
              <a:buChar char="•"/>
            </a:pPr>
            <a:r>
              <a:rPr lang="it-IT" sz="1200" dirty="0"/>
              <a:t>€ 50 MLN per progetti strategici e di impatto rilevante (Fast Track)</a:t>
            </a:r>
          </a:p>
          <a:p>
            <a:pPr marL="182563" indent="-182563">
              <a:spcBef>
                <a:spcPts val="600"/>
              </a:spcBef>
              <a:buFont typeface="Arial" panose="020B0604020202020204" pitchFamily="34" charset="0"/>
              <a:buChar char="•"/>
            </a:pPr>
            <a:r>
              <a:rPr lang="it-IT" sz="1200" dirty="0"/>
              <a:t>€ 7,5 MLN per trasformazione prodotti agricoli (TPA)</a:t>
            </a:r>
          </a:p>
          <a:p>
            <a:pPr marL="182563" indent="-182563">
              <a:spcBef>
                <a:spcPts val="600"/>
              </a:spcBef>
              <a:buFont typeface="Arial" panose="020B0604020202020204" pitchFamily="34" charset="0"/>
              <a:buChar char="•"/>
            </a:pPr>
            <a:r>
              <a:rPr lang="it-IT" sz="1200" dirty="0"/>
              <a:t>€ 7,5 MLN per progetti turistici localizzati nelle aree interne del Paese o che recuperano/riqualificano strutture edilizie dismesse</a:t>
            </a:r>
          </a:p>
        </p:txBody>
      </p:sp>
      <p:sp>
        <p:nvSpPr>
          <p:cNvPr id="51" name="Rettangolo 50">
            <a:extLst>
              <a:ext uri="{FF2B5EF4-FFF2-40B4-BE49-F238E27FC236}">
                <a16:creationId xmlns:a16="http://schemas.microsoft.com/office/drawing/2014/main" id="{19A62092-3FA1-4814-BE20-C322A1995455}"/>
              </a:ext>
            </a:extLst>
          </p:cNvPr>
          <p:cNvSpPr/>
          <p:nvPr/>
        </p:nvSpPr>
        <p:spPr>
          <a:xfrm>
            <a:off x="8154738" y="3894428"/>
            <a:ext cx="3199727" cy="646331"/>
          </a:xfrm>
          <a:prstGeom prst="rect">
            <a:avLst/>
          </a:prstGeom>
        </p:spPr>
        <p:txBody>
          <a:bodyPr wrap="square">
            <a:spAutoFit/>
          </a:bodyPr>
          <a:lstStyle/>
          <a:p>
            <a:pPr marL="182563" indent="-182563">
              <a:buFont typeface="Arial" panose="020B0604020202020204" pitchFamily="34" charset="0"/>
              <a:buChar char="•"/>
            </a:pPr>
            <a:r>
              <a:rPr lang="it-IT" sz="1200" dirty="0"/>
              <a:t>contributo a fondo perduto in conto impianti</a:t>
            </a:r>
          </a:p>
          <a:p>
            <a:pPr marL="182563" indent="-182563">
              <a:buFont typeface="Arial" panose="020B0604020202020204" pitchFamily="34" charset="0"/>
              <a:buChar char="•"/>
            </a:pPr>
            <a:r>
              <a:rPr lang="it-IT" sz="1200" dirty="0"/>
              <a:t>contributo a fondo perduto alla spesa</a:t>
            </a:r>
            <a:endParaRPr lang="it-IT" sz="1200" strike="sngStrike" dirty="0"/>
          </a:p>
          <a:p>
            <a:pPr marL="182563" indent="-182563">
              <a:buFont typeface="Arial" panose="020B0604020202020204" pitchFamily="34" charset="0"/>
              <a:buChar char="•"/>
            </a:pPr>
            <a:r>
              <a:rPr lang="it-IT" sz="1200" dirty="0"/>
              <a:t>finanziamento agevolato</a:t>
            </a:r>
          </a:p>
        </p:txBody>
      </p:sp>
      <p:sp>
        <p:nvSpPr>
          <p:cNvPr id="52" name="CasellaDiTesto 51">
            <a:extLst>
              <a:ext uri="{FF2B5EF4-FFF2-40B4-BE49-F238E27FC236}">
                <a16:creationId xmlns:a16="http://schemas.microsoft.com/office/drawing/2014/main" id="{82799C1F-0590-4A81-BFBB-38D280015754}"/>
              </a:ext>
            </a:extLst>
          </p:cNvPr>
          <p:cNvSpPr txBox="1"/>
          <p:nvPr/>
        </p:nvSpPr>
        <p:spPr>
          <a:xfrm>
            <a:off x="4509372" y="3352617"/>
            <a:ext cx="3586579" cy="2769989"/>
          </a:xfrm>
          <a:prstGeom prst="rect">
            <a:avLst/>
          </a:prstGeom>
          <a:noFill/>
        </p:spPr>
        <p:txBody>
          <a:bodyPr wrap="square" rtlCol="0">
            <a:spAutoFit/>
          </a:bodyPr>
          <a:lstStyle/>
          <a:p>
            <a:r>
              <a:rPr lang="it-IT" sz="1400" b="1" dirty="0">
                <a:solidFill>
                  <a:srgbClr val="FF0000"/>
                </a:solidFill>
              </a:rPr>
              <a:t>Singolarmente</a:t>
            </a:r>
          </a:p>
          <a:p>
            <a:r>
              <a:rPr lang="it-IT" sz="1200" dirty="0" err="1">
                <a:solidFill>
                  <a:schemeClr val="tx1"/>
                </a:solidFill>
              </a:rPr>
              <a:t>Inv</a:t>
            </a:r>
            <a:r>
              <a:rPr lang="it-IT" sz="1200" dirty="0">
                <a:solidFill>
                  <a:schemeClr val="tx1"/>
                </a:solidFill>
              </a:rPr>
              <a:t>. min</a:t>
            </a:r>
            <a:r>
              <a:rPr lang="it-IT" sz="1200" b="1" dirty="0">
                <a:solidFill>
                  <a:schemeClr val="tx1"/>
                </a:solidFill>
              </a:rPr>
              <a:t> ≥ € 20 MLN</a:t>
            </a:r>
          </a:p>
          <a:p>
            <a:endParaRPr lang="it-IT" sz="1200" b="1" dirty="0">
              <a:solidFill>
                <a:schemeClr val="tx1"/>
              </a:solidFill>
            </a:endParaRPr>
          </a:p>
          <a:p>
            <a:r>
              <a:rPr lang="it-IT" sz="1400" b="1" dirty="0">
                <a:solidFill>
                  <a:srgbClr val="FF0000"/>
                </a:solidFill>
              </a:rPr>
              <a:t>Con altre imprese (fino a un massimo di 5 )</a:t>
            </a:r>
          </a:p>
          <a:p>
            <a:pPr marL="171450" indent="-171450">
              <a:buFont typeface="Arial" panose="020B0604020202020204" pitchFamily="34" charset="0"/>
              <a:buChar char="•"/>
            </a:pPr>
            <a:r>
              <a:rPr lang="it-IT" sz="1200" dirty="0" err="1">
                <a:solidFill>
                  <a:schemeClr val="tx1"/>
                </a:solidFill>
              </a:rPr>
              <a:t>Inv</a:t>
            </a:r>
            <a:r>
              <a:rPr lang="it-IT" sz="1200" dirty="0">
                <a:solidFill>
                  <a:schemeClr val="tx1"/>
                </a:solidFill>
              </a:rPr>
              <a:t>. </a:t>
            </a:r>
            <a:r>
              <a:rPr lang="it-IT" sz="1200" dirty="0"/>
              <a:t>tot.</a:t>
            </a:r>
            <a:r>
              <a:rPr lang="it-IT" sz="1200" dirty="0">
                <a:solidFill>
                  <a:schemeClr val="tx1"/>
                </a:solidFill>
              </a:rPr>
              <a:t> min </a:t>
            </a:r>
            <a:r>
              <a:rPr lang="it-IT" sz="1200" b="1" dirty="0">
                <a:solidFill>
                  <a:schemeClr val="tx1"/>
                </a:solidFill>
              </a:rPr>
              <a:t>≥ € 20 MLN</a:t>
            </a:r>
          </a:p>
          <a:p>
            <a:pPr marL="171450" indent="-171450">
              <a:buFont typeface="Arial" panose="020B0604020202020204" pitchFamily="34" charset="0"/>
              <a:buChar char="•"/>
            </a:pPr>
            <a:r>
              <a:rPr lang="it-IT" sz="1200" dirty="0">
                <a:solidFill>
                  <a:schemeClr val="tx1"/>
                </a:solidFill>
              </a:rPr>
              <a:t>Soggetto proponente </a:t>
            </a:r>
            <a:r>
              <a:rPr lang="it-IT" sz="1200" b="1" dirty="0">
                <a:solidFill>
                  <a:schemeClr val="tx1"/>
                </a:solidFill>
              </a:rPr>
              <a:t>≥ € 10 MLN al netto R&amp;S</a:t>
            </a:r>
            <a:endParaRPr lang="it-IT" sz="1200" b="1" dirty="0"/>
          </a:p>
          <a:p>
            <a:pPr marL="171450" indent="-171450">
              <a:buFont typeface="Arial" panose="020B0604020202020204" pitchFamily="34" charset="0"/>
              <a:buChar char="•"/>
            </a:pPr>
            <a:r>
              <a:rPr lang="it-IT" sz="1200" dirty="0">
                <a:solidFill>
                  <a:schemeClr val="tx1"/>
                </a:solidFill>
              </a:rPr>
              <a:t>Soggetto aderente(max 4) </a:t>
            </a:r>
            <a:r>
              <a:rPr lang="it-IT" sz="1200" b="1" dirty="0">
                <a:solidFill>
                  <a:schemeClr val="tx1"/>
                </a:solidFill>
              </a:rPr>
              <a:t>≥ € 1,5 MLN</a:t>
            </a:r>
          </a:p>
          <a:p>
            <a:pPr marL="171450" indent="-171450">
              <a:buFont typeface="Arial" panose="020B0604020202020204" pitchFamily="34" charset="0"/>
              <a:buChar char="•"/>
            </a:pPr>
            <a:endParaRPr lang="it-IT" sz="1200" b="1" dirty="0"/>
          </a:p>
          <a:p>
            <a:r>
              <a:rPr lang="it-IT" sz="1400" b="1" dirty="0">
                <a:solidFill>
                  <a:srgbClr val="FF0000"/>
                </a:solidFill>
              </a:rPr>
              <a:t>In caso di contratto di rete</a:t>
            </a:r>
          </a:p>
          <a:p>
            <a:r>
              <a:rPr lang="it-IT" sz="1200" dirty="0"/>
              <a:t>Non ci sono limiti minimi ai singoli investimenti, ma è necessario che la loro somma non sia inferiore ai 20 milioni (7,5 per TPA e turistici in aree interne e/o per strutture dismesse).</a:t>
            </a:r>
          </a:p>
          <a:p>
            <a:pPr marL="171450" indent="-171450">
              <a:buFont typeface="Arial" panose="020B0604020202020204" pitchFamily="34" charset="0"/>
              <a:buChar char="•"/>
            </a:pPr>
            <a:endParaRPr lang="it-IT" sz="1200" b="1" dirty="0"/>
          </a:p>
        </p:txBody>
      </p:sp>
      <p:sp>
        <p:nvSpPr>
          <p:cNvPr id="53" name="Rettangolo con angoli arrotondati 52">
            <a:extLst>
              <a:ext uri="{FF2B5EF4-FFF2-40B4-BE49-F238E27FC236}">
                <a16:creationId xmlns:a16="http://schemas.microsoft.com/office/drawing/2014/main" id="{DE263038-15DE-4FFA-9951-033ADC0134B9}"/>
              </a:ext>
            </a:extLst>
          </p:cNvPr>
          <p:cNvSpPr/>
          <p:nvPr/>
        </p:nvSpPr>
        <p:spPr>
          <a:xfrm>
            <a:off x="4549465" y="2898009"/>
            <a:ext cx="3384528" cy="38950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Con chi</a:t>
            </a:r>
          </a:p>
        </p:txBody>
      </p:sp>
      <p:sp>
        <p:nvSpPr>
          <p:cNvPr id="54" name="Rettangolo con angoli arrotondati 53">
            <a:extLst>
              <a:ext uri="{FF2B5EF4-FFF2-40B4-BE49-F238E27FC236}">
                <a16:creationId xmlns:a16="http://schemas.microsoft.com/office/drawing/2014/main" id="{4CFEAA97-BA58-4CE0-8A96-DF937B59F656}"/>
              </a:ext>
            </a:extLst>
          </p:cNvPr>
          <p:cNvSpPr/>
          <p:nvPr/>
        </p:nvSpPr>
        <p:spPr>
          <a:xfrm>
            <a:off x="8168527" y="3414451"/>
            <a:ext cx="3384528" cy="38950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Quali aiuti concede  </a:t>
            </a:r>
          </a:p>
        </p:txBody>
      </p:sp>
      <p:sp>
        <p:nvSpPr>
          <p:cNvPr id="55" name="Rettangolo con angoli arrotondati 54">
            <a:extLst>
              <a:ext uri="{FF2B5EF4-FFF2-40B4-BE49-F238E27FC236}">
                <a16:creationId xmlns:a16="http://schemas.microsoft.com/office/drawing/2014/main" id="{EB3FAF45-E59A-4E46-BA8D-46833540EFB8}"/>
              </a:ext>
            </a:extLst>
          </p:cNvPr>
          <p:cNvSpPr/>
          <p:nvPr/>
        </p:nvSpPr>
        <p:spPr>
          <a:xfrm>
            <a:off x="890308" y="3799294"/>
            <a:ext cx="3384530" cy="38950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Importo minimo</a:t>
            </a:r>
          </a:p>
        </p:txBody>
      </p:sp>
      <p:sp>
        <p:nvSpPr>
          <p:cNvPr id="26" name="Rettangolo 25">
            <a:extLst>
              <a:ext uri="{FF2B5EF4-FFF2-40B4-BE49-F238E27FC236}">
                <a16:creationId xmlns:a16="http://schemas.microsoft.com/office/drawing/2014/main" id="{71F7A3A9-8929-4CB9-A745-BDAFAE04E442}"/>
              </a:ext>
            </a:extLst>
          </p:cNvPr>
          <p:cNvSpPr/>
          <p:nvPr/>
        </p:nvSpPr>
        <p:spPr>
          <a:xfrm>
            <a:off x="-1" y="719230"/>
            <a:ext cx="8003358" cy="431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p:txBody>
      </p:sp>
      <p:sp>
        <p:nvSpPr>
          <p:cNvPr id="10" name="Titolo 1">
            <a:extLst>
              <a:ext uri="{FF2B5EF4-FFF2-40B4-BE49-F238E27FC236}">
                <a16:creationId xmlns:a16="http://schemas.microsoft.com/office/drawing/2014/main" id="{C0606F87-18BB-A745-98CB-211905ECF8B1}"/>
              </a:ext>
            </a:extLst>
          </p:cNvPr>
          <p:cNvSpPr txBox="1">
            <a:spLocks/>
          </p:cNvSpPr>
          <p:nvPr/>
        </p:nvSpPr>
        <p:spPr>
          <a:xfrm>
            <a:off x="290717" y="605379"/>
            <a:ext cx="9144000"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rPr>
              <a:t>CONTRATTI DI SVILUPPO: CARATTERISTICHE</a:t>
            </a:r>
            <a:r>
              <a:rPr lang="it-IT" sz="1800" b="1" dirty="0">
                <a:solidFill>
                  <a:schemeClr val="bg1"/>
                </a:solidFill>
              </a:rPr>
              <a:t> GENERALI - DM 9 DICEMBRE 2014</a:t>
            </a:r>
            <a:endParaRPr lang="it-IT" sz="1800" b="1" dirty="0">
              <a:solidFill>
                <a:schemeClr val="bg1"/>
              </a:solidFill>
              <a:highlight>
                <a:srgbClr val="FFFF00"/>
              </a:highlight>
            </a:endParaRPr>
          </a:p>
        </p:txBody>
      </p:sp>
      <p:pic>
        <p:nvPicPr>
          <p:cNvPr id="3" name="Immagine 2">
            <a:extLst>
              <a:ext uri="{FF2B5EF4-FFF2-40B4-BE49-F238E27FC236}">
                <a16:creationId xmlns:a16="http://schemas.microsoft.com/office/drawing/2014/main" id="{1B8EC8DC-DCFF-6394-8299-8E6CCCF8219E}"/>
              </a:ext>
            </a:extLst>
          </p:cNvPr>
          <p:cNvPicPr>
            <a:picLocks noChangeAspect="1"/>
          </p:cNvPicPr>
          <p:nvPr/>
        </p:nvPicPr>
        <p:blipFill>
          <a:blip r:embed="rId3"/>
          <a:stretch>
            <a:fillRect/>
          </a:stretch>
        </p:blipFill>
        <p:spPr>
          <a:xfrm>
            <a:off x="0" y="5992009"/>
            <a:ext cx="12192000" cy="865991"/>
          </a:xfrm>
          <a:prstGeom prst="rect">
            <a:avLst/>
          </a:prstGeom>
        </p:spPr>
      </p:pic>
      <p:pic>
        <p:nvPicPr>
          <p:cNvPr id="4" name="Immagine 3">
            <a:extLst>
              <a:ext uri="{FF2B5EF4-FFF2-40B4-BE49-F238E27FC236}">
                <a16:creationId xmlns:a16="http://schemas.microsoft.com/office/drawing/2014/main" id="{21556871-6C1A-B341-BEC0-F36BF79152EA}"/>
              </a:ext>
            </a:extLst>
          </p:cNvPr>
          <p:cNvPicPr>
            <a:picLocks noChangeAspect="1"/>
          </p:cNvPicPr>
          <p:nvPr/>
        </p:nvPicPr>
        <p:blipFill>
          <a:blip r:embed="rId3"/>
          <a:stretch>
            <a:fillRect/>
          </a:stretch>
        </p:blipFill>
        <p:spPr>
          <a:xfrm>
            <a:off x="0" y="5992009"/>
            <a:ext cx="12192000" cy="865991"/>
          </a:xfrm>
          <a:prstGeom prst="rect">
            <a:avLst/>
          </a:prstGeom>
        </p:spPr>
      </p:pic>
      <p:pic>
        <p:nvPicPr>
          <p:cNvPr id="5" name="Immagine 4">
            <a:extLst>
              <a:ext uri="{FF2B5EF4-FFF2-40B4-BE49-F238E27FC236}">
                <a16:creationId xmlns:a16="http://schemas.microsoft.com/office/drawing/2014/main" id="{F7BB92B6-EC8C-D11E-9798-95F97EDE877E}"/>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10627687" y="6061605"/>
            <a:ext cx="1225163" cy="750628"/>
          </a:xfrm>
          <a:prstGeom prst="rect">
            <a:avLst/>
          </a:prstGeom>
        </p:spPr>
      </p:pic>
      <p:pic>
        <p:nvPicPr>
          <p:cNvPr id="6" name="Immagine 5">
            <a:extLst>
              <a:ext uri="{FF2B5EF4-FFF2-40B4-BE49-F238E27FC236}">
                <a16:creationId xmlns:a16="http://schemas.microsoft.com/office/drawing/2014/main" id="{52336792-66B3-0340-3E98-DDD3442CB095}"/>
              </a:ext>
            </a:extLst>
          </p:cNvPr>
          <p:cNvPicPr>
            <a:picLocks noChangeAspect="1"/>
          </p:cNvPicPr>
          <p:nvPr/>
        </p:nvPicPr>
        <p:blipFill>
          <a:blip r:embed="rId5"/>
          <a:stretch>
            <a:fillRect/>
          </a:stretch>
        </p:blipFill>
        <p:spPr>
          <a:xfrm>
            <a:off x="52905" y="6068591"/>
            <a:ext cx="2427248" cy="743642"/>
          </a:xfrm>
          <a:prstGeom prst="rect">
            <a:avLst/>
          </a:prstGeom>
        </p:spPr>
      </p:pic>
      <p:sp>
        <p:nvSpPr>
          <p:cNvPr id="7" name="CasellaDiTesto 6">
            <a:extLst>
              <a:ext uri="{FF2B5EF4-FFF2-40B4-BE49-F238E27FC236}">
                <a16:creationId xmlns:a16="http://schemas.microsoft.com/office/drawing/2014/main" id="{A8AEF518-ED5D-59A1-4DDA-5EEA4EC25B40}"/>
              </a:ext>
            </a:extLst>
          </p:cNvPr>
          <p:cNvSpPr txBox="1"/>
          <p:nvPr/>
        </p:nvSpPr>
        <p:spPr>
          <a:xfrm>
            <a:off x="5162710" y="6216556"/>
            <a:ext cx="1866579" cy="276999"/>
          </a:xfrm>
          <a:prstGeom prst="rect">
            <a:avLst/>
          </a:prstGeom>
          <a:noFill/>
        </p:spPr>
        <p:txBody>
          <a:bodyPr wrap="square" rtlCol="0">
            <a:spAutoFit/>
          </a:bodyPr>
          <a:lstStyle/>
          <a:p>
            <a:pPr algn="ctr"/>
            <a:r>
              <a:rPr lang="it-IT" sz="1200" dirty="0">
                <a:solidFill>
                  <a:srgbClr val="FFFFFF"/>
                </a:solidFill>
              </a:rPr>
              <a:t>www.mise.gov.it</a:t>
            </a:r>
          </a:p>
        </p:txBody>
      </p:sp>
      <p:pic>
        <p:nvPicPr>
          <p:cNvPr id="8" name="Immagine 7">
            <a:extLst>
              <a:ext uri="{FF2B5EF4-FFF2-40B4-BE49-F238E27FC236}">
                <a16:creationId xmlns:a16="http://schemas.microsoft.com/office/drawing/2014/main" id="{CBFAB5BE-DFED-CB51-192D-67E0107519A6}"/>
              </a:ext>
            </a:extLst>
          </p:cNvPr>
          <p:cNvPicPr>
            <a:picLocks noChangeAspect="1"/>
          </p:cNvPicPr>
          <p:nvPr/>
        </p:nvPicPr>
        <p:blipFill>
          <a:blip r:embed="rId3"/>
          <a:stretch>
            <a:fillRect/>
          </a:stretch>
        </p:blipFill>
        <p:spPr>
          <a:xfrm>
            <a:off x="0" y="6007070"/>
            <a:ext cx="12192000" cy="865991"/>
          </a:xfrm>
          <a:prstGeom prst="rect">
            <a:avLst/>
          </a:prstGeom>
        </p:spPr>
      </p:pic>
      <p:pic>
        <p:nvPicPr>
          <p:cNvPr id="9" name="Immagine 8">
            <a:extLst>
              <a:ext uri="{FF2B5EF4-FFF2-40B4-BE49-F238E27FC236}">
                <a16:creationId xmlns:a16="http://schemas.microsoft.com/office/drawing/2014/main" id="{512A6281-C510-D8C2-00FA-25B4B6DA5746}"/>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10627687" y="6076666"/>
            <a:ext cx="1225163" cy="750628"/>
          </a:xfrm>
          <a:prstGeom prst="rect">
            <a:avLst/>
          </a:prstGeom>
        </p:spPr>
      </p:pic>
      <p:pic>
        <p:nvPicPr>
          <p:cNvPr id="11" name="Immagine 10">
            <a:extLst>
              <a:ext uri="{FF2B5EF4-FFF2-40B4-BE49-F238E27FC236}">
                <a16:creationId xmlns:a16="http://schemas.microsoft.com/office/drawing/2014/main" id="{D296A23F-1C30-922C-6552-034E9A392865}"/>
              </a:ext>
            </a:extLst>
          </p:cNvPr>
          <p:cNvPicPr>
            <a:picLocks noChangeAspect="1"/>
          </p:cNvPicPr>
          <p:nvPr/>
        </p:nvPicPr>
        <p:blipFill>
          <a:blip r:embed="rId5"/>
          <a:stretch>
            <a:fillRect/>
          </a:stretch>
        </p:blipFill>
        <p:spPr>
          <a:xfrm>
            <a:off x="52905" y="6083652"/>
            <a:ext cx="2427248" cy="743642"/>
          </a:xfrm>
          <a:prstGeom prst="rect">
            <a:avLst/>
          </a:prstGeom>
        </p:spPr>
      </p:pic>
      <p:sp>
        <p:nvSpPr>
          <p:cNvPr id="13" name="CasellaDiTesto 12">
            <a:extLst>
              <a:ext uri="{FF2B5EF4-FFF2-40B4-BE49-F238E27FC236}">
                <a16:creationId xmlns:a16="http://schemas.microsoft.com/office/drawing/2014/main" id="{28EAA2D2-BBBC-136C-C4C1-D5554DFCCE77}"/>
              </a:ext>
            </a:extLst>
          </p:cNvPr>
          <p:cNvSpPr txBox="1"/>
          <p:nvPr/>
        </p:nvSpPr>
        <p:spPr>
          <a:xfrm>
            <a:off x="25843" y="28090"/>
            <a:ext cx="9116009" cy="523220"/>
          </a:xfrm>
          <a:prstGeom prst="rect">
            <a:avLst/>
          </a:prstGeom>
          <a:noFill/>
        </p:spPr>
        <p:txBody>
          <a:bodyPr wrap="square" rtlCol="0">
            <a:spAutoFit/>
          </a:bodyPr>
          <a:lstStyle/>
          <a:p>
            <a:r>
              <a:rPr lang="it-IT" sz="2800" dirty="0">
                <a:solidFill>
                  <a:srgbClr val="0066CC"/>
                </a:solidFill>
                <a:latin typeface="Arial" panose="020B0604020202020204" pitchFamily="34" charset="0"/>
                <a:cs typeface="Arial" panose="020B0604020202020204" pitchFamily="34" charset="0"/>
              </a:rPr>
              <a:t>Sportello Net Zero</a:t>
            </a:r>
          </a:p>
        </p:txBody>
      </p:sp>
      <p:sp>
        <p:nvSpPr>
          <p:cNvPr id="2" name="Rettangolo con angoli arrotondati 1">
            <a:extLst>
              <a:ext uri="{FF2B5EF4-FFF2-40B4-BE49-F238E27FC236}">
                <a16:creationId xmlns:a16="http://schemas.microsoft.com/office/drawing/2014/main" id="{048FDAC2-4E31-5023-A0F2-EBBA4B15BB16}"/>
              </a:ext>
            </a:extLst>
          </p:cNvPr>
          <p:cNvSpPr/>
          <p:nvPr/>
        </p:nvSpPr>
        <p:spPr>
          <a:xfrm>
            <a:off x="8154738" y="4639098"/>
            <a:ext cx="3384528" cy="38950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Gli sportelli aperti</a:t>
            </a:r>
          </a:p>
        </p:txBody>
      </p:sp>
      <p:sp>
        <p:nvSpPr>
          <p:cNvPr id="14" name="Rettangolo 13">
            <a:extLst>
              <a:ext uri="{FF2B5EF4-FFF2-40B4-BE49-F238E27FC236}">
                <a16:creationId xmlns:a16="http://schemas.microsoft.com/office/drawing/2014/main" id="{3FB0BF26-2735-BB1D-E82C-39B758327A8D}"/>
              </a:ext>
            </a:extLst>
          </p:cNvPr>
          <p:cNvSpPr/>
          <p:nvPr/>
        </p:nvSpPr>
        <p:spPr>
          <a:xfrm>
            <a:off x="8154737" y="5100453"/>
            <a:ext cx="3199727" cy="830997"/>
          </a:xfrm>
          <a:prstGeom prst="rect">
            <a:avLst/>
          </a:prstGeom>
        </p:spPr>
        <p:txBody>
          <a:bodyPr wrap="square">
            <a:spAutoFit/>
          </a:bodyPr>
          <a:lstStyle/>
          <a:p>
            <a:pPr marL="182563" indent="-182563">
              <a:buFont typeface="Arial" panose="020B0604020202020204" pitchFamily="34" charset="0"/>
              <a:buChar char="•"/>
            </a:pPr>
            <a:r>
              <a:rPr lang="it-IT" sz="1200" dirty="0"/>
              <a:t>Sportello ordinario </a:t>
            </a:r>
          </a:p>
          <a:p>
            <a:pPr marL="182563" indent="-182563">
              <a:buFont typeface="Arial" panose="020B0604020202020204" pitchFamily="34" charset="0"/>
              <a:buChar char="•"/>
            </a:pPr>
            <a:r>
              <a:rPr lang="it-IT" sz="1200" dirty="0"/>
              <a:t>Sportello semiconduttori</a:t>
            </a:r>
            <a:endParaRPr lang="it-IT" sz="1200" strike="sngStrike" dirty="0"/>
          </a:p>
          <a:p>
            <a:pPr marL="182563" indent="-182563">
              <a:buFont typeface="Arial" panose="020B0604020202020204" pitchFamily="34" charset="0"/>
              <a:buChar char="•"/>
            </a:pPr>
            <a:r>
              <a:rPr lang="it-IT" sz="1200" dirty="0"/>
              <a:t>Sportello autobus elettrici</a:t>
            </a:r>
          </a:p>
          <a:p>
            <a:pPr marL="182563" indent="-182563">
              <a:buFont typeface="Arial" panose="020B0604020202020204" pitchFamily="34" charset="0"/>
              <a:buChar char="•"/>
            </a:pPr>
            <a:r>
              <a:rPr lang="it-IT" sz="1200" dirty="0"/>
              <a:t>Sportello automotive</a:t>
            </a:r>
          </a:p>
        </p:txBody>
      </p:sp>
      <p:pic>
        <p:nvPicPr>
          <p:cNvPr id="12" name="Immagine 11">
            <a:extLst>
              <a:ext uri="{FF2B5EF4-FFF2-40B4-BE49-F238E27FC236}">
                <a16:creationId xmlns:a16="http://schemas.microsoft.com/office/drawing/2014/main" id="{E987914C-C909-596F-BB1A-5DC327EF1807}"/>
              </a:ext>
            </a:extLst>
          </p:cNvPr>
          <p:cNvPicPr>
            <a:picLocks noChangeAspect="1"/>
          </p:cNvPicPr>
          <p:nvPr/>
        </p:nvPicPr>
        <p:blipFill>
          <a:blip r:embed="rId6"/>
          <a:stretch>
            <a:fillRect/>
          </a:stretch>
        </p:blipFill>
        <p:spPr>
          <a:xfrm>
            <a:off x="9543790" y="28090"/>
            <a:ext cx="2309060" cy="950216"/>
          </a:xfrm>
          <a:prstGeom prst="rect">
            <a:avLst/>
          </a:prstGeom>
        </p:spPr>
      </p:pic>
    </p:spTree>
    <p:extLst>
      <p:ext uri="{BB962C8B-B14F-4D97-AF65-F5344CB8AC3E}">
        <p14:creationId xmlns:p14="http://schemas.microsoft.com/office/powerpoint/2010/main" val="148334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7736F33-1154-5F4F-A69E-1C84BFB9C4AE}"/>
              </a:ext>
            </a:extLst>
          </p:cNvPr>
          <p:cNvPicPr>
            <a:picLocks noChangeAspect="1"/>
          </p:cNvPicPr>
          <p:nvPr/>
        </p:nvPicPr>
        <p:blipFill>
          <a:blip r:embed="rId3"/>
          <a:stretch>
            <a:fillRect/>
          </a:stretch>
        </p:blipFill>
        <p:spPr>
          <a:xfrm>
            <a:off x="0" y="5946242"/>
            <a:ext cx="12192000" cy="865991"/>
          </a:xfrm>
          <a:prstGeom prst="rect">
            <a:avLst/>
          </a:prstGeom>
        </p:spPr>
      </p:pic>
      <p:sp>
        <p:nvSpPr>
          <p:cNvPr id="11" name="Segnaposto contenuto 2">
            <a:extLst>
              <a:ext uri="{FF2B5EF4-FFF2-40B4-BE49-F238E27FC236}">
                <a16:creationId xmlns:a16="http://schemas.microsoft.com/office/drawing/2014/main" id="{5F17058F-C9F0-5E40-888F-DCC6A03AD908}"/>
              </a:ext>
            </a:extLst>
          </p:cNvPr>
          <p:cNvSpPr txBox="1">
            <a:spLocks/>
          </p:cNvSpPr>
          <p:nvPr/>
        </p:nvSpPr>
        <p:spPr>
          <a:xfrm>
            <a:off x="604524" y="980336"/>
            <a:ext cx="11248326" cy="4191488"/>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it-IT" sz="7200" dirty="0"/>
          </a:p>
          <a:p>
            <a:pPr algn="l"/>
            <a:r>
              <a:rPr lang="it-IT" sz="6400" dirty="0"/>
              <a:t>Le agevolazioni sono destinate a sostenere il sistema di produzione per la </a:t>
            </a:r>
            <a:r>
              <a:rPr lang="it-IT" sz="6400" b="1" dirty="0"/>
              <a:t>transizione ecologica e le tecnologie a zero emissioni nette.</a:t>
            </a:r>
          </a:p>
          <a:p>
            <a:pPr algn="l">
              <a:lnSpc>
                <a:spcPct val="120000"/>
              </a:lnSpc>
            </a:pPr>
            <a:r>
              <a:rPr lang="it-IT" sz="6400" dirty="0"/>
              <a:t>La misura è finanziata dalla </a:t>
            </a:r>
            <a:r>
              <a:rPr lang="it-IT" sz="6400" b="1" dirty="0"/>
              <a:t>Missione 1, Componente 2, Investimento 7 del PNRR</a:t>
            </a:r>
            <a:r>
              <a:rPr lang="it-IT" sz="6400" dirty="0"/>
              <a:t>,  </a:t>
            </a:r>
            <a:r>
              <a:rPr lang="it-IT" sz="6400" dirty="0" err="1"/>
              <a:t>sottoinvestimento</a:t>
            </a:r>
            <a:r>
              <a:rPr lang="it-IT" sz="6400" dirty="0"/>
              <a:t> 1. </a:t>
            </a:r>
          </a:p>
          <a:p>
            <a:pPr algn="l">
              <a:lnSpc>
                <a:spcPct val="120000"/>
              </a:lnSpc>
            </a:pPr>
            <a:r>
              <a:rPr lang="it-IT" sz="6400" dirty="0"/>
              <a:t>Lo sportello prevede, altresì, l’utilizzo delle risorse non già impiegate per il sostegno di investimenti coerenti con le finalità della Misura </a:t>
            </a:r>
            <a:r>
              <a:rPr lang="it-IT" sz="6400" b="1" dirty="0"/>
              <a:t>M2C2 - Investimento 5.1 </a:t>
            </a:r>
            <a:r>
              <a:rPr lang="it-IT" sz="6400" dirty="0"/>
              <a:t>(“Sviluppo di una leadership internazionale, industriale e di ricerca e sviluppo nel campo delle rinnovabili e delle batterie”) del PNRR.</a:t>
            </a:r>
          </a:p>
          <a:p>
            <a:pPr>
              <a:lnSpc>
                <a:spcPct val="120000"/>
              </a:lnSpc>
            </a:pPr>
            <a:r>
              <a:rPr lang="it-IT" sz="6400" dirty="0"/>
              <a:t> </a:t>
            </a:r>
            <a:r>
              <a:rPr lang="it-IT" sz="6400" b="1" dirty="0"/>
              <a:t>La dotazione: 1.738.000.000 euro</a:t>
            </a:r>
            <a:endParaRPr lang="it-IT" sz="6400" dirty="0"/>
          </a:p>
          <a:p>
            <a:pPr>
              <a:lnSpc>
                <a:spcPct val="170000"/>
              </a:lnSpc>
              <a:buFont typeface="Arial" panose="020B0604020202020204" pitchFamily="34" charset="0"/>
              <a:buChar char="•"/>
            </a:pPr>
            <a:r>
              <a:rPr lang="it-IT" sz="6400" b="1" dirty="0"/>
              <a:t>1.225.000.000</a:t>
            </a:r>
            <a:r>
              <a:rPr lang="it-IT" sz="6400" dirty="0"/>
              <a:t> € a valere sulla dotazione di cui alla Misura M1C2 - Investimento 7, </a:t>
            </a:r>
            <a:r>
              <a:rPr lang="it-IT" sz="6400" dirty="0" err="1"/>
              <a:t>sottoinvestimento</a:t>
            </a:r>
            <a:r>
              <a:rPr lang="it-IT" sz="6400" dirty="0"/>
              <a:t> 1 del PNRR</a:t>
            </a:r>
          </a:p>
          <a:p>
            <a:pPr>
              <a:buFont typeface="Arial" panose="020B0604020202020204" pitchFamily="34" charset="0"/>
              <a:buChar char="•"/>
            </a:pPr>
            <a:r>
              <a:rPr lang="it-IT" sz="6400" b="1" dirty="0"/>
              <a:t>513.770.155</a:t>
            </a:r>
            <a:r>
              <a:rPr lang="it-IT" sz="6400" dirty="0"/>
              <a:t> € a valere sulla dotazione di cui alla Misura M2C2 - Investimento 5.1 del PNRR, di cui:</a:t>
            </a:r>
          </a:p>
          <a:p>
            <a:pPr marL="742950" lvl="1" indent="-285750">
              <a:buFont typeface="Arial" panose="020B0604020202020204" pitchFamily="34" charset="0"/>
              <a:buChar char="•"/>
            </a:pPr>
            <a:r>
              <a:rPr lang="it-IT" sz="6400" dirty="0"/>
              <a:t>€ </a:t>
            </a:r>
            <a:r>
              <a:rPr lang="it-IT" sz="6400" b="1" dirty="0"/>
              <a:t>308.620.842</a:t>
            </a:r>
            <a:r>
              <a:rPr lang="it-IT" sz="6400" dirty="0"/>
              <a:t> per lo sviluppo delle tecnologie fotovoltaica ed eolica</a:t>
            </a:r>
          </a:p>
          <a:p>
            <a:pPr marL="742950" lvl="1" indent="-285750">
              <a:buFont typeface="Arial" panose="020B0604020202020204" pitchFamily="34" charset="0"/>
              <a:buChar char="•"/>
            </a:pPr>
            <a:r>
              <a:rPr lang="it-IT" sz="6400" b="1" dirty="0"/>
              <a:t>€ 205.149.313 </a:t>
            </a:r>
            <a:r>
              <a:rPr lang="it-IT" sz="6400" dirty="0"/>
              <a:t>per lo sviluppo del settore delle batterie </a:t>
            </a:r>
          </a:p>
          <a:p>
            <a:pPr algn="l"/>
            <a:endParaRPr lang="it-IT" dirty="0"/>
          </a:p>
        </p:txBody>
      </p:sp>
      <p:pic>
        <p:nvPicPr>
          <p:cNvPr id="2" name="Immagine 1"/>
          <p:cNvPicPr>
            <a:picLocks noChangeAspect="1"/>
          </p:cNvPicPr>
          <p:nvPr/>
        </p:nvPicPr>
        <p:blipFill>
          <a:blip r:embed="rId4"/>
          <a:stretch>
            <a:fillRect/>
          </a:stretch>
        </p:blipFill>
        <p:spPr>
          <a:xfrm>
            <a:off x="52905" y="6068591"/>
            <a:ext cx="2427248" cy="743642"/>
          </a:xfrm>
          <a:prstGeom prst="rect">
            <a:avLst/>
          </a:prstGeom>
        </p:spPr>
      </p:pic>
      <p:pic>
        <p:nvPicPr>
          <p:cNvPr id="3" name="Immagine 2">
            <a:extLst>
              <a:ext uri="{FF2B5EF4-FFF2-40B4-BE49-F238E27FC236}">
                <a16:creationId xmlns:a16="http://schemas.microsoft.com/office/drawing/2014/main" id="{DED1C5C4-66B1-AD76-CDC6-02BA9A4CEB5E}"/>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10627687" y="6061605"/>
            <a:ext cx="1225163" cy="750628"/>
          </a:xfrm>
          <a:prstGeom prst="rect">
            <a:avLst/>
          </a:prstGeom>
        </p:spPr>
      </p:pic>
      <p:sp>
        <p:nvSpPr>
          <p:cNvPr id="5" name="Rettangolo 4">
            <a:extLst>
              <a:ext uri="{FF2B5EF4-FFF2-40B4-BE49-F238E27FC236}">
                <a16:creationId xmlns:a16="http://schemas.microsoft.com/office/drawing/2014/main" id="{DC7D153B-2E04-8C50-129B-93A31F013D5E}"/>
              </a:ext>
            </a:extLst>
          </p:cNvPr>
          <p:cNvSpPr/>
          <p:nvPr/>
        </p:nvSpPr>
        <p:spPr>
          <a:xfrm>
            <a:off x="-8059" y="692575"/>
            <a:ext cx="7177344" cy="431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latin typeface="+mj-lt"/>
              </a:rPr>
              <a:t>FINALITA’ E RISORSE:</a:t>
            </a:r>
            <a:r>
              <a:rPr lang="it-IT" sz="2000" b="1" dirty="0">
                <a:solidFill>
                  <a:schemeClr val="bg1"/>
                </a:solidFill>
                <a:latin typeface="+mj-lt"/>
                <a:cs typeface="Arial" panose="020B0604020202020204" pitchFamily="34" charset="0"/>
              </a:rPr>
              <a:t> ART.1 DECRETO DIRETTORIALE 14 GIUGNO 2024</a:t>
            </a:r>
            <a:r>
              <a:rPr lang="it-IT" sz="2000" b="1" dirty="0">
                <a:latin typeface="+mj-lt"/>
              </a:rPr>
              <a:t> </a:t>
            </a:r>
          </a:p>
        </p:txBody>
      </p:sp>
      <p:sp>
        <p:nvSpPr>
          <p:cNvPr id="6" name="Titolo 1">
            <a:extLst>
              <a:ext uri="{FF2B5EF4-FFF2-40B4-BE49-F238E27FC236}">
                <a16:creationId xmlns:a16="http://schemas.microsoft.com/office/drawing/2014/main" id="{DBAF3FCF-D9D7-B43C-D8AF-1F84EDF71AB0}"/>
              </a:ext>
            </a:extLst>
          </p:cNvPr>
          <p:cNvSpPr txBox="1">
            <a:spLocks/>
          </p:cNvSpPr>
          <p:nvPr/>
        </p:nvSpPr>
        <p:spPr>
          <a:xfrm>
            <a:off x="279919" y="457116"/>
            <a:ext cx="9144000"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1800" b="1" dirty="0">
              <a:solidFill>
                <a:schemeClr val="bg1"/>
              </a:solidFill>
              <a:highlight>
                <a:srgbClr val="FFFF00"/>
              </a:highlight>
            </a:endParaRPr>
          </a:p>
        </p:txBody>
      </p:sp>
      <p:sp>
        <p:nvSpPr>
          <p:cNvPr id="7" name="CasellaDiTesto 6">
            <a:extLst>
              <a:ext uri="{FF2B5EF4-FFF2-40B4-BE49-F238E27FC236}">
                <a16:creationId xmlns:a16="http://schemas.microsoft.com/office/drawing/2014/main" id="{D2011622-2762-FC6A-ADD9-DE6B6C4A1CAD}"/>
              </a:ext>
            </a:extLst>
          </p:cNvPr>
          <p:cNvSpPr txBox="1"/>
          <p:nvPr/>
        </p:nvSpPr>
        <p:spPr>
          <a:xfrm>
            <a:off x="25843" y="0"/>
            <a:ext cx="9116009" cy="523220"/>
          </a:xfrm>
          <a:prstGeom prst="rect">
            <a:avLst/>
          </a:prstGeom>
          <a:noFill/>
        </p:spPr>
        <p:txBody>
          <a:bodyPr wrap="square" rtlCol="0">
            <a:spAutoFit/>
          </a:bodyPr>
          <a:lstStyle/>
          <a:p>
            <a:r>
              <a:rPr lang="it-IT" sz="2800" dirty="0">
                <a:solidFill>
                  <a:srgbClr val="0066CC"/>
                </a:solidFill>
                <a:latin typeface="Arial" panose="020B0604020202020204" pitchFamily="34" charset="0"/>
                <a:cs typeface="Arial" panose="020B0604020202020204" pitchFamily="34" charset="0"/>
              </a:rPr>
              <a:t>Sportello Net Zero</a:t>
            </a:r>
          </a:p>
        </p:txBody>
      </p:sp>
      <p:sp>
        <p:nvSpPr>
          <p:cNvPr id="9" name="CasellaDiTesto 8">
            <a:extLst>
              <a:ext uri="{FF2B5EF4-FFF2-40B4-BE49-F238E27FC236}">
                <a16:creationId xmlns:a16="http://schemas.microsoft.com/office/drawing/2014/main" id="{F6455DA8-697A-C09F-27D7-D2D00999E9F7}"/>
              </a:ext>
            </a:extLst>
          </p:cNvPr>
          <p:cNvSpPr txBox="1"/>
          <p:nvPr/>
        </p:nvSpPr>
        <p:spPr>
          <a:xfrm>
            <a:off x="1025237" y="4879436"/>
            <a:ext cx="10695708" cy="584775"/>
          </a:xfrm>
          <a:prstGeom prst="rect">
            <a:avLst/>
          </a:prstGeom>
          <a:noFill/>
          <a:ln w="25400">
            <a:solidFill>
              <a:srgbClr val="FF0000"/>
            </a:solidFill>
          </a:ln>
        </p:spPr>
        <p:txBody>
          <a:bodyPr wrap="square">
            <a:spAutoFit/>
          </a:bodyPr>
          <a:lstStyle/>
          <a:p>
            <a:pPr algn="ctr"/>
            <a:r>
              <a:rPr lang="it-IT" sz="1600" dirty="0"/>
              <a:t> Almeno il 40% delle risorse è destinato al finanziamento di progetti da realizzare nelle Regioni Abruzzo, Basilicata, Calabria, Campania, Molise, Puglia, Sardegna e Sicilia.</a:t>
            </a:r>
          </a:p>
        </p:txBody>
      </p:sp>
      <p:sp>
        <p:nvSpPr>
          <p:cNvPr id="10" name="Rettangolo 9">
            <a:extLst>
              <a:ext uri="{FF2B5EF4-FFF2-40B4-BE49-F238E27FC236}">
                <a16:creationId xmlns:a16="http://schemas.microsoft.com/office/drawing/2014/main" id="{ED9F500C-0FCC-E402-9E28-619EB01CE957}"/>
              </a:ext>
            </a:extLst>
          </p:cNvPr>
          <p:cNvSpPr/>
          <p:nvPr/>
        </p:nvSpPr>
        <p:spPr>
          <a:xfrm>
            <a:off x="4685448" y="2678545"/>
            <a:ext cx="3202408" cy="557322"/>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99C1C39F-6B4F-4FFA-78E7-CCF51FF083B9}"/>
              </a:ext>
            </a:extLst>
          </p:cNvPr>
          <p:cNvPicPr>
            <a:picLocks noChangeAspect="1"/>
          </p:cNvPicPr>
          <p:nvPr/>
        </p:nvPicPr>
        <p:blipFill>
          <a:blip r:embed="rId6"/>
          <a:stretch>
            <a:fillRect/>
          </a:stretch>
        </p:blipFill>
        <p:spPr>
          <a:xfrm>
            <a:off x="9543790" y="28090"/>
            <a:ext cx="2309060" cy="950216"/>
          </a:xfrm>
          <a:prstGeom prst="rect">
            <a:avLst/>
          </a:prstGeom>
        </p:spPr>
      </p:pic>
    </p:spTree>
    <p:extLst>
      <p:ext uri="{BB962C8B-B14F-4D97-AF65-F5344CB8AC3E}">
        <p14:creationId xmlns:p14="http://schemas.microsoft.com/office/powerpoint/2010/main" val="376998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sellaDiTesto 23">
            <a:extLst>
              <a:ext uri="{FF2B5EF4-FFF2-40B4-BE49-F238E27FC236}">
                <a16:creationId xmlns:a16="http://schemas.microsoft.com/office/drawing/2014/main" id="{D2ECCFDD-B537-49EA-98C8-ABFB3A908586}"/>
              </a:ext>
            </a:extLst>
          </p:cNvPr>
          <p:cNvSpPr txBox="1"/>
          <p:nvPr/>
        </p:nvSpPr>
        <p:spPr>
          <a:xfrm>
            <a:off x="267259" y="3667695"/>
            <a:ext cx="2758043" cy="892552"/>
          </a:xfrm>
          <a:prstGeom prst="rect">
            <a:avLst/>
          </a:prstGeom>
          <a:noFill/>
        </p:spPr>
        <p:txBody>
          <a:bodyPr wrap="square" rtlCol="0">
            <a:spAutoFit/>
          </a:bodyPr>
          <a:lstStyle/>
          <a:p>
            <a:pPr>
              <a:spcAft>
                <a:spcPts val="600"/>
              </a:spcAft>
            </a:pPr>
            <a:r>
              <a:rPr lang="it-IT" sz="1300" dirty="0"/>
              <a:t>I programmi devono essere in grado di determinare una capacità produttiva o di recupero aggiuntiva rispetto a quella esistente</a:t>
            </a:r>
          </a:p>
        </p:txBody>
      </p:sp>
      <p:sp>
        <p:nvSpPr>
          <p:cNvPr id="20" name="Rettangolo 19">
            <a:extLst>
              <a:ext uri="{FF2B5EF4-FFF2-40B4-BE49-F238E27FC236}">
                <a16:creationId xmlns:a16="http://schemas.microsoft.com/office/drawing/2014/main" id="{89781244-91F1-459B-A0AE-F44F8BA298F9}"/>
              </a:ext>
            </a:extLst>
          </p:cNvPr>
          <p:cNvSpPr/>
          <p:nvPr/>
        </p:nvSpPr>
        <p:spPr>
          <a:xfrm>
            <a:off x="286935" y="1858444"/>
            <a:ext cx="2738367" cy="1692771"/>
          </a:xfrm>
          <a:prstGeom prst="rect">
            <a:avLst/>
          </a:prstGeom>
        </p:spPr>
        <p:txBody>
          <a:bodyPr wrap="square">
            <a:spAutoFit/>
          </a:bodyPr>
          <a:lstStyle/>
          <a:p>
            <a:pPr algn="just">
              <a:spcAft>
                <a:spcPts val="600"/>
              </a:spcAft>
            </a:pPr>
            <a:r>
              <a:rPr lang="it-IT" sz="1300" b="1" dirty="0"/>
              <a:t>Programma di sviluppo industriale </a:t>
            </a:r>
            <a:r>
              <a:rPr lang="it-IT" sz="1300" dirty="0"/>
              <a:t>o </a:t>
            </a:r>
            <a:r>
              <a:rPr lang="it-IT" sz="1300" b="1" dirty="0"/>
              <a:t>di tutela ambientale</a:t>
            </a:r>
            <a:r>
              <a:rPr lang="it-IT" sz="1300" dirty="0"/>
              <a:t>, ed eventualmente, </a:t>
            </a:r>
            <a:r>
              <a:rPr lang="it-IT" sz="1300" b="1" dirty="0"/>
              <a:t>progetti di ricerca, sviluppo e innovazione</a:t>
            </a:r>
            <a:r>
              <a:rPr lang="it-IT" sz="1300" dirty="0"/>
              <a:t>, strettamente connessi e funzionali tra di loro in ottica di rafforzamento delle catene di produzione dei dispositivi utili per la transizione ecologica.</a:t>
            </a:r>
          </a:p>
        </p:txBody>
      </p:sp>
      <p:sp>
        <p:nvSpPr>
          <p:cNvPr id="21" name="Rettangolo 20">
            <a:extLst>
              <a:ext uri="{FF2B5EF4-FFF2-40B4-BE49-F238E27FC236}">
                <a16:creationId xmlns:a16="http://schemas.microsoft.com/office/drawing/2014/main" id="{C7A59035-0B0D-4AE5-8246-0BD68E96C02D}"/>
              </a:ext>
            </a:extLst>
          </p:cNvPr>
          <p:cNvSpPr/>
          <p:nvPr/>
        </p:nvSpPr>
        <p:spPr>
          <a:xfrm>
            <a:off x="318081" y="5242402"/>
            <a:ext cx="11555837" cy="523220"/>
          </a:xfrm>
          <a:prstGeom prst="rect">
            <a:avLst/>
          </a:prstGeom>
          <a:solidFill>
            <a:schemeClr val="accent4">
              <a:lumMod val="20000"/>
              <a:lumOff val="80000"/>
            </a:schemeClr>
          </a:solidFill>
          <a:ln w="25400">
            <a:solidFill>
              <a:srgbClr val="FF0000">
                <a:alpha val="96000"/>
              </a:srgbClr>
            </a:solidFill>
          </a:ln>
        </p:spPr>
        <p:txBody>
          <a:bodyPr wrap="square">
            <a:spAutoFit/>
          </a:bodyPr>
          <a:lstStyle/>
          <a:p>
            <a:pPr>
              <a:spcAft>
                <a:spcPts val="600"/>
              </a:spcAft>
            </a:pPr>
            <a:r>
              <a:rPr lang="it-IT" sz="1400" dirty="0"/>
              <a:t>Le domande che, in esito alle verifiche condotte dall’Agenzia, risultino prive dei requisiti di ammissibilità previsti dal Decreto e dalla normativa applicabile per l’intervento, rientreranno nella graduatoria ordinaria della misura agevolativa e saranno istruite dall’Agenzia in base all’ordine cronologico di presentazione</a:t>
            </a:r>
            <a:r>
              <a:rPr lang="it-IT" sz="1000" i="1" dirty="0"/>
              <a:t> </a:t>
            </a:r>
          </a:p>
        </p:txBody>
      </p:sp>
      <p:sp>
        <p:nvSpPr>
          <p:cNvPr id="23" name="Rettangolo 22">
            <a:extLst>
              <a:ext uri="{FF2B5EF4-FFF2-40B4-BE49-F238E27FC236}">
                <a16:creationId xmlns:a16="http://schemas.microsoft.com/office/drawing/2014/main" id="{F0ADD969-EB38-45FA-A353-4B38FFF89B41}"/>
              </a:ext>
            </a:extLst>
          </p:cNvPr>
          <p:cNvSpPr/>
          <p:nvPr/>
        </p:nvSpPr>
        <p:spPr>
          <a:xfrm>
            <a:off x="626809" y="8031221"/>
            <a:ext cx="2750320" cy="600164"/>
          </a:xfrm>
          <a:prstGeom prst="rect">
            <a:avLst/>
          </a:prstGeom>
        </p:spPr>
        <p:txBody>
          <a:bodyPr wrap="square">
            <a:spAutoFit/>
          </a:bodyPr>
          <a:lstStyle/>
          <a:p>
            <a:pPr marL="182563" indent="-182563">
              <a:spcBef>
                <a:spcPts val="600"/>
              </a:spcBef>
              <a:buFont typeface="Arial" panose="020B0604020202020204" pitchFamily="34" charset="0"/>
              <a:buChar char="•"/>
            </a:pPr>
            <a:endParaRPr lang="it-IT" sz="1400" dirty="0"/>
          </a:p>
          <a:p>
            <a:pPr marL="182563" indent="-182563">
              <a:spcBef>
                <a:spcPts val="600"/>
              </a:spcBef>
              <a:buFont typeface="Arial" panose="020B0604020202020204" pitchFamily="34" charset="0"/>
              <a:buChar char="•"/>
            </a:pPr>
            <a:endParaRPr lang="it-IT" sz="1400" dirty="0"/>
          </a:p>
        </p:txBody>
      </p:sp>
      <p:sp>
        <p:nvSpPr>
          <p:cNvPr id="25" name="Rettangolo con angoli arrotondati 24">
            <a:extLst>
              <a:ext uri="{FF2B5EF4-FFF2-40B4-BE49-F238E27FC236}">
                <a16:creationId xmlns:a16="http://schemas.microsoft.com/office/drawing/2014/main" id="{6033F475-560E-406E-A18A-940C3E8DA03B}"/>
              </a:ext>
            </a:extLst>
          </p:cNvPr>
          <p:cNvSpPr/>
          <p:nvPr/>
        </p:nvSpPr>
        <p:spPr>
          <a:xfrm>
            <a:off x="5740460" y="8142391"/>
            <a:ext cx="1446945" cy="5761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u="sng" dirty="0">
              <a:solidFill>
                <a:schemeClr val="tx1"/>
              </a:solidFill>
            </a:endParaRPr>
          </a:p>
        </p:txBody>
      </p:sp>
      <p:sp>
        <p:nvSpPr>
          <p:cNvPr id="37" name="Rettangolo con angoli arrotondati 36">
            <a:extLst>
              <a:ext uri="{FF2B5EF4-FFF2-40B4-BE49-F238E27FC236}">
                <a16:creationId xmlns:a16="http://schemas.microsoft.com/office/drawing/2014/main" id="{B059936A-D6C5-41B6-87B3-F6EA6DC41A41}"/>
              </a:ext>
            </a:extLst>
          </p:cNvPr>
          <p:cNvSpPr/>
          <p:nvPr/>
        </p:nvSpPr>
        <p:spPr>
          <a:xfrm>
            <a:off x="9012612" y="1356948"/>
            <a:ext cx="2861306" cy="39496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Ulteriori condizioni PNRR</a:t>
            </a:r>
          </a:p>
        </p:txBody>
      </p:sp>
      <p:sp>
        <p:nvSpPr>
          <p:cNvPr id="46" name="Rettangolo con angoli arrotondati 45">
            <a:extLst>
              <a:ext uri="{FF2B5EF4-FFF2-40B4-BE49-F238E27FC236}">
                <a16:creationId xmlns:a16="http://schemas.microsoft.com/office/drawing/2014/main" id="{B9D35B66-0FB5-49E7-A3FE-BBB51FFC2C53}"/>
              </a:ext>
            </a:extLst>
          </p:cNvPr>
          <p:cNvSpPr/>
          <p:nvPr/>
        </p:nvSpPr>
        <p:spPr>
          <a:xfrm>
            <a:off x="286935" y="1356948"/>
            <a:ext cx="2738367" cy="38950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Condizioni di accesso</a:t>
            </a:r>
          </a:p>
        </p:txBody>
      </p:sp>
      <p:sp>
        <p:nvSpPr>
          <p:cNvPr id="36" name="CasellaDiTesto 35">
            <a:extLst>
              <a:ext uri="{FF2B5EF4-FFF2-40B4-BE49-F238E27FC236}">
                <a16:creationId xmlns:a16="http://schemas.microsoft.com/office/drawing/2014/main" id="{C7E8A7FD-5B16-416E-9408-52C6EF759F2B}"/>
              </a:ext>
            </a:extLst>
          </p:cNvPr>
          <p:cNvSpPr txBox="1"/>
          <p:nvPr/>
        </p:nvSpPr>
        <p:spPr>
          <a:xfrm>
            <a:off x="5826868" y="1858511"/>
            <a:ext cx="2981783" cy="3739485"/>
          </a:xfrm>
          <a:prstGeom prst="rect">
            <a:avLst/>
          </a:prstGeom>
          <a:noFill/>
        </p:spPr>
        <p:txBody>
          <a:bodyPr wrap="square" rtlCol="0">
            <a:spAutoFit/>
          </a:bodyPr>
          <a:lstStyle/>
          <a:p>
            <a:pPr marL="182563" indent="-182563" algn="just">
              <a:spcAft>
                <a:spcPts val="600"/>
              </a:spcAft>
              <a:buFont typeface="Arial" panose="020B0604020202020204" pitchFamily="34" charset="0"/>
              <a:buChar char="•"/>
            </a:pPr>
            <a:r>
              <a:rPr lang="it-IT" sz="1300" dirty="0"/>
              <a:t>attività e attivi connessi ai combustibili fossili, compreso l'uso a valle;</a:t>
            </a:r>
          </a:p>
          <a:p>
            <a:pPr marL="182563" indent="-182563" algn="just">
              <a:spcAft>
                <a:spcPts val="600"/>
              </a:spcAft>
              <a:buFont typeface="Arial" panose="020B0604020202020204" pitchFamily="34" charset="0"/>
              <a:buChar char="•"/>
            </a:pPr>
            <a:r>
              <a:rPr lang="it-IT" sz="1300" dirty="0"/>
              <a:t>attività e attivi nell'ambito del sistema di scambio di quote di emissione dell'UE (ETS) che generano emissioni di gas a effetto serra previste che non sono inferiori ai pertinenti parametri di riferimento;</a:t>
            </a:r>
          </a:p>
          <a:p>
            <a:pPr marL="182563" indent="-182563" algn="just">
              <a:spcAft>
                <a:spcPts val="600"/>
              </a:spcAft>
              <a:buFont typeface="Arial" panose="020B0604020202020204" pitchFamily="34" charset="0"/>
              <a:buChar char="•"/>
            </a:pPr>
            <a:r>
              <a:rPr lang="it-IT" sz="1300" dirty="0"/>
              <a:t>attività e attivi connessi alle discariche di rifiuti, agli inceneritori e agli impianti di trattamento meccanico biologico</a:t>
            </a:r>
          </a:p>
          <a:p>
            <a:pPr>
              <a:spcAft>
                <a:spcPts val="600"/>
              </a:spcAft>
            </a:pPr>
            <a:r>
              <a:rPr lang="it-IT" sz="1200" dirty="0"/>
              <a:t>* </a:t>
            </a:r>
            <a:r>
              <a:rPr lang="it-IT" sz="1000" i="1" dirty="0"/>
              <a:t>Al netto dei casi previsti dall’allegato alla Decisione del Consiglio relativa all’approvazione del Piano per la ripresa e resilienza dell’Italia del 13 luglio 2021.</a:t>
            </a:r>
          </a:p>
          <a:p>
            <a:pPr marL="182563" indent="-182563">
              <a:spcAft>
                <a:spcPts val="600"/>
              </a:spcAft>
              <a:buFont typeface="Arial" panose="020B0604020202020204" pitchFamily="34" charset="0"/>
              <a:buChar char="•"/>
            </a:pPr>
            <a:endParaRPr lang="it-IT" sz="1200" dirty="0"/>
          </a:p>
          <a:p>
            <a:pPr marL="182563" indent="-182563">
              <a:buFont typeface="Arial" panose="020B0604020202020204" pitchFamily="34" charset="0"/>
              <a:buChar char="•"/>
            </a:pPr>
            <a:endParaRPr lang="it-IT" sz="1200" dirty="0"/>
          </a:p>
        </p:txBody>
      </p:sp>
      <p:sp>
        <p:nvSpPr>
          <p:cNvPr id="38" name="Rettangolo con angoli arrotondati 37">
            <a:extLst>
              <a:ext uri="{FF2B5EF4-FFF2-40B4-BE49-F238E27FC236}">
                <a16:creationId xmlns:a16="http://schemas.microsoft.com/office/drawing/2014/main" id="{A7C49E1D-0F9D-4888-8C57-72F0D3A7CE6C}"/>
              </a:ext>
            </a:extLst>
          </p:cNvPr>
          <p:cNvSpPr/>
          <p:nvPr/>
        </p:nvSpPr>
        <p:spPr>
          <a:xfrm>
            <a:off x="5886453" y="1357181"/>
            <a:ext cx="2861306" cy="39496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Settori esclusi*</a:t>
            </a:r>
          </a:p>
        </p:txBody>
      </p:sp>
      <p:sp>
        <p:nvSpPr>
          <p:cNvPr id="3" name="Rettangolo 2">
            <a:extLst>
              <a:ext uri="{FF2B5EF4-FFF2-40B4-BE49-F238E27FC236}">
                <a16:creationId xmlns:a16="http://schemas.microsoft.com/office/drawing/2014/main" id="{8668ED80-F1BA-9216-6B79-7D68C7CF8781}"/>
              </a:ext>
            </a:extLst>
          </p:cNvPr>
          <p:cNvSpPr/>
          <p:nvPr/>
        </p:nvSpPr>
        <p:spPr>
          <a:xfrm>
            <a:off x="0" y="694214"/>
            <a:ext cx="8579796" cy="431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bg1"/>
                </a:solidFill>
                <a:latin typeface="+mj-lt"/>
                <a:cs typeface="Arial" panose="020B0604020202020204" pitchFamily="34" charset="0"/>
              </a:rPr>
              <a:t>REQUISITI DEI PROGRAMMI NET ZERO: DECRETO DIRETTORIALE 14 GIUGNO 2024</a:t>
            </a:r>
            <a:endParaRPr lang="it-IT" sz="2000" b="1" dirty="0">
              <a:latin typeface="+mj-lt"/>
            </a:endParaRPr>
          </a:p>
        </p:txBody>
      </p:sp>
      <p:sp>
        <p:nvSpPr>
          <p:cNvPr id="5" name="CasellaDiTesto 4">
            <a:extLst>
              <a:ext uri="{FF2B5EF4-FFF2-40B4-BE49-F238E27FC236}">
                <a16:creationId xmlns:a16="http://schemas.microsoft.com/office/drawing/2014/main" id="{4C134FE8-05BE-14A7-4962-CEA898AE8909}"/>
              </a:ext>
            </a:extLst>
          </p:cNvPr>
          <p:cNvSpPr txBox="1"/>
          <p:nvPr/>
        </p:nvSpPr>
        <p:spPr>
          <a:xfrm>
            <a:off x="25843" y="0"/>
            <a:ext cx="9116009" cy="523220"/>
          </a:xfrm>
          <a:prstGeom prst="rect">
            <a:avLst/>
          </a:prstGeom>
          <a:noFill/>
        </p:spPr>
        <p:txBody>
          <a:bodyPr wrap="square" rtlCol="0">
            <a:spAutoFit/>
          </a:bodyPr>
          <a:lstStyle/>
          <a:p>
            <a:r>
              <a:rPr lang="it-IT" sz="2800" dirty="0">
                <a:solidFill>
                  <a:srgbClr val="0066CC"/>
                </a:solidFill>
                <a:latin typeface="Arial" panose="020B0604020202020204" pitchFamily="34" charset="0"/>
                <a:cs typeface="Arial" panose="020B0604020202020204" pitchFamily="34" charset="0"/>
              </a:rPr>
              <a:t>Sportello Net zero</a:t>
            </a:r>
          </a:p>
        </p:txBody>
      </p:sp>
      <p:sp>
        <p:nvSpPr>
          <p:cNvPr id="9" name="CasellaDiTesto 8">
            <a:extLst>
              <a:ext uri="{FF2B5EF4-FFF2-40B4-BE49-F238E27FC236}">
                <a16:creationId xmlns:a16="http://schemas.microsoft.com/office/drawing/2014/main" id="{863E7AE2-A523-5761-AFC1-E1042C061616}"/>
              </a:ext>
            </a:extLst>
          </p:cNvPr>
          <p:cNvSpPr txBox="1"/>
          <p:nvPr/>
        </p:nvSpPr>
        <p:spPr>
          <a:xfrm>
            <a:off x="9012612" y="1877543"/>
            <a:ext cx="2861306" cy="1708160"/>
          </a:xfrm>
          <a:prstGeom prst="rect">
            <a:avLst/>
          </a:prstGeom>
          <a:noFill/>
        </p:spPr>
        <p:txBody>
          <a:bodyPr wrap="square">
            <a:spAutoFit/>
          </a:bodyPr>
          <a:lstStyle/>
          <a:p>
            <a:pPr marL="228600" indent="-228600">
              <a:buFont typeface="Arial" panose="020B0604020202020204" pitchFamily="34" charset="0"/>
              <a:buChar char="•"/>
            </a:pPr>
            <a:r>
              <a:rPr lang="it-IT" sz="1300" dirty="0"/>
              <a:t>Rispetto principio doppio finanziamento</a:t>
            </a:r>
          </a:p>
          <a:p>
            <a:pPr marL="228600" indent="-228600">
              <a:buFont typeface="Arial" panose="020B0604020202020204" pitchFamily="34" charset="0"/>
              <a:buChar char="•"/>
            </a:pPr>
            <a:r>
              <a:rPr lang="it-IT" sz="1300" dirty="0"/>
              <a:t>Rispetto norme in materia di trasparenza, non discriminazione e promozione dei giovani</a:t>
            </a:r>
          </a:p>
          <a:p>
            <a:pPr marL="228600" indent="-228600">
              <a:buFont typeface="Arial" panose="020B0604020202020204" pitchFamily="34" charset="0"/>
              <a:buChar char="•"/>
            </a:pPr>
            <a:r>
              <a:rPr lang="it-IT" sz="1300" dirty="0"/>
              <a:t>Divieto </a:t>
            </a:r>
            <a:r>
              <a:rPr lang="it-IT" sz="1300" dirty="0" err="1"/>
              <a:t>pantouflage</a:t>
            </a:r>
            <a:endParaRPr lang="it-IT" sz="1300" dirty="0"/>
          </a:p>
          <a:p>
            <a:pPr marL="228600" indent="-228600">
              <a:buFont typeface="Arial" panose="020B0604020202020204" pitchFamily="34" charset="0"/>
              <a:buChar char="•"/>
            </a:pPr>
            <a:r>
              <a:rPr lang="it-IT" sz="1300" dirty="0"/>
              <a:t>Tagging climatico</a:t>
            </a:r>
          </a:p>
          <a:p>
            <a:pPr marL="228600" indent="-228600">
              <a:buFont typeface="Arial" panose="020B0604020202020204" pitchFamily="34" charset="0"/>
              <a:buChar char="•"/>
            </a:pPr>
            <a:endParaRPr lang="it-IT" sz="1400" dirty="0"/>
          </a:p>
        </p:txBody>
      </p:sp>
      <p:sp>
        <p:nvSpPr>
          <p:cNvPr id="2" name="Rettangolo con angoli arrotondati 1">
            <a:extLst>
              <a:ext uri="{FF2B5EF4-FFF2-40B4-BE49-F238E27FC236}">
                <a16:creationId xmlns:a16="http://schemas.microsoft.com/office/drawing/2014/main" id="{B7A97082-A0EA-004C-B54F-EE155CD2348A}"/>
              </a:ext>
            </a:extLst>
          </p:cNvPr>
          <p:cNvSpPr/>
          <p:nvPr/>
        </p:nvSpPr>
        <p:spPr>
          <a:xfrm>
            <a:off x="3179389" y="1356948"/>
            <a:ext cx="2561071" cy="38950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Obblighi DNSH </a:t>
            </a:r>
          </a:p>
          <a:p>
            <a:pPr algn="ctr"/>
            <a:r>
              <a:rPr lang="it-IT" sz="1200" b="1" dirty="0">
                <a:solidFill>
                  <a:schemeClr val="bg1"/>
                </a:solidFill>
              </a:rPr>
              <a:t>Art. 17 del Reg (UE) 2020/852  </a:t>
            </a:r>
          </a:p>
        </p:txBody>
      </p:sp>
      <p:sp>
        <p:nvSpPr>
          <p:cNvPr id="4" name="CasellaDiTesto 3">
            <a:extLst>
              <a:ext uri="{FF2B5EF4-FFF2-40B4-BE49-F238E27FC236}">
                <a16:creationId xmlns:a16="http://schemas.microsoft.com/office/drawing/2014/main" id="{33E83B05-F0E3-1D38-2988-7586EA6245EF}"/>
              </a:ext>
            </a:extLst>
          </p:cNvPr>
          <p:cNvSpPr txBox="1"/>
          <p:nvPr/>
        </p:nvSpPr>
        <p:spPr>
          <a:xfrm>
            <a:off x="3179389" y="1852815"/>
            <a:ext cx="2647479" cy="2908489"/>
          </a:xfrm>
          <a:prstGeom prst="rect">
            <a:avLst/>
          </a:prstGeom>
          <a:noFill/>
        </p:spPr>
        <p:txBody>
          <a:bodyPr wrap="square">
            <a:spAutoFit/>
          </a:bodyPr>
          <a:lstStyle/>
          <a:p>
            <a:pPr marL="228600" indent="-228600">
              <a:buFont typeface="Arial" panose="020B0604020202020204" pitchFamily="34" charset="0"/>
              <a:buChar char="•"/>
            </a:pPr>
            <a:r>
              <a:rPr lang="it-IT" sz="1300" dirty="0"/>
              <a:t>Rispetto principio di </a:t>
            </a:r>
            <a:r>
              <a:rPr lang="it-IT" sz="1300" i="1" dirty="0"/>
              <a:t>Non arrecare un danno significativo</a:t>
            </a:r>
          </a:p>
          <a:p>
            <a:pPr marL="228600" indent="-228600">
              <a:buFont typeface="Arial" panose="020B0604020202020204" pitchFamily="34" charset="0"/>
              <a:buChar char="•"/>
            </a:pPr>
            <a:r>
              <a:rPr lang="it-IT" sz="1300" dirty="0">
                <a:highlight>
                  <a:srgbClr val="FFFFFF"/>
                </a:highlight>
              </a:rPr>
              <a:t>Relazione tecnica che descriva i processi autorizzativi intrapresi e/o da in</a:t>
            </a:r>
            <a:r>
              <a:rPr lang="it-IT" sz="1200" dirty="0">
                <a:highlight>
                  <a:srgbClr val="FFFFFF"/>
                </a:highlight>
              </a:rPr>
              <a:t>t</a:t>
            </a:r>
            <a:r>
              <a:rPr lang="it-IT" sz="1300" dirty="0">
                <a:highlight>
                  <a:srgbClr val="FFFFFF"/>
                </a:highlight>
              </a:rPr>
              <a:t>raprendere rispetto a norme edilizie urbanistiche, energetiche e ambientali </a:t>
            </a:r>
          </a:p>
          <a:p>
            <a:pPr marL="228600" indent="-228600">
              <a:buFont typeface="Arial" panose="020B0604020202020204" pitchFamily="34" charset="0"/>
              <a:buChar char="•"/>
            </a:pPr>
            <a:r>
              <a:rPr lang="it-IT" sz="1300" dirty="0">
                <a:highlight>
                  <a:srgbClr val="FFFFFF"/>
                </a:highlight>
              </a:rPr>
              <a:t>Certificazioni ambientali</a:t>
            </a:r>
          </a:p>
          <a:p>
            <a:pPr marL="228600" indent="-228600">
              <a:buFont typeface="Arial" panose="020B0604020202020204" pitchFamily="34" charset="0"/>
              <a:buChar char="•"/>
            </a:pPr>
            <a:r>
              <a:rPr lang="it-IT" sz="1300" dirty="0">
                <a:highlight>
                  <a:srgbClr val="FFFFFF"/>
                </a:highlight>
              </a:rPr>
              <a:t>Per progetti &gt; 10 Milioni:</a:t>
            </a:r>
          </a:p>
          <a:p>
            <a:r>
              <a:rPr lang="it-IT" sz="1300" dirty="0">
                <a:highlight>
                  <a:srgbClr val="FFFFFF"/>
                </a:highlight>
              </a:rPr>
              <a:t>      - PMI matrice DNSH</a:t>
            </a:r>
          </a:p>
          <a:p>
            <a:r>
              <a:rPr lang="it-IT" sz="1300" dirty="0">
                <a:highlight>
                  <a:srgbClr val="FFFFFF"/>
                </a:highlight>
              </a:rPr>
              <a:t>      - GI: relazione tecnica certificata</a:t>
            </a:r>
          </a:p>
          <a:p>
            <a:pPr marL="285750" indent="-285750">
              <a:buFont typeface="Arial" panose="020B0604020202020204" pitchFamily="34" charset="0"/>
              <a:buChar char="•"/>
            </a:pPr>
            <a:r>
              <a:rPr lang="it-IT" sz="1300" dirty="0">
                <a:highlight>
                  <a:srgbClr val="FFFFFF"/>
                </a:highlight>
              </a:rPr>
              <a:t>Requisiti dei Progetti di R&amp;S e innovazione </a:t>
            </a:r>
          </a:p>
          <a:p>
            <a:pPr marL="228600" indent="-228600">
              <a:buFont typeface="Arial" panose="020B0604020202020204" pitchFamily="34" charset="0"/>
              <a:buChar char="•"/>
            </a:pPr>
            <a:endParaRPr lang="it-IT" sz="1400" dirty="0"/>
          </a:p>
        </p:txBody>
      </p:sp>
      <p:pic>
        <p:nvPicPr>
          <p:cNvPr id="6" name="Immagine 5">
            <a:extLst>
              <a:ext uri="{FF2B5EF4-FFF2-40B4-BE49-F238E27FC236}">
                <a16:creationId xmlns:a16="http://schemas.microsoft.com/office/drawing/2014/main" id="{8BC4EE4A-2986-1083-5881-5DCAE962E56D}"/>
              </a:ext>
            </a:extLst>
          </p:cNvPr>
          <p:cNvPicPr>
            <a:picLocks noChangeAspect="1"/>
          </p:cNvPicPr>
          <p:nvPr/>
        </p:nvPicPr>
        <p:blipFill>
          <a:blip r:embed="rId3"/>
          <a:stretch>
            <a:fillRect/>
          </a:stretch>
        </p:blipFill>
        <p:spPr>
          <a:xfrm>
            <a:off x="9543790" y="28090"/>
            <a:ext cx="2309060" cy="950216"/>
          </a:xfrm>
          <a:prstGeom prst="rect">
            <a:avLst/>
          </a:prstGeom>
        </p:spPr>
      </p:pic>
    </p:spTree>
    <p:extLst>
      <p:ext uri="{BB962C8B-B14F-4D97-AF65-F5344CB8AC3E}">
        <p14:creationId xmlns:p14="http://schemas.microsoft.com/office/powerpoint/2010/main" val="90461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1EC9E34-14C2-D0D0-DFEE-38AB87D3676F}"/>
              </a:ext>
            </a:extLst>
          </p:cNvPr>
          <p:cNvSpPr/>
          <p:nvPr/>
        </p:nvSpPr>
        <p:spPr>
          <a:xfrm>
            <a:off x="-1" y="709571"/>
            <a:ext cx="7616859" cy="431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p:txBody>
      </p:sp>
      <p:sp>
        <p:nvSpPr>
          <p:cNvPr id="21" name="Rettangolo 20">
            <a:extLst>
              <a:ext uri="{FF2B5EF4-FFF2-40B4-BE49-F238E27FC236}">
                <a16:creationId xmlns:a16="http://schemas.microsoft.com/office/drawing/2014/main" id="{C7A59035-0B0D-4AE5-8246-0BD68E96C02D}"/>
              </a:ext>
            </a:extLst>
          </p:cNvPr>
          <p:cNvSpPr/>
          <p:nvPr/>
        </p:nvSpPr>
        <p:spPr>
          <a:xfrm>
            <a:off x="526474" y="1150451"/>
            <a:ext cx="11194472" cy="4629409"/>
          </a:xfrm>
          <a:prstGeom prst="rect">
            <a:avLst/>
          </a:prstGeom>
        </p:spPr>
        <p:txBody>
          <a:bodyPr wrap="square">
            <a:spAutoFit/>
          </a:bodyPr>
          <a:lstStyle/>
          <a:p>
            <a:pPr algn="just">
              <a:lnSpc>
                <a:spcPct val="150000"/>
              </a:lnSpc>
              <a:spcAft>
                <a:spcPts val="600"/>
              </a:spcAft>
            </a:pPr>
            <a:r>
              <a:rPr lang="it-IT" sz="1400" dirty="0"/>
              <a:t>Programma di sviluppo </a:t>
            </a:r>
            <a:r>
              <a:rPr lang="it-IT" sz="1400" b="1" dirty="0"/>
              <a:t>industriale</a:t>
            </a:r>
            <a:r>
              <a:rPr lang="it-IT" sz="1400" dirty="0"/>
              <a:t> o di </a:t>
            </a:r>
            <a:r>
              <a:rPr lang="it-IT" sz="1400" b="1" dirty="0"/>
              <a:t>tutela ambientale</a:t>
            </a:r>
            <a:r>
              <a:rPr lang="it-IT" sz="1400" dirty="0"/>
              <a:t>, ed eventualmente, </a:t>
            </a:r>
            <a:r>
              <a:rPr lang="it-IT" sz="1400" b="1" dirty="0"/>
              <a:t>progetti di ricerca, sviluppo e innovazione</a:t>
            </a:r>
            <a:r>
              <a:rPr lang="it-IT" sz="1400" dirty="0"/>
              <a:t>, strettamente connessi e funzionali tra di loro in ottica di rafforzamento delle </a:t>
            </a:r>
            <a:r>
              <a:rPr lang="it-IT" sz="1400" b="1" dirty="0"/>
              <a:t>catene di produzione dei seguenti dispositivi utili per la transizione ecologica:</a:t>
            </a:r>
          </a:p>
          <a:p>
            <a:pPr marL="342900" indent="-342900" algn="just">
              <a:lnSpc>
                <a:spcPct val="150000"/>
              </a:lnSpc>
              <a:spcAft>
                <a:spcPts val="600"/>
              </a:spcAft>
              <a:buAutoNum type="alphaLcParenR"/>
            </a:pPr>
            <a:r>
              <a:rPr lang="it-IT" sz="1400" b="1" dirty="0"/>
              <a:t>le batterie;  </a:t>
            </a:r>
          </a:p>
          <a:p>
            <a:pPr marL="342900" indent="-342900" algn="just">
              <a:lnSpc>
                <a:spcPct val="150000"/>
              </a:lnSpc>
              <a:spcAft>
                <a:spcPts val="600"/>
              </a:spcAft>
              <a:buAutoNum type="alphaLcParenR"/>
            </a:pPr>
            <a:r>
              <a:rPr lang="it-IT" sz="1400" b="1" dirty="0"/>
              <a:t>i pannelli solari;</a:t>
            </a:r>
          </a:p>
          <a:p>
            <a:pPr marL="342900" indent="-342900" algn="just">
              <a:lnSpc>
                <a:spcPct val="150000"/>
              </a:lnSpc>
              <a:spcAft>
                <a:spcPts val="600"/>
              </a:spcAft>
              <a:buAutoNum type="alphaLcParenR"/>
            </a:pPr>
            <a:r>
              <a:rPr lang="it-IT" sz="1400" b="1" dirty="0"/>
              <a:t>le turbine eoliche;  </a:t>
            </a:r>
          </a:p>
          <a:p>
            <a:pPr marL="342900" indent="-342900" algn="just">
              <a:lnSpc>
                <a:spcPct val="150000"/>
              </a:lnSpc>
              <a:spcAft>
                <a:spcPts val="600"/>
              </a:spcAft>
              <a:buAutoNum type="alphaLcParenR"/>
            </a:pPr>
            <a:r>
              <a:rPr lang="it-IT" sz="1400" b="1" dirty="0"/>
              <a:t>le pompe di calore; </a:t>
            </a:r>
          </a:p>
          <a:p>
            <a:pPr marL="342900" indent="-342900" algn="just">
              <a:lnSpc>
                <a:spcPct val="150000"/>
              </a:lnSpc>
              <a:spcAft>
                <a:spcPts val="600"/>
              </a:spcAft>
              <a:buAutoNum type="alphaLcParenR"/>
            </a:pPr>
            <a:r>
              <a:rPr lang="it-IT" sz="1400" b="1" dirty="0"/>
              <a:t>gli elettrolizzatori; </a:t>
            </a:r>
          </a:p>
          <a:p>
            <a:pPr marL="342900" indent="-342900" algn="just">
              <a:lnSpc>
                <a:spcPct val="150000"/>
              </a:lnSpc>
              <a:spcAft>
                <a:spcPts val="600"/>
              </a:spcAft>
              <a:buAutoNum type="alphaLcParenR"/>
            </a:pPr>
            <a:r>
              <a:rPr lang="it-IT" sz="1400" b="1" dirty="0"/>
              <a:t>i dispositivi per la cattura e lo stoccaggio del carbonio (CCUS). </a:t>
            </a:r>
          </a:p>
          <a:p>
            <a:pPr algn="just">
              <a:lnSpc>
                <a:spcPct val="150000"/>
              </a:lnSpc>
              <a:spcAft>
                <a:spcPts val="600"/>
              </a:spcAft>
            </a:pPr>
            <a:r>
              <a:rPr lang="it-IT" sz="1400" dirty="0"/>
              <a:t>E’ inoltre agevolabile:</a:t>
            </a:r>
          </a:p>
          <a:p>
            <a:pPr marL="285750" indent="-285750" algn="just">
              <a:lnSpc>
                <a:spcPct val="150000"/>
              </a:lnSpc>
              <a:spcAft>
                <a:spcPts val="600"/>
              </a:spcAft>
              <a:buFont typeface="Arial" panose="020B0604020202020204" pitchFamily="34" charset="0"/>
              <a:buChar char="•"/>
            </a:pPr>
            <a:r>
              <a:rPr lang="it-IT" sz="1400" dirty="0"/>
              <a:t>la produzione dei </a:t>
            </a:r>
            <a:r>
              <a:rPr lang="it-IT" sz="1400" b="1" dirty="0"/>
              <a:t>componenti chiave</a:t>
            </a:r>
            <a:r>
              <a:rPr lang="it-IT" sz="1400" dirty="0"/>
              <a:t> per la realizzazione dei dispositivi, riportati in allegato n. 1 al DD 14 giugno </a:t>
            </a:r>
          </a:p>
          <a:p>
            <a:pPr marL="285750" indent="-285750" algn="just">
              <a:lnSpc>
                <a:spcPct val="150000"/>
              </a:lnSpc>
              <a:spcAft>
                <a:spcPts val="600"/>
              </a:spcAft>
              <a:buFont typeface="Arial" panose="020B0604020202020204" pitchFamily="34" charset="0"/>
              <a:buChar char="•"/>
            </a:pPr>
            <a:r>
              <a:rPr lang="it-IT" sz="1400" dirty="0"/>
              <a:t>la produzione o il recupero di </a:t>
            </a:r>
            <a:r>
              <a:rPr lang="it-IT" sz="1400" b="1" dirty="0"/>
              <a:t>materie prime critiche </a:t>
            </a:r>
            <a:r>
              <a:rPr lang="it-IT" sz="1400" dirty="0"/>
              <a:t>necessarie per la produzione dei dispositivi e dei componenti chiave riportati in allegato n. 2 al DD 14 giugno 2024</a:t>
            </a:r>
          </a:p>
        </p:txBody>
      </p:sp>
      <p:sp>
        <p:nvSpPr>
          <p:cNvPr id="49" name="Rettangolo con angoli arrotondati 48">
            <a:extLst>
              <a:ext uri="{FF2B5EF4-FFF2-40B4-BE49-F238E27FC236}">
                <a16:creationId xmlns:a16="http://schemas.microsoft.com/office/drawing/2014/main" id="{0024CA8C-4106-D8AE-3E4F-3B394883BAF1}"/>
              </a:ext>
            </a:extLst>
          </p:cNvPr>
          <p:cNvSpPr/>
          <p:nvPr/>
        </p:nvSpPr>
        <p:spPr>
          <a:xfrm>
            <a:off x="0" y="719230"/>
            <a:ext cx="5566299" cy="42538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a:solidFill>
                <a:schemeClr val="bg1"/>
              </a:solidFill>
            </a:endParaRPr>
          </a:p>
        </p:txBody>
      </p:sp>
      <p:sp>
        <p:nvSpPr>
          <p:cNvPr id="50" name="Titolo 1">
            <a:extLst>
              <a:ext uri="{FF2B5EF4-FFF2-40B4-BE49-F238E27FC236}">
                <a16:creationId xmlns:a16="http://schemas.microsoft.com/office/drawing/2014/main" id="{2C9B2043-4272-4020-CCA9-453B4C613353}"/>
              </a:ext>
            </a:extLst>
          </p:cNvPr>
          <p:cNvSpPr txBox="1">
            <a:spLocks/>
          </p:cNvSpPr>
          <p:nvPr/>
        </p:nvSpPr>
        <p:spPr>
          <a:xfrm>
            <a:off x="25843" y="627291"/>
            <a:ext cx="7616855"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rPr>
              <a:t>ATTIVITÀ AGEVOLABILI: ART.3</a:t>
            </a:r>
            <a:r>
              <a:rPr lang="it-IT" sz="2000" dirty="0">
                <a:solidFill>
                  <a:schemeClr val="bg1"/>
                </a:solidFill>
                <a:cs typeface="Arial" panose="020B0604020202020204" pitchFamily="34" charset="0"/>
              </a:rPr>
              <a:t> </a:t>
            </a:r>
            <a:r>
              <a:rPr lang="it-IT" sz="2000" b="1" dirty="0">
                <a:solidFill>
                  <a:schemeClr val="bg1"/>
                </a:solidFill>
                <a:cs typeface="Arial" panose="020B0604020202020204" pitchFamily="34" charset="0"/>
              </a:rPr>
              <a:t>DECRETO DIRETTORIALE 14 GIUGNO 2024</a:t>
            </a:r>
            <a:r>
              <a:rPr lang="it-IT" sz="2000" b="1" dirty="0">
                <a:solidFill>
                  <a:schemeClr val="bg1"/>
                </a:solidFill>
              </a:rPr>
              <a:t> </a:t>
            </a:r>
          </a:p>
        </p:txBody>
      </p:sp>
      <p:sp>
        <p:nvSpPr>
          <p:cNvPr id="2" name="CasellaDiTesto 1">
            <a:extLst>
              <a:ext uri="{FF2B5EF4-FFF2-40B4-BE49-F238E27FC236}">
                <a16:creationId xmlns:a16="http://schemas.microsoft.com/office/drawing/2014/main" id="{9755D9E8-3565-0558-ECCE-7C23E178C991}"/>
              </a:ext>
            </a:extLst>
          </p:cNvPr>
          <p:cNvSpPr txBox="1"/>
          <p:nvPr/>
        </p:nvSpPr>
        <p:spPr>
          <a:xfrm>
            <a:off x="25843" y="0"/>
            <a:ext cx="9116009" cy="523220"/>
          </a:xfrm>
          <a:prstGeom prst="rect">
            <a:avLst/>
          </a:prstGeom>
          <a:noFill/>
        </p:spPr>
        <p:txBody>
          <a:bodyPr wrap="square" rtlCol="0">
            <a:spAutoFit/>
          </a:bodyPr>
          <a:lstStyle/>
          <a:p>
            <a:r>
              <a:rPr lang="it-IT" sz="2800" dirty="0">
                <a:solidFill>
                  <a:srgbClr val="0066CC"/>
                </a:solidFill>
                <a:latin typeface="Arial" panose="020B0604020202020204" pitchFamily="34" charset="0"/>
                <a:cs typeface="Arial" panose="020B0604020202020204" pitchFamily="34" charset="0"/>
              </a:rPr>
              <a:t>Sportello Net Zero </a:t>
            </a:r>
          </a:p>
        </p:txBody>
      </p:sp>
      <p:sp>
        <p:nvSpPr>
          <p:cNvPr id="5" name="Rettangolo 4">
            <a:extLst>
              <a:ext uri="{FF2B5EF4-FFF2-40B4-BE49-F238E27FC236}">
                <a16:creationId xmlns:a16="http://schemas.microsoft.com/office/drawing/2014/main" id="{0531A332-319B-D9D7-03EB-B83F7A092D16}"/>
              </a:ext>
            </a:extLst>
          </p:cNvPr>
          <p:cNvSpPr/>
          <p:nvPr/>
        </p:nvSpPr>
        <p:spPr>
          <a:xfrm>
            <a:off x="9381999" y="3170383"/>
            <a:ext cx="2630733" cy="1752600"/>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it-IT" sz="1200" dirty="0">
                <a:solidFill>
                  <a:srgbClr val="FF0000"/>
                </a:solidFill>
              </a:rPr>
              <a:t>NB: Nel caso dei componenti l’impresa dovrà, dimostrare che almeno il 50% del fatturato generato dal programma sarà realizzato con imprese che producono i dispositivi</a:t>
            </a:r>
            <a:r>
              <a:rPr lang="it-IT" sz="1800" dirty="0">
                <a:solidFill>
                  <a:srgbClr val="FF0000"/>
                </a:solidFill>
              </a:rPr>
              <a:t>.</a:t>
            </a:r>
          </a:p>
        </p:txBody>
      </p:sp>
      <p:sp>
        <p:nvSpPr>
          <p:cNvPr id="4" name="Rettangolo 3">
            <a:extLst>
              <a:ext uri="{FF2B5EF4-FFF2-40B4-BE49-F238E27FC236}">
                <a16:creationId xmlns:a16="http://schemas.microsoft.com/office/drawing/2014/main" id="{3FE35765-7954-B11C-021F-0EA6F79BDFD6}"/>
              </a:ext>
            </a:extLst>
          </p:cNvPr>
          <p:cNvSpPr/>
          <p:nvPr/>
        </p:nvSpPr>
        <p:spPr>
          <a:xfrm>
            <a:off x="757382" y="4710545"/>
            <a:ext cx="8384470" cy="415637"/>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a gomito 7">
            <a:extLst>
              <a:ext uri="{FF2B5EF4-FFF2-40B4-BE49-F238E27FC236}">
                <a16:creationId xmlns:a16="http://schemas.microsoft.com/office/drawing/2014/main" id="{FB1454D4-5EC2-1144-60C0-F4B5293001E4}"/>
              </a:ext>
            </a:extLst>
          </p:cNvPr>
          <p:cNvCxnSpPr>
            <a:cxnSpLocks/>
          </p:cNvCxnSpPr>
          <p:nvPr/>
        </p:nvCxnSpPr>
        <p:spPr>
          <a:xfrm flipV="1">
            <a:off x="7546109" y="3833091"/>
            <a:ext cx="1835891" cy="877454"/>
          </a:xfrm>
          <a:prstGeom prst="bentConnector3">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9E5BA988-DAB5-4EE7-9685-13052A054E8E}"/>
              </a:ext>
            </a:extLst>
          </p:cNvPr>
          <p:cNvSpPr/>
          <p:nvPr/>
        </p:nvSpPr>
        <p:spPr>
          <a:xfrm>
            <a:off x="5173274" y="1868053"/>
            <a:ext cx="3523253" cy="1156856"/>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it-IT" sz="1000" dirty="0">
                <a:solidFill>
                  <a:srgbClr val="FF0000"/>
                </a:solidFill>
              </a:rPr>
              <a:t>Per i programmi riconducibili ai dispositivi (Batterie, Pannelli solari, Turbine eoliche) sarà necessario asseverare il contributo fornito all’aumento della capacità di generazione prodotta per le filiere dell’eolico e del fotovoltaico (W/anno) o alla capacità di accumulo per quella delle batterie (Wh/anno) </a:t>
            </a:r>
          </a:p>
        </p:txBody>
      </p:sp>
      <p:cxnSp>
        <p:nvCxnSpPr>
          <p:cNvPr id="7" name="Connettore a gomito 6">
            <a:extLst>
              <a:ext uri="{FF2B5EF4-FFF2-40B4-BE49-F238E27FC236}">
                <a16:creationId xmlns:a16="http://schemas.microsoft.com/office/drawing/2014/main" id="{5F4BA5CF-777C-1C23-6B6E-E56D3FA8872E}"/>
              </a:ext>
            </a:extLst>
          </p:cNvPr>
          <p:cNvCxnSpPr>
            <a:cxnSpLocks/>
          </p:cNvCxnSpPr>
          <p:nvPr/>
        </p:nvCxnSpPr>
        <p:spPr>
          <a:xfrm flipV="1">
            <a:off x="2468271" y="2456973"/>
            <a:ext cx="2619295" cy="438727"/>
          </a:xfrm>
          <a:prstGeom prst="bentConnector3">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B18E8060-0107-96C5-77C0-16827AC44D52}"/>
              </a:ext>
            </a:extLst>
          </p:cNvPr>
          <p:cNvCxnSpPr>
            <a:cxnSpLocks/>
          </p:cNvCxnSpPr>
          <p:nvPr/>
        </p:nvCxnSpPr>
        <p:spPr>
          <a:xfrm>
            <a:off x="2468271" y="2456973"/>
            <a:ext cx="1309647"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60C12DBB-EF11-762C-58D3-45CCE078A54E}"/>
              </a:ext>
            </a:extLst>
          </p:cNvPr>
          <p:cNvCxnSpPr>
            <a:cxnSpLocks/>
          </p:cNvCxnSpPr>
          <p:nvPr/>
        </p:nvCxnSpPr>
        <p:spPr>
          <a:xfrm>
            <a:off x="2468271" y="2058139"/>
            <a:ext cx="1309647"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FA53A450-F8C7-EC46-2DFC-D9C6B237149F}"/>
              </a:ext>
            </a:extLst>
          </p:cNvPr>
          <p:cNvCxnSpPr/>
          <p:nvPr/>
        </p:nvCxnSpPr>
        <p:spPr>
          <a:xfrm>
            <a:off x="3777918" y="2058139"/>
            <a:ext cx="0" cy="39883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Immagine 17">
            <a:extLst>
              <a:ext uri="{FF2B5EF4-FFF2-40B4-BE49-F238E27FC236}">
                <a16:creationId xmlns:a16="http://schemas.microsoft.com/office/drawing/2014/main" id="{2EA6257B-AE62-7B1E-067C-2ABE6861AF8B}"/>
              </a:ext>
            </a:extLst>
          </p:cNvPr>
          <p:cNvPicPr>
            <a:picLocks noChangeAspect="1"/>
          </p:cNvPicPr>
          <p:nvPr/>
        </p:nvPicPr>
        <p:blipFill>
          <a:blip r:embed="rId3"/>
          <a:stretch>
            <a:fillRect/>
          </a:stretch>
        </p:blipFill>
        <p:spPr>
          <a:xfrm>
            <a:off x="9543790" y="28090"/>
            <a:ext cx="2309060" cy="950216"/>
          </a:xfrm>
          <a:prstGeom prst="rect">
            <a:avLst/>
          </a:prstGeom>
        </p:spPr>
      </p:pic>
    </p:spTree>
    <p:extLst>
      <p:ext uri="{BB962C8B-B14F-4D97-AF65-F5344CB8AC3E}">
        <p14:creationId xmlns:p14="http://schemas.microsoft.com/office/powerpoint/2010/main" val="2173557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20">
            <a:extLst>
              <a:ext uri="{FF2B5EF4-FFF2-40B4-BE49-F238E27FC236}">
                <a16:creationId xmlns:a16="http://schemas.microsoft.com/office/drawing/2014/main" id="{C7A59035-0B0D-4AE5-8246-0BD68E96C02D}"/>
              </a:ext>
            </a:extLst>
          </p:cNvPr>
          <p:cNvSpPr/>
          <p:nvPr/>
        </p:nvSpPr>
        <p:spPr>
          <a:xfrm>
            <a:off x="6449784" y="2346610"/>
            <a:ext cx="5151726" cy="1908215"/>
          </a:xfrm>
          <a:prstGeom prst="rect">
            <a:avLst/>
          </a:prstGeom>
        </p:spPr>
        <p:txBody>
          <a:bodyPr wrap="square">
            <a:spAutoFit/>
          </a:bodyPr>
          <a:lstStyle/>
          <a:p>
            <a:pPr marL="182563" indent="-182563">
              <a:spcAft>
                <a:spcPts val="600"/>
              </a:spcAft>
              <a:buFont typeface="Arial" panose="020B0604020202020204" pitchFamily="34" charset="0"/>
              <a:buChar char="•"/>
            </a:pPr>
            <a:r>
              <a:rPr lang="it-IT" sz="1400" dirty="0"/>
              <a:t>Suolo aziendale (</a:t>
            </a:r>
            <a:r>
              <a:rPr lang="it-IT" sz="1400" b="1" dirty="0"/>
              <a:t>max 10%</a:t>
            </a:r>
            <a:r>
              <a:rPr lang="it-IT" sz="1400" dirty="0"/>
              <a:t>)</a:t>
            </a:r>
          </a:p>
          <a:p>
            <a:pPr marL="182563" indent="-182563">
              <a:spcAft>
                <a:spcPts val="600"/>
              </a:spcAft>
              <a:buFont typeface="Arial" panose="020B0604020202020204" pitchFamily="34" charset="0"/>
              <a:buChar char="•"/>
            </a:pPr>
            <a:r>
              <a:rPr lang="it-IT" sz="1400" dirty="0"/>
              <a:t>Opere murarie (</a:t>
            </a:r>
            <a:r>
              <a:rPr lang="it-IT" sz="1400" b="1" dirty="0"/>
              <a:t>max 40%</a:t>
            </a:r>
            <a:r>
              <a:rPr lang="it-IT" sz="1400" dirty="0"/>
              <a:t>)</a:t>
            </a:r>
          </a:p>
          <a:p>
            <a:pPr marL="182563" indent="-182563">
              <a:spcAft>
                <a:spcPts val="600"/>
              </a:spcAft>
              <a:buFont typeface="Arial" panose="020B0604020202020204" pitchFamily="34" charset="0"/>
              <a:buChar char="•"/>
            </a:pPr>
            <a:r>
              <a:rPr lang="it-IT" sz="1400" dirty="0"/>
              <a:t>Macchinari, impianti e attrezzature nuovi di fabbrica</a:t>
            </a:r>
          </a:p>
          <a:p>
            <a:pPr marL="182563" indent="-182563">
              <a:spcAft>
                <a:spcPts val="600"/>
              </a:spcAft>
              <a:buFont typeface="Arial" panose="020B0604020202020204" pitchFamily="34" charset="0"/>
              <a:buChar char="•"/>
            </a:pPr>
            <a:r>
              <a:rPr lang="it-IT" sz="1400" dirty="0"/>
              <a:t>Infrastrutture specifiche aziendali</a:t>
            </a:r>
          </a:p>
          <a:p>
            <a:pPr marL="182563" indent="-182563">
              <a:spcAft>
                <a:spcPts val="600"/>
              </a:spcAft>
              <a:buFont typeface="Arial" panose="020B0604020202020204" pitchFamily="34" charset="0"/>
              <a:buChar char="•"/>
            </a:pPr>
            <a:r>
              <a:rPr lang="it-IT" sz="1400" dirty="0"/>
              <a:t>Programmi informatici, brevetti, licenze, ecc. (per </a:t>
            </a:r>
            <a:r>
              <a:rPr lang="it-IT" sz="1400" u="sng" dirty="0"/>
              <a:t>grandi imprese</a:t>
            </a:r>
            <a:r>
              <a:rPr lang="it-IT" sz="1400" dirty="0"/>
              <a:t> </a:t>
            </a:r>
            <a:r>
              <a:rPr lang="it-IT" sz="1400" b="1" dirty="0"/>
              <a:t>max 50%</a:t>
            </a:r>
            <a:r>
              <a:rPr lang="it-IT" sz="1400" dirty="0"/>
              <a:t>). Tale macro-voce non può da solo costituire un programma organico e funzionale. </a:t>
            </a:r>
          </a:p>
        </p:txBody>
      </p:sp>
      <p:sp>
        <p:nvSpPr>
          <p:cNvPr id="42" name="Rettangolo con angoli arrotondati 41">
            <a:extLst>
              <a:ext uri="{FF2B5EF4-FFF2-40B4-BE49-F238E27FC236}">
                <a16:creationId xmlns:a16="http://schemas.microsoft.com/office/drawing/2014/main" id="{2D8FFFAB-E28E-499F-B550-FC91BA9CEAD5}"/>
              </a:ext>
            </a:extLst>
          </p:cNvPr>
          <p:cNvSpPr/>
          <p:nvPr/>
        </p:nvSpPr>
        <p:spPr>
          <a:xfrm>
            <a:off x="6449784" y="1696211"/>
            <a:ext cx="5151725" cy="52151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Spese Ammissibili</a:t>
            </a:r>
          </a:p>
        </p:txBody>
      </p:sp>
      <p:sp>
        <p:nvSpPr>
          <p:cNvPr id="36" name="CasellaDiTesto 35">
            <a:extLst>
              <a:ext uri="{FF2B5EF4-FFF2-40B4-BE49-F238E27FC236}">
                <a16:creationId xmlns:a16="http://schemas.microsoft.com/office/drawing/2014/main" id="{C7E8A7FD-5B16-416E-9408-52C6EF759F2B}"/>
              </a:ext>
            </a:extLst>
          </p:cNvPr>
          <p:cNvSpPr txBox="1"/>
          <p:nvPr/>
        </p:nvSpPr>
        <p:spPr>
          <a:xfrm>
            <a:off x="96447" y="2234249"/>
            <a:ext cx="5010516" cy="1400383"/>
          </a:xfrm>
          <a:prstGeom prst="rect">
            <a:avLst/>
          </a:prstGeom>
          <a:noFill/>
        </p:spPr>
        <p:txBody>
          <a:bodyPr wrap="square" rtlCol="0">
            <a:spAutoFit/>
          </a:bodyPr>
          <a:lstStyle/>
          <a:p>
            <a:pPr marL="182563" indent="-182563">
              <a:spcAft>
                <a:spcPts val="600"/>
              </a:spcAft>
              <a:buFont typeface="Arial" panose="020B0604020202020204" pitchFamily="34" charset="0"/>
              <a:buChar char="•"/>
            </a:pPr>
            <a:r>
              <a:rPr lang="it-IT" sz="1400" b="1" dirty="0"/>
              <a:t>Nuova</a:t>
            </a:r>
            <a:r>
              <a:rPr lang="it-IT" sz="1400" dirty="0"/>
              <a:t> </a:t>
            </a:r>
            <a:r>
              <a:rPr lang="it-IT" sz="1400" b="1" dirty="0"/>
              <a:t>unità produttiva</a:t>
            </a:r>
          </a:p>
          <a:p>
            <a:pPr marL="182563" indent="-182563">
              <a:spcAft>
                <a:spcPts val="600"/>
              </a:spcAft>
              <a:buFont typeface="Arial" panose="020B0604020202020204" pitchFamily="34" charset="0"/>
              <a:buChar char="•"/>
            </a:pPr>
            <a:r>
              <a:rPr lang="it-IT" sz="1400" b="1" dirty="0"/>
              <a:t>Ampliamento della capacità produttiva</a:t>
            </a:r>
          </a:p>
          <a:p>
            <a:pPr marL="182563" indent="-182563">
              <a:spcAft>
                <a:spcPts val="600"/>
              </a:spcAft>
              <a:buFont typeface="Arial" panose="020B0604020202020204" pitchFamily="34" charset="0"/>
              <a:buChar char="•"/>
            </a:pPr>
            <a:r>
              <a:rPr lang="it-IT" sz="1400" b="1" dirty="0"/>
              <a:t>Riconversione attività (diversificazione ATECO)</a:t>
            </a:r>
          </a:p>
          <a:p>
            <a:pPr marL="182563" indent="-182563">
              <a:spcAft>
                <a:spcPts val="600"/>
              </a:spcAft>
              <a:buFont typeface="Arial" panose="020B0604020202020204" pitchFamily="34" charset="0"/>
              <a:buChar char="•"/>
            </a:pPr>
            <a:r>
              <a:rPr lang="it-IT" sz="1400" dirty="0"/>
              <a:t>Ristrutturazione unità produttiva: c</a:t>
            </a:r>
            <a:r>
              <a:rPr lang="it-IT" sz="1400" dirty="0">
                <a:sym typeface="Wingdings" panose="05000000000000000000" pitchFamily="2" charset="2"/>
              </a:rPr>
              <a:t>ambiamento fondamentale o notevole miglioramento</a:t>
            </a:r>
            <a:endParaRPr lang="it-IT" sz="1400" dirty="0"/>
          </a:p>
        </p:txBody>
      </p:sp>
      <p:sp>
        <p:nvSpPr>
          <p:cNvPr id="50" name="Titolo 1">
            <a:extLst>
              <a:ext uri="{FF2B5EF4-FFF2-40B4-BE49-F238E27FC236}">
                <a16:creationId xmlns:a16="http://schemas.microsoft.com/office/drawing/2014/main" id="{11AEA3EA-025F-056B-BD67-7671E4B51E69}"/>
              </a:ext>
            </a:extLst>
          </p:cNvPr>
          <p:cNvSpPr txBox="1">
            <a:spLocks/>
          </p:cNvSpPr>
          <p:nvPr/>
        </p:nvSpPr>
        <p:spPr>
          <a:xfrm>
            <a:off x="0" y="603671"/>
            <a:ext cx="7773240" cy="666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rPr>
              <a:t>PROGRAMMI E SPESE AMMISSIBILI</a:t>
            </a:r>
            <a:endParaRPr lang="it-IT" sz="2000" b="1" dirty="0">
              <a:solidFill>
                <a:schemeClr val="bg1"/>
              </a:solidFill>
              <a:highlight>
                <a:srgbClr val="FFFF00"/>
              </a:highlight>
            </a:endParaRPr>
          </a:p>
        </p:txBody>
      </p:sp>
      <p:sp>
        <p:nvSpPr>
          <p:cNvPr id="38" name="Rettangolo con angoli arrotondati 37">
            <a:extLst>
              <a:ext uri="{FF2B5EF4-FFF2-40B4-BE49-F238E27FC236}">
                <a16:creationId xmlns:a16="http://schemas.microsoft.com/office/drawing/2014/main" id="{A7C49E1D-0F9D-4888-8C57-72F0D3A7CE6C}"/>
              </a:ext>
            </a:extLst>
          </p:cNvPr>
          <p:cNvSpPr/>
          <p:nvPr/>
        </p:nvSpPr>
        <p:spPr>
          <a:xfrm>
            <a:off x="25843" y="1618260"/>
            <a:ext cx="5151725" cy="52151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Programmi ammissibili</a:t>
            </a:r>
          </a:p>
        </p:txBody>
      </p:sp>
      <p:sp>
        <p:nvSpPr>
          <p:cNvPr id="12" name="Rettangolo 11">
            <a:extLst>
              <a:ext uri="{FF2B5EF4-FFF2-40B4-BE49-F238E27FC236}">
                <a16:creationId xmlns:a16="http://schemas.microsoft.com/office/drawing/2014/main" id="{10E46521-0B39-D06E-42E1-992CBE2B2F22}"/>
              </a:ext>
            </a:extLst>
          </p:cNvPr>
          <p:cNvSpPr/>
          <p:nvPr/>
        </p:nvSpPr>
        <p:spPr>
          <a:xfrm>
            <a:off x="25843" y="5772889"/>
            <a:ext cx="10801619" cy="246221"/>
          </a:xfrm>
          <a:prstGeom prst="rect">
            <a:avLst/>
          </a:prstGeom>
        </p:spPr>
        <p:txBody>
          <a:bodyPr wrap="square">
            <a:spAutoFit/>
          </a:bodyPr>
          <a:lstStyle/>
          <a:p>
            <a:pPr marL="177800" indent="-177800" algn="just">
              <a:spcBef>
                <a:spcPts val="200"/>
              </a:spcBef>
            </a:pPr>
            <a:r>
              <a:rPr lang="it-IT" sz="1000" i="1" dirty="0"/>
              <a:t>  *  Le spese sono ammissibili successivamente alla presentazione della domanda</a:t>
            </a:r>
          </a:p>
        </p:txBody>
      </p:sp>
      <p:sp>
        <p:nvSpPr>
          <p:cNvPr id="2" name="CasellaDiTesto 1">
            <a:extLst>
              <a:ext uri="{FF2B5EF4-FFF2-40B4-BE49-F238E27FC236}">
                <a16:creationId xmlns:a16="http://schemas.microsoft.com/office/drawing/2014/main" id="{68F60162-DBC0-9D3D-41D6-FF23CE520BFB}"/>
              </a:ext>
            </a:extLst>
          </p:cNvPr>
          <p:cNvSpPr txBox="1"/>
          <p:nvPr/>
        </p:nvSpPr>
        <p:spPr>
          <a:xfrm>
            <a:off x="25843" y="9236"/>
            <a:ext cx="9116009" cy="523220"/>
          </a:xfrm>
          <a:prstGeom prst="rect">
            <a:avLst/>
          </a:prstGeom>
          <a:noFill/>
        </p:spPr>
        <p:txBody>
          <a:bodyPr wrap="square" rtlCol="0">
            <a:spAutoFit/>
          </a:bodyPr>
          <a:lstStyle/>
          <a:p>
            <a:r>
              <a:rPr lang="it-IT" sz="2800" dirty="0">
                <a:solidFill>
                  <a:srgbClr val="0066CC"/>
                </a:solidFill>
                <a:latin typeface="Arial" panose="020B0604020202020204" pitchFamily="34" charset="0"/>
                <a:cs typeface="Arial" panose="020B0604020202020204" pitchFamily="34" charset="0"/>
              </a:rPr>
              <a:t>Sportello Net Zero</a:t>
            </a:r>
          </a:p>
        </p:txBody>
      </p:sp>
      <p:sp>
        <p:nvSpPr>
          <p:cNvPr id="4" name="CasellaDiTesto 3">
            <a:extLst>
              <a:ext uri="{FF2B5EF4-FFF2-40B4-BE49-F238E27FC236}">
                <a16:creationId xmlns:a16="http://schemas.microsoft.com/office/drawing/2014/main" id="{1766975D-81D6-D8DB-4307-A5A231FEDF17}"/>
              </a:ext>
            </a:extLst>
          </p:cNvPr>
          <p:cNvSpPr txBox="1"/>
          <p:nvPr/>
        </p:nvSpPr>
        <p:spPr>
          <a:xfrm>
            <a:off x="6308369" y="4289783"/>
            <a:ext cx="5293140" cy="1600438"/>
          </a:xfrm>
          <a:prstGeom prst="rect">
            <a:avLst/>
          </a:prstGeom>
          <a:noFill/>
        </p:spPr>
        <p:txBody>
          <a:bodyPr wrap="square">
            <a:spAutoFit/>
          </a:bodyPr>
          <a:lstStyle/>
          <a:p>
            <a:pPr marL="285750" indent="-285750" algn="just">
              <a:buFont typeface="Arial" panose="020B0604020202020204" pitchFamily="34" charset="0"/>
              <a:buChar char="•"/>
            </a:pPr>
            <a:r>
              <a:rPr lang="it-IT" sz="1400" b="1" dirty="0"/>
              <a:t>Per i progetti di tutela ambientale </a:t>
            </a:r>
            <a:r>
              <a:rPr lang="it-IT" sz="1400" dirty="0"/>
              <a:t>devono essere comunque considerati come costi agevolabili i sovraccosti di investimento determinati confrontando i costi dell’investimento con quelli di uno scenario controfattuale che si verificherebbe in assenza dell’aiuto, corrispondente a un investimento con capacità di produzione e durata di vita comparabili secondo quanto previsto dal GBER</a:t>
            </a:r>
          </a:p>
        </p:txBody>
      </p:sp>
      <p:sp>
        <p:nvSpPr>
          <p:cNvPr id="5" name="Rettangolo 4">
            <a:extLst>
              <a:ext uri="{FF2B5EF4-FFF2-40B4-BE49-F238E27FC236}">
                <a16:creationId xmlns:a16="http://schemas.microsoft.com/office/drawing/2014/main" id="{7729876D-2634-2652-5451-E0AC243BA58C}"/>
              </a:ext>
            </a:extLst>
          </p:cNvPr>
          <p:cNvSpPr/>
          <p:nvPr/>
        </p:nvSpPr>
        <p:spPr>
          <a:xfrm>
            <a:off x="0" y="728878"/>
            <a:ext cx="6096000" cy="431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bg1"/>
                </a:solidFill>
                <a:latin typeface="+mj-lt"/>
                <a:ea typeface="+mj-ea"/>
                <a:cs typeface="+mj-cs"/>
              </a:rPr>
              <a:t>PROGRAMMI E SPESE AMMISSIBILI</a:t>
            </a:r>
          </a:p>
        </p:txBody>
      </p:sp>
      <p:sp>
        <p:nvSpPr>
          <p:cNvPr id="7" name="CasellaDiTesto 6">
            <a:extLst>
              <a:ext uri="{FF2B5EF4-FFF2-40B4-BE49-F238E27FC236}">
                <a16:creationId xmlns:a16="http://schemas.microsoft.com/office/drawing/2014/main" id="{95CE8276-5A0F-1214-B69B-26B991561BBD}"/>
              </a:ext>
            </a:extLst>
          </p:cNvPr>
          <p:cNvSpPr txBox="1"/>
          <p:nvPr/>
        </p:nvSpPr>
        <p:spPr>
          <a:xfrm>
            <a:off x="25843" y="4183548"/>
            <a:ext cx="6146800" cy="1600438"/>
          </a:xfrm>
          <a:prstGeom prst="rect">
            <a:avLst/>
          </a:prstGeom>
          <a:noFill/>
        </p:spPr>
        <p:txBody>
          <a:bodyPr wrap="square">
            <a:spAutoFit/>
          </a:bodyPr>
          <a:lstStyle/>
          <a:p>
            <a:pPr marL="285750" indent="-285750">
              <a:buFont typeface="Arial" panose="020B0604020202020204" pitchFamily="34" charset="0"/>
              <a:buChar char="•"/>
            </a:pPr>
            <a:r>
              <a:rPr lang="it-IT" sz="1400" dirty="0"/>
              <a:t>Tutela dell’ambiente, compresi gli aiuti per la riduzione e l’eliminazione delle emissioni di gas a effetto serra – decarbonizzazione (Art. 36 </a:t>
            </a:r>
            <a:r>
              <a:rPr lang="it-IT" sz="1400" dirty="0" err="1"/>
              <a:t>Gber</a:t>
            </a:r>
            <a:r>
              <a:rPr lang="it-IT" sz="1400" dirty="0"/>
              <a:t>)</a:t>
            </a:r>
          </a:p>
          <a:p>
            <a:pPr marL="171450" indent="-171450">
              <a:buFont typeface="Arial" panose="020B0604020202020204" pitchFamily="34" charset="0"/>
              <a:buChar char="•"/>
            </a:pPr>
            <a:r>
              <a:rPr lang="it-IT" sz="1400" dirty="0"/>
              <a:t>Efficientamento energetico (Art. 38 e 38 bis </a:t>
            </a:r>
            <a:r>
              <a:rPr lang="it-IT" sz="1400" dirty="0" err="1"/>
              <a:t>Gber</a:t>
            </a:r>
            <a:r>
              <a:rPr lang="it-IT" sz="1400" dirty="0"/>
              <a:t>)</a:t>
            </a:r>
          </a:p>
          <a:p>
            <a:pPr marL="171450" indent="-171450">
              <a:buFont typeface="Arial" panose="020B0604020202020204" pitchFamily="34" charset="0"/>
              <a:buChar char="•"/>
            </a:pPr>
            <a:r>
              <a:rPr lang="it-IT" sz="1400" dirty="0"/>
              <a:t>promozione dell’uso dell’energia da fonti rinnovabili, dell’idrogeno rinnovabile e della cogenerazione ad alto rendimento, per autoconsumo (Art. 41 </a:t>
            </a:r>
            <a:r>
              <a:rPr lang="it-IT" sz="1400" dirty="0" err="1"/>
              <a:t>Gber</a:t>
            </a:r>
            <a:r>
              <a:rPr lang="it-IT" sz="1400" dirty="0"/>
              <a:t>)</a:t>
            </a:r>
          </a:p>
          <a:p>
            <a:pPr marL="171450" indent="-171450">
              <a:buFont typeface="Arial" panose="020B0604020202020204" pitchFamily="34" charset="0"/>
              <a:buChar char="•"/>
            </a:pPr>
            <a:r>
              <a:rPr lang="it-IT" sz="1400" b="1" dirty="0"/>
              <a:t>Efficienza nell’utilizzo delle risorse e al sostegno alla transizione verso un’economia circolare (Art. 47 </a:t>
            </a:r>
            <a:r>
              <a:rPr lang="it-IT" sz="1400" b="1" dirty="0" err="1"/>
              <a:t>Gber</a:t>
            </a:r>
            <a:r>
              <a:rPr lang="it-IT" sz="1400" b="1" dirty="0"/>
              <a:t>).</a:t>
            </a:r>
          </a:p>
        </p:txBody>
      </p:sp>
      <p:sp>
        <p:nvSpPr>
          <p:cNvPr id="8" name="Rettangolo con angoli arrotondati 7">
            <a:extLst>
              <a:ext uri="{FF2B5EF4-FFF2-40B4-BE49-F238E27FC236}">
                <a16:creationId xmlns:a16="http://schemas.microsoft.com/office/drawing/2014/main" id="{913DEAAF-9325-916B-8CBC-E612A050D8A0}"/>
              </a:ext>
            </a:extLst>
          </p:cNvPr>
          <p:cNvSpPr/>
          <p:nvPr/>
        </p:nvSpPr>
        <p:spPr>
          <a:xfrm>
            <a:off x="96447" y="3729111"/>
            <a:ext cx="5081121" cy="39496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Investimenti tutela ambientale</a:t>
            </a:r>
          </a:p>
        </p:txBody>
      </p:sp>
      <p:sp>
        <p:nvSpPr>
          <p:cNvPr id="6" name="CasellaDiTesto 5">
            <a:extLst>
              <a:ext uri="{FF2B5EF4-FFF2-40B4-BE49-F238E27FC236}">
                <a16:creationId xmlns:a16="http://schemas.microsoft.com/office/drawing/2014/main" id="{E0AD109D-F972-4825-51A7-5E120E527D04}"/>
              </a:ext>
            </a:extLst>
          </p:cNvPr>
          <p:cNvSpPr txBox="1"/>
          <p:nvPr/>
        </p:nvSpPr>
        <p:spPr>
          <a:xfrm>
            <a:off x="96447" y="1165519"/>
            <a:ext cx="11633735" cy="338554"/>
          </a:xfrm>
          <a:prstGeom prst="rect">
            <a:avLst/>
          </a:prstGeom>
          <a:noFill/>
        </p:spPr>
        <p:txBody>
          <a:bodyPr wrap="square">
            <a:spAutoFit/>
          </a:bodyPr>
          <a:lstStyle/>
          <a:p>
            <a:pPr marL="182563" indent="-182563">
              <a:spcAft>
                <a:spcPts val="600"/>
              </a:spcAft>
              <a:buFont typeface="Arial" panose="020B0604020202020204" pitchFamily="34" charset="0"/>
              <a:buChar char="•"/>
            </a:pPr>
            <a:r>
              <a:rPr lang="it-IT" sz="1600" dirty="0">
                <a:highlight>
                  <a:srgbClr val="FFFFFF"/>
                </a:highlight>
              </a:rPr>
              <a:t>I programmi devono essere in grado di determinare una </a:t>
            </a:r>
            <a:r>
              <a:rPr lang="it-IT" sz="1600" b="1" dirty="0">
                <a:highlight>
                  <a:srgbClr val="FFFFFF"/>
                </a:highlight>
              </a:rPr>
              <a:t>capacità produttiva o di recupero aggiuntiva rispetto a quella esistente</a:t>
            </a:r>
          </a:p>
        </p:txBody>
      </p:sp>
      <p:pic>
        <p:nvPicPr>
          <p:cNvPr id="3" name="Immagine 2">
            <a:extLst>
              <a:ext uri="{FF2B5EF4-FFF2-40B4-BE49-F238E27FC236}">
                <a16:creationId xmlns:a16="http://schemas.microsoft.com/office/drawing/2014/main" id="{378ED0DB-E049-BDC6-198C-A7C1847E03F5}"/>
              </a:ext>
            </a:extLst>
          </p:cNvPr>
          <p:cNvPicPr>
            <a:picLocks noChangeAspect="1"/>
          </p:cNvPicPr>
          <p:nvPr/>
        </p:nvPicPr>
        <p:blipFill>
          <a:blip r:embed="rId3"/>
          <a:stretch>
            <a:fillRect/>
          </a:stretch>
        </p:blipFill>
        <p:spPr>
          <a:xfrm>
            <a:off x="9543790" y="28090"/>
            <a:ext cx="2309060" cy="950216"/>
          </a:xfrm>
          <a:prstGeom prst="rect">
            <a:avLst/>
          </a:prstGeom>
        </p:spPr>
      </p:pic>
    </p:spTree>
    <p:extLst>
      <p:ext uri="{BB962C8B-B14F-4D97-AF65-F5344CB8AC3E}">
        <p14:creationId xmlns:p14="http://schemas.microsoft.com/office/powerpoint/2010/main" val="306949854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C047EB32538DE4BB1550A742181FC81" ma:contentTypeVersion="2" ma:contentTypeDescription="Creare un nuovo documento." ma:contentTypeScope="" ma:versionID="177a7780dde4551de351ab9946d10274">
  <xsd:schema xmlns:xsd="http://www.w3.org/2001/XMLSchema" xmlns:xs="http://www.w3.org/2001/XMLSchema" xmlns:p="http://schemas.microsoft.com/office/2006/metadata/properties" xmlns:ns2="20fa63f3-e632-41bf-85e1-d9dad4709c15" targetNamespace="http://schemas.microsoft.com/office/2006/metadata/properties" ma:root="true" ma:fieldsID="445a810f2a95aa5349c727c751c81cae" ns2:_="">
    <xsd:import namespace="20fa63f3-e632-41bf-85e1-d9dad4709c1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fa63f3-e632-41bf-85e1-d9dad4709c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9DF6F8-3623-4BF9-8575-F1C7AF0D98D3}">
  <ds:schemaRefs>
    <ds:schemaRef ds:uri="http://schemas.microsoft.com/sharepoint/v3/contenttype/forms"/>
  </ds:schemaRefs>
</ds:datastoreItem>
</file>

<file path=customXml/itemProps2.xml><?xml version="1.0" encoding="utf-8"?>
<ds:datastoreItem xmlns:ds="http://schemas.openxmlformats.org/officeDocument/2006/customXml" ds:itemID="{5F4AF658-7DAF-4703-8523-55FC1DD3EAF1}">
  <ds:schemaRefs>
    <ds:schemaRef ds:uri="20fa63f3-e632-41bf-85e1-d9dad4709c15"/>
    <ds:schemaRef ds:uri="http://schemas.microsoft.com/office/infopath/2007/PartnerControls"/>
    <ds:schemaRef ds:uri="http://purl.org/dc/terms/"/>
    <ds:schemaRef ds:uri="http://schemas.microsoft.com/office/2006/documentManagement/types"/>
    <ds:schemaRef ds:uri="http://www.w3.org/XML/1998/namespace"/>
    <ds:schemaRef ds:uri="http://purl.org/dc/elements/1.1/"/>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941A513-2526-4725-8FB5-9DC598D455EB}">
  <ds:schemaRefs>
    <ds:schemaRef ds:uri="20fa63f3-e632-41bf-85e1-d9dad4709c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6333</TotalTime>
  <Words>3397</Words>
  <Application>Microsoft Office PowerPoint</Application>
  <PresentationFormat>Widescreen</PresentationFormat>
  <Paragraphs>359</Paragraphs>
  <Slides>18</Slides>
  <Notes>9</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18</vt:i4>
      </vt:variant>
    </vt:vector>
  </HeadingPairs>
  <TitlesOfParts>
    <vt:vector size="27" baseType="lpstr">
      <vt:lpstr>ＭＳ Ｐゴシック</vt:lpstr>
      <vt:lpstr>Aptos</vt:lpstr>
      <vt:lpstr>Arial</vt:lpstr>
      <vt:lpstr>Calibri</vt:lpstr>
      <vt:lpstr>Calibri Light</vt:lpstr>
      <vt:lpstr>Century Gothic</vt:lpstr>
      <vt:lpstr>Trebuchet MS</vt:lpstr>
      <vt:lpstr>Wingdings</vt:lpstr>
      <vt:lpstr>Tema di Office</vt:lpstr>
      <vt:lpstr>Presentazione standard di PowerPoint</vt:lpstr>
      <vt:lpstr>La misura M1C2-I7 «NZT e filiere produttive»</vt:lpstr>
      <vt:lpstr>La misura M2C2-I5.1 «Rinnovabili e batterie»</vt:lpstr>
      <vt:lpstr>Gli strumenti agevolativi nazionali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Padelli Riccardo</dc:creator>
  <cp:lastModifiedBy>Immune Stefano</cp:lastModifiedBy>
  <cp:revision>117</cp:revision>
  <dcterms:created xsi:type="dcterms:W3CDTF">2020-05-08T16:44:55Z</dcterms:created>
  <dcterms:modified xsi:type="dcterms:W3CDTF">2024-07-22T17:03:14Z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0x0101004C047EB32538DE4BB1550A742181FC81</vt:lpwstr>
  </property>
</Properties>
</file>