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56" r:id="rId3"/>
    <p:sldId id="257" r:id="rId4"/>
    <p:sldId id="273" r:id="rId5"/>
    <p:sldId id="258" r:id="rId6"/>
    <p:sldId id="259" r:id="rId7"/>
    <p:sldId id="261" r:id="rId8"/>
    <p:sldId id="262" r:id="rId9"/>
    <p:sldId id="263" r:id="rId10"/>
    <p:sldId id="274" r:id="rId11"/>
    <p:sldId id="271" r:id="rId12"/>
    <p:sldId id="272" r:id="rId13"/>
    <p:sldId id="264" r:id="rId14"/>
    <p:sldId id="275" r:id="rId15"/>
    <p:sldId id="279" r:id="rId16"/>
    <p:sldId id="282" r:id="rId17"/>
    <p:sldId id="281" r:id="rId18"/>
    <p:sldId id="280" r:id="rId19"/>
    <p:sldId id="276" r:id="rId20"/>
    <p:sldId id="268" r:id="rId21"/>
    <p:sldId id="270" r:id="rId22"/>
    <p:sldId id="269" r:id="rId23"/>
    <p:sldId id="277" r:id="rId24"/>
    <p:sldId id="278" r:id="rId25"/>
    <p:sldId id="265" r:id="rId26"/>
    <p:sldId id="266" r:id="rId27"/>
  </p:sldIdLst>
  <p:sldSz cx="18288000" cy="10287000"/>
  <p:notesSz cx="6858000" cy="9144000"/>
  <p:embeddedFontLs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Open Sans Bold" panose="020B0806030504020204" charset="0"/>
      <p:regular r:id="rId32"/>
    </p:embeddedFont>
    <p:embeddedFont>
      <p:font typeface="Playfair Display" panose="00000500000000000000" pitchFamily="2" charset="0"/>
      <p:regular r:id="rId33"/>
      <p:bold r:id="rId34"/>
      <p:italic r:id="rId35"/>
      <p:boldItalic r:id="rId36"/>
    </p:embeddedFont>
    <p:embeddedFont>
      <p:font typeface="Playfair Display Bold Italics" panose="020B0604020202020204" charset="0"/>
      <p:regular r:id="rId37"/>
    </p:embeddedFont>
    <p:embeddedFont>
      <p:font typeface="Public Sans" panose="020B0604020202020204" charset="0"/>
      <p:regular r:id="rId38"/>
    </p:embeddedFont>
    <p:embeddedFont>
      <p:font typeface="Public Sans Bold" panose="020B0604020202020204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C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ffari.europei@ice.i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jpe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.jpeg"/><Relationship Id="rId7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hyperlink" Target="mailto:normative.ue@ice.it" TargetMode="External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magine 2" descr="Immagine che contiene testo, schermata, Carattere, Pagina Web&#10;&#10;Descrizione generata automaticamente">
            <a:extLst>
              <a:ext uri="{FF2B5EF4-FFF2-40B4-BE49-F238E27FC236}">
                <a16:creationId xmlns:a16="http://schemas.microsoft.com/office/drawing/2014/main" id="{39FF158E-6976-CB0C-E1A9-D3395773F9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6" b="32095"/>
          <a:stretch/>
        </p:blipFill>
        <p:spPr>
          <a:xfrm>
            <a:off x="-2266" y="40023"/>
            <a:ext cx="18287980" cy="1028507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6C74255-46C1-BA96-2D9B-D8B3C7A65FA3}"/>
              </a:ext>
            </a:extLst>
          </p:cNvPr>
          <p:cNvSpPr txBox="1"/>
          <p:nvPr/>
        </p:nvSpPr>
        <p:spPr>
          <a:xfrm>
            <a:off x="533400" y="9563100"/>
            <a:ext cx="2743200" cy="723900"/>
          </a:xfrm>
          <a:prstGeom prst="rect">
            <a:avLst/>
          </a:prstGeom>
          <a:solidFill>
            <a:srgbClr val="B6CCE0"/>
          </a:solidFill>
        </p:spPr>
        <p:txBody>
          <a:bodyPr wrap="square" rtlCol="0">
            <a:spAutoFit/>
          </a:bodyPr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138106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706" y="4514765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3" name="Freeform 3"/>
          <p:cNvSpPr/>
          <p:nvPr/>
        </p:nvSpPr>
        <p:spPr>
          <a:xfrm>
            <a:off x="15573011" y="8648517"/>
            <a:ext cx="2464086" cy="1391016"/>
          </a:xfrm>
          <a:custGeom>
            <a:avLst/>
            <a:gdLst/>
            <a:ahLst/>
            <a:cxnLst/>
            <a:rect l="l" t="t" r="r" b="b"/>
            <a:pathLst>
              <a:path w="2464086" h="1391016">
                <a:moveTo>
                  <a:pt x="0" y="0"/>
                </a:moveTo>
                <a:lnTo>
                  <a:pt x="2464086" y="0"/>
                </a:lnTo>
                <a:lnTo>
                  <a:pt x="2464086" y="1391016"/>
                </a:lnTo>
                <a:lnTo>
                  <a:pt x="0" y="13910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6" name="TextBox 6"/>
          <p:cNvSpPr txBox="1"/>
          <p:nvPr/>
        </p:nvSpPr>
        <p:spPr>
          <a:xfrm>
            <a:off x="939834" y="3821342"/>
            <a:ext cx="16738566" cy="7319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  <a:spcBef>
                <a:spcPct val="0"/>
              </a:spcBef>
            </a:pPr>
            <a:r>
              <a:rPr lang="it-IT" sz="8000" spc="843" dirty="0">
                <a:solidFill>
                  <a:srgbClr val="041D4A"/>
                </a:solidFill>
                <a:latin typeface="Playfair Display" panose="00000500000000000000" pitchFamily="2" charset="0"/>
              </a:rPr>
              <a:t>T</a:t>
            </a:r>
            <a:r>
              <a:rPr lang="en-BE" sz="8000" spc="843" dirty="0">
                <a:solidFill>
                  <a:srgbClr val="041D4A"/>
                </a:solidFill>
                <a:latin typeface="Playfair Display" panose="00000500000000000000" pitchFamily="2" charset="0"/>
              </a:rPr>
              <a:t>EAM AFFARI EUROPEI</a:t>
            </a:r>
            <a:endParaRPr lang="en-US" sz="8000" spc="843" dirty="0">
              <a:solidFill>
                <a:srgbClr val="041D4A"/>
              </a:solidFill>
              <a:latin typeface="Playfair Display" panose="00000500000000000000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0082" y="9346266"/>
            <a:ext cx="7862435" cy="404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0"/>
              </a:lnSpc>
            </a:pPr>
            <a:r>
              <a:rPr lang="en-US" sz="2300" dirty="0">
                <a:solidFill>
                  <a:srgbClr val="041D4A"/>
                </a:solidFill>
                <a:latin typeface="Public Sans"/>
              </a:rPr>
              <a:t>2</a:t>
            </a:r>
            <a:r>
              <a:rPr lang="en-BE" sz="2300" dirty="0">
                <a:solidFill>
                  <a:srgbClr val="041D4A"/>
                </a:solidFill>
                <a:latin typeface="Public Sans"/>
              </a:rPr>
              <a:t>4 </a:t>
            </a:r>
            <a:r>
              <a:rPr lang="en-BE" sz="2300" dirty="0" err="1">
                <a:solidFill>
                  <a:srgbClr val="041D4A"/>
                </a:solidFill>
                <a:latin typeface="Public Sans"/>
              </a:rPr>
              <a:t>giugno</a:t>
            </a:r>
            <a:r>
              <a:rPr lang="en-US" sz="2300" dirty="0">
                <a:solidFill>
                  <a:srgbClr val="041D4A"/>
                </a:solidFill>
                <a:latin typeface="Public Sans"/>
              </a:rPr>
              <a:t> 2024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17346F-9313-5000-52F7-2FC75150AA7E}"/>
              </a:ext>
            </a:extLst>
          </p:cNvPr>
          <p:cNvSpPr txBox="1"/>
          <p:nvPr/>
        </p:nvSpPr>
        <p:spPr>
          <a:xfrm>
            <a:off x="939834" y="8183138"/>
            <a:ext cx="424176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3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Dott</a:t>
            </a:r>
            <a:r>
              <a:rPr lang="en-BE" sz="23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. Diego Deon, </a:t>
            </a:r>
            <a:br>
              <a:rPr lang="en-BE" sz="23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</a:br>
            <a:r>
              <a:rPr lang="en-BE" sz="23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Referente</a:t>
            </a:r>
            <a:r>
              <a:rPr lang="en-BE" sz="23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BE" sz="23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Affari</a:t>
            </a:r>
            <a:r>
              <a:rPr lang="en-BE" sz="23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BE" sz="23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Europei</a:t>
            </a:r>
            <a:br>
              <a:rPr lang="en-BE" sz="23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</a:br>
            <a:r>
              <a:rPr lang="en-BE" sz="23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Ufficio</a:t>
            </a:r>
            <a:r>
              <a:rPr lang="en-BE" sz="23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ICE di </a:t>
            </a:r>
            <a:r>
              <a:rPr lang="en-BE" sz="23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Bruxelles</a:t>
            </a:r>
            <a:endParaRPr lang="en-BE" sz="2300" dirty="0">
              <a:solidFill>
                <a:schemeClr val="tx2">
                  <a:lumMod val="50000"/>
                </a:schemeClr>
              </a:solidFill>
              <a:latin typeface="Public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28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871" y="942975"/>
            <a:ext cx="16230600" cy="60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 dirty="0">
                <a:solidFill>
                  <a:srgbClr val="041D4A"/>
                </a:solidFill>
                <a:latin typeface="Public Sans Bold"/>
              </a:rPr>
              <a:t>IL </a:t>
            </a:r>
            <a:r>
              <a:rPr lang="it-IT" sz="3714" spc="843" dirty="0">
                <a:solidFill>
                  <a:srgbClr val="041D4A"/>
                </a:solidFill>
                <a:latin typeface="Public Sans Bold"/>
              </a:rPr>
              <a:t>SETTORE AFFARI EUROPEI</a:t>
            </a:r>
            <a:endParaRPr lang="en-US" sz="3714" spc="843" dirty="0">
              <a:solidFill>
                <a:srgbClr val="041D4A"/>
              </a:solidFill>
              <a:latin typeface="Public Sans Bold"/>
            </a:endParaRPr>
          </a:p>
        </p:txBody>
      </p:sp>
      <p:sp>
        <p:nvSpPr>
          <p:cNvPr id="3" name="AutoShape 3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4" name="Freeform 4"/>
          <p:cNvSpPr/>
          <p:nvPr/>
        </p:nvSpPr>
        <p:spPr>
          <a:xfrm>
            <a:off x="15573011" y="8648517"/>
            <a:ext cx="2464086" cy="1391016"/>
          </a:xfrm>
          <a:custGeom>
            <a:avLst/>
            <a:gdLst/>
            <a:ahLst/>
            <a:cxnLst/>
            <a:rect l="l" t="t" r="r" b="b"/>
            <a:pathLst>
              <a:path w="2464086" h="1391016">
                <a:moveTo>
                  <a:pt x="0" y="0"/>
                </a:moveTo>
                <a:lnTo>
                  <a:pt x="2464086" y="0"/>
                </a:lnTo>
                <a:lnTo>
                  <a:pt x="2464086" y="1391016"/>
                </a:lnTo>
                <a:lnTo>
                  <a:pt x="0" y="1391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6" name="TextBox 6"/>
          <p:cNvSpPr txBox="1"/>
          <p:nvPr/>
        </p:nvSpPr>
        <p:spPr>
          <a:xfrm>
            <a:off x="9139238" y="4652327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1028694" y="2379318"/>
            <a:ext cx="16230593" cy="7333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BE" sz="2800" b="1" dirty="0" err="1">
                <a:solidFill>
                  <a:srgbClr val="041D4A"/>
                </a:solidFill>
                <a:latin typeface="Open Sans"/>
              </a:rPr>
              <a:t>Ufficio</a:t>
            </a:r>
            <a:r>
              <a:rPr lang="en-BE" sz="2800" b="1" dirty="0">
                <a:solidFill>
                  <a:srgbClr val="041D4A"/>
                </a:solidFill>
                <a:latin typeface="Open Sans"/>
              </a:rPr>
              <a:t> di </a:t>
            </a:r>
            <a:r>
              <a:rPr lang="en-BE" sz="2800" b="1" dirty="0" err="1">
                <a:solidFill>
                  <a:srgbClr val="041D4A"/>
                </a:solidFill>
                <a:latin typeface="Open Sans"/>
              </a:rPr>
              <a:t>collegamento</a:t>
            </a:r>
            <a:r>
              <a:rPr lang="en-BE" sz="2800" b="1" dirty="0">
                <a:solidFill>
                  <a:srgbClr val="041D4A"/>
                </a:solidFill>
                <a:latin typeface="Open Sans"/>
              </a:rPr>
              <a:t> con le </a:t>
            </a:r>
            <a:r>
              <a:rPr lang="en-BE" sz="2800" b="1" dirty="0" err="1">
                <a:solidFill>
                  <a:srgbClr val="041D4A"/>
                </a:solidFill>
                <a:latin typeface="Open Sans"/>
              </a:rPr>
              <a:t>istituzioni</a:t>
            </a:r>
            <a:r>
              <a:rPr lang="en-BE" sz="2800" b="1" dirty="0">
                <a:solidFill>
                  <a:srgbClr val="041D4A"/>
                </a:solidFill>
                <a:latin typeface="Open Sans"/>
              </a:rPr>
              <a:t> UE</a:t>
            </a:r>
            <a:r>
              <a:rPr lang="en-BE" sz="2800" dirty="0">
                <a:solidFill>
                  <a:srgbClr val="041D4A"/>
                </a:solidFill>
                <a:latin typeface="Open Sans"/>
              </a:rPr>
              <a:t>: </a:t>
            </a:r>
            <a:r>
              <a:rPr lang="en-BE" sz="2800" dirty="0" err="1">
                <a:solidFill>
                  <a:srgbClr val="041D4A"/>
                </a:solidFill>
                <a:latin typeface="Open Sans"/>
              </a:rPr>
              <a:t>l’Ufficio</a:t>
            </a:r>
            <a:r>
              <a:rPr lang="en-BE" sz="2800" dirty="0">
                <a:solidFill>
                  <a:srgbClr val="041D4A"/>
                </a:solidFill>
                <a:latin typeface="Open Sans"/>
              </a:rPr>
              <a:t> ICE di </a:t>
            </a:r>
            <a:r>
              <a:rPr lang="en-BE" sz="2800" dirty="0" err="1">
                <a:solidFill>
                  <a:srgbClr val="041D4A"/>
                </a:solidFill>
                <a:latin typeface="Open Sans"/>
              </a:rPr>
              <a:t>Bruxelles</a:t>
            </a:r>
            <a:r>
              <a:rPr lang="it-IT" sz="2800" dirty="0">
                <a:solidFill>
                  <a:srgbClr val="041D4A"/>
                </a:solidFill>
                <a:latin typeface="Open Sans"/>
              </a:rPr>
              <a:t>,</a:t>
            </a:r>
            <a:r>
              <a:rPr lang="en-BE" sz="2800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it-IT" sz="2800" dirty="0">
                <a:solidFill>
                  <a:srgbClr val="041D4A"/>
                </a:solidFill>
                <a:latin typeface="Open Sans"/>
              </a:rPr>
              <a:t>oltre ad essere il </a:t>
            </a:r>
            <a:r>
              <a:rPr lang="en-BE" sz="2800" dirty="0" err="1">
                <a:solidFill>
                  <a:srgbClr val="041D4A"/>
                </a:solidFill>
                <a:latin typeface="Open Sans"/>
              </a:rPr>
              <a:t>riferimento</a:t>
            </a:r>
            <a:r>
              <a:rPr lang="en-BE" sz="2800" dirty="0">
                <a:solidFill>
                  <a:srgbClr val="041D4A"/>
                </a:solidFill>
                <a:latin typeface="Open Sans"/>
              </a:rPr>
              <a:t> per </a:t>
            </a:r>
            <a:r>
              <a:rPr lang="en-BE" sz="2800" dirty="0" err="1">
                <a:solidFill>
                  <a:srgbClr val="041D4A"/>
                </a:solidFill>
                <a:latin typeface="Open Sans"/>
              </a:rPr>
              <a:t>gli</a:t>
            </a:r>
            <a:r>
              <a:rPr lang="en-BE" sz="2800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BE" sz="2800" dirty="0" err="1">
                <a:solidFill>
                  <a:srgbClr val="041D4A"/>
                </a:solidFill>
                <a:latin typeface="Open Sans"/>
              </a:rPr>
              <a:t>operatori</a:t>
            </a:r>
            <a:r>
              <a:rPr lang="en-BE" sz="2800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BE" sz="2800" dirty="0" err="1">
                <a:solidFill>
                  <a:srgbClr val="041D4A"/>
                </a:solidFill>
                <a:latin typeface="Open Sans"/>
              </a:rPr>
              <a:t>italiani</a:t>
            </a:r>
            <a:r>
              <a:rPr lang="en-BE" sz="2800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BE" sz="2800" dirty="0" err="1">
                <a:solidFill>
                  <a:srgbClr val="041D4A"/>
                </a:solidFill>
                <a:latin typeface="Open Sans"/>
              </a:rPr>
              <a:t>nei</a:t>
            </a:r>
            <a:r>
              <a:rPr lang="en-BE" sz="2800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BE" sz="2800" dirty="0" err="1">
                <a:solidFill>
                  <a:srgbClr val="041D4A"/>
                </a:solidFill>
                <a:latin typeface="Open Sans"/>
              </a:rPr>
              <a:t>mercati</a:t>
            </a:r>
            <a:r>
              <a:rPr lang="en-BE" sz="2800" dirty="0">
                <a:solidFill>
                  <a:srgbClr val="041D4A"/>
                </a:solidFill>
                <a:latin typeface="Open Sans"/>
              </a:rPr>
              <a:t> del Benelux</a:t>
            </a:r>
            <a:r>
              <a:rPr lang="it-IT" sz="2800" dirty="0">
                <a:solidFill>
                  <a:srgbClr val="041D4A"/>
                </a:solidFill>
                <a:latin typeface="Open Sans"/>
              </a:rPr>
              <a:t>, è anche il </a:t>
            </a:r>
            <a:r>
              <a:rPr lang="en-BE" sz="2800" dirty="0">
                <a:solidFill>
                  <a:srgbClr val="041D4A"/>
                </a:solidFill>
                <a:latin typeface="Open Sans"/>
              </a:rPr>
              <a:t>punto di </a:t>
            </a:r>
            <a:r>
              <a:rPr lang="en-BE" sz="2800" dirty="0" err="1">
                <a:solidFill>
                  <a:srgbClr val="041D4A"/>
                </a:solidFill>
                <a:latin typeface="Open Sans"/>
              </a:rPr>
              <a:t>contatto</a:t>
            </a:r>
            <a:r>
              <a:rPr lang="en-BE" sz="2800" dirty="0">
                <a:solidFill>
                  <a:srgbClr val="041D4A"/>
                </a:solidFill>
                <a:latin typeface="Open Sans"/>
              </a:rPr>
              <a:t> per la rete ICE e </a:t>
            </a:r>
            <a:r>
              <a:rPr lang="en-BE" sz="2800" dirty="0" err="1">
                <a:solidFill>
                  <a:srgbClr val="041D4A"/>
                </a:solidFill>
                <a:latin typeface="Open Sans"/>
              </a:rPr>
              <a:t>gli</a:t>
            </a:r>
            <a:r>
              <a:rPr lang="en-BE" sz="2800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BE" sz="2800" dirty="0" err="1">
                <a:solidFill>
                  <a:srgbClr val="041D4A"/>
                </a:solidFill>
                <a:latin typeface="Open Sans"/>
              </a:rPr>
              <a:t>operatori</a:t>
            </a:r>
            <a:r>
              <a:rPr lang="en-BE" sz="2800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BE" sz="2800" dirty="0" err="1">
                <a:solidFill>
                  <a:srgbClr val="041D4A"/>
                </a:solidFill>
                <a:latin typeface="Open Sans"/>
              </a:rPr>
              <a:t>stessi</a:t>
            </a:r>
            <a:r>
              <a:rPr lang="en-BE" sz="2800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it-IT" sz="2800" dirty="0">
                <a:solidFill>
                  <a:srgbClr val="041D4A"/>
                </a:solidFill>
                <a:latin typeface="Open Sans"/>
              </a:rPr>
              <a:t>nell’ambito degli</a:t>
            </a:r>
            <a:r>
              <a:rPr lang="en-BE" sz="2800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it-IT" sz="2800" b="1" dirty="0">
                <a:solidFill>
                  <a:srgbClr val="041D4A"/>
                </a:solidFill>
                <a:latin typeface="Open Sans"/>
              </a:rPr>
              <a:t>A</a:t>
            </a:r>
            <a:r>
              <a:rPr lang="en-BE" sz="2800" b="1" dirty="0" err="1">
                <a:solidFill>
                  <a:srgbClr val="041D4A"/>
                </a:solidFill>
                <a:latin typeface="Open Sans"/>
              </a:rPr>
              <a:t>ffari</a:t>
            </a:r>
            <a:r>
              <a:rPr lang="en-BE" sz="2800" b="1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BE" sz="2800" b="1" dirty="0" err="1">
                <a:solidFill>
                  <a:srgbClr val="041D4A"/>
                </a:solidFill>
                <a:latin typeface="Open Sans"/>
              </a:rPr>
              <a:t>europei</a:t>
            </a:r>
            <a:r>
              <a:rPr lang="en-BE" sz="2800" dirty="0">
                <a:solidFill>
                  <a:srgbClr val="041D4A"/>
                </a:solidFill>
                <a:latin typeface="Open Sans"/>
              </a:rPr>
              <a:t>.</a:t>
            </a:r>
            <a:endParaRPr lang="it-IT" sz="2800" dirty="0">
              <a:solidFill>
                <a:srgbClr val="041D4A"/>
              </a:solidFill>
              <a:latin typeface="Open Sans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it-IT" sz="2800" dirty="0">
              <a:solidFill>
                <a:srgbClr val="041D4A"/>
              </a:solidFill>
              <a:latin typeface="Open Sans"/>
            </a:endParaRPr>
          </a:p>
          <a:p>
            <a:pPr lvl="3" algn="just">
              <a:lnSpc>
                <a:spcPct val="115000"/>
              </a:lnSpc>
              <a:spcAft>
                <a:spcPts val="800"/>
              </a:spcAft>
            </a:pPr>
            <a:r>
              <a:rPr lang="en-BE" sz="2800" b="1" dirty="0">
                <a:solidFill>
                  <a:srgbClr val="002060"/>
                </a:solidFill>
                <a:latin typeface="Public Sans"/>
              </a:rPr>
              <a:t>RIFERIMENTI</a:t>
            </a:r>
            <a:endParaRPr lang="it-IT" sz="2800" b="1" dirty="0">
              <a:solidFill>
                <a:srgbClr val="041D4A"/>
              </a:solidFill>
              <a:latin typeface="Open Sans"/>
            </a:endParaRPr>
          </a:p>
          <a:p>
            <a:pPr lvl="3" algn="just">
              <a:lnSpc>
                <a:spcPct val="115000"/>
              </a:lnSpc>
              <a:spcAft>
                <a:spcPts val="800"/>
              </a:spcAft>
            </a:pPr>
            <a:r>
              <a:rPr lang="it-IT" sz="2800" b="1" dirty="0">
                <a:solidFill>
                  <a:srgbClr val="041D4A"/>
                </a:solidFill>
                <a:latin typeface="Open Sans"/>
              </a:rPr>
              <a:t>Diego Deon</a:t>
            </a:r>
          </a:p>
          <a:p>
            <a:pPr lvl="3" algn="just">
              <a:lnSpc>
                <a:spcPct val="115000"/>
              </a:lnSpc>
              <a:spcAft>
                <a:spcPts val="800"/>
              </a:spcAft>
            </a:pPr>
            <a:r>
              <a:rPr lang="it-IT" sz="2800" dirty="0">
                <a:solidFill>
                  <a:srgbClr val="041D4A"/>
                </a:solidFill>
                <a:latin typeface="Open Sans"/>
              </a:rPr>
              <a:t>E-mail: </a:t>
            </a:r>
            <a:r>
              <a:rPr lang="it-IT" sz="2800" dirty="0">
                <a:solidFill>
                  <a:srgbClr val="041D4A"/>
                </a:solidFill>
                <a:latin typeface="Open Sans"/>
                <a:hlinkClick r:id="rId3"/>
              </a:rPr>
              <a:t>affari.europei@ice.it</a:t>
            </a:r>
            <a:endParaRPr lang="it-IT" sz="2800" dirty="0">
              <a:solidFill>
                <a:srgbClr val="041D4A"/>
              </a:solidFill>
              <a:latin typeface="Open Sans"/>
            </a:endParaRPr>
          </a:p>
          <a:p>
            <a:pPr lvl="3" algn="just">
              <a:lnSpc>
                <a:spcPct val="115000"/>
              </a:lnSpc>
              <a:spcAft>
                <a:spcPts val="800"/>
              </a:spcAft>
            </a:pPr>
            <a:r>
              <a:rPr lang="it-IT" sz="2800" dirty="0">
                <a:solidFill>
                  <a:srgbClr val="041D4A"/>
                </a:solidFill>
                <a:latin typeface="Open Sans"/>
              </a:rPr>
              <a:t>Tel: +32 2 229 1446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it-IT" sz="2800" dirty="0">
              <a:solidFill>
                <a:srgbClr val="041D4A"/>
              </a:solidFill>
              <a:latin typeface="Open Sans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sz="2800" dirty="0">
                <a:solidFill>
                  <a:srgbClr val="041D4A"/>
                </a:solidFill>
                <a:latin typeface="Open Sans"/>
              </a:rPr>
              <a:t>Il Settore Affari Europei di ICE Bruxelles mette a disposizione delle imprese italiane due tipologie di servizio:</a:t>
            </a:r>
          </a:p>
          <a:p>
            <a:pPr marL="457200" indent="-4572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041D4A"/>
                </a:solidFill>
                <a:latin typeface="Open Sans"/>
              </a:rPr>
              <a:t>Informazione</a:t>
            </a:r>
          </a:p>
          <a:p>
            <a:pPr marL="457200" indent="-4572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041D4A"/>
                </a:solidFill>
                <a:latin typeface="Open Sans"/>
              </a:rPr>
              <a:t>Assistenza</a:t>
            </a:r>
            <a:endParaRPr lang="en-US" sz="3200" b="1" dirty="0">
              <a:solidFill>
                <a:srgbClr val="041D4A"/>
              </a:solidFill>
              <a:latin typeface="Open San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B0E433-0809-0D79-8D4E-1DB59433AB72}"/>
              </a:ext>
            </a:extLst>
          </p:cNvPr>
          <p:cNvCxnSpPr>
            <a:cxnSpLocks/>
          </p:cNvCxnSpPr>
          <p:nvPr/>
        </p:nvCxnSpPr>
        <p:spPr>
          <a:xfrm>
            <a:off x="2209800" y="4652327"/>
            <a:ext cx="0" cy="2091373"/>
          </a:xfrm>
          <a:prstGeom prst="line">
            <a:avLst/>
          </a:prstGeom>
          <a:ln w="1016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flag with a green and red stripe&#10;&#10;Description automatically generated">
            <a:extLst>
              <a:ext uri="{FF2B5EF4-FFF2-40B4-BE49-F238E27FC236}">
                <a16:creationId xmlns:a16="http://schemas.microsoft.com/office/drawing/2014/main" id="{AB818C59-2ECF-AF2B-8679-5A8C598EF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971" y="4236231"/>
            <a:ext cx="66675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27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871" y="942975"/>
            <a:ext cx="16230600" cy="60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 dirty="0">
                <a:solidFill>
                  <a:srgbClr val="041D4A"/>
                </a:solidFill>
                <a:latin typeface="Public Sans Bold"/>
              </a:rPr>
              <a:t>I SERVIZI DEL </a:t>
            </a:r>
            <a:r>
              <a:rPr lang="it-IT" sz="3714" spc="843" dirty="0">
                <a:solidFill>
                  <a:srgbClr val="041D4A"/>
                </a:solidFill>
                <a:latin typeface="Public Sans Bold"/>
              </a:rPr>
              <a:t>SETTORE AFFARI EUROPEI</a:t>
            </a:r>
            <a:endParaRPr lang="en-US" sz="3714" spc="843" dirty="0">
              <a:solidFill>
                <a:srgbClr val="041D4A"/>
              </a:solidFill>
              <a:latin typeface="Public Sans Bold"/>
            </a:endParaRPr>
          </a:p>
        </p:txBody>
      </p:sp>
      <p:sp>
        <p:nvSpPr>
          <p:cNvPr id="3" name="AutoShape 3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4" name="Freeform 4"/>
          <p:cNvSpPr/>
          <p:nvPr/>
        </p:nvSpPr>
        <p:spPr>
          <a:xfrm>
            <a:off x="15573011" y="8648517"/>
            <a:ext cx="2464086" cy="1391016"/>
          </a:xfrm>
          <a:custGeom>
            <a:avLst/>
            <a:gdLst/>
            <a:ahLst/>
            <a:cxnLst/>
            <a:rect l="l" t="t" r="r" b="b"/>
            <a:pathLst>
              <a:path w="2464086" h="1391016">
                <a:moveTo>
                  <a:pt x="0" y="0"/>
                </a:moveTo>
                <a:lnTo>
                  <a:pt x="2464086" y="0"/>
                </a:lnTo>
                <a:lnTo>
                  <a:pt x="2464086" y="1391016"/>
                </a:lnTo>
                <a:lnTo>
                  <a:pt x="0" y="1391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6" name="TextBox 6"/>
          <p:cNvSpPr txBox="1"/>
          <p:nvPr/>
        </p:nvSpPr>
        <p:spPr>
          <a:xfrm>
            <a:off x="9139238" y="4652327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1028695" y="2379318"/>
            <a:ext cx="7381876" cy="7487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BE" sz="2800" u="sng" dirty="0" err="1">
                <a:solidFill>
                  <a:srgbClr val="041D4A"/>
                </a:solidFill>
                <a:latin typeface="Open Sans"/>
              </a:rPr>
              <a:t>Informazione</a:t>
            </a:r>
            <a:r>
              <a:rPr lang="en-BE" sz="2800" dirty="0">
                <a:solidFill>
                  <a:srgbClr val="041D4A"/>
                </a:solidFill>
                <a:latin typeface="Open Sans"/>
              </a:rPr>
              <a:t>: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it-IT" sz="2800" dirty="0">
                <a:solidFill>
                  <a:srgbClr val="041D4A"/>
                </a:solidFill>
                <a:latin typeface="Open Sans"/>
              </a:rPr>
              <a:t>A</a:t>
            </a:r>
            <a:r>
              <a:rPr lang="en-BE" sz="2800" dirty="0" err="1">
                <a:solidFill>
                  <a:srgbClr val="041D4A"/>
                </a:solidFill>
                <a:latin typeface="Open Sans"/>
              </a:rPr>
              <a:t>nalisi</a:t>
            </a:r>
            <a:r>
              <a:rPr lang="en-BE" sz="2800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BE" sz="2800" dirty="0" err="1">
                <a:solidFill>
                  <a:srgbClr val="041D4A"/>
                </a:solidFill>
                <a:latin typeface="Open Sans"/>
              </a:rPr>
              <a:t>delle</a:t>
            </a:r>
            <a:r>
              <a:rPr lang="it-IT" sz="2800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it-IT" sz="2800" b="1" dirty="0">
                <a:solidFill>
                  <a:srgbClr val="041D4A"/>
                </a:solidFill>
                <a:latin typeface="Open Sans"/>
              </a:rPr>
              <a:t>politiche</a:t>
            </a:r>
            <a:r>
              <a:rPr lang="it-IT" sz="2800" dirty="0">
                <a:solidFill>
                  <a:srgbClr val="041D4A"/>
                </a:solidFill>
                <a:latin typeface="Open Sans"/>
              </a:rPr>
              <a:t> e delle</a:t>
            </a:r>
            <a:r>
              <a:rPr lang="en-BE" sz="2800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BE" sz="2800" b="1" dirty="0" err="1">
                <a:solidFill>
                  <a:srgbClr val="041D4A"/>
                </a:solidFill>
                <a:latin typeface="Open Sans"/>
              </a:rPr>
              <a:t>strategie</a:t>
            </a:r>
            <a:r>
              <a:rPr lang="en-BE" sz="2800" b="1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it-IT" sz="2800" b="1" dirty="0">
                <a:solidFill>
                  <a:srgbClr val="041D4A"/>
                </a:solidFill>
                <a:latin typeface="Open Sans"/>
              </a:rPr>
              <a:t>dell’</a:t>
            </a:r>
            <a:r>
              <a:rPr lang="en-BE" sz="2800" b="1" dirty="0">
                <a:solidFill>
                  <a:srgbClr val="041D4A"/>
                </a:solidFill>
                <a:latin typeface="Open Sans"/>
              </a:rPr>
              <a:t>UE</a:t>
            </a:r>
            <a:r>
              <a:rPr lang="it-IT" sz="2800" dirty="0">
                <a:solidFill>
                  <a:srgbClr val="041D4A"/>
                </a:solidFill>
                <a:latin typeface="Open Sans"/>
              </a:rPr>
              <a:t> e del loro impatto sugli stakeholder italiani;</a:t>
            </a:r>
          </a:p>
          <a:p>
            <a:pPr marL="342900" indent="-342900" algn="just">
              <a:lnSpc>
                <a:spcPct val="115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it-IT" sz="2800" b="1" dirty="0">
                <a:solidFill>
                  <a:srgbClr val="041D4A"/>
                </a:solidFill>
                <a:latin typeface="Open Sans"/>
              </a:rPr>
              <a:t>Monitoraggio</a:t>
            </a:r>
            <a:r>
              <a:rPr lang="it-IT" sz="2800" dirty="0">
                <a:solidFill>
                  <a:srgbClr val="041D4A"/>
                </a:solidFill>
                <a:latin typeface="Open Sans"/>
              </a:rPr>
              <a:t> delle </a:t>
            </a:r>
            <a:r>
              <a:rPr lang="it-IT" sz="2800" b="1" dirty="0">
                <a:solidFill>
                  <a:srgbClr val="041D4A"/>
                </a:solidFill>
                <a:latin typeface="Open Sans"/>
              </a:rPr>
              <a:t>opportunità di finanziamento</a:t>
            </a:r>
            <a:r>
              <a:rPr lang="it-IT" sz="2800" dirty="0">
                <a:solidFill>
                  <a:srgbClr val="041D4A"/>
                </a:solidFill>
                <a:latin typeface="Open Sans"/>
              </a:rPr>
              <a:t> e delle </a:t>
            </a:r>
            <a:r>
              <a:rPr lang="it-IT" sz="2800" b="1" dirty="0">
                <a:solidFill>
                  <a:srgbClr val="041D4A"/>
                </a:solidFill>
                <a:latin typeface="Open Sans"/>
              </a:rPr>
              <a:t>gare d’appalto </a:t>
            </a:r>
            <a:r>
              <a:rPr lang="it-IT" sz="2800" dirty="0">
                <a:solidFill>
                  <a:srgbClr val="041D4A"/>
                </a:solidFill>
                <a:latin typeface="Open Sans"/>
              </a:rPr>
              <a:t>di Commissione Europea, Banca Europea degli Investimenti (BEI) e NATO a favore delle imprese;</a:t>
            </a:r>
            <a:endParaRPr lang="en-BE" sz="2800" dirty="0">
              <a:solidFill>
                <a:srgbClr val="041D4A"/>
              </a:solidFill>
              <a:latin typeface="Open Sans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it-IT" sz="2800" dirty="0">
                <a:solidFill>
                  <a:srgbClr val="041D4A"/>
                </a:solidFill>
                <a:latin typeface="Open Sans"/>
              </a:rPr>
              <a:t>N</a:t>
            </a:r>
            <a:r>
              <a:rPr lang="en-BE" sz="2800" dirty="0" err="1">
                <a:solidFill>
                  <a:srgbClr val="041D4A"/>
                </a:solidFill>
                <a:latin typeface="Open Sans"/>
              </a:rPr>
              <a:t>ewsletter</a:t>
            </a:r>
            <a:r>
              <a:rPr lang="en-BE" sz="2800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BE" sz="2800" b="1" i="1" dirty="0" err="1">
                <a:solidFill>
                  <a:srgbClr val="041D4A"/>
                </a:solidFill>
                <a:latin typeface="Open Sans"/>
              </a:rPr>
              <a:t>Opportunità</a:t>
            </a:r>
            <a:r>
              <a:rPr lang="en-BE" sz="2800" b="1" i="1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BE" sz="2800" b="1" i="1" dirty="0" err="1">
                <a:solidFill>
                  <a:srgbClr val="041D4A"/>
                </a:solidFill>
                <a:latin typeface="Open Sans"/>
              </a:rPr>
              <a:t>dall’Europa</a:t>
            </a:r>
            <a:r>
              <a:rPr lang="it-IT" sz="2800" i="1" dirty="0">
                <a:solidFill>
                  <a:srgbClr val="041D4A"/>
                </a:solidFill>
                <a:latin typeface="Open Sans"/>
              </a:rPr>
              <a:t>;</a:t>
            </a:r>
            <a:endParaRPr lang="en-BE" sz="2800" b="1" i="1" dirty="0">
              <a:solidFill>
                <a:srgbClr val="041D4A"/>
              </a:solidFill>
              <a:latin typeface="Open Sans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2800" dirty="0">
                <a:solidFill>
                  <a:srgbClr val="041D4A"/>
                </a:solidFill>
                <a:latin typeface="Open Sans"/>
              </a:rPr>
              <a:t>S</a:t>
            </a:r>
            <a:r>
              <a:rPr lang="en-BE" sz="2800" dirty="0" err="1">
                <a:solidFill>
                  <a:srgbClr val="041D4A"/>
                </a:solidFill>
                <a:latin typeface="Open Sans"/>
              </a:rPr>
              <a:t>eminari</a:t>
            </a:r>
            <a:r>
              <a:rPr lang="en-BE" sz="2800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BE" sz="2800" b="1" i="1" dirty="0">
                <a:solidFill>
                  <a:srgbClr val="041D4A"/>
                </a:solidFill>
                <a:latin typeface="Open Sans"/>
              </a:rPr>
              <a:t>ICE </a:t>
            </a:r>
            <a:r>
              <a:rPr lang="en-BE" sz="2800" b="1" i="1" dirty="0" err="1">
                <a:solidFill>
                  <a:srgbClr val="041D4A"/>
                </a:solidFill>
                <a:latin typeface="Open Sans"/>
              </a:rPr>
              <a:t>Ascolta</a:t>
            </a:r>
            <a:r>
              <a:rPr lang="en-BE" sz="2800" b="1" i="1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BE" sz="2800" b="1" i="1" dirty="0" err="1">
                <a:solidFill>
                  <a:srgbClr val="041D4A"/>
                </a:solidFill>
                <a:latin typeface="Open Sans"/>
              </a:rPr>
              <a:t>l’Europa</a:t>
            </a:r>
            <a:r>
              <a:rPr lang="it-IT" sz="2800" dirty="0">
                <a:solidFill>
                  <a:srgbClr val="041D4A"/>
                </a:solidFill>
                <a:latin typeface="Open Sans"/>
              </a:rPr>
              <a:t>.</a:t>
            </a:r>
            <a:endParaRPr lang="it-IT" sz="2800" b="1" i="1" dirty="0">
              <a:solidFill>
                <a:srgbClr val="041D4A"/>
              </a:solidFill>
              <a:latin typeface="Open Sans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it-IT" sz="2800" dirty="0">
              <a:solidFill>
                <a:srgbClr val="041D4A"/>
              </a:solidFill>
              <a:latin typeface="Open Sans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it-IT" sz="2800" dirty="0">
              <a:solidFill>
                <a:srgbClr val="041D4A"/>
              </a:solidFill>
              <a:latin typeface="Open Sans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5100BE5C-3686-568F-FAE3-E2993D76B302}"/>
              </a:ext>
            </a:extLst>
          </p:cNvPr>
          <p:cNvSpPr txBox="1"/>
          <p:nvPr/>
        </p:nvSpPr>
        <p:spPr>
          <a:xfrm>
            <a:off x="9100353" y="2320562"/>
            <a:ext cx="8137118" cy="647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BE" sz="2800" u="sng" dirty="0" err="1">
                <a:solidFill>
                  <a:srgbClr val="041D4A"/>
                </a:solidFill>
                <a:latin typeface="Open Sans"/>
              </a:rPr>
              <a:t>Assistenza</a:t>
            </a:r>
            <a:r>
              <a:rPr lang="en-BE" sz="2800" dirty="0">
                <a:solidFill>
                  <a:srgbClr val="041D4A"/>
                </a:solidFill>
                <a:latin typeface="Open Sans"/>
              </a:rPr>
              <a:t>:</a:t>
            </a:r>
          </a:p>
          <a:p>
            <a:pPr marL="342900" indent="-342900" algn="just">
              <a:lnSpc>
                <a:spcPct val="115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it-IT" sz="2800" dirty="0">
                <a:solidFill>
                  <a:srgbClr val="041D4A"/>
                </a:solidFill>
                <a:latin typeface="Open Sans"/>
              </a:rPr>
              <a:t>Organizzazione di </a:t>
            </a:r>
            <a:r>
              <a:rPr lang="it-IT" sz="2800" b="1" dirty="0">
                <a:solidFill>
                  <a:srgbClr val="041D4A"/>
                </a:solidFill>
                <a:latin typeface="Open Sans"/>
              </a:rPr>
              <a:t>incontri </a:t>
            </a:r>
            <a:r>
              <a:rPr lang="it-IT" sz="2800" dirty="0">
                <a:solidFill>
                  <a:srgbClr val="041D4A"/>
                </a:solidFill>
                <a:latin typeface="Open Sans"/>
              </a:rPr>
              <a:t>e</a:t>
            </a:r>
            <a:r>
              <a:rPr lang="it-IT" sz="2800" b="1" dirty="0">
                <a:solidFill>
                  <a:srgbClr val="041D4A"/>
                </a:solidFill>
                <a:latin typeface="Open Sans"/>
              </a:rPr>
              <a:t> azioni di networking </a:t>
            </a:r>
            <a:r>
              <a:rPr lang="en-BE" sz="2800" dirty="0">
                <a:solidFill>
                  <a:srgbClr val="041D4A"/>
                </a:solidFill>
                <a:latin typeface="Open Sans"/>
              </a:rPr>
              <a:t>con </a:t>
            </a:r>
            <a:r>
              <a:rPr lang="en-BE" sz="2800" dirty="0" err="1">
                <a:solidFill>
                  <a:srgbClr val="041D4A"/>
                </a:solidFill>
                <a:latin typeface="Open Sans"/>
              </a:rPr>
              <a:t>istituzioni</a:t>
            </a:r>
            <a:r>
              <a:rPr lang="en-BE" sz="2800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BE" sz="2800" dirty="0" err="1">
                <a:solidFill>
                  <a:srgbClr val="041D4A"/>
                </a:solidFill>
                <a:latin typeface="Open Sans"/>
              </a:rPr>
              <a:t>dell’UE</a:t>
            </a:r>
            <a:r>
              <a:rPr lang="it-IT" sz="2800" dirty="0">
                <a:solidFill>
                  <a:srgbClr val="041D4A"/>
                </a:solidFill>
                <a:latin typeface="Open Sans"/>
              </a:rPr>
              <a:t>, organizzazioni internazionali e altri soggetti promotori di progetti e gare;</a:t>
            </a:r>
            <a:endParaRPr lang="en-BE" sz="2800" dirty="0">
              <a:solidFill>
                <a:srgbClr val="041D4A"/>
              </a:solidFill>
              <a:latin typeface="Open Sans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BE" sz="2800" dirty="0" err="1">
                <a:solidFill>
                  <a:srgbClr val="041D4A"/>
                </a:solidFill>
                <a:latin typeface="Open Sans"/>
              </a:rPr>
              <a:t>Supporto</a:t>
            </a:r>
            <a:r>
              <a:rPr lang="en-BE" sz="2800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it-IT" sz="2800" i="1" dirty="0">
                <a:solidFill>
                  <a:srgbClr val="041D4A"/>
                </a:solidFill>
                <a:latin typeface="Open Sans"/>
              </a:rPr>
              <a:t>personalizzato </a:t>
            </a:r>
            <a:r>
              <a:rPr lang="en-BE" sz="2800" dirty="0" err="1">
                <a:solidFill>
                  <a:srgbClr val="041D4A"/>
                </a:solidFill>
                <a:latin typeface="Open Sans"/>
              </a:rPr>
              <a:t>nell’</a:t>
            </a:r>
            <a:r>
              <a:rPr lang="en-BE" sz="2800" b="1" dirty="0" err="1">
                <a:solidFill>
                  <a:srgbClr val="041D4A"/>
                </a:solidFill>
                <a:latin typeface="Open Sans"/>
              </a:rPr>
              <a:t>identificazione</a:t>
            </a:r>
            <a:r>
              <a:rPr lang="en-BE" sz="2800" dirty="0">
                <a:solidFill>
                  <a:srgbClr val="041D4A"/>
                </a:solidFill>
                <a:latin typeface="Open Sans"/>
              </a:rPr>
              <a:t> di</a:t>
            </a:r>
            <a:r>
              <a:rPr lang="it-IT" sz="2800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it-IT" sz="2800" b="1" dirty="0">
                <a:solidFill>
                  <a:srgbClr val="041D4A"/>
                </a:solidFill>
                <a:latin typeface="Open Sans"/>
              </a:rPr>
              <a:t>programmi europei</a:t>
            </a:r>
            <a:r>
              <a:rPr lang="it-IT" sz="2800" dirty="0">
                <a:solidFill>
                  <a:srgbClr val="041D4A"/>
                </a:solidFill>
                <a:latin typeface="Open Sans"/>
              </a:rPr>
              <a:t>, </a:t>
            </a:r>
            <a:r>
              <a:rPr lang="en-BE" sz="2800" b="1" dirty="0" err="1">
                <a:solidFill>
                  <a:srgbClr val="041D4A"/>
                </a:solidFill>
                <a:latin typeface="Open Sans"/>
              </a:rPr>
              <a:t>opportunità</a:t>
            </a:r>
            <a:r>
              <a:rPr lang="en-BE" sz="2800" b="1" dirty="0">
                <a:solidFill>
                  <a:srgbClr val="041D4A"/>
                </a:solidFill>
                <a:latin typeface="Open Sans"/>
              </a:rPr>
              <a:t> di </a:t>
            </a:r>
            <a:r>
              <a:rPr lang="en-BE" sz="2800" b="1" dirty="0" err="1">
                <a:solidFill>
                  <a:srgbClr val="041D4A"/>
                </a:solidFill>
                <a:latin typeface="Open Sans"/>
              </a:rPr>
              <a:t>finanziamento</a:t>
            </a:r>
            <a:r>
              <a:rPr lang="en-BE" sz="2800" b="1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BE" sz="2800" dirty="0">
                <a:solidFill>
                  <a:srgbClr val="041D4A"/>
                </a:solidFill>
                <a:latin typeface="Open Sans"/>
              </a:rPr>
              <a:t>e </a:t>
            </a:r>
            <a:r>
              <a:rPr lang="en-BE" sz="2800" b="1" dirty="0" err="1">
                <a:solidFill>
                  <a:srgbClr val="041D4A"/>
                </a:solidFill>
                <a:latin typeface="Open Sans"/>
              </a:rPr>
              <a:t>gare</a:t>
            </a:r>
            <a:r>
              <a:rPr lang="en-BE" sz="2800" b="1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BE" sz="2800" b="1" dirty="0" err="1">
                <a:solidFill>
                  <a:srgbClr val="041D4A"/>
                </a:solidFill>
                <a:latin typeface="Open Sans"/>
              </a:rPr>
              <a:t>d’appalto</a:t>
            </a:r>
            <a:r>
              <a:rPr lang="it-IT" sz="2800" b="1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it-IT" sz="2800" dirty="0">
                <a:solidFill>
                  <a:srgbClr val="041D4A"/>
                </a:solidFill>
                <a:latin typeface="Open Sans"/>
              </a:rPr>
              <a:t>nei settori di interesse;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it-IT" sz="2800" dirty="0">
                <a:solidFill>
                  <a:srgbClr val="041D4A"/>
                </a:solidFill>
                <a:latin typeface="Open Sans"/>
              </a:rPr>
              <a:t>Consulenza alle imprese per rafforzare la loro </a:t>
            </a:r>
            <a:r>
              <a:rPr lang="it-IT" sz="2800" b="1" dirty="0">
                <a:solidFill>
                  <a:srgbClr val="041D4A"/>
                </a:solidFill>
                <a:latin typeface="Open Sans"/>
              </a:rPr>
              <a:t>proiezione internazionale</a:t>
            </a:r>
            <a:r>
              <a:rPr lang="it-IT" sz="2800" dirty="0">
                <a:solidFill>
                  <a:srgbClr val="041D4A"/>
                </a:solidFill>
                <a:latin typeface="Open Sans"/>
              </a:rPr>
              <a:t>, </a:t>
            </a:r>
            <a:r>
              <a:rPr lang="it-IT" sz="2800" b="1" dirty="0">
                <a:solidFill>
                  <a:srgbClr val="041D4A"/>
                </a:solidFill>
                <a:latin typeface="Open Sans"/>
              </a:rPr>
              <a:t>innovazione</a:t>
            </a:r>
            <a:r>
              <a:rPr lang="it-IT" sz="2800" dirty="0">
                <a:solidFill>
                  <a:srgbClr val="041D4A"/>
                </a:solidFill>
                <a:latin typeface="Open Sans"/>
              </a:rPr>
              <a:t>, </a:t>
            </a:r>
            <a:r>
              <a:rPr lang="it-IT" sz="2800" b="1" dirty="0">
                <a:solidFill>
                  <a:srgbClr val="041D4A"/>
                </a:solidFill>
                <a:latin typeface="Open Sans"/>
              </a:rPr>
              <a:t>competitività</a:t>
            </a:r>
            <a:r>
              <a:rPr lang="it-IT" sz="2800" dirty="0">
                <a:solidFill>
                  <a:srgbClr val="041D4A"/>
                </a:solidFill>
                <a:latin typeface="Open Sans"/>
              </a:rPr>
              <a:t> e </a:t>
            </a:r>
            <a:r>
              <a:rPr lang="it-IT" sz="2800" b="1" dirty="0">
                <a:solidFill>
                  <a:srgbClr val="041D4A"/>
                </a:solidFill>
                <a:latin typeface="Open Sans"/>
              </a:rPr>
              <a:t>sostenibilità</a:t>
            </a:r>
            <a:r>
              <a:rPr lang="it-IT" sz="2800" dirty="0">
                <a:solidFill>
                  <a:srgbClr val="041D4A"/>
                </a:solidFill>
                <a:latin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8150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3" name="Freeform 3"/>
          <p:cNvSpPr/>
          <p:nvPr/>
        </p:nvSpPr>
        <p:spPr>
          <a:xfrm>
            <a:off x="15573011" y="8648517"/>
            <a:ext cx="2464086" cy="1391016"/>
          </a:xfrm>
          <a:custGeom>
            <a:avLst/>
            <a:gdLst/>
            <a:ahLst/>
            <a:cxnLst/>
            <a:rect l="l" t="t" r="r" b="b"/>
            <a:pathLst>
              <a:path w="2464086" h="1391016">
                <a:moveTo>
                  <a:pt x="0" y="0"/>
                </a:moveTo>
                <a:lnTo>
                  <a:pt x="2464086" y="0"/>
                </a:lnTo>
                <a:lnTo>
                  <a:pt x="2464086" y="1391016"/>
                </a:lnTo>
                <a:lnTo>
                  <a:pt x="0" y="1391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4" name="Freeform 4"/>
          <p:cNvSpPr/>
          <p:nvPr/>
        </p:nvSpPr>
        <p:spPr>
          <a:xfrm>
            <a:off x="13913767" y="8864918"/>
            <a:ext cx="1659244" cy="958213"/>
          </a:xfrm>
          <a:custGeom>
            <a:avLst/>
            <a:gdLst/>
            <a:ahLst/>
            <a:cxnLst/>
            <a:rect l="l" t="t" r="r" b="b"/>
            <a:pathLst>
              <a:path w="1659244" h="958213">
                <a:moveTo>
                  <a:pt x="0" y="0"/>
                </a:moveTo>
                <a:lnTo>
                  <a:pt x="1659244" y="0"/>
                </a:lnTo>
                <a:lnTo>
                  <a:pt x="1659244" y="958214"/>
                </a:lnTo>
                <a:lnTo>
                  <a:pt x="0" y="958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6" name="TextBox 6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B2C30"/>
                </a:solidFill>
                <a:latin typeface="Public Sans Bold"/>
              </a:rPr>
              <a:t>LO STUDIO EPR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825378" y="2274792"/>
            <a:ext cx="9598570" cy="6900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12"/>
              </a:lnSpc>
            </a:pPr>
            <a:r>
              <a:rPr lang="en-US" sz="2800" dirty="0">
                <a:solidFill>
                  <a:srgbClr val="041D4A"/>
                </a:solidFill>
                <a:latin typeface="Open Sans"/>
              </a:rPr>
              <a:t>La </a:t>
            </a:r>
            <a:r>
              <a:rPr lang="en-US" sz="2800" dirty="0" err="1">
                <a:solidFill>
                  <a:srgbClr val="041D4A"/>
                </a:solidFill>
                <a:latin typeface="Open Sans Bold"/>
              </a:rPr>
              <a:t>direttiva</a:t>
            </a:r>
            <a:r>
              <a:rPr lang="en-US" sz="2800" dirty="0">
                <a:solidFill>
                  <a:srgbClr val="041D4A"/>
                </a:solidFill>
                <a:latin typeface="Open Sans Bold"/>
              </a:rPr>
              <a:t> </a:t>
            </a:r>
            <a:r>
              <a:rPr lang="en-US" sz="2800" dirty="0" err="1">
                <a:solidFill>
                  <a:srgbClr val="041D4A"/>
                </a:solidFill>
                <a:latin typeface="Open Sans Bold"/>
              </a:rPr>
              <a:t>europea</a:t>
            </a:r>
            <a:r>
              <a:rPr lang="en-US" sz="2800" dirty="0">
                <a:solidFill>
                  <a:srgbClr val="041D4A"/>
                </a:solidFill>
                <a:latin typeface="Open Sans Bold"/>
              </a:rPr>
              <a:t> 94/62/CE</a:t>
            </a:r>
            <a:r>
              <a:rPr lang="en-US" sz="2800" dirty="0">
                <a:solidFill>
                  <a:srgbClr val="041D4A"/>
                </a:solidFill>
                <a:latin typeface="Open Sans"/>
              </a:rPr>
              <a:t> e la </a:t>
            </a:r>
            <a:r>
              <a:rPr lang="en-US" sz="2800" dirty="0" err="1">
                <a:solidFill>
                  <a:srgbClr val="041D4A"/>
                </a:solidFill>
                <a:latin typeface="Open Sans"/>
              </a:rPr>
              <a:t>successiva</a:t>
            </a:r>
            <a:r>
              <a:rPr lang="en-US" sz="2800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US" sz="2800" dirty="0">
                <a:solidFill>
                  <a:srgbClr val="041D4A"/>
                </a:solidFill>
                <a:latin typeface="Open Sans Bold"/>
              </a:rPr>
              <a:t>2008/98/CE</a:t>
            </a:r>
            <a:r>
              <a:rPr lang="en-US" sz="2800" dirty="0">
                <a:solidFill>
                  <a:srgbClr val="041D4A"/>
                </a:solidFill>
                <a:latin typeface="Open Sans"/>
              </a:rPr>
              <a:t>, </a:t>
            </a:r>
            <a:r>
              <a:rPr lang="en-US" sz="2800" dirty="0" err="1">
                <a:solidFill>
                  <a:srgbClr val="041D4A"/>
                </a:solidFill>
                <a:latin typeface="Open Sans"/>
              </a:rPr>
              <a:t>modificata</a:t>
            </a:r>
            <a:r>
              <a:rPr lang="en-US" sz="2800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41D4A"/>
                </a:solidFill>
                <a:latin typeface="Open Sans"/>
              </a:rPr>
              <a:t>dalla</a:t>
            </a:r>
            <a:r>
              <a:rPr lang="en-US" sz="2800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41D4A"/>
                </a:solidFill>
                <a:latin typeface="Open Sans"/>
              </a:rPr>
              <a:t>direttiva</a:t>
            </a:r>
            <a:r>
              <a:rPr lang="en-US" sz="2800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US" sz="2800" dirty="0">
                <a:solidFill>
                  <a:srgbClr val="041D4A"/>
                </a:solidFill>
                <a:latin typeface="Open Sans Bold"/>
              </a:rPr>
              <a:t>2018/851/UE</a:t>
            </a:r>
            <a:r>
              <a:rPr lang="en-US" sz="2800" dirty="0">
                <a:solidFill>
                  <a:srgbClr val="041D4A"/>
                </a:solidFill>
                <a:latin typeface="Open Sans"/>
              </a:rPr>
              <a:t>, </a:t>
            </a:r>
            <a:r>
              <a:rPr lang="en-US" sz="2800" dirty="0" err="1">
                <a:solidFill>
                  <a:srgbClr val="041D4A"/>
                </a:solidFill>
                <a:latin typeface="Open Sans"/>
              </a:rPr>
              <a:t>promuovono</a:t>
            </a:r>
            <a:r>
              <a:rPr lang="en-US" sz="2800" dirty="0">
                <a:solidFill>
                  <a:srgbClr val="041D4A"/>
                </a:solidFill>
                <a:latin typeface="Open Sans"/>
              </a:rPr>
              <a:t> il principio </a:t>
            </a:r>
            <a:r>
              <a:rPr lang="en-US" sz="2800" dirty="0" err="1">
                <a:solidFill>
                  <a:srgbClr val="041D4A"/>
                </a:solidFill>
                <a:latin typeface="Open Sans"/>
              </a:rPr>
              <a:t>dell'Extended</a:t>
            </a:r>
            <a:r>
              <a:rPr lang="en-US" sz="2800" dirty="0">
                <a:solidFill>
                  <a:srgbClr val="041D4A"/>
                </a:solidFill>
                <a:latin typeface="Open Sans"/>
              </a:rPr>
              <a:t> Producer Responsibility (</a:t>
            </a:r>
            <a:r>
              <a:rPr lang="en-US" sz="2800" dirty="0" err="1">
                <a:solidFill>
                  <a:srgbClr val="041D4A"/>
                </a:solidFill>
                <a:latin typeface="Open Sans Bold"/>
              </a:rPr>
              <a:t>Responsabilità</a:t>
            </a:r>
            <a:r>
              <a:rPr lang="en-US" sz="2800" dirty="0">
                <a:solidFill>
                  <a:srgbClr val="041D4A"/>
                </a:solidFill>
                <a:latin typeface="Open Sans Bold"/>
              </a:rPr>
              <a:t> </a:t>
            </a:r>
            <a:r>
              <a:rPr lang="en-US" sz="2800" dirty="0" err="1">
                <a:solidFill>
                  <a:srgbClr val="041D4A"/>
                </a:solidFill>
                <a:latin typeface="Open Sans Bold"/>
              </a:rPr>
              <a:t>Estesa</a:t>
            </a:r>
            <a:r>
              <a:rPr lang="en-US" sz="2800" dirty="0">
                <a:solidFill>
                  <a:srgbClr val="041D4A"/>
                </a:solidFill>
                <a:latin typeface="Open Sans Bold"/>
              </a:rPr>
              <a:t> del </a:t>
            </a:r>
            <a:r>
              <a:rPr lang="en-US" sz="2800" dirty="0" err="1">
                <a:solidFill>
                  <a:srgbClr val="041D4A"/>
                </a:solidFill>
                <a:latin typeface="Open Sans Bold"/>
              </a:rPr>
              <a:t>Produttore</a:t>
            </a:r>
            <a:r>
              <a:rPr lang="en-US" sz="2800" dirty="0">
                <a:solidFill>
                  <a:srgbClr val="041D4A"/>
                </a:solidFill>
                <a:latin typeface="Open Sans"/>
              </a:rPr>
              <a:t> o EPR) </a:t>
            </a:r>
            <a:r>
              <a:rPr lang="en-US" sz="2800" dirty="0" err="1">
                <a:solidFill>
                  <a:srgbClr val="041D4A"/>
                </a:solidFill>
                <a:latin typeface="Open Sans"/>
              </a:rPr>
              <a:t>che</a:t>
            </a:r>
            <a:r>
              <a:rPr lang="en-US" sz="2800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41D4A"/>
                </a:solidFill>
                <a:latin typeface="Open Sans"/>
              </a:rPr>
              <a:t>sposta</a:t>
            </a:r>
            <a:r>
              <a:rPr lang="en-US" sz="2800" dirty="0">
                <a:solidFill>
                  <a:srgbClr val="041D4A"/>
                </a:solidFill>
                <a:latin typeface="Open Sans"/>
              </a:rPr>
              <a:t> la </a:t>
            </a:r>
            <a:r>
              <a:rPr lang="en-US" sz="2800" dirty="0" err="1">
                <a:solidFill>
                  <a:srgbClr val="041D4A"/>
                </a:solidFill>
                <a:latin typeface="Open Sans"/>
              </a:rPr>
              <a:t>responsabilità</a:t>
            </a:r>
            <a:r>
              <a:rPr lang="en-US" sz="2800" dirty="0">
                <a:solidFill>
                  <a:srgbClr val="041D4A"/>
                </a:solidFill>
                <a:latin typeface="Open Sans"/>
              </a:rPr>
              <a:t> del </a:t>
            </a:r>
            <a:r>
              <a:rPr lang="en-US" sz="2800" dirty="0" err="1">
                <a:solidFill>
                  <a:srgbClr val="041D4A"/>
                </a:solidFill>
                <a:latin typeface="Open Sans"/>
              </a:rPr>
              <a:t>ciclo</a:t>
            </a:r>
            <a:r>
              <a:rPr lang="en-US" sz="2800" dirty="0">
                <a:solidFill>
                  <a:srgbClr val="041D4A"/>
                </a:solidFill>
                <a:latin typeface="Open Sans"/>
              </a:rPr>
              <a:t> di vita del </a:t>
            </a:r>
            <a:r>
              <a:rPr lang="en-US" sz="2800" dirty="0" err="1">
                <a:solidFill>
                  <a:srgbClr val="041D4A"/>
                </a:solidFill>
                <a:latin typeface="Open Sans"/>
              </a:rPr>
              <a:t>prodotto</a:t>
            </a:r>
            <a:r>
              <a:rPr lang="en-US" sz="2800" dirty="0">
                <a:solidFill>
                  <a:srgbClr val="041D4A"/>
                </a:solidFill>
                <a:latin typeface="Open Sans"/>
              </a:rPr>
              <a:t>, </a:t>
            </a:r>
            <a:r>
              <a:rPr lang="en-US" sz="2800" dirty="0" err="1">
                <a:solidFill>
                  <a:srgbClr val="041D4A"/>
                </a:solidFill>
                <a:latin typeface="Open Sans"/>
              </a:rPr>
              <a:t>inclusa</a:t>
            </a:r>
            <a:r>
              <a:rPr lang="en-US" sz="2800" dirty="0">
                <a:solidFill>
                  <a:srgbClr val="041D4A"/>
                </a:solidFill>
                <a:latin typeface="Open Sans"/>
              </a:rPr>
              <a:t> la </a:t>
            </a:r>
            <a:r>
              <a:rPr lang="en-US" sz="2800" dirty="0" err="1">
                <a:solidFill>
                  <a:srgbClr val="041D4A"/>
                </a:solidFill>
                <a:latin typeface="Open Sans"/>
              </a:rPr>
              <a:t>gestione</a:t>
            </a:r>
            <a:r>
              <a:rPr lang="en-US" sz="2800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41D4A"/>
                </a:solidFill>
                <a:latin typeface="Open Sans"/>
              </a:rPr>
              <a:t>dei</a:t>
            </a:r>
            <a:r>
              <a:rPr lang="en-US" sz="2800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41D4A"/>
                </a:solidFill>
                <a:latin typeface="Open Sans"/>
              </a:rPr>
              <a:t>rifiuti</a:t>
            </a:r>
            <a:r>
              <a:rPr lang="en-US" sz="2800" dirty="0">
                <a:solidFill>
                  <a:srgbClr val="041D4A"/>
                </a:solidFill>
                <a:latin typeface="Open Sans"/>
              </a:rPr>
              <a:t>, dal </a:t>
            </a:r>
            <a:r>
              <a:rPr lang="en-US" sz="2800" dirty="0" err="1">
                <a:solidFill>
                  <a:srgbClr val="041D4A"/>
                </a:solidFill>
                <a:latin typeface="Open Sans"/>
              </a:rPr>
              <a:t>consumatore</a:t>
            </a:r>
            <a:r>
              <a:rPr lang="en-US" sz="2800" dirty="0">
                <a:solidFill>
                  <a:srgbClr val="041D4A"/>
                </a:solidFill>
                <a:latin typeface="Open Sans"/>
              </a:rPr>
              <a:t> al </a:t>
            </a:r>
            <a:r>
              <a:rPr lang="en-US" sz="2800" dirty="0" err="1">
                <a:solidFill>
                  <a:srgbClr val="041D4A"/>
                </a:solidFill>
                <a:latin typeface="Open Sans"/>
              </a:rPr>
              <a:t>produttore</a:t>
            </a:r>
            <a:r>
              <a:rPr lang="en-US" sz="2800" dirty="0">
                <a:solidFill>
                  <a:srgbClr val="041D4A"/>
                </a:solidFill>
                <a:latin typeface="Open Sans"/>
              </a:rPr>
              <a:t>. Il Desk ha </a:t>
            </a:r>
            <a:r>
              <a:rPr lang="en-US" sz="2800" dirty="0" err="1">
                <a:solidFill>
                  <a:srgbClr val="041D4A"/>
                </a:solidFill>
                <a:latin typeface="Open Sans"/>
              </a:rPr>
              <a:t>recentemente</a:t>
            </a:r>
            <a:r>
              <a:rPr lang="en-US" sz="2800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41D4A"/>
                </a:solidFill>
                <a:latin typeface="Open Sans"/>
              </a:rPr>
              <a:t>prodotto</a:t>
            </a:r>
            <a:r>
              <a:rPr lang="en-US" sz="2800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41D4A"/>
                </a:solidFill>
                <a:latin typeface="Open Sans"/>
              </a:rPr>
              <a:t>una</a:t>
            </a:r>
            <a:r>
              <a:rPr lang="en-US" sz="2800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41D4A"/>
                </a:solidFill>
                <a:latin typeface="Open Sans Bold"/>
              </a:rPr>
              <a:t>guida</a:t>
            </a:r>
            <a:r>
              <a:rPr lang="en-US" sz="2800" dirty="0">
                <a:solidFill>
                  <a:srgbClr val="041D4A"/>
                </a:solidFill>
                <a:latin typeface="Open Sans Bold"/>
              </a:rPr>
              <a:t> </a:t>
            </a:r>
            <a:r>
              <a:rPr lang="en-US" sz="2800" dirty="0" err="1">
                <a:solidFill>
                  <a:srgbClr val="041D4A"/>
                </a:solidFill>
                <a:latin typeface="Open Sans Bold"/>
              </a:rPr>
              <a:t>dettagliata</a:t>
            </a:r>
            <a:r>
              <a:rPr lang="en-US" sz="2800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41D4A"/>
                </a:solidFill>
                <a:latin typeface="Open Sans"/>
              </a:rPr>
              <a:t>sulle</a:t>
            </a:r>
            <a:r>
              <a:rPr lang="en-US" sz="2800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41D4A"/>
                </a:solidFill>
                <a:latin typeface="Open Sans"/>
              </a:rPr>
              <a:t>norme</a:t>
            </a:r>
            <a:r>
              <a:rPr lang="en-US" sz="2800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41D4A"/>
                </a:solidFill>
                <a:latin typeface="Open Sans"/>
              </a:rPr>
              <a:t>degli</a:t>
            </a:r>
            <a:r>
              <a:rPr lang="en-US" sz="2800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41D4A"/>
                </a:solidFill>
                <a:latin typeface="Open Sans"/>
              </a:rPr>
              <a:t>Stati</a:t>
            </a:r>
            <a:r>
              <a:rPr lang="en-US" sz="2800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41D4A"/>
                </a:solidFill>
                <a:latin typeface="Open Sans"/>
              </a:rPr>
              <a:t>membri</a:t>
            </a:r>
            <a:r>
              <a:rPr lang="en-US" sz="2800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41D4A"/>
                </a:solidFill>
                <a:latin typeface="Open Sans"/>
              </a:rPr>
              <a:t>dell’Unione</a:t>
            </a:r>
            <a:r>
              <a:rPr lang="en-US" sz="2800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41D4A"/>
                </a:solidFill>
                <a:latin typeface="Open Sans"/>
              </a:rPr>
              <a:t>europea</a:t>
            </a:r>
            <a:r>
              <a:rPr lang="en-US" sz="2800" dirty="0">
                <a:solidFill>
                  <a:srgbClr val="041D4A"/>
                </a:solidFill>
                <a:latin typeface="Open Sans"/>
              </a:rPr>
              <a:t> in </a:t>
            </a:r>
            <a:r>
              <a:rPr lang="en-US" sz="2800" dirty="0" err="1">
                <a:solidFill>
                  <a:srgbClr val="041D4A"/>
                </a:solidFill>
                <a:latin typeface="Open Sans"/>
              </a:rPr>
              <a:t>materia</a:t>
            </a:r>
            <a:r>
              <a:rPr lang="en-US" sz="2800" dirty="0">
                <a:solidFill>
                  <a:srgbClr val="041D4A"/>
                </a:solidFill>
                <a:latin typeface="Open Sans"/>
              </a:rPr>
              <a:t> di EPR per </a:t>
            </a:r>
            <a:r>
              <a:rPr lang="en-US" sz="2800" dirty="0" err="1">
                <a:solidFill>
                  <a:srgbClr val="041D4A"/>
                </a:solidFill>
                <a:latin typeface="Open Sans"/>
              </a:rPr>
              <a:t>rifiuti</a:t>
            </a:r>
            <a:r>
              <a:rPr lang="en-US" sz="2800" dirty="0">
                <a:solidFill>
                  <a:srgbClr val="041D4A"/>
                </a:solidFill>
                <a:latin typeface="Open Sans"/>
              </a:rPr>
              <a:t> da </a:t>
            </a:r>
            <a:r>
              <a:rPr lang="en-US" sz="2800" dirty="0" err="1">
                <a:solidFill>
                  <a:srgbClr val="041D4A"/>
                </a:solidFill>
                <a:latin typeface="Open Sans"/>
              </a:rPr>
              <a:t>imballaggio</a:t>
            </a:r>
            <a:r>
              <a:rPr lang="en-US" sz="2800" dirty="0">
                <a:solidFill>
                  <a:srgbClr val="041D4A"/>
                </a:solidFill>
                <a:latin typeface="Open Sans"/>
              </a:rPr>
              <a:t> e RAEE.</a:t>
            </a:r>
          </a:p>
          <a:p>
            <a:pPr algn="ctr">
              <a:lnSpc>
                <a:spcPts val="4759"/>
              </a:lnSpc>
            </a:pPr>
            <a:endParaRPr lang="en-US" sz="2800" dirty="0">
              <a:solidFill>
                <a:srgbClr val="041D4A"/>
              </a:solidFill>
              <a:latin typeface="Open San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DB0E2DC-FEF6-F624-47A8-92DE93C63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2392679"/>
            <a:ext cx="4713653" cy="66646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706" y="4514765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3" name="Freeform 3"/>
          <p:cNvSpPr/>
          <p:nvPr/>
        </p:nvSpPr>
        <p:spPr>
          <a:xfrm>
            <a:off x="15573011" y="8648517"/>
            <a:ext cx="2464086" cy="1391016"/>
          </a:xfrm>
          <a:custGeom>
            <a:avLst/>
            <a:gdLst/>
            <a:ahLst/>
            <a:cxnLst/>
            <a:rect l="l" t="t" r="r" b="b"/>
            <a:pathLst>
              <a:path w="2464086" h="1391016">
                <a:moveTo>
                  <a:pt x="0" y="0"/>
                </a:moveTo>
                <a:lnTo>
                  <a:pt x="2464086" y="0"/>
                </a:lnTo>
                <a:lnTo>
                  <a:pt x="2464086" y="1391016"/>
                </a:lnTo>
                <a:lnTo>
                  <a:pt x="0" y="13910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6" name="TextBox 6"/>
          <p:cNvSpPr txBox="1"/>
          <p:nvPr/>
        </p:nvSpPr>
        <p:spPr>
          <a:xfrm>
            <a:off x="939834" y="3821342"/>
            <a:ext cx="16738566" cy="7319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  <a:spcBef>
                <a:spcPct val="0"/>
              </a:spcBef>
            </a:pPr>
            <a:r>
              <a:rPr lang="it-IT" sz="8000" spc="843" dirty="0">
                <a:solidFill>
                  <a:srgbClr val="041D4A"/>
                </a:solidFill>
                <a:latin typeface="Playfair Display" panose="00000500000000000000" pitchFamily="2" charset="0"/>
              </a:rPr>
              <a:t>F</a:t>
            </a:r>
            <a:r>
              <a:rPr lang="en-BE" sz="8000" spc="843" dirty="0">
                <a:solidFill>
                  <a:srgbClr val="041D4A"/>
                </a:solidFill>
                <a:latin typeface="Playfair Display" panose="00000500000000000000" pitchFamily="2" charset="0"/>
              </a:rPr>
              <a:t>OCUS EPR</a:t>
            </a:r>
            <a:endParaRPr lang="en-US" sz="8000" spc="843" dirty="0">
              <a:solidFill>
                <a:srgbClr val="041D4A"/>
              </a:solidFill>
              <a:latin typeface="Playfair Display" panose="00000500000000000000" pitchFamily="2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804E3D8-5164-58E3-426C-985431EF1A5D}"/>
              </a:ext>
            </a:extLst>
          </p:cNvPr>
          <p:cNvSpPr txBox="1"/>
          <p:nvPr/>
        </p:nvSpPr>
        <p:spPr>
          <a:xfrm>
            <a:off x="908458" y="8071436"/>
            <a:ext cx="424176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3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Dott</a:t>
            </a:r>
            <a:r>
              <a:rPr lang="en-BE" sz="23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. Ivan Rappa, </a:t>
            </a:r>
            <a:br>
              <a:rPr lang="en-BE" sz="23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</a:br>
            <a:r>
              <a:rPr lang="en-BE" sz="23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Responsabile</a:t>
            </a:r>
            <a:r>
              <a:rPr lang="en-BE" sz="23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Desk</a:t>
            </a:r>
            <a:br>
              <a:rPr lang="en-BE" sz="23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</a:br>
            <a:r>
              <a:rPr lang="en-BE" sz="23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Ufficio</a:t>
            </a:r>
            <a:r>
              <a:rPr lang="en-BE" sz="23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ICE di </a:t>
            </a:r>
            <a:r>
              <a:rPr lang="en-BE" sz="23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Bruxelles</a:t>
            </a:r>
            <a:endParaRPr lang="en-BE" sz="2300" dirty="0">
              <a:solidFill>
                <a:schemeClr val="tx2">
                  <a:lumMod val="50000"/>
                </a:schemeClr>
              </a:solidFill>
              <a:latin typeface="Public Sans" panose="020B0604020202020204" charset="0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F612B7D-E3B4-0D8D-E3EB-8B737B191A66}"/>
              </a:ext>
            </a:extLst>
          </p:cNvPr>
          <p:cNvSpPr/>
          <p:nvPr/>
        </p:nvSpPr>
        <p:spPr>
          <a:xfrm>
            <a:off x="13913767" y="8864918"/>
            <a:ext cx="1659244" cy="958213"/>
          </a:xfrm>
          <a:custGeom>
            <a:avLst/>
            <a:gdLst/>
            <a:ahLst/>
            <a:cxnLst/>
            <a:rect l="l" t="t" r="r" b="b"/>
            <a:pathLst>
              <a:path w="1659244" h="958213">
                <a:moveTo>
                  <a:pt x="0" y="0"/>
                </a:moveTo>
                <a:lnTo>
                  <a:pt x="1659244" y="0"/>
                </a:lnTo>
                <a:lnTo>
                  <a:pt x="1659244" y="958214"/>
                </a:lnTo>
                <a:lnTo>
                  <a:pt x="0" y="958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52211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828799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300" y="0"/>
            <a:ext cx="10172698" cy="10287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Environmental responsibility blue gradient concept icon. Type of CSR ...">
            <a:extLst>
              <a:ext uri="{FF2B5EF4-FFF2-40B4-BE49-F238E27FC236}">
                <a16:creationId xmlns:a16="http://schemas.microsoft.com/office/drawing/2014/main" id="{2355D137-CA8D-387A-F3AC-83C18A574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59"/>
          <a:stretch/>
        </p:blipFill>
        <p:spPr bwMode="auto">
          <a:xfrm>
            <a:off x="-533400" y="611264"/>
            <a:ext cx="12115800" cy="857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98F7A03-C98A-1B81-F321-8440812B21EE}"/>
              </a:ext>
            </a:extLst>
          </p:cNvPr>
          <p:cNvSpPr txBox="1"/>
          <p:nvPr/>
        </p:nvSpPr>
        <p:spPr>
          <a:xfrm>
            <a:off x="10439400" y="1248073"/>
            <a:ext cx="6120542" cy="7940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Introduzione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all'Extended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Producer Responsibility (EPR)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Public Sans" panose="020B0604020202020204" charset="0"/>
            </a:endParaRPr>
          </a:p>
          <a:p>
            <a:pPr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Contesto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normativo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: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Direttive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94/62/CE e 2008/98/CE (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modificata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dalla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direttiva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2018/851/UE).</a:t>
            </a:r>
          </a:p>
          <a:p>
            <a:pPr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Definizione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EPR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: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Responsabilità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del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ciclo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di vita di un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prodotto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spostata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dal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consumatore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al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produttore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.</a:t>
            </a:r>
          </a:p>
          <a:p>
            <a:pPr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Obiettivo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: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Promuovere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la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sostenibilità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nella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gestione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dei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rifiuti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19D9EC1-3954-7408-ADE2-4ACE4EF1EB82}"/>
              </a:ext>
            </a:extLst>
          </p:cNvPr>
          <p:cNvSpPr/>
          <p:nvPr/>
        </p:nvSpPr>
        <p:spPr>
          <a:xfrm>
            <a:off x="15573011" y="8648517"/>
            <a:ext cx="2464086" cy="1391016"/>
          </a:xfrm>
          <a:custGeom>
            <a:avLst/>
            <a:gdLst/>
            <a:ahLst/>
            <a:cxnLst/>
            <a:rect l="l" t="t" r="r" b="b"/>
            <a:pathLst>
              <a:path w="2464086" h="1391016">
                <a:moveTo>
                  <a:pt x="0" y="0"/>
                </a:moveTo>
                <a:lnTo>
                  <a:pt x="2464086" y="0"/>
                </a:lnTo>
                <a:lnTo>
                  <a:pt x="2464086" y="1391016"/>
                </a:lnTo>
                <a:lnTo>
                  <a:pt x="0" y="13910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FCBE24EE-B2DB-C9D8-15D1-53DDFB97F149}"/>
              </a:ext>
            </a:extLst>
          </p:cNvPr>
          <p:cNvSpPr/>
          <p:nvPr/>
        </p:nvSpPr>
        <p:spPr>
          <a:xfrm>
            <a:off x="13913767" y="8864918"/>
            <a:ext cx="1659244" cy="958213"/>
          </a:xfrm>
          <a:custGeom>
            <a:avLst/>
            <a:gdLst/>
            <a:ahLst/>
            <a:cxnLst/>
            <a:rect l="l" t="t" r="r" b="b"/>
            <a:pathLst>
              <a:path w="1659244" h="958213">
                <a:moveTo>
                  <a:pt x="0" y="0"/>
                </a:moveTo>
                <a:lnTo>
                  <a:pt x="1659244" y="0"/>
                </a:lnTo>
                <a:lnTo>
                  <a:pt x="1659244" y="958214"/>
                </a:lnTo>
                <a:lnTo>
                  <a:pt x="0" y="9582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22305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7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188" name="Rectangle 7176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124621" cy="10287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Logo of green leaf of tea. Ecology nature element vector icon organic ...">
            <a:extLst>
              <a:ext uri="{FF2B5EF4-FFF2-40B4-BE49-F238E27FC236}">
                <a16:creationId xmlns:a16="http://schemas.microsoft.com/office/drawing/2014/main" id="{CBEC1993-55BA-1B1D-9486-342FEF1E4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" b="1"/>
          <a:stretch/>
        </p:blipFill>
        <p:spPr bwMode="auto">
          <a:xfrm>
            <a:off x="838200" y="-3"/>
            <a:ext cx="9144001" cy="1028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3A2DC4F-D5CE-9F92-9747-FBE32EED81B7}"/>
              </a:ext>
            </a:extLst>
          </p:cNvPr>
          <p:cNvSpPr txBox="1"/>
          <p:nvPr/>
        </p:nvSpPr>
        <p:spPr>
          <a:xfrm>
            <a:off x="10205113" y="1485901"/>
            <a:ext cx="6234768" cy="7874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Obiettivi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e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Incentivi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dell'EPR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Public Sans" panose="020B0604020202020204" charset="0"/>
            </a:endParaRPr>
          </a:p>
          <a:p>
            <a:pPr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Responsabilità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dei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produttori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: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Gestione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di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produzione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,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commercializzazione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smaltimento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dei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beni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.</a:t>
            </a:r>
          </a:p>
          <a:p>
            <a:pPr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Incentivi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: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Progettazione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di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prodotti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più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sostenibili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facili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da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riciclare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.</a:t>
            </a:r>
          </a:p>
          <a:p>
            <a:pPr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Gerarchia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dei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rifiuti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: Emphasis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sulla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prevenzione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sul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riciclo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secondo la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Direttiva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2008/98/CE.</a:t>
            </a:r>
          </a:p>
          <a:p>
            <a:pPr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Public Sans" panose="020B060402020202020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57B83E6-5EFD-E938-766D-296F6F7AE112}"/>
              </a:ext>
            </a:extLst>
          </p:cNvPr>
          <p:cNvSpPr/>
          <p:nvPr/>
        </p:nvSpPr>
        <p:spPr>
          <a:xfrm>
            <a:off x="15573011" y="8648517"/>
            <a:ext cx="2464086" cy="1391016"/>
          </a:xfrm>
          <a:custGeom>
            <a:avLst/>
            <a:gdLst/>
            <a:ahLst/>
            <a:cxnLst/>
            <a:rect l="l" t="t" r="r" b="b"/>
            <a:pathLst>
              <a:path w="2464086" h="1391016">
                <a:moveTo>
                  <a:pt x="0" y="0"/>
                </a:moveTo>
                <a:lnTo>
                  <a:pt x="2464086" y="0"/>
                </a:lnTo>
                <a:lnTo>
                  <a:pt x="2464086" y="1391016"/>
                </a:lnTo>
                <a:lnTo>
                  <a:pt x="0" y="13910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86F7EB27-F967-002A-7073-251FAB773B65}"/>
              </a:ext>
            </a:extLst>
          </p:cNvPr>
          <p:cNvSpPr/>
          <p:nvPr/>
        </p:nvSpPr>
        <p:spPr>
          <a:xfrm>
            <a:off x="13913767" y="8864918"/>
            <a:ext cx="1659244" cy="958213"/>
          </a:xfrm>
          <a:custGeom>
            <a:avLst/>
            <a:gdLst/>
            <a:ahLst/>
            <a:cxnLst/>
            <a:rect l="l" t="t" r="r" b="b"/>
            <a:pathLst>
              <a:path w="1659244" h="958213">
                <a:moveTo>
                  <a:pt x="0" y="0"/>
                </a:moveTo>
                <a:lnTo>
                  <a:pt x="1659244" y="0"/>
                </a:lnTo>
                <a:lnTo>
                  <a:pt x="1659244" y="958214"/>
                </a:lnTo>
                <a:lnTo>
                  <a:pt x="0" y="9582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74126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124621" cy="10287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Circle Reduce Reuse Recycle Sticker With Icon Symbol And Green White ...">
            <a:extLst>
              <a:ext uri="{FF2B5EF4-FFF2-40B4-BE49-F238E27FC236}">
                <a16:creationId xmlns:a16="http://schemas.microsoft.com/office/drawing/2014/main" id="{E27636F4-7121-6FEE-220B-FC1C79B55F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" r="5505" b="2"/>
          <a:stretch/>
        </p:blipFill>
        <p:spPr bwMode="auto">
          <a:xfrm>
            <a:off x="914400" y="647700"/>
            <a:ext cx="7879839" cy="88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DB6990-EA52-E6F5-0B46-18B453D64327}"/>
              </a:ext>
            </a:extLst>
          </p:cNvPr>
          <p:cNvSpPr txBox="1"/>
          <p:nvPr/>
        </p:nvSpPr>
        <p:spPr>
          <a:xfrm>
            <a:off x="10205113" y="495301"/>
            <a:ext cx="6234768" cy="886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Implementazione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dell'EPR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Public Sans" panose="020B0604020202020204" charset="0"/>
            </a:endParaRPr>
          </a:p>
          <a:p>
            <a:pPr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Sistemi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di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raccolta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differenziata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: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Promozione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di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raccolta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differenziata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programmi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di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riciclo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.</a:t>
            </a:r>
          </a:p>
          <a:p>
            <a:pPr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Obblighi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finanziari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: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Incentivare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comportamenti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eco-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sostenibili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tra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produttori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.</a:t>
            </a:r>
          </a:p>
          <a:p>
            <a:pPr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Economia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circolare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: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Materiali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riutilizzati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riciclati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per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minimizzare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l'impatto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ambientale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.</a:t>
            </a:r>
          </a:p>
          <a:p>
            <a:pPr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Public Sans" panose="020B060402020202020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F0189B9-4352-6DDD-2E6E-760A68FBF8AA}"/>
              </a:ext>
            </a:extLst>
          </p:cNvPr>
          <p:cNvSpPr/>
          <p:nvPr/>
        </p:nvSpPr>
        <p:spPr>
          <a:xfrm>
            <a:off x="15573011" y="8648517"/>
            <a:ext cx="2464086" cy="1391016"/>
          </a:xfrm>
          <a:custGeom>
            <a:avLst/>
            <a:gdLst/>
            <a:ahLst/>
            <a:cxnLst/>
            <a:rect l="l" t="t" r="r" b="b"/>
            <a:pathLst>
              <a:path w="2464086" h="1391016">
                <a:moveTo>
                  <a:pt x="0" y="0"/>
                </a:moveTo>
                <a:lnTo>
                  <a:pt x="2464086" y="0"/>
                </a:lnTo>
                <a:lnTo>
                  <a:pt x="2464086" y="1391016"/>
                </a:lnTo>
                <a:lnTo>
                  <a:pt x="0" y="13910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0605ECF8-AAEC-8555-0741-6E6B75C93869}"/>
              </a:ext>
            </a:extLst>
          </p:cNvPr>
          <p:cNvSpPr/>
          <p:nvPr/>
        </p:nvSpPr>
        <p:spPr>
          <a:xfrm>
            <a:off x="13913767" y="8864918"/>
            <a:ext cx="1659244" cy="958213"/>
          </a:xfrm>
          <a:custGeom>
            <a:avLst/>
            <a:gdLst/>
            <a:ahLst/>
            <a:cxnLst/>
            <a:rect l="l" t="t" r="r" b="b"/>
            <a:pathLst>
              <a:path w="1659244" h="958213">
                <a:moveTo>
                  <a:pt x="0" y="0"/>
                </a:moveTo>
                <a:lnTo>
                  <a:pt x="1659244" y="0"/>
                </a:lnTo>
                <a:lnTo>
                  <a:pt x="1659244" y="958214"/>
                </a:lnTo>
                <a:lnTo>
                  <a:pt x="0" y="9582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33165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uropean Union Map with Flags in Circle Stock Vector - Illustration of ...">
            <a:extLst>
              <a:ext uri="{FF2B5EF4-FFF2-40B4-BE49-F238E27FC236}">
                <a16:creationId xmlns:a16="http://schemas.microsoft.com/office/drawing/2014/main" id="{5101918A-9AB4-A3C8-D2F4-9345D2EBF5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" r="10684" b="2"/>
          <a:stretch/>
        </p:blipFill>
        <p:spPr bwMode="auto">
          <a:xfrm>
            <a:off x="3" y="2380"/>
            <a:ext cx="9143998" cy="10284620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EDFACE8-F34D-D34E-9D00-EB0DD3821393}"/>
              </a:ext>
            </a:extLst>
          </p:cNvPr>
          <p:cNvSpPr txBox="1"/>
          <p:nvPr/>
        </p:nvSpPr>
        <p:spPr>
          <a:xfrm>
            <a:off x="9829800" y="2476500"/>
            <a:ext cx="7937494" cy="8370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Stato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Attuale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dell'EPR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in Europa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Public Sans" panose="020B0604020202020204" charset="0"/>
            </a:endParaRPr>
          </a:p>
          <a:p>
            <a:pPr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Evoluzione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legislativa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: 30 anni di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sviluppo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,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ancora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in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fase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di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piena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applicazione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.</a:t>
            </a:r>
          </a:p>
          <a:p>
            <a:pPr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Disposizioni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eterogenee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: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Differenze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significative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tra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gli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Stati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membri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(es. Francia, Germania vs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altri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Paesi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).</a:t>
            </a:r>
          </a:p>
          <a:p>
            <a:pPr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Obiettivi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dell'UE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: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Strumento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avanzato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omogeneo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per la lotta al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cambiamento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climatico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72058E2-D916-089D-78EF-1628E35BADDD}"/>
              </a:ext>
            </a:extLst>
          </p:cNvPr>
          <p:cNvSpPr/>
          <p:nvPr/>
        </p:nvSpPr>
        <p:spPr>
          <a:xfrm>
            <a:off x="15573011" y="8648517"/>
            <a:ext cx="2464086" cy="1391016"/>
          </a:xfrm>
          <a:custGeom>
            <a:avLst/>
            <a:gdLst/>
            <a:ahLst/>
            <a:cxnLst/>
            <a:rect l="l" t="t" r="r" b="b"/>
            <a:pathLst>
              <a:path w="2464086" h="1391016">
                <a:moveTo>
                  <a:pt x="0" y="0"/>
                </a:moveTo>
                <a:lnTo>
                  <a:pt x="2464086" y="0"/>
                </a:lnTo>
                <a:lnTo>
                  <a:pt x="2464086" y="1391016"/>
                </a:lnTo>
                <a:lnTo>
                  <a:pt x="0" y="13910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A701842F-22EC-7E37-5266-D38158CD7BB6}"/>
              </a:ext>
            </a:extLst>
          </p:cNvPr>
          <p:cNvSpPr/>
          <p:nvPr/>
        </p:nvSpPr>
        <p:spPr>
          <a:xfrm>
            <a:off x="13913767" y="8864918"/>
            <a:ext cx="1659244" cy="958213"/>
          </a:xfrm>
          <a:custGeom>
            <a:avLst/>
            <a:gdLst/>
            <a:ahLst/>
            <a:cxnLst/>
            <a:rect l="l" t="t" r="r" b="b"/>
            <a:pathLst>
              <a:path w="1659244" h="958213">
                <a:moveTo>
                  <a:pt x="0" y="0"/>
                </a:moveTo>
                <a:lnTo>
                  <a:pt x="1659244" y="0"/>
                </a:lnTo>
                <a:lnTo>
                  <a:pt x="1659244" y="958214"/>
                </a:lnTo>
                <a:lnTo>
                  <a:pt x="0" y="9582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57727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706" y="4514765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3" name="Freeform 3"/>
          <p:cNvSpPr/>
          <p:nvPr/>
        </p:nvSpPr>
        <p:spPr>
          <a:xfrm>
            <a:off x="15573011" y="8648517"/>
            <a:ext cx="2464086" cy="1391016"/>
          </a:xfrm>
          <a:custGeom>
            <a:avLst/>
            <a:gdLst/>
            <a:ahLst/>
            <a:cxnLst/>
            <a:rect l="l" t="t" r="r" b="b"/>
            <a:pathLst>
              <a:path w="2464086" h="1391016">
                <a:moveTo>
                  <a:pt x="0" y="0"/>
                </a:moveTo>
                <a:lnTo>
                  <a:pt x="2464086" y="0"/>
                </a:lnTo>
                <a:lnTo>
                  <a:pt x="2464086" y="1391016"/>
                </a:lnTo>
                <a:lnTo>
                  <a:pt x="0" y="13910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6" name="TextBox 6"/>
          <p:cNvSpPr txBox="1"/>
          <p:nvPr/>
        </p:nvSpPr>
        <p:spPr>
          <a:xfrm>
            <a:off x="939834" y="3821342"/>
            <a:ext cx="16738566" cy="7319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  <a:spcBef>
                <a:spcPct val="0"/>
              </a:spcBef>
            </a:pPr>
            <a:r>
              <a:rPr lang="it-IT" sz="8000" spc="843" dirty="0">
                <a:solidFill>
                  <a:srgbClr val="041D4A"/>
                </a:solidFill>
                <a:latin typeface="Playfair Display" panose="00000500000000000000" pitchFamily="2" charset="0"/>
              </a:rPr>
              <a:t>F</a:t>
            </a:r>
            <a:r>
              <a:rPr lang="en-BE" sz="8000" spc="843" dirty="0">
                <a:solidFill>
                  <a:srgbClr val="041D4A"/>
                </a:solidFill>
                <a:latin typeface="Playfair Display" panose="00000500000000000000" pitchFamily="2" charset="0"/>
              </a:rPr>
              <a:t>OCUS PPWR</a:t>
            </a:r>
            <a:endParaRPr lang="en-US" sz="8000" spc="843" dirty="0">
              <a:solidFill>
                <a:srgbClr val="041D4A"/>
              </a:solidFill>
              <a:latin typeface="Playfair Display" panose="00000500000000000000" pitchFamily="2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804E3D8-5164-58E3-426C-985431EF1A5D}"/>
              </a:ext>
            </a:extLst>
          </p:cNvPr>
          <p:cNvSpPr txBox="1"/>
          <p:nvPr/>
        </p:nvSpPr>
        <p:spPr>
          <a:xfrm>
            <a:off x="908458" y="8071436"/>
            <a:ext cx="424176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3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Dott</a:t>
            </a:r>
            <a:r>
              <a:rPr lang="en-BE" sz="23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. Ivan Rappa, </a:t>
            </a:r>
            <a:br>
              <a:rPr lang="en-BE" sz="23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</a:br>
            <a:r>
              <a:rPr lang="en-BE" sz="23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Responsabile</a:t>
            </a:r>
            <a:r>
              <a:rPr lang="en-BE" sz="23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Desk</a:t>
            </a:r>
            <a:br>
              <a:rPr lang="en-BE" sz="23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</a:br>
            <a:r>
              <a:rPr lang="en-BE" sz="23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Ufficio</a:t>
            </a:r>
            <a:r>
              <a:rPr lang="en-BE" sz="23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ICE di </a:t>
            </a:r>
            <a:r>
              <a:rPr lang="en-BE" sz="23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Bruxelles</a:t>
            </a:r>
            <a:endParaRPr lang="en-BE" sz="2300" dirty="0">
              <a:solidFill>
                <a:schemeClr val="tx2">
                  <a:lumMod val="50000"/>
                </a:schemeClr>
              </a:solidFill>
              <a:latin typeface="Public Sans" panose="020B0604020202020204" charset="0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F612B7D-E3B4-0D8D-E3EB-8B737B191A66}"/>
              </a:ext>
            </a:extLst>
          </p:cNvPr>
          <p:cNvSpPr/>
          <p:nvPr/>
        </p:nvSpPr>
        <p:spPr>
          <a:xfrm>
            <a:off x="13913767" y="8864918"/>
            <a:ext cx="1659244" cy="958213"/>
          </a:xfrm>
          <a:custGeom>
            <a:avLst/>
            <a:gdLst/>
            <a:ahLst/>
            <a:cxnLst/>
            <a:rect l="l" t="t" r="r" b="b"/>
            <a:pathLst>
              <a:path w="1659244" h="958213">
                <a:moveTo>
                  <a:pt x="0" y="0"/>
                </a:moveTo>
                <a:lnTo>
                  <a:pt x="1659244" y="0"/>
                </a:lnTo>
                <a:lnTo>
                  <a:pt x="1659244" y="958214"/>
                </a:lnTo>
                <a:lnTo>
                  <a:pt x="0" y="958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96043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706" y="4514765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3" name="Freeform 3"/>
          <p:cNvSpPr/>
          <p:nvPr/>
        </p:nvSpPr>
        <p:spPr>
          <a:xfrm>
            <a:off x="15573011" y="8648517"/>
            <a:ext cx="2464086" cy="1391016"/>
          </a:xfrm>
          <a:custGeom>
            <a:avLst/>
            <a:gdLst/>
            <a:ahLst/>
            <a:cxnLst/>
            <a:rect l="l" t="t" r="r" b="b"/>
            <a:pathLst>
              <a:path w="2464086" h="1391016">
                <a:moveTo>
                  <a:pt x="0" y="0"/>
                </a:moveTo>
                <a:lnTo>
                  <a:pt x="2464086" y="0"/>
                </a:lnTo>
                <a:lnTo>
                  <a:pt x="2464086" y="1391016"/>
                </a:lnTo>
                <a:lnTo>
                  <a:pt x="0" y="13910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6" name="TextBox 6"/>
          <p:cNvSpPr txBox="1"/>
          <p:nvPr/>
        </p:nvSpPr>
        <p:spPr>
          <a:xfrm>
            <a:off x="939834" y="3821342"/>
            <a:ext cx="16408332" cy="731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8000" spc="843" dirty="0">
                <a:solidFill>
                  <a:srgbClr val="041D4A"/>
                </a:solidFill>
                <a:latin typeface="Playfair Display" panose="00000500000000000000" pitchFamily="2" charset="0"/>
              </a:rPr>
              <a:t>UFFICIO ICE DI BRUXELLES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6" y="9344024"/>
            <a:ext cx="7862435" cy="404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0"/>
              </a:lnSpc>
            </a:pPr>
            <a:r>
              <a:rPr lang="en-US" sz="2300" dirty="0">
                <a:solidFill>
                  <a:srgbClr val="041D4A"/>
                </a:solidFill>
                <a:latin typeface="Public Sans"/>
              </a:rPr>
              <a:t>2</a:t>
            </a:r>
            <a:r>
              <a:rPr lang="en-BE" sz="2300" dirty="0">
                <a:solidFill>
                  <a:srgbClr val="041D4A"/>
                </a:solidFill>
                <a:latin typeface="Public Sans"/>
              </a:rPr>
              <a:t>4 </a:t>
            </a:r>
            <a:r>
              <a:rPr lang="en-BE" sz="2300" dirty="0" err="1">
                <a:solidFill>
                  <a:srgbClr val="041D4A"/>
                </a:solidFill>
                <a:latin typeface="Public Sans"/>
              </a:rPr>
              <a:t>giugno</a:t>
            </a:r>
            <a:r>
              <a:rPr lang="en-BE" sz="2300" dirty="0">
                <a:solidFill>
                  <a:srgbClr val="041D4A"/>
                </a:solidFill>
                <a:latin typeface="Public Sans"/>
              </a:rPr>
              <a:t> </a:t>
            </a:r>
            <a:r>
              <a:rPr lang="en-US" sz="2300" dirty="0">
                <a:solidFill>
                  <a:srgbClr val="041D4A"/>
                </a:solidFill>
                <a:latin typeface="Public Sans"/>
              </a:rPr>
              <a:t>2024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59AA069-518F-0B5A-BFAE-8ACA763D7FEA}"/>
              </a:ext>
            </a:extLst>
          </p:cNvPr>
          <p:cNvSpPr txBox="1"/>
          <p:nvPr/>
        </p:nvSpPr>
        <p:spPr>
          <a:xfrm>
            <a:off x="939834" y="8189862"/>
            <a:ext cx="424176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3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Dott.ssa</a:t>
            </a:r>
            <a:r>
              <a:rPr lang="en-BE" sz="23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Cristina </a:t>
            </a:r>
            <a:r>
              <a:rPr lang="en-BE" sz="23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Gioffrè</a:t>
            </a:r>
            <a:r>
              <a:rPr lang="en-BE" sz="23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, </a:t>
            </a:r>
            <a:br>
              <a:rPr lang="en-BE" sz="23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</a:br>
            <a:r>
              <a:rPr lang="en-BE" sz="23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Vice-</a:t>
            </a:r>
            <a:r>
              <a:rPr lang="en-BE" sz="23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direttore</a:t>
            </a:r>
            <a:r>
              <a:rPr lang="en-BE" sz="23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br>
              <a:rPr lang="en-BE" sz="23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</a:br>
            <a:r>
              <a:rPr lang="en-BE" sz="23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Ufficio</a:t>
            </a:r>
            <a:r>
              <a:rPr lang="en-BE" sz="23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ICE di </a:t>
            </a:r>
            <a:r>
              <a:rPr lang="en-BE" sz="23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Bruxelles</a:t>
            </a:r>
            <a:endParaRPr lang="en-BE" sz="2300" dirty="0">
              <a:solidFill>
                <a:schemeClr val="tx2">
                  <a:lumMod val="50000"/>
                </a:schemeClr>
              </a:solidFill>
              <a:latin typeface="Public Sans" panose="020B06040202020202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uropean Parliament Logo and symbol, meaning, history, PNG, brand">
            <a:extLst>
              <a:ext uri="{FF2B5EF4-FFF2-40B4-BE49-F238E27FC236}">
                <a16:creationId xmlns:a16="http://schemas.microsoft.com/office/drawing/2014/main" id="{8F3B346D-8614-7BA8-04C0-F0FA438EE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3" r="-10" b="-10"/>
          <a:stretch/>
        </p:blipFill>
        <p:spPr bwMode="auto">
          <a:xfrm>
            <a:off x="40433" y="0"/>
            <a:ext cx="16180863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87528" y="0"/>
            <a:ext cx="10600467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F037F54-252B-6968-8B67-0DAA8A43C11C}"/>
              </a:ext>
            </a:extLst>
          </p:cNvPr>
          <p:cNvSpPr txBox="1"/>
          <p:nvPr/>
        </p:nvSpPr>
        <p:spPr>
          <a:xfrm>
            <a:off x="10591800" y="2171700"/>
            <a:ext cx="7124698" cy="724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Introduzione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al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Regolamento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sugli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Imballaggi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e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Rifiuti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da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Imballaggio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(PPWR)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Adozione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: Il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Parlamento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Europeo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ha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adottato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il PPWR il 24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aprile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2024.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Obiettivo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Favorire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la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transizione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verso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un'economia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circolare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Sostituzione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: Il PPWR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sostituirà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la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Direttiva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94/62/EC.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Armonizzazione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Regolamentazione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uniforme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del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mercato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interno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dell'UE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32A7D1A-EF6A-3977-1772-0A91A8C7D1C6}"/>
              </a:ext>
            </a:extLst>
          </p:cNvPr>
          <p:cNvSpPr/>
          <p:nvPr/>
        </p:nvSpPr>
        <p:spPr>
          <a:xfrm>
            <a:off x="15573011" y="8648517"/>
            <a:ext cx="2464086" cy="1391016"/>
          </a:xfrm>
          <a:custGeom>
            <a:avLst/>
            <a:gdLst/>
            <a:ahLst/>
            <a:cxnLst/>
            <a:rect l="l" t="t" r="r" b="b"/>
            <a:pathLst>
              <a:path w="2464086" h="1391016">
                <a:moveTo>
                  <a:pt x="0" y="0"/>
                </a:moveTo>
                <a:lnTo>
                  <a:pt x="2464086" y="0"/>
                </a:lnTo>
                <a:lnTo>
                  <a:pt x="2464086" y="1391016"/>
                </a:lnTo>
                <a:lnTo>
                  <a:pt x="0" y="13910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E3858A89-50F1-6B62-DC0F-24792732A43F}"/>
              </a:ext>
            </a:extLst>
          </p:cNvPr>
          <p:cNvSpPr/>
          <p:nvPr/>
        </p:nvSpPr>
        <p:spPr>
          <a:xfrm>
            <a:off x="13913767" y="8864918"/>
            <a:ext cx="1659244" cy="958213"/>
          </a:xfrm>
          <a:custGeom>
            <a:avLst/>
            <a:gdLst/>
            <a:ahLst/>
            <a:cxnLst/>
            <a:rect l="l" t="t" r="r" b="b"/>
            <a:pathLst>
              <a:path w="1659244" h="958213">
                <a:moveTo>
                  <a:pt x="0" y="0"/>
                </a:moveTo>
                <a:lnTo>
                  <a:pt x="1659244" y="0"/>
                </a:lnTo>
                <a:lnTo>
                  <a:pt x="1659244" y="958214"/>
                </a:lnTo>
                <a:lnTo>
                  <a:pt x="0" y="9582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68380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ackage Vector Icon 2641213 Vector Art at Vecteezy">
            <a:extLst>
              <a:ext uri="{FF2B5EF4-FFF2-40B4-BE49-F238E27FC236}">
                <a16:creationId xmlns:a16="http://schemas.microsoft.com/office/drawing/2014/main" id="{B35A9F2C-68F3-B1FC-D9FC-AAB379CCDD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4" b="15493"/>
          <a:stretch/>
        </p:blipFill>
        <p:spPr bwMode="auto">
          <a:xfrm>
            <a:off x="-457200" y="819150"/>
            <a:ext cx="12194505" cy="864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87528" y="0"/>
            <a:ext cx="10600467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12FB20A-7667-3539-E08F-7FC67092A198}"/>
              </a:ext>
            </a:extLst>
          </p:cNvPr>
          <p:cNvSpPr txBox="1"/>
          <p:nvPr/>
        </p:nvSpPr>
        <p:spPr>
          <a:xfrm>
            <a:off x="9717162" y="2095500"/>
            <a:ext cx="8221214" cy="716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Principali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Cambiamenti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e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Impatti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per le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Aziende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Public Sans" panose="020B0604020202020204" charset="0"/>
            </a:endParaRPr>
          </a:p>
          <a:p>
            <a:pPr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Settori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interessati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: Logistica, e-commerce, HORECA,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vendita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al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dettaglio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.</a:t>
            </a:r>
          </a:p>
          <a:p>
            <a:pPr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Adattamento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: Le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aziende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devono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adeguarsi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rapidamente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.</a:t>
            </a:r>
          </a:p>
          <a:p>
            <a:pPr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Responsabilità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: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Conoscenza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dettagliata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degli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imballaggi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per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evitare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multe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divieti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.</a:t>
            </a:r>
          </a:p>
          <a:p>
            <a:pPr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Transizione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: 18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mesi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per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adeguarsi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monitoraggio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continuo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degli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atti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UE.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8A53C6D-6FA7-0AD8-2381-9A584C2E75AE}"/>
              </a:ext>
            </a:extLst>
          </p:cNvPr>
          <p:cNvSpPr/>
          <p:nvPr/>
        </p:nvSpPr>
        <p:spPr>
          <a:xfrm>
            <a:off x="15573011" y="8648517"/>
            <a:ext cx="2464086" cy="1391016"/>
          </a:xfrm>
          <a:custGeom>
            <a:avLst/>
            <a:gdLst/>
            <a:ahLst/>
            <a:cxnLst/>
            <a:rect l="l" t="t" r="r" b="b"/>
            <a:pathLst>
              <a:path w="2464086" h="1391016">
                <a:moveTo>
                  <a:pt x="0" y="0"/>
                </a:moveTo>
                <a:lnTo>
                  <a:pt x="2464086" y="0"/>
                </a:lnTo>
                <a:lnTo>
                  <a:pt x="2464086" y="1391016"/>
                </a:lnTo>
                <a:lnTo>
                  <a:pt x="0" y="13910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EB2CFA76-F9FF-56D9-8A84-C611F3571C44}"/>
              </a:ext>
            </a:extLst>
          </p:cNvPr>
          <p:cNvSpPr/>
          <p:nvPr/>
        </p:nvSpPr>
        <p:spPr>
          <a:xfrm>
            <a:off x="13913767" y="8864918"/>
            <a:ext cx="1659244" cy="958213"/>
          </a:xfrm>
          <a:custGeom>
            <a:avLst/>
            <a:gdLst/>
            <a:ahLst/>
            <a:cxnLst/>
            <a:rect l="l" t="t" r="r" b="b"/>
            <a:pathLst>
              <a:path w="1659244" h="958213">
                <a:moveTo>
                  <a:pt x="0" y="0"/>
                </a:moveTo>
                <a:lnTo>
                  <a:pt x="1659244" y="0"/>
                </a:lnTo>
                <a:lnTo>
                  <a:pt x="1659244" y="958214"/>
                </a:lnTo>
                <a:lnTo>
                  <a:pt x="0" y="9582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21803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Labeling Icon Graphic by aimagenarium · Creative Fabrica">
            <a:extLst>
              <a:ext uri="{FF2B5EF4-FFF2-40B4-BE49-F238E27FC236}">
                <a16:creationId xmlns:a16="http://schemas.microsoft.com/office/drawing/2014/main" id="{51DF2EAE-9ABD-01E4-5E83-DCADCC2530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4" b="24074"/>
          <a:stretch/>
        </p:blipFill>
        <p:spPr bwMode="auto">
          <a:xfrm>
            <a:off x="-1905000" y="69046"/>
            <a:ext cx="14504463" cy="781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87528" y="0"/>
            <a:ext cx="10600467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07632AF-5F5E-E460-9BCE-D286C9D145B6}"/>
              </a:ext>
            </a:extLst>
          </p:cNvPr>
          <p:cNvSpPr txBox="1"/>
          <p:nvPr/>
        </p:nvSpPr>
        <p:spPr>
          <a:xfrm>
            <a:off x="9525000" y="1638300"/>
            <a:ext cx="7810498" cy="793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Nuove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Disposizioni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Chiave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Public Sans" panose="020B0604020202020204" charset="0"/>
            </a:endParaRPr>
          </a:p>
          <a:p>
            <a:pPr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Riciclabilità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: Tutti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gli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imballaggi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devono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essere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riciclabili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; dal 2030,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riciclabilità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&gt;70%.</a:t>
            </a:r>
          </a:p>
          <a:p>
            <a:pPr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Plastica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riciclata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: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Percentuali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minime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di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plastica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riciclata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nei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vari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imballaggi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.</a:t>
            </a:r>
          </a:p>
          <a:p>
            <a:pPr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Riduzione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: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Imballaggi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progettati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per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ridurre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peso e volume; dal 2030,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vietati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imballaggi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con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spazi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vuoti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&gt;50%.</a:t>
            </a:r>
          </a:p>
          <a:p>
            <a:pPr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Etichettatura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: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Etichette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armonizzate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livello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UE per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facilitare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il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riciclaggio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5864168-DDC4-5406-6145-A5C90505B713}"/>
              </a:ext>
            </a:extLst>
          </p:cNvPr>
          <p:cNvSpPr/>
          <p:nvPr/>
        </p:nvSpPr>
        <p:spPr>
          <a:xfrm>
            <a:off x="15573011" y="8648517"/>
            <a:ext cx="2464086" cy="1391016"/>
          </a:xfrm>
          <a:custGeom>
            <a:avLst/>
            <a:gdLst/>
            <a:ahLst/>
            <a:cxnLst/>
            <a:rect l="l" t="t" r="r" b="b"/>
            <a:pathLst>
              <a:path w="2464086" h="1391016">
                <a:moveTo>
                  <a:pt x="0" y="0"/>
                </a:moveTo>
                <a:lnTo>
                  <a:pt x="2464086" y="0"/>
                </a:lnTo>
                <a:lnTo>
                  <a:pt x="2464086" y="1391016"/>
                </a:lnTo>
                <a:lnTo>
                  <a:pt x="0" y="13910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1BDEB95D-32A0-0E1B-C046-AEE1B4185FD0}"/>
              </a:ext>
            </a:extLst>
          </p:cNvPr>
          <p:cNvSpPr/>
          <p:nvPr/>
        </p:nvSpPr>
        <p:spPr>
          <a:xfrm>
            <a:off x="13913767" y="8864918"/>
            <a:ext cx="1659244" cy="958213"/>
          </a:xfrm>
          <a:custGeom>
            <a:avLst/>
            <a:gdLst/>
            <a:ahLst/>
            <a:cxnLst/>
            <a:rect l="l" t="t" r="r" b="b"/>
            <a:pathLst>
              <a:path w="1659244" h="958213">
                <a:moveTo>
                  <a:pt x="0" y="0"/>
                </a:moveTo>
                <a:lnTo>
                  <a:pt x="1659244" y="0"/>
                </a:lnTo>
                <a:lnTo>
                  <a:pt x="1659244" y="958214"/>
                </a:lnTo>
                <a:lnTo>
                  <a:pt x="0" y="9582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41404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87528" y="0"/>
            <a:ext cx="10600467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D17A97D-14F3-EDCB-51AA-BC80055271E2}"/>
              </a:ext>
            </a:extLst>
          </p:cNvPr>
          <p:cNvSpPr/>
          <p:nvPr/>
        </p:nvSpPr>
        <p:spPr>
          <a:xfrm>
            <a:off x="15573011" y="8648517"/>
            <a:ext cx="2464086" cy="1391016"/>
          </a:xfrm>
          <a:custGeom>
            <a:avLst/>
            <a:gdLst/>
            <a:ahLst/>
            <a:cxnLst/>
            <a:rect l="l" t="t" r="r" b="b"/>
            <a:pathLst>
              <a:path w="2464086" h="1391016">
                <a:moveTo>
                  <a:pt x="0" y="0"/>
                </a:moveTo>
                <a:lnTo>
                  <a:pt x="2464086" y="0"/>
                </a:lnTo>
                <a:lnTo>
                  <a:pt x="2464086" y="1391016"/>
                </a:lnTo>
                <a:lnTo>
                  <a:pt x="0" y="1391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F777673D-7A64-5B28-7FF7-2BABEE89BC64}"/>
              </a:ext>
            </a:extLst>
          </p:cNvPr>
          <p:cNvSpPr/>
          <p:nvPr/>
        </p:nvSpPr>
        <p:spPr>
          <a:xfrm>
            <a:off x="13913767" y="8864918"/>
            <a:ext cx="1659244" cy="958213"/>
          </a:xfrm>
          <a:custGeom>
            <a:avLst/>
            <a:gdLst/>
            <a:ahLst/>
            <a:cxnLst/>
            <a:rect l="l" t="t" r="r" b="b"/>
            <a:pathLst>
              <a:path w="1659244" h="958213">
                <a:moveTo>
                  <a:pt x="0" y="0"/>
                </a:moveTo>
                <a:lnTo>
                  <a:pt x="1659244" y="0"/>
                </a:lnTo>
                <a:lnTo>
                  <a:pt x="1659244" y="958214"/>
                </a:lnTo>
                <a:lnTo>
                  <a:pt x="0" y="958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4100" name="Picture 4" descr="What is Extended Producer Responsibility (EPR) ? | Plastics For Change ...">
            <a:extLst>
              <a:ext uri="{FF2B5EF4-FFF2-40B4-BE49-F238E27FC236}">
                <a16:creationId xmlns:a16="http://schemas.microsoft.com/office/drawing/2014/main" id="{1CB17744-2E30-983E-A12B-083076AC7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1" y="-15688"/>
            <a:ext cx="10287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135FDC3-DDCB-4087-AFBE-AABF5788F486}"/>
              </a:ext>
            </a:extLst>
          </p:cNvPr>
          <p:cNvSpPr txBox="1"/>
          <p:nvPr/>
        </p:nvSpPr>
        <p:spPr>
          <a:xfrm>
            <a:off x="8610600" y="1638300"/>
            <a:ext cx="9258298" cy="8541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Obiettivi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di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Riutilizzo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e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Registri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Nazionali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Public Sans" panose="020B0604020202020204" charset="0"/>
            </a:endParaRPr>
          </a:p>
          <a:p>
            <a:pPr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Obiettivi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di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riutilizzo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: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Entro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il 2030,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almeno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40%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degli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imballaggi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di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trasporto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riutilizzabili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.</a:t>
            </a:r>
          </a:p>
          <a:p>
            <a:pPr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HORECA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: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Opzioni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di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riutilizzo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senza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costi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aggiuntivi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per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consumatori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.</a:t>
            </a:r>
          </a:p>
          <a:p>
            <a:pPr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Registrazione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obbligatoria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: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Produttori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di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imballaggi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registrati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in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registri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nazionali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.</a:t>
            </a:r>
          </a:p>
          <a:p>
            <a:pPr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Responsabilità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estesa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: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Produttori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finanziariamente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responsabili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per la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gestione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dei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rifiuti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57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45ABD85-1F7C-2779-33FD-180827F89D03}"/>
              </a:ext>
            </a:extLst>
          </p:cNvPr>
          <p:cNvSpPr txBox="1"/>
          <p:nvPr/>
        </p:nvSpPr>
        <p:spPr>
          <a:xfrm>
            <a:off x="11533423" y="1534037"/>
            <a:ext cx="5942079" cy="662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Sistemi di Deposito e Appalti Pubblici Verdi</a:t>
            </a:r>
            <a:endParaRPr lang="it-IT" sz="2400" dirty="0">
              <a:solidFill>
                <a:schemeClr val="tx2">
                  <a:lumMod val="50000"/>
                </a:schemeClr>
              </a:solidFill>
              <a:latin typeface="Public Sans" panose="020B0604020202020204" charset="0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Sistemi di deposito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: Entro il 2029, raccolta separata per bottiglie di plastica e contenitori di metallo.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Appalti pubblici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: Requisiti minimi obbligatori quando gli imballaggi superano il 30% del valore del contratto.</a:t>
            </a:r>
          </a:p>
          <a:p>
            <a:pPr>
              <a:lnSpc>
                <a:spcPct val="200000"/>
              </a:lnSpc>
            </a:pPr>
            <a:endParaRPr lang="en-BE" sz="2400" dirty="0">
              <a:solidFill>
                <a:schemeClr val="tx2">
                  <a:lumMod val="50000"/>
                </a:schemeClr>
              </a:solidFill>
              <a:latin typeface="Public Sans" panose="020B060402020202020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892AB4C-8F37-1B44-D0B9-ED264F7A7AE0}"/>
              </a:ext>
            </a:extLst>
          </p:cNvPr>
          <p:cNvSpPr/>
          <p:nvPr/>
        </p:nvSpPr>
        <p:spPr>
          <a:xfrm>
            <a:off x="15573011" y="8648517"/>
            <a:ext cx="2464086" cy="1391016"/>
          </a:xfrm>
          <a:custGeom>
            <a:avLst/>
            <a:gdLst/>
            <a:ahLst/>
            <a:cxnLst/>
            <a:rect l="l" t="t" r="r" b="b"/>
            <a:pathLst>
              <a:path w="2464086" h="1391016">
                <a:moveTo>
                  <a:pt x="0" y="0"/>
                </a:moveTo>
                <a:lnTo>
                  <a:pt x="2464086" y="0"/>
                </a:lnTo>
                <a:lnTo>
                  <a:pt x="2464086" y="1391016"/>
                </a:lnTo>
                <a:lnTo>
                  <a:pt x="0" y="1391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AD90A76B-4560-8FDA-26B7-B21C5561725B}"/>
              </a:ext>
            </a:extLst>
          </p:cNvPr>
          <p:cNvSpPr/>
          <p:nvPr/>
        </p:nvSpPr>
        <p:spPr>
          <a:xfrm>
            <a:off x="13913767" y="8864918"/>
            <a:ext cx="1659244" cy="958213"/>
          </a:xfrm>
          <a:custGeom>
            <a:avLst/>
            <a:gdLst/>
            <a:ahLst/>
            <a:cxnLst/>
            <a:rect l="l" t="t" r="r" b="b"/>
            <a:pathLst>
              <a:path w="1659244" h="958213">
                <a:moveTo>
                  <a:pt x="0" y="0"/>
                </a:moveTo>
                <a:lnTo>
                  <a:pt x="1659244" y="0"/>
                </a:lnTo>
                <a:lnTo>
                  <a:pt x="1659244" y="958214"/>
                </a:lnTo>
                <a:lnTo>
                  <a:pt x="0" y="958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5" name="Picture 2" descr="Circular, economy, globe icon - Download on Iconfinder">
            <a:extLst>
              <a:ext uri="{FF2B5EF4-FFF2-40B4-BE49-F238E27FC236}">
                <a16:creationId xmlns:a16="http://schemas.microsoft.com/office/drawing/2014/main" id="{4912F94A-E84E-F10D-7803-AF6CDAB1CC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4" b="5742"/>
          <a:stretch/>
        </p:blipFill>
        <p:spPr bwMode="auto">
          <a:xfrm>
            <a:off x="0" y="10"/>
            <a:ext cx="14504463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15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3" name="TextBox 3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2B2C30"/>
                </a:solidFill>
                <a:latin typeface="Public Sans Bold"/>
              </a:rPr>
              <a:t>IL DESK NEI PROSSIMI MESI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91795" y="2698056"/>
            <a:ext cx="5765393" cy="457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 err="1">
                <a:solidFill>
                  <a:srgbClr val="2B2C30"/>
                </a:solidFill>
                <a:latin typeface="Public Sans Bold"/>
              </a:rPr>
              <a:t>Seminari</a:t>
            </a:r>
            <a:r>
              <a:rPr lang="en-US" sz="2799" dirty="0">
                <a:solidFill>
                  <a:srgbClr val="2B2C30"/>
                </a:solidFill>
                <a:latin typeface="Public Sans Bold"/>
              </a:rPr>
              <a:t> “ICE </a:t>
            </a:r>
            <a:r>
              <a:rPr lang="en-US" sz="2799" dirty="0" err="1">
                <a:solidFill>
                  <a:srgbClr val="2B2C30"/>
                </a:solidFill>
                <a:latin typeface="Public Sans Bold"/>
              </a:rPr>
              <a:t>Ascolta</a:t>
            </a:r>
            <a:r>
              <a:rPr lang="en-US" sz="2799" dirty="0">
                <a:solidFill>
                  <a:srgbClr val="2B2C30"/>
                </a:solidFill>
                <a:latin typeface="Public Sans Bold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 Bold"/>
              </a:rPr>
              <a:t>l’Europa</a:t>
            </a:r>
            <a:r>
              <a:rPr lang="en-US" sz="2799" dirty="0">
                <a:solidFill>
                  <a:srgbClr val="2B2C30"/>
                </a:solidFill>
                <a:latin typeface="Public Sans Bold"/>
              </a:rPr>
              <a:t>”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70794" y="2698056"/>
            <a:ext cx="5146395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 err="1">
                <a:solidFill>
                  <a:srgbClr val="2B2C30"/>
                </a:solidFill>
                <a:latin typeface="Public Sans Bold"/>
              </a:rPr>
              <a:t>Pubblicazione</a:t>
            </a:r>
            <a:r>
              <a:rPr lang="en-US" sz="2799" dirty="0">
                <a:solidFill>
                  <a:srgbClr val="2B2C30"/>
                </a:solidFill>
                <a:latin typeface="Public Sans Bold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 Bold"/>
              </a:rPr>
              <a:t>ulteriori</a:t>
            </a:r>
            <a:r>
              <a:rPr lang="en-US" sz="2799" dirty="0">
                <a:solidFill>
                  <a:srgbClr val="2B2C30"/>
                </a:solidFill>
                <a:latin typeface="Public Sans Bold"/>
              </a:rPr>
              <a:t> </a:t>
            </a:r>
            <a:r>
              <a:rPr lang="en-US" sz="2799" dirty="0" err="1">
                <a:solidFill>
                  <a:srgbClr val="2B2C30"/>
                </a:solidFill>
                <a:latin typeface="Public Sans Bold"/>
              </a:rPr>
              <a:t>studi</a:t>
            </a:r>
            <a:endParaRPr lang="en-US" sz="2799" dirty="0">
              <a:solidFill>
                <a:srgbClr val="2B2C30"/>
              </a:solidFill>
              <a:latin typeface="Public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44400" y="2702112"/>
            <a:ext cx="5146395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 err="1">
                <a:solidFill>
                  <a:srgbClr val="2B2C30"/>
                </a:solidFill>
                <a:latin typeface="Public Sans Bold"/>
              </a:rPr>
              <a:t>Servizi</a:t>
            </a:r>
            <a:r>
              <a:rPr lang="en-US" sz="2799" dirty="0">
                <a:solidFill>
                  <a:srgbClr val="2B2C30"/>
                </a:solidFill>
                <a:latin typeface="Public Sans Bold"/>
              </a:rPr>
              <a:t> alle </a:t>
            </a:r>
            <a:r>
              <a:rPr lang="en-US" sz="2799" dirty="0" err="1">
                <a:solidFill>
                  <a:srgbClr val="2B2C30"/>
                </a:solidFill>
                <a:latin typeface="Public Sans Bold"/>
              </a:rPr>
              <a:t>imprese</a:t>
            </a:r>
            <a:endParaRPr lang="en-US" sz="2799" dirty="0">
              <a:solidFill>
                <a:srgbClr val="2B2C30"/>
              </a:solidFill>
              <a:latin typeface="Public Sans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5573011" y="8648517"/>
            <a:ext cx="2464086" cy="1391016"/>
          </a:xfrm>
          <a:custGeom>
            <a:avLst/>
            <a:gdLst/>
            <a:ahLst/>
            <a:cxnLst/>
            <a:rect l="l" t="t" r="r" b="b"/>
            <a:pathLst>
              <a:path w="2464086" h="1391016">
                <a:moveTo>
                  <a:pt x="0" y="0"/>
                </a:moveTo>
                <a:lnTo>
                  <a:pt x="2464086" y="0"/>
                </a:lnTo>
                <a:lnTo>
                  <a:pt x="2464086" y="1391016"/>
                </a:lnTo>
                <a:lnTo>
                  <a:pt x="0" y="1391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8" name="Freeform 8"/>
          <p:cNvSpPr/>
          <p:nvPr/>
        </p:nvSpPr>
        <p:spPr>
          <a:xfrm>
            <a:off x="13913767" y="8864918"/>
            <a:ext cx="1659244" cy="958213"/>
          </a:xfrm>
          <a:custGeom>
            <a:avLst/>
            <a:gdLst/>
            <a:ahLst/>
            <a:cxnLst/>
            <a:rect l="l" t="t" r="r" b="b"/>
            <a:pathLst>
              <a:path w="1659244" h="958213">
                <a:moveTo>
                  <a:pt x="0" y="0"/>
                </a:moveTo>
                <a:lnTo>
                  <a:pt x="1659244" y="0"/>
                </a:lnTo>
                <a:lnTo>
                  <a:pt x="1659244" y="958214"/>
                </a:lnTo>
                <a:lnTo>
                  <a:pt x="0" y="958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D4EB664-099B-5D22-69A3-543B808EF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741" y="3808392"/>
            <a:ext cx="4660230" cy="140740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AD9D95D8-5148-0101-21F4-837E35500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741" y="5857377"/>
            <a:ext cx="4660230" cy="187692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08F22365-B0B2-7DEB-0EC9-C22F467E1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21954" y="3546595"/>
            <a:ext cx="1941653" cy="2001581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14DD85FE-7379-104C-42F8-2EB50B8BAE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01049" y="5878690"/>
            <a:ext cx="1637577" cy="1906608"/>
          </a:xfrm>
          <a:prstGeom prst="rect">
            <a:avLst/>
          </a:prstGeom>
        </p:spPr>
      </p:pic>
      <p:pic>
        <p:nvPicPr>
          <p:cNvPr id="1026" name="Picture 2" descr="Commissione europea Logo Download - SVG - All Vector Logo">
            <a:extLst>
              <a:ext uri="{FF2B5EF4-FFF2-40B4-BE49-F238E27FC236}">
                <a16:creationId xmlns:a16="http://schemas.microsoft.com/office/drawing/2014/main" id="{707F8EFE-E5CE-8762-EF67-9FEE73671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79"/>
          <a:stretch/>
        </p:blipFill>
        <p:spPr bwMode="auto">
          <a:xfrm>
            <a:off x="7005606" y="3546595"/>
            <a:ext cx="4078301" cy="150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U Tyre regulations">
            <a:extLst>
              <a:ext uri="{FF2B5EF4-FFF2-40B4-BE49-F238E27FC236}">
                <a16:creationId xmlns:a16="http://schemas.microsoft.com/office/drawing/2014/main" id="{1D7ADDFF-37D9-A273-46F9-4A657985B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" t="13133" r="2085" b="8638"/>
          <a:stretch/>
        </p:blipFill>
        <p:spPr bwMode="auto">
          <a:xfrm>
            <a:off x="7047020" y="5878690"/>
            <a:ext cx="4660230" cy="219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215403" y="4920213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3" name="TextBox 3"/>
          <p:cNvSpPr txBox="1"/>
          <p:nvPr/>
        </p:nvSpPr>
        <p:spPr>
          <a:xfrm>
            <a:off x="1037671" y="3290401"/>
            <a:ext cx="16408332" cy="1531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47"/>
              </a:lnSpc>
            </a:pPr>
            <a:r>
              <a:rPr lang="en-US" sz="12360" spc="61" dirty="0" err="1">
                <a:solidFill>
                  <a:srgbClr val="041D4A"/>
                </a:solidFill>
                <a:latin typeface="Playfair Display"/>
              </a:rPr>
              <a:t>Grazie</a:t>
            </a:r>
            <a:r>
              <a:rPr lang="en-US" sz="12360" spc="61" dirty="0">
                <a:solidFill>
                  <a:srgbClr val="041D4A"/>
                </a:solidFill>
                <a:latin typeface="Playfair Display"/>
              </a:rPr>
              <a:t> </a:t>
            </a:r>
            <a:r>
              <a:rPr lang="en-US" sz="12360" spc="61" dirty="0" err="1">
                <a:solidFill>
                  <a:srgbClr val="041D4A"/>
                </a:solidFill>
                <a:latin typeface="Playfair Display"/>
              </a:rPr>
              <a:t>dell’attenzione</a:t>
            </a:r>
            <a:r>
              <a:rPr lang="en-US" sz="12360" spc="61" dirty="0">
                <a:solidFill>
                  <a:srgbClr val="041D4A"/>
                </a:solidFill>
                <a:latin typeface="Playfair Display"/>
              </a:rPr>
              <a:t>!</a:t>
            </a:r>
          </a:p>
        </p:txBody>
      </p:sp>
      <p:sp>
        <p:nvSpPr>
          <p:cNvPr id="4" name="Freeform 4"/>
          <p:cNvSpPr/>
          <p:nvPr/>
        </p:nvSpPr>
        <p:spPr>
          <a:xfrm>
            <a:off x="15573011" y="8648517"/>
            <a:ext cx="2464086" cy="1391016"/>
          </a:xfrm>
          <a:custGeom>
            <a:avLst/>
            <a:gdLst/>
            <a:ahLst/>
            <a:cxnLst/>
            <a:rect l="l" t="t" r="r" b="b"/>
            <a:pathLst>
              <a:path w="2464086" h="1391016">
                <a:moveTo>
                  <a:pt x="0" y="0"/>
                </a:moveTo>
                <a:lnTo>
                  <a:pt x="2464086" y="0"/>
                </a:lnTo>
                <a:lnTo>
                  <a:pt x="2464086" y="1391016"/>
                </a:lnTo>
                <a:lnTo>
                  <a:pt x="0" y="13910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5" name="Freeform 5"/>
          <p:cNvSpPr/>
          <p:nvPr/>
        </p:nvSpPr>
        <p:spPr>
          <a:xfrm>
            <a:off x="13913767" y="8864918"/>
            <a:ext cx="1659244" cy="958213"/>
          </a:xfrm>
          <a:custGeom>
            <a:avLst/>
            <a:gdLst/>
            <a:ahLst/>
            <a:cxnLst/>
            <a:rect l="l" t="t" r="r" b="b"/>
            <a:pathLst>
              <a:path w="1659244" h="958213">
                <a:moveTo>
                  <a:pt x="0" y="0"/>
                </a:moveTo>
                <a:lnTo>
                  <a:pt x="1659244" y="0"/>
                </a:lnTo>
                <a:lnTo>
                  <a:pt x="1659244" y="958214"/>
                </a:lnTo>
                <a:lnTo>
                  <a:pt x="0" y="9582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6" name="TextBox 6"/>
          <p:cNvSpPr txBox="1"/>
          <p:nvPr/>
        </p:nvSpPr>
        <p:spPr>
          <a:xfrm>
            <a:off x="1703894" y="5074285"/>
            <a:ext cx="2140403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041D4A"/>
                </a:solidFill>
                <a:latin typeface="Open Sans"/>
              </a:rPr>
              <a:t>Q&amp;A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6" y="7353300"/>
            <a:ext cx="7862435" cy="2199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0"/>
              </a:lnSpc>
            </a:pPr>
            <a:endParaRPr lang="en-BE" sz="2300" dirty="0">
              <a:solidFill>
                <a:srgbClr val="002060"/>
              </a:solidFill>
              <a:latin typeface="Public Sans"/>
            </a:endParaRPr>
          </a:p>
          <a:p>
            <a:pPr>
              <a:lnSpc>
                <a:spcPts val="3450"/>
              </a:lnSpc>
            </a:pPr>
            <a:r>
              <a:rPr lang="en-BE" sz="2300" b="1" dirty="0">
                <a:solidFill>
                  <a:srgbClr val="002060"/>
                </a:solidFill>
                <a:latin typeface="Public Sans"/>
              </a:rPr>
              <a:t>RIFERIMENTI</a:t>
            </a:r>
          </a:p>
          <a:p>
            <a:pPr>
              <a:lnSpc>
                <a:spcPts val="3450"/>
              </a:lnSpc>
            </a:pPr>
            <a:r>
              <a:rPr lang="en-BE" sz="2300" dirty="0">
                <a:solidFill>
                  <a:srgbClr val="002060"/>
                </a:solidFill>
                <a:latin typeface="Public Sans"/>
              </a:rPr>
              <a:t>Email: </a:t>
            </a:r>
            <a:r>
              <a:rPr lang="en-BE" sz="2300" dirty="0">
                <a:solidFill>
                  <a:srgbClr val="002060"/>
                </a:solidFill>
                <a:latin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normative.ue@ice.it</a:t>
            </a:r>
            <a:br>
              <a:rPr lang="en-BE" sz="2300" dirty="0">
                <a:solidFill>
                  <a:srgbClr val="002060"/>
                </a:solidFill>
                <a:latin typeface="Public Sans"/>
              </a:rPr>
            </a:br>
            <a:r>
              <a:rPr lang="en-BE" sz="2300" dirty="0">
                <a:solidFill>
                  <a:srgbClr val="002060"/>
                </a:solidFill>
                <a:latin typeface="Public Sans"/>
              </a:rPr>
              <a:t>Tel: +32 02 22 91 441</a:t>
            </a:r>
            <a:endParaRPr lang="en-US" sz="2300" dirty="0">
              <a:solidFill>
                <a:srgbClr val="002060"/>
              </a:solidFill>
              <a:latin typeface="Public Sans"/>
            </a:endParaRPr>
          </a:p>
          <a:p>
            <a:pPr>
              <a:lnSpc>
                <a:spcPts val="3450"/>
              </a:lnSpc>
            </a:pPr>
            <a:endParaRPr lang="en-US" sz="2300" dirty="0">
              <a:solidFill>
                <a:srgbClr val="041D4A"/>
              </a:solidFill>
              <a:latin typeface="Public Sans"/>
            </a:endParaRPr>
          </a:p>
        </p:txBody>
      </p:sp>
      <p:pic>
        <p:nvPicPr>
          <p:cNvPr id="9" name="Immagine 8" descr="Immagine che contiene Carattere, bianco, Elementi grafici, simbolo&#10;&#10;Descrizione generata automaticamente">
            <a:extLst>
              <a:ext uri="{FF2B5EF4-FFF2-40B4-BE49-F238E27FC236}">
                <a16:creationId xmlns:a16="http://schemas.microsoft.com/office/drawing/2014/main" id="{4E1FAC5E-489F-692B-AEDB-446408A3F6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71" y="294762"/>
            <a:ext cx="2236538" cy="1205634"/>
          </a:xfrm>
          <a:prstGeom prst="rect">
            <a:avLst/>
          </a:prstGeom>
        </p:spPr>
      </p:pic>
      <p:pic>
        <p:nvPicPr>
          <p:cNvPr id="11" name="Immagine 10" descr="Immagine che contiene Carattere, logo, bianco, Elementi grafici&#10;&#10;Descrizione generata automaticamente">
            <a:extLst>
              <a:ext uri="{FF2B5EF4-FFF2-40B4-BE49-F238E27FC236}">
                <a16:creationId xmlns:a16="http://schemas.microsoft.com/office/drawing/2014/main" id="{D618746C-6871-8190-801E-45E077E11B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7" b="11523"/>
          <a:stretch/>
        </p:blipFill>
        <p:spPr>
          <a:xfrm>
            <a:off x="7931217" y="298156"/>
            <a:ext cx="1919847" cy="1202240"/>
          </a:xfrm>
          <a:prstGeom prst="rect">
            <a:avLst/>
          </a:prstGeom>
        </p:spPr>
      </p:pic>
      <p:pic>
        <p:nvPicPr>
          <p:cNvPr id="15" name="Immagine 14" descr="Immagine che contiene testo, Carattere, logo, simbolo&#10;&#10;Descrizione generata automaticamente">
            <a:extLst>
              <a:ext uri="{FF2B5EF4-FFF2-40B4-BE49-F238E27FC236}">
                <a16:creationId xmlns:a16="http://schemas.microsoft.com/office/drawing/2014/main" id="{0DE04329-BBB4-133A-3396-B6BFFD676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038" y="294762"/>
            <a:ext cx="4351460" cy="1205634"/>
          </a:xfrm>
          <a:prstGeom prst="rect">
            <a:avLst/>
          </a:prstGeom>
        </p:spPr>
      </p:pic>
      <p:pic>
        <p:nvPicPr>
          <p:cNvPr id="17" name="Immagine 16" descr="Immagine che contiene testo, Carattere, logo, simbolo&#10;&#10;Descrizione generata automaticamente">
            <a:extLst>
              <a:ext uri="{FF2B5EF4-FFF2-40B4-BE49-F238E27FC236}">
                <a16:creationId xmlns:a16="http://schemas.microsoft.com/office/drawing/2014/main" id="{E6B4D962-A868-4CC6-69F1-07DC8F863E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7" y="294762"/>
            <a:ext cx="2525546" cy="1205634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1CE32CFC-0D2C-64A7-CCBC-C05C9A7588C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/>
          <a:stretch/>
        </p:blipFill>
        <p:spPr>
          <a:xfrm>
            <a:off x="11069819" y="294762"/>
            <a:ext cx="1393177" cy="12056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041D4A"/>
                </a:solidFill>
                <a:latin typeface="Public Sans Bold"/>
              </a:rPr>
              <a:t>AGENDA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4" name="TextBox 4"/>
          <p:cNvSpPr txBox="1"/>
          <p:nvPr/>
        </p:nvSpPr>
        <p:spPr>
          <a:xfrm>
            <a:off x="1244987" y="2768017"/>
            <a:ext cx="7877184" cy="5648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9459" lvl="1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en-BE" sz="2799" dirty="0">
                <a:solidFill>
                  <a:srgbClr val="041D4A"/>
                </a:solidFill>
                <a:latin typeface="Public Sans Bold"/>
              </a:rPr>
              <a:t>Saluti </a:t>
            </a:r>
            <a:r>
              <a:rPr lang="en-BE" sz="2799" dirty="0" err="1">
                <a:solidFill>
                  <a:srgbClr val="041D4A"/>
                </a:solidFill>
                <a:latin typeface="Public Sans Bold"/>
              </a:rPr>
              <a:t>istituzionali</a:t>
            </a:r>
            <a:endParaRPr lang="en-BE" sz="2799" dirty="0">
              <a:solidFill>
                <a:srgbClr val="041D4A"/>
              </a:solidFill>
              <a:latin typeface="Public Sans Bold"/>
            </a:endParaRPr>
          </a:p>
          <a:p>
            <a:pPr marL="759459" lvl="1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041D4A"/>
                </a:solidFill>
                <a:latin typeface="Public Sans Bold"/>
              </a:rPr>
              <a:t>Il Desk</a:t>
            </a:r>
            <a:r>
              <a:rPr lang="en-BE" sz="2799" dirty="0">
                <a:solidFill>
                  <a:srgbClr val="041D4A"/>
                </a:solidFill>
                <a:latin typeface="Public Sans Bold"/>
              </a:rPr>
              <a:t> Normative </a:t>
            </a:r>
            <a:r>
              <a:rPr lang="en-BE" sz="2799" dirty="0" err="1">
                <a:solidFill>
                  <a:srgbClr val="041D4A"/>
                </a:solidFill>
                <a:latin typeface="Public Sans Bold"/>
              </a:rPr>
              <a:t>Tecniche</a:t>
            </a:r>
            <a:r>
              <a:rPr lang="en-BE" sz="2799" dirty="0">
                <a:solidFill>
                  <a:srgbClr val="041D4A"/>
                </a:solidFill>
                <a:latin typeface="Public Sans Bold"/>
              </a:rPr>
              <a:t> </a:t>
            </a:r>
            <a:endParaRPr lang="en-US" sz="2799" dirty="0">
              <a:solidFill>
                <a:srgbClr val="041D4A"/>
              </a:solidFill>
              <a:latin typeface="Public Sans Bold"/>
            </a:endParaRPr>
          </a:p>
          <a:p>
            <a:pPr marL="759459" lvl="1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en-US" sz="2799" dirty="0" err="1">
                <a:solidFill>
                  <a:srgbClr val="041D4A"/>
                </a:solidFill>
                <a:latin typeface="Public Sans Bold"/>
              </a:rPr>
              <a:t>Strategia</a:t>
            </a:r>
            <a:r>
              <a:rPr lang="en-US" sz="2799" dirty="0">
                <a:solidFill>
                  <a:srgbClr val="041D4A"/>
                </a:solidFill>
                <a:latin typeface="Public Sans Bold"/>
              </a:rPr>
              <a:t> </a:t>
            </a:r>
            <a:r>
              <a:rPr lang="en-US" sz="2799" dirty="0" err="1">
                <a:solidFill>
                  <a:srgbClr val="041D4A"/>
                </a:solidFill>
                <a:latin typeface="Public Sans Bold"/>
              </a:rPr>
              <a:t>promozionale</a:t>
            </a:r>
            <a:endParaRPr lang="en-US" sz="2799" dirty="0">
              <a:solidFill>
                <a:srgbClr val="041D4A"/>
              </a:solidFill>
              <a:latin typeface="Public Sans Bold"/>
            </a:endParaRPr>
          </a:p>
          <a:p>
            <a:pPr marL="759459" lvl="1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en-US" sz="2799" dirty="0" err="1">
                <a:solidFill>
                  <a:srgbClr val="041D4A"/>
                </a:solidFill>
                <a:latin typeface="Public Sans Bold"/>
              </a:rPr>
              <a:t>Analisi</a:t>
            </a:r>
            <a:r>
              <a:rPr lang="en-US" sz="2799" dirty="0">
                <a:solidFill>
                  <a:srgbClr val="041D4A"/>
                </a:solidFill>
                <a:latin typeface="Public Sans Bold"/>
              </a:rPr>
              <a:t> </a:t>
            </a:r>
            <a:r>
              <a:rPr lang="en-US" sz="2799" dirty="0" err="1">
                <a:solidFill>
                  <a:srgbClr val="041D4A"/>
                </a:solidFill>
                <a:latin typeface="Public Sans Bold"/>
              </a:rPr>
              <a:t>delle</a:t>
            </a:r>
            <a:r>
              <a:rPr lang="en-US" sz="2799" dirty="0">
                <a:solidFill>
                  <a:srgbClr val="041D4A"/>
                </a:solidFill>
                <a:latin typeface="Public Sans Bold"/>
              </a:rPr>
              <a:t> </a:t>
            </a:r>
            <a:r>
              <a:rPr lang="en-US" sz="2799" dirty="0" err="1">
                <a:solidFill>
                  <a:srgbClr val="041D4A"/>
                </a:solidFill>
                <a:latin typeface="Public Sans Bold"/>
              </a:rPr>
              <a:t>richieste</a:t>
            </a:r>
            <a:r>
              <a:rPr lang="en-US" sz="2799" dirty="0">
                <a:solidFill>
                  <a:srgbClr val="041D4A"/>
                </a:solidFill>
                <a:latin typeface="Public Sans Bold"/>
              </a:rPr>
              <a:t> </a:t>
            </a:r>
            <a:r>
              <a:rPr lang="en-US" sz="2799" dirty="0" err="1">
                <a:solidFill>
                  <a:srgbClr val="041D4A"/>
                </a:solidFill>
                <a:latin typeface="Public Sans Bold"/>
              </a:rPr>
              <a:t>ricevute</a:t>
            </a:r>
            <a:endParaRPr lang="en-BE" sz="2799" dirty="0">
              <a:solidFill>
                <a:srgbClr val="041D4A"/>
              </a:solidFill>
              <a:latin typeface="Public Sans Bold"/>
            </a:endParaRPr>
          </a:p>
          <a:p>
            <a:pPr marL="759459" lvl="1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en-BE" sz="2799" dirty="0" err="1">
                <a:solidFill>
                  <a:srgbClr val="041D4A"/>
                </a:solidFill>
                <a:latin typeface="Public Sans Bold"/>
              </a:rPr>
              <a:t>Affari</a:t>
            </a:r>
            <a:r>
              <a:rPr lang="en-BE" sz="2799" dirty="0">
                <a:solidFill>
                  <a:srgbClr val="041D4A"/>
                </a:solidFill>
                <a:latin typeface="Public Sans Bold"/>
              </a:rPr>
              <a:t> </a:t>
            </a:r>
            <a:r>
              <a:rPr lang="en-BE" sz="2799" dirty="0" err="1">
                <a:solidFill>
                  <a:srgbClr val="041D4A"/>
                </a:solidFill>
                <a:latin typeface="Public Sans Bold"/>
              </a:rPr>
              <a:t>europei</a:t>
            </a:r>
            <a:endParaRPr lang="en-US" sz="2799" dirty="0">
              <a:solidFill>
                <a:srgbClr val="041D4A"/>
              </a:solidFill>
              <a:latin typeface="Public Sans Bold"/>
            </a:endParaRPr>
          </a:p>
          <a:p>
            <a:pPr marL="759459" lvl="1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en-BE" sz="2799" dirty="0">
                <a:solidFill>
                  <a:srgbClr val="041D4A"/>
                </a:solidFill>
                <a:latin typeface="Public Sans Bold"/>
              </a:rPr>
              <a:t>Focus </a:t>
            </a:r>
            <a:r>
              <a:rPr lang="en-US" sz="2799" dirty="0">
                <a:solidFill>
                  <a:srgbClr val="041D4A"/>
                </a:solidFill>
                <a:latin typeface="Public Sans Bold"/>
              </a:rPr>
              <a:t>EPR</a:t>
            </a:r>
            <a:endParaRPr lang="en-BE" sz="2799" dirty="0">
              <a:solidFill>
                <a:srgbClr val="041D4A"/>
              </a:solidFill>
              <a:latin typeface="Public Sans Bold"/>
            </a:endParaRPr>
          </a:p>
          <a:p>
            <a:pPr marL="759459" lvl="1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en-BE" sz="2799" dirty="0">
                <a:solidFill>
                  <a:srgbClr val="041D4A"/>
                </a:solidFill>
                <a:latin typeface="Public Sans Bold"/>
              </a:rPr>
              <a:t>Focus PPWR</a:t>
            </a:r>
            <a:endParaRPr lang="en-US" sz="2799" dirty="0">
              <a:solidFill>
                <a:srgbClr val="041D4A"/>
              </a:solidFill>
              <a:latin typeface="Public Sans Bold"/>
            </a:endParaRPr>
          </a:p>
          <a:p>
            <a:pPr marL="759459" lvl="1" indent="-4572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en-BE" sz="2799" dirty="0">
                <a:solidFill>
                  <a:srgbClr val="041D4A"/>
                </a:solidFill>
                <a:latin typeface="Public Sans Bold"/>
              </a:rPr>
              <a:t>Q&amp;A</a:t>
            </a:r>
            <a:endParaRPr lang="en-US" sz="2799" dirty="0">
              <a:solidFill>
                <a:srgbClr val="041D4A"/>
              </a:solidFill>
              <a:latin typeface="Public Sans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5573011" y="8648517"/>
            <a:ext cx="2464086" cy="1391016"/>
          </a:xfrm>
          <a:custGeom>
            <a:avLst/>
            <a:gdLst/>
            <a:ahLst/>
            <a:cxnLst/>
            <a:rect l="l" t="t" r="r" b="b"/>
            <a:pathLst>
              <a:path w="2464086" h="1391016">
                <a:moveTo>
                  <a:pt x="0" y="0"/>
                </a:moveTo>
                <a:lnTo>
                  <a:pt x="2464086" y="0"/>
                </a:lnTo>
                <a:lnTo>
                  <a:pt x="2464086" y="1391016"/>
                </a:lnTo>
                <a:lnTo>
                  <a:pt x="0" y="1391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706" y="4514765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3" name="Freeform 3"/>
          <p:cNvSpPr/>
          <p:nvPr/>
        </p:nvSpPr>
        <p:spPr>
          <a:xfrm>
            <a:off x="15573011" y="8648517"/>
            <a:ext cx="2464086" cy="1391016"/>
          </a:xfrm>
          <a:custGeom>
            <a:avLst/>
            <a:gdLst/>
            <a:ahLst/>
            <a:cxnLst/>
            <a:rect l="l" t="t" r="r" b="b"/>
            <a:pathLst>
              <a:path w="2464086" h="1391016">
                <a:moveTo>
                  <a:pt x="0" y="0"/>
                </a:moveTo>
                <a:lnTo>
                  <a:pt x="2464086" y="0"/>
                </a:lnTo>
                <a:lnTo>
                  <a:pt x="2464086" y="1391016"/>
                </a:lnTo>
                <a:lnTo>
                  <a:pt x="0" y="13910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6" name="TextBox 6"/>
          <p:cNvSpPr txBox="1"/>
          <p:nvPr/>
        </p:nvSpPr>
        <p:spPr>
          <a:xfrm>
            <a:off x="939834" y="3821342"/>
            <a:ext cx="16738566" cy="7319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BE" sz="8000" spc="843" dirty="0">
                <a:solidFill>
                  <a:srgbClr val="041D4A"/>
                </a:solidFill>
                <a:latin typeface="Playfair Display" panose="00000500000000000000" pitchFamily="2" charset="0"/>
              </a:rPr>
              <a:t>DESK NORMATIVE TECNICHE</a:t>
            </a:r>
            <a:endParaRPr lang="en-US" sz="8000" spc="843" dirty="0">
              <a:solidFill>
                <a:srgbClr val="041D4A"/>
              </a:solidFill>
              <a:latin typeface="Playfair Display" panose="00000500000000000000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39834" y="9344024"/>
            <a:ext cx="7862435" cy="404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0"/>
              </a:lnSpc>
            </a:pPr>
            <a:r>
              <a:rPr lang="en-US" sz="2300" dirty="0">
                <a:solidFill>
                  <a:srgbClr val="041D4A"/>
                </a:solidFill>
                <a:latin typeface="Public Sans"/>
              </a:rPr>
              <a:t>2</a:t>
            </a:r>
            <a:r>
              <a:rPr lang="en-BE" sz="2300" dirty="0">
                <a:solidFill>
                  <a:srgbClr val="041D4A"/>
                </a:solidFill>
                <a:latin typeface="Public Sans"/>
              </a:rPr>
              <a:t>4 </a:t>
            </a:r>
            <a:r>
              <a:rPr lang="en-BE" sz="2300" dirty="0" err="1">
                <a:solidFill>
                  <a:srgbClr val="041D4A"/>
                </a:solidFill>
                <a:latin typeface="Public Sans"/>
              </a:rPr>
              <a:t>giugno</a:t>
            </a:r>
            <a:r>
              <a:rPr lang="en-BE" sz="2300" dirty="0">
                <a:solidFill>
                  <a:srgbClr val="041D4A"/>
                </a:solidFill>
                <a:latin typeface="Public Sans"/>
              </a:rPr>
              <a:t> </a:t>
            </a:r>
            <a:r>
              <a:rPr lang="en-US" sz="2300" dirty="0">
                <a:solidFill>
                  <a:srgbClr val="041D4A"/>
                </a:solidFill>
                <a:latin typeface="Public Sans"/>
              </a:rPr>
              <a:t>2024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24A9764-A099-B0A9-70B9-B39B6395140C}"/>
              </a:ext>
            </a:extLst>
          </p:cNvPr>
          <p:cNvSpPr txBox="1"/>
          <p:nvPr/>
        </p:nvSpPr>
        <p:spPr>
          <a:xfrm>
            <a:off x="908458" y="8071436"/>
            <a:ext cx="424176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3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Dott</a:t>
            </a:r>
            <a:r>
              <a:rPr lang="en-BE" sz="23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. Ivan Rappa, </a:t>
            </a:r>
            <a:br>
              <a:rPr lang="en-BE" sz="23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</a:br>
            <a:r>
              <a:rPr lang="en-BE" sz="23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Responsabile</a:t>
            </a:r>
            <a:r>
              <a:rPr lang="en-BE" sz="23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Desk</a:t>
            </a:r>
            <a:br>
              <a:rPr lang="en-BE" sz="23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</a:br>
            <a:r>
              <a:rPr lang="en-BE" sz="23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Ufficio</a:t>
            </a:r>
            <a:r>
              <a:rPr lang="en-BE" sz="2300" dirty="0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 ICE di </a:t>
            </a:r>
            <a:r>
              <a:rPr lang="en-BE" sz="2300" dirty="0" err="1">
                <a:solidFill>
                  <a:schemeClr val="tx2">
                    <a:lumMod val="50000"/>
                  </a:schemeClr>
                </a:solidFill>
                <a:latin typeface="Public Sans" panose="020B0604020202020204" charset="0"/>
              </a:rPr>
              <a:t>Bruxelles</a:t>
            </a:r>
            <a:endParaRPr lang="en-BE" sz="2300" dirty="0">
              <a:solidFill>
                <a:schemeClr val="tx2">
                  <a:lumMod val="50000"/>
                </a:schemeClr>
              </a:solidFill>
              <a:latin typeface="Public Sans" panose="020B0604020202020204" charset="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CF181F3-BFF6-D9A3-0781-53751BAAF49E}"/>
              </a:ext>
            </a:extLst>
          </p:cNvPr>
          <p:cNvSpPr/>
          <p:nvPr/>
        </p:nvSpPr>
        <p:spPr>
          <a:xfrm>
            <a:off x="13913767" y="8864918"/>
            <a:ext cx="1659244" cy="958213"/>
          </a:xfrm>
          <a:custGeom>
            <a:avLst/>
            <a:gdLst/>
            <a:ahLst/>
            <a:cxnLst/>
            <a:rect l="l" t="t" r="r" b="b"/>
            <a:pathLst>
              <a:path w="1659244" h="958213">
                <a:moveTo>
                  <a:pt x="0" y="0"/>
                </a:moveTo>
                <a:lnTo>
                  <a:pt x="1659244" y="0"/>
                </a:lnTo>
                <a:lnTo>
                  <a:pt x="1659244" y="958214"/>
                </a:lnTo>
                <a:lnTo>
                  <a:pt x="0" y="958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81730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041D4A"/>
                </a:solidFill>
                <a:latin typeface="Public Sans Bold"/>
              </a:rPr>
              <a:t>IL DESK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4" name="Freeform 4"/>
          <p:cNvSpPr/>
          <p:nvPr/>
        </p:nvSpPr>
        <p:spPr>
          <a:xfrm>
            <a:off x="15573011" y="8648517"/>
            <a:ext cx="2464086" cy="1391016"/>
          </a:xfrm>
          <a:custGeom>
            <a:avLst/>
            <a:gdLst/>
            <a:ahLst/>
            <a:cxnLst/>
            <a:rect l="l" t="t" r="r" b="b"/>
            <a:pathLst>
              <a:path w="2464086" h="1391016">
                <a:moveTo>
                  <a:pt x="0" y="0"/>
                </a:moveTo>
                <a:lnTo>
                  <a:pt x="2464086" y="0"/>
                </a:lnTo>
                <a:lnTo>
                  <a:pt x="2464086" y="1391016"/>
                </a:lnTo>
                <a:lnTo>
                  <a:pt x="0" y="1391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5" name="Freeform 5"/>
          <p:cNvSpPr/>
          <p:nvPr/>
        </p:nvSpPr>
        <p:spPr>
          <a:xfrm>
            <a:off x="13913767" y="8864918"/>
            <a:ext cx="1659244" cy="958213"/>
          </a:xfrm>
          <a:custGeom>
            <a:avLst/>
            <a:gdLst/>
            <a:ahLst/>
            <a:cxnLst/>
            <a:rect l="l" t="t" r="r" b="b"/>
            <a:pathLst>
              <a:path w="1659244" h="958213">
                <a:moveTo>
                  <a:pt x="0" y="0"/>
                </a:moveTo>
                <a:lnTo>
                  <a:pt x="1659244" y="0"/>
                </a:lnTo>
                <a:lnTo>
                  <a:pt x="1659244" y="958214"/>
                </a:lnTo>
                <a:lnTo>
                  <a:pt x="0" y="958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6" name="TextBox 6"/>
          <p:cNvSpPr txBox="1"/>
          <p:nvPr/>
        </p:nvSpPr>
        <p:spPr>
          <a:xfrm>
            <a:off x="9139238" y="4652327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1006871" y="3162300"/>
            <a:ext cx="17676423" cy="492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99"/>
              </a:lnSpc>
            </a:pPr>
            <a:r>
              <a:rPr lang="en-US" sz="3399" dirty="0" err="1">
                <a:solidFill>
                  <a:srgbClr val="041D4A"/>
                </a:solidFill>
                <a:latin typeface="Open Sans"/>
              </a:rPr>
              <a:t>Creato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per </a:t>
            </a:r>
            <a:r>
              <a:rPr lang="en-US" sz="3399" dirty="0" err="1">
                <a:solidFill>
                  <a:srgbClr val="041D4A"/>
                </a:solidFill>
                <a:latin typeface="Open Sans"/>
              </a:rPr>
              <a:t>agevolare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le </a:t>
            </a:r>
            <a:r>
              <a:rPr lang="en-US" sz="3399" dirty="0" err="1">
                <a:solidFill>
                  <a:srgbClr val="041D4A"/>
                </a:solidFill>
                <a:latin typeface="Open Sans Bold"/>
              </a:rPr>
              <a:t>aziende</a:t>
            </a:r>
            <a:r>
              <a:rPr lang="en-US" sz="3399" dirty="0">
                <a:solidFill>
                  <a:srgbClr val="041D4A"/>
                </a:solidFill>
                <a:latin typeface="Open Sans Bold"/>
              </a:rPr>
              <a:t> </a:t>
            </a:r>
            <a:r>
              <a:rPr lang="en-US" sz="3399" dirty="0" err="1">
                <a:solidFill>
                  <a:srgbClr val="041D4A"/>
                </a:solidFill>
                <a:latin typeface="Open Sans Bold"/>
              </a:rPr>
              <a:t>italiane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e le </a:t>
            </a:r>
            <a:r>
              <a:rPr lang="en-US" sz="3399" dirty="0" err="1">
                <a:solidFill>
                  <a:srgbClr val="041D4A"/>
                </a:solidFill>
                <a:latin typeface="Open Sans Bold"/>
              </a:rPr>
              <a:t>associazioni</a:t>
            </a:r>
            <a:r>
              <a:rPr lang="en-US" sz="3399" dirty="0">
                <a:solidFill>
                  <a:srgbClr val="041D4A"/>
                </a:solidFill>
                <a:latin typeface="Open Sans Bold"/>
              </a:rPr>
              <a:t> di </a:t>
            </a:r>
            <a:r>
              <a:rPr lang="en-US" sz="3399" dirty="0" err="1">
                <a:solidFill>
                  <a:srgbClr val="041D4A"/>
                </a:solidFill>
                <a:latin typeface="Open Sans Bold"/>
              </a:rPr>
              <a:t>categoria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a</a:t>
            </a:r>
          </a:p>
          <a:p>
            <a:pPr>
              <a:lnSpc>
                <a:spcPts val="6799"/>
              </a:lnSpc>
            </a:pPr>
            <a:r>
              <a:rPr lang="en-US" sz="3399" dirty="0" err="1">
                <a:solidFill>
                  <a:srgbClr val="041D4A"/>
                </a:solidFill>
                <a:latin typeface="Open Sans"/>
              </a:rPr>
              <a:t>interfacciarsi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con la </a:t>
            </a:r>
            <a:r>
              <a:rPr lang="en-US" sz="3399" dirty="0" err="1">
                <a:solidFill>
                  <a:srgbClr val="041D4A"/>
                </a:solidFill>
                <a:latin typeface="Open Sans"/>
              </a:rPr>
              <a:t>moltitudine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di normative e </a:t>
            </a:r>
            <a:r>
              <a:rPr lang="en-US" sz="3399" dirty="0" err="1">
                <a:solidFill>
                  <a:srgbClr val="041D4A"/>
                </a:solidFill>
                <a:latin typeface="Open Sans"/>
              </a:rPr>
              <a:t>regolamenti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41D4A"/>
                </a:solidFill>
                <a:latin typeface="Open Sans"/>
              </a:rPr>
              <a:t>dell’Unione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</a:t>
            </a:r>
          </a:p>
          <a:p>
            <a:pPr>
              <a:lnSpc>
                <a:spcPts val="6799"/>
              </a:lnSpc>
            </a:pPr>
            <a:r>
              <a:rPr lang="en-US" sz="3399" dirty="0" err="1">
                <a:solidFill>
                  <a:srgbClr val="041D4A"/>
                </a:solidFill>
                <a:latin typeface="Open Sans"/>
              </a:rPr>
              <a:t>Europea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, il </a:t>
            </a:r>
            <a:r>
              <a:rPr lang="en-US" sz="3399" dirty="0">
                <a:solidFill>
                  <a:srgbClr val="041D4A"/>
                </a:solidFill>
                <a:latin typeface="Open Sans Bold"/>
              </a:rPr>
              <a:t>Desk Normative </a:t>
            </a:r>
            <a:r>
              <a:rPr lang="en-US" sz="3399" dirty="0" err="1">
                <a:solidFill>
                  <a:srgbClr val="041D4A"/>
                </a:solidFill>
                <a:latin typeface="Open Sans Bold"/>
              </a:rPr>
              <a:t>Tecniche</a:t>
            </a:r>
            <a:r>
              <a:rPr lang="en-US" sz="3399" dirty="0">
                <a:solidFill>
                  <a:srgbClr val="041D4A"/>
                </a:solidFill>
                <a:latin typeface="Open Sans Bold"/>
              </a:rPr>
              <a:t> UE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41D4A"/>
                </a:solidFill>
                <a:latin typeface="Open Sans"/>
              </a:rPr>
              <a:t>offre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41D4A"/>
                </a:solidFill>
                <a:latin typeface="Open Sans"/>
              </a:rPr>
              <a:t>supporto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per </a:t>
            </a:r>
            <a:r>
              <a:rPr lang="en-US" sz="3399" dirty="0" err="1">
                <a:solidFill>
                  <a:srgbClr val="041D4A"/>
                </a:solidFill>
                <a:latin typeface="Open Sans"/>
              </a:rPr>
              <a:t>interfacciarsi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con la </a:t>
            </a:r>
            <a:r>
              <a:rPr lang="en-US" sz="3399" dirty="0" err="1">
                <a:solidFill>
                  <a:srgbClr val="041D4A"/>
                </a:solidFill>
                <a:latin typeface="Open Sans"/>
              </a:rPr>
              <a:t>moltitudine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di </a:t>
            </a:r>
            <a:r>
              <a:rPr lang="en-US" sz="3399" dirty="0" err="1">
                <a:solidFill>
                  <a:srgbClr val="041D4A"/>
                </a:solidFill>
                <a:latin typeface="Open Sans Bold"/>
              </a:rPr>
              <a:t>regolamenti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41D4A"/>
                </a:solidFill>
                <a:latin typeface="Open Sans"/>
              </a:rPr>
              <a:t>europei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, </a:t>
            </a:r>
            <a:r>
              <a:rPr lang="en-US" sz="3399" dirty="0" err="1">
                <a:solidFill>
                  <a:srgbClr val="041D4A"/>
                </a:solidFill>
                <a:latin typeface="Open Sans"/>
              </a:rPr>
              <a:t>eventualmente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con il </a:t>
            </a:r>
            <a:r>
              <a:rPr lang="en-US" sz="3399" dirty="0" err="1">
                <a:solidFill>
                  <a:srgbClr val="041D4A"/>
                </a:solidFill>
                <a:latin typeface="Open Sans"/>
              </a:rPr>
              <a:t>supporto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di </a:t>
            </a:r>
            <a:r>
              <a:rPr lang="en-US" sz="3399" dirty="0" err="1">
                <a:solidFill>
                  <a:srgbClr val="041D4A"/>
                </a:solidFill>
                <a:latin typeface="Open Sans"/>
              </a:rPr>
              <a:t>qualificati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</a:t>
            </a:r>
          </a:p>
          <a:p>
            <a:pPr>
              <a:lnSpc>
                <a:spcPts val="6799"/>
              </a:lnSpc>
            </a:pPr>
            <a:r>
              <a:rPr lang="en-US" sz="3399" dirty="0" err="1">
                <a:solidFill>
                  <a:srgbClr val="041D4A"/>
                </a:solidFill>
                <a:latin typeface="Open Sans Bold"/>
              </a:rPr>
              <a:t>studi</a:t>
            </a:r>
            <a:r>
              <a:rPr lang="en-US" sz="3399" dirty="0">
                <a:solidFill>
                  <a:srgbClr val="041D4A"/>
                </a:solidFill>
                <a:latin typeface="Open Sans Bold"/>
              </a:rPr>
              <a:t> </a:t>
            </a:r>
            <a:r>
              <a:rPr lang="en-US" sz="3399" dirty="0" err="1">
                <a:solidFill>
                  <a:srgbClr val="041D4A"/>
                </a:solidFill>
                <a:latin typeface="Open Sans Bold"/>
              </a:rPr>
              <a:t>legali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a </a:t>
            </a:r>
            <a:r>
              <a:rPr lang="en-US" sz="3399" dirty="0" err="1">
                <a:solidFill>
                  <a:srgbClr val="041D4A"/>
                </a:solidFill>
                <a:latin typeface="Open Sans"/>
              </a:rPr>
              <a:t>Bruxelles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.</a:t>
            </a:r>
          </a:p>
          <a:p>
            <a:pPr>
              <a:lnSpc>
                <a:spcPts val="4759"/>
              </a:lnSpc>
            </a:pPr>
            <a:endParaRPr lang="en-US" sz="3399" dirty="0">
              <a:solidFill>
                <a:srgbClr val="041D4A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041D4A"/>
                </a:solidFill>
                <a:latin typeface="Public Sans Bold"/>
              </a:rPr>
              <a:t>IL DESK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4" name="Freeform 4"/>
          <p:cNvSpPr/>
          <p:nvPr/>
        </p:nvSpPr>
        <p:spPr>
          <a:xfrm>
            <a:off x="15573011" y="8648517"/>
            <a:ext cx="2464086" cy="1391016"/>
          </a:xfrm>
          <a:custGeom>
            <a:avLst/>
            <a:gdLst/>
            <a:ahLst/>
            <a:cxnLst/>
            <a:rect l="l" t="t" r="r" b="b"/>
            <a:pathLst>
              <a:path w="2464086" h="1391016">
                <a:moveTo>
                  <a:pt x="0" y="0"/>
                </a:moveTo>
                <a:lnTo>
                  <a:pt x="2464086" y="0"/>
                </a:lnTo>
                <a:lnTo>
                  <a:pt x="2464086" y="1391016"/>
                </a:lnTo>
                <a:lnTo>
                  <a:pt x="0" y="1391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5" name="Freeform 5"/>
          <p:cNvSpPr/>
          <p:nvPr/>
        </p:nvSpPr>
        <p:spPr>
          <a:xfrm>
            <a:off x="13913767" y="8864918"/>
            <a:ext cx="1659244" cy="958213"/>
          </a:xfrm>
          <a:custGeom>
            <a:avLst/>
            <a:gdLst/>
            <a:ahLst/>
            <a:cxnLst/>
            <a:rect l="l" t="t" r="r" b="b"/>
            <a:pathLst>
              <a:path w="1659244" h="958213">
                <a:moveTo>
                  <a:pt x="0" y="0"/>
                </a:moveTo>
                <a:lnTo>
                  <a:pt x="1659244" y="0"/>
                </a:lnTo>
                <a:lnTo>
                  <a:pt x="1659244" y="958214"/>
                </a:lnTo>
                <a:lnTo>
                  <a:pt x="0" y="958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6" name="TextBox 6"/>
          <p:cNvSpPr txBox="1"/>
          <p:nvPr/>
        </p:nvSpPr>
        <p:spPr>
          <a:xfrm>
            <a:off x="9139238" y="4652327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1028695" y="1940108"/>
            <a:ext cx="17259305" cy="8099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99"/>
              </a:lnSpc>
            </a:pPr>
            <a:r>
              <a:rPr lang="en-US" sz="3399" dirty="0">
                <a:solidFill>
                  <a:srgbClr val="041D4A"/>
                </a:solidFill>
                <a:latin typeface="Open Sans"/>
              </a:rPr>
              <a:t>I </a:t>
            </a:r>
            <a:r>
              <a:rPr lang="en-US" sz="3399" dirty="0" err="1">
                <a:solidFill>
                  <a:srgbClr val="041D4A"/>
                </a:solidFill>
                <a:latin typeface="Open Sans"/>
              </a:rPr>
              <a:t>Servizi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del Desk </a:t>
            </a:r>
            <a:r>
              <a:rPr lang="en-US" sz="3399" dirty="0" err="1">
                <a:solidFill>
                  <a:srgbClr val="041D4A"/>
                </a:solidFill>
                <a:latin typeface="Open Sans"/>
              </a:rPr>
              <a:t>sono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US" sz="3399" u="sng" dirty="0" err="1">
                <a:solidFill>
                  <a:srgbClr val="041D4A"/>
                </a:solidFill>
                <a:latin typeface="Open Sans Bold"/>
              </a:rPr>
              <a:t>gratuiti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e </a:t>
            </a:r>
            <a:r>
              <a:rPr lang="en-US" sz="3399" dirty="0" err="1">
                <a:solidFill>
                  <a:srgbClr val="041D4A"/>
                </a:solidFill>
                <a:latin typeface="Open Sans"/>
              </a:rPr>
              <a:t>includono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: </a:t>
            </a:r>
          </a:p>
          <a:p>
            <a:pPr>
              <a:lnSpc>
                <a:spcPts val="6799"/>
              </a:lnSpc>
            </a:pPr>
            <a:endParaRPr lang="en-US" sz="3399" dirty="0">
              <a:solidFill>
                <a:srgbClr val="041D4A"/>
              </a:solidFill>
              <a:latin typeface="Open Sans"/>
            </a:endParaRPr>
          </a:p>
          <a:p>
            <a:pPr>
              <a:lnSpc>
                <a:spcPts val="6799"/>
              </a:lnSpc>
            </a:pPr>
            <a:r>
              <a:rPr lang="en-US" sz="3399" dirty="0">
                <a:solidFill>
                  <a:srgbClr val="041D4A"/>
                </a:solidFill>
                <a:latin typeface="Open Sans"/>
              </a:rPr>
              <a:t>•</a:t>
            </a:r>
            <a:r>
              <a:rPr lang="en-US" sz="3399" dirty="0" err="1">
                <a:solidFill>
                  <a:srgbClr val="041D4A"/>
                </a:solidFill>
                <a:latin typeface="Open Sans Bold"/>
              </a:rPr>
              <a:t>Interpretazione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41D4A"/>
                </a:solidFill>
                <a:latin typeface="Open Sans"/>
              </a:rPr>
              <a:t>della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41D4A"/>
                </a:solidFill>
                <a:latin typeface="Open Sans"/>
              </a:rPr>
              <a:t>normativa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41D4A"/>
                </a:solidFill>
                <a:latin typeface="Open Sans"/>
              </a:rPr>
              <a:t>europea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</a:t>
            </a:r>
          </a:p>
          <a:p>
            <a:pPr>
              <a:lnSpc>
                <a:spcPts val="6799"/>
              </a:lnSpc>
            </a:pPr>
            <a:r>
              <a:rPr lang="en-US" sz="3399" dirty="0">
                <a:solidFill>
                  <a:srgbClr val="041D4A"/>
                </a:solidFill>
                <a:latin typeface="Open Sans"/>
              </a:rPr>
              <a:t>•</a:t>
            </a:r>
            <a:r>
              <a:rPr lang="en-US" sz="3399" dirty="0" err="1">
                <a:solidFill>
                  <a:srgbClr val="041D4A"/>
                </a:solidFill>
                <a:latin typeface="Open Sans"/>
              </a:rPr>
              <a:t>Fornitura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di </a:t>
            </a:r>
            <a:r>
              <a:rPr lang="en-US" sz="3399" dirty="0" err="1">
                <a:solidFill>
                  <a:srgbClr val="041D4A"/>
                </a:solidFill>
                <a:latin typeface="Open Sans Bold"/>
              </a:rPr>
              <a:t>suggerimenti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41D4A"/>
                </a:solidFill>
                <a:latin typeface="Open Sans"/>
              </a:rPr>
              <a:t>pratici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.</a:t>
            </a:r>
          </a:p>
          <a:p>
            <a:pPr>
              <a:lnSpc>
                <a:spcPts val="6799"/>
              </a:lnSpc>
            </a:pPr>
            <a:r>
              <a:rPr lang="en-US" sz="3399" dirty="0">
                <a:solidFill>
                  <a:srgbClr val="041D4A"/>
                </a:solidFill>
                <a:latin typeface="Open Sans"/>
              </a:rPr>
              <a:t>•</a:t>
            </a:r>
            <a:r>
              <a:rPr lang="en-US" sz="3399" dirty="0">
                <a:solidFill>
                  <a:srgbClr val="041D4A"/>
                </a:solidFill>
                <a:latin typeface="Open Sans Bold"/>
              </a:rPr>
              <a:t>Aggiornamenti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circa </a:t>
            </a:r>
            <a:r>
              <a:rPr lang="en-US" sz="3399" dirty="0" err="1">
                <a:solidFill>
                  <a:srgbClr val="041D4A"/>
                </a:solidFill>
                <a:latin typeface="Open Sans"/>
              </a:rPr>
              <a:t>eventuali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41D4A"/>
                </a:solidFill>
                <a:latin typeface="Open Sans"/>
              </a:rPr>
              <a:t>modifiche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41D4A"/>
                </a:solidFill>
                <a:latin typeface="Open Sans"/>
              </a:rPr>
              <a:t>alla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41D4A"/>
                </a:solidFill>
                <a:latin typeface="Open Sans"/>
              </a:rPr>
              <a:t>legge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e </a:t>
            </a:r>
            <a:r>
              <a:rPr lang="en-US" sz="3399" dirty="0" err="1">
                <a:solidFill>
                  <a:srgbClr val="041D4A"/>
                </a:solidFill>
                <a:latin typeface="Open Sans"/>
              </a:rPr>
              <a:t>migliori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41D4A"/>
                </a:solidFill>
                <a:latin typeface="Open Sans"/>
              </a:rPr>
              <a:t>pratiche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. </a:t>
            </a:r>
          </a:p>
          <a:p>
            <a:pPr>
              <a:lnSpc>
                <a:spcPts val="6799"/>
              </a:lnSpc>
            </a:pPr>
            <a:r>
              <a:rPr lang="en-US" sz="3399" dirty="0">
                <a:solidFill>
                  <a:srgbClr val="041D4A"/>
                </a:solidFill>
                <a:latin typeface="Open Sans"/>
              </a:rPr>
              <a:t>•</a:t>
            </a:r>
            <a:r>
              <a:rPr lang="en-US" sz="3399" dirty="0" err="1">
                <a:solidFill>
                  <a:srgbClr val="041D4A"/>
                </a:solidFill>
                <a:latin typeface="Open Sans"/>
              </a:rPr>
              <a:t>Supporto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41D4A"/>
                </a:solidFill>
                <a:latin typeface="Open Sans"/>
              </a:rPr>
              <a:t>nella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41D4A"/>
                </a:solidFill>
                <a:latin typeface="Open Sans Bold"/>
              </a:rPr>
              <a:t>preparazione</a:t>
            </a:r>
            <a:r>
              <a:rPr lang="en-US" sz="3399" dirty="0">
                <a:solidFill>
                  <a:srgbClr val="041D4A"/>
                </a:solidFill>
                <a:latin typeface="Open Sans Bold"/>
              </a:rPr>
              <a:t> </a:t>
            </a:r>
            <a:r>
              <a:rPr lang="en-US" sz="3399" dirty="0" err="1">
                <a:solidFill>
                  <a:srgbClr val="041D4A"/>
                </a:solidFill>
                <a:latin typeface="Open Sans Bold"/>
              </a:rPr>
              <a:t>dei</a:t>
            </a:r>
            <a:r>
              <a:rPr lang="en-US" sz="3399" dirty="0">
                <a:solidFill>
                  <a:srgbClr val="041D4A"/>
                </a:solidFill>
                <a:latin typeface="Open Sans Bold"/>
              </a:rPr>
              <a:t> </a:t>
            </a:r>
            <a:r>
              <a:rPr lang="en-US" sz="3399" dirty="0" err="1">
                <a:solidFill>
                  <a:srgbClr val="041D4A"/>
                </a:solidFill>
                <a:latin typeface="Open Sans Bold"/>
              </a:rPr>
              <a:t>documenti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41D4A"/>
                </a:solidFill>
                <a:latin typeface="Open Sans"/>
              </a:rPr>
              <a:t>necessari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. </a:t>
            </a:r>
          </a:p>
          <a:p>
            <a:pPr>
              <a:lnSpc>
                <a:spcPts val="6799"/>
              </a:lnSpc>
            </a:pPr>
            <a:r>
              <a:rPr lang="en-US" sz="3399" dirty="0">
                <a:solidFill>
                  <a:srgbClr val="041D4A"/>
                </a:solidFill>
                <a:latin typeface="Open Sans"/>
              </a:rPr>
              <a:t>•</a:t>
            </a:r>
            <a:r>
              <a:rPr lang="en-US" sz="3399" dirty="0" err="1">
                <a:solidFill>
                  <a:srgbClr val="041D4A"/>
                </a:solidFill>
                <a:latin typeface="Open Sans"/>
              </a:rPr>
              <a:t>Invito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a </a:t>
            </a:r>
            <a:r>
              <a:rPr lang="en-US" sz="3399" dirty="0">
                <a:solidFill>
                  <a:srgbClr val="041D4A"/>
                </a:solidFill>
                <a:latin typeface="Open Sans Bold"/>
              </a:rPr>
              <a:t>workshop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e </a:t>
            </a:r>
            <a:r>
              <a:rPr lang="en-US" sz="3399" dirty="0" err="1">
                <a:solidFill>
                  <a:srgbClr val="041D4A"/>
                </a:solidFill>
                <a:latin typeface="Open Sans Bold"/>
              </a:rPr>
              <a:t>seminari</a:t>
            </a:r>
            <a:r>
              <a:rPr lang="en-US" sz="3399" dirty="0">
                <a:solidFill>
                  <a:srgbClr val="041D4A"/>
                </a:solidFill>
                <a:latin typeface="Open Sans Bold"/>
              </a:rPr>
              <a:t> </a:t>
            </a:r>
            <a:r>
              <a:rPr lang="en-US" sz="3399" dirty="0" err="1">
                <a:solidFill>
                  <a:srgbClr val="041D4A"/>
                </a:solidFill>
                <a:latin typeface="Open Sans Bold"/>
              </a:rPr>
              <a:t>informativi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41D4A"/>
                </a:solidFill>
                <a:latin typeface="Open Sans"/>
              </a:rPr>
              <a:t>sulle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normative </a:t>
            </a:r>
            <a:r>
              <a:rPr lang="en-US" sz="3399" dirty="0" err="1">
                <a:solidFill>
                  <a:srgbClr val="041D4A"/>
                </a:solidFill>
                <a:latin typeface="Open Sans"/>
              </a:rPr>
              <a:t>europee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e/o </a:t>
            </a:r>
            <a:r>
              <a:rPr lang="en-US" sz="3399" dirty="0" err="1">
                <a:solidFill>
                  <a:srgbClr val="041D4A"/>
                </a:solidFill>
                <a:latin typeface="Open Sans"/>
              </a:rPr>
              <a:t>problematiche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41D4A"/>
                </a:solidFill>
                <a:latin typeface="Open Sans"/>
              </a:rPr>
              <a:t>d’interesse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41D4A"/>
                </a:solidFill>
                <a:latin typeface="Open Sans"/>
              </a:rPr>
              <a:t>comune</a:t>
            </a:r>
            <a:r>
              <a:rPr lang="en-US" sz="3399" dirty="0">
                <a:solidFill>
                  <a:srgbClr val="041D4A"/>
                </a:solidFill>
                <a:latin typeface="Open Sans"/>
              </a:rPr>
              <a:t>.</a:t>
            </a:r>
          </a:p>
          <a:p>
            <a:pPr>
              <a:lnSpc>
                <a:spcPts val="4759"/>
              </a:lnSpc>
            </a:pPr>
            <a:endParaRPr lang="en-US" sz="3399" dirty="0">
              <a:solidFill>
                <a:srgbClr val="041D4A"/>
              </a:solidFill>
              <a:latin typeface="Open Sans"/>
            </a:endParaRPr>
          </a:p>
          <a:p>
            <a:pPr>
              <a:lnSpc>
                <a:spcPts val="4759"/>
              </a:lnSpc>
            </a:pPr>
            <a:endParaRPr lang="en-US" sz="3399" dirty="0">
              <a:solidFill>
                <a:srgbClr val="041D4A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871" y="942975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041D4A"/>
                </a:solidFill>
                <a:latin typeface="Public Sans Bold"/>
              </a:rPr>
              <a:t>STRATEGIA PROMOZIONALE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4" name="Freeform 4"/>
          <p:cNvSpPr/>
          <p:nvPr/>
        </p:nvSpPr>
        <p:spPr>
          <a:xfrm>
            <a:off x="15573011" y="8648517"/>
            <a:ext cx="2464086" cy="1391016"/>
          </a:xfrm>
          <a:custGeom>
            <a:avLst/>
            <a:gdLst/>
            <a:ahLst/>
            <a:cxnLst/>
            <a:rect l="l" t="t" r="r" b="b"/>
            <a:pathLst>
              <a:path w="2464086" h="1391016">
                <a:moveTo>
                  <a:pt x="0" y="0"/>
                </a:moveTo>
                <a:lnTo>
                  <a:pt x="2464086" y="0"/>
                </a:lnTo>
                <a:lnTo>
                  <a:pt x="2464086" y="1391016"/>
                </a:lnTo>
                <a:lnTo>
                  <a:pt x="0" y="1391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5" name="Freeform 5"/>
          <p:cNvSpPr/>
          <p:nvPr/>
        </p:nvSpPr>
        <p:spPr>
          <a:xfrm>
            <a:off x="13913767" y="8864918"/>
            <a:ext cx="1659244" cy="958213"/>
          </a:xfrm>
          <a:custGeom>
            <a:avLst/>
            <a:gdLst/>
            <a:ahLst/>
            <a:cxnLst/>
            <a:rect l="l" t="t" r="r" b="b"/>
            <a:pathLst>
              <a:path w="1659244" h="958213">
                <a:moveTo>
                  <a:pt x="0" y="0"/>
                </a:moveTo>
                <a:lnTo>
                  <a:pt x="1659244" y="0"/>
                </a:lnTo>
                <a:lnTo>
                  <a:pt x="1659244" y="958214"/>
                </a:lnTo>
                <a:lnTo>
                  <a:pt x="0" y="958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6" name="TextBox 6"/>
          <p:cNvSpPr txBox="1"/>
          <p:nvPr/>
        </p:nvSpPr>
        <p:spPr>
          <a:xfrm>
            <a:off x="787498" y="2515907"/>
            <a:ext cx="16669345" cy="4659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7513"/>
              </a:lnSpc>
              <a:buFont typeface="Arial"/>
              <a:buChar char="•"/>
            </a:pPr>
            <a:r>
              <a:rPr lang="en-US" sz="3399" spc="652">
                <a:solidFill>
                  <a:srgbClr val="041D4A"/>
                </a:solidFill>
                <a:latin typeface="Open Sans"/>
              </a:rPr>
              <a:t>Pubblicazione del comunicato tramite </a:t>
            </a:r>
            <a:r>
              <a:rPr lang="en-US" sz="3399" spc="652">
                <a:solidFill>
                  <a:srgbClr val="041D4A"/>
                </a:solidFill>
                <a:latin typeface="Open Sans Bold"/>
              </a:rPr>
              <a:t>canali ICE</a:t>
            </a:r>
          </a:p>
          <a:p>
            <a:pPr marL="734059" lvl="1" indent="-367030" algn="l">
              <a:lnSpc>
                <a:spcPts val="7513"/>
              </a:lnSpc>
              <a:buFont typeface="Arial"/>
              <a:buChar char="•"/>
            </a:pPr>
            <a:r>
              <a:rPr lang="en-US" sz="3399" spc="652">
                <a:solidFill>
                  <a:srgbClr val="041D4A"/>
                </a:solidFill>
                <a:latin typeface="Open Sans"/>
              </a:rPr>
              <a:t>Effetto moltiplicatore di </a:t>
            </a:r>
            <a:r>
              <a:rPr lang="en-US" sz="3399" spc="652">
                <a:solidFill>
                  <a:srgbClr val="041D4A"/>
                </a:solidFill>
                <a:latin typeface="Open Sans Bold"/>
              </a:rPr>
              <a:t>canali Confindustria</a:t>
            </a:r>
            <a:r>
              <a:rPr lang="en-US" sz="3399" spc="652">
                <a:solidFill>
                  <a:srgbClr val="041D4A"/>
                </a:solidFill>
                <a:latin typeface="Open Sans"/>
              </a:rPr>
              <a:t>, ass. cat. </a:t>
            </a:r>
          </a:p>
          <a:p>
            <a:pPr marL="734059" lvl="1" indent="-367030">
              <a:lnSpc>
                <a:spcPts val="7513"/>
              </a:lnSpc>
              <a:buFont typeface="Arial"/>
              <a:buChar char="•"/>
            </a:pPr>
            <a:r>
              <a:rPr lang="en-US" sz="3399" spc="652">
                <a:solidFill>
                  <a:srgbClr val="041D4A"/>
                </a:solidFill>
                <a:latin typeface="Open Sans"/>
              </a:rPr>
              <a:t>Pubblicazione </a:t>
            </a:r>
            <a:r>
              <a:rPr lang="en-US" sz="3399" spc="652">
                <a:solidFill>
                  <a:srgbClr val="041D4A"/>
                </a:solidFill>
                <a:latin typeface="Open Sans Bold"/>
              </a:rPr>
              <a:t>canali ambasciata</a:t>
            </a:r>
            <a:r>
              <a:rPr lang="en-US" sz="3399" spc="652">
                <a:solidFill>
                  <a:srgbClr val="041D4A"/>
                </a:solidFill>
                <a:latin typeface="Open Sans"/>
              </a:rPr>
              <a:t> e </a:t>
            </a:r>
            <a:r>
              <a:rPr lang="en-US" sz="3399" spc="652">
                <a:solidFill>
                  <a:srgbClr val="041D4A"/>
                </a:solidFill>
                <a:latin typeface="Open Sans Bold"/>
              </a:rPr>
              <a:t>stampa</a:t>
            </a:r>
          </a:p>
          <a:p>
            <a:pPr marL="734059" lvl="1" indent="-367030">
              <a:lnSpc>
                <a:spcPts val="7513"/>
              </a:lnSpc>
              <a:buFont typeface="Arial"/>
              <a:buChar char="•"/>
            </a:pPr>
            <a:r>
              <a:rPr lang="en-US" sz="3399" spc="652">
                <a:solidFill>
                  <a:srgbClr val="041D4A"/>
                </a:solidFill>
                <a:latin typeface="Open Sans"/>
              </a:rPr>
              <a:t>Evento informativo per </a:t>
            </a:r>
            <a:r>
              <a:rPr lang="en-US" sz="3399" spc="652">
                <a:solidFill>
                  <a:srgbClr val="041D4A"/>
                </a:solidFill>
                <a:latin typeface="Open Sans Bold"/>
              </a:rPr>
              <a:t>delegazioni regionali</a:t>
            </a:r>
          </a:p>
          <a:p>
            <a:pPr marL="734059" lvl="1" indent="-367030">
              <a:lnSpc>
                <a:spcPts val="7513"/>
              </a:lnSpc>
              <a:buFont typeface="Arial"/>
              <a:buChar char="•"/>
            </a:pPr>
            <a:r>
              <a:rPr lang="en-US" sz="3399" spc="652">
                <a:solidFill>
                  <a:srgbClr val="041D4A"/>
                </a:solidFill>
                <a:latin typeface="Open Sans Bold"/>
              </a:rPr>
              <a:t>Webinar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63778" y="8031828"/>
            <a:ext cx="3761659" cy="687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8"/>
              </a:lnSpc>
            </a:pPr>
            <a:r>
              <a:rPr lang="en-US" sz="2899" spc="14">
                <a:solidFill>
                  <a:srgbClr val="041D4A"/>
                </a:solidFill>
                <a:latin typeface="Playfair Display Bold Italics"/>
              </a:rPr>
              <a:t>Provenienza Geografica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263170" y="8198516"/>
            <a:ext cx="3761659" cy="354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8"/>
              </a:lnSpc>
            </a:pPr>
            <a:r>
              <a:rPr lang="en-US" sz="2899" spc="14">
                <a:solidFill>
                  <a:srgbClr val="041D4A"/>
                </a:solidFill>
                <a:latin typeface="Playfair Display Bold Italics"/>
              </a:rPr>
              <a:t>Normative coinvolte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5" name="Freeform 5"/>
          <p:cNvSpPr/>
          <p:nvPr/>
        </p:nvSpPr>
        <p:spPr>
          <a:xfrm>
            <a:off x="15573011" y="8648517"/>
            <a:ext cx="2464086" cy="1391016"/>
          </a:xfrm>
          <a:custGeom>
            <a:avLst/>
            <a:gdLst/>
            <a:ahLst/>
            <a:cxnLst/>
            <a:rect l="l" t="t" r="r" b="b"/>
            <a:pathLst>
              <a:path w="2464086" h="1391016">
                <a:moveTo>
                  <a:pt x="0" y="0"/>
                </a:moveTo>
                <a:lnTo>
                  <a:pt x="2464086" y="0"/>
                </a:lnTo>
                <a:lnTo>
                  <a:pt x="2464086" y="1391016"/>
                </a:lnTo>
                <a:lnTo>
                  <a:pt x="0" y="1391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6" name="Freeform 6"/>
          <p:cNvSpPr/>
          <p:nvPr/>
        </p:nvSpPr>
        <p:spPr>
          <a:xfrm>
            <a:off x="13913767" y="8864918"/>
            <a:ext cx="1659244" cy="958213"/>
          </a:xfrm>
          <a:custGeom>
            <a:avLst/>
            <a:gdLst/>
            <a:ahLst/>
            <a:cxnLst/>
            <a:rect l="l" t="t" r="r" b="b"/>
            <a:pathLst>
              <a:path w="1659244" h="958213">
                <a:moveTo>
                  <a:pt x="0" y="0"/>
                </a:moveTo>
                <a:lnTo>
                  <a:pt x="1659244" y="0"/>
                </a:lnTo>
                <a:lnTo>
                  <a:pt x="1659244" y="958214"/>
                </a:lnTo>
                <a:lnTo>
                  <a:pt x="0" y="958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11" name="TextBox 11"/>
          <p:cNvSpPr txBox="1"/>
          <p:nvPr/>
        </p:nvSpPr>
        <p:spPr>
          <a:xfrm>
            <a:off x="13340198" y="8079545"/>
            <a:ext cx="4696899" cy="334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38"/>
              </a:lnSpc>
            </a:pPr>
            <a:r>
              <a:rPr lang="en-US" sz="2899" spc="14" dirty="0" err="1">
                <a:solidFill>
                  <a:srgbClr val="041D4A"/>
                </a:solidFill>
                <a:latin typeface="Playfair Display Bold Italics"/>
              </a:rPr>
              <a:t>Ruolo</a:t>
            </a:r>
            <a:r>
              <a:rPr lang="en-US" sz="2899" spc="14" dirty="0">
                <a:solidFill>
                  <a:srgbClr val="041D4A"/>
                </a:solidFill>
                <a:latin typeface="Playfair Display Bold Italics"/>
              </a:rPr>
              <a:t> di Confindustria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1112952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041D4A"/>
                </a:solidFill>
                <a:latin typeface="Public Sans Bold"/>
              </a:rPr>
              <a:t>ANALISI DELLE RICHIESTE RICEVUTE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06110" y="2015321"/>
            <a:ext cx="14033889" cy="671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spc="3200" dirty="0" err="1">
                <a:solidFill>
                  <a:srgbClr val="000000"/>
                </a:solidFill>
                <a:latin typeface="Open Sans"/>
              </a:rPr>
              <a:t>Totale</a:t>
            </a:r>
            <a:r>
              <a:rPr lang="en-US" sz="4000" spc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000" spc="3200" dirty="0" err="1">
                <a:solidFill>
                  <a:srgbClr val="000000"/>
                </a:solidFill>
                <a:latin typeface="Open Sans"/>
              </a:rPr>
              <a:t>richieste</a:t>
            </a:r>
            <a:r>
              <a:rPr lang="en-US" sz="4000" spc="3200" dirty="0">
                <a:solidFill>
                  <a:srgbClr val="000000"/>
                </a:solidFill>
                <a:latin typeface="Open Sans"/>
              </a:rPr>
              <a:t>: 2</a:t>
            </a:r>
            <a:r>
              <a:rPr lang="en-BE" sz="4000" spc="3200" dirty="0">
                <a:solidFill>
                  <a:srgbClr val="000000"/>
                </a:solidFill>
                <a:latin typeface="Open Sans"/>
              </a:rPr>
              <a:t>47</a:t>
            </a:r>
            <a:endParaRPr lang="en-US" sz="4000" spc="32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CD41EDA-A9BE-3381-4111-4F1342303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BE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CEE3DB0-0BF9-A469-71A0-08FAFC9E2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BE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B8F1CA8F-CF71-9F6B-AB99-CF2B1387C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372411"/>
            <a:ext cx="3667250" cy="4367593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C2408849-A6FF-001D-3C13-85C899B4A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3541232"/>
            <a:ext cx="5302805" cy="451814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978C8052-B672-C102-635C-A50CD30F4C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56583" y="3745603"/>
            <a:ext cx="4780514" cy="36212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52800" y="7712556"/>
            <a:ext cx="3761659" cy="354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8"/>
              </a:lnSpc>
            </a:pPr>
            <a:r>
              <a:rPr lang="en-US" sz="2899" spc="14" dirty="0" err="1">
                <a:solidFill>
                  <a:srgbClr val="041D4A"/>
                </a:solidFill>
                <a:latin typeface="Playfair Display Bold Italics"/>
              </a:rPr>
              <a:t>Settore</a:t>
            </a:r>
            <a:r>
              <a:rPr lang="en-US" sz="2899" spc="14" dirty="0">
                <a:solidFill>
                  <a:srgbClr val="041D4A"/>
                </a:solidFill>
                <a:latin typeface="Playfair Display Bold Italics"/>
              </a:rPr>
              <a:t> </a:t>
            </a:r>
            <a:r>
              <a:rPr lang="en-US" sz="2899" spc="14" dirty="0" err="1">
                <a:solidFill>
                  <a:srgbClr val="041D4A"/>
                </a:solidFill>
                <a:latin typeface="Playfair Display Bold Italics"/>
              </a:rPr>
              <a:t>merceologico</a:t>
            </a:r>
            <a:endParaRPr lang="en-US" sz="2899" spc="14" dirty="0">
              <a:solidFill>
                <a:srgbClr val="041D4A"/>
              </a:solidFill>
              <a:latin typeface="Playfair Display Bold Itali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811352" y="7545869"/>
            <a:ext cx="3761659" cy="687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8"/>
              </a:lnSpc>
            </a:pPr>
            <a:r>
              <a:rPr lang="en-US" sz="2899" spc="14" dirty="0" err="1">
                <a:solidFill>
                  <a:srgbClr val="041D4A"/>
                </a:solidFill>
                <a:latin typeface="Playfair Display Bold Italics"/>
              </a:rPr>
              <a:t>Dettaglio</a:t>
            </a:r>
            <a:r>
              <a:rPr lang="en-US" sz="2899" spc="14" dirty="0">
                <a:solidFill>
                  <a:srgbClr val="041D4A"/>
                </a:solidFill>
                <a:latin typeface="Playfair Display Bold Italics"/>
              </a:rPr>
              <a:t> </a:t>
            </a:r>
            <a:r>
              <a:rPr lang="en-US" sz="2899" spc="14" dirty="0" err="1">
                <a:solidFill>
                  <a:srgbClr val="041D4A"/>
                </a:solidFill>
                <a:latin typeface="Playfair Display Bold Italics"/>
              </a:rPr>
              <a:t>industria</a:t>
            </a:r>
            <a:r>
              <a:rPr lang="en-US" sz="2899" spc="14" dirty="0">
                <a:solidFill>
                  <a:srgbClr val="041D4A"/>
                </a:solidFill>
                <a:latin typeface="Playfair Display Bold Italics"/>
              </a:rPr>
              <a:t> </a:t>
            </a:r>
            <a:r>
              <a:rPr lang="en-US" sz="2899" spc="14" dirty="0" err="1">
                <a:solidFill>
                  <a:srgbClr val="041D4A"/>
                </a:solidFill>
                <a:latin typeface="Playfair Display Bold Italics"/>
              </a:rPr>
              <a:t>manifatturiera</a:t>
            </a:r>
            <a:endParaRPr lang="en-US" sz="2899" spc="14" dirty="0">
              <a:solidFill>
                <a:srgbClr val="041D4A"/>
              </a:solidFill>
              <a:latin typeface="Playfair Display Bold Italics"/>
            </a:endParaRPr>
          </a:p>
        </p:txBody>
      </p:sp>
      <p:sp>
        <p:nvSpPr>
          <p:cNvPr id="4" name="AutoShape 4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5" name="Freeform 5"/>
          <p:cNvSpPr/>
          <p:nvPr/>
        </p:nvSpPr>
        <p:spPr>
          <a:xfrm>
            <a:off x="15573011" y="8648517"/>
            <a:ext cx="2464086" cy="1391016"/>
          </a:xfrm>
          <a:custGeom>
            <a:avLst/>
            <a:gdLst/>
            <a:ahLst/>
            <a:cxnLst/>
            <a:rect l="l" t="t" r="r" b="b"/>
            <a:pathLst>
              <a:path w="2464086" h="1391016">
                <a:moveTo>
                  <a:pt x="0" y="0"/>
                </a:moveTo>
                <a:lnTo>
                  <a:pt x="2464086" y="0"/>
                </a:lnTo>
                <a:lnTo>
                  <a:pt x="2464086" y="1391016"/>
                </a:lnTo>
                <a:lnTo>
                  <a:pt x="0" y="1391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6" name="Freeform 6"/>
          <p:cNvSpPr/>
          <p:nvPr/>
        </p:nvSpPr>
        <p:spPr>
          <a:xfrm>
            <a:off x="13913767" y="8864918"/>
            <a:ext cx="1659244" cy="958213"/>
          </a:xfrm>
          <a:custGeom>
            <a:avLst/>
            <a:gdLst/>
            <a:ahLst/>
            <a:cxnLst/>
            <a:rect l="l" t="t" r="r" b="b"/>
            <a:pathLst>
              <a:path w="1659244" h="958213">
                <a:moveTo>
                  <a:pt x="0" y="0"/>
                </a:moveTo>
                <a:lnTo>
                  <a:pt x="1659244" y="0"/>
                </a:lnTo>
                <a:lnTo>
                  <a:pt x="1659244" y="958214"/>
                </a:lnTo>
                <a:lnTo>
                  <a:pt x="0" y="958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7" name="TextBox 7"/>
          <p:cNvSpPr txBox="1"/>
          <p:nvPr/>
        </p:nvSpPr>
        <p:spPr>
          <a:xfrm>
            <a:off x="1028700" y="1112952"/>
            <a:ext cx="16230600" cy="6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14" spc="843">
                <a:solidFill>
                  <a:srgbClr val="041D4A"/>
                </a:solidFill>
                <a:latin typeface="Public Sans Bold"/>
              </a:rPr>
              <a:t>ANALISI DELLE RICHIESTE RICEVUTE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EAD5229-2734-7709-B5A1-650403B72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961" y="3080619"/>
            <a:ext cx="8013144" cy="443003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01AEFFB-3285-C0E9-D392-11D03E57B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2886411"/>
            <a:ext cx="5316990" cy="45141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1085</Words>
  <Application>Microsoft Office PowerPoint</Application>
  <PresentationFormat>Personalizzato</PresentationFormat>
  <Paragraphs>128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6" baseType="lpstr">
      <vt:lpstr>Symbol</vt:lpstr>
      <vt:lpstr>Open Sans</vt:lpstr>
      <vt:lpstr>Public Sans</vt:lpstr>
      <vt:lpstr>Calibri</vt:lpstr>
      <vt:lpstr>Open Sans Bold</vt:lpstr>
      <vt:lpstr>Arial</vt:lpstr>
      <vt:lpstr>Public Sans Bold</vt:lpstr>
      <vt:lpstr>Playfair Display</vt:lpstr>
      <vt:lpstr>Playfair Display Bold Italics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Desk Normative Tecniche UE</dc:title>
  <cp:lastModifiedBy>Ivan Rappa</cp:lastModifiedBy>
  <cp:revision>8</cp:revision>
  <dcterms:created xsi:type="dcterms:W3CDTF">2006-08-16T00:00:00Z</dcterms:created>
  <dcterms:modified xsi:type="dcterms:W3CDTF">2024-06-21T12:56:09Z</dcterms:modified>
  <dc:identifier>DAF9hcCTqVA</dc:identifier>
</cp:coreProperties>
</file>