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7" r:id="rId2"/>
    <p:sldId id="694" r:id="rId3"/>
    <p:sldId id="723" r:id="rId4"/>
    <p:sldId id="360" r:id="rId5"/>
    <p:sldId id="709" r:id="rId6"/>
    <p:sldId id="362" r:id="rId7"/>
    <p:sldId id="711" r:id="rId8"/>
    <p:sldId id="357" r:id="rId9"/>
    <p:sldId id="701" r:id="rId10"/>
    <p:sldId id="358" r:id="rId11"/>
    <p:sldId id="703" r:id="rId12"/>
    <p:sldId id="359" r:id="rId13"/>
    <p:sldId id="705" r:id="rId14"/>
    <p:sldId id="361" r:id="rId15"/>
    <p:sldId id="707" r:id="rId16"/>
    <p:sldId id="683" r:id="rId17"/>
    <p:sldId id="722" r:id="rId18"/>
    <p:sldId id="684" r:id="rId19"/>
    <p:sldId id="275" r:id="rId20"/>
  </p:sldIdLst>
  <p:sldSz cx="9144000" cy="5143500" type="screen16x9"/>
  <p:notesSz cx="6808788" cy="9940925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85EC46A-317C-DC42-8BB6-D596F49056CE}">
          <p14:sldIdLst>
            <p14:sldId id="267"/>
            <p14:sldId id="694"/>
            <p14:sldId id="723"/>
            <p14:sldId id="360"/>
            <p14:sldId id="709"/>
            <p14:sldId id="362"/>
            <p14:sldId id="711"/>
            <p14:sldId id="357"/>
            <p14:sldId id="701"/>
            <p14:sldId id="358"/>
            <p14:sldId id="703"/>
            <p14:sldId id="359"/>
            <p14:sldId id="705"/>
            <p14:sldId id="361"/>
            <p14:sldId id="707"/>
            <p14:sldId id="683"/>
            <p14:sldId id="722"/>
            <p14:sldId id="68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AD5042-25FB-28DF-9A5A-3724A0C26781}" name="Mearelli, Chiara" initials="MC" userId="S::C.Mearelli@simest.it::5ef380e0-a572-4707-9901-4bd1bf8f88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8E5"/>
    <a:srgbClr val="E41E2E"/>
    <a:srgbClr val="415064"/>
    <a:srgbClr val="CBC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CA6CB7-A9A8-4A62-AC50-EB1E3503C9CE}" v="31" dt="2023-07-21T10:02:46.7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86384"/>
  </p:normalViewPr>
  <p:slideViewPr>
    <p:cSldViewPr snapToGrid="0" snapToObjects="1">
      <p:cViewPr varScale="1">
        <p:scale>
          <a:sx n="109" d="100"/>
          <a:sy n="109" d="100"/>
        </p:scale>
        <p:origin x="797" y="82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schitta, Manuela" userId="b06248e6-32e0-49a6-a9a5-5c98357f61ed" providerId="ADAL" clId="{7BCA6CB7-A9A8-4A62-AC50-EB1E3503C9CE}"/>
    <pc:docChg chg="undo custSel addSld delSld modSld modSection">
      <pc:chgData name="Trischitta, Manuela" userId="b06248e6-32e0-49a6-a9a5-5c98357f61ed" providerId="ADAL" clId="{7BCA6CB7-A9A8-4A62-AC50-EB1E3503C9CE}" dt="2023-07-21T10:05:47.937" v="570" actId="1076"/>
      <pc:docMkLst>
        <pc:docMk/>
      </pc:docMkLst>
      <pc:sldChg chg="modSp mod">
        <pc:chgData name="Trischitta, Manuela" userId="b06248e6-32e0-49a6-a9a5-5c98357f61ed" providerId="ADAL" clId="{7BCA6CB7-A9A8-4A62-AC50-EB1E3503C9CE}" dt="2023-07-21T10:03:22.660" v="554" actId="1076"/>
        <pc:sldMkLst>
          <pc:docMk/>
          <pc:sldMk cId="3019708276" sldId="687"/>
        </pc:sldMkLst>
        <pc:spChg chg="mod">
          <ac:chgData name="Trischitta, Manuela" userId="b06248e6-32e0-49a6-a9a5-5c98357f61ed" providerId="ADAL" clId="{7BCA6CB7-A9A8-4A62-AC50-EB1E3503C9CE}" dt="2023-07-21T10:03:22.660" v="554" actId="1076"/>
          <ac:spMkLst>
            <pc:docMk/>
            <pc:sldMk cId="3019708276" sldId="687"/>
            <ac:spMk id="21" creationId="{4C19C135-93E1-46A5-91D9-7BED54F7D917}"/>
          </ac:spMkLst>
        </pc:spChg>
      </pc:sldChg>
      <pc:sldChg chg="modSp del mod">
        <pc:chgData name="Trischitta, Manuela" userId="b06248e6-32e0-49a6-a9a5-5c98357f61ed" providerId="ADAL" clId="{7BCA6CB7-A9A8-4A62-AC50-EB1E3503C9CE}" dt="2023-07-21T09:58:04.155" v="490" actId="47"/>
        <pc:sldMkLst>
          <pc:docMk/>
          <pc:sldMk cId="2795524548" sldId="725"/>
        </pc:sldMkLst>
        <pc:spChg chg="mod">
          <ac:chgData name="Trischitta, Manuela" userId="b06248e6-32e0-49a6-a9a5-5c98357f61ed" providerId="ADAL" clId="{7BCA6CB7-A9A8-4A62-AC50-EB1E3503C9CE}" dt="2023-07-21T08:50:05.303" v="10" actId="1036"/>
          <ac:spMkLst>
            <pc:docMk/>
            <pc:sldMk cId="2795524548" sldId="725"/>
            <ac:spMk id="7" creationId="{EFA0C58B-550D-4ABD-939B-1304FF49FC3B}"/>
          </ac:spMkLst>
        </pc:spChg>
        <pc:spChg chg="mod">
          <ac:chgData name="Trischitta, Manuela" userId="b06248e6-32e0-49a6-a9a5-5c98357f61ed" providerId="ADAL" clId="{7BCA6CB7-A9A8-4A62-AC50-EB1E3503C9CE}" dt="2023-07-21T08:50:10.726" v="13" actId="1036"/>
          <ac:spMkLst>
            <pc:docMk/>
            <pc:sldMk cId="2795524548" sldId="725"/>
            <ac:spMk id="20" creationId="{072EBD99-666B-48ED-8930-76526042F0A2}"/>
          </ac:spMkLst>
        </pc:spChg>
        <pc:picChg chg="mod">
          <ac:chgData name="Trischitta, Manuela" userId="b06248e6-32e0-49a6-a9a5-5c98357f61ed" providerId="ADAL" clId="{7BCA6CB7-A9A8-4A62-AC50-EB1E3503C9CE}" dt="2023-07-21T08:50:05.303" v="10" actId="1036"/>
          <ac:picMkLst>
            <pc:docMk/>
            <pc:sldMk cId="2795524548" sldId="725"/>
            <ac:picMk id="14" creationId="{70D03343-8780-4DB9-851E-5D21C29942B7}"/>
          </ac:picMkLst>
        </pc:picChg>
        <pc:picChg chg="mod">
          <ac:chgData name="Trischitta, Manuela" userId="b06248e6-32e0-49a6-a9a5-5c98357f61ed" providerId="ADAL" clId="{7BCA6CB7-A9A8-4A62-AC50-EB1E3503C9CE}" dt="2023-07-21T08:50:10.726" v="13" actId="1036"/>
          <ac:picMkLst>
            <pc:docMk/>
            <pc:sldMk cId="2795524548" sldId="725"/>
            <ac:picMk id="16" creationId="{05BED41E-0ACD-494A-A242-F376BFC6D682}"/>
          </ac:picMkLst>
        </pc:picChg>
      </pc:sldChg>
      <pc:sldChg chg="addSp delSp modSp del mod">
        <pc:chgData name="Trischitta, Manuela" userId="b06248e6-32e0-49a6-a9a5-5c98357f61ed" providerId="ADAL" clId="{7BCA6CB7-A9A8-4A62-AC50-EB1E3503C9CE}" dt="2023-07-21T09:42:37.230" v="472" actId="47"/>
        <pc:sldMkLst>
          <pc:docMk/>
          <pc:sldMk cId="3683848292" sldId="728"/>
        </pc:sldMkLst>
        <pc:spChg chg="mod">
          <ac:chgData name="Trischitta, Manuela" userId="b06248e6-32e0-49a6-a9a5-5c98357f61ed" providerId="ADAL" clId="{7BCA6CB7-A9A8-4A62-AC50-EB1E3503C9CE}" dt="2023-07-21T09:21:22.277" v="152" actId="1035"/>
          <ac:spMkLst>
            <pc:docMk/>
            <pc:sldMk cId="3683848292" sldId="728"/>
            <ac:spMk id="5" creationId="{14285EAB-5525-B59E-B425-85C6796278E2}"/>
          </ac:spMkLst>
        </pc:spChg>
        <pc:spChg chg="mod">
          <ac:chgData name="Trischitta, Manuela" userId="b06248e6-32e0-49a6-a9a5-5c98357f61ed" providerId="ADAL" clId="{7BCA6CB7-A9A8-4A62-AC50-EB1E3503C9CE}" dt="2023-07-21T09:21:22.277" v="152" actId="1035"/>
          <ac:spMkLst>
            <pc:docMk/>
            <pc:sldMk cId="3683848292" sldId="728"/>
            <ac:spMk id="7" creationId="{2F4CDE6F-4CA9-C7A6-FEC6-656C015E0474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8" creationId="{58795D39-1598-8015-79C8-539D85E0D1F2}"/>
          </ac:spMkLst>
        </pc:spChg>
        <pc:spChg chg="mod">
          <ac:chgData name="Trischitta, Manuela" userId="b06248e6-32e0-49a6-a9a5-5c98357f61ed" providerId="ADAL" clId="{7BCA6CB7-A9A8-4A62-AC50-EB1E3503C9CE}" dt="2023-07-21T09:21:22.277" v="152" actId="1035"/>
          <ac:spMkLst>
            <pc:docMk/>
            <pc:sldMk cId="3683848292" sldId="728"/>
            <ac:spMk id="9" creationId="{A5C05F23-66D6-8A12-5B7A-E42172D758F0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10" creationId="{95DC745E-9C26-5D98-7BB5-8F143FF4DB8A}"/>
          </ac:spMkLst>
        </pc:spChg>
        <pc:spChg chg="mod">
          <ac:chgData name="Trischitta, Manuela" userId="b06248e6-32e0-49a6-a9a5-5c98357f61ed" providerId="ADAL" clId="{7BCA6CB7-A9A8-4A62-AC50-EB1E3503C9CE}" dt="2023-07-21T09:21:22.277" v="152" actId="1035"/>
          <ac:spMkLst>
            <pc:docMk/>
            <pc:sldMk cId="3683848292" sldId="728"/>
            <ac:spMk id="11" creationId="{2A21124A-307F-61B4-4085-E74FDAEC143D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12" creationId="{A3039375-6CCD-6233-E53D-55AE2DC2F523}"/>
          </ac:spMkLst>
        </pc:spChg>
        <pc:spChg chg="mod">
          <ac:chgData name="Trischitta, Manuela" userId="b06248e6-32e0-49a6-a9a5-5c98357f61ed" providerId="ADAL" clId="{7BCA6CB7-A9A8-4A62-AC50-EB1E3503C9CE}" dt="2023-07-21T09:21:22.277" v="152" actId="1035"/>
          <ac:spMkLst>
            <pc:docMk/>
            <pc:sldMk cId="3683848292" sldId="728"/>
            <ac:spMk id="13" creationId="{5B63D8A7-CA34-3FE9-DFC5-7EF3F1B086A6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14" creationId="{6A6A9B37-4EFD-071D-4FB5-502151314713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15" creationId="{F7DEFFD0-A9BD-F8D1-4811-440490233F5A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16" creationId="{9EF1D394-CD4D-D30F-1FCC-9A0F427D1DDF}"/>
          </ac:spMkLst>
        </pc:spChg>
        <pc:spChg chg="add del mod">
          <ac:chgData name="Trischitta, Manuela" userId="b06248e6-32e0-49a6-a9a5-5c98357f61ed" providerId="ADAL" clId="{7BCA6CB7-A9A8-4A62-AC50-EB1E3503C9CE}" dt="2023-07-21T09:12:23.613" v="18"/>
          <ac:spMkLst>
            <pc:docMk/>
            <pc:sldMk cId="3683848292" sldId="728"/>
            <ac:spMk id="17" creationId="{090E6316-7156-525A-73BC-56DED8431D5D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18" creationId="{CA8D5973-49DA-4C02-B720-3B8AE63908B0}"/>
          </ac:spMkLst>
        </pc:spChg>
        <pc:spChg chg="add del mod">
          <ac:chgData name="Trischitta, Manuela" userId="b06248e6-32e0-49a6-a9a5-5c98357f61ed" providerId="ADAL" clId="{7BCA6CB7-A9A8-4A62-AC50-EB1E3503C9CE}" dt="2023-07-21T09:13:37.670" v="42"/>
          <ac:spMkLst>
            <pc:docMk/>
            <pc:sldMk cId="3683848292" sldId="728"/>
            <ac:spMk id="19" creationId="{1C5DAD73-DF6C-96A9-BEC6-45FDC600969E}"/>
          </ac:spMkLst>
        </pc:spChg>
        <pc:spChg chg="add del mod">
          <ac:chgData name="Trischitta, Manuela" userId="b06248e6-32e0-49a6-a9a5-5c98357f61ed" providerId="ADAL" clId="{7BCA6CB7-A9A8-4A62-AC50-EB1E3503C9CE}" dt="2023-07-21T09:13:40.529" v="44"/>
          <ac:spMkLst>
            <pc:docMk/>
            <pc:sldMk cId="3683848292" sldId="728"/>
            <ac:spMk id="20" creationId="{D15E0D5F-EC0D-6CAD-6BC4-461DC7BD57CC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1" creationId="{7B454FA7-B1C9-9BE9-C78C-F56518728849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2" creationId="{4F69B777-DA11-05F6-0FB5-B0CBC7FA509E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3" creationId="{40B24809-B267-B34A-85F4-5625D2F771D6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4" creationId="{25B8F68A-82A5-9AFA-95F6-9C25744E364D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5" creationId="{75136CE4-CB60-38A0-3C76-E562F0D44E73}"/>
          </ac:spMkLst>
        </pc:spChg>
        <pc:spChg chg="add mod or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6" creationId="{555807AB-FB0A-7300-6D20-D0F7282C0246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27" creationId="{DBA5BF5B-5FE3-5016-4601-18D913E372FD}"/>
          </ac:spMkLst>
        </pc:spChg>
        <pc:spChg chg="add del mod">
          <ac:chgData name="Trischitta, Manuela" userId="b06248e6-32e0-49a6-a9a5-5c98357f61ed" providerId="ADAL" clId="{7BCA6CB7-A9A8-4A62-AC50-EB1E3503C9CE}" dt="2023-07-21T09:16:22.916" v="93" actId="478"/>
          <ac:spMkLst>
            <pc:docMk/>
            <pc:sldMk cId="3683848292" sldId="728"/>
            <ac:spMk id="28" creationId="{334D411A-CF3A-FA34-4671-2A85BBB6A970}"/>
          </ac:spMkLst>
        </pc:spChg>
        <pc:spChg chg="add del mod">
          <ac:chgData name="Trischitta, Manuela" userId="b06248e6-32e0-49a6-a9a5-5c98357f61ed" providerId="ADAL" clId="{7BCA6CB7-A9A8-4A62-AC50-EB1E3503C9CE}" dt="2023-07-21T09:16:22.916" v="93" actId="478"/>
          <ac:spMkLst>
            <pc:docMk/>
            <pc:sldMk cId="3683848292" sldId="728"/>
            <ac:spMk id="29" creationId="{FE22CB8E-7EB7-70BA-FA5A-2126BD5728BE}"/>
          </ac:spMkLst>
        </pc:spChg>
        <pc:spChg chg="add del mod">
          <ac:chgData name="Trischitta, Manuela" userId="b06248e6-32e0-49a6-a9a5-5c98357f61ed" providerId="ADAL" clId="{7BCA6CB7-A9A8-4A62-AC50-EB1E3503C9CE}" dt="2023-07-21T09:16:22.916" v="93" actId="478"/>
          <ac:spMkLst>
            <pc:docMk/>
            <pc:sldMk cId="3683848292" sldId="728"/>
            <ac:spMk id="30" creationId="{27F22019-A447-062D-C3F0-6B02EA6BEDAF}"/>
          </ac:spMkLst>
        </pc:spChg>
        <pc:spChg chg="add del mod">
          <ac:chgData name="Trischitta, Manuela" userId="b06248e6-32e0-49a6-a9a5-5c98357f61ed" providerId="ADAL" clId="{7BCA6CB7-A9A8-4A62-AC50-EB1E3503C9CE}" dt="2023-07-21T09:16:22.916" v="93" actId="478"/>
          <ac:spMkLst>
            <pc:docMk/>
            <pc:sldMk cId="3683848292" sldId="728"/>
            <ac:spMk id="31" creationId="{F5760B41-E74C-B2F9-741C-EE9422885272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32" creationId="{4A4EF943-A0D0-3930-962F-EC11B41CF71C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33" creationId="{CF0EE391-AA9A-61D4-EA64-38864FA56C54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34" creationId="{DC7C20BF-D7A0-4EB1-A596-77E73D00C852}"/>
          </ac:spMkLst>
        </pc:spChg>
        <pc:spChg chg="add mod">
          <ac:chgData name="Trischitta, Manuela" userId="b06248e6-32e0-49a6-a9a5-5c98357f61ed" providerId="ADAL" clId="{7BCA6CB7-A9A8-4A62-AC50-EB1E3503C9CE}" dt="2023-07-21T09:21:18.528" v="146" actId="1035"/>
          <ac:spMkLst>
            <pc:docMk/>
            <pc:sldMk cId="3683848292" sldId="728"/>
            <ac:spMk id="35" creationId="{F28696BF-A26D-677B-E4B4-14369DFDBAEA}"/>
          </ac:spMkLst>
        </pc:spChg>
        <pc:graphicFrameChg chg="add del mod">
          <ac:chgData name="Trischitta, Manuela" userId="b06248e6-32e0-49a6-a9a5-5c98357f61ed" providerId="ADAL" clId="{7BCA6CB7-A9A8-4A62-AC50-EB1E3503C9CE}" dt="2023-07-21T09:12:23.613" v="18"/>
          <ac:graphicFrameMkLst>
            <pc:docMk/>
            <pc:sldMk cId="3683848292" sldId="728"/>
            <ac:graphicFrameMk id="6" creationId="{E17D01F1-BC0D-BBC5-49E9-B48B3706D273}"/>
          </ac:graphicFrameMkLst>
        </pc:graphicFrameChg>
        <pc:picChg chg="mod">
          <ac:chgData name="Trischitta, Manuela" userId="b06248e6-32e0-49a6-a9a5-5c98357f61ed" providerId="ADAL" clId="{7BCA6CB7-A9A8-4A62-AC50-EB1E3503C9CE}" dt="2023-07-21T09:21:22.277" v="152" actId="1035"/>
          <ac:picMkLst>
            <pc:docMk/>
            <pc:sldMk cId="3683848292" sldId="728"/>
            <ac:picMk id="3" creationId="{4094149F-11D4-2D59-CD67-C41DA10F00CB}"/>
          </ac:picMkLst>
        </pc:picChg>
      </pc:sldChg>
      <pc:sldChg chg="addSp delSp modSp add mod">
        <pc:chgData name="Trischitta, Manuela" userId="b06248e6-32e0-49a6-a9a5-5c98357f61ed" providerId="ADAL" clId="{7BCA6CB7-A9A8-4A62-AC50-EB1E3503C9CE}" dt="2023-07-21T10:05:17.102" v="569" actId="20577"/>
        <pc:sldMkLst>
          <pc:docMk/>
          <pc:sldMk cId="2001683459" sldId="729"/>
        </pc:sldMkLst>
        <pc:spChg chg="add mod">
          <ac:chgData name="Trischitta, Manuela" userId="b06248e6-32e0-49a6-a9a5-5c98357f61ed" providerId="ADAL" clId="{7BCA6CB7-A9A8-4A62-AC50-EB1E3503C9CE}" dt="2023-07-21T09:35:27.321" v="240" actId="1035"/>
          <ac:spMkLst>
            <pc:docMk/>
            <pc:sldMk cId="2001683459" sldId="729"/>
            <ac:spMk id="5" creationId="{E49B0D72-36BE-B909-4692-0FB3ACB8DF36}"/>
          </ac:spMkLst>
        </pc:spChg>
        <pc:spChg chg="add mod">
          <ac:chgData name="Trischitta, Manuela" userId="b06248e6-32e0-49a6-a9a5-5c98357f61ed" providerId="ADAL" clId="{7BCA6CB7-A9A8-4A62-AC50-EB1E3503C9CE}" dt="2023-07-21T09:35:31.933" v="241" actId="113"/>
          <ac:spMkLst>
            <pc:docMk/>
            <pc:sldMk cId="2001683459" sldId="729"/>
            <ac:spMk id="6" creationId="{89D7B8DB-D02A-530E-03C3-21797AC68DA1}"/>
          </ac:spMkLst>
        </pc:spChg>
        <pc:spChg chg="del mod">
          <ac:chgData name="Trischitta, Manuela" userId="b06248e6-32e0-49a6-a9a5-5c98357f61ed" providerId="ADAL" clId="{7BCA6CB7-A9A8-4A62-AC50-EB1E3503C9CE}" dt="2023-07-21T09:31:12.983" v="165" actId="478"/>
          <ac:spMkLst>
            <pc:docMk/>
            <pc:sldMk cId="2001683459" sldId="729"/>
            <ac:spMk id="7" creationId="{EFA0C58B-550D-4ABD-939B-1304FF49FC3B}"/>
          </ac:spMkLst>
        </pc:spChg>
        <pc:spChg chg="add mod">
          <ac:chgData name="Trischitta, Manuela" userId="b06248e6-32e0-49a6-a9a5-5c98357f61ed" providerId="ADAL" clId="{7BCA6CB7-A9A8-4A62-AC50-EB1E3503C9CE}" dt="2023-07-21T10:05:17.102" v="569" actId="20577"/>
          <ac:spMkLst>
            <pc:docMk/>
            <pc:sldMk cId="2001683459" sldId="729"/>
            <ac:spMk id="8" creationId="{459C3976-AECB-338F-593F-0C0EAE296F13}"/>
          </ac:spMkLst>
        </pc:spChg>
        <pc:spChg chg="mod">
          <ac:chgData name="Trischitta, Manuela" userId="b06248e6-32e0-49a6-a9a5-5c98357f61ed" providerId="ADAL" clId="{7BCA6CB7-A9A8-4A62-AC50-EB1E3503C9CE}" dt="2023-07-21T09:30:40.739" v="162" actId="1076"/>
          <ac:spMkLst>
            <pc:docMk/>
            <pc:sldMk cId="2001683459" sldId="729"/>
            <ac:spMk id="9" creationId="{7EAB1AE9-D2C1-4CC9-8033-BDAA4F8AFCA6}"/>
          </ac:spMkLst>
        </pc:spChg>
        <pc:spChg chg="mod">
          <ac:chgData name="Trischitta, Manuela" userId="b06248e6-32e0-49a6-a9a5-5c98357f61ed" providerId="ADAL" clId="{7BCA6CB7-A9A8-4A62-AC50-EB1E3503C9CE}" dt="2023-07-21T09:30:46.924" v="163" actId="14100"/>
          <ac:spMkLst>
            <pc:docMk/>
            <pc:sldMk cId="2001683459" sldId="729"/>
            <ac:spMk id="10" creationId="{4DBFA6BA-BEE0-48F9-B093-0D031DCE2CC2}"/>
          </ac:spMkLst>
        </pc:spChg>
        <pc:spChg chg="del">
          <ac:chgData name="Trischitta, Manuela" userId="b06248e6-32e0-49a6-a9a5-5c98357f61ed" providerId="ADAL" clId="{7BCA6CB7-A9A8-4A62-AC50-EB1E3503C9CE}" dt="2023-07-21T09:30:18.520" v="154" actId="478"/>
          <ac:spMkLst>
            <pc:docMk/>
            <pc:sldMk cId="2001683459" sldId="729"/>
            <ac:spMk id="20" creationId="{072EBD99-666B-48ED-8930-76526042F0A2}"/>
          </ac:spMkLst>
        </pc:spChg>
        <pc:picChg chg="mod">
          <ac:chgData name="Trischitta, Manuela" userId="b06248e6-32e0-49a6-a9a5-5c98357f61ed" providerId="ADAL" clId="{7BCA6CB7-A9A8-4A62-AC50-EB1E3503C9CE}" dt="2023-07-21T09:35:27.321" v="240" actId="1035"/>
          <ac:picMkLst>
            <pc:docMk/>
            <pc:sldMk cId="2001683459" sldId="729"/>
            <ac:picMk id="14" creationId="{70D03343-8780-4DB9-851E-5D21C29942B7}"/>
          </ac:picMkLst>
        </pc:picChg>
        <pc:picChg chg="mod">
          <ac:chgData name="Trischitta, Manuela" userId="b06248e6-32e0-49a6-a9a5-5c98357f61ed" providerId="ADAL" clId="{7BCA6CB7-A9A8-4A62-AC50-EB1E3503C9CE}" dt="2023-07-21T09:35:27.321" v="240" actId="1035"/>
          <ac:picMkLst>
            <pc:docMk/>
            <pc:sldMk cId="2001683459" sldId="729"/>
            <ac:picMk id="16" creationId="{05BED41E-0ACD-494A-A242-F376BFC6D682}"/>
          </ac:picMkLst>
        </pc:picChg>
        <pc:picChg chg="mod">
          <ac:chgData name="Trischitta, Manuela" userId="b06248e6-32e0-49a6-a9a5-5c98357f61ed" providerId="ADAL" clId="{7BCA6CB7-A9A8-4A62-AC50-EB1E3503C9CE}" dt="2023-07-21T09:35:22.888" v="236" actId="1076"/>
          <ac:picMkLst>
            <pc:docMk/>
            <pc:sldMk cId="2001683459" sldId="729"/>
            <ac:picMk id="27" creationId="{247C40DF-C2DE-4202-A0F8-79E6E25A3546}"/>
          </ac:picMkLst>
        </pc:picChg>
      </pc:sldChg>
      <pc:sldChg chg="addSp delSp modSp add mod">
        <pc:chgData name="Trischitta, Manuela" userId="b06248e6-32e0-49a6-a9a5-5c98357f61ed" providerId="ADAL" clId="{7BCA6CB7-A9A8-4A62-AC50-EB1E3503C9CE}" dt="2023-07-21T10:05:47.937" v="570" actId="1076"/>
        <pc:sldMkLst>
          <pc:docMk/>
          <pc:sldMk cId="263619112" sldId="730"/>
        </pc:sldMkLst>
        <pc:spChg chg="mod">
          <ac:chgData name="Trischitta, Manuela" userId="b06248e6-32e0-49a6-a9a5-5c98357f61ed" providerId="ADAL" clId="{7BCA6CB7-A9A8-4A62-AC50-EB1E3503C9CE}" dt="2023-07-21T09:35:53.434" v="265" actId="20577"/>
          <ac:spMkLst>
            <pc:docMk/>
            <pc:sldMk cId="263619112" sldId="730"/>
            <ac:spMk id="2" creationId="{242EFDA4-3D03-90D8-1A8D-8881E662BF35}"/>
          </ac:spMkLst>
        </pc:spChg>
        <pc:spChg chg="del">
          <ac:chgData name="Trischitta, Manuela" userId="b06248e6-32e0-49a6-a9a5-5c98357f61ed" providerId="ADAL" clId="{7BCA6CB7-A9A8-4A62-AC50-EB1E3503C9CE}" dt="2023-07-21T09:35:56.934" v="266" actId="478"/>
          <ac:spMkLst>
            <pc:docMk/>
            <pc:sldMk cId="263619112" sldId="730"/>
            <ac:spMk id="5" creationId="{14285EAB-5525-B59E-B425-85C6796278E2}"/>
          </ac:spMkLst>
        </pc:spChg>
        <pc:spChg chg="del">
          <ac:chgData name="Trischitta, Manuela" userId="b06248e6-32e0-49a6-a9a5-5c98357f61ed" providerId="ADAL" clId="{7BCA6CB7-A9A8-4A62-AC50-EB1E3503C9CE}" dt="2023-07-21T09:35:56.934" v="266" actId="478"/>
          <ac:spMkLst>
            <pc:docMk/>
            <pc:sldMk cId="263619112" sldId="730"/>
            <ac:spMk id="7" creationId="{2F4CDE6F-4CA9-C7A6-FEC6-656C015E0474}"/>
          </ac:spMkLst>
        </pc:spChg>
        <pc:spChg chg="del">
          <ac:chgData name="Trischitta, Manuela" userId="b06248e6-32e0-49a6-a9a5-5c98357f61ed" providerId="ADAL" clId="{7BCA6CB7-A9A8-4A62-AC50-EB1E3503C9CE}" dt="2023-07-21T09:35:56.934" v="266" actId="478"/>
          <ac:spMkLst>
            <pc:docMk/>
            <pc:sldMk cId="263619112" sldId="730"/>
            <ac:spMk id="9" creationId="{A5C05F23-66D6-8A12-5B7A-E42172D758F0}"/>
          </ac:spMkLst>
        </pc:spChg>
        <pc:spChg chg="mod">
          <ac:chgData name="Trischitta, Manuela" userId="b06248e6-32e0-49a6-a9a5-5c98357f61ed" providerId="ADAL" clId="{7BCA6CB7-A9A8-4A62-AC50-EB1E3503C9CE}" dt="2023-07-21T09:37:54.586" v="294"/>
          <ac:spMkLst>
            <pc:docMk/>
            <pc:sldMk cId="263619112" sldId="730"/>
            <ac:spMk id="10" creationId="{FF39AA95-7933-DE5E-5340-8A23F888EBB0}"/>
          </ac:spMkLst>
        </pc:spChg>
        <pc:spChg chg="del">
          <ac:chgData name="Trischitta, Manuela" userId="b06248e6-32e0-49a6-a9a5-5c98357f61ed" providerId="ADAL" clId="{7BCA6CB7-A9A8-4A62-AC50-EB1E3503C9CE}" dt="2023-07-21T09:35:56.934" v="266" actId="478"/>
          <ac:spMkLst>
            <pc:docMk/>
            <pc:sldMk cId="263619112" sldId="730"/>
            <ac:spMk id="11" creationId="{2A21124A-307F-61B4-4085-E74FDAEC143D}"/>
          </ac:spMkLst>
        </pc:spChg>
        <pc:spChg chg="mod">
          <ac:chgData name="Trischitta, Manuela" userId="b06248e6-32e0-49a6-a9a5-5c98357f61ed" providerId="ADAL" clId="{7BCA6CB7-A9A8-4A62-AC50-EB1E3503C9CE}" dt="2023-07-21T09:37:54.586" v="294"/>
          <ac:spMkLst>
            <pc:docMk/>
            <pc:sldMk cId="263619112" sldId="730"/>
            <ac:spMk id="12" creationId="{24DF8EA5-E330-C625-7629-867D3A7010A1}"/>
          </ac:spMkLst>
        </pc:spChg>
        <pc:spChg chg="del">
          <ac:chgData name="Trischitta, Manuela" userId="b06248e6-32e0-49a6-a9a5-5c98357f61ed" providerId="ADAL" clId="{7BCA6CB7-A9A8-4A62-AC50-EB1E3503C9CE}" dt="2023-07-21T09:35:56.934" v="266" actId="478"/>
          <ac:spMkLst>
            <pc:docMk/>
            <pc:sldMk cId="263619112" sldId="730"/>
            <ac:spMk id="13" creationId="{5B63D8A7-CA34-3FE9-DFC5-7EF3F1B086A6}"/>
          </ac:spMkLst>
        </pc:spChg>
        <pc:spChg chg="mod">
          <ac:chgData name="Trischitta, Manuela" userId="b06248e6-32e0-49a6-a9a5-5c98357f61ed" providerId="ADAL" clId="{7BCA6CB7-A9A8-4A62-AC50-EB1E3503C9CE}" dt="2023-07-21T10:00:24.258" v="523" actId="1076"/>
          <ac:spMkLst>
            <pc:docMk/>
            <pc:sldMk cId="263619112" sldId="730"/>
            <ac:spMk id="18" creationId="{CA8D5973-49DA-4C02-B720-3B8AE63908B0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1" creationId="{7B454FA7-B1C9-9BE9-C78C-F56518728849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2" creationId="{4F69B777-DA11-05F6-0FB5-B0CBC7FA509E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3" creationId="{40B24809-B267-B34A-85F4-5625D2F771D6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4" creationId="{25B8F68A-82A5-9AFA-95F6-9C25744E364D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5" creationId="{75136CE4-CB60-38A0-3C76-E562F0D44E73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6" creationId="{555807AB-FB0A-7300-6D20-D0F7282C0246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27" creationId="{DBA5BF5B-5FE3-5016-4601-18D913E372FD}"/>
          </ac:spMkLst>
        </pc:spChg>
        <pc:spChg chg="mod">
          <ac:chgData name="Trischitta, Manuela" userId="b06248e6-32e0-49a6-a9a5-5c98357f61ed" providerId="ADAL" clId="{7BCA6CB7-A9A8-4A62-AC50-EB1E3503C9CE}" dt="2023-07-21T10:01:34.234" v="532" actId="948"/>
          <ac:spMkLst>
            <pc:docMk/>
            <pc:sldMk cId="263619112" sldId="730"/>
            <ac:spMk id="32" creationId="{4A4EF943-A0D0-3930-962F-EC11B41CF71C}"/>
          </ac:spMkLst>
        </pc:spChg>
        <pc:spChg chg="mod">
          <ac:chgData name="Trischitta, Manuela" userId="b06248e6-32e0-49a6-a9a5-5c98357f61ed" providerId="ADAL" clId="{7BCA6CB7-A9A8-4A62-AC50-EB1E3503C9CE}" dt="2023-07-21T10:02:48.543" v="552" actId="1076"/>
          <ac:spMkLst>
            <pc:docMk/>
            <pc:sldMk cId="263619112" sldId="730"/>
            <ac:spMk id="33" creationId="{CF0EE391-AA9A-61D4-EA64-38864FA56C54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34" creationId="{DC7C20BF-D7A0-4EB1-A596-77E73D00C852}"/>
          </ac:spMkLst>
        </pc:spChg>
        <pc:spChg chg="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35" creationId="{F28696BF-A26D-677B-E4B4-14369DFDBAEA}"/>
          </ac:spMkLst>
        </pc:spChg>
        <pc:spChg chg="add mod">
          <ac:chgData name="Trischitta, Manuela" userId="b06248e6-32e0-49a6-a9a5-5c98357f61ed" providerId="ADAL" clId="{7BCA6CB7-A9A8-4A62-AC50-EB1E3503C9CE}" dt="2023-07-21T10:05:47.937" v="570" actId="1076"/>
          <ac:spMkLst>
            <pc:docMk/>
            <pc:sldMk cId="263619112" sldId="730"/>
            <ac:spMk id="36" creationId="{7B4258E1-73C8-30F2-7F08-690CE272AE57}"/>
          </ac:spMkLst>
        </pc:spChg>
        <pc:spChg chg="add 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37" creationId="{E832994C-B48B-7A69-5986-AAA7B5736A13}"/>
          </ac:spMkLst>
        </pc:spChg>
        <pc:spChg chg="add 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38" creationId="{2B2A3D68-C055-3F39-9093-F6684323CCDB}"/>
          </ac:spMkLst>
        </pc:spChg>
        <pc:spChg chg="add 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39" creationId="{02C2E7A4-8932-4376-65EA-4AC73BFE414E}"/>
          </ac:spMkLst>
        </pc:spChg>
        <pc:spChg chg="add mod">
          <ac:chgData name="Trischitta, Manuela" userId="b06248e6-32e0-49a6-a9a5-5c98357f61ed" providerId="ADAL" clId="{7BCA6CB7-A9A8-4A62-AC50-EB1E3503C9CE}" dt="2023-07-21T09:59:56.713" v="516" actId="1036"/>
          <ac:spMkLst>
            <pc:docMk/>
            <pc:sldMk cId="263619112" sldId="730"/>
            <ac:spMk id="40" creationId="{E0A8110B-F3DF-FA42-6E65-0534D17CAB20}"/>
          </ac:spMkLst>
        </pc:spChg>
        <pc:spChg chg="mod">
          <ac:chgData name="Trischitta, Manuela" userId="b06248e6-32e0-49a6-a9a5-5c98357f61ed" providerId="ADAL" clId="{7BCA6CB7-A9A8-4A62-AC50-EB1E3503C9CE}" dt="2023-07-21T09:40:47.130" v="382"/>
          <ac:spMkLst>
            <pc:docMk/>
            <pc:sldMk cId="263619112" sldId="730"/>
            <ac:spMk id="42" creationId="{9B30C5EB-D612-CBBF-4788-34A5C6D373B6}"/>
          </ac:spMkLst>
        </pc:spChg>
        <pc:spChg chg="mod">
          <ac:chgData name="Trischitta, Manuela" userId="b06248e6-32e0-49a6-a9a5-5c98357f61ed" providerId="ADAL" clId="{7BCA6CB7-A9A8-4A62-AC50-EB1E3503C9CE}" dt="2023-07-21T09:40:47.130" v="382"/>
          <ac:spMkLst>
            <pc:docMk/>
            <pc:sldMk cId="263619112" sldId="730"/>
            <ac:spMk id="43" creationId="{5389E3EA-6FA0-8C5C-01EE-AC7A198C7843}"/>
          </ac:spMkLst>
        </pc:spChg>
        <pc:spChg chg="mod">
          <ac:chgData name="Trischitta, Manuela" userId="b06248e6-32e0-49a6-a9a5-5c98357f61ed" providerId="ADAL" clId="{7BCA6CB7-A9A8-4A62-AC50-EB1E3503C9CE}" dt="2023-07-21T09:40:52.163" v="386"/>
          <ac:spMkLst>
            <pc:docMk/>
            <pc:sldMk cId="263619112" sldId="730"/>
            <ac:spMk id="45" creationId="{1823720F-E9AA-F414-0548-BADDA63D0653}"/>
          </ac:spMkLst>
        </pc:spChg>
        <pc:spChg chg="mod">
          <ac:chgData name="Trischitta, Manuela" userId="b06248e6-32e0-49a6-a9a5-5c98357f61ed" providerId="ADAL" clId="{7BCA6CB7-A9A8-4A62-AC50-EB1E3503C9CE}" dt="2023-07-21T09:40:52.163" v="386"/>
          <ac:spMkLst>
            <pc:docMk/>
            <pc:sldMk cId="263619112" sldId="730"/>
            <ac:spMk id="46" creationId="{90BB037E-EA50-C99E-AD03-0E1D64A8C8C4}"/>
          </ac:spMkLst>
        </pc:spChg>
        <pc:spChg chg="mod">
          <ac:chgData name="Trischitta, Manuela" userId="b06248e6-32e0-49a6-a9a5-5c98357f61ed" providerId="ADAL" clId="{7BCA6CB7-A9A8-4A62-AC50-EB1E3503C9CE}" dt="2023-07-21T09:41:05.799" v="392"/>
          <ac:spMkLst>
            <pc:docMk/>
            <pc:sldMk cId="263619112" sldId="730"/>
            <ac:spMk id="48" creationId="{21E420B9-4D23-1C9A-BF14-B78C9A66BE57}"/>
          </ac:spMkLst>
        </pc:spChg>
        <pc:spChg chg="mod">
          <ac:chgData name="Trischitta, Manuela" userId="b06248e6-32e0-49a6-a9a5-5c98357f61ed" providerId="ADAL" clId="{7BCA6CB7-A9A8-4A62-AC50-EB1E3503C9CE}" dt="2023-07-21T09:41:05.799" v="392"/>
          <ac:spMkLst>
            <pc:docMk/>
            <pc:sldMk cId="263619112" sldId="730"/>
            <ac:spMk id="49" creationId="{F3A62ED9-F0F5-4D32-9CE5-A8599D8F6CE1}"/>
          </ac:spMkLst>
        </pc:spChg>
        <pc:spChg chg="mod">
          <ac:chgData name="Trischitta, Manuela" userId="b06248e6-32e0-49a6-a9a5-5c98357f61ed" providerId="ADAL" clId="{7BCA6CB7-A9A8-4A62-AC50-EB1E3503C9CE}" dt="2023-07-21T09:41:12.672" v="396"/>
          <ac:spMkLst>
            <pc:docMk/>
            <pc:sldMk cId="263619112" sldId="730"/>
            <ac:spMk id="51" creationId="{D2216D69-789B-28FC-D56F-2A5EC9FBD4C6}"/>
          </ac:spMkLst>
        </pc:spChg>
        <pc:spChg chg="mod">
          <ac:chgData name="Trischitta, Manuela" userId="b06248e6-32e0-49a6-a9a5-5c98357f61ed" providerId="ADAL" clId="{7BCA6CB7-A9A8-4A62-AC50-EB1E3503C9CE}" dt="2023-07-21T09:41:12.672" v="396"/>
          <ac:spMkLst>
            <pc:docMk/>
            <pc:sldMk cId="263619112" sldId="730"/>
            <ac:spMk id="52" creationId="{22BE63C2-C315-3314-A13A-1C4ED9DA9FA3}"/>
          </ac:spMkLst>
        </pc:spChg>
        <pc:spChg chg="add del">
          <ac:chgData name="Trischitta, Manuela" userId="b06248e6-32e0-49a6-a9a5-5c98357f61ed" providerId="ADAL" clId="{7BCA6CB7-A9A8-4A62-AC50-EB1E3503C9CE}" dt="2023-07-21T10:01:24.266" v="527" actId="22"/>
          <ac:spMkLst>
            <pc:docMk/>
            <pc:sldMk cId="263619112" sldId="730"/>
            <ac:spMk id="62" creationId="{53CDA657-29C0-85B3-30B4-C35B8AA66670}"/>
          </ac:spMkLst>
        </pc:spChg>
        <pc:spChg chg="add del">
          <ac:chgData name="Trischitta, Manuela" userId="b06248e6-32e0-49a6-a9a5-5c98357f61ed" providerId="ADAL" clId="{7BCA6CB7-A9A8-4A62-AC50-EB1E3503C9CE}" dt="2023-07-21T10:01:44.360" v="534" actId="22"/>
          <ac:spMkLst>
            <pc:docMk/>
            <pc:sldMk cId="263619112" sldId="730"/>
            <ac:spMk id="64" creationId="{3CD6137D-FA8B-5E54-8E9A-FC93A39C693E}"/>
          </ac:spMkLst>
        </pc:spChg>
        <pc:spChg chg="add mod">
          <ac:chgData name="Trischitta, Manuela" userId="b06248e6-32e0-49a6-a9a5-5c98357f61ed" providerId="ADAL" clId="{7BCA6CB7-A9A8-4A62-AC50-EB1E3503C9CE}" dt="2023-07-21T10:02:13.681" v="549" actId="3064"/>
          <ac:spMkLst>
            <pc:docMk/>
            <pc:sldMk cId="263619112" sldId="730"/>
            <ac:spMk id="65" creationId="{A6746B6F-BF3B-886A-C22F-6EC0B2771BB3}"/>
          </ac:spMkLst>
        </pc:spChg>
        <pc:spChg chg="mod">
          <ac:chgData name="Trischitta, Manuela" userId="b06248e6-32e0-49a6-a9a5-5c98357f61ed" providerId="ADAL" clId="{7BCA6CB7-A9A8-4A62-AC50-EB1E3503C9CE}" dt="2023-07-21T10:02:46.713" v="550"/>
          <ac:spMkLst>
            <pc:docMk/>
            <pc:sldMk cId="263619112" sldId="730"/>
            <ac:spMk id="67" creationId="{916273CC-5387-B48B-74D4-D41BAEC62D8B}"/>
          </ac:spMkLst>
        </pc:spChg>
        <pc:spChg chg="mod">
          <ac:chgData name="Trischitta, Manuela" userId="b06248e6-32e0-49a6-a9a5-5c98357f61ed" providerId="ADAL" clId="{7BCA6CB7-A9A8-4A62-AC50-EB1E3503C9CE}" dt="2023-07-21T10:02:46.713" v="550"/>
          <ac:spMkLst>
            <pc:docMk/>
            <pc:sldMk cId="263619112" sldId="730"/>
            <ac:spMk id="68" creationId="{27B7707A-A8BF-93AD-5846-B09D958D51F5}"/>
          </ac:spMkLst>
        </pc:spChg>
        <pc:grpChg chg="add mod">
          <ac:chgData name="Trischitta, Manuela" userId="b06248e6-32e0-49a6-a9a5-5c98357f61ed" providerId="ADAL" clId="{7BCA6CB7-A9A8-4A62-AC50-EB1E3503C9CE}" dt="2023-07-21T09:59:56.713" v="516" actId="1036"/>
          <ac:grpSpMkLst>
            <pc:docMk/>
            <pc:sldMk cId="263619112" sldId="730"/>
            <ac:grpSpMk id="8" creationId="{99EDD976-BDBF-9BA2-01F5-AB2249F3BF30}"/>
          </ac:grpSpMkLst>
        </pc:grpChg>
        <pc:grpChg chg="add mod">
          <ac:chgData name="Trischitta, Manuela" userId="b06248e6-32e0-49a6-a9a5-5c98357f61ed" providerId="ADAL" clId="{7BCA6CB7-A9A8-4A62-AC50-EB1E3503C9CE}" dt="2023-07-21T09:59:56.713" v="516" actId="1036"/>
          <ac:grpSpMkLst>
            <pc:docMk/>
            <pc:sldMk cId="263619112" sldId="730"/>
            <ac:grpSpMk id="41" creationId="{578B3F24-7D70-BB44-AA09-E6CC7AFFA45B}"/>
          </ac:grpSpMkLst>
        </pc:grpChg>
        <pc:grpChg chg="add mod">
          <ac:chgData name="Trischitta, Manuela" userId="b06248e6-32e0-49a6-a9a5-5c98357f61ed" providerId="ADAL" clId="{7BCA6CB7-A9A8-4A62-AC50-EB1E3503C9CE}" dt="2023-07-21T09:59:56.713" v="516" actId="1036"/>
          <ac:grpSpMkLst>
            <pc:docMk/>
            <pc:sldMk cId="263619112" sldId="730"/>
            <ac:grpSpMk id="44" creationId="{0D57BBAC-5F19-6B87-C903-979AC8169EA0}"/>
          </ac:grpSpMkLst>
        </pc:grpChg>
        <pc:grpChg chg="add mod">
          <ac:chgData name="Trischitta, Manuela" userId="b06248e6-32e0-49a6-a9a5-5c98357f61ed" providerId="ADAL" clId="{7BCA6CB7-A9A8-4A62-AC50-EB1E3503C9CE}" dt="2023-07-21T09:59:56.713" v="516" actId="1036"/>
          <ac:grpSpMkLst>
            <pc:docMk/>
            <pc:sldMk cId="263619112" sldId="730"/>
            <ac:grpSpMk id="47" creationId="{183F6EE4-5990-31E4-B9FC-0ED97C21C865}"/>
          </ac:grpSpMkLst>
        </pc:grpChg>
        <pc:grpChg chg="add mod">
          <ac:chgData name="Trischitta, Manuela" userId="b06248e6-32e0-49a6-a9a5-5c98357f61ed" providerId="ADAL" clId="{7BCA6CB7-A9A8-4A62-AC50-EB1E3503C9CE}" dt="2023-07-21T09:59:56.713" v="516" actId="1036"/>
          <ac:grpSpMkLst>
            <pc:docMk/>
            <pc:sldMk cId="263619112" sldId="730"/>
            <ac:grpSpMk id="50" creationId="{114F2344-CE55-FAF0-D3E1-96B55B8BB71A}"/>
          </ac:grpSpMkLst>
        </pc:grpChg>
        <pc:grpChg chg="add mod">
          <ac:chgData name="Trischitta, Manuela" userId="b06248e6-32e0-49a6-a9a5-5c98357f61ed" providerId="ADAL" clId="{7BCA6CB7-A9A8-4A62-AC50-EB1E3503C9CE}" dt="2023-07-21T10:02:53.393" v="553" actId="1076"/>
          <ac:grpSpMkLst>
            <pc:docMk/>
            <pc:sldMk cId="263619112" sldId="730"/>
            <ac:grpSpMk id="66" creationId="{581D274E-626F-56AE-7273-3031FBD0B9E0}"/>
          </ac:grpSpMkLst>
        </pc:grpChg>
        <pc:picChg chg="del">
          <ac:chgData name="Trischitta, Manuela" userId="b06248e6-32e0-49a6-a9a5-5c98357f61ed" providerId="ADAL" clId="{7BCA6CB7-A9A8-4A62-AC50-EB1E3503C9CE}" dt="2023-07-21T09:35:58.736" v="267" actId="478"/>
          <ac:picMkLst>
            <pc:docMk/>
            <pc:sldMk cId="263619112" sldId="730"/>
            <ac:picMk id="3" creationId="{4094149F-11D4-2D59-CD67-C41DA10F00CB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6" creationId="{D5DD8625-422F-4BD3-58D1-048A2D96CA16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14" creationId="{77B596D8-F53B-6822-0EA9-783BEFB09FFE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15" creationId="{C4026D12-2048-A506-81D4-4B8B85D2ECD4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16" creationId="{2E839215-A8A8-04B9-2F42-B49266CA7AB5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17" creationId="{48716AFB-0CD6-C229-CB7D-DDA52B964233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19" creationId="{06F46BEC-15F0-ADAD-0B76-4AB66280C502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20" creationId="{EA359945-94E7-7200-9FDA-B1D6E1C08AE0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28" creationId="{8EB67728-1379-1121-9B2C-4F88F8EFEC85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29" creationId="{7FF8D0D4-66CA-AC93-1070-4CC66B3657A1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30" creationId="{59DCB147-E5BF-170F-5F34-4DD5FB9B78C2}"/>
          </ac:picMkLst>
        </pc:picChg>
        <pc:picChg chg="add mod">
          <ac:chgData name="Trischitta, Manuela" userId="b06248e6-32e0-49a6-a9a5-5c98357f61ed" providerId="ADAL" clId="{7BCA6CB7-A9A8-4A62-AC50-EB1E3503C9CE}" dt="2023-07-21T09:59:56.713" v="516" actId="1036"/>
          <ac:picMkLst>
            <pc:docMk/>
            <pc:sldMk cId="263619112" sldId="730"/>
            <ac:picMk id="31" creationId="{893C5E52-0841-160F-C837-ED2D1A1303E4}"/>
          </ac:picMkLst>
        </pc:picChg>
        <pc:picChg chg="add mod">
          <ac:chgData name="Trischitta, Manuela" userId="b06248e6-32e0-49a6-a9a5-5c98357f61ed" providerId="ADAL" clId="{7BCA6CB7-A9A8-4A62-AC50-EB1E3503C9CE}" dt="2023-07-21T10:00:22.858" v="522" actId="1076"/>
          <ac:picMkLst>
            <pc:docMk/>
            <pc:sldMk cId="263619112" sldId="730"/>
            <ac:picMk id="60" creationId="{C60F7154-042E-9707-7A8E-EDD075C02681}"/>
          </ac:picMkLst>
        </pc:picChg>
        <pc:cxnChg chg="add mod">
          <ac:chgData name="Trischitta, Manuela" userId="b06248e6-32e0-49a6-a9a5-5c98357f61ed" providerId="ADAL" clId="{7BCA6CB7-A9A8-4A62-AC50-EB1E3503C9CE}" dt="2023-07-21T09:59:56.713" v="516" actId="1036"/>
          <ac:cxnSpMkLst>
            <pc:docMk/>
            <pc:sldMk cId="263619112" sldId="730"/>
            <ac:cxnSpMk id="54" creationId="{1615BECD-A391-5EE2-F5C4-751A265EDA91}"/>
          </ac:cxnSpMkLst>
        </pc:cxnChg>
        <pc:cxnChg chg="add mod">
          <ac:chgData name="Trischitta, Manuela" userId="b06248e6-32e0-49a6-a9a5-5c98357f61ed" providerId="ADAL" clId="{7BCA6CB7-A9A8-4A62-AC50-EB1E3503C9CE}" dt="2023-07-21T09:59:56.713" v="516" actId="1036"/>
          <ac:cxnSpMkLst>
            <pc:docMk/>
            <pc:sldMk cId="263619112" sldId="730"/>
            <ac:cxnSpMk id="56" creationId="{92A65B7C-9F04-5256-181A-145D247DD57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10805-A746-B942-B0F5-B72C71733CEB}" type="datetimeFigureOut">
              <a:rPr lang="it-IT" smtClean="0"/>
              <a:t>24/07/2023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1F69D-C4D0-494A-820E-D6CEFF1052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93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72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9A1B3-59D7-4C75-94BE-52475C0851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06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9A1B3-59D7-4C75-94BE-52475C0851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391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9A1B3-59D7-4C75-94BE-52475C0851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96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9A1B3-59D7-4C75-94BE-52475C0851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5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9A1B3-59D7-4C75-94BE-52475C0851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96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79A1B3-59D7-4C75-94BE-52475C0851E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6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5652655" y="18749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E5D51E-4D22-8049-A6A9-68BD341C05F6}"/>
              </a:ext>
            </a:extLst>
          </p:cNvPr>
          <p:cNvSpPr txBox="1"/>
          <p:nvPr userDrawn="1"/>
        </p:nvSpPr>
        <p:spPr>
          <a:xfrm>
            <a:off x="5104151" y="22635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3622C4D-F38B-4F5C-A0DB-E1517418DF31}"/>
              </a:ext>
            </a:extLst>
          </p:cNvPr>
          <p:cNvSpPr txBox="1"/>
          <p:nvPr userDrawn="1"/>
        </p:nvSpPr>
        <p:spPr>
          <a:xfrm>
            <a:off x="5652655" y="24337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660546-0960-410D-BBFA-28A1CBC973B2}"/>
              </a:ext>
            </a:extLst>
          </p:cNvPr>
          <p:cNvSpPr txBox="1"/>
          <p:nvPr userDrawn="1"/>
        </p:nvSpPr>
        <p:spPr>
          <a:xfrm>
            <a:off x="1515850" y="26418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41" y="3458186"/>
            <a:ext cx="6858000" cy="34084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01A5A9F-E1AE-44C3-93C6-10D394357B4F}"/>
              </a:ext>
            </a:extLst>
          </p:cNvPr>
          <p:cNvSpPr txBox="1"/>
          <p:nvPr userDrawn="1"/>
        </p:nvSpPr>
        <p:spPr>
          <a:xfrm>
            <a:off x="5168560" y="38056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2D900C-E37F-439E-BD05-7F3FB1138EA5}"/>
              </a:ext>
            </a:extLst>
          </p:cNvPr>
          <p:cNvSpPr txBox="1"/>
          <p:nvPr userDrawn="1"/>
        </p:nvSpPr>
        <p:spPr>
          <a:xfrm>
            <a:off x="5315361" y="367039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168400"/>
            <a:ext cx="6858000" cy="22145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1" y="433613"/>
            <a:ext cx="1012209" cy="4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04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8400744" y="3471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80ACB-784B-6E44-9A41-6C0CA71DF68F}"/>
              </a:ext>
            </a:extLst>
          </p:cNvPr>
          <p:cNvSpPr txBox="1"/>
          <p:nvPr userDrawn="1"/>
        </p:nvSpPr>
        <p:spPr>
          <a:xfrm>
            <a:off x="1545928" y="48417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41" y="3458186"/>
            <a:ext cx="6858000" cy="34084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41" y="1170293"/>
            <a:ext cx="6858000" cy="22113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4565176"/>
            <a:ext cx="967453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76015"/>
            <a:ext cx="6445250" cy="2664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275386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057146"/>
            <a:ext cx="8642350" cy="345929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44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375040-6597-3645-B37F-9898121C930A}"/>
              </a:ext>
            </a:extLst>
          </p:cNvPr>
          <p:cNvSpPr txBox="1"/>
          <p:nvPr userDrawn="1"/>
        </p:nvSpPr>
        <p:spPr>
          <a:xfrm>
            <a:off x="7414953" y="3906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it-IT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4565176"/>
            <a:ext cx="967453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3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68288"/>
            <a:ext cx="6445250" cy="28733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4" y="1152000"/>
            <a:ext cx="8642351" cy="336443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598394"/>
            <a:ext cx="6445250" cy="28733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4565176"/>
            <a:ext cx="967453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10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3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68288"/>
            <a:ext cx="6445250" cy="28733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39" y="1152000"/>
            <a:ext cx="5329236" cy="3364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1559293" y="16362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6" y="1152000"/>
            <a:ext cx="3168650" cy="345929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98862"/>
            <a:ext cx="6445250" cy="2806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4565176"/>
            <a:ext cx="967453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1098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50825" y="268289"/>
            <a:ext cx="6445250" cy="2873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43C5636-95C7-364E-8E8A-9F8B5003973C}"/>
              </a:ext>
            </a:extLst>
          </p:cNvPr>
          <p:cNvSpPr txBox="1"/>
          <p:nvPr userDrawn="1"/>
        </p:nvSpPr>
        <p:spPr>
          <a:xfrm>
            <a:off x="1559293" y="16362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2FAAFC5-54F6-9742-BD30-879CAD9043DE}"/>
              </a:ext>
            </a:extLst>
          </p:cNvPr>
          <p:cNvSpPr txBox="1"/>
          <p:nvPr userDrawn="1"/>
        </p:nvSpPr>
        <p:spPr>
          <a:xfrm>
            <a:off x="6346825" y="2571749"/>
            <a:ext cx="2546350" cy="1714003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4025" y="1149723"/>
            <a:ext cx="2051050" cy="336671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9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50825" y="1149723"/>
            <a:ext cx="6445250" cy="33883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98487"/>
            <a:ext cx="6445250" cy="280987"/>
          </a:xfrm>
        </p:spPr>
        <p:txBody>
          <a:bodyPr lIns="0" tIns="0" rIns="0" bIns="0"/>
          <a:lstStyle>
            <a:lvl1pPr marL="0" indent="0">
              <a:buNone/>
              <a:defRPr lang="it-IT" sz="1600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791" y="4565176"/>
            <a:ext cx="967453" cy="4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35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352B7E-C498-A342-95B6-809C2DF175C1}"/>
              </a:ext>
            </a:extLst>
          </p:cNvPr>
          <p:cNvSpPr txBox="1"/>
          <p:nvPr userDrawn="1"/>
        </p:nvSpPr>
        <p:spPr>
          <a:xfrm>
            <a:off x="5652655" y="18749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CAD467-77FD-CF42-B8F8-301BF57954E0}"/>
              </a:ext>
            </a:extLst>
          </p:cNvPr>
          <p:cNvSpPr txBox="1"/>
          <p:nvPr userDrawn="1"/>
        </p:nvSpPr>
        <p:spPr>
          <a:xfrm>
            <a:off x="1515850" y="20830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B816B4-1068-1A42-8E43-A06719D84D6B}"/>
              </a:ext>
            </a:extLst>
          </p:cNvPr>
          <p:cNvSpPr txBox="1"/>
          <p:nvPr userDrawn="1"/>
        </p:nvSpPr>
        <p:spPr>
          <a:xfrm>
            <a:off x="5168560" y="32468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2D24F6-9E41-B841-AA8B-E3F42EB4ADFE}"/>
              </a:ext>
            </a:extLst>
          </p:cNvPr>
          <p:cNvSpPr txBox="1"/>
          <p:nvPr userDrawn="1"/>
        </p:nvSpPr>
        <p:spPr>
          <a:xfrm>
            <a:off x="8400744" y="3471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154517" y="4588932"/>
            <a:ext cx="3264958" cy="28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B503F0-7E7E-4534-8B60-CEE54CEA23ED}"/>
              </a:ext>
            </a:extLst>
          </p:cNvPr>
          <p:cNvSpPr txBox="1"/>
          <p:nvPr userDrawn="1"/>
        </p:nvSpPr>
        <p:spPr>
          <a:xfrm>
            <a:off x="250825" y="1641453"/>
            <a:ext cx="6499599" cy="1118004"/>
          </a:xfrm>
          <a:prstGeom prst="rect">
            <a:avLst/>
          </a:prstGeom>
        </p:spPr>
        <p:txBody>
          <a:bodyPr vert="horz" wrap="square" lIns="0" tIns="45720" rIns="0" bIns="45720" rtlCol="0" anchor="b">
            <a:normAutofit/>
          </a:bodyPr>
          <a:lstStyle/>
          <a:p>
            <a:pPr algn="l"/>
            <a:r>
              <a:rPr lang="it-IT" sz="4000" dirty="0"/>
              <a:t>Grazie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41" y="433613"/>
            <a:ext cx="1012209" cy="4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68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3" r:id="rId2"/>
    <p:sldLayoutId id="2147483694" r:id="rId3"/>
    <p:sldLayoutId id="2147483698" r:id="rId4"/>
    <p:sldLayoutId id="2147483696" r:id="rId5"/>
    <p:sldLayoutId id="2147483699" r:id="rId6"/>
    <p:sldLayoutId id="2147483695" r:id="rId7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">
          <p15:clr>
            <a:srgbClr val="F26B43"/>
          </p15:clr>
        </p15:guide>
        <p15:guide id="2" orient="horz" pos="3072">
          <p15:clr>
            <a:srgbClr val="F26B43"/>
          </p15:clr>
        </p15:guide>
        <p15:guide id="3" pos="158">
          <p15:clr>
            <a:srgbClr val="F26B43"/>
          </p15:clr>
        </p15:guide>
        <p15:guide id="4" pos="5602">
          <p15:clr>
            <a:srgbClr val="F26B43"/>
          </p15:clr>
        </p15:guide>
        <p15:guide id="5" pos="862">
          <p15:clr>
            <a:srgbClr val="F26B43"/>
          </p15:clr>
        </p15:guide>
        <p15:guide id="6" pos="1542">
          <p15:clr>
            <a:srgbClr val="F26B43"/>
          </p15:clr>
        </p15:guide>
        <p15:guide id="7" pos="4286">
          <p15:clr>
            <a:srgbClr val="F26B43"/>
          </p15:clr>
        </p15:guide>
        <p15:guide id="9" pos="1451">
          <p15:clr>
            <a:srgbClr val="F26B43"/>
          </p15:clr>
        </p15:guide>
        <p15:guide id="10" pos="4218">
          <p15:clr>
            <a:srgbClr val="F26B43"/>
          </p15:clr>
        </p15:guide>
        <p15:guide id="11" pos="771">
          <p15:clr>
            <a:srgbClr val="F26B43"/>
          </p15:clr>
        </p15:guide>
        <p15:guide id="12" pos="2154">
          <p15:clr>
            <a:srgbClr val="F26B43"/>
          </p15:clr>
        </p15:guide>
        <p15:guide id="13" pos="2245">
          <p15:clr>
            <a:srgbClr val="F26B43"/>
          </p15:clr>
        </p15:guide>
        <p15:guide id="14" pos="2835">
          <p15:clr>
            <a:srgbClr val="F26B43"/>
          </p15:clr>
        </p15:guide>
        <p15:guide id="15" pos="2925">
          <p15:clr>
            <a:srgbClr val="F26B43"/>
          </p15:clr>
        </p15:guide>
        <p15:guide id="16" pos="3515">
          <p15:clr>
            <a:srgbClr val="F26B43"/>
          </p15:clr>
        </p15:guide>
        <p15:guide id="17" pos="3606">
          <p15:clr>
            <a:srgbClr val="F26B43"/>
          </p15:clr>
        </p15:guide>
        <p15:guide id="18" pos="4898">
          <p15:clr>
            <a:srgbClr val="F26B43"/>
          </p15:clr>
        </p15:guide>
        <p15:guide id="19" pos="4967">
          <p15:clr>
            <a:srgbClr val="F26B43"/>
          </p15:clr>
        </p15:guide>
        <p15:guide id="20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9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7">
            <a:extLst>
              <a:ext uri="{FF2B5EF4-FFF2-40B4-BE49-F238E27FC236}">
                <a16:creationId xmlns:a16="http://schemas.microsoft.com/office/drawing/2014/main" id="{7429398F-68B9-37AF-37CF-A1D2900C0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41" y="3376906"/>
            <a:ext cx="6858000" cy="340844"/>
          </a:xfrm>
        </p:spPr>
        <p:txBody>
          <a:bodyPr/>
          <a:lstStyle/>
          <a:p>
            <a:r>
              <a:rPr lang="it-IT" sz="1800" dirty="0">
                <a:solidFill>
                  <a:schemeClr val="accent6"/>
                </a:solidFill>
              </a:rPr>
              <a:t>I nuovi finanziamenti agevolati del Fondo 394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B23111-93DA-4500-AE77-D420C122D2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5" y="1879600"/>
            <a:ext cx="6858000" cy="1422083"/>
          </a:xfrm>
        </p:spPr>
        <p:txBody>
          <a:bodyPr/>
          <a:lstStyle/>
          <a:p>
            <a:r>
              <a:rPr lang="it-IT" sz="3600" b="1" dirty="0"/>
              <a:t>La nuova finanza agevolata</a:t>
            </a:r>
          </a:p>
        </p:txBody>
      </p:sp>
    </p:spTree>
    <p:extLst>
      <p:ext uri="{BB962C8B-B14F-4D97-AF65-F5344CB8AC3E}">
        <p14:creationId xmlns:p14="http://schemas.microsoft.com/office/powerpoint/2010/main" val="8588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361235" y="4499572"/>
            <a:ext cx="1695236" cy="532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83" name="Segnaposto testo 1"/>
          <p:cNvSpPr>
            <a:spLocks noGrp="1"/>
          </p:cNvSpPr>
          <p:nvPr>
            <p:ph type="body" idx="13"/>
          </p:nvPr>
        </p:nvSpPr>
        <p:spPr>
          <a:xfrm>
            <a:off x="309233" y="256583"/>
            <a:ext cx="7103571" cy="287337"/>
          </a:xfrm>
        </p:spPr>
        <p:txBody>
          <a:bodyPr/>
          <a:lstStyle/>
          <a:p>
            <a:r>
              <a:rPr lang="it-IT" dirty="0"/>
              <a:t>Partecipazione delle imprese italiane a fiere e eventi di carattere internazionale, anche in Italia («</a:t>
            </a:r>
            <a:r>
              <a:rPr lang="it-IT" dirty="0">
                <a:solidFill>
                  <a:schemeClr val="accent2"/>
                </a:solidFill>
              </a:rPr>
              <a:t>Fiere ed eventi</a:t>
            </a:r>
            <a:r>
              <a:rPr lang="it-IT" dirty="0"/>
              <a:t>»)</a:t>
            </a:r>
          </a:p>
          <a:p>
            <a:endParaRPr lang="it-IT" dirty="0"/>
          </a:p>
        </p:txBody>
      </p:sp>
      <p:sp>
        <p:nvSpPr>
          <p:cNvPr id="86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686648" y="965511"/>
            <a:ext cx="8066903" cy="5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Finanziamento agevolato in regime “de </a:t>
            </a:r>
            <a:r>
              <a:rPr lang="it-IT" altLang="it-IT" sz="1050" dirty="0" err="1">
                <a:solidFill>
                  <a:srgbClr val="415364"/>
                </a:solidFill>
                <a:latin typeface="Arial" panose="020B0604020202020204" pitchFamily="34" charset="0"/>
              </a:rPr>
              <a:t>minimis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" </a:t>
            </a:r>
            <a:r>
              <a:rPr 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per sostenere </a:t>
            </a:r>
            <a:r>
              <a:rPr 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la partecipazione fino a tre eventi di carattere internazionale</a:t>
            </a:r>
            <a:r>
              <a:rPr 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, anche virtuale tra: fiera, mostra, missione imprenditoriale e missione di sistema, per promuovere l’attività d’impresa sui mercati esteri o in Italia.</a:t>
            </a:r>
            <a:endParaRPr lang="it-IT" altLang="it-IT" sz="1050" dirty="0">
              <a:solidFill>
                <a:srgbClr val="415364"/>
              </a:solidFill>
              <a:latin typeface="Arial" panose="020B0604020202020204" pitchFamily="34" charset="0"/>
            </a:endParaRPr>
          </a:p>
        </p:txBody>
      </p:sp>
      <p:pic>
        <p:nvPicPr>
          <p:cNvPr id="87" name="Immagine 86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2" y="1053571"/>
            <a:ext cx="448368" cy="402392"/>
          </a:xfrm>
          <a:prstGeom prst="rect">
            <a:avLst/>
          </a:prstGeom>
        </p:spPr>
      </p:pic>
      <p:sp>
        <p:nvSpPr>
          <p:cNvPr id="88" name="Rettangolo 87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958" y="4085740"/>
            <a:ext cx="3536990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EROGAZIONE </a:t>
            </a:r>
          </a:p>
          <a:p>
            <a:pPr algn="ctr" defTabSz="685766">
              <a:spcAft>
                <a:spcPts val="225"/>
              </a:spcAft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Prima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pari al 25% a titolo di anticipo; seconda erogazione a saldo dell’importo rendicontato </a:t>
            </a:r>
          </a:p>
        </p:txBody>
      </p:sp>
      <p:sp>
        <p:nvSpPr>
          <p:cNvPr id="89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1" y="1766508"/>
            <a:ext cx="3534365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A CHI È DEDICATA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Alle </a:t>
            </a:r>
            <a:r>
              <a:rPr lang="it-IT" altLang="it-IT" sz="900" b="1" dirty="0">
                <a:solidFill>
                  <a:srgbClr val="797979"/>
                </a:solidFill>
                <a:latin typeface="Arial"/>
              </a:rPr>
              <a:t>imprese italiane </a:t>
            </a: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di qualsiasi dimensione che abbiano depositato:</a:t>
            </a:r>
          </a:p>
          <a:p>
            <a:pPr marL="128588" indent="-128588" algn="ctr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almeno 1 bilancio relativo a 1 esercizio completo per importi fino a euro 150.000</a:t>
            </a:r>
          </a:p>
          <a:p>
            <a:pPr marL="128588" indent="-128588" algn="ctr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Almeno 2 bilanci relativi a due esercizi completi per importi superiori a euro 150.000</a:t>
            </a:r>
          </a:p>
          <a:p>
            <a:pPr algn="ctr" defTabSz="685783">
              <a:defRPr/>
            </a:pPr>
            <a:endParaRPr lang="it-IT" altLang="it-IT" sz="900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C4DC1474-D9A6-4443-B30F-FDC0AB40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0" y="2871410"/>
            <a:ext cx="3536990" cy="98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IMPORTO FINANZIABILE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massimo: 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500.000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Max 20% del fatturato dell’ultimo anno per importi fino a euro 150.000 oppure max il 20% del fatturato medio degli ultimi due bilanci per importi superiori a euro 150.000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endParaRPr lang="it-IT" sz="9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DEC0FADB-17C8-423C-A4CF-8F31DAAD1FE1}"/>
              </a:ext>
            </a:extLst>
          </p:cNvPr>
          <p:cNvSpPr/>
          <p:nvPr/>
        </p:nvSpPr>
        <p:spPr>
          <a:xfrm>
            <a:off x="5148959" y="1737224"/>
            <a:ext cx="3541351" cy="3718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DURATA DEL FINANZIAMENTO</a:t>
            </a:r>
          </a:p>
          <a:p>
            <a:pPr algn="ctr" defTabSz="685783">
              <a:defRPr/>
            </a:pP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4 anni, di cui 2 di preammortamento</a:t>
            </a:r>
          </a:p>
        </p:txBody>
      </p:sp>
      <p:sp>
        <p:nvSpPr>
          <p:cNvPr id="92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959" y="2755355"/>
            <a:ext cx="3541351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SPESE FINANZIABILI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per area espositiva, spese logistiche, spese promozionali, spese per consulenze connesse alla partecipazione all’evento, spese digitali connesse alla partecipazione alla fiera/mostra</a:t>
            </a:r>
          </a:p>
        </p:txBody>
      </p:sp>
      <p:pic>
        <p:nvPicPr>
          <p:cNvPr id="93" name="Immagine 92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11" y="2842108"/>
            <a:ext cx="391500" cy="351356"/>
          </a:xfrm>
          <a:prstGeom prst="rect">
            <a:avLst/>
          </a:prstGeom>
        </p:spPr>
      </p:pic>
      <p:pic>
        <p:nvPicPr>
          <p:cNvPr id="94" name="Immagine 9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170" y="1724217"/>
            <a:ext cx="391500" cy="351356"/>
          </a:xfrm>
          <a:prstGeom prst="rect">
            <a:avLst/>
          </a:prstGeom>
        </p:spPr>
      </p:pic>
      <p:cxnSp>
        <p:nvCxnSpPr>
          <p:cNvPr id="95" name="Connettore diritto 94"/>
          <p:cNvCxnSpPr/>
          <p:nvPr/>
        </p:nvCxnSpPr>
        <p:spPr>
          <a:xfrm>
            <a:off x="4548451" y="1724217"/>
            <a:ext cx="0" cy="2775356"/>
          </a:xfrm>
          <a:prstGeom prst="line">
            <a:avLst/>
          </a:prstGeom>
          <a:ln>
            <a:solidFill>
              <a:srgbClr val="7A8CA9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6" name="Immagine 95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55" y="4133543"/>
            <a:ext cx="391500" cy="351356"/>
          </a:xfrm>
          <a:prstGeom prst="rect">
            <a:avLst/>
          </a:prstGeom>
        </p:spPr>
      </p:pic>
      <p:pic>
        <p:nvPicPr>
          <p:cNvPr id="97" name="Immagine 96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811" y="1735187"/>
            <a:ext cx="344255" cy="308955"/>
          </a:xfrm>
          <a:prstGeom prst="rect">
            <a:avLst/>
          </a:prstGeom>
        </p:spPr>
      </p:pic>
      <p:pic>
        <p:nvPicPr>
          <p:cNvPr id="98" name="Immagine 97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37" y="2804598"/>
            <a:ext cx="297000" cy="266546"/>
          </a:xfrm>
          <a:prstGeom prst="rect">
            <a:avLst/>
          </a:prstGeom>
        </p:spPr>
      </p:pic>
      <p:sp>
        <p:nvSpPr>
          <p:cNvPr id="99" name="Rettangolo 98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60" y="3718623"/>
            <a:ext cx="3536990" cy="10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INCENTIVI E PREMIALITÀ</a:t>
            </a:r>
          </a:p>
          <a:p>
            <a:pPr algn="ctr" defTabSz="607968">
              <a:spcBef>
                <a:spcPct val="20000"/>
              </a:spcBef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Garanzie:</a:t>
            </a:r>
          </a:p>
          <a:p>
            <a:pPr marL="128588" indent="-128588" algn="ctr" defTabSz="607968">
              <a:spcBef>
                <a:spcPct val="20000"/>
              </a:spcBef>
              <a:buFontTx/>
              <a:buChar char="-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importi fino a euro 150.000, in funzione del MOL</a:t>
            </a:r>
          </a:p>
          <a:p>
            <a:pPr marL="128588" indent="-128588" algn="ctr" defTabSz="607968">
              <a:spcBef>
                <a:spcPct val="20000"/>
              </a:spcBef>
              <a:buFontTx/>
              <a:buChar char="-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importi superiori a euro 150.000, in funzione dello scoring; possibilità di ottenere una quota a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fondo perduto fino al 10% con un massimo di €100.000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di specifici requisiti </a:t>
            </a:r>
          </a:p>
        </p:txBody>
      </p:sp>
      <p:pic>
        <p:nvPicPr>
          <p:cNvPr id="100" name="Immagine 99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25" y="3941038"/>
            <a:ext cx="392850" cy="352567"/>
          </a:xfrm>
          <a:prstGeom prst="rect">
            <a:avLst/>
          </a:prstGeom>
        </p:spPr>
      </p:pic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819DA08-9CEC-4A3B-8906-364854598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913" y="2447540"/>
            <a:ext cx="392860" cy="392860"/>
          </a:xfrm>
          <a:prstGeom prst="rect">
            <a:avLst/>
          </a:prstGeom>
        </p:spPr>
      </p:pic>
      <p:pic>
        <p:nvPicPr>
          <p:cNvPr id="4" name="Immagine 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2B0AAFC-8EC9-2044-356F-A76C7416E4C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104" y="3083081"/>
            <a:ext cx="392860" cy="392860"/>
          </a:xfrm>
          <a:prstGeom prst="rect">
            <a:avLst/>
          </a:prstGeom>
        </p:spPr>
      </p:pic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DC6CC2BD-51E5-8571-901B-2DD8B5B2E14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3104" y="4284012"/>
            <a:ext cx="392860" cy="392860"/>
          </a:xfrm>
          <a:prstGeom prst="rect">
            <a:avLst/>
          </a:prstGeom>
        </p:spPr>
      </p:pic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6E88408-5A87-BD85-900E-B4D54B8666C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97761" y="3916361"/>
            <a:ext cx="392860" cy="392860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D1C9F80-6B0F-465C-E263-79646C7AF7A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26254" y="1735187"/>
            <a:ext cx="392860" cy="392860"/>
          </a:xfrm>
          <a:prstGeom prst="rect">
            <a:avLst/>
          </a:prstGeom>
        </p:spPr>
      </p:pic>
      <p:pic>
        <p:nvPicPr>
          <p:cNvPr id="8" name="Immagine 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E989593-6FBB-B022-2AE7-D2CC7024719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557121" y="882557"/>
            <a:ext cx="392860" cy="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5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5AF2B2-2666-883B-1EF8-EDE0FFAAF1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Fiere ed eventi</a:t>
            </a:r>
            <a:r>
              <a:rPr lang="it-IT" dirty="0"/>
              <a:t>: spese finanziabili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B53A-2ECB-7C3C-8457-E35783D4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B917F2-D4FD-BC5D-4280-E8A8D89E4A6B}"/>
              </a:ext>
            </a:extLst>
          </p:cNvPr>
          <p:cNvSpPr txBox="1"/>
          <p:nvPr/>
        </p:nvSpPr>
        <p:spPr>
          <a:xfrm>
            <a:off x="72795" y="637160"/>
            <a:ext cx="2005387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1. Spese per area espositiva</a:t>
            </a:r>
            <a:endParaRPr lang="it-IT" sz="1000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123C750-96AD-5926-BFFD-2E3FAD4AA66E}"/>
              </a:ext>
            </a:extLst>
          </p:cNvPr>
          <p:cNvSpPr txBox="1"/>
          <p:nvPr/>
        </p:nvSpPr>
        <p:spPr>
          <a:xfrm>
            <a:off x="72795" y="966910"/>
            <a:ext cx="27847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it-IT" sz="800" dirty="0"/>
              <a:t>affitto area espositiva, compresi eventuali costi di iscrizione, oneri e diritti fissi obbligatori; allestimento dell’area espositiva (es. pedana, muri perimetrali, soffitto, tetto o copertura, ripostiglio);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arredamento dell’area espositiva (es. reception desk, tavoli, sedie, vetrine espositive, cubi espositivi, porta brochure);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attrezzature, supporto audio/video (es monitor, tv screen, proiettori e supporti informatici,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servizio elettricità (es. allacciamento elettrico, illuminazione stand e prese elettriche per il funzionamento dei macchinari qualora presenti nello stand);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utenze varie;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servizio di pulizia dello stand;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costi di assicurazione;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compensi riconosciuti al personale incaricato dall'impresa (sia esterno che il periodo riferito all’esecuzione della fiera/mostra (compresi viaggi, soggiorni e trasferte per il raggiungimento del luogo della fiera/mostra) e/o direttamente collegati alla fiera/mostra stessa, come da idonea documentazione comprovante la spesa. Eventuali ulteriori compensi al personale incaricato dall'impresa (sia esterno che interno) sono riconosciuti nella misura massima del 10% dell’importo del finanziamento concesso;</a:t>
            </a:r>
          </a:p>
          <a:p>
            <a:pPr marL="228600" indent="-228600">
              <a:buFont typeface="+mj-lt"/>
              <a:buAutoNum type="arabicPeriod"/>
            </a:pPr>
            <a:r>
              <a:rPr lang="it-IT" sz="800" dirty="0"/>
              <a:t>servizi di traduzione ed interpretariato offline.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AE3555E-1D90-A55A-E21F-22F8098D103A}"/>
              </a:ext>
            </a:extLst>
          </p:cNvPr>
          <p:cNvSpPr txBox="1"/>
          <p:nvPr/>
        </p:nvSpPr>
        <p:spPr>
          <a:xfrm>
            <a:off x="2634242" y="647503"/>
            <a:ext cx="2005387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2. Spese logistiche</a:t>
            </a:r>
            <a:endParaRPr lang="it-IT" sz="10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A9EE8D-1AD9-9D87-DAF8-AAAD3A032C50}"/>
              </a:ext>
            </a:extLst>
          </p:cNvPr>
          <p:cNvSpPr txBox="1"/>
          <p:nvPr/>
        </p:nvSpPr>
        <p:spPr>
          <a:xfrm>
            <a:off x="2815122" y="1581887"/>
            <a:ext cx="2005387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3. Spese promozionali</a:t>
            </a:r>
            <a:endParaRPr lang="it-IT" sz="1000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88A3FE-4A5A-EBC0-2618-1EFA007C884C}"/>
              </a:ext>
            </a:extLst>
          </p:cNvPr>
          <p:cNvSpPr txBox="1"/>
          <p:nvPr/>
        </p:nvSpPr>
        <p:spPr>
          <a:xfrm>
            <a:off x="3008531" y="3389548"/>
            <a:ext cx="228105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4. Spese per consulenze connesse alla partecipazione alla fiera/mostra:</a:t>
            </a:r>
            <a:endParaRPr lang="it-IT" sz="1000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8E65747-F556-51F8-CDA7-E8F5CF7924B6}"/>
              </a:ext>
            </a:extLst>
          </p:cNvPr>
          <p:cNvSpPr txBox="1"/>
          <p:nvPr/>
        </p:nvSpPr>
        <p:spPr>
          <a:xfrm>
            <a:off x="5905444" y="655271"/>
            <a:ext cx="287646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5. Spese digitali connesse alla partecipazione alla fiera/mostra:</a:t>
            </a:r>
            <a:endParaRPr lang="it-IT" sz="10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8647FD4-E12D-704C-00E2-82669FC07979}"/>
              </a:ext>
            </a:extLst>
          </p:cNvPr>
          <p:cNvSpPr txBox="1"/>
          <p:nvPr/>
        </p:nvSpPr>
        <p:spPr>
          <a:xfrm>
            <a:off x="2922771" y="1037270"/>
            <a:ext cx="2360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indent="-228600">
              <a:buFont typeface="+mj-lt"/>
              <a:buAutoNum type="arabicPeriod"/>
              <a:defRPr sz="800"/>
            </a:lvl1pPr>
          </a:lstStyle>
          <a:p>
            <a:pPr marL="273050" lvl="1" indent="-190500">
              <a:buFont typeface="+mj-lt"/>
              <a:buAutoNum type="arabicPeriod"/>
            </a:pPr>
            <a:r>
              <a:rPr lang="it-IT" sz="800" dirty="0"/>
              <a:t>trasporto a destinazione di materiale e prodotti esposti, compreso il trasporto di campionario;</a:t>
            </a:r>
          </a:p>
          <a:p>
            <a:pPr marL="273050" lvl="1" indent="-190500">
              <a:buFont typeface="+mj-lt"/>
              <a:buAutoNum type="arabicPeriod"/>
            </a:pPr>
            <a:r>
              <a:rPr lang="it-IT" sz="800" dirty="0"/>
              <a:t>movimentazione dei macchinari/prodotti.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4D0B311-1266-FA42-C2C1-18194BDC9991}"/>
              </a:ext>
            </a:extLst>
          </p:cNvPr>
          <p:cNvSpPr txBox="1"/>
          <p:nvPr/>
        </p:nvSpPr>
        <p:spPr>
          <a:xfrm>
            <a:off x="3001822" y="1902689"/>
            <a:ext cx="28764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indent="-228600">
              <a:buFont typeface="+mj-lt"/>
              <a:buAutoNum type="arabicPeriod"/>
              <a:defRPr sz="800"/>
            </a:lvl1pPr>
          </a:lstStyle>
          <a:p>
            <a:r>
              <a:rPr lang="it-IT" dirty="0"/>
              <a:t>partecipazione/organizzazione di business meeting, workshop, B2B, B2C;</a:t>
            </a:r>
          </a:p>
          <a:p>
            <a:r>
              <a:rPr lang="it-IT" dirty="0"/>
              <a:t>spese di pubblicità, cartellonistica e grafica per i mezzi di stampa (es. pubblicità nel catalogo ufficiale, magazine e quotidiani informativi della fiera o della mostra, a supporto dell’iniziativa, stampa specializzata, </a:t>
            </a:r>
            <a:r>
              <a:rPr lang="it-IT" dirty="0" err="1"/>
              <a:t>omaggistica</a:t>
            </a:r>
            <a:r>
              <a:rPr lang="it-IT" dirty="0"/>
              <a:t>);</a:t>
            </a:r>
          </a:p>
          <a:p>
            <a:r>
              <a:rPr lang="it-IT" dirty="0"/>
              <a:t>realizzazione banner (es. poster e cartellonistica negli spazi esterni e limitrofi al centro fieristico).</a:t>
            </a:r>
          </a:p>
          <a:p>
            <a:r>
              <a:rPr lang="it-IT" dirty="0"/>
              <a:t>spese di certificazione dei prodotti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C5869D6-B3AF-5EDB-F392-D462DEEE5E89}"/>
              </a:ext>
            </a:extLst>
          </p:cNvPr>
          <p:cNvSpPr txBox="1"/>
          <p:nvPr/>
        </p:nvSpPr>
        <p:spPr>
          <a:xfrm>
            <a:off x="2922771" y="3875397"/>
            <a:ext cx="2784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indent="-228600">
              <a:buFont typeface="+mj-lt"/>
              <a:buAutoNum type="arabicPeriod"/>
              <a:defRPr sz="800"/>
            </a:lvl1pPr>
            <a:lvl2pPr marL="273050" lvl="1" indent="-190500">
              <a:buFont typeface="+mj-lt"/>
              <a:buAutoNum type="arabicPeriod"/>
              <a:defRPr sz="800"/>
            </a:lvl2pPr>
          </a:lstStyle>
          <a:p>
            <a:pPr lvl="1"/>
            <a:r>
              <a:rPr lang="it-IT" dirty="0"/>
              <a:t>consulenze esterne (es. designer/architetti, innovazione prodotti, servizi fotografici/video).</a:t>
            </a:r>
          </a:p>
          <a:p>
            <a:pPr lvl="1"/>
            <a:r>
              <a:rPr lang="it-IT" dirty="0"/>
              <a:t>consulenze in ambito digitale (es. digital manager, social media manager, digital marketing manager);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32B7F83-90AC-F5EE-C64F-6DA648B505DF}"/>
              </a:ext>
            </a:extLst>
          </p:cNvPr>
          <p:cNvSpPr txBox="1"/>
          <p:nvPr/>
        </p:nvSpPr>
        <p:spPr>
          <a:xfrm>
            <a:off x="5878287" y="1103719"/>
            <a:ext cx="29036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228600" indent="-228600">
              <a:buFont typeface="+mj-lt"/>
              <a:buAutoNum type="arabicPeriod"/>
              <a:defRPr sz="800"/>
            </a:lvl1pPr>
          </a:lstStyle>
          <a:p>
            <a:pPr marL="228600" lvl="1" indent="-228600">
              <a:buFont typeface="+mj-lt"/>
              <a:buAutoNum type="arabicPeriod"/>
            </a:pPr>
            <a:r>
              <a:rPr lang="it-IT" sz="800" dirty="0" err="1"/>
              <a:t>fee</a:t>
            </a:r>
            <a:r>
              <a:rPr lang="it-IT" sz="800" dirty="0"/>
              <a:t> di iscrizione alla manifestazione virtuale, compresi i costi per l’elaborazione del contenuto virtuale (es. stand virtuali, presentazione dell’azienda, cataloghi virtuali, eventi live streaming, webinar)</a:t>
            </a:r>
          </a:p>
          <a:p>
            <a:pPr marL="228600" lvl="1" indent="-228600">
              <a:buFont typeface="+mj-lt"/>
              <a:buAutoNum type="arabicPeriod"/>
            </a:pPr>
            <a:r>
              <a:rPr lang="it-IT" sz="800" dirty="0"/>
              <a:t>spese per integrazione e sviluppo digitale di piattaforme CRM;</a:t>
            </a:r>
          </a:p>
          <a:p>
            <a:pPr marL="228600" lvl="1" indent="-228600">
              <a:buFont typeface="+mj-lt"/>
              <a:buAutoNum type="arabicPeriod"/>
            </a:pPr>
            <a:r>
              <a:rPr lang="it-IT" sz="800" dirty="0"/>
              <a:t>spese di web design (es. landing page, pagina dedicate all’evento) e integrazione/innovazione di contenuti/funzionalità digitali anche su piattaforme già esistenti;</a:t>
            </a:r>
          </a:p>
          <a:p>
            <a:pPr marL="228600" lvl="1" indent="-228600">
              <a:buFont typeface="+mj-lt"/>
              <a:buAutoNum type="arabicPeriod"/>
            </a:pPr>
            <a:r>
              <a:rPr lang="it-IT" sz="800" dirty="0"/>
              <a:t>spese per digital marketing (es. banner video, banner sul sito ufficiale della fiera/mostra, newsletter, social network);</a:t>
            </a:r>
          </a:p>
          <a:p>
            <a:pPr marL="228600" lvl="1" indent="-228600">
              <a:buFont typeface="+mj-lt"/>
              <a:buAutoNum type="arabicPeriod"/>
            </a:pPr>
            <a:r>
              <a:rPr lang="it-IT" sz="800" dirty="0"/>
              <a:t>servizi di traduzione ed interpretariato online;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D99043B-566C-BFC2-259C-8AF1DA07F13D}"/>
              </a:ext>
            </a:extLst>
          </p:cNvPr>
          <p:cNvSpPr txBox="1"/>
          <p:nvPr/>
        </p:nvSpPr>
        <p:spPr>
          <a:xfrm>
            <a:off x="5905445" y="3067585"/>
            <a:ext cx="287646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6. Spese consulenziali professionali  per le verifiche di conformità alla normativa ambientale nazionale</a:t>
            </a:r>
            <a:endParaRPr lang="it-IT" sz="1000" b="1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E7CCE05-D00E-B6B6-0462-731CA7CDD546}"/>
              </a:ext>
            </a:extLst>
          </p:cNvPr>
          <p:cNvSpPr txBox="1"/>
          <p:nvPr/>
        </p:nvSpPr>
        <p:spPr>
          <a:xfrm>
            <a:off x="5905444" y="3609396"/>
            <a:ext cx="2876464" cy="684879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7. Spese per consulenze  finalizzate alla presentazione e gestione della richiesta di Intervento Agevolativo per un valore fino a un massimo del 5% dell’importo deliberato*</a:t>
            </a:r>
            <a:endParaRPr lang="it-IT" sz="1000" b="1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02AE9D4-E487-D1D8-7FED-DB0E65D3C1D8}"/>
              </a:ext>
            </a:extLst>
          </p:cNvPr>
          <p:cNvSpPr txBox="1"/>
          <p:nvPr/>
        </p:nvSpPr>
        <p:spPr>
          <a:xfrm>
            <a:off x="461616" y="4636035"/>
            <a:ext cx="728241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sz="800" dirty="0">
                <a:solidFill>
                  <a:srgbClr val="415364"/>
                </a:solidFill>
                <a:latin typeface="Arial" panose="020B0604020202020204" pitchFamily="34" charset="0"/>
              </a:rPr>
              <a:t>*v. condizioni in Circolare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097932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7328872" y="4472779"/>
            <a:ext cx="1695236" cy="66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39" name="Segnaposto testo 1"/>
          <p:cNvSpPr>
            <a:spLocks noGrp="1"/>
          </p:cNvSpPr>
          <p:nvPr>
            <p:ph type="body" idx="13"/>
          </p:nvPr>
        </p:nvSpPr>
        <p:spPr>
          <a:xfrm>
            <a:off x="309233" y="256583"/>
            <a:ext cx="7103571" cy="287337"/>
          </a:xfrm>
        </p:spPr>
        <p:txBody>
          <a:bodyPr/>
          <a:lstStyle/>
          <a:p>
            <a:r>
              <a:rPr lang="it-IT" dirty="0"/>
              <a:t>Sviluppo del commercio elettronico delle imprese italiane in Paesi esteri («</a:t>
            </a:r>
            <a:r>
              <a:rPr lang="it-IT" dirty="0">
                <a:solidFill>
                  <a:schemeClr val="accent2"/>
                </a:solidFill>
              </a:rPr>
              <a:t>E-Commerce</a:t>
            </a:r>
            <a:r>
              <a:rPr lang="it-IT" dirty="0"/>
              <a:t>»)</a:t>
            </a:r>
          </a:p>
          <a:p>
            <a:endParaRPr lang="it-IT" dirty="0"/>
          </a:p>
        </p:txBody>
      </p:sp>
      <p:sp>
        <p:nvSpPr>
          <p:cNvPr id="42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752939" y="969452"/>
            <a:ext cx="8066903" cy="6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Finanziamento agevolato in regime “de </a:t>
            </a:r>
            <a:r>
              <a:rPr lang="it-IT" altLang="it-IT" sz="1050" dirty="0" err="1">
                <a:solidFill>
                  <a:srgbClr val="415364"/>
                </a:solidFill>
                <a:latin typeface="Arial" panose="020B0604020202020204" pitchFamily="34" charset="0"/>
              </a:rPr>
              <a:t>minimis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" per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(i) la creazione o (ii) il miglioramento di una Piattaforma propria di e-commerce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 oppure per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(iii) l’accesso ad una Piattaforma di terzi (market place) 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per la commercializzazione in Paesi esteri di beni o servizi prodotti in Italia o con marchio italiano</a:t>
            </a: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3" y="1057513"/>
            <a:ext cx="448368" cy="448368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611" y="4089681"/>
            <a:ext cx="3536990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EROGAZIONE </a:t>
            </a:r>
          </a:p>
          <a:p>
            <a:pPr algn="ctr" defTabSz="685766">
              <a:spcAft>
                <a:spcPts val="225"/>
              </a:spcAft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Prima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pari al 25% a titolo di anticipo; seconda erogazione a saldo dell’importo rendicontato </a:t>
            </a:r>
          </a:p>
        </p:txBody>
      </p:sp>
      <p:sp>
        <p:nvSpPr>
          <p:cNvPr id="45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52" y="1770450"/>
            <a:ext cx="3534365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A CHI È DEDICATA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Alle </a:t>
            </a:r>
            <a:r>
              <a:rPr lang="it-IT" altLang="it-IT" sz="900" b="1" dirty="0">
                <a:solidFill>
                  <a:srgbClr val="797979"/>
                </a:solidFill>
                <a:latin typeface="Arial"/>
              </a:rPr>
              <a:t>imprese italiane </a:t>
            </a: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di qualsiasi dimensione che abbiano depositato almeno 2 bilanci relativi a 2 esercizi completi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C4DC1474-D9A6-4443-B30F-FDC0AB40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51" y="2790591"/>
            <a:ext cx="3536990" cy="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IMPORTO FINANZIABILE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Max 20% del fatturato medio ultimo biennio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minimo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10.000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Piattaforma propria e di terzi: fino a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500.000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DEC0FADB-17C8-423C-A4CF-8F31DAAD1FE1}"/>
              </a:ext>
            </a:extLst>
          </p:cNvPr>
          <p:cNvSpPr/>
          <p:nvPr/>
        </p:nvSpPr>
        <p:spPr>
          <a:xfrm>
            <a:off x="5215250" y="1741166"/>
            <a:ext cx="3541351" cy="383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DURATA DEL FINANZIAMENTO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4 anni, di cui 2 di preammortamento</a:t>
            </a:r>
          </a:p>
        </p:txBody>
      </p:sp>
      <p:sp>
        <p:nvSpPr>
          <p:cNvPr id="48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5250" y="2759297"/>
            <a:ext cx="3541351" cy="93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SPESE FINANZIABILI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per la «Creazione, sviluppo o miglioramento di una Piattaforma propria oppure utilizzo di una Piattaforma di terzi». 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per «Investimenti per la Piattaforma propria oppure per la Piattaforma di terzi»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promozionali e di formazione relative al progetto</a:t>
            </a: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02" y="2761289"/>
            <a:ext cx="391500" cy="39150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461" y="1728158"/>
            <a:ext cx="391500" cy="391500"/>
          </a:xfrm>
          <a:prstGeom prst="rect">
            <a:avLst/>
          </a:prstGeom>
        </p:spPr>
      </p:pic>
      <p:cxnSp>
        <p:nvCxnSpPr>
          <p:cNvPr id="51" name="Connettore diritto 50"/>
          <p:cNvCxnSpPr/>
          <p:nvPr/>
        </p:nvCxnSpPr>
        <p:spPr>
          <a:xfrm>
            <a:off x="4614742" y="1728159"/>
            <a:ext cx="0" cy="3092458"/>
          </a:xfrm>
          <a:prstGeom prst="line">
            <a:avLst/>
          </a:prstGeom>
          <a:ln>
            <a:solidFill>
              <a:srgbClr val="7A8CA9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2" name="Immagine 5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246" y="4137485"/>
            <a:ext cx="391500" cy="39150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02" y="1739128"/>
            <a:ext cx="344255" cy="344255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128" y="2808539"/>
            <a:ext cx="297000" cy="297000"/>
          </a:xfrm>
          <a:prstGeom prst="rect">
            <a:avLst/>
          </a:prstGeom>
        </p:spPr>
      </p:pic>
      <p:sp>
        <p:nvSpPr>
          <p:cNvPr id="55" name="Rettangolo 54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51" y="3909595"/>
            <a:ext cx="3536990" cy="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INCENTIVI E PREMIALITÀ</a:t>
            </a:r>
          </a:p>
          <a:p>
            <a:pPr algn="ctr" defTabSz="607968">
              <a:spcBef>
                <a:spcPct val="20000"/>
              </a:spcBef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Garanzie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del rating; possibilità di ottenere una quota a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fondo perduto fino al 10% con un massimo di €100.000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di specifici requisiti </a:t>
            </a:r>
          </a:p>
        </p:txBody>
      </p:sp>
      <p:pic>
        <p:nvPicPr>
          <p:cNvPr id="56" name="Immagine 55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16" y="3931666"/>
            <a:ext cx="392850" cy="392850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1F0074B-0FB2-D3BC-D64D-0A993EF730E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351" y="3001410"/>
            <a:ext cx="392860" cy="392860"/>
          </a:xfrm>
          <a:prstGeom prst="rect">
            <a:avLst/>
          </a:prstGeom>
        </p:spPr>
      </p:pic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50C4177A-E748-BD10-8F1A-090C1DE15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1254" y="3737269"/>
            <a:ext cx="392860" cy="392860"/>
          </a:xfrm>
          <a:prstGeom prst="rect">
            <a:avLst/>
          </a:prstGeom>
        </p:spPr>
      </p:pic>
      <p:pic>
        <p:nvPicPr>
          <p:cNvPr id="4" name="Immagine 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F1FE59B-8E8E-A024-C650-C6C976C0CEE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987" y="1932247"/>
            <a:ext cx="392860" cy="392860"/>
          </a:xfrm>
          <a:prstGeom prst="rect">
            <a:avLst/>
          </a:prstGeom>
        </p:spPr>
      </p:pic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25B7A33-0E68-843F-2238-AF88B8B7E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69886" y="3893251"/>
            <a:ext cx="392860" cy="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8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5AF2B2-2666-883B-1EF8-EDE0FFAAF1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E-commerce</a:t>
            </a:r>
            <a:r>
              <a:rPr lang="it-IT" dirty="0"/>
              <a:t>: spese finanziabili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B53A-2ECB-7C3C-8457-E35783D4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8A32E50-ACC1-F79C-B9A2-B15478236E5A}"/>
              </a:ext>
            </a:extLst>
          </p:cNvPr>
          <p:cNvSpPr txBox="1"/>
          <p:nvPr/>
        </p:nvSpPr>
        <p:spPr>
          <a:xfrm>
            <a:off x="250825" y="697892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1. Creazione e sviluppo di una Piattaforma propria oppure utilizzo di un market place</a:t>
            </a:r>
            <a:endParaRPr lang="it-IT" sz="1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E82CCA5-7F0A-1D85-7F6B-87F52613B9C2}"/>
              </a:ext>
            </a:extLst>
          </p:cNvPr>
          <p:cNvSpPr txBox="1"/>
          <p:nvPr/>
        </p:nvSpPr>
        <p:spPr>
          <a:xfrm>
            <a:off x="4701540" y="2272737"/>
            <a:ext cx="4209908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4. Spese consulenziali professionali  per le verifiche di conformità alla normativa ambientale nazionale</a:t>
            </a:r>
            <a:endParaRPr lang="it-IT" sz="1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F543B4E-A6B9-E7AE-FFD5-F839A24DBC32}"/>
              </a:ext>
            </a:extLst>
          </p:cNvPr>
          <p:cNvSpPr txBox="1"/>
          <p:nvPr/>
        </p:nvSpPr>
        <p:spPr>
          <a:xfrm>
            <a:off x="4727287" y="2900245"/>
            <a:ext cx="4209908" cy="684879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5. Spese per consulenze  finalizzate alla presentazione e gestione della richiesta di Intervento Agevolativo per un valore fino a un massimo del 5% dell’importo deliberato*</a:t>
            </a:r>
            <a:endParaRPr lang="it-IT" sz="1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EEA8F5-859B-2F48-3450-52FF6FC33B0D}"/>
              </a:ext>
            </a:extLst>
          </p:cNvPr>
          <p:cNvSpPr txBox="1"/>
          <p:nvPr/>
        </p:nvSpPr>
        <p:spPr>
          <a:xfrm>
            <a:off x="250825" y="2327677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>
                <a:solidFill>
                  <a:srgbClr val="415364"/>
                </a:solidFill>
                <a:latin typeface="Arial" panose="020B0604020202020204" pitchFamily="34" charset="0"/>
              </a:rPr>
              <a:t>2. Investimenti per una Piattaforma propria oppure per un market place </a:t>
            </a:r>
            <a:endParaRPr lang="it-IT" sz="1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0D85ED-D5E1-FE50-2E11-B85E7ED561D7}"/>
              </a:ext>
            </a:extLst>
          </p:cNvPr>
          <p:cNvSpPr txBox="1"/>
          <p:nvPr/>
        </p:nvSpPr>
        <p:spPr>
          <a:xfrm>
            <a:off x="4701540" y="610953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3. Spese promozionali e formazione relative al progetto </a:t>
            </a:r>
            <a:endParaRPr lang="it-IT" sz="10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AFBE0BA-6F22-2A60-E3B5-DBF950B6248E}"/>
              </a:ext>
            </a:extLst>
          </p:cNvPr>
          <p:cNvSpPr txBox="1"/>
          <p:nvPr/>
        </p:nvSpPr>
        <p:spPr>
          <a:xfrm>
            <a:off x="-147740" y="1303209"/>
            <a:ext cx="4572000" cy="100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creazione, acquisizione e configurazione della piattaforma;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componenti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hardware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estensioni componenti </a:t>
            </a:r>
            <a:r>
              <a:rPr lang="it-IT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ampliare le funzionalità (es.  </a:t>
            </a:r>
            <a:r>
              <a:rPr lang="it-IT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la gestione degli ordini, circuiti di pagamento, servizi </a:t>
            </a:r>
            <a:r>
              <a:rPr lang="it-IT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integrazioni con ERP, CRM, AI e realtà aumentata);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creazione e configurazione app;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di avvio dell’utilizzo di un </a:t>
            </a:r>
            <a:r>
              <a:rPr lang="it-IT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place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8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AF37D70-B9C0-C9B1-CE34-3CBBC25B348B}"/>
              </a:ext>
            </a:extLst>
          </p:cNvPr>
          <p:cNvSpPr txBox="1"/>
          <p:nvPr/>
        </p:nvSpPr>
        <p:spPr>
          <a:xfrm>
            <a:off x="-147740" y="3055492"/>
            <a:ext cx="4572000" cy="126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di </a:t>
            </a:r>
            <a:r>
              <a:rPr lang="it-IT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hosting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dominio della piattaforma;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commissioni per utilizzo della piattaforma oppure di un </a:t>
            </a:r>
            <a:r>
              <a:rPr lang="it-IT" sz="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market place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investimenti in sicurezza dei dati e della piattaforma;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aggiunta di contenuti e soluzioni grafiche;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lo sviluppo del monitoraggio accessi alla piattaforma;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lo sviluppo di</a:t>
            </a:r>
            <a:r>
              <a:rPr lang="it-IT" sz="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analisi e tracciamento dati di navigazione;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consulenze finalizzate allo sviluppo e/o alla modifica della piattaforma;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registrazione, omologazione e per la tutela del marchio;</a:t>
            </a:r>
          </a:p>
          <a:p>
            <a: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it-IT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certificazioni internazionali di prodotto.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0391261-BE08-6680-2028-F87AAEEAD90F}"/>
              </a:ext>
            </a:extLst>
          </p:cNvPr>
          <p:cNvSpPr txBox="1"/>
          <p:nvPr/>
        </p:nvSpPr>
        <p:spPr>
          <a:xfrm>
            <a:off x="4276520" y="1234403"/>
            <a:ext cx="4191635" cy="7412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2pPr marL="742950" lvl="1" indent="-285750" algn="just">
              <a:lnSpc>
                <a:spcPct val="107000"/>
              </a:lnSpc>
              <a:buFont typeface="Courier New" panose="02070309020205020404" pitchFamily="49" charset="0"/>
              <a:buChar char="o"/>
              <a:defRPr sz="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</a:lstStyle>
          <a:p>
            <a:pPr lvl="1"/>
            <a:r>
              <a:rPr lang="it-IT" dirty="0"/>
              <a:t>spese per l’indicizzazione della piattaforma oppure del market place;</a:t>
            </a:r>
          </a:p>
          <a:p>
            <a:pPr lvl="1"/>
            <a:r>
              <a:rPr lang="it-IT" dirty="0"/>
              <a:t>spese per web marketing;</a:t>
            </a:r>
          </a:p>
          <a:p>
            <a:pPr lvl="1"/>
            <a:r>
              <a:rPr lang="it-IT" dirty="0"/>
              <a:t>spese per comunicazione;</a:t>
            </a:r>
          </a:p>
          <a:p>
            <a:pPr lvl="1"/>
            <a:r>
              <a:rPr lang="it-IT" dirty="0"/>
              <a:t>formazione del personale interno adibito alla gestione/funzionamento della piattaforma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4D94AC8-C298-4E0F-872B-249C405362D2}"/>
              </a:ext>
            </a:extLst>
          </p:cNvPr>
          <p:cNvSpPr txBox="1"/>
          <p:nvPr/>
        </p:nvSpPr>
        <p:spPr>
          <a:xfrm>
            <a:off x="461616" y="4636035"/>
            <a:ext cx="728241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sz="800" dirty="0">
                <a:solidFill>
                  <a:srgbClr val="415364"/>
                </a:solidFill>
                <a:latin typeface="Arial" panose="020B0604020202020204" pitchFamily="34" charset="0"/>
              </a:rPr>
              <a:t>*v. condizioni in Circolare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168233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7351160" y="4409874"/>
            <a:ext cx="1695236" cy="66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22" name="Segnaposto testo 1"/>
          <p:cNvSpPr>
            <a:spLocks noGrp="1"/>
          </p:cNvSpPr>
          <p:nvPr>
            <p:ph type="body" idx="13"/>
          </p:nvPr>
        </p:nvSpPr>
        <p:spPr>
          <a:xfrm>
            <a:off x="309233" y="256583"/>
            <a:ext cx="7103571" cy="287337"/>
          </a:xfrm>
        </p:spPr>
        <p:txBody>
          <a:bodyPr/>
          <a:lstStyle/>
          <a:p>
            <a:r>
              <a:rPr lang="it-IT" i="1" dirty="0"/>
              <a:t>Temporary Manager </a:t>
            </a:r>
            <a:r>
              <a:rPr lang="it-IT" dirty="0"/>
              <a:t>per l’internazionalizzazione delle imprese italiane («</a:t>
            </a:r>
            <a:r>
              <a:rPr lang="it-IT" i="1" dirty="0">
                <a:solidFill>
                  <a:schemeClr val="accent2"/>
                </a:solidFill>
              </a:rPr>
              <a:t>Temporary Manager</a:t>
            </a:r>
            <a:r>
              <a:rPr lang="it-IT" dirty="0"/>
              <a:t>»)</a:t>
            </a:r>
          </a:p>
        </p:txBody>
      </p:sp>
      <p:sp>
        <p:nvSpPr>
          <p:cNvPr id="25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663000" y="1023408"/>
            <a:ext cx="8066903" cy="6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Finanziamento agevolato in regime “de </a:t>
            </a:r>
            <a:r>
              <a:rPr lang="it-IT" altLang="it-IT" sz="1050" dirty="0" err="1">
                <a:solidFill>
                  <a:srgbClr val="415364"/>
                </a:solidFill>
                <a:latin typeface="Arial" panose="020B0604020202020204" pitchFamily="34" charset="0"/>
              </a:rPr>
              <a:t>minimis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"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a sostegno dell’inserimento temporaneo da parte di imprese italiane di figure professionali specializzate (Temporary Manager), 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per la realizzazione di progetti di internazionalizzazione</a:t>
            </a:r>
            <a:r>
              <a:rPr lang="it-IT" altLang="it-IT" sz="1050" strike="sngStrike" dirty="0">
                <a:solidFill>
                  <a:srgbClr val="415364"/>
                </a:solidFill>
                <a:latin typeface="Arial" panose="020B0604020202020204" pitchFamily="34" charset="0"/>
              </a:rPr>
              <a:t>,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 e di progetti di innovazione tecnologica, digitale e dei processi produttivi e a sostegno della transizione green dell’impresa purché mirati allo sviluppo del processo di internazionalizzazione delle imprese 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94" y="1111469"/>
            <a:ext cx="448368" cy="448368"/>
          </a:xfrm>
          <a:prstGeom prst="rect">
            <a:avLst/>
          </a:prstGeom>
        </p:spPr>
      </p:pic>
      <p:sp>
        <p:nvSpPr>
          <p:cNvPr id="27" name="Rettangolo 26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598" y="3779849"/>
            <a:ext cx="3536990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EROGAZIONE </a:t>
            </a:r>
          </a:p>
          <a:p>
            <a:pPr algn="ctr" defTabSz="685766">
              <a:spcAft>
                <a:spcPts val="225"/>
              </a:spcAft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Prima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pari al 25% a titolo di anticipo; seconda erogazione a saldo dell’importo rendicontato </a:t>
            </a:r>
          </a:p>
        </p:txBody>
      </p:sp>
      <p:sp>
        <p:nvSpPr>
          <p:cNvPr id="28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2" y="1934229"/>
            <a:ext cx="3534365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A CHI È DEDICATA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Alle </a:t>
            </a:r>
            <a:r>
              <a:rPr lang="it-IT" altLang="it-IT" sz="900" b="1" dirty="0">
                <a:solidFill>
                  <a:srgbClr val="797979"/>
                </a:solidFill>
                <a:latin typeface="Arial"/>
              </a:rPr>
              <a:t>imprese italiane </a:t>
            </a: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di qualsiasi dimensione che abbiano depositato almeno 2 bilanci relativi a 2 esercizi completi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C4DC1474-D9A6-4443-B30F-FDC0AB40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2" y="2756561"/>
            <a:ext cx="3536990" cy="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IMPORTO FINANZIABILE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Max 20% del fatturato medio ultimo biennio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minimo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10.000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massimo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500.000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DEC0FADB-17C8-423C-A4CF-8F31DAAD1FE1}"/>
              </a:ext>
            </a:extLst>
          </p:cNvPr>
          <p:cNvSpPr/>
          <p:nvPr/>
        </p:nvSpPr>
        <p:spPr>
          <a:xfrm>
            <a:off x="5125311" y="1904945"/>
            <a:ext cx="3541351" cy="383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DURATA DEL FINANZIAMENTO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4 anni, di cui 2 di preammortamento</a:t>
            </a:r>
          </a:p>
        </p:txBody>
      </p:sp>
      <p:sp>
        <p:nvSpPr>
          <p:cNvPr id="31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5311" y="2679034"/>
            <a:ext cx="3541351" cy="7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SPESE FINANZIABILI*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Almeno il 60%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«Spese per le prestazioni professionali del TM»; 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Massimo il 40%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«Spese strettamente connesse alla realizzazione del progetto elaborato con l’assistenza del TM»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63" y="2727260"/>
            <a:ext cx="391500" cy="391500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22" y="1891937"/>
            <a:ext cx="391500" cy="391500"/>
          </a:xfrm>
          <a:prstGeom prst="rect">
            <a:avLst/>
          </a:prstGeom>
        </p:spPr>
      </p:pic>
      <p:cxnSp>
        <p:nvCxnSpPr>
          <p:cNvPr id="34" name="Connettore diritto 33"/>
          <p:cNvCxnSpPr/>
          <p:nvPr/>
        </p:nvCxnSpPr>
        <p:spPr>
          <a:xfrm>
            <a:off x="4524803" y="1694129"/>
            <a:ext cx="0" cy="2824248"/>
          </a:xfrm>
          <a:prstGeom prst="line">
            <a:avLst/>
          </a:prstGeom>
          <a:ln>
            <a:solidFill>
              <a:srgbClr val="7A8CA9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Immagine 3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9" y="3741065"/>
            <a:ext cx="391500" cy="391500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162" y="1902907"/>
            <a:ext cx="344255" cy="344255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9" y="2763995"/>
            <a:ext cx="297000" cy="297000"/>
          </a:xfrm>
          <a:prstGeom prst="rect">
            <a:avLst/>
          </a:prstGeom>
        </p:spPr>
      </p:pic>
      <p:sp>
        <p:nvSpPr>
          <p:cNvPr id="38" name="Rettangolo 37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12" y="3688534"/>
            <a:ext cx="3536990" cy="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INCENTIVI E PREMIALITÀ</a:t>
            </a:r>
          </a:p>
          <a:p>
            <a:pPr algn="ctr" defTabSz="607968">
              <a:spcBef>
                <a:spcPct val="20000"/>
              </a:spcBef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Garanzie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del rating; possibilità di ottenere una quota a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fondo perduto fino al 10% con un massimo di €100.000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di specifici requisiti </a:t>
            </a: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77" y="3710605"/>
            <a:ext cx="392850" cy="392850"/>
          </a:xfrm>
          <a:prstGeom prst="rect">
            <a:avLst/>
          </a:prstGeom>
        </p:spPr>
      </p:pic>
      <p:sp>
        <p:nvSpPr>
          <p:cNvPr id="58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282001" y="4613341"/>
            <a:ext cx="8574461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it-IT" altLang="it-IT" sz="750" dirty="0">
                <a:solidFill>
                  <a:srgbClr val="797979"/>
                </a:solidFill>
                <a:latin typeface="Arial" panose="020B0604020202020204"/>
              </a:rPr>
              <a:t>*L’inserimento temporaneo è regolato da un apposito contratto di prestazioni </a:t>
            </a:r>
            <a:r>
              <a:rPr lang="it-IT" altLang="it-IT" sz="750" dirty="0" err="1">
                <a:solidFill>
                  <a:srgbClr val="797979"/>
                </a:solidFill>
                <a:latin typeface="Arial" panose="020B0604020202020204"/>
              </a:rPr>
              <a:t>consulenziali</a:t>
            </a:r>
            <a:r>
              <a:rPr lang="it-IT" altLang="it-IT" sz="750" dirty="0">
                <a:solidFill>
                  <a:srgbClr val="797979"/>
                </a:solidFill>
                <a:latin typeface="Arial" panose="020B0604020202020204"/>
              </a:rPr>
              <a:t> erogate esclusivamente da Società di Servizi (società di capitali anche di diritto straniero). La società che eroga il servizio dovrà rispettare requisiti predeterminati tra cui quelli di professionalità e indipendenza</a:t>
            </a:r>
          </a:p>
        </p:txBody>
      </p:sp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BD3DA5C-30F8-6C1F-8AEC-E8C048EA3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048" y="2024545"/>
            <a:ext cx="392860" cy="392860"/>
          </a:xfrm>
          <a:prstGeom prst="rect">
            <a:avLst/>
          </a:prstGeom>
        </p:spPr>
      </p:pic>
      <p:pic>
        <p:nvPicPr>
          <p:cNvPr id="4" name="Immagine 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7A8BD4C-7814-1DBB-C1B0-7CB4D087E08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8875" y="2980909"/>
            <a:ext cx="392860" cy="392860"/>
          </a:xfrm>
          <a:prstGeom prst="rect">
            <a:avLst/>
          </a:prstGeom>
        </p:spPr>
      </p:pic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6A3A4B4-00EC-92E3-184C-4468198DE23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803" y="3710595"/>
            <a:ext cx="392860" cy="392860"/>
          </a:xfrm>
          <a:prstGeom prst="rect">
            <a:avLst/>
          </a:prstGeom>
        </p:spPr>
      </p:pic>
      <p:pic>
        <p:nvPicPr>
          <p:cNvPr id="6" name="Immagine 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0226CDA-9763-9938-712A-3BC31060E41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5232" y="3602230"/>
            <a:ext cx="392860" cy="392860"/>
          </a:xfrm>
          <a:prstGeom prst="rect">
            <a:avLst/>
          </a:prstGeom>
        </p:spPr>
      </p:pic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D337CCC-5146-469F-E161-7601366F4E84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53536" y="1011157"/>
            <a:ext cx="392860" cy="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34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5AF2B2-2666-883B-1EF8-EDE0FFAAF1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accent2"/>
                </a:solidFill>
              </a:rPr>
              <a:t>Temporary</a:t>
            </a:r>
            <a:r>
              <a:rPr lang="it-IT" dirty="0">
                <a:solidFill>
                  <a:schemeClr val="accent2"/>
                </a:solidFill>
              </a:rPr>
              <a:t> Manager</a:t>
            </a:r>
            <a:r>
              <a:rPr lang="it-IT" dirty="0"/>
              <a:t>: spese finanziabili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B53A-2ECB-7C3C-8457-E35783D4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CC7AC4-3C82-9C5E-5D78-0878EA786DE3}"/>
              </a:ext>
            </a:extLst>
          </p:cNvPr>
          <p:cNvSpPr txBox="1"/>
          <p:nvPr/>
        </p:nvSpPr>
        <p:spPr>
          <a:xfrm>
            <a:off x="250825" y="697892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1. Spese per le prestazioni professionali del </a:t>
            </a:r>
            <a:r>
              <a:rPr lang="it-IT" altLang="it-IT" sz="1000" b="1" dirty="0" err="1">
                <a:solidFill>
                  <a:srgbClr val="415364"/>
                </a:solidFill>
                <a:latin typeface="Arial" panose="020B0604020202020204" pitchFamily="34" charset="0"/>
              </a:rPr>
              <a:t>Temporary</a:t>
            </a:r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 Manager (almeno il 60% dell’Intervento Agevolativo)</a:t>
            </a:r>
            <a:endParaRPr lang="it-IT" sz="1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619A8AE-4898-23BC-D569-C1DD7FA21158}"/>
              </a:ext>
            </a:extLst>
          </p:cNvPr>
          <p:cNvSpPr txBox="1"/>
          <p:nvPr/>
        </p:nvSpPr>
        <p:spPr>
          <a:xfrm>
            <a:off x="4503420" y="942818"/>
            <a:ext cx="4209908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3. Spese consulenziali professionali  per le verifiche di conformità alla normativa ambientale nazionale</a:t>
            </a:r>
            <a:endParaRPr lang="it-IT" sz="1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64648C-9880-C75F-40A3-18B0E8089393}"/>
              </a:ext>
            </a:extLst>
          </p:cNvPr>
          <p:cNvSpPr txBox="1"/>
          <p:nvPr/>
        </p:nvSpPr>
        <p:spPr>
          <a:xfrm>
            <a:off x="4503420" y="1617081"/>
            <a:ext cx="4209908" cy="684879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4. Spese per consulenze  finalizzate alla presentazione e gestione della richiesta di Intervento Agevolativo per un valore fino a un massimo del 5% dell’importo deliberato*</a:t>
            </a:r>
            <a:endParaRPr lang="it-IT" sz="1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81F9DE-C5CD-5553-0E1D-AD05B0A0A827}"/>
              </a:ext>
            </a:extLst>
          </p:cNvPr>
          <p:cNvSpPr txBox="1"/>
          <p:nvPr/>
        </p:nvSpPr>
        <p:spPr>
          <a:xfrm>
            <a:off x="250825" y="1730122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2. Spese strettamente connesse alla realizzazione del progetto elaborato con l'assistenza del </a:t>
            </a:r>
            <a:r>
              <a:rPr lang="it-IT" altLang="it-IT" sz="1000" b="1" dirty="0" err="1">
                <a:solidFill>
                  <a:srgbClr val="415364"/>
                </a:solidFill>
                <a:latin typeface="Arial" panose="020B0604020202020204" pitchFamily="34" charset="0"/>
              </a:rPr>
              <a:t>Temporary</a:t>
            </a:r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 Manager (massimo il 40% delle spese rendicontate ammissibili all’Intervento Agevolativo):</a:t>
            </a:r>
            <a:endParaRPr lang="it-IT" sz="10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120244C-BA96-FCB2-5945-C0C20299A3AA}"/>
              </a:ext>
            </a:extLst>
          </p:cNvPr>
          <p:cNvSpPr txBox="1"/>
          <p:nvPr/>
        </p:nvSpPr>
        <p:spPr>
          <a:xfrm>
            <a:off x="250825" y="2609060"/>
            <a:ext cx="40773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it-IT" sz="800" dirty="0"/>
              <a:t>2.1.	Spese per attività di marketing e promozionali;</a:t>
            </a:r>
          </a:p>
          <a:p>
            <a:pPr marL="266700" indent="-266700"/>
            <a:r>
              <a:rPr lang="it-IT" sz="800" dirty="0"/>
              <a:t>2.2.	Spese per integrazione e sviluppo digitale dei processi aziendali;</a:t>
            </a:r>
          </a:p>
          <a:p>
            <a:pPr marL="266700" indent="-266700"/>
            <a:r>
              <a:rPr lang="it-IT" sz="800" dirty="0"/>
              <a:t>2.3.	Spese per la realizzazione/ammodernamento di modelli organizzativi e gestionali;</a:t>
            </a:r>
          </a:p>
          <a:p>
            <a:pPr marL="266700" indent="-266700"/>
            <a:r>
              <a:rPr lang="it-IT" sz="800" dirty="0"/>
              <a:t>2.4.	Spese di ideazione per l’innovazione/adeguamento di prodotto e/o servizio;</a:t>
            </a:r>
          </a:p>
          <a:p>
            <a:pPr marL="266700" indent="-266700"/>
            <a:r>
              <a:rPr lang="it-IT" sz="800" dirty="0"/>
              <a:t>2.5.	Spese per le certificazioni internazionali e le licenze di prodotti e/o servizi, deposito di marchi o altre forme di tutela del Made in </a:t>
            </a:r>
            <a:r>
              <a:rPr lang="it-IT" sz="800" dirty="0" err="1"/>
              <a:t>Italy</a:t>
            </a:r>
            <a:r>
              <a:rPr lang="it-IT" sz="800" dirty="0"/>
              <a:t>;</a:t>
            </a:r>
          </a:p>
          <a:p>
            <a:pPr marL="266700" indent="-266700"/>
            <a:r>
              <a:rPr lang="it-IT" sz="800" dirty="0"/>
              <a:t>2.6.	Spese per attività di supporto:</a:t>
            </a:r>
          </a:p>
          <a:p>
            <a:pPr lvl="1"/>
            <a:r>
              <a:rPr lang="it-IT" sz="800" dirty="0"/>
              <a:t>a)	Spese per la formazione interna/esterna del personale amministrativo o tecnico;</a:t>
            </a:r>
          </a:p>
          <a:p>
            <a:pPr lvl="1"/>
            <a:r>
              <a:rPr lang="it-IT" sz="800" dirty="0"/>
              <a:t>b)	Spese di viaggio e soggiorno da parte degli amministratori e/o titolari dell’impresa richiedente;</a:t>
            </a:r>
          </a:p>
          <a:p>
            <a:pPr lvl="1"/>
            <a:r>
              <a:rPr lang="it-IT" sz="800" dirty="0"/>
              <a:t>c)	Spese di viaggio e soggiorno (incoming) di potenziali partner locali (esclusa la clientela);</a:t>
            </a:r>
          </a:p>
          <a:p>
            <a:pPr lvl="1"/>
            <a:r>
              <a:rPr lang="it-IT" sz="800" dirty="0"/>
              <a:t>d)	Spese legali per la costituzione di società controllate locali o filiali gestite direttamente.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99BDF5-0BEC-40FD-924C-3B1209033727}"/>
              </a:ext>
            </a:extLst>
          </p:cNvPr>
          <p:cNvSpPr txBox="1"/>
          <p:nvPr/>
        </p:nvSpPr>
        <p:spPr>
          <a:xfrm>
            <a:off x="461616" y="4636035"/>
            <a:ext cx="728241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sz="800" dirty="0">
                <a:solidFill>
                  <a:srgbClr val="415364"/>
                </a:solidFill>
                <a:latin typeface="Arial" panose="020B0604020202020204" pitchFamily="34" charset="0"/>
              </a:rPr>
              <a:t>*v. condizioni in Circolare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18774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4878D7-8A0F-4E9C-AABA-D4EA9592303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Premialità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FF1CB00-8336-46A1-89CB-1C9CFA91A017}"/>
              </a:ext>
            </a:extLst>
          </p:cNvPr>
          <p:cNvSpPr/>
          <p:nvPr/>
        </p:nvSpPr>
        <p:spPr>
          <a:xfrm>
            <a:off x="0" y="546539"/>
            <a:ext cx="9144000" cy="709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L’Impresa Richiedente può chiedere un </a:t>
            </a: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cofinanziamento fino al 10% dell’Importo dell’Intervento Agevolativo e comunque fino a un massimo di € 100.000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è riconosciuto quale incentivazione alle Imprese Richiedenti sulla base dei seguenti criteri:</a:t>
            </a:r>
          </a:p>
        </p:txBody>
      </p:sp>
      <p:pic>
        <p:nvPicPr>
          <p:cNvPr id="17" name="Immagine 1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7AE65A7-5A74-4D5F-812A-74D4FAFB7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1423979"/>
            <a:ext cx="189000" cy="189000"/>
          </a:xfrm>
          <a:prstGeom prst="rect">
            <a:avLst/>
          </a:prstGeom>
        </p:spPr>
      </p:pic>
      <p:pic>
        <p:nvPicPr>
          <p:cNvPr id="18" name="Immagine 1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4CB8906-8AF0-4D61-888F-5825151681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1811353"/>
            <a:ext cx="189000" cy="189000"/>
          </a:xfrm>
          <a:prstGeom prst="rect">
            <a:avLst/>
          </a:prstGeom>
        </p:spPr>
      </p:pic>
      <p:pic>
        <p:nvPicPr>
          <p:cNvPr id="19" name="Immagine 1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908580C7-7B0C-489B-804D-E66B53889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2198229"/>
            <a:ext cx="189000" cy="189000"/>
          </a:xfrm>
          <a:prstGeom prst="rect">
            <a:avLst/>
          </a:prstGeom>
        </p:spPr>
      </p:pic>
      <p:pic>
        <p:nvPicPr>
          <p:cNvPr id="20" name="Immagine 1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9F55EC9-32BD-4FEE-BEA7-E01D5608BE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2661772"/>
            <a:ext cx="189000" cy="189000"/>
          </a:xfrm>
          <a:prstGeom prst="rect">
            <a:avLst/>
          </a:prstGeom>
        </p:spPr>
      </p:pic>
      <p:pic>
        <p:nvPicPr>
          <p:cNvPr id="21" name="Immagine 2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7870F6C-C0C5-4E69-BEE3-FF4319BB3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3077316"/>
            <a:ext cx="189000" cy="189000"/>
          </a:xfrm>
          <a:prstGeom prst="rect">
            <a:avLst/>
          </a:prstGeom>
        </p:spPr>
      </p:pic>
      <p:pic>
        <p:nvPicPr>
          <p:cNvPr id="22" name="Immagine 2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6D718BF-E36D-45F9-962A-8880B6998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3394636"/>
            <a:ext cx="189000" cy="189000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BB6753BB-EFF7-4E4A-870E-54CAA22EF727}"/>
              </a:ext>
            </a:extLst>
          </p:cNvPr>
          <p:cNvSpPr txBox="1"/>
          <p:nvPr/>
        </p:nvSpPr>
        <p:spPr>
          <a:xfrm>
            <a:off x="864190" y="1317245"/>
            <a:ext cx="7724135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  <a:defRPr/>
            </a:pP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PMI</a:t>
            </a:r>
            <a:r>
              <a:rPr lang="it-IT" sz="975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75" dirty="0">
                <a:solidFill>
                  <a:srgbClr val="4153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975" b="1" dirty="0">
                <a:solidFill>
                  <a:srgbClr val="00539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sede operativa al Sud Italia </a:t>
            </a:r>
            <a:r>
              <a:rPr lang="it-IT" sz="975" dirty="0">
                <a:solidFill>
                  <a:srgbClr val="415364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(Abruzzo, Basilicata, Calabria, Campania, Molise, Puglia, Sardegna e Sicilia) costituita da almeno 6 mesi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CCFA613-3458-4F34-95AA-F063B83D2ECD}"/>
              </a:ext>
            </a:extLst>
          </p:cNvPr>
          <p:cNvSpPr txBox="1"/>
          <p:nvPr/>
        </p:nvSpPr>
        <p:spPr>
          <a:xfrm>
            <a:off x="864191" y="1791810"/>
            <a:ext cx="7504480" cy="24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PMI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possesso di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certificazioni ambientali/di sostenibilità</a:t>
            </a:r>
            <a:endParaRPr lang="it-IT" sz="975" strike="sngStrike" dirty="0">
              <a:solidFill>
                <a:srgbClr val="00B0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C67B30E-0F78-49DB-92DC-424375A44254}"/>
              </a:ext>
            </a:extLst>
          </p:cNvPr>
          <p:cNvSpPr txBox="1"/>
          <p:nvPr/>
        </p:nvSpPr>
        <p:spPr>
          <a:xfrm>
            <a:off x="864190" y="2105818"/>
            <a:ext cx="7820841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PMI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giovanili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(i.e. imprese costituite per almeno il </a:t>
            </a:r>
            <a:r>
              <a:rPr lang="it-IT" sz="9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giovani tra i 18 e 35 anni oppure per le società di capitali, imprese in cui le quote di partecipazione sono detenute per almeno il </a:t>
            </a:r>
            <a:r>
              <a:rPr lang="it-IT" sz="9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giovani tra i 18 e i 35 anni)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6A94199-37E5-4FA2-B482-7FF7BCE724E2}"/>
              </a:ext>
            </a:extLst>
          </p:cNvPr>
          <p:cNvSpPr txBox="1"/>
          <p:nvPr/>
        </p:nvSpPr>
        <p:spPr>
          <a:xfrm>
            <a:off x="864190" y="2580383"/>
            <a:ext cx="7928117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PMI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femminili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(i.e. imprese costituite almeno al </a:t>
            </a:r>
            <a:r>
              <a:rPr lang="it-IT" sz="9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donne oppure per le società di capitali, imprese in cui le quote di partecipazione sono detenute per almeno il </a:t>
            </a:r>
            <a:r>
              <a:rPr lang="it-IT" sz="9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donne)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BD53F85-8636-41DC-BE7D-81DB5BFFCB16}"/>
              </a:ext>
            </a:extLst>
          </p:cNvPr>
          <p:cNvSpPr txBox="1"/>
          <p:nvPr/>
        </p:nvSpPr>
        <p:spPr>
          <a:xfrm>
            <a:off x="864191" y="3054948"/>
            <a:ext cx="8139132" cy="24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PMI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una quota di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fatturato export 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risultante dalle dichiarazioni IVA degli ultimi due esercizi pari ad almeno il </a:t>
            </a:r>
            <a:r>
              <a:rPr lang="it-IT" sz="9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fatturato totale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3B246796-7C53-4963-813D-6F39AD1E9BA2}"/>
              </a:ext>
            </a:extLst>
          </p:cNvPr>
          <p:cNvSpPr txBox="1"/>
          <p:nvPr/>
        </p:nvSpPr>
        <p:spPr>
          <a:xfrm>
            <a:off x="864191" y="3368956"/>
            <a:ext cx="7037325" cy="24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PMI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registrate presso la sezione speciale della camera di commercio</a:t>
            </a:r>
          </a:p>
        </p:txBody>
      </p:sp>
      <p:pic>
        <p:nvPicPr>
          <p:cNvPr id="27" name="Immagine 2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74B1F211-1F59-4321-A659-CC39E5108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4094459"/>
            <a:ext cx="189000" cy="1890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829FE89-A736-4AC0-9F5A-D0DA2E90E10F}"/>
              </a:ext>
            </a:extLst>
          </p:cNvPr>
          <p:cNvSpPr txBox="1"/>
          <p:nvPr/>
        </p:nvSpPr>
        <p:spPr>
          <a:xfrm>
            <a:off x="864191" y="3996972"/>
            <a:ext cx="7504480" cy="403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  <a:buClr>
                <a:srgbClr val="000000"/>
              </a:buClr>
            </a:pPr>
            <a:r>
              <a:rPr lang="it-IT" sz="98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Imprese, anche diverse da PMI, localizzate nei comuni colpiti </a:t>
            </a:r>
            <a:r>
              <a:rPr lang="it-IT" sz="980" b="1" dirty="0">
                <a:solidFill>
                  <a:schemeClr val="accent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dall’alluvione in Emilia o comuni limitrofi </a:t>
            </a:r>
            <a:r>
              <a:rPr lang="it-IT" sz="98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(solo per il prodotto Transizione Digitale e/o Ecologica)</a:t>
            </a:r>
          </a:p>
        </p:txBody>
      </p:sp>
      <p:pic>
        <p:nvPicPr>
          <p:cNvPr id="33" name="Immagine 3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9ECA72A5-CA91-4C3E-AB0E-7A955E8782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3722344"/>
            <a:ext cx="189000" cy="189000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BA1401C-CFA4-4DA0-95E9-8F1855CCDF1B}"/>
              </a:ext>
            </a:extLst>
          </p:cNvPr>
          <p:cNvSpPr txBox="1"/>
          <p:nvPr/>
        </p:nvSpPr>
        <p:spPr>
          <a:xfrm>
            <a:off x="864191" y="3682964"/>
            <a:ext cx="7820841" cy="241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Imprese, anche diverse da PMI, con interessi diretti nei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Balcani Occidentali 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(vedi slide successiva per un dettaglio)</a:t>
            </a:r>
          </a:p>
        </p:txBody>
      </p:sp>
      <p:pic>
        <p:nvPicPr>
          <p:cNvPr id="25" name="Immagine 2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54C5E21-D32C-4FB8-98FC-442078E93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91" y="4578201"/>
            <a:ext cx="189000" cy="1890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AD60645-2EFF-42B7-BA63-FF51E88167E8}"/>
              </a:ext>
            </a:extLst>
          </p:cNvPr>
          <p:cNvSpPr txBox="1"/>
          <p:nvPr/>
        </p:nvSpPr>
        <p:spPr>
          <a:xfrm>
            <a:off x="864191" y="4473143"/>
            <a:ext cx="7504480" cy="40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450"/>
              </a:spcAft>
              <a:buClr>
                <a:srgbClr val="000000"/>
              </a:buClr>
            </a:pP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Imprese, anche diverse da PMI in possesso di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certificazioni ambientali/di sostenibilità 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975" dirty="0">
                <a:latin typeface="Arial" panose="020B0604020202020204" pitchFamily="34" charset="0"/>
                <a:cs typeface="Times New Roman" panose="02020603050405020304" pitchFamily="18" charset="0"/>
              </a:rPr>
              <a:t>che abbiano emanato </a:t>
            </a:r>
            <a:r>
              <a:rPr lang="it-IT" sz="975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di </a:t>
            </a:r>
            <a:r>
              <a:rPr lang="it-IT" sz="975" b="1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procurement </a:t>
            </a:r>
            <a:r>
              <a:rPr lang="it-IT" sz="975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sostenibile</a:t>
            </a:r>
            <a:r>
              <a:rPr lang="it-IT" sz="97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975" dirty="0">
                <a:latin typeface="Arial" panose="020B0604020202020204" pitchFamily="34" charset="0"/>
                <a:cs typeface="Times New Roman" panose="02020603050405020304" pitchFamily="18" charset="0"/>
              </a:rPr>
              <a:t>con specifici criteri minimi</a:t>
            </a:r>
          </a:p>
        </p:txBody>
      </p:sp>
    </p:spTree>
    <p:extLst>
      <p:ext uri="{BB962C8B-B14F-4D97-AF65-F5344CB8AC3E}">
        <p14:creationId xmlns:p14="http://schemas.microsoft.com/office/powerpoint/2010/main" val="271301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4878D7-8A0F-4E9C-AABA-D4EA959230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0825" y="219755"/>
            <a:ext cx="6445250" cy="287337"/>
          </a:xfrm>
        </p:spPr>
        <p:txBody>
          <a:bodyPr/>
          <a:lstStyle/>
          <a:p>
            <a:r>
              <a:rPr lang="it-IT" dirty="0"/>
              <a:t>Garanzie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FF1CB00-8336-46A1-89CB-1C9CFA91A017}"/>
              </a:ext>
            </a:extLst>
          </p:cNvPr>
          <p:cNvSpPr/>
          <p:nvPr/>
        </p:nvSpPr>
        <p:spPr>
          <a:xfrm>
            <a:off x="0" y="546540"/>
            <a:ext cx="9144000" cy="599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tx1"/>
                </a:solidFill>
              </a:rPr>
              <a:t>L’Impresa Richiedente dovrà rilasciare a beneficio del Fondo 394, a valere sul Finanziamento, </a:t>
            </a:r>
            <a:r>
              <a:rPr lang="it-IT" sz="1200" b="1" dirty="0">
                <a:solidFill>
                  <a:schemeClr val="tx1"/>
                </a:solidFill>
              </a:rPr>
              <a:t>garanzie</a:t>
            </a:r>
            <a:r>
              <a:rPr lang="it-IT" sz="1200" dirty="0">
                <a:solidFill>
                  <a:schemeClr val="tx1"/>
                </a:solidFill>
              </a:rPr>
              <a:t> in misura crescente </a:t>
            </a:r>
            <a:r>
              <a:rPr lang="it-IT" sz="1200" b="1" dirty="0">
                <a:solidFill>
                  <a:schemeClr val="tx1"/>
                </a:solidFill>
              </a:rPr>
              <a:t>in funzione della classe di Scoring </a:t>
            </a:r>
            <a:r>
              <a:rPr lang="it-IT" sz="1200" dirty="0">
                <a:solidFill>
                  <a:schemeClr val="tx1"/>
                </a:solidFill>
              </a:rPr>
              <a:t>dell’Impresa Richiedente nella forma di seguito indicata e sulla base delle percentuali riportate in tabella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830396C-62CF-DD98-E894-DA5E72CC3210}"/>
              </a:ext>
            </a:extLst>
          </p:cNvPr>
          <p:cNvSpPr txBox="1"/>
          <p:nvPr/>
        </p:nvSpPr>
        <p:spPr>
          <a:xfrm>
            <a:off x="432035" y="1282042"/>
            <a:ext cx="38054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/>
              <a:t>garanzia autonoma </a:t>
            </a:r>
            <a:r>
              <a:rPr lang="it-IT" sz="1000" dirty="0"/>
              <a:t>a prima richiesta rilasciata da </a:t>
            </a:r>
            <a:r>
              <a:rPr lang="it-IT" sz="1000" b="1" dirty="0"/>
              <a:t>banche, assicurazioni o intermediari finanziari </a:t>
            </a:r>
            <a:r>
              <a:rPr lang="it-IT" sz="1000" dirty="0"/>
              <a:t>soddisfacenti per SIMEST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1881DE7-67EF-8B6D-5210-FB2B9A0470DA}"/>
              </a:ext>
            </a:extLst>
          </p:cNvPr>
          <p:cNvSpPr txBox="1"/>
          <p:nvPr/>
        </p:nvSpPr>
        <p:spPr>
          <a:xfrm>
            <a:off x="432035" y="1898445"/>
            <a:ext cx="3900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i="1" dirty="0"/>
              <a:t>cash </a:t>
            </a:r>
            <a:r>
              <a:rPr lang="it-IT" sz="1000" b="1" i="1" dirty="0" err="1"/>
              <a:t>collateral</a:t>
            </a:r>
            <a:r>
              <a:rPr lang="it-IT" sz="1000" dirty="0"/>
              <a:t>, nella forma di liquidità dell’Impresa richiedente segregata a beneficio di Simest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5A9D478-F75F-B590-BD44-586BA6C75A94}"/>
              </a:ext>
            </a:extLst>
          </p:cNvPr>
          <p:cNvSpPr txBox="1"/>
          <p:nvPr/>
        </p:nvSpPr>
        <p:spPr>
          <a:xfrm>
            <a:off x="432035" y="2421992"/>
            <a:ext cx="3805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/>
              <a:t>deposito cauzionale</a:t>
            </a:r>
            <a:r>
              <a:rPr lang="it-IT" sz="1000" dirty="0"/>
              <a:t>, nella forma di trattenuta a garanzia sul finanziamento concesso.</a:t>
            </a:r>
          </a:p>
        </p:txBody>
      </p:sp>
      <p:graphicFrame>
        <p:nvGraphicFramePr>
          <p:cNvPr id="16" name="Tabella 9">
            <a:extLst>
              <a:ext uri="{FF2B5EF4-FFF2-40B4-BE49-F238E27FC236}">
                <a16:creationId xmlns:a16="http://schemas.microsoft.com/office/drawing/2014/main" id="{BC161F8F-9CB2-49B2-AD28-20F054D027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568187"/>
              </p:ext>
            </p:extLst>
          </p:nvPr>
        </p:nvGraphicFramePr>
        <p:xfrm>
          <a:off x="4174725" y="1243217"/>
          <a:ext cx="4740677" cy="325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758">
                  <a:extLst>
                    <a:ext uri="{9D8B030D-6E8A-4147-A177-3AD203B41FA5}">
                      <a16:colId xmlns:a16="http://schemas.microsoft.com/office/drawing/2014/main" val="26773229"/>
                    </a:ext>
                  </a:extLst>
                </a:gridCol>
                <a:gridCol w="1320201">
                  <a:extLst>
                    <a:ext uri="{9D8B030D-6E8A-4147-A177-3AD203B41FA5}">
                      <a16:colId xmlns:a16="http://schemas.microsoft.com/office/drawing/2014/main" val="4136899005"/>
                    </a:ext>
                  </a:extLst>
                </a:gridCol>
                <a:gridCol w="2070718">
                  <a:extLst>
                    <a:ext uri="{9D8B030D-6E8A-4147-A177-3AD203B41FA5}">
                      <a16:colId xmlns:a16="http://schemas.microsoft.com/office/drawing/2014/main" val="78855828"/>
                    </a:ext>
                  </a:extLst>
                </a:gridCol>
              </a:tblGrid>
              <a:tr h="417302"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latin typeface="+mj-lt"/>
                        </a:rPr>
                        <a:t>Classi di Scoring</a:t>
                      </a: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effectLst/>
                          <a:latin typeface="+mj-lt"/>
                        </a:rPr>
                        <a:t>Società di capitali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effectLst/>
                          <a:latin typeface="+mj-lt"/>
                        </a:rPr>
                        <a:t>e non</a:t>
                      </a:r>
                      <a:endParaRPr lang="it-IT" sz="9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Forme delle garanzie</a:t>
                      </a: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858082514"/>
                  </a:ext>
                </a:extLst>
              </a:tr>
              <a:tr h="296748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-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08663368"/>
                  </a:ext>
                </a:extLst>
              </a:tr>
              <a:tr h="296748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/>
                        <a:t>-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8518092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deposito cauzionale/garanzie non bancarie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34123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deposito cauzionale/garanzie non bancarie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273595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deposito cauzionale/garanzie non bancarie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8503448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10% deposito cauzionale/garanzie non bancarie + 10% di garanzia bancaria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339876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10% deposito cauzionale/garanzie non bancarie + 10% di garanzia bancaria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5918565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30%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10% deposito cauzionale/garanzie non bancarie + 20% di garanzia bancaria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678778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/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0" dirty="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</a:rPr>
                        <a:t>20% deposito cauzionale/garanzie non bancarie + 20% di garanzia bancaria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33830324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Elementi grafici, Blu elettrico, logo, simbolo&#10;&#10;Descrizione generata automaticamente">
            <a:extLst>
              <a:ext uri="{FF2B5EF4-FFF2-40B4-BE49-F238E27FC236}">
                <a16:creationId xmlns:a16="http://schemas.microsoft.com/office/drawing/2014/main" id="{D2D1DF79-0E86-4276-AA4F-F9995AAFFB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" y="2457090"/>
            <a:ext cx="292664" cy="292664"/>
          </a:xfrm>
          <a:prstGeom prst="rect">
            <a:avLst/>
          </a:prstGeom>
        </p:spPr>
      </p:pic>
      <p:pic>
        <p:nvPicPr>
          <p:cNvPr id="17" name="Immagine 16" descr="Immagine che contiene Elementi grafici, Blu elettrico, logo, simbolo&#10;&#10;Descrizione generata automaticamente">
            <a:extLst>
              <a:ext uri="{FF2B5EF4-FFF2-40B4-BE49-F238E27FC236}">
                <a16:creationId xmlns:a16="http://schemas.microsoft.com/office/drawing/2014/main" id="{D67D571E-3FAB-462A-9BDC-3D11962EE2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" y="1933544"/>
            <a:ext cx="292664" cy="292664"/>
          </a:xfrm>
          <a:prstGeom prst="rect">
            <a:avLst/>
          </a:prstGeom>
        </p:spPr>
      </p:pic>
      <p:pic>
        <p:nvPicPr>
          <p:cNvPr id="18" name="Immagine 17" descr="Immagine che contiene Elementi grafici, Blu elettrico, logo, simbolo&#10;&#10;Descrizione generata automaticamente">
            <a:extLst>
              <a:ext uri="{FF2B5EF4-FFF2-40B4-BE49-F238E27FC236}">
                <a16:creationId xmlns:a16="http://schemas.microsoft.com/office/drawing/2014/main" id="{9F0F1507-E737-4E98-8C87-D86266C17D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" y="1394062"/>
            <a:ext cx="292664" cy="29266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39B3EF8-98C7-45A6-9BF7-4CEC4F1AE3D0}"/>
              </a:ext>
            </a:extLst>
          </p:cNvPr>
          <p:cNvSpPr txBox="1"/>
          <p:nvPr/>
        </p:nvSpPr>
        <p:spPr>
          <a:xfrm>
            <a:off x="432035" y="2917411"/>
            <a:ext cx="3805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b="1" dirty="0"/>
              <a:t>altre eventuali tipologie di garanzie</a:t>
            </a:r>
            <a:r>
              <a:rPr lang="it-IT" sz="1000" dirty="0"/>
              <a:t>, come di tempo in tempo deliberate dal Comitato Agevolazioni</a:t>
            </a:r>
          </a:p>
        </p:txBody>
      </p:sp>
      <p:pic>
        <p:nvPicPr>
          <p:cNvPr id="15" name="Immagine 14" descr="Immagine che contiene Elementi grafici, Blu elettrico, logo, simbolo&#10;&#10;Descrizione generata automaticamente">
            <a:extLst>
              <a:ext uri="{FF2B5EF4-FFF2-40B4-BE49-F238E27FC236}">
                <a16:creationId xmlns:a16="http://schemas.microsoft.com/office/drawing/2014/main" id="{4AE94362-1D9E-4FEB-ACA0-0C1CF37C4A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3" y="2952509"/>
            <a:ext cx="292664" cy="292664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91F4DD7-8569-4C57-B3F4-1DF9DA1FEC44}"/>
              </a:ext>
            </a:extLst>
          </p:cNvPr>
          <p:cNvSpPr txBox="1"/>
          <p:nvPr/>
        </p:nvSpPr>
        <p:spPr>
          <a:xfrm>
            <a:off x="480524" y="3617379"/>
            <a:ext cx="36855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rtl="0">
              <a:spcBef>
                <a:spcPts val="600"/>
              </a:spcBef>
              <a:buFont typeface="+mj-lt"/>
              <a:buAutoNum type="arabicPeriod"/>
            </a:pPr>
            <a:r>
              <a:rPr lang="it-IT" sz="1000" dirty="0"/>
              <a:t>le Imprese che rientrano nelle </a:t>
            </a:r>
            <a:r>
              <a:rPr lang="it-IT" sz="1000" b="1" dirty="0"/>
              <a:t>prime due classi di Scoring </a:t>
            </a:r>
            <a:r>
              <a:rPr lang="it-IT" sz="1000" dirty="0"/>
              <a:t>di cui alla tabella (classe 1 e 2)</a:t>
            </a:r>
          </a:p>
          <a:p>
            <a:pPr marL="228600" indent="-228600" rtl="0">
              <a:spcBef>
                <a:spcPts val="600"/>
              </a:spcBef>
              <a:buFont typeface="+mj-lt"/>
              <a:buAutoNum type="arabicPeriod"/>
            </a:pPr>
            <a:r>
              <a:rPr lang="it-IT" sz="1000" dirty="0"/>
              <a:t>le Imprese con </a:t>
            </a:r>
            <a:r>
              <a:rPr lang="it-IT" sz="1000" b="1" dirty="0"/>
              <a:t>Interessi nei Balcani Occidentali</a:t>
            </a:r>
          </a:p>
          <a:p>
            <a:pPr marL="228600" indent="-228600" rtl="0">
              <a:spcBef>
                <a:spcPts val="600"/>
              </a:spcBef>
              <a:buFont typeface="+mj-lt"/>
              <a:buAutoNum type="arabicPeriod"/>
            </a:pPr>
            <a:r>
              <a:rPr lang="it-IT" sz="1000" dirty="0"/>
              <a:t>le </a:t>
            </a:r>
            <a:r>
              <a:rPr lang="it-IT" sz="1000" b="1" dirty="0"/>
              <a:t>PMI Innovative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74C1194-1D8B-425F-8AFF-0AF5F3485CB6}"/>
              </a:ext>
            </a:extLst>
          </p:cNvPr>
          <p:cNvSpPr/>
          <p:nvPr/>
        </p:nvSpPr>
        <p:spPr>
          <a:xfrm>
            <a:off x="152982" y="3494476"/>
            <a:ext cx="3805457" cy="1013998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A4BF6B1-BDEE-4C86-A659-263B099656D5}"/>
              </a:ext>
            </a:extLst>
          </p:cNvPr>
          <p:cNvSpPr txBox="1"/>
          <p:nvPr/>
        </p:nvSpPr>
        <p:spPr>
          <a:xfrm>
            <a:off x="537630" y="3400411"/>
            <a:ext cx="2454952" cy="22619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normAutofit lnSpcReduction="10000"/>
          </a:bodyPr>
          <a:lstStyle/>
          <a:p>
            <a:pPr algn="l"/>
            <a:r>
              <a:rPr lang="it-IT" sz="900" b="1" dirty="0">
                <a:solidFill>
                  <a:schemeClr val="accent2"/>
                </a:solidFill>
              </a:rPr>
              <a:t>ESENZIONE PRESTAZIONE GARANZIE</a:t>
            </a:r>
          </a:p>
        </p:txBody>
      </p:sp>
      <p:pic>
        <p:nvPicPr>
          <p:cNvPr id="6" name="Immagine 5" descr="Immagine che contiene cerchio, Elementi grafici, simbolo, Policromia&#10;&#10;Descrizione generata automaticamente">
            <a:extLst>
              <a:ext uri="{FF2B5EF4-FFF2-40B4-BE49-F238E27FC236}">
                <a16:creationId xmlns:a16="http://schemas.microsoft.com/office/drawing/2014/main" id="{0435BDCF-6370-4F3F-ADFB-1A53BE6B97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907" y="3362343"/>
            <a:ext cx="292664" cy="29266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304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>
            <a:extLst>
              <a:ext uri="{FF2B5EF4-FFF2-40B4-BE49-F238E27FC236}">
                <a16:creationId xmlns:a16="http://schemas.microsoft.com/office/drawing/2014/main" id="{50332ED7-D919-465A-A5E7-AE168B4A0731}"/>
              </a:ext>
            </a:extLst>
          </p:cNvPr>
          <p:cNvSpPr/>
          <p:nvPr/>
        </p:nvSpPr>
        <p:spPr>
          <a:xfrm>
            <a:off x="250826" y="708124"/>
            <a:ext cx="3296975" cy="260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13" b="1" dirty="0">
                <a:solidFill>
                  <a:schemeClr val="accent2"/>
                </a:solidFill>
              </a:rPr>
              <a:t>    PAESI COINVOLTI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ACF654D-CA68-422F-BA03-999F8648A44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0825" y="268289"/>
            <a:ext cx="8268196" cy="287337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it-IT" dirty="0">
                <a:solidFill>
                  <a:schemeClr val="accent1"/>
                </a:solidFill>
              </a:rPr>
              <a:t>Focus sulle imprese con interessi diretti nei Balcani «</a:t>
            </a:r>
            <a:r>
              <a:rPr lang="it-IT" dirty="0">
                <a:solidFill>
                  <a:schemeClr val="accent2"/>
                </a:solidFill>
              </a:rPr>
              <a:t>Misura Balcani</a:t>
            </a:r>
            <a:r>
              <a:rPr lang="it-IT" dirty="0">
                <a:solidFill>
                  <a:schemeClr val="accent1"/>
                </a:solidFill>
              </a:rPr>
              <a:t>»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CF72747-363C-40F8-9981-F7A5ACE4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B41A6F8-C509-472B-82D8-EBBAF9FD0F40}"/>
              </a:ext>
            </a:extLst>
          </p:cNvPr>
          <p:cNvSpPr/>
          <p:nvPr/>
        </p:nvSpPr>
        <p:spPr>
          <a:xfrm>
            <a:off x="353106" y="2971066"/>
            <a:ext cx="8481606" cy="15167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defRPr/>
            </a:pPr>
            <a:r>
              <a:rPr lang="it-IT" dirty="0">
                <a:solidFill>
                  <a:srgbClr val="FFFEFD"/>
                </a:solidFill>
                <a:latin typeface="Arial" panose="020B0604020202020204"/>
              </a:rPr>
              <a:t>del finanziamento destinato alla copertura di investimenti per il rafforzamento patrimoniale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364C09A-309F-400D-84FD-77D434E43F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094" y="4328372"/>
            <a:ext cx="324000" cy="324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D195FA5-63C8-4BC9-8712-C95E91DAF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66" y="4328372"/>
            <a:ext cx="351000" cy="351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CBF9911-0039-400E-AFD8-A5C202369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30" y="4339490"/>
            <a:ext cx="324000" cy="324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DB9A54F1-846E-4813-8404-8795C615F498}"/>
              </a:ext>
            </a:extLst>
          </p:cNvPr>
          <p:cNvSpPr/>
          <p:nvPr/>
        </p:nvSpPr>
        <p:spPr>
          <a:xfrm>
            <a:off x="1059469" y="3125893"/>
            <a:ext cx="2772159" cy="581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13" b="1" dirty="0">
                <a:solidFill>
                  <a:srgbClr val="005392"/>
                </a:solidFill>
                <a:latin typeface="Arial" panose="020B0604020202020204"/>
              </a:rPr>
              <a:t>Con interesse diretto 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415364"/>
                </a:solidFill>
                <a:latin typeface="Arial" panose="020B0604020202020204"/>
              </a:rPr>
              <a:t>Esportatrici verso/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415364"/>
                </a:solidFill>
                <a:latin typeface="Arial" panose="020B0604020202020204"/>
              </a:rPr>
              <a:t>importatrici dai Balcani Occidentali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CD56A81-2155-49F3-BA80-E7EE6CC93226}"/>
              </a:ext>
            </a:extLst>
          </p:cNvPr>
          <p:cNvSpPr/>
          <p:nvPr/>
        </p:nvSpPr>
        <p:spPr>
          <a:xfrm>
            <a:off x="4745282" y="3090848"/>
            <a:ext cx="3619455" cy="5817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13" b="1" dirty="0">
                <a:solidFill>
                  <a:srgbClr val="005392"/>
                </a:solidFill>
                <a:latin typeface="Arial" panose="020B0604020202020204"/>
              </a:rPr>
              <a:t>Con presenza nei Balcani Occidentali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415364"/>
                </a:solidFill>
                <a:latin typeface="Arial" panose="020B0604020202020204"/>
              </a:rPr>
              <a:t>Con sede commerciale, di produzione o di rappresentanza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2863F14-3E70-4F74-9E13-C97D452B842B}"/>
              </a:ext>
            </a:extLst>
          </p:cNvPr>
          <p:cNvSpPr/>
          <p:nvPr/>
        </p:nvSpPr>
        <p:spPr>
          <a:xfrm>
            <a:off x="905959" y="2802156"/>
            <a:ext cx="2374841" cy="31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b="1" dirty="0">
                <a:solidFill>
                  <a:srgbClr val="005392"/>
                </a:solidFill>
                <a:latin typeface="Arial" panose="020B0604020202020204"/>
              </a:rPr>
              <a:t>  </a:t>
            </a:r>
            <a:r>
              <a:rPr lang="it-IT" sz="1013" b="1" dirty="0">
                <a:solidFill>
                  <a:srgbClr val="005392"/>
                </a:solidFill>
                <a:latin typeface="Arial" panose="020B0604020202020204"/>
              </a:rPr>
              <a:t>IMPRESE BENEFICIARIE</a:t>
            </a:r>
            <a:endParaRPr lang="it-IT" b="1" dirty="0">
              <a:solidFill>
                <a:srgbClr val="005392"/>
              </a:solidFill>
              <a:latin typeface="Arial" panose="020B0604020202020204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E359CE-45F0-44FF-9F1F-3C65D1B87C54}"/>
              </a:ext>
            </a:extLst>
          </p:cNvPr>
          <p:cNvSpPr/>
          <p:nvPr/>
        </p:nvSpPr>
        <p:spPr>
          <a:xfrm>
            <a:off x="353106" y="3691893"/>
            <a:ext cx="4061595" cy="760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13" b="1" dirty="0">
                <a:solidFill>
                  <a:srgbClr val="005392"/>
                </a:solidFill>
                <a:latin typeface="Arial" panose="020B0604020202020204"/>
              </a:rPr>
              <a:t>Con filiera produttiva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415364"/>
                </a:solidFill>
                <a:latin typeface="Arial" panose="020B0604020202020204"/>
              </a:rPr>
              <a:t>Impresa che risulta essere fornitrice di imprese italiane presenti nei Balcani Occidentali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B0F6C7A-9E6C-4913-AED4-BEDBD8BF96E4}"/>
              </a:ext>
            </a:extLst>
          </p:cNvPr>
          <p:cNvSpPr/>
          <p:nvPr/>
        </p:nvSpPr>
        <p:spPr>
          <a:xfrm>
            <a:off x="4568604" y="3698927"/>
            <a:ext cx="4061595" cy="760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13" b="1" dirty="0">
                <a:solidFill>
                  <a:srgbClr val="005392"/>
                </a:solidFill>
                <a:latin typeface="Arial" panose="020B0604020202020204"/>
              </a:rPr>
              <a:t>Con Inserimento Mercati</a:t>
            </a:r>
          </a:p>
          <a:p>
            <a:pPr algn="ctr">
              <a:defRPr/>
            </a:pPr>
            <a:r>
              <a:rPr lang="it-IT" sz="1050" b="1" dirty="0">
                <a:solidFill>
                  <a:srgbClr val="415364"/>
                </a:solidFill>
                <a:latin typeface="Arial" panose="020B0604020202020204"/>
              </a:rPr>
              <a:t>Impresa che richiede un finanziamento di Inserimento Mercati nei Balcani Occidentali 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31A119E-85D4-4FFC-BA13-EFC0208BB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30" y="2758764"/>
            <a:ext cx="401823" cy="4018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Immagine 1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535828BF-78F2-4E4C-8AB8-98303DB150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7" y="733260"/>
            <a:ext cx="202188" cy="202188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54D3531C-6358-4124-892E-0A1D0DAD1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322" y="1197957"/>
            <a:ext cx="436466" cy="291035"/>
          </a:xfrm>
          <a:prstGeom prst="rect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127E8FE-548D-480F-B9F5-3C0AB1AED9D6}"/>
              </a:ext>
            </a:extLst>
          </p:cNvPr>
          <p:cNvSpPr txBox="1"/>
          <p:nvPr/>
        </p:nvSpPr>
        <p:spPr>
          <a:xfrm>
            <a:off x="316681" y="1470462"/>
            <a:ext cx="7179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it-IT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SERBIA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2A59BF3-C0A3-4EDE-B378-F53939EA81E6}"/>
              </a:ext>
            </a:extLst>
          </p:cNvPr>
          <p:cNvSpPr txBox="1"/>
          <p:nvPr/>
        </p:nvSpPr>
        <p:spPr>
          <a:xfrm>
            <a:off x="2680435" y="2145847"/>
            <a:ext cx="78214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it-IT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ALBANIA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BDE73AE5-847F-4618-B53F-D17D53EA3202}"/>
              </a:ext>
            </a:extLst>
          </p:cNvPr>
          <p:cNvSpPr txBox="1"/>
          <p:nvPr/>
        </p:nvSpPr>
        <p:spPr>
          <a:xfrm>
            <a:off x="1545470" y="1481760"/>
            <a:ext cx="7179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it-IT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KOSOVO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B8EB0171-A6E6-4125-813A-60A86943D3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8321" y="1190419"/>
            <a:ext cx="436466" cy="291341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907216BE-082C-48CA-AF0A-3F13003166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8179" y="1816799"/>
            <a:ext cx="436466" cy="291600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2DDB8E4-7996-4E63-88F2-C88C2F47CC77}"/>
              </a:ext>
            </a:extLst>
          </p:cNvPr>
          <p:cNvSpPr txBox="1"/>
          <p:nvPr/>
        </p:nvSpPr>
        <p:spPr>
          <a:xfrm>
            <a:off x="1416490" y="2074088"/>
            <a:ext cx="940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it-IT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BOSNIA - ERZEGOVINA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4AE6CFE5-1BBF-4365-95A1-E33437598746}"/>
              </a:ext>
            </a:extLst>
          </p:cNvPr>
          <p:cNvSpPr txBox="1"/>
          <p:nvPr/>
        </p:nvSpPr>
        <p:spPr>
          <a:xfrm>
            <a:off x="2325773" y="1481759"/>
            <a:ext cx="154072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it-IT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MONTENEGRO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A0BFBFD-1414-45AA-B234-8684156F9323}"/>
              </a:ext>
            </a:extLst>
          </p:cNvPr>
          <p:cNvSpPr txBox="1"/>
          <p:nvPr/>
        </p:nvSpPr>
        <p:spPr>
          <a:xfrm>
            <a:off x="172785" y="2076598"/>
            <a:ext cx="1023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it-IT" sz="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MACEDONIA DEL NORD</a:t>
            </a:r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5150E689-F8B8-4B24-8969-CD76AE9005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48" y="1783612"/>
            <a:ext cx="436466" cy="291005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31A21135-BDAE-4745-A820-4280499438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8321" y="1798373"/>
            <a:ext cx="436466" cy="291600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DD54243B-9D54-41C8-AF44-4DBE46B44B2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79721" y="1190418"/>
            <a:ext cx="450557" cy="291341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D1DB2DB-5517-4CF1-AC1D-502436268FA2}"/>
              </a:ext>
            </a:extLst>
          </p:cNvPr>
          <p:cNvSpPr txBox="1"/>
          <p:nvPr/>
        </p:nvSpPr>
        <p:spPr>
          <a:xfrm>
            <a:off x="4638550" y="1354497"/>
            <a:ext cx="399164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buAutoNum type="arabicPeriod"/>
            </a:pPr>
            <a:r>
              <a:rPr lang="it-IT" sz="1100" b="1" dirty="0"/>
              <a:t>10% di Cofinanziamento a fondo perduto</a:t>
            </a:r>
          </a:p>
          <a:p>
            <a:pPr marL="257175" indent="-257175">
              <a:buAutoNum type="arabicPeriod"/>
            </a:pPr>
            <a:endParaRPr lang="it-IT" sz="1100" b="1" dirty="0"/>
          </a:p>
          <a:p>
            <a:pPr marL="257175" indent="-257175">
              <a:buAutoNum type="arabicPeriod"/>
            </a:pPr>
            <a:r>
              <a:rPr lang="it-IT" sz="1100" b="1" dirty="0"/>
              <a:t>Esenzione dalla prestazione di garanzie</a:t>
            </a:r>
          </a:p>
          <a:p>
            <a:pPr marL="257175" indent="-257175">
              <a:buAutoNum type="arabicPeriod"/>
            </a:pPr>
            <a:endParaRPr lang="it-IT" sz="1100" b="1" dirty="0"/>
          </a:p>
          <a:p>
            <a:pPr marL="257175" indent="-257175">
              <a:buAutoNum type="arabicPeriod"/>
            </a:pPr>
            <a:r>
              <a:rPr lang="it-IT" sz="1100" b="1" dirty="0"/>
              <a:t>Fino all’80% del finanziamento Transizione </a:t>
            </a:r>
            <a:r>
              <a:rPr lang="it-IT" sz="1100" b="1"/>
              <a:t>Digitale o </a:t>
            </a:r>
            <a:r>
              <a:rPr lang="it-IT" sz="1100" b="1" dirty="0"/>
              <a:t>Ecologica da destinare a spese per il rafforzamento patrimoniale</a:t>
            </a:r>
          </a:p>
        </p:txBody>
      </p:sp>
      <p:sp>
        <p:nvSpPr>
          <p:cNvPr id="47" name="Rettangolo con angoli arrotondati 46">
            <a:extLst>
              <a:ext uri="{FF2B5EF4-FFF2-40B4-BE49-F238E27FC236}">
                <a16:creationId xmlns:a16="http://schemas.microsoft.com/office/drawing/2014/main" id="{A3070034-6B23-4D20-B812-AF796B1FB63F}"/>
              </a:ext>
            </a:extLst>
          </p:cNvPr>
          <p:cNvSpPr/>
          <p:nvPr/>
        </p:nvSpPr>
        <p:spPr>
          <a:xfrm>
            <a:off x="4225770" y="801797"/>
            <a:ext cx="4591408" cy="1876113"/>
          </a:xfrm>
          <a:prstGeom prst="round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13"/>
          </a:p>
        </p:txBody>
      </p:sp>
      <p:pic>
        <p:nvPicPr>
          <p:cNvPr id="44" name="Immagine 43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2CC43AB-9205-48D3-9F26-72FC72100F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54" y="1519527"/>
            <a:ext cx="436874" cy="43687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Rettangolo 47">
            <a:extLst>
              <a:ext uri="{FF2B5EF4-FFF2-40B4-BE49-F238E27FC236}">
                <a16:creationId xmlns:a16="http://schemas.microsoft.com/office/drawing/2014/main" id="{B31C27B3-5C6F-4ACC-AD3A-16692E9E5710}"/>
              </a:ext>
            </a:extLst>
          </p:cNvPr>
          <p:cNvSpPr/>
          <p:nvPr/>
        </p:nvSpPr>
        <p:spPr>
          <a:xfrm>
            <a:off x="5658803" y="732768"/>
            <a:ext cx="1794116" cy="20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013" b="1" dirty="0">
                <a:solidFill>
                  <a:schemeClr val="accent3"/>
                </a:solidFill>
              </a:rPr>
              <a:t>CONDIZIONI DEDICATE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75B599-A832-198B-A79B-92E9506ED3CC}"/>
              </a:ext>
            </a:extLst>
          </p:cNvPr>
          <p:cNvSpPr txBox="1"/>
          <p:nvPr/>
        </p:nvSpPr>
        <p:spPr>
          <a:xfrm>
            <a:off x="4244214" y="978865"/>
            <a:ext cx="45545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Riserva dedicata: </a:t>
            </a:r>
            <a:r>
              <a:rPr lang="it-IT" sz="12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200 €/mln </a:t>
            </a:r>
            <a:r>
              <a:rPr lang="it-IT" sz="11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tutte le linee di finanziamento</a:t>
            </a:r>
            <a:endParaRPr lang="it-IT" sz="120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4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92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8E8A734E-C5B2-9747-84EB-710F7862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8DA0FE-9C19-F746-8419-6700E348BF78}" type="slidenum">
              <a:rPr lang="it-IT" noProof="0" smtClean="0"/>
              <a:pPr lvl="0"/>
              <a:t>2</a:t>
            </a:fld>
            <a:endParaRPr lang="it-IT" noProof="0" dirty="0"/>
          </a:p>
        </p:txBody>
      </p:sp>
      <p:sp>
        <p:nvSpPr>
          <p:cNvPr id="27" name="Rettangolo arrotondato 84">
            <a:extLst>
              <a:ext uri="{FF2B5EF4-FFF2-40B4-BE49-F238E27FC236}">
                <a16:creationId xmlns:a16="http://schemas.microsoft.com/office/drawing/2014/main" id="{DD6834D8-51AB-5E46-818D-D2A3F1E0A1C4}"/>
              </a:ext>
            </a:extLst>
          </p:cNvPr>
          <p:cNvSpPr/>
          <p:nvPr/>
        </p:nvSpPr>
        <p:spPr>
          <a:xfrm>
            <a:off x="1035266" y="3669626"/>
            <a:ext cx="1642469" cy="67163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100" b="1" dirty="0">
                <a:solidFill>
                  <a:srgbClr val="FFFEFD"/>
                </a:solidFill>
                <a:latin typeface="Arial" panose="020B0604020202020204"/>
              </a:rPr>
              <a:t>Operatività in tutti i Paesi esteri</a:t>
            </a:r>
          </a:p>
        </p:txBody>
      </p:sp>
      <p:sp>
        <p:nvSpPr>
          <p:cNvPr id="28" name="Rettangolo arrotondato 85">
            <a:extLst>
              <a:ext uri="{FF2B5EF4-FFF2-40B4-BE49-F238E27FC236}">
                <a16:creationId xmlns:a16="http://schemas.microsoft.com/office/drawing/2014/main" id="{9E5827BB-124F-2B40-9008-C54F047C992A}"/>
              </a:ext>
            </a:extLst>
          </p:cNvPr>
          <p:cNvSpPr/>
          <p:nvPr/>
        </p:nvSpPr>
        <p:spPr>
          <a:xfrm>
            <a:off x="2900838" y="3669626"/>
            <a:ext cx="1642469" cy="67163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  <a:defRPr/>
            </a:pPr>
            <a:r>
              <a:rPr lang="it-IT" sz="1100" b="1" dirty="0">
                <a:solidFill>
                  <a:srgbClr val="FFFEFD"/>
                </a:solidFill>
                <a:latin typeface="Arial" panose="020B0604020202020204"/>
              </a:rPr>
              <a:t>Tasso agevolato</a:t>
            </a:r>
          </a:p>
          <a:p>
            <a:pPr algn="ctr">
              <a:spcAft>
                <a:spcPts val="450"/>
              </a:spcAft>
              <a:defRPr/>
            </a:pPr>
            <a:r>
              <a:rPr lang="it-IT" sz="600" b="1" dirty="0">
                <a:solidFill>
                  <a:srgbClr val="FFFEFD"/>
                </a:solidFill>
                <a:latin typeface="Arial" panose="020B0604020202020204"/>
              </a:rPr>
              <a:t>pari al 10%, al 50% o all’80% del tasso mensile di riferimento UE, (4,64% tasso UE </a:t>
            </a:r>
            <a:r>
              <a:rPr lang="it-IT" sz="600" b="1" dirty="0">
                <a:solidFill>
                  <a:schemeClr val="bg1"/>
                </a:solidFill>
                <a:latin typeface="Arial" panose="020B0604020202020204"/>
              </a:rPr>
              <a:t>luglio</a:t>
            </a:r>
            <a:r>
              <a:rPr lang="it-IT" sz="600" b="1" dirty="0">
                <a:solidFill>
                  <a:srgbClr val="FFFEFD"/>
                </a:solidFill>
                <a:latin typeface="Arial" panose="020B0604020202020204"/>
              </a:rPr>
              <a:t> ‘23), a scelta dell’impresa richiedente</a:t>
            </a:r>
          </a:p>
        </p:txBody>
      </p:sp>
      <p:sp>
        <p:nvSpPr>
          <p:cNvPr id="29" name="Rettangolo arrotondato 86">
            <a:extLst>
              <a:ext uri="{FF2B5EF4-FFF2-40B4-BE49-F238E27FC236}">
                <a16:creationId xmlns:a16="http://schemas.microsoft.com/office/drawing/2014/main" id="{79A26856-7C4C-5848-846B-B3197CD2633F}"/>
              </a:ext>
            </a:extLst>
          </p:cNvPr>
          <p:cNvSpPr/>
          <p:nvPr/>
        </p:nvSpPr>
        <p:spPr>
          <a:xfrm>
            <a:off x="6631983" y="3669626"/>
            <a:ext cx="1642469" cy="671634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  <a:defRPr/>
            </a:pPr>
            <a:r>
              <a:rPr lang="it-IT" sz="1100" b="1" dirty="0" err="1">
                <a:solidFill>
                  <a:srgbClr val="415364"/>
                </a:solidFill>
                <a:latin typeface="Arial" panose="020B0604020202020204"/>
              </a:rPr>
              <a:t>Onboarding</a:t>
            </a:r>
            <a:r>
              <a:rPr lang="it-IT" sz="1100" b="1" dirty="0">
                <a:solidFill>
                  <a:srgbClr val="415364"/>
                </a:solidFill>
                <a:latin typeface="Arial" panose="020B0604020202020204"/>
              </a:rPr>
              <a:t> digitalizzato</a:t>
            </a:r>
          </a:p>
          <a:p>
            <a:pPr algn="ctr">
              <a:spcAft>
                <a:spcPts val="450"/>
              </a:spcAft>
              <a:defRPr/>
            </a:pPr>
            <a:r>
              <a:rPr lang="it-IT" sz="700" b="1" dirty="0">
                <a:solidFill>
                  <a:srgbClr val="5F85B1"/>
                </a:solidFill>
                <a:latin typeface="Arial" panose="020B0604020202020204"/>
              </a:rPr>
              <a:t>simest.it</a:t>
            </a:r>
          </a:p>
        </p:txBody>
      </p:sp>
      <p:sp>
        <p:nvSpPr>
          <p:cNvPr id="30" name="Rettangolo arrotondato 104">
            <a:extLst>
              <a:ext uri="{FF2B5EF4-FFF2-40B4-BE49-F238E27FC236}">
                <a16:creationId xmlns:a16="http://schemas.microsoft.com/office/drawing/2014/main" id="{7382E15F-7EAB-C74C-A5A0-DFAF072BE676}"/>
              </a:ext>
            </a:extLst>
          </p:cNvPr>
          <p:cNvSpPr/>
          <p:nvPr/>
        </p:nvSpPr>
        <p:spPr>
          <a:xfrm>
            <a:off x="4766411" y="3669626"/>
            <a:ext cx="1642469" cy="67163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solidFill>
              <a:schemeClr val="accent3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100" b="1" dirty="0">
                <a:solidFill>
                  <a:srgbClr val="FFFEFD"/>
                </a:solidFill>
                <a:latin typeface="Arial" panose="020B0604020202020204"/>
              </a:rPr>
              <a:t>Possibile quota a fondo perduto </a:t>
            </a:r>
            <a:r>
              <a:rPr lang="it-IT" sz="800" b="1" dirty="0">
                <a:solidFill>
                  <a:srgbClr val="FFFEFD"/>
                </a:solidFill>
                <a:latin typeface="Arial" panose="020B0604020202020204"/>
              </a:rPr>
              <a:t>(fino al 10%) per imprese con specifici criteri</a:t>
            </a:r>
            <a:endParaRPr lang="it-IT" sz="1100" b="1" dirty="0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F3FA2F9-6A8F-6547-B717-DFA6BAEFCB09}"/>
              </a:ext>
            </a:extLst>
          </p:cNvPr>
          <p:cNvSpPr/>
          <p:nvPr/>
        </p:nvSpPr>
        <p:spPr>
          <a:xfrm>
            <a:off x="437574" y="559089"/>
            <a:ext cx="8184072" cy="495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7968">
              <a:lnSpc>
                <a:spcPct val="114000"/>
              </a:lnSpc>
              <a:spcBef>
                <a:spcPct val="20000"/>
              </a:spcBef>
              <a:defRPr/>
            </a:pPr>
            <a:r>
              <a:rPr lang="it-IT" altLang="it-IT" sz="1200" b="1" dirty="0">
                <a:solidFill>
                  <a:srgbClr val="415364"/>
                </a:solidFill>
                <a:latin typeface="Arial" panose="020B0604020202020204" pitchFamily="34" charset="0"/>
              </a:rPr>
              <a:t>I finanziamenti agevolati SIMEST si rinnovano: </a:t>
            </a:r>
            <a:r>
              <a:rPr lang="it-IT" altLang="it-IT" sz="1200" dirty="0">
                <a:solidFill>
                  <a:srgbClr val="415364"/>
                </a:solidFill>
                <a:latin typeface="Arial" panose="020B0604020202020204" pitchFamily="34" charset="0"/>
              </a:rPr>
              <a:t>sostegno ai </a:t>
            </a:r>
            <a:r>
              <a:rPr lang="it-IT" altLang="it-IT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percorsi di sostenibilità e digitalizzazione </a:t>
            </a:r>
            <a:r>
              <a:rPr lang="it-IT" altLang="it-IT" sz="1200" dirty="0">
                <a:solidFill>
                  <a:srgbClr val="415364"/>
                </a:solidFill>
                <a:latin typeface="Arial" panose="020B0604020202020204" pitchFamily="34" charset="0"/>
              </a:rPr>
              <a:t>per una maggiore </a:t>
            </a:r>
            <a:r>
              <a:rPr lang="it-IT" altLang="it-IT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competitività delle imprese sui mercati esteri </a:t>
            </a:r>
            <a:r>
              <a:rPr lang="it-IT" altLang="it-IT" sz="1200" dirty="0">
                <a:solidFill>
                  <a:schemeClr val="accent1"/>
                </a:solidFill>
                <a:latin typeface="Arial" panose="020B0604020202020204" pitchFamily="34" charset="0"/>
              </a:rPr>
              <a:t>e focus sulle </a:t>
            </a:r>
            <a:r>
              <a:rPr lang="it-IT" altLang="it-IT" sz="1200" b="1" dirty="0">
                <a:solidFill>
                  <a:schemeClr val="accent2"/>
                </a:solidFill>
                <a:latin typeface="Arial" panose="020B0604020202020204" pitchFamily="34" charset="0"/>
              </a:rPr>
              <a:t>filiere produttive</a:t>
            </a:r>
          </a:p>
        </p:txBody>
      </p: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DFD75363-8D52-A582-FF4B-619315E05FDC}"/>
              </a:ext>
            </a:extLst>
          </p:cNvPr>
          <p:cNvGrpSpPr/>
          <p:nvPr/>
        </p:nvGrpSpPr>
        <p:grpSpPr>
          <a:xfrm>
            <a:off x="6455488" y="1327901"/>
            <a:ext cx="2295243" cy="886889"/>
            <a:chOff x="1124259" y="4013735"/>
            <a:chExt cx="3060324" cy="1182518"/>
          </a:xfrm>
        </p:grpSpPr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89B9125A-195A-772A-AF55-5842C80F5D91}"/>
                </a:ext>
              </a:extLst>
            </p:cNvPr>
            <p:cNvSpPr txBox="1"/>
            <p:nvPr/>
          </p:nvSpPr>
          <p:spPr>
            <a:xfrm>
              <a:off x="1124259" y="4013735"/>
              <a:ext cx="2494111" cy="397110"/>
            </a:xfrm>
            <a:prstGeom prst="rect">
              <a:avLst/>
            </a:prstGeom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pPr algn="just">
                <a:defRPr/>
              </a:pPr>
              <a:r>
                <a:rPr lang="it-IT" sz="1050" b="1" dirty="0">
                  <a:solidFill>
                    <a:srgbClr val="005392"/>
                  </a:solidFill>
                  <a:latin typeface="Arial" panose="020B0604020202020204"/>
                </a:rPr>
                <a:t>E-COMMERCE</a:t>
              </a:r>
            </a:p>
          </p:txBody>
        </p: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1B813892-1FA3-A7A9-F178-ED0C432CC8A2}"/>
                </a:ext>
              </a:extLst>
            </p:cNvPr>
            <p:cNvSpPr txBox="1"/>
            <p:nvPr/>
          </p:nvSpPr>
          <p:spPr>
            <a:xfrm>
              <a:off x="1155145" y="4396208"/>
              <a:ext cx="3029438" cy="80004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Autofit/>
            </a:bodyPr>
            <a:lstStyle/>
            <a:p>
              <a:pPr algn="just" defTabSz="457178">
                <a:spcAft>
                  <a:spcPts val="150"/>
                </a:spcAft>
                <a:defRPr/>
              </a:pP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Finanziamo lo </a:t>
              </a:r>
              <a:r>
                <a:rPr lang="it-IT" sz="900" b="1" dirty="0">
                  <a:solidFill>
                    <a:srgbClr val="797979"/>
                  </a:solidFill>
                  <a:latin typeface="Arial" panose="020B0604020202020204"/>
                </a:rPr>
                <a:t>sviluppo di soluzioni e-commerce </a:t>
              </a: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attraverso l'utilizzo di un market </a:t>
              </a:r>
              <a:r>
                <a:rPr lang="it-IT" sz="900" dirty="0" err="1">
                  <a:solidFill>
                    <a:srgbClr val="797979"/>
                  </a:solidFill>
                  <a:latin typeface="Arial" panose="020B0604020202020204"/>
                </a:rPr>
                <a:t>place</a:t>
              </a: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 o la realizzazione di una piattaforma informatica sviluppata in proprio</a:t>
              </a:r>
            </a:p>
          </p:txBody>
        </p:sp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F6E63587-D5A6-8202-7729-6AD2BF5021D0}"/>
              </a:ext>
            </a:extLst>
          </p:cNvPr>
          <p:cNvGrpSpPr/>
          <p:nvPr/>
        </p:nvGrpSpPr>
        <p:grpSpPr>
          <a:xfrm>
            <a:off x="3421070" y="1329507"/>
            <a:ext cx="2295243" cy="886889"/>
            <a:chOff x="1124259" y="4013735"/>
            <a:chExt cx="3060324" cy="1182518"/>
          </a:xfrm>
        </p:grpSpPr>
        <p:sp>
          <p:nvSpPr>
            <p:cNvPr id="89" name="CasellaDiTesto 88">
              <a:extLst>
                <a:ext uri="{FF2B5EF4-FFF2-40B4-BE49-F238E27FC236}">
                  <a16:creationId xmlns:a16="http://schemas.microsoft.com/office/drawing/2014/main" id="{556511BC-E067-7C04-C2E0-6489BE515391}"/>
                </a:ext>
              </a:extLst>
            </p:cNvPr>
            <p:cNvSpPr txBox="1"/>
            <p:nvPr/>
          </p:nvSpPr>
          <p:spPr>
            <a:xfrm>
              <a:off x="1124259" y="4013735"/>
              <a:ext cx="2956107" cy="375868"/>
            </a:xfrm>
            <a:prstGeom prst="rect">
              <a:avLst/>
            </a:prstGeom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pPr>
                <a:defRPr/>
              </a:pPr>
              <a:r>
                <a:rPr lang="it-IT" sz="1050" b="1" dirty="0">
                  <a:solidFill>
                    <a:srgbClr val="005392"/>
                  </a:solidFill>
                  <a:latin typeface="Arial" panose="020B0604020202020204"/>
                </a:rPr>
                <a:t>INSERIMENTO MERCATI</a:t>
              </a:r>
            </a:p>
          </p:txBody>
        </p:sp>
        <p:sp>
          <p:nvSpPr>
            <p:cNvPr id="90" name="CasellaDiTesto 89">
              <a:extLst>
                <a:ext uri="{FF2B5EF4-FFF2-40B4-BE49-F238E27FC236}">
                  <a16:creationId xmlns:a16="http://schemas.microsoft.com/office/drawing/2014/main" id="{6FDF7941-7C29-4A67-DCE2-D4D11AE7F693}"/>
                </a:ext>
              </a:extLst>
            </p:cNvPr>
            <p:cNvSpPr txBox="1"/>
            <p:nvPr/>
          </p:nvSpPr>
          <p:spPr>
            <a:xfrm>
              <a:off x="1155145" y="4396208"/>
              <a:ext cx="3029438" cy="80004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 lnSpcReduction="10000"/>
            </a:bodyPr>
            <a:lstStyle/>
            <a:p>
              <a:pPr algn="just" defTabSz="457178">
                <a:spcAft>
                  <a:spcPts val="150"/>
                </a:spcAft>
                <a:defRPr/>
              </a:pPr>
              <a:r>
                <a:rPr lang="en-US" sz="900" dirty="0" err="1">
                  <a:solidFill>
                    <a:srgbClr val="797979"/>
                  </a:solidFill>
                  <a:latin typeface="Arial" panose="020B0604020202020204"/>
                </a:rPr>
                <a:t>Agevoliamo</a:t>
              </a:r>
              <a:r>
                <a:rPr lang="en-US" sz="900" dirty="0">
                  <a:solidFill>
                    <a:srgbClr val="797979"/>
                  </a:solidFill>
                  <a:latin typeface="Arial" panose="020B0604020202020204"/>
                </a:rPr>
                <a:t> </a:t>
              </a: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l’ingresso in nuovi mercati esteri finanziando l’</a:t>
              </a:r>
              <a:r>
                <a:rPr lang="it-IT" sz="900" b="1" dirty="0">
                  <a:solidFill>
                    <a:srgbClr val="797979"/>
                  </a:solidFill>
                  <a:latin typeface="Arial" panose="020B0604020202020204"/>
                </a:rPr>
                <a:t>apertura di strutture commerciali </a:t>
              </a: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e il </a:t>
              </a:r>
              <a:r>
                <a:rPr lang="it-IT" sz="900" b="1" dirty="0">
                  <a:solidFill>
                    <a:srgbClr val="797979"/>
                  </a:solidFill>
                  <a:latin typeface="Arial" panose="020B0604020202020204"/>
                </a:rPr>
                <a:t>potenziamento </a:t>
              </a: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delle strutture già esistenti</a:t>
              </a:r>
              <a:endParaRPr lang="it-IT" sz="900" dirty="0">
                <a:solidFill>
                  <a:srgbClr val="005392"/>
                </a:solidFill>
                <a:latin typeface="Arial" panose="020B0604020202020204"/>
              </a:endParaRPr>
            </a:p>
          </p:txBody>
        </p:sp>
      </p:grp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06EA28E-0EE6-F5E1-E267-889522C1C6F5}"/>
              </a:ext>
            </a:extLst>
          </p:cNvPr>
          <p:cNvSpPr txBox="1"/>
          <p:nvPr/>
        </p:nvSpPr>
        <p:spPr>
          <a:xfrm>
            <a:off x="665892" y="1326334"/>
            <a:ext cx="2451347" cy="281901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noAutofit/>
          </a:bodyPr>
          <a:lstStyle/>
          <a:p>
            <a:pPr algn="just">
              <a:defRPr/>
            </a:pPr>
            <a:r>
              <a:rPr lang="it-IT" sz="1050" b="1" dirty="0">
                <a:solidFill>
                  <a:srgbClr val="005392"/>
                </a:solidFill>
                <a:latin typeface="Arial" panose="020B0604020202020204"/>
              </a:rPr>
              <a:t>FIERE ED EVENTI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42E238DA-ECF3-F352-145D-10818A54FC49}"/>
              </a:ext>
            </a:extLst>
          </p:cNvPr>
          <p:cNvSpPr txBox="1"/>
          <p:nvPr/>
        </p:nvSpPr>
        <p:spPr>
          <a:xfrm>
            <a:off x="689055" y="1613189"/>
            <a:ext cx="2451343" cy="600034"/>
          </a:xfrm>
          <a:prstGeom prst="rect">
            <a:avLst/>
          </a:prstGeom>
        </p:spPr>
        <p:txBody>
          <a:bodyPr vert="horz" wrap="square" lIns="68580" tIns="34290" rIns="68580" bIns="34290" rtlCol="0" anchor="t">
            <a:noAutofit/>
          </a:bodyPr>
          <a:lstStyle/>
          <a:p>
            <a:pPr defTabSz="457178">
              <a:spcAft>
                <a:spcPts val="150"/>
              </a:spcAft>
              <a:defRPr/>
            </a:pP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Supportiamo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la </a:t>
            </a:r>
            <a:r>
              <a:rPr lang="en-US" sz="900" b="1" dirty="0" err="1">
                <a:solidFill>
                  <a:srgbClr val="797979"/>
                </a:solidFill>
                <a:latin typeface="Arial" panose="020B0604020202020204"/>
              </a:rPr>
              <a:t>partecipazione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</a:t>
            </a: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delle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</a:t>
            </a:r>
            <a:br>
              <a:rPr lang="en-US" sz="900" dirty="0">
                <a:solidFill>
                  <a:srgbClr val="797979"/>
                </a:solidFill>
                <a:latin typeface="Arial" panose="020B0604020202020204"/>
              </a:rPr>
            </a:b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imprese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</a:t>
            </a:r>
            <a:r>
              <a:rPr lang="en-US" sz="900" b="1" dirty="0">
                <a:solidFill>
                  <a:srgbClr val="797979"/>
                </a:solidFill>
                <a:latin typeface="Arial" panose="020B0604020202020204"/>
              </a:rPr>
              <a:t>a </a:t>
            </a:r>
            <a:r>
              <a:rPr lang="en-US" sz="900" b="1" dirty="0" err="1">
                <a:solidFill>
                  <a:srgbClr val="797979"/>
                </a:solidFill>
                <a:latin typeface="Arial" panose="020B0604020202020204"/>
              </a:rPr>
              <a:t>eventi</a:t>
            </a:r>
            <a:r>
              <a:rPr lang="en-US" sz="900" b="1" dirty="0">
                <a:solidFill>
                  <a:srgbClr val="797979"/>
                </a:solidFill>
                <a:latin typeface="Arial" panose="020B0604020202020204"/>
              </a:rPr>
              <a:t> di carattere </a:t>
            </a:r>
            <a:r>
              <a:rPr lang="en-US" sz="900" b="1" dirty="0" err="1">
                <a:solidFill>
                  <a:srgbClr val="797979"/>
                </a:solidFill>
                <a:latin typeface="Arial" panose="020B0604020202020204"/>
              </a:rPr>
              <a:t>internazionale</a:t>
            </a:r>
            <a:r>
              <a:rPr lang="en-US" sz="900" b="1" dirty="0">
                <a:solidFill>
                  <a:srgbClr val="797979"/>
                </a:solidFill>
                <a:latin typeface="Arial" panose="020B0604020202020204"/>
              </a:rPr>
              <a:t> e </a:t>
            </a:r>
            <a:r>
              <a:rPr lang="en-US" sz="900" b="1" dirty="0" err="1">
                <a:solidFill>
                  <a:srgbClr val="797979"/>
                </a:solidFill>
                <a:latin typeface="Arial" panose="020B0604020202020204"/>
              </a:rPr>
              <a:t>missioni</a:t>
            </a:r>
            <a:r>
              <a:rPr lang="en-US" sz="900" b="1" dirty="0">
                <a:solidFill>
                  <a:srgbClr val="797979"/>
                </a:solidFill>
                <a:latin typeface="Arial" panose="020B0604020202020204"/>
              </a:rPr>
              <a:t> di </a:t>
            </a:r>
            <a:r>
              <a:rPr lang="en-US" sz="900" b="1" dirty="0" err="1">
                <a:solidFill>
                  <a:srgbClr val="797979"/>
                </a:solidFill>
                <a:latin typeface="Arial" panose="020B0604020202020204"/>
              </a:rPr>
              <a:t>sistema</a:t>
            </a:r>
            <a:r>
              <a:rPr lang="en-US" sz="900" b="1" dirty="0">
                <a:solidFill>
                  <a:srgbClr val="797979"/>
                </a:solidFill>
                <a:latin typeface="Arial" panose="020B0604020202020204"/>
              </a:rPr>
              <a:t> 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per </a:t>
            </a: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promuovere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</a:t>
            </a:r>
            <a:br>
              <a:rPr lang="en-US" sz="900" dirty="0">
                <a:solidFill>
                  <a:srgbClr val="797979"/>
                </a:solidFill>
                <a:latin typeface="Arial" panose="020B0604020202020204"/>
              </a:rPr>
            </a:b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il business </a:t>
            </a: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su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</a:t>
            </a: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nuovi</a:t>
            </a:r>
            <a:r>
              <a:rPr lang="en-US" sz="900" dirty="0">
                <a:solidFill>
                  <a:srgbClr val="797979"/>
                </a:solidFill>
                <a:latin typeface="Arial" panose="020B0604020202020204"/>
              </a:rPr>
              <a:t> </a:t>
            </a:r>
            <a:r>
              <a:rPr lang="en-US" sz="900" dirty="0" err="1">
                <a:solidFill>
                  <a:srgbClr val="797979"/>
                </a:solidFill>
                <a:latin typeface="Arial" panose="020B0604020202020204"/>
              </a:rPr>
              <a:t>mercati</a:t>
            </a:r>
            <a:endParaRPr lang="it-IT" sz="900" b="1" dirty="0">
              <a:solidFill>
                <a:srgbClr val="005392"/>
              </a:solidFill>
              <a:latin typeface="Arial" panose="020B0604020202020204"/>
            </a:endParaRPr>
          </a:p>
        </p:txBody>
      </p: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D1C77314-5E5A-D76C-9F32-0609DE53CBA6}"/>
              </a:ext>
            </a:extLst>
          </p:cNvPr>
          <p:cNvGrpSpPr/>
          <p:nvPr/>
        </p:nvGrpSpPr>
        <p:grpSpPr>
          <a:xfrm>
            <a:off x="575014" y="1295124"/>
            <a:ext cx="438407" cy="435381"/>
            <a:chOff x="593153" y="1879390"/>
            <a:chExt cx="584542" cy="580508"/>
          </a:xfrm>
        </p:grpSpPr>
        <p:cxnSp>
          <p:nvCxnSpPr>
            <p:cNvPr id="94" name="Connettore diritto 100">
              <a:extLst>
                <a:ext uri="{FF2B5EF4-FFF2-40B4-BE49-F238E27FC236}">
                  <a16:creationId xmlns:a16="http://schemas.microsoft.com/office/drawing/2014/main" id="{6A8F8174-DEF6-15C2-322E-02C5262D226E}"/>
                </a:ext>
              </a:extLst>
            </p:cNvPr>
            <p:cNvCxnSpPr/>
            <p:nvPr/>
          </p:nvCxnSpPr>
          <p:spPr>
            <a:xfrm flipV="1">
              <a:off x="889695" y="1879390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diritto 105">
              <a:extLst>
                <a:ext uri="{FF2B5EF4-FFF2-40B4-BE49-F238E27FC236}">
                  <a16:creationId xmlns:a16="http://schemas.microsoft.com/office/drawing/2014/main" id="{AEF748D5-0ABC-80B9-C818-1058D3EC6018}"/>
                </a:ext>
              </a:extLst>
            </p:cNvPr>
            <p:cNvCxnSpPr/>
            <p:nvPr/>
          </p:nvCxnSpPr>
          <p:spPr>
            <a:xfrm rot="16200000" flipV="1">
              <a:off x="449153" y="2315898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o 95">
            <a:extLst>
              <a:ext uri="{FF2B5EF4-FFF2-40B4-BE49-F238E27FC236}">
                <a16:creationId xmlns:a16="http://schemas.microsoft.com/office/drawing/2014/main" id="{757BA951-665B-0BD3-8689-9144DCFC9EEE}"/>
              </a:ext>
            </a:extLst>
          </p:cNvPr>
          <p:cNvGrpSpPr/>
          <p:nvPr/>
        </p:nvGrpSpPr>
        <p:grpSpPr>
          <a:xfrm>
            <a:off x="6549488" y="2658392"/>
            <a:ext cx="2377089" cy="886889"/>
            <a:chOff x="1124259" y="4013735"/>
            <a:chExt cx="3169452" cy="1182518"/>
          </a:xfrm>
        </p:grpSpPr>
        <p:sp>
          <p:nvSpPr>
            <p:cNvPr id="97" name="CasellaDiTesto 96">
              <a:extLst>
                <a:ext uri="{FF2B5EF4-FFF2-40B4-BE49-F238E27FC236}">
                  <a16:creationId xmlns:a16="http://schemas.microsoft.com/office/drawing/2014/main" id="{C13C90D0-2FD7-95BB-31B8-6BA56698E3CC}"/>
                </a:ext>
              </a:extLst>
            </p:cNvPr>
            <p:cNvSpPr txBox="1"/>
            <p:nvPr/>
          </p:nvSpPr>
          <p:spPr>
            <a:xfrm>
              <a:off x="1124259" y="4013735"/>
              <a:ext cx="3169452" cy="397110"/>
            </a:xfrm>
            <a:prstGeom prst="rect">
              <a:avLst/>
            </a:prstGeom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pPr>
                <a:defRPr/>
              </a:pPr>
              <a:r>
                <a:rPr lang="it-IT" sz="1050" b="1" dirty="0">
                  <a:solidFill>
                    <a:srgbClr val="005392"/>
                  </a:solidFill>
                  <a:latin typeface="Arial" panose="020B0604020202020204"/>
                </a:rPr>
                <a:t>CERTIFICAZIONI E CONSULENZE</a:t>
              </a:r>
            </a:p>
          </p:txBody>
        </p:sp>
        <p:sp>
          <p:nvSpPr>
            <p:cNvPr id="98" name="CasellaDiTesto 97">
              <a:extLst>
                <a:ext uri="{FF2B5EF4-FFF2-40B4-BE49-F238E27FC236}">
                  <a16:creationId xmlns:a16="http://schemas.microsoft.com/office/drawing/2014/main" id="{08226F57-C4E8-4C3F-3D30-4D9B3B48766F}"/>
                </a:ext>
              </a:extLst>
            </p:cNvPr>
            <p:cNvSpPr txBox="1"/>
            <p:nvPr/>
          </p:nvSpPr>
          <p:spPr>
            <a:xfrm>
              <a:off x="1155145" y="4396208"/>
              <a:ext cx="3029438" cy="80004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just" defTabSz="455987">
                <a:defRPr/>
              </a:pPr>
              <a:r>
                <a:rPr lang="it-IT" altLang="it-IT" sz="900" dirty="0">
                  <a:solidFill>
                    <a:srgbClr val="797979"/>
                  </a:solidFill>
                  <a:latin typeface="Arial" panose="020B0604020202020204"/>
                </a:rPr>
                <a:t>Finanziamo l’</a:t>
              </a:r>
              <a:r>
                <a:rPr lang="it-IT" altLang="it-IT" sz="900" b="1" dirty="0">
                  <a:solidFill>
                    <a:srgbClr val="797979"/>
                  </a:solidFill>
                  <a:latin typeface="Arial" panose="020B0604020202020204"/>
                </a:rPr>
                <a:t>attività consulenziale </a:t>
              </a:r>
              <a:r>
                <a:rPr lang="it-IT" altLang="it-IT" sz="900" dirty="0">
                  <a:solidFill>
                    <a:srgbClr val="797979"/>
                  </a:solidFill>
                  <a:latin typeface="Arial" panose="020B0604020202020204"/>
                </a:rPr>
                <a:t>destinata ad investimenti per una crescita sostenibile sui mercati internazionali</a:t>
              </a:r>
            </a:p>
          </p:txBody>
        </p:sp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DA2E29DF-874C-BB3C-1153-CB860870163D}"/>
              </a:ext>
            </a:extLst>
          </p:cNvPr>
          <p:cNvGrpSpPr/>
          <p:nvPr/>
        </p:nvGrpSpPr>
        <p:grpSpPr>
          <a:xfrm>
            <a:off x="3418897" y="2662062"/>
            <a:ext cx="2850048" cy="886889"/>
            <a:chOff x="1124259" y="4013735"/>
            <a:chExt cx="3800064" cy="1182518"/>
          </a:xfrm>
        </p:grpSpPr>
        <p:sp>
          <p:nvSpPr>
            <p:cNvPr id="100" name="CasellaDiTesto 99">
              <a:extLst>
                <a:ext uri="{FF2B5EF4-FFF2-40B4-BE49-F238E27FC236}">
                  <a16:creationId xmlns:a16="http://schemas.microsoft.com/office/drawing/2014/main" id="{4C8EBF4A-01C9-790C-EC8B-E36D33E00E20}"/>
                </a:ext>
              </a:extLst>
            </p:cNvPr>
            <p:cNvSpPr txBox="1"/>
            <p:nvPr/>
          </p:nvSpPr>
          <p:spPr>
            <a:xfrm>
              <a:off x="1124259" y="4013735"/>
              <a:ext cx="3800064" cy="397110"/>
            </a:xfrm>
            <a:prstGeom prst="rect">
              <a:avLst/>
            </a:prstGeom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pPr>
                <a:defRPr/>
              </a:pPr>
              <a:r>
                <a:rPr lang="it-IT" sz="1050" b="1" dirty="0">
                  <a:solidFill>
                    <a:srgbClr val="005392"/>
                  </a:solidFill>
                  <a:latin typeface="Arial" panose="020B0604020202020204"/>
                </a:rPr>
                <a:t>TRANSIZIONE DIGITALE O ECOLOGICA</a:t>
              </a:r>
            </a:p>
          </p:txBody>
        </p:sp>
        <p:sp>
          <p:nvSpPr>
            <p:cNvPr id="101" name="CasellaDiTesto 100">
              <a:extLst>
                <a:ext uri="{FF2B5EF4-FFF2-40B4-BE49-F238E27FC236}">
                  <a16:creationId xmlns:a16="http://schemas.microsoft.com/office/drawing/2014/main" id="{26A9FF6A-58D6-4FC3-5CEF-17538F964FEF}"/>
                </a:ext>
              </a:extLst>
            </p:cNvPr>
            <p:cNvSpPr txBox="1"/>
            <p:nvPr/>
          </p:nvSpPr>
          <p:spPr>
            <a:xfrm>
              <a:off x="1155144" y="4396208"/>
              <a:ext cx="3160567" cy="80004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/>
            </a:bodyPr>
            <a:lstStyle/>
            <a:p>
              <a:pPr algn="just">
                <a:defRPr/>
              </a:pP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Rafforziamo la competitività internazionale dell’impresa sostenendone </a:t>
              </a:r>
              <a:r>
                <a:rPr lang="it-IT" sz="900" b="1" dirty="0">
                  <a:solidFill>
                    <a:srgbClr val="797979"/>
                  </a:solidFill>
                  <a:latin typeface="Arial" panose="020B0604020202020204"/>
                </a:rPr>
                <a:t>la transizione digitale e la transizione ecologica</a:t>
              </a:r>
            </a:p>
          </p:txBody>
        </p:sp>
      </p:grp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B7EC559B-34AA-FC14-8402-6F5A09DD867B}"/>
              </a:ext>
            </a:extLst>
          </p:cNvPr>
          <p:cNvGrpSpPr/>
          <p:nvPr/>
        </p:nvGrpSpPr>
        <p:grpSpPr>
          <a:xfrm>
            <a:off x="665891" y="2655141"/>
            <a:ext cx="2451351" cy="886889"/>
            <a:chOff x="1124259" y="4013735"/>
            <a:chExt cx="3268468" cy="1182518"/>
          </a:xfrm>
        </p:grpSpPr>
        <p:sp>
          <p:nvSpPr>
            <p:cNvPr id="103" name="CasellaDiTesto 102">
              <a:extLst>
                <a:ext uri="{FF2B5EF4-FFF2-40B4-BE49-F238E27FC236}">
                  <a16:creationId xmlns:a16="http://schemas.microsoft.com/office/drawing/2014/main" id="{D00EE502-8340-2D78-7A72-174676C95E46}"/>
                </a:ext>
              </a:extLst>
            </p:cNvPr>
            <p:cNvSpPr txBox="1"/>
            <p:nvPr/>
          </p:nvSpPr>
          <p:spPr>
            <a:xfrm>
              <a:off x="1124259" y="4013735"/>
              <a:ext cx="3268468" cy="397110"/>
            </a:xfrm>
            <a:prstGeom prst="rect">
              <a:avLst/>
            </a:prstGeom>
          </p:spPr>
          <p:txBody>
            <a:bodyPr vert="horz" wrap="square" lIns="68580" tIns="34290" rIns="68580" bIns="34290" rtlCol="0" anchor="ctr">
              <a:noAutofit/>
            </a:bodyPr>
            <a:lstStyle/>
            <a:p>
              <a:pPr algn="just">
                <a:defRPr/>
              </a:pPr>
              <a:r>
                <a:rPr lang="it-IT" sz="1050" b="1" dirty="0">
                  <a:solidFill>
                    <a:srgbClr val="005392"/>
                  </a:solidFill>
                  <a:latin typeface="Arial" panose="020B0604020202020204"/>
                </a:rPr>
                <a:t>TEMPORARY MANAGER</a:t>
              </a:r>
            </a:p>
          </p:txBody>
        </p:sp>
        <p:sp>
          <p:nvSpPr>
            <p:cNvPr id="104" name="CasellaDiTesto 103">
              <a:extLst>
                <a:ext uri="{FF2B5EF4-FFF2-40B4-BE49-F238E27FC236}">
                  <a16:creationId xmlns:a16="http://schemas.microsoft.com/office/drawing/2014/main" id="{066EB52C-88A3-07DA-A879-5E057778A831}"/>
                </a:ext>
              </a:extLst>
            </p:cNvPr>
            <p:cNvSpPr txBox="1"/>
            <p:nvPr/>
          </p:nvSpPr>
          <p:spPr>
            <a:xfrm>
              <a:off x="1155145" y="4396208"/>
              <a:ext cx="3029438" cy="800045"/>
            </a:xfrm>
            <a:prstGeom prst="rect">
              <a:avLst/>
            </a:prstGeom>
          </p:spPr>
          <p:txBody>
            <a:bodyPr vert="horz" wrap="square" lIns="68580" tIns="34290" rIns="68580" bIns="34290" rtlCol="0" anchor="t">
              <a:normAutofit lnSpcReduction="10000"/>
            </a:bodyPr>
            <a:lstStyle/>
            <a:p>
              <a:pPr algn="just" defTabSz="457178">
                <a:spcAft>
                  <a:spcPts val="150"/>
                </a:spcAft>
                <a:defRPr/>
              </a:pP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Supportiamo l'</a:t>
              </a:r>
              <a:r>
                <a:rPr lang="it-IT" sz="900" b="1" dirty="0">
                  <a:solidFill>
                    <a:srgbClr val="797979"/>
                  </a:solidFill>
                  <a:latin typeface="Arial" panose="020B0604020202020204"/>
                </a:rPr>
                <a:t>inserimento temporaneo di figure professionali specializzate (TM) </a:t>
              </a:r>
              <a:r>
                <a:rPr lang="it-IT" sz="900" dirty="0">
                  <a:solidFill>
                    <a:srgbClr val="797979"/>
                  </a:solidFill>
                  <a:latin typeface="Arial" panose="020B0604020202020204"/>
                </a:rPr>
                <a:t>per la realizzazione di progetti all’estero</a:t>
              </a:r>
            </a:p>
          </p:txBody>
        </p:sp>
      </p:grpSp>
      <p:pic>
        <p:nvPicPr>
          <p:cNvPr id="105" name="Immagine 104">
            <a:extLst>
              <a:ext uri="{FF2B5EF4-FFF2-40B4-BE49-F238E27FC236}">
                <a16:creationId xmlns:a16="http://schemas.microsoft.com/office/drawing/2014/main" id="{F4F8A9B5-1EB0-3FCC-EA41-1B09DB4910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04" y="1170696"/>
            <a:ext cx="297000" cy="297000"/>
          </a:xfrm>
          <a:prstGeom prst="rect">
            <a:avLst/>
          </a:prstGeom>
        </p:spPr>
      </p:pic>
      <p:pic>
        <p:nvPicPr>
          <p:cNvPr id="106" name="Immagine 105">
            <a:extLst>
              <a:ext uri="{FF2B5EF4-FFF2-40B4-BE49-F238E27FC236}">
                <a16:creationId xmlns:a16="http://schemas.microsoft.com/office/drawing/2014/main" id="{DC296308-5AA6-1DCB-4A8C-294CC38823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5" y="1123840"/>
            <a:ext cx="297000" cy="297000"/>
          </a:xfrm>
          <a:prstGeom prst="rect">
            <a:avLst/>
          </a:prstGeom>
        </p:spPr>
      </p:pic>
      <p:grpSp>
        <p:nvGrpSpPr>
          <p:cNvPr id="107" name="Gruppo 106">
            <a:extLst>
              <a:ext uri="{FF2B5EF4-FFF2-40B4-BE49-F238E27FC236}">
                <a16:creationId xmlns:a16="http://schemas.microsoft.com/office/drawing/2014/main" id="{237BDA13-1797-795A-646F-154FCCE3F675}"/>
              </a:ext>
            </a:extLst>
          </p:cNvPr>
          <p:cNvGrpSpPr/>
          <p:nvPr/>
        </p:nvGrpSpPr>
        <p:grpSpPr>
          <a:xfrm>
            <a:off x="6405244" y="1295124"/>
            <a:ext cx="438407" cy="435381"/>
            <a:chOff x="8830223" y="1925779"/>
            <a:chExt cx="584542" cy="580508"/>
          </a:xfrm>
        </p:grpSpPr>
        <p:cxnSp>
          <p:nvCxnSpPr>
            <p:cNvPr id="108" name="Connettore diritto 56">
              <a:extLst>
                <a:ext uri="{FF2B5EF4-FFF2-40B4-BE49-F238E27FC236}">
                  <a16:creationId xmlns:a16="http://schemas.microsoft.com/office/drawing/2014/main" id="{A22A989C-41BB-887A-8928-C5C02E5AD071}"/>
                </a:ext>
              </a:extLst>
            </p:cNvPr>
            <p:cNvCxnSpPr/>
            <p:nvPr/>
          </p:nvCxnSpPr>
          <p:spPr>
            <a:xfrm flipV="1">
              <a:off x="9126765" y="1925779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diritto 57">
              <a:extLst>
                <a:ext uri="{FF2B5EF4-FFF2-40B4-BE49-F238E27FC236}">
                  <a16:creationId xmlns:a16="http://schemas.microsoft.com/office/drawing/2014/main" id="{0CF392E8-81EC-8C24-1936-725BBCF30271}"/>
                </a:ext>
              </a:extLst>
            </p:cNvPr>
            <p:cNvCxnSpPr/>
            <p:nvPr/>
          </p:nvCxnSpPr>
          <p:spPr>
            <a:xfrm rot="16200000" flipV="1">
              <a:off x="8686223" y="2362287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uppo 109">
            <a:extLst>
              <a:ext uri="{FF2B5EF4-FFF2-40B4-BE49-F238E27FC236}">
                <a16:creationId xmlns:a16="http://schemas.microsoft.com/office/drawing/2014/main" id="{1FBFECD9-7820-FF47-6732-96DE6B21EACA}"/>
              </a:ext>
            </a:extLst>
          </p:cNvPr>
          <p:cNvGrpSpPr/>
          <p:nvPr/>
        </p:nvGrpSpPr>
        <p:grpSpPr>
          <a:xfrm>
            <a:off x="3390884" y="2631162"/>
            <a:ext cx="438407" cy="435381"/>
            <a:chOff x="4765520" y="3659216"/>
            <a:chExt cx="584542" cy="580508"/>
          </a:xfrm>
        </p:grpSpPr>
        <p:cxnSp>
          <p:nvCxnSpPr>
            <p:cNvPr id="111" name="Connettore diritto 63">
              <a:extLst>
                <a:ext uri="{FF2B5EF4-FFF2-40B4-BE49-F238E27FC236}">
                  <a16:creationId xmlns:a16="http://schemas.microsoft.com/office/drawing/2014/main" id="{119CDE62-99A8-D78B-8923-07EB0C1E01FE}"/>
                </a:ext>
              </a:extLst>
            </p:cNvPr>
            <p:cNvCxnSpPr/>
            <p:nvPr/>
          </p:nvCxnSpPr>
          <p:spPr>
            <a:xfrm flipV="1">
              <a:off x="5062062" y="3659216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diritto 64">
              <a:extLst>
                <a:ext uri="{FF2B5EF4-FFF2-40B4-BE49-F238E27FC236}">
                  <a16:creationId xmlns:a16="http://schemas.microsoft.com/office/drawing/2014/main" id="{BAB48B21-55DF-D4CA-463B-8D159380BB10}"/>
                </a:ext>
              </a:extLst>
            </p:cNvPr>
            <p:cNvCxnSpPr/>
            <p:nvPr/>
          </p:nvCxnSpPr>
          <p:spPr>
            <a:xfrm rot="16200000" flipV="1">
              <a:off x="4621520" y="4095724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3" name="Immagine 112">
            <a:extLst>
              <a:ext uri="{FF2B5EF4-FFF2-40B4-BE49-F238E27FC236}">
                <a16:creationId xmlns:a16="http://schemas.microsoft.com/office/drawing/2014/main" id="{86F31274-3337-AE23-29D6-79899D3531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037" y="2479842"/>
            <a:ext cx="297000" cy="297000"/>
          </a:xfrm>
          <a:prstGeom prst="rect">
            <a:avLst/>
          </a:prstGeom>
        </p:spPr>
      </p:pic>
      <p:pic>
        <p:nvPicPr>
          <p:cNvPr id="114" name="Immagine 113">
            <a:extLst>
              <a:ext uri="{FF2B5EF4-FFF2-40B4-BE49-F238E27FC236}">
                <a16:creationId xmlns:a16="http://schemas.microsoft.com/office/drawing/2014/main" id="{402D73F2-B066-A643-3F1F-25DE5024C2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45" y="1171004"/>
            <a:ext cx="297000" cy="297000"/>
          </a:xfrm>
          <a:prstGeom prst="rect">
            <a:avLst/>
          </a:prstGeom>
        </p:spPr>
      </p:pic>
      <p:pic>
        <p:nvPicPr>
          <p:cNvPr id="115" name="Immagine 114">
            <a:extLst>
              <a:ext uri="{FF2B5EF4-FFF2-40B4-BE49-F238E27FC236}">
                <a16:creationId xmlns:a16="http://schemas.microsoft.com/office/drawing/2014/main" id="{A1776CF2-DB0F-6379-014B-DDC24AC132F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15" y="2479842"/>
            <a:ext cx="297000" cy="297000"/>
          </a:xfrm>
          <a:prstGeom prst="rect">
            <a:avLst/>
          </a:prstGeom>
        </p:spPr>
      </p:pic>
      <p:pic>
        <p:nvPicPr>
          <p:cNvPr id="116" name="Immagine 115">
            <a:extLst>
              <a:ext uri="{FF2B5EF4-FFF2-40B4-BE49-F238E27FC236}">
                <a16:creationId xmlns:a16="http://schemas.microsoft.com/office/drawing/2014/main" id="{96EFD53D-B64B-B8B0-01AE-0B96B19202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313" y="2479842"/>
            <a:ext cx="297000" cy="297000"/>
          </a:xfrm>
          <a:prstGeom prst="rect">
            <a:avLst/>
          </a:prstGeom>
        </p:spPr>
      </p:pic>
      <p:grpSp>
        <p:nvGrpSpPr>
          <p:cNvPr id="117" name="Gruppo 116">
            <a:extLst>
              <a:ext uri="{FF2B5EF4-FFF2-40B4-BE49-F238E27FC236}">
                <a16:creationId xmlns:a16="http://schemas.microsoft.com/office/drawing/2014/main" id="{05890EFE-BFC2-AE7C-E0F9-71BBBF794256}"/>
              </a:ext>
            </a:extLst>
          </p:cNvPr>
          <p:cNvGrpSpPr/>
          <p:nvPr/>
        </p:nvGrpSpPr>
        <p:grpSpPr>
          <a:xfrm>
            <a:off x="3389386" y="1297170"/>
            <a:ext cx="438407" cy="435381"/>
            <a:chOff x="593153" y="1879390"/>
            <a:chExt cx="584542" cy="580508"/>
          </a:xfrm>
        </p:grpSpPr>
        <p:cxnSp>
          <p:nvCxnSpPr>
            <p:cNvPr id="118" name="Connettore diritto 89">
              <a:extLst>
                <a:ext uri="{FF2B5EF4-FFF2-40B4-BE49-F238E27FC236}">
                  <a16:creationId xmlns:a16="http://schemas.microsoft.com/office/drawing/2014/main" id="{2E6C9971-0D31-F087-6097-713076AFB11B}"/>
                </a:ext>
              </a:extLst>
            </p:cNvPr>
            <p:cNvCxnSpPr/>
            <p:nvPr/>
          </p:nvCxnSpPr>
          <p:spPr>
            <a:xfrm flipV="1">
              <a:off x="889695" y="1879390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diritto 90">
              <a:extLst>
                <a:ext uri="{FF2B5EF4-FFF2-40B4-BE49-F238E27FC236}">
                  <a16:creationId xmlns:a16="http://schemas.microsoft.com/office/drawing/2014/main" id="{1A68FCAD-3866-77E2-593F-C5AE8866C778}"/>
                </a:ext>
              </a:extLst>
            </p:cNvPr>
            <p:cNvCxnSpPr/>
            <p:nvPr/>
          </p:nvCxnSpPr>
          <p:spPr>
            <a:xfrm rot="16200000" flipV="1">
              <a:off x="449153" y="2315898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uppo 119">
            <a:extLst>
              <a:ext uri="{FF2B5EF4-FFF2-40B4-BE49-F238E27FC236}">
                <a16:creationId xmlns:a16="http://schemas.microsoft.com/office/drawing/2014/main" id="{07B9074B-25D3-F816-D621-DC88EAD3FF88}"/>
              </a:ext>
            </a:extLst>
          </p:cNvPr>
          <p:cNvGrpSpPr/>
          <p:nvPr/>
        </p:nvGrpSpPr>
        <p:grpSpPr>
          <a:xfrm>
            <a:off x="576838" y="2628315"/>
            <a:ext cx="438407" cy="435381"/>
            <a:chOff x="593153" y="1879390"/>
            <a:chExt cx="584542" cy="580508"/>
          </a:xfrm>
        </p:grpSpPr>
        <p:cxnSp>
          <p:nvCxnSpPr>
            <p:cNvPr id="121" name="Connettore diritto 92">
              <a:extLst>
                <a:ext uri="{FF2B5EF4-FFF2-40B4-BE49-F238E27FC236}">
                  <a16:creationId xmlns:a16="http://schemas.microsoft.com/office/drawing/2014/main" id="{A7F8B689-2324-5C87-0FE1-345AE3A4885E}"/>
                </a:ext>
              </a:extLst>
            </p:cNvPr>
            <p:cNvCxnSpPr/>
            <p:nvPr/>
          </p:nvCxnSpPr>
          <p:spPr>
            <a:xfrm flipV="1">
              <a:off x="889695" y="1879390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diritto 93">
              <a:extLst>
                <a:ext uri="{FF2B5EF4-FFF2-40B4-BE49-F238E27FC236}">
                  <a16:creationId xmlns:a16="http://schemas.microsoft.com/office/drawing/2014/main" id="{E1D7A7CC-A5B7-1E7A-CC27-632A9E9DA56F}"/>
                </a:ext>
              </a:extLst>
            </p:cNvPr>
            <p:cNvCxnSpPr/>
            <p:nvPr/>
          </p:nvCxnSpPr>
          <p:spPr>
            <a:xfrm rot="16200000" flipV="1">
              <a:off x="449153" y="2315898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uppo 122">
            <a:extLst>
              <a:ext uri="{FF2B5EF4-FFF2-40B4-BE49-F238E27FC236}">
                <a16:creationId xmlns:a16="http://schemas.microsoft.com/office/drawing/2014/main" id="{21651FD1-347B-671A-62C3-B4EF7FBD5699}"/>
              </a:ext>
            </a:extLst>
          </p:cNvPr>
          <p:cNvGrpSpPr/>
          <p:nvPr/>
        </p:nvGrpSpPr>
        <p:grpSpPr>
          <a:xfrm>
            <a:off x="6440812" y="2628282"/>
            <a:ext cx="438407" cy="435381"/>
            <a:chOff x="593153" y="1879390"/>
            <a:chExt cx="584542" cy="580508"/>
          </a:xfrm>
        </p:grpSpPr>
        <p:cxnSp>
          <p:nvCxnSpPr>
            <p:cNvPr id="124" name="Connettore diritto 125">
              <a:extLst>
                <a:ext uri="{FF2B5EF4-FFF2-40B4-BE49-F238E27FC236}">
                  <a16:creationId xmlns:a16="http://schemas.microsoft.com/office/drawing/2014/main" id="{B2A08139-C6DA-3B97-154E-817570865DAA}"/>
                </a:ext>
              </a:extLst>
            </p:cNvPr>
            <p:cNvCxnSpPr/>
            <p:nvPr/>
          </p:nvCxnSpPr>
          <p:spPr>
            <a:xfrm flipV="1">
              <a:off x="889695" y="1879390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diritto 126">
              <a:extLst>
                <a:ext uri="{FF2B5EF4-FFF2-40B4-BE49-F238E27FC236}">
                  <a16:creationId xmlns:a16="http://schemas.microsoft.com/office/drawing/2014/main" id="{F9355D13-C033-66DE-465D-572825971119}"/>
                </a:ext>
              </a:extLst>
            </p:cNvPr>
            <p:cNvCxnSpPr/>
            <p:nvPr/>
          </p:nvCxnSpPr>
          <p:spPr>
            <a:xfrm rot="16200000" flipV="1">
              <a:off x="449153" y="2315898"/>
              <a:ext cx="288000" cy="0"/>
            </a:xfrm>
            <a:prstGeom prst="line">
              <a:avLst/>
            </a:prstGeom>
            <a:ln w="38100">
              <a:solidFill>
                <a:srgbClr val="5F85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BD6FC07B-56A8-4875-9B6B-4DF6E8BA8CAF}"/>
              </a:ext>
            </a:extLst>
          </p:cNvPr>
          <p:cNvSpPr txBox="1"/>
          <p:nvPr/>
        </p:nvSpPr>
        <p:spPr>
          <a:xfrm>
            <a:off x="707741" y="4493741"/>
            <a:ext cx="7589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50" b="1" dirty="0">
                <a:solidFill>
                  <a:srgbClr val="005392"/>
                </a:solidFill>
                <a:latin typeface="Arial" panose="020B0604020202020204"/>
              </a:rPr>
              <a:t>Condizioni dedicate per le imprese con interessi nei Balcani Occidentali e per le imprese esportatrici colpite dai rincari energetici o danneggiate dall’alluvione in Emilia o nei comuni limitrofi</a:t>
            </a:r>
            <a:endParaRPr lang="it-IT" sz="1150" dirty="0">
              <a:solidFill>
                <a:srgbClr val="415364"/>
              </a:solidFill>
              <a:latin typeface="Arial" panose="020B0604020202020204"/>
            </a:endParaRPr>
          </a:p>
        </p:txBody>
      </p:sp>
      <p:sp>
        <p:nvSpPr>
          <p:cNvPr id="24" name="Segnaposto testo 3">
            <a:extLst>
              <a:ext uri="{FF2B5EF4-FFF2-40B4-BE49-F238E27FC236}">
                <a16:creationId xmlns:a16="http://schemas.microsoft.com/office/drawing/2014/main" id="{1DE5AABD-C678-ACBA-2470-571536408F1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0825" y="268289"/>
            <a:ext cx="8421227" cy="287337"/>
          </a:xfrm>
        </p:spPr>
        <p:txBody>
          <a:bodyPr/>
          <a:lstStyle/>
          <a:p>
            <a:r>
              <a:rPr lang="it-IT" dirty="0"/>
              <a:t>I nuovi finanziamenti agevolati</a:t>
            </a:r>
          </a:p>
        </p:txBody>
      </p:sp>
      <p:pic>
        <p:nvPicPr>
          <p:cNvPr id="65" name="Immagine 64">
            <a:extLst>
              <a:ext uri="{FF2B5EF4-FFF2-40B4-BE49-F238E27FC236}">
                <a16:creationId xmlns:a16="http://schemas.microsoft.com/office/drawing/2014/main" id="{C541E224-1DA6-4D65-AE5A-DDD3B81C42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30" y="4562763"/>
            <a:ext cx="308116" cy="308116"/>
          </a:xfrm>
          <a:prstGeom prst="rect">
            <a:avLst/>
          </a:prstGeom>
        </p:spPr>
      </p:pic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F6B156F0-8381-A417-0AFE-27761D92582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36304" y="2428030"/>
            <a:ext cx="323734" cy="323734"/>
          </a:xfrm>
          <a:prstGeom prst="rect">
            <a:avLst/>
          </a:prstGeom>
        </p:spPr>
      </p:pic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0838013-F527-6B44-6029-4A29610D44C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79219" y="2428030"/>
            <a:ext cx="323734" cy="3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1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A5A7B5C0-010F-4881-CCB6-6B7D35A6F4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50825" y="268289"/>
            <a:ext cx="8687435" cy="287337"/>
          </a:xfrm>
        </p:spPr>
        <p:txBody>
          <a:bodyPr/>
          <a:lstStyle/>
          <a:p>
            <a:r>
              <a:rPr lang="it-IT" dirty="0"/>
              <a:t>Le principali novità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645B4C-1C44-3242-A996-91B9F81B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Rettangolo arrotondato 84">
            <a:extLst>
              <a:ext uri="{FF2B5EF4-FFF2-40B4-BE49-F238E27FC236}">
                <a16:creationId xmlns:a16="http://schemas.microsoft.com/office/drawing/2014/main" id="{5C9A69A1-CED4-5F2E-0D84-A0022354FB3D}"/>
              </a:ext>
            </a:extLst>
          </p:cNvPr>
          <p:cNvSpPr/>
          <p:nvPr/>
        </p:nvSpPr>
        <p:spPr>
          <a:xfrm>
            <a:off x="1639925" y="1008607"/>
            <a:ext cx="3578710" cy="793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Accessibili a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tutte le imprese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,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di ogni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forma giuridica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e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dimensione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, comprese le PMI facenti parte di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filiere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 produttive</a:t>
            </a:r>
          </a:p>
        </p:txBody>
      </p:sp>
      <p:sp>
        <p:nvSpPr>
          <p:cNvPr id="7" name="Rettangolo arrotondato 84">
            <a:extLst>
              <a:ext uri="{FF2B5EF4-FFF2-40B4-BE49-F238E27FC236}">
                <a16:creationId xmlns:a16="http://schemas.microsoft.com/office/drawing/2014/main" id="{E4DD4E11-F465-851E-1AF7-634DED1DEFB2}"/>
              </a:ext>
            </a:extLst>
          </p:cNvPr>
          <p:cNvSpPr/>
          <p:nvPr/>
        </p:nvSpPr>
        <p:spPr>
          <a:xfrm>
            <a:off x="1656443" y="1495254"/>
            <a:ext cx="3564805" cy="1151849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Riservato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alle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PMI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 con sede operativa al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Sud, innovative, giovanili e/o femminili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,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e imprese con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certificazioni di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sostenibilità/ambientali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e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policy di approvvigionamento sostenibile </a:t>
            </a:r>
          </a:p>
        </p:txBody>
      </p:sp>
      <p:sp>
        <p:nvSpPr>
          <p:cNvPr id="8" name="Rettangolo arrotondato 84">
            <a:extLst>
              <a:ext uri="{FF2B5EF4-FFF2-40B4-BE49-F238E27FC236}">
                <a16:creationId xmlns:a16="http://schemas.microsoft.com/office/drawing/2014/main" id="{063A66DF-4547-8EEB-13E5-88D32C8B090B}"/>
              </a:ext>
            </a:extLst>
          </p:cNvPr>
          <p:cNvSpPr/>
          <p:nvPr/>
        </p:nvSpPr>
        <p:spPr>
          <a:xfrm>
            <a:off x="1656441" y="3478708"/>
            <a:ext cx="3564803" cy="89497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Incrementati importi massimi richiedibili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per rispondere più efficacemente alle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esigenze di investimento</a:t>
            </a:r>
          </a:p>
        </p:txBody>
      </p:sp>
      <p:sp>
        <p:nvSpPr>
          <p:cNvPr id="9" name="Rettangolo arrotondato 84">
            <a:extLst>
              <a:ext uri="{FF2B5EF4-FFF2-40B4-BE49-F238E27FC236}">
                <a16:creationId xmlns:a16="http://schemas.microsoft.com/office/drawing/2014/main" id="{48C5A69F-FB46-DA17-9F82-62E4182CFAC9}"/>
              </a:ext>
            </a:extLst>
          </p:cNvPr>
          <p:cNvSpPr/>
          <p:nvPr/>
        </p:nvSpPr>
        <p:spPr>
          <a:xfrm>
            <a:off x="1656441" y="2742577"/>
            <a:ext cx="3564803" cy="1007324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Introduzione di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nuove spese finanziabili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con focus su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rafforzamento patrimoniale, sostenibilità e innovazione</a:t>
            </a:r>
          </a:p>
        </p:txBody>
      </p:sp>
      <p:sp>
        <p:nvSpPr>
          <p:cNvPr id="10" name="Rettangolo arrotondato 84">
            <a:extLst>
              <a:ext uri="{FF2B5EF4-FFF2-40B4-BE49-F238E27FC236}">
                <a16:creationId xmlns:a16="http://schemas.microsoft.com/office/drawing/2014/main" id="{63355C4A-5804-5B95-E85A-5128C8635E1F}"/>
              </a:ext>
            </a:extLst>
          </p:cNvPr>
          <p:cNvSpPr/>
          <p:nvPr/>
        </p:nvSpPr>
        <p:spPr>
          <a:xfrm>
            <a:off x="1656442" y="500422"/>
            <a:ext cx="3564806" cy="79312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Due nuovi finanziamenti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: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Transizione Digitale o Ecologica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 e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Certificazioni e Consulenze</a:t>
            </a:r>
          </a:p>
        </p:txBody>
      </p:sp>
      <p:sp>
        <p:nvSpPr>
          <p:cNvPr id="3" name="Rettangolo arrotondato 85">
            <a:extLst>
              <a:ext uri="{FF2B5EF4-FFF2-40B4-BE49-F238E27FC236}">
                <a16:creationId xmlns:a16="http://schemas.microsoft.com/office/drawing/2014/main" id="{6250A589-CD51-C863-2025-D2A9D1463D57}"/>
              </a:ext>
            </a:extLst>
          </p:cNvPr>
          <p:cNvSpPr/>
          <p:nvPr/>
        </p:nvSpPr>
        <p:spPr>
          <a:xfrm>
            <a:off x="336278" y="552102"/>
            <a:ext cx="1201320" cy="61728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Nuova offerta</a:t>
            </a:r>
          </a:p>
        </p:txBody>
      </p:sp>
      <p:sp>
        <p:nvSpPr>
          <p:cNvPr id="5" name="Rettangolo arrotondato 85">
            <a:extLst>
              <a:ext uri="{FF2B5EF4-FFF2-40B4-BE49-F238E27FC236}">
                <a16:creationId xmlns:a16="http://schemas.microsoft.com/office/drawing/2014/main" id="{1631C8A9-0732-26DA-6CDC-A7A0C5261ECE}"/>
              </a:ext>
            </a:extLst>
          </p:cNvPr>
          <p:cNvSpPr/>
          <p:nvPr/>
        </p:nvSpPr>
        <p:spPr>
          <a:xfrm>
            <a:off x="319760" y="1074919"/>
            <a:ext cx="1269001" cy="6887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50"/>
              </a:spcAft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Strumenti per tutte le imprese</a:t>
            </a:r>
          </a:p>
        </p:txBody>
      </p:sp>
      <p:sp>
        <p:nvSpPr>
          <p:cNvPr id="12" name="Rettangolo arrotondato 85">
            <a:extLst>
              <a:ext uri="{FF2B5EF4-FFF2-40B4-BE49-F238E27FC236}">
                <a16:creationId xmlns:a16="http://schemas.microsoft.com/office/drawing/2014/main" id="{FAA07B53-A3F1-60D6-A61F-46C552C04460}"/>
              </a:ext>
            </a:extLst>
          </p:cNvPr>
          <p:cNvSpPr/>
          <p:nvPr/>
        </p:nvSpPr>
        <p:spPr>
          <a:xfrm>
            <a:off x="336278" y="1714385"/>
            <a:ext cx="1201320" cy="6887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Fondo </a:t>
            </a:r>
          </a:p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perduto</a:t>
            </a:r>
          </a:p>
        </p:txBody>
      </p:sp>
      <p:sp>
        <p:nvSpPr>
          <p:cNvPr id="13" name="Rettangolo arrotondato 85">
            <a:extLst>
              <a:ext uri="{FF2B5EF4-FFF2-40B4-BE49-F238E27FC236}">
                <a16:creationId xmlns:a16="http://schemas.microsoft.com/office/drawing/2014/main" id="{07F7B7FE-796A-C122-23CA-7A1934909F8C}"/>
              </a:ext>
            </a:extLst>
          </p:cNvPr>
          <p:cNvSpPr/>
          <p:nvPr/>
        </p:nvSpPr>
        <p:spPr>
          <a:xfrm>
            <a:off x="336275" y="2908028"/>
            <a:ext cx="1201320" cy="6887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Nuovi investimenti</a:t>
            </a:r>
          </a:p>
        </p:txBody>
      </p:sp>
      <p:sp>
        <p:nvSpPr>
          <p:cNvPr id="14" name="Rettangolo arrotondato 85">
            <a:extLst>
              <a:ext uri="{FF2B5EF4-FFF2-40B4-BE49-F238E27FC236}">
                <a16:creationId xmlns:a16="http://schemas.microsoft.com/office/drawing/2014/main" id="{1CEF3929-C77B-90CC-D215-DC8C1D24480A}"/>
              </a:ext>
            </a:extLst>
          </p:cNvPr>
          <p:cNvSpPr/>
          <p:nvPr/>
        </p:nvSpPr>
        <p:spPr>
          <a:xfrm>
            <a:off x="336273" y="3568224"/>
            <a:ext cx="1201320" cy="6887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Incremento importi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769FB4C3-1E43-BE54-1A11-493D811FE8D1}"/>
              </a:ext>
            </a:extLst>
          </p:cNvPr>
          <p:cNvCxnSpPr/>
          <p:nvPr/>
        </p:nvCxnSpPr>
        <p:spPr>
          <a:xfrm>
            <a:off x="1588760" y="842051"/>
            <a:ext cx="0" cy="3721608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arrotondato 85">
            <a:extLst>
              <a:ext uri="{FF2B5EF4-FFF2-40B4-BE49-F238E27FC236}">
                <a16:creationId xmlns:a16="http://schemas.microsoft.com/office/drawing/2014/main" id="{7E82FDB7-E36E-4C05-B4B7-3C500EB063E0}"/>
              </a:ext>
            </a:extLst>
          </p:cNvPr>
          <p:cNvSpPr/>
          <p:nvPr/>
        </p:nvSpPr>
        <p:spPr>
          <a:xfrm>
            <a:off x="336278" y="4202291"/>
            <a:ext cx="1201320" cy="6887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Mercati </a:t>
            </a:r>
          </a:p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Strategici</a:t>
            </a:r>
          </a:p>
        </p:txBody>
      </p:sp>
      <p:sp>
        <p:nvSpPr>
          <p:cNvPr id="18" name="Rettangolo arrotondato 84">
            <a:extLst>
              <a:ext uri="{FF2B5EF4-FFF2-40B4-BE49-F238E27FC236}">
                <a16:creationId xmlns:a16="http://schemas.microsoft.com/office/drawing/2014/main" id="{B54A9E15-8C12-4042-8B12-2A2758D07435}"/>
              </a:ext>
            </a:extLst>
          </p:cNvPr>
          <p:cNvSpPr/>
          <p:nvPr/>
        </p:nvSpPr>
        <p:spPr>
          <a:xfrm>
            <a:off x="1636896" y="4310874"/>
            <a:ext cx="3581255" cy="523810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alpha val="0"/>
              </a:schemeClr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Condizioni dedicate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per le imprese con </a:t>
            </a: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interessi strategici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nell’area dei </a:t>
            </a:r>
            <a:r>
              <a:rPr lang="it-IT" sz="900" b="1" dirty="0">
                <a:solidFill>
                  <a:schemeClr val="accent2"/>
                </a:solidFill>
                <a:latin typeface="Arial" panose="020B0604020202020204"/>
              </a:rPr>
              <a:t>Balcani Occidentali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C5F0B61-D308-0D70-6400-B43639FBE5B8}"/>
              </a:ext>
            </a:extLst>
          </p:cNvPr>
          <p:cNvSpPr txBox="1"/>
          <p:nvPr/>
        </p:nvSpPr>
        <p:spPr>
          <a:xfrm>
            <a:off x="5690681" y="953627"/>
            <a:ext cx="3005847" cy="1612611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</a:ln>
        </p:spPr>
        <p:txBody>
          <a:bodyPr wrap="square" lIns="72000" tIns="36000" rIns="72000" bIns="36000" anchor="ctr">
            <a:noAutofit/>
          </a:bodyPr>
          <a:lstStyle/>
          <a:p>
            <a:pPr algn="just" defTabSz="607953">
              <a:lnSpc>
                <a:spcPct val="114000"/>
              </a:lnSpc>
              <a:defRPr/>
            </a:pPr>
            <a:r>
              <a:rPr lang="it-IT" altLang="it-IT" sz="1000" b="1" dirty="0">
                <a:solidFill>
                  <a:schemeClr val="accent2"/>
                </a:solidFill>
                <a:latin typeface="Arial" panose="020B0604020202020204" pitchFamily="34" charset="0"/>
              </a:rPr>
              <a:t>Per le imprese esportatrici colpite dai rincari energetici </a:t>
            </a:r>
            <a:r>
              <a:rPr lang="it-IT" altLang="it-IT" sz="1000" dirty="0">
                <a:solidFill>
                  <a:schemeClr val="accent2"/>
                </a:solidFill>
                <a:latin typeface="Arial" panose="020B0604020202020204" pitchFamily="34" charset="0"/>
              </a:rPr>
              <a:t>c</a:t>
            </a:r>
            <a:r>
              <a:rPr lang="it-IT" altLang="it-IT" sz="1000" dirty="0">
                <a:solidFill>
                  <a:schemeClr val="accent1"/>
                </a:solidFill>
              </a:rPr>
              <a:t>ondizioni dedicate per lo strumento </a:t>
            </a:r>
            <a:r>
              <a:rPr lang="it-IT" altLang="it-IT" sz="1000" b="1" dirty="0">
                <a:solidFill>
                  <a:schemeClr val="accent1"/>
                </a:solidFill>
              </a:rPr>
              <a:t>Transizione Digitale o Ecologica</a:t>
            </a:r>
            <a:r>
              <a:rPr lang="it-IT" altLang="it-IT" sz="1000" dirty="0">
                <a:solidFill>
                  <a:schemeClr val="accent1"/>
                </a:solidFill>
              </a:rPr>
              <a:t>:</a:t>
            </a:r>
          </a:p>
          <a:p>
            <a:pPr algn="just" defTabSz="607953">
              <a:lnSpc>
                <a:spcPct val="114000"/>
              </a:lnSpc>
              <a:defRPr/>
            </a:pPr>
            <a:endParaRPr lang="it-IT" altLang="it-IT" sz="1000" dirty="0">
              <a:solidFill>
                <a:schemeClr val="accent1"/>
              </a:solidFill>
            </a:endParaRPr>
          </a:p>
          <a:p>
            <a:pPr marL="171446" indent="-171446" algn="just" defTabSz="607953">
              <a:lnSpc>
                <a:spcPct val="114000"/>
              </a:lnSpc>
              <a:buFont typeface="Wingdings" panose="05000000000000000000" pitchFamily="2" charset="2"/>
              <a:buChar char="§"/>
              <a:defRPr/>
            </a:pPr>
            <a:r>
              <a:rPr lang="it-IT" altLang="it-IT" sz="1000" dirty="0">
                <a:solidFill>
                  <a:schemeClr val="accent1"/>
                </a:solidFill>
                <a:latin typeface="Arial" panose="020B0604020202020204" pitchFamily="34" charset="0"/>
              </a:rPr>
              <a:t>spese per il </a:t>
            </a:r>
            <a:r>
              <a:rPr lang="it-IT" altLang="it-IT" sz="1000" b="1" dirty="0">
                <a:solidFill>
                  <a:schemeClr val="accent1"/>
                </a:solidFill>
                <a:latin typeface="Arial" panose="020B0604020202020204" pitchFamily="34" charset="0"/>
              </a:rPr>
              <a:t>rafforzamento patrimoniale fino al 70%</a:t>
            </a:r>
            <a:r>
              <a:rPr lang="it-IT" altLang="it-IT" sz="1000" dirty="0">
                <a:solidFill>
                  <a:schemeClr val="accent1"/>
                </a:solidFill>
                <a:latin typeface="Arial" panose="020B0604020202020204" pitchFamily="34" charset="0"/>
              </a:rPr>
              <a:t> del finanziamento</a:t>
            </a:r>
            <a:endParaRPr lang="it-IT" altLang="it-IT" sz="1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0356FEB-19D6-1D82-ED35-51CAA471E324}"/>
              </a:ext>
            </a:extLst>
          </p:cNvPr>
          <p:cNvSpPr txBox="1"/>
          <p:nvPr/>
        </p:nvSpPr>
        <p:spPr>
          <a:xfrm>
            <a:off x="5690681" y="2713618"/>
            <a:ext cx="3005847" cy="1622450"/>
          </a:xfrm>
          <a:prstGeom prst="rect">
            <a:avLst/>
          </a:prstGeom>
          <a:noFill/>
          <a:ln w="9525">
            <a:solidFill>
              <a:schemeClr val="accent2"/>
            </a:solidFill>
            <a:prstDash val="dash"/>
          </a:ln>
        </p:spPr>
        <p:txBody>
          <a:bodyPr wrap="square" lIns="72000" tIns="36000" rIns="72000" bIns="36000" anchor="ctr">
            <a:noAutofit/>
          </a:bodyPr>
          <a:lstStyle>
            <a:defPPr>
              <a:defRPr lang="it-IT"/>
            </a:defPPr>
            <a:lvl1pPr algn="ctr" defTabSz="607968">
              <a:lnSpc>
                <a:spcPct val="114000"/>
              </a:lnSpc>
              <a:defRPr sz="10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algn="just"/>
            <a:r>
              <a:rPr lang="it-IT" altLang="it-IT" dirty="0"/>
              <a:t>Per le imprese danneggiate dall’alluvione nel Centro-Nord Italia </a:t>
            </a:r>
            <a:r>
              <a:rPr lang="it-IT" altLang="it-IT" b="0" dirty="0"/>
              <a:t>c</a:t>
            </a:r>
            <a:r>
              <a:rPr lang="it-IT" altLang="it-IT" b="0" dirty="0">
                <a:solidFill>
                  <a:schemeClr val="accent1"/>
                </a:solidFill>
              </a:rPr>
              <a:t>ondizioni dedicate per lo strumento </a:t>
            </a:r>
            <a:r>
              <a:rPr lang="it-IT" altLang="it-IT" dirty="0">
                <a:solidFill>
                  <a:schemeClr val="accent1"/>
                </a:solidFill>
              </a:rPr>
              <a:t>Transizione Digitale o Ecologica</a:t>
            </a:r>
            <a:r>
              <a:rPr lang="it-IT" altLang="it-IT" b="0" dirty="0">
                <a:solidFill>
                  <a:schemeClr val="accent1"/>
                </a:solidFill>
              </a:rPr>
              <a:t>:</a:t>
            </a:r>
            <a:endParaRPr lang="it-IT" altLang="it-IT" b="0" dirty="0"/>
          </a:p>
          <a:p>
            <a:pPr algn="just"/>
            <a:endParaRPr lang="it-IT" altLang="it-IT" dirty="0">
              <a:solidFill>
                <a:schemeClr val="accent1"/>
              </a:solidFill>
            </a:endParaRP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accent1"/>
                </a:solidFill>
              </a:rPr>
              <a:t>riserva dedicata di 400 €/mln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it-IT" altLang="it-IT" dirty="0">
                <a:solidFill>
                  <a:schemeClr val="accent1"/>
                </a:solidFill>
              </a:rPr>
              <a:t>fondo perduto fino al 10%</a:t>
            </a:r>
          </a:p>
          <a:p>
            <a:pPr marL="171446" indent="-171446" algn="just">
              <a:buFont typeface="Wingdings" panose="05000000000000000000" pitchFamily="2" charset="2"/>
              <a:buChar char="§"/>
            </a:pPr>
            <a:r>
              <a:rPr lang="it-IT" altLang="it-IT" b="0" dirty="0">
                <a:solidFill>
                  <a:schemeClr val="accent1"/>
                </a:solidFill>
              </a:rPr>
              <a:t>spese per il </a:t>
            </a:r>
            <a:r>
              <a:rPr lang="it-IT" altLang="it-IT" dirty="0">
                <a:solidFill>
                  <a:schemeClr val="accent1"/>
                </a:solidFill>
              </a:rPr>
              <a:t>rafforzamento patrimoniale fino al 90% </a:t>
            </a:r>
            <a:r>
              <a:rPr lang="it-IT" altLang="it-IT" b="0" dirty="0">
                <a:solidFill>
                  <a:schemeClr val="accent1"/>
                </a:solidFill>
              </a:rPr>
              <a:t>del finanziamento</a:t>
            </a:r>
            <a:endParaRPr lang="it-IT" altLang="it-IT" dirty="0">
              <a:solidFill>
                <a:schemeClr val="accent1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8AB27C6E-5FB0-466C-9B2B-C858C1C361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5" y="1253184"/>
            <a:ext cx="288000" cy="288000"/>
          </a:xfrm>
          <a:prstGeom prst="rect">
            <a:avLst/>
          </a:prstGeom>
        </p:spPr>
      </p:pic>
      <p:pic>
        <p:nvPicPr>
          <p:cNvPr id="21" name="Immagine 2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9ED7DCA-423F-4AC5-A8D9-2A94122C84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8436" y="3112974"/>
            <a:ext cx="308971" cy="308971"/>
          </a:xfrm>
          <a:prstGeom prst="rect">
            <a:avLst/>
          </a:prstGeom>
        </p:spPr>
      </p:pic>
      <p:pic>
        <p:nvPicPr>
          <p:cNvPr id="23" name="Immagine 2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D9A4FB0C-8B8D-41F7-8FE1-B86EE4040A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1324" y="3762623"/>
            <a:ext cx="288000" cy="288000"/>
          </a:xfrm>
          <a:prstGeom prst="rect">
            <a:avLst/>
          </a:prstGeom>
        </p:spPr>
      </p:pic>
      <p:pic>
        <p:nvPicPr>
          <p:cNvPr id="29" name="Immagine 2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B4D436B4-2DDB-454C-BF40-480C835B4E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1115" y="713674"/>
            <a:ext cx="288000" cy="288000"/>
          </a:xfrm>
          <a:prstGeom prst="rect">
            <a:avLst/>
          </a:prstGeom>
        </p:spPr>
      </p:pic>
      <p:pic>
        <p:nvPicPr>
          <p:cNvPr id="31" name="Immagine 3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AB1E3E4-306F-4CC7-B533-10F646463F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406" y="4414763"/>
            <a:ext cx="288000" cy="288000"/>
          </a:xfrm>
          <a:prstGeom prst="rect">
            <a:avLst/>
          </a:prstGeom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FA312FD2-7A9C-4D2C-A53A-58BE3930F40D}"/>
              </a:ext>
            </a:extLst>
          </p:cNvPr>
          <p:cNvSpPr/>
          <p:nvPr/>
        </p:nvSpPr>
        <p:spPr>
          <a:xfrm>
            <a:off x="5569528" y="2584191"/>
            <a:ext cx="386978" cy="279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3" name="Immagine 3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88F0DEF-083A-46F1-AD38-CBEA6FEFA0A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6695" y="1920714"/>
            <a:ext cx="288000" cy="288000"/>
          </a:xfrm>
          <a:prstGeom prst="rect">
            <a:avLst/>
          </a:prstGeom>
        </p:spPr>
      </p:pic>
      <p:pic>
        <p:nvPicPr>
          <p:cNvPr id="26" name="Immagine 25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D59BAD4-ED58-412E-AC17-5A6EF858C50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497030" y="2577264"/>
            <a:ext cx="386977" cy="386977"/>
          </a:xfrm>
          <a:prstGeom prst="rect">
            <a:avLst/>
          </a:prstGeom>
          <a:noFill/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4F343824-2BE3-45F9-A264-FD38E3D246E3}"/>
              </a:ext>
            </a:extLst>
          </p:cNvPr>
          <p:cNvSpPr/>
          <p:nvPr/>
        </p:nvSpPr>
        <p:spPr>
          <a:xfrm>
            <a:off x="5569528" y="842052"/>
            <a:ext cx="386978" cy="2795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27" name="Immagine 2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2177A6A-563C-4806-82A0-3239FC1E89D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497193" y="842052"/>
            <a:ext cx="386977" cy="386977"/>
          </a:xfrm>
          <a:prstGeom prst="rect">
            <a:avLst/>
          </a:prstGeom>
          <a:noFill/>
        </p:spPr>
      </p:pic>
      <p:sp>
        <p:nvSpPr>
          <p:cNvPr id="24" name="Rettangolo arrotondato 85">
            <a:extLst>
              <a:ext uri="{FF2B5EF4-FFF2-40B4-BE49-F238E27FC236}">
                <a16:creationId xmlns:a16="http://schemas.microsoft.com/office/drawing/2014/main" id="{127FCCB0-0C93-807C-2DE7-6888A20DB63C}"/>
              </a:ext>
            </a:extLst>
          </p:cNvPr>
          <p:cNvSpPr/>
          <p:nvPr/>
        </p:nvSpPr>
        <p:spPr>
          <a:xfrm>
            <a:off x="418871" y="2338186"/>
            <a:ext cx="1201320" cy="6887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000" b="1" dirty="0">
                <a:solidFill>
                  <a:schemeClr val="accent2"/>
                </a:solidFill>
                <a:latin typeface="Arial" panose="020B0604020202020204"/>
              </a:rPr>
              <a:t>Tasso Agevolato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509430F-B222-3B46-B34B-2748288CDBC2}"/>
              </a:ext>
            </a:extLst>
          </p:cNvPr>
          <p:cNvSpPr txBox="1"/>
          <p:nvPr/>
        </p:nvSpPr>
        <p:spPr>
          <a:xfrm>
            <a:off x="1636896" y="2528011"/>
            <a:ext cx="349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900" b="1" dirty="0">
                <a:solidFill>
                  <a:schemeClr val="accent1"/>
                </a:solidFill>
                <a:latin typeface="Arial" panose="020B0604020202020204"/>
              </a:rPr>
              <a:t>Pari al 10%, 50% o 80% del tasso di riferimento </a:t>
            </a:r>
            <a:r>
              <a:rPr lang="it-IT" sz="900" dirty="0">
                <a:solidFill>
                  <a:schemeClr val="accent1"/>
                </a:solidFill>
                <a:latin typeface="Arial" panose="020B0604020202020204"/>
              </a:rPr>
              <a:t>(a scelta del cliente nella fase di inserimento della domanda sul Portale). </a:t>
            </a:r>
          </a:p>
        </p:txBody>
      </p:sp>
      <p:pic>
        <p:nvPicPr>
          <p:cNvPr id="32" name="Immagine 3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D06D878D-DF6A-59A0-4071-D1EBCBBD0D2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406" y="2552100"/>
            <a:ext cx="234808" cy="23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7351160" y="4409874"/>
            <a:ext cx="1695236" cy="66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62" name="Segnaposto testo 1"/>
          <p:cNvSpPr>
            <a:spLocks noGrp="1"/>
          </p:cNvSpPr>
          <p:nvPr>
            <p:ph type="body" idx="13"/>
          </p:nvPr>
        </p:nvSpPr>
        <p:spPr>
          <a:xfrm>
            <a:off x="381277" y="256583"/>
            <a:ext cx="7103571" cy="287337"/>
          </a:xfrm>
        </p:spPr>
        <p:txBody>
          <a:bodyPr/>
          <a:lstStyle/>
          <a:p>
            <a:r>
              <a:rPr lang="it-IT" dirty="0"/>
              <a:t>Transizione Digitale </a:t>
            </a:r>
            <a:r>
              <a:rPr lang="it-IT" dirty="0">
                <a:solidFill>
                  <a:schemeClr val="accent1"/>
                </a:solidFill>
              </a:rPr>
              <a:t>o Ecologica </a:t>
            </a:r>
            <a:r>
              <a:rPr lang="it-IT" dirty="0"/>
              <a:t>delle imprese italiane con vocazione internazionale </a:t>
            </a:r>
            <a:r>
              <a:rPr lang="it-IT" dirty="0">
                <a:solidFill>
                  <a:schemeClr val="accent2"/>
                </a:solidFill>
              </a:rPr>
              <a:t>(«Transizione Digitale o Ecologica»</a:t>
            </a:r>
            <a:r>
              <a:rPr lang="it-IT" dirty="0"/>
              <a:t>) </a:t>
            </a:r>
          </a:p>
        </p:txBody>
      </p:sp>
      <p:sp>
        <p:nvSpPr>
          <p:cNvPr id="65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600799" y="874859"/>
            <a:ext cx="8066903" cy="6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Finanziamento agevolato in regime “de </a:t>
            </a:r>
            <a:r>
              <a:rPr lang="it-IT" altLang="it-IT" sz="1050" dirty="0" err="1">
                <a:solidFill>
                  <a:srgbClr val="415364"/>
                </a:solidFill>
                <a:latin typeface="Arial" panose="020B0604020202020204" pitchFamily="34" charset="0"/>
              </a:rPr>
              <a:t>minimis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"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a sostegno di investimenti per la transizione digitale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 delle imprese italiane con vocazione internazionale</a:t>
            </a:r>
          </a:p>
        </p:txBody>
      </p:sp>
      <p:pic>
        <p:nvPicPr>
          <p:cNvPr id="66" name="Immagine 6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93" y="962920"/>
            <a:ext cx="448368" cy="448368"/>
          </a:xfrm>
          <a:prstGeom prst="rect">
            <a:avLst/>
          </a:prstGeom>
        </p:spPr>
      </p:pic>
      <p:sp>
        <p:nvSpPr>
          <p:cNvPr id="68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12" y="1429280"/>
            <a:ext cx="3548045" cy="111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1000" b="1" dirty="0">
                <a:solidFill>
                  <a:srgbClr val="005392"/>
                </a:solidFill>
                <a:latin typeface="Arial" panose="020B0604020202020204"/>
              </a:rPr>
              <a:t>A CHI È DEDICATA</a:t>
            </a:r>
          </a:p>
          <a:p>
            <a:pPr algn="ctr" rtl="0">
              <a:spcAft>
                <a:spcPts val="600"/>
              </a:spcAft>
            </a:pPr>
            <a:r>
              <a:rPr lang="it-IT" altLang="it-IT" sz="850" dirty="0">
                <a:solidFill>
                  <a:srgbClr val="797979"/>
                </a:solidFill>
                <a:latin typeface="Arial"/>
              </a:rPr>
              <a:t>Imprese </a:t>
            </a:r>
            <a:r>
              <a:rPr lang="it-IT" altLang="it-IT" sz="850" b="1" dirty="0">
                <a:solidFill>
                  <a:srgbClr val="797979"/>
                </a:solidFill>
                <a:latin typeface="Arial"/>
              </a:rPr>
              <a:t>italiane esportatrici </a:t>
            </a:r>
            <a:r>
              <a:rPr lang="it-IT" altLang="it-IT" sz="850" dirty="0">
                <a:solidFill>
                  <a:srgbClr val="797979"/>
                </a:solidFill>
                <a:latin typeface="Arial"/>
              </a:rPr>
              <a:t>(con un fatturato estero del 10% realizzato nell’ultimo anno) di qualsiasi dimensione che abbiano depositato almeno 2 bilanci relativi a 2 esercizi completi o in alternativa</a:t>
            </a:r>
          </a:p>
          <a:p>
            <a:pPr algn="ctr" rtl="0">
              <a:spcAft>
                <a:spcPts val="600"/>
              </a:spcAft>
            </a:pPr>
            <a:r>
              <a:rPr lang="it-IT" altLang="it-IT" sz="850" b="1" dirty="0">
                <a:solidFill>
                  <a:srgbClr val="797979"/>
                </a:solidFill>
                <a:latin typeface="Arial"/>
              </a:rPr>
              <a:t>PMI </a:t>
            </a:r>
            <a:r>
              <a:rPr lang="it-IT" sz="850" b="1" dirty="0">
                <a:solidFill>
                  <a:srgbClr val="797979"/>
                </a:solidFill>
                <a:latin typeface="Arial"/>
              </a:rPr>
              <a:t>produttiva </a:t>
            </a:r>
            <a:r>
              <a:rPr lang="it-IT" sz="850" dirty="0">
                <a:solidFill>
                  <a:srgbClr val="797979"/>
                </a:solidFill>
                <a:latin typeface="Arial"/>
              </a:rPr>
              <a:t>con un </a:t>
            </a:r>
            <a:r>
              <a:rPr lang="it-IT" sz="850" b="1" dirty="0">
                <a:solidFill>
                  <a:srgbClr val="797979"/>
                </a:solidFill>
                <a:latin typeface="Arial"/>
              </a:rPr>
              <a:t>fatturato export </a:t>
            </a:r>
            <a:r>
              <a:rPr lang="it-IT" sz="850" dirty="0">
                <a:solidFill>
                  <a:srgbClr val="797979"/>
                </a:solidFill>
                <a:latin typeface="Arial"/>
              </a:rPr>
              <a:t>pari ad almeno il </a:t>
            </a:r>
            <a:r>
              <a:rPr lang="it-IT" sz="850" b="1" dirty="0">
                <a:solidFill>
                  <a:srgbClr val="797979"/>
                </a:solidFill>
                <a:latin typeface="Arial"/>
              </a:rPr>
              <a:t>3%</a:t>
            </a:r>
            <a:r>
              <a:rPr lang="it-IT" sz="850" dirty="0">
                <a:solidFill>
                  <a:srgbClr val="797979"/>
                </a:solidFill>
                <a:latin typeface="Arial"/>
              </a:rPr>
              <a:t> dell’ultimo Bilancio e far parte di una filiera produttiva di almeno </a:t>
            </a:r>
            <a:r>
              <a:rPr lang="it-IT" sz="850" b="1" dirty="0">
                <a:solidFill>
                  <a:srgbClr val="797979"/>
                </a:solidFill>
                <a:latin typeface="Arial"/>
              </a:rPr>
              <a:t>3 imprese clienti</a:t>
            </a:r>
            <a:endParaRPr lang="it-IT" altLang="it-IT" sz="850" b="1" dirty="0">
              <a:solidFill>
                <a:srgbClr val="797979"/>
              </a:solidFill>
              <a:latin typeface="Arial"/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C4DC1474-D9A6-4443-B30F-FDC0AB40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93" y="2540512"/>
            <a:ext cx="3705002" cy="85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IMPORTO FINANZIABILE</a:t>
            </a:r>
          </a:p>
          <a:p>
            <a:pPr marL="401241" indent="-130969" algn="just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Max 35% del fatturato medio ultimo biennio</a:t>
            </a:r>
          </a:p>
          <a:p>
            <a:pPr marL="401241" indent="-130969" algn="just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minimo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10.000</a:t>
            </a:r>
            <a:r>
              <a:rPr lang="it-IT" sz="900" dirty="0">
                <a:solidFill>
                  <a:srgbClr val="797979"/>
                </a:solidFill>
                <a:latin typeface="Arial"/>
              </a:rPr>
              <a:t>. </a:t>
            </a:r>
          </a:p>
          <a:p>
            <a:pPr marL="401241" indent="-130969" algn="just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massimo variabile in funzione della dimensione, come da tabella seguente: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DEC0FADB-17C8-423C-A4CF-8F31DAAD1FE1}"/>
              </a:ext>
            </a:extLst>
          </p:cNvPr>
          <p:cNvSpPr/>
          <p:nvPr/>
        </p:nvSpPr>
        <p:spPr>
          <a:xfrm>
            <a:off x="5063109" y="1477052"/>
            <a:ext cx="3897260" cy="3718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DURATA DEL FINANZIAMENTO</a:t>
            </a:r>
          </a:p>
          <a:p>
            <a:pPr algn="ctr" defTabSz="685766">
              <a:spcAft>
                <a:spcPts val="169"/>
              </a:spcAft>
              <a:defRPr/>
            </a:pP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6 anni, di cui 2 di preammortamento</a:t>
            </a:r>
          </a:p>
        </p:txBody>
      </p:sp>
      <p:sp>
        <p:nvSpPr>
          <p:cNvPr id="71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340" y="1811563"/>
            <a:ext cx="4020550" cy="200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SPESE FINANZIABILI</a:t>
            </a:r>
          </a:p>
          <a:p>
            <a:pPr marL="214313" indent="-214313" algn="just" defTabSz="68578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Almeno il 50%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«Spese per la Transizione Digitale o Ecologica». </a:t>
            </a:r>
          </a:p>
          <a:p>
            <a:pPr marL="214313" indent="-214313" algn="just" defTabSz="68578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Massimo il 50%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«Spese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per investimenti per il rafforzamento patrimoniale dell’impresa», incrementabili fino al:</a:t>
            </a:r>
          </a:p>
          <a:p>
            <a:pPr marL="333375" indent="-128588" algn="just" defTabSz="685783">
              <a:buFont typeface="Wingdings" panose="05000000000000000000" pitchFamily="2" charset="2"/>
              <a:buChar char="v"/>
              <a:defRPr/>
            </a:pPr>
            <a:r>
              <a:rPr lang="it-IT" altLang="it-IT" sz="975" b="1" dirty="0">
                <a:solidFill>
                  <a:srgbClr val="797979"/>
                </a:solidFill>
                <a:latin typeface="Arial" panose="020B0604020202020204" pitchFamily="34" charset="0"/>
              </a:rPr>
              <a:t>70%</a:t>
            </a: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 in caso di evidenza in fase di rendicontazione di:</a:t>
            </a:r>
          </a:p>
          <a:p>
            <a:pPr marL="535781" lvl="1" indent="-132160" algn="just" defTabSz="685783">
              <a:buFont typeface="Courier New" panose="02070309020205020404" pitchFamily="49" charset="0"/>
              <a:buChar char="o"/>
              <a:defRPr/>
            </a:pP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incremento dei costi energetici pari al 100% come risultante dal raffronto dei due bilanci precedenti la data della domanda (necessaria asseverazione di un revisore) e </a:t>
            </a:r>
          </a:p>
          <a:p>
            <a:pPr marL="535781" lvl="1" indent="-132160" algn="just" defTabSz="685783">
              <a:spcAft>
                <a:spcPts val="450"/>
              </a:spcAft>
              <a:buFont typeface="Courier New" panose="02070309020205020404" pitchFamily="49" charset="0"/>
              <a:buChar char="o"/>
              <a:defRPr/>
            </a:pP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un fatturato estero/fatturato totale pari ad almeno il 20%.</a:t>
            </a:r>
          </a:p>
          <a:p>
            <a:pPr marL="333375" indent="-128588" algn="just" defTabSz="685783"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it-IT" altLang="it-IT" sz="975" b="1" dirty="0">
                <a:solidFill>
                  <a:srgbClr val="797979"/>
                </a:solidFill>
                <a:latin typeface="Arial" panose="020B0604020202020204" pitchFamily="34" charset="0"/>
              </a:rPr>
              <a:t>80% </a:t>
            </a: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in caso di impresa con interessi diretti nei Balcani Occidentali</a:t>
            </a:r>
          </a:p>
          <a:p>
            <a:pPr marL="333375" indent="-128588" algn="just" defTabSz="685783">
              <a:spcAft>
                <a:spcPts val="450"/>
              </a:spcAft>
              <a:buFont typeface="Wingdings" panose="05000000000000000000" pitchFamily="2" charset="2"/>
              <a:buChar char="v"/>
              <a:defRPr/>
            </a:pPr>
            <a:r>
              <a:rPr lang="it-IT" altLang="it-IT" sz="975" b="1" dirty="0">
                <a:solidFill>
                  <a:srgbClr val="797979"/>
                </a:solidFill>
                <a:latin typeface="Arial" panose="020B0604020202020204" pitchFamily="34" charset="0"/>
              </a:rPr>
              <a:t>90%</a:t>
            </a: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 in caso di impresa </a:t>
            </a:r>
            <a:r>
              <a:rPr lang="it-IT" altLang="it-IT" sz="850" dirty="0">
                <a:solidFill>
                  <a:srgbClr val="797979"/>
                </a:solidFill>
                <a:latin typeface="Arial"/>
              </a:rPr>
              <a:t>esportatrice localizzata nei territori colpiti </a:t>
            </a: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dall’alluvione</a:t>
            </a:r>
          </a:p>
        </p:txBody>
      </p:sp>
      <p:pic>
        <p:nvPicPr>
          <p:cNvPr id="72" name="Immagine 71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61" y="2497175"/>
            <a:ext cx="391500" cy="391500"/>
          </a:xfrm>
          <a:prstGeom prst="rect">
            <a:avLst/>
          </a:prstGeom>
        </p:spPr>
      </p:pic>
      <p:pic>
        <p:nvPicPr>
          <p:cNvPr id="73" name="Immagine 72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20" y="1464044"/>
            <a:ext cx="391500" cy="391500"/>
          </a:xfrm>
          <a:prstGeom prst="rect">
            <a:avLst/>
          </a:prstGeom>
        </p:spPr>
      </p:pic>
      <p:cxnSp>
        <p:nvCxnSpPr>
          <p:cNvPr id="74" name="Connettore diritto 73"/>
          <p:cNvCxnSpPr/>
          <p:nvPr/>
        </p:nvCxnSpPr>
        <p:spPr>
          <a:xfrm flipH="1">
            <a:off x="4462601" y="1411288"/>
            <a:ext cx="5393" cy="3314735"/>
          </a:xfrm>
          <a:prstGeom prst="line">
            <a:avLst/>
          </a:prstGeom>
          <a:ln>
            <a:solidFill>
              <a:srgbClr val="7A8CA9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5" name="Immagine 74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20" y="4314440"/>
            <a:ext cx="391500" cy="391500"/>
          </a:xfrm>
          <a:prstGeom prst="rect">
            <a:avLst/>
          </a:prstGeom>
        </p:spPr>
      </p:pic>
      <p:pic>
        <p:nvPicPr>
          <p:cNvPr id="76" name="Immagine 75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61" y="1467308"/>
            <a:ext cx="344255" cy="344255"/>
          </a:xfrm>
          <a:prstGeom prst="rect">
            <a:avLst/>
          </a:prstGeom>
        </p:spPr>
      </p:pic>
      <p:pic>
        <p:nvPicPr>
          <p:cNvPr id="77" name="Immagine 76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70" y="2516787"/>
            <a:ext cx="297000" cy="297000"/>
          </a:xfrm>
          <a:prstGeom prst="rect">
            <a:avLst/>
          </a:prstGeom>
        </p:spPr>
      </p:pic>
      <p:sp>
        <p:nvSpPr>
          <p:cNvPr id="78" name="Rettangolo 77"/>
          <p:cNvSpPr/>
          <p:nvPr/>
        </p:nvSpPr>
        <p:spPr>
          <a:xfrm>
            <a:off x="520426" y="4275561"/>
            <a:ext cx="388103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750" dirty="0">
                <a:solidFill>
                  <a:srgbClr val="797979"/>
                </a:solidFill>
                <a:latin typeface="Arial" panose="020B0604020202020204"/>
              </a:rPr>
              <a:t>* Società con un fatturato fino a € 2/mln e con 10 dipendenti</a:t>
            </a:r>
          </a:p>
          <a:p>
            <a:pPr>
              <a:defRPr/>
            </a:pPr>
            <a:r>
              <a:rPr lang="it-IT" sz="750" dirty="0">
                <a:solidFill>
                  <a:srgbClr val="797979"/>
                </a:solidFill>
                <a:latin typeface="Arial" panose="020B0604020202020204"/>
              </a:rPr>
              <a:t>** Società con un fatturato da oltre € 2/mln e fino a € 50/mln, con un numero di dipendenti tra le 11 e le 250 unità</a:t>
            </a:r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474" y="3655098"/>
            <a:ext cx="3787367" cy="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INCENTIVI E PREMIALITÀ</a:t>
            </a:r>
          </a:p>
          <a:p>
            <a:pPr algn="ctr" defTabSz="607968">
              <a:spcBef>
                <a:spcPct val="20000"/>
              </a:spcBef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Garanzie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del rating; possibilità di ottenere una quota a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fondo perduto fino al 10% con un massimo di €100.000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di specifici requisiti </a:t>
            </a:r>
          </a:p>
        </p:txBody>
      </p:sp>
      <p:pic>
        <p:nvPicPr>
          <p:cNvPr id="80" name="Immagine 79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42" y="3606317"/>
            <a:ext cx="392850" cy="392850"/>
          </a:xfrm>
          <a:prstGeom prst="rect">
            <a:avLst/>
          </a:prstGeom>
        </p:spPr>
      </p:pic>
      <p:graphicFrame>
        <p:nvGraphicFramePr>
          <p:cNvPr id="81" name="Tabella 80"/>
          <p:cNvGraphicFramePr>
            <a:graphicFrameLocks noGrp="1"/>
          </p:cNvGraphicFramePr>
          <p:nvPr/>
        </p:nvGraphicFramePr>
        <p:xfrm>
          <a:off x="1075658" y="3390169"/>
          <a:ext cx="2423298" cy="776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137">
                  <a:extLst>
                    <a:ext uri="{9D8B030D-6E8A-4147-A177-3AD203B41FA5}">
                      <a16:colId xmlns:a16="http://schemas.microsoft.com/office/drawing/2014/main" val="2758687129"/>
                    </a:ext>
                  </a:extLst>
                </a:gridCol>
                <a:gridCol w="997161">
                  <a:extLst>
                    <a:ext uri="{9D8B030D-6E8A-4147-A177-3AD203B41FA5}">
                      <a16:colId xmlns:a16="http://schemas.microsoft.com/office/drawing/2014/main" val="571681323"/>
                    </a:ext>
                  </a:extLst>
                </a:gridCol>
              </a:tblGrid>
              <a:tr h="188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Dimensione </a:t>
                      </a: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Importi</a:t>
                      </a:r>
                      <a:r>
                        <a:rPr lang="it-IT" sz="8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€</a:t>
                      </a:r>
                      <a:endParaRPr lang="it-IT" sz="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2689467529"/>
                  </a:ext>
                </a:extLst>
              </a:tr>
              <a:tr h="1889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b="0" dirty="0">
                          <a:effectLst/>
                        </a:rPr>
                        <a:t>Micro imprese*</a:t>
                      </a:r>
                      <a:endParaRPr lang="it-IT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900" dirty="0">
                          <a:solidFill>
                            <a:schemeClr val="accent2"/>
                          </a:solidFill>
                          <a:effectLst/>
                        </a:rPr>
                        <a:t>500.000</a:t>
                      </a:r>
                      <a:endParaRPr lang="it-IT" sz="9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2974473526"/>
                  </a:ext>
                </a:extLst>
              </a:tr>
              <a:tr h="210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b="0" dirty="0">
                          <a:effectLst/>
                        </a:rPr>
                        <a:t>Piccola e Media impresa**</a:t>
                      </a:r>
                      <a:endParaRPr lang="it-IT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900" dirty="0">
                          <a:solidFill>
                            <a:schemeClr val="accent2"/>
                          </a:solidFill>
                          <a:effectLst/>
                        </a:rPr>
                        <a:t>2.500.000</a:t>
                      </a:r>
                      <a:endParaRPr lang="it-IT" sz="9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1668773576"/>
                  </a:ext>
                </a:extLst>
              </a:tr>
              <a:tr h="188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b="0" dirty="0">
                          <a:effectLst/>
                        </a:rPr>
                        <a:t>Altre imprese</a:t>
                      </a:r>
                      <a:endParaRPr lang="it-IT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900" dirty="0">
                          <a:solidFill>
                            <a:schemeClr val="accent2"/>
                          </a:solidFill>
                          <a:effectLst/>
                        </a:rPr>
                        <a:t>5.000.000</a:t>
                      </a:r>
                      <a:endParaRPr lang="it-IT" sz="9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283785448"/>
                  </a:ext>
                </a:extLst>
              </a:tr>
            </a:tbl>
          </a:graphicData>
        </a:graphic>
      </p:graphicFrame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81B3993B-1B1B-5638-F97A-E129AE0E9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4" y="164130"/>
            <a:ext cx="392860" cy="39286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0AEDE799-5098-4883-A5DA-D298FD3A6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3006" y="4275561"/>
            <a:ext cx="3757863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EROGAZIONE </a:t>
            </a:r>
          </a:p>
          <a:p>
            <a:pPr algn="ctr" defTabSz="685766">
              <a:spcAft>
                <a:spcPts val="225"/>
              </a:spcAft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Prima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pari al 25% a titolo di anticipo; seconda erogazione pari al 25% entro un anno dalla stipula a seguito di prima rendicontazione obbligatoria; terza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a saldo dell’importo rendicontato </a:t>
            </a:r>
          </a:p>
        </p:txBody>
      </p:sp>
    </p:spTree>
    <p:extLst>
      <p:ext uri="{BB962C8B-B14F-4D97-AF65-F5344CB8AC3E}">
        <p14:creationId xmlns:p14="http://schemas.microsoft.com/office/powerpoint/2010/main" val="375719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5AF2B2-2666-883B-1EF8-EDE0FFAAF1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Transizione digitale o ecologica</a:t>
            </a:r>
            <a:r>
              <a:rPr lang="it-IT" dirty="0"/>
              <a:t>: spese finanziabili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B53A-2ECB-7C3C-8457-E35783D4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C68CE6-B2E4-6F18-EB67-3D3DFF9359E6}"/>
              </a:ext>
            </a:extLst>
          </p:cNvPr>
          <p:cNvSpPr txBox="1"/>
          <p:nvPr/>
        </p:nvSpPr>
        <p:spPr>
          <a:xfrm>
            <a:off x="218281" y="633835"/>
            <a:ext cx="2905125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1. Spese per transizione digitale, anche in Italia</a:t>
            </a:r>
            <a:endParaRPr lang="it-IT" sz="1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5B1F7B-8B40-B5BB-8E8D-F284AD6DBD87}"/>
              </a:ext>
            </a:extLst>
          </p:cNvPr>
          <p:cNvSpPr txBox="1"/>
          <p:nvPr/>
        </p:nvSpPr>
        <p:spPr>
          <a:xfrm>
            <a:off x="4502758" y="641848"/>
            <a:ext cx="2774342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ctr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2. Spese per Transizione Ecologica</a:t>
            </a:r>
            <a:endParaRPr lang="it-IT" sz="1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8C5F73-0119-0C25-1F11-71E9201768F8}"/>
              </a:ext>
            </a:extLst>
          </p:cNvPr>
          <p:cNvSpPr txBox="1"/>
          <p:nvPr/>
        </p:nvSpPr>
        <p:spPr>
          <a:xfrm>
            <a:off x="123825" y="1052702"/>
            <a:ext cx="4240356" cy="261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integrazione e sviluppo digitale dei processi aziendali;</a:t>
            </a:r>
          </a:p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realizzazione/ammodernamento di modelli organizzativi e gestionali in ottica digitale;</a:t>
            </a:r>
          </a:p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investimenti in attrezzature tecnologiche, programmi informatici e contenuti digitali;</a:t>
            </a:r>
          </a:p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consulenze in ambito digitale (i.e. </a:t>
            </a: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manager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disaster recovery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GB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continuity;</a:t>
            </a:r>
            <a:endParaRPr lang="it-IT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blockchain 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(esclusivamente per la </a:t>
            </a:r>
            <a:r>
              <a:rPr lang="it-IT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notarizzazione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processi produttivi e gestionali aziendali);</a:t>
            </a:r>
          </a:p>
          <a:p>
            <a: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investimenti e formazione legate all’industria 4.0 (es. </a:t>
            </a: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 security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data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analisi dei dati, </a:t>
            </a: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9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</a:t>
            </a: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computing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simulazione e sistemi </a:t>
            </a:r>
            <a:r>
              <a:rPr lang="it-IT" sz="9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</a:t>
            </a:r>
            <a:r>
              <a:rPr lang="it-IT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-fisici, sistemi di visualizzazione, realtà virtuale e realtà aumentata, robotica avanzata e collaborative, manifattura additiva, internet delle cose e delle macchine);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B693864-23A7-4449-17B3-69175CE50FAE}"/>
              </a:ext>
            </a:extLst>
          </p:cNvPr>
          <p:cNvSpPr txBox="1"/>
          <p:nvPr/>
        </p:nvSpPr>
        <p:spPr>
          <a:xfrm>
            <a:off x="4572000" y="1045506"/>
            <a:ext cx="4240356" cy="8994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2pPr marL="266700" lvl="1" indent="-1905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  <a:defRPr sz="9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2pPr>
          </a:lstStyle>
          <a:p>
            <a:pPr lvl="1"/>
            <a:r>
              <a:rPr lang="it-IT" dirty="0"/>
              <a:t>spese per investimenti per la sostenibilità ambientale e sociale, anche in Italia (es. efficientamento energetico, idrico, mitigazione impatti climatici, ecc.);</a:t>
            </a:r>
          </a:p>
          <a:p>
            <a:pPr lvl="1"/>
            <a:r>
              <a:rPr lang="it-IT" dirty="0"/>
              <a:t>spese per ottenimento e mantenimento delle certificazioni ambientali connesse gli investimenti oggetto del finanziamento;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84429A-0541-0AA1-9779-0FD307E53D27}"/>
              </a:ext>
            </a:extLst>
          </p:cNvPr>
          <p:cNvSpPr txBox="1"/>
          <p:nvPr/>
        </p:nvSpPr>
        <p:spPr>
          <a:xfrm>
            <a:off x="4834260" y="1952016"/>
            <a:ext cx="3795249" cy="838457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3. Spese per investimenti volti a rafforzare la propria solidità patrimoniale, anche in Italia, ammissibili nei limiti previsti da Circolare</a:t>
            </a:r>
            <a:endParaRPr lang="it-IT" sz="1000" b="1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A2146F-3829-9484-D801-2C05F428F32B}"/>
              </a:ext>
            </a:extLst>
          </p:cNvPr>
          <p:cNvSpPr txBox="1"/>
          <p:nvPr/>
        </p:nvSpPr>
        <p:spPr>
          <a:xfrm>
            <a:off x="4834261" y="2853160"/>
            <a:ext cx="3795248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4. Spese consulenziali professionali  per le verifiche di conformità alla normativa ambientale nazionale</a:t>
            </a:r>
            <a:endParaRPr lang="it-IT" sz="1000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01023B-D551-7520-2012-A1694D03376F}"/>
              </a:ext>
            </a:extLst>
          </p:cNvPr>
          <p:cNvSpPr txBox="1"/>
          <p:nvPr/>
        </p:nvSpPr>
        <p:spPr>
          <a:xfrm>
            <a:off x="4834261" y="3328030"/>
            <a:ext cx="3795248" cy="684879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5. Spese per consulenze  finalizzate alla presentazione e gestione della richiesta di Intervento Agevolativo per un valore fino a un massimo del 5% dell’importo deliberato*</a:t>
            </a:r>
            <a:endParaRPr lang="it-IT" sz="10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59835F-E2CF-4837-A063-DBBF10CDF340}"/>
              </a:ext>
            </a:extLst>
          </p:cNvPr>
          <p:cNvSpPr txBox="1"/>
          <p:nvPr/>
        </p:nvSpPr>
        <p:spPr>
          <a:xfrm>
            <a:off x="461616" y="4636035"/>
            <a:ext cx="7282414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sz="800" dirty="0">
                <a:solidFill>
                  <a:srgbClr val="415364"/>
                </a:solidFill>
                <a:latin typeface="Arial" panose="020B0604020202020204" pitchFamily="34" charset="0"/>
              </a:rPr>
              <a:t>*v. condizioni in Circolare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52327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7351160" y="4409874"/>
            <a:ext cx="1695236" cy="668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25" name="Segnaposto testo 1"/>
          <p:cNvSpPr>
            <a:spLocks noGrp="1"/>
          </p:cNvSpPr>
          <p:nvPr>
            <p:ph type="body" idx="13"/>
          </p:nvPr>
        </p:nvSpPr>
        <p:spPr>
          <a:xfrm>
            <a:off x="441847" y="256583"/>
            <a:ext cx="7103571" cy="287337"/>
          </a:xfrm>
        </p:spPr>
        <p:txBody>
          <a:bodyPr/>
          <a:lstStyle/>
          <a:p>
            <a:r>
              <a:rPr lang="it-IT" dirty="0"/>
              <a:t>Certificazioni e Consulenze per l’internazionalizzazione delle imprese italiane («</a:t>
            </a:r>
            <a:r>
              <a:rPr lang="it-IT" dirty="0">
                <a:solidFill>
                  <a:schemeClr val="accent2"/>
                </a:solidFill>
              </a:rPr>
              <a:t>Certificazioni e Consulenze</a:t>
            </a:r>
            <a:r>
              <a:rPr lang="it-IT" dirty="0"/>
              <a:t>»)</a:t>
            </a:r>
          </a:p>
        </p:txBody>
      </p:sp>
      <p:sp>
        <p:nvSpPr>
          <p:cNvPr id="28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626990" y="1006400"/>
            <a:ext cx="8066903" cy="6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Finanziamento agevolato in regime “de </a:t>
            </a:r>
            <a:r>
              <a:rPr lang="it-IT" altLang="it-IT" sz="1050" dirty="0" err="1">
                <a:solidFill>
                  <a:srgbClr val="415364"/>
                </a:solidFill>
                <a:latin typeface="Arial" panose="020B0604020202020204" pitchFamily="34" charset="0"/>
              </a:rPr>
              <a:t>minimis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" a sostegno di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 (i) spese per certificazioni 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di prodotto e di sostenibilità e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(ii) spese per consulenze 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e studi di fattibilità per la realizzazione di progetti di internazionalizzazione, di innovazione tecnologica e di prodotto, dei propri processi produttivi e della propria sostenibilità purché mirati allo sviluppo del processo di internazionalizzazione delle imprese 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6" y="1023483"/>
            <a:ext cx="448368" cy="448368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5551" y="3918249"/>
            <a:ext cx="3536990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EROGAZIONE </a:t>
            </a:r>
          </a:p>
          <a:p>
            <a:pPr algn="ctr" defTabSz="685766">
              <a:spcAft>
                <a:spcPts val="225"/>
              </a:spcAft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Prima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pari al 25% a titolo di anticipo; seconda erogazione a saldo dell’importo rendicontato </a:t>
            </a:r>
          </a:p>
        </p:txBody>
      </p:sp>
      <p:sp>
        <p:nvSpPr>
          <p:cNvPr id="31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8" y="1909747"/>
            <a:ext cx="3534365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A CHI È DEDICATA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Alle </a:t>
            </a:r>
            <a:r>
              <a:rPr lang="it-IT" altLang="it-IT" sz="900" b="1" dirty="0">
                <a:solidFill>
                  <a:srgbClr val="797979"/>
                </a:solidFill>
                <a:latin typeface="Arial"/>
              </a:rPr>
              <a:t>imprese italiane </a:t>
            </a: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di qualsiasi dimensione che abbiano depositato almeno 2 bilanci relativi a 2 esercizi completi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C4DC1474-D9A6-4443-B30F-FDC0AB40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43" y="2756561"/>
            <a:ext cx="3536990" cy="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IMPORTO FINANZIABILE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Max 20% del fatturato medio ultimo biennio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minimo: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10.000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massimo: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500.000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DEC0FADB-17C8-423C-A4CF-8F31DAAD1FE1}"/>
              </a:ext>
            </a:extLst>
          </p:cNvPr>
          <p:cNvSpPr/>
          <p:nvPr/>
        </p:nvSpPr>
        <p:spPr>
          <a:xfrm>
            <a:off x="5281191" y="1886461"/>
            <a:ext cx="3541351" cy="38343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DURATA DEL FINANZIAMENTO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4 anni, di cui 2 di preammortamento</a:t>
            </a:r>
          </a:p>
        </p:txBody>
      </p:sp>
      <p:sp>
        <p:nvSpPr>
          <p:cNvPr id="34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542" y="2536666"/>
            <a:ext cx="3541351" cy="135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SPESE FINANZIABILI*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per consulenze per l’internazionalizzazione finalizzate all’individuazione dei mercati internazionali di interesse, 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per certificazioni ambientali e di prodotto/registrazione marchi; 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Spese per formazione su export/internazionalizzazione, per spese per consulenze di innovazione tecnologica e di prodotto, di sostenibilità. </a:t>
            </a:r>
          </a:p>
          <a:p>
            <a:pPr marL="214313" indent="-214313" algn="just" defTabSz="685783">
              <a:buFont typeface="Arial" panose="020B0604020202020204" pitchFamily="34" charset="0"/>
              <a:buChar char="•"/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Max 20% per le spese di supporto al progetto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94" y="2727260"/>
            <a:ext cx="391500" cy="391500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58" y="1873454"/>
            <a:ext cx="391500" cy="391500"/>
          </a:xfrm>
          <a:prstGeom prst="rect">
            <a:avLst/>
          </a:prstGeom>
        </p:spPr>
      </p:pic>
      <p:cxnSp>
        <p:nvCxnSpPr>
          <p:cNvPr id="37" name="Connettore diritto 36"/>
          <p:cNvCxnSpPr/>
          <p:nvPr/>
        </p:nvCxnSpPr>
        <p:spPr>
          <a:xfrm>
            <a:off x="4552034" y="1694129"/>
            <a:ext cx="0" cy="2824248"/>
          </a:xfrm>
          <a:prstGeom prst="line">
            <a:avLst/>
          </a:prstGeom>
          <a:ln>
            <a:solidFill>
              <a:srgbClr val="7A8CA9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8" name="Immagine 37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39" y="3972461"/>
            <a:ext cx="391500" cy="391500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18" y="1878425"/>
            <a:ext cx="344255" cy="344255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8" y="2757359"/>
            <a:ext cx="297000" cy="297000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43" y="3688534"/>
            <a:ext cx="3536990" cy="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INCENTIVI E PREMIALITÀ</a:t>
            </a:r>
          </a:p>
          <a:p>
            <a:pPr algn="ctr" defTabSz="607968">
              <a:spcBef>
                <a:spcPct val="20000"/>
              </a:spcBef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Garanzie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del rating; possibilità di ottenere una quota a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fondo perduto fino al 10% con un massimo di €100.000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di specifici requisiti </a:t>
            </a:r>
          </a:p>
        </p:txBody>
      </p:sp>
      <p:pic>
        <p:nvPicPr>
          <p:cNvPr id="42" name="Immagine 41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08" y="3710605"/>
            <a:ext cx="392850" cy="392850"/>
          </a:xfrm>
          <a:prstGeom prst="rect">
            <a:avLst/>
          </a:prstGeom>
        </p:spPr>
      </p:pic>
      <p:sp>
        <p:nvSpPr>
          <p:cNvPr id="43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309233" y="4613341"/>
            <a:ext cx="8574461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10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it-IT" altLang="it-IT" sz="750" dirty="0">
                <a:solidFill>
                  <a:srgbClr val="797979"/>
                </a:solidFill>
                <a:latin typeface="Arial" panose="020B0604020202020204"/>
              </a:rPr>
              <a:t>*Il servizio è regolato da un apposito contratto di prestazioni </a:t>
            </a:r>
            <a:r>
              <a:rPr lang="it-IT" altLang="it-IT" sz="750" dirty="0" err="1">
                <a:solidFill>
                  <a:srgbClr val="797979"/>
                </a:solidFill>
                <a:latin typeface="Arial" panose="020B0604020202020204"/>
              </a:rPr>
              <a:t>consulenziali</a:t>
            </a:r>
            <a:r>
              <a:rPr lang="it-IT" altLang="it-IT" sz="750" dirty="0">
                <a:solidFill>
                  <a:srgbClr val="797979"/>
                </a:solidFill>
                <a:latin typeface="Arial" panose="020B0604020202020204"/>
              </a:rPr>
              <a:t> erogate esclusivamente da Società di Servizi (società di capitali anche di diritto straniero). La società che eroga il servizio dovrà rispettare requisiti predeterminati tra cui quelli di professionalità e indipendenza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E79EF4D-72DD-BFD5-C960-EECC2309AAA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096" y="232626"/>
            <a:ext cx="392860" cy="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21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5AF2B2-2666-883B-1EF8-EDE0FFAAF1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Certificazioni e consulenze</a:t>
            </a:r>
            <a:r>
              <a:rPr lang="it-IT" dirty="0"/>
              <a:t>: spese finanziabili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B53A-2ECB-7C3C-8457-E35783D4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3369EA-4E46-F9DA-587F-14AC1B93CC07}"/>
              </a:ext>
            </a:extLst>
          </p:cNvPr>
          <p:cNvSpPr txBox="1"/>
          <p:nvPr/>
        </p:nvSpPr>
        <p:spPr>
          <a:xfrm>
            <a:off x="250825" y="697892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1. Consulenze per indagini e studi di fattibilità per l’internazionalizzazione finalizzate all’individuazione, allo sviluppo e al rafforzamento della presenza sui mercati esteri di interesse. </a:t>
            </a:r>
            <a:endParaRPr lang="it-IT" sz="10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8DCA9A-6012-9070-60C7-2E818EFE127F}"/>
              </a:ext>
            </a:extLst>
          </p:cNvPr>
          <p:cNvSpPr txBox="1"/>
          <p:nvPr/>
        </p:nvSpPr>
        <p:spPr>
          <a:xfrm>
            <a:off x="4572000" y="2245020"/>
            <a:ext cx="4209908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6. Spese consulenziali professionali  per le verifiche di conformità alla normativa ambientale nazionale</a:t>
            </a:r>
            <a:endParaRPr lang="it-IT" sz="1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A61391-03C3-E06E-3B5D-AD149CC958B9}"/>
              </a:ext>
            </a:extLst>
          </p:cNvPr>
          <p:cNvSpPr txBox="1"/>
          <p:nvPr/>
        </p:nvSpPr>
        <p:spPr>
          <a:xfrm>
            <a:off x="4572000" y="2832122"/>
            <a:ext cx="4209908" cy="684879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7. Spese per consulenze  finalizzate alla presentazione e gestione della richiesta di Intervento Agevolativo per un valore fino a un massimo del 5% dell’importo deliberato*</a:t>
            </a:r>
            <a:endParaRPr lang="it-IT" sz="1000" b="1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596185-50D4-AA12-299A-E4024161BC39}"/>
              </a:ext>
            </a:extLst>
          </p:cNvPr>
          <p:cNvSpPr txBox="1"/>
          <p:nvPr/>
        </p:nvSpPr>
        <p:spPr>
          <a:xfrm>
            <a:off x="250825" y="1206500"/>
            <a:ext cx="3774870" cy="915008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pPr algn="just"/>
            <a:r>
              <a:rPr lang="it-IT" altLang="it-IT" sz="1000" b="1" dirty="0">
                <a:solidFill>
                  <a:srgbClr val="415364"/>
                </a:solidFill>
                <a:latin typeface="Arial" panose="020B0604020202020204" pitchFamily="34" charset="0"/>
              </a:rPr>
              <a:t>2. Formazione per export/internazionalizzazione: </a:t>
            </a:r>
            <a:endParaRPr lang="it-IT" sz="10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E09DC64-8530-6CA0-A20D-A3A0F49DA2EF}"/>
              </a:ext>
            </a:extLst>
          </p:cNvPr>
          <p:cNvSpPr txBox="1"/>
          <p:nvPr/>
        </p:nvSpPr>
        <p:spPr>
          <a:xfrm>
            <a:off x="250825" y="2459048"/>
            <a:ext cx="3774870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415364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3. Consulenze per innovazione tecnologica e di prodotto relative ai processi produttivi e alla sostenibilità ambientale.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D719D3-2A8E-AB57-9EB2-D820BC822A65}"/>
              </a:ext>
            </a:extLst>
          </p:cNvPr>
          <p:cNvSpPr txBox="1"/>
          <p:nvPr/>
        </p:nvSpPr>
        <p:spPr>
          <a:xfrm>
            <a:off x="268287" y="3013987"/>
            <a:ext cx="4572000" cy="246221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415364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4. Certificazioni di prodotto e di sostenibilità ambientale: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F0B1D3-C97D-F0EA-9CD3-7099D1E57CE0}"/>
              </a:ext>
            </a:extLst>
          </p:cNvPr>
          <p:cNvSpPr txBox="1"/>
          <p:nvPr/>
        </p:nvSpPr>
        <p:spPr>
          <a:xfrm>
            <a:off x="4572000" y="815784"/>
            <a:ext cx="4209908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>
            <a:defPPr>
              <a:defRPr lang="it-IT"/>
            </a:defPPr>
            <a:lvl1pPr algn="just">
              <a:defRPr sz="1000" b="1">
                <a:solidFill>
                  <a:srgbClr val="415364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5. Spese di supporto al progetto (max 20% dell’Intervento Agevolativo – dell’importo rendicontato)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0A5D5ED-7B9C-1E80-A868-4058F91D2059}"/>
              </a:ext>
            </a:extLst>
          </p:cNvPr>
          <p:cNvSpPr txBox="1"/>
          <p:nvPr/>
        </p:nvSpPr>
        <p:spPr>
          <a:xfrm>
            <a:off x="250826" y="1811508"/>
            <a:ext cx="3774870" cy="574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la formazione del management e/o del personale della società richiedente relative alle iniziative di export e internazionalizzazione;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1AAE5D-434A-49B2-53C3-801DF3D2311D}"/>
              </a:ext>
            </a:extLst>
          </p:cNvPr>
          <p:cNvSpPr txBox="1"/>
          <p:nvPr/>
        </p:nvSpPr>
        <p:spPr>
          <a:xfrm>
            <a:off x="285679" y="3280280"/>
            <a:ext cx="3892621" cy="1612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l’innovazione/adeguamento di prodotto e/o servizio o altre spese finalizzate all’ottenimento di certificazioni internazionali;</a:t>
            </a:r>
          </a:p>
          <a:p>
            <a:pPr marL="285750" lvl="1" indent="-28575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ottenimento delle licenze di prodotti e/o servizi, registrazione di marchi o altre forme di tutela del made in </a:t>
            </a:r>
            <a:r>
              <a:rPr lang="it-IT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lvl="1" indent="-28575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per consulenze propedeutiche all’ottenimento delle certificazioni</a:t>
            </a:r>
            <a:r>
              <a:rPr lang="it-IT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4876D7A-7A10-2969-4BF3-1857787F6379}"/>
              </a:ext>
            </a:extLst>
          </p:cNvPr>
          <p:cNvSpPr txBox="1"/>
          <p:nvPr/>
        </p:nvSpPr>
        <p:spPr>
          <a:xfrm>
            <a:off x="4572000" y="1282741"/>
            <a:ext cx="3774870" cy="815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di viaggio e soggiorno da parte degli amministratori dell’impresa richiedente;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it-IT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Spese di viaggio e soggiorno (incoming) di potenziali partner locali (esclusa la clientela);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096CE00-9A2E-47EE-9787-85748B443F55}"/>
              </a:ext>
            </a:extLst>
          </p:cNvPr>
          <p:cNvSpPr txBox="1"/>
          <p:nvPr/>
        </p:nvSpPr>
        <p:spPr>
          <a:xfrm>
            <a:off x="461616" y="4892901"/>
            <a:ext cx="7282414" cy="210974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sz="800" dirty="0">
                <a:solidFill>
                  <a:srgbClr val="415364"/>
                </a:solidFill>
                <a:latin typeface="Arial" panose="020B0604020202020204" pitchFamily="34" charset="0"/>
              </a:rPr>
              <a:t>*v. condizioni in Circolare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70316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841704" y="4533938"/>
            <a:ext cx="1178960" cy="528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>
              <a:solidFill>
                <a:srgbClr val="FFFEFD"/>
              </a:solidFill>
              <a:latin typeface="Arial" panose="020B0604020202020204"/>
            </a:endParaRPr>
          </a:p>
        </p:txBody>
      </p:sp>
      <p:sp>
        <p:nvSpPr>
          <p:cNvPr id="25" name="Segnaposto testo 1"/>
          <p:cNvSpPr>
            <a:spLocks noGrp="1"/>
          </p:cNvSpPr>
          <p:nvPr>
            <p:ph type="body" idx="13"/>
          </p:nvPr>
        </p:nvSpPr>
        <p:spPr>
          <a:xfrm>
            <a:off x="309233" y="256583"/>
            <a:ext cx="7103571" cy="287337"/>
          </a:xfrm>
        </p:spPr>
        <p:txBody>
          <a:bodyPr/>
          <a:lstStyle/>
          <a:p>
            <a:r>
              <a:rPr lang="it-IT" dirty="0"/>
              <a:t>Inserimento delle imprese italiane sui mercati internazionali («</a:t>
            </a:r>
            <a:r>
              <a:rPr lang="it-IT" dirty="0">
                <a:solidFill>
                  <a:schemeClr val="accent2"/>
                </a:solidFill>
              </a:rPr>
              <a:t>Inserimento Mercati</a:t>
            </a:r>
            <a:r>
              <a:rPr lang="it-IT" dirty="0"/>
              <a:t>») </a:t>
            </a:r>
          </a:p>
          <a:p>
            <a:endParaRPr lang="it-IT" dirty="0"/>
          </a:p>
        </p:txBody>
      </p:sp>
      <p:sp>
        <p:nvSpPr>
          <p:cNvPr id="28" name="Segnaposto testo 25">
            <a:extLst>
              <a:ext uri="{FF2B5EF4-FFF2-40B4-BE49-F238E27FC236}">
                <a16:creationId xmlns:a16="http://schemas.microsoft.com/office/drawing/2014/main" id="{6B995381-B17B-4631-89F9-93B28697404F}"/>
              </a:ext>
            </a:extLst>
          </p:cNvPr>
          <p:cNvSpPr txBox="1">
            <a:spLocks/>
          </p:cNvSpPr>
          <p:nvPr/>
        </p:nvSpPr>
        <p:spPr bwMode="auto">
          <a:xfrm>
            <a:off x="694530" y="902525"/>
            <a:ext cx="8198645" cy="6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Finanziamento agevolato in regime “de </a:t>
            </a:r>
            <a:r>
              <a:rPr lang="it-IT" altLang="it-IT" sz="1050" dirty="0" err="1">
                <a:solidFill>
                  <a:srgbClr val="415364"/>
                </a:solidFill>
                <a:latin typeface="Arial" panose="020B0604020202020204" pitchFamily="34" charset="0"/>
              </a:rPr>
              <a:t>minimis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" per la realizzazione di investimenti sui mercati internazionali, relativi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(i) all’apertura di nuove strutture commerciali all’estero 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ove non già presenti o </a:t>
            </a:r>
            <a:r>
              <a:rPr lang="it-IT" altLang="it-IT" sz="1050" b="1" dirty="0">
                <a:solidFill>
                  <a:srgbClr val="415364"/>
                </a:solidFill>
                <a:latin typeface="Arial" panose="020B0604020202020204" pitchFamily="34" charset="0"/>
              </a:rPr>
              <a:t>(ii) al potenziamento e/o sostituzione di una propria Struttura già esistente (ad eccezione del negozio)</a:t>
            </a:r>
            <a:r>
              <a:rPr lang="it-IT" altLang="it-IT" sz="1050" dirty="0">
                <a:solidFill>
                  <a:srgbClr val="415364"/>
                </a:solidFill>
                <a:latin typeface="Arial" panose="020B0604020202020204" pitchFamily="34" charset="0"/>
              </a:rPr>
              <a:t>. Le tipologie di Strutture ammissibili sono un negozio o un corner, uno showroom e un ufficio*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990586"/>
            <a:ext cx="448368" cy="448368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841" y="3970250"/>
            <a:ext cx="3694385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EROGAZIONE </a:t>
            </a:r>
          </a:p>
          <a:p>
            <a:pPr algn="ctr" defTabSz="685766">
              <a:spcAft>
                <a:spcPts val="225"/>
              </a:spcAft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Prima </a:t>
            </a:r>
            <a:r>
              <a:rPr lang="it-IT" altLang="it-IT" sz="900" i="1" dirty="0">
                <a:solidFill>
                  <a:srgbClr val="797979"/>
                </a:solidFill>
                <a:latin typeface="Arial" panose="020B0604020202020204" pitchFamily="34" charset="0"/>
              </a:rPr>
              <a:t>tranche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 pari al 25% a titolo di anticipo; seconda erogazione pari al 25% entro un anno dalla stipula a seguito di prima rendicontazione obbligatoria; terza tranche a saldo dell’importo rendicontato </a:t>
            </a:r>
          </a:p>
        </p:txBody>
      </p:sp>
      <p:sp>
        <p:nvSpPr>
          <p:cNvPr id="38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99" y="1703523"/>
            <a:ext cx="3478135" cy="52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A CHI È DEDICATA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Alle </a:t>
            </a:r>
            <a:r>
              <a:rPr lang="it-IT" altLang="it-IT" sz="900" b="1" dirty="0">
                <a:solidFill>
                  <a:srgbClr val="797979"/>
                </a:solidFill>
                <a:latin typeface="Arial"/>
              </a:rPr>
              <a:t>imprese italiane </a:t>
            </a:r>
            <a:r>
              <a:rPr lang="it-IT" altLang="it-IT" sz="900" dirty="0">
                <a:solidFill>
                  <a:srgbClr val="797979"/>
                </a:solidFill>
                <a:latin typeface="Arial"/>
              </a:rPr>
              <a:t>di qualsiasi dimensione che abbiano depositato almeno 2 bilanci relativi a 2 esercizi completi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C4DC1474-D9A6-4443-B30F-FDC0AB40D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99" y="2568178"/>
            <a:ext cx="3588028" cy="6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IMPORTO FINANZIABILE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Max 35% del fatturato medio ultimo biennio</a:t>
            </a:r>
          </a:p>
          <a:p>
            <a:pPr marL="69050" indent="-69050" algn="ctr" defTabSz="685783">
              <a:spcAft>
                <a:spcPts val="225"/>
              </a:spcAft>
              <a:buFont typeface="Arial" panose="020B0604020202020204" pitchFamily="34" charset="0"/>
              <a:buChar char="•"/>
              <a:defRPr/>
            </a:pPr>
            <a:r>
              <a:rPr lang="it-IT" sz="900" dirty="0">
                <a:solidFill>
                  <a:srgbClr val="797979"/>
                </a:solidFill>
                <a:latin typeface="Arial"/>
              </a:rPr>
              <a:t>Importo minimo </a:t>
            </a:r>
            <a:r>
              <a:rPr lang="it-IT" sz="900" dirty="0">
                <a:solidFill>
                  <a:srgbClr val="005392"/>
                </a:solidFill>
                <a:latin typeface="Arial"/>
              </a:rPr>
              <a:t>euro 10.000</a:t>
            </a:r>
            <a:r>
              <a:rPr lang="it-IT" sz="900" dirty="0">
                <a:solidFill>
                  <a:srgbClr val="797979"/>
                </a:solidFill>
                <a:latin typeface="Arial"/>
              </a:rPr>
              <a:t>. Importo massimo variabile in funzione della dimensione, come da tabella seguente</a:t>
            </a:r>
            <a:r>
              <a:rPr lang="it-IT" sz="900" dirty="0">
                <a:solidFill>
                  <a:srgbClr val="00B050"/>
                </a:solidFill>
                <a:latin typeface="Arial"/>
              </a:rPr>
              <a:t>:</a:t>
            </a:r>
            <a:endParaRPr lang="it-IT" sz="9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EC0FADB-17C8-423C-A4CF-8F31DAAD1FE1}"/>
              </a:ext>
            </a:extLst>
          </p:cNvPr>
          <p:cNvSpPr/>
          <p:nvPr/>
        </p:nvSpPr>
        <p:spPr>
          <a:xfrm>
            <a:off x="5156841" y="1674239"/>
            <a:ext cx="3541351" cy="3718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DURATA DEL FINANZIAMENTO</a:t>
            </a:r>
          </a:p>
          <a:p>
            <a:pPr algn="ctr" defTabSz="685766">
              <a:spcAft>
                <a:spcPts val="169"/>
              </a:spcAft>
              <a:defRPr/>
            </a:pPr>
            <a:r>
              <a:rPr lang="it-IT" altLang="it-IT" sz="825" dirty="0">
                <a:solidFill>
                  <a:srgbClr val="797979"/>
                </a:solidFill>
                <a:latin typeface="Arial" panose="020B0604020202020204" pitchFamily="34" charset="0"/>
              </a:rPr>
              <a:t>6 anni, di cui 2 di preammortamento</a:t>
            </a:r>
          </a:p>
        </p:txBody>
      </p:sp>
      <p:sp>
        <p:nvSpPr>
          <p:cNvPr id="48" name="Rettangolo 4">
            <a:extLst>
              <a:ext uri="{FF2B5EF4-FFF2-40B4-BE49-F238E27FC236}">
                <a16:creationId xmlns:a16="http://schemas.microsoft.com/office/drawing/2014/main" id="{7225A6CF-FDDB-4F6F-82A1-CE5B5679E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841" y="2213903"/>
            <a:ext cx="3541351" cy="93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766">
              <a:spcAft>
                <a:spcPts val="169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SPESE FINANZIABILI</a:t>
            </a:r>
          </a:p>
          <a:p>
            <a:pPr algn="ctr" defTabSz="685783">
              <a:defRPr/>
            </a:pP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Compilazione di una scheda programma che preveda:</a:t>
            </a:r>
          </a:p>
          <a:p>
            <a:pPr marL="466725" indent="-196454" algn="just" defTabSz="685783">
              <a:buFont typeface="Arial" panose="020B0604020202020204" pitchFamily="34" charset="0"/>
              <a:buChar char="•"/>
              <a:tabLst>
                <a:tab pos="606029" algn="l"/>
              </a:tabLst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almeno il 50%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del finanziamento a «Spese di investimento per la struttura» e </a:t>
            </a:r>
          </a:p>
          <a:p>
            <a:pPr marL="466725" indent="-196454" algn="just" defTabSz="685783">
              <a:buFont typeface="Arial" panose="020B0604020202020204" pitchFamily="34" charset="0"/>
              <a:buChar char="•"/>
              <a:tabLst>
                <a:tab pos="606029" algn="l"/>
              </a:tabLst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massimo il 50%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a Spese per formazione, consulenze e attività promozionali (c.d. «spese di supporto»)</a:t>
            </a:r>
          </a:p>
        </p:txBody>
      </p:sp>
      <p:pic>
        <p:nvPicPr>
          <p:cNvPr id="49" name="Immagine 48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93" y="2694362"/>
            <a:ext cx="391500" cy="391500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52" y="1661231"/>
            <a:ext cx="391500" cy="391500"/>
          </a:xfrm>
          <a:prstGeom prst="rect">
            <a:avLst/>
          </a:prstGeom>
        </p:spPr>
      </p:pic>
      <p:cxnSp>
        <p:nvCxnSpPr>
          <p:cNvPr id="51" name="Connettore diritto 50"/>
          <p:cNvCxnSpPr/>
          <p:nvPr/>
        </p:nvCxnSpPr>
        <p:spPr>
          <a:xfrm>
            <a:off x="4556333" y="1661232"/>
            <a:ext cx="0" cy="3092458"/>
          </a:xfrm>
          <a:prstGeom prst="line">
            <a:avLst/>
          </a:prstGeom>
          <a:ln>
            <a:solidFill>
              <a:srgbClr val="7A8CA9"/>
            </a:solidFill>
            <a:prstDash val="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2" name="Immagine 51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52" y="4053959"/>
            <a:ext cx="391500" cy="391500"/>
          </a:xfrm>
          <a:prstGeom prst="rect">
            <a:avLst/>
          </a:prstGeom>
        </p:spPr>
      </p:pic>
      <p:pic>
        <p:nvPicPr>
          <p:cNvPr id="53" name="Immagine 52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93" y="1672201"/>
            <a:ext cx="344255" cy="344255"/>
          </a:xfrm>
          <a:prstGeom prst="rect">
            <a:avLst/>
          </a:prstGeom>
        </p:spPr>
      </p:pic>
      <p:graphicFrame>
        <p:nvGraphicFramePr>
          <p:cNvPr id="54" name="Tabella 53"/>
          <p:cNvGraphicFramePr>
            <a:graphicFrameLocks noGrp="1"/>
          </p:cNvGraphicFramePr>
          <p:nvPr/>
        </p:nvGraphicFramePr>
        <p:xfrm>
          <a:off x="1175749" y="3341902"/>
          <a:ext cx="2391552" cy="7086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454">
                  <a:extLst>
                    <a:ext uri="{9D8B030D-6E8A-4147-A177-3AD203B41FA5}">
                      <a16:colId xmlns:a16="http://schemas.microsoft.com/office/drawing/2014/main" val="2758687129"/>
                    </a:ext>
                  </a:extLst>
                </a:gridCol>
                <a:gridCol w="984098">
                  <a:extLst>
                    <a:ext uri="{9D8B030D-6E8A-4147-A177-3AD203B41FA5}">
                      <a16:colId xmlns:a16="http://schemas.microsoft.com/office/drawing/2014/main" val="571681323"/>
                    </a:ext>
                  </a:extLst>
                </a:gridCol>
              </a:tblGrid>
              <a:tr h="172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Dimensione </a:t>
                      </a: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Importi €</a:t>
                      </a: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2689467529"/>
                  </a:ext>
                </a:extLst>
              </a:tr>
              <a:tr h="1723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b="0" dirty="0">
                          <a:effectLst/>
                        </a:rPr>
                        <a:t>Micro imprese*</a:t>
                      </a:r>
                      <a:endParaRPr lang="it-IT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900" dirty="0">
                          <a:solidFill>
                            <a:schemeClr val="accent2"/>
                          </a:solidFill>
                          <a:effectLst/>
                        </a:rPr>
                        <a:t>500.000</a:t>
                      </a:r>
                      <a:endParaRPr lang="it-IT" sz="9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2974473526"/>
                  </a:ext>
                </a:extLst>
              </a:tr>
              <a:tr h="192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b="0" dirty="0">
                          <a:effectLst/>
                        </a:rPr>
                        <a:t>Piccola e Media impresa**</a:t>
                      </a:r>
                      <a:endParaRPr lang="it-IT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900" dirty="0">
                          <a:solidFill>
                            <a:schemeClr val="accent2"/>
                          </a:solidFill>
                          <a:effectLst/>
                        </a:rPr>
                        <a:t>2.500.000</a:t>
                      </a:r>
                      <a:endParaRPr lang="it-IT" sz="9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1668773576"/>
                  </a:ext>
                </a:extLst>
              </a:tr>
              <a:tr h="171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800" b="0" dirty="0">
                          <a:effectLst/>
                        </a:rPr>
                        <a:t>Altre imprese</a:t>
                      </a:r>
                      <a:endParaRPr lang="it-IT" sz="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it-IT" sz="900" dirty="0">
                          <a:solidFill>
                            <a:schemeClr val="accent2"/>
                          </a:solidFill>
                          <a:effectLst/>
                        </a:rPr>
                        <a:t>3.500.000</a:t>
                      </a:r>
                      <a:endParaRPr lang="it-IT" sz="90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005" marR="40005" marT="0" marB="0" anchor="ctr"/>
                </a:tc>
                <a:extLst>
                  <a:ext uri="{0D108BD9-81ED-4DB2-BD59-A6C34878D82A}">
                    <a16:rowId xmlns:a16="http://schemas.microsoft.com/office/drawing/2014/main" val="283785448"/>
                  </a:ext>
                </a:extLst>
              </a:tr>
            </a:tbl>
          </a:graphicData>
        </a:graphic>
      </p:graphicFrame>
      <p:pic>
        <p:nvPicPr>
          <p:cNvPr id="55" name="Immagine 54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02" y="2463642"/>
            <a:ext cx="297000" cy="297000"/>
          </a:xfrm>
          <a:prstGeom prst="rect">
            <a:avLst/>
          </a:prstGeom>
        </p:spPr>
      </p:pic>
      <p:sp>
        <p:nvSpPr>
          <p:cNvPr id="56" name="Rettangolo 55"/>
          <p:cNvSpPr/>
          <p:nvPr/>
        </p:nvSpPr>
        <p:spPr>
          <a:xfrm>
            <a:off x="547099" y="4141411"/>
            <a:ext cx="394809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750" dirty="0">
                <a:solidFill>
                  <a:srgbClr val="797979"/>
                </a:solidFill>
                <a:latin typeface="Arial" panose="020B0604020202020204"/>
              </a:rPr>
              <a:t>* Società con un fatturato fino a € 2/mln e con 10 dipendenti</a:t>
            </a:r>
          </a:p>
          <a:p>
            <a:pPr>
              <a:defRPr/>
            </a:pPr>
            <a:r>
              <a:rPr lang="it-IT" sz="750" dirty="0">
                <a:solidFill>
                  <a:srgbClr val="797979"/>
                </a:solidFill>
                <a:latin typeface="Arial" panose="020B0604020202020204"/>
              </a:rPr>
              <a:t>** Società con un fatturato da oltre € 2/mln e fino a € 50/mln, con un numero di dipendenti tra le 11 e le 250 unità</a:t>
            </a:r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CB8AE001-6839-4DC6-827E-F42764EF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734" y="3248314"/>
            <a:ext cx="3536990" cy="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66">
              <a:spcAft>
                <a:spcPts val="225"/>
              </a:spcAft>
              <a:defRPr/>
            </a:pPr>
            <a:r>
              <a:rPr lang="it-IT" altLang="it-IT" sz="975" b="1" dirty="0">
                <a:solidFill>
                  <a:srgbClr val="005392"/>
                </a:solidFill>
                <a:latin typeface="Arial" panose="020B0604020202020204"/>
              </a:rPr>
              <a:t>INCENTIVI E PREMIALITÀ</a:t>
            </a:r>
          </a:p>
          <a:p>
            <a:pPr algn="ctr" defTabSz="607968">
              <a:spcBef>
                <a:spcPct val="20000"/>
              </a:spcBef>
              <a:defRPr/>
            </a:pP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Garanzie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del rating; possibilità di ottenere una quota a</a:t>
            </a:r>
            <a:r>
              <a:rPr lang="it-IT" altLang="it-IT" sz="900" b="1" dirty="0">
                <a:solidFill>
                  <a:srgbClr val="797979"/>
                </a:solidFill>
                <a:latin typeface="Arial" panose="020B0604020202020204" pitchFamily="34" charset="0"/>
              </a:rPr>
              <a:t> fondo perduto fino al 10% con un massimo di €100.000 </a:t>
            </a:r>
            <a:r>
              <a:rPr lang="it-IT" altLang="it-IT" sz="900" dirty="0">
                <a:solidFill>
                  <a:srgbClr val="797979"/>
                </a:solidFill>
                <a:latin typeface="Arial" panose="020B0604020202020204" pitchFamily="34" charset="0"/>
              </a:rPr>
              <a:t>in funzione di specifici requisiti </a:t>
            </a:r>
          </a:p>
        </p:txBody>
      </p:sp>
      <p:pic>
        <p:nvPicPr>
          <p:cNvPr id="58" name="Immagine 57"/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74" y="3329864"/>
            <a:ext cx="392850" cy="392850"/>
          </a:xfrm>
          <a:prstGeom prst="rect">
            <a:avLst/>
          </a:prstGeom>
        </p:spPr>
      </p:pic>
      <p:sp>
        <p:nvSpPr>
          <p:cNvPr id="22" name="Segnaposto testo 25">
            <a:extLst>
              <a:ext uri="{FF2B5EF4-FFF2-40B4-BE49-F238E27FC236}">
                <a16:creationId xmlns:a16="http://schemas.microsoft.com/office/drawing/2014/main" id="{7A364235-06FD-4721-82EF-97A8E2E1D4B3}"/>
              </a:ext>
            </a:extLst>
          </p:cNvPr>
          <p:cNvSpPr txBox="1">
            <a:spLocks/>
          </p:cNvSpPr>
          <p:nvPr/>
        </p:nvSpPr>
        <p:spPr bwMode="auto">
          <a:xfrm>
            <a:off x="457011" y="4815915"/>
            <a:ext cx="8198645" cy="14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9138" indent="-26193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8563" indent="-193675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06588" indent="-179388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513013" indent="-188913" defTabSz="608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9702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4274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8846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341813" indent="-188913" defTabSz="608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968">
              <a:spcBef>
                <a:spcPct val="20000"/>
              </a:spcBef>
              <a:defRPr/>
            </a:pPr>
            <a:r>
              <a:rPr lang="it-IT" altLang="it-IT" sz="750" dirty="0">
                <a:solidFill>
                  <a:srgbClr val="415364"/>
                </a:solidFill>
                <a:latin typeface="Arial" panose="020B0604020202020204" pitchFamily="34" charset="0"/>
              </a:rPr>
              <a:t>*E’ possibile finanziare solo il negozio esclusivamente se non si è già presenti in una specifica geografia, anche con proprie strutture.</a:t>
            </a:r>
          </a:p>
        </p:txBody>
      </p:sp>
      <p:pic>
        <p:nvPicPr>
          <p:cNvPr id="7" name="Immagine 6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25520CC1-E8C5-3760-9173-B42E00EE122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9315" y="2727964"/>
            <a:ext cx="392860" cy="392860"/>
          </a:xfrm>
          <a:prstGeom prst="rect">
            <a:avLst/>
          </a:prstGeom>
        </p:spPr>
      </p:pic>
      <p:pic>
        <p:nvPicPr>
          <p:cNvPr id="8" name="Immagine 7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653DC28-DEC0-1E6C-E8FD-5E1855E2CE4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3341" y="2155868"/>
            <a:ext cx="392860" cy="392860"/>
          </a:xfrm>
          <a:prstGeom prst="rect">
            <a:avLst/>
          </a:prstGeom>
        </p:spPr>
      </p:pic>
      <p:pic>
        <p:nvPicPr>
          <p:cNvPr id="9" name="Immagine 8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6232F44-609B-AA8C-F6E0-C50C801897A0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84097" y="3207461"/>
            <a:ext cx="392860" cy="392860"/>
          </a:xfrm>
          <a:prstGeom prst="rect">
            <a:avLst/>
          </a:prstGeom>
        </p:spPr>
      </p:pic>
      <p:pic>
        <p:nvPicPr>
          <p:cNvPr id="10" name="Immagine 9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A11CB2BC-5E4C-0524-607A-74A7A24E750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00868" y="3829856"/>
            <a:ext cx="392860" cy="3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5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75AF2B2-2666-883B-1EF8-EDE0FFAAF1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Inserimento mercati</a:t>
            </a:r>
            <a:r>
              <a:rPr lang="it-IT" dirty="0"/>
              <a:t>: spese finanziabili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8EB53A-2ECB-7C3C-8457-E35783D4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7" name="Fumetto: rettangolo 6">
            <a:extLst>
              <a:ext uri="{FF2B5EF4-FFF2-40B4-BE49-F238E27FC236}">
                <a16:creationId xmlns:a16="http://schemas.microsoft.com/office/drawing/2014/main" id="{4241A3F9-A48D-CC91-65D5-CBF294D0E8EA}"/>
              </a:ext>
            </a:extLst>
          </p:cNvPr>
          <p:cNvSpPr/>
          <p:nvPr/>
        </p:nvSpPr>
        <p:spPr>
          <a:xfrm>
            <a:off x="6163293" y="1781298"/>
            <a:ext cx="2352057" cy="790451"/>
          </a:xfrm>
          <a:prstGeom prst="wedgeRectCallout">
            <a:avLst>
              <a:gd name="adj1" fmla="val -39133"/>
              <a:gd name="adj2" fmla="val 81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/>
              <a:t>Disponibile in Circolare allegato con dettaglio delle spese ammissibili per ciascuna voce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8DAFEE9-9E22-EDC5-AFA2-9E61366CEE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6"/>
          <a:stretch/>
        </p:blipFill>
        <p:spPr>
          <a:xfrm>
            <a:off x="250825" y="1009650"/>
            <a:ext cx="5521402" cy="3641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F58A5C4-E90E-384B-B0E0-38312D2B953B}"/>
              </a:ext>
            </a:extLst>
          </p:cNvPr>
          <p:cNvSpPr txBox="1"/>
          <p:nvPr/>
        </p:nvSpPr>
        <p:spPr>
          <a:xfrm>
            <a:off x="250825" y="655233"/>
            <a:ext cx="2644775" cy="400110"/>
          </a:xfrm>
          <a:prstGeom prst="rect">
            <a:avLst/>
          </a:prstGeom>
          <a:noFill/>
        </p:spPr>
        <p:txBody>
          <a:bodyPr wrap="square" lIns="36000" tIns="36000" rIns="36000" bIns="36000" anchor="ctr" anchorCtr="0">
            <a:noAutofit/>
          </a:bodyPr>
          <a:lstStyle/>
          <a:p>
            <a:r>
              <a:rPr lang="it-IT" altLang="it-IT" sz="1050" b="1" dirty="0">
                <a:solidFill>
                  <a:schemeClr val="accent2"/>
                </a:solidFill>
                <a:latin typeface="Arial" panose="020B0604020202020204" pitchFamily="34" charset="0"/>
              </a:rPr>
              <a:t>Scheda programma</a:t>
            </a:r>
            <a:endParaRPr lang="it-IT" sz="105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24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1">
      <a:dk1>
        <a:srgbClr val="415364"/>
      </a:dk1>
      <a:lt1>
        <a:srgbClr val="FFFEFD"/>
      </a:lt1>
      <a:dk2>
        <a:srgbClr val="A4A5A4"/>
      </a:dk2>
      <a:lt2>
        <a:srgbClr val="B5C8E5"/>
      </a:lt2>
      <a:accent1>
        <a:srgbClr val="415364"/>
      </a:accent1>
      <a:accent2>
        <a:srgbClr val="005392"/>
      </a:accent2>
      <a:accent3>
        <a:srgbClr val="5F85B1"/>
      </a:accent3>
      <a:accent4>
        <a:srgbClr val="B5C8E5"/>
      </a:accent4>
      <a:accent5>
        <a:srgbClr val="A4A5A4"/>
      </a:accent5>
      <a:accent6>
        <a:srgbClr val="797979"/>
      </a:accent6>
      <a:hlink>
        <a:srgbClr val="005392"/>
      </a:hlink>
      <a:folHlink>
        <a:srgbClr val="0096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CDP</Template>
  <TotalTime>7190</TotalTime>
  <Words>4456</Words>
  <Application>Microsoft Office PowerPoint</Application>
  <PresentationFormat>Presentazione su schermo (16:9)</PresentationFormat>
  <Paragraphs>384</Paragraphs>
  <Slides>19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Bressay</vt:lpstr>
      <vt:lpstr>Calibri</vt:lpstr>
      <vt:lpstr>Courier New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Trischitta, Manuela</cp:lastModifiedBy>
  <cp:revision>183</cp:revision>
  <cp:lastPrinted>2019-04-26T15:13:59Z</cp:lastPrinted>
  <dcterms:created xsi:type="dcterms:W3CDTF">2018-05-14T08:37:56Z</dcterms:created>
  <dcterms:modified xsi:type="dcterms:W3CDTF">2023-07-24T15:56:03Z</dcterms:modified>
</cp:coreProperties>
</file>