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3" r:id="rId2"/>
    <p:sldId id="259" r:id="rId3"/>
    <p:sldId id="267" r:id="rId4"/>
    <p:sldId id="305" r:id="rId5"/>
    <p:sldId id="306" r:id="rId6"/>
    <p:sldId id="307" r:id="rId7"/>
    <p:sldId id="398" r:id="rId8"/>
    <p:sldId id="529" r:id="rId9"/>
    <p:sldId id="257" r:id="rId10"/>
    <p:sldId id="276" r:id="rId11"/>
    <p:sldId id="264" r:id="rId12"/>
    <p:sldId id="282" r:id="rId13"/>
    <p:sldId id="863" r:id="rId14"/>
    <p:sldId id="864" r:id="rId15"/>
    <p:sldId id="865" r:id="rId16"/>
    <p:sldId id="265" r:id="rId17"/>
    <p:sldId id="861" r:id="rId18"/>
    <p:sldId id="86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694"/>
  </p:normalViewPr>
  <p:slideViewPr>
    <p:cSldViewPr snapToGrid="0">
      <p:cViewPr varScale="1">
        <p:scale>
          <a:sx n="121" d="100"/>
          <a:sy n="121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789A2-82D8-D349-BF98-173D28928047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DCD8-D169-4B4D-9603-63F4F1A18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89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DCD8-D169-4B4D-9603-63F4F1A18AB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77E8-C766-4BA0-9D6D-7C5DC6505655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749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DCD8-D169-4B4D-9603-63F4F1A18AB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23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DCD8-D169-4B4D-9603-63F4F1A18AB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30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DCD8-D169-4B4D-9603-63F4F1A18AB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5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DCD8-D169-4B4D-9603-63F4F1A18AB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55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8967C-1F63-D418-CD2D-E1E45FA94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C54168-E2A4-644A-C84D-B15339D62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43E252-D58B-6CA2-064D-278D5B11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5D771A-FB54-852A-CD0E-501532C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634643-8D35-2B91-6577-BF012956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11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39120-DAED-F385-B6F0-48892C53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22C4C0-8AE0-AACE-CDF1-9A0020429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73CA3C-9000-220A-4183-5AD8073B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FCDDC2-2DC7-03FE-9BDF-D5DD8814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6731A2-41CF-D305-1F7F-6946B959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84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BA7DFF-E32C-F7F8-A2A9-AD38FCB10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7D86A8-0F90-F219-5E24-63F511F36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BF9C51-FF18-03A3-534A-B8FF521B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790A6F-52DD-3796-2FD4-980F9CB1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1D256B-DA32-A793-EF12-C80F6F94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825EA-FEA9-DA1E-E31D-7FCEE436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1A1518-FD1C-F560-DAD0-81A9E816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95A867-7AAB-2053-38DE-827F0C1C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8A44F5-2384-43C3-FEB5-0EC4BED3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C37B46-4E1F-C46A-C2EA-9915E0B1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4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741E1-B916-0956-06B8-FC42459B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33070F-1542-37D6-F642-7D85C244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D1C3AB-BBD8-739D-5E03-1B05F66F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099616-3D9C-B4B8-1A16-A0C1FAB6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667C10-2DDD-6353-419F-CF9EDF46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0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962D4-FE7B-4BA1-3A59-54C1D3BE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C4D7CF-6A23-3644-3206-8B4676C67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B2CBCE-CF10-B4F9-4FD0-ECBE73802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38105D-BB46-6FDB-1738-285C0D9A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26AB16-ABAB-4CF2-736C-7F6A4B8D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F974D5-A9C1-3291-EBF9-CA86C230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7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2B980-421B-2C1C-8773-9AB6D24F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793887-0B08-E40F-424F-345CECCAA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E34086-D8AC-B8F0-13E2-380FB6F1B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880306-F072-9AB2-3D96-C0631E6A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EC9692-9542-1C81-B009-5E37A7B5A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46247B-2B66-3B19-9B18-ED70015E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6E1485-5F95-AF20-0B44-D054707F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7CC030-5190-114E-1F84-855887A0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3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A5F29-8E31-ACA9-D4C0-CB6C1EC0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A4970B1-F9A7-749D-3F26-797B37DF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522187-636D-F0E1-FD66-0958F594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D81AD1-A987-93AF-65B2-BBD3990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3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2848CD7-9CD7-6E74-9D2A-E5A41974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0EB091-463B-902E-394F-ED6D8CDE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68A79D-FDD5-0E4E-A741-FB945A26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2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D0CB7-847A-8B0C-5CBE-D64E235F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F7418B-3EB1-135E-126E-0041A114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0D615C-0A71-978C-8708-DA2EFC80B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9305D6-1962-637B-606F-95E27EF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7522C-11F1-48D0-634B-F808920F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C753B1-5A34-1DF8-E08F-74C03184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76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7212C-0191-C384-B1ED-E2530BD3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DF2957-17F6-A2AE-EF51-3A7F9FBA7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DA01FF-EEC3-687E-0C8A-2040BB29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3E6A26-2C71-1FC3-0E99-34BAAB75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F8E570-1983-20B0-A5AF-39A418EC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B7F3E6-DC14-8770-E0C4-398BC293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04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5E508DF-05F6-CED6-01C5-4781B67D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329719-BEF9-D9FE-BA70-E4514DD9D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6B6B5F-02B3-716B-BF1F-232E795B0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CEC3-5C4D-3546-87CC-1144643E4A58}" type="datetimeFigureOut">
              <a:rPr lang="it-IT" smtClean="0"/>
              <a:t>21/10/22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497512-E933-7A53-866C-BA25F8FC2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EE0143-E5CB-A827-5937-5788DEA8B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9053-5E74-BD4C-B052-917227790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27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70B1B-CB5A-CA16-4E29-9D539009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16"/>
            <a:ext cx="10618247" cy="1887546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5196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b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5196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5196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5196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/>
              </a:rPr>
              <a:t>LA MISSION DEL CAMPANIA DIH </a:t>
            </a:r>
            <a:b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5196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/>
              </a:rPr>
            </a:br>
            <a:b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5196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/>
              </a:rPr>
            </a:br>
            <a:r>
              <a:rPr lang="it-IT" sz="3100" b="1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colmare il divario esistente tra le esigenze di digitalizzazione </a:t>
            </a:r>
            <a:br>
              <a:rPr lang="it-IT" sz="3100" b="1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</a:br>
            <a:r>
              <a:rPr lang="it-IT" sz="3100" b="1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presenti </a:t>
            </a:r>
            <a:r>
              <a:rPr lang="it-IT" sz="3100" b="1" i="1" spc="-5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nelle </a:t>
            </a:r>
            <a:r>
              <a:rPr lang="it-IT" sz="3100" b="1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industrie e le </a:t>
            </a:r>
            <a:r>
              <a:rPr lang="it-IT" sz="3100" b="1" i="1" spc="-5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soluzioni </a:t>
            </a:r>
            <a:r>
              <a:rPr lang="it-IT" sz="3100" b="1" i="1" spc="-385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it-IT" sz="3100" b="1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attuabili</a:t>
            </a:r>
            <a:br>
              <a:rPr lang="it-IT" sz="3100" b="1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</a:br>
            <a:br>
              <a:rPr lang="it-IT" sz="3100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</a:br>
            <a:r>
              <a:rPr kumimoji="0" lang="it-IT" sz="3100" b="1" i="1" u="none" strike="noStrike" kern="0" cap="none" spc="0" normalizeH="0" baseline="0" noProof="0" dirty="0">
                <a:ln>
                  <a:noFill/>
                </a:ln>
                <a:solidFill>
                  <a:srgbClr val="005196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endParaRPr lang="it-IT" sz="31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FD8C5D-A2E9-4814-10FE-BB0FCF72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112"/>
            <a:ext cx="10515600" cy="50523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affiancamento alle PMI nell’analisi di fabbisogni, opportunità ed opzioni tecnologiche 4.0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consulenza su Industria 4.0 (proprietà intellettuale, fiscale, business </a:t>
            </a:r>
            <a:r>
              <a:rPr lang="it-IT" sz="22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modelling</a:t>
            </a: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, valutazione dei progetti di investimento)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supporto per la costruzione di progetti di industria 4.0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Partner tecnologico per accedere a progetti e finanziamenti pubblici e privati, nazionali ed europei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informazione/formazione/diffusione dell’</a:t>
            </a:r>
            <a:r>
              <a:rPr lang="it-IT" sz="22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awareness</a:t>
            </a: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/>
              </a:rPr>
              <a:t> in materia di innovazione e trasformazione digitale delle imprese</a:t>
            </a:r>
          </a:p>
        </p:txBody>
      </p:sp>
      <p:pic>
        <p:nvPicPr>
          <p:cNvPr id="4" name="Immagine 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10CE9A1B-6E95-0E01-6113-3E1060E06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115" y="87855"/>
            <a:ext cx="10173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58D60-7E93-509E-4417-04077CB3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85" y="453261"/>
            <a:ext cx="10515600" cy="1325563"/>
          </a:xfrm>
        </p:spPr>
        <p:txBody>
          <a:bodyPr>
            <a:normAutofit/>
          </a:bodyPr>
          <a:lstStyle/>
          <a:p>
            <a:pPr marL="457200" lvl="1" algn="ctr" rtl="0">
              <a:lnSpc>
                <a:spcPct val="90000"/>
              </a:lnSpc>
              <a:spcBef>
                <a:spcPts val="500"/>
              </a:spcBef>
            </a:pPr>
            <a:r>
              <a:rPr lang="it-IT" sz="2800" b="1" i="1" kern="1200" dirty="0">
                <a:solidFill>
                  <a:srgbClr val="005196"/>
                </a:solidFill>
                <a:latin typeface="Century Gothic" panose="020B0502020202020204" pitchFamily="34" charset="0"/>
                <a:ea typeface="+mn-ea"/>
                <a:cs typeface="+mn-cs"/>
              </a:rPr>
              <a:t>MISSIONE E GOVERNANCE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07689F-0027-5AD7-ACEF-C683B3A9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CF77EA-7FCC-DBE7-BB1A-9D5C92B3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D553AA6-0AF2-6663-9F06-419E66234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4616FA0D-A192-3FB9-38DD-F89AA34F3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9" name="Immagine 8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1511AEE-3862-32AC-CE3A-528684692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46145"/>
            <a:ext cx="625371" cy="8142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D7CB2EB-6991-767C-B531-47C1FFC17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4" y="-105053"/>
            <a:ext cx="4460789" cy="105256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E38FC1-C903-5E67-0C07-1612BDA3C865}"/>
              </a:ext>
            </a:extLst>
          </p:cNvPr>
          <p:cNvSpPr txBox="1"/>
          <p:nvPr/>
        </p:nvSpPr>
        <p:spPr>
          <a:xfrm>
            <a:off x="259491" y="1505828"/>
            <a:ext cx="1056879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Coordinatore e capofila: </a:t>
            </a:r>
            <a:r>
              <a:rPr lang="it-IT" sz="22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Campania Digital Innovation Hub – Rete Confindustria Scarl  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Partner: Consorzio </a:t>
            </a:r>
            <a:r>
              <a:rPr lang="it-IT" sz="22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MEDITECH</a:t>
            </a: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Mediterranean</a:t>
            </a: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Competence Center 4 Innovation , il CERICT, Centro Regionale di Competenza nell’ICT  ed </a:t>
            </a:r>
            <a:r>
              <a:rPr lang="it-IT" sz="22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CNR</a:t>
            </a: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con l’Istituto di Calcolo e Reti ad Alte Prestazioni.  </a:t>
            </a:r>
          </a:p>
          <a:p>
            <a:pPr marL="0" indent="0" algn="just">
              <a:buNone/>
            </a:pPr>
            <a:endParaRPr lang="it-IT" sz="2200" dirty="0">
              <a:solidFill>
                <a:srgbClr val="00519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Sostenere la trasformazione digitale delle imprese campane con particolare riferimento alle PMI operanti nei settori strategici regionali – Aerospazio, Automotive, Ferrotranviario, Filiera Moda, Agroalimentare, Energia, Ambiente, Biotech, Salute - ed alla PA locale.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Promuovere una digitalizzazione sostenibile costruendo Comunità digitali in sinergia con la politica europea, nazionale e regionale sulla transizione digitale  </a:t>
            </a:r>
          </a:p>
        </p:txBody>
      </p:sp>
    </p:spTree>
    <p:extLst>
      <p:ext uri="{BB962C8B-B14F-4D97-AF65-F5344CB8AC3E}">
        <p14:creationId xmlns:p14="http://schemas.microsoft.com/office/powerpoint/2010/main" val="201730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7FB35-8E96-3E47-DCAC-7F84A42E4B78}"/>
              </a:ext>
            </a:extLst>
          </p:cNvPr>
          <p:cNvSpPr txBox="1"/>
          <p:nvPr/>
        </p:nvSpPr>
        <p:spPr>
          <a:xfrm>
            <a:off x="2049984" y="892098"/>
            <a:ext cx="57833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it-IT" sz="2800" b="1" i="1" dirty="0">
                <a:solidFill>
                  <a:srgbClr val="005196"/>
                </a:solidFill>
                <a:latin typeface="Century Gothic" panose="020B0502020202020204" pitchFamily="34" charset="0"/>
              </a:rPr>
              <a:t>LE TIPOLOGIE DI  SERVIZI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8293EF-FA4B-4876-4C7B-B227AD0510C2}"/>
              </a:ext>
            </a:extLst>
          </p:cNvPr>
          <p:cNvSpPr txBox="1"/>
          <p:nvPr/>
        </p:nvSpPr>
        <p:spPr>
          <a:xfrm>
            <a:off x="273269" y="1810729"/>
            <a:ext cx="11394476" cy="2790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it-IT" sz="2400" b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SVILUPPO ECOSISTEMA PER LA DIGITALIZZAZIONE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it-IT" sz="2400" b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ATTIVITÀ DI FORMAZIONE E SVILUPPO DI COMPETENZE DIGITALI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it-IT" sz="2400" b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AZIONI DI TEST (</a:t>
            </a:r>
            <a:r>
              <a:rPr lang="it-IT" sz="2400" b="1" cap="small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Proof</a:t>
            </a:r>
            <a:r>
              <a:rPr lang="it-IT" sz="2400" b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of concept) E SPERIMENTAZIONE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it-IT" sz="2400" b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ASSISTENZA E CONSULENZA PER L’ACCESSO A MECCANISMI DI FINANZIAMENTO A SUPPORTO DEGLI INVESTIMENTI IN DIGITALIZZAZIONE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FF2C3C-0D22-7CEF-2943-EB077E8A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CE5D31-0A44-7613-EF25-21BC1298F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12" name="Immagine 1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DDEBC2A-BFF5-AC9B-C5E5-55635FADB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13" name="Immagine 12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93F57C38-C942-D7AE-BF85-7783A78F7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14" name="Immagine 1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0B7D7C1-C200-C782-A703-EC28F7E01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171" y="170745"/>
            <a:ext cx="625371" cy="8142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D34DC7B-E5A0-129C-6FD3-DDB32E9A9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49"/>
            <a:ext cx="4099968" cy="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88A1C5-C01A-0942-7DBF-272A9B67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4" y="7661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SVILUPPO ECOSISTEMA PER LA DIGITALIZZAZIONE</a:t>
            </a:r>
            <a:endParaRPr lang="it-IT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79922-C095-609C-EBCD-9BE3F6DA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872797"/>
            <a:ext cx="10768584" cy="4709472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Sviluppare  una “ </a:t>
            </a:r>
            <a:r>
              <a:rPr lang="it-IT" sz="24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regional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digital </a:t>
            </a:r>
            <a:r>
              <a:rPr lang="it-IT" sz="24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transformation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community” per  favorire la cooperazione e la collaborazione tra i vari attori 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qualificare la domanda di soluzioni digitali attraverso l’analisi dei trends di mercato, lo screening di soluzioni tecnologiche e di business models e di studi di fattibilità di prodotti o servizi innovativi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sostenere la realizzazione di progetti di trasformazione digitale di PMI e PA ed individuare i loro fabbisogni di innovazione per favorire il </a:t>
            </a:r>
            <a:r>
              <a:rPr lang="it-IT" sz="2400" i="1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technology</a:t>
            </a:r>
            <a:r>
              <a:rPr lang="it-IT" sz="2400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transfer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promuovere la realizzazione di progetti /partenariati internazionali per accrescere la quota di mercato europea delle PMI del territorio</a:t>
            </a:r>
          </a:p>
          <a:p>
            <a:endParaRPr lang="it-IT" dirty="0"/>
          </a:p>
        </p:txBody>
      </p:sp>
      <p:pic>
        <p:nvPicPr>
          <p:cNvPr id="4" name="Immagine 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5973EEBA-D4DB-E2C9-4AD5-D71E5127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859" y="170745"/>
            <a:ext cx="625371" cy="8142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C3808A-C97D-E940-1A68-FBBCAE91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49"/>
            <a:ext cx="4099968" cy="967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63F3E2-6077-28E1-6B3B-840147E7B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E1B60BA-0446-5308-54CA-8F4A10527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35F85F7-D877-BD02-7D03-AD1759BFC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9" name="Immagine 8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12DBD50D-7B5D-31E9-2F44-D1C308F6E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7FB35-8E96-3E47-DCAC-7F84A42E4B78}"/>
              </a:ext>
            </a:extLst>
          </p:cNvPr>
          <p:cNvSpPr txBox="1"/>
          <p:nvPr/>
        </p:nvSpPr>
        <p:spPr>
          <a:xfrm>
            <a:off x="1580860" y="875039"/>
            <a:ext cx="9772940" cy="57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i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AZIONI DI TEST (</a:t>
            </a:r>
            <a:r>
              <a:rPr lang="it-IT" sz="2400" b="1" i="1" cap="small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Proof</a:t>
            </a:r>
            <a:r>
              <a:rPr lang="it-IT" sz="2400" b="1" i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of concept) E SPERIMENTAZIONE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FF2C3C-0D22-7CEF-2943-EB077E8A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CE5D31-0A44-7613-EF25-21BC1298F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12" name="Immagine 1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DDEBC2A-BFF5-AC9B-C5E5-55635FADB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13" name="Immagine 12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93F57C38-C942-D7AE-BF85-7783A78F7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14" name="Immagine 1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0B7D7C1-C200-C782-A703-EC28F7E01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171" y="170745"/>
            <a:ext cx="625371" cy="8142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D34DC7B-E5A0-129C-6FD3-DDB32E9A9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49"/>
            <a:ext cx="4099968" cy="967429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A7EDE0E-457B-F0BC-869F-5622527F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800" b="1" u="sng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HPC e Cloud: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Supporto alla migrazione in Cloud</a:t>
            </a:r>
            <a:endParaRPr lang="it-IT" sz="2800" b="1" dirty="0">
              <a:solidFill>
                <a:srgbClr val="00519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800" b="1" u="sng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Security: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Threat</a:t>
            </a:r>
            <a:r>
              <a:rPr lang="it-IT" sz="24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Modeling</a:t>
            </a:r>
            <a:r>
              <a:rPr lang="it-IT" sz="24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- 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analisi delle minacce e degli scenari critici a supporto della progettazione dei meccanismi di sicurezza</a:t>
            </a:r>
          </a:p>
          <a:p>
            <a:pPr algn="just"/>
            <a:r>
              <a:rPr lang="it-IT" sz="24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Cyber Risk Analysis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Security Compliance - 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supporto all’</a:t>
            </a:r>
            <a:r>
              <a:rPr lang="it-IT" sz="24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assessment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di sicurezza rispetto a standard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AI-</a:t>
            </a:r>
            <a:r>
              <a:rPr lang="it-IT" sz="2400" b="1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based</a:t>
            </a:r>
            <a:r>
              <a:rPr lang="it-IT" sz="24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security - 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meccanismi di sicurezza specifici basati su intelligenza artificiale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800" dirty="0">
              <a:latin typeface="Century Gothic" panose="020B0502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08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7FB35-8E96-3E47-DCAC-7F84A42E4B78}"/>
              </a:ext>
            </a:extLst>
          </p:cNvPr>
          <p:cNvSpPr txBox="1"/>
          <p:nvPr/>
        </p:nvSpPr>
        <p:spPr>
          <a:xfrm>
            <a:off x="988090" y="697880"/>
            <a:ext cx="9772940" cy="57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i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ATTIVITÀ DI FORMAZIONE E SVILUPPO DI COMPETENZE DIGITALI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FF2C3C-0D22-7CEF-2943-EB077E8A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CE5D31-0A44-7613-EF25-21BC1298F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12" name="Immagine 1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DDEBC2A-BFF5-AC9B-C5E5-55635FADB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13" name="Immagine 12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93F57C38-C942-D7AE-BF85-7783A78F7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14" name="Immagine 1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0B7D7C1-C200-C782-A703-EC28F7E01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171" y="170745"/>
            <a:ext cx="625371" cy="8142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D34DC7B-E5A0-129C-6FD3-DDB32E9A9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49"/>
            <a:ext cx="4099968" cy="967429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A7EDE0E-457B-F0BC-869F-5622527F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800" dirty="0"/>
          </a:p>
          <a:p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1E6D730-D682-28EE-6D73-92DA5D564501}"/>
              </a:ext>
            </a:extLst>
          </p:cNvPr>
          <p:cNvSpPr txBox="1">
            <a:spLocks/>
          </p:cNvSpPr>
          <p:nvPr/>
        </p:nvSpPr>
        <p:spPr>
          <a:xfrm>
            <a:off x="616760" y="1376966"/>
            <a:ext cx="10515600" cy="524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it-IT" sz="2400" b="1" u="sng" dirty="0">
              <a:solidFill>
                <a:srgbClr val="00519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400" b="1" u="sng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Artificial</a:t>
            </a:r>
            <a:r>
              <a:rPr lang="it-IT" sz="2400" b="1" u="sng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Intelligence per Smart Applications</a:t>
            </a:r>
          </a:p>
          <a:p>
            <a:pPr marL="742950" lvl="1" indent="-285750" algn="just"/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Algoritmi per il monitoraggio delle infrastrutture</a:t>
            </a:r>
          </a:p>
          <a:p>
            <a:pPr marL="742950" lvl="1" indent="-285750" algn="just"/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Algoritmi per il controllo della qualità</a:t>
            </a:r>
          </a:p>
          <a:p>
            <a:pPr marL="742950" lvl="1" indent="-285750" algn="just"/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Algoritmi per la manutenzione predittiva</a:t>
            </a:r>
            <a:endParaRPr lang="it-IT" sz="2200" b="1" dirty="0">
              <a:solidFill>
                <a:srgbClr val="00519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600" b="1" u="sng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Cybersecurity Risk Analysis &amp; Assessment</a:t>
            </a:r>
          </a:p>
          <a:p>
            <a:pPr marL="742950" lvl="1" indent="-285750" algn="just"/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Tecniche di Risk Analysis in Cybersecurity e Framework standard per i controlli di sicurezza</a:t>
            </a:r>
          </a:p>
          <a:p>
            <a:pPr marL="742950" lvl="1" indent="-285750" algn="just"/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Metodi di Progettazione e di </a:t>
            </a:r>
            <a:r>
              <a:rPr lang="it-IT" sz="22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Assessment</a:t>
            </a: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della sicurezza in architetture Cloud/Edge/IoT </a:t>
            </a:r>
          </a:p>
          <a:p>
            <a:pPr marL="742950" lvl="1" indent="-285750" algn="just"/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Monitoraggio integrato di sicurezza fisica e logica in </a:t>
            </a:r>
            <a:r>
              <a:rPr lang="it-IT" sz="22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Flexible</a:t>
            </a:r>
            <a:r>
              <a:rPr lang="it-IT" sz="22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Manufacturing Systems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051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7FB35-8E96-3E47-DCAC-7F84A42E4B78}"/>
              </a:ext>
            </a:extLst>
          </p:cNvPr>
          <p:cNvSpPr txBox="1"/>
          <p:nvPr/>
        </p:nvSpPr>
        <p:spPr>
          <a:xfrm>
            <a:off x="2049984" y="770399"/>
            <a:ext cx="9772940" cy="57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i="1" cap="small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SERVIZI FINANZIARI PER L’INNOVAZIONE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FF2C3C-0D22-7CEF-2943-EB077E8A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CE5D31-0A44-7613-EF25-21BC1298F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12" name="Immagine 1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DDEBC2A-BFF5-AC9B-C5E5-55635FADB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13" name="Immagine 12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93F57C38-C942-D7AE-BF85-7783A78F7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14" name="Immagine 1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0B7D7C1-C200-C782-A703-EC28F7E01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2171" y="170745"/>
            <a:ext cx="625371" cy="8142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D34DC7B-E5A0-129C-6FD3-DDB32E9A9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49"/>
            <a:ext cx="4099968" cy="967429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A7EDE0E-457B-F0BC-869F-5622527F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800" dirty="0"/>
          </a:p>
          <a:p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1E6D730-D682-28EE-6D73-92DA5D564501}"/>
              </a:ext>
            </a:extLst>
          </p:cNvPr>
          <p:cNvSpPr txBox="1">
            <a:spLocks/>
          </p:cNvSpPr>
          <p:nvPr/>
        </p:nvSpPr>
        <p:spPr>
          <a:xfrm>
            <a:off x="332555" y="1482811"/>
            <a:ext cx="11270440" cy="525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servizi di assistenza e di consulenza per l'accesso agli strumenti agevolativi e di finanziamento a supporto degli investimenti per la trasformazione digitale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sviluppo di partnership con operatori finanziari qualificati, già operanti nell'ambito del programma Invest EU, per favorire l'accesso a servizi finanziari e opportunità di investimento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sviluppare uno strumento per la ricerca da parte delle PMI e della PA degli strumenti agevolativi e di investimento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favorire il matching fra progetti di digital </a:t>
            </a:r>
            <a:r>
              <a:rPr lang="it-IT" sz="2400" dirty="0" err="1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transformation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 potenziali investitori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Sviluppare programmi di accelerazione per le start up e PMI innovative</a:t>
            </a:r>
            <a:b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it-IT" sz="2400" dirty="0">
              <a:solidFill>
                <a:srgbClr val="005196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84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D933F-1E52-7787-759D-D228BF1A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85" y="2083777"/>
            <a:ext cx="7858897" cy="154767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ALCUNI ESEMPI DI </a:t>
            </a:r>
            <a:br>
              <a:rPr lang="it-IT" sz="36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SOLUZIONI TECNOLOGICHE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6FE1A-B988-88CA-C45B-FD1A1F0E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9997"/>
            <a:ext cx="119187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E32EA3-3EB6-7100-F8E8-F5788567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8EF0FC-3A13-E3DD-131A-AA2F112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371AFC7-816B-7811-8DFB-D1A151C69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2DE12071-EC29-DD30-9B8E-928BEF4AA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9" name="Immagine 8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BAC492D3-42D1-2E4D-7C85-5D27AB6B9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204" y="170745"/>
            <a:ext cx="625371" cy="8142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97DB9C-F0DE-414F-980C-ED4013C2D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549"/>
            <a:ext cx="4099968" cy="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D933F-1E52-7787-759D-D228BF1A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85" y="449670"/>
            <a:ext cx="7858897" cy="1547674"/>
          </a:xfrm>
        </p:spPr>
        <p:txBody>
          <a:bodyPr>
            <a:normAutofit/>
          </a:bodyPr>
          <a:lstStyle/>
          <a:p>
            <a:pPr algn="r"/>
            <a:r>
              <a:rPr lang="it-IT" sz="3200" b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INTELLIGENZA ARTIFICIALE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6FE1A-B988-88CA-C45B-FD1A1F0E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9997"/>
            <a:ext cx="119187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EC0DB8-33E3-06DB-F122-3D4706C699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1767016"/>
            <a:ext cx="10379676" cy="456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3E32EA3-3EB6-7100-F8E8-F5788567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8EF0FC-3A13-E3DD-131A-AA2F1123D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371AFC7-816B-7811-8DFB-D1A151C69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2DE12071-EC29-DD30-9B8E-928BEF4AA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9" name="Immagine 8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BAC492D3-42D1-2E4D-7C85-5D27AB6B9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00" y="106833"/>
            <a:ext cx="625371" cy="8142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97DB9C-F0DE-414F-980C-ED4013C2D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49"/>
            <a:ext cx="4099968" cy="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D933F-1E52-7787-759D-D228BF1A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09" y="461277"/>
            <a:ext cx="10379676" cy="1823720"/>
          </a:xfrm>
        </p:spPr>
        <p:txBody>
          <a:bodyPr>
            <a:normAutofit/>
          </a:bodyPr>
          <a:lstStyle/>
          <a:p>
            <a:pPr algn="ctr"/>
            <a:r>
              <a:rPr lang="it-IT" sz="2800" b="1" i="1" dirty="0">
                <a:solidFill>
                  <a:srgbClr val="00519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CALCOLO AD ALTE PRESTAZIONI E SICUREZZA INFORMATICA</a:t>
            </a:r>
            <a:br>
              <a:rPr lang="it-IT" sz="3200" b="1" i="1" dirty="0">
                <a:solidFill>
                  <a:srgbClr val="0051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200" b="1" i="1" dirty="0">
              <a:solidFill>
                <a:srgbClr val="0051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6FE1A-B988-88CA-C45B-FD1A1F0E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623837"/>
            <a:ext cx="119187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E32EA3-3EB6-7100-F8E8-F5788567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14" y="6284401"/>
            <a:ext cx="1070120" cy="2978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8EF0FC-3A13-E3DD-131A-AA2F112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81" y="6257972"/>
            <a:ext cx="667899" cy="280518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371AFC7-816B-7811-8DFB-D1A151C69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833" y="6130134"/>
            <a:ext cx="1070121" cy="606402"/>
          </a:xfrm>
          <a:prstGeom prst="rect">
            <a:avLst/>
          </a:prstGeom>
        </p:spPr>
      </p:pic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2DE12071-EC29-DD30-9B8E-928BEF4AA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582" y="6026218"/>
            <a:ext cx="625371" cy="814233"/>
          </a:xfrm>
          <a:prstGeom prst="rect">
            <a:avLst/>
          </a:prstGeom>
        </p:spPr>
      </p:pic>
      <p:pic>
        <p:nvPicPr>
          <p:cNvPr id="9" name="Immagine 8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BAC492D3-42D1-2E4D-7C85-5D27AB6B9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106833"/>
            <a:ext cx="625371" cy="8142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97DB9C-F0DE-414F-980C-ED4013C2D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7" y="-22437"/>
            <a:ext cx="4099968" cy="967429"/>
          </a:xfrm>
          <a:prstGeom prst="rect">
            <a:avLst/>
          </a:prstGeom>
        </p:spPr>
      </p:pic>
      <p:pic>
        <p:nvPicPr>
          <p:cNvPr id="11" name="Segnaposto contenuto 3">
            <a:extLst>
              <a:ext uri="{FF2B5EF4-FFF2-40B4-BE49-F238E27FC236}">
                <a16:creationId xmlns:a16="http://schemas.microsoft.com/office/drawing/2014/main" id="{E5D07E1F-9898-A777-0479-EB7E1AC9806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0" y="1512801"/>
            <a:ext cx="10392664" cy="4721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53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CD43C07-27BD-E491-6A72-93EFB45F9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2577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367FAA-016D-9638-5117-49394482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95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3600" b="1" dirty="0">
                <a:solidFill>
                  <a:srgbClr val="005196"/>
                </a:solidFill>
                <a:latin typeface="Century Gothic" panose="020B0502020202020204" pitchFamily="34" charset="0"/>
              </a:rPr>
              <a:t>IL PROGRAMMA DI DIGITAL TRASFORMATION</a:t>
            </a:r>
          </a:p>
          <a:p>
            <a:pPr marL="0" indent="0" algn="ctr">
              <a:buNone/>
            </a:pPr>
            <a:r>
              <a:rPr lang="it-IT" sz="3600" b="1" i="1" dirty="0">
                <a:solidFill>
                  <a:srgbClr val="005196"/>
                </a:solidFill>
                <a:latin typeface="Century Gothic" panose="020B0502020202020204" pitchFamily="34" charset="0"/>
              </a:rPr>
              <a:t>Metodologie e strumenti</a:t>
            </a:r>
            <a:endParaRPr lang="it-IT" sz="3600" i="1" dirty="0">
              <a:solidFill>
                <a:srgbClr val="005196"/>
              </a:solidFill>
              <a:latin typeface="Century Gothic" panose="020B0502020202020204" pitchFamily="34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endParaRPr lang="it-IT" sz="1400" i="1" dirty="0">
              <a:solidFill>
                <a:srgbClr val="005196"/>
              </a:solidFill>
              <a:latin typeface="Century Gothic" panose="020B0502020202020204" pitchFamily="34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E6E682F-0594-270C-E32B-815058C6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153" y="-78008"/>
            <a:ext cx="925090" cy="12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E6E682F-0594-270C-E32B-815058C6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50" y="204042"/>
            <a:ext cx="717826" cy="93460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24A8AA-704F-461D-E4FA-487266FA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005196"/>
                </a:solidFill>
                <a:latin typeface="Futura Std Book" panose="020B0502020204020303" pitchFamily="34" charset="0"/>
                <a:ea typeface="+mn-ea"/>
                <a:cs typeface="+mn-cs"/>
              </a:rPr>
              <a:t>Le fasi del Progetto di Trasformazione Digitale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C2A3B46-9DE3-752D-9DAF-ECAE60319FD9}"/>
              </a:ext>
            </a:extLst>
          </p:cNvPr>
          <p:cNvSpPr txBox="1">
            <a:spLocks/>
          </p:cNvSpPr>
          <p:nvPr/>
        </p:nvSpPr>
        <p:spPr>
          <a:xfrm>
            <a:off x="593124" y="1690688"/>
            <a:ext cx="9860691" cy="485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Test di </a:t>
            </a:r>
            <a:r>
              <a:rPr lang="it-IT" sz="2400" dirty="0" err="1">
                <a:solidFill>
                  <a:srgbClr val="005196"/>
                </a:solidFill>
                <a:latin typeface="Century Gothic" panose="020B0502020202020204" pitchFamily="34" charset="0"/>
              </a:rPr>
              <a:t>Assessment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 Industria 4.0 </a:t>
            </a:r>
          </a:p>
          <a:p>
            <a:pPr>
              <a:buFont typeface="+mj-lt"/>
              <a:buAutoNum type="arabicPeriod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Analisi maturità digitale dell’ azienda</a:t>
            </a:r>
          </a:p>
          <a:p>
            <a:pPr>
              <a:buFont typeface="+mj-lt"/>
              <a:buAutoNum type="arabicPeriod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Report con analisi fabbisogni e Strategia 4.0 </a:t>
            </a:r>
            <a:r>
              <a:rPr lang="it-IT" sz="2400" i="1" dirty="0" err="1">
                <a:solidFill>
                  <a:srgbClr val="005196"/>
                </a:solidFill>
                <a:latin typeface="Century Gothic" panose="020B0502020202020204" pitchFamily="34" charset="0"/>
              </a:rPr>
              <a:t>taylor</a:t>
            </a:r>
            <a:r>
              <a:rPr lang="it-IT" sz="2400" i="1" dirty="0">
                <a:solidFill>
                  <a:srgbClr val="005196"/>
                </a:solidFill>
                <a:latin typeface="Century Gothic" panose="020B0502020202020204" pitchFamily="34" charset="0"/>
              </a:rPr>
              <a:t>-made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 con soluzioni Tecnologiche/Organizzative</a:t>
            </a:r>
          </a:p>
          <a:p>
            <a:pPr>
              <a:buFont typeface="+mj-lt"/>
              <a:buAutoNum type="arabicPeriod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Azioni di accompagnamento e orientamento verso la rete dei partner tecnologici per implementazione</a:t>
            </a:r>
          </a:p>
          <a:p>
            <a:pPr>
              <a:buFont typeface="+mj-lt"/>
              <a:buAutoNum type="arabicPeriod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Individuazione strumenti finanziari a supporto per la realizzazione del progetto </a:t>
            </a:r>
          </a:p>
        </p:txBody>
      </p:sp>
    </p:spTree>
    <p:extLst>
      <p:ext uri="{BB962C8B-B14F-4D97-AF65-F5344CB8AC3E}">
        <p14:creationId xmlns:p14="http://schemas.microsoft.com/office/powerpoint/2010/main" val="35255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E6E682F-0594-270C-E32B-815058C6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57" y="154363"/>
            <a:ext cx="624885" cy="8136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24A8AA-704F-461D-E4FA-487266FA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" y="311127"/>
            <a:ext cx="11205519" cy="1379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it-IT" sz="2800" dirty="0">
                <a:solidFill>
                  <a:srgbClr val="005196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rgbClr val="005196"/>
                </a:solidFill>
                <a:latin typeface="Century Gothic" panose="020B0502020202020204" pitchFamily="34" charset="0"/>
              </a:rPr>
              <a:t>Le  </a:t>
            </a:r>
            <a:r>
              <a:rPr lang="it-IT" sz="2800" b="1" dirty="0">
                <a:solidFill>
                  <a:srgbClr val="005196"/>
                </a:solidFill>
                <a:latin typeface="Century Gothic" panose="020B0502020202020204" pitchFamily="34" charset="0"/>
              </a:rPr>
              <a:t>aree di applicazione aziendali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C2A3B46-9DE3-752D-9DAF-ECAE60319FD9}"/>
              </a:ext>
            </a:extLst>
          </p:cNvPr>
          <p:cNvSpPr txBox="1">
            <a:spLocks/>
          </p:cNvSpPr>
          <p:nvPr/>
        </p:nvSpPr>
        <p:spPr>
          <a:xfrm>
            <a:off x="593124" y="1690688"/>
            <a:ext cx="9860691" cy="485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400" b="1" dirty="0">
              <a:solidFill>
                <a:srgbClr val="FF0000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Progettazione 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Produzione 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Qualità 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Manutenzione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Logistica 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Supply Chain 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 Risorse umane 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 Marketing </a:t>
            </a:r>
          </a:p>
          <a:p>
            <a:pPr lvl="0" algn="just">
              <a:buFont typeface="Wingdings" pitchFamily="2" charset="2"/>
              <a:buChar char="q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Finanza</a:t>
            </a:r>
          </a:p>
          <a:p>
            <a:pPr marL="685800" indent="-342900" algn="just">
              <a:buFont typeface="Wingdings" pitchFamily="2" charset="2"/>
              <a:buChar char="Ø"/>
            </a:pPr>
            <a:endParaRPr lang="it-IT" sz="2400" dirty="0">
              <a:solidFill>
                <a:srgbClr val="005196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it-IT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it-IT" sz="2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2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3E6E682F-0594-270C-E32B-815058C6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909" y="311127"/>
            <a:ext cx="624885" cy="8136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24A8AA-704F-461D-E4FA-487266FA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5" y="311127"/>
            <a:ext cx="11069595" cy="813601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5196"/>
                </a:solidFill>
                <a:latin typeface="Century Gothic" panose="020B0502020202020204" pitchFamily="34" charset="0"/>
              </a:rPr>
              <a:t>LE TECNOLOGIE ABILITANTI 4.0</a:t>
            </a:r>
            <a:br>
              <a:rPr lang="it-IT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it-IT" sz="1100" b="1" dirty="0">
              <a:solidFill>
                <a:srgbClr val="FF0000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C2A3B46-9DE3-752D-9DAF-ECAE60319FD9}"/>
              </a:ext>
            </a:extLst>
          </p:cNvPr>
          <p:cNvSpPr txBox="1">
            <a:spLocks/>
          </p:cNvSpPr>
          <p:nvPr/>
        </p:nvSpPr>
        <p:spPr>
          <a:xfrm>
            <a:off x="457199" y="1001423"/>
            <a:ext cx="9860691" cy="485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400" b="1" dirty="0">
              <a:solidFill>
                <a:srgbClr val="FF0000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Manifattura avanzata (soluzioni)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Manifattura additiva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Realtà aumentata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Simulazione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Integrazione orizzontale/verticale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IoT (Internet of </a:t>
            </a:r>
            <a:r>
              <a:rPr lang="it-IT" sz="2400" dirty="0" err="1">
                <a:solidFill>
                  <a:srgbClr val="005196"/>
                </a:solidFill>
                <a:latin typeface="Century Gothic" panose="020B0502020202020204" pitchFamily="34" charset="0"/>
              </a:rPr>
              <a:t>Things</a:t>
            </a: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)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Cloud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Sicurezza informatica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Big Data and Analytics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Blockchain </a:t>
            </a:r>
          </a:p>
          <a:p>
            <a:pPr marL="800100" indent="-457200">
              <a:buFont typeface="Wingdings" pitchFamily="2" charset="2"/>
              <a:buChar char="Ø"/>
            </a:pPr>
            <a:r>
              <a:rPr lang="it-IT" sz="2400" dirty="0">
                <a:solidFill>
                  <a:srgbClr val="005196"/>
                </a:solidFill>
                <a:latin typeface="Century Gothic" panose="020B0502020202020204" pitchFamily="34" charset="0"/>
              </a:rPr>
              <a:t>Intelligenza Artificiale/Machine learning</a:t>
            </a:r>
          </a:p>
          <a:p>
            <a:pPr marL="685800" indent="-342900" algn="just">
              <a:buFont typeface="Wingdings" pitchFamily="2" charset="2"/>
              <a:buChar char="Ø"/>
            </a:pPr>
            <a:endParaRPr lang="it-IT" sz="2400" dirty="0">
              <a:solidFill>
                <a:srgbClr val="005196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it-IT" sz="1600" dirty="0">
              <a:solidFill>
                <a:srgbClr val="005196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it-IT" sz="2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1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61D9A2B-08A7-46C7-AE17-5FE24862BF80}"/>
              </a:ext>
            </a:extLst>
          </p:cNvPr>
          <p:cNvSpPr txBox="1">
            <a:spLocks/>
          </p:cNvSpPr>
          <p:nvPr/>
        </p:nvSpPr>
        <p:spPr>
          <a:xfrm>
            <a:off x="1608953" y="594066"/>
            <a:ext cx="7508407" cy="921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0090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it-IT" sz="2800" b="1" u="sng" dirty="0">
                <a:solidFill>
                  <a:srgbClr val="002060"/>
                </a:solidFill>
                <a:latin typeface="Futura Std Book" panose="020B0502020204020303" pitchFamily="34" charset="0"/>
              </a:rPr>
              <a:t>Assessment «Industria 4.0»</a:t>
            </a:r>
            <a:br>
              <a:rPr lang="it-IT" sz="2800" b="1" dirty="0">
                <a:solidFill>
                  <a:srgbClr val="002060"/>
                </a:solidFill>
                <a:latin typeface="Futura Std Book" panose="020B0502020204020303" pitchFamily="34" charset="0"/>
              </a:rPr>
            </a:b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E5F006-10D1-4A3A-B2AE-34732BB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53" y="2491713"/>
            <a:ext cx="4059338" cy="24470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DC49964-7561-4A63-B0F8-9948267B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200" y="2691985"/>
            <a:ext cx="4403099" cy="2046514"/>
          </a:xfrm>
          <a:prstGeom prst="rect">
            <a:avLst/>
          </a:prstGeom>
        </p:spPr>
      </p:pic>
      <p:sp>
        <p:nvSpPr>
          <p:cNvPr id="8" name="CasellaDiTesto 13">
            <a:extLst>
              <a:ext uri="{FF2B5EF4-FFF2-40B4-BE49-F238E27FC236}">
                <a16:creationId xmlns:a16="http://schemas.microsoft.com/office/drawing/2014/main" id="{902F30C0-1FF8-4B00-A699-FC6F9F471AD0}"/>
              </a:ext>
            </a:extLst>
          </p:cNvPr>
          <p:cNvSpPr txBox="1"/>
          <p:nvPr/>
        </p:nvSpPr>
        <p:spPr>
          <a:xfrm>
            <a:off x="1546201" y="1612800"/>
            <a:ext cx="96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  <a:latin typeface="Futura Std Book" panose="020B0502020204020303" pitchFamily="34" charset="0"/>
                <a:ea typeface="+mj-ea"/>
              </a:rPr>
              <a:t>Gli elementi analizzati per definire il livello di </a:t>
            </a:r>
            <a:r>
              <a:rPr lang="it-IT" b="1" u="sng" dirty="0">
                <a:solidFill>
                  <a:srgbClr val="0070C0"/>
                </a:solidFill>
                <a:latin typeface="Futura Std Book" panose="020B0502020204020303" pitchFamily="34" charset="0"/>
                <a:ea typeface="+mj-ea"/>
              </a:rPr>
              <a:t>maturità digitale </a:t>
            </a:r>
            <a:r>
              <a:rPr lang="it-IT" b="1" dirty="0">
                <a:solidFill>
                  <a:srgbClr val="0070C0"/>
                </a:solidFill>
                <a:latin typeface="Futura Std Book" panose="020B0502020204020303" pitchFamily="34" charset="0"/>
                <a:ea typeface="+mj-ea"/>
              </a:rPr>
              <a:t>dell’impresa</a:t>
            </a:r>
          </a:p>
        </p:txBody>
      </p:sp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22FDFC59-1FC6-4413-ACA4-A976F5B20FF1}"/>
              </a:ext>
            </a:extLst>
          </p:cNvPr>
          <p:cNvSpPr/>
          <p:nvPr/>
        </p:nvSpPr>
        <p:spPr>
          <a:xfrm rot="5400000">
            <a:off x="5384717" y="3473286"/>
            <a:ext cx="987068" cy="30694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FED17A-7860-442F-8716-97B4A6422DC9}"/>
              </a:ext>
            </a:extLst>
          </p:cNvPr>
          <p:cNvSpPr txBox="1"/>
          <p:nvPr/>
        </p:nvSpPr>
        <p:spPr>
          <a:xfrm>
            <a:off x="1546202" y="5817687"/>
            <a:ext cx="12089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i="1" dirty="0">
                <a:latin typeface="Futura Std Book" panose="020B0502020204020303" pitchFamily="34" charset="0"/>
              </a:rPr>
              <a:t>Fonte = Politecnico di Milano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240D778-70A1-4352-85C8-909125B2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769784D-62D1-0742-873F-8F93995B5E80}" type="slidenum">
              <a:rPr lang="it-IT" sz="1000">
                <a:solidFill>
                  <a:srgbClr val="7F7F7F"/>
                </a:solidFill>
              </a:rPr>
              <a:pPr algn="r"/>
              <a:t>7</a:t>
            </a:fld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3" name="Immagine 2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B31B2B99-CF4D-6DEA-0C45-AC6B6C287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909" y="311127"/>
            <a:ext cx="624885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150166" y="1244933"/>
            <a:ext cx="8076963" cy="12599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0090"/>
                </a:solidFill>
                <a:latin typeface="Futura"/>
                <a:ea typeface="+mj-ea"/>
                <a:cs typeface="Futura"/>
              </a:defRPr>
            </a:lvl1pPr>
          </a:lstStyle>
          <a:p>
            <a:pPr algn="ctr"/>
            <a:br>
              <a:rPr lang="it-IT" sz="2800" b="1" dirty="0"/>
            </a:br>
            <a:br>
              <a:rPr lang="it-IT" b="1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19AAAA-8C80-407D-9E9E-10776154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29" y="1016910"/>
            <a:ext cx="8435571" cy="4743945"/>
          </a:xfrm>
          <a:prstGeom prst="rect">
            <a:avLst/>
          </a:prstGeom>
        </p:spPr>
      </p:pic>
      <p:sp>
        <p:nvSpPr>
          <p:cNvPr id="68" name="Titolo 1">
            <a:extLst>
              <a:ext uri="{FF2B5EF4-FFF2-40B4-BE49-F238E27FC236}">
                <a16:creationId xmlns:a16="http://schemas.microsoft.com/office/drawing/2014/main" id="{57693107-D7DE-4E57-A021-0CFEC8C069F4}"/>
              </a:ext>
            </a:extLst>
          </p:cNvPr>
          <p:cNvSpPr txBox="1">
            <a:spLocks/>
          </p:cNvSpPr>
          <p:nvPr/>
        </p:nvSpPr>
        <p:spPr>
          <a:xfrm>
            <a:off x="2247561" y="977991"/>
            <a:ext cx="8276441" cy="12599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0090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it-IT" sz="2400" b="1" dirty="0">
                <a:solidFill>
                  <a:srgbClr val="002060"/>
                </a:solidFill>
                <a:latin typeface="Futura Std Book" panose="020B0502020204020303" pitchFamily="34" charset="0"/>
              </a:rPr>
              <a:t>Misurazione della maturità Digitale</a:t>
            </a:r>
            <a:br>
              <a:rPr lang="en-US" sz="2400" b="1" dirty="0">
                <a:solidFill>
                  <a:schemeClr val="tx1"/>
                </a:solidFill>
                <a:latin typeface="Futura Std Book" panose="020B0502020204020303" pitchFamily="34" charset="0"/>
              </a:rPr>
            </a:br>
            <a:br>
              <a:rPr lang="it-IT" sz="2800" b="1" dirty="0"/>
            </a:br>
            <a:br>
              <a:rPr lang="it-IT" sz="2800" b="1" dirty="0"/>
            </a:br>
            <a:br>
              <a:rPr lang="it-IT" b="1" dirty="0"/>
            </a:br>
            <a:endParaRPr lang="it-IT" dirty="0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4FDD9799-648A-4BBD-87E4-E4BF297A3AE3}"/>
              </a:ext>
            </a:extLst>
          </p:cNvPr>
          <p:cNvSpPr txBox="1"/>
          <p:nvPr/>
        </p:nvSpPr>
        <p:spPr>
          <a:xfrm>
            <a:off x="1806979" y="4463487"/>
            <a:ext cx="1475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700" b="1" u="sng" dirty="0">
                <a:latin typeface="Futura Std Book" panose="020B0502020204020303" pitchFamily="34" charset="0"/>
              </a:rPr>
              <a:t>Livello 1</a:t>
            </a:r>
          </a:p>
          <a:p>
            <a:pPr algn="just"/>
            <a:endParaRPr lang="it-IT" sz="700" b="1" u="sng" dirty="0">
              <a:latin typeface="Futura Std Book" panose="020B0502020204020303" pitchFamily="34" charset="0"/>
            </a:endParaRPr>
          </a:p>
          <a:p>
            <a:pPr algn="just"/>
            <a:r>
              <a:rPr lang="it-IT" sz="700" b="1" dirty="0">
                <a:latin typeface="Futura Std Book" panose="020B0502020204020303" pitchFamily="34" charset="0"/>
              </a:rPr>
              <a:t>Processi poco controllati</a:t>
            </a:r>
            <a:r>
              <a:rPr lang="it-IT" sz="700" dirty="0">
                <a:latin typeface="Futura Std Book" panose="020B0502020204020303" pitchFamily="34" charset="0"/>
              </a:rPr>
              <a:t>, gestiti ad hoc e solo </a:t>
            </a:r>
            <a:r>
              <a:rPr lang="it-IT" sz="700" b="1" dirty="0">
                <a:latin typeface="Futura Std Book" panose="020B0502020204020303" pitchFamily="34" charset="0"/>
              </a:rPr>
              <a:t>reattivamente</a:t>
            </a:r>
            <a:r>
              <a:rPr lang="it-IT" sz="700" dirty="0">
                <a:latin typeface="Futura Std Book" panose="020B0502020204020303" pitchFamily="34" charset="0"/>
              </a:rPr>
              <a:t>, scarsa maturità digitale/preparazione al cambiamento, </a:t>
            </a:r>
            <a:r>
              <a:rPr lang="it-IT" sz="700" b="1" dirty="0">
                <a:latin typeface="Futura Std Book" panose="020B0502020204020303" pitchFamily="34" charset="0"/>
              </a:rPr>
              <a:t>tecnologie e sistemi poco avanzati</a:t>
            </a:r>
            <a:endParaRPr lang="it-IT" sz="700" dirty="0">
              <a:latin typeface="Futura Std Book" panose="020B0502020204020303" pitchFamily="34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83DA6D8-BA9F-4E56-AD56-C0641E97CBC7}"/>
              </a:ext>
            </a:extLst>
          </p:cNvPr>
          <p:cNvSpPr txBox="1"/>
          <p:nvPr/>
        </p:nvSpPr>
        <p:spPr>
          <a:xfrm>
            <a:off x="3526136" y="4408893"/>
            <a:ext cx="15394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700" b="1" u="sng" dirty="0">
                <a:latin typeface="Futura Std Book" panose="020B0502020204020303" pitchFamily="34" charset="0"/>
              </a:rPr>
              <a:t>Livello 2</a:t>
            </a:r>
          </a:p>
          <a:p>
            <a:pPr algn="just"/>
            <a:endParaRPr lang="it-IT" sz="700" b="1" u="sng" dirty="0">
              <a:latin typeface="Futura Std Book" panose="020B0502020204020303" pitchFamily="34" charset="0"/>
            </a:endParaRPr>
          </a:p>
          <a:p>
            <a:pPr algn="just"/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 parzialmente controllati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sviluppati con tecnologie e sistemi poco avanzati o non integrati e </a:t>
            </a:r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gestiti esclusivamente a partire dall’esperienza dell’imprenditore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amministratore delegato o manager di area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limitata maturità digitale/preparazione al cambiamento.</a:t>
            </a:r>
          </a:p>
          <a:p>
            <a:pPr algn="just"/>
            <a:r>
              <a:rPr lang="it-IT" sz="700" dirty="0">
                <a:latin typeface="Futura Std Book" panose="020B0502020204020303" pitchFamily="34" charset="0"/>
              </a:rPr>
              <a:t> 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C79A5E1C-5E3B-4F3F-8FF7-C4F88712F73D}"/>
              </a:ext>
            </a:extLst>
          </p:cNvPr>
          <p:cNvSpPr txBox="1"/>
          <p:nvPr/>
        </p:nvSpPr>
        <p:spPr>
          <a:xfrm>
            <a:off x="5325224" y="4408893"/>
            <a:ext cx="162021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u="sng" dirty="0">
                <a:latin typeface="Futura Std Book" panose="020B0502020204020303" pitchFamily="34" charset="0"/>
              </a:rPr>
              <a:t>Livello  3</a:t>
            </a:r>
          </a:p>
          <a:p>
            <a:endParaRPr lang="it-IT" sz="700" b="1" u="sng" dirty="0">
              <a:latin typeface="Futura Std Book" panose="020B0502020204020303" pitchFamily="34" charset="0"/>
            </a:endParaRPr>
          </a:p>
          <a:p>
            <a:pPr algn="just"/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 discretamente controllati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sviluppati con tecnologie e sistemi parzialmente integrati ed automatizzati e </a:t>
            </a:r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gestiti in maniera parzialmente integrata attraverso le diverse funzioni aziendali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discreta maturità digitale/preparazione al cambiamento.</a:t>
            </a:r>
          </a:p>
          <a:p>
            <a:endParaRPr lang="it-IT" sz="700" b="1" u="sng" dirty="0">
              <a:latin typeface="Futura Std Book" panose="020B0502020204020303" pitchFamily="34" charset="0"/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96C44FFD-7EC6-4BE3-AD98-7EC89C74DB0C}"/>
              </a:ext>
            </a:extLst>
          </p:cNvPr>
          <p:cNvSpPr txBox="1"/>
          <p:nvPr/>
        </p:nvSpPr>
        <p:spPr>
          <a:xfrm>
            <a:off x="7264109" y="4408893"/>
            <a:ext cx="15394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700" b="1" u="sng" dirty="0">
                <a:latin typeface="Futura Std Book" panose="020B0502020204020303" pitchFamily="34" charset="0"/>
              </a:rPr>
              <a:t>Livello  4</a:t>
            </a:r>
          </a:p>
          <a:p>
            <a:pPr algn="just"/>
            <a:endParaRPr lang="it-IT" sz="700" b="1" u="sng" dirty="0">
              <a:latin typeface="Futura Std Book" panose="020B0502020204020303" pitchFamily="34" charset="0"/>
            </a:endParaRPr>
          </a:p>
          <a:p>
            <a:pPr algn="just"/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 generalmente controllati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sviluppati con tecnologie  e sistemi in maggioranza integrati ed automatizzati e </a:t>
            </a:r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gestiti in maniera generalmente integrata attraverso le diverse funzioni aziendali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buona maturità digitale/preparazione al cambiamento.</a:t>
            </a:r>
          </a:p>
          <a:p>
            <a:pPr algn="just"/>
            <a:endParaRPr lang="it-IT" sz="700" b="1" u="sng" dirty="0">
              <a:latin typeface="Futura Std Book" panose="020B0502020204020303" pitchFamily="34" charset="0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27684012-3B3A-42BA-963D-2C9EE6429527}"/>
              </a:ext>
            </a:extLst>
          </p:cNvPr>
          <p:cNvSpPr txBox="1"/>
          <p:nvPr/>
        </p:nvSpPr>
        <p:spPr>
          <a:xfrm>
            <a:off x="9175912" y="4408895"/>
            <a:ext cx="1539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b="1" u="sng" dirty="0">
                <a:latin typeface="Futura Std Book" panose="020B0502020204020303" pitchFamily="34" charset="0"/>
              </a:rPr>
              <a:t>Livello  5</a:t>
            </a:r>
          </a:p>
          <a:p>
            <a:endParaRPr lang="it-IT" sz="700" b="1" u="sng" dirty="0">
              <a:latin typeface="Futura Std Book" panose="020B0502020204020303" pitchFamily="34" charset="0"/>
            </a:endParaRPr>
          </a:p>
          <a:p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 sistematicamente controllati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sviluppati con tecnologie e sistemi avanzati e </a:t>
            </a:r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gestiti in maniera integrata attraverso le diverse funzioni aziendali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700" b="1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ottima maturità digitale/preparazione al cambiamento</a:t>
            </a:r>
            <a:r>
              <a:rPr lang="it-IT" sz="7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700" b="1" u="sng" dirty="0">
              <a:latin typeface="Futura Std Book" panose="020B0502020204020303" pitchFamily="34" charset="0"/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B55ADB8-EA81-403C-9D31-371B9A5D7F7F}"/>
              </a:ext>
            </a:extLst>
          </p:cNvPr>
          <p:cNvSpPr txBox="1"/>
          <p:nvPr/>
        </p:nvSpPr>
        <p:spPr>
          <a:xfrm>
            <a:off x="1546202" y="5807639"/>
            <a:ext cx="12089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i="1" dirty="0">
                <a:latin typeface="Futura Std Book" panose="020B0502020204020303" pitchFamily="34" charset="0"/>
              </a:rPr>
              <a:t>Fonte = Politecnico di Milano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23D00A8-76A1-4C89-8CD9-7F7FD431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769784D-62D1-0742-873F-8F93995B5E80}" type="slidenum">
              <a:rPr lang="it-IT" sz="1000">
                <a:solidFill>
                  <a:srgbClr val="7F7F7F"/>
                </a:solidFill>
              </a:rPr>
              <a:pPr algn="r"/>
              <a:t>8</a:t>
            </a:fld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2" name="Immagine 1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A3057028-7C85-2120-D2EF-C830137F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909" y="311127"/>
            <a:ext cx="624885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768B7-FEB5-9C21-640B-CFE7FCF1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84"/>
            <a:ext cx="10515600" cy="1396399"/>
          </a:xfrm>
        </p:spPr>
        <p:txBody>
          <a:bodyPr>
            <a:noAutofit/>
          </a:bodyPr>
          <a:lstStyle/>
          <a:p>
            <a:pPr algn="ctr"/>
            <a:br>
              <a:rPr lang="it-IT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it-IT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it-IT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it-IT" sz="3200" b="1" i="1" dirty="0">
                <a:solidFill>
                  <a:srgbClr val="005196"/>
                </a:solidFill>
                <a:latin typeface="Century Gothic" panose="020B0502020202020204" pitchFamily="34" charset="0"/>
                <a:ea typeface="+mn-ea"/>
                <a:cs typeface="+mn-cs"/>
              </a:rPr>
              <a:t>P.R.I.D.E. </a:t>
            </a:r>
            <a:br>
              <a:rPr lang="it-IT" sz="2800" b="1" i="1" dirty="0">
                <a:solidFill>
                  <a:srgbClr val="00519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i="1" dirty="0">
                <a:solidFill>
                  <a:srgbClr val="00519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Polo Regionale per l’Innovazione Digitale Evoluta </a:t>
            </a:r>
            <a:br>
              <a:rPr lang="it-IT" sz="2800" dirty="0">
                <a:solidFill>
                  <a:srgbClr val="00519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rgbClr val="0070C0"/>
                </a:solidFill>
                <a:effectLst/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1B49D3-14E9-48DF-E60C-4F042BFC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28" y="4580832"/>
            <a:ext cx="9036896" cy="206028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607280-FBC4-8730-8CDD-2627EE718B65}"/>
              </a:ext>
            </a:extLst>
          </p:cNvPr>
          <p:cNvSpPr txBox="1"/>
          <p:nvPr/>
        </p:nvSpPr>
        <p:spPr>
          <a:xfrm>
            <a:off x="459614" y="1696674"/>
            <a:ext cx="114457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51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il progetto P.R.I.D.E. “Polo Regionale per l’Innovazione Digitale Evoluta”, il  Campania DIH è entrato a far parte della rete dei 13 </a:t>
            </a:r>
            <a:r>
              <a:rPr lang="it-IT" sz="2000" dirty="0" err="1">
                <a:solidFill>
                  <a:srgbClr val="0051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2000" dirty="0">
                <a:solidFill>
                  <a:srgbClr val="0051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Innovation Hubs (EDIH), cui la Commissione Europea ha deciso di affidare:</a:t>
            </a:r>
          </a:p>
          <a:p>
            <a:endParaRPr lang="it-IT" sz="2000" dirty="0">
              <a:solidFill>
                <a:srgbClr val="005196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i="1" dirty="0">
                <a:solidFill>
                  <a:srgbClr val="00519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“il compito di assicurare la transizione digitale dell’industria, con particolare riferimento alle PMI, e della pubblica amministrazione attraverso l’adozione delle tecnologie digitali avanzate, Intelligenza Artificiale, Calcolo ad Alte Prestazioni, Sicurezza Informatica”</a:t>
            </a:r>
          </a:p>
          <a:p>
            <a:r>
              <a:rPr lang="it-IT" sz="1800" dirty="0">
                <a:solidFill>
                  <a:srgbClr val="005196"/>
                </a:solidFill>
                <a:effectLst/>
                <a:latin typeface="UICTFontTextStyleBody"/>
                <a:ea typeface="Times New Roman" panose="02020603050405020304" pitchFamily="18" charset="0"/>
              </a:rPr>
              <a:t> </a:t>
            </a:r>
            <a:endParaRPr lang="it-IT" sz="1800" dirty="0">
              <a:solidFill>
                <a:srgbClr val="0051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770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1040</Words>
  <Application>Microsoft Macintosh PowerPoint</Application>
  <PresentationFormat>Widescreen</PresentationFormat>
  <Paragraphs>126</Paragraphs>
  <Slides>18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Futura</vt:lpstr>
      <vt:lpstr>Futura Std Book</vt:lpstr>
      <vt:lpstr>Times New Roman</vt:lpstr>
      <vt:lpstr>UICTFontTextStyleBody</vt:lpstr>
      <vt:lpstr>Wingdings</vt:lpstr>
      <vt:lpstr>Tema di Office</vt:lpstr>
      <vt:lpstr>   LA MISSION DEL CAMPANIA DIH   colmare il divario esistente tra le esigenze di digitalizzazione  presenti nelle industrie e le soluzioni  attuabili   </vt:lpstr>
      <vt:lpstr>Presentazione standard di PowerPoint</vt:lpstr>
      <vt:lpstr>Presentazione standard di PowerPoint</vt:lpstr>
      <vt:lpstr>Le fasi del Progetto di Trasformazione Digitale </vt:lpstr>
      <vt:lpstr> Le  aree di applicazione aziendali </vt:lpstr>
      <vt:lpstr>LE TECNOLOGIE ABILITANTI 4.0 </vt:lpstr>
      <vt:lpstr>Presentazione standard di PowerPoint</vt:lpstr>
      <vt:lpstr>Presentazione standard di PowerPoint</vt:lpstr>
      <vt:lpstr>   P.R.I.D.E.  Polo Regionale per l’Innovazione Digitale Evoluta   </vt:lpstr>
      <vt:lpstr>MISSIONE E GOVERNANCE</vt:lpstr>
      <vt:lpstr>Presentazione standard di PowerPoint</vt:lpstr>
      <vt:lpstr>SVILUPPO ECOSISTEMA PER LA DIGITALIZZAZIONE</vt:lpstr>
      <vt:lpstr>Presentazione standard di PowerPoint</vt:lpstr>
      <vt:lpstr>Presentazione standard di PowerPoint</vt:lpstr>
      <vt:lpstr>Presentazione standard di PowerPoint</vt:lpstr>
      <vt:lpstr>ALCUNI ESEMPI DI  SOLUZIONI TECNOLOGICHE</vt:lpstr>
      <vt:lpstr>INTELLIGENZA ARTIFICIALE</vt:lpstr>
      <vt:lpstr>CALCOLO AD ALTE PRESTAZIONI E SICUREZZA INFORMATICA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P.R.I.D.E.   Polo Regionale per l’Innovazione Digitale Evoluta  (Regional Pole For Advanced Digital Innovation)  </dc:title>
  <dc:creator>Campania Dih</dc:creator>
  <cp:lastModifiedBy>Campania Dih</cp:lastModifiedBy>
  <cp:revision>15</cp:revision>
  <dcterms:created xsi:type="dcterms:W3CDTF">2022-10-06T07:48:30Z</dcterms:created>
  <dcterms:modified xsi:type="dcterms:W3CDTF">2022-10-21T09:45:51Z</dcterms:modified>
</cp:coreProperties>
</file>