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5" r:id="rId2"/>
  </p:sldMasterIdLst>
  <p:notesMasterIdLst>
    <p:notesMasterId r:id="rId14"/>
  </p:notesMasterIdLst>
  <p:sldIdLst>
    <p:sldId id="337" r:id="rId3"/>
    <p:sldId id="356" r:id="rId4"/>
    <p:sldId id="358" r:id="rId5"/>
    <p:sldId id="360" r:id="rId6"/>
    <p:sldId id="359" r:id="rId7"/>
    <p:sldId id="361" r:id="rId8"/>
    <p:sldId id="362" r:id="rId9"/>
    <p:sldId id="363" r:id="rId10"/>
    <p:sldId id="357" r:id="rId11"/>
    <p:sldId id="350" r:id="rId12"/>
    <p:sldId id="351" r:id="rId13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na" initials="r" lastIdx="1" clrIdx="0"/>
  <p:cmAuthor id="2" name="Italia Riccio" initials="IR" lastIdx="3" clrIdx="1">
    <p:extLst>
      <p:ext uri="{19B8F6BF-5375-455C-9EA6-DF929625EA0E}">
        <p15:presenceInfo xmlns:p15="http://schemas.microsoft.com/office/powerpoint/2012/main" userId="S::iriccio@sviluppocampania.it::b38bc9c3-f32b-456c-aafa-6b6d409c6f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CC6"/>
    <a:srgbClr val="7BBDAC"/>
    <a:srgbClr val="65C1D3"/>
    <a:srgbClr val="CECEEF"/>
    <a:srgbClr val="A30939"/>
    <a:srgbClr val="99BCE4"/>
    <a:srgbClr val="D84459"/>
    <a:srgbClr val="F21A5D"/>
    <a:srgbClr val="C4190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74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811B769-9C2D-47DF-919C-EE57DA09B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A25127-AD51-4C93-8004-97A842C7EF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226015A-546B-4A57-82CD-1E11426BAC21}" type="datetimeFigureOut">
              <a:rPr lang="it-IT" altLang="it-IT"/>
              <a:pPr>
                <a:defRPr/>
              </a:pPr>
              <a:t>10/11/2022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B82F6C83-0F87-4D7B-A3F6-743CBD587D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CD481F95-5F6D-4369-9C4C-B5FB92AF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E9B00-CB64-4162-A985-5B5E9E68D8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766"/>
            <a:ext cx="2945862" cy="497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34AA31-C2A2-44F4-8578-BEC256072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5E56E-35FB-46DA-8988-D7C7287EB7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6595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07C548-5142-46B1-A066-11484A4C2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96F58-47DB-4A49-A6D1-F240ECD9D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54962-E3AF-4E1C-82F6-6025A5B16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105E3-5289-468E-B5A2-7AFCF2C553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277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4AC333-DBE4-4B5D-AE82-9867E3667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73AB0F-29BB-4E91-BF2F-CBEDC2F39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5FF7BD-92D9-4615-8BDB-1B1C5B672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A6813-F93D-42B1-88B0-5843DF1AF1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834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95933-B14B-402C-A350-9338A9584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E8EF2F-4A37-4880-8532-C089279EE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C28BF-6500-4D11-8D60-8BC4FF94D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BA06-69C5-4C55-8355-2EE1A742DB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992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07C548-5142-46B1-A066-11484A4C2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96F58-47DB-4A49-A6D1-F240ECD9D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54962-E3AF-4E1C-82F6-6025A5B16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105E3-5289-468E-B5A2-7AFCF2C5539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2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2B124C-EE11-4621-BBF8-DBAC921B2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D324B4-BB49-49B0-A742-BF9532F40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F43D5D-E4B7-48D2-B896-79EE1472F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6F0D0-F65F-41B5-A799-DD8E227A5D8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07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03F60A-732C-4360-AA7E-8858F49DC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BD9AA2-D764-469A-B8ED-FB24CEA48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FC7A8-9DCB-494B-A145-1DE1B60F9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EC4D0-7816-4EBB-9BEB-EADB776FCE5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0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E0AD1-28BE-429E-8F13-0075B08A7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406A9-57D1-49A4-9F80-C3891A9E4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03933-2415-4726-BEC5-80A7F457E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6C504-5447-4033-A019-24376CDAFB4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18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EADCBF-B737-4DCB-ADA9-77DC68E83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B9ED88-B5D5-4983-9D29-1EA48FA03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BB116E-E550-45EB-9ABC-E385E07E3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E2BDB-71C0-40F1-8C06-D68D3F1F9E2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88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0977F8-0F60-44E7-AA9E-DC2178875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A1C933-FCDE-462E-A02F-7C4CBE961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A6BB7C-0890-486E-9FD4-4E8B0DDC3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378C2-2099-473E-9BDE-AAACB7F5C6F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8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74374E-2A8E-4023-8751-F83D5151F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16E5AC-B9DB-479A-BCAB-BC891818BD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4BF820-9D10-4C8B-AE6D-7B633AA7C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B6BF6-7AB2-4DAE-805C-F9A1A0B9A83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3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0B0AD-7B32-4C1C-BDC1-2C345F6CB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4B5D3-DECB-4D82-B414-0E2A0D015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4FD06-A235-4B74-8D7E-FD7006272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B7DC8-1A2C-4F44-9577-0DE2411078D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2B124C-EE11-4621-BBF8-DBAC921B2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D324B4-BB49-49B0-A742-BF9532F40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F43D5D-E4B7-48D2-B896-79EE1472F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6F0D0-F65F-41B5-A799-DD8E227A5D8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6306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5710C4-3F38-4F16-ABEB-FC8D4BED3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B8C7A-B07B-4EB7-A512-DD6AB9BD4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F4EF2-26D5-4291-BE9A-74851BF55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F939F-8C32-4DBA-8188-E167786FB77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4AC333-DBE4-4B5D-AE82-9867E3667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73AB0F-29BB-4E91-BF2F-CBEDC2F39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5FF7BD-92D9-4615-8BDB-1B1C5B672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A6813-F93D-42B1-88B0-5843DF1AF1C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1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95933-B14B-402C-A350-9338A9584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E8EF2F-4A37-4880-8532-C089279EE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C28BF-6500-4D11-8D60-8BC4FF94D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BA06-69C5-4C55-8355-2EE1A742DBC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1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03F60A-732C-4360-AA7E-8858F49DC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BD9AA2-D764-469A-B8ED-FB24CEA48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FC7A8-9DCB-494B-A145-1DE1B60F9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EC4D0-7816-4EBB-9BEB-EADB776FCE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15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E0AD1-28BE-429E-8F13-0075B08A7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406A9-57D1-49A4-9F80-C3891A9E4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03933-2415-4726-BEC5-80A7F457E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6C504-5447-4033-A019-24376CDAFB4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296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EADCBF-B737-4DCB-ADA9-77DC68E83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B9ED88-B5D5-4983-9D29-1EA48FA03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BB116E-E550-45EB-9ABC-E385E07E3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E2BDB-71C0-40F1-8C06-D68D3F1F9E2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73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0977F8-0F60-44E7-AA9E-DC2178875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A1C933-FCDE-462E-A02F-7C4CBE961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A6BB7C-0890-486E-9FD4-4E8B0DDC3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378C2-2099-473E-9BDE-AAACB7F5C6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544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74374E-2A8E-4023-8751-F83D5151F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16E5AC-B9DB-479A-BCAB-BC891818BD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4BF820-9D10-4C8B-AE6D-7B633AA7C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B6BF6-7AB2-4DAE-805C-F9A1A0B9A8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91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0B0AD-7B32-4C1C-BDC1-2C345F6CB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4B5D3-DECB-4D82-B414-0E2A0D015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4FD06-A235-4B74-8D7E-FD7006272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B7DC8-1A2C-4F44-9577-0DE2411078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892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5710C4-3F38-4F16-ABEB-FC8D4BED3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B8C7A-B07B-4EB7-A512-DD6AB9BD4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F4EF2-26D5-4291-BE9A-74851BF55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F939F-8C32-4DBA-8188-E167786FB77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981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288B24-D86D-4098-96B8-5C504F9CD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EDD6BE-27EF-46F4-BDFA-B884977A1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BB4293-E43D-4D66-818B-B5AA47A3DC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B08466-CB84-4BF7-82CD-029ABB76FA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9DA69D-7DE7-4A4C-8B5B-F653F85622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668483-4397-46E5-8067-60E9DA41C07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288B24-D86D-4098-96B8-5C504F9CD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EDD6BE-27EF-46F4-BDFA-B884977A1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BB4293-E43D-4D66-818B-B5AA47A3DC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B08466-CB84-4BF7-82CD-029ABB76FA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9DA69D-7DE7-4A4C-8B5B-F653F85622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668483-4397-46E5-8067-60E9DA41C07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7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t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garanziacampaniabond.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104FBAFF-6F75-4C78-A267-A6006553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89240"/>
            <a:ext cx="9144000" cy="12687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/>
            <a:r>
              <a:rPr lang="it-IT" sz="3500" b="1" kern="1200" spc="-1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sz="2000" b="1" kern="1200" spc="-1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it-IT" sz="2000" b="1" kern="1200" dirty="0">
                <a:solidFill>
                  <a:srgbClr val="FFFFFF"/>
                </a:solidFill>
                <a:latin typeface="Calibri"/>
                <a:cs typeface="Calibri"/>
              </a:rPr>
              <a:t>resentazione dello strumento</a:t>
            </a:r>
            <a:br>
              <a:rPr lang="it-IT" sz="1800" kern="1200" dirty="0">
                <a:solidFill>
                  <a:srgbClr val="FFFFFF"/>
                </a:solidFill>
                <a:latin typeface="Calibri"/>
                <a:cs typeface="Calibri"/>
              </a:rPr>
            </a:br>
            <a:br>
              <a:rPr lang="it-IT" sz="1800" kern="12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it-IT" sz="1800" kern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1200" kern="1200" dirty="0">
                <a:solidFill>
                  <a:srgbClr val="FFFFFF"/>
                </a:solidFill>
                <a:latin typeface="Calibri"/>
                <a:cs typeface="Calibri"/>
              </a:rPr>
              <a:t>Venerdì 11 novembre 2022 ore 11.00</a:t>
            </a:r>
            <a:br>
              <a:rPr lang="it-IT" sz="1200" kern="12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it-IT" sz="1200" kern="1200" dirty="0">
                <a:solidFill>
                  <a:srgbClr val="FFFFFF"/>
                </a:solidFill>
                <a:latin typeface="Calibri"/>
                <a:cs typeface="Calibri"/>
              </a:rPr>
              <a:t>   SALERNO – Camera di Commercio</a:t>
            </a:r>
            <a:br>
              <a:rPr lang="it-IT" sz="1200" kern="1200" dirty="0">
                <a:solidFill>
                  <a:srgbClr val="FFFFFF"/>
                </a:solidFill>
                <a:latin typeface="Calibri"/>
                <a:cs typeface="Calibri"/>
              </a:rPr>
            </a:br>
            <a:endParaRPr lang="it-IT" sz="1200" kern="1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112A7A30-7CB8-4CF6-8336-B4DB59E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92" y="63180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755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112A7A30-7CB8-4CF6-8336-B4DB59E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92" y="63180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</a:p>
        </p:txBody>
      </p:sp>
      <p:pic>
        <p:nvPicPr>
          <p:cNvPr id="11" name="pasted-image.tiff" descr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00" y="3439018"/>
            <a:ext cx="356883" cy="4163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aserta…"/>
          <p:cNvSpPr txBox="1"/>
          <p:nvPr/>
        </p:nvSpPr>
        <p:spPr>
          <a:xfrm>
            <a:off x="4942148" y="1379325"/>
            <a:ext cx="7964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Caserta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</a:t>
            </a:r>
            <a:r>
              <a:rPr dirty="0"/>
              <a:t> </a:t>
            </a:r>
          </a:p>
        </p:txBody>
      </p:sp>
      <p:sp>
        <p:nvSpPr>
          <p:cNvPr id="6" name="Titolo 23"/>
          <p:cNvSpPr>
            <a:spLocks noGrp="1"/>
          </p:cNvSpPr>
          <p:nvPr>
            <p:ph type="title"/>
          </p:nvPr>
        </p:nvSpPr>
        <p:spPr>
          <a:xfrm>
            <a:off x="372676" y="1320147"/>
            <a:ext cx="8627816" cy="430887"/>
          </a:xfrm>
        </p:spPr>
        <p:txBody>
          <a:bodyPr>
            <a:normAutofit fontScale="90000"/>
          </a:bodyPr>
          <a:lstStyle/>
          <a:p>
            <a:r>
              <a:rPr lang="it-IT" sz="2800" b="1" dirty="0"/>
              <a:t>Garanzia Campania Bond II: struttura dell’operazione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39552" y="1925702"/>
            <a:ext cx="3828113" cy="3739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00154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1050" b="1" dirty="0">
                <a:solidFill>
                  <a:srgbClr val="001548"/>
                </a:solidFill>
                <a:latin typeface="+mj-lt"/>
                <a:ea typeface="Times New Roman" pitchFamily="18" charset="0"/>
                <a:cs typeface="Arial" pitchFamily="34" charset="0"/>
              </a:rPr>
              <a:t>Fase 1: </a:t>
            </a:r>
          </a:p>
          <a:p>
            <a:pPr algn="ctr" eaLnBrk="1" hangingPunct="1"/>
            <a:r>
              <a:rPr lang="it-IT" altLang="it-IT" sz="1050" b="1" dirty="0">
                <a:solidFill>
                  <a:srgbClr val="001548"/>
                </a:solidFill>
                <a:latin typeface="+mj-lt"/>
                <a:ea typeface="Times New Roman" pitchFamily="18" charset="0"/>
                <a:cs typeface="Arial" pitchFamily="34" charset="0"/>
              </a:rPr>
              <a:t>Emissione dei Minibond da parte delle PMI Campane</a:t>
            </a:r>
            <a:endParaRPr lang="it-IT" altLang="it-IT" sz="1050" dirty="0">
              <a:solidFill>
                <a:srgbClr val="001548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42737" y="3032984"/>
            <a:ext cx="1079864" cy="251188"/>
          </a:xfrm>
          <a:prstGeom prst="roundRect">
            <a:avLst/>
          </a:prstGeom>
          <a:solidFill>
            <a:srgbClr val="00154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950" dirty="0">
                <a:solidFill>
                  <a:srgbClr val="FFFFFF"/>
                </a:solidFill>
                <a:latin typeface="+mj-lt"/>
                <a:ea typeface="Times New Roman" pitchFamily="18" charset="0"/>
                <a:cs typeface="Arial" pitchFamily="34" charset="0"/>
              </a:rPr>
              <a:t>Società emittente 1</a:t>
            </a:r>
            <a:endParaRPr lang="it-IT" altLang="it-IT" sz="950" dirty="0">
              <a:latin typeface="+mj-lt"/>
              <a:cs typeface="Arial" pitchFamily="34" charset="0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2123243" y="3176972"/>
            <a:ext cx="1586024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950" u="sng">
              <a:latin typeface="+mj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191892" y="2960948"/>
            <a:ext cx="1517385" cy="1876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950" dirty="0">
                <a:latin typeface="+mj-lt"/>
                <a:ea typeface="Times New Roman" pitchFamily="18" charset="0"/>
                <a:cs typeface="Arial" pitchFamily="34" charset="0"/>
              </a:rPr>
              <a:t>Emissione </a:t>
            </a:r>
            <a:r>
              <a:rPr lang="it-IT" altLang="it-IT" sz="950" i="1" dirty="0">
                <a:latin typeface="+mj-lt"/>
                <a:ea typeface="Times New Roman" pitchFamily="18" charset="0"/>
                <a:cs typeface="Arial" pitchFamily="34" charset="0"/>
              </a:rPr>
              <a:t>Minibond</a:t>
            </a:r>
            <a:endParaRPr lang="it-IT" altLang="it-IT" sz="950" i="1" dirty="0">
              <a:latin typeface="+mj-lt"/>
              <a:cs typeface="Arial" pitchFamily="34" charset="0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2094870" y="3297835"/>
            <a:ext cx="1586875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950" u="sng">
              <a:latin typeface="+mj-lt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844574" y="2965535"/>
            <a:ext cx="988265" cy="1259081"/>
          </a:xfrm>
          <a:prstGeom prst="rect">
            <a:avLst/>
          </a:prstGeom>
          <a:solidFill>
            <a:srgbClr val="747A8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54000" tIns="45720" rIns="5400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it-IT" altLang="it-IT" sz="950" b="1" u="sng" dirty="0">
              <a:solidFill>
                <a:srgbClr val="FFFFFF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1" hangingPunct="1"/>
            <a:r>
              <a:rPr lang="it-IT" altLang="it-IT" sz="950" b="1" dirty="0">
                <a:solidFill>
                  <a:schemeClr val="bg1"/>
                </a:solidFill>
                <a:latin typeface="+mj-lt"/>
                <a:ea typeface="Times New Roman" pitchFamily="18" charset="0"/>
              </a:rPr>
              <a:t>SPV</a:t>
            </a:r>
            <a:endParaRPr lang="it-IT" altLang="it-IT" sz="950" b="1" dirty="0">
              <a:solidFill>
                <a:srgbClr val="FFFFFF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1" hangingPunct="1"/>
            <a:r>
              <a:rPr lang="it-IT" altLang="it-IT" sz="950" b="1" dirty="0">
                <a:solidFill>
                  <a:schemeClr val="bg1"/>
                </a:solidFill>
                <a:latin typeface="+mj-lt"/>
                <a:ea typeface="Times New Roman" pitchFamily="18" charset="0"/>
              </a:rPr>
              <a:t>148M€</a:t>
            </a:r>
            <a:endParaRPr lang="it-IT" altLang="it-IT" sz="950" b="1" dirty="0">
              <a:latin typeface="+mj-lt"/>
              <a:cs typeface="Arial" pitchFamily="34" charset="0"/>
            </a:endParaRPr>
          </a:p>
          <a:p>
            <a:endParaRPr lang="it-IT" altLang="it-IT" sz="950" u="sng" dirty="0">
              <a:latin typeface="+mj-lt"/>
              <a:cs typeface="Arial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42737" y="3426330"/>
            <a:ext cx="1079864" cy="252000"/>
          </a:xfrm>
          <a:prstGeom prst="roundRect">
            <a:avLst/>
          </a:prstGeom>
          <a:solidFill>
            <a:srgbClr val="00154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it-IT" altLang="it-IT" sz="950" dirty="0">
                <a:solidFill>
                  <a:srgbClr val="FFFFFF"/>
                </a:solidFill>
                <a:ea typeface="Times New Roman" pitchFamily="18" charset="0"/>
              </a:rPr>
              <a:t>Società </a:t>
            </a:r>
            <a:r>
              <a:rPr lang="it-IT" altLang="it-IT" sz="950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emittente 2</a:t>
            </a:r>
            <a:endParaRPr lang="it-IT" altLang="it-IT" sz="950" dirty="0">
              <a:cs typeface="Arial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943666" y="3897080"/>
            <a:ext cx="1085434" cy="252000"/>
          </a:xfrm>
          <a:prstGeom prst="roundRect">
            <a:avLst/>
          </a:prstGeom>
          <a:solidFill>
            <a:srgbClr val="00154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it-IT" altLang="it-IT" sz="950" dirty="0">
                <a:solidFill>
                  <a:srgbClr val="FFFFFF"/>
                </a:solidFill>
                <a:ea typeface="Times New Roman" pitchFamily="18" charset="0"/>
              </a:rPr>
              <a:t>Società </a:t>
            </a:r>
            <a:r>
              <a:rPr lang="it-IT" altLang="it-IT" sz="950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emittente n</a:t>
            </a:r>
            <a:endParaRPr lang="it-IT" altLang="it-IT" sz="950" dirty="0">
              <a:cs typeface="Arial" pitchFamily="34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116745" y="3826935"/>
            <a:ext cx="168553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950" u="sng">
              <a:latin typeface="+mj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191892" y="3620772"/>
            <a:ext cx="1517385" cy="1876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950" dirty="0">
                <a:latin typeface="+mj-lt"/>
                <a:ea typeface="Times New Roman" pitchFamily="18" charset="0"/>
                <a:cs typeface="Arial" pitchFamily="34" charset="0"/>
              </a:rPr>
              <a:t>Capitale ed Interessi sui </a:t>
            </a:r>
            <a:r>
              <a:rPr lang="it-IT" altLang="it-IT" sz="950" i="1" dirty="0">
                <a:latin typeface="+mj-lt"/>
                <a:ea typeface="Times New Roman" pitchFamily="18" charset="0"/>
                <a:cs typeface="Arial" pitchFamily="34" charset="0"/>
              </a:rPr>
              <a:t>Minibond</a:t>
            </a:r>
            <a:endParaRPr lang="it-IT" altLang="it-IT" sz="950" i="1" dirty="0">
              <a:latin typeface="+mj-lt"/>
              <a:cs typeface="Arial" pitchFamily="34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C90F3A3B-381F-4D9E-AA1C-2A0154C78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039" y="4287692"/>
            <a:ext cx="1679034" cy="314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950" dirty="0">
                <a:latin typeface="+mj-lt"/>
                <a:ea typeface="Times New Roman" pitchFamily="18" charset="0"/>
                <a:cs typeface="Arial" pitchFamily="34" charset="0"/>
              </a:rPr>
              <a:t>Costituzione del Cash </a:t>
            </a:r>
            <a:r>
              <a:rPr lang="it-IT" altLang="it-IT" sz="950" dirty="0" err="1">
                <a:latin typeface="+mj-lt"/>
                <a:ea typeface="Times New Roman" pitchFamily="18" charset="0"/>
                <a:cs typeface="Arial" pitchFamily="34" charset="0"/>
              </a:rPr>
              <a:t>Collateral</a:t>
            </a:r>
            <a:endParaRPr lang="it-IT" altLang="it-IT" sz="950" i="1" dirty="0">
              <a:latin typeface="+mj-lt"/>
              <a:cs typeface="Arial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844574" y="4377290"/>
            <a:ext cx="988265" cy="707893"/>
          </a:xfrm>
          <a:prstGeom prst="rect">
            <a:avLst/>
          </a:prstGeom>
          <a:solidFill>
            <a:srgbClr val="747A8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5400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lang="it-IT" altLang="it-IT" sz="950" b="1" dirty="0">
                <a:solidFill>
                  <a:schemeClr val="bg1"/>
                </a:solidFill>
                <a:latin typeface="+mj-lt"/>
                <a:ea typeface="Times New Roman" pitchFamily="18" charset="0"/>
              </a:rPr>
              <a:t>Cash </a:t>
            </a:r>
          </a:p>
          <a:p>
            <a:pPr algn="ctr" eaLnBrk="1" hangingPunct="1"/>
            <a:r>
              <a:rPr lang="it-IT" altLang="it-IT" sz="950" b="1" dirty="0" err="1">
                <a:solidFill>
                  <a:schemeClr val="bg1"/>
                </a:solidFill>
                <a:latin typeface="+mj-lt"/>
                <a:ea typeface="Times New Roman" pitchFamily="18" charset="0"/>
              </a:rPr>
              <a:t>Collateral</a:t>
            </a:r>
            <a:r>
              <a:rPr lang="it-IT" altLang="it-IT" sz="950" b="1" dirty="0">
                <a:solidFill>
                  <a:schemeClr val="bg1"/>
                </a:solidFill>
                <a:latin typeface="+mj-lt"/>
                <a:ea typeface="Times New Roman" pitchFamily="18" charset="0"/>
              </a:rPr>
              <a:t> 25% 37M€</a:t>
            </a:r>
          </a:p>
        </p:txBody>
      </p:sp>
      <p:sp>
        <p:nvSpPr>
          <p:cNvPr id="28" name="Line 21">
            <a:extLst>
              <a:ext uri="{FF2B5EF4-FFF2-40B4-BE49-F238E27FC236}">
                <a16:creationId xmlns:a16="http://schemas.microsoft.com/office/drawing/2014/main" id="{5C66D041-E48A-430C-80A4-AB469BA06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6913" y="4645245"/>
            <a:ext cx="118872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950" u="sng">
              <a:latin typeface="+mj-lt"/>
            </a:endParaRPr>
          </a:p>
        </p:txBody>
      </p:sp>
      <p:sp>
        <p:nvSpPr>
          <p:cNvPr id="29" name="Line 21">
            <a:extLst>
              <a:ext uri="{FF2B5EF4-FFF2-40B4-BE49-F238E27FC236}">
                <a16:creationId xmlns:a16="http://schemas.microsoft.com/office/drawing/2014/main" id="{5C66D041-E48A-430C-80A4-AB469BA06B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0889" y="4770458"/>
            <a:ext cx="128016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950" u="sng">
              <a:latin typeface="+mj-lt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C90F3A3B-381F-4D9E-AA1C-2A0154C78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039" y="4789508"/>
            <a:ext cx="1679034" cy="314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950" dirty="0">
                <a:latin typeface="+mj-lt"/>
                <a:ea typeface="Times New Roman" pitchFamily="18" charset="0"/>
                <a:cs typeface="Arial" pitchFamily="34" charset="0"/>
              </a:rPr>
              <a:t>Restituzione del Cash </a:t>
            </a:r>
            <a:r>
              <a:rPr lang="it-IT" altLang="it-IT" sz="950" dirty="0" err="1">
                <a:latin typeface="+mj-lt"/>
                <a:ea typeface="Times New Roman" pitchFamily="18" charset="0"/>
                <a:cs typeface="Arial" pitchFamily="34" charset="0"/>
              </a:rPr>
              <a:t>Collateral</a:t>
            </a:r>
            <a:endParaRPr lang="it-IT" altLang="it-IT" sz="950" i="1" dirty="0">
              <a:latin typeface="+mj-lt"/>
              <a:cs typeface="Arial" pitchFamily="34" charset="0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F54AD5BE-0FFB-4DD2-B52F-38AB203D1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61" y="4507534"/>
            <a:ext cx="1442732" cy="281940"/>
          </a:xfrm>
          <a:prstGeom prst="rect">
            <a:avLst/>
          </a:prstGeom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715045" y="5275528"/>
            <a:ext cx="1247292" cy="2597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950" b="1" dirty="0">
                <a:latin typeface="+mj-lt"/>
                <a:ea typeface="Times New Roman" pitchFamily="18" charset="0"/>
                <a:cs typeface="Arial" pitchFamily="34" charset="0"/>
              </a:rPr>
              <a:t>Agenti dello SPV</a:t>
            </a:r>
            <a:endParaRPr lang="it-IT" altLang="it-IT" sz="950" b="1" i="1" dirty="0">
              <a:latin typeface="+mj-lt"/>
              <a:cs typeface="Arial" pitchFamily="34" charset="0"/>
            </a:endParaRPr>
          </a:p>
        </p:txBody>
      </p:sp>
      <p:sp>
        <p:nvSpPr>
          <p:cNvPr id="33" name="Isosceles Triangle 40"/>
          <p:cNvSpPr/>
          <p:nvPr/>
        </p:nvSpPr>
        <p:spPr>
          <a:xfrm>
            <a:off x="4063092" y="5085184"/>
            <a:ext cx="468052" cy="162018"/>
          </a:xfrm>
          <a:prstGeom prst="triangle">
            <a:avLst/>
          </a:prstGeom>
          <a:solidFill>
            <a:srgbClr val="007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6982874" y="2852944"/>
            <a:ext cx="1369546" cy="1536697"/>
          </a:xfrm>
          <a:prstGeom prst="roundRect">
            <a:avLst>
              <a:gd name="adj" fmla="val 7626"/>
            </a:avLst>
          </a:prstGeom>
          <a:solidFill>
            <a:srgbClr val="00724B"/>
          </a:solidFill>
          <a:ln w="9525">
            <a:solidFill>
              <a:srgbClr val="001548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950" b="1" i="1" dirty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Investitori</a:t>
            </a:r>
          </a:p>
          <a:p>
            <a:pPr algn="ctr" eaLnBrk="1" hangingPunct="1"/>
            <a:endParaRPr lang="it-IT" altLang="it-IT" sz="950" u="sng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 eaLnBrk="1" hangingPunct="1"/>
            <a:endParaRPr lang="it-IT" altLang="it-IT" sz="950" u="sng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F75B304B-DFBF-4DE2-BE8A-54910FA1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820" y="3140968"/>
            <a:ext cx="1172109" cy="252000"/>
          </a:xfrm>
          <a:prstGeom prst="roundRect">
            <a:avLst/>
          </a:prstGeom>
          <a:solidFill>
            <a:srgbClr val="00154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950" dirty="0">
                <a:solidFill>
                  <a:srgbClr val="FFFFFF"/>
                </a:solidFill>
                <a:latin typeface="+mj-lt"/>
                <a:ea typeface="Times New Roman" pitchFamily="18" charset="0"/>
                <a:cs typeface="Arial" pitchFamily="34" charset="0"/>
              </a:rPr>
              <a:t>Investitore 1</a:t>
            </a:r>
            <a:endParaRPr lang="it-IT" altLang="it-IT" sz="950" dirty="0">
              <a:latin typeface="+mj-lt"/>
              <a:cs typeface="Arial" pitchFamily="34" charset="0"/>
            </a:endParaRP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EA5E51ED-D0DD-437B-AC2B-4FDB27948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820" y="3534314"/>
            <a:ext cx="1172109" cy="252000"/>
          </a:xfrm>
          <a:prstGeom prst="roundRect">
            <a:avLst/>
          </a:prstGeom>
          <a:solidFill>
            <a:srgbClr val="00154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it-IT" altLang="it-IT" sz="950" dirty="0">
                <a:solidFill>
                  <a:srgbClr val="FFFFFF"/>
                </a:solidFill>
                <a:ea typeface="Times New Roman" pitchFamily="18" charset="0"/>
              </a:rPr>
              <a:t>Investitore </a:t>
            </a:r>
            <a:r>
              <a:rPr lang="it-IT" altLang="it-IT" sz="950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2</a:t>
            </a:r>
            <a:endParaRPr lang="it-IT" altLang="it-IT" sz="950" dirty="0">
              <a:cs typeface="Arial" pitchFamily="34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F7703A4C-3257-4838-874A-5D26402A4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820" y="3931124"/>
            <a:ext cx="1172109" cy="252000"/>
          </a:xfrm>
          <a:prstGeom prst="roundRect">
            <a:avLst/>
          </a:prstGeom>
          <a:solidFill>
            <a:srgbClr val="00154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it-IT" altLang="it-IT" sz="950" dirty="0">
                <a:solidFill>
                  <a:srgbClr val="FFFFFF"/>
                </a:solidFill>
                <a:ea typeface="Times New Roman" pitchFamily="18" charset="0"/>
              </a:rPr>
              <a:t>Investitore </a:t>
            </a:r>
            <a:r>
              <a:rPr lang="it-IT" altLang="it-IT" sz="950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n</a:t>
            </a:r>
            <a:endParaRPr lang="it-IT" altLang="it-IT" sz="950" dirty="0">
              <a:cs typeface="Arial" pitchFamily="34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5058537" y="3007812"/>
            <a:ext cx="1837433" cy="195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950" dirty="0">
                <a:latin typeface="+mj-lt"/>
                <a:ea typeface="Times New Roman" pitchFamily="18" charset="0"/>
                <a:cs typeface="Arial" pitchFamily="34" charset="0"/>
              </a:rPr>
              <a:t>Emissione delle Note</a:t>
            </a:r>
            <a:endParaRPr lang="it-IT" altLang="it-IT" sz="950" dirty="0">
              <a:latin typeface="+mj-lt"/>
              <a:cs typeface="Arial" pitchFamily="34" charset="0"/>
            </a:endParaRPr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>
            <a:off x="4995164" y="3238964"/>
            <a:ext cx="1867894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950" u="sng">
              <a:latin typeface="+mj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058537" y="3504216"/>
            <a:ext cx="1837433" cy="195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950" dirty="0">
                <a:latin typeface="+mj-lt"/>
                <a:ea typeface="Times New Roman" pitchFamily="18" charset="0"/>
                <a:cs typeface="Arial" pitchFamily="34" charset="0"/>
              </a:rPr>
              <a:t>Prezzo di sottoscrizione</a:t>
            </a:r>
            <a:endParaRPr lang="it-IT" altLang="it-IT" sz="950" dirty="0">
              <a:latin typeface="+mj-lt"/>
              <a:cs typeface="Arial" pitchFamily="34" charset="0"/>
            </a:endParaRP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H="1">
            <a:off x="4995167" y="3735289"/>
            <a:ext cx="18902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950" u="sng">
              <a:latin typeface="+mj-lt"/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 flipV="1">
            <a:off x="4985432" y="3875147"/>
            <a:ext cx="1899981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950" u="sng">
              <a:latin typeface="+mj-lt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285982" y="3873313"/>
            <a:ext cx="1339490" cy="3117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it-IT" sz="950" dirty="0" err="1">
                <a:latin typeface="+mj-lt"/>
                <a:cs typeface="Arial" pitchFamily="34" charset="0"/>
              </a:rPr>
              <a:t>Rimborso</a:t>
            </a:r>
            <a:r>
              <a:rPr lang="en-GB" altLang="it-IT" sz="950" dirty="0">
                <a:latin typeface="+mj-lt"/>
                <a:cs typeface="Arial" pitchFamily="34" charset="0"/>
              </a:rPr>
              <a:t> </a:t>
            </a:r>
            <a:r>
              <a:rPr lang="en-GB" altLang="it-IT" sz="950" dirty="0" err="1">
                <a:latin typeface="+mj-lt"/>
                <a:cs typeface="Arial" pitchFamily="34" charset="0"/>
              </a:rPr>
              <a:t>delle</a:t>
            </a:r>
            <a:r>
              <a:rPr lang="en-GB" altLang="it-IT" sz="950" dirty="0">
                <a:latin typeface="+mj-lt"/>
                <a:cs typeface="Arial" pitchFamily="34" charset="0"/>
              </a:rPr>
              <a:t> Note</a:t>
            </a:r>
          </a:p>
          <a:p>
            <a:pPr algn="ctr"/>
            <a:r>
              <a:rPr lang="en-GB" altLang="it-IT" sz="950" dirty="0">
                <a:cs typeface="Arial" pitchFamily="34" charset="0"/>
              </a:rPr>
              <a:t>(</a:t>
            </a:r>
            <a:r>
              <a:rPr lang="en-GB" altLang="it-IT" sz="950" dirty="0" err="1">
                <a:cs typeface="Arial" pitchFamily="34" charset="0"/>
              </a:rPr>
              <a:t>capitale</a:t>
            </a:r>
            <a:r>
              <a:rPr lang="en-GB" altLang="it-IT" sz="950" dirty="0">
                <a:cs typeface="Arial" pitchFamily="34" charset="0"/>
              </a:rPr>
              <a:t> e </a:t>
            </a:r>
            <a:r>
              <a:rPr lang="en-GB" altLang="it-IT" sz="950" dirty="0" err="1">
                <a:cs typeface="Arial" pitchFamily="34" charset="0"/>
              </a:rPr>
              <a:t>interessi</a:t>
            </a:r>
            <a:r>
              <a:rPr lang="en-GB" altLang="it-IT" sz="950" dirty="0">
                <a:cs typeface="Arial" pitchFamily="34" charset="0"/>
              </a:rPr>
              <a:t>)</a:t>
            </a:r>
            <a:endParaRPr lang="en-GB" altLang="it-IT" sz="950" dirty="0">
              <a:latin typeface="+mj-lt"/>
              <a:cs typeface="Arial" pitchFamily="34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095922" y="4413294"/>
            <a:ext cx="1924350" cy="2985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950" dirty="0">
                <a:latin typeface="+mj-lt"/>
                <a:ea typeface="Times New Roman" pitchFamily="18" charset="0"/>
                <a:cs typeface="Arial" pitchFamily="34" charset="0"/>
              </a:rPr>
              <a:t>Supporto (indiretto) al </a:t>
            </a:r>
            <a:r>
              <a:rPr lang="en-GB" altLang="it-IT" sz="950" dirty="0" err="1">
                <a:latin typeface="+mj-lt"/>
                <a:ea typeface="Times New Roman" pitchFamily="18" charset="0"/>
                <a:cs typeface="Arial" pitchFamily="34" charset="0"/>
              </a:rPr>
              <a:t>pagamento</a:t>
            </a:r>
            <a:r>
              <a:rPr lang="en-GB" altLang="it-IT" sz="950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GB" altLang="it-IT" sz="950" dirty="0" err="1">
                <a:latin typeface="+mj-lt"/>
                <a:ea typeface="Times New Roman" pitchFamily="18" charset="0"/>
                <a:cs typeface="Arial" pitchFamily="34" charset="0"/>
              </a:rPr>
              <a:t>puntuale</a:t>
            </a:r>
            <a:r>
              <a:rPr lang="en-GB" altLang="it-IT" sz="950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GB" altLang="it-IT" sz="950" dirty="0" err="1">
                <a:latin typeface="+mj-lt"/>
                <a:ea typeface="Times New Roman" pitchFamily="18" charset="0"/>
                <a:cs typeface="Arial" pitchFamily="34" charset="0"/>
              </a:rPr>
              <a:t>delle</a:t>
            </a:r>
            <a:r>
              <a:rPr lang="en-GB" altLang="it-IT" sz="950" dirty="0">
                <a:latin typeface="+mj-lt"/>
                <a:ea typeface="Times New Roman" pitchFamily="18" charset="0"/>
                <a:cs typeface="Arial" pitchFamily="34" charset="0"/>
              </a:rPr>
              <a:t> Note</a:t>
            </a:r>
            <a:endParaRPr lang="en-GB" altLang="it-IT" sz="950" dirty="0">
              <a:latin typeface="+mj-lt"/>
              <a:cs typeface="Arial" pitchFamily="34" charset="0"/>
            </a:endParaRPr>
          </a:p>
        </p:txBody>
      </p:sp>
      <p:cxnSp>
        <p:nvCxnSpPr>
          <p:cNvPr id="48" name="Elbow Connector 19"/>
          <p:cNvCxnSpPr/>
          <p:nvPr/>
        </p:nvCxnSpPr>
        <p:spPr>
          <a:xfrm flipV="1">
            <a:off x="4832839" y="4389633"/>
            <a:ext cx="2834823" cy="219444"/>
          </a:xfrm>
          <a:prstGeom prst="bentConnector2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4958937" y="1925701"/>
            <a:ext cx="3380407" cy="37399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00154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altLang="it-IT" sz="1050" b="1" dirty="0">
                <a:solidFill>
                  <a:srgbClr val="001548"/>
                </a:solidFill>
                <a:latin typeface="+mj-lt"/>
                <a:ea typeface="Times New Roman" pitchFamily="18" charset="0"/>
                <a:cs typeface="Arial" pitchFamily="34" charset="0"/>
              </a:rPr>
              <a:t>Fase 2: </a:t>
            </a:r>
          </a:p>
          <a:p>
            <a:pPr algn="ctr" eaLnBrk="1" hangingPunct="1"/>
            <a:r>
              <a:rPr lang="it-IT" altLang="it-IT" sz="1050" b="1" dirty="0">
                <a:solidFill>
                  <a:srgbClr val="001548"/>
                </a:solidFill>
                <a:latin typeface="+mj-lt"/>
                <a:ea typeface="Times New Roman" pitchFamily="18" charset="0"/>
                <a:cs typeface="Arial" pitchFamily="34" charset="0"/>
              </a:rPr>
              <a:t>Emissione delle Note</a:t>
            </a:r>
            <a:endParaRPr lang="it-IT" altLang="it-IT" sz="1050" i="1" dirty="0">
              <a:solidFill>
                <a:srgbClr val="001548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4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112A7A30-7CB8-4CF6-8336-B4DB59E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92" y="63180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10</a:t>
            </a:r>
          </a:p>
        </p:txBody>
      </p:sp>
      <p:pic>
        <p:nvPicPr>
          <p:cNvPr id="11" name="pasted-image.tiff" descr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00" y="3439018"/>
            <a:ext cx="356883" cy="4163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aserta…"/>
          <p:cNvSpPr txBox="1"/>
          <p:nvPr/>
        </p:nvSpPr>
        <p:spPr>
          <a:xfrm>
            <a:off x="4942148" y="1379325"/>
            <a:ext cx="7964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Caserta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</a:t>
            </a:r>
            <a:r>
              <a:rPr dirty="0"/>
              <a:t> </a:t>
            </a:r>
          </a:p>
        </p:txBody>
      </p:sp>
      <p:sp>
        <p:nvSpPr>
          <p:cNvPr id="25" name="Napoli…"/>
          <p:cNvSpPr txBox="1"/>
          <p:nvPr/>
        </p:nvSpPr>
        <p:spPr>
          <a:xfrm>
            <a:off x="5244436" y="4359549"/>
            <a:ext cx="7014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Napoli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CE5EE9-309A-431B-824C-9F54CDD2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5" y="1323639"/>
            <a:ext cx="7000243" cy="430887"/>
          </a:xfr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/>
              <a:t>Caratteristiche dell’operazione</a:t>
            </a:r>
            <a:endParaRPr lang="it-IT" altLang="it-IT" sz="2800" b="1" dirty="0"/>
          </a:p>
        </p:txBody>
      </p:sp>
      <p:sp>
        <p:nvSpPr>
          <p:cNvPr id="9" name="Pentagono 27">
            <a:extLst>
              <a:ext uri="{FF2B5EF4-FFF2-40B4-BE49-F238E27FC236}">
                <a16:creationId xmlns:a16="http://schemas.microsoft.com/office/drawing/2014/main" id="{876B1243-449D-468C-97C7-6F1484DCCD2D}"/>
              </a:ext>
            </a:extLst>
          </p:cNvPr>
          <p:cNvSpPr/>
          <p:nvPr/>
        </p:nvSpPr>
        <p:spPr>
          <a:xfrm>
            <a:off x="179512" y="2158068"/>
            <a:ext cx="3276364" cy="26056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00" b="1" dirty="0" err="1">
                <a:solidFill>
                  <a:schemeClr val="bg1"/>
                </a:solidFill>
              </a:rPr>
              <a:t>Minibond</a:t>
            </a:r>
            <a:r>
              <a:rPr lang="it-IT" sz="1000" b="1" dirty="0">
                <a:solidFill>
                  <a:schemeClr val="bg1"/>
                </a:solidFill>
              </a:rPr>
              <a:t> emessi dalle PMI</a:t>
            </a:r>
          </a:p>
        </p:txBody>
      </p:sp>
      <p:sp>
        <p:nvSpPr>
          <p:cNvPr id="10" name="Pentagono 27">
            <a:extLst>
              <a:ext uri="{FF2B5EF4-FFF2-40B4-BE49-F238E27FC236}">
                <a16:creationId xmlns:a16="http://schemas.microsoft.com/office/drawing/2014/main" id="{5BAC4258-A337-4F54-84C2-3F270DA63918}"/>
              </a:ext>
            </a:extLst>
          </p:cNvPr>
          <p:cNvSpPr/>
          <p:nvPr/>
        </p:nvSpPr>
        <p:spPr>
          <a:xfrm>
            <a:off x="3602426" y="2158068"/>
            <a:ext cx="2733770" cy="260562"/>
          </a:xfrm>
          <a:prstGeom prst="roundRect">
            <a:avLst/>
          </a:prstGeom>
          <a:solidFill>
            <a:srgbClr val="0072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Criteri di Accesso</a:t>
            </a:r>
          </a:p>
        </p:txBody>
      </p:sp>
      <p:sp>
        <p:nvSpPr>
          <p:cNvPr id="12" name="Pentagono 27">
            <a:extLst>
              <a:ext uri="{FF2B5EF4-FFF2-40B4-BE49-F238E27FC236}">
                <a16:creationId xmlns:a16="http://schemas.microsoft.com/office/drawing/2014/main" id="{665D95D3-8214-4F79-B893-F9E61E47DF63}"/>
              </a:ext>
            </a:extLst>
          </p:cNvPr>
          <p:cNvSpPr/>
          <p:nvPr/>
        </p:nvSpPr>
        <p:spPr>
          <a:xfrm>
            <a:off x="6480216" y="2158068"/>
            <a:ext cx="2516615" cy="260562"/>
          </a:xfrm>
          <a:prstGeom prst="round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Intervento pubblico</a:t>
            </a:r>
            <a:endParaRPr lang="it-IT" sz="1000" b="1" i="1" dirty="0">
              <a:solidFill>
                <a:schemeClr val="bg1"/>
              </a:solidFill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8054EC0-60BC-48B6-A2B1-6F9551EEB334}"/>
              </a:ext>
            </a:extLst>
          </p:cNvPr>
          <p:cNvSpPr txBox="1"/>
          <p:nvPr/>
        </p:nvSpPr>
        <p:spPr bwMode="gray">
          <a:xfrm>
            <a:off x="107504" y="2537936"/>
            <a:ext cx="9096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solidFill>
                  <a:srgbClr val="17375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rgbClr val="17375E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solidFill>
                  <a:srgbClr val="17375E"/>
                </a:solidFill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solidFill>
                  <a:srgbClr val="17375E"/>
                </a:solidFill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rgbClr val="17375E"/>
                </a:solidFill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it-IT" sz="1000" b="1" dirty="0">
                <a:solidFill>
                  <a:schemeClr val="tx1"/>
                </a:solidFill>
                <a:cs typeface="Arial" panose="020B0604020202020204" pitchFamily="34" charset="0"/>
              </a:rPr>
              <a:t>Caratteristiche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FA64EC6-1FD8-40DB-96F5-C834C6AC4F5B}"/>
              </a:ext>
            </a:extLst>
          </p:cNvPr>
          <p:cNvSpPr txBox="1"/>
          <p:nvPr/>
        </p:nvSpPr>
        <p:spPr bwMode="gray">
          <a:xfrm>
            <a:off x="1115616" y="2537936"/>
            <a:ext cx="2286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solidFill>
                  <a:srgbClr val="17375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rgbClr val="17375E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solidFill>
                  <a:srgbClr val="17375E"/>
                </a:solidFill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solidFill>
                  <a:srgbClr val="17375E"/>
                </a:solidFill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rgbClr val="17375E"/>
                </a:solidFill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it-IT" sz="1000" b="1" dirty="0">
                <a:solidFill>
                  <a:schemeClr val="tx1"/>
                </a:solidFill>
                <a:cs typeface="Arial" panose="020B0604020202020204" pitchFamily="34" charset="0"/>
              </a:rPr>
              <a:t>Descrizione</a:t>
            </a:r>
          </a:p>
        </p:txBody>
      </p:sp>
      <p:sp>
        <p:nvSpPr>
          <p:cNvPr id="15" name="Rettangolo arrotondato 3">
            <a:extLst>
              <a:ext uri="{FF2B5EF4-FFF2-40B4-BE49-F238E27FC236}">
                <a16:creationId xmlns:a16="http://schemas.microsoft.com/office/drawing/2014/main" id="{BC7D2EA4-6E91-46A8-ABCF-F49837984608}"/>
              </a:ext>
            </a:extLst>
          </p:cNvPr>
          <p:cNvSpPr/>
          <p:nvPr/>
        </p:nvSpPr>
        <p:spPr>
          <a:xfrm>
            <a:off x="179512" y="2929728"/>
            <a:ext cx="720078" cy="331624"/>
          </a:xfrm>
          <a:prstGeom prst="roundRect">
            <a:avLst/>
          </a:prstGeom>
          <a:solidFill>
            <a:srgbClr val="0072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00" b="1" dirty="0"/>
              <a:t>Importo</a:t>
            </a:r>
          </a:p>
        </p:txBody>
      </p:sp>
      <p:sp>
        <p:nvSpPr>
          <p:cNvPr id="17" name="Rettangolo arrotondato 3">
            <a:extLst>
              <a:ext uri="{FF2B5EF4-FFF2-40B4-BE49-F238E27FC236}">
                <a16:creationId xmlns:a16="http://schemas.microsoft.com/office/drawing/2014/main" id="{97214A3B-C4B2-4C93-A8AC-969289BB4463}"/>
              </a:ext>
            </a:extLst>
          </p:cNvPr>
          <p:cNvSpPr/>
          <p:nvPr/>
        </p:nvSpPr>
        <p:spPr>
          <a:xfrm>
            <a:off x="179512" y="3318299"/>
            <a:ext cx="720078" cy="355256"/>
          </a:xfrm>
          <a:prstGeom prst="roundRect">
            <a:avLst/>
          </a:prstGeom>
          <a:solidFill>
            <a:srgbClr val="0072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00" b="1" dirty="0"/>
              <a:t>Durata</a:t>
            </a:r>
          </a:p>
        </p:txBody>
      </p:sp>
      <p:sp>
        <p:nvSpPr>
          <p:cNvPr id="19" name="Rettangolo arrotondato 3">
            <a:extLst>
              <a:ext uri="{FF2B5EF4-FFF2-40B4-BE49-F238E27FC236}">
                <a16:creationId xmlns:a16="http://schemas.microsoft.com/office/drawing/2014/main" id="{10395A10-85D6-472C-8896-3962961A98B3}"/>
              </a:ext>
            </a:extLst>
          </p:cNvPr>
          <p:cNvSpPr/>
          <p:nvPr/>
        </p:nvSpPr>
        <p:spPr>
          <a:xfrm>
            <a:off x="179512" y="3757820"/>
            <a:ext cx="720078" cy="355256"/>
          </a:xfrm>
          <a:prstGeom prst="roundRect">
            <a:avLst/>
          </a:prstGeom>
          <a:solidFill>
            <a:srgbClr val="0072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00" b="1" dirty="0"/>
              <a:t>Security package</a:t>
            </a:r>
          </a:p>
        </p:txBody>
      </p:sp>
      <p:sp>
        <p:nvSpPr>
          <p:cNvPr id="20" name="Rettangolo arrotondato 3">
            <a:extLst>
              <a:ext uri="{FF2B5EF4-FFF2-40B4-BE49-F238E27FC236}">
                <a16:creationId xmlns:a16="http://schemas.microsoft.com/office/drawing/2014/main" id="{A18C22AC-A65C-4F57-81BD-6F181B8564EE}"/>
              </a:ext>
            </a:extLst>
          </p:cNvPr>
          <p:cNvSpPr/>
          <p:nvPr/>
        </p:nvSpPr>
        <p:spPr>
          <a:xfrm>
            <a:off x="179512" y="4189869"/>
            <a:ext cx="720078" cy="366021"/>
          </a:xfrm>
          <a:prstGeom prst="roundRect">
            <a:avLst/>
          </a:prstGeom>
          <a:solidFill>
            <a:srgbClr val="0072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00" b="1" dirty="0"/>
              <a:t>Interessi</a:t>
            </a:r>
          </a:p>
        </p:txBody>
      </p:sp>
      <p:sp>
        <p:nvSpPr>
          <p:cNvPr id="21" name="Rettangolo arrotondato 3">
            <a:extLst>
              <a:ext uri="{FF2B5EF4-FFF2-40B4-BE49-F238E27FC236}">
                <a16:creationId xmlns:a16="http://schemas.microsoft.com/office/drawing/2014/main" id="{66B6A616-E2BF-4ACF-AF37-307892A0A951}"/>
              </a:ext>
            </a:extLst>
          </p:cNvPr>
          <p:cNvSpPr/>
          <p:nvPr/>
        </p:nvSpPr>
        <p:spPr>
          <a:xfrm>
            <a:off x="179512" y="4636225"/>
            <a:ext cx="720078" cy="355256"/>
          </a:xfrm>
          <a:prstGeom prst="roundRect">
            <a:avLst/>
          </a:prstGeom>
          <a:solidFill>
            <a:srgbClr val="0072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00" b="1" dirty="0"/>
              <a:t>Use of </a:t>
            </a:r>
            <a:r>
              <a:rPr lang="it-IT" sz="1000" b="1" dirty="0" err="1"/>
              <a:t>Proceeds</a:t>
            </a:r>
            <a:endParaRPr lang="it-IT" sz="1000" b="1" dirty="0"/>
          </a:p>
        </p:txBody>
      </p:sp>
      <p:sp>
        <p:nvSpPr>
          <p:cNvPr id="22" name="Rettangolo arrotondato 3">
            <a:extLst>
              <a:ext uri="{FF2B5EF4-FFF2-40B4-BE49-F238E27FC236}">
                <a16:creationId xmlns:a16="http://schemas.microsoft.com/office/drawing/2014/main" id="{66B6A616-E2BF-4ACF-AF37-307892A0A951}"/>
              </a:ext>
            </a:extLst>
          </p:cNvPr>
          <p:cNvSpPr/>
          <p:nvPr/>
        </p:nvSpPr>
        <p:spPr>
          <a:xfrm>
            <a:off x="179512" y="5089969"/>
            <a:ext cx="720078" cy="355256"/>
          </a:xfrm>
          <a:prstGeom prst="roundRect">
            <a:avLst/>
          </a:prstGeom>
          <a:solidFill>
            <a:srgbClr val="0072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00" b="1" dirty="0"/>
              <a:t>Rating minimo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C35200FD-66CC-47A6-8546-E796A08BEF27}"/>
              </a:ext>
            </a:extLst>
          </p:cNvPr>
          <p:cNvSpPr txBox="1"/>
          <p:nvPr/>
        </p:nvSpPr>
        <p:spPr bwMode="gray">
          <a:xfrm>
            <a:off x="1043608" y="2924952"/>
            <a:ext cx="248427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solidFill>
                  <a:srgbClr val="17375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rgbClr val="17375E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solidFill>
                  <a:srgbClr val="17375E"/>
                </a:solidFill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solidFill>
                  <a:srgbClr val="17375E"/>
                </a:solidFill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rgbClr val="17375E"/>
                </a:solidFill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Taglio medio: Max. €3 milioni (con tolleranza del 20%)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3A9C8532-4A06-4423-97C9-44B6EB85D4DA}"/>
              </a:ext>
            </a:extLst>
          </p:cNvPr>
          <p:cNvSpPr txBox="1"/>
          <p:nvPr/>
        </p:nvSpPr>
        <p:spPr bwMode="gray">
          <a:xfrm>
            <a:off x="1043608" y="3342039"/>
            <a:ext cx="248427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solidFill>
                  <a:srgbClr val="17375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rgbClr val="17375E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solidFill>
                  <a:srgbClr val="17375E"/>
                </a:solidFill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solidFill>
                  <a:srgbClr val="17375E"/>
                </a:solidFill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rgbClr val="17375E"/>
                </a:solidFill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Durata fino a 8y – WAL 4-5y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Preammortamento 6-12 mesi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4014F0B8-CCAA-4AD7-B638-A89CD44CA2B8}"/>
              </a:ext>
            </a:extLst>
          </p:cNvPr>
          <p:cNvSpPr txBox="1"/>
          <p:nvPr/>
        </p:nvSpPr>
        <p:spPr bwMode="gray">
          <a:xfrm>
            <a:off x="1043608" y="3774087"/>
            <a:ext cx="248427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solidFill>
                  <a:srgbClr val="17375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rgbClr val="17375E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solidFill>
                  <a:srgbClr val="17375E"/>
                </a:solidFill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solidFill>
                  <a:srgbClr val="17375E"/>
                </a:solidFill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rgbClr val="17375E"/>
                </a:solidFill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Emissioni </a:t>
            </a:r>
            <a:r>
              <a:rPr lang="it-IT" sz="1000" i="1" dirty="0">
                <a:solidFill>
                  <a:schemeClr val="tx1"/>
                </a:solidFill>
              </a:rPr>
              <a:t>senior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i="1" dirty="0" err="1">
                <a:solidFill>
                  <a:schemeClr val="tx1"/>
                </a:solidFill>
              </a:rPr>
              <a:t>unsecured</a:t>
            </a:r>
            <a:r>
              <a:rPr lang="it-IT" sz="1000" i="1" dirty="0">
                <a:solidFill>
                  <a:schemeClr val="tx1"/>
                </a:solidFill>
              </a:rPr>
              <a:t>. </a:t>
            </a:r>
            <a:r>
              <a:rPr lang="it-IT" sz="1000" dirty="0">
                <a:solidFill>
                  <a:schemeClr val="tx1"/>
                </a:solidFill>
              </a:rPr>
              <a:t>Rimborso di tipo </a:t>
            </a:r>
            <a:r>
              <a:rPr lang="it-IT" sz="1000" i="1" dirty="0" err="1">
                <a:solidFill>
                  <a:schemeClr val="tx1"/>
                </a:solidFill>
              </a:rPr>
              <a:t>amortizing</a:t>
            </a:r>
            <a:endParaRPr lang="it-IT" sz="1000" i="1" dirty="0">
              <a:solidFill>
                <a:schemeClr val="tx1"/>
              </a:solidFill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3669E0C7-3A2A-4F96-B687-6B3C53CE3A07}"/>
              </a:ext>
            </a:extLst>
          </p:cNvPr>
          <p:cNvSpPr txBox="1"/>
          <p:nvPr/>
        </p:nvSpPr>
        <p:spPr bwMode="gray">
          <a:xfrm>
            <a:off x="1043608" y="4206135"/>
            <a:ext cx="248427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solidFill>
                  <a:srgbClr val="17375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rgbClr val="17375E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solidFill>
                  <a:srgbClr val="17375E"/>
                </a:solidFill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solidFill>
                  <a:srgbClr val="17375E"/>
                </a:solidFill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rgbClr val="17375E"/>
                </a:solidFill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Tasso fisso. Determinato in base al merito di credito e condizioni di mercato</a:t>
            </a: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32656E36-81A9-4F2D-A7D9-CA496E7EFC65}"/>
              </a:ext>
            </a:extLst>
          </p:cNvPr>
          <p:cNvSpPr txBox="1"/>
          <p:nvPr/>
        </p:nvSpPr>
        <p:spPr bwMode="gray">
          <a:xfrm>
            <a:off x="1043608" y="4585920"/>
            <a:ext cx="248427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solidFill>
                  <a:srgbClr val="17375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rgbClr val="17375E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solidFill>
                  <a:srgbClr val="17375E"/>
                </a:solidFill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solidFill>
                  <a:srgbClr val="17375E"/>
                </a:solidFill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rgbClr val="17375E"/>
                </a:solidFill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Investimenti in attivi materiali, immateriali o capitale circolante. Escluso rifinanziamento del debito esistente</a:t>
            </a: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32656E36-81A9-4F2D-A7D9-CA496E7EFC65}"/>
              </a:ext>
            </a:extLst>
          </p:cNvPr>
          <p:cNvSpPr txBox="1"/>
          <p:nvPr/>
        </p:nvSpPr>
        <p:spPr bwMode="gray">
          <a:xfrm>
            <a:off x="1043608" y="5089976"/>
            <a:ext cx="24842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solidFill>
                  <a:srgbClr val="17375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rgbClr val="17375E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solidFill>
                  <a:srgbClr val="17375E"/>
                </a:solidFill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solidFill>
                  <a:srgbClr val="17375E"/>
                </a:solidFill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rgbClr val="17375E"/>
                </a:solidFill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BB-  sulla scala Standard &amp; Poor’s 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FB8074A6-74DB-4BB8-9A34-7B4F6EAE4923}"/>
              </a:ext>
            </a:extLst>
          </p:cNvPr>
          <p:cNvSpPr txBox="1"/>
          <p:nvPr/>
        </p:nvSpPr>
        <p:spPr bwMode="gray">
          <a:xfrm>
            <a:off x="3638430" y="2492901"/>
            <a:ext cx="2661762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solidFill>
                  <a:srgbClr val="17375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rgbClr val="17375E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solidFill>
                  <a:srgbClr val="17375E"/>
                </a:solidFill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solidFill>
                  <a:srgbClr val="17375E"/>
                </a:solidFill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rgbClr val="17375E"/>
                </a:solidFill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724B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/>
                </a:solidFill>
              </a:rPr>
              <a:t>Possono candidarsi le imprese che: </a:t>
            </a:r>
          </a:p>
          <a:p>
            <a:pPr lvl="2">
              <a:buClr>
                <a:srgbClr val="00724B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/>
                </a:solidFill>
              </a:rPr>
              <a:t>(i) sono PMI; </a:t>
            </a:r>
          </a:p>
          <a:p>
            <a:pPr lvl="2">
              <a:buClr>
                <a:srgbClr val="00724B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/>
                </a:solidFill>
              </a:rPr>
              <a:t>(ii) hanno la Sede Operativa nella Regione Campania entro la concessione della garanzia; </a:t>
            </a:r>
          </a:p>
          <a:p>
            <a:pPr lvl="2">
              <a:buClr>
                <a:srgbClr val="00724B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/>
                </a:solidFill>
              </a:rPr>
              <a:t>(iii) hanno un Rating valido rilasciato da una Agenzia ECAI, almeno pari a BB- sulla scala Standard &amp; </a:t>
            </a:r>
            <a:r>
              <a:rPr lang="it-IT" sz="900" dirty="0" err="1">
                <a:solidFill>
                  <a:schemeClr val="tx1"/>
                </a:solidFill>
              </a:rPr>
              <a:t>Poor’s</a:t>
            </a:r>
            <a:r>
              <a:rPr lang="it-IT" sz="900" dirty="0">
                <a:solidFill>
                  <a:schemeClr val="tx1"/>
                </a:solidFill>
              </a:rPr>
              <a:t> (od equivalente).</a:t>
            </a:r>
          </a:p>
          <a:p>
            <a:pPr lvl="1">
              <a:buClr>
                <a:srgbClr val="00724B"/>
              </a:buClr>
              <a:buSzPct val="100000"/>
              <a:buFont typeface="Arial" panose="020B0604020202020204" pitchFamily="34" charset="0"/>
              <a:buChar char="•"/>
            </a:pPr>
            <a:endParaRPr lang="it-IT" sz="900" dirty="0">
              <a:solidFill>
                <a:schemeClr val="tx1"/>
              </a:solidFill>
            </a:endParaRPr>
          </a:p>
          <a:p>
            <a:pPr lvl="1">
              <a:buClr>
                <a:srgbClr val="00724B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/>
                </a:solidFill>
              </a:rPr>
              <a:t>È, altresì, possibile partecipare per le PMI campane, non ancora in possesso di un valido Rating BB-, allorché dimostrino al momento della manifestazione di interesse i seguenti requisiti:</a:t>
            </a:r>
          </a:p>
          <a:p>
            <a:pPr lvl="2">
              <a:buClr>
                <a:srgbClr val="00724B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/>
                </a:solidFill>
              </a:rPr>
              <a:t>bilanci approvati e depositati in forma non abbreviata per gli ultimi tre esercizi</a:t>
            </a:r>
          </a:p>
          <a:p>
            <a:pPr lvl="2">
              <a:buClr>
                <a:srgbClr val="00724B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/>
                </a:solidFill>
              </a:rPr>
              <a:t>non aver realizzato perdite d’esercizio in più di uno degli ultimi 3 (tre) esercizi e, sulla base dell’ultimo Bilancio approvato:</a:t>
            </a:r>
          </a:p>
          <a:p>
            <a:pPr lvl="3">
              <a:buClr>
                <a:srgbClr val="00724B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Ricavi di Vendita: minimo Euro 10 milioni</a:t>
            </a:r>
          </a:p>
          <a:p>
            <a:pPr lvl="3">
              <a:buClr>
                <a:srgbClr val="00724B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PFN/EBITDA: &lt; 5,0x</a:t>
            </a:r>
          </a:p>
          <a:p>
            <a:pPr lvl="3">
              <a:buClr>
                <a:srgbClr val="00724B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PFN/PN: &lt; 3x</a:t>
            </a:r>
          </a:p>
          <a:p>
            <a:pPr lvl="3">
              <a:buClr>
                <a:srgbClr val="00724B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EBITDA/Ricavi di Vendita: &gt; 4%</a:t>
            </a:r>
          </a:p>
        </p:txBody>
      </p:sp>
      <p:cxnSp>
        <p:nvCxnSpPr>
          <p:cNvPr id="34" name="Straight Connector 21">
            <a:extLst>
              <a:ext uri="{FF2B5EF4-FFF2-40B4-BE49-F238E27FC236}">
                <a16:creationId xmlns:a16="http://schemas.microsoft.com/office/drawing/2014/main" id="{F3FDD6C8-A9A8-469F-8C0F-3E0A23931192}"/>
              </a:ext>
            </a:extLst>
          </p:cNvPr>
          <p:cNvCxnSpPr>
            <a:cxnSpLocks/>
          </p:cNvCxnSpPr>
          <p:nvPr/>
        </p:nvCxnSpPr>
        <p:spPr bwMode="gray">
          <a:xfrm>
            <a:off x="6480216" y="2736499"/>
            <a:ext cx="251661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4">
            <a:extLst>
              <a:ext uri="{FF2B5EF4-FFF2-40B4-BE49-F238E27FC236}">
                <a16:creationId xmlns:a16="http://schemas.microsoft.com/office/drawing/2014/main" id="{5BF82DF7-1F89-405E-915A-029B8BAF639D}"/>
              </a:ext>
            </a:extLst>
          </p:cNvPr>
          <p:cNvSpPr txBox="1"/>
          <p:nvPr/>
        </p:nvSpPr>
        <p:spPr bwMode="gray">
          <a:xfrm>
            <a:off x="6486214" y="2518108"/>
            <a:ext cx="8220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solidFill>
                  <a:srgbClr val="17375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rgbClr val="17375E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solidFill>
                  <a:srgbClr val="17375E"/>
                </a:solidFill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solidFill>
                  <a:srgbClr val="17375E"/>
                </a:solidFill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rgbClr val="17375E"/>
                </a:solidFill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it-IT" sz="1000" b="1" dirty="0">
                <a:solidFill>
                  <a:schemeClr val="tx1"/>
                </a:solidFill>
                <a:cs typeface="Arial" panose="020B0604020202020204" pitchFamily="34" charset="0"/>
              </a:rPr>
              <a:t>Descrizione</a:t>
            </a: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EC796013-EC92-4EBE-BAD3-746704A8C120}"/>
              </a:ext>
            </a:extLst>
          </p:cNvPr>
          <p:cNvSpPr txBox="1"/>
          <p:nvPr/>
        </p:nvSpPr>
        <p:spPr bwMode="gray">
          <a:xfrm>
            <a:off x="6480211" y="2790457"/>
            <a:ext cx="2516616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solidFill>
                  <a:srgbClr val="17375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rgbClr val="17375E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solidFill>
                  <a:srgbClr val="17375E"/>
                </a:solidFill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solidFill>
                  <a:srgbClr val="17375E"/>
                </a:solidFill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rgbClr val="17375E"/>
                </a:solidFill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77800" lvl="1" indent="-176213">
              <a:spcAft>
                <a:spcPts val="600"/>
              </a:spcAft>
              <a:buClr>
                <a:srgbClr val="16202C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000" b="1" dirty="0">
                <a:solidFill>
                  <a:schemeClr val="tx1"/>
                </a:solidFill>
              </a:rPr>
              <a:t>Sviluppo Campania </a:t>
            </a:r>
            <a:r>
              <a:rPr lang="it-IT" altLang="it-IT" sz="1000" dirty="0">
                <a:solidFill>
                  <a:schemeClr val="tx1"/>
                </a:solidFill>
              </a:rPr>
              <a:t>mette a disposizione un plafond al massimo pari ad €37m (“Cash </a:t>
            </a:r>
            <a:r>
              <a:rPr lang="it-IT" altLang="it-IT" sz="1000" dirty="0" err="1">
                <a:solidFill>
                  <a:schemeClr val="tx1"/>
                </a:solidFill>
              </a:rPr>
              <a:t>Collateral</a:t>
            </a:r>
            <a:r>
              <a:rPr lang="it-IT" altLang="it-IT" sz="1000" dirty="0">
                <a:solidFill>
                  <a:schemeClr val="tx1"/>
                </a:solidFill>
              </a:rPr>
              <a:t>”) che coprirà il 100% delle perdite sui Minibond, fino alla concorrenza del 25% del Portafoglio</a:t>
            </a:r>
          </a:p>
          <a:p>
            <a:pPr marL="177800" lvl="1" indent="-176213">
              <a:spcAft>
                <a:spcPts val="600"/>
              </a:spcAft>
              <a:buClr>
                <a:srgbClr val="16202C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000" b="1" dirty="0">
                <a:solidFill>
                  <a:schemeClr val="tx1"/>
                </a:solidFill>
              </a:rPr>
              <a:t>Sviluppo Campania </a:t>
            </a:r>
            <a:r>
              <a:rPr lang="it-IT" altLang="it-IT" sz="1000" dirty="0">
                <a:solidFill>
                  <a:schemeClr val="tx1"/>
                </a:solidFill>
              </a:rPr>
              <a:t>rimborsa il 50% di alcuni costi legati all’operazione sostenuti dalle Emittenti</a:t>
            </a:r>
          </a:p>
        </p:txBody>
      </p:sp>
    </p:spTree>
    <p:extLst>
      <p:ext uri="{BB962C8B-B14F-4D97-AF65-F5344CB8AC3E}">
        <p14:creationId xmlns:p14="http://schemas.microsoft.com/office/powerpoint/2010/main" val="357160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112A7A30-7CB8-4CF6-8336-B4DB59E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92" y="63180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" name="Rettangolo"/>
          <p:cNvSpPr/>
          <p:nvPr/>
        </p:nvSpPr>
        <p:spPr>
          <a:xfrm>
            <a:off x="4979917" y="1314956"/>
            <a:ext cx="4201852" cy="4649145"/>
          </a:xfrm>
          <a:prstGeom prst="rect">
            <a:avLst/>
          </a:prstGeom>
          <a:solidFill>
            <a:srgbClr val="65C1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pasted-image.tiff" descr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865" y="2071823"/>
            <a:ext cx="3744417" cy="33750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Manifestazioni di interesse pervenute"/>
          <p:cNvSpPr txBox="1">
            <a:spLocks noGrp="1"/>
          </p:cNvSpPr>
          <p:nvPr>
            <p:ph type="title"/>
          </p:nvPr>
        </p:nvSpPr>
        <p:spPr>
          <a:xfrm>
            <a:off x="113443" y="1340768"/>
            <a:ext cx="4318248" cy="15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sz="3600" b="1">
                <a:solidFill>
                  <a:srgbClr val="595959"/>
                </a:solidFill>
              </a:defRPr>
            </a:pPr>
            <a:r>
              <a:rPr lang="it-IT" sz="3600" b="1" kern="1200" dirty="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Obiettivi raggiunti I Edizione Garanzia Campania Bond</a:t>
            </a:r>
            <a:endParaRPr sz="3600" b="1" kern="1200" dirty="0">
              <a:solidFill>
                <a:srgbClr val="595959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Domande complessivamente pervenute:"/>
          <p:cNvSpPr txBox="1"/>
          <p:nvPr/>
        </p:nvSpPr>
        <p:spPr>
          <a:xfrm>
            <a:off x="180134" y="2924944"/>
            <a:ext cx="4184866" cy="44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1700">
                <a:solidFill>
                  <a:srgbClr val="80807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it-IT" dirty="0"/>
              <a:t>Bond complessivamente emessi</a:t>
            </a:r>
            <a:r>
              <a:rPr dirty="0"/>
              <a:t>:</a:t>
            </a:r>
          </a:p>
        </p:txBody>
      </p:sp>
      <p:sp>
        <p:nvSpPr>
          <p:cNvPr id="10" name="Cerchio"/>
          <p:cNvSpPr/>
          <p:nvPr/>
        </p:nvSpPr>
        <p:spPr>
          <a:xfrm>
            <a:off x="1135868" y="3337127"/>
            <a:ext cx="620148" cy="6201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80807F"/>
                </a:solidFill>
              </a:defRPr>
            </a:pPr>
            <a:endParaRPr/>
          </a:p>
        </p:txBody>
      </p:sp>
      <p:pic>
        <p:nvPicPr>
          <p:cNvPr id="11" name="pasted-image.tiff" descr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500" y="3439018"/>
            <a:ext cx="356883" cy="41636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124"/>
          <p:cNvSpPr txBox="1"/>
          <p:nvPr/>
        </p:nvSpPr>
        <p:spPr>
          <a:xfrm>
            <a:off x="2033504" y="3341003"/>
            <a:ext cx="66628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>
                <a:solidFill>
                  <a:srgbClr val="DC2246"/>
                </a:solidFill>
              </a:defRPr>
            </a:lvl1pPr>
          </a:lstStyle>
          <a:p>
            <a:r>
              <a:rPr lang="it-IT" spc="-1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65</a:t>
            </a:r>
            <a:endParaRPr dirty="0"/>
          </a:p>
        </p:txBody>
      </p:sp>
      <p:sp>
        <p:nvSpPr>
          <p:cNvPr id="13" name="per un importo richiesto complessivo di…"/>
          <p:cNvSpPr txBox="1"/>
          <p:nvPr/>
        </p:nvSpPr>
        <p:spPr>
          <a:xfrm>
            <a:off x="-307683" y="3861435"/>
            <a:ext cx="499475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100">
                <a:solidFill>
                  <a:srgbClr val="8080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per un </a:t>
            </a:r>
            <a:r>
              <a:rPr dirty="0" err="1"/>
              <a:t>importo</a:t>
            </a:r>
            <a:r>
              <a:rPr dirty="0"/>
              <a:t>  </a:t>
            </a:r>
            <a:r>
              <a:rPr dirty="0" err="1"/>
              <a:t>complessivo</a:t>
            </a:r>
            <a:r>
              <a:rPr dirty="0"/>
              <a:t> di</a:t>
            </a:r>
          </a:p>
          <a:p>
            <a:pPr algn="ctr">
              <a:defRPr sz="2100">
                <a:solidFill>
                  <a:srgbClr val="8080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1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Arial" panose="020B0604020202020204" pitchFamily="34" charset="0"/>
              </a:rPr>
              <a:t>144</a:t>
            </a:r>
            <a:r>
              <a:rPr sz="21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Arial" panose="020B0604020202020204" pitchFamily="34" charset="0"/>
              </a:rPr>
              <a:t> </a:t>
            </a:r>
            <a:r>
              <a:rPr sz="2100" b="1" spc="-1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Arial" panose="020B0604020202020204" pitchFamily="34" charset="0"/>
              </a:rPr>
              <a:t>Milioni</a:t>
            </a:r>
            <a:r>
              <a:rPr sz="21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Arial" panose="020B0604020202020204" pitchFamily="34" charset="0"/>
              </a:rPr>
              <a:t> di </a:t>
            </a:r>
            <a:r>
              <a:rPr sz="2100" b="1" spc="-1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Euro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1468E7-A3B1-9D95-8B99-594CFB37B94A}"/>
              </a:ext>
            </a:extLst>
          </p:cNvPr>
          <p:cNvSpPr txBox="1"/>
          <p:nvPr/>
        </p:nvSpPr>
        <p:spPr>
          <a:xfrm>
            <a:off x="45604" y="4682715"/>
            <a:ext cx="4896544" cy="1338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defRPr sz="2000">
                <a:solidFill>
                  <a:srgbClr val="8080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Arial" panose="020B0604020202020204" pitchFamily="34" charset="0"/>
              </a:rPr>
              <a:t>65 aziende </a:t>
            </a:r>
            <a:r>
              <a:rPr lang="it-IT" dirty="0"/>
              <a:t>hanno emesso bond suddivisi in 9 slot per un valore complessivo di circa</a:t>
            </a:r>
          </a:p>
          <a:p>
            <a:pPr algn="ctr">
              <a:defRPr sz="2000">
                <a:solidFill>
                  <a:srgbClr val="80807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Arial" panose="020B0604020202020204" pitchFamily="34" charset="0"/>
              </a:rPr>
              <a:t>144 milioni di Euro </a:t>
            </a:r>
            <a:r>
              <a:rPr lang="it-IT" dirty="0"/>
              <a:t>con garanzia pubblica pari a circa </a:t>
            </a:r>
            <a:r>
              <a:rPr lang="it-IT" sz="20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Arial" panose="020B0604020202020204" pitchFamily="34" charset="0"/>
              </a:rPr>
              <a:t>36 Milioni di Euro</a:t>
            </a:r>
          </a:p>
        </p:txBody>
      </p:sp>
      <p:sp>
        <p:nvSpPr>
          <p:cNvPr id="16" name="Caserta…"/>
          <p:cNvSpPr txBox="1"/>
          <p:nvPr/>
        </p:nvSpPr>
        <p:spPr>
          <a:xfrm>
            <a:off x="4965747" y="1379326"/>
            <a:ext cx="132985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Caserta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</a:t>
            </a:r>
            <a:r>
              <a:rPr dirty="0"/>
              <a:t> 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15.000.000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Linea"/>
          <p:cNvSpPr/>
          <p:nvPr/>
        </p:nvSpPr>
        <p:spPr>
          <a:xfrm>
            <a:off x="5436096" y="2071823"/>
            <a:ext cx="611167" cy="611168"/>
          </a:xfrm>
          <a:prstGeom prst="line">
            <a:avLst/>
          </a:prstGeom>
          <a:ln w="12700">
            <a:solidFill>
              <a:srgbClr val="D8D8D8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Benevento…"/>
          <p:cNvSpPr txBox="1"/>
          <p:nvPr/>
        </p:nvSpPr>
        <p:spPr>
          <a:xfrm>
            <a:off x="6873364" y="1340768"/>
            <a:ext cx="11968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Benevento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€ 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4.800.000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Linea"/>
          <p:cNvSpPr/>
          <p:nvPr/>
        </p:nvSpPr>
        <p:spPr>
          <a:xfrm flipH="1">
            <a:off x="6843823" y="1939986"/>
            <a:ext cx="474040" cy="727083"/>
          </a:xfrm>
          <a:prstGeom prst="line">
            <a:avLst/>
          </a:prstGeom>
          <a:ln w="12700">
            <a:solidFill>
              <a:srgbClr val="D8D8D8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Avellino…"/>
          <p:cNvSpPr txBox="1"/>
          <p:nvPr/>
        </p:nvSpPr>
        <p:spPr>
          <a:xfrm>
            <a:off x="8086919" y="2420888"/>
            <a:ext cx="11968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Avellino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€ 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9.750.000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Linea"/>
          <p:cNvSpPr/>
          <p:nvPr/>
        </p:nvSpPr>
        <p:spPr>
          <a:xfrm flipV="1">
            <a:off x="7455493" y="2828875"/>
            <a:ext cx="1042211" cy="508252"/>
          </a:xfrm>
          <a:prstGeom prst="line">
            <a:avLst/>
          </a:prstGeom>
          <a:ln w="12700">
            <a:solidFill>
              <a:srgbClr val="D8D8D8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alerno…"/>
          <p:cNvSpPr txBox="1"/>
          <p:nvPr/>
        </p:nvSpPr>
        <p:spPr>
          <a:xfrm>
            <a:off x="6259736" y="5123673"/>
            <a:ext cx="131382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Salerno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 </a:t>
            </a:r>
            <a:r>
              <a:rPr lang="it-IT" sz="1800" dirty="0"/>
              <a:t>30.400.000</a:t>
            </a:r>
            <a:endParaRPr sz="1800" dirty="0"/>
          </a:p>
        </p:txBody>
      </p:sp>
      <p:sp>
        <p:nvSpPr>
          <p:cNvPr id="25" name="Napoli…"/>
          <p:cNvSpPr txBox="1"/>
          <p:nvPr/>
        </p:nvSpPr>
        <p:spPr>
          <a:xfrm>
            <a:off x="4938264" y="4359549"/>
            <a:ext cx="131382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Napoli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 </a:t>
            </a:r>
            <a:r>
              <a:rPr lang="it-IT" sz="1800" dirty="0"/>
              <a:t>84.150.000</a:t>
            </a:r>
            <a:endParaRPr sz="1800" dirty="0"/>
          </a:p>
        </p:txBody>
      </p:sp>
      <p:sp>
        <p:nvSpPr>
          <p:cNvPr id="26" name="Linea"/>
          <p:cNvSpPr/>
          <p:nvPr/>
        </p:nvSpPr>
        <p:spPr>
          <a:xfrm flipV="1">
            <a:off x="5547691" y="3674899"/>
            <a:ext cx="749301" cy="749300"/>
          </a:xfrm>
          <a:prstGeom prst="line">
            <a:avLst/>
          </a:prstGeom>
          <a:ln w="12700">
            <a:solidFill>
              <a:srgbClr val="D8D8D8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Linea"/>
          <p:cNvSpPr/>
          <p:nvPr/>
        </p:nvSpPr>
        <p:spPr>
          <a:xfrm flipV="1">
            <a:off x="6806177" y="4380220"/>
            <a:ext cx="749301" cy="749300"/>
          </a:xfrm>
          <a:prstGeom prst="line">
            <a:avLst/>
          </a:prstGeom>
          <a:ln w="12700">
            <a:solidFill>
              <a:srgbClr val="D8D8D8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77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112A7A30-7CB8-4CF6-8336-B4DB59E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92" y="63180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6" name="Caserta…"/>
          <p:cNvSpPr txBox="1"/>
          <p:nvPr/>
        </p:nvSpPr>
        <p:spPr>
          <a:xfrm>
            <a:off x="4942148" y="1379325"/>
            <a:ext cx="7964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Caserta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</a:t>
            </a:r>
            <a:r>
              <a:rPr dirty="0"/>
              <a:t> </a:t>
            </a:r>
          </a:p>
        </p:txBody>
      </p:sp>
      <p:sp>
        <p:nvSpPr>
          <p:cNvPr id="25" name="Napoli…"/>
          <p:cNvSpPr txBox="1"/>
          <p:nvPr/>
        </p:nvSpPr>
        <p:spPr>
          <a:xfrm>
            <a:off x="5244436" y="4359549"/>
            <a:ext cx="7014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Napoli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7EDE86-5F6C-22A1-0878-0592704CD0A3}"/>
              </a:ext>
            </a:extLst>
          </p:cNvPr>
          <p:cNvSpPr txBox="1"/>
          <p:nvPr/>
        </p:nvSpPr>
        <p:spPr>
          <a:xfrm>
            <a:off x="611560" y="1804754"/>
            <a:ext cx="6108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ko-KR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Garanzia</a:t>
            </a:r>
            <a:r>
              <a:rPr lang="de-DE" altLang="ko-K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Campania</a:t>
            </a:r>
            <a:r>
              <a:rPr lang="de-DE" altLang="ko-K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Bond: </a:t>
            </a:r>
            <a:r>
              <a:rPr lang="de-DE" altLang="ko-KR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cos‘è</a:t>
            </a:r>
            <a:r>
              <a:rPr lang="de-DE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?</a:t>
            </a:r>
            <a:endParaRPr lang="ko-KR" altLang="en-US" sz="2000" b="1" dirty="0">
              <a:solidFill>
                <a:schemeClr val="tx1"/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323D8E-7F7B-F50E-C140-63EE102C623D}"/>
              </a:ext>
            </a:extLst>
          </p:cNvPr>
          <p:cNvSpPr txBox="1"/>
          <p:nvPr/>
        </p:nvSpPr>
        <p:spPr>
          <a:xfrm>
            <a:off x="395536" y="2659558"/>
            <a:ext cx="852776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Operazione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di </a:t>
            </a:r>
            <a:r>
              <a:rPr lang="de-DE" altLang="ko-KR" sz="1400" i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Basket Bond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progettata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da </a:t>
            </a: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Sviluppo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Campania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, </a:t>
            </a: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che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giunge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alla </a:t>
            </a: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seconda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edizione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dopo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quella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lanciata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nel</a:t>
            </a: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2019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de-DE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Mira </a:t>
            </a:r>
            <a:r>
              <a:rPr lang="de-DE" altLang="ko-K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 </a:t>
            </a:r>
            <a:r>
              <a:rPr lang="de-DE" altLang="ko-K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sostenere</a:t>
            </a:r>
            <a:r>
              <a:rPr lang="de-DE" altLang="ko-K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la </a:t>
            </a:r>
            <a:r>
              <a:rPr lang="de-DE" altLang="ko-K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crescita</a:t>
            </a:r>
            <a:r>
              <a:rPr lang="de-DE" altLang="ko-K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delle PMI </a:t>
            </a:r>
            <a:r>
              <a:rPr lang="de-DE" altLang="ko-K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territoriali</a:t>
            </a:r>
            <a:r>
              <a:rPr lang="de-DE" altLang="ko-K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attraverso</a:t>
            </a:r>
            <a:r>
              <a:rPr lang="de-DE" altLang="ko-K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l‘emissione</a:t>
            </a:r>
            <a:r>
              <a:rPr lang="de-DE" altLang="ko-K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di </a:t>
            </a:r>
            <a:r>
              <a:rPr lang="de-DE" altLang="ko-K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minibond</a:t>
            </a:r>
            <a:r>
              <a:rPr lang="de-DE" altLang="ko-K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assisistiti</a:t>
            </a:r>
            <a:r>
              <a:rPr lang="de-DE" altLang="ko-K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da </a:t>
            </a:r>
            <a:r>
              <a:rPr lang="de-DE" altLang="ko-K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garanzia</a:t>
            </a:r>
            <a:r>
              <a:rPr lang="de-DE" altLang="ko-K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pubblica</a:t>
            </a:r>
            <a:endParaRPr lang="de-DE" altLang="ko-KR" sz="1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it-IT" altLang="ko-KR" sz="1400" dirty="0">
                <a:solidFill>
                  <a:schemeClr val="tx1"/>
                </a:solidFill>
                <a:latin typeface="Verdana" panose="020B0604030504040204" pitchFamily="34" charset="0"/>
                <a:cs typeface="Arial" pitchFamily="34" charset="0"/>
              </a:rPr>
              <a:t>Favorisce l'accesso al mercato di capitali, attraverso strumenti di finanza alternativa a sostegno di progetti imprenditoriali di espansione, rafforzamento e innovazione</a:t>
            </a:r>
            <a:endParaRPr lang="ko-KR" altLang="en-US" sz="1400" dirty="0">
              <a:solidFill>
                <a:schemeClr val="tx1"/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5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112A7A30-7CB8-4CF6-8336-B4DB59E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92" y="63180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pic>
        <p:nvPicPr>
          <p:cNvPr id="11" name="pasted-image.tiff" descr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00" y="3439018"/>
            <a:ext cx="356883" cy="4163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aserta…"/>
          <p:cNvSpPr txBox="1"/>
          <p:nvPr/>
        </p:nvSpPr>
        <p:spPr>
          <a:xfrm>
            <a:off x="4942148" y="1379325"/>
            <a:ext cx="7964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Caserta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</a:t>
            </a:r>
            <a:r>
              <a:rPr dirty="0"/>
              <a:t> </a:t>
            </a:r>
          </a:p>
        </p:txBody>
      </p:sp>
      <p:sp>
        <p:nvSpPr>
          <p:cNvPr id="25" name="Napoli…"/>
          <p:cNvSpPr txBox="1"/>
          <p:nvPr/>
        </p:nvSpPr>
        <p:spPr>
          <a:xfrm>
            <a:off x="5244436" y="4359549"/>
            <a:ext cx="7014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Napoli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B54801-5178-A64E-BCF7-B4EAC97B0B0A}"/>
              </a:ext>
            </a:extLst>
          </p:cNvPr>
          <p:cNvSpPr txBox="1"/>
          <p:nvPr/>
        </p:nvSpPr>
        <p:spPr>
          <a:xfrm>
            <a:off x="347567" y="2372351"/>
            <a:ext cx="844886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La Regione Campania, attraverso Sviluppo Campania, ha attivato operazioni di finanziamento tramite emissioni di </a:t>
            </a: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Minibond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, assistite da Garanzia Pubblica, a valere su risorse POR FESR 2014-2020. Dotazione 37 Mln €</a:t>
            </a:r>
          </a:p>
          <a:p>
            <a:pPr algn="just"/>
            <a:endParaRPr lang="it-IT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ＭＳ Ｐゴシック" charset="0"/>
            </a:endParaRPr>
          </a:p>
          <a:p>
            <a:pPr algn="just"/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Il progetto è coordinato dal RTI costituito da Mediocredito Centrale e Banca FININT, che agisce come Arranger. </a:t>
            </a:r>
          </a:p>
          <a:p>
            <a:pPr algn="just"/>
            <a:endParaRPr lang="it-IT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ＭＳ Ｐゴシック" charset="0"/>
            </a:endParaRPr>
          </a:p>
          <a:p>
            <a:pPr algn="just"/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Vantaggi per le PMI campane emittenti: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liquidità a condizioni migliori rispetto a quelle che tradizionalmente vengono offerte dal mercato bancario o da emissioni individuali di </a:t>
            </a: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Minibond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nessuna garanzia reale;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rimborso da parte di Sviluppo Campania del 50% dei costi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una tantum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legati ad Arranger e Agenzia di Rating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Condizioni economiche competitive per effetto della garanzia pubblica e della natura di portafoglio dell'operazione che riduce il rischio per gli investitori;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stimolo per il percorso di crescita manageriale dell'impresa anche per il tramite dell'ottenimento del Rating e dal confronto con investitori istituzionali.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D19904-96FC-F68E-5EAF-1A445C640544}"/>
              </a:ext>
            </a:extLst>
          </p:cNvPr>
          <p:cNvSpPr txBox="1"/>
          <p:nvPr/>
        </p:nvSpPr>
        <p:spPr>
          <a:xfrm>
            <a:off x="611560" y="1804754"/>
            <a:ext cx="73448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ko-KR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Garanzia</a:t>
            </a:r>
            <a:r>
              <a:rPr lang="de-DE" altLang="ko-K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Campania</a:t>
            </a:r>
            <a:r>
              <a:rPr lang="de-DE" altLang="ko-K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Bond</a:t>
            </a:r>
            <a:r>
              <a:rPr lang="de-DE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2000" b="1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seconda</a:t>
            </a:r>
            <a:r>
              <a:rPr lang="de-DE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2000" b="1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Edizione</a:t>
            </a:r>
            <a:endParaRPr lang="ko-KR" altLang="en-US" sz="2000" b="1" dirty="0">
              <a:solidFill>
                <a:schemeClr val="tx1"/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6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112A7A30-7CB8-4CF6-8336-B4DB59E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92" y="63180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</p:txBody>
      </p:sp>
      <p:pic>
        <p:nvPicPr>
          <p:cNvPr id="11" name="pasted-image.tiff" descr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00" y="3439018"/>
            <a:ext cx="356883" cy="4163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aserta…"/>
          <p:cNvSpPr txBox="1"/>
          <p:nvPr/>
        </p:nvSpPr>
        <p:spPr>
          <a:xfrm>
            <a:off x="4942148" y="1379325"/>
            <a:ext cx="7964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Caserta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</a:t>
            </a:r>
            <a:r>
              <a:rPr dirty="0"/>
              <a:t> </a:t>
            </a:r>
          </a:p>
        </p:txBody>
      </p:sp>
      <p:sp>
        <p:nvSpPr>
          <p:cNvPr id="25" name="Napoli…"/>
          <p:cNvSpPr txBox="1"/>
          <p:nvPr/>
        </p:nvSpPr>
        <p:spPr>
          <a:xfrm>
            <a:off x="5244436" y="4359549"/>
            <a:ext cx="7014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Napoli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9D22ED-9776-8435-D32B-4DE85B238818}"/>
              </a:ext>
            </a:extLst>
          </p:cNvPr>
          <p:cNvSpPr txBox="1"/>
          <p:nvPr/>
        </p:nvSpPr>
        <p:spPr>
          <a:xfrm>
            <a:off x="427177" y="1930878"/>
            <a:ext cx="828964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Pubblicazione dell’avviso per manifestazione di interesse in data 17/10/2022 sul sito </a:t>
            </a: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  <a:hlinkClick r:id="rId4"/>
              </a:rPr>
              <a:t>www.garanziacampaniabond.it</a:t>
            </a:r>
            <a:endParaRPr lang="it-IT" altLang="ko-KR" sz="1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it-IT" altLang="ko-K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Invio delle </a:t>
            </a: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domande di partecipazione a partire dal 16/11/2022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68BCE6-B21F-BDFF-2335-1CACE455B808}"/>
              </a:ext>
            </a:extLst>
          </p:cNvPr>
          <p:cNvSpPr txBox="1"/>
          <p:nvPr/>
        </p:nvSpPr>
        <p:spPr>
          <a:xfrm>
            <a:off x="720310" y="1456550"/>
            <a:ext cx="78750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ko-KR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Garanzia</a:t>
            </a:r>
            <a:r>
              <a:rPr lang="de-DE" altLang="ko-K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Campania</a:t>
            </a:r>
            <a:r>
              <a:rPr lang="de-DE" altLang="ko-K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Bond </a:t>
            </a:r>
            <a:r>
              <a:rPr lang="de-DE" altLang="ko-KR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seconda</a:t>
            </a:r>
            <a:r>
              <a:rPr lang="de-DE" altLang="ko-K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edizione</a:t>
            </a:r>
            <a:endParaRPr lang="ko-KR" altLang="en-US" sz="2000" b="1" dirty="0">
              <a:solidFill>
                <a:schemeClr val="tx1"/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DC6572-6AFB-3E89-4318-64170A875DE3}"/>
              </a:ext>
            </a:extLst>
          </p:cNvPr>
          <p:cNvSpPr txBox="1"/>
          <p:nvPr/>
        </p:nvSpPr>
        <p:spPr>
          <a:xfrm>
            <a:off x="720310" y="3068960"/>
            <a:ext cx="7622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Requisiti</a:t>
            </a:r>
            <a:r>
              <a:rPr lang="de-DE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di </a:t>
            </a:r>
            <a:r>
              <a:rPr lang="it-IT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accesso</a:t>
            </a:r>
            <a:r>
              <a:rPr lang="de-DE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alla </a:t>
            </a:r>
            <a:r>
              <a:rPr lang="it-IT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misura</a:t>
            </a:r>
            <a:endParaRPr lang="it-IT" altLang="ko-KR" sz="2000" b="1" dirty="0">
              <a:solidFill>
                <a:schemeClr val="tx1"/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393F62-80C2-2033-C55C-BA12468AFA53}"/>
              </a:ext>
            </a:extLst>
          </p:cNvPr>
          <p:cNvSpPr txBox="1"/>
          <p:nvPr/>
        </p:nvSpPr>
        <p:spPr>
          <a:xfrm>
            <a:off x="355107" y="3559075"/>
            <a:ext cx="781729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0"/>
              </a:spcBef>
              <a:buFont typeface="+mj-lt"/>
              <a:buAutoNum type="arabicParenR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PMI (ai sensi dell’art. 2 della raccomandazione 2003/361/CE). Sono escluse le micro-imprese</a:t>
            </a:r>
          </a:p>
          <a:p>
            <a:pPr marL="360000" indent="-360000" algn="just">
              <a:spcBef>
                <a:spcPts val="0"/>
              </a:spcBef>
              <a:buFont typeface="+mj-lt"/>
              <a:buAutoNum type="arabicParenR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Sede operativa nel territorio della Regione Campania entro l’emissione del bond</a:t>
            </a:r>
          </a:p>
          <a:p>
            <a:pPr marL="360000" indent="-360000" algn="just">
              <a:spcBef>
                <a:spcPts val="0"/>
              </a:spcBef>
              <a:buFont typeface="+mj-lt"/>
              <a:buAutoNum type="arabicParenR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Rating pari almeno a </a:t>
            </a:r>
            <a:r>
              <a:rPr lang="it-IT" altLang="ko-KR" sz="14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BB-</a:t>
            </a: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su scala S&amp;P, rilasciato da Agenzia ECAI</a:t>
            </a:r>
          </a:p>
          <a:p>
            <a:pPr marL="720000" lvl="2" algn="just"/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Oppure</a:t>
            </a:r>
          </a:p>
          <a:p>
            <a:pPr marL="360000" lvl="2" algn="just"/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non aver realizzato perdite d’esercizio in più di uno degli ultimi 3 esercizi e, sulla base dell’ultimo bilancio approvato:</a:t>
            </a:r>
          </a:p>
          <a:p>
            <a:pPr marL="720000" lvl="2" indent="-360000" algn="just">
              <a:buFont typeface="Wingdings" panose="05000000000000000000" pitchFamily="2" charset="2"/>
              <a:buChar char="§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Ricavi di vendita ≥ €10 milioni</a:t>
            </a:r>
          </a:p>
          <a:p>
            <a:pPr marL="720000" lvl="2" indent="-360000" algn="just">
              <a:buFont typeface="Wingdings" panose="05000000000000000000" pitchFamily="2" charset="2"/>
              <a:buChar char="§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PFN/EBITDA &lt; 5</a:t>
            </a:r>
          </a:p>
          <a:p>
            <a:pPr marL="720000" lvl="2" indent="-360000" algn="just">
              <a:buFont typeface="Wingdings" panose="05000000000000000000" pitchFamily="2" charset="2"/>
              <a:buChar char="§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PFN/PN &lt; 3</a:t>
            </a:r>
          </a:p>
          <a:p>
            <a:pPr marL="720000" lvl="2" indent="-360000" algn="just">
              <a:buFont typeface="Wingdings" panose="05000000000000000000" pitchFamily="2" charset="2"/>
              <a:buChar char="§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EBITDA/Ricavi di vendita &gt; 0,04</a:t>
            </a:r>
          </a:p>
        </p:txBody>
      </p:sp>
    </p:spTree>
    <p:extLst>
      <p:ext uri="{BB962C8B-B14F-4D97-AF65-F5344CB8AC3E}">
        <p14:creationId xmlns:p14="http://schemas.microsoft.com/office/powerpoint/2010/main" val="182113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112A7A30-7CB8-4CF6-8336-B4DB59E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92" y="63180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</a:p>
        </p:txBody>
      </p:sp>
      <p:pic>
        <p:nvPicPr>
          <p:cNvPr id="11" name="pasted-image.tiff" descr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00" y="3439018"/>
            <a:ext cx="356883" cy="4163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aserta…"/>
          <p:cNvSpPr txBox="1"/>
          <p:nvPr/>
        </p:nvSpPr>
        <p:spPr>
          <a:xfrm>
            <a:off x="4942148" y="1379325"/>
            <a:ext cx="7964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Caserta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</a:t>
            </a:r>
            <a:r>
              <a:rPr dirty="0"/>
              <a:t> </a:t>
            </a:r>
          </a:p>
        </p:txBody>
      </p:sp>
      <p:sp>
        <p:nvSpPr>
          <p:cNvPr id="25" name="Napoli…"/>
          <p:cNvSpPr txBox="1"/>
          <p:nvPr/>
        </p:nvSpPr>
        <p:spPr>
          <a:xfrm>
            <a:off x="5244436" y="4359549"/>
            <a:ext cx="7014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Napoli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62D112-C6F8-3AB4-62A0-34D35B0A28DE}"/>
              </a:ext>
            </a:extLst>
          </p:cNvPr>
          <p:cNvSpPr txBox="1"/>
          <p:nvPr/>
        </p:nvSpPr>
        <p:spPr>
          <a:xfrm>
            <a:off x="467544" y="2399170"/>
            <a:ext cx="6832047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Garanzia pubblica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cs typeface="Arial" pitchFamily="34" charset="0"/>
              </a:rPr>
              <a:t>d</a:t>
            </a:r>
            <a:r>
              <a:rPr lang="it-IT" altLang="ko-KR" sz="1400" dirty="0">
                <a:solidFill>
                  <a:schemeClr val="tx1"/>
                </a:solidFill>
                <a:latin typeface="Verdana" panose="020B0604030504040204" pitchFamily="34" charset="0"/>
                <a:cs typeface="Arial" pitchFamily="34" charset="0"/>
              </a:rPr>
              <a:t>iretta e a prima richiesta, in forma di </a:t>
            </a:r>
            <a:r>
              <a:rPr lang="it-IT" altLang="ko-KR" sz="1400" i="1" dirty="0">
                <a:solidFill>
                  <a:schemeClr val="tx1"/>
                </a:solidFill>
                <a:latin typeface="Verdana" panose="020B0604030504040204" pitchFamily="34" charset="0"/>
                <a:cs typeface="Arial" pitchFamily="34" charset="0"/>
              </a:rPr>
              <a:t>cash </a:t>
            </a:r>
            <a:r>
              <a:rPr lang="it-IT" altLang="ko-KR" sz="1400" i="1" dirty="0" err="1">
                <a:solidFill>
                  <a:schemeClr val="tx1"/>
                </a:solidFill>
                <a:latin typeface="Verdana" panose="020B0604030504040204" pitchFamily="34" charset="0"/>
                <a:cs typeface="Arial" pitchFamily="34" charset="0"/>
              </a:rPr>
              <a:t>collateral</a:t>
            </a:r>
            <a:endParaRPr lang="it-IT" altLang="ko-KR" sz="1400" dirty="0">
              <a:solidFill>
                <a:schemeClr val="tx1"/>
              </a:solidFill>
              <a:latin typeface="Verdana" panose="020B0604030504040204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cs typeface="Arial" pitchFamily="34" charset="0"/>
              </a:rPr>
              <a:t>a copertura di importi (quota capitale e/o interessi) entro il limite del 25% del valore del Basket Bond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cs typeface="Arial" pitchFamily="34" charset="0"/>
              </a:rPr>
              <a:t>con dotazione finanziaria pari a €37 milioni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801E6D-5104-8F8C-A81C-4DBC6F5AEDE7}"/>
              </a:ext>
            </a:extLst>
          </p:cNvPr>
          <p:cNvSpPr txBox="1"/>
          <p:nvPr/>
        </p:nvSpPr>
        <p:spPr>
          <a:xfrm>
            <a:off x="488247" y="4077072"/>
            <a:ext cx="83442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Sovvenzioni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nella misura del 50% dei costi di </a:t>
            </a:r>
            <a:r>
              <a:rPr lang="it-IT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arranging</a:t>
            </a: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e del costo </a:t>
            </a:r>
            <a:r>
              <a:rPr lang="it-IT" altLang="ko-KR" sz="1400" i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una tantum</a:t>
            </a: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per l’ottenimento del rating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cs typeface="Arial" pitchFamily="34" charset="0"/>
              </a:rPr>
              <a:t>con dotazione finanziaria pari a €1,9 milioni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1BC6C6-40F9-1D50-BA50-E58E8C85E988}"/>
              </a:ext>
            </a:extLst>
          </p:cNvPr>
          <p:cNvSpPr txBox="1"/>
          <p:nvPr/>
        </p:nvSpPr>
        <p:spPr>
          <a:xfrm>
            <a:off x="395536" y="1693459"/>
            <a:ext cx="78750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Natura </a:t>
            </a:r>
            <a:r>
              <a:rPr lang="it-IT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dell’intervento</a:t>
            </a:r>
            <a:r>
              <a:rPr lang="de-DE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de-DE" altLang="ko-KR" sz="2000" b="1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pubblico</a:t>
            </a:r>
            <a:endParaRPr lang="ko-KR" altLang="en-US" sz="2000" b="1" dirty="0">
              <a:solidFill>
                <a:schemeClr val="tx1"/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3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112A7A30-7CB8-4CF6-8336-B4DB59E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92" y="63180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</a:p>
        </p:txBody>
      </p:sp>
      <p:pic>
        <p:nvPicPr>
          <p:cNvPr id="11" name="pasted-image.tiff" descr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00" y="3439018"/>
            <a:ext cx="356883" cy="4163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aserta…"/>
          <p:cNvSpPr txBox="1"/>
          <p:nvPr/>
        </p:nvSpPr>
        <p:spPr>
          <a:xfrm>
            <a:off x="4942148" y="1379325"/>
            <a:ext cx="7964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Caserta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</a:t>
            </a:r>
            <a:r>
              <a:rPr dirty="0"/>
              <a:t> </a:t>
            </a:r>
          </a:p>
        </p:txBody>
      </p:sp>
      <p:sp>
        <p:nvSpPr>
          <p:cNvPr id="25" name="Napoli…"/>
          <p:cNvSpPr txBox="1"/>
          <p:nvPr/>
        </p:nvSpPr>
        <p:spPr>
          <a:xfrm>
            <a:off x="5244436" y="4359549"/>
            <a:ext cx="7014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Napoli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AD8ABC-6D8A-B22F-4191-4EC58D5AE648}"/>
              </a:ext>
            </a:extLst>
          </p:cNvPr>
          <p:cNvSpPr txBox="1"/>
          <p:nvPr/>
        </p:nvSpPr>
        <p:spPr>
          <a:xfrm>
            <a:off x="372588" y="2001523"/>
            <a:ext cx="7951706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Taglio medio dei </a:t>
            </a:r>
            <a:r>
              <a:rPr lang="it-IT" altLang="ko-KR" sz="14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minibond</a:t>
            </a: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non superiore a €3 milioni (tolleranza del 20%)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Durata fino a 8 anni</a:t>
            </a:r>
            <a:endParaRPr lang="it-IT" altLang="ko-KR" sz="1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Periodo di pre-ammortamento dai 6 ai 18 mesi; possibilità rimborso anticipato a partire dal 24° mese antecedente la scadenza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Rimborso di tipo </a:t>
            </a:r>
            <a:r>
              <a:rPr lang="it-IT" altLang="ko-KR" sz="1400" i="1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amortizing</a:t>
            </a:r>
            <a:r>
              <a:rPr lang="it-IT" altLang="ko-KR" sz="1400" i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(e non </a:t>
            </a:r>
            <a:r>
              <a:rPr lang="it-IT" altLang="ko-KR" sz="1400" i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bullet</a:t>
            </a: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)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Emissione </a:t>
            </a:r>
            <a:r>
              <a:rPr lang="it-IT" altLang="ko-KR" sz="1400" i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alla pari</a:t>
            </a: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; tasso d’interesse fisso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Ammontare complessivo consentito pari a €148 milioni (4 volte il valore della garanzia pubblica)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059E8A-87CB-BD9D-B526-8B0A206EACF1}"/>
              </a:ext>
            </a:extLst>
          </p:cNvPr>
          <p:cNvSpPr txBox="1"/>
          <p:nvPr/>
        </p:nvSpPr>
        <p:spPr>
          <a:xfrm>
            <a:off x="295917" y="4872327"/>
            <a:ext cx="79517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Investimenti in attivi materiali, immateriali e/o capitale circolante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Divieto di rifinanziamento di prestiti esistenti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A3070D-CA7A-5B39-C712-92D8C6780FA2}"/>
              </a:ext>
            </a:extLst>
          </p:cNvPr>
          <p:cNvSpPr txBox="1"/>
          <p:nvPr/>
        </p:nvSpPr>
        <p:spPr>
          <a:xfrm>
            <a:off x="634482" y="4321508"/>
            <a:ext cx="78750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Utilizzo delle somme </a:t>
            </a:r>
            <a:endParaRPr lang="it-IT" altLang="ko-KR" sz="2000" b="1" dirty="0">
              <a:solidFill>
                <a:schemeClr val="tx1"/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98CBD0-D201-A136-DBDC-9DDECC25FE92}"/>
              </a:ext>
            </a:extLst>
          </p:cNvPr>
          <p:cNvSpPr txBox="1"/>
          <p:nvPr/>
        </p:nvSpPr>
        <p:spPr>
          <a:xfrm>
            <a:off x="372588" y="1466038"/>
            <a:ext cx="78750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Caratteristiche dei </a:t>
            </a:r>
            <a:r>
              <a:rPr lang="it-IT" altLang="ko-KR" sz="2000" b="1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minibond</a:t>
            </a:r>
            <a:r>
              <a:rPr lang="it-IT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(e del portafoglio)</a:t>
            </a:r>
            <a:endParaRPr lang="it-IT" altLang="ko-KR" sz="2000" b="1" dirty="0">
              <a:solidFill>
                <a:schemeClr val="tx1"/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7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112A7A30-7CB8-4CF6-8336-B4DB59E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92" y="63180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7</a:t>
            </a:r>
          </a:p>
        </p:txBody>
      </p:sp>
      <p:pic>
        <p:nvPicPr>
          <p:cNvPr id="11" name="pasted-image.tiff" descr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00" y="3439018"/>
            <a:ext cx="356883" cy="4163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aserta…"/>
          <p:cNvSpPr txBox="1"/>
          <p:nvPr/>
        </p:nvSpPr>
        <p:spPr>
          <a:xfrm>
            <a:off x="4942148" y="1379325"/>
            <a:ext cx="7964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Caserta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</a:t>
            </a:r>
            <a:r>
              <a:rPr dirty="0"/>
              <a:t> </a:t>
            </a:r>
          </a:p>
        </p:txBody>
      </p:sp>
      <p:sp>
        <p:nvSpPr>
          <p:cNvPr id="25" name="Napoli…"/>
          <p:cNvSpPr txBox="1"/>
          <p:nvPr/>
        </p:nvSpPr>
        <p:spPr>
          <a:xfrm>
            <a:off x="5244436" y="4359549"/>
            <a:ext cx="7014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Napoli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D0F7AF-93AD-A4FD-82F8-550983DB0996}"/>
              </a:ext>
            </a:extLst>
          </p:cNvPr>
          <p:cNvSpPr txBox="1"/>
          <p:nvPr/>
        </p:nvSpPr>
        <p:spPr>
          <a:xfrm>
            <a:off x="364711" y="1548602"/>
            <a:ext cx="8688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altLang="ko-KR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Garanzia Campania Bond: quali benefici?</a:t>
            </a:r>
            <a:endParaRPr lang="it-IT" altLang="ko-KR" sz="2000" b="1" dirty="0">
              <a:solidFill>
                <a:schemeClr val="tx1"/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CA1ED4-8940-3EF0-6A99-48C3D417B380}"/>
              </a:ext>
            </a:extLst>
          </p:cNvPr>
          <p:cNvSpPr txBox="1"/>
          <p:nvPr/>
        </p:nvSpPr>
        <p:spPr>
          <a:xfrm>
            <a:off x="364710" y="2186568"/>
            <a:ext cx="82397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Tassi d’interesse più bassi rispetto ad emissioni individuali, grazie allo schema di cartolarizzazione ed alla garanzia pubblica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Immediata disponibilità dei fondi e flessibilità nel loro utilizzo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Unico interlocutore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Diversificazione delle fonti di finanziamento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Accesso al mercato del capitale e confronto con investitori istituzionali</a:t>
            </a:r>
          </a:p>
        </p:txBody>
      </p:sp>
    </p:spTree>
    <p:extLst>
      <p:ext uri="{BB962C8B-B14F-4D97-AF65-F5344CB8AC3E}">
        <p14:creationId xmlns:p14="http://schemas.microsoft.com/office/powerpoint/2010/main" val="422818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112A7A30-7CB8-4CF6-8336-B4DB59E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92" y="63180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  <a:latin typeface="Calibri" panose="020F0502020204030204" pitchFamily="34" charset="0"/>
              </a:rPr>
              <a:t>8</a:t>
            </a:r>
          </a:p>
        </p:txBody>
      </p:sp>
      <p:pic>
        <p:nvPicPr>
          <p:cNvPr id="11" name="pasted-image.tiff" descr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00" y="3439018"/>
            <a:ext cx="356883" cy="4163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aserta…"/>
          <p:cNvSpPr txBox="1"/>
          <p:nvPr/>
        </p:nvSpPr>
        <p:spPr>
          <a:xfrm>
            <a:off x="4942148" y="1379325"/>
            <a:ext cx="7964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Caserta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</a:t>
            </a:r>
            <a:r>
              <a:rPr dirty="0"/>
              <a:t> </a:t>
            </a:r>
          </a:p>
        </p:txBody>
      </p:sp>
      <p:sp>
        <p:nvSpPr>
          <p:cNvPr id="25" name="Napoli…"/>
          <p:cNvSpPr txBox="1"/>
          <p:nvPr/>
        </p:nvSpPr>
        <p:spPr>
          <a:xfrm>
            <a:off x="5244436" y="4359549"/>
            <a:ext cx="7014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Napoli</a:t>
            </a:r>
          </a:p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/>
              <a:t>€ </a:t>
            </a: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id="{F66995D5-498B-0C1F-2AC8-FBB5AE7C0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289066"/>
            <a:ext cx="849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j-lt"/>
              </a:rPr>
              <a:t>L’intervento della Regione consente l’erogazione di credito per circa 150 € mln, con un effetto leva pari a ≈4x</a:t>
            </a:r>
          </a:p>
        </p:txBody>
      </p:sp>
      <p:grpSp>
        <p:nvGrpSpPr>
          <p:cNvPr id="7" name="Gruppo 23">
            <a:extLst>
              <a:ext uri="{FF2B5EF4-FFF2-40B4-BE49-F238E27FC236}">
                <a16:creationId xmlns:a16="http://schemas.microsoft.com/office/drawing/2014/main" id="{AB40AA1C-8AFF-98FD-111C-F39082C626C3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2899772"/>
            <a:ext cx="7734300" cy="2597150"/>
            <a:chOff x="2103091" y="2255653"/>
            <a:chExt cx="7733976" cy="2597260"/>
          </a:xfrm>
        </p:grpSpPr>
        <p:sp>
          <p:nvSpPr>
            <p:cNvPr id="8" name="Freccia in giù 7">
              <a:extLst>
                <a:ext uri="{FF2B5EF4-FFF2-40B4-BE49-F238E27FC236}">
                  <a16:creationId xmlns:a16="http://schemas.microsoft.com/office/drawing/2014/main" id="{54FB02AB-05D0-5472-6E27-FB3F5DB1CF3A}"/>
                </a:ext>
              </a:extLst>
            </p:cNvPr>
            <p:cNvSpPr/>
            <p:nvPr/>
          </p:nvSpPr>
          <p:spPr>
            <a:xfrm>
              <a:off x="5589095" y="2255653"/>
              <a:ext cx="581001" cy="720756"/>
            </a:xfrm>
            <a:prstGeom prst="down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C7D4D1D6-1CF7-B229-4B50-7A535B7DA9B7}"/>
                </a:ext>
              </a:extLst>
            </p:cNvPr>
            <p:cNvSpPr/>
            <p:nvPr/>
          </p:nvSpPr>
          <p:spPr>
            <a:xfrm>
              <a:off x="2260246" y="3130402"/>
              <a:ext cx="776255" cy="77155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kern="0" dirty="0">
                  <a:solidFill>
                    <a:prstClr val="white"/>
                  </a:solidFill>
                  <a:latin typeface="Garamond" panose="02020404030301010803" pitchFamily="18" charset="0"/>
                </a:rPr>
                <a:t>37.0</a:t>
              </a: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24A0A975-6100-07E2-9DEE-2C027E3BE40D}"/>
                </a:ext>
              </a:extLst>
            </p:cNvPr>
            <p:cNvSpPr/>
            <p:nvPr/>
          </p:nvSpPr>
          <p:spPr>
            <a:xfrm>
              <a:off x="5484324" y="3130402"/>
              <a:ext cx="777842" cy="77155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kern="0" dirty="0">
                  <a:solidFill>
                    <a:prstClr val="white"/>
                  </a:solidFill>
                  <a:latin typeface="Garamond" panose="02020404030301010803" pitchFamily="18" charset="0"/>
                </a:rPr>
                <a:t>148.0</a:t>
              </a: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A5655D8F-ED8C-3FAF-4370-E6C7DCD839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5672" y="3266933"/>
              <a:ext cx="484168" cy="49849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kern="0" dirty="0">
                  <a:solidFill>
                    <a:prstClr val="white"/>
                  </a:solidFill>
                  <a:latin typeface="Calibri" panose="020F0502020204030204"/>
                </a:rPr>
                <a:t>:</a:t>
              </a:r>
            </a:p>
          </p:txBody>
        </p:sp>
        <p:sp>
          <p:nvSpPr>
            <p:cNvPr id="13" name="Rettangolo con angoli arrotondati 11">
              <a:extLst>
                <a:ext uri="{FF2B5EF4-FFF2-40B4-BE49-F238E27FC236}">
                  <a16:creationId xmlns:a16="http://schemas.microsoft.com/office/drawing/2014/main" id="{D66F8574-750E-EA90-AD13-D05E1463B48D}"/>
                </a:ext>
              </a:extLst>
            </p:cNvPr>
            <p:cNvSpPr/>
            <p:nvPr/>
          </p:nvSpPr>
          <p:spPr>
            <a:xfrm>
              <a:off x="3871492" y="3130402"/>
              <a:ext cx="777842" cy="771558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kern="0" dirty="0">
                  <a:solidFill>
                    <a:prstClr val="white"/>
                  </a:solidFill>
                  <a:latin typeface="Garamond" panose="02020404030301010803" pitchFamily="18" charset="0"/>
                </a:rPr>
                <a:t>25%</a:t>
              </a: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58DA6D3A-4225-6E9E-5375-5E41F6AB11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6832" y="3266933"/>
              <a:ext cx="485755" cy="49849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kern="0" dirty="0">
                  <a:solidFill>
                    <a:prstClr val="white"/>
                  </a:solidFill>
                  <a:latin typeface="Calibri" panose="020F0502020204030204"/>
                </a:rPr>
                <a:t>:</a:t>
              </a:r>
            </a:p>
          </p:txBody>
        </p:sp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2D902B16-F2DE-42A6-F0F9-E9C3BAE4AB83}"/>
                </a:ext>
              </a:extLst>
            </p:cNvPr>
            <p:cNvSpPr/>
            <p:nvPr/>
          </p:nvSpPr>
          <p:spPr>
            <a:xfrm>
              <a:off x="7095569" y="3130402"/>
              <a:ext cx="776255" cy="771558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kern="0" dirty="0">
                  <a:solidFill>
                    <a:prstClr val="white"/>
                  </a:solidFill>
                  <a:latin typeface="Garamond" panose="02020404030301010803" pitchFamily="18" charset="0"/>
                </a:rPr>
                <a:t>100%</a:t>
              </a: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5D0A2961-F674-8B74-4B1E-2A2221D503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5329" y="3266933"/>
              <a:ext cx="485755" cy="49849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kern="0" dirty="0">
                  <a:solidFill>
                    <a:prstClr val="white"/>
                  </a:solidFill>
                  <a:latin typeface="Calibri" panose="020F0502020204030204"/>
                </a:rPr>
                <a:t>=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97D19D3A-3F50-B518-44E3-56DF96B82764}"/>
                </a:ext>
              </a:extLst>
            </p:cNvPr>
            <p:cNvSpPr/>
            <p:nvPr/>
          </p:nvSpPr>
          <p:spPr>
            <a:xfrm>
              <a:off x="8705226" y="3130402"/>
              <a:ext cx="777842" cy="77155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kern="0" dirty="0">
                  <a:solidFill>
                    <a:prstClr val="white"/>
                  </a:solidFill>
                  <a:latin typeface="Garamond" panose="02020404030301010803" pitchFamily="18" charset="0"/>
                </a:rPr>
                <a:t>148,0</a:t>
              </a: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9492A1EC-4509-2648-9832-BE2A90E7F3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7602" y="3266933"/>
              <a:ext cx="485755" cy="49849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kern="0" dirty="0">
                  <a:solidFill>
                    <a:prstClr val="white"/>
                  </a:solidFill>
                  <a:latin typeface="Calibri" panose="020F0502020204030204"/>
                </a:rPr>
                <a:t>=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55262FE6-BF99-391E-6DD8-71D085123E51}"/>
                </a:ext>
              </a:extLst>
            </p:cNvPr>
            <p:cNvSpPr txBox="1"/>
            <p:nvPr/>
          </p:nvSpPr>
          <p:spPr>
            <a:xfrm flipH="1">
              <a:off x="2103091" y="4022615"/>
              <a:ext cx="1142952" cy="8302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kern="0" dirty="0">
                  <a:solidFill>
                    <a:prstClr val="black"/>
                  </a:solidFill>
                  <a:latin typeface="Garamond" panose="02020404030301010803" pitchFamily="18" charset="0"/>
                </a:rPr>
                <a:t>Risorse per prime perdite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9C203BB1-4812-04BF-4570-A666BEFCE001}"/>
                </a:ext>
              </a:extLst>
            </p:cNvPr>
            <p:cNvSpPr txBox="1"/>
            <p:nvPr/>
          </p:nvSpPr>
          <p:spPr>
            <a:xfrm flipH="1">
              <a:off x="3822281" y="4022615"/>
              <a:ext cx="1008021" cy="5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kern="0" dirty="0">
                  <a:solidFill>
                    <a:prstClr val="black"/>
                  </a:solidFill>
                  <a:latin typeface="Garamond" panose="02020404030301010803" pitchFamily="18" charset="0"/>
                </a:rPr>
                <a:t>Cap alle perdite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7D99172-92DF-8D96-3B1D-A87F4BEE97FA}"/>
                </a:ext>
              </a:extLst>
            </p:cNvPr>
            <p:cNvSpPr txBox="1"/>
            <p:nvPr/>
          </p:nvSpPr>
          <p:spPr>
            <a:xfrm flipH="1">
              <a:off x="5282720" y="4022615"/>
              <a:ext cx="1258835" cy="8302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kern="0" dirty="0">
                  <a:solidFill>
                    <a:prstClr val="black"/>
                  </a:solidFill>
                  <a:latin typeface="Garamond" panose="02020404030301010803" pitchFamily="18" charset="0"/>
                </a:rPr>
                <a:t>Ammontare </a:t>
              </a:r>
              <a:r>
                <a:rPr lang="it-IT" sz="1600" b="1" kern="0" dirty="0" err="1">
                  <a:solidFill>
                    <a:prstClr val="black"/>
                  </a:solidFill>
                  <a:latin typeface="Garamond" panose="02020404030301010803" pitchFamily="18" charset="0"/>
                </a:rPr>
                <a:t>max</a:t>
              </a:r>
              <a:r>
                <a:rPr lang="it-IT" sz="1600" b="1" kern="0" dirty="0">
                  <a:solidFill>
                    <a:prstClr val="black"/>
                  </a:solidFill>
                  <a:latin typeface="Garamond" panose="02020404030301010803" pitchFamily="18" charset="0"/>
                </a:rPr>
                <a:t> </a:t>
              </a:r>
              <a:r>
                <a:rPr lang="it-IT" sz="1600" b="1" kern="0" dirty="0" err="1">
                  <a:solidFill>
                    <a:prstClr val="black"/>
                  </a:solidFill>
                  <a:latin typeface="Garamond" panose="02020404030301010803" pitchFamily="18" charset="0"/>
                </a:rPr>
                <a:t>garantibile</a:t>
              </a:r>
              <a:endParaRPr lang="it-IT" sz="1600" b="1" kern="0" dirty="0">
                <a:solidFill>
                  <a:prstClr val="black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892C4DA5-0D7A-6695-3474-F3A4A15A5319}"/>
                </a:ext>
              </a:extLst>
            </p:cNvPr>
            <p:cNvSpPr txBox="1"/>
            <p:nvPr/>
          </p:nvSpPr>
          <p:spPr>
            <a:xfrm flipH="1">
              <a:off x="6887616" y="4022615"/>
              <a:ext cx="1269947" cy="5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kern="0" dirty="0">
                  <a:solidFill>
                    <a:prstClr val="black"/>
                  </a:solidFill>
                  <a:latin typeface="Garamond" panose="02020404030301010803" pitchFamily="18" charset="0"/>
                </a:rPr>
                <a:t>Percentuale garantita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A00E8921-2B33-695D-FEB8-5E629E6B0809}"/>
                </a:ext>
              </a:extLst>
            </p:cNvPr>
            <p:cNvSpPr txBox="1"/>
            <p:nvPr/>
          </p:nvSpPr>
          <p:spPr>
            <a:xfrm flipH="1">
              <a:off x="8651254" y="4022615"/>
              <a:ext cx="1185813" cy="5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kern="0" dirty="0">
                  <a:solidFill>
                    <a:prstClr val="black"/>
                  </a:solidFill>
                  <a:latin typeface="Garamond" panose="02020404030301010803" pitchFamily="18" charset="0"/>
                </a:rPr>
                <a:t>Volume portafoglio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061C56-7533-76C0-D73D-E5DB589D7EB3}"/>
              </a:ext>
            </a:extLst>
          </p:cNvPr>
          <p:cNvSpPr txBox="1"/>
          <p:nvPr/>
        </p:nvSpPr>
        <p:spPr>
          <a:xfrm>
            <a:off x="1784350" y="1462733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>
                <a:solidFill>
                  <a:schemeClr val="tx2"/>
                </a:solidFill>
                <a:latin typeface="+mj-lt"/>
                <a:ea typeface="+mj-ea"/>
              </a:rPr>
              <a:t>Effetto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500" b="1" dirty="0">
                <a:solidFill>
                  <a:schemeClr val="tx2"/>
                </a:solidFill>
                <a:latin typeface="+mj-lt"/>
                <a:ea typeface="+mj-ea"/>
              </a:rPr>
              <a:t>leva</a:t>
            </a:r>
          </a:p>
        </p:txBody>
      </p:sp>
    </p:spTree>
    <p:extLst>
      <p:ext uri="{BB962C8B-B14F-4D97-AF65-F5344CB8AC3E}">
        <p14:creationId xmlns:p14="http://schemas.microsoft.com/office/powerpoint/2010/main" val="217915094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7218</TotalTime>
  <Words>1136</Words>
  <Application>Microsoft Office PowerPoint</Application>
  <PresentationFormat>Presentazione su schermo (4:3)</PresentationFormat>
  <Paragraphs>192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Helvetica</vt:lpstr>
      <vt:lpstr>Verdana</vt:lpstr>
      <vt:lpstr>Wingdings</vt:lpstr>
      <vt:lpstr>Presentazione vuota</vt:lpstr>
      <vt:lpstr>1_Presentazione vuota</vt:lpstr>
      <vt:lpstr> Presentazione dello strumento   Venerdì 11 novembre 2022 ore 11.00    SALERNO – Camera di Commercio </vt:lpstr>
      <vt:lpstr>Obiettivi raggiunti I Edizione Garanzia Campania Bond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Garanzia Campania Bond II: struttura dell’operazione</vt:lpstr>
      <vt:lpstr>Caratteristiche dell’operazione</vt:lpstr>
    </vt:vector>
  </TitlesOfParts>
  <Company>Mirapromotion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Massimo Varrone</dc:creator>
  <cp:lastModifiedBy>Italia Riccio</cp:lastModifiedBy>
  <cp:revision>672</cp:revision>
  <cp:lastPrinted>2022-11-10T16:05:45Z</cp:lastPrinted>
  <dcterms:modified xsi:type="dcterms:W3CDTF">2022-11-10T16:27:20Z</dcterms:modified>
</cp:coreProperties>
</file>