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3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12"/>
  </p:notesMasterIdLst>
  <p:handoutMasterIdLst>
    <p:handoutMasterId r:id="rId13"/>
  </p:handoutMasterIdLst>
  <p:sldIdLst>
    <p:sldId id="656" r:id="rId2"/>
    <p:sldId id="645" r:id="rId3"/>
    <p:sldId id="664" r:id="rId4"/>
    <p:sldId id="657" r:id="rId5"/>
    <p:sldId id="658" r:id="rId6"/>
    <p:sldId id="665" r:id="rId7"/>
    <p:sldId id="662" r:id="rId8"/>
    <p:sldId id="659" r:id="rId9"/>
    <p:sldId id="666" r:id="rId10"/>
    <p:sldId id="663" r:id="rId11"/>
  </p:sldIdLst>
  <p:sldSz cx="9144000" cy="5143500" type="screen16x9"/>
  <p:notesSz cx="6799263" cy="9929813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54" userDrawn="1">
          <p15:clr>
            <a:srgbClr val="A4A3A4"/>
          </p15:clr>
        </p15:guide>
        <p15:guide id="2" orient="horz" pos="3929">
          <p15:clr>
            <a:srgbClr val="A4A3A4"/>
          </p15:clr>
        </p15:guide>
        <p15:guide id="3" orient="horz" pos="2568">
          <p15:clr>
            <a:srgbClr val="A4A3A4"/>
          </p15:clr>
        </p15:guide>
        <p15:guide id="4" orient="horz" pos="1752">
          <p15:clr>
            <a:srgbClr val="A4A3A4"/>
          </p15:clr>
        </p15:guide>
        <p15:guide id="5" orient="horz" pos="1257" userDrawn="1">
          <p15:clr>
            <a:srgbClr val="A4A3A4"/>
          </p15:clr>
        </p15:guide>
        <p15:guide id="6" orient="horz" pos="3748">
          <p15:clr>
            <a:srgbClr val="A4A3A4"/>
          </p15:clr>
        </p15:guide>
        <p15:guide id="7" pos="226" userDrawn="1">
          <p15:clr>
            <a:srgbClr val="A4A3A4"/>
          </p15:clr>
        </p15:guide>
        <p15:guide id="8" pos="5420">
          <p15:clr>
            <a:srgbClr val="A4A3A4"/>
          </p15:clr>
        </p15:guide>
        <p15:guide id="9" pos="4649">
          <p15:clr>
            <a:srgbClr val="A4A3A4"/>
          </p15:clr>
        </p15:guide>
        <p15:guide id="10" orient="horz" pos="32" userDrawn="1">
          <p15:clr>
            <a:srgbClr val="A4A3A4"/>
          </p15:clr>
        </p15:guide>
        <p15:guide id="11" orient="horz" pos="2947">
          <p15:clr>
            <a:srgbClr val="A4A3A4"/>
          </p15:clr>
        </p15:guide>
        <p15:guide id="12" orient="horz" pos="1926">
          <p15:clr>
            <a:srgbClr val="A4A3A4"/>
          </p15:clr>
        </p15:guide>
        <p15:guide id="13" orient="horz" pos="1325">
          <p15:clr>
            <a:srgbClr val="A4A3A4"/>
          </p15:clr>
        </p15:guide>
        <p15:guide id="14" orient="horz" pos="509" userDrawn="1">
          <p15:clr>
            <a:srgbClr val="A4A3A4"/>
          </p15:clr>
        </p15:guide>
        <p15:guide id="15" orient="horz" pos="282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ivelli Alberto" initials="TA" lastIdx="2" clrIdx="0">
    <p:extLst>
      <p:ext uri="{19B8F6BF-5375-455C-9EA6-DF929625EA0E}">
        <p15:presenceInfo xmlns:p15="http://schemas.microsoft.com/office/powerpoint/2012/main" userId="S::Alberto.Trivelli@bancafinint.com::723cc3e1-2146-4644-a48e-10cd3332b7d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24B"/>
    <a:srgbClr val="6988AA"/>
    <a:srgbClr val="16202C"/>
    <a:srgbClr val="009DCD"/>
    <a:srgbClr val="8A8A8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Stile medio 2 - Color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86" autoAdjust="0"/>
    <p:restoredTop sz="96412" autoAdjust="0"/>
  </p:normalViewPr>
  <p:slideViewPr>
    <p:cSldViewPr snapToObjects="1" showGuides="1">
      <p:cViewPr varScale="1">
        <p:scale>
          <a:sx n="151" d="100"/>
          <a:sy n="151" d="100"/>
        </p:scale>
        <p:origin x="624" y="138"/>
      </p:cViewPr>
      <p:guideLst>
        <p:guide orient="horz" pos="554"/>
        <p:guide orient="horz" pos="3929"/>
        <p:guide orient="horz" pos="2568"/>
        <p:guide orient="horz" pos="1752"/>
        <p:guide orient="horz" pos="1257"/>
        <p:guide orient="horz" pos="3748"/>
        <p:guide pos="226"/>
        <p:guide pos="5420"/>
        <p:guide pos="4649"/>
        <p:guide orient="horz" pos="32"/>
        <p:guide orient="horz" pos="2947"/>
        <p:guide orient="horz" pos="1926"/>
        <p:guide orient="horz" pos="1325"/>
        <p:guide orient="horz" pos="509"/>
        <p:guide orient="horz" pos="2822"/>
      </p:guideLst>
    </p:cSldViewPr>
  </p:slideViewPr>
  <p:outlineViewPr>
    <p:cViewPr>
      <p:scale>
        <a:sx n="33" d="100"/>
        <a:sy n="33" d="100"/>
      </p:scale>
      <p:origin x="30" y="1811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itc1fs05\FISG\CSD\Operazioni%20Strutturate\BB%20Campania\GCB_SAL_Riapertur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itc1fs05\FISG\CSD\Operazioni%20Strutturate\BB%20Campania\GCB_SAL_Riapertur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tc1fs05\FISG\CSD\Operazioni%20Strutturate\BB%20Campania\GCB_SAL_Riapertur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100" dirty="0">
                <a:solidFill>
                  <a:schemeClr val="tx1"/>
                </a:solidFill>
              </a:rPr>
              <a:t>Emittenti per rating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DFF-472A-9037-EBC7EBDD95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DFF-472A-9037-EBC7EBDD95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DFF-472A-9037-EBC7EBDD95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DFF-472A-9037-EBC7EBDD95C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9DFF-472A-9037-EBC7EBDD95C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9DFF-472A-9037-EBC7EBDD95CD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9DFF-472A-9037-EBC7EBDD95CD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9DFF-472A-9037-EBC7EBDD95C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GCB_Stats!$B$27:$B$34</c:f>
              <c:strCache>
                <c:ptCount val="8"/>
                <c:pt idx="0">
                  <c:v>A-</c:v>
                </c:pt>
                <c:pt idx="1">
                  <c:v>BBB+</c:v>
                </c:pt>
                <c:pt idx="2">
                  <c:v>BBB</c:v>
                </c:pt>
                <c:pt idx="3">
                  <c:v>BBB-</c:v>
                </c:pt>
                <c:pt idx="4">
                  <c:v>BB+</c:v>
                </c:pt>
                <c:pt idx="5">
                  <c:v>BB+/BB</c:v>
                </c:pt>
                <c:pt idx="6">
                  <c:v>BB</c:v>
                </c:pt>
                <c:pt idx="7">
                  <c:v>BB-</c:v>
                </c:pt>
              </c:strCache>
            </c:strRef>
          </c:cat>
          <c:val>
            <c:numRef>
              <c:f>GCB_Stats!$E$27:$E$34</c:f>
              <c:numCache>
                <c:formatCode>General</c:formatCode>
                <c:ptCount val="8"/>
                <c:pt idx="0">
                  <c:v>4</c:v>
                </c:pt>
                <c:pt idx="1">
                  <c:v>7</c:v>
                </c:pt>
                <c:pt idx="2">
                  <c:v>2</c:v>
                </c:pt>
                <c:pt idx="3">
                  <c:v>16</c:v>
                </c:pt>
                <c:pt idx="4">
                  <c:v>10</c:v>
                </c:pt>
                <c:pt idx="5">
                  <c:v>1</c:v>
                </c:pt>
                <c:pt idx="6">
                  <c:v>12</c:v>
                </c:pt>
                <c:pt idx="7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9DFF-472A-9037-EBC7EBDD95C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it-IT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it-IT" sz="1100" b="0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Importi emessi per provincia</a:t>
            </a:r>
          </a:p>
        </c:rich>
      </c:tx>
      <c:layout>
        <c:manualLayout>
          <c:xMode val="edge"/>
          <c:yMode val="edge"/>
          <c:x val="0.22471139570350765"/>
          <c:y val="1.93740306628359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it-IT"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537-4DD6-848F-FFBF0D286E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537-4DD6-848F-FFBF0D286E3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537-4DD6-848F-FFBF0D286E3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537-4DD6-848F-FFBF0D286E3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537-4DD6-848F-FFBF0D286E33}"/>
              </c:ext>
            </c:extLst>
          </c:dPt>
          <c:dLbls>
            <c:dLbl>
              <c:idx val="0"/>
              <c:layout>
                <c:manualLayout>
                  <c:x val="-8.8156366464332184E-2"/>
                  <c:y val="-1.800727806635656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37-4DD6-848F-FFBF0D286E33}"/>
                </c:ext>
              </c:extLst>
            </c:dLbl>
            <c:dLbl>
              <c:idx val="1"/>
              <c:layout>
                <c:manualLayout>
                  <c:x val="2.2059922634858752E-2"/>
                  <c:y val="3.326376945455892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37-4DD6-848F-FFBF0D286E33}"/>
                </c:ext>
              </c:extLst>
            </c:dLbl>
            <c:dLbl>
              <c:idx val="2"/>
              <c:layout>
                <c:manualLayout>
                  <c:x val="2.8860429649230895E-2"/>
                  <c:y val="5.1664081767562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537-4DD6-848F-FFBF0D286E33}"/>
                </c:ext>
              </c:extLst>
            </c:dLbl>
            <c:dLbl>
              <c:idx val="3"/>
              <c:layout>
                <c:manualLayout>
                  <c:x val="0.19560957873367604"/>
                  <c:y val="-0.1614502555236328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537-4DD6-848F-FFBF0D286E3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GCB_Stats!$B$18:$B$22</c:f>
              <c:strCache>
                <c:ptCount val="5"/>
                <c:pt idx="0">
                  <c:v>Avellino</c:v>
                </c:pt>
                <c:pt idx="1">
                  <c:v>Benevento</c:v>
                </c:pt>
                <c:pt idx="2">
                  <c:v>Caserta</c:v>
                </c:pt>
                <c:pt idx="3">
                  <c:v>Napoli</c:v>
                </c:pt>
                <c:pt idx="4">
                  <c:v>Salerno</c:v>
                </c:pt>
              </c:strCache>
            </c:strRef>
          </c:cat>
          <c:val>
            <c:numRef>
              <c:f>GCB_Stats!$D$18:$D$22</c:f>
              <c:numCache>
                <c:formatCode>0.00%</c:formatCode>
                <c:ptCount val="5"/>
                <c:pt idx="0">
                  <c:v>6.7661346287300486E-2</c:v>
                </c:pt>
                <c:pt idx="1">
                  <c:v>3.3310201249132546E-2</c:v>
                </c:pt>
                <c:pt idx="2">
                  <c:v>0.11658570437196393</c:v>
                </c:pt>
                <c:pt idx="3">
                  <c:v>0.5437196391394864</c:v>
                </c:pt>
                <c:pt idx="4">
                  <c:v>0.23872310895211662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537-4DD6-848F-FFBF0D286E33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9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it-IT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it-IT" sz="1100" b="0" i="0" u="none" strike="noStrike" kern="1200" spc="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Importi emessi per settore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1"/>
          <c:order val="0"/>
          <c:dLbls>
            <c:dLbl>
              <c:idx val="0"/>
              <c:layout>
                <c:manualLayout>
                  <c:x val="2.1887585732764805E-2"/>
                  <c:y val="8.242402312757481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89-40F8-971E-4872AA8381E4}"/>
                </c:ext>
              </c:extLst>
            </c:dLbl>
            <c:dLbl>
              <c:idx val="3"/>
              <c:layout>
                <c:manualLayout>
                  <c:x val="8.1305001340548827E-2"/>
                  <c:y val="-2.281115087663905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800"/>
                  </a:pPr>
                  <a:endParaRPr lang="it-IT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703631361671249"/>
                      <c:h val="0.1933841786568924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7389-40F8-971E-4872AA8381E4}"/>
                </c:ext>
              </c:extLst>
            </c:dLbl>
            <c:dLbl>
              <c:idx val="5"/>
              <c:layout>
                <c:manualLayout>
                  <c:x val="-0.11786869180465323"/>
                  <c:y val="-2.900464471926077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FBA-4214-B044-35F5EBFACEDE}"/>
                </c:ext>
              </c:extLst>
            </c:dLbl>
            <c:dLbl>
              <c:idx val="7"/>
              <c:layout>
                <c:manualLayout>
                  <c:x val="-2.6921711484491948E-2"/>
                  <c:y val="4.91138268065055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800"/>
                  </a:pPr>
                  <a:endParaRPr lang="it-IT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030814816335467"/>
                      <c:h val="0.172103768806180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7389-40F8-971E-4872AA8381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800"/>
                </a:pPr>
                <a:endParaRPr lang="it-IT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GCB_Stats!$B$4:$B$13</c:f>
              <c:strCache>
                <c:ptCount val="10"/>
                <c:pt idx="0">
                  <c:v>Agro-Alimentare</c:v>
                </c:pt>
                <c:pt idx="1">
                  <c:v>Abbigliamento</c:v>
                </c:pt>
                <c:pt idx="2">
                  <c:v>Digitale/software</c:v>
                </c:pt>
                <c:pt idx="3">
                  <c:v>Logistica/Trasporto</c:v>
                </c:pt>
                <c:pt idx="4">
                  <c:v>A&amp;D/Automotive</c:v>
                </c:pt>
                <c:pt idx="5">
                  <c:v>Manifatturiero </c:v>
                </c:pt>
                <c:pt idx="6">
                  <c:v>Sanità</c:v>
                </c:pt>
                <c:pt idx="7">
                  <c:v>Costruzioni/Infrastrutturale</c:v>
                </c:pt>
                <c:pt idx="8">
                  <c:v>Energy</c:v>
                </c:pt>
                <c:pt idx="9">
                  <c:v>Altro</c:v>
                </c:pt>
              </c:strCache>
            </c:strRef>
          </c:cat>
          <c:val>
            <c:numRef>
              <c:f>GCB_Stats!$D$4:$D$13</c:f>
              <c:numCache>
                <c:formatCode>0.00%</c:formatCode>
                <c:ptCount val="10"/>
                <c:pt idx="0">
                  <c:v>0.13532269257460097</c:v>
                </c:pt>
                <c:pt idx="1">
                  <c:v>7.4253990284524632E-2</c:v>
                </c:pt>
                <c:pt idx="2">
                  <c:v>0.11485079805690494</c:v>
                </c:pt>
                <c:pt idx="3">
                  <c:v>8.1193615544760581E-2</c:v>
                </c:pt>
                <c:pt idx="4">
                  <c:v>4.510756419153366E-2</c:v>
                </c:pt>
                <c:pt idx="5">
                  <c:v>0.18251214434420543</c:v>
                </c:pt>
                <c:pt idx="6">
                  <c:v>0.11450381679389314</c:v>
                </c:pt>
                <c:pt idx="7">
                  <c:v>6.0721721027064537E-2</c:v>
                </c:pt>
                <c:pt idx="8">
                  <c:v>9.021512838306732E-2</c:v>
                </c:pt>
                <c:pt idx="9">
                  <c:v>0.10131852879944485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89-40F8-971E-4872AA8381E4}"/>
            </c:ext>
          </c:extLst>
        </c:ser>
        <c:ser>
          <c:idx val="0"/>
          <c:order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389-40F8-971E-4872AA8381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389-40F8-971E-4872AA8381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7389-40F8-971E-4872AA8381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7389-40F8-971E-4872AA8381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7389-40F8-971E-4872AA8381E4}"/>
              </c:ext>
            </c:extLst>
          </c:dPt>
          <c:dLbls>
            <c:dLbl>
              <c:idx val="0"/>
              <c:layout>
                <c:manualLayout>
                  <c:x val="-7.5329557918702439E-2"/>
                  <c:y val="-1.663201300178150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89-40F8-971E-4872AA8381E4}"/>
                </c:ext>
              </c:extLst>
            </c:dLbl>
            <c:dLbl>
              <c:idx val="1"/>
              <c:layout>
                <c:manualLayout>
                  <c:x val="6.0263646334961958E-3"/>
                  <c:y val="3.326402600356300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89-40F8-971E-4872AA8381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lang="en-US"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GCB_Stats!$B$4:$B$13</c:f>
              <c:strCache>
                <c:ptCount val="10"/>
                <c:pt idx="0">
                  <c:v>Agro-Alimentare</c:v>
                </c:pt>
                <c:pt idx="1">
                  <c:v>Abbigliamento</c:v>
                </c:pt>
                <c:pt idx="2">
                  <c:v>Digitale/software</c:v>
                </c:pt>
                <c:pt idx="3">
                  <c:v>Logistica/Trasporto</c:v>
                </c:pt>
                <c:pt idx="4">
                  <c:v>A&amp;D/Automotive</c:v>
                </c:pt>
                <c:pt idx="5">
                  <c:v>Manifatturiero </c:v>
                </c:pt>
                <c:pt idx="6">
                  <c:v>Sanità</c:v>
                </c:pt>
                <c:pt idx="7">
                  <c:v>Costruzioni/Infrastrutturale</c:v>
                </c:pt>
                <c:pt idx="8">
                  <c:v>Energy</c:v>
                </c:pt>
                <c:pt idx="9">
                  <c:v>Altro</c:v>
                </c:pt>
              </c:strCache>
            </c:strRef>
          </c:cat>
          <c:val>
            <c:numRef>
              <c:f>GCB_Stats!$D$18:$D$22</c:f>
              <c:numCache>
                <c:formatCode>0.00%</c:formatCode>
                <c:ptCount val="5"/>
                <c:pt idx="0">
                  <c:v>6.7661346287300486E-2</c:v>
                </c:pt>
                <c:pt idx="1">
                  <c:v>3.3310201249132546E-2</c:v>
                </c:pt>
                <c:pt idx="2">
                  <c:v>0.11658570437196393</c:v>
                </c:pt>
                <c:pt idx="3">
                  <c:v>0.5437196391394864</c:v>
                </c:pt>
                <c:pt idx="4">
                  <c:v>0.23872310895211662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7389-40F8-971E-4872AA8381E4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  <c:extLst/>
  </c:chart>
  <c:txPr>
    <a:bodyPr/>
    <a:lstStyle/>
    <a:p>
      <a:pPr>
        <a:defRPr lang="en-US" sz="900" b="0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it-IT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1F3E87-0C99-48FC-B037-04F9EBA75A94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3587885E-46F1-4E34-8369-E447F04E6AC1}">
      <dgm:prSet phldrT="[Text]"/>
      <dgm:spPr>
        <a:solidFill>
          <a:srgbClr val="00724B"/>
        </a:solidFill>
      </dgm:spPr>
      <dgm:t>
        <a:bodyPr/>
        <a:lstStyle/>
        <a:p>
          <a:r>
            <a:rPr lang="it-IT" dirty="0"/>
            <a:t>Raccolta manifestazioni di interesse*</a:t>
          </a:r>
        </a:p>
      </dgm:t>
    </dgm:pt>
    <dgm:pt modelId="{4B006838-E252-4A75-BD53-B3F4452042A5}" type="parTrans" cxnId="{43B1A1AB-DCF0-4D2C-AF6B-A293D3794991}">
      <dgm:prSet/>
      <dgm:spPr/>
      <dgm:t>
        <a:bodyPr/>
        <a:lstStyle/>
        <a:p>
          <a:endParaRPr lang="it-IT"/>
        </a:p>
      </dgm:t>
    </dgm:pt>
    <dgm:pt modelId="{B4ECDBC2-910C-459E-8006-092E8FD971C9}" type="sibTrans" cxnId="{43B1A1AB-DCF0-4D2C-AF6B-A293D3794991}">
      <dgm:prSet/>
      <dgm:spPr/>
      <dgm:t>
        <a:bodyPr/>
        <a:lstStyle/>
        <a:p>
          <a:endParaRPr lang="it-IT"/>
        </a:p>
      </dgm:t>
    </dgm:pt>
    <dgm:pt modelId="{7FDB9512-1E55-448F-988C-6368826CABB4}">
      <dgm:prSet phldrT="[Text]"/>
      <dgm:spPr/>
      <dgm:t>
        <a:bodyPr/>
        <a:lstStyle/>
        <a:p>
          <a:r>
            <a:rPr lang="it-IT" dirty="0"/>
            <a:t>Verifica requisiti di accesso e </a:t>
          </a:r>
          <a:r>
            <a:rPr lang="it-IT" i="1" dirty="0" err="1"/>
            <a:t>onboarding</a:t>
          </a:r>
          <a:endParaRPr lang="it-IT" i="1" dirty="0"/>
        </a:p>
      </dgm:t>
    </dgm:pt>
    <dgm:pt modelId="{6C45F3AF-BFA7-41B1-89B5-1EF7F9005C3F}" type="parTrans" cxnId="{FEE8296B-832E-4059-9B80-E17FBDD4A622}">
      <dgm:prSet/>
      <dgm:spPr/>
      <dgm:t>
        <a:bodyPr/>
        <a:lstStyle/>
        <a:p>
          <a:endParaRPr lang="it-IT"/>
        </a:p>
      </dgm:t>
    </dgm:pt>
    <dgm:pt modelId="{6A4676EF-D683-40DE-9308-D3A1495B563E}" type="sibTrans" cxnId="{FEE8296B-832E-4059-9B80-E17FBDD4A622}">
      <dgm:prSet/>
      <dgm:spPr/>
      <dgm:t>
        <a:bodyPr/>
        <a:lstStyle/>
        <a:p>
          <a:endParaRPr lang="it-IT"/>
        </a:p>
      </dgm:t>
    </dgm:pt>
    <dgm:pt modelId="{F7179914-F006-4357-9D99-93F51BB734F5}">
      <dgm:prSet phldrT="[Text]"/>
      <dgm:spPr/>
      <dgm:t>
        <a:bodyPr/>
        <a:lstStyle/>
        <a:p>
          <a:r>
            <a:rPr lang="it-IT" dirty="0"/>
            <a:t>Emissione Minibond</a:t>
          </a:r>
        </a:p>
      </dgm:t>
    </dgm:pt>
    <dgm:pt modelId="{B6E2A70E-E8E1-4741-A8BE-D7DE6C51695A}" type="parTrans" cxnId="{5A70EE59-CEF6-4563-84DB-A2F5BC859E0E}">
      <dgm:prSet/>
      <dgm:spPr/>
      <dgm:t>
        <a:bodyPr/>
        <a:lstStyle/>
        <a:p>
          <a:endParaRPr lang="it-IT"/>
        </a:p>
      </dgm:t>
    </dgm:pt>
    <dgm:pt modelId="{CC1AA414-B60C-41AF-AA03-3BD0BC4F8C1B}" type="sibTrans" cxnId="{5A70EE59-CEF6-4563-84DB-A2F5BC859E0E}">
      <dgm:prSet/>
      <dgm:spPr/>
      <dgm:t>
        <a:bodyPr/>
        <a:lstStyle/>
        <a:p>
          <a:endParaRPr lang="it-IT"/>
        </a:p>
      </dgm:t>
    </dgm:pt>
    <dgm:pt modelId="{626932BF-F497-454C-AE5F-1C684200129D}">
      <dgm:prSet phldrT="[Text]"/>
      <dgm:spPr/>
      <dgm:t>
        <a:bodyPr/>
        <a:lstStyle/>
        <a:p>
          <a:r>
            <a:rPr lang="it-IT" dirty="0"/>
            <a:t>Pacchetto informativo e valutazione di credito da parte degli Investitori</a:t>
          </a:r>
          <a:endParaRPr lang="it-IT" i="1" dirty="0"/>
        </a:p>
      </dgm:t>
    </dgm:pt>
    <dgm:pt modelId="{E2B7ECD2-CD4F-4394-A2A0-24BD89DFEC5F}" type="parTrans" cxnId="{68E83E5F-C2C6-4D68-BBBF-96ED76F2F154}">
      <dgm:prSet/>
      <dgm:spPr/>
      <dgm:t>
        <a:bodyPr/>
        <a:lstStyle/>
        <a:p>
          <a:endParaRPr lang="it-IT"/>
        </a:p>
      </dgm:t>
    </dgm:pt>
    <dgm:pt modelId="{25D47408-3BEF-49AE-81F0-AA017D695EF1}" type="sibTrans" cxnId="{68E83E5F-C2C6-4D68-BBBF-96ED76F2F154}">
      <dgm:prSet/>
      <dgm:spPr/>
      <dgm:t>
        <a:bodyPr/>
        <a:lstStyle/>
        <a:p>
          <a:endParaRPr lang="it-IT"/>
        </a:p>
      </dgm:t>
    </dgm:pt>
    <dgm:pt modelId="{6148AB54-5059-4CBD-AAC2-037D6A86D4AF}" type="pres">
      <dgm:prSet presAssocID="{D31F3E87-0C99-48FC-B037-04F9EBA75A94}" presName="Name0" presStyleCnt="0">
        <dgm:presLayoutVars>
          <dgm:dir/>
          <dgm:resizeHandles val="exact"/>
        </dgm:presLayoutVars>
      </dgm:prSet>
      <dgm:spPr/>
    </dgm:pt>
    <dgm:pt modelId="{B963F687-510C-4275-AB8E-5807D71C912A}" type="pres">
      <dgm:prSet presAssocID="{3587885E-46F1-4E34-8369-E447F04E6AC1}" presName="composite" presStyleCnt="0"/>
      <dgm:spPr/>
    </dgm:pt>
    <dgm:pt modelId="{571ABBB9-7501-44DF-B98A-0BEBCA1451C8}" type="pres">
      <dgm:prSet presAssocID="{3587885E-46F1-4E34-8369-E447F04E6AC1}" presName="imagSh" presStyleLbl="bgImgPlace1" presStyleIdx="0" presStyleCnt="4"/>
      <dgm:spPr>
        <a:solidFill>
          <a:schemeClr val="bg1"/>
        </a:solidFill>
        <a:ln w="12700">
          <a:solidFill>
            <a:srgbClr val="C5C8CB"/>
          </a:solidFill>
        </a:ln>
      </dgm:spPr>
    </dgm:pt>
    <dgm:pt modelId="{BC68D195-AE19-463D-8908-AF9688EA5BEC}" type="pres">
      <dgm:prSet presAssocID="{3587885E-46F1-4E34-8369-E447F04E6AC1}" presName="txNode" presStyleLbl="node1" presStyleIdx="0" presStyleCnt="4">
        <dgm:presLayoutVars>
          <dgm:bulletEnabled val="1"/>
        </dgm:presLayoutVars>
      </dgm:prSet>
      <dgm:spPr/>
    </dgm:pt>
    <dgm:pt modelId="{31B48F28-0350-4093-8364-29E1D2D23B90}" type="pres">
      <dgm:prSet presAssocID="{B4ECDBC2-910C-459E-8006-092E8FD971C9}" presName="sibTrans" presStyleLbl="sibTrans2D1" presStyleIdx="0" presStyleCnt="3"/>
      <dgm:spPr/>
    </dgm:pt>
    <dgm:pt modelId="{C44803AF-8419-4DED-A8B7-49DBB6EB2516}" type="pres">
      <dgm:prSet presAssocID="{B4ECDBC2-910C-459E-8006-092E8FD971C9}" presName="connTx" presStyleLbl="sibTrans2D1" presStyleIdx="0" presStyleCnt="3"/>
      <dgm:spPr/>
    </dgm:pt>
    <dgm:pt modelId="{AD066D30-245D-4D9D-941B-405D4358EBA7}" type="pres">
      <dgm:prSet presAssocID="{7FDB9512-1E55-448F-988C-6368826CABB4}" presName="composite" presStyleCnt="0"/>
      <dgm:spPr/>
    </dgm:pt>
    <dgm:pt modelId="{D9ADF58D-CCF0-4AF2-A69D-3610A9A740A7}" type="pres">
      <dgm:prSet presAssocID="{7FDB9512-1E55-448F-988C-6368826CABB4}" presName="imagSh" presStyleLbl="bgImgPlace1" presStyleIdx="1" presStyleCnt="4"/>
      <dgm:spPr>
        <a:solidFill>
          <a:schemeClr val="bg1"/>
        </a:solidFill>
        <a:ln w="12700">
          <a:solidFill>
            <a:srgbClr val="C5C8CB"/>
          </a:solidFill>
        </a:ln>
      </dgm:spPr>
    </dgm:pt>
    <dgm:pt modelId="{83950C3E-1E1B-40BB-A0ED-C2D6DEFF5D17}" type="pres">
      <dgm:prSet presAssocID="{7FDB9512-1E55-448F-988C-6368826CABB4}" presName="txNode" presStyleLbl="node1" presStyleIdx="1" presStyleCnt="4">
        <dgm:presLayoutVars>
          <dgm:bulletEnabled val="1"/>
        </dgm:presLayoutVars>
      </dgm:prSet>
      <dgm:spPr/>
    </dgm:pt>
    <dgm:pt modelId="{70499F52-2ED7-4000-AEF8-C65BB13B741B}" type="pres">
      <dgm:prSet presAssocID="{6A4676EF-D683-40DE-9308-D3A1495B563E}" presName="sibTrans" presStyleLbl="sibTrans2D1" presStyleIdx="1" presStyleCnt="3"/>
      <dgm:spPr/>
    </dgm:pt>
    <dgm:pt modelId="{102E819E-FBA4-4699-BC18-6FF59A23D7FA}" type="pres">
      <dgm:prSet presAssocID="{6A4676EF-D683-40DE-9308-D3A1495B563E}" presName="connTx" presStyleLbl="sibTrans2D1" presStyleIdx="1" presStyleCnt="3"/>
      <dgm:spPr/>
    </dgm:pt>
    <dgm:pt modelId="{75DFED04-8AD0-4DD1-BD3F-1B5006258E18}" type="pres">
      <dgm:prSet presAssocID="{626932BF-F497-454C-AE5F-1C684200129D}" presName="composite" presStyleCnt="0"/>
      <dgm:spPr/>
    </dgm:pt>
    <dgm:pt modelId="{E9BFA0D1-C073-4815-8DFB-274588AD7043}" type="pres">
      <dgm:prSet presAssocID="{626932BF-F497-454C-AE5F-1C684200129D}" presName="imagSh" presStyleLbl="bgImgPlace1" presStyleIdx="2" presStyleCnt="4"/>
      <dgm:spPr>
        <a:noFill/>
        <a:ln w="9525">
          <a:solidFill>
            <a:schemeClr val="accent4"/>
          </a:solidFill>
        </a:ln>
      </dgm:spPr>
    </dgm:pt>
    <dgm:pt modelId="{C9509214-DB89-4F01-AF02-004FB1AC42C7}" type="pres">
      <dgm:prSet presAssocID="{626932BF-F497-454C-AE5F-1C684200129D}" presName="txNode" presStyleLbl="node1" presStyleIdx="2" presStyleCnt="4">
        <dgm:presLayoutVars>
          <dgm:bulletEnabled val="1"/>
        </dgm:presLayoutVars>
      </dgm:prSet>
      <dgm:spPr/>
    </dgm:pt>
    <dgm:pt modelId="{BCCFFC56-3B8C-4967-87C1-F682589CB8B0}" type="pres">
      <dgm:prSet presAssocID="{25D47408-3BEF-49AE-81F0-AA017D695EF1}" presName="sibTrans" presStyleLbl="sibTrans2D1" presStyleIdx="2" presStyleCnt="3"/>
      <dgm:spPr/>
    </dgm:pt>
    <dgm:pt modelId="{C0A9099D-08DF-4E83-9216-85C13E69195A}" type="pres">
      <dgm:prSet presAssocID="{25D47408-3BEF-49AE-81F0-AA017D695EF1}" presName="connTx" presStyleLbl="sibTrans2D1" presStyleIdx="2" presStyleCnt="3"/>
      <dgm:spPr/>
    </dgm:pt>
    <dgm:pt modelId="{B4618EF3-5505-46E8-8C34-DEC52533F9CA}" type="pres">
      <dgm:prSet presAssocID="{F7179914-F006-4357-9D99-93F51BB734F5}" presName="composite" presStyleCnt="0"/>
      <dgm:spPr/>
    </dgm:pt>
    <dgm:pt modelId="{36FD90CB-98AD-433A-96D6-F260D3D62683}" type="pres">
      <dgm:prSet presAssocID="{F7179914-F006-4357-9D99-93F51BB734F5}" presName="imagSh" presStyleLbl="bgImgPlace1" presStyleIdx="3" presStyleCnt="4"/>
      <dgm:spPr>
        <a:noFill/>
        <a:ln w="9525">
          <a:solidFill>
            <a:schemeClr val="bg1">
              <a:lumMod val="85000"/>
            </a:schemeClr>
          </a:solidFill>
        </a:ln>
      </dgm:spPr>
    </dgm:pt>
    <dgm:pt modelId="{C143549C-4E96-40E6-9C5F-1FB9DFB39469}" type="pres">
      <dgm:prSet presAssocID="{F7179914-F006-4357-9D99-93F51BB734F5}" presName="txNode" presStyleLbl="node1" presStyleIdx="3" presStyleCnt="4">
        <dgm:presLayoutVars>
          <dgm:bulletEnabled val="1"/>
        </dgm:presLayoutVars>
      </dgm:prSet>
      <dgm:spPr/>
    </dgm:pt>
  </dgm:ptLst>
  <dgm:cxnLst>
    <dgm:cxn modelId="{62A2FE00-EEFD-4341-ACBE-24F1FC0AFAF5}" type="presOf" srcId="{D31F3E87-0C99-48FC-B037-04F9EBA75A94}" destId="{6148AB54-5059-4CBD-AAC2-037D6A86D4AF}" srcOrd="0" destOrd="0" presId="urn:microsoft.com/office/officeart/2005/8/layout/hProcess10"/>
    <dgm:cxn modelId="{62A2D40E-FCA1-4FB4-B574-E14298B5AC3E}" type="presOf" srcId="{25D47408-3BEF-49AE-81F0-AA017D695EF1}" destId="{BCCFFC56-3B8C-4967-87C1-F682589CB8B0}" srcOrd="0" destOrd="0" presId="urn:microsoft.com/office/officeart/2005/8/layout/hProcess10"/>
    <dgm:cxn modelId="{D5DD9C22-BCA0-4E6E-AA1F-ADF7B035F160}" type="presOf" srcId="{F7179914-F006-4357-9D99-93F51BB734F5}" destId="{C143549C-4E96-40E6-9C5F-1FB9DFB39469}" srcOrd="0" destOrd="0" presId="urn:microsoft.com/office/officeart/2005/8/layout/hProcess10"/>
    <dgm:cxn modelId="{3CF83A2D-918B-444F-91DB-5538DF6B0452}" type="presOf" srcId="{6A4676EF-D683-40DE-9308-D3A1495B563E}" destId="{70499F52-2ED7-4000-AEF8-C65BB13B741B}" srcOrd="0" destOrd="0" presId="urn:microsoft.com/office/officeart/2005/8/layout/hProcess10"/>
    <dgm:cxn modelId="{68E83E5F-C2C6-4D68-BBBF-96ED76F2F154}" srcId="{D31F3E87-0C99-48FC-B037-04F9EBA75A94}" destId="{626932BF-F497-454C-AE5F-1C684200129D}" srcOrd="2" destOrd="0" parTransId="{E2B7ECD2-CD4F-4394-A2A0-24BD89DFEC5F}" sibTransId="{25D47408-3BEF-49AE-81F0-AA017D695EF1}"/>
    <dgm:cxn modelId="{B2692C49-42E0-4C49-A6B0-09C68D51FDC6}" type="presOf" srcId="{B4ECDBC2-910C-459E-8006-092E8FD971C9}" destId="{C44803AF-8419-4DED-A8B7-49DBB6EB2516}" srcOrd="1" destOrd="0" presId="urn:microsoft.com/office/officeart/2005/8/layout/hProcess10"/>
    <dgm:cxn modelId="{FEE8296B-832E-4059-9B80-E17FBDD4A622}" srcId="{D31F3E87-0C99-48FC-B037-04F9EBA75A94}" destId="{7FDB9512-1E55-448F-988C-6368826CABB4}" srcOrd="1" destOrd="0" parTransId="{6C45F3AF-BFA7-41B1-89B5-1EF7F9005C3F}" sibTransId="{6A4676EF-D683-40DE-9308-D3A1495B563E}"/>
    <dgm:cxn modelId="{5A70EE59-CEF6-4563-84DB-A2F5BC859E0E}" srcId="{D31F3E87-0C99-48FC-B037-04F9EBA75A94}" destId="{F7179914-F006-4357-9D99-93F51BB734F5}" srcOrd="3" destOrd="0" parTransId="{B6E2A70E-E8E1-4741-A8BE-D7DE6C51695A}" sibTransId="{CC1AA414-B60C-41AF-AA03-3BD0BC4F8C1B}"/>
    <dgm:cxn modelId="{2E01D080-2691-4D7B-A876-EEE14B0E2AAD}" type="presOf" srcId="{6A4676EF-D683-40DE-9308-D3A1495B563E}" destId="{102E819E-FBA4-4699-BC18-6FF59A23D7FA}" srcOrd="1" destOrd="0" presId="urn:microsoft.com/office/officeart/2005/8/layout/hProcess10"/>
    <dgm:cxn modelId="{6CFF858E-51BA-40E5-ACF0-09FBFBD832A8}" type="presOf" srcId="{3587885E-46F1-4E34-8369-E447F04E6AC1}" destId="{BC68D195-AE19-463D-8908-AF9688EA5BEC}" srcOrd="0" destOrd="0" presId="urn:microsoft.com/office/officeart/2005/8/layout/hProcess10"/>
    <dgm:cxn modelId="{43B1A1AB-DCF0-4D2C-AF6B-A293D3794991}" srcId="{D31F3E87-0C99-48FC-B037-04F9EBA75A94}" destId="{3587885E-46F1-4E34-8369-E447F04E6AC1}" srcOrd="0" destOrd="0" parTransId="{4B006838-E252-4A75-BD53-B3F4452042A5}" sibTransId="{B4ECDBC2-910C-459E-8006-092E8FD971C9}"/>
    <dgm:cxn modelId="{34D50BB5-C960-4A72-B31B-14E1FA3BF861}" type="presOf" srcId="{25D47408-3BEF-49AE-81F0-AA017D695EF1}" destId="{C0A9099D-08DF-4E83-9216-85C13E69195A}" srcOrd="1" destOrd="0" presId="urn:microsoft.com/office/officeart/2005/8/layout/hProcess10"/>
    <dgm:cxn modelId="{F826C9D4-75F5-46D8-8367-5E13CBB2D2B2}" type="presOf" srcId="{7FDB9512-1E55-448F-988C-6368826CABB4}" destId="{83950C3E-1E1B-40BB-A0ED-C2D6DEFF5D17}" srcOrd="0" destOrd="0" presId="urn:microsoft.com/office/officeart/2005/8/layout/hProcess10"/>
    <dgm:cxn modelId="{6084ADD5-A0F9-4F3F-AF99-A48178BBEE83}" type="presOf" srcId="{B4ECDBC2-910C-459E-8006-092E8FD971C9}" destId="{31B48F28-0350-4093-8364-29E1D2D23B90}" srcOrd="0" destOrd="0" presId="urn:microsoft.com/office/officeart/2005/8/layout/hProcess10"/>
    <dgm:cxn modelId="{9A8DFCE8-C2AC-474F-8877-28EE8865ADF8}" type="presOf" srcId="{626932BF-F497-454C-AE5F-1C684200129D}" destId="{C9509214-DB89-4F01-AF02-004FB1AC42C7}" srcOrd="0" destOrd="0" presId="urn:microsoft.com/office/officeart/2005/8/layout/hProcess10"/>
    <dgm:cxn modelId="{C8D7064A-4DF5-455B-8C6C-0F2F32489031}" type="presParOf" srcId="{6148AB54-5059-4CBD-AAC2-037D6A86D4AF}" destId="{B963F687-510C-4275-AB8E-5807D71C912A}" srcOrd="0" destOrd="0" presId="urn:microsoft.com/office/officeart/2005/8/layout/hProcess10"/>
    <dgm:cxn modelId="{96D2E22B-A6C7-4BE3-B59D-48F5CAB508E5}" type="presParOf" srcId="{B963F687-510C-4275-AB8E-5807D71C912A}" destId="{571ABBB9-7501-44DF-B98A-0BEBCA1451C8}" srcOrd="0" destOrd="0" presId="urn:microsoft.com/office/officeart/2005/8/layout/hProcess10"/>
    <dgm:cxn modelId="{583721D6-60B5-4C71-86E6-A8F5A3D0F2D3}" type="presParOf" srcId="{B963F687-510C-4275-AB8E-5807D71C912A}" destId="{BC68D195-AE19-463D-8908-AF9688EA5BEC}" srcOrd="1" destOrd="0" presId="urn:microsoft.com/office/officeart/2005/8/layout/hProcess10"/>
    <dgm:cxn modelId="{DD3E233B-D77B-469D-823A-25B5361753D4}" type="presParOf" srcId="{6148AB54-5059-4CBD-AAC2-037D6A86D4AF}" destId="{31B48F28-0350-4093-8364-29E1D2D23B90}" srcOrd="1" destOrd="0" presId="urn:microsoft.com/office/officeart/2005/8/layout/hProcess10"/>
    <dgm:cxn modelId="{B7106053-1B6D-495D-8FF1-A5740E838A06}" type="presParOf" srcId="{31B48F28-0350-4093-8364-29E1D2D23B90}" destId="{C44803AF-8419-4DED-A8B7-49DBB6EB2516}" srcOrd="0" destOrd="0" presId="urn:microsoft.com/office/officeart/2005/8/layout/hProcess10"/>
    <dgm:cxn modelId="{A09B1658-27C3-4072-8AF5-EF7F56879962}" type="presParOf" srcId="{6148AB54-5059-4CBD-AAC2-037D6A86D4AF}" destId="{AD066D30-245D-4D9D-941B-405D4358EBA7}" srcOrd="2" destOrd="0" presId="urn:microsoft.com/office/officeart/2005/8/layout/hProcess10"/>
    <dgm:cxn modelId="{5FDC2C50-3DCE-44F1-9B45-E5EC2E28C86D}" type="presParOf" srcId="{AD066D30-245D-4D9D-941B-405D4358EBA7}" destId="{D9ADF58D-CCF0-4AF2-A69D-3610A9A740A7}" srcOrd="0" destOrd="0" presId="urn:microsoft.com/office/officeart/2005/8/layout/hProcess10"/>
    <dgm:cxn modelId="{D244A3AE-AFFD-4663-847E-8C973F609993}" type="presParOf" srcId="{AD066D30-245D-4D9D-941B-405D4358EBA7}" destId="{83950C3E-1E1B-40BB-A0ED-C2D6DEFF5D17}" srcOrd="1" destOrd="0" presId="urn:microsoft.com/office/officeart/2005/8/layout/hProcess10"/>
    <dgm:cxn modelId="{5DEEF0CE-7467-417B-8F5E-7C390458DBCC}" type="presParOf" srcId="{6148AB54-5059-4CBD-AAC2-037D6A86D4AF}" destId="{70499F52-2ED7-4000-AEF8-C65BB13B741B}" srcOrd="3" destOrd="0" presId="urn:microsoft.com/office/officeart/2005/8/layout/hProcess10"/>
    <dgm:cxn modelId="{97155B06-E0D6-491F-8CF2-C774406D2EC0}" type="presParOf" srcId="{70499F52-2ED7-4000-AEF8-C65BB13B741B}" destId="{102E819E-FBA4-4699-BC18-6FF59A23D7FA}" srcOrd="0" destOrd="0" presId="urn:microsoft.com/office/officeart/2005/8/layout/hProcess10"/>
    <dgm:cxn modelId="{A6ABADB3-70F5-423A-B90B-7978C2A55D02}" type="presParOf" srcId="{6148AB54-5059-4CBD-AAC2-037D6A86D4AF}" destId="{75DFED04-8AD0-4DD1-BD3F-1B5006258E18}" srcOrd="4" destOrd="0" presId="urn:microsoft.com/office/officeart/2005/8/layout/hProcess10"/>
    <dgm:cxn modelId="{45765CDB-3A5B-4B82-9F69-010E87905969}" type="presParOf" srcId="{75DFED04-8AD0-4DD1-BD3F-1B5006258E18}" destId="{E9BFA0D1-C073-4815-8DFB-274588AD7043}" srcOrd="0" destOrd="0" presId="urn:microsoft.com/office/officeart/2005/8/layout/hProcess10"/>
    <dgm:cxn modelId="{0E8943C6-5B7D-47BA-A50D-A65090349B00}" type="presParOf" srcId="{75DFED04-8AD0-4DD1-BD3F-1B5006258E18}" destId="{C9509214-DB89-4F01-AF02-004FB1AC42C7}" srcOrd="1" destOrd="0" presId="urn:microsoft.com/office/officeart/2005/8/layout/hProcess10"/>
    <dgm:cxn modelId="{45B92BED-C45E-4E4D-B47D-E661A12CB116}" type="presParOf" srcId="{6148AB54-5059-4CBD-AAC2-037D6A86D4AF}" destId="{BCCFFC56-3B8C-4967-87C1-F682589CB8B0}" srcOrd="5" destOrd="0" presId="urn:microsoft.com/office/officeart/2005/8/layout/hProcess10"/>
    <dgm:cxn modelId="{060265B1-FE6D-49AA-875F-A152B5C5603B}" type="presParOf" srcId="{BCCFFC56-3B8C-4967-87C1-F682589CB8B0}" destId="{C0A9099D-08DF-4E83-9216-85C13E69195A}" srcOrd="0" destOrd="0" presId="urn:microsoft.com/office/officeart/2005/8/layout/hProcess10"/>
    <dgm:cxn modelId="{90B578BC-A78B-4A79-948A-E017704B0D7F}" type="presParOf" srcId="{6148AB54-5059-4CBD-AAC2-037D6A86D4AF}" destId="{B4618EF3-5505-46E8-8C34-DEC52533F9CA}" srcOrd="6" destOrd="0" presId="urn:microsoft.com/office/officeart/2005/8/layout/hProcess10"/>
    <dgm:cxn modelId="{BC2F0CEB-DEDE-4073-BD0B-0F63B5854453}" type="presParOf" srcId="{B4618EF3-5505-46E8-8C34-DEC52533F9CA}" destId="{36FD90CB-98AD-433A-96D6-F260D3D62683}" srcOrd="0" destOrd="0" presId="urn:microsoft.com/office/officeart/2005/8/layout/hProcess10"/>
    <dgm:cxn modelId="{6FB3E527-F501-4150-8D87-072CA1F34468}" type="presParOf" srcId="{B4618EF3-5505-46E8-8C34-DEC52533F9CA}" destId="{C143549C-4E96-40E6-9C5F-1FB9DFB39469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1ABBB9-7501-44DF-B98A-0BEBCA1451C8}">
      <dsp:nvSpPr>
        <dsp:cNvPr id="0" name=""/>
        <dsp:cNvSpPr/>
      </dsp:nvSpPr>
      <dsp:spPr>
        <a:xfrm>
          <a:off x="805" y="1193395"/>
          <a:ext cx="1048256" cy="1048256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rgbClr val="C5C8C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68D195-AE19-463D-8908-AF9688EA5BEC}">
      <dsp:nvSpPr>
        <dsp:cNvPr id="0" name=""/>
        <dsp:cNvSpPr/>
      </dsp:nvSpPr>
      <dsp:spPr>
        <a:xfrm>
          <a:off x="171451" y="1822348"/>
          <a:ext cx="1048256" cy="1048256"/>
        </a:xfrm>
        <a:prstGeom prst="roundRect">
          <a:avLst>
            <a:gd name="adj" fmla="val 10000"/>
          </a:avLst>
        </a:prstGeom>
        <a:solidFill>
          <a:srgbClr val="00724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Raccolta manifestazioni di interesse*</a:t>
          </a:r>
        </a:p>
      </dsp:txBody>
      <dsp:txXfrm>
        <a:off x="202153" y="1853050"/>
        <a:ext cx="986852" cy="986852"/>
      </dsp:txXfrm>
    </dsp:sp>
    <dsp:sp modelId="{31B48F28-0350-4093-8364-29E1D2D23B90}">
      <dsp:nvSpPr>
        <dsp:cNvPr id="0" name=""/>
        <dsp:cNvSpPr/>
      </dsp:nvSpPr>
      <dsp:spPr>
        <a:xfrm>
          <a:off x="1250978" y="1591582"/>
          <a:ext cx="201917" cy="251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kern="1200"/>
        </a:p>
      </dsp:txBody>
      <dsp:txXfrm>
        <a:off x="1250978" y="1641958"/>
        <a:ext cx="141342" cy="151129"/>
      </dsp:txXfrm>
    </dsp:sp>
    <dsp:sp modelId="{D9ADF58D-CCF0-4AF2-A69D-3610A9A740A7}">
      <dsp:nvSpPr>
        <dsp:cNvPr id="0" name=""/>
        <dsp:cNvSpPr/>
      </dsp:nvSpPr>
      <dsp:spPr>
        <a:xfrm>
          <a:off x="1625967" y="1193395"/>
          <a:ext cx="1048256" cy="1048256"/>
        </a:xfrm>
        <a:prstGeom prst="roundRect">
          <a:avLst>
            <a:gd name="adj" fmla="val 10000"/>
          </a:avLst>
        </a:prstGeom>
        <a:solidFill>
          <a:schemeClr val="bg1"/>
        </a:solidFill>
        <a:ln w="12700" cap="flat" cmpd="sng" algn="ctr">
          <a:solidFill>
            <a:srgbClr val="C5C8CB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950C3E-1E1B-40BB-A0ED-C2D6DEFF5D17}">
      <dsp:nvSpPr>
        <dsp:cNvPr id="0" name=""/>
        <dsp:cNvSpPr/>
      </dsp:nvSpPr>
      <dsp:spPr>
        <a:xfrm>
          <a:off x="1796613" y="1822348"/>
          <a:ext cx="1048256" cy="1048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Verifica requisiti di accesso e </a:t>
          </a:r>
          <a:r>
            <a:rPr lang="it-IT" sz="1100" i="1" kern="1200" dirty="0" err="1"/>
            <a:t>onboarding</a:t>
          </a:r>
          <a:endParaRPr lang="it-IT" sz="1100" i="1" kern="1200" dirty="0"/>
        </a:p>
      </dsp:txBody>
      <dsp:txXfrm>
        <a:off x="1827315" y="1853050"/>
        <a:ext cx="986852" cy="986852"/>
      </dsp:txXfrm>
    </dsp:sp>
    <dsp:sp modelId="{70499F52-2ED7-4000-AEF8-C65BB13B741B}">
      <dsp:nvSpPr>
        <dsp:cNvPr id="0" name=""/>
        <dsp:cNvSpPr/>
      </dsp:nvSpPr>
      <dsp:spPr>
        <a:xfrm>
          <a:off x="2876140" y="1591582"/>
          <a:ext cx="201917" cy="251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kern="1200"/>
        </a:p>
      </dsp:txBody>
      <dsp:txXfrm>
        <a:off x="2876140" y="1641958"/>
        <a:ext cx="141342" cy="151129"/>
      </dsp:txXfrm>
    </dsp:sp>
    <dsp:sp modelId="{E9BFA0D1-C073-4815-8DFB-274588AD7043}">
      <dsp:nvSpPr>
        <dsp:cNvPr id="0" name=""/>
        <dsp:cNvSpPr/>
      </dsp:nvSpPr>
      <dsp:spPr>
        <a:xfrm>
          <a:off x="3251130" y="1193395"/>
          <a:ext cx="1048256" cy="1048256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509214-DB89-4F01-AF02-004FB1AC42C7}">
      <dsp:nvSpPr>
        <dsp:cNvPr id="0" name=""/>
        <dsp:cNvSpPr/>
      </dsp:nvSpPr>
      <dsp:spPr>
        <a:xfrm>
          <a:off x="3421776" y="1822348"/>
          <a:ext cx="1048256" cy="1048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Pacchetto informativo e valutazione di credito da parte degli Investitori</a:t>
          </a:r>
          <a:endParaRPr lang="it-IT" sz="1100" i="1" kern="1200" dirty="0"/>
        </a:p>
      </dsp:txBody>
      <dsp:txXfrm>
        <a:off x="3452478" y="1853050"/>
        <a:ext cx="986852" cy="986852"/>
      </dsp:txXfrm>
    </dsp:sp>
    <dsp:sp modelId="{BCCFFC56-3B8C-4967-87C1-F682589CB8B0}">
      <dsp:nvSpPr>
        <dsp:cNvPr id="0" name=""/>
        <dsp:cNvSpPr/>
      </dsp:nvSpPr>
      <dsp:spPr>
        <a:xfrm>
          <a:off x="4501303" y="1591582"/>
          <a:ext cx="201917" cy="2518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900" kern="1200"/>
        </a:p>
      </dsp:txBody>
      <dsp:txXfrm>
        <a:off x="4501303" y="1641958"/>
        <a:ext cx="141342" cy="151129"/>
      </dsp:txXfrm>
    </dsp:sp>
    <dsp:sp modelId="{36FD90CB-98AD-433A-96D6-F260D3D62683}">
      <dsp:nvSpPr>
        <dsp:cNvPr id="0" name=""/>
        <dsp:cNvSpPr/>
      </dsp:nvSpPr>
      <dsp:spPr>
        <a:xfrm>
          <a:off x="4876292" y="1193395"/>
          <a:ext cx="1048256" cy="1048256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bg1">
              <a:lumMod val="8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43549C-4E96-40E6-9C5F-1FB9DFB39469}">
      <dsp:nvSpPr>
        <dsp:cNvPr id="0" name=""/>
        <dsp:cNvSpPr/>
      </dsp:nvSpPr>
      <dsp:spPr>
        <a:xfrm>
          <a:off x="5046938" y="1822348"/>
          <a:ext cx="1048256" cy="10482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dirty="0"/>
            <a:t>Emissione Minibond</a:t>
          </a:r>
        </a:p>
      </dsp:txBody>
      <dsp:txXfrm>
        <a:off x="5077640" y="1853050"/>
        <a:ext cx="986852" cy="986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963" cy="496830"/>
          </a:xfrm>
          <a:prstGeom prst="rect">
            <a:avLst/>
          </a:prstGeom>
        </p:spPr>
        <p:txBody>
          <a:bodyPr vert="horz" lIns="91579" tIns="45790" rIns="91579" bIns="45790" rtlCol="0"/>
          <a:lstStyle>
            <a:lvl1pPr algn="l">
              <a:defRPr sz="1200"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763" y="2"/>
            <a:ext cx="2946963" cy="496830"/>
          </a:xfrm>
          <a:prstGeom prst="rect">
            <a:avLst/>
          </a:prstGeom>
        </p:spPr>
        <p:txBody>
          <a:bodyPr vert="horz" lIns="91579" tIns="45790" rIns="91579" bIns="45790" rtlCol="0"/>
          <a:lstStyle>
            <a:lvl1pPr algn="r">
              <a:defRPr sz="1200"/>
            </a:lvl1pPr>
          </a:lstStyle>
          <a:p>
            <a:pPr>
              <a:defRPr/>
            </a:pPr>
            <a:fld id="{E01BD21E-4EC7-42F6-AC92-50206036B5F3}" type="datetimeFigureOut">
              <a:rPr lang="it-IT"/>
              <a:pPr>
                <a:defRPr/>
              </a:pPr>
              <a:t>09/11/2022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31289"/>
            <a:ext cx="2946963" cy="496830"/>
          </a:xfrm>
          <a:prstGeom prst="rect">
            <a:avLst/>
          </a:prstGeom>
        </p:spPr>
        <p:txBody>
          <a:bodyPr vert="horz" lIns="91579" tIns="45790" rIns="91579" bIns="4579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763" y="9431289"/>
            <a:ext cx="2946963" cy="496830"/>
          </a:xfrm>
          <a:prstGeom prst="rect">
            <a:avLst/>
          </a:prstGeom>
        </p:spPr>
        <p:txBody>
          <a:bodyPr vert="horz" lIns="91579" tIns="45790" rIns="91579" bIns="45790" rtlCol="0" anchor="b"/>
          <a:lstStyle>
            <a:lvl1pPr algn="r">
              <a:defRPr sz="1200"/>
            </a:lvl1pPr>
          </a:lstStyle>
          <a:p>
            <a:pPr>
              <a:defRPr/>
            </a:pPr>
            <a:fld id="{29680FCC-747C-44CF-A401-CEA3F9E44B6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00326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963" cy="496830"/>
          </a:xfrm>
          <a:prstGeom prst="rect">
            <a:avLst/>
          </a:prstGeom>
        </p:spPr>
        <p:txBody>
          <a:bodyPr vert="horz" lIns="91579" tIns="45790" rIns="91579" bIns="4579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763" y="2"/>
            <a:ext cx="2946963" cy="496830"/>
          </a:xfrm>
          <a:prstGeom prst="rect">
            <a:avLst/>
          </a:prstGeom>
        </p:spPr>
        <p:txBody>
          <a:bodyPr vert="horz" lIns="91579" tIns="45790" rIns="91579" bIns="4579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FAFCE7C-0A52-4C2C-AD50-3ADB3D2AF391}" type="datetimeFigureOut">
              <a:rPr lang="en-GB"/>
              <a:pPr>
                <a:defRPr/>
              </a:pPr>
              <a:t>09/11/2022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15113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9" tIns="45790" rIns="91579" bIns="4579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006" y="4717340"/>
            <a:ext cx="5441257" cy="4468079"/>
          </a:xfrm>
          <a:prstGeom prst="rect">
            <a:avLst/>
          </a:prstGeom>
        </p:spPr>
        <p:txBody>
          <a:bodyPr vert="horz" lIns="91579" tIns="45790" rIns="91579" bIns="4579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1289"/>
            <a:ext cx="2946963" cy="496830"/>
          </a:xfrm>
          <a:prstGeom prst="rect">
            <a:avLst/>
          </a:prstGeom>
        </p:spPr>
        <p:txBody>
          <a:bodyPr vert="horz" lIns="91579" tIns="45790" rIns="91579" bIns="4579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763" y="9431289"/>
            <a:ext cx="2946963" cy="496830"/>
          </a:xfrm>
          <a:prstGeom prst="rect">
            <a:avLst/>
          </a:prstGeom>
        </p:spPr>
        <p:txBody>
          <a:bodyPr vert="horz" lIns="91579" tIns="45790" rIns="91579" bIns="4579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3B7E759-E36E-4B4A-BF00-B8B046F00C31}" type="slidenum">
              <a:rPr lang="en-GB"/>
              <a:pPr>
                <a:defRPr/>
              </a:pPr>
              <a:t>‹N›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8991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5113" cy="3722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49A85-9E90-41BD-BEB8-7532371D6945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534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1pPr>
            <a:lvl2pPr marL="741383" indent="-285147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2pPr>
            <a:lvl3pPr marL="1140589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3pPr>
            <a:lvl4pPr marL="1596824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4pPr>
            <a:lvl5pPr marL="2053061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5pPr>
            <a:lvl6pPr marL="2509296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6pPr>
            <a:lvl7pPr marL="2965532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7pPr>
            <a:lvl8pPr marL="3421768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8pPr>
            <a:lvl9pPr marL="3878002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pPr defTabSz="457291" eaLnBrk="1" hangingPunct="1">
              <a:defRPr/>
            </a:pPr>
            <a:fld id="{FE93C905-CD84-4825-848B-B5F116BDA670}" type="slidenum">
              <a:rPr lang="it-IT" sz="1200">
                <a:solidFill>
                  <a:prstClr val="black"/>
                </a:solidFill>
                <a:latin typeface="Arial" pitchFamily="34" charset="0"/>
                <a:cs typeface="Arial"/>
              </a:rPr>
              <a:pPr defTabSz="457291" eaLnBrk="1" hangingPunct="1">
                <a:defRPr/>
              </a:pPr>
              <a:t>3</a:t>
            </a:fld>
            <a:endParaRPr lang="it-IT" sz="1200" dirty="0">
              <a:solidFill>
                <a:prstClr val="black"/>
              </a:solidFill>
              <a:latin typeface="Arial" pitchFamily="34" charset="0"/>
              <a:cs typeface="Arial"/>
            </a:endParaRPr>
          </a:p>
        </p:txBody>
      </p:sp>
      <p:sp>
        <p:nvSpPr>
          <p:cNvPr id="82947" name="doc id"/>
          <p:cNvSpPr>
            <a:spLocks noGrp="1" noChangeArrowheads="1"/>
          </p:cNvSpPr>
          <p:nvPr>
            <p:ph type="ftr" sz="quarter" idx="4"/>
          </p:nvPr>
        </p:nvSpPr>
        <p:spPr>
          <a:xfrm>
            <a:off x="4889414" y="118055"/>
            <a:ext cx="1693908" cy="114374"/>
          </a:xfrm>
          <a:noFill/>
        </p:spPr>
        <p:txBody>
          <a:bodyPr/>
          <a:lstStyle>
            <a:lvl1pPr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1pPr>
            <a:lvl2pPr marL="741383" indent="-285147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2pPr>
            <a:lvl3pPr marL="1140589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3pPr>
            <a:lvl4pPr marL="1596824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4pPr>
            <a:lvl5pPr marL="2053061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5pPr>
            <a:lvl6pPr marL="2509296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6pPr>
            <a:lvl7pPr marL="2965532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7pPr>
            <a:lvl8pPr marL="3421768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8pPr>
            <a:lvl9pPr marL="3878002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pPr defTabSz="457291" eaLnBrk="1" hangingPunct="1">
              <a:defRPr/>
            </a:pPr>
            <a:r>
              <a:rPr lang="it-IT" sz="800" dirty="0">
                <a:solidFill>
                  <a:prstClr val="black"/>
                </a:solidFill>
                <a:latin typeface="Arial" pitchFamily="34" charset="0"/>
                <a:cs typeface="Arial"/>
              </a:rPr>
              <a:t>MIL-IIV033-27092012A-76441/</a:t>
            </a:r>
            <a:r>
              <a:rPr lang="it-IT" sz="800" dirty="0" err="1">
                <a:solidFill>
                  <a:prstClr val="black"/>
                </a:solidFill>
                <a:latin typeface="Arial" pitchFamily="34" charset="0"/>
                <a:cs typeface="Arial"/>
              </a:rPr>
              <a:t>MBU</a:t>
            </a:r>
            <a:endParaRPr lang="it-IT" sz="800" dirty="0">
              <a:solidFill>
                <a:prstClr val="black"/>
              </a:solidFill>
              <a:latin typeface="Arial" pitchFamily="34" charset="0"/>
              <a:cs typeface="Arial"/>
            </a:endParaRPr>
          </a:p>
        </p:txBody>
      </p:sp>
      <p:sp>
        <p:nvSpPr>
          <p:cNvPr id="829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045" y="4955712"/>
            <a:ext cx="5955320" cy="228746"/>
          </a:xfrm>
          <a:noFill/>
        </p:spPr>
        <p:txBody>
          <a:bodyPr/>
          <a:lstStyle/>
          <a:p>
            <a:pPr hangingPunct="1"/>
            <a:endParaRPr lang="it-IT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307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1pPr>
            <a:lvl2pPr marL="741383" indent="-285147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2pPr>
            <a:lvl3pPr marL="1140589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3pPr>
            <a:lvl4pPr marL="1596824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4pPr>
            <a:lvl5pPr marL="2053061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5pPr>
            <a:lvl6pPr marL="2509296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6pPr>
            <a:lvl7pPr marL="2965532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7pPr>
            <a:lvl8pPr marL="3421768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8pPr>
            <a:lvl9pPr marL="3878002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pPr defTabSz="457291" eaLnBrk="1" hangingPunct="1">
              <a:defRPr/>
            </a:pPr>
            <a:fld id="{FE93C905-CD84-4825-848B-B5F116BDA670}" type="slidenum">
              <a:rPr lang="it-IT" sz="1200">
                <a:solidFill>
                  <a:prstClr val="black"/>
                </a:solidFill>
                <a:latin typeface="Arial" pitchFamily="34" charset="0"/>
                <a:cs typeface="Arial"/>
              </a:rPr>
              <a:pPr defTabSz="457291" eaLnBrk="1" hangingPunct="1">
                <a:defRPr/>
              </a:pPr>
              <a:t>6</a:t>
            </a:fld>
            <a:endParaRPr lang="it-IT" sz="1200" dirty="0">
              <a:solidFill>
                <a:prstClr val="black"/>
              </a:solidFill>
              <a:latin typeface="Arial" pitchFamily="34" charset="0"/>
              <a:cs typeface="Arial"/>
            </a:endParaRPr>
          </a:p>
        </p:txBody>
      </p:sp>
      <p:sp>
        <p:nvSpPr>
          <p:cNvPr id="82947" name="doc id"/>
          <p:cNvSpPr>
            <a:spLocks noGrp="1" noChangeArrowheads="1"/>
          </p:cNvSpPr>
          <p:nvPr>
            <p:ph type="ftr" sz="quarter" idx="4"/>
          </p:nvPr>
        </p:nvSpPr>
        <p:spPr>
          <a:xfrm>
            <a:off x="5042423" y="110559"/>
            <a:ext cx="1746916" cy="107112"/>
          </a:xfrm>
          <a:noFill/>
        </p:spPr>
        <p:txBody>
          <a:bodyPr/>
          <a:lstStyle>
            <a:lvl1pPr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1pPr>
            <a:lvl2pPr marL="741383" indent="-285147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2pPr>
            <a:lvl3pPr marL="1140589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3pPr>
            <a:lvl4pPr marL="1596824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4pPr>
            <a:lvl5pPr marL="2053061" indent="-228119" eaLnBrk="0" hangingPunct="0">
              <a:defRPr sz="1000">
                <a:solidFill>
                  <a:schemeClr val="bg2"/>
                </a:solidFill>
                <a:latin typeface="Verdana" pitchFamily="34" charset="0"/>
              </a:defRPr>
            </a:lvl5pPr>
            <a:lvl6pPr marL="2509296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6pPr>
            <a:lvl7pPr marL="2965532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7pPr>
            <a:lvl8pPr marL="3421768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8pPr>
            <a:lvl9pPr marL="3878002" indent="-228119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bg2"/>
                </a:solidFill>
                <a:latin typeface="Verdana" pitchFamily="34" charset="0"/>
              </a:defRPr>
            </a:lvl9pPr>
          </a:lstStyle>
          <a:p>
            <a:pPr defTabSz="457291" eaLnBrk="1" hangingPunct="1">
              <a:defRPr/>
            </a:pPr>
            <a:r>
              <a:rPr lang="it-IT" sz="800" dirty="0">
                <a:solidFill>
                  <a:prstClr val="black"/>
                </a:solidFill>
                <a:latin typeface="Arial" pitchFamily="34" charset="0"/>
                <a:cs typeface="Arial"/>
              </a:rPr>
              <a:t>MIL-IIV033-27092012A-76441/</a:t>
            </a:r>
            <a:r>
              <a:rPr lang="it-IT" sz="800" dirty="0" err="1">
                <a:solidFill>
                  <a:prstClr val="black"/>
                </a:solidFill>
                <a:latin typeface="Arial" pitchFamily="34" charset="0"/>
                <a:cs typeface="Arial"/>
              </a:rPr>
              <a:t>MBU</a:t>
            </a:r>
            <a:endParaRPr lang="it-IT" sz="800" dirty="0">
              <a:solidFill>
                <a:prstClr val="black"/>
              </a:solidFill>
              <a:latin typeface="Arial" pitchFamily="34" charset="0"/>
              <a:cs typeface="Arial"/>
            </a:endParaRPr>
          </a:p>
        </p:txBody>
      </p:sp>
      <p:sp>
        <p:nvSpPr>
          <p:cNvPr id="829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3759" y="4641076"/>
            <a:ext cx="6141684" cy="214223"/>
          </a:xfrm>
          <a:noFill/>
        </p:spPr>
        <p:txBody>
          <a:bodyPr/>
          <a:lstStyle/>
          <a:p>
            <a:pPr hangingPunct="1"/>
            <a:endParaRPr lang="it-IT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8096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15113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0D7BD4-D9F4-451F-AD7B-F8C7FB07CC96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63993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15113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0D7BD4-D9F4-451F-AD7B-F8C7FB07CC96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6399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15113" cy="3722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49A85-9E90-41BD-BEB8-7532371D6945}" type="slidenum">
              <a:rPr lang="en-GB" smtClean="0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339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15113" cy="37226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90D7BD4-D9F4-451F-AD7B-F8C7FB07CC96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3154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 userDrawn="1"/>
        </p:nvSpPr>
        <p:spPr>
          <a:xfrm>
            <a:off x="76201" y="4068487"/>
            <a:ext cx="8961799" cy="6286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it-IT" sz="1400" b="1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1404000"/>
            <a:ext cx="6660000" cy="2679906"/>
          </a:xfrm>
        </p:spPr>
        <p:txBody>
          <a:bodyPr anchor="t" anchorCtr="0">
            <a:noAutofit/>
          </a:bodyPr>
          <a:lstStyle>
            <a:lvl1pPr>
              <a:lnSpc>
                <a:spcPts val="5500"/>
              </a:lnSpc>
              <a:defRPr sz="50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 here.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7645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751" y="-80367"/>
            <a:ext cx="5940425" cy="923330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</p:txBody>
      </p:sp>
    </p:spTree>
    <p:extLst>
      <p:ext uri="{BB962C8B-B14F-4D97-AF65-F5344CB8AC3E}">
        <p14:creationId xmlns:p14="http://schemas.microsoft.com/office/powerpoint/2010/main" val="2272838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ggetto 5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3" imgW="270" imgH="270" progId="TCLayout.ActiveDocument.1">
                  <p:embed/>
                </p:oleObj>
              </mc:Choice>
              <mc:Fallback>
                <p:oleObj name="Diapositiva think-cell" r:id="rId3" imgW="270" imgH="270" progId="TCLayout.ActiveDocument.1">
                  <p:embed/>
                  <p:pic>
                    <p:nvPicPr>
                      <p:cNvPr id="6" name="Oggetto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8515" y="1059582"/>
            <a:ext cx="8426450" cy="3535041"/>
          </a:xfrm>
        </p:spPr>
        <p:txBody>
          <a:bodyPr>
            <a:normAutofit/>
          </a:bodyPr>
          <a:lstStyle>
            <a:lvl1pPr marL="182563" indent="-182563" algn="l">
              <a:lnSpc>
                <a:spcPct val="120000"/>
              </a:lnSpc>
              <a:defRPr sz="1400"/>
            </a:lvl1pPr>
            <a:lvl2pPr marL="627063" indent="-169863" algn="l">
              <a:lnSpc>
                <a:spcPct val="120000"/>
              </a:lnSpc>
              <a:defRPr sz="1200"/>
            </a:lvl2pPr>
            <a:lvl3pPr marL="1073150" indent="-158750" algn="l">
              <a:lnSpc>
                <a:spcPct val="120000"/>
              </a:lnSpc>
              <a:defRPr sz="1100"/>
            </a:lvl3pPr>
            <a:lvl4pPr marL="1525588" indent="-153988" algn="l">
              <a:lnSpc>
                <a:spcPct val="120000"/>
              </a:lnSpc>
              <a:defRPr sz="1050"/>
            </a:lvl4pPr>
            <a:lvl5pPr marL="1970088" indent="-141288" algn="l">
              <a:lnSpc>
                <a:spcPct val="120000"/>
              </a:lnSpc>
              <a:defRPr sz="105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>
              <a:solidFill>
                <a:srgbClr val="747474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747474"/>
              </a:solidFill>
            </a:endParaRP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3"/>
          </p:nvPr>
        </p:nvSpPr>
        <p:spPr>
          <a:xfrm>
            <a:off x="360363" y="555526"/>
            <a:ext cx="8415923" cy="276999"/>
          </a:xfr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it-IT" sz="1200">
                <a:solidFill>
                  <a:schemeClr val="accent3"/>
                </a:solidFill>
              </a:defRPr>
            </a:lvl1pPr>
            <a:lvl2pPr>
              <a:defRPr lang="it-IT" sz="1800"/>
            </a:lvl2pPr>
            <a:lvl3pPr>
              <a:defRPr lang="it-IT"/>
            </a:lvl3pPr>
            <a:lvl4pPr>
              <a:defRPr lang="it-IT" sz="1800"/>
            </a:lvl4pPr>
            <a:lvl5pPr>
              <a:defRPr lang="it-IT" sz="1800"/>
            </a:lvl5pPr>
          </a:lstStyle>
          <a:p>
            <a:pPr marL="0" lv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48258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ggetto 5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3" imgW="270" imgH="270" progId="TCLayout.ActiveDocument.1">
                  <p:embed/>
                </p:oleObj>
              </mc:Choice>
              <mc:Fallback>
                <p:oleObj name="Diapositiva think-cell" r:id="rId3" imgW="270" imgH="270" progId="TCLayout.ActiveDocument.1">
                  <p:embed/>
                  <p:pic>
                    <p:nvPicPr>
                      <p:cNvPr id="6" name="Oggetto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noFill/>
        </p:spPr>
        <p:txBody>
          <a:bodyPr wrap="square" rtlCol="0">
            <a:spAutoFit/>
          </a:bodyPr>
          <a:lstStyle>
            <a:lvl1pPr>
              <a:defRPr lang="it-IT"/>
            </a:lvl1pPr>
          </a:lstStyle>
          <a:p>
            <a:pPr lvl="0" algn="l"/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 dirty="0">
              <a:solidFill>
                <a:srgbClr val="747474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>
              <a:solidFill>
                <a:srgbClr val="7474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49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00" y="380735"/>
            <a:ext cx="5940000" cy="461665"/>
          </a:xfrm>
          <a:prstGeom prst="rect">
            <a:avLst/>
          </a:prstGeom>
        </p:spPr>
        <p:txBody>
          <a:bodyPr vert="horz" lIns="0" tIns="0" rIns="0" bIns="0" rtlCol="0" anchor="b" anchorCtr="0">
            <a:sp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200149"/>
            <a:ext cx="6624000" cy="3051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9552" y="4765500"/>
            <a:ext cx="720000" cy="10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b="1" baseline="0">
                <a:solidFill>
                  <a:schemeClr val="tx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16202C"/>
                </a:solidFill>
                <a:latin typeface="Arial"/>
              </a:rPr>
              <a:t>Page </a:t>
            </a:r>
            <a:fld id="{AA13198A-D2A6-4D79-B2AB-6FDB563266BD}" type="slidenum">
              <a:rPr lang="en-GB" smtClean="0">
                <a:solidFill>
                  <a:srgbClr val="16202C"/>
                </a:solidFill>
                <a:latin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‹N›</a:t>
            </a:fld>
            <a:endParaRPr lang="en-GB" dirty="0">
              <a:solidFill>
                <a:srgbClr val="16202C"/>
              </a:solidFill>
              <a:latin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0000" y="918000"/>
            <a:ext cx="8784000" cy="162000"/>
          </a:xfrm>
          <a:prstGeom prst="rect">
            <a:avLst/>
          </a:prstGeom>
          <a:solidFill>
            <a:srgbClr val="0072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0" name="Segnaposto numero diapositiva 5">
            <a:extLst>
              <a:ext uri="{FF2B5EF4-FFF2-40B4-BE49-F238E27FC236}">
                <a16:creationId xmlns:a16="http://schemas.microsoft.com/office/drawing/2014/main" id="{D128E28E-4B5D-47C1-86EE-48B9B7195953}"/>
              </a:ext>
            </a:extLst>
          </p:cNvPr>
          <p:cNvSpPr txBox="1">
            <a:spLocks/>
          </p:cNvSpPr>
          <p:nvPr userDrawn="1"/>
        </p:nvSpPr>
        <p:spPr>
          <a:xfrm>
            <a:off x="8352420" y="195486"/>
            <a:ext cx="584166" cy="162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pPr>
              <a:defRPr/>
            </a:pPr>
            <a:fld id="{E64E7048-A149-4148-9C91-165435FDF6FA}" type="slidenum">
              <a:rPr lang="en-GB" sz="1000" smtClean="0"/>
              <a:pPr>
                <a:defRPr/>
              </a:pPr>
              <a:t>‹N›</a:t>
            </a:fld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42851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97" r:id="rId2"/>
    <p:sldLayoutId id="2147484098" r:id="rId3"/>
    <p:sldLayoutId id="214748409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000"/>
        </a:lnSpc>
        <a:spcBef>
          <a:spcPct val="20000"/>
        </a:spcBef>
        <a:spcAft>
          <a:spcPts val="2835"/>
        </a:spcAft>
        <a:buFontTx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0" indent="-285750" algn="l" defTabSz="914400" rtl="0" eaLnBrk="1" latinLnBrk="0" hangingPunct="1">
        <a:lnSpc>
          <a:spcPts val="2600"/>
        </a:lnSpc>
        <a:spcBef>
          <a:spcPts val="0"/>
        </a:spcBef>
        <a:buClr>
          <a:schemeClr val="tx2"/>
        </a:buClr>
        <a:buFont typeface="Arial" pitchFamily="34" charset="0"/>
        <a:buChar char="—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4.xml"/><Relationship Id="rId7" Type="http://schemas.openxmlformats.org/officeDocument/2006/relationships/chart" Target="../charts/chart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4" Type="http://schemas.openxmlformats.org/officeDocument/2006/relationships/notesSlide" Target="../notesSlides/notesSlide2.xml"/><Relationship Id="rId9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7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13" Type="http://schemas.openxmlformats.org/officeDocument/2006/relationships/image" Target="../media/image9.png"/><Relationship Id="rId3" Type="http://schemas.openxmlformats.org/officeDocument/2006/relationships/slideLayout" Target="../slideLayouts/slideLayout2.xml"/><Relationship Id="rId7" Type="http://schemas.openxmlformats.org/officeDocument/2006/relationships/diagramData" Target="../diagrams/data1.xml"/><Relationship Id="rId12" Type="http://schemas.openxmlformats.org/officeDocument/2006/relationships/image" Target="../media/image8.png"/><Relationship Id="rId17" Type="http://schemas.openxmlformats.org/officeDocument/2006/relationships/hyperlink" Target="mailto:garanziacampaniabond@postacertificata.mcc.it" TargetMode="External"/><Relationship Id="rId2" Type="http://schemas.openxmlformats.org/officeDocument/2006/relationships/tags" Target="../tags/tag17.xml"/><Relationship Id="rId16" Type="http://schemas.openxmlformats.org/officeDocument/2006/relationships/image" Target="../media/image11.png"/><Relationship Id="rId1" Type="http://schemas.openxmlformats.org/officeDocument/2006/relationships/tags" Target="../tags/tag16.xml"/><Relationship Id="rId6" Type="http://schemas.openxmlformats.org/officeDocument/2006/relationships/image" Target="../media/image1.emf"/><Relationship Id="rId11" Type="http://schemas.microsoft.com/office/2007/relationships/diagramDrawing" Target="../diagrams/drawing1.xml"/><Relationship Id="rId5" Type="http://schemas.openxmlformats.org/officeDocument/2006/relationships/oleObject" Target="../embeddings/oleObject9.bin"/><Relationship Id="rId15" Type="http://schemas.openxmlformats.org/officeDocument/2006/relationships/hyperlink" Target="https://www.garanziacampaniabond.it/" TargetMode="External"/><Relationship Id="rId10" Type="http://schemas.openxmlformats.org/officeDocument/2006/relationships/diagramColors" Target="../diagrams/colors1.xml"/><Relationship Id="rId4" Type="http://schemas.openxmlformats.org/officeDocument/2006/relationships/notesSlide" Target="../notesSlides/notesSlide5.xml"/><Relationship Id="rId9" Type="http://schemas.openxmlformats.org/officeDocument/2006/relationships/diagramQuickStyle" Target="../diagrams/quickStyle1.xml"/><Relationship Id="rId1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988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51520" y="395900"/>
            <a:ext cx="8964996" cy="3291974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br>
              <a:rPr lang="en-GB" sz="5400" dirty="0">
                <a:solidFill>
                  <a:schemeClr val="tx1"/>
                </a:solidFill>
              </a:rPr>
            </a:br>
            <a:r>
              <a:rPr lang="en-US" sz="4800" dirty="0" err="1"/>
              <a:t>Garanzia</a:t>
            </a:r>
            <a:r>
              <a:rPr lang="en-US" sz="4800" dirty="0"/>
              <a:t> Campania Bond II</a:t>
            </a:r>
            <a:br>
              <a:rPr lang="en-US" sz="4800" dirty="0"/>
            </a:br>
            <a:r>
              <a:rPr lang="en-US" sz="2400" dirty="0" err="1"/>
              <a:t>Seconda</a:t>
            </a:r>
            <a:r>
              <a:rPr lang="en-US" sz="2400" dirty="0"/>
              <a:t> </a:t>
            </a:r>
            <a:r>
              <a:rPr lang="en-US" sz="2400" dirty="0" err="1"/>
              <a:t>edizione</a:t>
            </a:r>
            <a:r>
              <a:rPr lang="en-US" sz="2400" dirty="0"/>
              <a:t> del p</a:t>
            </a:r>
            <a:r>
              <a:rPr lang="it-IT" sz="2400" dirty="0" err="1"/>
              <a:t>rogramma</a:t>
            </a:r>
            <a:r>
              <a:rPr lang="it-IT" sz="2400" dirty="0"/>
              <a:t> di finanziamento dedicato alle PMI campane</a:t>
            </a:r>
            <a:br>
              <a:rPr lang="it-IT" sz="2400" dirty="0"/>
            </a:br>
            <a:br>
              <a:rPr lang="en-US" sz="2000" dirty="0">
                <a:solidFill>
                  <a:schemeClr val="tx1"/>
                </a:solidFill>
              </a:rPr>
            </a:br>
            <a:br>
              <a:rPr lang="en-US" sz="2000" dirty="0">
                <a:solidFill>
                  <a:schemeClr val="tx1"/>
                </a:solidFill>
              </a:rPr>
            </a:b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3365E783-BE91-4933-B5FB-CC141BEF666A}"/>
              </a:ext>
            </a:extLst>
          </p:cNvPr>
          <p:cNvSpPr/>
          <p:nvPr/>
        </p:nvSpPr>
        <p:spPr>
          <a:xfrm>
            <a:off x="7771780" y="169100"/>
            <a:ext cx="1080120" cy="324036"/>
          </a:xfrm>
          <a:prstGeom prst="ellipse">
            <a:avLst/>
          </a:prstGeom>
          <a:solidFill>
            <a:srgbClr val="698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/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F1160540-337F-4623-AEB0-52DC28855092}"/>
              </a:ext>
            </a:extLst>
          </p:cNvPr>
          <p:cNvGrpSpPr/>
          <p:nvPr/>
        </p:nvGrpSpPr>
        <p:grpSpPr>
          <a:xfrm>
            <a:off x="107504" y="4069770"/>
            <a:ext cx="6156684" cy="648072"/>
            <a:chOff x="935596" y="4069770"/>
            <a:chExt cx="6156684" cy="648072"/>
          </a:xfrm>
        </p:grpSpPr>
        <p:pic>
          <p:nvPicPr>
            <p:cNvPr id="7" name="Picture 6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77" b="50000"/>
            <a:stretch/>
          </p:blipFill>
          <p:spPr bwMode="auto">
            <a:xfrm>
              <a:off x="935596" y="4069770"/>
              <a:ext cx="3453653" cy="648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>
              <a:extLst>
                <a:ext uri="{FF2B5EF4-FFF2-40B4-BE49-F238E27FC236}">
                  <a16:creationId xmlns:a16="http://schemas.microsoft.com/office/drawing/2014/main" id="{A882E76A-1074-4508-86DA-928BAF685DB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4165900"/>
              <a:ext cx="1168400" cy="434840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10" name="Immagine 9">
              <a:extLst>
                <a:ext uri="{FF2B5EF4-FFF2-40B4-BE49-F238E27FC236}">
                  <a16:creationId xmlns:a16="http://schemas.microsoft.com/office/drawing/2014/main" id="{B1C00B44-342E-4835-BBB1-92417E84456E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79710" y="4165900"/>
              <a:ext cx="1512570" cy="354965"/>
            </a:xfrm>
            <a:prstGeom prst="rect">
              <a:avLst/>
            </a:prstGeom>
            <a:noFill/>
          </p:spPr>
        </p:pic>
      </p:grpSp>
      <p:pic>
        <p:nvPicPr>
          <p:cNvPr id="6" name="Immagine 5">
            <a:extLst>
              <a:ext uri="{FF2B5EF4-FFF2-40B4-BE49-F238E27FC236}">
                <a16:creationId xmlns:a16="http://schemas.microsoft.com/office/drawing/2014/main" id="{C86D36AB-E779-4056-A863-17663D81D2D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4188" y="4177548"/>
            <a:ext cx="2772308" cy="34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446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Terminator 31"/>
          <p:cNvSpPr/>
          <p:nvPr/>
        </p:nvSpPr>
        <p:spPr>
          <a:xfrm rot="16200000">
            <a:off x="-711038" y="3211369"/>
            <a:ext cx="3383280" cy="90010"/>
          </a:xfrm>
          <a:prstGeom prst="flowChartTerminator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/>
          </a:p>
        </p:txBody>
      </p:sp>
      <p:graphicFrame>
        <p:nvGraphicFramePr>
          <p:cNvPr id="5" name="Oggetto 4" hidden="1">
            <a:extLst>
              <a:ext uri="{FF2B5EF4-FFF2-40B4-BE49-F238E27FC236}">
                <a16:creationId xmlns:a16="http://schemas.microsoft.com/office/drawing/2014/main" id="{44A4A188-3052-4209-AC1F-88488F9BF82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5" name="Oggetto 4" hidden="1">
                        <a:extLst>
                          <a:ext uri="{FF2B5EF4-FFF2-40B4-BE49-F238E27FC236}">
                            <a16:creationId xmlns:a16="http://schemas.microsoft.com/office/drawing/2014/main" id="{44A4A188-3052-4209-AC1F-88488F9BF82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tangolo 3" hidden="1">
            <a:extLst>
              <a:ext uri="{FF2B5EF4-FFF2-40B4-BE49-F238E27FC236}">
                <a16:creationId xmlns:a16="http://schemas.microsoft.com/office/drawing/2014/main" id="{65256B96-E290-4404-8583-82A0C9163C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it-IT" sz="28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0" name="Title 1"/>
          <p:cNvSpPr>
            <a:spLocks noGrp="1"/>
          </p:cNvSpPr>
          <p:nvPr>
            <p:ph type="title"/>
          </p:nvPr>
        </p:nvSpPr>
        <p:spPr>
          <a:xfrm>
            <a:off x="372331" y="185083"/>
            <a:ext cx="8520161" cy="707886"/>
          </a:xfrm>
        </p:spPr>
        <p:txBody>
          <a:bodyPr/>
          <a:lstStyle/>
          <a:p>
            <a:pPr eaLnBrk="1" hangingPunct="1"/>
            <a:r>
              <a:rPr lang="it-IT" sz="2800" dirty="0"/>
              <a:t>Garanzia Campania Bond – II edizione </a:t>
            </a:r>
            <a:br>
              <a:rPr lang="it-IT" sz="2800" dirty="0"/>
            </a:br>
            <a:r>
              <a:rPr lang="it-IT" altLang="it-IT" sz="1800" b="0" i="1" dirty="0"/>
              <a:t>Focus: i costi per le PMI</a:t>
            </a:r>
            <a:endParaRPr lang="it-IT" altLang="it-IT" sz="2800" b="0" i="1" dirty="0"/>
          </a:p>
        </p:txBody>
      </p:sp>
      <p:sp>
        <p:nvSpPr>
          <p:cNvPr id="6" name="AutoShape 47" descr="Risultati immagini per upload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AutoShape 49" descr="Risultati immagini per upload ic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9" name="Rectangle 28"/>
          <p:cNvSpPr/>
          <p:nvPr/>
        </p:nvSpPr>
        <p:spPr>
          <a:xfrm>
            <a:off x="215516" y="1203598"/>
            <a:ext cx="87849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/>
              <a:t>La </a:t>
            </a:r>
            <a:r>
              <a:rPr lang="it-IT" sz="1200" b="1" dirty="0"/>
              <a:t>struttura dei costi </a:t>
            </a:r>
            <a:r>
              <a:rPr lang="it-IT" sz="1200" dirty="0"/>
              <a:t>dell’operazione Garanzia Campania Bond – II edizione è così composta:</a:t>
            </a:r>
          </a:p>
        </p:txBody>
      </p:sp>
      <p:sp>
        <p:nvSpPr>
          <p:cNvPr id="30" name="Rettangolo arrotondato 3">
            <a:extLst>
              <a:ext uri="{FF2B5EF4-FFF2-40B4-BE49-F238E27FC236}">
                <a16:creationId xmlns:a16="http://schemas.microsoft.com/office/drawing/2014/main" id="{BC7D2EA4-6E91-46A8-ABCF-F49837984608}"/>
              </a:ext>
            </a:extLst>
          </p:cNvPr>
          <p:cNvSpPr/>
          <p:nvPr/>
        </p:nvSpPr>
        <p:spPr>
          <a:xfrm>
            <a:off x="460375" y="1815666"/>
            <a:ext cx="1080122" cy="520012"/>
          </a:xfrm>
          <a:prstGeom prst="roundRect">
            <a:avLst/>
          </a:prstGeom>
          <a:solidFill>
            <a:srgbClr val="0072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b="1" dirty="0"/>
              <a:t>Compenso dell’</a:t>
            </a:r>
            <a:r>
              <a:rPr lang="it-IT" sz="1100" b="1" dirty="0" err="1"/>
              <a:t>Arranger</a:t>
            </a:r>
            <a:endParaRPr lang="it-IT" sz="1100" b="1" dirty="0"/>
          </a:p>
        </p:txBody>
      </p:sp>
      <p:sp>
        <p:nvSpPr>
          <p:cNvPr id="31" name="TextBox 8">
            <a:extLst>
              <a:ext uri="{FF2B5EF4-FFF2-40B4-BE49-F238E27FC236}">
                <a16:creationId xmlns:a16="http://schemas.microsoft.com/office/drawing/2014/main" id="{C35200FD-66CC-47A6-8546-E796A08BEF27}"/>
              </a:ext>
            </a:extLst>
          </p:cNvPr>
          <p:cNvSpPr txBox="1"/>
          <p:nvPr/>
        </p:nvSpPr>
        <p:spPr bwMode="gray">
          <a:xfrm>
            <a:off x="1871699" y="1599642"/>
            <a:ext cx="6811925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marL="1587" lvl="1" indent="0">
              <a:buNone/>
            </a:pPr>
            <a:r>
              <a:rPr lang="it-IT" sz="1000" dirty="0">
                <a:solidFill>
                  <a:schemeClr val="tx1"/>
                </a:solidFill>
              </a:rPr>
              <a:t>La commissione dell’Arranger è pari al 1,50% del Minibond emesso e comprende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costi di strutturazione ed eventuale collocamento delle Note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costo del legale dell’Arranger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costo del legale degli Investitori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costo per la pubblicazione in Gazzetta Ufficiale dell’avviso di sottoscrizione dei </a:t>
            </a:r>
            <a:r>
              <a:rPr lang="it-IT" sz="1000" dirty="0" err="1">
                <a:solidFill>
                  <a:schemeClr val="tx1"/>
                </a:solidFill>
              </a:rPr>
              <a:t>Minbond</a:t>
            </a:r>
            <a:endParaRPr lang="it-IT" sz="1000" dirty="0">
              <a:solidFill>
                <a:schemeClr val="tx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costo Monte Titoli per il censimento dello SPV e il censimento delle Note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costo una tantum relativo ai servizi pluriennali prestati dagli agenti dello SPV (a mero titolo esemplificativo: </a:t>
            </a:r>
            <a:r>
              <a:rPr lang="it-IT" sz="1000" i="1" dirty="0" err="1">
                <a:solidFill>
                  <a:schemeClr val="tx1"/>
                </a:solidFill>
              </a:rPr>
              <a:t>servicer</a:t>
            </a:r>
            <a:r>
              <a:rPr lang="it-IT" sz="1000" dirty="0">
                <a:solidFill>
                  <a:schemeClr val="tx1"/>
                </a:solidFill>
              </a:rPr>
              <a:t>, rappresentante dei portatori dei titoli, </a:t>
            </a:r>
            <a:r>
              <a:rPr lang="it-IT" sz="1000" i="1" dirty="0" err="1">
                <a:solidFill>
                  <a:schemeClr val="tx1"/>
                </a:solidFill>
              </a:rPr>
              <a:t>computation</a:t>
            </a:r>
            <a:r>
              <a:rPr lang="it-IT" sz="1000" i="1" dirty="0">
                <a:solidFill>
                  <a:schemeClr val="tx1"/>
                </a:solidFill>
              </a:rPr>
              <a:t> agent</a:t>
            </a:r>
            <a:r>
              <a:rPr lang="it-IT" sz="1000" dirty="0">
                <a:solidFill>
                  <a:schemeClr val="tx1"/>
                </a:solidFill>
              </a:rPr>
              <a:t>, </a:t>
            </a:r>
            <a:r>
              <a:rPr lang="it-IT" sz="1000" i="1" dirty="0">
                <a:solidFill>
                  <a:schemeClr val="tx1"/>
                </a:solidFill>
              </a:rPr>
              <a:t>corporate </a:t>
            </a:r>
            <a:r>
              <a:rPr lang="it-IT" sz="1000" i="1" dirty="0" err="1">
                <a:solidFill>
                  <a:schemeClr val="tx1"/>
                </a:solidFill>
              </a:rPr>
              <a:t>servicer</a:t>
            </a:r>
            <a:r>
              <a:rPr lang="it-IT" sz="1000" dirty="0">
                <a:solidFill>
                  <a:schemeClr val="tx1"/>
                </a:solidFill>
              </a:rPr>
              <a:t>, </a:t>
            </a:r>
            <a:r>
              <a:rPr lang="it-IT" sz="1000" i="1" dirty="0" err="1">
                <a:solidFill>
                  <a:schemeClr val="tx1"/>
                </a:solidFill>
              </a:rPr>
              <a:t>paying</a:t>
            </a:r>
            <a:r>
              <a:rPr lang="it-IT" sz="1000" i="1" dirty="0">
                <a:solidFill>
                  <a:schemeClr val="tx1"/>
                </a:solidFill>
              </a:rPr>
              <a:t> agent </a:t>
            </a:r>
            <a:r>
              <a:rPr lang="it-IT" sz="1000" dirty="0">
                <a:solidFill>
                  <a:schemeClr val="tx1"/>
                </a:solidFill>
              </a:rPr>
              <a:t>,</a:t>
            </a:r>
            <a:r>
              <a:rPr lang="it-IT" sz="1000" i="1" dirty="0">
                <a:solidFill>
                  <a:schemeClr val="tx1"/>
                </a:solidFill>
              </a:rPr>
              <a:t>account bank</a:t>
            </a:r>
            <a:r>
              <a:rPr lang="it-IT" sz="1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6" name="Rettangolo arrotondato 3">
            <a:extLst>
              <a:ext uri="{FF2B5EF4-FFF2-40B4-BE49-F238E27FC236}">
                <a16:creationId xmlns:a16="http://schemas.microsoft.com/office/drawing/2014/main" id="{BC7D2EA4-6E91-46A8-ABCF-F49837984608}"/>
              </a:ext>
            </a:extLst>
          </p:cNvPr>
          <p:cNvSpPr/>
          <p:nvPr/>
        </p:nvSpPr>
        <p:spPr>
          <a:xfrm>
            <a:off x="460375" y="3651870"/>
            <a:ext cx="1080122" cy="520012"/>
          </a:xfrm>
          <a:prstGeom prst="roundRect">
            <a:avLst/>
          </a:prstGeom>
          <a:solidFill>
            <a:srgbClr val="0072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100" b="1" dirty="0"/>
              <a:t>Altri Costi</a:t>
            </a:r>
          </a:p>
        </p:txBody>
      </p:sp>
      <p:sp>
        <p:nvSpPr>
          <p:cNvPr id="37" name="TextBox 8">
            <a:extLst>
              <a:ext uri="{FF2B5EF4-FFF2-40B4-BE49-F238E27FC236}">
                <a16:creationId xmlns:a16="http://schemas.microsoft.com/office/drawing/2014/main" id="{C35200FD-66CC-47A6-8546-E796A08BEF27}"/>
              </a:ext>
            </a:extLst>
          </p:cNvPr>
          <p:cNvSpPr txBox="1"/>
          <p:nvPr/>
        </p:nvSpPr>
        <p:spPr bwMode="gray">
          <a:xfrm>
            <a:off x="1871700" y="3065351"/>
            <a:ext cx="6804756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marL="1587" lvl="1" indent="0">
              <a:buNone/>
            </a:pPr>
            <a:r>
              <a:rPr lang="it-IT" sz="1000" dirty="0">
                <a:solidFill>
                  <a:schemeClr val="tx1"/>
                </a:solidFill>
              </a:rPr>
              <a:t>a) </a:t>
            </a:r>
            <a:r>
              <a:rPr lang="it-IT" sz="1000" b="1" dirty="0">
                <a:solidFill>
                  <a:schemeClr val="tx1"/>
                </a:solidFill>
              </a:rPr>
              <a:t>costi una tantum</a:t>
            </a:r>
            <a:r>
              <a:rPr lang="it-IT" sz="1000" dirty="0">
                <a:solidFill>
                  <a:schemeClr val="tx1"/>
                </a:solidFill>
              </a:rPr>
              <a:t>:</a:t>
            </a:r>
          </a:p>
          <a:p>
            <a:pPr lvl="2"/>
            <a:r>
              <a:rPr lang="it-IT" sz="1000" dirty="0">
                <a:solidFill>
                  <a:schemeClr val="tx1"/>
                </a:solidFill>
              </a:rPr>
              <a:t>costi legali per la </a:t>
            </a:r>
            <a:r>
              <a:rPr lang="it-IT" sz="1000" i="1" dirty="0" err="1">
                <a:solidFill>
                  <a:schemeClr val="tx1"/>
                </a:solidFill>
              </a:rPr>
              <a:t>capacity</a:t>
            </a:r>
            <a:r>
              <a:rPr lang="it-IT" sz="1000" i="1" dirty="0">
                <a:solidFill>
                  <a:schemeClr val="tx1"/>
                </a:solidFill>
              </a:rPr>
              <a:t> opinion </a:t>
            </a:r>
            <a:r>
              <a:rPr lang="it-IT" sz="1000" dirty="0">
                <a:solidFill>
                  <a:schemeClr val="tx1"/>
                </a:solidFill>
              </a:rPr>
              <a:t>relativa alle PMI emittenti</a:t>
            </a:r>
          </a:p>
          <a:p>
            <a:pPr lvl="2"/>
            <a:r>
              <a:rPr lang="it-IT" sz="1000" dirty="0">
                <a:solidFill>
                  <a:schemeClr val="tx1"/>
                </a:solidFill>
              </a:rPr>
              <a:t>costi notarili relativi alle delibere di emissione dei </a:t>
            </a:r>
            <a:r>
              <a:rPr lang="it-IT" sz="1000" dirty="0" err="1">
                <a:solidFill>
                  <a:schemeClr val="tx1"/>
                </a:solidFill>
              </a:rPr>
              <a:t>Minibond</a:t>
            </a:r>
            <a:endParaRPr lang="it-IT" sz="1000" dirty="0">
              <a:solidFill>
                <a:schemeClr val="tx1"/>
              </a:solidFill>
            </a:endParaRPr>
          </a:p>
          <a:p>
            <a:pPr lvl="2"/>
            <a:r>
              <a:rPr lang="it-IT" sz="1000" dirty="0">
                <a:solidFill>
                  <a:schemeClr val="tx1"/>
                </a:solidFill>
              </a:rPr>
              <a:t>costi per l’ottenimento del Rating</a:t>
            </a:r>
          </a:p>
          <a:p>
            <a:pPr lvl="2"/>
            <a:r>
              <a:rPr lang="it-IT" sz="1000" dirty="0">
                <a:solidFill>
                  <a:schemeClr val="tx1"/>
                </a:solidFill>
              </a:rPr>
              <a:t>costo Monte Titoli per il censimento delle PMI emittenti e dei </a:t>
            </a:r>
            <a:r>
              <a:rPr lang="it-IT" sz="1000" dirty="0" err="1">
                <a:solidFill>
                  <a:schemeClr val="tx1"/>
                </a:solidFill>
              </a:rPr>
              <a:t>Minibond</a:t>
            </a:r>
            <a:endParaRPr lang="it-IT" sz="1000" dirty="0">
              <a:solidFill>
                <a:schemeClr val="tx1"/>
              </a:solidFill>
            </a:endParaRPr>
          </a:p>
          <a:p>
            <a:pPr lvl="2"/>
            <a:r>
              <a:rPr lang="it-IT" sz="1000" dirty="0">
                <a:solidFill>
                  <a:schemeClr val="tx1"/>
                </a:solidFill>
              </a:rPr>
              <a:t>costo relativo ai ruoli di Agente delle PMI emittenti e Banca Agente per il pagamento dei Minibond</a:t>
            </a:r>
          </a:p>
          <a:p>
            <a:pPr marL="0" lvl="1" indent="-68263">
              <a:buNone/>
            </a:pPr>
            <a:r>
              <a:rPr lang="it-IT" sz="1000" dirty="0">
                <a:solidFill>
                  <a:schemeClr val="tx1"/>
                </a:solidFill>
              </a:rPr>
              <a:t>b) </a:t>
            </a:r>
            <a:r>
              <a:rPr lang="it-IT" sz="1000" b="1" dirty="0">
                <a:solidFill>
                  <a:schemeClr val="tx1"/>
                </a:solidFill>
              </a:rPr>
              <a:t>costi ricorrenti</a:t>
            </a:r>
            <a:r>
              <a:rPr lang="it-IT" sz="1000" dirty="0">
                <a:solidFill>
                  <a:schemeClr val="tx1"/>
                </a:solidFill>
              </a:rPr>
              <a:t>:</a:t>
            </a:r>
          </a:p>
          <a:p>
            <a:pPr lvl="2"/>
            <a:r>
              <a:rPr lang="it-IT" sz="1000" dirty="0">
                <a:solidFill>
                  <a:schemeClr val="tx1"/>
                </a:solidFill>
              </a:rPr>
              <a:t>costo Agente delle PMI emittenti per il pagamento dei Minibond;</a:t>
            </a:r>
          </a:p>
          <a:p>
            <a:pPr lvl="2"/>
            <a:r>
              <a:rPr lang="it-IT" sz="1000" dirty="0">
                <a:solidFill>
                  <a:schemeClr val="tx1"/>
                </a:solidFill>
              </a:rPr>
              <a:t>costo Banca Agente delle PMI emittenti per il pagamento dei Minibond</a:t>
            </a:r>
          </a:p>
          <a:p>
            <a:pPr lvl="2"/>
            <a:r>
              <a:rPr lang="it-IT" sz="1000" dirty="0">
                <a:solidFill>
                  <a:schemeClr val="tx1"/>
                </a:solidFill>
              </a:rPr>
              <a:t>costo canone annuo Monte Titoli</a:t>
            </a:r>
          </a:p>
          <a:p>
            <a:pPr lvl="2"/>
            <a:r>
              <a:rPr lang="it-IT" sz="1000" dirty="0">
                <a:solidFill>
                  <a:schemeClr val="tx1"/>
                </a:solidFill>
              </a:rPr>
              <a:t>costo mantenimento del Rating</a:t>
            </a:r>
          </a:p>
          <a:p>
            <a:pPr marL="1587" lvl="1" indent="0">
              <a:buNone/>
            </a:pPr>
            <a:r>
              <a:rPr lang="it-IT" sz="1000" dirty="0">
                <a:solidFill>
                  <a:schemeClr val="tx1"/>
                </a:solidFill>
              </a:rPr>
              <a:t>c) </a:t>
            </a:r>
            <a:r>
              <a:rPr lang="it-IT" sz="1000" b="1" dirty="0">
                <a:solidFill>
                  <a:schemeClr val="tx1"/>
                </a:solidFill>
              </a:rPr>
              <a:t>componente onerosa della commissione di garanzia</a:t>
            </a:r>
            <a:r>
              <a:rPr lang="it-IT" sz="1000" dirty="0">
                <a:solidFill>
                  <a:schemeClr val="tx1"/>
                </a:solidFill>
              </a:rPr>
              <a:t> (eventualmente da pagarsi a Sviluppo Campania) 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799692" y="2967794"/>
            <a:ext cx="6696744" cy="0"/>
          </a:xfrm>
          <a:prstGeom prst="line">
            <a:avLst/>
          </a:prstGeom>
          <a:ln>
            <a:solidFill>
              <a:srgbClr val="00724B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377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ggetto 11" hidden="1">
            <a:extLst>
              <a:ext uri="{FF2B5EF4-FFF2-40B4-BE49-F238E27FC236}">
                <a16:creationId xmlns:a16="http://schemas.microsoft.com/office/drawing/2014/main" id="{A9D930F8-A53B-49C6-A2D8-5008DDD7249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819611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4" imgW="270" imgH="270" progId="TCLayout.ActiveDocument.1">
                  <p:embed/>
                </p:oleObj>
              </mc:Choice>
              <mc:Fallback>
                <p:oleObj name="Diapositiva think-cell" r:id="rId4" imgW="270" imgH="270" progId="TCLayout.ActiveDocument.1">
                  <p:embed/>
                  <p:pic>
                    <p:nvPicPr>
                      <p:cNvPr id="12" name="Oggetto 11" hidden="1">
                        <a:extLst>
                          <a:ext uri="{FF2B5EF4-FFF2-40B4-BE49-F238E27FC236}">
                            <a16:creationId xmlns:a16="http://schemas.microsoft.com/office/drawing/2014/main" id="{A9D930F8-A53B-49C6-A2D8-5008DDD724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ttangolo 10" hidden="1">
            <a:extLst>
              <a:ext uri="{FF2B5EF4-FFF2-40B4-BE49-F238E27FC236}">
                <a16:creationId xmlns:a16="http://schemas.microsoft.com/office/drawing/2014/main" id="{270C2F80-815F-4A9B-B817-88732BBD67E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it-IT" sz="28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9" name="Titolo 23"/>
          <p:cNvSpPr>
            <a:spLocks noGrp="1"/>
          </p:cNvSpPr>
          <p:nvPr>
            <p:ph type="title"/>
          </p:nvPr>
        </p:nvSpPr>
        <p:spPr>
          <a:xfrm>
            <a:off x="372676" y="185896"/>
            <a:ext cx="8735828" cy="707886"/>
          </a:xfrm>
        </p:spPr>
        <p:txBody>
          <a:bodyPr/>
          <a:lstStyle/>
          <a:p>
            <a:r>
              <a:rPr lang="it-IT" sz="2800" dirty="0"/>
              <a:t>Garanzia Campania Bond – II edizione</a:t>
            </a:r>
            <a:br>
              <a:rPr lang="it-IT" sz="2800" dirty="0"/>
            </a:br>
            <a:r>
              <a:rPr lang="it-IT" sz="1800" b="0" i="1" dirty="0"/>
              <a:t>Uno strumento a supporto delle PMI campane</a:t>
            </a:r>
            <a:endParaRPr lang="it-IT" sz="2800" b="0" i="1" dirty="0"/>
          </a:p>
        </p:txBody>
      </p:sp>
      <p:sp>
        <p:nvSpPr>
          <p:cNvPr id="65" name="Slide Number Placeholder 1">
            <a:extLst>
              <a:ext uri="{FF2B5EF4-FFF2-40B4-BE49-F238E27FC236}">
                <a16:creationId xmlns:a16="http://schemas.microsoft.com/office/drawing/2014/main" id="{1D199864-6B4C-495B-AEFB-0346338DDA2B}"/>
              </a:ext>
            </a:extLst>
          </p:cNvPr>
          <p:cNvSpPr txBox="1">
            <a:spLocks/>
          </p:cNvSpPr>
          <p:nvPr/>
        </p:nvSpPr>
        <p:spPr>
          <a:xfrm>
            <a:off x="8784492" y="4912866"/>
            <a:ext cx="216000" cy="107156"/>
          </a:xfrm>
        </p:spPr>
        <p:txBody>
          <a:bodyPr vert="horz" lIns="0" tIns="0" rIns="0" bIns="0" rtlCol="0" anchor="ctr"/>
          <a:lstStyle>
            <a:defPPr>
              <a:defRPr lang="en-US"/>
            </a:defPPr>
            <a:lvl1pPr algn="r">
              <a:defRPr sz="1000" b="1" baseline="0"/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8750" y="1131590"/>
            <a:ext cx="8841742" cy="3806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200" dirty="0"/>
              <a:t>Visto il successo della prima edizione del Garanzia Campania Bond, la </a:t>
            </a:r>
            <a:r>
              <a:rPr lang="it-IT" sz="1200" b="1" dirty="0"/>
              <a:t>Regione Campania</a:t>
            </a:r>
            <a:r>
              <a:rPr lang="it-IT" sz="1200" dirty="0"/>
              <a:t>, per favorire la crescita delle PMI con sede operativa in Campania, ha attivato </a:t>
            </a:r>
            <a:r>
              <a:rPr lang="it-IT" sz="1200" b="1" dirty="0"/>
              <a:t>Garanzia Campania Bond – II edizione,</a:t>
            </a:r>
            <a:r>
              <a:rPr lang="it-IT" sz="1200" dirty="0"/>
              <a:t> con emissioni di Minibond assistite da Garanzia Pubblica a valere su risorse comunitarie POR FESR 2014-2020.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200" dirty="0"/>
              <a:t>Con </a:t>
            </a:r>
            <a:r>
              <a:rPr lang="it-IT" sz="1200" b="1" dirty="0"/>
              <a:t>Garanzia Campania Bond – II edizione</a:t>
            </a:r>
            <a:r>
              <a:rPr lang="it-IT" sz="1200" dirty="0"/>
              <a:t>, Sviluppo Campania si propone di facilitare l'accesso delle PMI campane al mercato dei capitali, attraverso strumenti di finanza alternativa che hanno lo scopo di sostenere progetti imprenditoriali di espansione, rafforzamento e innovazione.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200" dirty="0"/>
              <a:t>L’Arranger dell’Operazione sarà il RTI costituito da </a:t>
            </a:r>
            <a:r>
              <a:rPr lang="it-IT" sz="1200" b="1" dirty="0"/>
              <a:t>Mediocredito Centrale </a:t>
            </a:r>
            <a:r>
              <a:rPr lang="it-IT" sz="1200" dirty="0"/>
              <a:t>e </a:t>
            </a:r>
            <a:r>
              <a:rPr lang="it-IT" sz="1200" b="1" dirty="0"/>
              <a:t>Banca Finint</a:t>
            </a:r>
            <a:r>
              <a:rPr lang="it-IT" sz="1200" dirty="0"/>
              <a:t>.</a:t>
            </a:r>
          </a:p>
          <a:p>
            <a:pPr marL="171450" indent="-17145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200" b="1" dirty="0"/>
              <a:t>Vantaggi</a:t>
            </a:r>
            <a:r>
              <a:rPr lang="it-IT" sz="1200" dirty="0"/>
              <a:t> </a:t>
            </a:r>
            <a:r>
              <a:rPr lang="it-IT" sz="1200" b="1" dirty="0"/>
              <a:t>per le PMI campane emittenti</a:t>
            </a:r>
            <a:r>
              <a:rPr lang="it-IT" sz="1200" dirty="0"/>
              <a:t>:</a:t>
            </a:r>
          </a:p>
          <a:p>
            <a:pPr marL="358775" lvl="1" indent="-184150" algn="just">
              <a:lnSpc>
                <a:spcPts val="1000"/>
              </a:lnSpc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it-IT" sz="1200" dirty="0"/>
              <a:t>liquidità a condizioni competitive, sia in termini di cedola che di scadenza, rispetto al mercato bancario o alle emissioni individuali di </a:t>
            </a:r>
            <a:r>
              <a:rPr lang="it-IT" sz="1200" dirty="0" err="1"/>
              <a:t>Minibond</a:t>
            </a:r>
            <a:r>
              <a:rPr lang="it-IT" sz="1200" dirty="0"/>
              <a:t>, grazie alla garanzia pubblica di portafoglio che riduce il rischio per gli investitori;</a:t>
            </a:r>
          </a:p>
          <a:p>
            <a:pPr marL="358775" lvl="1" indent="-184150" algn="just">
              <a:lnSpc>
                <a:spcPts val="1000"/>
              </a:lnSpc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it-IT" sz="1200" dirty="0"/>
              <a:t>assenza di garanzie reali;</a:t>
            </a:r>
          </a:p>
          <a:p>
            <a:pPr marL="358775" lvl="1" indent="-184150" algn="just">
              <a:lnSpc>
                <a:spcPts val="1000"/>
              </a:lnSpc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it-IT" sz="1200" dirty="0"/>
              <a:t>il finanziamento non è riportato in Centrale Rischi;</a:t>
            </a:r>
          </a:p>
          <a:p>
            <a:pPr marL="358775" lvl="1" indent="-184150" algn="just">
              <a:lnSpc>
                <a:spcPts val="1000"/>
              </a:lnSpc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it-IT" sz="1200" dirty="0"/>
              <a:t>rimborso da parte di Sviluppo Campania del 50% dei costi </a:t>
            </a:r>
            <a:r>
              <a:rPr lang="it-IT" sz="1200" i="1" dirty="0"/>
              <a:t>una tantum </a:t>
            </a:r>
            <a:r>
              <a:rPr lang="it-IT" sz="1200" dirty="0"/>
              <a:t>legati ad Arranger e Agenzia di Rating ECAI (*);</a:t>
            </a:r>
          </a:p>
          <a:p>
            <a:pPr marL="358775" lvl="1" indent="-184150" algn="just">
              <a:lnSpc>
                <a:spcPts val="1000"/>
              </a:lnSpc>
              <a:spcBef>
                <a:spcPts val="600"/>
              </a:spcBef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it-IT" sz="1200" dirty="0"/>
              <a:t>stimolo per il percorso di crescita manageriale (ottenimento del Rating, confronto con investitori istituzionali, ecc.) propedeutico a future emissioni di Minibond e quotazione al mercato Euronext </a:t>
            </a:r>
            <a:r>
              <a:rPr lang="it-IT" sz="1200" dirty="0" err="1"/>
              <a:t>Growth</a:t>
            </a:r>
            <a:r>
              <a:rPr lang="it-IT" sz="1200" dirty="0"/>
              <a:t> di Borsa Italiana.</a:t>
            </a:r>
          </a:p>
          <a:p>
            <a:pPr marL="174625" lvl="1" algn="just">
              <a:spcBef>
                <a:spcPts val="300"/>
              </a:spcBef>
              <a:spcAft>
                <a:spcPts val="300"/>
              </a:spcAft>
            </a:pPr>
            <a:r>
              <a:rPr lang="it-IT" sz="800" dirty="0"/>
              <a:t>(*) Le sovvenzioni sono gestite direttamente da Sviluppo Campania</a:t>
            </a:r>
            <a:r>
              <a:rPr lang="it-IT" sz="1200" dirty="0"/>
              <a:t> </a:t>
            </a:r>
            <a:r>
              <a:rPr lang="it-IT" sz="800" dirty="0"/>
              <a:t>senza il coinvolgimento dell’</a:t>
            </a:r>
            <a:r>
              <a:rPr lang="it-IT" sz="800" dirty="0" err="1"/>
              <a:t>Arranger</a:t>
            </a:r>
            <a:r>
              <a:rPr lang="it-IT" sz="800" dirty="0"/>
              <a:t>.</a:t>
            </a:r>
            <a:r>
              <a:rPr lang="it-IT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6682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3" name="Object 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3202" y="0"/>
          <a:ext cx="121481" cy="121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5" imgW="360" imgH="360" progId="TCLayout.ActiveDocument.1">
                  <p:embed/>
                </p:oleObj>
              </mc:Choice>
              <mc:Fallback>
                <p:oleObj name="Diapositiva think-cell" r:id="rId5" imgW="360" imgH="360" progId="TCLayout.ActiveDocument.1">
                  <p:embed/>
                  <p:pic>
                    <p:nvPicPr>
                      <p:cNvPr id="2560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202" y="0"/>
                        <a:ext cx="121481" cy="1214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tangolo 2" hidden="1"/>
          <p:cNvSpPr/>
          <p:nvPr>
            <p:custDataLst>
              <p:tags r:id="rId2"/>
            </p:custDataLst>
          </p:nvPr>
        </p:nvSpPr>
        <p:spPr bwMode="auto">
          <a:xfrm>
            <a:off x="1143202" y="0"/>
            <a:ext cx="121481" cy="12148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457200" fontAlgn="auto">
              <a:defRPr/>
            </a:pPr>
            <a:endParaRPr kumimoji="0" lang="it-IT" sz="2800" b="1" u="none" strike="noStrike" kern="1200" cap="none" spc="0" normalizeH="0" noProof="0" dirty="0" err="1">
              <a:ln>
                <a:noFill/>
              </a:ln>
              <a:solidFill>
                <a:srgbClr val="001548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AACE5EE9-309A-431B-824C-9F54CDD2B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040" y="189382"/>
            <a:ext cx="7293954" cy="707886"/>
          </a:xfrm>
        </p:spPr>
        <p:txBody>
          <a:bodyPr vert="horz" wrap="square" lIns="0" tIns="0" rIns="0" bIns="0" rtlCol="0" anchor="b" anchorCtr="0">
            <a:spAutoFit/>
          </a:bodyPr>
          <a:lstStyle/>
          <a:p>
            <a:r>
              <a:rPr lang="it-IT" sz="2800" dirty="0"/>
              <a:t>Garanzia Campania Bond – I edizione</a:t>
            </a:r>
            <a:br>
              <a:rPr lang="it-IT" sz="2800" dirty="0"/>
            </a:br>
            <a:r>
              <a:rPr lang="it-IT" sz="1800" b="0" i="1" dirty="0"/>
              <a:t>Minibond emessi dalle PMI nei 9 slot (</a:t>
            </a:r>
            <a:r>
              <a:rPr lang="it-IT" sz="1800" b="0" i="1" dirty="0" err="1"/>
              <a:t>apr</a:t>
            </a:r>
            <a:r>
              <a:rPr lang="it-IT" sz="1800" b="0" i="1" dirty="0"/>
              <a:t> 2020 – </a:t>
            </a:r>
            <a:r>
              <a:rPr lang="it-IT" sz="1800" b="0" i="1" dirty="0" err="1"/>
              <a:t>dic</a:t>
            </a:r>
            <a:r>
              <a:rPr lang="it-IT" sz="1800" b="0" i="1" dirty="0"/>
              <a:t> 2021)</a:t>
            </a:r>
            <a:endParaRPr lang="it-IT" altLang="it-IT" sz="2800" b="0" i="1" dirty="0"/>
          </a:p>
        </p:txBody>
      </p:sp>
      <p:sp>
        <p:nvSpPr>
          <p:cNvPr id="28" name="TextBox 4">
            <a:extLst>
              <a:ext uri="{FF2B5EF4-FFF2-40B4-BE49-F238E27FC236}">
                <a16:creationId xmlns:a16="http://schemas.microsoft.com/office/drawing/2014/main" id="{A6BB4C08-8631-4A06-AE1D-635E1F6F10A0}"/>
              </a:ext>
            </a:extLst>
          </p:cNvPr>
          <p:cNvSpPr txBox="1"/>
          <p:nvPr/>
        </p:nvSpPr>
        <p:spPr bwMode="gray">
          <a:xfrm>
            <a:off x="4283968" y="1131590"/>
            <a:ext cx="909638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it-IT" sz="1000" b="1" dirty="0">
                <a:solidFill>
                  <a:schemeClr val="tx1"/>
                </a:solidFill>
                <a:cs typeface="Arial" panose="020B0604020202020204" pitchFamily="34" charset="0"/>
              </a:rPr>
              <a:t>Caratteristiche</a:t>
            </a:r>
          </a:p>
        </p:txBody>
      </p:sp>
      <p:cxnSp>
        <p:nvCxnSpPr>
          <p:cNvPr id="33" name="Straight Connector 21">
            <a:extLst>
              <a:ext uri="{FF2B5EF4-FFF2-40B4-BE49-F238E27FC236}">
                <a16:creationId xmlns:a16="http://schemas.microsoft.com/office/drawing/2014/main" id="{9070739C-42DE-4537-AFC8-D7D2273910A1}"/>
              </a:ext>
            </a:extLst>
          </p:cNvPr>
          <p:cNvCxnSpPr>
            <a:cxnSpLocks/>
          </p:cNvCxnSpPr>
          <p:nvPr/>
        </p:nvCxnSpPr>
        <p:spPr bwMode="gray">
          <a:xfrm>
            <a:off x="4297348" y="1349981"/>
            <a:ext cx="822960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ttangolo arrotondato 3">
            <a:extLst>
              <a:ext uri="{FF2B5EF4-FFF2-40B4-BE49-F238E27FC236}">
                <a16:creationId xmlns:a16="http://schemas.microsoft.com/office/drawing/2014/main" id="{240F39BA-9607-4549-ACF7-133F58DEB8AB}"/>
              </a:ext>
            </a:extLst>
          </p:cNvPr>
          <p:cNvSpPr/>
          <p:nvPr/>
        </p:nvSpPr>
        <p:spPr>
          <a:xfrm>
            <a:off x="4331737" y="1745261"/>
            <a:ext cx="720078" cy="240596"/>
          </a:xfrm>
          <a:prstGeom prst="roundRect">
            <a:avLst/>
          </a:prstGeom>
          <a:solidFill>
            <a:srgbClr val="0072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Importo</a:t>
            </a:r>
          </a:p>
        </p:txBody>
      </p:sp>
      <p:sp>
        <p:nvSpPr>
          <p:cNvPr id="35" name="TextBox 8">
            <a:extLst>
              <a:ext uri="{FF2B5EF4-FFF2-40B4-BE49-F238E27FC236}">
                <a16:creationId xmlns:a16="http://schemas.microsoft.com/office/drawing/2014/main" id="{441362E6-C975-4480-A9E7-3BD9D6940893}"/>
              </a:ext>
            </a:extLst>
          </p:cNvPr>
          <p:cNvSpPr txBox="1"/>
          <p:nvPr/>
        </p:nvSpPr>
        <p:spPr bwMode="gray">
          <a:xfrm>
            <a:off x="5115492" y="1788615"/>
            <a:ext cx="3852428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Importo medio: </a:t>
            </a:r>
            <a:r>
              <a:rPr lang="it-IT" sz="1000" b="1" dirty="0">
                <a:solidFill>
                  <a:schemeClr val="tx1"/>
                </a:solidFill>
              </a:rPr>
              <a:t>€2,2m </a:t>
            </a:r>
            <a:r>
              <a:rPr lang="it-IT" sz="1000" dirty="0">
                <a:solidFill>
                  <a:schemeClr val="tx1"/>
                </a:solidFill>
              </a:rPr>
              <a:t>(min €0,55m; max €5,0m)</a:t>
            </a:r>
          </a:p>
        </p:txBody>
      </p:sp>
      <p:sp>
        <p:nvSpPr>
          <p:cNvPr id="36" name="Rettangolo arrotondato 3">
            <a:extLst>
              <a:ext uri="{FF2B5EF4-FFF2-40B4-BE49-F238E27FC236}">
                <a16:creationId xmlns:a16="http://schemas.microsoft.com/office/drawing/2014/main" id="{FD6D8747-964C-402F-90D3-2165FC82BF15}"/>
              </a:ext>
            </a:extLst>
          </p:cNvPr>
          <p:cNvSpPr/>
          <p:nvPr/>
        </p:nvSpPr>
        <p:spPr>
          <a:xfrm>
            <a:off x="4331737" y="2057899"/>
            <a:ext cx="720078" cy="355256"/>
          </a:xfrm>
          <a:prstGeom prst="roundRect">
            <a:avLst/>
          </a:prstGeom>
          <a:solidFill>
            <a:srgbClr val="0072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Durata</a:t>
            </a:r>
          </a:p>
        </p:txBody>
      </p:sp>
      <p:sp>
        <p:nvSpPr>
          <p:cNvPr id="37" name="TextBox 8">
            <a:extLst>
              <a:ext uri="{FF2B5EF4-FFF2-40B4-BE49-F238E27FC236}">
                <a16:creationId xmlns:a16="http://schemas.microsoft.com/office/drawing/2014/main" id="{06757BA4-FD0B-4D3C-B46E-6F8E8E51A615}"/>
              </a:ext>
            </a:extLst>
          </p:cNvPr>
          <p:cNvSpPr txBox="1"/>
          <p:nvPr/>
        </p:nvSpPr>
        <p:spPr bwMode="gray">
          <a:xfrm>
            <a:off x="5112060" y="2004695"/>
            <a:ext cx="38195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Durata ca. </a:t>
            </a:r>
            <a:r>
              <a:rPr lang="it-IT" sz="1000" b="1" dirty="0">
                <a:solidFill>
                  <a:schemeClr val="tx1"/>
                </a:solidFill>
              </a:rPr>
              <a:t>7 anni – WAL ca. 4 anni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Preammortamento (periodo tra emissione e pagamento della prima rata capitale): </a:t>
            </a:r>
            <a:r>
              <a:rPr lang="it-IT" sz="1000" b="1" dirty="0">
                <a:solidFill>
                  <a:schemeClr val="tx1"/>
                </a:solidFill>
              </a:rPr>
              <a:t>tra 6 e 12 mesi </a:t>
            </a:r>
            <a:r>
              <a:rPr lang="it-IT" sz="1000" b="1" i="1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9" name="Rettangolo arrotondato 3">
            <a:extLst>
              <a:ext uri="{FF2B5EF4-FFF2-40B4-BE49-F238E27FC236}">
                <a16:creationId xmlns:a16="http://schemas.microsoft.com/office/drawing/2014/main" id="{1B404F1E-0DEC-4BCA-B1E9-9A7750C4EFEB}"/>
              </a:ext>
            </a:extLst>
          </p:cNvPr>
          <p:cNvSpPr/>
          <p:nvPr/>
        </p:nvSpPr>
        <p:spPr>
          <a:xfrm>
            <a:off x="4331737" y="2486820"/>
            <a:ext cx="720078" cy="216024"/>
          </a:xfrm>
          <a:prstGeom prst="roundRect">
            <a:avLst/>
          </a:prstGeom>
          <a:solidFill>
            <a:srgbClr val="0072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Seniority</a:t>
            </a:r>
          </a:p>
        </p:txBody>
      </p:sp>
      <p:sp>
        <p:nvSpPr>
          <p:cNvPr id="40" name="TextBox 8">
            <a:extLst>
              <a:ext uri="{FF2B5EF4-FFF2-40B4-BE49-F238E27FC236}">
                <a16:creationId xmlns:a16="http://schemas.microsoft.com/office/drawing/2014/main" id="{FDBE4FFE-78B7-47E5-B969-795B0763903F}"/>
              </a:ext>
            </a:extLst>
          </p:cNvPr>
          <p:cNvSpPr txBox="1"/>
          <p:nvPr/>
        </p:nvSpPr>
        <p:spPr bwMode="gray">
          <a:xfrm>
            <a:off x="5112060" y="2517888"/>
            <a:ext cx="3816424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00" dirty="0">
                <a:solidFill>
                  <a:schemeClr val="tx1"/>
                </a:solidFill>
              </a:rPr>
              <a:t>Emissioni </a:t>
            </a:r>
            <a:r>
              <a:rPr lang="it-IT" sz="1000" i="1" dirty="0">
                <a:solidFill>
                  <a:schemeClr val="tx1"/>
                </a:solidFill>
              </a:rPr>
              <a:t>senior</a:t>
            </a:r>
            <a:r>
              <a:rPr lang="it-IT" sz="1000" dirty="0">
                <a:solidFill>
                  <a:schemeClr val="tx1"/>
                </a:solidFill>
              </a:rPr>
              <a:t> </a:t>
            </a:r>
            <a:r>
              <a:rPr lang="it-IT" sz="1000" i="1" dirty="0" err="1">
                <a:solidFill>
                  <a:schemeClr val="tx1"/>
                </a:solidFill>
              </a:rPr>
              <a:t>unsecured</a:t>
            </a:r>
            <a:endParaRPr lang="it-IT" sz="1000" i="1" dirty="0">
              <a:solidFill>
                <a:schemeClr val="tx1"/>
              </a:solidFill>
            </a:endParaRPr>
          </a:p>
        </p:txBody>
      </p:sp>
      <p:sp>
        <p:nvSpPr>
          <p:cNvPr id="44" name="TextBox 4">
            <a:extLst>
              <a:ext uri="{FF2B5EF4-FFF2-40B4-BE49-F238E27FC236}">
                <a16:creationId xmlns:a16="http://schemas.microsoft.com/office/drawing/2014/main" id="{99F44380-F2FE-43C6-B6DD-5CEB81DD75BB}"/>
              </a:ext>
            </a:extLst>
          </p:cNvPr>
          <p:cNvSpPr txBox="1"/>
          <p:nvPr/>
        </p:nvSpPr>
        <p:spPr bwMode="gray">
          <a:xfrm>
            <a:off x="5256076" y="1131589"/>
            <a:ext cx="2610036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r>
              <a:rPr lang="it-IT" sz="1000" b="1" dirty="0">
                <a:solidFill>
                  <a:schemeClr val="tx1"/>
                </a:solidFill>
                <a:cs typeface="Arial" panose="020B0604020202020204" pitchFamily="34" charset="0"/>
              </a:rPr>
              <a:t>Descrizione</a:t>
            </a:r>
          </a:p>
        </p:txBody>
      </p:sp>
      <p:cxnSp>
        <p:nvCxnSpPr>
          <p:cNvPr id="45" name="Straight Connector 21">
            <a:extLst>
              <a:ext uri="{FF2B5EF4-FFF2-40B4-BE49-F238E27FC236}">
                <a16:creationId xmlns:a16="http://schemas.microsoft.com/office/drawing/2014/main" id="{C6F63496-BBD5-4EE1-947E-849354D80876}"/>
              </a:ext>
            </a:extLst>
          </p:cNvPr>
          <p:cNvCxnSpPr>
            <a:cxnSpLocks/>
          </p:cNvCxnSpPr>
          <p:nvPr/>
        </p:nvCxnSpPr>
        <p:spPr bwMode="gray">
          <a:xfrm>
            <a:off x="5256076" y="1349981"/>
            <a:ext cx="367240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Rettangolo arrotondato 3">
            <a:extLst>
              <a:ext uri="{FF2B5EF4-FFF2-40B4-BE49-F238E27FC236}">
                <a16:creationId xmlns:a16="http://schemas.microsoft.com/office/drawing/2014/main" id="{19AD0CDC-780C-46FD-908E-CC60F0E5348C}"/>
              </a:ext>
            </a:extLst>
          </p:cNvPr>
          <p:cNvSpPr/>
          <p:nvPr/>
        </p:nvSpPr>
        <p:spPr>
          <a:xfrm>
            <a:off x="4331737" y="1403539"/>
            <a:ext cx="720078" cy="240596"/>
          </a:xfrm>
          <a:prstGeom prst="roundRect">
            <a:avLst/>
          </a:prstGeom>
          <a:solidFill>
            <a:srgbClr val="0072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Emittenti</a:t>
            </a:r>
          </a:p>
        </p:txBody>
      </p:sp>
      <p:sp>
        <p:nvSpPr>
          <p:cNvPr id="50" name="TextBox 8">
            <a:extLst>
              <a:ext uri="{FF2B5EF4-FFF2-40B4-BE49-F238E27FC236}">
                <a16:creationId xmlns:a16="http://schemas.microsoft.com/office/drawing/2014/main" id="{5EDA19CC-DE9F-439E-AED8-4B57C3699F22}"/>
              </a:ext>
            </a:extLst>
          </p:cNvPr>
          <p:cNvSpPr txBox="1"/>
          <p:nvPr/>
        </p:nvSpPr>
        <p:spPr bwMode="gray">
          <a:xfrm>
            <a:off x="5112060" y="1446907"/>
            <a:ext cx="3816424" cy="1538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00" b="1" dirty="0">
                <a:solidFill>
                  <a:schemeClr val="tx1"/>
                </a:solidFill>
              </a:rPr>
              <a:t>65 PMI </a:t>
            </a:r>
            <a:r>
              <a:rPr lang="it-IT" sz="1000" dirty="0">
                <a:solidFill>
                  <a:schemeClr val="tx1"/>
                </a:solidFill>
              </a:rPr>
              <a:t>campane pari a </a:t>
            </a:r>
            <a:r>
              <a:rPr lang="it-IT" sz="1000" b="1" dirty="0">
                <a:solidFill>
                  <a:schemeClr val="tx1"/>
                </a:solidFill>
              </a:rPr>
              <a:t>€144m</a:t>
            </a:r>
          </a:p>
        </p:txBody>
      </p:sp>
      <p:graphicFrame>
        <p:nvGraphicFramePr>
          <p:cNvPr id="29" name="Grafico 28">
            <a:extLst>
              <a:ext uri="{FF2B5EF4-FFF2-40B4-BE49-F238E27FC236}">
                <a16:creationId xmlns:a16="http://schemas.microsoft.com/office/drawing/2014/main" id="{EACACB08-257F-4F6D-A282-6AC90B905F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700856"/>
              </p:ext>
            </p:extLst>
          </p:nvPr>
        </p:nvGraphicFramePr>
        <p:xfrm>
          <a:off x="4328480" y="3079012"/>
          <a:ext cx="4603079" cy="18666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0" name="Grafico 29">
            <a:extLst>
              <a:ext uri="{FF2B5EF4-FFF2-40B4-BE49-F238E27FC236}">
                <a16:creationId xmlns:a16="http://schemas.microsoft.com/office/drawing/2014/main" id="{2637F578-DABB-426F-971D-8A0D01F81E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69995"/>
              </p:ext>
            </p:extLst>
          </p:nvPr>
        </p:nvGraphicFramePr>
        <p:xfrm>
          <a:off x="179512" y="1203598"/>
          <a:ext cx="3960440" cy="1836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1" name="Grafico 30">
            <a:extLst>
              <a:ext uri="{FF2B5EF4-FFF2-40B4-BE49-F238E27FC236}">
                <a16:creationId xmlns:a16="http://schemas.microsoft.com/office/drawing/2014/main" id="{3519F3CA-E41C-435C-A994-0DA94BE160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824464"/>
              </p:ext>
            </p:extLst>
          </p:nvPr>
        </p:nvGraphicFramePr>
        <p:xfrm>
          <a:off x="212441" y="2967794"/>
          <a:ext cx="3999519" cy="1911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78001021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ggetto 11" hidden="1">
            <a:extLst>
              <a:ext uri="{FF2B5EF4-FFF2-40B4-BE49-F238E27FC236}">
                <a16:creationId xmlns:a16="http://schemas.microsoft.com/office/drawing/2014/main" id="{A9D930F8-A53B-49C6-A2D8-5008DDD7249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3806422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4" imgW="270" imgH="270" progId="TCLayout.ActiveDocument.1">
                  <p:embed/>
                </p:oleObj>
              </mc:Choice>
              <mc:Fallback>
                <p:oleObj name="Diapositiva think-cell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ttangolo 10" hidden="1">
            <a:extLst>
              <a:ext uri="{FF2B5EF4-FFF2-40B4-BE49-F238E27FC236}">
                <a16:creationId xmlns:a16="http://schemas.microsoft.com/office/drawing/2014/main" id="{270C2F80-815F-4A9B-B817-88732BBD67E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it-IT" sz="28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9" name="Titolo 23"/>
          <p:cNvSpPr>
            <a:spLocks noGrp="1"/>
          </p:cNvSpPr>
          <p:nvPr>
            <p:ph type="title"/>
          </p:nvPr>
        </p:nvSpPr>
        <p:spPr>
          <a:xfrm>
            <a:off x="372676" y="185896"/>
            <a:ext cx="8735828" cy="707886"/>
          </a:xfrm>
        </p:spPr>
        <p:txBody>
          <a:bodyPr/>
          <a:lstStyle/>
          <a:p>
            <a:r>
              <a:rPr lang="it-IT" sz="2800" dirty="0"/>
              <a:t>Garanzia Campania Bond – II edizione</a:t>
            </a:r>
            <a:br>
              <a:rPr lang="it-IT" sz="2800" dirty="0"/>
            </a:br>
            <a:r>
              <a:rPr lang="it-IT" sz="1800" b="0" i="1" dirty="0"/>
              <a:t>Descrizione dell’operazione</a:t>
            </a:r>
            <a:endParaRPr lang="it-IT" sz="2800" b="0" i="1" dirty="0"/>
          </a:p>
        </p:txBody>
      </p:sp>
      <p:sp>
        <p:nvSpPr>
          <p:cNvPr id="44" name="TextBox 8">
            <a:extLst>
              <a:ext uri="{FF2B5EF4-FFF2-40B4-BE49-F238E27FC236}">
                <a16:creationId xmlns:a16="http://schemas.microsoft.com/office/drawing/2014/main" id="{EC796013-EC92-4EBE-BAD3-746704A8C120}"/>
              </a:ext>
            </a:extLst>
          </p:cNvPr>
          <p:cNvSpPr txBox="1"/>
          <p:nvPr/>
        </p:nvSpPr>
        <p:spPr bwMode="gray">
          <a:xfrm>
            <a:off x="215516" y="1203598"/>
            <a:ext cx="8676964" cy="4555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marL="177800" lvl="1" indent="-176213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200" dirty="0">
                <a:solidFill>
                  <a:schemeClr val="tx1"/>
                </a:solidFill>
              </a:rPr>
              <a:t>L’Operazione prevede l’emissione di </a:t>
            </a:r>
            <a:r>
              <a:rPr lang="it-IT" altLang="it-IT" sz="1200" b="1" dirty="0" err="1">
                <a:solidFill>
                  <a:schemeClr val="tx1"/>
                </a:solidFill>
              </a:rPr>
              <a:t>Minibond</a:t>
            </a:r>
            <a:r>
              <a:rPr lang="it-IT" altLang="it-IT" sz="1200" dirty="0">
                <a:solidFill>
                  <a:schemeClr val="tx1"/>
                </a:solidFill>
              </a:rPr>
              <a:t> sottoscritti da una società veicolo costituita ai sensi della legge 130/1999 (“</a:t>
            </a:r>
            <a:r>
              <a:rPr lang="it-IT" altLang="it-IT" sz="1200" b="1" dirty="0">
                <a:solidFill>
                  <a:schemeClr val="tx1"/>
                </a:solidFill>
              </a:rPr>
              <a:t>SPV</a:t>
            </a:r>
            <a:r>
              <a:rPr lang="it-IT" altLang="it-IT" sz="1200" dirty="0">
                <a:solidFill>
                  <a:schemeClr val="tx1"/>
                </a:solidFill>
              </a:rPr>
              <a:t>”), che si finanzia a sua volta mediante l’emissione di </a:t>
            </a:r>
            <a:r>
              <a:rPr lang="it-IT" altLang="it-IT" sz="1200" b="1" dirty="0">
                <a:solidFill>
                  <a:schemeClr val="tx1"/>
                </a:solidFill>
              </a:rPr>
              <a:t>Note </a:t>
            </a:r>
            <a:r>
              <a:rPr lang="it-IT" altLang="it-IT" sz="1200" i="1" dirty="0">
                <a:solidFill>
                  <a:schemeClr val="tx1"/>
                </a:solidFill>
              </a:rPr>
              <a:t>asset-</a:t>
            </a:r>
            <a:r>
              <a:rPr lang="it-IT" altLang="it-IT" sz="1200" i="1" dirty="0" err="1">
                <a:solidFill>
                  <a:schemeClr val="tx1"/>
                </a:solidFill>
              </a:rPr>
              <a:t>backed</a:t>
            </a:r>
            <a:r>
              <a:rPr lang="it-IT" altLang="it-IT" sz="1200" i="1" dirty="0">
                <a:solidFill>
                  <a:schemeClr val="tx1"/>
                </a:solidFill>
              </a:rPr>
              <a:t> </a:t>
            </a:r>
            <a:r>
              <a:rPr lang="it-IT" altLang="it-IT" sz="1200" dirty="0">
                <a:solidFill>
                  <a:schemeClr val="tx1"/>
                </a:solidFill>
              </a:rPr>
              <a:t>che saranno sottoscritte da </a:t>
            </a:r>
            <a:r>
              <a:rPr lang="it-IT" sz="1200" b="1" dirty="0">
                <a:solidFill>
                  <a:schemeClr val="tx1"/>
                </a:solidFill>
              </a:rPr>
              <a:t>Investitori</a:t>
            </a:r>
            <a:r>
              <a:rPr lang="it-IT" sz="1200" dirty="0">
                <a:solidFill>
                  <a:schemeClr val="tx1"/>
                </a:solidFill>
              </a:rPr>
              <a:t> qualificati</a:t>
            </a:r>
            <a:r>
              <a:rPr lang="it-IT" altLang="it-IT" sz="1200" dirty="0">
                <a:solidFill>
                  <a:schemeClr val="tx1"/>
                </a:solidFill>
              </a:rPr>
              <a:t>.</a:t>
            </a:r>
          </a:p>
          <a:p>
            <a:pPr marL="177800" lvl="1" indent="-176213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200" dirty="0">
                <a:solidFill>
                  <a:schemeClr val="tx1"/>
                </a:solidFill>
              </a:rPr>
              <a:t>Sviluppo Campania ha messo a disposizione un </a:t>
            </a:r>
            <a:r>
              <a:rPr lang="it-IT" altLang="it-IT" sz="1200" i="1" dirty="0">
                <a:solidFill>
                  <a:schemeClr val="tx1"/>
                </a:solidFill>
              </a:rPr>
              <a:t>plafond</a:t>
            </a:r>
            <a:r>
              <a:rPr lang="it-IT" altLang="it-IT" sz="1200" dirty="0">
                <a:solidFill>
                  <a:schemeClr val="tx1"/>
                </a:solidFill>
              </a:rPr>
              <a:t> massimo pari ad €37m (“</a:t>
            </a:r>
            <a:r>
              <a:rPr lang="it-IT" altLang="it-IT" sz="1200" b="1" dirty="0">
                <a:solidFill>
                  <a:schemeClr val="tx1"/>
                </a:solidFill>
              </a:rPr>
              <a:t>Cash </a:t>
            </a:r>
            <a:r>
              <a:rPr lang="it-IT" altLang="it-IT" sz="1200" b="1" dirty="0" err="1">
                <a:solidFill>
                  <a:schemeClr val="tx1"/>
                </a:solidFill>
              </a:rPr>
              <a:t>Collateral</a:t>
            </a:r>
            <a:r>
              <a:rPr lang="it-IT" altLang="it-IT" sz="1200" dirty="0">
                <a:solidFill>
                  <a:schemeClr val="tx1"/>
                </a:solidFill>
              </a:rPr>
              <a:t>”). I Minibond saranno </a:t>
            </a:r>
            <a:r>
              <a:rPr lang="it-IT" altLang="it-IT" sz="1200" b="1" dirty="0">
                <a:solidFill>
                  <a:schemeClr val="tx1"/>
                </a:solidFill>
              </a:rPr>
              <a:t>garantiti al 100% dal Cash </a:t>
            </a:r>
            <a:r>
              <a:rPr lang="it-IT" altLang="it-IT" sz="1200" b="1" dirty="0" err="1">
                <a:solidFill>
                  <a:schemeClr val="tx1"/>
                </a:solidFill>
              </a:rPr>
              <a:t>Collateral</a:t>
            </a:r>
            <a:r>
              <a:rPr lang="it-IT" altLang="it-IT" sz="1200" b="1" dirty="0">
                <a:solidFill>
                  <a:schemeClr val="tx1"/>
                </a:solidFill>
              </a:rPr>
              <a:t> </a:t>
            </a:r>
            <a:r>
              <a:rPr lang="it-IT" altLang="it-IT" sz="1200" dirty="0">
                <a:solidFill>
                  <a:schemeClr val="tx1"/>
                </a:solidFill>
              </a:rPr>
              <a:t>fino ad un massimo del 25% dell’importo complessivo del portafoglio di Minibond. L’importo complessivo del portafoglio di Minibond sarà pari al massimo a </a:t>
            </a:r>
            <a:r>
              <a:rPr lang="it-IT" altLang="it-IT" sz="1200" b="1" dirty="0">
                <a:solidFill>
                  <a:schemeClr val="tx1"/>
                </a:solidFill>
              </a:rPr>
              <a:t>€148m</a:t>
            </a:r>
            <a:r>
              <a:rPr lang="it-IT" altLang="it-IT" sz="1200" dirty="0">
                <a:solidFill>
                  <a:schemeClr val="tx1"/>
                </a:solidFill>
              </a:rPr>
              <a:t>. Le emissioni dei </a:t>
            </a:r>
            <a:r>
              <a:rPr lang="it-IT" altLang="it-IT" sz="1200" dirty="0" err="1">
                <a:solidFill>
                  <a:schemeClr val="tx1"/>
                </a:solidFill>
              </a:rPr>
              <a:t>Minibond</a:t>
            </a:r>
            <a:r>
              <a:rPr lang="it-IT" altLang="it-IT" sz="1200" dirty="0">
                <a:solidFill>
                  <a:schemeClr val="tx1"/>
                </a:solidFill>
              </a:rPr>
              <a:t> avverranno in momenti diversi (c.d. “</a:t>
            </a:r>
            <a:r>
              <a:rPr lang="it-IT" altLang="it-IT" sz="1200" b="1" dirty="0">
                <a:solidFill>
                  <a:schemeClr val="tx1"/>
                </a:solidFill>
              </a:rPr>
              <a:t>Slot</a:t>
            </a:r>
            <a:r>
              <a:rPr lang="it-IT" altLang="it-IT" sz="1200" dirty="0">
                <a:solidFill>
                  <a:schemeClr val="tx1"/>
                </a:solidFill>
              </a:rPr>
              <a:t>“), aggregando volta per volta un numero minimo di società emittenti.</a:t>
            </a:r>
          </a:p>
          <a:p>
            <a:pPr marL="177800" lvl="1" indent="-176213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200" dirty="0">
                <a:solidFill>
                  <a:schemeClr val="tx1"/>
                </a:solidFill>
              </a:rPr>
              <a:t>Il portafoglio finale di Minibond deve essere costituto </a:t>
            </a:r>
            <a:r>
              <a:rPr lang="it-IT" altLang="it-IT" sz="1200" b="1" u="sng" dirty="0">
                <a:solidFill>
                  <a:schemeClr val="tx1"/>
                </a:solidFill>
              </a:rPr>
              <a:t>entro il 31/12/2023</a:t>
            </a:r>
            <a:r>
              <a:rPr lang="it-IT" altLang="it-IT" sz="1200" dirty="0">
                <a:solidFill>
                  <a:schemeClr val="tx1"/>
                </a:solidFill>
              </a:rPr>
              <a:t>.</a:t>
            </a:r>
          </a:p>
          <a:p>
            <a:pPr marL="177800" lvl="1" indent="-176213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Font typeface="Arial" panose="020B0604020202020204" pitchFamily="34" charset="0"/>
              <a:buChar char="•"/>
              <a:defRPr/>
            </a:pPr>
            <a:r>
              <a:rPr lang="it-IT" altLang="it-IT" sz="1200" dirty="0">
                <a:solidFill>
                  <a:schemeClr val="tx1"/>
                </a:solidFill>
              </a:rPr>
              <a:t>Con riferimento a ciascun Minibond, la </a:t>
            </a:r>
            <a:r>
              <a:rPr lang="it-IT" altLang="it-IT" sz="1200" b="1" dirty="0">
                <a:solidFill>
                  <a:schemeClr val="tx1"/>
                </a:solidFill>
              </a:rPr>
              <a:t>garanzia</a:t>
            </a:r>
            <a:r>
              <a:rPr lang="it-IT" altLang="it-IT" sz="1200" dirty="0">
                <a:solidFill>
                  <a:schemeClr val="tx1"/>
                </a:solidFill>
              </a:rPr>
              <a:t> messa a disposizione da Sviluppo Campania è concessa ai sensi e nel rispetto delle condizioni previste dalla disciplina europea in materia di aiuti di Stato applicabile. La componente onerosa della garanzia può essere coperta da Sviluppo Campania con un aiuto a titolo </a:t>
            </a:r>
            <a:r>
              <a:rPr lang="it-IT" altLang="it-IT" sz="1200" i="1" dirty="0">
                <a:solidFill>
                  <a:schemeClr val="tx1"/>
                </a:solidFill>
              </a:rPr>
              <a:t>de </a:t>
            </a:r>
            <a:r>
              <a:rPr lang="it-IT" altLang="it-IT" sz="1200" i="1" dirty="0" err="1">
                <a:solidFill>
                  <a:schemeClr val="tx1"/>
                </a:solidFill>
              </a:rPr>
              <a:t>minimis</a:t>
            </a:r>
            <a:r>
              <a:rPr lang="it-IT" altLang="it-IT" sz="1200" dirty="0">
                <a:solidFill>
                  <a:schemeClr val="tx1"/>
                </a:solidFill>
              </a:rPr>
              <a:t>. </a:t>
            </a:r>
          </a:p>
          <a:p>
            <a:pPr marL="177800" lvl="1" indent="-176213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Font typeface="Arial" panose="020B0604020202020204" pitchFamily="34" charset="0"/>
              <a:buChar char="•"/>
              <a:defRPr/>
            </a:pPr>
            <a:r>
              <a:rPr lang="it-IT" sz="1200" b="1" dirty="0">
                <a:solidFill>
                  <a:schemeClr val="tx1"/>
                </a:solidFill>
              </a:rPr>
              <a:t>Il tasso di interesse cedolare del </a:t>
            </a:r>
            <a:r>
              <a:rPr lang="it-IT" sz="1200" b="1" dirty="0" err="1">
                <a:solidFill>
                  <a:schemeClr val="tx1"/>
                </a:solidFill>
              </a:rPr>
              <a:t>Minibond</a:t>
            </a:r>
            <a:r>
              <a:rPr lang="it-IT" sz="1200" b="1" dirty="0">
                <a:solidFill>
                  <a:schemeClr val="tx1"/>
                </a:solidFill>
              </a:rPr>
              <a:t> verrà definito, </a:t>
            </a:r>
            <a:r>
              <a:rPr lang="it-IT" sz="1200" dirty="0">
                <a:solidFill>
                  <a:schemeClr val="tx1"/>
                </a:solidFill>
              </a:rPr>
              <a:t>sulla base anche delle indicazioni ricevute dagli Investitori,</a:t>
            </a:r>
            <a:r>
              <a:rPr lang="it-IT" sz="1200" b="1" dirty="0">
                <a:solidFill>
                  <a:schemeClr val="tx1"/>
                </a:solidFill>
              </a:rPr>
              <a:t> successivamente alle delibere di credito per ciascuno Slot (*) e non includerà l’eventuale componente onerosa della garanzia pubblica che verrà pagata direttamente a Sviluppo Campania (si veda slide 7).</a:t>
            </a:r>
          </a:p>
          <a:p>
            <a:pPr marL="177800" lvl="1" indent="-176213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Font typeface="Arial" panose="020B0604020202020204" pitchFamily="34" charset="0"/>
              <a:buChar char="•"/>
              <a:defRPr/>
            </a:pPr>
            <a:r>
              <a:rPr lang="it-IT" sz="1200" dirty="0">
                <a:solidFill>
                  <a:schemeClr val="tx1"/>
                </a:solidFill>
              </a:rPr>
              <a:t>Le decisioni di credito verranno prese a </a:t>
            </a:r>
            <a:r>
              <a:rPr lang="it-IT" sz="1200" b="1" u="sng" dirty="0">
                <a:solidFill>
                  <a:schemeClr val="tx1"/>
                </a:solidFill>
              </a:rPr>
              <a:t>insindacabile giudizio degli investitori.</a:t>
            </a:r>
          </a:p>
          <a:p>
            <a:pPr marL="177800" lvl="1" indent="-176213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Font typeface="Arial" panose="020B0604020202020204" pitchFamily="34" charset="0"/>
              <a:buChar char="•"/>
              <a:defRPr/>
            </a:pPr>
            <a:r>
              <a:rPr lang="it-IT" sz="1000" dirty="0">
                <a:solidFill>
                  <a:schemeClr val="tx1"/>
                </a:solidFill>
              </a:rPr>
              <a:t>(*) Il tasso di Interesse dei </a:t>
            </a:r>
            <a:r>
              <a:rPr lang="it-IT" sz="1000" i="1" dirty="0" err="1">
                <a:solidFill>
                  <a:schemeClr val="tx1"/>
                </a:solidFill>
              </a:rPr>
              <a:t>Minibond</a:t>
            </a:r>
            <a:r>
              <a:rPr lang="it-IT" sz="1000" i="1" dirty="0">
                <a:solidFill>
                  <a:schemeClr val="tx1"/>
                </a:solidFill>
              </a:rPr>
              <a:t> </a:t>
            </a:r>
            <a:r>
              <a:rPr lang="it-IT" sz="1000" dirty="0">
                <a:solidFill>
                  <a:schemeClr val="tx1"/>
                </a:solidFill>
              </a:rPr>
              <a:t>viene determinato in base al </a:t>
            </a:r>
            <a:r>
              <a:rPr lang="it-IT" sz="1000" i="1" dirty="0">
                <a:solidFill>
                  <a:schemeClr val="tx1"/>
                </a:solidFill>
              </a:rPr>
              <a:t>rating </a:t>
            </a:r>
            <a:r>
              <a:rPr lang="it-IT" sz="1000" dirty="0">
                <a:solidFill>
                  <a:schemeClr val="tx1"/>
                </a:solidFill>
              </a:rPr>
              <a:t>della Emittente, o alternativamente sulla base del rating interno degli Investitori</a:t>
            </a:r>
            <a:r>
              <a:rPr lang="it-IT" sz="1000" i="1" dirty="0">
                <a:solidFill>
                  <a:schemeClr val="tx1"/>
                </a:solidFill>
              </a:rPr>
              <a:t> </a:t>
            </a:r>
            <a:r>
              <a:rPr lang="it-IT" sz="1000" dirty="0">
                <a:solidFill>
                  <a:schemeClr val="tx1"/>
                </a:solidFill>
              </a:rPr>
              <a:t>nonché sulla base delle condizioni di mercato per ogni </a:t>
            </a:r>
            <a:r>
              <a:rPr lang="it-IT" sz="1000" i="1" dirty="0">
                <a:solidFill>
                  <a:schemeClr val="tx1"/>
                </a:solidFill>
              </a:rPr>
              <a:t>Slot</a:t>
            </a:r>
            <a:r>
              <a:rPr lang="it-IT" sz="1000" dirty="0">
                <a:solidFill>
                  <a:schemeClr val="tx1"/>
                </a:solidFill>
              </a:rPr>
              <a:t>. </a:t>
            </a:r>
          </a:p>
          <a:p>
            <a:pPr marL="177800" lvl="1" indent="-176213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Font typeface="Arial" panose="020B0604020202020204" pitchFamily="34" charset="0"/>
              <a:buChar char="•"/>
              <a:defRPr/>
            </a:pPr>
            <a:endParaRPr lang="it-IT" sz="1200" b="1" u="sng" dirty="0">
              <a:solidFill>
                <a:srgbClr val="FF0000"/>
              </a:solidFill>
            </a:endParaRPr>
          </a:p>
          <a:p>
            <a:pPr marL="1587" lvl="1" indent="0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None/>
              <a:defRPr/>
            </a:pPr>
            <a:endParaRPr lang="it-IT" sz="1200" b="1" dirty="0">
              <a:solidFill>
                <a:schemeClr val="tx1"/>
              </a:solidFill>
            </a:endParaRPr>
          </a:p>
          <a:p>
            <a:pPr marL="177800" lvl="1" indent="-176213" algn="just">
              <a:spcBef>
                <a:spcPts val="400"/>
              </a:spcBef>
              <a:spcAft>
                <a:spcPts val="400"/>
              </a:spcAft>
              <a:buClr>
                <a:srgbClr val="16202C"/>
              </a:buClr>
              <a:buFont typeface="Arial" panose="020B0604020202020204" pitchFamily="34" charset="0"/>
              <a:buChar char="•"/>
              <a:defRPr/>
            </a:pPr>
            <a:endParaRPr lang="it-IT" altLang="it-IT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58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Oggetto 11" hidden="1">
            <a:extLst>
              <a:ext uri="{FF2B5EF4-FFF2-40B4-BE49-F238E27FC236}">
                <a16:creationId xmlns:a16="http://schemas.microsoft.com/office/drawing/2014/main" id="{A9D930F8-A53B-49C6-A2D8-5008DDD7249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587242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4" imgW="270" imgH="270" progId="TCLayout.ActiveDocument.1">
                  <p:embed/>
                </p:oleObj>
              </mc:Choice>
              <mc:Fallback>
                <p:oleObj name="Diapositiva think-cell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ttangolo 10" hidden="1">
            <a:extLst>
              <a:ext uri="{FF2B5EF4-FFF2-40B4-BE49-F238E27FC236}">
                <a16:creationId xmlns:a16="http://schemas.microsoft.com/office/drawing/2014/main" id="{270C2F80-815F-4A9B-B817-88732BBD67E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it-IT" sz="28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9" name="Titolo 23"/>
          <p:cNvSpPr>
            <a:spLocks noGrp="1"/>
          </p:cNvSpPr>
          <p:nvPr>
            <p:ph type="title"/>
          </p:nvPr>
        </p:nvSpPr>
        <p:spPr>
          <a:xfrm>
            <a:off x="372676" y="185896"/>
            <a:ext cx="8627816" cy="707886"/>
          </a:xfrm>
        </p:spPr>
        <p:txBody>
          <a:bodyPr/>
          <a:lstStyle/>
          <a:p>
            <a:r>
              <a:rPr lang="it-IT" sz="2800" dirty="0"/>
              <a:t>Garanzia Campania Bond – II edizione</a:t>
            </a:r>
            <a:br>
              <a:rPr lang="it-IT" sz="2800" dirty="0"/>
            </a:br>
            <a:r>
              <a:rPr lang="it-IT" sz="1800" b="0" i="1" dirty="0"/>
              <a:t>Struttura dell’operazione</a:t>
            </a:r>
            <a:endParaRPr lang="it-IT" sz="2800" b="0" i="1" dirty="0"/>
          </a:p>
        </p:txBody>
      </p:sp>
      <p:sp>
        <p:nvSpPr>
          <p:cNvPr id="65" name="Slide Number Placeholder 1">
            <a:extLst>
              <a:ext uri="{FF2B5EF4-FFF2-40B4-BE49-F238E27FC236}">
                <a16:creationId xmlns:a16="http://schemas.microsoft.com/office/drawing/2014/main" id="{1D199864-6B4C-495B-AEFB-0346338DDA2B}"/>
              </a:ext>
            </a:extLst>
          </p:cNvPr>
          <p:cNvSpPr txBox="1">
            <a:spLocks/>
          </p:cNvSpPr>
          <p:nvPr/>
        </p:nvSpPr>
        <p:spPr>
          <a:xfrm>
            <a:off x="8784492" y="4696842"/>
            <a:ext cx="216000" cy="107156"/>
          </a:xfrm>
        </p:spPr>
        <p:txBody>
          <a:bodyPr vert="horz" lIns="0" tIns="0" rIns="0" bIns="0" rtlCol="0" anchor="ctr"/>
          <a:lstStyle>
            <a:defPPr>
              <a:defRPr lang="en-US"/>
            </a:defPPr>
            <a:lvl1pPr algn="r">
              <a:defRPr sz="1000" b="1" baseline="0"/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9pPr>
          </a:lstStyle>
          <a:p>
            <a:endParaRPr lang="en-US" dirty="0"/>
          </a:p>
        </p:txBody>
      </p:sp>
      <p:sp>
        <p:nvSpPr>
          <p:cNvPr id="40" name="Text Box 17">
            <a:extLst>
              <a:ext uri="{FF2B5EF4-FFF2-40B4-BE49-F238E27FC236}">
                <a16:creationId xmlns:a16="http://schemas.microsoft.com/office/drawing/2014/main" id="{0136A98D-CA57-4891-8021-CA195366F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841" y="1789989"/>
            <a:ext cx="1344870" cy="1770979"/>
          </a:xfrm>
          <a:prstGeom prst="roundRect">
            <a:avLst>
              <a:gd name="adj" fmla="val 7626"/>
            </a:avLst>
          </a:prstGeom>
          <a:noFill/>
          <a:ln w="25400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1" i="1" strike="noStrike" cap="none" normalizeH="0" baseline="0" dirty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Emittenti – PMI campane</a:t>
            </a:r>
            <a:endParaRPr lang="it-IT" altLang="it-IT" sz="950" b="1" i="1" dirty="0"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950" b="0" i="0" u="sng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950" b="0" i="0" u="sng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5420152" y="2895786"/>
            <a:ext cx="1495452" cy="3593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it-IT" sz="950" dirty="0" err="1">
                <a:latin typeface="+mj-lt"/>
                <a:cs typeface="Arial" pitchFamily="34" charset="0"/>
              </a:rPr>
              <a:t>Rimborso</a:t>
            </a:r>
            <a:r>
              <a:rPr lang="en-GB" altLang="it-IT" sz="950" dirty="0">
                <a:latin typeface="+mj-lt"/>
                <a:cs typeface="Arial" pitchFamily="34" charset="0"/>
              </a:rPr>
              <a:t> </a:t>
            </a:r>
            <a:r>
              <a:rPr lang="en-GB" altLang="it-IT" sz="950" dirty="0" err="1">
                <a:latin typeface="+mj-lt"/>
                <a:cs typeface="Arial" pitchFamily="34" charset="0"/>
              </a:rPr>
              <a:t>delle</a:t>
            </a:r>
            <a:r>
              <a:rPr lang="en-GB" altLang="it-IT" sz="950" dirty="0">
                <a:latin typeface="+mj-lt"/>
                <a:cs typeface="Arial" pitchFamily="34" charset="0"/>
              </a:rPr>
              <a:t> Note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it-IT" sz="950" dirty="0">
                <a:cs typeface="Arial" pitchFamily="34" charset="0"/>
              </a:rPr>
              <a:t>(</a:t>
            </a:r>
            <a:r>
              <a:rPr lang="en-GB" altLang="it-IT" sz="950" dirty="0" err="1">
                <a:cs typeface="Arial" pitchFamily="34" charset="0"/>
              </a:rPr>
              <a:t>capitale</a:t>
            </a:r>
            <a:r>
              <a:rPr lang="en-GB" altLang="it-IT" sz="950" dirty="0">
                <a:cs typeface="Arial" pitchFamily="34" charset="0"/>
              </a:rPr>
              <a:t> e </a:t>
            </a:r>
            <a:r>
              <a:rPr lang="en-GB" altLang="it-IT" sz="950" dirty="0" err="1">
                <a:cs typeface="Arial" pitchFamily="34" charset="0"/>
              </a:rPr>
              <a:t>interessi</a:t>
            </a:r>
            <a:r>
              <a:rPr lang="en-GB" altLang="it-IT" sz="950" dirty="0">
                <a:cs typeface="Arial" pitchFamily="34" charset="0"/>
              </a:rPr>
              <a:t>)</a:t>
            </a:r>
            <a:endParaRPr kumimoji="0" lang="en-GB" altLang="it-IT" sz="95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2" name="Text Box 9"/>
          <p:cNvSpPr txBox="1">
            <a:spLocks noChangeArrowheads="1"/>
          </p:cNvSpPr>
          <p:nvPr/>
        </p:nvSpPr>
        <p:spPr bwMode="auto">
          <a:xfrm>
            <a:off x="1965793" y="1914470"/>
            <a:ext cx="1694060" cy="21631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Emissione Mini</a:t>
            </a:r>
            <a:r>
              <a:rPr lang="it-IT" altLang="it-IT" sz="950" dirty="0">
                <a:latin typeface="+mj-lt"/>
                <a:ea typeface="Times New Roman" pitchFamily="18" charset="0"/>
                <a:cs typeface="Arial" pitchFamily="34" charset="0"/>
              </a:rPr>
              <a:t>b</a:t>
            </a:r>
            <a:r>
              <a:rPr kumimoji="0" lang="it-IT" altLang="it-IT" sz="950" b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ond</a:t>
            </a:r>
            <a:endParaRPr kumimoji="0" lang="it-IT" altLang="it-IT" sz="950" b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4" name="Text Box 13"/>
          <p:cNvSpPr txBox="1">
            <a:spLocks noChangeArrowheads="1"/>
          </p:cNvSpPr>
          <p:nvPr/>
        </p:nvSpPr>
        <p:spPr bwMode="auto">
          <a:xfrm>
            <a:off x="571205" y="2163461"/>
            <a:ext cx="1205597" cy="290419"/>
          </a:xfrm>
          <a:prstGeom prst="roundRect">
            <a:avLst/>
          </a:prstGeom>
          <a:solidFill>
            <a:srgbClr val="00154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Società </a:t>
            </a:r>
            <a:r>
              <a:rPr kumimoji="0" lang="it-IT" altLang="it-IT" sz="950" b="0" i="0" strike="noStrike" cap="none" normalizeH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mittente 1</a:t>
            </a:r>
            <a:endParaRPr kumimoji="0" lang="it-IT" altLang="it-IT" sz="95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5" name="Text Box 14"/>
          <p:cNvSpPr txBox="1">
            <a:spLocks noChangeArrowheads="1"/>
          </p:cNvSpPr>
          <p:nvPr/>
        </p:nvSpPr>
        <p:spPr bwMode="auto">
          <a:xfrm>
            <a:off x="3810898" y="1919747"/>
            <a:ext cx="1103333" cy="1451038"/>
          </a:xfrm>
          <a:prstGeom prst="rect">
            <a:avLst/>
          </a:prstGeom>
          <a:solidFill>
            <a:srgbClr val="747A8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950" b="1" i="0" u="sng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lvl="0" algn="ctr" eaLnBrk="1" hangingPunct="1"/>
            <a:r>
              <a:rPr lang="it-IT" altLang="it-IT" sz="950" b="1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SPV</a:t>
            </a:r>
          </a:p>
          <a:p>
            <a:pPr lvl="0" algn="ctr" eaLnBrk="1" hangingPunct="1"/>
            <a:endParaRPr kumimoji="0" lang="it-IT" altLang="it-IT" sz="950" i="0" strike="noStrike" cap="none" normalizeH="0" dirty="0">
              <a:ln>
                <a:noFill/>
              </a:ln>
              <a:solidFill>
                <a:schemeClr val="bg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lvl="0" algn="ctr" eaLnBrk="1" hangingPunct="1"/>
            <a:r>
              <a:rPr kumimoji="0" lang="it-IT" altLang="it-IT" sz="950" i="0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[Basket Bond Campania 2] S.r.l.</a:t>
            </a:r>
            <a:endParaRPr kumimoji="0" lang="it-IT" altLang="it-IT" sz="950" i="0" strike="noStrike" cap="none" normalizeH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lvl="0" algn="ctr" eaLnBrk="1" hangingPunct="1"/>
            <a:endParaRPr kumimoji="0" lang="it-IT" altLang="it-IT" sz="95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altLang="it-IT" sz="95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6" name="Text Box 17"/>
          <p:cNvSpPr txBox="1">
            <a:spLocks noChangeArrowheads="1"/>
          </p:cNvSpPr>
          <p:nvPr/>
        </p:nvSpPr>
        <p:spPr bwMode="auto">
          <a:xfrm>
            <a:off x="7314620" y="1789990"/>
            <a:ext cx="1529008" cy="1770979"/>
          </a:xfrm>
          <a:prstGeom prst="roundRect">
            <a:avLst>
              <a:gd name="adj" fmla="val 7626"/>
            </a:avLst>
          </a:prstGeom>
          <a:noFill/>
          <a:ln w="254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600" b="1" i="1" strike="noStrike" cap="none" normalizeH="0" baseline="0" dirty="0">
                <a:ln>
                  <a:noFill/>
                </a:ln>
                <a:effectLst/>
                <a:latin typeface="+mj-lt"/>
                <a:ea typeface="Times New Roman" pitchFamily="18" charset="0"/>
                <a:cs typeface="Arial" pitchFamily="34" charset="0"/>
              </a:rPr>
              <a:t>Investitori qualificati</a:t>
            </a:r>
            <a:endParaRPr lang="it-IT" altLang="it-IT" sz="1600" b="1" i="1" dirty="0">
              <a:latin typeface="+mj-lt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57" name="Line 21"/>
          <p:cNvSpPr>
            <a:spLocks noChangeShapeType="1"/>
          </p:cNvSpPr>
          <p:nvPr/>
        </p:nvSpPr>
        <p:spPr bwMode="auto">
          <a:xfrm>
            <a:off x="1889162" y="2163428"/>
            <a:ext cx="1770691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50" u="sng">
              <a:latin typeface="+mj-lt"/>
            </a:endParaRPr>
          </a:p>
        </p:txBody>
      </p:sp>
      <p:sp>
        <p:nvSpPr>
          <p:cNvPr id="59" name="Line 24"/>
          <p:cNvSpPr>
            <a:spLocks noChangeShapeType="1"/>
          </p:cNvSpPr>
          <p:nvPr/>
        </p:nvSpPr>
        <p:spPr bwMode="auto">
          <a:xfrm flipV="1">
            <a:off x="5084591" y="2931790"/>
            <a:ext cx="2121204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50" u="sng">
              <a:latin typeface="+mj-lt"/>
            </a:endParaRPr>
          </a:p>
        </p:txBody>
      </p:sp>
      <p:sp>
        <p:nvSpPr>
          <p:cNvPr id="66" name="AutoShape 26"/>
          <p:cNvSpPr>
            <a:spLocks noChangeShapeType="1"/>
          </p:cNvSpPr>
          <p:nvPr/>
        </p:nvSpPr>
        <p:spPr bwMode="auto">
          <a:xfrm>
            <a:off x="7163365" y="3485400"/>
            <a:ext cx="90277" cy="5807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50" u="sng">
              <a:latin typeface="+mj-lt"/>
            </a:endParaRPr>
          </a:p>
        </p:txBody>
      </p:sp>
      <p:sp>
        <p:nvSpPr>
          <p:cNvPr id="67" name="Text Box 13"/>
          <p:cNvSpPr txBox="1">
            <a:spLocks noChangeArrowheads="1"/>
          </p:cNvSpPr>
          <p:nvPr/>
        </p:nvSpPr>
        <p:spPr bwMode="auto">
          <a:xfrm>
            <a:off x="571205" y="2536898"/>
            <a:ext cx="1205597" cy="290419"/>
          </a:xfrm>
          <a:prstGeom prst="roundRect">
            <a:avLst/>
          </a:prstGeom>
          <a:solidFill>
            <a:srgbClr val="00154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it-IT" altLang="it-IT" sz="950" dirty="0">
                <a:solidFill>
                  <a:srgbClr val="FFFFFF"/>
                </a:solidFill>
                <a:ea typeface="Times New Roman" pitchFamily="18" charset="0"/>
              </a:rPr>
              <a:t>Società </a:t>
            </a:r>
            <a:r>
              <a:rPr lang="it-IT" altLang="it-IT" sz="950" dirty="0">
                <a:solidFill>
                  <a:srgbClr val="FFFFFF"/>
                </a:solidFill>
                <a:ea typeface="Times New Roman" pitchFamily="18" charset="0"/>
                <a:cs typeface="Arial" pitchFamily="34" charset="0"/>
              </a:rPr>
              <a:t>emittente 2</a:t>
            </a:r>
            <a:endParaRPr lang="it-IT" altLang="it-IT" sz="950" dirty="0">
              <a:cs typeface="Arial" pitchFamily="34" charset="0"/>
            </a:endParaRPr>
          </a:p>
        </p:txBody>
      </p:sp>
      <p:sp>
        <p:nvSpPr>
          <p:cNvPr id="70" name="Text Box 13"/>
          <p:cNvSpPr txBox="1">
            <a:spLocks noChangeArrowheads="1"/>
          </p:cNvSpPr>
          <p:nvPr/>
        </p:nvSpPr>
        <p:spPr bwMode="auto">
          <a:xfrm>
            <a:off x="572243" y="3200756"/>
            <a:ext cx="1211816" cy="290419"/>
          </a:xfrm>
          <a:prstGeom prst="roundRect">
            <a:avLst/>
          </a:prstGeom>
          <a:solidFill>
            <a:srgbClr val="00154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it-IT" altLang="it-IT" sz="950" dirty="0">
                <a:solidFill>
                  <a:srgbClr val="FFFFFF"/>
                </a:solidFill>
                <a:ea typeface="Times New Roman" pitchFamily="18" charset="0"/>
              </a:rPr>
              <a:t>Società </a:t>
            </a:r>
            <a:r>
              <a:rPr lang="it-IT" altLang="it-IT" sz="950" dirty="0">
                <a:solidFill>
                  <a:srgbClr val="FFFFFF"/>
                </a:solidFill>
                <a:ea typeface="Times New Roman" pitchFamily="18" charset="0"/>
                <a:cs typeface="Arial" pitchFamily="34" charset="0"/>
              </a:rPr>
              <a:t>emittente n</a:t>
            </a:r>
            <a:endParaRPr lang="it-IT" altLang="it-IT" sz="950" dirty="0">
              <a:cs typeface="Arial" pitchFamily="34" charset="0"/>
            </a:endParaRPr>
          </a:p>
        </p:txBody>
      </p:sp>
      <p:sp>
        <p:nvSpPr>
          <p:cNvPr id="76" name="Text Box 13"/>
          <p:cNvSpPr txBox="1">
            <a:spLocks noChangeArrowheads="1"/>
          </p:cNvSpPr>
          <p:nvPr/>
        </p:nvSpPr>
        <p:spPr bwMode="auto">
          <a:xfrm>
            <a:off x="4914231" y="1323268"/>
            <a:ext cx="3929396" cy="275337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00154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50" b="1" strike="noStrike" cap="none" normalizeH="0" dirty="0">
                <a:ln>
                  <a:noFill/>
                </a:ln>
                <a:solidFill>
                  <a:srgbClr val="001548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Emissione delle Note da parte della SPV</a:t>
            </a:r>
            <a:endParaRPr kumimoji="0" lang="it-IT" altLang="it-IT" sz="1050" b="0" i="1" strike="noStrike" cap="none" normalizeH="0" baseline="0" dirty="0">
              <a:ln>
                <a:noFill/>
              </a:ln>
              <a:solidFill>
                <a:srgbClr val="001548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77" name="Text Box 13"/>
          <p:cNvSpPr txBox="1">
            <a:spLocks noChangeArrowheads="1"/>
          </p:cNvSpPr>
          <p:nvPr/>
        </p:nvSpPr>
        <p:spPr bwMode="auto">
          <a:xfrm>
            <a:off x="215812" y="1329188"/>
            <a:ext cx="3595087" cy="269417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001548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050" b="1" strike="noStrike" cap="none" normalizeH="0" baseline="0" dirty="0">
                <a:ln>
                  <a:noFill/>
                </a:ln>
                <a:solidFill>
                  <a:srgbClr val="001548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Emissione dei Minibond da parte delle PMI Campane</a:t>
            </a:r>
            <a:endParaRPr kumimoji="0" lang="it-IT" altLang="it-IT" sz="1050" b="0" strike="noStrike" cap="none" normalizeH="0" baseline="0" dirty="0">
              <a:ln>
                <a:noFill/>
              </a:ln>
              <a:solidFill>
                <a:srgbClr val="001548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78" name="Line 24"/>
          <p:cNvSpPr>
            <a:spLocks noChangeShapeType="1"/>
          </p:cNvSpPr>
          <p:nvPr/>
        </p:nvSpPr>
        <p:spPr bwMode="auto">
          <a:xfrm>
            <a:off x="5095473" y="2175706"/>
            <a:ext cx="2085381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50" u="sng">
              <a:latin typeface="+mj-lt"/>
            </a:endParaRPr>
          </a:p>
        </p:txBody>
      </p:sp>
      <p:sp>
        <p:nvSpPr>
          <p:cNvPr id="79" name="Text Box 6"/>
          <p:cNvSpPr txBox="1">
            <a:spLocks noChangeArrowheads="1"/>
          </p:cNvSpPr>
          <p:nvPr/>
        </p:nvSpPr>
        <p:spPr bwMode="auto">
          <a:xfrm>
            <a:off x="5138232" y="2319722"/>
            <a:ext cx="2051373" cy="22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Prezzo di sottoscrizione</a:t>
            </a:r>
            <a:endParaRPr kumimoji="0" lang="it-IT" altLang="it-IT" sz="95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auto">
          <a:xfrm>
            <a:off x="1881908" y="2912483"/>
            <a:ext cx="1881785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50" u="sng">
              <a:latin typeface="+mj-lt"/>
            </a:endParaRPr>
          </a:p>
        </p:txBody>
      </p:sp>
      <p:sp>
        <p:nvSpPr>
          <p:cNvPr id="86" name="Text Box 9"/>
          <p:cNvSpPr txBox="1">
            <a:spLocks noChangeArrowheads="1"/>
          </p:cNvSpPr>
          <p:nvPr/>
        </p:nvSpPr>
        <p:spPr bwMode="auto">
          <a:xfrm>
            <a:off x="1945389" y="2283718"/>
            <a:ext cx="1694060" cy="26204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altLang="it-IT" sz="950" dirty="0">
                <a:latin typeface="+mj-lt"/>
                <a:cs typeface="Arial" pitchFamily="34" charset="0"/>
              </a:rPr>
              <a:t>Prezzo di sottoscrizione</a:t>
            </a:r>
            <a:endParaRPr kumimoji="0" lang="it-IT" altLang="it-IT" sz="95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87" name="Line 22"/>
          <p:cNvSpPr>
            <a:spLocks noChangeShapeType="1"/>
          </p:cNvSpPr>
          <p:nvPr/>
        </p:nvSpPr>
        <p:spPr bwMode="auto">
          <a:xfrm flipH="1">
            <a:off x="1857480" y="2319722"/>
            <a:ext cx="1771641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50" u="sng">
              <a:latin typeface="+mj-lt"/>
            </a:endParaRP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5207963" y="3811028"/>
            <a:ext cx="2148410" cy="34406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Supporto (indiretto) al </a:t>
            </a:r>
            <a:r>
              <a:rPr kumimoji="0" lang="en-GB" altLang="it-IT" sz="950" b="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pagamento</a:t>
            </a:r>
            <a:r>
              <a:rPr kumimoji="0" lang="en-GB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it-IT" sz="950" b="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puntuale</a:t>
            </a:r>
            <a:r>
              <a:rPr kumimoji="0" lang="en-GB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it-IT" sz="950" b="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delle</a:t>
            </a:r>
            <a:r>
              <a:rPr kumimoji="0" lang="en-GB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Note</a:t>
            </a:r>
            <a:endParaRPr kumimoji="0" lang="en-GB" altLang="it-IT" sz="95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F54AD5BE-0FFB-4DD2-B52F-38AB203D10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138" y="3696845"/>
            <a:ext cx="1610715" cy="324924"/>
          </a:xfrm>
          <a:prstGeom prst="rect">
            <a:avLst/>
          </a:prstGeom>
        </p:spPr>
      </p:pic>
      <p:sp>
        <p:nvSpPr>
          <p:cNvPr id="92" name="Line 21">
            <a:extLst>
              <a:ext uri="{FF2B5EF4-FFF2-40B4-BE49-F238E27FC236}">
                <a16:creationId xmlns:a16="http://schemas.microsoft.com/office/drawing/2014/main" id="{5C66D041-E48A-430C-80A4-AB469BA06B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9833" y="3855551"/>
            <a:ext cx="1327128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50" u="sng">
              <a:latin typeface="+mj-lt"/>
            </a:endParaRPr>
          </a:p>
        </p:txBody>
      </p:sp>
      <p:sp>
        <p:nvSpPr>
          <p:cNvPr id="93" name="Text Box 10">
            <a:extLst>
              <a:ext uri="{FF2B5EF4-FFF2-40B4-BE49-F238E27FC236}">
                <a16:creationId xmlns:a16="http://schemas.microsoft.com/office/drawing/2014/main" id="{C90F3A3B-381F-4D9E-AA1C-2A0154C78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146" y="3443486"/>
            <a:ext cx="1874531" cy="3620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Costituzione del Cash </a:t>
            </a:r>
            <a:r>
              <a:rPr kumimoji="0" lang="it-IT" altLang="it-IT" sz="950" b="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Collateral</a:t>
            </a:r>
            <a:endParaRPr kumimoji="0" lang="it-IT" altLang="it-IT" sz="95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2" name="Text Box 14"/>
          <p:cNvSpPr txBox="1">
            <a:spLocks noChangeArrowheads="1"/>
          </p:cNvSpPr>
          <p:nvPr/>
        </p:nvSpPr>
        <p:spPr bwMode="auto">
          <a:xfrm>
            <a:off x="3810898" y="3546743"/>
            <a:ext cx="1103333" cy="534252"/>
          </a:xfrm>
          <a:prstGeom prst="rect">
            <a:avLst/>
          </a:prstGeom>
          <a:solidFill>
            <a:srgbClr val="747A81"/>
          </a:solidFill>
          <a:ln w="12700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54000" tIns="45720" rIns="5400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lang="it-IT" altLang="it-IT" sz="950" b="1" dirty="0">
                <a:solidFill>
                  <a:schemeClr val="bg1"/>
                </a:solidFill>
                <a:latin typeface="+mj-lt"/>
                <a:ea typeface="Times New Roman" pitchFamily="18" charset="0"/>
              </a:rPr>
              <a:t>Cash </a:t>
            </a:r>
          </a:p>
          <a:p>
            <a:pPr lvl="0" algn="ctr" eaLnBrk="1" hangingPunct="1"/>
            <a:r>
              <a:rPr lang="it-IT" altLang="it-IT" sz="950" b="1" dirty="0" err="1">
                <a:solidFill>
                  <a:schemeClr val="bg1"/>
                </a:solidFill>
                <a:latin typeface="+mj-lt"/>
                <a:ea typeface="Times New Roman" pitchFamily="18" charset="0"/>
              </a:rPr>
              <a:t>Collateral</a:t>
            </a:r>
            <a:endParaRPr kumimoji="0" lang="it-IT" altLang="it-IT" sz="95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4" name="Text Box 9"/>
          <p:cNvSpPr txBox="1">
            <a:spLocks noChangeArrowheads="1"/>
          </p:cNvSpPr>
          <p:nvPr/>
        </p:nvSpPr>
        <p:spPr bwMode="auto">
          <a:xfrm>
            <a:off x="1965793" y="2887858"/>
            <a:ext cx="1694060" cy="39588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it-IT" sz="950" dirty="0" err="1">
                <a:latin typeface="+mj-lt"/>
                <a:cs typeface="Arial" pitchFamily="34" charset="0"/>
              </a:rPr>
              <a:t>Rimborso</a:t>
            </a:r>
            <a:r>
              <a:rPr lang="en-GB" altLang="it-IT" sz="950" dirty="0">
                <a:latin typeface="+mj-lt"/>
                <a:cs typeface="Arial" pitchFamily="34" charset="0"/>
              </a:rPr>
              <a:t> </a:t>
            </a:r>
            <a:r>
              <a:rPr lang="en-GB" altLang="it-IT" sz="950" dirty="0" err="1">
                <a:latin typeface="+mj-lt"/>
                <a:cs typeface="Arial" pitchFamily="34" charset="0"/>
              </a:rPr>
              <a:t>dei</a:t>
            </a:r>
            <a:r>
              <a:rPr lang="en-GB" altLang="it-IT" sz="950" dirty="0">
                <a:latin typeface="+mj-lt"/>
                <a:cs typeface="Arial" pitchFamily="34" charset="0"/>
              </a:rPr>
              <a:t> Minibond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altLang="it-IT" sz="950" dirty="0">
                <a:cs typeface="Arial" pitchFamily="34" charset="0"/>
              </a:rPr>
              <a:t>(</a:t>
            </a:r>
            <a:r>
              <a:rPr lang="en-GB" altLang="it-IT" sz="950" dirty="0" err="1">
                <a:cs typeface="Arial" pitchFamily="34" charset="0"/>
              </a:rPr>
              <a:t>capitale</a:t>
            </a:r>
            <a:r>
              <a:rPr lang="en-GB" altLang="it-IT" sz="950" dirty="0">
                <a:cs typeface="Arial" pitchFamily="34" charset="0"/>
              </a:rPr>
              <a:t> e </a:t>
            </a:r>
            <a:r>
              <a:rPr lang="en-GB" altLang="it-IT" sz="950" dirty="0" err="1">
                <a:cs typeface="Arial" pitchFamily="34" charset="0"/>
              </a:rPr>
              <a:t>interessi</a:t>
            </a:r>
            <a:r>
              <a:rPr lang="en-GB" altLang="it-IT" sz="950" dirty="0">
                <a:cs typeface="Arial" pitchFamily="34" charset="0"/>
              </a:rPr>
              <a:t>)</a:t>
            </a:r>
            <a:endParaRPr kumimoji="0" lang="en-GB" altLang="it-IT" sz="95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82" name="Line 21">
            <a:extLst>
              <a:ext uri="{FF2B5EF4-FFF2-40B4-BE49-F238E27FC236}">
                <a16:creationId xmlns:a16="http://schemas.microsoft.com/office/drawing/2014/main" id="{5C66D041-E48A-430C-80A4-AB469BA06B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7286" y="3999854"/>
            <a:ext cx="1429214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50" u="sng">
              <a:latin typeface="+mj-lt"/>
            </a:endParaRPr>
          </a:p>
        </p:txBody>
      </p:sp>
      <p:sp>
        <p:nvSpPr>
          <p:cNvPr id="85" name="Text Box 10">
            <a:extLst>
              <a:ext uri="{FF2B5EF4-FFF2-40B4-BE49-F238E27FC236}">
                <a16:creationId xmlns:a16="http://schemas.microsoft.com/office/drawing/2014/main" id="{C90F3A3B-381F-4D9E-AA1C-2A0154C786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3146" y="4021808"/>
            <a:ext cx="1874531" cy="3620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Restituzione</a:t>
            </a:r>
            <a:r>
              <a:rPr kumimoji="0" lang="it-IT" altLang="it-IT" sz="950" b="0" i="0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del Cash </a:t>
            </a:r>
            <a:r>
              <a:rPr kumimoji="0" lang="it-IT" altLang="it-IT" sz="950" b="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Collateral</a:t>
            </a:r>
            <a:endParaRPr kumimoji="0" lang="it-IT" altLang="it-IT" sz="95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95" name="Text Box 6"/>
          <p:cNvSpPr txBox="1">
            <a:spLocks noChangeArrowheads="1"/>
          </p:cNvSpPr>
          <p:nvPr/>
        </p:nvSpPr>
        <p:spPr bwMode="auto">
          <a:xfrm>
            <a:off x="5166210" y="1923678"/>
            <a:ext cx="2051373" cy="22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Emissione delle Note</a:t>
            </a:r>
            <a:endParaRPr kumimoji="0" lang="it-IT" altLang="it-IT" sz="95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cxnSp>
        <p:nvCxnSpPr>
          <p:cNvPr id="20" name="Elbow Connector 19"/>
          <p:cNvCxnSpPr>
            <a:stCxn id="62" idx="3"/>
            <a:endCxn id="56" idx="2"/>
          </p:cNvCxnSpPr>
          <p:nvPr/>
        </p:nvCxnSpPr>
        <p:spPr>
          <a:xfrm flipV="1">
            <a:off x="4914231" y="3560969"/>
            <a:ext cx="3164893" cy="252900"/>
          </a:xfrm>
          <a:prstGeom prst="bentConnector2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" name="Text Box 9"/>
          <p:cNvSpPr txBox="1">
            <a:spLocks noChangeArrowheads="1"/>
          </p:cNvSpPr>
          <p:nvPr/>
        </p:nvSpPr>
        <p:spPr bwMode="auto">
          <a:xfrm>
            <a:off x="3666304" y="4581926"/>
            <a:ext cx="1392519" cy="299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Agenti della SPV</a:t>
            </a:r>
            <a:endParaRPr kumimoji="0" lang="it-IT" altLang="it-IT" sz="950" b="1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41" name="Isosceles Triangle 40"/>
          <p:cNvSpPr/>
          <p:nvPr/>
        </p:nvSpPr>
        <p:spPr>
          <a:xfrm>
            <a:off x="4054876" y="4362562"/>
            <a:ext cx="522549" cy="186719"/>
          </a:xfrm>
          <a:prstGeom prst="triangle">
            <a:avLst/>
          </a:prstGeom>
          <a:solidFill>
            <a:srgbClr val="0072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/>
          </a:p>
        </p:txBody>
      </p:sp>
      <p:sp>
        <p:nvSpPr>
          <p:cNvPr id="42" name="Text Box 13">
            <a:extLst>
              <a:ext uri="{FF2B5EF4-FFF2-40B4-BE49-F238E27FC236}">
                <a16:creationId xmlns:a16="http://schemas.microsoft.com/office/drawing/2014/main" id="{367904BF-BD49-4752-A719-182F647BB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405" y="2873492"/>
            <a:ext cx="1205597" cy="290419"/>
          </a:xfrm>
          <a:prstGeom prst="roundRect">
            <a:avLst/>
          </a:prstGeom>
          <a:solidFill>
            <a:srgbClr val="001548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it-IT" altLang="it-IT" sz="950" dirty="0">
                <a:solidFill>
                  <a:srgbClr val="FFFFFF"/>
                </a:solidFill>
                <a:ea typeface="Times New Roman" pitchFamily="18" charset="0"/>
              </a:rPr>
              <a:t>…</a:t>
            </a:r>
            <a:endParaRPr lang="it-IT" altLang="it-IT" sz="950" dirty="0">
              <a:cs typeface="Arial" pitchFamily="34" charset="0"/>
            </a:endParaRPr>
          </a:p>
        </p:txBody>
      </p:sp>
      <p:cxnSp>
        <p:nvCxnSpPr>
          <p:cNvPr id="3" name="Connettore a gomito 2">
            <a:extLst>
              <a:ext uri="{FF2B5EF4-FFF2-40B4-BE49-F238E27FC236}">
                <a16:creationId xmlns:a16="http://schemas.microsoft.com/office/drawing/2014/main" id="{18FEF1F1-663A-464B-80AD-6B0CAEFFB0C9}"/>
              </a:ext>
            </a:extLst>
          </p:cNvPr>
          <p:cNvCxnSpPr>
            <a:stCxn id="40" idx="1"/>
            <a:endCxn id="8" idx="2"/>
          </p:cNvCxnSpPr>
          <p:nvPr/>
        </p:nvCxnSpPr>
        <p:spPr>
          <a:xfrm rot="10800000" flipH="1" flipV="1">
            <a:off x="482840" y="2675479"/>
            <a:ext cx="850655" cy="1346290"/>
          </a:xfrm>
          <a:prstGeom prst="bentConnector4">
            <a:avLst>
              <a:gd name="adj1" fmla="val -30002"/>
              <a:gd name="adj2" fmla="val 11956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 Box 10">
            <a:extLst>
              <a:ext uri="{FF2B5EF4-FFF2-40B4-BE49-F238E27FC236}">
                <a16:creationId xmlns:a16="http://schemas.microsoft.com/office/drawing/2014/main" id="{E3EB0C49-D836-4164-98F2-01F86DC05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812" y="4282442"/>
            <a:ext cx="1392519" cy="3620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Costo della garanzia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95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(se dovuto)</a:t>
            </a:r>
            <a:endParaRPr kumimoji="0" lang="it-IT" altLang="it-IT" sz="95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0" name="Line 29"/>
          <p:cNvSpPr>
            <a:spLocks noChangeShapeType="1"/>
          </p:cNvSpPr>
          <p:nvPr/>
        </p:nvSpPr>
        <p:spPr bwMode="auto">
          <a:xfrm flipH="1">
            <a:off x="5058823" y="2319722"/>
            <a:ext cx="2110321" cy="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 sz="950" u="sng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9454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3" name="Object 2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143202" y="0"/>
          <a:ext cx="121481" cy="1214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5" imgW="360" imgH="360" progId="TCLayout.ActiveDocument.1">
                  <p:embed/>
                </p:oleObj>
              </mc:Choice>
              <mc:Fallback>
                <p:oleObj name="Diapositiva think-cell" r:id="rId5" imgW="360" imgH="360" progId="TCLayout.ActiveDocument.1">
                  <p:embed/>
                  <p:pic>
                    <p:nvPicPr>
                      <p:cNvPr id="25603" name="Object 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202" y="0"/>
                        <a:ext cx="121481" cy="1214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ttangolo 2" hidden="1"/>
          <p:cNvSpPr/>
          <p:nvPr>
            <p:custDataLst>
              <p:tags r:id="rId2"/>
            </p:custDataLst>
          </p:nvPr>
        </p:nvSpPr>
        <p:spPr bwMode="auto">
          <a:xfrm>
            <a:off x="1143202" y="0"/>
            <a:ext cx="121481" cy="12148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defTabSz="457200" fontAlgn="auto">
              <a:defRPr/>
            </a:pPr>
            <a:endParaRPr kumimoji="0" lang="it-IT" sz="2800" b="1" u="none" strike="noStrike" kern="1200" cap="none" spc="0" normalizeH="0" noProof="0" dirty="0" err="1">
              <a:ln>
                <a:noFill/>
              </a:ln>
              <a:solidFill>
                <a:srgbClr val="001548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6" name="Rettangolo arrotondato 3">
            <a:extLst>
              <a:ext uri="{FF2B5EF4-FFF2-40B4-BE49-F238E27FC236}">
                <a16:creationId xmlns:a16="http://schemas.microsoft.com/office/drawing/2014/main" id="{BC7D2EA4-6E91-46A8-ABCF-F49837984608}"/>
              </a:ext>
            </a:extLst>
          </p:cNvPr>
          <p:cNvSpPr/>
          <p:nvPr/>
        </p:nvSpPr>
        <p:spPr>
          <a:xfrm>
            <a:off x="4572000" y="1427056"/>
            <a:ext cx="720078" cy="331624"/>
          </a:xfrm>
          <a:prstGeom prst="roundRect">
            <a:avLst/>
          </a:prstGeom>
          <a:solidFill>
            <a:schemeClr val="accent5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Importo</a:t>
            </a:r>
          </a:p>
        </p:txBody>
      </p:sp>
      <p:sp>
        <p:nvSpPr>
          <p:cNvPr id="73" name="TextBox 8">
            <a:extLst>
              <a:ext uri="{FF2B5EF4-FFF2-40B4-BE49-F238E27FC236}">
                <a16:creationId xmlns:a16="http://schemas.microsoft.com/office/drawing/2014/main" id="{C35200FD-66CC-47A6-8546-E796A08BEF27}"/>
              </a:ext>
            </a:extLst>
          </p:cNvPr>
          <p:cNvSpPr txBox="1"/>
          <p:nvPr/>
        </p:nvSpPr>
        <p:spPr bwMode="gray">
          <a:xfrm>
            <a:off x="5320494" y="1431286"/>
            <a:ext cx="361718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chemeClr val="tx1"/>
                </a:solidFill>
              </a:rPr>
              <a:t>Media di portafoglio: max. €3m (tolleranza del 20%)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chemeClr val="tx1"/>
                </a:solidFill>
              </a:rPr>
              <a:t>Non è previsto alcun limite sulla singola emissione</a:t>
            </a:r>
          </a:p>
        </p:txBody>
      </p:sp>
      <p:sp>
        <p:nvSpPr>
          <p:cNvPr id="83" name="Rettangolo arrotondato 3">
            <a:extLst>
              <a:ext uri="{FF2B5EF4-FFF2-40B4-BE49-F238E27FC236}">
                <a16:creationId xmlns:a16="http://schemas.microsoft.com/office/drawing/2014/main" id="{97214A3B-C4B2-4C93-A8AC-969289BB4463}"/>
              </a:ext>
            </a:extLst>
          </p:cNvPr>
          <p:cNvSpPr/>
          <p:nvPr/>
        </p:nvSpPr>
        <p:spPr>
          <a:xfrm>
            <a:off x="4572000" y="2011994"/>
            <a:ext cx="720078" cy="355256"/>
          </a:xfrm>
          <a:prstGeom prst="roundRect">
            <a:avLst/>
          </a:prstGeom>
          <a:solidFill>
            <a:schemeClr val="accent5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Durata</a:t>
            </a:r>
          </a:p>
        </p:txBody>
      </p:sp>
      <p:sp>
        <p:nvSpPr>
          <p:cNvPr id="84" name="TextBox 8">
            <a:extLst>
              <a:ext uri="{FF2B5EF4-FFF2-40B4-BE49-F238E27FC236}">
                <a16:creationId xmlns:a16="http://schemas.microsoft.com/office/drawing/2014/main" id="{3A9C8532-4A06-4423-97C9-44B6EB85D4DA}"/>
              </a:ext>
            </a:extLst>
          </p:cNvPr>
          <p:cNvSpPr txBox="1"/>
          <p:nvPr/>
        </p:nvSpPr>
        <p:spPr bwMode="gray">
          <a:xfrm>
            <a:off x="5320494" y="1947248"/>
            <a:ext cx="3617180" cy="4847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chemeClr val="tx1"/>
                </a:solidFill>
              </a:rPr>
              <a:t>Durata fino a 8y – WAL 4-5y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chemeClr val="tx1"/>
                </a:solidFill>
              </a:rPr>
              <a:t>Preammortamento 6-18 mesi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chemeClr val="tx1"/>
                </a:solidFill>
              </a:rPr>
              <a:t>Rimborso </a:t>
            </a:r>
            <a:r>
              <a:rPr lang="it-IT" sz="1050" i="1" dirty="0" err="1">
                <a:solidFill>
                  <a:schemeClr val="tx1"/>
                </a:solidFill>
              </a:rPr>
              <a:t>amortising</a:t>
            </a:r>
            <a:endParaRPr lang="it-IT" sz="1050" i="1" dirty="0">
              <a:solidFill>
                <a:schemeClr val="tx1"/>
              </a:solidFill>
            </a:endParaRPr>
          </a:p>
        </p:txBody>
      </p:sp>
      <p:sp>
        <p:nvSpPr>
          <p:cNvPr id="86" name="Rettangolo arrotondato 3">
            <a:extLst>
              <a:ext uri="{FF2B5EF4-FFF2-40B4-BE49-F238E27FC236}">
                <a16:creationId xmlns:a16="http://schemas.microsoft.com/office/drawing/2014/main" id="{A18C22AC-A65C-4F57-81BD-6F181B8564EE}"/>
              </a:ext>
            </a:extLst>
          </p:cNvPr>
          <p:cNvSpPr/>
          <p:nvPr/>
        </p:nvSpPr>
        <p:spPr>
          <a:xfrm>
            <a:off x="4572000" y="3027445"/>
            <a:ext cx="720078" cy="366021"/>
          </a:xfrm>
          <a:prstGeom prst="roundRect">
            <a:avLst/>
          </a:prstGeom>
          <a:solidFill>
            <a:schemeClr val="accent5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Interessi</a:t>
            </a:r>
          </a:p>
        </p:txBody>
      </p:sp>
      <p:sp>
        <p:nvSpPr>
          <p:cNvPr id="95" name="Rettangolo arrotondato 3">
            <a:extLst>
              <a:ext uri="{FF2B5EF4-FFF2-40B4-BE49-F238E27FC236}">
                <a16:creationId xmlns:a16="http://schemas.microsoft.com/office/drawing/2014/main" id="{10395A10-85D6-472C-8896-3962961A98B3}"/>
              </a:ext>
            </a:extLst>
          </p:cNvPr>
          <p:cNvSpPr/>
          <p:nvPr/>
        </p:nvSpPr>
        <p:spPr>
          <a:xfrm>
            <a:off x="4572000" y="2463738"/>
            <a:ext cx="720078" cy="484748"/>
          </a:xfrm>
          <a:prstGeom prst="roundRect">
            <a:avLst/>
          </a:prstGeom>
          <a:solidFill>
            <a:schemeClr val="accent5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Security package</a:t>
            </a:r>
          </a:p>
        </p:txBody>
      </p:sp>
      <p:sp>
        <p:nvSpPr>
          <p:cNvPr id="96" name="TextBox 8">
            <a:extLst>
              <a:ext uri="{FF2B5EF4-FFF2-40B4-BE49-F238E27FC236}">
                <a16:creationId xmlns:a16="http://schemas.microsoft.com/office/drawing/2014/main" id="{4014F0B8-CCAA-4AD7-B638-A89CD44CA2B8}"/>
              </a:ext>
            </a:extLst>
          </p:cNvPr>
          <p:cNvSpPr txBox="1"/>
          <p:nvPr/>
        </p:nvSpPr>
        <p:spPr bwMode="gray">
          <a:xfrm>
            <a:off x="5320494" y="2479784"/>
            <a:ext cx="3348372" cy="4847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chemeClr val="tx1"/>
                </a:solidFill>
              </a:rPr>
              <a:t>Emissioni </a:t>
            </a:r>
            <a:r>
              <a:rPr lang="it-IT" sz="1050" i="1" dirty="0">
                <a:solidFill>
                  <a:schemeClr val="tx1"/>
                </a:solidFill>
              </a:rPr>
              <a:t>senior</a:t>
            </a:r>
            <a:r>
              <a:rPr lang="it-IT" sz="1050" dirty="0">
                <a:solidFill>
                  <a:schemeClr val="tx1"/>
                </a:solidFill>
              </a:rPr>
              <a:t> </a:t>
            </a:r>
            <a:r>
              <a:rPr lang="it-IT" sz="1050" i="1" dirty="0" err="1">
                <a:solidFill>
                  <a:schemeClr val="tx1"/>
                </a:solidFill>
              </a:rPr>
              <a:t>unsecured</a:t>
            </a:r>
            <a:r>
              <a:rPr lang="it-IT" sz="1050" i="1" dirty="0">
                <a:solidFill>
                  <a:schemeClr val="tx1"/>
                </a:solidFill>
              </a:rPr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1050" i="1" dirty="0">
                <a:solidFill>
                  <a:schemeClr val="tx1"/>
                </a:solidFill>
              </a:rPr>
              <a:t>Possibile la richiesta di garanzie personali  infragruppo</a:t>
            </a:r>
          </a:p>
        </p:txBody>
      </p:sp>
      <p:sp>
        <p:nvSpPr>
          <p:cNvPr id="97" name="TextBox 8">
            <a:extLst>
              <a:ext uri="{FF2B5EF4-FFF2-40B4-BE49-F238E27FC236}">
                <a16:creationId xmlns:a16="http://schemas.microsoft.com/office/drawing/2014/main" id="{3669E0C7-3A2A-4F96-B687-6B3C53CE3A07}"/>
              </a:ext>
            </a:extLst>
          </p:cNvPr>
          <p:cNvSpPr txBox="1"/>
          <p:nvPr/>
        </p:nvSpPr>
        <p:spPr bwMode="gray">
          <a:xfrm>
            <a:off x="5320494" y="3048873"/>
            <a:ext cx="361718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chemeClr val="tx1"/>
                </a:solidFill>
              </a:rPr>
              <a:t>Tasso fisso (*) determinato in base a merito di credito e condizioni di mercato (**). </a:t>
            </a:r>
          </a:p>
        </p:txBody>
      </p:sp>
      <p:sp>
        <p:nvSpPr>
          <p:cNvPr id="98" name="Rettangolo arrotondato 3">
            <a:extLst>
              <a:ext uri="{FF2B5EF4-FFF2-40B4-BE49-F238E27FC236}">
                <a16:creationId xmlns:a16="http://schemas.microsoft.com/office/drawing/2014/main" id="{66B6A616-E2BF-4ACF-AF37-307892A0A951}"/>
              </a:ext>
            </a:extLst>
          </p:cNvPr>
          <p:cNvSpPr/>
          <p:nvPr/>
        </p:nvSpPr>
        <p:spPr>
          <a:xfrm>
            <a:off x="4572000" y="3471850"/>
            <a:ext cx="720078" cy="355256"/>
          </a:xfrm>
          <a:prstGeom prst="roundRect">
            <a:avLst/>
          </a:prstGeom>
          <a:solidFill>
            <a:schemeClr val="accent5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Use of </a:t>
            </a:r>
            <a:r>
              <a:rPr lang="it-IT" sz="1000" b="1" dirty="0" err="1"/>
              <a:t>Proceeds</a:t>
            </a:r>
            <a:endParaRPr lang="it-IT" sz="1000" b="1" dirty="0"/>
          </a:p>
        </p:txBody>
      </p:sp>
      <p:sp>
        <p:nvSpPr>
          <p:cNvPr id="99" name="TextBox 8">
            <a:extLst>
              <a:ext uri="{FF2B5EF4-FFF2-40B4-BE49-F238E27FC236}">
                <a16:creationId xmlns:a16="http://schemas.microsoft.com/office/drawing/2014/main" id="{32656E36-81A9-4F2D-A7D9-CA496E7EFC65}"/>
              </a:ext>
            </a:extLst>
          </p:cNvPr>
          <p:cNvSpPr txBox="1"/>
          <p:nvPr/>
        </p:nvSpPr>
        <p:spPr bwMode="gray">
          <a:xfrm>
            <a:off x="5320494" y="3487896"/>
            <a:ext cx="361718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chemeClr val="tx1"/>
                </a:solidFill>
              </a:rPr>
              <a:t>Investimenti in attivi materiali, immateriali o capitale circolante. Escluso rifinanziamento del debito esistente</a:t>
            </a:r>
          </a:p>
        </p:txBody>
      </p:sp>
      <p:sp>
        <p:nvSpPr>
          <p:cNvPr id="57" name="Slide Number Placeholder 1">
            <a:extLst>
              <a:ext uri="{FF2B5EF4-FFF2-40B4-BE49-F238E27FC236}">
                <a16:creationId xmlns:a16="http://schemas.microsoft.com/office/drawing/2014/main" id="{2EEBE8D5-205D-4B60-BD83-1D6EA1FAEF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84492" y="4912866"/>
            <a:ext cx="216000" cy="107156"/>
          </a:xfrm>
        </p:spPr>
        <p:txBody>
          <a:bodyPr vert="horz" lIns="0" tIns="0" rIns="0" bIns="0" rtlCol="0" anchor="ctr"/>
          <a:lstStyle/>
          <a:p>
            <a:pPr algn="r"/>
            <a:fld id="{203A53A7-282A-4415-88F2-E82CBF27AE30}" type="slidenum">
              <a:rPr lang="en-US" sz="1000" b="1" smtClean="0"/>
              <a:pPr algn="r"/>
              <a:t>6</a:t>
            </a:fld>
            <a:endParaRPr lang="en-US" sz="1000" b="1" dirty="0"/>
          </a:p>
        </p:txBody>
      </p:sp>
      <p:sp>
        <p:nvSpPr>
          <p:cNvPr id="29" name="Rettangolo arrotondato 3">
            <a:extLst>
              <a:ext uri="{FF2B5EF4-FFF2-40B4-BE49-F238E27FC236}">
                <a16:creationId xmlns:a16="http://schemas.microsoft.com/office/drawing/2014/main" id="{66B6A616-E2BF-4ACF-AF37-307892A0A951}"/>
              </a:ext>
            </a:extLst>
          </p:cNvPr>
          <p:cNvSpPr/>
          <p:nvPr/>
        </p:nvSpPr>
        <p:spPr>
          <a:xfrm>
            <a:off x="4572077" y="3908682"/>
            <a:ext cx="720078" cy="355256"/>
          </a:xfrm>
          <a:prstGeom prst="roundRect">
            <a:avLst/>
          </a:prstGeom>
          <a:solidFill>
            <a:schemeClr val="accent5">
              <a:lumMod val="1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it-IT" sz="1000" b="1" dirty="0"/>
              <a:t>Rating minimo</a:t>
            </a:r>
          </a:p>
        </p:txBody>
      </p:sp>
      <p:sp>
        <p:nvSpPr>
          <p:cNvPr id="30" name="TextBox 8">
            <a:extLst>
              <a:ext uri="{FF2B5EF4-FFF2-40B4-BE49-F238E27FC236}">
                <a16:creationId xmlns:a16="http://schemas.microsoft.com/office/drawing/2014/main" id="{32656E36-81A9-4F2D-A7D9-CA496E7EFC65}"/>
              </a:ext>
            </a:extLst>
          </p:cNvPr>
          <p:cNvSpPr txBox="1"/>
          <p:nvPr/>
        </p:nvSpPr>
        <p:spPr bwMode="gray">
          <a:xfrm>
            <a:off x="5320494" y="4005519"/>
            <a:ext cx="3617180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it-IT" sz="1050" dirty="0">
                <a:solidFill>
                  <a:schemeClr val="tx1"/>
                </a:solidFill>
              </a:rPr>
              <a:t>BB- sulla scala Standard &amp; Poor’s</a:t>
            </a:r>
          </a:p>
        </p:txBody>
      </p:sp>
      <p:sp>
        <p:nvSpPr>
          <p:cNvPr id="33" name="Titolo 23">
            <a:extLst>
              <a:ext uri="{FF2B5EF4-FFF2-40B4-BE49-F238E27FC236}">
                <a16:creationId xmlns:a16="http://schemas.microsoft.com/office/drawing/2014/main" id="{665C3DB6-08A1-4D7B-81DB-4093F3203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2676" y="185896"/>
            <a:ext cx="8735828" cy="707886"/>
          </a:xfrm>
        </p:spPr>
        <p:txBody>
          <a:bodyPr/>
          <a:lstStyle/>
          <a:p>
            <a:r>
              <a:rPr lang="it-IT" sz="2800" dirty="0"/>
              <a:t>Garanzia Campania Bond – II edizione</a:t>
            </a:r>
            <a:br>
              <a:rPr lang="it-IT" sz="2800" dirty="0"/>
            </a:br>
            <a:r>
              <a:rPr lang="it-IT" sz="1800" b="0" i="1" dirty="0"/>
              <a:t>Caratteristiche delle PMI candidate emittenti e dei Minibond</a:t>
            </a:r>
            <a:endParaRPr lang="it-IT" sz="2800" b="0" i="1" dirty="0"/>
          </a:p>
        </p:txBody>
      </p:sp>
      <p:sp>
        <p:nvSpPr>
          <p:cNvPr id="34" name="TextBox 8">
            <a:extLst>
              <a:ext uri="{FF2B5EF4-FFF2-40B4-BE49-F238E27FC236}">
                <a16:creationId xmlns:a16="http://schemas.microsoft.com/office/drawing/2014/main" id="{591F65C0-B171-437B-A9BB-46DEAF42C8EA}"/>
              </a:ext>
            </a:extLst>
          </p:cNvPr>
          <p:cNvSpPr txBox="1"/>
          <p:nvPr/>
        </p:nvSpPr>
        <p:spPr bwMode="gray">
          <a:xfrm>
            <a:off x="193000" y="1404116"/>
            <a:ext cx="4270988" cy="285982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lvl="1">
              <a:lnSpc>
                <a:spcPts val="1400"/>
              </a:lnSpc>
              <a:buClr>
                <a:srgbClr val="00724B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1100" u="sng" dirty="0">
                <a:solidFill>
                  <a:schemeClr val="tx1"/>
                </a:solidFill>
              </a:rPr>
              <a:t>Possono candidarsi</a:t>
            </a:r>
            <a:r>
              <a:rPr lang="it-IT" sz="1100" dirty="0">
                <a:solidFill>
                  <a:schemeClr val="tx1"/>
                </a:solidFill>
              </a:rPr>
              <a:t> le imprese che: </a:t>
            </a:r>
          </a:p>
          <a:p>
            <a:pPr marL="357188" lvl="2" indent="-163513">
              <a:lnSpc>
                <a:spcPts val="1400"/>
              </a:lnSpc>
              <a:buClr>
                <a:srgbClr val="00724B"/>
              </a:buClr>
              <a:buSzPct val="100000"/>
              <a:buFont typeface="+mj-lt"/>
              <a:buAutoNum type="romanLcPeriod"/>
            </a:pPr>
            <a:r>
              <a:rPr lang="it-IT" sz="1100" dirty="0">
                <a:solidFill>
                  <a:schemeClr val="tx1"/>
                </a:solidFill>
              </a:rPr>
              <a:t>sono </a:t>
            </a:r>
            <a:r>
              <a:rPr lang="it-IT" sz="1100" b="1" dirty="0">
                <a:solidFill>
                  <a:schemeClr val="tx1"/>
                </a:solidFill>
              </a:rPr>
              <a:t>PMI</a:t>
            </a:r>
            <a:r>
              <a:rPr lang="it-IT" sz="1100" dirty="0">
                <a:solidFill>
                  <a:schemeClr val="tx1"/>
                </a:solidFill>
              </a:rPr>
              <a:t>; </a:t>
            </a:r>
          </a:p>
          <a:p>
            <a:pPr marL="357188" lvl="2" indent="-163513">
              <a:lnSpc>
                <a:spcPts val="1400"/>
              </a:lnSpc>
              <a:buClr>
                <a:srgbClr val="00724B"/>
              </a:buClr>
              <a:buSzPct val="100000"/>
              <a:buFont typeface="+mj-lt"/>
              <a:buAutoNum type="romanLcPeriod"/>
            </a:pPr>
            <a:r>
              <a:rPr lang="it-IT" sz="1100" dirty="0">
                <a:solidFill>
                  <a:schemeClr val="tx1"/>
                </a:solidFill>
              </a:rPr>
              <a:t>hanno una </a:t>
            </a:r>
            <a:r>
              <a:rPr lang="it-IT" sz="1100" b="1" dirty="0">
                <a:solidFill>
                  <a:schemeClr val="tx1"/>
                </a:solidFill>
              </a:rPr>
              <a:t>sede operativa in Campania</a:t>
            </a:r>
            <a:r>
              <a:rPr lang="it-IT" sz="1100" dirty="0">
                <a:solidFill>
                  <a:schemeClr val="tx1"/>
                </a:solidFill>
              </a:rPr>
              <a:t>; </a:t>
            </a:r>
          </a:p>
          <a:p>
            <a:pPr marL="357188" lvl="2" indent="-163513">
              <a:lnSpc>
                <a:spcPts val="1400"/>
              </a:lnSpc>
              <a:buClr>
                <a:srgbClr val="00724B"/>
              </a:buClr>
              <a:buSzPct val="100000"/>
              <a:buFont typeface="+mj-lt"/>
              <a:buAutoNum type="romanLcPeriod"/>
            </a:pPr>
            <a:r>
              <a:rPr lang="it-IT" sz="1100" dirty="0">
                <a:solidFill>
                  <a:schemeClr val="tx1"/>
                </a:solidFill>
              </a:rPr>
              <a:t>hanno un </a:t>
            </a:r>
            <a:r>
              <a:rPr lang="it-IT" sz="1100" b="1" dirty="0">
                <a:solidFill>
                  <a:schemeClr val="tx1"/>
                </a:solidFill>
              </a:rPr>
              <a:t>Rating</a:t>
            </a:r>
            <a:r>
              <a:rPr lang="it-IT" sz="1100" dirty="0">
                <a:solidFill>
                  <a:schemeClr val="tx1"/>
                </a:solidFill>
              </a:rPr>
              <a:t> valido rilasciato da una Agenzia ECAI, </a:t>
            </a:r>
            <a:r>
              <a:rPr lang="it-IT" sz="1100" b="1" dirty="0">
                <a:solidFill>
                  <a:schemeClr val="tx1"/>
                </a:solidFill>
              </a:rPr>
              <a:t>almeno pari a BB-</a:t>
            </a:r>
            <a:r>
              <a:rPr lang="it-IT" sz="1100" dirty="0">
                <a:solidFill>
                  <a:schemeClr val="tx1"/>
                </a:solidFill>
              </a:rPr>
              <a:t> sulla scala Standard &amp; Poor’s.</a:t>
            </a:r>
          </a:p>
          <a:p>
            <a:pPr lvl="1">
              <a:lnSpc>
                <a:spcPts val="1400"/>
              </a:lnSpc>
              <a:buClr>
                <a:srgbClr val="00724B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1100" u="sng" dirty="0">
                <a:solidFill>
                  <a:schemeClr val="tx1"/>
                </a:solidFill>
              </a:rPr>
              <a:t>Alternativamente</a:t>
            </a:r>
            <a:r>
              <a:rPr lang="it-IT" sz="1100" dirty="0">
                <a:solidFill>
                  <a:schemeClr val="tx1"/>
                </a:solidFill>
              </a:rPr>
              <a:t>, le PMI campane </a:t>
            </a:r>
            <a:r>
              <a:rPr lang="it-IT" sz="1100" b="1" dirty="0">
                <a:solidFill>
                  <a:schemeClr val="tx1"/>
                </a:solidFill>
              </a:rPr>
              <a:t>non ancora in possesso di un valido Rating BB-</a:t>
            </a:r>
            <a:r>
              <a:rPr lang="it-IT" sz="1100" dirty="0">
                <a:solidFill>
                  <a:schemeClr val="tx1"/>
                </a:solidFill>
              </a:rPr>
              <a:t> possono candidarsi se rispettano i seguenti requisiti (il Rating di Credito dovrà comunque essere preso successivamente per permettere l’analisi di credito):</a:t>
            </a:r>
          </a:p>
          <a:p>
            <a:pPr marL="357188" lvl="2" indent="-163513">
              <a:lnSpc>
                <a:spcPts val="1400"/>
              </a:lnSpc>
              <a:buClr>
                <a:srgbClr val="00724B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1100" b="1" dirty="0">
                <a:solidFill>
                  <a:schemeClr val="tx1"/>
                </a:solidFill>
              </a:rPr>
              <a:t>bilanci approvati e depositati per gli ultimi tre esercizi</a:t>
            </a:r>
          </a:p>
          <a:p>
            <a:pPr marL="357188" lvl="2" indent="-163513">
              <a:lnSpc>
                <a:spcPts val="1400"/>
              </a:lnSpc>
              <a:buClr>
                <a:srgbClr val="00724B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1100" b="1" dirty="0">
                <a:solidFill>
                  <a:schemeClr val="tx1"/>
                </a:solidFill>
              </a:rPr>
              <a:t>non aver realizzato perdite </a:t>
            </a:r>
            <a:r>
              <a:rPr lang="it-IT" sz="1100" dirty="0">
                <a:solidFill>
                  <a:schemeClr val="tx1"/>
                </a:solidFill>
              </a:rPr>
              <a:t>in più di 1 degli ultimi 3 esercizi e,</a:t>
            </a:r>
          </a:p>
          <a:p>
            <a:pPr marL="357188" lvl="2" indent="-163513">
              <a:lnSpc>
                <a:spcPts val="1400"/>
              </a:lnSpc>
              <a:buClr>
                <a:srgbClr val="00724B"/>
              </a:buClr>
              <a:buSzPct val="100000"/>
              <a:buFont typeface="Arial" panose="020B0604020202020204" pitchFamily="34" charset="0"/>
              <a:buChar char="•"/>
            </a:pPr>
            <a:r>
              <a:rPr lang="it-IT" sz="1100" dirty="0">
                <a:solidFill>
                  <a:schemeClr val="tx1"/>
                </a:solidFill>
              </a:rPr>
              <a:t>da ultimo bilancio approvato, </a:t>
            </a:r>
            <a:r>
              <a:rPr lang="it-IT" sz="1100" b="1" dirty="0">
                <a:solidFill>
                  <a:schemeClr val="tx1"/>
                </a:solidFill>
              </a:rPr>
              <a:t>rispettano questi parametri</a:t>
            </a:r>
            <a:r>
              <a:rPr lang="it-IT" sz="1100" dirty="0">
                <a:solidFill>
                  <a:schemeClr val="tx1"/>
                </a:solidFill>
              </a:rPr>
              <a:t>:</a:t>
            </a:r>
          </a:p>
          <a:p>
            <a:pPr marL="536575" lvl="3" indent="-179388">
              <a:lnSpc>
                <a:spcPts val="1400"/>
              </a:lnSpc>
              <a:buClr>
                <a:srgbClr val="00724B"/>
              </a:buClr>
              <a:buSzPct val="100000"/>
              <a:buFont typeface="Wingdings" panose="05000000000000000000" pitchFamily="2" charset="2"/>
              <a:buChar char="§"/>
            </a:pPr>
            <a:r>
              <a:rPr lang="it-IT" sz="1100" dirty="0">
                <a:solidFill>
                  <a:schemeClr val="tx1"/>
                </a:solidFill>
              </a:rPr>
              <a:t>Ricavi di Vendita &gt; €10m</a:t>
            </a:r>
          </a:p>
          <a:p>
            <a:pPr marL="536575" lvl="3" indent="-179388">
              <a:lnSpc>
                <a:spcPts val="1400"/>
              </a:lnSpc>
              <a:buClr>
                <a:srgbClr val="00724B"/>
              </a:buClr>
              <a:buSzPct val="100000"/>
              <a:buFont typeface="Wingdings" panose="05000000000000000000" pitchFamily="2" charset="2"/>
              <a:buChar char="§"/>
            </a:pPr>
            <a:r>
              <a:rPr lang="it-IT" sz="1100" dirty="0">
                <a:solidFill>
                  <a:schemeClr val="tx1"/>
                </a:solidFill>
              </a:rPr>
              <a:t>PFN/EBITDA &lt; 5,0x</a:t>
            </a:r>
          </a:p>
          <a:p>
            <a:pPr marL="536575" lvl="3" indent="-179388">
              <a:lnSpc>
                <a:spcPts val="1400"/>
              </a:lnSpc>
              <a:buClr>
                <a:srgbClr val="00724B"/>
              </a:buClr>
              <a:buSzPct val="100000"/>
              <a:buFont typeface="Wingdings" panose="05000000000000000000" pitchFamily="2" charset="2"/>
              <a:buChar char="§"/>
            </a:pPr>
            <a:r>
              <a:rPr lang="it-IT" sz="1100" dirty="0">
                <a:solidFill>
                  <a:schemeClr val="tx1"/>
                </a:solidFill>
              </a:rPr>
              <a:t>PFN/PN &lt; 3,0x</a:t>
            </a:r>
          </a:p>
          <a:p>
            <a:pPr marL="536575" lvl="3" indent="-179388">
              <a:lnSpc>
                <a:spcPts val="1400"/>
              </a:lnSpc>
              <a:buClr>
                <a:srgbClr val="00724B"/>
              </a:buClr>
              <a:buSzPct val="100000"/>
              <a:buFont typeface="Wingdings" panose="05000000000000000000" pitchFamily="2" charset="2"/>
              <a:buChar char="§"/>
            </a:pPr>
            <a:r>
              <a:rPr lang="it-IT" sz="1100" dirty="0">
                <a:solidFill>
                  <a:schemeClr val="tx1"/>
                </a:solidFill>
              </a:rPr>
              <a:t>EBITDA/Ricavi di Vendita &gt; 4,0%</a:t>
            </a:r>
          </a:p>
        </p:txBody>
      </p:sp>
      <p:sp>
        <p:nvSpPr>
          <p:cNvPr id="35" name="TextBox 8">
            <a:extLst>
              <a:ext uri="{FF2B5EF4-FFF2-40B4-BE49-F238E27FC236}">
                <a16:creationId xmlns:a16="http://schemas.microsoft.com/office/drawing/2014/main" id="{409C610B-CFBA-4E85-8705-B15EA44983A0}"/>
              </a:ext>
            </a:extLst>
          </p:cNvPr>
          <p:cNvSpPr txBox="1"/>
          <p:nvPr/>
        </p:nvSpPr>
        <p:spPr bwMode="gray">
          <a:xfrm>
            <a:off x="212440" y="4299942"/>
            <a:ext cx="4251548" cy="720080"/>
          </a:xfrm>
          <a:prstGeom prst="rect">
            <a:avLst/>
          </a:prstGeom>
          <a:ln w="19050">
            <a:solidFill>
              <a:srgbClr val="00724B"/>
            </a:solidFill>
          </a:ln>
        </p:spPr>
        <p:txBody>
          <a:bodyPr vert="horz" wrap="square" lIns="0" tIns="0" rIns="0" bIns="0" rtlCol="0" anchor="ctr" anchorCtr="0">
            <a:noAutofit/>
          </a:bodyPr>
          <a:lstStyle>
            <a:lvl1pPr marL="0" lvl="0" indent="0" defTabSz="895350" eaLnBrk="1" hangingPunct="1">
              <a:buClr>
                <a:schemeClr val="tx2"/>
              </a:buClr>
              <a:defRPr>
                <a:solidFill>
                  <a:srgbClr val="17375E"/>
                </a:solidFill>
                <a:latin typeface="+mn-lt"/>
              </a:defRPr>
            </a:lvl1pPr>
            <a:lvl2pPr marL="193675" lvl="1" indent="-192088" defTabSz="895350" eaLnBrk="1" hangingPunct="1">
              <a:buClr>
                <a:schemeClr val="tx2"/>
              </a:buClr>
              <a:buSzPct val="125000"/>
              <a:buFont typeface="Arial" charset="0"/>
              <a:buChar char="▪"/>
              <a:defRPr>
                <a:solidFill>
                  <a:srgbClr val="17375E"/>
                </a:solidFill>
                <a:latin typeface="+mn-lt"/>
              </a:defRPr>
            </a:lvl2pPr>
            <a:lvl3pPr marL="457200" lvl="2" indent="-261938" defTabSz="895350" eaLnBrk="1" hangingPunct="1">
              <a:buClr>
                <a:schemeClr val="tx2"/>
              </a:buClr>
              <a:buSzPct val="120000"/>
              <a:buFont typeface="Arial" charset="0"/>
              <a:buChar char="–"/>
              <a:defRPr>
                <a:solidFill>
                  <a:srgbClr val="17375E"/>
                </a:solidFill>
                <a:latin typeface="+mn-lt"/>
              </a:defRPr>
            </a:lvl3pPr>
            <a:lvl4pPr marL="614363" lvl="3" indent="-155575" defTabSz="895350" eaLnBrk="1" hangingPunct="1">
              <a:buClr>
                <a:schemeClr val="tx2"/>
              </a:buClr>
              <a:buSzPct val="120000"/>
              <a:buFont typeface="Arial" charset="0"/>
              <a:buChar char="▫"/>
              <a:defRPr>
                <a:solidFill>
                  <a:srgbClr val="17375E"/>
                </a:solidFill>
                <a:latin typeface="+mn-lt"/>
              </a:defRPr>
            </a:lvl4pPr>
            <a:lvl5pPr marL="749808" lvl="4" indent="-130175" defTabSz="895350" eaLnBrk="1" hangingPunct="1">
              <a:buClr>
                <a:schemeClr val="tx2"/>
              </a:buClr>
              <a:buSzPct val="89000"/>
              <a:buFont typeface="Arial" charset="0"/>
              <a:buChar char="-"/>
              <a:defRPr>
                <a:solidFill>
                  <a:srgbClr val="17375E"/>
                </a:solidFill>
                <a:latin typeface="+mn-lt"/>
              </a:defRPr>
            </a:lvl5pPr>
            <a:lvl6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6pPr>
            <a:lvl7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7pPr>
            <a:lvl8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8pPr>
            <a:lvl9pPr marL="749808" indent="-130175" defTabSz="895350" fontAlgn="base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89000"/>
              <a:buFont typeface="Arial" charset="0"/>
              <a:buChar char="-"/>
              <a:defRPr>
                <a:latin typeface="+mn-lt"/>
              </a:defRPr>
            </a:lvl9pPr>
          </a:lstStyle>
          <a:p>
            <a:pPr marL="0" lvl="1" indent="84138">
              <a:buNone/>
            </a:pPr>
            <a:r>
              <a:rPr lang="it-IT" sz="800" b="1" dirty="0">
                <a:solidFill>
                  <a:schemeClr val="tx1"/>
                </a:solidFill>
              </a:rPr>
              <a:t>Nota bene</a:t>
            </a:r>
            <a:r>
              <a:rPr lang="it-IT" sz="800" dirty="0">
                <a:solidFill>
                  <a:schemeClr val="tx1"/>
                </a:solidFill>
              </a:rPr>
              <a:t>:  </a:t>
            </a:r>
          </a:p>
          <a:p>
            <a:pPr lvl="1" indent="-109538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chemeClr val="tx1"/>
                </a:solidFill>
              </a:rPr>
              <a:t>Le società dovranno essere </a:t>
            </a:r>
            <a:r>
              <a:rPr lang="it-IT" sz="800" b="1" dirty="0">
                <a:solidFill>
                  <a:schemeClr val="tx1"/>
                </a:solidFill>
              </a:rPr>
              <a:t>PMI e avere sede operativa in Campania sia alla candidatura che all’emissione</a:t>
            </a:r>
          </a:p>
          <a:p>
            <a:pPr lvl="1" indent="-109538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chemeClr val="tx1"/>
                </a:solidFill>
              </a:rPr>
              <a:t>Il </a:t>
            </a:r>
            <a:r>
              <a:rPr lang="it-IT" sz="800" b="1" dirty="0">
                <a:solidFill>
                  <a:schemeClr val="tx1"/>
                </a:solidFill>
              </a:rPr>
              <a:t>Rating di Credito</a:t>
            </a:r>
            <a:r>
              <a:rPr lang="it-IT" sz="800" dirty="0">
                <a:solidFill>
                  <a:schemeClr val="tx1"/>
                </a:solidFill>
              </a:rPr>
              <a:t>, senza vincoli sul giudizio, dovrà essere mantenuto </a:t>
            </a:r>
            <a:r>
              <a:rPr lang="it-IT" sz="800" b="1" dirty="0">
                <a:solidFill>
                  <a:schemeClr val="tx1"/>
                </a:solidFill>
              </a:rPr>
              <a:t>durante la vita del Minibond </a:t>
            </a:r>
          </a:p>
          <a:p>
            <a:pPr lvl="1" indent="-109538">
              <a:buFont typeface="Arial" panose="020B0604020202020204" pitchFamily="34" charset="0"/>
              <a:buChar char="•"/>
            </a:pPr>
            <a:r>
              <a:rPr lang="it-IT" sz="800" dirty="0">
                <a:solidFill>
                  <a:schemeClr val="tx1"/>
                </a:solidFill>
              </a:rPr>
              <a:t>Le decisioni di credito sono a </a:t>
            </a:r>
            <a:r>
              <a:rPr lang="it-IT" sz="800" b="1" u="sng" dirty="0">
                <a:solidFill>
                  <a:schemeClr val="tx1"/>
                </a:solidFill>
              </a:rPr>
              <a:t>insindacabile giudizio degli investitori   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CBA27A9F-185B-493E-94C2-052B132270DD}"/>
              </a:ext>
            </a:extLst>
          </p:cNvPr>
          <p:cNvSpPr txBox="1"/>
          <p:nvPr/>
        </p:nvSpPr>
        <p:spPr>
          <a:xfrm>
            <a:off x="4481802" y="4371950"/>
            <a:ext cx="44826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800" dirty="0">
                <a:solidFill>
                  <a:schemeClr val="tx1"/>
                </a:solidFill>
              </a:rPr>
              <a:t>(*) </a:t>
            </a:r>
            <a:r>
              <a:rPr lang="it-IT" sz="800" dirty="0"/>
              <a:t>Salvo diverso accordo tra l’Arranger e Sviluppo Campania di avere un tasso variabile </a:t>
            </a:r>
          </a:p>
          <a:p>
            <a:r>
              <a:rPr lang="it-IT" sz="800" dirty="0"/>
              <a:t>(**) Il tasso cedolare verrà definito dopo le delibere di credito di ciascuno Slot e non coprirà l’eventuale componente onerosa della garanzia pubblica (si veda slide 7)</a:t>
            </a:r>
          </a:p>
        </p:txBody>
      </p:sp>
      <p:sp>
        <p:nvSpPr>
          <p:cNvPr id="38" name="Pentagono 27">
            <a:extLst>
              <a:ext uri="{FF2B5EF4-FFF2-40B4-BE49-F238E27FC236}">
                <a16:creationId xmlns:a16="http://schemas.microsoft.com/office/drawing/2014/main" id="{ED60D965-AA55-4B6F-BD85-B38646F61888}"/>
              </a:ext>
            </a:extLst>
          </p:cNvPr>
          <p:cNvSpPr/>
          <p:nvPr/>
        </p:nvSpPr>
        <p:spPr>
          <a:xfrm>
            <a:off x="186257" y="1103766"/>
            <a:ext cx="4284474" cy="260562"/>
          </a:xfrm>
          <a:prstGeom prst="roundRect">
            <a:avLst/>
          </a:prstGeom>
          <a:solidFill>
            <a:srgbClr val="0072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it-IT" sz="1050" b="1" dirty="0">
                <a:solidFill>
                  <a:schemeClr val="bg1"/>
                </a:solidFill>
              </a:rPr>
              <a:t>Criteri per poter inoltrare la candidatura</a:t>
            </a:r>
            <a:endParaRPr lang="it-IT" sz="1050" dirty="0">
              <a:solidFill>
                <a:schemeClr val="bg1"/>
              </a:solidFill>
            </a:endParaRPr>
          </a:p>
        </p:txBody>
      </p:sp>
      <p:sp>
        <p:nvSpPr>
          <p:cNvPr id="39" name="Pentagono 27">
            <a:extLst>
              <a:ext uri="{FF2B5EF4-FFF2-40B4-BE49-F238E27FC236}">
                <a16:creationId xmlns:a16="http://schemas.microsoft.com/office/drawing/2014/main" id="{163BA114-C6CA-44C0-864E-E698741E3D36}"/>
              </a:ext>
            </a:extLst>
          </p:cNvPr>
          <p:cNvSpPr/>
          <p:nvPr/>
        </p:nvSpPr>
        <p:spPr>
          <a:xfrm>
            <a:off x="4572000" y="1101697"/>
            <a:ext cx="4392488" cy="260562"/>
          </a:xfrm>
          <a:prstGeom prst="round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it-IT" sz="1050" b="1" dirty="0">
                <a:solidFill>
                  <a:schemeClr val="bg1"/>
                </a:solidFill>
              </a:rPr>
              <a:t>Caratteristiche dei Minibond</a:t>
            </a:r>
            <a:endParaRPr lang="it-IT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27455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ggetto 4" hidden="1">
            <a:extLst>
              <a:ext uri="{FF2B5EF4-FFF2-40B4-BE49-F238E27FC236}">
                <a16:creationId xmlns:a16="http://schemas.microsoft.com/office/drawing/2014/main" id="{44A4A188-3052-4209-AC1F-88488F9BF82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582151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tangolo 3" hidden="1">
            <a:extLst>
              <a:ext uri="{FF2B5EF4-FFF2-40B4-BE49-F238E27FC236}">
                <a16:creationId xmlns:a16="http://schemas.microsoft.com/office/drawing/2014/main" id="{65256B96-E290-4404-8583-82A0C9163C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it-IT" sz="28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0" name="Title 1"/>
          <p:cNvSpPr>
            <a:spLocks noGrp="1"/>
          </p:cNvSpPr>
          <p:nvPr>
            <p:ph type="title"/>
          </p:nvPr>
        </p:nvSpPr>
        <p:spPr>
          <a:xfrm>
            <a:off x="372331" y="185083"/>
            <a:ext cx="8520161" cy="707886"/>
          </a:xfrm>
        </p:spPr>
        <p:txBody>
          <a:bodyPr/>
          <a:lstStyle/>
          <a:p>
            <a:pPr eaLnBrk="1" hangingPunct="1"/>
            <a:r>
              <a:rPr lang="it-IT" sz="2800" dirty="0"/>
              <a:t>Garanzia Campania Bond – II edizione </a:t>
            </a:r>
            <a:br>
              <a:rPr lang="it-IT" sz="2800" dirty="0"/>
            </a:br>
            <a:r>
              <a:rPr lang="it-IT" altLang="it-IT" sz="1800" b="0" i="1" dirty="0"/>
              <a:t>Focus: componente onerosa garanzia pubblica </a:t>
            </a:r>
            <a:endParaRPr lang="it-IT" altLang="it-IT" sz="2800" b="0" i="1" dirty="0"/>
          </a:p>
        </p:txBody>
      </p:sp>
      <p:sp>
        <p:nvSpPr>
          <p:cNvPr id="6" name="AutoShape 47" descr="Risultati immagini per upload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AutoShape 49" descr="Risultati immagini per upload ic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29" name="Rectangle 28"/>
          <p:cNvSpPr/>
          <p:nvPr/>
        </p:nvSpPr>
        <p:spPr>
          <a:xfrm>
            <a:off x="294841" y="1127153"/>
            <a:ext cx="8784976" cy="515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defRPr/>
            </a:pPr>
            <a:r>
              <a:rPr lang="it-IT" altLang="it-IT" sz="1200" dirty="0"/>
              <a:t>I </a:t>
            </a:r>
            <a:r>
              <a:rPr lang="it-IT" altLang="it-IT" sz="1200" dirty="0" err="1"/>
              <a:t>Minibond</a:t>
            </a:r>
            <a:r>
              <a:rPr lang="it-IT" altLang="it-IT" sz="1200" dirty="0"/>
              <a:t> emessi beneficiano di una </a:t>
            </a:r>
            <a:r>
              <a:rPr lang="it-IT" altLang="it-IT" sz="1200" b="1" dirty="0">
                <a:solidFill>
                  <a:srgbClr val="0F7B58"/>
                </a:solidFill>
              </a:rPr>
              <a:t>garanzia pubblica gestita da Sviluppo Campania </a:t>
            </a:r>
            <a:r>
              <a:rPr lang="it-IT" altLang="it-IT" sz="1200" dirty="0"/>
              <a:t>che prevede il pagamento di una  </a:t>
            </a:r>
            <a:r>
              <a:rPr lang="it-IT" sz="1200" dirty="0">
                <a:solidFill>
                  <a:schemeClr val="tx1"/>
                </a:solidFill>
              </a:rPr>
              <a:t>commissione in funzione del rating della singola PMI emittente</a:t>
            </a:r>
          </a:p>
        </p:txBody>
      </p:sp>
      <p:graphicFrame>
        <p:nvGraphicFramePr>
          <p:cNvPr id="2" name="Tabella 2">
            <a:extLst>
              <a:ext uri="{FF2B5EF4-FFF2-40B4-BE49-F238E27FC236}">
                <a16:creationId xmlns:a16="http://schemas.microsoft.com/office/drawing/2014/main" id="{20395E4D-BBF0-4F37-9E88-79183E420C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361965"/>
              </p:ext>
            </p:extLst>
          </p:nvPr>
        </p:nvGraphicFramePr>
        <p:xfrm>
          <a:off x="829463" y="1831082"/>
          <a:ext cx="7485074" cy="1733810"/>
        </p:xfrm>
        <a:graphic>
          <a:graphicData uri="http://schemas.openxmlformats.org/drawingml/2006/table">
            <a:tbl>
              <a:tblPr firstRow="1" bandRow="1">
                <a:tableStyleId>{E8034E78-7F5D-4C2E-B375-FC64B27BC917}</a:tableStyleId>
              </a:tblPr>
              <a:tblGrid>
                <a:gridCol w="2283035">
                  <a:extLst>
                    <a:ext uri="{9D8B030D-6E8A-4147-A177-3AD203B41FA5}">
                      <a16:colId xmlns:a16="http://schemas.microsoft.com/office/drawing/2014/main" val="2567390274"/>
                    </a:ext>
                  </a:extLst>
                </a:gridCol>
                <a:gridCol w="2214160">
                  <a:extLst>
                    <a:ext uri="{9D8B030D-6E8A-4147-A177-3AD203B41FA5}">
                      <a16:colId xmlns:a16="http://schemas.microsoft.com/office/drawing/2014/main" val="1417996851"/>
                    </a:ext>
                  </a:extLst>
                </a:gridCol>
                <a:gridCol w="2987879">
                  <a:extLst>
                    <a:ext uri="{9D8B030D-6E8A-4147-A177-3AD203B41FA5}">
                      <a16:colId xmlns:a16="http://schemas.microsoft.com/office/drawing/2014/main" val="2385398645"/>
                    </a:ext>
                  </a:extLst>
                </a:gridCol>
              </a:tblGrid>
              <a:tr h="433218">
                <a:tc>
                  <a:txBody>
                    <a:bodyPr/>
                    <a:lstStyle/>
                    <a:p>
                      <a:pPr algn="ctr"/>
                      <a:r>
                        <a:rPr lang="it-IT" sz="900" b="1" dirty="0"/>
                        <a:t>Rating</a:t>
                      </a:r>
                    </a:p>
                    <a:p>
                      <a:pPr algn="ctr"/>
                      <a:r>
                        <a:rPr lang="it-IT" sz="900" b="1" dirty="0"/>
                        <a:t> (scala Standard &amp; Poor’s) </a:t>
                      </a:r>
                      <a:endParaRPr lang="it-IT" sz="900" dirty="0"/>
                    </a:p>
                  </a:txBody>
                  <a:tcPr anchor="ctr">
                    <a:solidFill>
                      <a:srgbClr val="0072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/>
                        <a:t>Commissione sull’importo garantito pro-tempore</a:t>
                      </a:r>
                    </a:p>
                  </a:txBody>
                  <a:tcPr anchor="ctr">
                    <a:solidFill>
                      <a:srgbClr val="00724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/>
                        <a:t>Stima* complessiva premio</a:t>
                      </a:r>
                    </a:p>
                    <a:p>
                      <a:pPr algn="ctr"/>
                      <a:r>
                        <a:rPr lang="it-IT" sz="900" dirty="0"/>
                        <a:t>per ogni milione di Euro emesso</a:t>
                      </a:r>
                    </a:p>
                  </a:txBody>
                  <a:tcPr anchor="ctr">
                    <a:solidFill>
                      <a:srgbClr val="00724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1118615"/>
                  </a:ext>
                </a:extLst>
              </a:tr>
              <a:tr h="325148"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Area 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0,14%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€ 5.600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7431784"/>
                  </a:ext>
                </a:extLst>
              </a:tr>
              <a:tr h="325148"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Area BBB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0,20%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€ 8.000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0391934"/>
                  </a:ext>
                </a:extLst>
              </a:tr>
              <a:tr h="325148"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BB+/BB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0,50%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€ 20.000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9181122"/>
                  </a:ext>
                </a:extLst>
              </a:tr>
              <a:tr h="325148"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BB-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0,95%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900" dirty="0">
                          <a:solidFill>
                            <a:schemeClr val="tx1"/>
                          </a:solidFill>
                        </a:rPr>
                        <a:t>€ 38.000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46441868"/>
                  </a:ext>
                </a:extLst>
              </a:tr>
            </a:tbl>
          </a:graphicData>
        </a:graphic>
      </p:graphicFrame>
      <p:sp>
        <p:nvSpPr>
          <p:cNvPr id="16" name="Rectangle 28">
            <a:extLst>
              <a:ext uri="{FF2B5EF4-FFF2-40B4-BE49-F238E27FC236}">
                <a16:creationId xmlns:a16="http://schemas.microsoft.com/office/drawing/2014/main" id="{C53951C3-49B0-4072-8F36-1DF28CD96FDE}"/>
              </a:ext>
            </a:extLst>
          </p:cNvPr>
          <p:cNvSpPr/>
          <p:nvPr/>
        </p:nvSpPr>
        <p:spPr>
          <a:xfrm>
            <a:off x="829463" y="3564894"/>
            <a:ext cx="7485074" cy="339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defRPr/>
            </a:pPr>
            <a:r>
              <a:rPr lang="it-IT" altLang="it-IT" sz="700" dirty="0"/>
              <a:t>*Stima effettuata ipotizzando un emissione con un piano di ammortamento con WAL pari a 4; si specifica che l’importo complessivo riportato in tabella verrà corrisposto a Sviluppo Campania in rate decrescenti in concomitanza con la data scadenza della cedola </a:t>
            </a:r>
            <a:endParaRPr lang="it-IT" sz="700" dirty="0">
              <a:solidFill>
                <a:schemeClr val="tx1"/>
              </a:solidFill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F5B51DE6-E997-4C3F-8EF1-96163CBF1AA5}"/>
              </a:ext>
            </a:extLst>
          </p:cNvPr>
          <p:cNvSpPr txBox="1"/>
          <p:nvPr/>
        </p:nvSpPr>
        <p:spPr>
          <a:xfrm>
            <a:off x="464592" y="4083918"/>
            <a:ext cx="78000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dirty="0"/>
              <a:t>Ciascuna impresa potrà decidere di non pagare alcuna commissione sulla garanzia o solo una quota di essa, beneficiando di un contributo pubblico concesso da Sviluppo Campania secondo le modalità e nei limiti di cui al Regolamento UE n. 1407/2013 (de </a:t>
            </a:r>
            <a:r>
              <a:rPr lang="it-IT" sz="1200" dirty="0" err="1"/>
              <a:t>minimis</a:t>
            </a:r>
            <a:r>
              <a:rPr lang="it-IT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9400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entagon 9"/>
          <p:cNvSpPr/>
          <p:nvPr/>
        </p:nvSpPr>
        <p:spPr>
          <a:xfrm>
            <a:off x="1232576" y="1275606"/>
            <a:ext cx="6471772" cy="117252"/>
          </a:xfrm>
          <a:prstGeom prst="homePlat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/>
          </a:p>
        </p:txBody>
      </p:sp>
      <p:graphicFrame>
        <p:nvGraphicFramePr>
          <p:cNvPr id="5" name="Oggetto 4" hidden="1">
            <a:extLst>
              <a:ext uri="{FF2B5EF4-FFF2-40B4-BE49-F238E27FC236}">
                <a16:creationId xmlns:a16="http://schemas.microsoft.com/office/drawing/2014/main" id="{44A4A188-3052-4209-AC1F-88488F9BF82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484222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5" imgW="270" imgH="270" progId="TCLayout.ActiveDocument.1">
                  <p:embed/>
                </p:oleObj>
              </mc:Choice>
              <mc:Fallback>
                <p:oleObj name="Diapositiva think-cell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ttangolo 3" hidden="1">
            <a:extLst>
              <a:ext uri="{FF2B5EF4-FFF2-40B4-BE49-F238E27FC236}">
                <a16:creationId xmlns:a16="http://schemas.microsoft.com/office/drawing/2014/main" id="{65256B96-E290-4404-8583-82A0C9163CE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it-IT" sz="2800" b="1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60" name="Title 1"/>
          <p:cNvSpPr>
            <a:spLocks noGrp="1"/>
          </p:cNvSpPr>
          <p:nvPr>
            <p:ph type="title"/>
          </p:nvPr>
        </p:nvSpPr>
        <p:spPr>
          <a:xfrm>
            <a:off x="372331" y="185083"/>
            <a:ext cx="6592887" cy="707886"/>
          </a:xfrm>
        </p:spPr>
        <p:txBody>
          <a:bodyPr/>
          <a:lstStyle/>
          <a:p>
            <a:pPr eaLnBrk="1" hangingPunct="1"/>
            <a:r>
              <a:rPr lang="it-IT" sz="2800" dirty="0"/>
              <a:t>Garanzia Campania Bond – II edizione </a:t>
            </a:r>
            <a:br>
              <a:rPr lang="it-IT" sz="2800" dirty="0"/>
            </a:br>
            <a:r>
              <a:rPr lang="it-IT" altLang="it-IT" sz="1800" b="0" i="1" dirty="0"/>
              <a:t>I principali step del processo</a:t>
            </a:r>
            <a:endParaRPr lang="it-IT" altLang="it-IT" sz="2800" b="0" i="1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56855734"/>
              </p:ext>
            </p:extLst>
          </p:nvPr>
        </p:nvGraphicFramePr>
        <p:xfrm>
          <a:off x="1327026" y="41151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028" name="Picture 4" descr="Risultati immagini per conference ic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249" y="1605508"/>
            <a:ext cx="642206" cy="642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isultati immagini per contract ic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588" y="1699074"/>
            <a:ext cx="548640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TextBox 63"/>
          <p:cNvSpPr txBox="1"/>
          <p:nvPr/>
        </p:nvSpPr>
        <p:spPr>
          <a:xfrm>
            <a:off x="1350690" y="3327834"/>
            <a:ext cx="1341512" cy="900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it-IT" sz="1000" dirty="0"/>
              <a:t>Raccolta delle informazioni e dei documenti necessari all’adesione:</a:t>
            </a:r>
            <a:endParaRPr lang="it-IT" sz="1000" i="0" baseline="0" dirty="0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971608" y="3327834"/>
            <a:ext cx="1547434" cy="900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it-IT" sz="1000" dirty="0"/>
              <a:t>Verifica requisiti di accesso e in caso positivo </a:t>
            </a:r>
            <a:r>
              <a:rPr lang="it-IT" sz="1000" i="1" dirty="0" err="1"/>
              <a:t>onboarding</a:t>
            </a:r>
            <a:r>
              <a:rPr lang="it-IT" sz="1000" dirty="0"/>
              <a:t> delle società emittenti da parte dell’Arranger e firma dei mandati (previo KYC)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175226" y="3290032"/>
            <a:ext cx="1295026" cy="900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it-IT" sz="1000" dirty="0"/>
              <a:t>Delibera da parte degli Investitori**, e, in caso di esito positivo e soddisfacente per l’emittente, emissione del </a:t>
            </a:r>
            <a:r>
              <a:rPr lang="it-IT" sz="1000" dirty="0" err="1"/>
              <a:t>Minibond</a:t>
            </a:r>
            <a:endParaRPr lang="it-IT" sz="1000" dirty="0"/>
          </a:p>
        </p:txBody>
      </p:sp>
      <p:sp>
        <p:nvSpPr>
          <p:cNvPr id="6" name="AutoShape 47" descr="Risultati immagini per upload ic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7" name="AutoShape 49" descr="Risultati immagini per upload ic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76" b="18879"/>
          <a:stretch/>
        </p:blipFill>
        <p:spPr>
          <a:xfrm>
            <a:off x="1452065" y="1687596"/>
            <a:ext cx="759162" cy="528906"/>
          </a:xfrm>
          <a:prstGeom prst="rect">
            <a:avLst/>
          </a:prstGeom>
        </p:spPr>
      </p:pic>
      <p:sp>
        <p:nvSpPr>
          <p:cNvPr id="9" name="Isosceles Triangle 8"/>
          <p:cNvSpPr/>
          <p:nvPr/>
        </p:nvSpPr>
        <p:spPr>
          <a:xfrm flipV="1">
            <a:off x="1597620" y="1408332"/>
            <a:ext cx="468052" cy="162018"/>
          </a:xfrm>
          <a:prstGeom prst="triangle">
            <a:avLst/>
          </a:prstGeom>
          <a:solidFill>
            <a:srgbClr val="0072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/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1098662" y="4371950"/>
            <a:ext cx="4716524" cy="32848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00724B"/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it-IT" altLang="it-IT" sz="1400" b="1" strike="noStrike" cap="none" normalizeH="0" baseline="0" dirty="0">
                <a:ln>
                  <a:noFill/>
                </a:ln>
                <a:solidFill>
                  <a:srgbClr val="16202C"/>
                </a:solidFill>
                <a:effectLst/>
                <a:latin typeface="+mj-lt"/>
                <a:ea typeface="Times New Roman" pitchFamily="18" charset="0"/>
              </a:rPr>
              <a:t>Visita: </a:t>
            </a:r>
            <a:r>
              <a:rPr lang="it-IT" sz="1400" b="1" dirty="0">
                <a:solidFill>
                  <a:srgbClr val="00724B"/>
                </a:solidFill>
                <a:hlinkClick r:id="rId15"/>
              </a:rPr>
              <a:t>https://www.garanziacampaniabond.it</a:t>
            </a:r>
            <a:endParaRPr lang="it-IT" sz="1400" b="1" dirty="0">
              <a:solidFill>
                <a:srgbClr val="00724B"/>
              </a:solidFill>
            </a:endParaRPr>
          </a:p>
        </p:txBody>
      </p:sp>
      <p:sp>
        <p:nvSpPr>
          <p:cNvPr id="21" name="Isosceles Triangle 20"/>
          <p:cNvSpPr/>
          <p:nvPr/>
        </p:nvSpPr>
        <p:spPr>
          <a:xfrm flipV="1">
            <a:off x="1674726" y="4136494"/>
            <a:ext cx="468052" cy="91440"/>
          </a:xfrm>
          <a:prstGeom prst="triangle">
            <a:avLst/>
          </a:prstGeom>
          <a:solidFill>
            <a:srgbClr val="0072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5266" y="1732468"/>
            <a:ext cx="505266" cy="505266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87524" y="4731990"/>
            <a:ext cx="65167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900" dirty="0"/>
              <a:t>* firmata digitalmente, dovrà essere inviata al seguente indirizzo PEC: </a:t>
            </a:r>
            <a:r>
              <a:rPr lang="it-IT" sz="900" dirty="0">
                <a:highlight>
                  <a:srgbClr val="FFFF00"/>
                </a:highlight>
                <a:hlinkClick r:id="rId17"/>
              </a:rPr>
              <a:t>garanziacampaniabond@postacertificata.mcc.it</a:t>
            </a:r>
            <a:r>
              <a:rPr lang="it-IT" sz="900" dirty="0">
                <a:highlight>
                  <a:srgbClr val="FFFF00"/>
                </a:highlight>
              </a:rPr>
              <a:t> </a:t>
            </a:r>
          </a:p>
          <a:p>
            <a:r>
              <a:rPr lang="it-IT" sz="900" dirty="0"/>
              <a:t>**L’esito della valutazione degli Investitori è insindacabile</a:t>
            </a:r>
          </a:p>
        </p:txBody>
      </p:sp>
      <p:sp>
        <p:nvSpPr>
          <p:cNvPr id="22" name="TextBox 65">
            <a:extLst>
              <a:ext uri="{FF2B5EF4-FFF2-40B4-BE49-F238E27FC236}">
                <a16:creationId xmlns:a16="http://schemas.microsoft.com/office/drawing/2014/main" id="{1DC10F08-DDCC-4907-B15E-DD3E083A0FB1}"/>
              </a:ext>
            </a:extLst>
          </p:cNvPr>
          <p:cNvSpPr txBox="1"/>
          <p:nvPr/>
        </p:nvSpPr>
        <p:spPr>
          <a:xfrm>
            <a:off x="4613493" y="3308786"/>
            <a:ext cx="1341512" cy="9001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it-IT" sz="1000" dirty="0"/>
              <a:t>Ottenimento del Rating, costruzione del pacchetto informativo da sottoporre alle valutazioni degli Investitori</a:t>
            </a:r>
          </a:p>
        </p:txBody>
      </p:sp>
    </p:spTree>
    <p:extLst>
      <p:ext uri="{BB962C8B-B14F-4D97-AF65-F5344CB8AC3E}">
        <p14:creationId xmlns:p14="http://schemas.microsoft.com/office/powerpoint/2010/main" val="2233428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51520" y="395900"/>
            <a:ext cx="8964996" cy="2679906"/>
          </a:xfrm>
        </p:spPr>
        <p:txBody>
          <a:bodyPr/>
          <a:lstStyle/>
          <a:p>
            <a:pPr>
              <a:lnSpc>
                <a:spcPct val="100000"/>
              </a:lnSpc>
            </a:pPr>
            <a:br>
              <a:rPr lang="en-GB" sz="5400" dirty="0">
                <a:solidFill>
                  <a:schemeClr val="tx1"/>
                </a:solidFill>
              </a:rPr>
            </a:br>
            <a:r>
              <a:rPr lang="it-IT" sz="5400" dirty="0" err="1"/>
              <a:t>Annex</a:t>
            </a:r>
            <a:endParaRPr lang="en-GB" sz="3600" dirty="0">
              <a:solidFill>
                <a:schemeClr val="tx1"/>
              </a:solidFill>
            </a:endParaRP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747F05F2-3A09-40D0-BB43-7C74D1429EF1}"/>
              </a:ext>
            </a:extLst>
          </p:cNvPr>
          <p:cNvSpPr/>
          <p:nvPr/>
        </p:nvSpPr>
        <p:spPr>
          <a:xfrm>
            <a:off x="7771780" y="169100"/>
            <a:ext cx="1080120" cy="324036"/>
          </a:xfrm>
          <a:prstGeom prst="ellipse">
            <a:avLst/>
          </a:prstGeom>
          <a:solidFill>
            <a:srgbClr val="698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400" b="1" dirty="0"/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29B4023E-8E1F-4882-B77F-34BA2AFBA4CE}"/>
              </a:ext>
            </a:extLst>
          </p:cNvPr>
          <p:cNvGrpSpPr/>
          <p:nvPr/>
        </p:nvGrpSpPr>
        <p:grpSpPr>
          <a:xfrm>
            <a:off x="143508" y="4069770"/>
            <a:ext cx="6156684" cy="648072"/>
            <a:chOff x="143508" y="4069770"/>
            <a:chExt cx="6156684" cy="648072"/>
          </a:xfrm>
        </p:grpSpPr>
        <p:pic>
          <p:nvPicPr>
            <p:cNvPr id="16" name="Picture 6">
              <a:extLst>
                <a:ext uri="{FF2B5EF4-FFF2-40B4-BE49-F238E27FC236}">
                  <a16:creationId xmlns:a16="http://schemas.microsoft.com/office/drawing/2014/main" id="{B545A0A4-709D-4467-A843-747845C9EE7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377" b="50000"/>
            <a:stretch/>
          </p:blipFill>
          <p:spPr bwMode="auto">
            <a:xfrm>
              <a:off x="143508" y="4069770"/>
              <a:ext cx="3453653" cy="648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2">
              <a:extLst>
                <a:ext uri="{FF2B5EF4-FFF2-40B4-BE49-F238E27FC236}">
                  <a16:creationId xmlns:a16="http://schemas.microsoft.com/office/drawing/2014/main" id="{6439A515-E578-410D-951E-05B8E0B4131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19872" y="4165900"/>
              <a:ext cx="1168400" cy="434840"/>
            </a:xfrm>
            <a:prstGeom prst="rect">
              <a:avLst/>
            </a:prstGeom>
            <a:solidFill>
              <a:schemeClr val="bg1"/>
            </a:solidFill>
          </p:spPr>
        </p:pic>
        <p:pic>
          <p:nvPicPr>
            <p:cNvPr id="19" name="Immagine 18">
              <a:extLst>
                <a:ext uri="{FF2B5EF4-FFF2-40B4-BE49-F238E27FC236}">
                  <a16:creationId xmlns:a16="http://schemas.microsoft.com/office/drawing/2014/main" id="{1F6CCD9C-4576-4438-82FB-D7FD28ACE680}"/>
                </a:ext>
              </a:extLst>
            </p:cNvPr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7622" y="4165900"/>
              <a:ext cx="1512570" cy="354965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9521763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KyzcdFsRBmwoM1CcNANB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3_Yr31JTEClm7cxWET98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2WSym3ZSLyUsFbgBNvC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2WSym3ZSLyUsFbgBNvC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2WSym3ZSLyUsFbgBNvC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KyzcdFsRBmwoM1CcNANB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3_Yr31JTEClm7cxWET98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KyzcdFsRBmwoM1CcNANBA"/>
</p:tagLst>
</file>

<file path=ppt/theme/theme1.xml><?xml version="1.0" encoding="utf-8"?>
<a:theme xmlns:a="http://schemas.openxmlformats.org/drawingml/2006/main" name="1_LSEG Capital Markets">
  <a:themeElements>
    <a:clrScheme name="LSE Capital Markets">
      <a:dk1>
        <a:srgbClr val="16202C"/>
      </a:dk1>
      <a:lt1>
        <a:srgbClr val="FFFFFF"/>
      </a:lt1>
      <a:dk2>
        <a:srgbClr val="737980"/>
      </a:dk2>
      <a:lt2>
        <a:srgbClr val="FFFFFF"/>
      </a:lt2>
      <a:accent1>
        <a:srgbClr val="6988AA"/>
      </a:accent1>
      <a:accent2>
        <a:srgbClr val="A6B8CD"/>
      </a:accent2>
      <a:accent3>
        <a:srgbClr val="B5C4D5"/>
      </a:accent3>
      <a:accent4>
        <a:srgbClr val="C3D0DD"/>
      </a:accent4>
      <a:accent5>
        <a:srgbClr val="DAE2EA"/>
      </a:accent5>
      <a:accent6>
        <a:srgbClr val="F3F6F9"/>
      </a:accent6>
      <a:hlink>
        <a:srgbClr val="0000FF"/>
      </a:hlink>
      <a:folHlink>
        <a:srgbClr val="800080"/>
      </a:folHlink>
    </a:clrScheme>
    <a:fontScheme name="LSE Grou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75000"/>
          </a:schemeClr>
        </a:solidFill>
        <a:ln>
          <a:noFill/>
        </a:ln>
      </a:spPr>
      <a:bodyPr rtlCol="0" anchor="ctr"/>
      <a:lstStyle>
        <a:defPPr algn="ctr">
          <a:defRPr sz="1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rmAutofit/>
      </a:bodyPr>
      <a:lstStyle>
        <a:defPPr>
          <a:lnSpc>
            <a:spcPts val="2000"/>
          </a:lnSpc>
          <a:defRPr sz="1800" b="1" i="0" baseline="0" dirty="0" smtClean="0">
            <a:solidFill>
              <a:schemeClr val="tx1"/>
            </a:solidFill>
          </a:defRPr>
        </a:defPPr>
      </a:lstStyle>
    </a:txDef>
  </a:objectDefaults>
  <a:extraClrSchemeLst/>
  <a:custClrLst>
    <a:custClr name="Warm Black 60%">
      <a:srgbClr val="747A81"/>
    </a:custClr>
    <a:custClr name="Warm Black 50%">
      <a:srgbClr val="8B9096"/>
    </a:custClr>
    <a:custClr name="Warm Black 40%">
      <a:srgbClr val="A2A6AB"/>
    </a:custClr>
    <a:custClr name="Warm Black 25%">
      <a:srgbClr val="C5C8CB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13278</TotalTime>
  <Words>1661</Words>
  <Application>Microsoft Office PowerPoint</Application>
  <PresentationFormat>Presentazione su schermo (16:9)</PresentationFormat>
  <Paragraphs>169</Paragraphs>
  <Slides>10</Slides>
  <Notes>7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Wingdings</vt:lpstr>
      <vt:lpstr>1_LSEG Capital Markets</vt:lpstr>
      <vt:lpstr>Diapositiva think-cell</vt:lpstr>
      <vt:lpstr> Garanzia Campania Bond II Seconda edizione del programma di finanziamento dedicato alle PMI campane   </vt:lpstr>
      <vt:lpstr>Garanzia Campania Bond – II edizione Uno strumento a supporto delle PMI campane</vt:lpstr>
      <vt:lpstr>Garanzia Campania Bond – I edizione Minibond emessi dalle PMI nei 9 slot (apr 2020 – dic 2021)</vt:lpstr>
      <vt:lpstr>Garanzia Campania Bond – II edizione Descrizione dell’operazione</vt:lpstr>
      <vt:lpstr>Garanzia Campania Bond – II edizione Struttura dell’operazione</vt:lpstr>
      <vt:lpstr>Garanzia Campania Bond – II edizione Caratteristiche delle PMI candidate emittenti e dei Minibond</vt:lpstr>
      <vt:lpstr>Garanzia Campania Bond – II edizione  Focus: componente onerosa garanzia pubblica </vt:lpstr>
      <vt:lpstr>Garanzia Campania Bond – II edizione  I principali step del processo</vt:lpstr>
      <vt:lpstr> Annex</vt:lpstr>
      <vt:lpstr>Garanzia Campania Bond – II edizione  Focus: i costi per le PMI</vt:lpstr>
    </vt:vector>
  </TitlesOfParts>
  <Company>The Template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Stolfa, Francesco (IT - Milano)</dc:creator>
  <cp:lastModifiedBy>Francesca Cammarota</cp:lastModifiedBy>
  <cp:revision>897</cp:revision>
  <cp:lastPrinted>2022-11-09T10:23:23Z</cp:lastPrinted>
  <dcterms:created xsi:type="dcterms:W3CDTF">2014-11-24T15:30:45Z</dcterms:created>
  <dcterms:modified xsi:type="dcterms:W3CDTF">2022-11-09T12:50:26Z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SEG Template">
    <vt:lpwstr>1</vt:lpwstr>
  </property>
  <property fmtid="{D5CDD505-2E9C-101B-9397-08002B2CF9AE}" pid="3" name="Category">
    <vt:lpwstr>Capital Markets</vt:lpwstr>
  </property>
  <property fmtid="{D5CDD505-2E9C-101B-9397-08002B2CF9AE}" pid="4" name="_NewReviewCycle">
    <vt:lpwstr/>
  </property>
</Properties>
</file>