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notesSlides/notesSlide1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3.xml" ContentType="application/vnd.openxmlformats-officedocument.themeOverride+xml"/>
  <Override PartName="/ppt/drawings/drawing2.xml" ContentType="application/vnd.openxmlformats-officedocument.drawingml.chartshapes+xml"/>
  <Override PartName="/ppt/notesSlides/notesSlide1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4.xml" ContentType="application/vnd.openxmlformats-officedocument.themeOverride+xml"/>
  <Override PartName="/ppt/drawings/drawing3.xml" ContentType="application/vnd.openxmlformats-officedocument.drawingml.chartshapes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7" r:id="rId2"/>
    <p:sldId id="299" r:id="rId3"/>
    <p:sldId id="298" r:id="rId4"/>
    <p:sldId id="300" r:id="rId5"/>
    <p:sldId id="301" r:id="rId6"/>
    <p:sldId id="275" r:id="rId7"/>
    <p:sldId id="313" r:id="rId8"/>
    <p:sldId id="314" r:id="rId9"/>
    <p:sldId id="302" r:id="rId10"/>
    <p:sldId id="303" r:id="rId11"/>
    <p:sldId id="304" r:id="rId12"/>
    <p:sldId id="289" r:id="rId13"/>
    <p:sldId id="305" r:id="rId14"/>
    <p:sldId id="306" r:id="rId15"/>
    <p:sldId id="307" r:id="rId16"/>
    <p:sldId id="292" r:id="rId17"/>
    <p:sldId id="308" r:id="rId18"/>
    <p:sldId id="309" r:id="rId19"/>
    <p:sldId id="285" r:id="rId20"/>
    <p:sldId id="311" r:id="rId21"/>
    <p:sldId id="312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 userDrawn="1">
          <p15:clr>
            <a:srgbClr val="A4A3A4"/>
          </p15:clr>
        </p15:guide>
        <p15:guide id="2" pos="3863" userDrawn="1">
          <p15:clr>
            <a:srgbClr val="A4A3A4"/>
          </p15:clr>
        </p15:guide>
        <p15:guide id="3" orient="horz" pos="254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Quattrociocchi Alessandra" initials="QA" lastIdx="2" clrIdx="0">
    <p:extLst>
      <p:ext uri="{19B8F6BF-5375-455C-9EA6-DF929625EA0E}">
        <p15:presenceInfo xmlns:p15="http://schemas.microsoft.com/office/powerpoint/2012/main" userId="S::AQuattrociocchi@confindustria.it::6ec79b4e-5a89-494e-b27c-53e60b1d5cb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983"/>
    <a:srgbClr val="10374B"/>
    <a:srgbClr val="005C9D"/>
    <a:srgbClr val="0069A7"/>
    <a:srgbClr val="0081BC"/>
    <a:srgbClr val="0092CB"/>
    <a:srgbClr val="53C1E4"/>
    <a:srgbClr val="00A2C0"/>
    <a:srgbClr val="00B2DF"/>
    <a:srgbClr val="00A3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5" autoAdjust="0"/>
    <p:restoredTop sz="93792" autoAdjust="0"/>
  </p:normalViewPr>
  <p:slideViewPr>
    <p:cSldViewPr snapToGrid="0" snapToObjects="1" showGuides="1">
      <p:cViewPr varScale="1">
        <p:scale>
          <a:sx n="67" d="100"/>
          <a:sy n="67" d="100"/>
        </p:scale>
        <p:origin x="428" y="44"/>
      </p:cViewPr>
      <p:guideLst>
        <p:guide orient="horz" pos="572"/>
        <p:guide pos="3863"/>
        <p:guide orient="horz" pos="25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chartUserShapes" Target="../drawings/drawing1.xml"/><Relationship Id="rId4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4.xml"/><Relationship Id="rId1" Type="http://schemas.microsoft.com/office/2011/relationships/chartStyle" Target="style4.xml"/><Relationship Id="rId5" Type="http://schemas.openxmlformats.org/officeDocument/2006/relationships/chartUserShapes" Target="../drawings/drawing2.xml"/><Relationship Id="rId4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5.xml"/><Relationship Id="rId1" Type="http://schemas.microsoft.com/office/2011/relationships/chartStyle" Target="style5.xml"/><Relationship Id="rId5" Type="http://schemas.openxmlformats.org/officeDocument/2006/relationships/chartUserShapes" Target="../drawings/drawing3.xml"/><Relationship Id="rId4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8.8661142966885237E-2"/>
          <c:y val="0"/>
          <c:w val="0.75794647819979633"/>
          <c:h val="1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E543-4E10-A55C-23E03A5682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E543-4E10-A55C-23E03A5682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E543-4E10-A55C-23E03A5682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E543-4E10-A55C-23E03A5682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E543-4E10-A55C-23E03A5682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E543-4E10-A55C-23E03A56820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E543-4E10-A55C-23E03A56820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E543-4E10-A55C-23E03A56820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1-E543-4E10-A55C-23E03A56820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3-E543-4E10-A55C-23E03A56820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5-E543-4E10-A55C-23E03A56820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7-E543-4E10-A55C-23E03A56820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9-E543-4E10-A55C-23E03A56820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B-E543-4E10-A55C-23E03A568206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D-E543-4E10-A55C-23E03A56820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F-E543-4E10-A55C-23E03A568206}"/>
              </c:ext>
            </c:extLst>
          </c:dPt>
          <c:dLbls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E543-4E10-A55C-23E03A568206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E543-4E10-A55C-23E03A568206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7-E543-4E10-A55C-23E03A568206}"/>
                </c:ext>
              </c:extLst>
            </c:dLbl>
            <c:dLbl>
              <c:idx val="1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9-E543-4E10-A55C-23E03A568206}"/>
                </c:ext>
              </c:extLst>
            </c:dLbl>
            <c:dLbl>
              <c:idx val="1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B-E543-4E10-A55C-23E03A568206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D-E543-4E10-A55C-23E03A5682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Foglio1!$A$2:$A$17</c:f>
              <c:strCache>
                <c:ptCount val="16"/>
                <c:pt idx="0">
                  <c:v>Prodotti e Servizi Industriali</c:v>
                </c:pt>
                <c:pt idx="1">
                  <c:v>Information Communication Technology</c:v>
                </c:pt>
                <c:pt idx="2">
                  <c:v>Edilizia e Materiali</c:v>
                </c:pt>
                <c:pt idx="3">
                  <c:v>Banche e Servizi Finanziari</c:v>
                </c:pt>
                <c:pt idx="4">
                  <c:v>Materie prime</c:v>
                </c:pt>
                <c:pt idx="5">
                  <c:v>Servizi Pubblici</c:v>
                </c:pt>
                <c:pt idx="6">
                  <c:v>Moda, Prodotti Casa/Persona</c:v>
                </c:pt>
                <c:pt idx="7">
                  <c:v>Chimica</c:v>
                </c:pt>
                <c:pt idx="8">
                  <c:v>Salute</c:v>
                </c:pt>
                <c:pt idx="9">
                  <c:v>Automobili e Componentistica</c:v>
                </c:pt>
                <c:pt idx="10">
                  <c:v>Alimentari</c:v>
                </c:pt>
                <c:pt idx="11">
                  <c:v>Media</c:v>
                </c:pt>
                <c:pt idx="12">
                  <c:v>Viaggi eTempo libero</c:v>
                </c:pt>
                <c:pt idx="13">
                  <c:v>Commercio</c:v>
                </c:pt>
                <c:pt idx="14">
                  <c:v>Assicurazioni</c:v>
                </c:pt>
                <c:pt idx="15">
                  <c:v>Altro</c:v>
                </c:pt>
              </c:strCache>
            </c:strRef>
          </c:cat>
          <c:val>
            <c:numRef>
              <c:f>Foglio1!$B$2:$B$17</c:f>
              <c:numCache>
                <c:formatCode>0%</c:formatCode>
                <c:ptCount val="16"/>
                <c:pt idx="0">
                  <c:v>0.18840000000000001</c:v>
                </c:pt>
                <c:pt idx="1">
                  <c:v>0.15460000000000002</c:v>
                </c:pt>
                <c:pt idx="2">
                  <c:v>0.11109999999999999</c:v>
                </c:pt>
                <c:pt idx="3">
                  <c:v>8.2100000000000006E-2</c:v>
                </c:pt>
                <c:pt idx="4">
                  <c:v>8.2100000000000006E-2</c:v>
                </c:pt>
                <c:pt idx="5">
                  <c:v>7.7300000000000008E-2</c:v>
                </c:pt>
                <c:pt idx="6">
                  <c:v>5.3099999999999994E-2</c:v>
                </c:pt>
                <c:pt idx="7">
                  <c:v>3.8599999999999995E-2</c:v>
                </c:pt>
                <c:pt idx="8">
                  <c:v>3.3799999999999997E-2</c:v>
                </c:pt>
                <c:pt idx="9">
                  <c:v>2.4199999999999999E-2</c:v>
                </c:pt>
                <c:pt idx="10">
                  <c:v>2.4199999999999999E-2</c:v>
                </c:pt>
                <c:pt idx="11">
                  <c:v>2.4199999999999999E-2</c:v>
                </c:pt>
                <c:pt idx="12">
                  <c:v>2.4199999999999999E-2</c:v>
                </c:pt>
                <c:pt idx="13">
                  <c:v>1.9299999999999998E-2</c:v>
                </c:pt>
                <c:pt idx="14">
                  <c:v>1.9299999999999998E-2</c:v>
                </c:pt>
                <c:pt idx="15">
                  <c:v>4.3499999999999997E-2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0-E543-4E10-A55C-23E03A568206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2-E543-4E10-A55C-23E03A5682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4-E543-4E10-A55C-23E03A5682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6-E543-4E10-A55C-23E03A56820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8-E543-4E10-A55C-23E03A568206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A-E543-4E10-A55C-23E03A56820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C-E543-4E10-A55C-23E03A56820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2E-E543-4E10-A55C-23E03A568206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0-E543-4E10-A55C-23E03A568206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2-E543-4E10-A55C-23E03A568206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4-E543-4E10-A55C-23E03A568206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6-E543-4E10-A55C-23E03A568206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8-E543-4E10-A55C-23E03A568206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A-E543-4E10-A55C-23E03A568206}"/>
              </c:ext>
            </c:extLst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C-E543-4E10-A55C-23E03A568206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3E-E543-4E10-A55C-23E03A568206}"/>
              </c:ext>
            </c:extLst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40-E543-4E10-A55C-23E03A568206}"/>
              </c:ext>
            </c:extLst>
          </c:dPt>
          <c:cat>
            <c:strRef>
              <c:f>Foglio1!$A$2:$A$17</c:f>
              <c:strCache>
                <c:ptCount val="16"/>
                <c:pt idx="0">
                  <c:v>Prodotti e Servizi Industriali</c:v>
                </c:pt>
                <c:pt idx="1">
                  <c:v>Information Communication Technology</c:v>
                </c:pt>
                <c:pt idx="2">
                  <c:v>Edilizia e Materiali</c:v>
                </c:pt>
                <c:pt idx="3">
                  <c:v>Banche e Servizi Finanziari</c:v>
                </c:pt>
                <c:pt idx="4">
                  <c:v>Materie prime</c:v>
                </c:pt>
                <c:pt idx="5">
                  <c:v>Servizi Pubblici</c:v>
                </c:pt>
                <c:pt idx="6">
                  <c:v>Moda, Prodotti Casa/Persona</c:v>
                </c:pt>
                <c:pt idx="7">
                  <c:v>Chimica</c:v>
                </c:pt>
                <c:pt idx="8">
                  <c:v>Salute</c:v>
                </c:pt>
                <c:pt idx="9">
                  <c:v>Automobili e Componentistica</c:v>
                </c:pt>
                <c:pt idx="10">
                  <c:v>Alimentari</c:v>
                </c:pt>
                <c:pt idx="11">
                  <c:v>Media</c:v>
                </c:pt>
                <c:pt idx="12">
                  <c:v>Viaggi eTempo libero</c:v>
                </c:pt>
                <c:pt idx="13">
                  <c:v>Commercio</c:v>
                </c:pt>
                <c:pt idx="14">
                  <c:v>Assicurazioni</c:v>
                </c:pt>
                <c:pt idx="15">
                  <c:v>Altro</c:v>
                </c:pt>
              </c:strCache>
            </c:strRef>
          </c:cat>
          <c:val>
            <c:numRef>
              <c:f>Foglio1!$C$2:$C$17</c:f>
              <c:numCache>
                <c:formatCode>General</c:formatCode>
                <c:ptCount val="16"/>
              </c:numCache>
            </c:numRef>
          </c:val>
          <c:extLst>
            <c:ext xmlns:c16="http://schemas.microsoft.com/office/drawing/2014/chart" uri="{C3380CC4-5D6E-409C-BE32-E72D297353CC}">
              <c16:uniqueId val="{00000041-E543-4E10-A55C-23E03A5682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40"/>
      </c:doughnutChart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5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6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7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8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9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0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1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2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3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4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egendEntry>
        <c:idx val="15"/>
        <c:txPr>
          <a:bodyPr rot="0" spcFirstLastPara="1" vertOverflow="ellipsis" vert="horz" wrap="square" anchor="ctr" anchorCtr="1"/>
          <a:lstStyle/>
          <a:p>
            <a:pPr>
              <a:defRPr sz="145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</c:legendEntry>
      <c:layout>
        <c:manualLayout>
          <c:xMode val="edge"/>
          <c:yMode val="edge"/>
          <c:x val="0.65297374413564169"/>
          <c:y val="4.7366732888923145E-2"/>
          <c:w val="0.34702625586435842"/>
          <c:h val="0.7744914603126452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solidFill>
              <a:srgbClr val="0000FF"/>
            </a:solidFill>
          </c:spPr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4A8-430B-9F05-6C96B9F0A42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4A8-430B-9F05-6C96B9F0A426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4A8-430B-9F05-6C96B9F0A426}"/>
              </c:ext>
            </c:extLst>
          </c:dPt>
          <c:dPt>
            <c:idx val="3"/>
            <c:bubble3D val="0"/>
            <c:spPr>
              <a:solidFill>
                <a:srgbClr val="00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4A8-430B-9F05-6C96B9F0A426}"/>
              </c:ext>
            </c:extLst>
          </c:dPt>
          <c:dLbls>
            <c:dLbl>
              <c:idx val="0"/>
              <c:layout>
                <c:manualLayout>
                  <c:x val="-8.3928413846419636E-2"/>
                  <c:y val="-0.36015786827116181"/>
                </c:manualLayout>
              </c:layout>
              <c:tx>
                <c:rich>
                  <a:bodyPr/>
                  <a:lstStyle/>
                  <a:p>
                    <a:fld id="{0A4ACD8F-C9C0-480B-AAB2-D503AB0F0675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(201 </a:t>
                    </a:r>
                    <a:r>
                      <a:rPr lang="en-US" sz="1800" dirty="0" err="1">
                        <a:solidFill>
                          <a:schemeClr val="tx1"/>
                        </a:solidFill>
                      </a:rPr>
                      <a:t>società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) 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4A8-430B-9F05-6C96B9F0A426}"/>
                </c:ext>
              </c:extLst>
            </c:dLbl>
            <c:dLbl>
              <c:idx val="1"/>
              <c:layout>
                <c:manualLayout>
                  <c:x val="-0.13350999106353839"/>
                  <c:y val="-5.9822203364565986E-3"/>
                </c:manualLayout>
              </c:layout>
              <c:tx>
                <c:rich>
                  <a:bodyPr/>
                  <a:lstStyle/>
                  <a:p>
                    <a:fld id="{3BA9FF6C-E02F-4CD6-A431-57F39D6C4DFB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(7 </a:t>
                    </a:r>
                    <a:r>
                      <a:rPr lang="en-US" sz="1800" dirty="0" err="1">
                        <a:solidFill>
                          <a:schemeClr val="tx1"/>
                        </a:solidFill>
                      </a:rPr>
                      <a:t>società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4A8-430B-9F05-6C96B9F0A426}"/>
                </c:ext>
              </c:extLst>
            </c:dLbl>
            <c:dLbl>
              <c:idx val="2"/>
              <c:layout>
                <c:manualLayout>
                  <c:x val="8.8536222499251152E-2"/>
                  <c:y val="-2.2908753615443596E-2"/>
                </c:manualLayout>
              </c:layout>
              <c:tx>
                <c:rich>
                  <a:bodyPr/>
                  <a:lstStyle/>
                  <a:p>
                    <a:fld id="{3097DCA0-EBA4-427A-A306-CF5D8D190DD5}" type="VALUE">
                      <a:rPr lang="en-US" smtClean="0">
                        <a:solidFill>
                          <a:schemeClr val="tx1"/>
                        </a:solidFill>
                      </a:rPr>
                      <a:pPr/>
                      <a:t>[VALORE]</a:t>
                    </a:fld>
                    <a:r>
                      <a:rPr lang="en-US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(3 </a:t>
                    </a:r>
                    <a:r>
                      <a:rPr lang="en-US" sz="1800" dirty="0" err="1">
                        <a:solidFill>
                          <a:schemeClr val="tx1"/>
                        </a:solidFill>
                      </a:rPr>
                      <a:t>società</a:t>
                    </a:r>
                    <a:r>
                      <a:rPr lang="en-US" sz="1800" dirty="0">
                        <a:solidFill>
                          <a:schemeClr val="tx1"/>
                        </a:solidFill>
                      </a:rPr>
                      <a:t>)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4A8-430B-9F05-6C96B9F0A4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si</c:v>
                </c:pt>
                <c:pt idx="1">
                  <c:v>no</c:v>
                </c:pt>
                <c:pt idx="2">
                  <c:v>non saprei</c:v>
                </c:pt>
              </c:strCache>
            </c:strRef>
          </c:cat>
          <c:val>
            <c:numRef>
              <c:f>Foglio1!$B$2:$B$4</c:f>
              <c:numCache>
                <c:formatCode>0%</c:formatCode>
                <c:ptCount val="3"/>
                <c:pt idx="0">
                  <c:v>0.95</c:v>
                </c:pt>
                <c:pt idx="1">
                  <c:v>0.03</c:v>
                </c:pt>
                <c:pt idx="2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4A8-430B-9F05-6C96B9F0A4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22323475440043"/>
          <c:y val="0.7813900858270949"/>
          <c:w val="0.42671096018431431"/>
          <c:h val="9.10905721341856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55952784642795561"/>
          <c:y val="7.5316216530157812E-2"/>
          <c:w val="0.39513729237312489"/>
          <c:h val="0.8325527475659775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dati</c:v>
                </c:pt>
              </c:strCache>
            </c:strRef>
          </c:tx>
          <c:spPr>
            <a:solidFill>
              <a:srgbClr val="92D05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3333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B29-4316-91B6-CE8C87C050F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B29-4316-91B6-CE8C87C050FC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B29-4316-91B6-CE8C87C050FC}"/>
              </c:ext>
            </c:extLst>
          </c:dPt>
          <c:dPt>
            <c:idx val="3"/>
            <c:invertIfNegative val="0"/>
            <c:bubble3D val="0"/>
            <c:spPr>
              <a:solidFill>
                <a:srgbClr val="9528F8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B29-4316-91B6-CE8C87C050FC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AB29-4316-91B6-CE8C87C050FC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AB29-4316-91B6-CE8C87C050FC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AB29-4316-91B6-CE8C87C050FC}"/>
              </c:ext>
            </c:extLst>
          </c:dPt>
          <c:dLbls>
            <c:dLbl>
              <c:idx val="1"/>
              <c:layout>
                <c:manualLayout>
                  <c:x val="3.9111443186390857E-3"/>
                  <c:y val="-5.5092263998398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B29-4316-91B6-CE8C87C050FC}"/>
                </c:ext>
              </c:extLst>
            </c:dLbl>
            <c:dLbl>
              <c:idx val="2"/>
              <c:layout>
                <c:manualLayout>
                  <c:x val="4.2888599919535609E-3"/>
                  <c:y val="3.6078417204380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B29-4316-91B6-CE8C87C050FC}"/>
                </c:ext>
              </c:extLst>
            </c:dLbl>
            <c:dLbl>
              <c:idx val="5"/>
              <c:layout>
                <c:manualLayout>
                  <c:x val="4.562043795620437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B29-4316-91B6-CE8C87C050FC}"/>
                </c:ext>
              </c:extLst>
            </c:dLbl>
            <c:dLbl>
              <c:idx val="6"/>
              <c:layout>
                <c:manualLayout>
                  <c:x val="1.7872718844096983E-2"/>
                  <c:y val="9.259062174070369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AB29-4316-91B6-CE8C87C050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agevola l'accesso ai bandi di gara della P.A. ed ha un ritorno positivo in termini di immagine e reputazione</c:v>
                </c:pt>
                <c:pt idx="1">
                  <c:v>permette di individuare eventuali gap organizzativi e riduce il rischio di sanzioni derivanti da non conformità</c:v>
                </c:pt>
                <c:pt idx="2">
                  <c:v>assicura rispetto normative correlate con riduzione di reati e cost-saving</c:v>
                </c:pt>
                <c:pt idx="3">
                  <c:v>permette un miglior posizionamento riguardante il Rating di Legalità</c:v>
                </c:pt>
                <c:pt idx="4">
                  <c:v>è l'occasione per riportare ad un'unica logica i processi e presidi aziendali a mitigazione del rischio reati 231</c:v>
                </c:pt>
                <c:pt idx="5">
                  <c:v>ha comportato una razionalizzazione dei processi/misure di controllo con riduzione costi monetari e di struttura</c:v>
                </c:pt>
                <c:pt idx="6">
                  <c:v>favorisce maggiore chiarezza organizzativa e bilanciamento tra poteri e responsabilità</c:v>
                </c:pt>
              </c:strCache>
            </c:strRef>
          </c:cat>
          <c:val>
            <c:numRef>
              <c:f>Foglio1!$B$2:$B$8</c:f>
              <c:numCache>
                <c:formatCode>0</c:formatCode>
                <c:ptCount val="7"/>
                <c:pt idx="0">
                  <c:v>44</c:v>
                </c:pt>
                <c:pt idx="1">
                  <c:v>162</c:v>
                </c:pt>
                <c:pt idx="2">
                  <c:v>73</c:v>
                </c:pt>
                <c:pt idx="3">
                  <c:v>15</c:v>
                </c:pt>
                <c:pt idx="4">
                  <c:v>62</c:v>
                </c:pt>
                <c:pt idx="5">
                  <c:v>45</c:v>
                </c:pt>
                <c:pt idx="6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B29-4316-91B6-CE8C87C050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942613656"/>
        <c:axId val="942610376"/>
        <c:axId val="0"/>
      </c:bar3DChart>
      <c:catAx>
        <c:axId val="942613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2610376"/>
        <c:crosses val="autoZero"/>
        <c:auto val="1"/>
        <c:lblAlgn val="ctr"/>
        <c:lblOffset val="100"/>
        <c:noMultiLvlLbl val="0"/>
      </c:catAx>
      <c:valAx>
        <c:axId val="942610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26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  <c:userShapes r:id="rId5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1437063139440005E-2"/>
          <c:y val="8.194911953014973E-2"/>
          <c:w val="0.84343514999281177"/>
          <c:h val="0.72610108672852758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Vendite</c:v>
                </c:pt>
              </c:strCache>
            </c:strRef>
          </c:tx>
          <c:spPr>
            <a:solidFill>
              <a:srgbClr val="0000FF"/>
            </a:solidFill>
          </c:spPr>
          <c:dPt>
            <c:idx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6F8E-4FA0-B277-0D3379F8576B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F8E-4FA0-B277-0D3379F8576B}"/>
              </c:ext>
            </c:extLst>
          </c:dPt>
          <c:dPt>
            <c:idx val="2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F8E-4FA0-B277-0D3379F8576B}"/>
              </c:ext>
            </c:extLst>
          </c:dPt>
          <c:dPt>
            <c:idx val="3"/>
            <c:bubble3D val="0"/>
            <c:spPr>
              <a:solidFill>
                <a:srgbClr val="0000FF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F8E-4FA0-B277-0D3379F8576B}"/>
              </c:ext>
            </c:extLst>
          </c:dPt>
          <c:dLbls>
            <c:dLbl>
              <c:idx val="0"/>
              <c:layout>
                <c:manualLayout>
                  <c:x val="-0.13338515556468777"/>
                  <c:y val="4.734517879529126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tx1"/>
                        </a:solidFill>
                      </a:rPr>
                      <a:t>25%</a:t>
                    </a:r>
                    <a:r>
                      <a:rPr lang="en-US" baseline="0" dirty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1800" baseline="0" dirty="0">
                        <a:solidFill>
                          <a:schemeClr val="tx1"/>
                        </a:solidFill>
                      </a:rPr>
                      <a:t>(52 </a:t>
                    </a:r>
                    <a:r>
                      <a:rPr lang="en-US" sz="1800" baseline="0" dirty="0" err="1">
                        <a:solidFill>
                          <a:schemeClr val="tx1"/>
                        </a:solidFill>
                      </a:rPr>
                      <a:t>società</a:t>
                    </a:r>
                    <a:r>
                      <a:rPr lang="en-US" sz="1800" baseline="0" dirty="0">
                        <a:solidFill>
                          <a:schemeClr val="tx1"/>
                        </a:solidFill>
                      </a:rPr>
                      <a:t>)</a:t>
                    </a:r>
                    <a:endParaRPr lang="en-US" sz="1800" dirty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F8E-4FA0-B277-0D3379F8576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F8E-4FA0-B277-0D3379F8576B}"/>
                </c:ext>
              </c:extLst>
            </c:dLbl>
            <c:dLbl>
              <c:idx val="2"/>
              <c:layout>
                <c:manualLayout>
                  <c:x val="0.1375863992597732"/>
                  <c:y val="0.111082299136581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rgbClr val="00206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33E025C-1162-4432-BBDF-95051E75171B}" type="VALUE">
                      <a:rPr lang="en-US" smtClean="0"/>
                      <a:pPr>
                        <a:defRPr sz="2400" b="1">
                          <a:solidFill>
                            <a:srgbClr val="002060"/>
                          </a:solidFill>
                        </a:defRPr>
                      </a:pPr>
                      <a:t>[VALORE]</a:t>
                    </a:fld>
                    <a:r>
                      <a:rPr lang="en-US" dirty="0"/>
                      <a:t> </a:t>
                    </a:r>
                    <a:r>
                      <a:rPr lang="en-US" sz="1600" dirty="0"/>
                      <a:t>(34 </a:t>
                    </a:r>
                    <a:r>
                      <a:rPr lang="en-US" sz="1600" dirty="0" err="1"/>
                      <a:t>società</a:t>
                    </a:r>
                    <a:r>
                      <a:rPr lang="en-US" sz="1600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rgbClr val="00206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939387837720934"/>
                      <c:h val="0.157529363003627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F8E-4FA0-B277-0D3379F8576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si</c:v>
                </c:pt>
                <c:pt idx="1">
                  <c:v>no</c:v>
                </c:pt>
                <c:pt idx="2">
                  <c:v>non saprei</c:v>
                </c:pt>
              </c:strCache>
            </c:strRef>
          </c:cat>
          <c:val>
            <c:numRef>
              <c:f>Foglio1!$B$2:$B$4</c:f>
              <c:numCache>
                <c:formatCode>0%</c:formatCode>
                <c:ptCount val="3"/>
                <c:pt idx="0">
                  <c:v>0.246</c:v>
                </c:pt>
                <c:pt idx="1">
                  <c:v>0.59199999999999997</c:v>
                </c:pt>
                <c:pt idx="2">
                  <c:v>0.161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F8E-4FA0-B277-0D3379F857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8574426340507014"/>
          <c:y val="0.8363948911716842"/>
          <c:w val="0.42851134835712001"/>
          <c:h val="0.1090718446617823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  <c:userShapes r:id="rId5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55486688200037948"/>
          <c:y val="7.0237067073586512E-2"/>
          <c:w val="0.39979825768332877"/>
          <c:h val="0.8376318608484487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dati</c:v>
                </c:pt>
              </c:strCache>
            </c:strRef>
          </c:tx>
          <c:spPr>
            <a:solidFill>
              <a:srgbClr val="92D050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3333CC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2E6D-400A-AC8A-290379E0EA3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E6D-400A-AC8A-290379E0EA36}"/>
              </c:ext>
            </c:extLst>
          </c:dPt>
          <c:dPt>
            <c:idx val="2"/>
            <c:invertIfNegative val="0"/>
            <c:bubble3D val="0"/>
            <c:spPr>
              <a:solidFill>
                <a:srgbClr val="00B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2E6D-400A-AC8A-290379E0EA36}"/>
              </c:ext>
            </c:extLst>
          </c:dPt>
          <c:dPt>
            <c:idx val="3"/>
            <c:invertIfNegative val="0"/>
            <c:bubble3D val="0"/>
            <c:spPr>
              <a:solidFill>
                <a:srgbClr val="9528F8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2E6D-400A-AC8A-290379E0EA36}"/>
              </c:ext>
            </c:extLst>
          </c:dPt>
          <c:dPt>
            <c:idx val="4"/>
            <c:invertIfNegative val="0"/>
            <c:bubble3D val="0"/>
            <c:spPr>
              <a:solidFill>
                <a:srgbClr val="FFFF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2E6D-400A-AC8A-290379E0EA36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2E6D-400A-AC8A-290379E0EA36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2E6D-400A-AC8A-290379E0EA36}"/>
              </c:ext>
            </c:extLst>
          </c:dPt>
          <c:dLbls>
            <c:dLbl>
              <c:idx val="1"/>
              <c:layout>
                <c:manualLayout>
                  <c:x val="3.9111443186390857E-3"/>
                  <c:y val="-5.50922639983988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6D-400A-AC8A-290379E0EA36}"/>
                </c:ext>
              </c:extLst>
            </c:dLbl>
            <c:dLbl>
              <c:idx val="2"/>
              <c:layout>
                <c:manualLayout>
                  <c:x val="4.2888599919535609E-3"/>
                  <c:y val="3.60784172043805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6D-400A-AC8A-290379E0EA36}"/>
                </c:ext>
              </c:extLst>
            </c:dLbl>
            <c:dLbl>
              <c:idx val="5"/>
              <c:layout>
                <c:manualLayout>
                  <c:x val="4.5620437956204376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2E6D-400A-AC8A-290379E0EA36}"/>
                </c:ext>
              </c:extLst>
            </c:dLbl>
            <c:dLbl>
              <c:idx val="6"/>
              <c:layout>
                <c:manualLayout>
                  <c:x val="1.7872718844096983E-2"/>
                  <c:y val="9.259062174070369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2E6D-400A-AC8A-290379E0EA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bg1"/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Foglio1!$A$2:$A$8</c:f>
              <c:strCache>
                <c:ptCount val="7"/>
                <c:pt idx="0">
                  <c:v>agevola l'accesso ai bandi di gara della P.A. ed ha un ritorno positivo in termini di immagine e reputazione</c:v>
                </c:pt>
                <c:pt idx="1">
                  <c:v>permette di individuare eventuali gap organizzativi e riduce il rischio di sanzioni derivanti da non conformità</c:v>
                </c:pt>
                <c:pt idx="2">
                  <c:v>assicura rispetto normative correlate con riduzione di reati e cost-saving</c:v>
                </c:pt>
                <c:pt idx="3">
                  <c:v>permette un miglior posizionamento riguardante il Rating di Legalità</c:v>
                </c:pt>
                <c:pt idx="4">
                  <c:v>è l'occasione per riportare ad un'unica logica i processi e presidi aziendali a mitigazione del rischio reati 231</c:v>
                </c:pt>
                <c:pt idx="5">
                  <c:v>ha comportato una razionalizzazione dei processi/misure di controllo con riduzione costi monetari e di struttura</c:v>
                </c:pt>
                <c:pt idx="6">
                  <c:v>favorisce maggiore chiarezza organizzativa e bilanciamento tra poteri e responsabilità</c:v>
                </c:pt>
              </c:strCache>
            </c:strRef>
          </c:cat>
          <c:val>
            <c:numRef>
              <c:f>Foglio1!$B$2:$B$8</c:f>
              <c:numCache>
                <c:formatCode>0</c:formatCode>
                <c:ptCount val="7"/>
                <c:pt idx="0">
                  <c:v>79</c:v>
                </c:pt>
                <c:pt idx="1">
                  <c:v>53</c:v>
                </c:pt>
                <c:pt idx="2">
                  <c:v>47</c:v>
                </c:pt>
                <c:pt idx="3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2E6D-400A-AC8A-290379E0EA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942613656"/>
        <c:axId val="942610376"/>
        <c:axId val="0"/>
      </c:bar3DChart>
      <c:catAx>
        <c:axId val="9426136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42610376"/>
        <c:crosses val="autoZero"/>
        <c:auto val="1"/>
        <c:lblAlgn val="ctr"/>
        <c:lblOffset val="100"/>
        <c:noMultiLvlLbl val="0"/>
      </c:catAx>
      <c:valAx>
        <c:axId val="942610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426136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4">
    <c:autoUpdate val="0"/>
  </c:externalData>
  <c:userShapes r:id="rId5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965D4A-7F1C-4671-8427-4B24A710BB06}" type="doc">
      <dgm:prSet loTypeId="urn:microsoft.com/office/officeart/2005/8/layout/cycle4" loCatId="cycle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CA39452F-A193-4716-86DD-7E0B85D0950D}">
      <dgm:prSet phldrT="[Testo]" custT="1"/>
      <dgm:spPr>
        <a:xfrm>
          <a:off x="3809577" y="294189"/>
          <a:ext cx="2234810" cy="2234810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MODELLO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231</a:t>
          </a:r>
        </a:p>
        <a:p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SISTEMA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DI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GESTIONE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DEI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RISCHI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INTEGRATO</a:t>
          </a:r>
        </a:p>
      </dgm:t>
    </dgm:pt>
    <dgm:pt modelId="{A934E5AA-0E5C-4F3B-B6EA-94AEAC9BCDF9}" type="parTrans" cxnId="{922D3A23-4B56-471A-AF02-5656C146DB92}">
      <dgm:prSet/>
      <dgm:spPr/>
      <dgm:t>
        <a:bodyPr/>
        <a:lstStyle/>
        <a:p>
          <a:endParaRPr lang="it-IT" sz="2400"/>
        </a:p>
      </dgm:t>
    </dgm:pt>
    <dgm:pt modelId="{F34F0164-1D15-41A2-87AD-AE87E752D136}" type="sibTrans" cxnId="{922D3A23-4B56-471A-AF02-5656C146DB92}">
      <dgm:prSet/>
      <dgm:spPr/>
      <dgm:t>
        <a:bodyPr/>
        <a:lstStyle/>
        <a:p>
          <a:endParaRPr lang="it-IT" sz="2400"/>
        </a:p>
      </dgm:t>
    </dgm:pt>
    <dgm:pt modelId="{F08B184D-3E37-487C-8A61-5591E92A4D18}">
      <dgm:prSet phldrT="[Testo]" custT="1"/>
      <dgm:spPr>
        <a:xfrm rot="5400000">
          <a:off x="6147612" y="294189"/>
          <a:ext cx="2234810" cy="2234810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DECRETO 231: ATTUALE MECCANISMO PREMIALE  E PROPOSTE DI RIFORMA</a:t>
          </a:r>
        </a:p>
      </dgm:t>
    </dgm:pt>
    <dgm:pt modelId="{F681C829-157B-4C42-B188-D024460CEDE7}" type="parTrans" cxnId="{9619EAC2-0B6B-4DD7-BACD-EF127CE1250D}">
      <dgm:prSet/>
      <dgm:spPr/>
      <dgm:t>
        <a:bodyPr/>
        <a:lstStyle/>
        <a:p>
          <a:endParaRPr lang="it-IT" sz="2400"/>
        </a:p>
      </dgm:t>
    </dgm:pt>
    <dgm:pt modelId="{F8C28274-46C7-4AC5-8778-49264ECD2E6E}" type="sibTrans" cxnId="{9619EAC2-0B6B-4DD7-BACD-EF127CE1250D}">
      <dgm:prSet/>
      <dgm:spPr/>
      <dgm:t>
        <a:bodyPr/>
        <a:lstStyle/>
        <a:p>
          <a:endParaRPr lang="it-IT" sz="2400"/>
        </a:p>
      </dgm:t>
    </dgm:pt>
    <dgm:pt modelId="{832CBB3D-6070-49E5-A70A-1B2946301345}">
      <dgm:prSet phldrT="[Testo]" custT="1"/>
      <dgm:spPr>
        <a:xfrm rot="10800000">
          <a:off x="6147612" y="2632224"/>
          <a:ext cx="2234810" cy="2234810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r>
            <a:rPr lang="it-IT" sz="1400" b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SISTEMA DISCIPLINARE E</a:t>
          </a:r>
          <a:r>
            <a:rPr lang="it-IT" sz="1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i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INTERNAL CORPORATE INVESTIGATIONS</a:t>
          </a:r>
        </a:p>
      </dgm:t>
    </dgm:pt>
    <dgm:pt modelId="{1F16027D-D1E3-43EC-A572-0FE73FF798F8}" type="parTrans" cxnId="{978236FA-C91A-47EE-8431-6247B516D871}">
      <dgm:prSet/>
      <dgm:spPr/>
      <dgm:t>
        <a:bodyPr/>
        <a:lstStyle/>
        <a:p>
          <a:endParaRPr lang="it-IT" sz="2400"/>
        </a:p>
      </dgm:t>
    </dgm:pt>
    <dgm:pt modelId="{2C78CDD9-B6EB-4CCA-8F30-CAA47882E67B}" type="sibTrans" cxnId="{978236FA-C91A-47EE-8431-6247B516D871}">
      <dgm:prSet/>
      <dgm:spPr/>
      <dgm:t>
        <a:bodyPr/>
        <a:lstStyle/>
        <a:p>
          <a:endParaRPr lang="it-IT" sz="2400"/>
        </a:p>
      </dgm:t>
    </dgm:pt>
    <dgm:pt modelId="{D020BB8F-D90F-42AD-BF02-5C89C7427631}">
      <dgm:prSet phldrT="[Testo]" custT="1"/>
      <dgm:spPr>
        <a:xfrm rot="16200000">
          <a:off x="3809577" y="2632224"/>
          <a:ext cx="2234810" cy="2234810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gm:spPr>
      <dgm:t>
        <a:bodyPr/>
        <a:lstStyle/>
        <a:p>
          <a:pPr algn="ctr"/>
          <a:endParaRPr lang="it-IT" sz="1050" b="1" i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algn="just"/>
          <a:r>
            <a:rPr lang="it-IT" sz="1360" b="1" i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WHISTLEBLOWING</a:t>
          </a:r>
          <a:r>
            <a:rPr lang="it-IT" sz="1400" b="1" i="1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  <a:p>
          <a:pPr algn="ctr"/>
          <a:r>
            <a:rPr lang="it-IT" sz="1400" b="1" i="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LOTTA ALLA CORRUZIONE</a:t>
          </a:r>
        </a:p>
        <a:p>
          <a:pPr algn="ctr"/>
          <a:endParaRPr lang="it-IT" sz="1050" b="1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gm:t>
    </dgm:pt>
    <dgm:pt modelId="{9B6A7A88-CF16-46D4-A25B-52C76A40688A}" type="parTrans" cxnId="{75DB530B-653A-4F2A-B55B-EA561259F772}">
      <dgm:prSet/>
      <dgm:spPr/>
      <dgm:t>
        <a:bodyPr/>
        <a:lstStyle/>
        <a:p>
          <a:endParaRPr lang="it-IT" sz="2400"/>
        </a:p>
      </dgm:t>
    </dgm:pt>
    <dgm:pt modelId="{6AB7FF5A-74A9-41A0-92DA-BDDE393EB418}" type="sibTrans" cxnId="{75DB530B-653A-4F2A-B55B-EA561259F772}">
      <dgm:prSet/>
      <dgm:spPr/>
      <dgm:t>
        <a:bodyPr/>
        <a:lstStyle/>
        <a:p>
          <a:endParaRPr lang="it-IT" sz="2400"/>
        </a:p>
      </dgm:t>
    </dgm:pt>
    <dgm:pt modelId="{2CE1970C-33A7-4D0F-B5EA-0BACF5BBCCBB}" type="pres">
      <dgm:prSet presAssocID="{F2965D4A-7F1C-4671-8427-4B24A710BB0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09337643-AB68-4A10-B854-A73DC7B84BE2}" type="pres">
      <dgm:prSet presAssocID="{F2965D4A-7F1C-4671-8427-4B24A710BB06}" presName="children" presStyleCnt="0"/>
      <dgm:spPr/>
    </dgm:pt>
    <dgm:pt modelId="{1569B63F-BDAB-4000-9DFE-4B09D4A8F13B}" type="pres">
      <dgm:prSet presAssocID="{F2965D4A-7F1C-4671-8427-4B24A710BB06}" presName="childPlaceholder" presStyleCnt="0"/>
      <dgm:spPr/>
    </dgm:pt>
    <dgm:pt modelId="{9588B446-01D0-4A06-A1E8-60302E4CCF98}" type="pres">
      <dgm:prSet presAssocID="{F2965D4A-7F1C-4671-8427-4B24A710BB06}" presName="circle" presStyleCnt="0"/>
      <dgm:spPr/>
    </dgm:pt>
    <dgm:pt modelId="{921C9001-AC98-4CE8-ABC5-84D8E4639BC7}" type="pres">
      <dgm:prSet presAssocID="{F2965D4A-7F1C-4671-8427-4B24A710BB06}" presName="quadrant1" presStyleLbl="node1" presStyleIdx="0" presStyleCnt="4" custLinFactNeighborY="0">
        <dgm:presLayoutVars>
          <dgm:chMax val="1"/>
          <dgm:bulletEnabled val="1"/>
        </dgm:presLayoutVars>
      </dgm:prSet>
      <dgm:spPr/>
    </dgm:pt>
    <dgm:pt modelId="{159BC13F-A503-40F6-8CF2-4BD12FC5C6DC}" type="pres">
      <dgm:prSet presAssocID="{F2965D4A-7F1C-4671-8427-4B24A710BB06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528624B1-C018-4115-947B-EFEB889E9509}" type="pres">
      <dgm:prSet presAssocID="{F2965D4A-7F1C-4671-8427-4B24A710BB06}" presName="quadrant3" presStyleLbl="node1" presStyleIdx="2" presStyleCnt="4" custLinFactNeighborX="475">
        <dgm:presLayoutVars>
          <dgm:chMax val="1"/>
          <dgm:bulletEnabled val="1"/>
        </dgm:presLayoutVars>
      </dgm:prSet>
      <dgm:spPr/>
    </dgm:pt>
    <dgm:pt modelId="{368DC017-9E61-4221-8790-723BB76320AB}" type="pres">
      <dgm:prSet presAssocID="{F2965D4A-7F1C-4671-8427-4B24A710BB06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56CDA2E0-9E85-445B-B0B2-FFEFEFC93240}" type="pres">
      <dgm:prSet presAssocID="{F2965D4A-7F1C-4671-8427-4B24A710BB06}" presName="quadrantPlaceholder" presStyleCnt="0"/>
      <dgm:spPr/>
    </dgm:pt>
    <dgm:pt modelId="{F6F00273-EB89-4021-A866-33D5186AF686}" type="pres">
      <dgm:prSet presAssocID="{F2965D4A-7F1C-4671-8427-4B24A710BB06}" presName="center1" presStyleLbl="fgShp" presStyleIdx="0" presStyleCnt="2"/>
      <dgm:spPr>
        <a:xfrm>
          <a:off x="5710198" y="2116102"/>
          <a:ext cx="771603" cy="670959"/>
        </a:xfrm>
        <a:prstGeom prst="circularArrow">
          <a:avLst/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gm:spPr>
    </dgm:pt>
    <dgm:pt modelId="{C78FF2D6-2014-4CEB-9626-2C08883243B3}" type="pres">
      <dgm:prSet presAssocID="{F2965D4A-7F1C-4671-8427-4B24A710BB06}" presName="center2" presStyleLbl="fgShp" presStyleIdx="1" presStyleCnt="2"/>
      <dgm:spPr>
        <a:xfrm rot="10800000">
          <a:off x="5710198" y="2374163"/>
          <a:ext cx="771603" cy="670959"/>
        </a:xfrm>
        <a:prstGeom prst="circularArrow">
          <a:avLst/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gm:spPr>
    </dgm:pt>
  </dgm:ptLst>
  <dgm:cxnLst>
    <dgm:cxn modelId="{75DB530B-653A-4F2A-B55B-EA561259F772}" srcId="{F2965D4A-7F1C-4671-8427-4B24A710BB06}" destId="{D020BB8F-D90F-42AD-BF02-5C89C7427631}" srcOrd="3" destOrd="0" parTransId="{9B6A7A88-CF16-46D4-A25B-52C76A40688A}" sibTransId="{6AB7FF5A-74A9-41A0-92DA-BDDE393EB418}"/>
    <dgm:cxn modelId="{922D3A23-4B56-471A-AF02-5656C146DB92}" srcId="{F2965D4A-7F1C-4671-8427-4B24A710BB06}" destId="{CA39452F-A193-4716-86DD-7E0B85D0950D}" srcOrd="0" destOrd="0" parTransId="{A934E5AA-0E5C-4F3B-B6EA-94AEAC9BCDF9}" sibTransId="{F34F0164-1D15-41A2-87AD-AE87E752D136}"/>
    <dgm:cxn modelId="{2E1A5F3B-66C5-4E2A-8A1F-8843DFCF12BF}" type="presOf" srcId="{D020BB8F-D90F-42AD-BF02-5C89C7427631}" destId="{368DC017-9E61-4221-8790-723BB76320AB}" srcOrd="0" destOrd="0" presId="urn:microsoft.com/office/officeart/2005/8/layout/cycle4"/>
    <dgm:cxn modelId="{4242E164-11CB-446D-8E3F-168181328659}" type="presOf" srcId="{F08B184D-3E37-487C-8A61-5591E92A4D18}" destId="{159BC13F-A503-40F6-8CF2-4BD12FC5C6DC}" srcOrd="0" destOrd="0" presId="urn:microsoft.com/office/officeart/2005/8/layout/cycle4"/>
    <dgm:cxn modelId="{97D4EBA2-C508-4276-992C-ECF17FE4616C}" type="presOf" srcId="{F2965D4A-7F1C-4671-8427-4B24A710BB06}" destId="{2CE1970C-33A7-4D0F-B5EA-0BACF5BBCCBB}" srcOrd="0" destOrd="0" presId="urn:microsoft.com/office/officeart/2005/8/layout/cycle4"/>
    <dgm:cxn modelId="{9619EAC2-0B6B-4DD7-BACD-EF127CE1250D}" srcId="{F2965D4A-7F1C-4671-8427-4B24A710BB06}" destId="{F08B184D-3E37-487C-8A61-5591E92A4D18}" srcOrd="1" destOrd="0" parTransId="{F681C829-157B-4C42-B188-D024460CEDE7}" sibTransId="{F8C28274-46C7-4AC5-8778-49264ECD2E6E}"/>
    <dgm:cxn modelId="{9830E4EB-3493-45BD-80E9-CA28CA4A9B7D}" type="presOf" srcId="{CA39452F-A193-4716-86DD-7E0B85D0950D}" destId="{921C9001-AC98-4CE8-ABC5-84D8E4639BC7}" srcOrd="0" destOrd="0" presId="urn:microsoft.com/office/officeart/2005/8/layout/cycle4"/>
    <dgm:cxn modelId="{E54F14FA-444F-49AB-88B8-81EDDAD414FD}" type="presOf" srcId="{832CBB3D-6070-49E5-A70A-1B2946301345}" destId="{528624B1-C018-4115-947B-EFEB889E9509}" srcOrd="0" destOrd="0" presId="urn:microsoft.com/office/officeart/2005/8/layout/cycle4"/>
    <dgm:cxn modelId="{978236FA-C91A-47EE-8431-6247B516D871}" srcId="{F2965D4A-7F1C-4671-8427-4B24A710BB06}" destId="{832CBB3D-6070-49E5-A70A-1B2946301345}" srcOrd="2" destOrd="0" parTransId="{1F16027D-D1E3-43EC-A572-0FE73FF798F8}" sibTransId="{2C78CDD9-B6EB-4CCA-8F30-CAA47882E67B}"/>
    <dgm:cxn modelId="{E8846E2E-C4C0-4AC3-AD9E-721F5D77FDF6}" type="presParOf" srcId="{2CE1970C-33A7-4D0F-B5EA-0BACF5BBCCBB}" destId="{09337643-AB68-4A10-B854-A73DC7B84BE2}" srcOrd="0" destOrd="0" presId="urn:microsoft.com/office/officeart/2005/8/layout/cycle4"/>
    <dgm:cxn modelId="{47E97722-9374-4307-84CC-526EDBC07188}" type="presParOf" srcId="{09337643-AB68-4A10-B854-A73DC7B84BE2}" destId="{1569B63F-BDAB-4000-9DFE-4B09D4A8F13B}" srcOrd="0" destOrd="0" presId="urn:microsoft.com/office/officeart/2005/8/layout/cycle4"/>
    <dgm:cxn modelId="{BDB505E3-8472-492E-98E6-8CBD9AEE5E92}" type="presParOf" srcId="{2CE1970C-33A7-4D0F-B5EA-0BACF5BBCCBB}" destId="{9588B446-01D0-4A06-A1E8-60302E4CCF98}" srcOrd="1" destOrd="0" presId="urn:microsoft.com/office/officeart/2005/8/layout/cycle4"/>
    <dgm:cxn modelId="{8A61955B-8A64-4783-A31F-14321316FBE3}" type="presParOf" srcId="{9588B446-01D0-4A06-A1E8-60302E4CCF98}" destId="{921C9001-AC98-4CE8-ABC5-84D8E4639BC7}" srcOrd="0" destOrd="0" presId="urn:microsoft.com/office/officeart/2005/8/layout/cycle4"/>
    <dgm:cxn modelId="{54594DB5-E1A8-4D36-AC7C-80F5576CB1C6}" type="presParOf" srcId="{9588B446-01D0-4A06-A1E8-60302E4CCF98}" destId="{159BC13F-A503-40F6-8CF2-4BD12FC5C6DC}" srcOrd="1" destOrd="0" presId="urn:microsoft.com/office/officeart/2005/8/layout/cycle4"/>
    <dgm:cxn modelId="{5B0BA91A-3CFA-42E3-A7F4-7BCD321EE5B1}" type="presParOf" srcId="{9588B446-01D0-4A06-A1E8-60302E4CCF98}" destId="{528624B1-C018-4115-947B-EFEB889E9509}" srcOrd="2" destOrd="0" presId="urn:microsoft.com/office/officeart/2005/8/layout/cycle4"/>
    <dgm:cxn modelId="{F6756E86-5C2C-4B7F-8771-F38C8D100B58}" type="presParOf" srcId="{9588B446-01D0-4A06-A1E8-60302E4CCF98}" destId="{368DC017-9E61-4221-8790-723BB76320AB}" srcOrd="3" destOrd="0" presId="urn:microsoft.com/office/officeart/2005/8/layout/cycle4"/>
    <dgm:cxn modelId="{789CE3CA-0695-4C0E-91BC-A2AD261508A1}" type="presParOf" srcId="{9588B446-01D0-4A06-A1E8-60302E4CCF98}" destId="{56CDA2E0-9E85-445B-B0B2-FFEFEFC93240}" srcOrd="4" destOrd="0" presId="urn:microsoft.com/office/officeart/2005/8/layout/cycle4"/>
    <dgm:cxn modelId="{C84F39A0-7219-48EF-B69A-1DE90D1B19FF}" type="presParOf" srcId="{2CE1970C-33A7-4D0F-B5EA-0BACF5BBCCBB}" destId="{F6F00273-EB89-4021-A866-33D5186AF686}" srcOrd="2" destOrd="0" presId="urn:microsoft.com/office/officeart/2005/8/layout/cycle4"/>
    <dgm:cxn modelId="{8CE93BA5-420E-4E8A-9915-3FBD3481FE26}" type="presParOf" srcId="{2CE1970C-33A7-4D0F-B5EA-0BACF5BBCCBB}" destId="{C78FF2D6-2014-4CEB-9626-2C08883243B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C9001-AC98-4CE8-ABC5-84D8E4639BC7}">
      <dsp:nvSpPr>
        <dsp:cNvPr id="0" name=""/>
        <dsp:cNvSpPr/>
      </dsp:nvSpPr>
      <dsp:spPr>
        <a:xfrm>
          <a:off x="856466" y="867077"/>
          <a:ext cx="1791546" cy="1791546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MODELLO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231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SISTEMA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DI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GESTIONE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DEI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RISCHI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INTEGRATO</a:t>
          </a:r>
        </a:p>
      </dsp:txBody>
      <dsp:txXfrm>
        <a:off x="1381198" y="1391809"/>
        <a:ext cx="1266814" cy="1266814"/>
      </dsp:txXfrm>
    </dsp:sp>
    <dsp:sp modelId="{159BC13F-A503-40F6-8CF2-4BD12FC5C6DC}">
      <dsp:nvSpPr>
        <dsp:cNvPr id="0" name=""/>
        <dsp:cNvSpPr/>
      </dsp:nvSpPr>
      <dsp:spPr>
        <a:xfrm rot="5400000">
          <a:off x="2730764" y="867077"/>
          <a:ext cx="1791546" cy="1791546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DECRETO 231: ATTUALE MECCANISMO PREMIALE  E PROPOSTE DI RIFORMA</a:t>
          </a:r>
        </a:p>
      </dsp:txBody>
      <dsp:txXfrm rot="-5400000">
        <a:off x="2730764" y="1391809"/>
        <a:ext cx="1266814" cy="1266814"/>
      </dsp:txXfrm>
    </dsp:sp>
    <dsp:sp modelId="{528624B1-C018-4115-947B-EFEB889E9509}">
      <dsp:nvSpPr>
        <dsp:cNvPr id="0" name=""/>
        <dsp:cNvSpPr/>
      </dsp:nvSpPr>
      <dsp:spPr>
        <a:xfrm rot="10800000">
          <a:off x="2739274" y="2741375"/>
          <a:ext cx="1791546" cy="1791546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SISTEMA DISCIPLINARE E</a:t>
          </a:r>
          <a:r>
            <a:rPr lang="it-IT" sz="1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it-IT" sz="1400" b="1" i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INTERNAL CORPORATE INVESTIGATIONS</a:t>
          </a:r>
        </a:p>
      </dsp:txBody>
      <dsp:txXfrm rot="10800000">
        <a:off x="2739274" y="2741375"/>
        <a:ext cx="1266814" cy="1266814"/>
      </dsp:txXfrm>
    </dsp:sp>
    <dsp:sp modelId="{368DC017-9E61-4221-8790-723BB76320AB}">
      <dsp:nvSpPr>
        <dsp:cNvPr id="0" name=""/>
        <dsp:cNvSpPr/>
      </dsp:nvSpPr>
      <dsp:spPr>
        <a:xfrm rot="16200000">
          <a:off x="856466" y="2741375"/>
          <a:ext cx="1791546" cy="1791546"/>
        </a:xfrm>
        <a:prstGeom prst="pieWedge">
          <a:avLst/>
        </a:prstGeom>
        <a:gradFill rotWithShape="0">
          <a:gsLst>
            <a:gs pos="0">
              <a:srgbClr val="4472C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rgbClr>
            </a:gs>
            <a:gs pos="50000">
              <a:srgbClr val="4472C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rgbClr>
            </a:gs>
            <a:gs pos="100000">
              <a:srgbClr val="4472C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rgb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i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just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60" b="1" i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WHISTLEBLOWING</a:t>
          </a:r>
          <a:r>
            <a:rPr lang="it-IT" sz="1400" b="1" i="1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 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i="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LOTTA ALLA CORRUZIONE</a:t>
          </a:r>
        </a:p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50" b="1" kern="1200" dirty="0">
            <a:solidFill>
              <a:sysClr val="window" lastClr="FFFFFF"/>
            </a:solidFill>
            <a:latin typeface="Calibri" panose="020F0502020204030204"/>
            <a:ea typeface="+mn-ea"/>
            <a:cs typeface="+mn-cs"/>
          </a:endParaRPr>
        </a:p>
      </dsp:txBody>
      <dsp:txXfrm rot="5400000">
        <a:off x="1381198" y="2741375"/>
        <a:ext cx="1266814" cy="1266814"/>
      </dsp:txXfrm>
    </dsp:sp>
    <dsp:sp modelId="{F6F00273-EB89-4021-A866-33D5186AF686}">
      <dsp:nvSpPr>
        <dsp:cNvPr id="0" name=""/>
        <dsp:cNvSpPr/>
      </dsp:nvSpPr>
      <dsp:spPr>
        <a:xfrm>
          <a:off x="2380109" y="2327623"/>
          <a:ext cx="618559" cy="537877"/>
        </a:xfrm>
        <a:prstGeom prst="circularArrow">
          <a:avLst/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8FF2D6-2014-4CEB-9626-2C08883243B3}">
      <dsp:nvSpPr>
        <dsp:cNvPr id="0" name=""/>
        <dsp:cNvSpPr/>
      </dsp:nvSpPr>
      <dsp:spPr>
        <a:xfrm rot="10800000">
          <a:off x="2380109" y="2534499"/>
          <a:ext cx="618559" cy="537877"/>
        </a:xfrm>
        <a:prstGeom prst="circularArrow">
          <a:avLst/>
        </a:prstGeom>
        <a:solidFill>
          <a:srgbClr val="4472C4">
            <a:tint val="60000"/>
            <a:hueOff val="0"/>
            <a:satOff val="0"/>
            <a:lumOff val="0"/>
            <a:alphaOff val="0"/>
          </a:srgb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ysClr val="window" lastClr="FFFFFF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0.53228</cdr:x>
      <cdr:y>0.88644</cdr:y>
    </cdr:from>
    <cdr:to>
      <cdr:x>0.88881</cdr:x>
      <cdr:y>1</cdr:y>
    </cdr:to>
    <cdr:sp macro="" textlink="">
      <cdr:nvSpPr>
        <cdr:cNvPr id="2" name="Titolo 1">
          <a:extLst xmlns:a="http://schemas.openxmlformats.org/drawingml/2006/main">
            <a:ext uri="{FF2B5EF4-FFF2-40B4-BE49-F238E27FC236}">
              <a16:creationId xmlns:a16="http://schemas.microsoft.com/office/drawing/2014/main" id="{C142B55E-48FC-4B43-9A7E-140942C9D8D9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927152" y="4230997"/>
          <a:ext cx="3970090" cy="54063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spcFirstLastPara="1" vert="horz" wrap="square" lIns="91425" tIns="91425" rIns="91425" bIns="91425" rtlCol="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200" b="1" dirty="0">
              <a:solidFill>
                <a:srgbClr val="002060"/>
              </a:solidFill>
            </a:rPr>
            <a:t>* Il 95% corrisponde a 201 società 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0.50326</cdr:x>
      <cdr:y>0.99223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B3E1A9F1-915A-428D-9B78-20C90560F10F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5639289" cy="482845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0.29581</cdr:x>
      <cdr:y>0.40946</cdr:y>
    </cdr:from>
    <cdr:to>
      <cdr:x>0.56014</cdr:x>
      <cdr:y>0.62863</cdr:y>
    </cdr:to>
    <cdr:sp macro="" textlink="">
      <cdr:nvSpPr>
        <cdr:cNvPr id="6" name="CasellaDiTesto 5">
          <a:extLst xmlns:a="http://schemas.openxmlformats.org/drawingml/2006/main">
            <a:ext uri="{FF2B5EF4-FFF2-40B4-BE49-F238E27FC236}">
              <a16:creationId xmlns:a16="http://schemas.microsoft.com/office/drawing/2014/main" id="{5453BEC4-A421-4A10-9BA9-2BFD1391C6DB}"/>
            </a:ext>
          </a:extLst>
        </cdr:cNvPr>
        <cdr:cNvSpPr txBox="1"/>
      </cdr:nvSpPr>
      <cdr:spPr>
        <a:xfrm xmlns:a="http://schemas.openxmlformats.org/drawingml/2006/main">
          <a:off x="2379996" y="1986011"/>
          <a:ext cx="2126717" cy="10630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it-IT" sz="2400" b="1" dirty="0"/>
            <a:t>59%</a:t>
          </a:r>
        </a:p>
        <a:p xmlns:a="http://schemas.openxmlformats.org/drawingml/2006/main">
          <a:r>
            <a:rPr lang="it-IT" sz="1600" b="1" dirty="0"/>
            <a:t>(125 società</a:t>
          </a:r>
          <a:r>
            <a:rPr lang="it-IT" sz="1600" dirty="0"/>
            <a:t>)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0.5303</cdr:x>
      <cdr:y>0.86566</cdr:y>
    </cdr:from>
    <cdr:to>
      <cdr:x>0.89396</cdr:x>
      <cdr:y>0.97922</cdr:y>
    </cdr:to>
    <cdr:sp macro="" textlink="">
      <cdr:nvSpPr>
        <cdr:cNvPr id="2" name="Titolo 1">
          <a:extLst xmlns:a="http://schemas.openxmlformats.org/drawingml/2006/main">
            <a:ext uri="{FF2B5EF4-FFF2-40B4-BE49-F238E27FC236}">
              <a16:creationId xmlns:a16="http://schemas.microsoft.com/office/drawing/2014/main" id="{7F1365E8-49B2-48EC-AFDA-2B6DB7A6461D}"/>
            </a:ext>
          </a:extLst>
        </cdr:cNvPr>
        <cdr:cNvSpPr>
          <a:spLocks xmlns:a="http://schemas.openxmlformats.org/drawingml/2006/main" noGrp="1"/>
        </cdr:cNvSpPr>
      </cdr:nvSpPr>
      <cdr:spPr>
        <a:xfrm xmlns:a="http://schemas.openxmlformats.org/drawingml/2006/main">
          <a:off x="5779762" y="4329011"/>
          <a:ext cx="3963550" cy="567893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txBody>
        <a:bodyPr xmlns:a="http://schemas.openxmlformats.org/drawingml/2006/main" spcFirstLastPara="1" vert="horz" wrap="square" lIns="91425" tIns="91425" rIns="91425" bIns="91425" rtlCol="0" anchor="t" anchorCtr="0">
          <a:no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it-IT" sz="1200" b="1" dirty="0">
              <a:solidFill>
                <a:srgbClr val="002060"/>
              </a:solidFill>
            </a:rPr>
            <a:t>* Il  campione è composto da 211 società</a:t>
          </a:r>
        </a:p>
        <a:p xmlns:a="http://schemas.openxmlformats.org/drawingml/2006/main">
          <a:pPr algn="ctr"/>
          <a:r>
            <a:rPr lang="it-IT" sz="1200" b="1" dirty="0">
              <a:solidFill>
                <a:srgbClr val="002060"/>
              </a:solidFill>
            </a:rPr>
            <a:t>* Si specifica che sono riportate solo le prime quattro risposte che hanno ottenuto un maggiore punteggio  </a:t>
          </a:r>
        </a:p>
      </cdr:txBody>
    </cdr:sp>
  </cdr:relSizeAnchor>
  <cdr:relSizeAnchor xmlns:cdr="http://schemas.openxmlformats.org/drawingml/2006/chartDrawing">
    <cdr:from>
      <cdr:x>0</cdr:x>
      <cdr:y>0</cdr:y>
    </cdr:from>
    <cdr:to>
      <cdr:x>0.5215</cdr:x>
      <cdr:y>0.88482</cdr:y>
    </cdr:to>
    <cdr:pic>
      <cdr:nvPicPr>
        <cdr:cNvPr id="3" name="chart">
          <a:extLst xmlns:a="http://schemas.openxmlformats.org/drawingml/2006/main">
            <a:ext uri="{FF2B5EF4-FFF2-40B4-BE49-F238E27FC236}">
              <a16:creationId xmlns:a16="http://schemas.microsoft.com/office/drawing/2014/main" id="{AB137090-0AE8-42B7-A023-3B2A7F838940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-587829" y="0"/>
          <a:ext cx="5801792" cy="4107004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369DA-A5B8-8C44-A3FB-0B3C33168224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679CF-FD6B-8B41-A0A4-D527132FA2B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2025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54945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91552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59430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04450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>
                <a:solidFill>
                  <a:prstClr val="black"/>
                </a:solidFill>
              </a:rPr>
              <a:pPr/>
              <a:t>16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2695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>
                <a:solidFill>
                  <a:prstClr val="black"/>
                </a:solidFill>
              </a:rPr>
              <a:pPr/>
              <a:t>17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8266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>
                <a:solidFill>
                  <a:prstClr val="black"/>
                </a:solidFill>
              </a:rPr>
              <a:pPr/>
              <a:t>18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5420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23994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>
                <a:solidFill>
                  <a:prstClr val="black"/>
                </a:solidFill>
              </a:rPr>
              <a:pPr/>
              <a:t>20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26488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>
                <a:solidFill>
                  <a:prstClr val="black"/>
                </a:solidFill>
              </a:rPr>
              <a:pPr/>
              <a:t>21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1744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8727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5544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1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27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64202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43310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23247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9679CF-FD6B-8B41-A0A4-D527132FA2B4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867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o 6">
            <a:extLst>
              <a:ext uri="{FF2B5EF4-FFF2-40B4-BE49-F238E27FC236}">
                <a16:creationId xmlns:a16="http://schemas.microsoft.com/office/drawing/2014/main" id="{CB48FACC-6976-514D-9180-569DC11B9ABB}"/>
              </a:ext>
            </a:extLst>
          </p:cNvPr>
          <p:cNvGrpSpPr>
            <a:grpSpLocks/>
          </p:cNvGrpSpPr>
          <p:nvPr userDrawn="1"/>
        </p:nvGrpSpPr>
        <p:grpSpPr>
          <a:xfrm>
            <a:off x="-1990694" y="-89479"/>
            <a:ext cx="7533847" cy="7723555"/>
            <a:chOff x="-1774567" y="-19829"/>
            <a:chExt cx="6662903" cy="6910907"/>
          </a:xfrm>
        </p:grpSpPr>
        <p:sp>
          <p:nvSpPr>
            <p:cNvPr id="8" name="Figura a mano libera 7">
              <a:extLst>
                <a:ext uri="{FF2B5EF4-FFF2-40B4-BE49-F238E27FC236}">
                  <a16:creationId xmlns:a16="http://schemas.microsoft.com/office/drawing/2014/main" id="{FFA6FC71-FD55-7942-A9D3-FBF7A8A3C23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9" name="Gruppo 8">
              <a:extLst>
                <a:ext uri="{FF2B5EF4-FFF2-40B4-BE49-F238E27FC236}">
                  <a16:creationId xmlns:a16="http://schemas.microsoft.com/office/drawing/2014/main" id="{0B5F9F99-1F19-624B-822D-D39AEA2440DD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11" name="Figura a mano libera 10">
                <a:extLst>
                  <a:ext uri="{FF2B5EF4-FFF2-40B4-BE49-F238E27FC236}">
                    <a16:creationId xmlns:a16="http://schemas.microsoft.com/office/drawing/2014/main" id="{6D43C62A-0D02-4F4F-BEAF-4EBF3FA03157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12" name="Figura a mano libera 11">
                <a:extLst>
                  <a:ext uri="{FF2B5EF4-FFF2-40B4-BE49-F238E27FC236}">
                    <a16:creationId xmlns:a16="http://schemas.microsoft.com/office/drawing/2014/main" id="{32FBCBFC-A39A-A648-BDB7-D4579B10DFFB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10" name="Figura a mano libera 9">
              <a:extLst>
                <a:ext uri="{FF2B5EF4-FFF2-40B4-BE49-F238E27FC236}">
                  <a16:creationId xmlns:a16="http://schemas.microsoft.com/office/drawing/2014/main" id="{B09ABFDA-54B6-CB40-8A22-A8F17C00F8E0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067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841B51-0660-8843-B5EF-2EB852C5C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CFC9CC6-418E-054C-918D-31AC6840EF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F385DC-CC86-DD40-BEEA-EF8CCBAE3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802B4C5-D4B2-7146-A4C4-1A75E6633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996E0A-23DE-7D47-A79B-8613EA297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013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0431626-939F-C84C-8A5A-B6154D1175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5B65DD7-3280-2247-8DB0-6B6E71C8CC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3C02EAF-003B-274D-9275-FE459EDAC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6E0B2B-D801-CC40-89D6-549AC8D12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A3F12A7-9596-B748-8EDD-20CBF50B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270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490E1A-2852-5845-BC32-2ECD1AF1D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80F220-E815-764F-923F-C56E17C75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8178F79-79A3-484C-9368-322BBD953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98D64C9-2B59-B942-B2F7-73B109A42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7D81AD-6BF9-5B41-858E-F223A006D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750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AE5720-BE48-8040-B575-7ADB372E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F4B0907-DDD4-574E-B0D7-BDFDC9D485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D5E3A4-8682-9940-B881-59858BE4C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584591B-9660-D648-9D19-AA525269C3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C9E895F-88F1-1A44-8C6F-05B870E25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8432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5DDAAB-7036-1340-8A0E-B61BAC9FE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740D1CE-0098-034F-8D40-5790A81193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08A2C276-4290-EA40-9B52-6BC9DA0EB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0B8FD6-0686-F64C-B60F-F71F5D2A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4BE7F9F-BAC4-894E-888E-6079FA5C0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464362-D10E-FA48-B589-AE4DE2681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0002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CFBD33-DEEB-8240-BC4B-B64930852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0A02E9-BC87-F348-B940-F2C8B4CE60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7342083-6739-EC4A-875E-9733C4726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632ABEC-266B-D144-BEB2-AB067F5F07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CE877C2-03BD-334E-BB29-5B1102DD9F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996952F5-2309-6F4B-87F0-9B116F8C2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4E784EB-A3F0-6648-B561-F3FF6B6FA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EF5905D-6AF5-5C48-82AA-910E46352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053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81F4CB-CDA7-BE4C-940F-DDAFC3A66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D9D573A-7A40-AF4F-ACA7-C220B36C8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09A189E-5FAE-8544-A4F3-0746B39BD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89C7444-FD0B-844E-A817-3C4B6CEBF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7699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C956CD2-5512-2A4F-AE58-0D41E50AD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CD778FB-97DD-2C4A-951A-D3B4FD7F8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280E500-66C4-AA40-9FC3-992A5953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46448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D5A5D3-D6F3-3844-8CEB-E5D5EB5A4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2ED06B-EEC8-7944-BC50-3C796A3C90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1C20829-A0DC-5641-BDD9-118BC5EF98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FB5D36D-63BB-E144-9C83-143536B49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83806F-8F44-5546-879A-FF99A779E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2CD6F17-27B1-FD4B-B64B-BE6A8D252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526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941948-2A69-7147-AB81-E81DECA6D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4A1F5E16-3A2A-2A44-8304-10D17E472F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EB7244A-3C67-F34C-B0D1-42F7C8623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2791E92-56D8-FA4F-A93C-9BDEFC24C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8107D02-5664-E942-BEE9-071D9B835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5FB122D-0C92-E543-B774-F745CA53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2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2881BC5-797D-9F4A-A370-F327EB546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45EDEE9-8735-E942-9804-C412614DC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79B3AF-41E6-8248-AE17-06C73BCA1A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DC6B9-EBA0-B146-ADC0-A6AC714ECF06}" type="datetimeFigureOut">
              <a:rPr lang="it-IT" smtClean="0"/>
              <a:t>11/11/2021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8B60D40-0ED9-D245-8079-DDF3B52BDE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1BECB59-893A-CF4E-83A1-22B6FF8C77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8196E9-C9B8-494E-B8F3-08159843857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00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89000"/>
              </a:schemeClr>
            </a:gs>
            <a:gs pos="18000">
              <a:schemeClr val="accent5">
                <a:lumMod val="75000"/>
              </a:schemeClr>
            </a:gs>
            <a:gs pos="54000">
              <a:schemeClr val="accent1">
                <a:lumMod val="75000"/>
              </a:schemeClr>
            </a:gs>
            <a:gs pos="100000">
              <a:srgbClr val="10374B">
                <a:lumMod val="95000"/>
                <a:lumOff val="5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magine 9">
            <a:extLst>
              <a:ext uri="{FF2B5EF4-FFF2-40B4-BE49-F238E27FC236}">
                <a16:creationId xmlns:a16="http://schemas.microsoft.com/office/drawing/2014/main" id="{E9138895-7313-CA44-8D62-05267237C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681" y="1588779"/>
            <a:ext cx="2446638" cy="1212164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43E5BF2-2F12-124A-A2BB-773F5CD6B451}"/>
              </a:ext>
            </a:extLst>
          </p:cNvPr>
          <p:cNvSpPr txBox="1"/>
          <p:nvPr/>
        </p:nvSpPr>
        <p:spPr>
          <a:xfrm>
            <a:off x="894522" y="3642826"/>
            <a:ext cx="101180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Decreto 231 e modelli organizzativi: </a:t>
            </a:r>
          </a:p>
          <a:p>
            <a:pPr algn="ctr"/>
            <a:r>
              <a:rPr lang="it-IT" sz="28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nuove linee guida di confindustria per orientare le imprese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F09C360-91D1-AB44-9D77-0AF8C156B2C3}"/>
              </a:ext>
            </a:extLst>
          </p:cNvPr>
          <p:cNvSpPr txBox="1"/>
          <p:nvPr/>
        </p:nvSpPr>
        <p:spPr>
          <a:xfrm>
            <a:off x="5297997" y="5040458"/>
            <a:ext cx="16690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2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novembre 2021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F9D4AF5-E204-9749-B853-CF613E56DB6B}"/>
              </a:ext>
            </a:extLst>
          </p:cNvPr>
          <p:cNvSpPr txBox="1"/>
          <p:nvPr/>
        </p:nvSpPr>
        <p:spPr>
          <a:xfrm>
            <a:off x="134726" y="5607094"/>
            <a:ext cx="119955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Affari legislativi – confindustria</a:t>
            </a:r>
          </a:p>
        </p:txBody>
      </p:sp>
    </p:spTree>
    <p:extLst>
      <p:ext uri="{BB962C8B-B14F-4D97-AF65-F5344CB8AC3E}">
        <p14:creationId xmlns:p14="http://schemas.microsoft.com/office/powerpoint/2010/main" val="364498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704967"/>
            <a:ext cx="10942983" cy="7573410"/>
            <a:chOff x="-1774567" y="-19829"/>
            <a:chExt cx="6662903" cy="6916848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8"/>
              <a:chOff x="-1774567" y="-19829"/>
              <a:chExt cx="6662903" cy="6916848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1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5/5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2247638"/>
            <a:ext cx="1581234" cy="2240782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WHISTLEBLOWING</a:t>
            </a:r>
          </a:p>
        </p:txBody>
      </p:sp>
      <p:sp>
        <p:nvSpPr>
          <p:cNvPr id="5" name="Rettangolo 4"/>
          <p:cNvSpPr/>
          <p:nvPr/>
        </p:nvSpPr>
        <p:spPr>
          <a:xfrm>
            <a:off x="1744957" y="880036"/>
            <a:ext cx="10102388" cy="49016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1808406" y="964735"/>
            <a:ext cx="10038939" cy="6779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Nuove LG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capitolo dedicato alla disciplina introdotta per incentivare la collaborazione dei lavoratori ai fini dell’</a:t>
            </a:r>
            <a:r>
              <a:rPr lang="it-IT" sz="1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emersione dei fenomeni corruttivi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negli</a:t>
            </a:r>
            <a:r>
              <a:rPr lang="it-IT" sz="1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enti pubblici e privati</a:t>
            </a:r>
            <a:endParaRPr lang="it-IT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Ambito soggettivo: gli enti che intendono istituire un sistema di prevenzione 231, con la conseguenza che gli stessi devono disciplinare le modalità per effettuare le segnalazioni e per gestire le stesse, distinguendo fasi e responsabilità, eventualmente con una procedura ad hoc </a:t>
            </a:r>
            <a:endParaRPr lang="it-IT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Il modello organizzativo deve includere </a:t>
            </a:r>
            <a:r>
              <a:rPr lang="it-IT" sz="1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appositi canali, </a:t>
            </a:r>
            <a:r>
              <a:rPr lang="it-IT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per consentire a soggetti apicali e sottoposti di segnalare eventuali illeciti rilevanti ai sensi del decreto 231, nonché violazioni del modello stesso. I canali devono garantire </a:t>
            </a:r>
            <a:r>
              <a:rPr lang="it-IT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riservatezza dell’identità del segnalante e almeno uno deve prevedere modalità informatiche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MOG deve indicare il </a:t>
            </a:r>
            <a:r>
              <a:rPr lang="it-IT" sz="1400" b="1" dirty="0">
                <a:solidFill>
                  <a:srgbClr val="10374B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</a:t>
            </a:r>
            <a:r>
              <a:rPr lang="it-IT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destinatario” delle segnalazioni, </a:t>
            </a:r>
            <a:r>
              <a:rPr lang="it-IT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cioè il soggetto, l’organo ovvero la funzione incaricati di ricevere e gestire le segnalazioni: l’opzione organizzativa verrà individuata dall’impresa anche sulla base delle caratteristiche dimensionali e organizzative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Il MOG deve stabilire il </a:t>
            </a:r>
            <a:r>
              <a:rPr lang="it-IT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divieto di atti di ritorsione o discriminatori 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nei confronti dei whistleblowers e il sistema disciplinare deve indicare le misure sanzionatorie da applicare ai casi di:  1) violazione degli obblighi di riservatezza; 2) atti ritorsivi o discriminatori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La disciplina del whistleblowing subirà a breve delle modifiche considerato che entro dicembre 2021, dovrà essere recepita nell’ordinamento nazionale la </a:t>
            </a:r>
            <a:r>
              <a:rPr lang="it-IT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Direttiva 2019/1937</a:t>
            </a:r>
            <a:r>
              <a:rPr lang="it-IT" sz="1400" dirty="0">
                <a:latin typeface="Arial" panose="020B0604020202020204" pitchFamily="34" charset="0"/>
                <a:cs typeface="Arial" panose="020B0604020202020204" pitchFamily="34" charset="0"/>
              </a:rPr>
              <a:t>, approvata nell’ottobre 2019, riguardante "la protezione delle persone che segnalano violazioni del diritto dell’Unione”</a:t>
            </a: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it-IT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306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544342"/>
            <a:ext cx="10942983" cy="7734035"/>
            <a:chOff x="-1774567" y="-166529"/>
            <a:chExt cx="6662903" cy="7063548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8"/>
              <a:chOff x="-1774567" y="-19829"/>
              <a:chExt cx="6662903" cy="6916848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1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663434" y="-1665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SPECIALE: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endParaRPr lang="it-IT" sz="24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967734"/>
            <a:ext cx="3166196" cy="4692486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PARTE SPECIALE:</a:t>
            </a:r>
          </a:p>
          <a:p>
            <a:pPr algn="ctr"/>
            <a:r>
              <a:rPr lang="it-IT" dirty="0"/>
              <a:t>analisi dei reati presupposto e declinazione de: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/>
              <a:t>relative aree di rischio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/>
              <a:t> potenziali modalità di commissione </a:t>
            </a:r>
          </a:p>
          <a:p>
            <a:pPr algn="just"/>
            <a:endParaRPr lang="it-IT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it-IT" dirty="0"/>
              <a:t>protocolli e presidi da predisporre in via preventiva per evitare la commissione del rischio. </a:t>
            </a:r>
          </a:p>
        </p:txBody>
      </p:sp>
      <p:sp>
        <p:nvSpPr>
          <p:cNvPr id="5" name="Rettangolo 4"/>
          <p:cNvSpPr/>
          <p:nvPr/>
        </p:nvSpPr>
        <p:spPr>
          <a:xfrm>
            <a:off x="2400299" y="602719"/>
            <a:ext cx="9447045" cy="505750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3494314" y="1089221"/>
            <a:ext cx="8410650" cy="5962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</a:t>
            </a:r>
            <a:r>
              <a:rPr lang="it-IT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troduzione nel catalogo dei reati presupposto delle </a:t>
            </a: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fattispecie di: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corruzione privata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falso in bilancio</a:t>
            </a:r>
            <a:r>
              <a:rPr lang="it-IT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autoriciclaggio e riciclaggio, abusi di mercato</a:t>
            </a:r>
            <a:endParaRPr lang="it-IT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caporalato,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reati ambientali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impiego di cittadini terzi il cui soggiorno è irregolare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traffico di influenze illecite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illeciti tributari</a:t>
            </a:r>
            <a:r>
              <a:rPr lang="it-IT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frode nelle pubbliche forniture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r>
              <a:rPr lang="it-IT" sz="16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ontrabbando</a:t>
            </a:r>
          </a:p>
          <a:p>
            <a:pPr marL="285750" indent="-285750" algn="just"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it-IT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eculato e di abuso di ufficio.</a:t>
            </a: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72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1731244" y="812560"/>
            <a:ext cx="8171801" cy="7566905"/>
            <a:chOff x="-1774567" y="-19829"/>
            <a:chExt cx="746336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7463363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0" name="Rettangolo arrotondato 19"/>
          <p:cNvSpPr/>
          <p:nvPr/>
        </p:nvSpPr>
        <p:spPr>
          <a:xfrm>
            <a:off x="136967" y="1363613"/>
            <a:ext cx="11919198" cy="1279165"/>
          </a:xfrm>
          <a:prstGeom prst="roundRect">
            <a:avLst>
              <a:gd name="adj" fmla="val 50000"/>
            </a:avLst>
          </a:prstGeom>
          <a:solidFill>
            <a:srgbClr val="005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1" indent="0" algn="ctr" defTabSz="914377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555"/>
              </a:spcAft>
              <a:buClr>
                <a:srgbClr val="E0001A"/>
              </a:buClr>
              <a:buSzPct val="100000"/>
              <a:buFontTx/>
              <a:buNone/>
              <a:tabLst/>
              <a:defRPr/>
            </a:pPr>
            <a:endParaRPr kumimoji="0" lang="it-IT" sz="16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MS PGothic" pitchFamily="34" charset="-128"/>
              <a:cs typeface="Arial" panose="020B0604020202020204" pitchFamily="34" charset="0"/>
              <a:sym typeface="Arial"/>
            </a:endParaRPr>
          </a:p>
          <a:p>
            <a:pPr marL="0" marR="0" lvl="1" indent="0" algn="ctr" defTabSz="914377" rtl="0" eaLnBrk="0" fontAlgn="auto" latinLnBrk="0" hangingPunct="0">
              <a:lnSpc>
                <a:spcPct val="120000"/>
              </a:lnSpc>
              <a:spcBef>
                <a:spcPts val="0"/>
              </a:spcBef>
              <a:spcAft>
                <a:spcPts val="555"/>
              </a:spcAft>
              <a:buClr>
                <a:srgbClr val="E0001A"/>
              </a:buClr>
              <a:buSzPct val="100000"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  <a:sym typeface="Arial"/>
              </a:rPr>
              <a:t>Crescente centralità della compliance nell’organizzazione aziendale e ventennale del Decreto 231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rendono necessario un “tagliando”: verificare la tenuta del sistema rispetto alla </a:t>
            </a:r>
            <a:r>
              <a:rPr kumimoji="0" lang="it-IT" sz="20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ratio</a:t>
            </a: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originaria</a:t>
            </a:r>
            <a:endParaRPr kumimoji="0" lang="it-IT" sz="2000" b="1" i="0" u="none" strike="noStrike" kern="1000" cap="none" spc="-2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  <a:sym typeface="Arial"/>
            </a:endParaRPr>
          </a:p>
          <a:p>
            <a:pPr algn="ctr">
              <a:spcBef>
                <a:spcPts val="600"/>
              </a:spcBef>
            </a:pPr>
            <a:endParaRPr lang="it-IT" sz="1600" b="1" dirty="0">
              <a:latin typeface="Calibri" panose="020F050202020403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117430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587229" y="209725"/>
            <a:ext cx="11317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ANNI DI APPLICAZIONE DELLA DISCIPLINA 231: evidenze empiriche</a:t>
            </a:r>
          </a:p>
          <a:p>
            <a:pPr algn="just"/>
            <a:endParaRPr lang="it-IT" sz="24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it-IT" sz="24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4F4AAF0-550F-4C4A-A568-F613A1FD3A16}"/>
              </a:ext>
            </a:extLst>
          </p:cNvPr>
          <p:cNvSpPr txBox="1"/>
          <p:nvPr/>
        </p:nvSpPr>
        <p:spPr>
          <a:xfrm>
            <a:off x="705678" y="2712556"/>
            <a:ext cx="106149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Confindustria partecipa a un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progetto di ricerca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promosso dalla Fondazione CNPDS</a:t>
            </a:r>
          </a:p>
          <a:p>
            <a:pPr algn="just"/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it-IT" altLang="it-IT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 misurare efficacia, effettività e coerenza della normativa 231, anche per valutare eventuali interventi di riforma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endParaRPr kumimoji="0" lang="it-IT" altLang="it-IT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ＭＳ Ｐゴシック"/>
              <a:cs typeface="Arial" panose="020B0604020202020204" pitchFamily="34" charset="0"/>
              <a:sym typeface="Arial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b="1" kern="0" dirty="0">
                <a:solidFill>
                  <a:srgbClr val="00206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metodo</a:t>
            </a:r>
            <a:r>
              <a:rPr lang="it-IT" kern="0" dirty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:</a:t>
            </a:r>
            <a:r>
              <a:rPr kumimoji="0" lang="it-IT" altLang="it-IT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 evidenze sulla prassi applicativa, con ampio coinvolgimento degli attori economici, poiché le prospettive di riforma non prescindano da analisi empirica e da consultazione delle imprese</a:t>
            </a:r>
          </a:p>
          <a:p>
            <a:pPr algn="just"/>
            <a:endParaRPr lang="it-IT" kern="0" dirty="0">
              <a:latin typeface="Arial" panose="020B0604020202020204" pitchFamily="34" charset="0"/>
              <a:ea typeface="ＭＳ Ｐゴシック"/>
              <a:cs typeface="Arial" panose="020B0604020202020204" pitchFamily="34" charset="0"/>
              <a:sym typeface="Arial"/>
            </a:endParaRPr>
          </a:p>
          <a:p>
            <a:pPr algn="just"/>
            <a:r>
              <a:rPr lang="it-IT" b="1" kern="0" dirty="0">
                <a:solidFill>
                  <a:srgbClr val="174983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rPr>
              <a:t>Confindustria, insieme a TIM e all’Università della Tuscia, ha diffuso nei mesi scorsi una Survey presso il sistema associativo sui principali profili della disciplina 231.</a:t>
            </a:r>
            <a:endParaRPr lang="it-IT" b="1" dirty="0">
              <a:solidFill>
                <a:srgbClr val="17498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8681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246086" y="-327730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schemeClr val="bg1"/>
                </a:solidFill>
                <a:latin typeface="+mj-lt"/>
              </a:rPr>
              <a:t>PERIMETRO DI INDAGINE DELLA SURVEY</a:t>
            </a: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24" name="Freccia a destra 4">
            <a:extLst>
              <a:ext uri="{FF2B5EF4-FFF2-40B4-BE49-F238E27FC236}">
                <a16:creationId xmlns:a16="http://schemas.microsoft.com/office/drawing/2014/main" id="{B8DAF222-1C85-4086-9C13-E6058301E754}"/>
              </a:ext>
            </a:extLst>
          </p:cNvPr>
          <p:cNvSpPr txBox="1"/>
          <p:nvPr/>
        </p:nvSpPr>
        <p:spPr>
          <a:xfrm>
            <a:off x="675860" y="1349829"/>
            <a:ext cx="6311348" cy="3755571"/>
          </a:xfrm>
          <a:prstGeom prst="rect">
            <a:avLst/>
          </a:prstGeom>
          <a:scene3d>
            <a:camera prst="orthographicFront"/>
            <a:lightRig rig="threeP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890" tIns="0" rIns="8890" bIns="108000" numCol="1" spcCol="1270" anchor="ctr" anchorCtr="0">
            <a:noAutofit/>
          </a:bodyPr>
          <a:lstStyle/>
          <a:p>
            <a:pPr marL="285750" lvl="1" indent="-285750" algn="just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v"/>
            </a:pPr>
            <a:r>
              <a:rPr lang="it-IT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questionario è suddiviso in </a:t>
            </a:r>
            <a:r>
              <a:rPr lang="it-IT" b="1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Sezioni</a:t>
            </a:r>
            <a:r>
              <a:rPr lang="it-IT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ciascuna relativa ad un </a:t>
            </a:r>
            <a:r>
              <a:rPr lang="it-IT" b="1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settore di analisi.</a:t>
            </a:r>
          </a:p>
          <a:p>
            <a:pPr marL="285750" lvl="1" indent="-285750" algn="just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v"/>
            </a:pPr>
            <a:endParaRPr lang="it-IT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1" indent="-285750" algn="just" defTabSz="6223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Alla survey ha riposto </a:t>
            </a:r>
            <a:r>
              <a:rPr lang="it-IT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 campione di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211 imprese </a:t>
            </a:r>
            <a:r>
              <a:rPr lang="it-IT" kern="1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appartenenti a diversi settori merceologici e a classi di fatturato e dipendenti.</a:t>
            </a:r>
          </a:p>
          <a:p>
            <a:pPr marL="114300" lvl="1" indent="-114300" algn="l" defTabSz="5334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Wingdings" panose="05000000000000000000" pitchFamily="2" charset="2"/>
              <a:buChar char="Ø"/>
            </a:pPr>
            <a:endParaRPr lang="it-IT" sz="12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5" name="Segnaposto contenuto 17">
            <a:extLst>
              <a:ext uri="{FF2B5EF4-FFF2-40B4-BE49-F238E27FC236}">
                <a16:creationId xmlns:a16="http://schemas.microsoft.com/office/drawing/2014/main" id="{DD1630A8-4B29-4F00-A1C9-14B468F751A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041871"/>
              </p:ext>
            </p:extLst>
          </p:nvPr>
        </p:nvGraphicFramePr>
        <p:xfrm>
          <a:off x="7142728" y="937417"/>
          <a:ext cx="5378778" cy="5400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24735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246086" y="-327730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IL CAMPIONE DELLA SURVEY: I SETTORI MERCEOLOGICI</a:t>
            </a:r>
          </a:p>
        </p:txBody>
      </p:sp>
      <p:graphicFrame>
        <p:nvGraphicFramePr>
          <p:cNvPr id="17" name="Grafico 16">
            <a:extLst>
              <a:ext uri="{FF2B5EF4-FFF2-40B4-BE49-F238E27FC236}">
                <a16:creationId xmlns:a16="http://schemas.microsoft.com/office/drawing/2014/main" id="{DA28E620-4AEC-464C-94B0-A8EA2D0BC1A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432461"/>
              </p:ext>
            </p:extLst>
          </p:nvPr>
        </p:nvGraphicFramePr>
        <p:xfrm>
          <a:off x="-765313" y="673495"/>
          <a:ext cx="11255513" cy="6099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716542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246086" y="-327730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543387" y="67351"/>
            <a:ext cx="105831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800" b="1" dirty="0">
                <a:solidFill>
                  <a:schemeClr val="bg1"/>
                </a:solidFill>
                <a:latin typeface="+mj-lt"/>
              </a:rPr>
              <a:t>I PRINCIPALI TEMI AFFRONTATI</a:t>
            </a:r>
            <a:endParaRPr kumimoji="0" lang="it-IT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EB466EC8-D5BF-46A9-BA6E-244FB5770E50}"/>
              </a:ext>
            </a:extLst>
          </p:cNvPr>
          <p:cNvSpPr txBox="1"/>
          <p:nvPr/>
        </p:nvSpPr>
        <p:spPr>
          <a:xfrm>
            <a:off x="1979545" y="1024445"/>
            <a:ext cx="9177479" cy="5722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040" tIns="33020" rIns="66040" bIns="33020" numCol="1" spcCol="1270" anchor="ctr" anchorCtr="0">
            <a:noAutofit/>
          </a:bodyPr>
          <a:lstStyle/>
          <a:p>
            <a:pPr algn="ctr" defTabSz="77044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67" b="1" dirty="0">
                <a:solidFill>
                  <a:srgbClr val="1A3D82"/>
                </a:solidFill>
                <a:latin typeface="Calibri" panose="020F0502020204030204"/>
              </a:rPr>
              <a:t>Pensa che dotarsi di un modello organizzativo sia stato “conveniente” dal punto di vista aziendale?</a:t>
            </a:r>
          </a:p>
        </p:txBody>
      </p:sp>
      <p:graphicFrame>
        <p:nvGraphicFramePr>
          <p:cNvPr id="17" name="Grafico 16">
            <a:extLst>
              <a:ext uri="{FF2B5EF4-FFF2-40B4-BE49-F238E27FC236}">
                <a16:creationId xmlns:a16="http://schemas.microsoft.com/office/drawing/2014/main" id="{35C53D0D-56EB-4145-A39F-42FE820185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53074103"/>
              </p:ext>
            </p:extLst>
          </p:nvPr>
        </p:nvGraphicFramePr>
        <p:xfrm>
          <a:off x="2062716" y="1775638"/>
          <a:ext cx="8044518" cy="4880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93146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B12A7D9B-1D1C-4900-96B0-80DCC3AF2CE8}"/>
              </a:ext>
            </a:extLst>
          </p:cNvPr>
          <p:cNvSpPr txBox="1">
            <a:spLocks/>
          </p:cNvSpPr>
          <p:nvPr/>
        </p:nvSpPr>
        <p:spPr bwMode="auto">
          <a:xfrm>
            <a:off x="7326927" y="1691350"/>
            <a:ext cx="2325658" cy="222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26974" y="-147017"/>
            <a:ext cx="9213574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07000"/>
                </a:lnSpc>
                <a:spcBef>
                  <a:spcPts val="600"/>
                </a:spcBef>
                <a:spcAft>
                  <a:spcPts val="800"/>
                </a:spcAft>
              </a:pPr>
              <a:r>
                <a:rPr lang="it-IT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</a:t>
              </a:r>
              <a:endParaRPr lang="it-IT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PRINCIPALI EVIDENZE DELLA SURVEY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11EBACC-EBF5-4F1C-A480-B84B19B27F51}"/>
              </a:ext>
            </a:extLst>
          </p:cNvPr>
          <p:cNvSpPr txBox="1"/>
          <p:nvPr/>
        </p:nvSpPr>
        <p:spPr>
          <a:xfrm>
            <a:off x="1495650" y="969487"/>
            <a:ext cx="9177479" cy="5722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040" tIns="33020" rIns="66040" bIns="33020" numCol="1" spcCol="1270" anchor="ctr" anchorCtr="0">
            <a:noAutofit/>
          </a:bodyPr>
          <a:lstStyle/>
          <a:p>
            <a:pPr algn="ctr" defTabSz="770447">
              <a:lnSpc>
                <a:spcPct val="90000"/>
              </a:lnSpc>
              <a:spcBef>
                <a:spcPct val="0"/>
              </a:spcBef>
            </a:pPr>
            <a:r>
              <a:rPr lang="it-IT" sz="2667" b="1" dirty="0">
                <a:solidFill>
                  <a:srgbClr val="1A3D82"/>
                </a:solidFill>
                <a:latin typeface="Calibri" panose="020F0502020204030204"/>
              </a:rPr>
              <a:t>Adozione del modello 231: le ragioni della «</a:t>
            </a:r>
            <a:r>
              <a:rPr lang="it-IT" sz="2667" b="1" i="1" dirty="0">
                <a:solidFill>
                  <a:srgbClr val="1A3D82"/>
                </a:solidFill>
                <a:latin typeface="Calibri" panose="020F0502020204030204"/>
              </a:rPr>
              <a:t>convenienza»</a:t>
            </a:r>
            <a:endParaRPr lang="it-IT" sz="2667" b="1" dirty="0">
              <a:solidFill>
                <a:srgbClr val="1A3D82"/>
              </a:solidFill>
              <a:latin typeface="Calibri" panose="020F0502020204030204"/>
            </a:endParaRPr>
          </a:p>
          <a:p>
            <a:pPr algn="ctr" defTabSz="770447">
              <a:lnSpc>
                <a:spcPct val="90000"/>
              </a:lnSpc>
              <a:spcBef>
                <a:spcPct val="0"/>
              </a:spcBef>
            </a:pPr>
            <a:r>
              <a:rPr lang="it-IT" sz="1600" b="1" dirty="0">
                <a:solidFill>
                  <a:srgbClr val="1A3D82"/>
                </a:solidFill>
                <a:latin typeface="Calibri" panose="020F0502020204030204"/>
              </a:rPr>
              <a:t>(risposta multipla)</a:t>
            </a:r>
          </a:p>
        </p:txBody>
      </p:sp>
      <p:graphicFrame>
        <p:nvGraphicFramePr>
          <p:cNvPr id="18" name="Grafico 17">
            <a:extLst>
              <a:ext uri="{FF2B5EF4-FFF2-40B4-BE49-F238E27FC236}">
                <a16:creationId xmlns:a16="http://schemas.microsoft.com/office/drawing/2014/main" id="{3B5FDC06-D075-4B18-899F-AE3F747907D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3168372"/>
              </p:ext>
            </p:extLst>
          </p:nvPr>
        </p:nvGraphicFramePr>
        <p:xfrm>
          <a:off x="97971" y="1541774"/>
          <a:ext cx="11554097" cy="4549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33639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236454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B12A7D9B-1D1C-4900-96B0-80DCC3AF2CE8}"/>
              </a:ext>
            </a:extLst>
          </p:cNvPr>
          <p:cNvSpPr txBox="1">
            <a:spLocks/>
          </p:cNvSpPr>
          <p:nvPr/>
        </p:nvSpPr>
        <p:spPr bwMode="auto">
          <a:xfrm>
            <a:off x="7326927" y="1691350"/>
            <a:ext cx="2325658" cy="222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26974" y="-147017"/>
            <a:ext cx="9213574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07000"/>
                </a:lnSpc>
                <a:spcBef>
                  <a:spcPts val="600"/>
                </a:spcBef>
                <a:spcAft>
                  <a:spcPts val="800"/>
                </a:spcAft>
              </a:pPr>
              <a:r>
                <a:rPr lang="it-IT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</a:t>
              </a:r>
              <a:endParaRPr lang="it-IT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PRINCIPALI EVIDENZE DELLA SURVEY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B80539F0-157F-45C7-AA99-80C11239E1A1}"/>
              </a:ext>
            </a:extLst>
          </p:cNvPr>
          <p:cNvSpPr txBox="1"/>
          <p:nvPr/>
        </p:nvSpPr>
        <p:spPr>
          <a:xfrm>
            <a:off x="1495650" y="1013031"/>
            <a:ext cx="9177479" cy="5722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040" tIns="33020" rIns="66040" bIns="33020" numCol="1" spcCol="1270" anchor="ctr" anchorCtr="0">
            <a:noAutofit/>
          </a:bodyPr>
          <a:lstStyle/>
          <a:p>
            <a:pPr algn="ctr" defTabSz="77044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2667" b="1" dirty="0">
                <a:solidFill>
                  <a:srgbClr val="1A3D82"/>
                </a:solidFill>
                <a:latin typeface="Calibri" panose="020F0502020204030204"/>
              </a:rPr>
              <a:t>Ritiene che il Decreto contempli un efficace meccanismo premiale?</a:t>
            </a:r>
          </a:p>
        </p:txBody>
      </p:sp>
      <p:graphicFrame>
        <p:nvGraphicFramePr>
          <p:cNvPr id="21" name="Grafico 20">
            <a:extLst>
              <a:ext uri="{FF2B5EF4-FFF2-40B4-BE49-F238E27FC236}">
                <a16:creationId xmlns:a16="http://schemas.microsoft.com/office/drawing/2014/main" id="{6983F22A-D024-4013-A746-DF5ABC45DD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468413"/>
              </p:ext>
            </p:extLst>
          </p:nvPr>
        </p:nvGraphicFramePr>
        <p:xfrm>
          <a:off x="2137144" y="1757498"/>
          <a:ext cx="8010719" cy="4890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26124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B12A7D9B-1D1C-4900-96B0-80DCC3AF2CE8}"/>
              </a:ext>
            </a:extLst>
          </p:cNvPr>
          <p:cNvSpPr txBox="1">
            <a:spLocks/>
          </p:cNvSpPr>
          <p:nvPr/>
        </p:nvSpPr>
        <p:spPr bwMode="auto">
          <a:xfrm>
            <a:off x="7326927" y="1691350"/>
            <a:ext cx="2325658" cy="222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26974" y="-147017"/>
            <a:ext cx="9213574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07000"/>
                </a:lnSpc>
                <a:spcBef>
                  <a:spcPts val="600"/>
                </a:spcBef>
                <a:spcAft>
                  <a:spcPts val="800"/>
                </a:spcAft>
              </a:pPr>
              <a:r>
                <a:rPr lang="it-IT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</a:t>
              </a:r>
              <a:endParaRPr lang="it-IT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PRINCIPALI EVIDENZE DELLA SURVEY</a:t>
            </a: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CD2050AF-74ED-44A3-9ABA-701E47693196}"/>
              </a:ext>
            </a:extLst>
          </p:cNvPr>
          <p:cNvSpPr txBox="1"/>
          <p:nvPr/>
        </p:nvSpPr>
        <p:spPr>
          <a:xfrm>
            <a:off x="1495650" y="946929"/>
            <a:ext cx="9177479" cy="57228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040" tIns="33020" rIns="66040" bIns="33020" numCol="1" spcCol="1270" anchor="ctr" anchorCtr="0">
            <a:noAutofit/>
          </a:bodyPr>
          <a:lstStyle/>
          <a:p>
            <a:pPr algn="ctr" defTabSz="770447">
              <a:lnSpc>
                <a:spcPct val="90000"/>
              </a:lnSpc>
              <a:spcBef>
                <a:spcPct val="0"/>
              </a:spcBef>
            </a:pPr>
            <a:endParaRPr lang="it-IT" sz="2667" b="1" dirty="0">
              <a:solidFill>
                <a:srgbClr val="1A3D82"/>
              </a:solidFill>
              <a:latin typeface="Calibri" panose="020F0502020204030204"/>
            </a:endParaRPr>
          </a:p>
          <a:p>
            <a:pPr algn="ctr" defTabSz="770447">
              <a:lnSpc>
                <a:spcPct val="90000"/>
              </a:lnSpc>
              <a:spcBef>
                <a:spcPct val="0"/>
              </a:spcBef>
            </a:pPr>
            <a:r>
              <a:rPr lang="it-IT" sz="2667" b="1" dirty="0">
                <a:solidFill>
                  <a:srgbClr val="1A3D82"/>
                </a:solidFill>
                <a:latin typeface="Calibri" panose="020F0502020204030204"/>
              </a:rPr>
              <a:t>Efficacia premiale: le ragioni </a:t>
            </a:r>
            <a:r>
              <a:rPr lang="it-IT" sz="2667" b="1" dirty="0">
                <a:solidFill>
                  <a:srgbClr val="1A3D82"/>
                </a:solidFill>
              </a:rPr>
              <a:t>del «</a:t>
            </a:r>
            <a:r>
              <a:rPr lang="it-IT" sz="2667" b="1" dirty="0">
                <a:solidFill>
                  <a:srgbClr val="1A3D82"/>
                </a:solidFill>
                <a:latin typeface="Calibri" panose="020F0502020204030204"/>
              </a:rPr>
              <a:t>no»</a:t>
            </a:r>
          </a:p>
          <a:p>
            <a:pPr lvl="0" algn="ctr" defTabSz="770447">
              <a:lnSpc>
                <a:spcPct val="90000"/>
              </a:lnSpc>
              <a:spcBef>
                <a:spcPct val="0"/>
              </a:spcBef>
            </a:pPr>
            <a:endParaRPr lang="it-IT" sz="2667" b="1" dirty="0">
              <a:solidFill>
                <a:srgbClr val="1A3D82"/>
              </a:solidFill>
              <a:latin typeface="Calibri" panose="020F0502020204030204"/>
            </a:endParaRPr>
          </a:p>
        </p:txBody>
      </p:sp>
      <p:graphicFrame>
        <p:nvGraphicFramePr>
          <p:cNvPr id="18" name="Grafico 17">
            <a:extLst>
              <a:ext uri="{FF2B5EF4-FFF2-40B4-BE49-F238E27FC236}">
                <a16:creationId xmlns:a16="http://schemas.microsoft.com/office/drawing/2014/main" id="{6D83866B-C247-4B5B-8FA4-1E1C47A53C6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730571"/>
              </p:ext>
            </p:extLst>
          </p:nvPr>
        </p:nvGraphicFramePr>
        <p:xfrm>
          <a:off x="587829" y="1449892"/>
          <a:ext cx="11125200" cy="4641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7678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1408023" y="385931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16" name="Rettangolo arrotondato 15"/>
          <p:cNvSpPr/>
          <p:nvPr/>
        </p:nvSpPr>
        <p:spPr>
          <a:xfrm>
            <a:off x="681318" y="966209"/>
            <a:ext cx="10872777" cy="593813"/>
          </a:xfrm>
          <a:prstGeom prst="roundRect">
            <a:avLst>
              <a:gd name="adj" fmla="val 50000"/>
            </a:avLst>
          </a:prstGeom>
          <a:solidFill>
            <a:srgbClr val="005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it-IT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ADOTTARE UN MODELLO ORGANIZZATIVO COSTA,</a:t>
            </a:r>
            <a:r>
              <a:rPr lang="it-IT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MA RAPPRESENTA UN’OPPORTUNITÀ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143120" y="0"/>
            <a:ext cx="11579244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-25148" y="2532"/>
            <a:ext cx="115792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ANNI DI APPLICAZIONE DELLA DISCIPLINA 231: alcune riflessioni</a:t>
            </a:r>
          </a:p>
        </p:txBody>
      </p:sp>
      <p:sp>
        <p:nvSpPr>
          <p:cNvPr id="4" name="Freccia in giù 3">
            <a:extLst>
              <a:ext uri="{FF2B5EF4-FFF2-40B4-BE49-F238E27FC236}">
                <a16:creationId xmlns:a16="http://schemas.microsoft.com/office/drawing/2014/main" id="{AB0AE5D2-6082-479D-A1AD-FB38DEE91243}"/>
              </a:ext>
            </a:extLst>
          </p:cNvPr>
          <p:cNvSpPr/>
          <p:nvPr/>
        </p:nvSpPr>
        <p:spPr>
          <a:xfrm>
            <a:off x="4048125" y="1895475"/>
            <a:ext cx="3457575" cy="485775"/>
          </a:xfrm>
          <a:prstGeom prst="downArrow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6B4E966-74B1-4657-B59B-9ED02BCD8528}"/>
              </a:ext>
            </a:extLst>
          </p:cNvPr>
          <p:cNvSpPr/>
          <p:nvPr/>
        </p:nvSpPr>
        <p:spPr>
          <a:xfrm>
            <a:off x="681318" y="2514601"/>
            <a:ext cx="4248150" cy="1962150"/>
          </a:xfrm>
          <a:prstGeom prst="rect">
            <a:avLst/>
          </a:prstGeom>
          <a:solidFill>
            <a:srgbClr val="005C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Rappresenta uno </a:t>
            </a:r>
            <a:r>
              <a:rPr lang="it-IT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strumento efficace per efficientare i processi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all’interno dell’impresa ed è presupposto per l’esenzione da responsabilità 231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27A7590-9C49-4B99-99F9-8A1EFDF02855}"/>
              </a:ext>
            </a:extLst>
          </p:cNvPr>
          <p:cNvSpPr/>
          <p:nvPr/>
        </p:nvSpPr>
        <p:spPr>
          <a:xfrm>
            <a:off x="6686550" y="2481493"/>
            <a:ext cx="4731139" cy="1995258"/>
          </a:xfrm>
          <a:prstGeom prst="rect">
            <a:avLst/>
          </a:prstGeom>
          <a:solidFill>
            <a:srgbClr val="005C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Manifesta l’attitudine dell’impresa al rispetto di elevanti standard di organizzazione e qualità, fattore rilevante nei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rapporti commerciali tra privati e con la PA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; rileva per ottenere un maggior punteggio ai fini del rilascio all’impresa del rating di legalità</a:t>
            </a:r>
          </a:p>
        </p:txBody>
      </p:sp>
      <p:sp>
        <p:nvSpPr>
          <p:cNvPr id="10" name="Ovale 9">
            <a:extLst>
              <a:ext uri="{FF2B5EF4-FFF2-40B4-BE49-F238E27FC236}">
                <a16:creationId xmlns:a16="http://schemas.microsoft.com/office/drawing/2014/main" id="{4CEBEE53-3788-406B-BFD0-94E850597922}"/>
              </a:ext>
            </a:extLst>
          </p:cNvPr>
          <p:cNvSpPr/>
          <p:nvPr/>
        </p:nvSpPr>
        <p:spPr>
          <a:xfrm>
            <a:off x="1752600" y="4942114"/>
            <a:ext cx="9031377" cy="15299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dirty="0">
                <a:latin typeface="Arial" panose="020B0604020202020204" pitchFamily="34" charset="0"/>
                <a:cs typeface="Arial" panose="020B0604020202020204" pitchFamily="34" charset="0"/>
              </a:rPr>
              <a:t>Un’applicazione concreta: il sistema 231 e l’impatto del Covid-19</a:t>
            </a:r>
          </a:p>
        </p:txBody>
      </p:sp>
    </p:spTree>
    <p:extLst>
      <p:ext uri="{BB962C8B-B14F-4D97-AF65-F5344CB8AC3E}">
        <p14:creationId xmlns:p14="http://schemas.microsoft.com/office/powerpoint/2010/main" val="3425358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9080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2" name="Gruppo 71">
            <a:extLst>
              <a:ext uri="{FF2B5EF4-FFF2-40B4-BE49-F238E27FC236}">
                <a16:creationId xmlns:a16="http://schemas.microsoft.com/office/drawing/2014/main" id="{4FFF5E87-D0BF-9142-AD75-0FE8DA1E5EBC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3356B427-F3D6-6744-A016-C734E91795A2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t-IT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74" name="Immagine 73">
              <a:extLst>
                <a:ext uri="{FF2B5EF4-FFF2-40B4-BE49-F238E27FC236}">
                  <a16:creationId xmlns:a16="http://schemas.microsoft.com/office/drawing/2014/main" id="{D3095C2F-697A-1E4A-B5A3-3A2F1F552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1432138" y="1665310"/>
            <a:ext cx="4682062" cy="4469880"/>
            <a:chOff x="-1774567" y="-19829"/>
            <a:chExt cx="1038463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it-IT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4416272" y="1750438"/>
              <a:ext cx="4193794" cy="5140640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it-IT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-71461" y="251276"/>
            <a:ext cx="117996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D. lgs. n. 231/2001: </a:t>
            </a:r>
            <a:r>
              <a:rPr kumimoji="0" lang="it-IT" sz="2400" b="1" i="0" u="none" strike="noStrike" kern="1200" cap="all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novità nel panorama legislativo italiano</a:t>
            </a:r>
          </a:p>
        </p:txBody>
      </p:sp>
      <p:sp>
        <p:nvSpPr>
          <p:cNvPr id="5" name="Rettangolo arrotondato 4"/>
          <p:cNvSpPr/>
          <p:nvPr/>
        </p:nvSpPr>
        <p:spPr>
          <a:xfrm>
            <a:off x="4135146" y="1085502"/>
            <a:ext cx="4180038" cy="386457"/>
          </a:xfrm>
          <a:prstGeom prst="roundRect">
            <a:avLst>
              <a:gd name="adj" fmla="val 50000"/>
            </a:avLst>
          </a:prstGeom>
          <a:solidFill>
            <a:srgbClr val="005C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/>
              <a:t>IL LEGISLATORE</a:t>
            </a:r>
          </a:p>
        </p:txBody>
      </p:sp>
      <p:sp>
        <p:nvSpPr>
          <p:cNvPr id="6" name="Rettangolo 5"/>
          <p:cNvSpPr/>
          <p:nvPr/>
        </p:nvSpPr>
        <p:spPr>
          <a:xfrm>
            <a:off x="419099" y="1594104"/>
            <a:ext cx="1061333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 introdotto un sistema di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responsabilità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formalmente amministrativa, ma sostanzialmente penale</a:t>
            </a:r>
            <a:r>
              <a:rPr 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degli enti in conseguenza della commissione di un reato nel loro interesse o vantaggio:</a:t>
            </a:r>
          </a:p>
          <a:p>
            <a:pPr lvl="0" algn="ctr">
              <a:defRPr/>
            </a:pPr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c.d. “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colpa in organizzazione</a:t>
            </a:r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</p:txBody>
      </p:sp>
      <p:sp>
        <p:nvSpPr>
          <p:cNvPr id="7" name="Triangolo isoscele 6"/>
          <p:cNvSpPr/>
          <p:nvPr/>
        </p:nvSpPr>
        <p:spPr>
          <a:xfrm rot="10800000">
            <a:off x="5065160" y="2646070"/>
            <a:ext cx="1734628" cy="328448"/>
          </a:xfrm>
          <a:prstGeom prst="triangle">
            <a:avLst/>
          </a:prstGeom>
          <a:solidFill>
            <a:srgbClr val="1749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7340942" y="4126647"/>
            <a:ext cx="48510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Logica preventiva e premiale</a:t>
            </a:r>
            <a:r>
              <a:rPr lang="it-IT" b="1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ruolo attivo alle imprese virtuose ed effetto premiale collegato all’adozione di adeguati modelli organizzativi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A3722DC7-7548-41F6-820A-6D81934D40EA}"/>
              </a:ext>
            </a:extLst>
          </p:cNvPr>
          <p:cNvSpPr txBox="1"/>
          <p:nvPr/>
        </p:nvSpPr>
        <p:spPr>
          <a:xfrm>
            <a:off x="1338470" y="3053758"/>
            <a:ext cx="1085353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L’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ente non risponde </a:t>
            </a: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della commissione del reato se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 eaLnBrk="1" hangingPunct="1">
              <a:defRPr/>
            </a:pPr>
            <a:endParaRPr lang="it-IT" dirty="0"/>
          </a:p>
        </p:txBody>
      </p:sp>
      <p:sp>
        <p:nvSpPr>
          <p:cNvPr id="26" name="Rettangolo 8">
            <a:extLst>
              <a:ext uri="{FF2B5EF4-FFF2-40B4-BE49-F238E27FC236}">
                <a16:creationId xmlns:a16="http://schemas.microsoft.com/office/drawing/2014/main" id="{9712ADD7-92D5-4BFA-A5CC-C17DCDED5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374" y="3506200"/>
            <a:ext cx="5645426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ha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adottato</a:t>
            </a:r>
            <a:r>
              <a:rPr lang="it-IT" altLang="it-IT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ed efficacemente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attuato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modello organizzativo idoneo 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(MO)</a:t>
            </a:r>
          </a:p>
          <a:p>
            <a:pPr marL="285750" indent="-2857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ha affidato a un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organismo di vigilanza </a:t>
            </a: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it-IT" altLang="ja-JP" dirty="0" err="1">
                <a:latin typeface="Arial" panose="020B0604020202020204" pitchFamily="34" charset="0"/>
                <a:cs typeface="Arial" panose="020B0604020202020204" pitchFamily="34" charset="0"/>
              </a:rPr>
              <a:t>OdV</a:t>
            </a: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il compito di vigilare sul funzionamento e l</a:t>
            </a:r>
            <a:r>
              <a:rPr lang="ja-JP" altLang="it-IT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osservanza del MO e non c’è stata </a:t>
            </a:r>
            <a:r>
              <a:rPr lang="it-IT" altLang="ja-JP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omessa o insufficiente vigilanza</a:t>
            </a:r>
            <a:endParaRPr lang="it-IT" altLang="ja-JP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Clr>
                <a:schemeClr val="accent1"/>
              </a:buClr>
              <a:buFont typeface="Wingdings" pitchFamily="2" charset="2"/>
              <a:buChar char="Ø"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reato commesso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eludendo fraudolentemente </a:t>
            </a: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il MO (apicali), oppure in caso di inosservanza  obblighi direzione e vigilanza (sottoposti)</a:t>
            </a:r>
          </a:p>
        </p:txBody>
      </p:sp>
      <p:pic>
        <p:nvPicPr>
          <p:cNvPr id="11" name="Immagine 10">
            <a:extLst>
              <a:ext uri="{FF2B5EF4-FFF2-40B4-BE49-F238E27FC236}">
                <a16:creationId xmlns:a16="http://schemas.microsoft.com/office/drawing/2014/main" id="{B545B5A4-F0C1-4A89-956A-784E6B3893D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6447532" y="4483890"/>
            <a:ext cx="1486105" cy="44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401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B12A7D9B-1D1C-4900-96B0-80DCC3AF2CE8}"/>
              </a:ext>
            </a:extLst>
          </p:cNvPr>
          <p:cNvSpPr txBox="1">
            <a:spLocks/>
          </p:cNvSpPr>
          <p:nvPr/>
        </p:nvSpPr>
        <p:spPr bwMode="auto">
          <a:xfrm>
            <a:off x="7326927" y="1691350"/>
            <a:ext cx="2325658" cy="222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49844" y="-147018"/>
            <a:ext cx="9213574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07000"/>
                </a:lnSpc>
                <a:spcBef>
                  <a:spcPts val="600"/>
                </a:spcBef>
                <a:spcAft>
                  <a:spcPts val="800"/>
                </a:spcAft>
              </a:pPr>
              <a:r>
                <a:rPr lang="it-IT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</a:t>
              </a:r>
              <a:endParaRPr lang="it-IT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Alcune Prospettive di riforma</a:t>
            </a:r>
          </a:p>
        </p:txBody>
      </p:sp>
      <p:sp>
        <p:nvSpPr>
          <p:cNvPr id="7" name="Ovale 6">
            <a:extLst>
              <a:ext uri="{FF2B5EF4-FFF2-40B4-BE49-F238E27FC236}">
                <a16:creationId xmlns:a16="http://schemas.microsoft.com/office/drawing/2014/main" id="{E966D0B1-4CF7-48B2-BECB-858C831D1A43}"/>
              </a:ext>
            </a:extLst>
          </p:cNvPr>
          <p:cNvSpPr/>
          <p:nvPr/>
        </p:nvSpPr>
        <p:spPr>
          <a:xfrm>
            <a:off x="1680650" y="1295369"/>
            <a:ext cx="8361506" cy="26762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u="sng" dirty="0">
                <a:latin typeface="Arial" panose="020B0604020202020204" pitchFamily="34" charset="0"/>
                <a:cs typeface="Arial" panose="020B0604020202020204" pitchFamily="34" charset="0"/>
              </a:rPr>
              <a:t>Prospettive di riforma:</a:t>
            </a:r>
          </a:p>
          <a:p>
            <a:pPr algn="ctr"/>
            <a:endParaRPr lang="it-IT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razionalizzazione del catalogo dei reati presupposto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intervenire sulla incerta efficacia esimente dei modelli 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rafforzare le garanzie processuali dell’ente</a:t>
            </a: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rivedere regime sanzionatorio, soprattutto cautelare</a:t>
            </a:r>
          </a:p>
        </p:txBody>
      </p:sp>
    </p:spTree>
    <p:extLst>
      <p:ext uri="{BB962C8B-B14F-4D97-AF65-F5344CB8AC3E}">
        <p14:creationId xmlns:p14="http://schemas.microsoft.com/office/powerpoint/2010/main" val="32236577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26" name="Segnaposto contenuto 2">
            <a:extLst>
              <a:ext uri="{FF2B5EF4-FFF2-40B4-BE49-F238E27FC236}">
                <a16:creationId xmlns:a16="http://schemas.microsoft.com/office/drawing/2014/main" id="{B12A7D9B-1D1C-4900-96B0-80DCC3AF2CE8}"/>
              </a:ext>
            </a:extLst>
          </p:cNvPr>
          <p:cNvSpPr txBox="1">
            <a:spLocks/>
          </p:cNvSpPr>
          <p:nvPr/>
        </p:nvSpPr>
        <p:spPr bwMode="auto">
          <a:xfrm>
            <a:off x="7326927" y="1691350"/>
            <a:ext cx="2325658" cy="222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MS PGothic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  <a:p>
            <a:pPr algn="just">
              <a:buFont typeface="Arial" charset="0"/>
              <a:buNone/>
            </a:pPr>
            <a:endParaRPr lang="it-IT" altLang="it-IT" sz="2600" b="1" dirty="0">
              <a:solidFill>
                <a:schemeClr val="bg1">
                  <a:lumMod val="95000"/>
                </a:schemeClr>
              </a:solidFill>
            </a:endParaRPr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3427618" y="-446314"/>
            <a:ext cx="14768166" cy="7866202"/>
            <a:chOff x="-5791434" y="-293179"/>
            <a:chExt cx="10679770" cy="718425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>
                  <a:solidFill>
                    <a:prstClr val="white"/>
                  </a:solidFill>
                </a:rPr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>
                    <a:solidFill>
                      <a:prstClr val="white"/>
                    </a:solidFill>
                  </a:rPr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174983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sz="36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GRAZIE PER L’ATTENZIONE!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5791434" y="-29317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>
                <a:lnSpc>
                  <a:spcPct val="107000"/>
                </a:lnSpc>
                <a:spcBef>
                  <a:spcPts val="600"/>
                </a:spcBef>
                <a:spcAft>
                  <a:spcPts val="800"/>
                </a:spcAft>
              </a:pPr>
              <a:r>
                <a:rPr lang="it-IT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In</a:t>
              </a:r>
              <a:endParaRPr lang="it-IT" sz="18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850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Gruppo 71">
            <a:extLst>
              <a:ext uri="{FF2B5EF4-FFF2-40B4-BE49-F238E27FC236}">
                <a16:creationId xmlns:a16="http://schemas.microsoft.com/office/drawing/2014/main" id="{4FFF5E87-D0BF-9142-AD75-0FE8DA1E5EBC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3356B427-F3D6-6744-A016-C734E91795A2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74" name="Immagine 73">
              <a:extLst>
                <a:ext uri="{FF2B5EF4-FFF2-40B4-BE49-F238E27FC236}">
                  <a16:creationId xmlns:a16="http://schemas.microsoft.com/office/drawing/2014/main" id="{D3095C2F-697A-1E4A-B5A3-3A2F1F552D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166730" y="-373895"/>
            <a:ext cx="7295360" cy="7566905"/>
            <a:chOff x="-1774567" y="-19829"/>
            <a:chExt cx="6662903" cy="6910909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9"/>
              <a:chOff x="-1774567" y="-19829"/>
              <a:chExt cx="6662903" cy="6910909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9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8"/>
                <a:ext cx="6046720" cy="6887211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9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3E40088B-7C27-4818-B14D-B86FDAFC8174}"/>
              </a:ext>
            </a:extLst>
          </p:cNvPr>
          <p:cNvSpPr/>
          <p:nvPr/>
        </p:nvSpPr>
        <p:spPr>
          <a:xfrm>
            <a:off x="228599" y="1001881"/>
            <a:ext cx="4744337" cy="1681931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hangingPunct="1">
              <a:defRPr/>
            </a:pPr>
            <a:r>
              <a:rPr lang="it-IT" alt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Decreto 231</a:t>
            </a:r>
            <a:r>
              <a:rPr lang="it-IT" altLang="it-IT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alt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prevede la possibilità di adottare i MO sulla base di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Codici di comportamento </a:t>
            </a:r>
            <a:r>
              <a:rPr lang="it-IT" alt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redatti dalle associazioni maggiormente rappresentative</a:t>
            </a:r>
            <a:endParaRPr lang="it-IT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AutoShape 3">
            <a:extLst>
              <a:ext uri="{FF2B5EF4-FFF2-40B4-BE49-F238E27FC236}">
                <a16:creationId xmlns:a16="http://schemas.microsoft.com/office/drawing/2014/main" id="{13B1B8BF-6346-4D29-AD38-8AD0B58283E0}"/>
              </a:ext>
            </a:extLst>
          </p:cNvPr>
          <p:cNvSpPr>
            <a:spLocks noChangeArrowheads="1"/>
          </p:cNvSpPr>
          <p:nvPr/>
        </p:nvSpPr>
        <p:spPr bwMode="gray">
          <a:xfrm>
            <a:off x="1981200" y="3875010"/>
            <a:ext cx="2194560" cy="548640"/>
          </a:xfrm>
          <a:prstGeom prst="chevron">
            <a:avLst>
              <a:gd name="adj" fmla="val 34952"/>
            </a:avLst>
          </a:prstGeom>
          <a:solidFill>
            <a:schemeClr val="bg2"/>
          </a:solidFill>
          <a:ln w="12700" cap="rnd" algn="ctr">
            <a:solidFill>
              <a:srgbClr val="174983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88900" tIns="88900" rIns="88900" bIns="889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6000"/>
              </a:lnSpc>
              <a:defRPr/>
            </a:pPr>
            <a:r>
              <a:rPr lang="en-US" sz="1600" b="1" dirty="0" err="1">
                <a:solidFill>
                  <a:srgbClr val="174983"/>
                </a:solidFill>
              </a:rPr>
              <a:t>Marzo</a:t>
            </a:r>
            <a:r>
              <a:rPr lang="en-US" sz="1600" b="1" dirty="0">
                <a:solidFill>
                  <a:srgbClr val="174983"/>
                </a:solidFill>
              </a:rPr>
              <a:t> 2002</a:t>
            </a:r>
          </a:p>
        </p:txBody>
      </p:sp>
      <p:sp>
        <p:nvSpPr>
          <p:cNvPr id="31" name="AutoShape 4">
            <a:extLst>
              <a:ext uri="{FF2B5EF4-FFF2-40B4-BE49-F238E27FC236}">
                <a16:creationId xmlns:a16="http://schemas.microsoft.com/office/drawing/2014/main" id="{811FEB5D-54BC-4A0B-ACF2-FFBEF0D9FA5E}"/>
              </a:ext>
            </a:extLst>
          </p:cNvPr>
          <p:cNvSpPr>
            <a:spLocks noChangeArrowheads="1"/>
          </p:cNvSpPr>
          <p:nvPr/>
        </p:nvSpPr>
        <p:spPr bwMode="gray">
          <a:xfrm>
            <a:off x="4055379" y="3875010"/>
            <a:ext cx="2194560" cy="548640"/>
          </a:xfrm>
          <a:prstGeom prst="chevron">
            <a:avLst>
              <a:gd name="adj" fmla="val 34975"/>
            </a:avLst>
          </a:prstGeom>
          <a:solidFill>
            <a:schemeClr val="bg2"/>
          </a:solidFill>
          <a:ln w="12700" cap="rnd" algn="ctr">
            <a:solidFill>
              <a:srgbClr val="174983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88900" tIns="88900" rIns="88900" bIns="889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6000"/>
              </a:lnSpc>
              <a:defRPr/>
            </a:pPr>
            <a:r>
              <a:rPr lang="en-US" sz="1600" b="1" dirty="0" err="1">
                <a:solidFill>
                  <a:srgbClr val="174983"/>
                </a:solidFill>
              </a:rPr>
              <a:t>Aprile</a:t>
            </a:r>
            <a:r>
              <a:rPr lang="en-US" sz="1600" b="1" dirty="0">
                <a:solidFill>
                  <a:srgbClr val="174983"/>
                </a:solidFill>
              </a:rPr>
              <a:t> 2008</a:t>
            </a:r>
          </a:p>
        </p:txBody>
      </p:sp>
      <p:sp>
        <p:nvSpPr>
          <p:cNvPr id="32" name="AutoShape 5">
            <a:extLst>
              <a:ext uri="{FF2B5EF4-FFF2-40B4-BE49-F238E27FC236}">
                <a16:creationId xmlns:a16="http://schemas.microsoft.com/office/drawing/2014/main" id="{48BA430D-9A22-4CB3-8FB7-24B0DE03D2F8}"/>
              </a:ext>
            </a:extLst>
          </p:cNvPr>
          <p:cNvSpPr>
            <a:spLocks noChangeArrowheads="1"/>
          </p:cNvSpPr>
          <p:nvPr/>
        </p:nvSpPr>
        <p:spPr bwMode="gray">
          <a:xfrm>
            <a:off x="6129558" y="3891788"/>
            <a:ext cx="2194560" cy="548640"/>
          </a:xfrm>
          <a:prstGeom prst="chevron">
            <a:avLst>
              <a:gd name="adj" fmla="val 34975"/>
            </a:avLst>
          </a:prstGeom>
          <a:solidFill>
            <a:schemeClr val="bg2"/>
          </a:solidFill>
          <a:ln w="12700" cap="rnd" algn="ctr">
            <a:solidFill>
              <a:srgbClr val="174983"/>
            </a:solidFill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88900" tIns="88900" rIns="88900" bIns="889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6000"/>
              </a:lnSpc>
              <a:defRPr/>
            </a:pPr>
            <a:r>
              <a:rPr lang="en-US" sz="1600" b="1" dirty="0" err="1">
                <a:solidFill>
                  <a:srgbClr val="174983"/>
                </a:solidFill>
              </a:rPr>
              <a:t>Marzo</a:t>
            </a:r>
            <a:r>
              <a:rPr lang="en-US" sz="1600" b="1" dirty="0">
                <a:solidFill>
                  <a:srgbClr val="174983"/>
                </a:solidFill>
              </a:rPr>
              <a:t> 2014</a:t>
            </a:r>
          </a:p>
        </p:txBody>
      </p:sp>
      <p:sp>
        <p:nvSpPr>
          <p:cNvPr id="33" name="AutoShape 6">
            <a:extLst>
              <a:ext uri="{FF2B5EF4-FFF2-40B4-BE49-F238E27FC236}">
                <a16:creationId xmlns:a16="http://schemas.microsoft.com/office/drawing/2014/main" id="{DEC8CE81-FA87-4B8A-987A-7D0924A18F0C}"/>
              </a:ext>
            </a:extLst>
          </p:cNvPr>
          <p:cNvSpPr>
            <a:spLocks noChangeArrowheads="1"/>
          </p:cNvSpPr>
          <p:nvPr/>
        </p:nvSpPr>
        <p:spPr bwMode="gray">
          <a:xfrm>
            <a:off x="8203737" y="3900177"/>
            <a:ext cx="2194560" cy="548640"/>
          </a:xfrm>
          <a:prstGeom prst="chevron">
            <a:avLst>
              <a:gd name="adj" fmla="val 34975"/>
            </a:avLst>
          </a:prstGeom>
          <a:solidFill>
            <a:schemeClr val="bg2"/>
          </a:solidFill>
          <a:ln w="12700" cap="rnd" algn="ctr">
            <a:solidFill>
              <a:srgbClr val="174983"/>
            </a:solidFill>
            <a:prstDash val="dash"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88900" tIns="88900" rIns="88900" bIns="8890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6000"/>
              </a:lnSpc>
              <a:defRPr/>
            </a:pPr>
            <a:r>
              <a:rPr lang="en-US" sz="1600" b="1" dirty="0" err="1">
                <a:solidFill>
                  <a:srgbClr val="174983"/>
                </a:solidFill>
              </a:rPr>
              <a:t>Giugno</a:t>
            </a:r>
            <a:r>
              <a:rPr lang="en-US" sz="1600" b="1" dirty="0">
                <a:solidFill>
                  <a:srgbClr val="174983"/>
                </a:solidFill>
              </a:rPr>
              <a:t> 2021</a:t>
            </a:r>
          </a:p>
        </p:txBody>
      </p:sp>
      <p:sp>
        <p:nvSpPr>
          <p:cNvPr id="34" name="CasellaDiTesto 1"/>
          <p:cNvSpPr txBox="1">
            <a:spLocks noChangeArrowheads="1"/>
          </p:cNvSpPr>
          <p:nvPr/>
        </p:nvSpPr>
        <p:spPr bwMode="auto">
          <a:xfrm>
            <a:off x="1739348" y="2831155"/>
            <a:ext cx="8587409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1" hangingPunct="1"/>
            <a:endParaRPr lang="it-IT" b="1" dirty="0">
              <a:solidFill>
                <a:srgbClr val="174983"/>
              </a:solidFill>
            </a:endParaRPr>
          </a:p>
          <a:p>
            <a:pPr algn="ctr" eaLnBrk="1" hangingPunct="1"/>
            <a:r>
              <a:rPr lang="it-IT" sz="2000" b="1" dirty="0" err="1">
                <a:solidFill>
                  <a:srgbClr val="1749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GdL</a:t>
            </a:r>
            <a:r>
              <a:rPr lang="it-IT" sz="2000" b="1" dirty="0">
                <a:solidFill>
                  <a:srgbClr val="17498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231 e Linee guida: il processo di adozione e aggiornamento</a:t>
            </a:r>
          </a:p>
        </p:txBody>
      </p:sp>
      <p:cxnSp>
        <p:nvCxnSpPr>
          <p:cNvPr id="35" name="Connettore diritto 10">
            <a:extLst>
              <a:ext uri="{FF2B5EF4-FFF2-40B4-BE49-F238E27FC236}">
                <a16:creationId xmlns:a16="http://schemas.microsoft.com/office/drawing/2014/main" id="{1112F2C9-D937-4DE6-B25D-1A7B96971F7A}"/>
              </a:ext>
            </a:extLst>
          </p:cNvPr>
          <p:cNvCxnSpPr>
            <a:cxnSpLocks/>
          </p:cNvCxnSpPr>
          <p:nvPr/>
        </p:nvCxnSpPr>
        <p:spPr>
          <a:xfrm>
            <a:off x="2072825" y="3513697"/>
            <a:ext cx="8137525" cy="0"/>
          </a:xfrm>
          <a:prstGeom prst="line">
            <a:avLst/>
          </a:prstGeom>
          <a:ln>
            <a:solidFill>
              <a:srgbClr val="17498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Freccia a destra 35">
            <a:extLst>
              <a:ext uri="{FF2B5EF4-FFF2-40B4-BE49-F238E27FC236}">
                <a16:creationId xmlns:a16="http://schemas.microsoft.com/office/drawing/2014/main" id="{201F6AED-8FA9-44B0-A1AE-F8B7A52F1AF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2855914" y="4542889"/>
            <a:ext cx="446087" cy="4238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4983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rgbClr val="174983"/>
              </a:solidFill>
            </a:endParaRPr>
          </a:p>
        </p:txBody>
      </p:sp>
      <p:sp>
        <p:nvSpPr>
          <p:cNvPr id="37" name="Freccia a destra 36">
            <a:extLst>
              <a:ext uri="{FF2B5EF4-FFF2-40B4-BE49-F238E27FC236}">
                <a16:creationId xmlns:a16="http://schemas.microsoft.com/office/drawing/2014/main" id="{1218874A-8339-435E-BE5F-69DAA04D461E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4929189" y="4542889"/>
            <a:ext cx="446087" cy="423863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4983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rgbClr val="174983"/>
              </a:solidFill>
            </a:endParaRPr>
          </a:p>
        </p:txBody>
      </p:sp>
      <p:sp>
        <p:nvSpPr>
          <p:cNvPr id="38" name="Freccia a destra 37">
            <a:extLst>
              <a:ext uri="{FF2B5EF4-FFF2-40B4-BE49-F238E27FC236}">
                <a16:creationId xmlns:a16="http://schemas.microsoft.com/office/drawing/2014/main" id="{D40D8CC9-2ED6-4F4F-BC30-BF66F80945E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7004051" y="4542889"/>
            <a:ext cx="446087" cy="4238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4983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rgbClr val="174983"/>
              </a:solidFill>
            </a:endParaRPr>
          </a:p>
        </p:txBody>
      </p:sp>
      <p:sp>
        <p:nvSpPr>
          <p:cNvPr id="39" name="Freccia a destra 38">
            <a:extLst>
              <a:ext uri="{FF2B5EF4-FFF2-40B4-BE49-F238E27FC236}">
                <a16:creationId xmlns:a16="http://schemas.microsoft.com/office/drawing/2014/main" id="{7B3D3A39-0883-493D-B839-78632FD8A48F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9074151" y="4542889"/>
            <a:ext cx="446087" cy="42386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174983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rgbClr val="174983"/>
              </a:solidFill>
            </a:endParaRPr>
          </a:p>
        </p:txBody>
      </p:sp>
      <p:sp>
        <p:nvSpPr>
          <p:cNvPr id="40" name="CasellaDiTesto 11"/>
          <p:cNvSpPr txBox="1">
            <a:spLocks noChangeArrowheads="1"/>
          </p:cNvSpPr>
          <p:nvPr/>
        </p:nvSpPr>
        <p:spPr bwMode="auto">
          <a:xfrm>
            <a:off x="1984376" y="4933509"/>
            <a:ext cx="21939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b="1" dirty="0">
                <a:solidFill>
                  <a:srgbClr val="174983"/>
                </a:solidFill>
              </a:rPr>
              <a:t>Linee Guida Confindustria</a:t>
            </a:r>
          </a:p>
        </p:txBody>
      </p:sp>
      <p:sp>
        <p:nvSpPr>
          <p:cNvPr id="41" name="CasellaDiTesto 18"/>
          <p:cNvSpPr txBox="1">
            <a:spLocks noChangeArrowheads="1"/>
          </p:cNvSpPr>
          <p:nvPr/>
        </p:nvSpPr>
        <p:spPr bwMode="auto">
          <a:xfrm>
            <a:off x="3987800" y="5050888"/>
            <a:ext cx="2193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b="1" dirty="0">
                <a:solidFill>
                  <a:srgbClr val="174983"/>
                </a:solidFill>
              </a:rPr>
              <a:t>I aggiornamento</a:t>
            </a:r>
          </a:p>
        </p:txBody>
      </p:sp>
      <p:sp>
        <p:nvSpPr>
          <p:cNvPr id="42" name="CasellaDiTesto 19"/>
          <p:cNvSpPr txBox="1">
            <a:spLocks noChangeArrowheads="1"/>
          </p:cNvSpPr>
          <p:nvPr/>
        </p:nvSpPr>
        <p:spPr bwMode="auto">
          <a:xfrm>
            <a:off x="6129338" y="5050888"/>
            <a:ext cx="21955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b="1" dirty="0">
                <a:solidFill>
                  <a:srgbClr val="174983"/>
                </a:solidFill>
              </a:rPr>
              <a:t>II aggiornamento</a:t>
            </a:r>
          </a:p>
        </p:txBody>
      </p:sp>
      <p:sp>
        <p:nvSpPr>
          <p:cNvPr id="43" name="CasellaDiTesto 20"/>
          <p:cNvSpPr txBox="1">
            <a:spLocks noChangeArrowheads="1"/>
          </p:cNvSpPr>
          <p:nvPr/>
        </p:nvSpPr>
        <p:spPr bwMode="auto">
          <a:xfrm>
            <a:off x="8204201" y="5050888"/>
            <a:ext cx="21939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it-IT" b="1" dirty="0">
                <a:solidFill>
                  <a:srgbClr val="174983"/>
                </a:solidFill>
              </a:rPr>
              <a:t>III aggiornamento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75317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964096" y="99391"/>
            <a:ext cx="108137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Modelli organizzativi e linee guida</a:t>
            </a:r>
          </a:p>
        </p:txBody>
      </p:sp>
      <p:sp>
        <p:nvSpPr>
          <p:cNvPr id="44" name="Rettangolo con angoli arrotondati 43">
            <a:extLst>
              <a:ext uri="{FF2B5EF4-FFF2-40B4-BE49-F238E27FC236}">
                <a16:creationId xmlns:a16="http://schemas.microsoft.com/office/drawing/2014/main" id="{8E122AF7-5CD3-4244-9403-67BE7F756046}"/>
              </a:ext>
            </a:extLst>
          </p:cNvPr>
          <p:cNvSpPr/>
          <p:nvPr/>
        </p:nvSpPr>
        <p:spPr>
          <a:xfrm>
            <a:off x="6249939" y="936458"/>
            <a:ext cx="5527931" cy="1747353"/>
          </a:xfrm>
          <a:prstGeom prst="roundRect">
            <a:avLst>
              <a:gd name="adj" fmla="val 50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Confindustria ha accettato la «sfida» di un sistema che punta a prevenire i reati nello svolgimento dell’attività d’impresa, agendo sulla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cultura dei controlli interni e della trasparenza gestionale</a:t>
            </a:r>
            <a:endParaRPr lang="it-IT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56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246086" y="-327730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166DEB90-710F-488A-A1E0-49535B42525F}"/>
              </a:ext>
            </a:extLst>
          </p:cNvPr>
          <p:cNvSpPr/>
          <p:nvPr/>
        </p:nvSpPr>
        <p:spPr>
          <a:xfrm>
            <a:off x="1331843" y="850950"/>
            <a:ext cx="9034670" cy="1196511"/>
          </a:xfrm>
          <a:prstGeom prst="round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Le Linee guida come strumento di supporto metodologico per la predisposizione di un Modello idoneo a prevenire i reati e non come schema-tipo di MO direttamente applicabile da parte delle imprese</a:t>
            </a:r>
          </a:p>
          <a:p>
            <a:pPr algn="ctr"/>
            <a:endParaRPr lang="it-IT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LINEE GUIDA DI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CONFINDUSTRIa</a:t>
            </a:r>
            <a:endParaRPr lang="it-IT" sz="2400" b="1" cap="all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1">
            <a:extLst>
              <a:ext uri="{FF2B5EF4-FFF2-40B4-BE49-F238E27FC236}">
                <a16:creationId xmlns:a16="http://schemas.microsoft.com/office/drawing/2014/main" id="{C95756FE-B7B2-4688-A821-47C68B39FD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9" y="2502364"/>
            <a:ext cx="75533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/>
            <a:r>
              <a:rPr lang="it-IT" altLang="it-IT" sz="2400" dirty="0"/>
              <a:t> </a:t>
            </a:r>
            <a:r>
              <a:rPr lang="it-IT" altLang="it-IT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Indicazioni necessariamente trasversali perché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cxnSp>
        <p:nvCxnSpPr>
          <p:cNvPr id="17" name="Connettore diritto 16">
            <a:extLst>
              <a:ext uri="{FF2B5EF4-FFF2-40B4-BE49-F238E27FC236}">
                <a16:creationId xmlns:a16="http://schemas.microsoft.com/office/drawing/2014/main" id="{B0EFBBEE-6142-452E-AC6A-2934CF327115}"/>
              </a:ext>
            </a:extLst>
          </p:cNvPr>
          <p:cNvCxnSpPr>
            <a:cxnSpLocks/>
          </p:cNvCxnSpPr>
          <p:nvPr/>
        </p:nvCxnSpPr>
        <p:spPr>
          <a:xfrm>
            <a:off x="2206487" y="2964029"/>
            <a:ext cx="6035813" cy="65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ttangolo 1">
            <a:extLst>
              <a:ext uri="{FF2B5EF4-FFF2-40B4-BE49-F238E27FC236}">
                <a16:creationId xmlns:a16="http://schemas.microsoft.com/office/drawing/2014/main" id="{13F8CDC5-C73F-4E6E-8D7A-5D69FB8332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0139" y="3260035"/>
            <a:ext cx="838583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 eaLnBrk="1" hangingPunct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rivolte a </a:t>
            </a:r>
            <a:r>
              <a:rPr lang="it-IT" alt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platea diversificata</a:t>
            </a:r>
            <a:endParaRPr lang="it-IT" alt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 eaLnBrk="1" hangingPunct="1">
              <a:buFont typeface="Wingdings" panose="05000000000000000000" pitchFamily="2" charset="2"/>
              <a:buChar char="q"/>
            </a:pPr>
            <a:r>
              <a:rPr lang="it-IT" altLang="it-IT" dirty="0">
                <a:latin typeface="Arial" panose="020B0604020202020204" pitchFamily="34" charset="0"/>
                <a:cs typeface="Arial" panose="020B0604020202020204" pitchFamily="34" charset="0"/>
              </a:rPr>
              <a:t>vanno </a:t>
            </a:r>
            <a:r>
              <a:rPr lang="it-IT" altLang="ja-JP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adeguate ai contesti specifici</a:t>
            </a:r>
            <a:r>
              <a:rPr lang="it-IT" altLang="ja-JP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ai fini dell’idoneità in concreto</a:t>
            </a:r>
            <a:endParaRPr lang="it-IT" altLang="it-IT" dirty="0"/>
          </a:p>
        </p:txBody>
      </p:sp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D0EC876B-43D8-4B73-AF5A-A3CDBA3D63E7}"/>
              </a:ext>
            </a:extLst>
          </p:cNvPr>
          <p:cNvSpPr/>
          <p:nvPr/>
        </p:nvSpPr>
        <p:spPr>
          <a:xfrm>
            <a:off x="1331842" y="4505723"/>
            <a:ext cx="9782471" cy="1362179"/>
          </a:xfrm>
          <a:prstGeom prst="round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b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Il Modello deve essere cucito </a:t>
            </a:r>
            <a:r>
              <a:rPr lang="it-IT" sz="2400" b="1" u="sng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sartorialmente</a:t>
            </a:r>
            <a:r>
              <a:rPr lang="it-IT" sz="2400" b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sull’impresa in base alle sue caratteristiche e deve vivere al suo interno</a:t>
            </a:r>
            <a:endParaRPr lang="it-IT" sz="2400" u="sng" dirty="0"/>
          </a:p>
        </p:txBody>
      </p:sp>
    </p:spTree>
    <p:extLst>
      <p:ext uri="{BB962C8B-B14F-4D97-AF65-F5344CB8AC3E}">
        <p14:creationId xmlns:p14="http://schemas.microsoft.com/office/powerpoint/2010/main" val="2885889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-2246086" y="-327730"/>
            <a:ext cx="7295360" cy="7566905"/>
            <a:chOff x="-1774567" y="-19829"/>
            <a:chExt cx="6662903" cy="691090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0907"/>
              <a:chOff x="-1774567" y="-19829"/>
              <a:chExt cx="6662903" cy="691090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-13887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166DEB90-710F-488A-A1E0-49535B42525F}"/>
              </a:ext>
            </a:extLst>
          </p:cNvPr>
          <p:cNvSpPr/>
          <p:nvPr/>
        </p:nvSpPr>
        <p:spPr>
          <a:xfrm>
            <a:off x="1331843" y="850950"/>
            <a:ext cx="9034670" cy="917525"/>
          </a:xfrm>
          <a:prstGeom prst="roundRect">
            <a:avLst/>
          </a:prstGeom>
          <a:solidFill>
            <a:srgbClr val="005C9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LA STRUTTURA DELLE LINEE GUIDA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LINEE GUIDA DI CONFINDUSTRIA</a:t>
            </a:r>
          </a:p>
        </p:txBody>
      </p:sp>
      <p:sp>
        <p:nvSpPr>
          <p:cNvPr id="16" name="Rettangolo con angoli arrotondati 15">
            <a:extLst>
              <a:ext uri="{FF2B5EF4-FFF2-40B4-BE49-F238E27FC236}">
                <a16:creationId xmlns:a16="http://schemas.microsoft.com/office/drawing/2014/main" id="{91A4F82B-685E-4442-8AA9-E1C7F390AF11}"/>
              </a:ext>
            </a:extLst>
          </p:cNvPr>
          <p:cNvSpPr/>
          <p:nvPr/>
        </p:nvSpPr>
        <p:spPr>
          <a:xfrm>
            <a:off x="496957" y="2047461"/>
            <a:ext cx="4074759" cy="3788189"/>
          </a:xfrm>
          <a:prstGeom prst="roundRect">
            <a:avLst/>
          </a:prstGeom>
          <a:gradFill>
            <a:gsLst>
              <a:gs pos="0">
                <a:srgbClr val="174983"/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altLang="it-IT" dirty="0"/>
          </a:p>
        </p:txBody>
      </p:sp>
      <p:sp>
        <p:nvSpPr>
          <p:cNvPr id="17" name="Rettangolo 3">
            <a:extLst>
              <a:ext uri="{FF2B5EF4-FFF2-40B4-BE49-F238E27FC236}">
                <a16:creationId xmlns:a16="http://schemas.microsoft.com/office/drawing/2014/main" id="{153AB9FE-E646-4B91-A42E-8DAAADF81E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7724" y="2092325"/>
            <a:ext cx="3723991" cy="32470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ts val="600"/>
              </a:spcBef>
              <a:buClr>
                <a:schemeClr val="bg1"/>
              </a:buClr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</a:t>
            </a:r>
          </a:p>
          <a:p>
            <a:pPr marL="285750" indent="-285750" eaLnBrk="1" hangingPunct="1">
              <a:spcBef>
                <a:spcPts val="600"/>
              </a:spcBef>
              <a:buClr>
                <a:schemeClr val="bg1"/>
              </a:buClr>
              <a:buFont typeface="Wingdings" pitchFamily="2" charset="2"/>
              <a:buChar char="Ø"/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Lineamenti della responsabilità 231</a:t>
            </a:r>
          </a:p>
          <a:p>
            <a:pPr marL="285750" indent="-285750" eaLnBrk="1" hangingPunct="1">
              <a:lnSpc>
                <a:spcPct val="150000"/>
              </a:lnSpc>
              <a:spcBef>
                <a:spcPts val="600"/>
              </a:spcBef>
              <a:buClr>
                <a:schemeClr val="bg1"/>
              </a:buClr>
              <a:buFont typeface="Wingdings" pitchFamily="2" charset="2"/>
              <a:buChar char="Ø"/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Analisi delle singole componenti di un MO:</a:t>
            </a:r>
          </a:p>
          <a:p>
            <a:pPr marL="742950" lvl="1" indent="-285750" eaLnBrk="1" hangingPunct="1">
              <a:spcBef>
                <a:spcPts val="600"/>
              </a:spcBef>
              <a:buClr>
                <a:schemeClr val="bg1"/>
              </a:buClr>
              <a:buFont typeface="Arial" charset="0"/>
              <a:buChar char="•"/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Rischi e protocolli</a:t>
            </a:r>
          </a:p>
          <a:p>
            <a:pPr marL="742950" lvl="1" indent="-285750" eaLnBrk="1" hangingPunct="1">
              <a:spcBef>
                <a:spcPts val="600"/>
              </a:spcBef>
              <a:buClr>
                <a:schemeClr val="bg1"/>
              </a:buClr>
              <a:buFont typeface="Arial" charset="0"/>
              <a:buChar char="•"/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Codice etico e sistema disciplinare</a:t>
            </a:r>
          </a:p>
          <a:p>
            <a:pPr marL="742950" lvl="1" indent="-285750" eaLnBrk="1" hangingPunct="1">
              <a:spcBef>
                <a:spcPts val="600"/>
              </a:spcBef>
              <a:spcAft>
                <a:spcPts val="600"/>
              </a:spcAft>
              <a:buClr>
                <a:schemeClr val="bg1"/>
              </a:buClr>
              <a:buFont typeface="Arial" charset="0"/>
              <a:buChar char="•"/>
            </a:pPr>
            <a:r>
              <a:rPr lang="it-IT" alt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Organismo di Vigilanza</a:t>
            </a:r>
          </a:p>
        </p:txBody>
      </p:sp>
      <p:sp>
        <p:nvSpPr>
          <p:cNvPr id="18" name="Rettangolo con angoli arrotondati 17">
            <a:extLst>
              <a:ext uri="{FF2B5EF4-FFF2-40B4-BE49-F238E27FC236}">
                <a16:creationId xmlns:a16="http://schemas.microsoft.com/office/drawing/2014/main" id="{7F3162F6-58C3-4C0F-8441-BE101208770E}"/>
              </a:ext>
            </a:extLst>
          </p:cNvPr>
          <p:cNvSpPr/>
          <p:nvPr/>
        </p:nvSpPr>
        <p:spPr>
          <a:xfrm>
            <a:off x="6557245" y="2047461"/>
            <a:ext cx="4264626" cy="3788189"/>
          </a:xfrm>
          <a:prstGeom prst="roundRect">
            <a:avLst/>
          </a:prstGeom>
          <a:gradFill>
            <a:gsLst>
              <a:gs pos="0">
                <a:srgbClr val="174983"/>
              </a:gs>
              <a:gs pos="50000">
                <a:schemeClr val="accent1">
                  <a:satMod val="110000"/>
                  <a:lumMod val="100000"/>
                  <a:shade val="100000"/>
                </a:schemeClr>
              </a:gs>
              <a:gs pos="100000">
                <a:schemeClr val="accent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PARTE SPECIALE</a:t>
            </a:r>
          </a:p>
          <a:p>
            <a:pPr algn="ctr">
              <a:defRPr/>
            </a:pPr>
            <a:endParaRPr lang="it-IT" altLang="ja-JP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it-IT" altLang="ja-JP" dirty="0">
                <a:latin typeface="Arial" panose="020B0604020202020204" pitchFamily="34" charset="0"/>
                <a:cs typeface="Arial" panose="020B0604020202020204" pitchFamily="34" charset="0"/>
              </a:rPr>
              <a:t>case study per le singole fattispecie di reato presupposto</a:t>
            </a:r>
          </a:p>
          <a:p>
            <a:pPr algn="ctr" eaLnBrk="1" hangingPunct="1">
              <a:defRPr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3499764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704967"/>
            <a:ext cx="10942983" cy="7573409"/>
            <a:chOff x="-1774567" y="-19829"/>
            <a:chExt cx="6662903" cy="691684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7"/>
              <a:chOff x="-1774567" y="-19829"/>
              <a:chExt cx="6662903" cy="691684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0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92279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1/5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2247638"/>
            <a:ext cx="2027112" cy="2240782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CRITERI DI IMPUTAZIONE OGGETTIVA</a:t>
            </a:r>
          </a:p>
        </p:txBody>
      </p:sp>
      <p:sp>
        <p:nvSpPr>
          <p:cNvPr id="5" name="Rettangolo 4"/>
          <p:cNvSpPr/>
          <p:nvPr/>
        </p:nvSpPr>
        <p:spPr>
          <a:xfrm>
            <a:off x="2400299" y="996795"/>
            <a:ext cx="9447045" cy="4784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314575" y="1076293"/>
            <a:ext cx="9532770" cy="50632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’«interesse» 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esprime una valutazione teleologica del reato, apprezzabile "ex ante", cioè al momento della commissione del fatto e secondo un metro di giudizio marcatamente soggettivo, mentre il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«vantaggio» 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 una connotazione essenzialmente oggettiva, come tale valutabile "ex post", sulla base degli effetti concretamente derivati dalla realizzazione dell'illecito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l’inclusione nel catalogo dei reati-presupposto degli illeciti in materia di salute e sicurezza sul lavoro e di quelli ambientali, si è posto un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problema di compatibilità del criterio dell’interesse o vantaggio con i reati colposi;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b="1" u="sng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Nuove </a:t>
            </a:r>
            <a:r>
              <a:rPr lang="it-IT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LG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orientamento giurisprudenza di legittimità che valorizza la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componente finalistica della condotta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secondo la quale l’interesse o vantaggio dovrebbero riferirsi alla condotta inosservante delle norme cautelari. </a:t>
            </a: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'interesse o vantaggio dell'ente potrebbero ravvisarsi nel risparmio di costi per la sicurezza ovvero nel potenziamento della velocità di esecuzione delle prestazioni o nell’incremento della produttività, sacrificando l’adozione di presidi antinfortunistici.</a:t>
            </a: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5933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730134"/>
            <a:ext cx="10942983" cy="7573409"/>
            <a:chOff x="-1774567" y="-19829"/>
            <a:chExt cx="6662903" cy="691684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7"/>
              <a:chOff x="-1774567" y="-19829"/>
              <a:chExt cx="6662903" cy="691684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0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8389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2/5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2247638"/>
            <a:ext cx="2027112" cy="2240782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GRUPPI D’IMPRESE</a:t>
            </a:r>
          </a:p>
        </p:txBody>
      </p:sp>
      <p:sp>
        <p:nvSpPr>
          <p:cNvPr id="5" name="Rettangolo 4"/>
          <p:cNvSpPr/>
          <p:nvPr/>
        </p:nvSpPr>
        <p:spPr>
          <a:xfrm>
            <a:off x="2400299" y="996795"/>
            <a:ext cx="9447045" cy="42547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314575" y="1076293"/>
            <a:ext cx="9532770" cy="5356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 decreto 231 non affronta gli aspetti connessi alla responsabilità dell’ente appartenente a un gruppo di imprese ma, trattandosi di un fenomeno diffuso nel sistema economico italiano, le LG ne hanno approfondito alcuni possibili risvolti in chiave 231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b="1" u="sng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Nuove LG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precisazioni di matrice giurisprudenziale in ordine alla possibilità che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responsabilità da reato si estenda anche alle società del gruppo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partendo dall’ormai consolidato presupposto per il quale non esiste un interesse “del gruppo”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La holding/controllante potrà essere ritenuta responsabile per il reato commesso nell’attività della controllata qualora: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i)</a:t>
            </a:r>
            <a:r>
              <a:rPr lang="it-I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sia stato commesso un reato presupposto nell’interesse o vantaggio immediato e diretto, oltre che della controllata, anche della controllante;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ii)</a:t>
            </a:r>
            <a:r>
              <a:rPr lang="it-IT" sz="1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persone fisiche collegate in via funzionale alla controllante abbiano partecipato alla commissione del reato presupposto recando un contributo causalmente provato in maniera concreta e specifica.</a:t>
            </a:r>
            <a:endParaRPr lang="it-IT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90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704967"/>
            <a:ext cx="10942983" cy="7573409"/>
            <a:chOff x="-1774567" y="-19829"/>
            <a:chExt cx="6662903" cy="6916847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7"/>
              <a:chOff x="-1774567" y="-19829"/>
              <a:chExt cx="6662903" cy="6916847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0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3/5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2247638"/>
            <a:ext cx="2027112" cy="2240782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APPROCCIO INTEGRATO NELLA GESTIONE DEL RISCHIO</a:t>
            </a:r>
          </a:p>
        </p:txBody>
      </p:sp>
      <p:sp>
        <p:nvSpPr>
          <p:cNvPr id="5" name="Rettangolo 4"/>
          <p:cNvSpPr/>
          <p:nvPr/>
        </p:nvSpPr>
        <p:spPr>
          <a:xfrm>
            <a:off x="2400299" y="996795"/>
            <a:ext cx="9447045" cy="4784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314575" y="1076293"/>
            <a:ext cx="9532770" cy="6095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rischio di compliance</a:t>
            </a:r>
            <a:r>
              <a:rPr lang="it-I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(non conformità alle norme)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espone le imprese a sanzioni giudiziarie o amministrative, perdite finanziarie rilevanti o danni reputazionali in conseguenza di violazioni di norme imperative, o autoregolamentari, molte delle quali rientrano nel novero dei reati 231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 passaggio a una compliance integrata potrebbe permettere invece alle imprese di: i)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razionalizzare le attività</a:t>
            </a:r>
            <a:r>
              <a:rPr lang="it-I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(in termini di risorse, persone, sistemi, ecc.) e i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ii) migliorare </a:t>
            </a:r>
            <a:r>
              <a:rPr lang="it-I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l’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efficacia</a:t>
            </a:r>
            <a:r>
              <a:rPr lang="it-I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efficienza</a:t>
            </a:r>
            <a:r>
              <a:rPr lang="it-IT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delle attività di compliance; iii) </a:t>
            </a:r>
            <a:r>
              <a:rPr lang="it-IT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facilitare la condivisione delle informazioni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attraverso una visione integrata delle diverse esigenze di compliance, anche attraverso l’esecuzione di risk </a:t>
            </a:r>
            <a:r>
              <a:rPr lang="it-IT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assessment</a:t>
            </a:r>
            <a:r>
              <a:rPr lang="it-IT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congiunti</a:t>
            </a:r>
          </a:p>
          <a:p>
            <a:pPr marL="285750" indent="-285750"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 dare attuazione a una gestione integrata occorre definire specifici e continui meccanismi di coordinamento e collaborazione tra i </a:t>
            </a: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principali soggetti aziendali interessati</a:t>
            </a:r>
            <a:r>
              <a:rPr lang="it-IT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(es. la funzione Compliance, e l’</a:t>
            </a:r>
            <a:r>
              <a:rPr lang="it-IT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Internal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Audit, il Datore di lavoro, il Collegio sindacale, il Comitato per il controllo interno e la revisione contabile e  l’</a:t>
            </a:r>
            <a:r>
              <a:rPr lang="it-IT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OdV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</a:t>
            </a: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089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D57ECECE-FCC4-F54A-87D5-980FABC34665}"/>
              </a:ext>
            </a:extLst>
          </p:cNvPr>
          <p:cNvSpPr/>
          <p:nvPr/>
        </p:nvSpPr>
        <p:spPr>
          <a:xfrm>
            <a:off x="0" y="0"/>
            <a:ext cx="12192000" cy="65792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pSp>
        <p:nvGrpSpPr>
          <p:cNvPr id="65" name="Gruppo 64">
            <a:extLst>
              <a:ext uri="{FF2B5EF4-FFF2-40B4-BE49-F238E27FC236}">
                <a16:creationId xmlns:a16="http://schemas.microsoft.com/office/drawing/2014/main" id="{82EF9F00-3FD3-6940-8A5A-1623726AEBF0}"/>
              </a:ext>
            </a:extLst>
          </p:cNvPr>
          <p:cNvGrpSpPr/>
          <p:nvPr/>
        </p:nvGrpSpPr>
        <p:grpSpPr>
          <a:xfrm>
            <a:off x="219075" y="704967"/>
            <a:ext cx="10942983" cy="7573410"/>
            <a:chOff x="-1774567" y="-19829"/>
            <a:chExt cx="6662903" cy="6916848"/>
          </a:xfrm>
        </p:grpSpPr>
        <p:sp>
          <p:nvSpPr>
            <p:cNvPr id="66" name="Figura a mano libera 65">
              <a:extLst>
                <a:ext uri="{FF2B5EF4-FFF2-40B4-BE49-F238E27FC236}">
                  <a16:creationId xmlns:a16="http://schemas.microsoft.com/office/drawing/2014/main" id="{906AECE4-322E-144A-AAAD-BF0ED8821B73}"/>
                </a:ext>
              </a:extLst>
            </p:cNvPr>
            <p:cNvSpPr/>
            <p:nvPr/>
          </p:nvSpPr>
          <p:spPr>
            <a:xfrm flipH="1">
              <a:off x="-1262750" y="-13888"/>
              <a:ext cx="6151086" cy="6904965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62637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662637 w 992392"/>
                <a:gd name="connsiteY4" fmla="*/ 2415 h 936148"/>
                <a:gd name="connsiteX0" fmla="*/ 503525 w 833280"/>
                <a:gd name="connsiteY0" fmla="*/ 2415 h 936148"/>
                <a:gd name="connsiteX1" fmla="*/ 833280 w 833280"/>
                <a:gd name="connsiteY1" fmla="*/ 0 h 936148"/>
                <a:gd name="connsiteX2" fmla="*/ 318315 w 833280"/>
                <a:gd name="connsiteY2" fmla="*/ 936148 h 936148"/>
                <a:gd name="connsiteX3" fmla="*/ 0 w 833280"/>
                <a:gd name="connsiteY3" fmla="*/ 932120 h 936148"/>
                <a:gd name="connsiteX4" fmla="*/ 503525 w 833280"/>
                <a:gd name="connsiteY4" fmla="*/ 2415 h 936148"/>
                <a:gd name="connsiteX0" fmla="*/ 533993 w 863748"/>
                <a:gd name="connsiteY0" fmla="*/ 2415 h 936148"/>
                <a:gd name="connsiteX1" fmla="*/ 863748 w 863748"/>
                <a:gd name="connsiteY1" fmla="*/ 0 h 936148"/>
                <a:gd name="connsiteX2" fmla="*/ 348783 w 863748"/>
                <a:gd name="connsiteY2" fmla="*/ 936148 h 936148"/>
                <a:gd name="connsiteX3" fmla="*/ 0 w 863748"/>
                <a:gd name="connsiteY3" fmla="*/ 935341 h 936148"/>
                <a:gd name="connsiteX4" fmla="*/ 533993 w 863748"/>
                <a:gd name="connsiteY4" fmla="*/ 2415 h 93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3748" h="936148">
                  <a:moveTo>
                    <a:pt x="533993" y="2415"/>
                  </a:moveTo>
                  <a:lnTo>
                    <a:pt x="863748" y="0"/>
                  </a:lnTo>
                  <a:lnTo>
                    <a:pt x="348783" y="936148"/>
                  </a:lnTo>
                  <a:lnTo>
                    <a:pt x="0" y="935341"/>
                  </a:lnTo>
                  <a:lnTo>
                    <a:pt x="533993" y="2415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A2C0">
                    <a:alpha val="3000"/>
                    <a:lumMod val="96000"/>
                    <a:lumOff val="4000"/>
                  </a:srgb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  <p:grpSp>
          <p:nvGrpSpPr>
            <p:cNvPr id="67" name="Gruppo 66">
              <a:extLst>
                <a:ext uri="{FF2B5EF4-FFF2-40B4-BE49-F238E27FC236}">
                  <a16:creationId xmlns:a16="http://schemas.microsoft.com/office/drawing/2014/main" id="{85B1AD01-0B64-2741-9A91-50636E0B284B}"/>
                </a:ext>
              </a:extLst>
            </p:cNvPr>
            <p:cNvGrpSpPr/>
            <p:nvPr/>
          </p:nvGrpSpPr>
          <p:grpSpPr>
            <a:xfrm>
              <a:off x="-1774567" y="-19829"/>
              <a:ext cx="6662903" cy="6916848"/>
              <a:chOff x="-1774567" y="-19829"/>
              <a:chExt cx="6662903" cy="6916848"/>
            </a:xfrm>
          </p:grpSpPr>
          <p:sp>
            <p:nvSpPr>
              <p:cNvPr id="69" name="Figura a mano libera 68">
                <a:extLst>
                  <a:ext uri="{FF2B5EF4-FFF2-40B4-BE49-F238E27FC236}">
                    <a16:creationId xmlns:a16="http://schemas.microsoft.com/office/drawing/2014/main" id="{1DB2FA67-5D5F-AE4A-B559-E53375163C4F}"/>
                  </a:ext>
                </a:extLst>
              </p:cNvPr>
              <p:cNvSpPr/>
              <p:nvPr/>
            </p:nvSpPr>
            <p:spPr>
              <a:xfrm>
                <a:off x="-1300580" y="-19829"/>
                <a:ext cx="6188916" cy="6910907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18627 w 992392"/>
                  <a:gd name="connsiteY0" fmla="*/ 0 h 936955"/>
                  <a:gd name="connsiteX1" fmla="*/ 992392 w 992392"/>
                  <a:gd name="connsiteY1" fmla="*/ 807 h 936955"/>
                  <a:gd name="connsiteX2" fmla="*/ 477427 w 992392"/>
                  <a:gd name="connsiteY2" fmla="*/ 936955 h 936955"/>
                  <a:gd name="connsiteX3" fmla="*/ 0 w 992392"/>
                  <a:gd name="connsiteY3" fmla="*/ 932927 h 936955"/>
                  <a:gd name="connsiteX4" fmla="*/ 618627 w 992392"/>
                  <a:gd name="connsiteY4" fmla="*/ 0 h 936955"/>
                  <a:gd name="connsiteX0" fmla="*/ 483213 w 856978"/>
                  <a:gd name="connsiteY0" fmla="*/ 0 h 942591"/>
                  <a:gd name="connsiteX1" fmla="*/ 856978 w 856978"/>
                  <a:gd name="connsiteY1" fmla="*/ 807 h 942591"/>
                  <a:gd name="connsiteX2" fmla="*/ 342013 w 856978"/>
                  <a:gd name="connsiteY2" fmla="*/ 936955 h 942591"/>
                  <a:gd name="connsiteX3" fmla="*/ 0 w 856978"/>
                  <a:gd name="connsiteY3" fmla="*/ 942591 h 942591"/>
                  <a:gd name="connsiteX4" fmla="*/ 483213 w 856978"/>
                  <a:gd name="connsiteY4" fmla="*/ 0 h 942591"/>
                  <a:gd name="connsiteX0" fmla="*/ 510296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10296 w 884061"/>
                  <a:gd name="connsiteY4" fmla="*/ 0 h 939370"/>
                  <a:gd name="connsiteX0" fmla="*/ 530608 w 884061"/>
                  <a:gd name="connsiteY0" fmla="*/ 0 h 939370"/>
                  <a:gd name="connsiteX1" fmla="*/ 884061 w 884061"/>
                  <a:gd name="connsiteY1" fmla="*/ 807 h 939370"/>
                  <a:gd name="connsiteX2" fmla="*/ 369096 w 884061"/>
                  <a:gd name="connsiteY2" fmla="*/ 936955 h 939370"/>
                  <a:gd name="connsiteX3" fmla="*/ 0 w 884061"/>
                  <a:gd name="connsiteY3" fmla="*/ 939370 h 939370"/>
                  <a:gd name="connsiteX4" fmla="*/ 530608 w 884061"/>
                  <a:gd name="connsiteY4" fmla="*/ 0 h 9393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061" h="939370">
                    <a:moveTo>
                      <a:pt x="530608" y="0"/>
                    </a:moveTo>
                    <a:lnTo>
                      <a:pt x="884061" y="807"/>
                    </a:lnTo>
                    <a:lnTo>
                      <a:pt x="369096" y="936955"/>
                    </a:lnTo>
                    <a:lnTo>
                      <a:pt x="0" y="939370"/>
                    </a:lnTo>
                    <a:lnTo>
                      <a:pt x="530608" y="0"/>
                    </a:lnTo>
                    <a:close/>
                  </a:path>
                </a:pathLst>
              </a:custGeom>
              <a:solidFill>
                <a:srgbClr val="53C1E4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  <p:sp>
            <p:nvSpPr>
              <p:cNvPr id="70" name="Figura a mano libera 69">
                <a:extLst>
                  <a:ext uri="{FF2B5EF4-FFF2-40B4-BE49-F238E27FC236}">
                    <a16:creationId xmlns:a16="http://schemas.microsoft.com/office/drawing/2014/main" id="{EA540763-01FC-604B-B597-025CA4D0C2B4}"/>
                  </a:ext>
                </a:extLst>
              </p:cNvPr>
              <p:cNvSpPr/>
              <p:nvPr/>
            </p:nvSpPr>
            <p:spPr>
              <a:xfrm flipH="1">
                <a:off x="-1774567" y="9811"/>
                <a:ext cx="6046720" cy="6887208"/>
              </a:xfrm>
              <a:custGeom>
                <a:avLst/>
                <a:gdLst>
                  <a:gd name="connsiteX0" fmla="*/ 503525 w 978851"/>
                  <a:gd name="connsiteY0" fmla="*/ 0 h 930512"/>
                  <a:gd name="connsiteX1" fmla="*/ 978851 w 978851"/>
                  <a:gd name="connsiteY1" fmla="*/ 4028 h 930512"/>
                  <a:gd name="connsiteX2" fmla="*/ 467271 w 978851"/>
                  <a:gd name="connsiteY2" fmla="*/ 930512 h 930512"/>
                  <a:gd name="connsiteX3" fmla="*/ 0 w 978851"/>
                  <a:gd name="connsiteY3" fmla="*/ 926484 h 930512"/>
                  <a:gd name="connsiteX4" fmla="*/ 503525 w 978851"/>
                  <a:gd name="connsiteY4" fmla="*/ 0 h 930512"/>
                  <a:gd name="connsiteX0" fmla="*/ 503525 w 992392"/>
                  <a:gd name="connsiteY0" fmla="*/ 5636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503525 w 992392"/>
                  <a:gd name="connsiteY4" fmla="*/ 5636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67271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496755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496755 w 992392"/>
                  <a:gd name="connsiteY4" fmla="*/ 2415 h 936148"/>
                  <a:gd name="connsiteX0" fmla="*/ 662637 w 992392"/>
                  <a:gd name="connsiteY0" fmla="*/ 2415 h 936148"/>
                  <a:gd name="connsiteX1" fmla="*/ 992392 w 992392"/>
                  <a:gd name="connsiteY1" fmla="*/ 0 h 936148"/>
                  <a:gd name="connsiteX2" fmla="*/ 477427 w 992392"/>
                  <a:gd name="connsiteY2" fmla="*/ 936148 h 936148"/>
                  <a:gd name="connsiteX3" fmla="*/ 0 w 992392"/>
                  <a:gd name="connsiteY3" fmla="*/ 932120 h 936148"/>
                  <a:gd name="connsiteX4" fmla="*/ 662637 w 992392"/>
                  <a:gd name="connsiteY4" fmla="*/ 2415 h 936148"/>
                  <a:gd name="connsiteX0" fmla="*/ 503525 w 833280"/>
                  <a:gd name="connsiteY0" fmla="*/ 2415 h 936148"/>
                  <a:gd name="connsiteX1" fmla="*/ 833280 w 833280"/>
                  <a:gd name="connsiteY1" fmla="*/ 0 h 936148"/>
                  <a:gd name="connsiteX2" fmla="*/ 318315 w 833280"/>
                  <a:gd name="connsiteY2" fmla="*/ 936148 h 936148"/>
                  <a:gd name="connsiteX3" fmla="*/ 0 w 833280"/>
                  <a:gd name="connsiteY3" fmla="*/ 932120 h 936148"/>
                  <a:gd name="connsiteX4" fmla="*/ 503525 w 833280"/>
                  <a:gd name="connsiteY4" fmla="*/ 2415 h 936148"/>
                  <a:gd name="connsiteX0" fmla="*/ 533993 w 863748"/>
                  <a:gd name="connsiteY0" fmla="*/ 2415 h 936148"/>
                  <a:gd name="connsiteX1" fmla="*/ 863748 w 863748"/>
                  <a:gd name="connsiteY1" fmla="*/ 0 h 936148"/>
                  <a:gd name="connsiteX2" fmla="*/ 348783 w 863748"/>
                  <a:gd name="connsiteY2" fmla="*/ 936148 h 936148"/>
                  <a:gd name="connsiteX3" fmla="*/ 0 w 863748"/>
                  <a:gd name="connsiteY3" fmla="*/ 935341 h 936148"/>
                  <a:gd name="connsiteX4" fmla="*/ 533993 w 863748"/>
                  <a:gd name="connsiteY4" fmla="*/ 2415 h 936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63748" h="936148">
                    <a:moveTo>
                      <a:pt x="533993" y="2415"/>
                    </a:moveTo>
                    <a:lnTo>
                      <a:pt x="863748" y="0"/>
                    </a:lnTo>
                    <a:lnTo>
                      <a:pt x="348783" y="936148"/>
                    </a:lnTo>
                    <a:lnTo>
                      <a:pt x="0" y="935341"/>
                    </a:lnTo>
                    <a:lnTo>
                      <a:pt x="533993" y="2415"/>
                    </a:lnTo>
                    <a:close/>
                  </a:path>
                </a:pathLst>
              </a:custGeom>
              <a:solidFill>
                <a:srgbClr val="0092CB">
                  <a:alpha val="1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it-IT" dirty="0"/>
                  <a:t> </a:t>
                </a:r>
              </a:p>
            </p:txBody>
          </p:sp>
        </p:grpSp>
        <p:sp>
          <p:nvSpPr>
            <p:cNvPr id="68" name="Figura a mano libera 67">
              <a:extLst>
                <a:ext uri="{FF2B5EF4-FFF2-40B4-BE49-F238E27FC236}">
                  <a16:creationId xmlns:a16="http://schemas.microsoft.com/office/drawing/2014/main" id="{A3A45DB9-284F-584A-B81E-2307843A1051}"/>
                </a:ext>
              </a:extLst>
            </p:cNvPr>
            <p:cNvSpPr/>
            <p:nvPr/>
          </p:nvSpPr>
          <p:spPr>
            <a:xfrm>
              <a:off x="-1774567" y="-19829"/>
              <a:ext cx="6188916" cy="6910907"/>
            </a:xfrm>
            <a:custGeom>
              <a:avLst/>
              <a:gdLst>
                <a:gd name="connsiteX0" fmla="*/ 503525 w 978851"/>
                <a:gd name="connsiteY0" fmla="*/ 0 h 930512"/>
                <a:gd name="connsiteX1" fmla="*/ 978851 w 978851"/>
                <a:gd name="connsiteY1" fmla="*/ 4028 h 930512"/>
                <a:gd name="connsiteX2" fmla="*/ 467271 w 978851"/>
                <a:gd name="connsiteY2" fmla="*/ 930512 h 930512"/>
                <a:gd name="connsiteX3" fmla="*/ 0 w 978851"/>
                <a:gd name="connsiteY3" fmla="*/ 926484 h 930512"/>
                <a:gd name="connsiteX4" fmla="*/ 503525 w 978851"/>
                <a:gd name="connsiteY4" fmla="*/ 0 h 930512"/>
                <a:gd name="connsiteX0" fmla="*/ 503525 w 992392"/>
                <a:gd name="connsiteY0" fmla="*/ 5636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503525 w 992392"/>
                <a:gd name="connsiteY4" fmla="*/ 5636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67271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496755 w 992392"/>
                <a:gd name="connsiteY0" fmla="*/ 2415 h 936148"/>
                <a:gd name="connsiteX1" fmla="*/ 992392 w 992392"/>
                <a:gd name="connsiteY1" fmla="*/ 0 h 936148"/>
                <a:gd name="connsiteX2" fmla="*/ 477427 w 992392"/>
                <a:gd name="connsiteY2" fmla="*/ 936148 h 936148"/>
                <a:gd name="connsiteX3" fmla="*/ 0 w 992392"/>
                <a:gd name="connsiteY3" fmla="*/ 932120 h 936148"/>
                <a:gd name="connsiteX4" fmla="*/ 496755 w 992392"/>
                <a:gd name="connsiteY4" fmla="*/ 2415 h 936148"/>
                <a:gd name="connsiteX0" fmla="*/ 618627 w 992392"/>
                <a:gd name="connsiteY0" fmla="*/ 0 h 936955"/>
                <a:gd name="connsiteX1" fmla="*/ 992392 w 992392"/>
                <a:gd name="connsiteY1" fmla="*/ 807 h 936955"/>
                <a:gd name="connsiteX2" fmla="*/ 477427 w 992392"/>
                <a:gd name="connsiteY2" fmla="*/ 936955 h 936955"/>
                <a:gd name="connsiteX3" fmla="*/ 0 w 992392"/>
                <a:gd name="connsiteY3" fmla="*/ 932927 h 936955"/>
                <a:gd name="connsiteX4" fmla="*/ 618627 w 992392"/>
                <a:gd name="connsiteY4" fmla="*/ 0 h 936955"/>
                <a:gd name="connsiteX0" fmla="*/ 483213 w 856978"/>
                <a:gd name="connsiteY0" fmla="*/ 0 h 942591"/>
                <a:gd name="connsiteX1" fmla="*/ 856978 w 856978"/>
                <a:gd name="connsiteY1" fmla="*/ 807 h 942591"/>
                <a:gd name="connsiteX2" fmla="*/ 342013 w 856978"/>
                <a:gd name="connsiteY2" fmla="*/ 936955 h 942591"/>
                <a:gd name="connsiteX3" fmla="*/ 0 w 856978"/>
                <a:gd name="connsiteY3" fmla="*/ 942591 h 942591"/>
                <a:gd name="connsiteX4" fmla="*/ 483213 w 856978"/>
                <a:gd name="connsiteY4" fmla="*/ 0 h 942591"/>
                <a:gd name="connsiteX0" fmla="*/ 510296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10296 w 884061"/>
                <a:gd name="connsiteY4" fmla="*/ 0 h 939370"/>
                <a:gd name="connsiteX0" fmla="*/ 530608 w 884061"/>
                <a:gd name="connsiteY0" fmla="*/ 0 h 939370"/>
                <a:gd name="connsiteX1" fmla="*/ 884061 w 884061"/>
                <a:gd name="connsiteY1" fmla="*/ 807 h 939370"/>
                <a:gd name="connsiteX2" fmla="*/ 369096 w 884061"/>
                <a:gd name="connsiteY2" fmla="*/ 936955 h 939370"/>
                <a:gd name="connsiteX3" fmla="*/ 0 w 884061"/>
                <a:gd name="connsiteY3" fmla="*/ 939370 h 939370"/>
                <a:gd name="connsiteX4" fmla="*/ 530608 w 884061"/>
                <a:gd name="connsiteY4" fmla="*/ 0 h 93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4061" h="939370">
                  <a:moveTo>
                    <a:pt x="530608" y="0"/>
                  </a:moveTo>
                  <a:lnTo>
                    <a:pt x="884061" y="807"/>
                  </a:lnTo>
                  <a:lnTo>
                    <a:pt x="369096" y="936955"/>
                  </a:lnTo>
                  <a:lnTo>
                    <a:pt x="0" y="939370"/>
                  </a:lnTo>
                  <a:lnTo>
                    <a:pt x="530608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0"/>
                    <a:lumMod val="86000"/>
                    <a:lumOff val="14000"/>
                  </a:schemeClr>
                </a:gs>
                <a:gs pos="100000">
                  <a:schemeClr val="accent1">
                    <a:shade val="100000"/>
                    <a:satMod val="115000"/>
                    <a:lumMod val="0"/>
                    <a:lumOff val="100000"/>
                  </a:schemeClr>
                </a:gs>
              </a:gsLst>
              <a:lin ang="135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it-IT" dirty="0"/>
                <a:t> </a:t>
              </a:r>
            </a:p>
          </p:txBody>
        </p:sp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59574851-99E6-7840-AFC4-0243ACAB96FF}"/>
              </a:ext>
            </a:extLst>
          </p:cNvPr>
          <p:cNvSpPr txBox="1"/>
          <p:nvPr/>
        </p:nvSpPr>
        <p:spPr>
          <a:xfrm>
            <a:off x="1079388" y="0"/>
            <a:ext cx="10583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GENERALE: LE PRINCIPALI </a:t>
            </a:r>
            <a:r>
              <a:rPr lang="it-IT" sz="2400" b="1" cap="all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NOVITà</a:t>
            </a:r>
            <a:r>
              <a:rPr lang="it-IT" sz="2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4/5</a:t>
            </a:r>
          </a:p>
        </p:txBody>
      </p:sp>
      <p:grpSp>
        <p:nvGrpSpPr>
          <p:cNvPr id="13" name="Gruppo 12">
            <a:extLst>
              <a:ext uri="{FF2B5EF4-FFF2-40B4-BE49-F238E27FC236}">
                <a16:creationId xmlns:a16="http://schemas.microsoft.com/office/drawing/2014/main" id="{8F9C5700-B77A-4B96-BEFA-D40CE5E53DA1}"/>
              </a:ext>
            </a:extLst>
          </p:cNvPr>
          <p:cNvGrpSpPr/>
          <p:nvPr/>
        </p:nvGrpSpPr>
        <p:grpSpPr>
          <a:xfrm>
            <a:off x="-121141" y="6091519"/>
            <a:ext cx="12462637" cy="894504"/>
            <a:chOff x="-121141" y="6091519"/>
            <a:chExt cx="12462637" cy="894504"/>
          </a:xfrm>
        </p:grpSpPr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EEAD5876-133D-4535-952F-57829EE1C733}"/>
                </a:ext>
              </a:extLst>
            </p:cNvPr>
            <p:cNvSpPr/>
            <p:nvPr/>
          </p:nvSpPr>
          <p:spPr>
            <a:xfrm>
              <a:off x="-121141" y="6091519"/>
              <a:ext cx="12462637" cy="894504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pic>
          <p:nvPicPr>
            <p:cNvPr id="15" name="Immagine 14">
              <a:extLst>
                <a:ext uri="{FF2B5EF4-FFF2-40B4-BE49-F238E27FC236}">
                  <a16:creationId xmlns:a16="http://schemas.microsoft.com/office/drawing/2014/main" id="{AA1ECBC4-FE3C-411A-AD06-2E3F322BAC6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821871" y="6236454"/>
              <a:ext cx="1083094" cy="536609"/>
            </a:xfrm>
            <a:prstGeom prst="rect">
              <a:avLst/>
            </a:prstGeom>
          </p:spPr>
        </p:pic>
      </p:grpSp>
      <p:sp>
        <p:nvSpPr>
          <p:cNvPr id="4" name="Rettangolo 3"/>
          <p:cNvSpPr/>
          <p:nvPr/>
        </p:nvSpPr>
        <p:spPr>
          <a:xfrm>
            <a:off x="123656" y="2247638"/>
            <a:ext cx="2027112" cy="2240782"/>
          </a:xfrm>
          <a:prstGeom prst="rect">
            <a:avLst/>
          </a:prstGeom>
          <a:solidFill>
            <a:srgbClr val="1749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ORGANISMO DI VIGILANZA</a:t>
            </a:r>
          </a:p>
        </p:txBody>
      </p:sp>
      <p:sp>
        <p:nvSpPr>
          <p:cNvPr id="5" name="Rettangolo 4"/>
          <p:cNvSpPr/>
          <p:nvPr/>
        </p:nvSpPr>
        <p:spPr>
          <a:xfrm>
            <a:off x="2400299" y="996795"/>
            <a:ext cx="9447045" cy="47849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8"/>
          <p:cNvSpPr/>
          <p:nvPr/>
        </p:nvSpPr>
        <p:spPr>
          <a:xfrm>
            <a:off x="2246187" y="771477"/>
            <a:ext cx="9244497" cy="5481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endParaRPr lang="it-IT" sz="18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Ė il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perno soggettivo del sistema di contenimento del rischio penale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soggetto di riferimento per l’organo gestorio per la valutazione e verifica costante dell’adeguatezza del modello e della sua effettiva implementazione</a:t>
            </a: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Composizione variabile: </a:t>
            </a:r>
            <a:r>
              <a:rPr lang="it-IT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monosoggettivo, plurisoggettivo, membri interni ed esterni</a:t>
            </a: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Requisiti:</a:t>
            </a:r>
            <a:r>
              <a:rPr lang="it-IT" sz="18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autonomia, indipendenza, professionalità e continuità d’azione</a:t>
            </a: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tretta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collaborazione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tra gli organi interni di controllo all’ente e l’</a:t>
            </a:r>
            <a:r>
              <a:rPr lang="it-IT" sz="1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OdV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ttivazione di </a:t>
            </a:r>
            <a:r>
              <a:rPr lang="it-IT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flussi informativi </a:t>
            </a:r>
            <a:r>
              <a:rPr lang="it-IT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 e verso l’ente</a:t>
            </a:r>
          </a:p>
          <a:p>
            <a:pPr marL="742950" indent="-285750" algn="just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  <a:buFont typeface="Wingdings" panose="05000000000000000000" pitchFamily="2" charset="2"/>
              <a:buChar char="v"/>
            </a:pPr>
            <a:r>
              <a:rPr lang="it-IT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OdV</a:t>
            </a:r>
            <a:r>
              <a:rPr lang="it-IT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collegio sindacale</a:t>
            </a:r>
            <a:endParaRPr lang="it-IT" sz="1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 fontAlgn="base">
              <a:lnSpc>
                <a:spcPct val="107000"/>
              </a:lnSpc>
              <a:spcBef>
                <a:spcPts val="600"/>
              </a:spcBef>
              <a:spcAft>
                <a:spcPts val="800"/>
              </a:spcAft>
            </a:pPr>
            <a:endParaRPr lang="it-IT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8454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3934</TotalTime>
  <Words>1890</Words>
  <Application>Microsoft Office PowerPoint</Application>
  <PresentationFormat>Widescreen</PresentationFormat>
  <Paragraphs>259</Paragraphs>
  <Slides>21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POMILIO BLUMM SRL POMILIO BLUMM SRL</dc:creator>
  <cp:lastModifiedBy>Quattrociocchi Alessandra</cp:lastModifiedBy>
  <cp:revision>306</cp:revision>
  <dcterms:created xsi:type="dcterms:W3CDTF">2018-09-07T12:29:51Z</dcterms:created>
  <dcterms:modified xsi:type="dcterms:W3CDTF">2021-11-11T11:12:44Z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10939584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