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  <p:sldMasterId id="2147483847" r:id="rId5"/>
    <p:sldMasterId id="2147483853" r:id="rId6"/>
  </p:sldMasterIdLst>
  <p:notesMasterIdLst>
    <p:notesMasterId r:id="rId14"/>
  </p:notesMasterIdLst>
  <p:handoutMasterIdLst>
    <p:handoutMasterId r:id="rId15"/>
  </p:handoutMasterIdLst>
  <p:sldIdLst>
    <p:sldId id="1006" r:id="rId7"/>
    <p:sldId id="1008" r:id="rId8"/>
    <p:sldId id="1005" r:id="rId9"/>
    <p:sldId id="1453" r:id="rId10"/>
    <p:sldId id="1009" r:id="rId11"/>
    <p:sldId id="1011" r:id="rId12"/>
    <p:sldId id="1454" r:id="rId13"/>
  </p:sldIdLst>
  <p:sldSz cx="18288000" cy="10287000"/>
  <p:notesSz cx="6881813" cy="10002838"/>
  <p:defaultTextStyle>
    <a:defPPr>
      <a:defRPr lang="ru-RU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983CB3AE-E682-46B7-8CAA-616016E74022}">
          <p14:sldIdLst>
            <p14:sldId id="1006"/>
            <p14:sldId id="1008"/>
            <p14:sldId id="1005"/>
            <p14:sldId id="1453"/>
            <p14:sldId id="1009"/>
            <p14:sldId id="1011"/>
            <p14:sldId id="14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226" userDrawn="1">
          <p15:clr>
            <a:srgbClr val="A4A3A4"/>
          </p15:clr>
        </p15:guide>
        <p15:guide id="2" pos="4838" userDrawn="1">
          <p15:clr>
            <a:srgbClr val="A4A3A4"/>
          </p15:clr>
        </p15:guide>
        <p15:guide id="3" orient="horz" pos="4839">
          <p15:clr>
            <a:srgbClr val="A4A3A4"/>
          </p15:clr>
        </p15:guide>
        <p15:guide id="4" pos="7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51">
          <p15:clr>
            <a:srgbClr val="A4A3A4"/>
          </p15:clr>
        </p15:guide>
        <p15:guide id="4" pos="216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rub Ambra Nicole - Invitalia" initials="SAN-I" lastIdx="0" clrIdx="0">
    <p:extLst>
      <p:ext uri="{19B8F6BF-5375-455C-9EA6-DF929625EA0E}">
        <p15:presenceInfo xmlns:p15="http://schemas.microsoft.com/office/powerpoint/2012/main" userId="S-1-5-21-1829110797-1755842756-654838779-184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4AD"/>
    <a:srgbClr val="A28E80"/>
    <a:srgbClr val="000000"/>
    <a:srgbClr val="75787B"/>
    <a:srgbClr val="C91717"/>
    <a:srgbClr val="999A98"/>
    <a:srgbClr val="0E6C45"/>
    <a:srgbClr val="C91617"/>
    <a:srgbClr val="007D57"/>
    <a:srgbClr val="D52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2" autoAdjust="0"/>
    <p:restoredTop sz="93792" autoAdjust="0"/>
  </p:normalViewPr>
  <p:slideViewPr>
    <p:cSldViewPr snapToGrid="0">
      <p:cViewPr varScale="1">
        <p:scale>
          <a:sx n="40" d="100"/>
          <a:sy n="40" d="100"/>
        </p:scale>
        <p:origin x="756" y="40"/>
      </p:cViewPr>
      <p:guideLst>
        <p:guide orient="horz" pos="3226"/>
        <p:guide pos="4838"/>
        <p:guide orient="horz" pos="4839"/>
        <p:guide pos="7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12030"/>
    </p:cViewPr>
  </p:sorterViewPr>
  <p:notesViewPr>
    <p:cSldViewPr snapToGrid="0">
      <p:cViewPr varScale="1">
        <p:scale>
          <a:sx n="85" d="100"/>
          <a:sy n="85" d="100"/>
        </p:scale>
        <p:origin x="-4696" y="-112"/>
      </p:cViewPr>
      <p:guideLst>
        <p:guide orient="horz" pos="2880"/>
        <p:guide pos="2160"/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E3D3551B-4342-4390-915E-8C9F8CBF86F2}" type="datetimeFigureOut">
              <a:rPr lang="ru-RU" smtClean="0"/>
              <a:pPr/>
              <a:t>02.07.2021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0B1B4F76-9B05-4F12-BC35-5F054D4AB2B2}" type="slidenum">
              <a:rPr lang="ru-RU" smtClean="0"/>
              <a:pPr/>
              <a:t>‹N›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440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401DF2CA-16AC-4A6F-BA76-83467214A317}" type="datetimeFigureOut">
              <a:rPr lang="ru-RU" smtClean="0"/>
              <a:pPr/>
              <a:t>02.07.2021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2913" y="1250950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182" y="4813866"/>
            <a:ext cx="5505450" cy="393861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5E284C95-AC36-47D7-BA46-D13F2CF6C509}" type="slidenum">
              <a:rPr lang="ru-RU" smtClean="0"/>
              <a:pPr/>
              <a:t>‹N›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347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284C95-AC36-47D7-BA46-D13F2CF6C5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2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284C95-AC36-47D7-BA46-D13F2CF6C5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239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284C95-AC36-47D7-BA46-D13F2CF6C5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2565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284C95-AC36-47D7-BA46-D13F2CF6C5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7186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284C95-AC36-47D7-BA46-D13F2CF6C5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794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284C95-AC36-47D7-BA46-D13F2CF6C5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7703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284C95-AC36-47D7-BA46-D13F2CF6C5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8485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19146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587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3156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501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8814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684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594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476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47614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03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</p:sldLayoutIdLst>
  <p:hf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405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52" r:id="rId2"/>
  </p:sldLayoutIdLst>
  <p:hf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857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8" r:id="rId3"/>
    <p:sldLayoutId id="2147483860" r:id="rId4"/>
    <p:sldLayoutId id="2147483861" r:id="rId5"/>
    <p:sldLayoutId id="2147483862" r:id="rId6"/>
  </p:sldLayoutIdLst>
  <p:hf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3301469" y="4554804"/>
            <a:ext cx="11685063" cy="2036495"/>
          </a:xfrm>
          <a:prstGeom prst="rect">
            <a:avLst/>
          </a:prstGeom>
        </p:spPr>
        <p:txBody>
          <a:bodyPr lIns="137160" tIns="68580" rIns="137160" bIns="6858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800" b="1" i="0" u="none" strike="noStrike" kern="1200" cap="none" spc="15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Lato" panose="020F0502020204030203" pitchFamily="34" charset="0"/>
              <a:cs typeface="Arial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3DEB99E-9060-4659-AED9-DBE155179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6999"/>
          </a:xfrm>
          <a:prstGeom prst="rect">
            <a:avLst/>
          </a:prstGeom>
        </p:spPr>
      </p:pic>
      <p:grpSp>
        <p:nvGrpSpPr>
          <p:cNvPr id="15" name="Gruppo 14">
            <a:extLst>
              <a:ext uri="{FF2B5EF4-FFF2-40B4-BE49-F238E27FC236}">
                <a16:creationId xmlns:a16="http://schemas.microsoft.com/office/drawing/2014/main" id="{B36AD5FC-826D-49F3-8556-50BA3FDA4901}"/>
              </a:ext>
            </a:extLst>
          </p:cNvPr>
          <p:cNvGrpSpPr/>
          <p:nvPr/>
        </p:nvGrpSpPr>
        <p:grpSpPr>
          <a:xfrm>
            <a:off x="13599238" y="-238991"/>
            <a:ext cx="4658167" cy="1590623"/>
            <a:chOff x="3164799" y="2735491"/>
            <a:chExt cx="10625120" cy="3172133"/>
          </a:xfrm>
          <a:effectLst>
            <a:outerShdw sx="1000" sy="1000" algn="ctr" rotWithShape="0">
              <a:schemeClr val="tx1"/>
            </a:outerShdw>
          </a:effectLst>
        </p:grpSpPr>
        <p:pic>
          <p:nvPicPr>
            <p:cNvPr id="18" name="Picture 11">
              <a:extLst>
                <a:ext uri="{FF2B5EF4-FFF2-40B4-BE49-F238E27FC236}">
                  <a16:creationId xmlns:a16="http://schemas.microsoft.com/office/drawing/2014/main" id="{F918F1E5-5E67-4ECC-B711-EB5384674E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24931" y="3676783"/>
              <a:ext cx="2507458" cy="1289550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C646E155-DDED-4725-865D-0679726D24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6042" y="3247729"/>
              <a:ext cx="3163877" cy="1931079"/>
            </a:xfrm>
            <a:prstGeom prst="rect">
              <a:avLst/>
            </a:prstGeom>
          </p:spPr>
        </p:pic>
        <p:cxnSp>
          <p:nvCxnSpPr>
            <p:cNvPr id="20" name="Connettore diritto 19">
              <a:extLst>
                <a:ext uri="{FF2B5EF4-FFF2-40B4-BE49-F238E27FC236}">
                  <a16:creationId xmlns:a16="http://schemas.microsoft.com/office/drawing/2014/main" id="{B60286EB-90F5-4851-A3D3-B2F1547FFA62}"/>
                </a:ext>
              </a:extLst>
            </p:cNvPr>
            <p:cNvCxnSpPr/>
            <p:nvPr/>
          </p:nvCxnSpPr>
          <p:spPr>
            <a:xfrm>
              <a:off x="7138608" y="3348507"/>
              <a:ext cx="0" cy="1830301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Immagine 15">
              <a:extLst>
                <a:ext uri="{FF2B5EF4-FFF2-40B4-BE49-F238E27FC236}">
                  <a16:creationId xmlns:a16="http://schemas.microsoft.com/office/drawing/2014/main" id="{C32610BA-C07F-4C97-8BA7-1FF8E55B1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4799" y="2735491"/>
              <a:ext cx="4488969" cy="3172133"/>
            </a:xfrm>
            <a:prstGeom prst="rect">
              <a:avLst/>
            </a:prstGeom>
            <a:effectLst>
              <a:outerShdw blurRad="50800" dist="50800" dir="5400000" algn="ctr" rotWithShape="0">
                <a:srgbClr val="000000">
                  <a:alpha val="98000"/>
                </a:srgbClr>
              </a:outerShdw>
            </a:effectLst>
          </p:spPr>
        </p:pic>
      </p:grp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00824AD-680F-469D-888F-7F67D4ADCB62}"/>
              </a:ext>
            </a:extLst>
          </p:cNvPr>
          <p:cNvSpPr txBox="1"/>
          <p:nvPr/>
        </p:nvSpPr>
        <p:spPr>
          <a:xfrm>
            <a:off x="1981200" y="7439884"/>
            <a:ext cx="15493999" cy="1938992"/>
          </a:xfrm>
          <a:prstGeom prst="rect">
            <a:avLst/>
          </a:prstGeom>
          <a:solidFill>
            <a:srgbClr val="B9B4AD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6000" b="1" dirty="0">
                <a:solidFill>
                  <a:srgbClr val="FF0000"/>
                </a:solidFill>
              </a:rPr>
              <a:t>LOCATION SCOUTING FOR A SEMICONDUCTOR FABRICATION PLANT</a:t>
            </a:r>
          </a:p>
        </p:txBody>
      </p:sp>
    </p:spTree>
    <p:extLst>
      <p:ext uri="{BB962C8B-B14F-4D97-AF65-F5344CB8AC3E}">
        <p14:creationId xmlns:p14="http://schemas.microsoft.com/office/powerpoint/2010/main" val="354442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4851254" y="1467292"/>
            <a:ext cx="10719696" cy="864636"/>
          </a:xfrm>
          <a:prstGeom prst="rect">
            <a:avLst/>
          </a:prstGeom>
        </p:spPr>
        <p:txBody>
          <a:bodyPr lIns="137160" tIns="68580" rIns="137160" bIns="6858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pc="15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Geographical Positioning</a:t>
            </a:r>
          </a:p>
        </p:txBody>
      </p:sp>
      <p:grpSp>
        <p:nvGrpSpPr>
          <p:cNvPr id="37" name="Group 8"/>
          <p:cNvGrpSpPr/>
          <p:nvPr/>
        </p:nvGrpSpPr>
        <p:grpSpPr>
          <a:xfrm>
            <a:off x="2527221" y="2258738"/>
            <a:ext cx="13327397" cy="130629"/>
            <a:chOff x="5594142" y="5684880"/>
            <a:chExt cx="13327397" cy="130629"/>
          </a:xfrm>
        </p:grpSpPr>
        <p:cxnSp>
          <p:nvCxnSpPr>
            <p:cNvPr id="38" name="Straight Connector 9"/>
            <p:cNvCxnSpPr/>
            <p:nvPr/>
          </p:nvCxnSpPr>
          <p:spPr>
            <a:xfrm>
              <a:off x="5859004" y="5750380"/>
              <a:ext cx="12805982" cy="0"/>
            </a:xfrm>
            <a:prstGeom prst="line">
              <a:avLst/>
            </a:prstGeom>
            <a:ln>
              <a:solidFill>
                <a:srgbClr val="999A98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al 10"/>
            <p:cNvSpPr/>
            <p:nvPr/>
          </p:nvSpPr>
          <p:spPr>
            <a:xfrm>
              <a:off x="5594142" y="5685251"/>
              <a:ext cx="130258" cy="130258"/>
            </a:xfrm>
            <a:prstGeom prst="ellipse">
              <a:avLst/>
            </a:prstGeom>
            <a:solidFill>
              <a:srgbClr val="0E6C4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Oval 11"/>
            <p:cNvSpPr/>
            <p:nvPr/>
          </p:nvSpPr>
          <p:spPr>
            <a:xfrm>
              <a:off x="18792405" y="5684880"/>
              <a:ext cx="129134" cy="129134"/>
            </a:xfrm>
            <a:prstGeom prst="ellipse">
              <a:avLst/>
            </a:prstGeom>
            <a:solidFill>
              <a:srgbClr val="C9161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5" name="Gruppo 54"/>
          <p:cNvGrpSpPr/>
          <p:nvPr/>
        </p:nvGrpSpPr>
        <p:grpSpPr>
          <a:xfrm>
            <a:off x="193087" y="71774"/>
            <a:ext cx="4658167" cy="1590623"/>
            <a:chOff x="3164799" y="2735491"/>
            <a:chExt cx="10625120" cy="3172133"/>
          </a:xfrm>
        </p:grpSpPr>
        <p:pic>
          <p:nvPicPr>
            <p:cNvPr id="56" name="Immagine 5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4799" y="2735491"/>
              <a:ext cx="4488969" cy="3172133"/>
            </a:xfrm>
            <a:prstGeom prst="rect">
              <a:avLst/>
            </a:prstGeom>
          </p:spPr>
        </p:pic>
        <p:pic>
          <p:nvPicPr>
            <p:cNvPr id="57" name="Picture 11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24931" y="3676783"/>
              <a:ext cx="2507458" cy="1289550"/>
            </a:xfrm>
            <a:prstGeom prst="rect">
              <a:avLst/>
            </a:prstGeom>
          </p:spPr>
        </p:pic>
        <p:pic>
          <p:nvPicPr>
            <p:cNvPr id="58" name="Immagine 5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6042" y="3247729"/>
              <a:ext cx="3163877" cy="1931079"/>
            </a:xfrm>
            <a:prstGeom prst="rect">
              <a:avLst/>
            </a:prstGeom>
          </p:spPr>
        </p:pic>
        <p:cxnSp>
          <p:nvCxnSpPr>
            <p:cNvPr id="59" name="Connettore diritto 58"/>
            <p:cNvCxnSpPr/>
            <p:nvPr/>
          </p:nvCxnSpPr>
          <p:spPr>
            <a:xfrm>
              <a:off x="7138608" y="3348507"/>
              <a:ext cx="0" cy="1830301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Ovale 15">
            <a:extLst>
              <a:ext uri="{FF2B5EF4-FFF2-40B4-BE49-F238E27FC236}">
                <a16:creationId xmlns:a16="http://schemas.microsoft.com/office/drawing/2014/main" id="{5AB0D5BB-C420-4B18-BF0F-3A3ADB7BE74E}"/>
              </a:ext>
            </a:extLst>
          </p:cNvPr>
          <p:cNvSpPr/>
          <p:nvPr/>
        </p:nvSpPr>
        <p:spPr>
          <a:xfrm>
            <a:off x="14846741" y="5720358"/>
            <a:ext cx="1280160" cy="80962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 dirty="0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7CA990DA-67DD-4EC0-A74C-09D872C9B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8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E2C26F1-1163-4DB4-83C7-1EB4C5AEFC3C}"/>
              </a:ext>
            </a:extLst>
          </p:cNvPr>
          <p:cNvSpPr txBox="1"/>
          <p:nvPr/>
        </p:nvSpPr>
        <p:spPr>
          <a:xfrm>
            <a:off x="2161099" y="3154680"/>
            <a:ext cx="3096701" cy="303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266DEAE-F3F2-4457-BB8D-B6BF24540CC8}"/>
              </a:ext>
            </a:extLst>
          </p:cNvPr>
          <p:cNvSpPr/>
          <p:nvPr/>
        </p:nvSpPr>
        <p:spPr>
          <a:xfrm>
            <a:off x="1558636" y="3046531"/>
            <a:ext cx="3470564" cy="31728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69E187F-1530-48DD-96C7-8BDB848C214B}"/>
              </a:ext>
            </a:extLst>
          </p:cNvPr>
          <p:cNvSpPr txBox="1"/>
          <p:nvPr/>
        </p:nvSpPr>
        <p:spPr>
          <a:xfrm>
            <a:off x="12577011" y="3384884"/>
            <a:ext cx="508022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PLEASE INSERT HERE A MAP OF YOUR REGION USING THE RED CIRCLE TO INDICATE THE SELECTED AREA AND THE CLOSEST </a:t>
            </a:r>
          </a:p>
          <a:p>
            <a:pPr algn="just"/>
            <a:r>
              <a:rPr lang="it-IT" b="1" dirty="0"/>
              <a:t>INTERNATIONAL AIRPORT</a:t>
            </a:r>
          </a:p>
          <a:p>
            <a:pPr algn="just"/>
            <a:endParaRPr lang="it-IT" b="1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6FC537E-8BA4-43A7-A063-E60A9255B079}"/>
              </a:ext>
            </a:extLst>
          </p:cNvPr>
          <p:cNvSpPr txBox="1"/>
          <p:nvPr/>
        </p:nvSpPr>
        <p:spPr>
          <a:xfrm>
            <a:off x="1780673" y="3521711"/>
            <a:ext cx="75077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PLEASE, INSERT HERE A MAP OF ITALY INDICATING WITH A DIFFERENT COLOUR YOUR REGION</a:t>
            </a:r>
          </a:p>
        </p:txBody>
      </p:sp>
    </p:spTree>
    <p:extLst>
      <p:ext uri="{BB962C8B-B14F-4D97-AF65-F5344CB8AC3E}">
        <p14:creationId xmlns:p14="http://schemas.microsoft.com/office/powerpoint/2010/main" val="95381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3357275" y="1248170"/>
            <a:ext cx="11645979" cy="1590623"/>
          </a:xfrm>
          <a:prstGeom prst="rect">
            <a:avLst/>
          </a:prstGeom>
        </p:spPr>
        <p:txBody>
          <a:bodyPr lIns="137160" tIns="68580" rIns="137160" bIns="6858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000" spc="15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spc="15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Selected area</a:t>
            </a:r>
          </a:p>
        </p:txBody>
      </p:sp>
      <p:grpSp>
        <p:nvGrpSpPr>
          <p:cNvPr id="37" name="Group 8"/>
          <p:cNvGrpSpPr/>
          <p:nvPr/>
        </p:nvGrpSpPr>
        <p:grpSpPr>
          <a:xfrm>
            <a:off x="2480301" y="2456858"/>
            <a:ext cx="13327397" cy="130629"/>
            <a:chOff x="5594142" y="5684880"/>
            <a:chExt cx="13327397" cy="130629"/>
          </a:xfrm>
        </p:grpSpPr>
        <p:cxnSp>
          <p:nvCxnSpPr>
            <p:cNvPr id="38" name="Straight Connector 9"/>
            <p:cNvCxnSpPr/>
            <p:nvPr/>
          </p:nvCxnSpPr>
          <p:spPr>
            <a:xfrm>
              <a:off x="5859004" y="5750380"/>
              <a:ext cx="12805982" cy="0"/>
            </a:xfrm>
            <a:prstGeom prst="line">
              <a:avLst/>
            </a:prstGeom>
            <a:ln>
              <a:solidFill>
                <a:srgbClr val="999A98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al 10"/>
            <p:cNvSpPr/>
            <p:nvPr/>
          </p:nvSpPr>
          <p:spPr>
            <a:xfrm>
              <a:off x="5594142" y="5685251"/>
              <a:ext cx="130258" cy="130258"/>
            </a:xfrm>
            <a:prstGeom prst="ellipse">
              <a:avLst/>
            </a:prstGeom>
            <a:solidFill>
              <a:srgbClr val="0E6C4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Oval 11"/>
            <p:cNvSpPr/>
            <p:nvPr/>
          </p:nvSpPr>
          <p:spPr>
            <a:xfrm>
              <a:off x="18792405" y="5684880"/>
              <a:ext cx="129134" cy="129134"/>
            </a:xfrm>
            <a:prstGeom prst="ellipse">
              <a:avLst/>
            </a:prstGeom>
            <a:solidFill>
              <a:srgbClr val="C9161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5" name="Gruppo 54"/>
          <p:cNvGrpSpPr/>
          <p:nvPr/>
        </p:nvGrpSpPr>
        <p:grpSpPr>
          <a:xfrm>
            <a:off x="193087" y="7606"/>
            <a:ext cx="4658167" cy="1590623"/>
            <a:chOff x="3164799" y="2735491"/>
            <a:chExt cx="10625120" cy="3172133"/>
          </a:xfrm>
        </p:grpSpPr>
        <p:pic>
          <p:nvPicPr>
            <p:cNvPr id="56" name="Immagine 5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4799" y="2735491"/>
              <a:ext cx="4488969" cy="3172133"/>
            </a:xfrm>
            <a:prstGeom prst="rect">
              <a:avLst/>
            </a:prstGeom>
          </p:spPr>
        </p:pic>
        <p:pic>
          <p:nvPicPr>
            <p:cNvPr id="57" name="Picture 11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24931" y="3676783"/>
              <a:ext cx="2507458" cy="1289550"/>
            </a:xfrm>
            <a:prstGeom prst="rect">
              <a:avLst/>
            </a:prstGeom>
          </p:spPr>
        </p:pic>
        <p:pic>
          <p:nvPicPr>
            <p:cNvPr id="58" name="Immagine 5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6042" y="3247729"/>
              <a:ext cx="3163877" cy="1931079"/>
            </a:xfrm>
            <a:prstGeom prst="rect">
              <a:avLst/>
            </a:prstGeom>
          </p:spPr>
        </p:pic>
        <p:cxnSp>
          <p:nvCxnSpPr>
            <p:cNvPr id="59" name="Connettore diritto 58"/>
            <p:cNvCxnSpPr/>
            <p:nvPr/>
          </p:nvCxnSpPr>
          <p:spPr>
            <a:xfrm>
              <a:off x="7138608" y="3348507"/>
              <a:ext cx="0" cy="1830301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8">
            <a:extLst>
              <a:ext uri="{FF2B5EF4-FFF2-40B4-BE49-F238E27FC236}">
                <a16:creationId xmlns:a16="http://schemas.microsoft.com/office/drawing/2014/main" id="{7CA990DA-67DD-4EC0-A74C-09D872C9B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8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E53679F1-D6E8-4DDD-BCB3-62488FD26F3D}"/>
              </a:ext>
            </a:extLst>
          </p:cNvPr>
          <p:cNvSpPr txBox="1"/>
          <p:nvPr/>
        </p:nvSpPr>
        <p:spPr>
          <a:xfrm>
            <a:off x="4556760" y="3458078"/>
            <a:ext cx="9174480" cy="23083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INSERT AN AEREAL VIEW OF THE SELECTED PLOT THAT INCLUDES THE CLOSEST INTERNATIONAL AIRPORT</a:t>
            </a:r>
          </a:p>
        </p:txBody>
      </p:sp>
    </p:spTree>
    <p:extLst>
      <p:ext uri="{BB962C8B-B14F-4D97-AF65-F5344CB8AC3E}">
        <p14:creationId xmlns:p14="http://schemas.microsoft.com/office/powerpoint/2010/main" val="14763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3357275" y="1248170"/>
            <a:ext cx="11645979" cy="1590623"/>
          </a:xfrm>
          <a:prstGeom prst="rect">
            <a:avLst/>
          </a:prstGeom>
        </p:spPr>
        <p:txBody>
          <a:bodyPr lIns="137160" tIns="68580" rIns="137160" bIns="6858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15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15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Selected area</a:t>
            </a:r>
          </a:p>
        </p:txBody>
      </p:sp>
      <p:grpSp>
        <p:nvGrpSpPr>
          <p:cNvPr id="37" name="Group 8"/>
          <p:cNvGrpSpPr/>
          <p:nvPr/>
        </p:nvGrpSpPr>
        <p:grpSpPr>
          <a:xfrm>
            <a:off x="2480301" y="2456858"/>
            <a:ext cx="13327397" cy="130629"/>
            <a:chOff x="5594142" y="5684880"/>
            <a:chExt cx="13327397" cy="130629"/>
          </a:xfrm>
        </p:grpSpPr>
        <p:cxnSp>
          <p:nvCxnSpPr>
            <p:cNvPr id="38" name="Straight Connector 9"/>
            <p:cNvCxnSpPr/>
            <p:nvPr/>
          </p:nvCxnSpPr>
          <p:spPr>
            <a:xfrm>
              <a:off x="5859004" y="5750380"/>
              <a:ext cx="12805982" cy="0"/>
            </a:xfrm>
            <a:prstGeom prst="line">
              <a:avLst/>
            </a:prstGeom>
            <a:ln>
              <a:solidFill>
                <a:srgbClr val="999A98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al 10"/>
            <p:cNvSpPr/>
            <p:nvPr/>
          </p:nvSpPr>
          <p:spPr>
            <a:xfrm>
              <a:off x="5594142" y="5685251"/>
              <a:ext cx="130258" cy="130258"/>
            </a:xfrm>
            <a:prstGeom prst="ellipse">
              <a:avLst/>
            </a:prstGeom>
            <a:solidFill>
              <a:srgbClr val="0E6C4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Oval 11"/>
            <p:cNvSpPr/>
            <p:nvPr/>
          </p:nvSpPr>
          <p:spPr>
            <a:xfrm>
              <a:off x="18792405" y="5684880"/>
              <a:ext cx="129134" cy="129134"/>
            </a:xfrm>
            <a:prstGeom prst="ellipse">
              <a:avLst/>
            </a:prstGeom>
            <a:solidFill>
              <a:srgbClr val="C9161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5" name="Gruppo 54"/>
          <p:cNvGrpSpPr/>
          <p:nvPr/>
        </p:nvGrpSpPr>
        <p:grpSpPr>
          <a:xfrm>
            <a:off x="193087" y="7606"/>
            <a:ext cx="4658167" cy="1590623"/>
            <a:chOff x="3164799" y="2735491"/>
            <a:chExt cx="10625120" cy="3172133"/>
          </a:xfrm>
        </p:grpSpPr>
        <p:pic>
          <p:nvPicPr>
            <p:cNvPr id="56" name="Immagine 5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4799" y="2735491"/>
              <a:ext cx="4488969" cy="3172133"/>
            </a:xfrm>
            <a:prstGeom prst="rect">
              <a:avLst/>
            </a:prstGeom>
          </p:spPr>
        </p:pic>
        <p:pic>
          <p:nvPicPr>
            <p:cNvPr id="57" name="Picture 11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24931" y="3676783"/>
              <a:ext cx="2507458" cy="1289550"/>
            </a:xfrm>
            <a:prstGeom prst="rect">
              <a:avLst/>
            </a:prstGeom>
          </p:spPr>
        </p:pic>
        <p:pic>
          <p:nvPicPr>
            <p:cNvPr id="58" name="Immagine 5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6042" y="3247729"/>
              <a:ext cx="3163877" cy="1931079"/>
            </a:xfrm>
            <a:prstGeom prst="rect">
              <a:avLst/>
            </a:prstGeom>
          </p:spPr>
        </p:pic>
        <p:cxnSp>
          <p:nvCxnSpPr>
            <p:cNvPr id="59" name="Connettore diritto 58"/>
            <p:cNvCxnSpPr/>
            <p:nvPr/>
          </p:nvCxnSpPr>
          <p:spPr>
            <a:xfrm>
              <a:off x="7138608" y="3348507"/>
              <a:ext cx="0" cy="1830301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8">
            <a:extLst>
              <a:ext uri="{FF2B5EF4-FFF2-40B4-BE49-F238E27FC236}">
                <a16:creationId xmlns:a16="http://schemas.microsoft.com/office/drawing/2014/main" id="{7CA990DA-67DD-4EC0-A74C-09D872C9B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8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E53679F1-D6E8-4DDD-BCB3-62488FD26F3D}"/>
              </a:ext>
            </a:extLst>
          </p:cNvPr>
          <p:cNvSpPr txBox="1"/>
          <p:nvPr/>
        </p:nvSpPr>
        <p:spPr>
          <a:xfrm>
            <a:off x="4556760" y="3458078"/>
            <a:ext cx="9174480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PLEASE INSERT AN AEREAL VIEW OF THE SELECTED PLOT</a:t>
            </a:r>
            <a:r>
              <a:rPr lang="it-IT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A CLEAR AREA BOUNDARY </a:t>
            </a:r>
          </a:p>
        </p:txBody>
      </p:sp>
    </p:spTree>
    <p:extLst>
      <p:ext uri="{BB962C8B-B14F-4D97-AF65-F5344CB8AC3E}">
        <p14:creationId xmlns:p14="http://schemas.microsoft.com/office/powerpoint/2010/main" val="380917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3379277" y="1537829"/>
            <a:ext cx="13077045" cy="864636"/>
          </a:xfrm>
          <a:prstGeom prst="rect">
            <a:avLst/>
          </a:prstGeom>
        </p:spPr>
        <p:txBody>
          <a:bodyPr lIns="137160" tIns="68580" rIns="137160" bIns="6858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pc="15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Selected area: administrative focus</a:t>
            </a:r>
          </a:p>
        </p:txBody>
      </p:sp>
      <p:grpSp>
        <p:nvGrpSpPr>
          <p:cNvPr id="37" name="Group 8"/>
          <p:cNvGrpSpPr/>
          <p:nvPr/>
        </p:nvGrpSpPr>
        <p:grpSpPr>
          <a:xfrm>
            <a:off x="2527221" y="2258738"/>
            <a:ext cx="13327397" cy="130629"/>
            <a:chOff x="5594142" y="5684880"/>
            <a:chExt cx="13327397" cy="130629"/>
          </a:xfrm>
        </p:grpSpPr>
        <p:cxnSp>
          <p:nvCxnSpPr>
            <p:cNvPr id="38" name="Straight Connector 9"/>
            <p:cNvCxnSpPr/>
            <p:nvPr/>
          </p:nvCxnSpPr>
          <p:spPr>
            <a:xfrm>
              <a:off x="5859004" y="5750380"/>
              <a:ext cx="12805982" cy="0"/>
            </a:xfrm>
            <a:prstGeom prst="line">
              <a:avLst/>
            </a:prstGeom>
            <a:ln>
              <a:solidFill>
                <a:srgbClr val="999A98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al 10"/>
            <p:cNvSpPr/>
            <p:nvPr/>
          </p:nvSpPr>
          <p:spPr>
            <a:xfrm>
              <a:off x="5594142" y="5685251"/>
              <a:ext cx="130258" cy="130258"/>
            </a:xfrm>
            <a:prstGeom prst="ellipse">
              <a:avLst/>
            </a:prstGeom>
            <a:solidFill>
              <a:srgbClr val="0E6C4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Oval 11"/>
            <p:cNvSpPr/>
            <p:nvPr/>
          </p:nvSpPr>
          <p:spPr>
            <a:xfrm>
              <a:off x="18792405" y="5684880"/>
              <a:ext cx="129134" cy="129134"/>
            </a:xfrm>
            <a:prstGeom prst="ellipse">
              <a:avLst/>
            </a:prstGeom>
            <a:solidFill>
              <a:srgbClr val="C9161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5" name="Gruppo 54"/>
          <p:cNvGrpSpPr/>
          <p:nvPr/>
        </p:nvGrpSpPr>
        <p:grpSpPr>
          <a:xfrm>
            <a:off x="193087" y="71774"/>
            <a:ext cx="4658167" cy="1590623"/>
            <a:chOff x="3164799" y="2735491"/>
            <a:chExt cx="10625120" cy="3172133"/>
          </a:xfrm>
        </p:grpSpPr>
        <p:pic>
          <p:nvPicPr>
            <p:cNvPr id="56" name="Immagine 5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4799" y="2735491"/>
              <a:ext cx="4488969" cy="3172133"/>
            </a:xfrm>
            <a:prstGeom prst="rect">
              <a:avLst/>
            </a:prstGeom>
          </p:spPr>
        </p:pic>
        <p:pic>
          <p:nvPicPr>
            <p:cNvPr id="57" name="Picture 11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24931" y="3676783"/>
              <a:ext cx="2507458" cy="1289550"/>
            </a:xfrm>
            <a:prstGeom prst="rect">
              <a:avLst/>
            </a:prstGeom>
          </p:spPr>
        </p:pic>
        <p:pic>
          <p:nvPicPr>
            <p:cNvPr id="58" name="Immagine 5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6042" y="3247729"/>
              <a:ext cx="3163877" cy="1931079"/>
            </a:xfrm>
            <a:prstGeom prst="rect">
              <a:avLst/>
            </a:prstGeom>
          </p:spPr>
        </p:pic>
        <p:cxnSp>
          <p:nvCxnSpPr>
            <p:cNvPr id="59" name="Connettore diritto 58"/>
            <p:cNvCxnSpPr/>
            <p:nvPr/>
          </p:nvCxnSpPr>
          <p:spPr>
            <a:xfrm>
              <a:off x="7138608" y="3348507"/>
              <a:ext cx="0" cy="1830301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8">
            <a:extLst>
              <a:ext uri="{FF2B5EF4-FFF2-40B4-BE49-F238E27FC236}">
                <a16:creationId xmlns:a16="http://schemas.microsoft.com/office/drawing/2014/main" id="{7CA990DA-67DD-4EC0-A74C-09D872C9B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8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5" name="Segnaposto contenuto 1">
            <a:extLst>
              <a:ext uri="{FF2B5EF4-FFF2-40B4-BE49-F238E27FC236}">
                <a16:creationId xmlns:a16="http://schemas.microsoft.com/office/drawing/2014/main" id="{5319BCD8-72DC-4FC9-87CE-78455FF9615C}"/>
              </a:ext>
            </a:extLst>
          </p:cNvPr>
          <p:cNvSpPr>
            <a:spLocks noGrp="1"/>
          </p:cNvSpPr>
          <p:nvPr/>
        </p:nvSpPr>
        <p:spPr>
          <a:xfrm>
            <a:off x="1809988" y="6377805"/>
            <a:ext cx="14379048" cy="1981793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sz="2000" kern="1200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</a:t>
            </a:r>
          </a:p>
          <a:p>
            <a:pPr algn="ctr">
              <a:spcBef>
                <a:spcPts val="1200"/>
              </a:spcBef>
              <a:spcAft>
                <a:spcPts val="0"/>
              </a:spcAft>
            </a:pPr>
            <a:endParaRPr lang="it-IT" sz="2000" b="1" dirty="0">
              <a:effectLst/>
              <a:latin typeface="Arial"/>
              <a:ea typeface="Tahoma"/>
              <a:cs typeface="Arial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3EFC05C-F97C-4692-9DBE-08C35EE2F39B}"/>
              </a:ext>
            </a:extLst>
          </p:cNvPr>
          <p:cNvSpPr txBox="1"/>
          <p:nvPr/>
        </p:nvSpPr>
        <p:spPr>
          <a:xfrm>
            <a:off x="866274" y="3689684"/>
            <a:ext cx="17213179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DESCRIBE THE CURRENT STATUS OF THE AREA AND IN PARTICULAR:</a:t>
            </a:r>
          </a:p>
          <a:p>
            <a:pPr algn="ctr"/>
            <a:endParaRPr lang="it-IT" sz="3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/>
            <a:r>
              <a:rPr lang="it-I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TOTAL AREA IN SQUARE METERS</a:t>
            </a:r>
          </a:p>
          <a:p>
            <a:pPr marL="228600" lvl="1"/>
            <a:r>
              <a:rPr lang="it-I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MUNICIPALITY/MUNICIPALITIES INVOLVED </a:t>
            </a:r>
          </a:p>
          <a:p>
            <a:pPr marL="228600" lvl="1"/>
            <a:r>
              <a:rPr lang="it-I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TOTAL OR PREVALENT LAND URBAN DESTINATION (se l’area non è tutta a destinazione industriale indicare le altre attuali destinazioni e il loro valore in mq)</a:t>
            </a:r>
          </a:p>
          <a:p>
            <a:r>
              <a:rPr lang="it-I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URBAN DEVELOPMENT AGREEMENTS (specificare se le aree sono già soggette a convenzioni urbanistiche)</a:t>
            </a:r>
          </a:p>
          <a:p>
            <a:r>
              <a:rPr lang="it-I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BUILDINGS ALREADY PRESENT IN THE AREA, IF ANY</a:t>
            </a:r>
          </a:p>
          <a:p>
            <a:r>
              <a:rPr lang="it-I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it-IT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REGIONAL </a:t>
            </a:r>
            <a:r>
              <a:rPr lang="it-I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INCENTIVE SCHEMES APPLICABLE TO THE AREA</a:t>
            </a:r>
          </a:p>
          <a:p>
            <a:endParaRPr lang="it-IT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endParaRPr lang="it-IT" dirty="0"/>
          </a:p>
          <a:p>
            <a:r>
              <a:rPr lang="it-IT" dirty="0"/>
              <a:t> </a:t>
            </a:r>
          </a:p>
          <a:p>
            <a:pPr marL="457200" indent="-457200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5092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421785" y="1411675"/>
            <a:ext cx="5645116" cy="864636"/>
          </a:xfrm>
          <a:prstGeom prst="rect">
            <a:avLst/>
          </a:prstGeom>
        </p:spPr>
        <p:txBody>
          <a:bodyPr lIns="137160" tIns="68580" rIns="137160" bIns="6858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pc="15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Basic land data</a:t>
            </a:r>
            <a:endParaRPr lang="en-US" i="1" spc="15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8"/>
          <p:cNvGrpSpPr/>
          <p:nvPr/>
        </p:nvGrpSpPr>
        <p:grpSpPr>
          <a:xfrm>
            <a:off x="2480301" y="2210997"/>
            <a:ext cx="13327397" cy="130629"/>
            <a:chOff x="5594142" y="5684880"/>
            <a:chExt cx="13327397" cy="130629"/>
          </a:xfrm>
        </p:grpSpPr>
        <p:cxnSp>
          <p:nvCxnSpPr>
            <p:cNvPr id="38" name="Straight Connector 9"/>
            <p:cNvCxnSpPr/>
            <p:nvPr/>
          </p:nvCxnSpPr>
          <p:spPr>
            <a:xfrm>
              <a:off x="5859004" y="5750380"/>
              <a:ext cx="12805982" cy="0"/>
            </a:xfrm>
            <a:prstGeom prst="line">
              <a:avLst/>
            </a:prstGeom>
            <a:ln>
              <a:solidFill>
                <a:srgbClr val="999A98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al 10"/>
            <p:cNvSpPr/>
            <p:nvPr/>
          </p:nvSpPr>
          <p:spPr>
            <a:xfrm>
              <a:off x="5594142" y="5685251"/>
              <a:ext cx="130258" cy="130258"/>
            </a:xfrm>
            <a:prstGeom prst="ellipse">
              <a:avLst/>
            </a:prstGeom>
            <a:solidFill>
              <a:srgbClr val="0E6C4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Oval 11"/>
            <p:cNvSpPr/>
            <p:nvPr/>
          </p:nvSpPr>
          <p:spPr>
            <a:xfrm>
              <a:off x="18792405" y="5684880"/>
              <a:ext cx="129134" cy="129134"/>
            </a:xfrm>
            <a:prstGeom prst="ellipse">
              <a:avLst/>
            </a:prstGeom>
            <a:solidFill>
              <a:srgbClr val="C9161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5" name="Gruppo 54"/>
          <p:cNvGrpSpPr/>
          <p:nvPr/>
        </p:nvGrpSpPr>
        <p:grpSpPr>
          <a:xfrm>
            <a:off x="193087" y="71774"/>
            <a:ext cx="4658167" cy="1590623"/>
            <a:chOff x="3164799" y="2735491"/>
            <a:chExt cx="10625120" cy="3172133"/>
          </a:xfrm>
        </p:grpSpPr>
        <p:pic>
          <p:nvPicPr>
            <p:cNvPr id="56" name="Immagine 5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4799" y="2735491"/>
              <a:ext cx="4488969" cy="3172133"/>
            </a:xfrm>
            <a:prstGeom prst="rect">
              <a:avLst/>
            </a:prstGeom>
          </p:spPr>
        </p:pic>
        <p:pic>
          <p:nvPicPr>
            <p:cNvPr id="57" name="Picture 11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24931" y="3676783"/>
              <a:ext cx="2507458" cy="1289550"/>
            </a:xfrm>
            <a:prstGeom prst="rect">
              <a:avLst/>
            </a:prstGeom>
          </p:spPr>
        </p:pic>
        <p:pic>
          <p:nvPicPr>
            <p:cNvPr id="58" name="Immagine 5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6042" y="3247729"/>
              <a:ext cx="3163877" cy="1931079"/>
            </a:xfrm>
            <a:prstGeom prst="rect">
              <a:avLst/>
            </a:prstGeom>
          </p:spPr>
        </p:pic>
        <p:cxnSp>
          <p:nvCxnSpPr>
            <p:cNvPr id="59" name="Connettore diritto 58"/>
            <p:cNvCxnSpPr/>
            <p:nvPr/>
          </p:nvCxnSpPr>
          <p:spPr>
            <a:xfrm>
              <a:off x="7138608" y="3348507"/>
              <a:ext cx="0" cy="1830301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6" name="object 23">
            <a:extLst>
              <a:ext uri="{FF2B5EF4-FFF2-40B4-BE49-F238E27FC236}">
                <a16:creationId xmlns:a16="http://schemas.microsoft.com/office/drawing/2014/main" id="{783CA488-EBA7-43E6-8224-01069702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05648"/>
              </p:ext>
            </p:extLst>
          </p:nvPr>
        </p:nvGraphicFramePr>
        <p:xfrm>
          <a:off x="2161099" y="3409208"/>
          <a:ext cx="13332707" cy="4796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62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0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43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it-IT" sz="2800" b="1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Land </a:t>
                      </a:r>
                      <a:r>
                        <a:rPr lang="it-IT" sz="2800" b="1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details</a:t>
                      </a:r>
                      <a:endParaRPr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7E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554636"/>
                  </a:ext>
                </a:extLst>
              </a:tr>
              <a:tr h="523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it-IT" sz="2800" b="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Type</a:t>
                      </a: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of </a:t>
                      </a:r>
                      <a:r>
                        <a:rPr lang="it-IT" sz="2800" b="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land</a:t>
                      </a:r>
                      <a:endParaRPr sz="2800" b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Specify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area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flat</a:t>
                      </a:r>
                      <a:endParaRPr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624511"/>
                  </a:ext>
                </a:extLst>
              </a:tr>
              <a:tr h="4226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it-IT" sz="2800" b="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Buildable</a:t>
                      </a: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it-IT" sz="2800" b="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land</a:t>
                      </a: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area</a:t>
                      </a:r>
                      <a:endParaRPr sz="2800" b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it-IT" sz="2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Percentage</a:t>
                      </a:r>
                      <a:r>
                        <a:rPr lang="it-IT" sz="2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on the </a:t>
                      </a:r>
                      <a:r>
                        <a:rPr lang="it-IT" sz="28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lang="it-IT" sz="2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area</a:t>
                      </a:r>
                      <a:endParaRPr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34200"/>
                  </a:ext>
                </a:extLst>
              </a:tr>
              <a:tr h="42861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Clear </a:t>
                      </a:r>
                      <a:r>
                        <a:rPr lang="it-IT" sz="2800" b="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Heights</a:t>
                      </a: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for the buildings</a:t>
                      </a:r>
                      <a:endParaRPr sz="2800" b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Maximum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allowed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height</a:t>
                      </a:r>
                      <a:endParaRPr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267843"/>
                  </a:ext>
                </a:extLst>
              </a:tr>
              <a:tr h="497358">
                <a:tc>
                  <a:txBody>
                    <a:bodyPr/>
                    <a:lstStyle/>
                    <a:p>
                      <a:pPr marL="91440" algn="l" defTabSz="1371600" rtl="0" eaLnBrk="1" latinLnBrk="0" hangingPunct="1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b="1" kern="1200" dirty="0" err="1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Accessibilit</a:t>
                      </a:r>
                      <a:r>
                        <a:rPr lang="it-IT" sz="2800" b="1" kern="1200" dirty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y</a:t>
                      </a:r>
                      <a:endParaRPr sz="2800" b="1" kern="1200" dirty="0">
                        <a:solidFill>
                          <a:schemeClr val="bg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334">
                <a:tc>
                  <a:txBody>
                    <a:bodyPr/>
                    <a:lstStyle/>
                    <a:p>
                      <a:pPr marL="91440" marR="4019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Distance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from the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closest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international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airport</a:t>
                      </a:r>
                      <a:endParaRPr lang="it-IT"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l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Km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110">
                <a:tc>
                  <a:txBody>
                    <a:bodyPr/>
                    <a:lstStyle/>
                    <a:p>
                      <a:pPr marL="91440" marR="20193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Dsitance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from the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closest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highway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l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Km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954170"/>
                  </a:ext>
                </a:extLst>
              </a:tr>
              <a:tr h="464110">
                <a:tc>
                  <a:txBody>
                    <a:bodyPr/>
                    <a:lstStyle/>
                    <a:p>
                      <a:pPr marL="91440" marR="20193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Distance from 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closest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commercial port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83820" lvl="0" indent="0" algn="l" defTabSz="1371600" rtl="0" eaLnBrk="1" fontAlgn="auto" latinLnBrk="0" hangingPunct="1">
                        <a:lnSpc>
                          <a:spcPct val="10000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Km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358">
                <a:tc>
                  <a:txBody>
                    <a:bodyPr/>
                    <a:lstStyle/>
                    <a:p>
                      <a:pPr marL="91440" marR="314960" algn="l" defTabSz="1371600" rtl="0" eaLnBrk="1" latinLnBrk="0" hangingPunct="1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Distance from 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closest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city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14960" indent="90488" algn="l" defTabSz="1371600" rtl="0" eaLnBrk="1" latinLnBrk="0" hangingPunct="1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Km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Distance from the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closest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town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or small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urban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centers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l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Km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686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421785" y="1411675"/>
            <a:ext cx="5645116" cy="864636"/>
          </a:xfrm>
          <a:prstGeom prst="rect">
            <a:avLst/>
          </a:prstGeom>
        </p:spPr>
        <p:txBody>
          <a:bodyPr lIns="137160" tIns="68580" rIns="137160" bIns="6858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pc="15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Utilities and risks</a:t>
            </a:r>
            <a:endParaRPr lang="en-US" i="1" spc="15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8"/>
          <p:cNvGrpSpPr/>
          <p:nvPr/>
        </p:nvGrpSpPr>
        <p:grpSpPr>
          <a:xfrm>
            <a:off x="2480301" y="2210997"/>
            <a:ext cx="13327397" cy="130629"/>
            <a:chOff x="5594142" y="5684880"/>
            <a:chExt cx="13327397" cy="130629"/>
          </a:xfrm>
        </p:grpSpPr>
        <p:cxnSp>
          <p:nvCxnSpPr>
            <p:cNvPr id="38" name="Straight Connector 9"/>
            <p:cNvCxnSpPr/>
            <p:nvPr/>
          </p:nvCxnSpPr>
          <p:spPr>
            <a:xfrm>
              <a:off x="5859004" y="5750380"/>
              <a:ext cx="12805982" cy="0"/>
            </a:xfrm>
            <a:prstGeom prst="line">
              <a:avLst/>
            </a:prstGeom>
            <a:ln>
              <a:solidFill>
                <a:srgbClr val="999A98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al 10"/>
            <p:cNvSpPr/>
            <p:nvPr/>
          </p:nvSpPr>
          <p:spPr>
            <a:xfrm>
              <a:off x="5594142" y="5685251"/>
              <a:ext cx="130258" cy="130258"/>
            </a:xfrm>
            <a:prstGeom prst="ellipse">
              <a:avLst/>
            </a:prstGeom>
            <a:solidFill>
              <a:srgbClr val="0E6C4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Oval 11"/>
            <p:cNvSpPr/>
            <p:nvPr/>
          </p:nvSpPr>
          <p:spPr>
            <a:xfrm>
              <a:off x="18792405" y="5684880"/>
              <a:ext cx="129134" cy="129134"/>
            </a:xfrm>
            <a:prstGeom prst="ellipse">
              <a:avLst/>
            </a:prstGeom>
            <a:solidFill>
              <a:srgbClr val="C9161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5" name="Gruppo 54"/>
          <p:cNvGrpSpPr/>
          <p:nvPr/>
        </p:nvGrpSpPr>
        <p:grpSpPr>
          <a:xfrm>
            <a:off x="193087" y="71774"/>
            <a:ext cx="4658167" cy="1590623"/>
            <a:chOff x="3164799" y="2735491"/>
            <a:chExt cx="10625120" cy="3172133"/>
          </a:xfrm>
        </p:grpSpPr>
        <p:pic>
          <p:nvPicPr>
            <p:cNvPr id="56" name="Immagine 5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4799" y="2735491"/>
              <a:ext cx="4488969" cy="3172133"/>
            </a:xfrm>
            <a:prstGeom prst="rect">
              <a:avLst/>
            </a:prstGeom>
          </p:spPr>
        </p:pic>
        <p:pic>
          <p:nvPicPr>
            <p:cNvPr id="57" name="Picture 11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24931" y="3676783"/>
              <a:ext cx="2507458" cy="1289550"/>
            </a:xfrm>
            <a:prstGeom prst="rect">
              <a:avLst/>
            </a:prstGeom>
          </p:spPr>
        </p:pic>
        <p:pic>
          <p:nvPicPr>
            <p:cNvPr id="58" name="Immagine 5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6042" y="3247729"/>
              <a:ext cx="3163877" cy="1931079"/>
            </a:xfrm>
            <a:prstGeom prst="rect">
              <a:avLst/>
            </a:prstGeom>
          </p:spPr>
        </p:pic>
        <p:cxnSp>
          <p:nvCxnSpPr>
            <p:cNvPr id="59" name="Connettore diritto 58"/>
            <p:cNvCxnSpPr/>
            <p:nvPr/>
          </p:nvCxnSpPr>
          <p:spPr>
            <a:xfrm>
              <a:off x="7138608" y="3348507"/>
              <a:ext cx="0" cy="1830301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6" name="object 23">
            <a:extLst>
              <a:ext uri="{FF2B5EF4-FFF2-40B4-BE49-F238E27FC236}">
                <a16:creationId xmlns:a16="http://schemas.microsoft.com/office/drawing/2014/main" id="{783CA488-EBA7-43E6-8224-01069702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67827"/>
              </p:ext>
            </p:extLst>
          </p:nvPr>
        </p:nvGraphicFramePr>
        <p:xfrm>
          <a:off x="2252766" y="4211314"/>
          <a:ext cx="13906542" cy="37585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36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0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43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it-IT" sz="2800" b="1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Utilities</a:t>
                      </a:r>
                      <a:endParaRPr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7E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554636"/>
                  </a:ext>
                </a:extLst>
              </a:tr>
              <a:tr h="523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Natural gas supply</a:t>
                      </a:r>
                      <a:endParaRPr sz="2800" b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Cubic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meters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/day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availability</a:t>
                      </a:r>
                      <a:endParaRPr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624511"/>
                  </a:ext>
                </a:extLst>
              </a:tr>
              <a:tr h="4226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Power </a:t>
                      </a:r>
                      <a:r>
                        <a:rPr lang="it-IT" sz="2800" b="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availability</a:t>
                      </a: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– </a:t>
                      </a:r>
                      <a:r>
                        <a:rPr lang="it-IT" sz="2800" b="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Distance</a:t>
                      </a: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from the high </a:t>
                      </a:r>
                      <a:r>
                        <a:rPr lang="it-IT" sz="2800" b="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voltage</a:t>
                      </a:r>
                      <a:endParaRPr sz="2800" b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Km</a:t>
                      </a:r>
                      <a:endParaRPr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34200"/>
                  </a:ext>
                </a:extLst>
              </a:tr>
              <a:tr h="42861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it-IT" sz="28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Broadband</a:t>
                      </a:r>
                      <a:endParaRPr sz="2800" b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Indicate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far from the </a:t>
                      </a:r>
                      <a:r>
                        <a:rPr lang="it-IT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selected</a:t>
                      </a:r>
                      <a:r>
                        <a:rPr lang="it-IT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area</a:t>
                      </a:r>
                      <a:endParaRPr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267843"/>
                  </a:ext>
                </a:extLst>
              </a:tr>
              <a:tr h="49735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it-IT" sz="2800" b="1" kern="1200" dirty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Natural hazards</a:t>
                      </a:r>
                      <a:endParaRPr sz="2800" b="1" kern="1200" dirty="0">
                        <a:solidFill>
                          <a:schemeClr val="bg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334">
                <a:tc>
                  <a:txBody>
                    <a:bodyPr/>
                    <a:lstStyle/>
                    <a:p>
                      <a:pPr marL="91440" marR="4019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Seismic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risk</a:t>
                      </a: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l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Insert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the class of the area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>
                      <a:solidFill>
                        <a:srgbClr val="B1B1B1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110">
                <a:tc>
                  <a:txBody>
                    <a:bodyPr/>
                    <a:lstStyle/>
                    <a:p>
                      <a:pPr marL="91440" marR="20193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Meteo-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hydro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risk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B1B1B1"/>
                      </a:solidFill>
                      <a:prstDash val="solid"/>
                    </a:lnL>
                    <a:lnR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l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Insert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the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attention</a:t>
                      </a:r>
                      <a:r>
                        <a:rPr lang="it-IT" sz="28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280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level</a:t>
                      </a:r>
                      <a:endParaRPr sz="28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B1B1B1"/>
                      </a:solidFill>
                      <a:prstDash val="solid"/>
                    </a:lnR>
                    <a:lnT w="12700">
                      <a:solidFill>
                        <a:srgbClr val="B1B1B1"/>
                      </a:solidFill>
                      <a:prstDash val="solid"/>
                    </a:lnT>
                    <a:lnB w="12700" cap="flat" cmpd="sng" algn="ctr">
                      <a:solidFill>
                        <a:srgbClr val="B1B1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954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38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ster 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aster 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Master 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79E749B52974741B65D4FF62845E13F" ma:contentTypeVersion="9" ma:contentTypeDescription="Creare un nuovo documento." ma:contentTypeScope="" ma:versionID="2e768255602aff47b660a39a8069fa82">
  <xsd:schema xmlns:xsd="http://www.w3.org/2001/XMLSchema" xmlns:xs="http://www.w3.org/2001/XMLSchema" xmlns:p="http://schemas.microsoft.com/office/2006/metadata/properties" xmlns:ns2="f4af1b47-8cec-4708-b3fb-d84454073c74" targetNamespace="http://schemas.microsoft.com/office/2006/metadata/properties" ma:root="true" ma:fieldsID="1cfed0d5aba42ddcfc712f7ae69b0ad1" ns2:_="">
    <xsd:import namespace="f4af1b47-8cec-4708-b3fb-d84454073c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af1b47-8cec-4708-b3fb-d84454073c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610405-20B2-4B3D-BA5B-D4586C227A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af1b47-8cec-4708-b3fb-d84454073c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7B7490-89B7-4680-A34F-797F0B1A91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5D3707-4034-4A09-934B-8179014E50B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25096</TotalTime>
  <Words>310</Words>
  <Application>Microsoft Office PowerPoint</Application>
  <PresentationFormat>Personalizzato</PresentationFormat>
  <Paragraphs>78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Master 1</vt:lpstr>
      <vt:lpstr>1_Master 1</vt:lpstr>
      <vt:lpstr>2_Master 1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AA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</dc:title>
  <dc:creator>AA</dc:creator>
  <cp:lastModifiedBy>Maurizi Massimiliano</cp:lastModifiedBy>
  <cp:revision>1352</cp:revision>
  <dcterms:created xsi:type="dcterms:W3CDTF">2016-05-17T07:43:39Z</dcterms:created>
  <dcterms:modified xsi:type="dcterms:W3CDTF">2021-07-02T15:44:09Z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0x010100879E749B52974741B65D4FF62845E13F</vt:lpwstr>
  </property>
</Properties>
</file>