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75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89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9108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761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0105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047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839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076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618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133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308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936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155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32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03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43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DCC9-608D-4FD8-8ED1-74A73D98A7F1}" type="datetimeFigureOut">
              <a:rPr lang="it-IT" smtClean="0"/>
              <a:t>20/04/2021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E60274-54A7-4548-A1C1-CE0401BDD9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567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48713" y="193298"/>
            <a:ext cx="6137190" cy="747184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/>
              <a:t>bando voucher D TEM</a:t>
            </a:r>
            <a:r>
              <a:rPr lang="it-IT" sz="4000" b="1" dirty="0" smtClean="0">
                <a:solidFill>
                  <a:srgbClr val="0070C0"/>
                </a:solidFill>
              </a:rPr>
              <a:t/>
            </a:r>
            <a:br>
              <a:rPr lang="it-IT" sz="4000" b="1" dirty="0" smtClean="0">
                <a:solidFill>
                  <a:srgbClr val="0070C0"/>
                </a:solidFill>
              </a:rPr>
            </a:br>
            <a:endParaRPr lang="it-IT" sz="1800" b="1" dirty="0">
              <a:solidFill>
                <a:srgbClr val="0070C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0170" y="1556951"/>
            <a:ext cx="3293992" cy="749760"/>
          </a:xfrm>
        </p:spPr>
        <p:txBody>
          <a:bodyPr>
            <a:normAutofit/>
          </a:bodyPr>
          <a:lstStyle/>
          <a:p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chi </a:t>
            </a:r>
            <a:r>
              <a:rPr lang="it-IT" sz="1600" b="1" dirty="0" err="1" smtClean="0">
                <a:solidFill>
                  <a:schemeClr val="accent2">
                    <a:lumMod val="50000"/>
                  </a:schemeClr>
                </a:solidFill>
              </a:rPr>
              <a:t>puo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 presentare la domanda</a:t>
            </a:r>
            <a:endParaRPr lang="it-IT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4975654" y="568412"/>
            <a:ext cx="4852088" cy="1965504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1600" b="1" dirty="0" err="1" smtClean="0">
                <a:solidFill>
                  <a:schemeClr val="accent2">
                    <a:lumMod val="50000"/>
                  </a:schemeClr>
                </a:solidFill>
              </a:rPr>
              <a:t>mPI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 manifatturiere (codice </a:t>
            </a:r>
            <a:r>
              <a:rPr lang="it-IT" sz="1600" b="1" dirty="0" err="1" smtClean="0">
                <a:solidFill>
                  <a:schemeClr val="accent2">
                    <a:lumMod val="50000"/>
                  </a:schemeClr>
                </a:solidFill>
              </a:rPr>
              <a:t>Ateco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 C) con sede legale in Italia </a:t>
            </a:r>
          </a:p>
          <a:p>
            <a:pPr algn="just"/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- che occupano fino a un massimo di 50 addetti</a:t>
            </a:r>
          </a:p>
          <a:p>
            <a:pPr algn="just"/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- realizzano </a:t>
            </a:r>
            <a:r>
              <a:rPr lang="it-IT" sz="1600" b="1" dirty="0">
                <a:solidFill>
                  <a:schemeClr val="accent2">
                    <a:lumMod val="50000"/>
                  </a:schemeClr>
                </a:solidFill>
              </a:rPr>
              <a:t>un fatturato annuo e/o un totale di bilancio annuo non superiori a 10 milioni di 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EUR (</a:t>
            </a:r>
            <a:r>
              <a:rPr lang="it-IT" sz="1400" b="1" dirty="0" smtClean="0">
                <a:solidFill>
                  <a:schemeClr val="accent2">
                    <a:lumMod val="50000"/>
                  </a:schemeClr>
                </a:solidFill>
              </a:rPr>
              <a:t>NB</a:t>
            </a: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</a:rPr>
              <a:t>: È sufficiente rispettare almeno uno dei due </a:t>
            </a:r>
            <a:r>
              <a:rPr lang="it-IT" sz="1400" b="1" dirty="0" smtClean="0">
                <a:solidFill>
                  <a:schemeClr val="accent2">
                    <a:lumMod val="50000"/>
                  </a:schemeClr>
                </a:solidFill>
              </a:rPr>
              <a:t>requisiti)</a:t>
            </a:r>
            <a:endParaRPr lang="it-IT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4917989" y="2789165"/>
            <a:ext cx="5000368" cy="12216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801701" y="3192701"/>
            <a:ext cx="3540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dove si presenta la domanda</a:t>
            </a:r>
            <a:endParaRPr lang="it-IT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>
            <a:off x="4088600" y="1646463"/>
            <a:ext cx="683740" cy="280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>
            <a:off x="4035798" y="3227686"/>
            <a:ext cx="683740" cy="2685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747411" y="4853161"/>
            <a:ext cx="36493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prima di presentare la </a:t>
            </a:r>
          </a:p>
          <a:p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domanda è necessario dotarsi di </a:t>
            </a:r>
            <a:endParaRPr lang="it-IT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010665" y="2938332"/>
            <a:ext cx="47820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sul sito  </a:t>
            </a:r>
            <a:r>
              <a:rPr lang="it-IT" sz="1600" b="1" dirty="0" smtClean="0">
                <a:solidFill>
                  <a:srgbClr val="00B050"/>
                </a:solidFill>
              </a:rPr>
              <a:t>www.invitalia.it 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 nella sezione “Voucher per l’</a:t>
            </a:r>
            <a:r>
              <a:rPr lang="it-IT" sz="1600" b="1" dirty="0" err="1" smtClean="0">
                <a:solidFill>
                  <a:schemeClr val="accent2">
                    <a:lumMod val="50000"/>
                  </a:schemeClr>
                </a:solidFill>
              </a:rPr>
              <a:t>internazionalizzazione”nella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 pagina </a:t>
            </a:r>
            <a:r>
              <a:rPr lang="it-IT" sz="1600" b="1" dirty="0">
                <a:solidFill>
                  <a:srgbClr val="00B050"/>
                </a:solidFill>
              </a:rPr>
              <a:t>https://padigitale.invitalia.it</a:t>
            </a:r>
            <a:endParaRPr lang="it-IT" sz="1600" b="1" dirty="0" smtClean="0">
              <a:solidFill>
                <a:srgbClr val="00B050"/>
              </a:solidFill>
            </a:endParaRPr>
          </a:p>
          <a:p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esclusivamente con procedura informatica </a:t>
            </a:r>
            <a:endParaRPr lang="it-IT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Rettangolo arrotondato 15"/>
          <p:cNvSpPr/>
          <p:nvPr/>
        </p:nvSpPr>
        <p:spPr>
          <a:xfrm>
            <a:off x="4975655" y="4371217"/>
            <a:ext cx="4942702" cy="18864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5086865" y="4371217"/>
            <a:ext cx="467497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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SPID</a:t>
            </a:r>
          </a:p>
          <a:p>
            <a:r>
              <a:rPr lang="it-IT" sz="1600" b="1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 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firma digitale</a:t>
            </a:r>
          </a:p>
          <a:p>
            <a:r>
              <a:rPr lang="it-IT" sz="1600" b="1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 </a:t>
            </a:r>
            <a:r>
              <a:rPr lang="it-IT" sz="1600" b="1" dirty="0" smtClean="0">
                <a:solidFill>
                  <a:schemeClr val="accent2">
                    <a:lumMod val="50000"/>
                  </a:schemeClr>
                </a:solidFill>
              </a:rPr>
              <a:t>indirizzo di posta elettronica certificata (PEC) valido e attivo </a:t>
            </a:r>
          </a:p>
          <a:p>
            <a:r>
              <a:rPr lang="it-IT" sz="1400" dirty="0" smtClean="0">
                <a:solidFill>
                  <a:schemeClr val="accent2">
                    <a:lumMod val="50000"/>
                  </a:schemeClr>
                </a:solidFill>
              </a:rPr>
              <a:t>(tutte le comunicazioni tra </a:t>
            </a:r>
            <a:r>
              <a:rPr lang="it-IT" sz="1400" dirty="0" err="1" smtClean="0">
                <a:solidFill>
                  <a:schemeClr val="accent2">
                    <a:lumMod val="50000"/>
                  </a:schemeClr>
                </a:solidFill>
              </a:rPr>
              <a:t>Invitalia</a:t>
            </a:r>
            <a:r>
              <a:rPr lang="it-IT" sz="1400" dirty="0" smtClean="0">
                <a:solidFill>
                  <a:schemeClr val="accent2">
                    <a:lumMod val="50000"/>
                  </a:schemeClr>
                </a:solidFill>
              </a:rPr>
              <a:t> e le imprese avverranno esclusivamente via PEC)</a:t>
            </a:r>
            <a:endParaRPr lang="it-IT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Freccia a destra 17"/>
          <p:cNvSpPr/>
          <p:nvPr/>
        </p:nvSpPr>
        <p:spPr>
          <a:xfrm>
            <a:off x="4088600" y="5012898"/>
            <a:ext cx="683740" cy="2685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159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 smtClean="0"/>
              <a:t>Come e quando si presenta la domanda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8198708" cy="46194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dirty="0" smtClean="0">
                <a:solidFill>
                  <a:schemeClr val="accent2">
                    <a:lumMod val="50000"/>
                  </a:schemeClr>
                </a:solidFill>
              </a:rPr>
              <a:t>1 FASE: compilazione della domanda</a:t>
            </a:r>
          </a:p>
          <a:p>
            <a:pPr marL="0" indent="0" algn="just"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) accesso tramite SPID sul sito;</a:t>
            </a:r>
          </a:p>
          <a:p>
            <a:pPr marL="0" indent="0" algn="just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2) inserimento delle informazioni richieste per la compilazione della domanda (allegato n. 3a) e caricamento dei relativi allegati (</a:t>
            </a:r>
            <a:r>
              <a:rPr lang="it-IT" dirty="0" err="1" smtClean="0">
                <a:solidFill>
                  <a:schemeClr val="accent2">
                    <a:lumMod val="50000"/>
                  </a:schemeClr>
                </a:solidFill>
              </a:rPr>
              <a:t>all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. n. 4);</a:t>
            </a:r>
          </a:p>
          <a:p>
            <a:pPr marL="0" indent="0" algn="just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3) il sistema genera un modulo di domanda sotto forma di “pdf” immodificabile, contenente l’identificativo della domanda”, le informazioni e i dati forniti dal soggetto richiedente, sul quale va apposta la firma digitale;</a:t>
            </a:r>
          </a:p>
          <a:p>
            <a:pPr marL="0" indent="0" algn="just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4) caricamento della domanda firmata digitalmente e conseguente rilascio del “codice di predisposizione domanda” necessario per l’invio della stessa.</a:t>
            </a:r>
          </a:p>
          <a:p>
            <a:endParaRPr lang="it-IT" dirty="0"/>
          </a:p>
        </p:txBody>
      </p:sp>
      <p:sp>
        <p:nvSpPr>
          <p:cNvPr id="6" name="Rettangolo arrotondato 5"/>
          <p:cNvSpPr/>
          <p:nvPr/>
        </p:nvSpPr>
        <p:spPr>
          <a:xfrm>
            <a:off x="700216" y="1499286"/>
            <a:ext cx="8734652" cy="51156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42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 smtClean="0"/>
              <a:t>Come e quando si presenta la domanda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8322276" cy="46194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dirty="0" smtClean="0">
                <a:solidFill>
                  <a:schemeClr val="accent2">
                    <a:lumMod val="50000"/>
                  </a:schemeClr>
                </a:solidFill>
              </a:rPr>
              <a:t>2 FASE presentazione della domanda</a:t>
            </a:r>
          </a:p>
          <a:p>
            <a:pPr marL="0" indent="0" algn="ctr">
              <a:buNone/>
            </a:pPr>
            <a:endParaRPr lang="it-IT" sz="19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it-IT" sz="19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1) accesso all’apposita procedura indicata sul sito;</a:t>
            </a:r>
          </a:p>
          <a:p>
            <a:pPr algn="just"/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2) inserimento “dell’identificativo della domanda” e del “codice di predisposizione domanda” costituente formale invio della domanda;</a:t>
            </a:r>
          </a:p>
          <a:p>
            <a:pPr algn="just"/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3) rilascio da parte della piattaforma informatica dell’attestazione di avvenuta presentazione della domanda, recante il giorno e l’orario di acquisizione della medesima e il suo codice identificativo.</a:t>
            </a:r>
          </a:p>
          <a:p>
            <a:pPr marL="0" indent="0" algn="just">
              <a:buNone/>
            </a:pPr>
            <a:endParaRPr lang="it-IT" dirty="0" smtClean="0">
              <a:solidFill>
                <a:srgbClr val="0070C0"/>
              </a:solidFill>
            </a:endParaRPr>
          </a:p>
          <a:p>
            <a:endParaRPr lang="it-IT" dirty="0"/>
          </a:p>
        </p:txBody>
      </p:sp>
      <p:sp>
        <p:nvSpPr>
          <p:cNvPr id="6" name="Rettangolo arrotondato 5"/>
          <p:cNvSpPr/>
          <p:nvPr/>
        </p:nvSpPr>
        <p:spPr>
          <a:xfrm>
            <a:off x="700217" y="1499286"/>
            <a:ext cx="8723870" cy="51156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07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 smtClean="0"/>
              <a:t>Dopo la presentazione della domanda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8017476" cy="4619495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Il contributo è concesso secondo l’ordine cronologico di presentazione delle domande di accesso all’agevolazione e fino ad esaurimento della disponibilità ad esso riservata, pertanto il Ministero, tenuto conto delle domande pervenute, della dotazione finanziaria complessivamente disponibile chiuderà lo sportello appena esaurite le risorse.</a:t>
            </a:r>
          </a:p>
          <a:p>
            <a:pPr algn="just"/>
            <a:r>
              <a:rPr lang="it-IT" smtClean="0">
                <a:solidFill>
                  <a:schemeClr val="accent2">
                    <a:lumMod val="50000"/>
                  </a:schemeClr>
                </a:solidFill>
              </a:rPr>
              <a:t>Il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Ministero procede alla concessione dei contributi sulla base dell’ordine cronologico di ricezione delle domande rilevato dalla procedura informatica.</a:t>
            </a:r>
          </a:p>
          <a:p>
            <a:pPr algn="just"/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Le concessioni saranno disposte con uno o più provvedimenti cumulativi pubblicati nella sezione “Voucher per l’internazionalizzazione – </a:t>
            </a:r>
            <a:r>
              <a:rPr lang="it-IT" dirty="0" err="1" smtClean="0">
                <a:solidFill>
                  <a:schemeClr val="accent2">
                    <a:lumMod val="50000"/>
                  </a:schemeClr>
                </a:solidFill>
              </a:rPr>
              <a:t>Temporary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Export Manager con competenze digitali” del sito www.invitalia.it/cosa-facciamo/rafforziamo-leimprese/voucher-internazionalizzazione</a:t>
            </a:r>
          </a:p>
          <a:p>
            <a:endParaRPr lang="it-IT" dirty="0" smtClean="0">
              <a:solidFill>
                <a:srgbClr val="0070C0"/>
              </a:solidFill>
            </a:endParaRPr>
          </a:p>
          <a:p>
            <a:endParaRPr lang="it-IT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it-IT" dirty="0" smtClean="0">
              <a:solidFill>
                <a:srgbClr val="0070C0"/>
              </a:solidFill>
            </a:endParaRPr>
          </a:p>
          <a:p>
            <a:endParaRPr lang="it-IT" dirty="0"/>
          </a:p>
        </p:txBody>
      </p:sp>
      <p:sp>
        <p:nvSpPr>
          <p:cNvPr id="6" name="Rettangolo arrotondato 5"/>
          <p:cNvSpPr/>
          <p:nvPr/>
        </p:nvSpPr>
        <p:spPr>
          <a:xfrm>
            <a:off x="700216" y="1499286"/>
            <a:ext cx="8501449" cy="51156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065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</TotalTime>
  <Words>409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Sfaccettatura</vt:lpstr>
      <vt:lpstr>bando voucher D TEM </vt:lpstr>
      <vt:lpstr>Come e quando si presenta la domanda </vt:lpstr>
      <vt:lpstr>Come e quando si presenta la domanda </vt:lpstr>
      <vt:lpstr>Dopo la presentazione della domanda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bando voucher D TEM</dc:title>
  <dc:creator>Angela Amaturo</dc:creator>
  <cp:lastModifiedBy>Angela Amaturo</cp:lastModifiedBy>
  <cp:revision>28</cp:revision>
  <dcterms:created xsi:type="dcterms:W3CDTF">2021-03-04T09:58:27Z</dcterms:created>
  <dcterms:modified xsi:type="dcterms:W3CDTF">2021-04-20T09:51:06Z</dcterms:modified>
</cp:coreProperties>
</file>