
<file path=[Content_Types].xml><?xml version="1.0" encoding="utf-8"?>
<Types xmlns="http://schemas.openxmlformats.org/package/2006/content-types">
  <Default Extension="emf" ContentType="image/x-emf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sldIdLst>
    <p:sldId id="349" r:id="rId2"/>
    <p:sldId id="350" r:id="rId3"/>
    <p:sldId id="339" r:id="rId4"/>
    <p:sldId id="351" r:id="rId5"/>
    <p:sldId id="352" r:id="rId6"/>
    <p:sldId id="344" r:id="rId7"/>
  </p:sldIdLst>
  <p:sldSz cx="9144000" cy="6858000" type="screen4x3"/>
  <p:notesSz cx="6797675" cy="9926638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sanna" initials="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F0EB"/>
    <a:srgbClr val="D6FEE0"/>
    <a:srgbClr val="C00000"/>
    <a:srgbClr val="4DCF66"/>
    <a:srgbClr val="C4190C"/>
    <a:srgbClr val="CECEEF"/>
    <a:srgbClr val="A30939"/>
    <a:srgbClr val="99BCE4"/>
    <a:srgbClr val="D84459"/>
    <a:srgbClr val="F21A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30" autoAdjust="0"/>
    <p:restoredTop sz="94676" autoAdjust="0"/>
  </p:normalViewPr>
  <p:slideViewPr>
    <p:cSldViewPr>
      <p:cViewPr varScale="1">
        <p:scale>
          <a:sx n="81" d="100"/>
          <a:sy n="81" d="100"/>
        </p:scale>
        <p:origin x="122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5811B769-9C2D-47DF-919C-EE57DA09BA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862" cy="497333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>
                <a:latin typeface="Arial" charset="0"/>
                <a:ea typeface="ＭＳ Ｐゴシック" pitchFamily="-64" charset="-128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1A25127-AD51-4C93-8004-97A842C7EF3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0294" y="1"/>
            <a:ext cx="2945862" cy="497333"/>
          </a:xfrm>
          <a:prstGeom prst="rect">
            <a:avLst/>
          </a:prstGeom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5226015A-546B-4A57-82CD-1E11426BAC21}" type="datetimeFigureOut">
              <a:rPr lang="it-IT" altLang="it-IT"/>
              <a:pPr>
                <a:defRPr/>
              </a:pPr>
              <a:t>10/07/2020</a:t>
            </a:fld>
            <a:endParaRPr lang="it-IT" altLang="it-IT"/>
          </a:p>
        </p:txBody>
      </p:sp>
      <p:sp>
        <p:nvSpPr>
          <p:cNvPr id="4" name="Segnaposto immagine diapositiva 3">
            <a:extLst>
              <a:ext uri="{FF2B5EF4-FFF2-40B4-BE49-F238E27FC236}">
                <a16:creationId xmlns:a16="http://schemas.microsoft.com/office/drawing/2014/main" id="{B82F6C83-0F87-4D7B-A3F6-743CBD587DF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>
            <a:extLst>
              <a:ext uri="{FF2B5EF4-FFF2-40B4-BE49-F238E27FC236}">
                <a16:creationId xmlns:a16="http://schemas.microsoft.com/office/drawing/2014/main" id="{CD481F95-5F6D-4369-9C4C-B5FB92AFA4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64" y="4714653"/>
            <a:ext cx="5438748" cy="4466756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A3E9B00-CB64-4162-A985-5B5E9E68D86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7766"/>
            <a:ext cx="2945862" cy="497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>
                <a:latin typeface="Arial" charset="0"/>
                <a:ea typeface="ＭＳ Ｐゴシック" pitchFamily="-64" charset="-128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D34AA31-C2A2-44F4-8578-BEC256072BA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0294" y="9427766"/>
            <a:ext cx="2945862" cy="497332"/>
          </a:xfrm>
          <a:prstGeom prst="rect">
            <a:avLst/>
          </a:prstGeom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065E56E-35FB-46DA-8988-D7C7287EB70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96595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5E56E-35FB-46DA-8988-D7C7287EB708}" type="slidenum">
              <a:rPr lang="it-IT" altLang="it-IT" smtClean="0"/>
              <a:pPr/>
              <a:t>5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79984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507C548-5142-46B1-A066-11484A4C2C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AC96F58-47DB-4A49-A6D1-F240ECD9D1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C054962-E3AF-4E1C-82F6-6025A5B16B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7105E3-5289-468E-B5A2-7AFCF2C5539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92770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54AC333-DBE4-4B5D-AE82-9867E3667E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473AB0F-29BB-4E91-BF2F-CBEDC2F39B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5FF7BD-92D9-4615-8BDB-1B1C5B6727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0A6813-F93D-42B1-88B0-5843DF1AF1C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38342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595933-B14B-402C-A350-9338A9584D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6E8EF2F-4A37-4880-8532-C089279EEF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DC28BF-6500-4D11-8D60-8BC4FF94D2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D8BA06-69C5-4C55-8355-2EE1A742DBC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89923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82B124C-EE11-4621-BBF8-DBAC921B24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9D324B4-BB49-49B0-A742-BF9532F408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5F43D5D-E4B7-48D2-B896-79EE1472F9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06F0D0-F65F-41B5-A799-DD8E227A5D8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76306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903F60A-732C-4360-AA7E-8858F49DC1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BD9AA2-D764-469A-B8ED-FB24CEA489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97FC7A8-9DCB-494B-A145-1DE1B60F94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DEC4D0-7816-4EBB-9BEB-EADB776FCE5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71556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FE0AD1-28BE-429E-8F13-0075B08A71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B406A9-57D1-49A4-9F80-C3891A9E41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B03933-2415-4726-BEC5-80A7F457EE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F6C504-5447-4033-A019-24376CDAFB4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42962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1EADCBF-B737-4DCB-ADA9-77DC68E835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9B9ED88-B5D5-4983-9D29-1EA48FA038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9BB116E-E550-45EB-9ABC-E385E07E3E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2E2BDB-71C0-40F1-8C06-D68D3F1F9E2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17351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20977F8-0F60-44E7-AA9E-DC21788750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FA1C933-FCDE-462E-A02F-7C4CBE961C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0A6BB7C-0890-486E-9FD4-4E8B0DDC36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F378C2-2099-473E-9BDE-AAACB7F5C6F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35449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774374E-2A8E-4023-8751-F83D5151FB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C16E5AC-B9DB-479A-BCAB-BC891818BD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04BF820-9D10-4C8B-AE6D-7B633AA7CD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CB6BF6-7AB2-4DAE-805C-F9A1A0B9A83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29105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40B0AD-7B32-4C1C-BDC1-2C345F6CB6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314B5D3-DECB-4D82-B414-0E2A0D0159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54FD06-A235-4B74-8D7E-FD7006272D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CB7DC8-1A2C-4F44-9577-0DE2411078D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88929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A5710C4-3F38-4F16-ABEB-FC8D4BED31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9B8C7A-B07B-4EB7-A512-DD6AB9BD4F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CF4EF2-26D5-4291-BE9A-74851BF554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9F939F-8C32-4DBA-8188-E167786FB77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69818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F288B24-D86D-4098-96B8-5C504F9CD9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CEDD6BE-27EF-46F4-BDFA-B884977A12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DBB4293-E43D-4D66-818B-B5AA47A3DC7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-64" charset="-128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AB08466-CB84-4BF7-82CD-029ABB76FAA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-64" charset="-128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A9DA69D-7DE7-4A4C-8B5B-F653F85622C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4668483-4397-46E5-8067-60E9DA41C07A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6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6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6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6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6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6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6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6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image" Target="../media/image4.emf"/><Relationship Id="rId7" Type="http://schemas.openxmlformats.org/officeDocument/2006/relationships/image" Target="../media/image8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emf"/><Relationship Id="rId5" Type="http://schemas.openxmlformats.org/officeDocument/2006/relationships/image" Target="../media/image12.emf"/><Relationship Id="rId4" Type="http://schemas.openxmlformats.org/officeDocument/2006/relationships/image" Target="../media/image13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2">
            <a:extLst>
              <a:ext uri="{FF2B5EF4-FFF2-40B4-BE49-F238E27FC236}">
                <a16:creationId xmlns:a16="http://schemas.microsoft.com/office/drawing/2014/main" id="{104FBAFF-6F75-4C78-A267-A60065538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1484785"/>
            <a:ext cx="7992888" cy="792088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r>
              <a:rPr lang="it-IT" sz="3500" b="1" kern="1200" spc="-10" dirty="0">
                <a:solidFill>
                  <a:srgbClr val="A30939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COSA È LO SFIN</a:t>
            </a:r>
            <a:br>
              <a:rPr lang="it-IT" sz="3500" b="1" kern="1200" spc="-10" dirty="0">
                <a:solidFill>
                  <a:srgbClr val="A30939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endParaRPr lang="it-IT" sz="2500" kern="1200" spc="-10" dirty="0">
              <a:solidFill>
                <a:srgbClr val="A30939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3" name="object 6">
            <a:extLst>
              <a:ext uri="{FF2B5EF4-FFF2-40B4-BE49-F238E27FC236}">
                <a16:creationId xmlns:a16="http://schemas.microsoft.com/office/drawing/2014/main" id="{3CD75E26-BAB1-4665-97D9-99DE62E19164}"/>
              </a:ext>
            </a:extLst>
          </p:cNvPr>
          <p:cNvSpPr/>
          <p:nvPr/>
        </p:nvSpPr>
        <p:spPr>
          <a:xfrm>
            <a:off x="1876501" y="2708920"/>
            <a:ext cx="7048215" cy="230425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-10" normalizeH="0" baseline="0" noProof="0" dirty="0">
                <a:ln>
                  <a:noFill/>
                </a:ln>
                <a:solidFill>
                  <a:srgbClr val="A3093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STRUMENTO FINANZIARIO PER IL SOSTEGNO AGLI INVESTIMENTI PRODUTTIVI IN CAMPANIA, CON PROCEDURA NEGOZIALE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composto da: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contributo a fondo perduto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finanziamento agevolato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finanziamento bancario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garanzia pubblica concessa su prestiti finalizzati all’attivo circolante</a:t>
            </a:r>
          </a:p>
        </p:txBody>
      </p:sp>
      <p:sp>
        <p:nvSpPr>
          <p:cNvPr id="37" name="Segnaposto numero diapositiva 5">
            <a:extLst>
              <a:ext uri="{FF2B5EF4-FFF2-40B4-BE49-F238E27FC236}">
                <a16:creationId xmlns:a16="http://schemas.microsoft.com/office/drawing/2014/main" id="{112A7A30-7CB8-4CF6-8336-B4DB59EEF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47892" y="6318035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1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DD7BF99-D409-4149-8A4F-C3B66701AC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307" y="1484784"/>
            <a:ext cx="1193168" cy="1874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192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6">
            <a:extLst>
              <a:ext uri="{FF2B5EF4-FFF2-40B4-BE49-F238E27FC236}">
                <a16:creationId xmlns:a16="http://schemas.microsoft.com/office/drawing/2014/main" id="{3CD75E26-BAB1-4665-97D9-99DE62E19164}"/>
              </a:ext>
            </a:extLst>
          </p:cNvPr>
          <p:cNvSpPr/>
          <p:nvPr/>
        </p:nvSpPr>
        <p:spPr>
          <a:xfrm>
            <a:off x="323528" y="2852936"/>
            <a:ext cx="8241383" cy="259228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Sostenere Programmi di investimento produttivi in Campania volti ad accrescere la competitività delle imprese operanti nelle 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A30939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filiere strategiche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it-IT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Aerospazio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it-IT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Automotive</a:t>
            </a:r>
            <a:r>
              <a:rPr kumimoji="0" lang="it-IT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 Cantieristica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it-IT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Agroalimentare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it-IT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Abbigliamento e Moda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it-IT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Biotecnologie e ICT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it-IT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Energia e Ambiente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it-IT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Turismo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it-IT" sz="16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A3093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investimenti ammissibili compresi tra 500 mila euro e 3 milioni di euro</a:t>
            </a:r>
          </a:p>
        </p:txBody>
      </p:sp>
      <p:sp>
        <p:nvSpPr>
          <p:cNvPr id="37" name="Segnaposto numero diapositiva 5">
            <a:extLst>
              <a:ext uri="{FF2B5EF4-FFF2-40B4-BE49-F238E27FC236}">
                <a16:creationId xmlns:a16="http://schemas.microsoft.com/office/drawing/2014/main" id="{112A7A30-7CB8-4CF6-8336-B4DB59EEF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47892" y="6318035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2</a:t>
            </a: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1B9AD3A7-1314-214E-8017-8EFA6BF8EE4E}"/>
              </a:ext>
            </a:extLst>
          </p:cNvPr>
          <p:cNvSpPr txBox="1">
            <a:spLocks/>
          </p:cNvSpPr>
          <p:nvPr/>
        </p:nvSpPr>
        <p:spPr bwMode="auto">
          <a:xfrm>
            <a:off x="451308" y="1430849"/>
            <a:ext cx="8241383" cy="436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6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6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6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64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6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6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6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6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-10" normalizeH="0" baseline="0" noProof="0" dirty="0">
                <a:ln>
                  <a:noFill/>
                </a:ln>
                <a:solidFill>
                  <a:srgbClr val="A3093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 COSA SERVE LO SFIN</a:t>
            </a:r>
            <a:endParaRPr kumimoji="0" lang="it-IT" sz="1600" b="0" i="0" u="none" strike="noStrike" kern="1200" cap="none" spc="-10" normalizeH="0" baseline="0" noProof="0" dirty="0">
              <a:ln>
                <a:noFill/>
              </a:ln>
              <a:solidFill>
                <a:srgbClr val="A30939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37C0B2F4-B562-F546-9796-F8F8CFCC3F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929" y="2003030"/>
            <a:ext cx="635858" cy="635858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000C85E7-25D3-6246-BCEA-2026775261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6033" y="2062824"/>
            <a:ext cx="1224136" cy="576064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E3216ABE-EACA-9A48-B14E-D5C006CBFA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7471" y="2003030"/>
            <a:ext cx="612370" cy="73683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7FD086DC-18C2-744E-91AD-5EC148AE8D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77143" y="1916832"/>
            <a:ext cx="667916" cy="823033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432BD301-BAD8-8648-B5D8-43973955245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62361" y="2097734"/>
            <a:ext cx="556554" cy="556554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F7E04FFB-1238-474A-A6EA-EE318069C0B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36217" y="2003030"/>
            <a:ext cx="635248" cy="732404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8C49BECF-8041-9042-AAFD-BC219DAE086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78916" y="2056501"/>
            <a:ext cx="737951" cy="621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5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6">
            <a:extLst>
              <a:ext uri="{FF2B5EF4-FFF2-40B4-BE49-F238E27FC236}">
                <a16:creationId xmlns:a16="http://schemas.microsoft.com/office/drawing/2014/main" id="{3CD75E26-BAB1-4665-97D9-99DE62E19164}"/>
              </a:ext>
            </a:extLst>
          </p:cNvPr>
          <p:cNvSpPr/>
          <p:nvPr/>
        </p:nvSpPr>
        <p:spPr>
          <a:xfrm>
            <a:off x="467544" y="3356992"/>
            <a:ext cx="8064896" cy="201622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rtlCol="0"/>
          <a:lstStyle/>
          <a:p>
            <a:pPr algn="just"/>
            <a:r>
              <a:rPr lang="it-IT" sz="2000" b="1" dirty="0">
                <a:solidFill>
                  <a:srgbClr val="A30939"/>
                </a:solidFill>
                <a:cs typeface="Arial" panose="020B0604020202020204" pitchFamily="34" charset="0"/>
              </a:rPr>
              <a:t>PMI</a:t>
            </a:r>
            <a:r>
              <a:rPr lang="it-IT" sz="2000" b="1" dirty="0">
                <a:cs typeface="Arial" panose="020B0604020202020204" pitchFamily="34" charset="0"/>
              </a:rPr>
              <a:t> </a:t>
            </a:r>
            <a:r>
              <a:rPr lang="it-IT" sz="2000" dirty="0">
                <a:cs typeface="Arial" panose="020B0604020202020204" pitchFamily="34" charset="0"/>
              </a:rPr>
              <a:t>- come definite nell'allegato 1 al Regolamento GBER – e le </a:t>
            </a:r>
          </a:p>
          <a:p>
            <a:pPr algn="just"/>
            <a:r>
              <a:rPr lang="it-IT" sz="2000" b="1" dirty="0">
                <a:solidFill>
                  <a:srgbClr val="A30939"/>
                </a:solidFill>
                <a:cs typeface="Arial" panose="020B0604020202020204" pitchFamily="34" charset="0"/>
              </a:rPr>
              <a:t>Grandi Imprese</a:t>
            </a:r>
            <a:r>
              <a:rPr lang="it-IT" sz="2000" dirty="0">
                <a:cs typeface="Arial" panose="020B0604020202020204" pitchFamily="34" charset="0"/>
              </a:rPr>
              <a:t>, in forma singola o aggregata, regolarmente costituite e iscritte nel Registro delle imprese. </a:t>
            </a:r>
          </a:p>
          <a:p>
            <a:pPr algn="just"/>
            <a:endParaRPr lang="it-IT" sz="2000" dirty="0">
              <a:cs typeface="Arial" panose="020B0604020202020204" pitchFamily="34" charset="0"/>
            </a:endParaRPr>
          </a:p>
          <a:p>
            <a:pPr algn="just"/>
            <a:r>
              <a:rPr lang="it-IT" sz="2000" dirty="0">
                <a:cs typeface="Arial" panose="020B0604020202020204" pitchFamily="34" charset="0"/>
              </a:rPr>
              <a:t>Le </a:t>
            </a:r>
            <a:r>
              <a:rPr lang="it-IT" sz="2000" b="1" dirty="0">
                <a:solidFill>
                  <a:srgbClr val="A30939"/>
                </a:solidFill>
                <a:cs typeface="Arial" panose="020B0604020202020204" pitchFamily="34" charset="0"/>
              </a:rPr>
              <a:t>Aggregazioni</a:t>
            </a:r>
            <a:r>
              <a:rPr lang="it-IT" sz="2000" dirty="0">
                <a:cs typeface="Arial" panose="020B0604020202020204" pitchFamily="34" charset="0"/>
              </a:rPr>
              <a:t>, in forma di  rete, non potranno essere composte</a:t>
            </a:r>
          </a:p>
          <a:p>
            <a:pPr algn="just"/>
            <a:r>
              <a:rPr lang="it-IT" sz="2000" dirty="0">
                <a:cs typeface="Arial" panose="020B0604020202020204" pitchFamily="34" charset="0"/>
              </a:rPr>
              <a:t>da un numero di imprese superiore a 4. </a:t>
            </a:r>
          </a:p>
        </p:txBody>
      </p:sp>
      <p:sp>
        <p:nvSpPr>
          <p:cNvPr id="37" name="Segnaposto numero diapositiva 5">
            <a:extLst>
              <a:ext uri="{FF2B5EF4-FFF2-40B4-BE49-F238E27FC236}">
                <a16:creationId xmlns:a16="http://schemas.microsoft.com/office/drawing/2014/main" id="{112A7A30-7CB8-4CF6-8336-B4DB59EEF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47892" y="6318035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chemeClr val="bg1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FF8C6322-7A2C-EC47-A392-79203A22B51B}"/>
              </a:ext>
            </a:extLst>
          </p:cNvPr>
          <p:cNvSpPr txBox="1">
            <a:spLocks/>
          </p:cNvSpPr>
          <p:nvPr/>
        </p:nvSpPr>
        <p:spPr bwMode="auto">
          <a:xfrm>
            <a:off x="467544" y="1521329"/>
            <a:ext cx="8241383" cy="725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6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6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6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64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6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6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6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64" charset="-128"/>
              </a:defRPr>
            </a:lvl9pPr>
          </a:lstStyle>
          <a:p>
            <a:r>
              <a:rPr lang="it-IT" sz="2400" b="1" kern="1200" spc="-10" dirty="0">
                <a:solidFill>
                  <a:srgbClr val="A30939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 CHI SERVE </a:t>
            </a:r>
            <a:r>
              <a:rPr lang="it-IT" sz="2400" b="1" spc="-10" dirty="0">
                <a:solidFill>
                  <a:srgbClr val="A30939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LO </a:t>
            </a:r>
            <a:r>
              <a:rPr lang="it-IT" sz="2400" b="1" kern="1200" spc="-10" dirty="0">
                <a:solidFill>
                  <a:srgbClr val="A30939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SFIN</a:t>
            </a:r>
            <a:endParaRPr lang="it-IT" sz="1600" kern="1200" spc="-10" dirty="0">
              <a:solidFill>
                <a:srgbClr val="A30939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7802659-6334-F342-9577-707769BD4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3372" y="2204864"/>
            <a:ext cx="1909725" cy="784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965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41E017-FCE4-4191-9676-CB15F91FB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4567" y="1394896"/>
            <a:ext cx="3168352" cy="968634"/>
          </a:xfrm>
        </p:spPr>
        <p:txBody>
          <a:bodyPr/>
          <a:lstStyle/>
          <a:p>
            <a:r>
              <a:rPr lang="it-IT" sz="2400" b="1" kern="1200" spc="-10" dirty="0">
                <a:solidFill>
                  <a:srgbClr val="A30939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COME FUNZIONA </a:t>
            </a:r>
            <a:r>
              <a:rPr lang="it-IT" sz="2400" b="1" spc="-10" dirty="0">
                <a:solidFill>
                  <a:srgbClr val="A30939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LO </a:t>
            </a:r>
            <a:r>
              <a:rPr lang="it-IT" sz="2400" b="1" kern="1200" spc="-10" dirty="0">
                <a:solidFill>
                  <a:srgbClr val="A30939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SFIN</a:t>
            </a:r>
            <a:endParaRPr lang="it-IT" sz="1600" kern="1200" spc="-10" dirty="0">
              <a:solidFill>
                <a:srgbClr val="A30939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539552" y="2119254"/>
            <a:ext cx="283218" cy="2796989"/>
          </a:xfrm>
          <a:prstGeom prst="rect">
            <a:avLst/>
          </a:prstGeom>
          <a:gradFill flip="none" rotWithShape="1">
            <a:gsLst>
              <a:gs pos="27000">
                <a:srgbClr val="6FA590"/>
              </a:gs>
              <a:gs pos="81000">
                <a:srgbClr val="72AA6E">
                  <a:lumMod val="46000"/>
                  <a:alpha val="86000"/>
                </a:srgb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Pr i </a:t>
            </a:r>
            <a:r>
              <a:rPr kumimoji="0" lang="it-IT" sz="200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vato</a:t>
            </a:r>
            <a:endParaRPr kumimoji="0" lang="it-IT" sz="20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882432" y="2119254"/>
            <a:ext cx="1355463" cy="3980331"/>
          </a:xfrm>
          <a:prstGeom prst="rect">
            <a:avLst/>
          </a:prstGeom>
          <a:solidFill>
            <a:srgbClr val="E4F0EB"/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3576577" y="3336046"/>
            <a:ext cx="1355463" cy="2773122"/>
          </a:xfrm>
          <a:prstGeom prst="rect">
            <a:avLst/>
          </a:prstGeom>
          <a:solidFill>
            <a:srgbClr val="E4F0EB"/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3576575" y="2924944"/>
            <a:ext cx="1355462" cy="288032"/>
          </a:xfrm>
          <a:prstGeom prst="rect">
            <a:avLst/>
          </a:prstGeom>
          <a:solidFill>
            <a:srgbClr val="E4F0EB">
              <a:alpha val="67000"/>
            </a:srgb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solidFill>
                  <a:srgbClr val="C00000"/>
                </a:solidFill>
                <a:latin typeface="Arial"/>
                <a:ea typeface="ＭＳ Ｐゴシック"/>
              </a:rPr>
              <a:t>circolante</a:t>
            </a:r>
          </a:p>
        </p:txBody>
      </p:sp>
      <p:sp>
        <p:nvSpPr>
          <p:cNvPr id="18" name="Rettangolo 17"/>
          <p:cNvSpPr/>
          <p:nvPr/>
        </p:nvSpPr>
        <p:spPr>
          <a:xfrm>
            <a:off x="539552" y="1766322"/>
            <a:ext cx="1698337" cy="222517"/>
          </a:xfrm>
          <a:prstGeom prst="rect">
            <a:avLst/>
          </a:prstGeom>
          <a:solidFill>
            <a:srgbClr val="E4F0EB">
              <a:alpha val="67000"/>
            </a:srgb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2000" dirty="0">
                <a:solidFill>
                  <a:srgbClr val="C00000"/>
                </a:solidFill>
                <a:latin typeface="Arial"/>
                <a:ea typeface="ＭＳ Ｐゴシック"/>
              </a:rPr>
              <a:t>investimento</a:t>
            </a: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grpSp>
        <p:nvGrpSpPr>
          <p:cNvPr id="20" name="Gruppo 19"/>
          <p:cNvGrpSpPr/>
          <p:nvPr/>
        </p:nvGrpSpPr>
        <p:grpSpPr>
          <a:xfrm>
            <a:off x="882432" y="4916244"/>
            <a:ext cx="1355463" cy="1183341"/>
            <a:chOff x="1498899" y="4916244"/>
            <a:chExt cx="1355463" cy="1183341"/>
          </a:xfrm>
        </p:grpSpPr>
        <p:sp>
          <p:nvSpPr>
            <p:cNvPr id="21" name="Rettangolo 20"/>
            <p:cNvSpPr/>
            <p:nvPr/>
          </p:nvSpPr>
          <p:spPr>
            <a:xfrm>
              <a:off x="1498899" y="4916244"/>
              <a:ext cx="1355463" cy="1183341"/>
            </a:xfrm>
            <a:prstGeom prst="rect">
              <a:avLst/>
            </a:prstGeom>
            <a:gradFill flip="none" rotWithShape="1">
              <a:gsLst>
                <a:gs pos="7000">
                  <a:srgbClr val="6FA590"/>
                </a:gs>
                <a:gs pos="100000">
                  <a:srgbClr val="72AA6E">
                    <a:lumMod val="46000"/>
                    <a:alpha val="86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ＭＳ Ｐゴシック"/>
                  <a:cs typeface="+mn-cs"/>
                </a:rPr>
                <a:t>35-20 %</a:t>
              </a:r>
            </a:p>
          </p:txBody>
        </p:sp>
        <p:pic>
          <p:nvPicPr>
            <p:cNvPr id="22" name="Immagine 21">
              <a:extLst>
                <a:ext uri="{FF2B5EF4-FFF2-40B4-BE49-F238E27FC236}">
                  <a16:creationId xmlns:a16="http://schemas.microsoft.com/office/drawing/2014/main" id="{D03AAE68-44BA-4F6E-BB9E-DA97413DDC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87043" y="5072783"/>
              <a:ext cx="379161" cy="405013"/>
            </a:xfrm>
            <a:prstGeom prst="rect">
              <a:avLst/>
            </a:prstGeom>
          </p:spPr>
        </p:pic>
      </p:grpSp>
      <p:grpSp>
        <p:nvGrpSpPr>
          <p:cNvPr id="23" name="Gruppo 22"/>
          <p:cNvGrpSpPr/>
          <p:nvPr/>
        </p:nvGrpSpPr>
        <p:grpSpPr>
          <a:xfrm>
            <a:off x="882429" y="3517749"/>
            <a:ext cx="1355463" cy="1398494"/>
            <a:chOff x="1498896" y="3517749"/>
            <a:chExt cx="1355463" cy="1398494"/>
          </a:xfrm>
        </p:grpSpPr>
        <p:sp>
          <p:nvSpPr>
            <p:cNvPr id="24" name="Rettangolo 23"/>
            <p:cNvSpPr/>
            <p:nvPr/>
          </p:nvSpPr>
          <p:spPr>
            <a:xfrm>
              <a:off x="1498896" y="3517749"/>
              <a:ext cx="1355463" cy="1398494"/>
            </a:xfrm>
            <a:prstGeom prst="rect">
              <a:avLst/>
            </a:prstGeom>
            <a:gradFill flip="none" rotWithShape="1">
              <a:gsLst>
                <a:gs pos="7000">
                  <a:srgbClr val="6FA590"/>
                </a:gs>
                <a:gs pos="100000">
                  <a:srgbClr val="72AA6E">
                    <a:lumMod val="46000"/>
                    <a:alpha val="86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ＭＳ Ｐゴシック"/>
                  <a:cs typeface="+mn-cs"/>
                </a:rPr>
                <a:t>25-40 %</a:t>
              </a:r>
            </a:p>
          </p:txBody>
        </p:sp>
        <p:pic>
          <p:nvPicPr>
            <p:cNvPr id="25" name="Immagine 24">
              <a:extLst>
                <a:ext uri="{FF2B5EF4-FFF2-40B4-BE49-F238E27FC236}">
                  <a16:creationId xmlns:a16="http://schemas.microsoft.com/office/drawing/2014/main" id="{8F8AEA48-6F3C-4AC7-9D3B-DC6BBB5F88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82949" y="3870680"/>
              <a:ext cx="383255" cy="386203"/>
            </a:xfrm>
            <a:prstGeom prst="rect">
              <a:avLst/>
            </a:prstGeom>
          </p:spPr>
        </p:pic>
      </p:grpSp>
      <p:grpSp>
        <p:nvGrpSpPr>
          <p:cNvPr id="26" name="Gruppo 25"/>
          <p:cNvGrpSpPr/>
          <p:nvPr/>
        </p:nvGrpSpPr>
        <p:grpSpPr>
          <a:xfrm>
            <a:off x="882426" y="2119255"/>
            <a:ext cx="1355463" cy="1398494"/>
            <a:chOff x="1498893" y="2119255"/>
            <a:chExt cx="1355463" cy="1398494"/>
          </a:xfrm>
        </p:grpSpPr>
        <p:sp>
          <p:nvSpPr>
            <p:cNvPr id="27" name="Rettangolo 26"/>
            <p:cNvSpPr/>
            <p:nvPr/>
          </p:nvSpPr>
          <p:spPr>
            <a:xfrm>
              <a:off x="1498893" y="2119255"/>
              <a:ext cx="1355463" cy="1398494"/>
            </a:xfrm>
            <a:prstGeom prst="rect">
              <a:avLst/>
            </a:prstGeom>
            <a:gradFill flip="none" rotWithShape="1">
              <a:gsLst>
                <a:gs pos="7000">
                  <a:srgbClr val="6FA590"/>
                </a:gs>
                <a:gs pos="100000">
                  <a:srgbClr val="72AA6E">
                    <a:lumMod val="46000"/>
                    <a:alpha val="86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ＭＳ Ｐゴシック"/>
                  <a:cs typeface="+mn-cs"/>
                </a:rPr>
                <a:t>25-40 %</a:t>
              </a:r>
            </a:p>
          </p:txBody>
        </p:sp>
        <p:pic>
          <p:nvPicPr>
            <p:cNvPr id="28" name="Immagine 27">
              <a:extLst>
                <a:ext uri="{FF2B5EF4-FFF2-40B4-BE49-F238E27FC236}">
                  <a16:creationId xmlns:a16="http://schemas.microsoft.com/office/drawing/2014/main" id="{FD4D6D43-E323-46AF-A767-14453603DE2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927827" y="2313565"/>
              <a:ext cx="493498" cy="493498"/>
            </a:xfrm>
            <a:prstGeom prst="rect">
              <a:avLst/>
            </a:prstGeom>
          </p:spPr>
        </p:pic>
      </p:grpSp>
      <p:sp>
        <p:nvSpPr>
          <p:cNvPr id="4" name="CasellaDiTesto 3"/>
          <p:cNvSpPr txBox="1"/>
          <p:nvPr/>
        </p:nvSpPr>
        <p:spPr>
          <a:xfrm>
            <a:off x="5532919" y="1464724"/>
            <a:ext cx="339672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itchFamily="2" charset="2"/>
              <a:buChar char="ü"/>
              <a:defRPr/>
            </a:pPr>
            <a:r>
              <a:rPr lang="it-IT" sz="1400" dirty="0">
                <a:solidFill>
                  <a:srgbClr val="000000"/>
                </a:solidFill>
                <a:cs typeface="Arial" panose="020B0604020202020204" pitchFamily="34" charset="0"/>
              </a:rPr>
              <a:t>Contributo a fondo perduto agli investimenti (</a:t>
            </a:r>
            <a:r>
              <a:rPr lang="it-IT" sz="1400" dirty="0" err="1">
                <a:solidFill>
                  <a:srgbClr val="000000"/>
                </a:solidFill>
                <a:cs typeface="Arial" panose="020B0604020202020204" pitchFamily="34" charset="0"/>
              </a:rPr>
              <a:t>max</a:t>
            </a:r>
            <a:r>
              <a:rPr lang="it-IT" sz="1400" dirty="0">
                <a:solidFill>
                  <a:srgbClr val="000000"/>
                </a:solidFill>
                <a:cs typeface="Arial" panose="020B0604020202020204" pitchFamily="34" charset="0"/>
              </a:rPr>
              <a:t> 35% per le Piccole Imprese, </a:t>
            </a:r>
            <a:r>
              <a:rPr lang="it-IT" sz="1400" dirty="0" err="1">
                <a:solidFill>
                  <a:srgbClr val="000000"/>
                </a:solidFill>
                <a:cs typeface="Arial" panose="020B0604020202020204" pitchFamily="34" charset="0"/>
              </a:rPr>
              <a:t>max</a:t>
            </a:r>
            <a:r>
              <a:rPr lang="it-IT" sz="1400" dirty="0">
                <a:solidFill>
                  <a:srgbClr val="000000"/>
                </a:solidFill>
                <a:cs typeface="Arial" panose="020B0604020202020204" pitchFamily="34" charset="0"/>
              </a:rPr>
              <a:t> 30% per le Medie, </a:t>
            </a:r>
            <a:r>
              <a:rPr lang="it-IT" sz="1400" dirty="0" err="1">
                <a:solidFill>
                  <a:srgbClr val="000000"/>
                </a:solidFill>
                <a:cs typeface="Arial" panose="020B0604020202020204" pitchFamily="34" charset="0"/>
              </a:rPr>
              <a:t>max</a:t>
            </a:r>
            <a:r>
              <a:rPr lang="it-IT" sz="1400" dirty="0">
                <a:solidFill>
                  <a:srgbClr val="000000"/>
                </a:solidFill>
                <a:cs typeface="Arial" panose="020B0604020202020204" pitchFamily="34" charset="0"/>
              </a:rPr>
              <a:t> 20% per le Grandi)</a:t>
            </a:r>
          </a:p>
          <a:p>
            <a:pPr marL="285750" lvl="0" indent="-285750">
              <a:buFont typeface="Wingdings" pitchFamily="2" charset="2"/>
              <a:buChar char="ü"/>
              <a:defRPr/>
            </a:pPr>
            <a:r>
              <a:rPr lang="it-IT" sz="1400" dirty="0">
                <a:solidFill>
                  <a:srgbClr val="000000"/>
                </a:solidFill>
                <a:cs typeface="Arial" panose="020B0604020202020204" pitchFamily="34" charset="0"/>
              </a:rPr>
              <a:t>Contributo a fondo perduto agli interessi sul Finanziamento FRI</a:t>
            </a:r>
          </a:p>
          <a:p>
            <a:pPr marL="285750" lvl="0" indent="-285750">
              <a:buFont typeface="Wingdings" pitchFamily="2" charset="2"/>
              <a:buChar char="ü"/>
              <a:defRPr/>
            </a:pPr>
            <a:r>
              <a:rPr lang="it-IT" sz="1400" dirty="0">
                <a:solidFill>
                  <a:srgbClr val="000000"/>
                </a:solidFill>
                <a:cs typeface="Arial" panose="020B0604020202020204" pitchFamily="34" charset="0"/>
              </a:rPr>
              <a:t>Finanziamento a medio/lungo termine per gli investimenti </a:t>
            </a:r>
            <a:br>
              <a:rPr lang="it-IT" sz="1400" dirty="0">
                <a:solidFill>
                  <a:srgbClr val="000000"/>
                </a:solidFill>
                <a:cs typeface="Arial" panose="020B0604020202020204" pitchFamily="34" charset="0"/>
              </a:rPr>
            </a:br>
            <a:r>
              <a:rPr lang="it-IT" sz="1400" dirty="0">
                <a:solidFill>
                  <a:srgbClr val="000000"/>
                </a:solidFill>
                <a:cs typeface="Arial" panose="020B0604020202020204" pitchFamily="34" charset="0"/>
              </a:rPr>
              <a:t>(min. 25% - </a:t>
            </a:r>
            <a:r>
              <a:rPr lang="it-IT" sz="1400" dirty="0" err="1">
                <a:solidFill>
                  <a:srgbClr val="000000"/>
                </a:solidFill>
                <a:cs typeface="Arial" panose="020B0604020202020204" pitchFamily="34" charset="0"/>
              </a:rPr>
              <a:t>max</a:t>
            </a:r>
            <a:r>
              <a:rPr lang="it-IT" sz="1400" dirty="0">
                <a:solidFill>
                  <a:srgbClr val="000000"/>
                </a:solidFill>
                <a:cs typeface="Arial" panose="020B0604020202020204" pitchFamily="34" charset="0"/>
              </a:rPr>
              <a:t> 40%)</a:t>
            </a:r>
          </a:p>
          <a:p>
            <a:pPr marL="285750" lvl="0" indent="-285750">
              <a:buFont typeface="Wingdings" pitchFamily="2" charset="2"/>
              <a:buChar char="ü"/>
              <a:defRPr/>
            </a:pPr>
            <a:r>
              <a:rPr lang="it-IT" sz="1400" dirty="0">
                <a:solidFill>
                  <a:srgbClr val="000000"/>
                </a:solidFill>
                <a:cs typeface="Arial" panose="020B0604020202020204" pitchFamily="34" charset="0"/>
              </a:rPr>
              <a:t>Finanziamento a breve/medio termine per capitale circolante (solo per le PMI)</a:t>
            </a: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it-IT" sz="1400" dirty="0">
                <a:cs typeface="Arial" panose="020B0604020202020204" pitchFamily="34" charset="0"/>
              </a:rPr>
              <a:t>Finanziamento agevolato a medio/lungo termine per gli investimenti - FRI Regionale </a:t>
            </a:r>
            <a:r>
              <a:rPr lang="it-IT" sz="1400" dirty="0">
                <a:solidFill>
                  <a:srgbClr val="000000"/>
                </a:solidFill>
                <a:cs typeface="Arial" panose="020B0604020202020204" pitchFamily="34" charset="0"/>
              </a:rPr>
              <a:t>(min. 25% - </a:t>
            </a:r>
            <a:r>
              <a:rPr lang="it-IT" sz="1400" dirty="0" err="1">
                <a:solidFill>
                  <a:srgbClr val="000000"/>
                </a:solidFill>
                <a:cs typeface="Arial" panose="020B0604020202020204" pitchFamily="34" charset="0"/>
              </a:rPr>
              <a:t>max</a:t>
            </a:r>
            <a:r>
              <a:rPr lang="it-IT" sz="1400" dirty="0">
                <a:solidFill>
                  <a:srgbClr val="000000"/>
                </a:solidFill>
                <a:cs typeface="Arial" panose="020B0604020202020204" pitchFamily="34" charset="0"/>
              </a:rPr>
              <a:t> 40%)</a:t>
            </a:r>
          </a:p>
          <a:p>
            <a:pPr marL="285750" lvl="0" indent="-285750">
              <a:buFont typeface="Wingdings" pitchFamily="2" charset="2"/>
              <a:buChar char="ü"/>
              <a:defRPr/>
            </a:pPr>
            <a:r>
              <a:rPr lang="it-IT" sz="1400" dirty="0">
                <a:solidFill>
                  <a:srgbClr val="000000"/>
                </a:solidFill>
                <a:cs typeface="Arial" panose="020B0604020202020204" pitchFamily="34" charset="0"/>
              </a:rPr>
              <a:t>Garanzia pubblica sul finanziamento bancario a breve/medio termine per capitale circolante (</a:t>
            </a:r>
            <a:r>
              <a:rPr lang="it-IT" sz="1400" dirty="0" err="1">
                <a:solidFill>
                  <a:srgbClr val="000000"/>
                </a:solidFill>
                <a:cs typeface="Arial" panose="020B0604020202020204" pitchFamily="34" charset="0"/>
              </a:rPr>
              <a:t>max</a:t>
            </a:r>
            <a:r>
              <a:rPr lang="it-IT" sz="1400" dirty="0">
                <a:solidFill>
                  <a:srgbClr val="000000"/>
                </a:solidFill>
                <a:cs typeface="Arial" panose="020B0604020202020204" pitchFamily="34" charset="0"/>
              </a:rPr>
              <a:t> 90% dell’importo)</a:t>
            </a:r>
            <a:endParaRPr lang="it-IT" sz="16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30" name="Segnaposto numero diapositiva 5">
            <a:extLst>
              <a:ext uri="{FF2B5EF4-FFF2-40B4-BE49-F238E27FC236}">
                <a16:creationId xmlns:a16="http://schemas.microsoft.com/office/drawing/2014/main" id="{112A7A30-7CB8-4CF6-8336-B4DB59EEF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47892" y="6318035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4</a:t>
            </a:r>
          </a:p>
        </p:txBody>
      </p:sp>
      <p:grpSp>
        <p:nvGrpSpPr>
          <p:cNvPr id="7" name="Gruppo 6"/>
          <p:cNvGrpSpPr/>
          <p:nvPr/>
        </p:nvGrpSpPr>
        <p:grpSpPr>
          <a:xfrm>
            <a:off x="3576574" y="3732904"/>
            <a:ext cx="1355463" cy="2376264"/>
            <a:chOff x="2483768" y="3732904"/>
            <a:chExt cx="1355463" cy="2376264"/>
          </a:xfrm>
        </p:grpSpPr>
        <p:sp>
          <p:nvSpPr>
            <p:cNvPr id="15" name="Rettangolo 14"/>
            <p:cNvSpPr/>
            <p:nvPr/>
          </p:nvSpPr>
          <p:spPr>
            <a:xfrm>
              <a:off x="2483768" y="3732904"/>
              <a:ext cx="1355463" cy="2376264"/>
            </a:xfrm>
            <a:prstGeom prst="rect">
              <a:avLst/>
            </a:prstGeom>
            <a:gradFill flip="none" rotWithShape="1">
              <a:gsLst>
                <a:gs pos="7000">
                  <a:srgbClr val="6FA590"/>
                </a:gs>
                <a:gs pos="100000">
                  <a:srgbClr val="72AA6E">
                    <a:lumMod val="46000"/>
                    <a:alpha val="86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it-IT" sz="2000" dirty="0">
                <a:solidFill>
                  <a:srgbClr val="FFFFFF"/>
                </a:solidFill>
                <a:latin typeface="Arial"/>
                <a:ea typeface="ＭＳ Ｐゴシック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ＭＳ Ｐゴシック"/>
                  <a:cs typeface="+mn-cs"/>
                </a:rPr>
                <a:t>garanzia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ＭＳ Ｐゴシック"/>
                  <a:cs typeface="+mn-cs"/>
                </a:rPr>
                <a:t>confidi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ＭＳ Ｐゴシック"/>
                  <a:cs typeface="+mn-cs"/>
                </a:rPr>
                <a:t>≤ 90%</a:t>
              </a:r>
            </a:p>
          </p:txBody>
        </p:sp>
        <p:pic>
          <p:nvPicPr>
            <p:cNvPr id="31" name="Immagine 30">
              <a:extLst>
                <a:ext uri="{FF2B5EF4-FFF2-40B4-BE49-F238E27FC236}">
                  <a16:creationId xmlns:a16="http://schemas.microsoft.com/office/drawing/2014/main" id="{1ED4E2B9-FA43-7548-AAB7-631EE53F3AB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759062" y="4081475"/>
              <a:ext cx="739122" cy="6411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69736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egnaposto numero diapositiva 5">
            <a:extLst>
              <a:ext uri="{FF2B5EF4-FFF2-40B4-BE49-F238E27FC236}">
                <a16:creationId xmlns:a16="http://schemas.microsoft.com/office/drawing/2014/main" id="{112A7A30-7CB8-4CF6-8336-B4DB59EEF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75512" y="6318035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chemeClr val="bg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53" name="Rettangolo 52">
            <a:extLst>
              <a:ext uri="{FF2B5EF4-FFF2-40B4-BE49-F238E27FC236}">
                <a16:creationId xmlns:a16="http://schemas.microsoft.com/office/drawing/2014/main" id="{5E8F340B-E5C0-4E9B-894F-0A3AE7EA9201}"/>
              </a:ext>
            </a:extLst>
          </p:cNvPr>
          <p:cNvSpPr/>
          <p:nvPr/>
        </p:nvSpPr>
        <p:spPr>
          <a:xfrm>
            <a:off x="6414677" y="2848444"/>
            <a:ext cx="4541003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endParaRPr lang="it-IT" sz="1800" dirty="0"/>
          </a:p>
        </p:txBody>
      </p: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91568BB8-4EBE-4834-9ED8-7AEA5631597D}"/>
              </a:ext>
            </a:extLst>
          </p:cNvPr>
          <p:cNvGrpSpPr/>
          <p:nvPr/>
        </p:nvGrpSpPr>
        <p:grpSpPr>
          <a:xfrm>
            <a:off x="6659217" y="2373452"/>
            <a:ext cx="1890743" cy="3215788"/>
            <a:chOff x="6659217" y="2373452"/>
            <a:chExt cx="1890743" cy="3215788"/>
          </a:xfrm>
        </p:grpSpPr>
        <p:sp>
          <p:nvSpPr>
            <p:cNvPr id="24" name="CasellaDiTesto 23">
              <a:extLst>
                <a:ext uri="{FF2B5EF4-FFF2-40B4-BE49-F238E27FC236}">
                  <a16:creationId xmlns:a16="http://schemas.microsoft.com/office/drawing/2014/main" id="{EDC86DA7-2208-4EA3-84B7-3A574A4CD64A}"/>
                </a:ext>
              </a:extLst>
            </p:cNvPr>
            <p:cNvSpPr txBox="1"/>
            <p:nvPr/>
          </p:nvSpPr>
          <p:spPr>
            <a:xfrm>
              <a:off x="6660232" y="2373452"/>
              <a:ext cx="1889728" cy="28931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square" rtlCol="0" anchor="ctr">
              <a:spAutoFit/>
            </a:bodyPr>
            <a:lstStyle/>
            <a:p>
              <a:r>
                <a:rPr lang="it-IT" sz="1400" b="1" dirty="0">
                  <a:solidFill>
                    <a:srgbClr val="C00000"/>
                  </a:solidFill>
                  <a:cs typeface="Arial" panose="020B0604020202020204" pitchFamily="34" charset="0"/>
                </a:rPr>
                <a:t>Stipula contratto di finanziamento ed Erogazione prima quota di:</a:t>
              </a:r>
              <a:endParaRPr lang="it-IT" sz="1400" b="1" dirty="0">
                <a:cs typeface="Arial" panose="020B0604020202020204" pitchFamily="34" charset="0"/>
              </a:endParaRPr>
            </a:p>
            <a:p>
              <a:pPr marL="285750" indent="-285750">
                <a:buFont typeface="Wingdings" pitchFamily="2" charset="2"/>
                <a:buChar char="ü"/>
              </a:pPr>
              <a:r>
                <a:rPr lang="it-IT" sz="1400" dirty="0">
                  <a:cs typeface="Arial" panose="020B0604020202020204" pitchFamily="34" charset="0"/>
                </a:rPr>
                <a:t>Contributo a fondo perduto</a:t>
              </a:r>
            </a:p>
            <a:p>
              <a:pPr marL="285750" indent="-285750">
                <a:buFont typeface="Wingdings" pitchFamily="2" charset="2"/>
                <a:buChar char="ü"/>
              </a:pPr>
              <a:r>
                <a:rPr lang="it-IT" sz="1400" dirty="0">
                  <a:cs typeface="Arial" panose="020B0604020202020204" pitchFamily="34" charset="0"/>
                </a:rPr>
                <a:t>Finanziamento agevolato</a:t>
              </a:r>
            </a:p>
            <a:p>
              <a:pPr marL="285750" indent="-285750">
                <a:buFont typeface="Wingdings" pitchFamily="2" charset="2"/>
                <a:buChar char="ü"/>
              </a:pPr>
              <a:r>
                <a:rPr lang="it-IT" sz="1400" dirty="0">
                  <a:cs typeface="Arial" panose="020B0604020202020204" pitchFamily="34" charset="0"/>
                </a:rPr>
                <a:t>Finanziamento a tasso di mercato </a:t>
              </a:r>
            </a:p>
            <a:p>
              <a:pPr marL="285750" indent="-285750">
                <a:buFontTx/>
                <a:buChar char="-"/>
              </a:pPr>
              <a:endParaRPr lang="it-IT" sz="1400" dirty="0">
                <a:cs typeface="Arial" panose="020B0604020202020204" pitchFamily="34" charset="0"/>
              </a:endParaRPr>
            </a:p>
            <a:p>
              <a:pPr marL="285750" indent="-285750">
                <a:buFontTx/>
                <a:buChar char="-"/>
              </a:pPr>
              <a:endParaRPr lang="it-IT" sz="1400" dirty="0">
                <a:cs typeface="Arial" panose="020B0604020202020204" pitchFamily="34" charset="0"/>
              </a:endParaRPr>
            </a:p>
            <a:p>
              <a:pPr marL="285750" indent="-285750">
                <a:buFontTx/>
                <a:buChar char="-"/>
              </a:pPr>
              <a:endParaRPr lang="it-IT" sz="1400" dirty="0">
                <a:cs typeface="Arial" panose="020B0604020202020204" pitchFamily="34" charset="0"/>
              </a:endParaRPr>
            </a:p>
          </p:txBody>
        </p:sp>
        <p:grpSp>
          <p:nvGrpSpPr>
            <p:cNvPr id="8" name="Gruppo 7">
              <a:extLst>
                <a:ext uri="{FF2B5EF4-FFF2-40B4-BE49-F238E27FC236}">
                  <a16:creationId xmlns:a16="http://schemas.microsoft.com/office/drawing/2014/main" id="{42485C31-90E9-4DBA-B264-385E149046CF}"/>
                </a:ext>
              </a:extLst>
            </p:cNvPr>
            <p:cNvGrpSpPr/>
            <p:nvPr/>
          </p:nvGrpSpPr>
          <p:grpSpPr>
            <a:xfrm>
              <a:off x="6659217" y="5210535"/>
              <a:ext cx="1888978" cy="378705"/>
              <a:chOff x="6659217" y="5229200"/>
              <a:chExt cx="1888978" cy="378705"/>
            </a:xfrm>
          </p:grpSpPr>
          <p:sp>
            <p:nvSpPr>
              <p:cNvPr id="43" name="Freccia a destra 2">
                <a:extLst>
                  <a:ext uri="{FF2B5EF4-FFF2-40B4-BE49-F238E27FC236}">
                    <a16:creationId xmlns:a16="http://schemas.microsoft.com/office/drawing/2014/main" id="{7467F86A-CF4C-5D46-9C1F-BB2CFDD33098}"/>
                  </a:ext>
                </a:extLst>
              </p:cNvPr>
              <p:cNvSpPr/>
              <p:nvPr/>
            </p:nvSpPr>
            <p:spPr bwMode="auto">
              <a:xfrm>
                <a:off x="6659217" y="5229200"/>
                <a:ext cx="1888978" cy="378705"/>
              </a:xfrm>
              <a:prstGeom prst="rightArrow">
                <a:avLst/>
              </a:prstGeom>
              <a:solidFill>
                <a:srgbClr val="C00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-64" charset="-128"/>
                </a:endParaRPr>
              </a:p>
            </p:txBody>
          </p:sp>
          <p:sp>
            <p:nvSpPr>
              <p:cNvPr id="26" name="Rettangolo 25">
                <a:extLst>
                  <a:ext uri="{FF2B5EF4-FFF2-40B4-BE49-F238E27FC236}">
                    <a16:creationId xmlns:a16="http://schemas.microsoft.com/office/drawing/2014/main" id="{F4313165-DA15-46F1-8A9F-2B7A7ED1CE91}"/>
                  </a:ext>
                </a:extLst>
              </p:cNvPr>
              <p:cNvSpPr/>
              <p:nvPr/>
            </p:nvSpPr>
            <p:spPr>
              <a:xfrm>
                <a:off x="6693798" y="5301208"/>
                <a:ext cx="1772597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it-IT" sz="1200" b="1" dirty="0">
                    <a:solidFill>
                      <a:schemeClr val="bg1"/>
                    </a:solidFill>
                    <a:cs typeface="Arial" panose="020B0604020202020204" pitchFamily="34" charset="0"/>
                  </a:rPr>
                  <a:t>Giorni  60</a:t>
                </a:r>
              </a:p>
            </p:txBody>
          </p:sp>
        </p:grpSp>
      </p:grpSp>
      <p:grpSp>
        <p:nvGrpSpPr>
          <p:cNvPr id="10" name="Gruppo 9">
            <a:extLst>
              <a:ext uri="{FF2B5EF4-FFF2-40B4-BE49-F238E27FC236}">
                <a16:creationId xmlns:a16="http://schemas.microsoft.com/office/drawing/2014/main" id="{04574118-446E-473A-93DE-62C65A3ACE3C}"/>
              </a:ext>
            </a:extLst>
          </p:cNvPr>
          <p:cNvGrpSpPr/>
          <p:nvPr/>
        </p:nvGrpSpPr>
        <p:grpSpPr>
          <a:xfrm>
            <a:off x="390763" y="1857068"/>
            <a:ext cx="1888978" cy="3732172"/>
            <a:chOff x="390763" y="1857068"/>
            <a:chExt cx="1888978" cy="3732172"/>
          </a:xfrm>
        </p:grpSpPr>
        <p:sp>
          <p:nvSpPr>
            <p:cNvPr id="5" name="CasellaDiTesto 4">
              <a:extLst>
                <a:ext uri="{FF2B5EF4-FFF2-40B4-BE49-F238E27FC236}">
                  <a16:creationId xmlns:a16="http://schemas.microsoft.com/office/drawing/2014/main" id="{64FA67D4-20B0-4E84-9BFC-3AD9C4DD24D8}"/>
                </a:ext>
              </a:extLst>
            </p:cNvPr>
            <p:cNvSpPr txBox="1"/>
            <p:nvPr/>
          </p:nvSpPr>
          <p:spPr>
            <a:xfrm>
              <a:off x="390763" y="2411298"/>
              <a:ext cx="1793311" cy="28931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square" rtlCol="0">
              <a:spAutoFit/>
            </a:bodyPr>
            <a:lstStyle/>
            <a:p>
              <a:r>
                <a:rPr lang="it-IT" sz="1400" b="1" dirty="0">
                  <a:solidFill>
                    <a:srgbClr val="C00000"/>
                  </a:solidFill>
                  <a:cs typeface="Arial" panose="020B0604020202020204" pitchFamily="34" charset="0"/>
                </a:rPr>
                <a:t>Valutazione merito agevolativo</a:t>
              </a:r>
            </a:p>
            <a:p>
              <a:endParaRPr lang="it-IT" sz="1400" b="1" dirty="0">
                <a:solidFill>
                  <a:srgbClr val="C00000"/>
                </a:solidFill>
                <a:cs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Verifica di:</a:t>
              </a:r>
            </a:p>
            <a:p>
              <a:pPr marL="285750" marR="0" lvl="0" indent="-28575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ü"/>
                <a:tabLst/>
                <a:defRPr/>
              </a:pPr>
              <a:r>
                <a:rPr kumimoji="0" lang="it-IT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Requisiti soggettivi e oggettivi</a:t>
              </a:r>
            </a:p>
            <a:p>
              <a:pPr marL="285750" marR="0" lvl="0" indent="-28575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ü"/>
                <a:tabLst/>
                <a:defRPr/>
              </a:pPr>
              <a:r>
                <a:rPr kumimoji="0" lang="it-IT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Coerenza con le strategie regionali</a:t>
              </a:r>
            </a:p>
            <a:p>
              <a:pPr marL="285750" marR="0" lvl="0" indent="-28575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ü"/>
                <a:tabLst/>
                <a:defRPr/>
              </a:pPr>
              <a:r>
                <a:rPr kumimoji="0" lang="it-IT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Ammissibilità spese</a:t>
              </a:r>
            </a:p>
            <a:p>
              <a:pPr marL="285750" marR="0" lvl="0" indent="-28575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ü"/>
                <a:tabLst/>
                <a:defRPr/>
              </a:pPr>
              <a:endPara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</p:txBody>
        </p:sp>
        <p:grpSp>
          <p:nvGrpSpPr>
            <p:cNvPr id="4" name="Gruppo 3">
              <a:extLst>
                <a:ext uri="{FF2B5EF4-FFF2-40B4-BE49-F238E27FC236}">
                  <a16:creationId xmlns:a16="http://schemas.microsoft.com/office/drawing/2014/main" id="{A0D7A4EC-449D-42D7-AC41-5BBA4C5A5051}"/>
                </a:ext>
              </a:extLst>
            </p:cNvPr>
            <p:cNvGrpSpPr/>
            <p:nvPr/>
          </p:nvGrpSpPr>
          <p:grpSpPr>
            <a:xfrm>
              <a:off x="390763" y="5210535"/>
              <a:ext cx="1888978" cy="378705"/>
              <a:chOff x="390763" y="5229200"/>
              <a:chExt cx="1888978" cy="378705"/>
            </a:xfrm>
          </p:grpSpPr>
          <p:sp>
            <p:nvSpPr>
              <p:cNvPr id="3" name="Freccia a destra 2">
                <a:extLst>
                  <a:ext uri="{FF2B5EF4-FFF2-40B4-BE49-F238E27FC236}">
                    <a16:creationId xmlns:a16="http://schemas.microsoft.com/office/drawing/2014/main" id="{49B4560C-943B-4943-9AD5-C36076C07980}"/>
                  </a:ext>
                </a:extLst>
              </p:cNvPr>
              <p:cNvSpPr/>
              <p:nvPr/>
            </p:nvSpPr>
            <p:spPr bwMode="auto">
              <a:xfrm>
                <a:off x="390763" y="5229200"/>
                <a:ext cx="1888978" cy="378705"/>
              </a:xfrm>
              <a:prstGeom prst="rightArrow">
                <a:avLst/>
              </a:prstGeom>
              <a:solidFill>
                <a:srgbClr val="C00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-64" charset="-128"/>
                </a:endParaRPr>
              </a:p>
            </p:txBody>
          </p:sp>
          <p:sp>
            <p:nvSpPr>
              <p:cNvPr id="20" name="Rettangolo 19">
                <a:extLst>
                  <a:ext uri="{FF2B5EF4-FFF2-40B4-BE49-F238E27FC236}">
                    <a16:creationId xmlns:a16="http://schemas.microsoft.com/office/drawing/2014/main" id="{6A205503-52F7-41D7-8947-7C23DF1E07B9}"/>
                  </a:ext>
                </a:extLst>
              </p:cNvPr>
              <p:cNvSpPr/>
              <p:nvPr/>
            </p:nvSpPr>
            <p:spPr>
              <a:xfrm>
                <a:off x="647434" y="5301208"/>
                <a:ext cx="1081071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it-IT" sz="1200" b="1" dirty="0">
                    <a:solidFill>
                      <a:schemeClr val="bg1"/>
                    </a:solidFill>
                    <a:cs typeface="Arial" panose="020B0604020202020204" pitchFamily="34" charset="0"/>
                  </a:rPr>
                  <a:t>Giorni 30 </a:t>
                </a:r>
              </a:p>
            </p:txBody>
          </p:sp>
        </p:grpSp>
        <p:sp>
          <p:nvSpPr>
            <p:cNvPr id="18" name="Rettangolo 17">
              <a:extLst>
                <a:ext uri="{FF2B5EF4-FFF2-40B4-BE49-F238E27FC236}">
                  <a16:creationId xmlns:a16="http://schemas.microsoft.com/office/drawing/2014/main" id="{0821C1EE-00AF-1F4B-A50A-69EC913B689A}"/>
                </a:ext>
              </a:extLst>
            </p:cNvPr>
            <p:cNvSpPr/>
            <p:nvPr/>
          </p:nvSpPr>
          <p:spPr>
            <a:xfrm>
              <a:off x="979307" y="1857068"/>
              <a:ext cx="1216429" cy="52322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>
              <a:spAutoFit/>
            </a:bodyPr>
            <a:lstStyle/>
            <a:p>
              <a:r>
                <a:rPr lang="it-IT" sz="1400" b="1" spc="-10" dirty="0">
                  <a:solidFill>
                    <a:prstClr val="black"/>
                  </a:solidFill>
                  <a:cs typeface="Arial" panose="020B0604020202020204" pitchFamily="34" charset="0"/>
                </a:rPr>
                <a:t>Sviluppo Campania</a:t>
              </a:r>
              <a:endParaRPr lang="it-IT" sz="1400" b="1" dirty="0">
                <a:cs typeface="Arial" panose="020B0604020202020204" pitchFamily="34" charset="0"/>
              </a:endParaRPr>
            </a:p>
          </p:txBody>
        </p:sp>
        <p:pic>
          <p:nvPicPr>
            <p:cNvPr id="19" name="Immagine 18">
              <a:extLst>
                <a:ext uri="{FF2B5EF4-FFF2-40B4-BE49-F238E27FC236}">
                  <a16:creationId xmlns:a16="http://schemas.microsoft.com/office/drawing/2014/main" id="{5AA40DDC-A7C7-F44B-937C-9F0D7593359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2882" y="1904753"/>
              <a:ext cx="379161" cy="405013"/>
            </a:xfrm>
            <a:prstGeom prst="rect">
              <a:avLst/>
            </a:prstGeom>
          </p:spPr>
        </p:pic>
        <p:cxnSp>
          <p:nvCxnSpPr>
            <p:cNvPr id="32" name="Connettore 1 31">
              <a:extLst>
                <a:ext uri="{FF2B5EF4-FFF2-40B4-BE49-F238E27FC236}">
                  <a16:creationId xmlns:a16="http://schemas.microsoft.com/office/drawing/2014/main" id="{36A13A4B-184C-AA44-B834-E342BB18A7B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90763" y="2350566"/>
              <a:ext cx="1793311" cy="22886"/>
            </a:xfrm>
            <a:prstGeom prst="line">
              <a:avLst/>
            </a:prstGeom>
            <a:ln>
              <a:solidFill>
                <a:srgbClr val="C00000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7F1CE726-24A5-4899-8238-ECAE3130921E}"/>
              </a:ext>
            </a:extLst>
          </p:cNvPr>
          <p:cNvGrpSpPr/>
          <p:nvPr/>
        </p:nvGrpSpPr>
        <p:grpSpPr>
          <a:xfrm>
            <a:off x="2412069" y="1857068"/>
            <a:ext cx="1943907" cy="3732172"/>
            <a:chOff x="2412069" y="1857068"/>
            <a:chExt cx="1943907" cy="3732172"/>
          </a:xfrm>
        </p:grpSpPr>
        <p:sp>
          <p:nvSpPr>
            <p:cNvPr id="54" name="CasellaDiTesto 53">
              <a:extLst>
                <a:ext uri="{FF2B5EF4-FFF2-40B4-BE49-F238E27FC236}">
                  <a16:creationId xmlns:a16="http://schemas.microsoft.com/office/drawing/2014/main" id="{3DACA7FE-333E-4D5C-8D5C-8CB4E72D3889}"/>
                </a:ext>
              </a:extLst>
            </p:cNvPr>
            <p:cNvSpPr txBox="1"/>
            <p:nvPr/>
          </p:nvSpPr>
          <p:spPr>
            <a:xfrm>
              <a:off x="2434232" y="2404996"/>
              <a:ext cx="1773971" cy="28931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square" rtlCol="0">
              <a:spAutoFit/>
            </a:bodyPr>
            <a:lstStyle/>
            <a:p>
              <a:r>
                <a:rPr lang="it-IT" sz="1400" b="1" dirty="0">
                  <a:solidFill>
                    <a:srgbClr val="C00000"/>
                  </a:solidFill>
                  <a:cs typeface="Arial" panose="020B0604020202020204" pitchFamily="34" charset="0"/>
                </a:rPr>
                <a:t>Valutazione merito creditizio </a:t>
              </a:r>
              <a:r>
                <a:rPr lang="it-IT" sz="1400" dirty="0">
                  <a:solidFill>
                    <a:srgbClr val="C00000"/>
                  </a:solidFill>
                  <a:cs typeface="Arial" panose="020B0604020202020204" pitchFamily="34" charset="0"/>
                </a:rPr>
                <a:t>(anche per conto di CDP)</a:t>
              </a:r>
            </a:p>
            <a:p>
              <a:endParaRPr lang="it-IT" sz="1400" dirty="0">
                <a:cs typeface="Arial" panose="020B0604020202020204" pitchFamily="34" charset="0"/>
              </a:endParaRPr>
            </a:p>
            <a:p>
              <a:r>
                <a:rPr lang="it-IT" sz="1400" b="1" dirty="0">
                  <a:solidFill>
                    <a:srgbClr val="C00000"/>
                  </a:solidFill>
                  <a:cs typeface="Arial" panose="020B0604020202020204" pitchFamily="34" charset="0"/>
                </a:rPr>
                <a:t>Verifica tecnica di:</a:t>
              </a:r>
            </a:p>
            <a:p>
              <a:pPr marL="285750" indent="-285750">
                <a:buFont typeface="Wingdings" pitchFamily="2" charset="2"/>
                <a:buChar char="ü"/>
              </a:pPr>
              <a:r>
                <a:rPr lang="it-IT" sz="1400" dirty="0">
                  <a:cs typeface="Arial" panose="020B0604020202020204" pitchFamily="34" charset="0"/>
                </a:rPr>
                <a:t>Merito di credito</a:t>
              </a:r>
            </a:p>
            <a:p>
              <a:pPr marL="285750" indent="-285750">
                <a:buFont typeface="Wingdings" pitchFamily="2" charset="2"/>
                <a:buChar char="ü"/>
              </a:pPr>
              <a:r>
                <a:rPr lang="it-IT" sz="1400" dirty="0">
                  <a:cs typeface="Arial" panose="020B0604020202020204" pitchFamily="34" charset="0"/>
                </a:rPr>
                <a:t>Acquisizione garanzie</a:t>
              </a:r>
            </a:p>
            <a:p>
              <a:endParaRPr lang="it-IT" sz="1400" dirty="0">
                <a:cs typeface="Arial" panose="020B0604020202020204" pitchFamily="34" charset="0"/>
              </a:endParaRPr>
            </a:p>
            <a:p>
              <a:endParaRPr lang="it-IT" sz="1400" dirty="0">
                <a:cs typeface="Arial" panose="020B0604020202020204" pitchFamily="34" charset="0"/>
              </a:endParaRPr>
            </a:p>
            <a:p>
              <a:endParaRPr lang="it-IT" sz="1400" dirty="0">
                <a:cs typeface="Arial" panose="020B0604020202020204" pitchFamily="34" charset="0"/>
              </a:endParaRPr>
            </a:p>
            <a:p>
              <a:endParaRPr lang="it-IT" sz="1400" dirty="0">
                <a:cs typeface="Arial" panose="020B0604020202020204" pitchFamily="34" charset="0"/>
              </a:endParaRPr>
            </a:p>
            <a:p>
              <a:endParaRPr lang="it-IT" sz="1400" dirty="0">
                <a:cs typeface="Arial" panose="020B0604020202020204" pitchFamily="34" charset="0"/>
              </a:endParaRPr>
            </a:p>
          </p:txBody>
        </p:sp>
        <p:grpSp>
          <p:nvGrpSpPr>
            <p:cNvPr id="6" name="Gruppo 5">
              <a:extLst>
                <a:ext uri="{FF2B5EF4-FFF2-40B4-BE49-F238E27FC236}">
                  <a16:creationId xmlns:a16="http://schemas.microsoft.com/office/drawing/2014/main" id="{CFFD0595-4684-4CAC-B19F-BCC35CF3F833}"/>
                </a:ext>
              </a:extLst>
            </p:cNvPr>
            <p:cNvGrpSpPr/>
            <p:nvPr/>
          </p:nvGrpSpPr>
          <p:grpSpPr>
            <a:xfrm>
              <a:off x="2412069" y="5210535"/>
              <a:ext cx="1888978" cy="378705"/>
              <a:chOff x="2412069" y="5229200"/>
              <a:chExt cx="1888978" cy="378705"/>
            </a:xfrm>
          </p:grpSpPr>
          <p:sp>
            <p:nvSpPr>
              <p:cNvPr id="41" name="Freccia a destra 2">
                <a:extLst>
                  <a:ext uri="{FF2B5EF4-FFF2-40B4-BE49-F238E27FC236}">
                    <a16:creationId xmlns:a16="http://schemas.microsoft.com/office/drawing/2014/main" id="{CAF3D964-47DD-9244-AE11-352CB3B15086}"/>
                  </a:ext>
                </a:extLst>
              </p:cNvPr>
              <p:cNvSpPr/>
              <p:nvPr/>
            </p:nvSpPr>
            <p:spPr bwMode="auto">
              <a:xfrm>
                <a:off x="2412069" y="5229200"/>
                <a:ext cx="1888978" cy="378705"/>
              </a:xfrm>
              <a:prstGeom prst="rightArrow">
                <a:avLst/>
              </a:prstGeom>
              <a:solidFill>
                <a:srgbClr val="C00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-64" charset="-128"/>
                </a:endParaRPr>
              </a:p>
            </p:txBody>
          </p:sp>
          <p:sp>
            <p:nvSpPr>
              <p:cNvPr id="21" name="Rettangolo 20">
                <a:extLst>
                  <a:ext uri="{FF2B5EF4-FFF2-40B4-BE49-F238E27FC236}">
                    <a16:creationId xmlns:a16="http://schemas.microsoft.com/office/drawing/2014/main" id="{5B8E4B6D-6BBA-458A-86A5-18B5AEF99994}"/>
                  </a:ext>
                </a:extLst>
              </p:cNvPr>
              <p:cNvSpPr/>
              <p:nvPr/>
            </p:nvSpPr>
            <p:spPr>
              <a:xfrm>
                <a:off x="2541695" y="5301208"/>
                <a:ext cx="1632754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it-IT" sz="1200" b="1" dirty="0">
                    <a:solidFill>
                      <a:schemeClr val="bg1"/>
                    </a:solidFill>
                    <a:cs typeface="Arial" panose="020B0604020202020204" pitchFamily="34" charset="0"/>
                  </a:rPr>
                  <a:t>Giorni 60</a:t>
                </a:r>
              </a:p>
            </p:txBody>
          </p:sp>
        </p:grpSp>
        <p:sp>
          <p:nvSpPr>
            <p:cNvPr id="23" name="object 9">
              <a:extLst>
                <a:ext uri="{FF2B5EF4-FFF2-40B4-BE49-F238E27FC236}">
                  <a16:creationId xmlns:a16="http://schemas.microsoft.com/office/drawing/2014/main" id="{729F21F6-D2BF-4344-B3E9-D9C521F87A59}"/>
                </a:ext>
              </a:extLst>
            </p:cNvPr>
            <p:cNvSpPr txBox="1"/>
            <p:nvPr/>
          </p:nvSpPr>
          <p:spPr>
            <a:xfrm>
              <a:off x="3181972" y="2014646"/>
              <a:ext cx="1174004" cy="22762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lang="it-IT" sz="1400" b="1" spc="-10" dirty="0">
                  <a:cs typeface="Arial" panose="020B0604020202020204" pitchFamily="34" charset="0"/>
                </a:rPr>
                <a:t>Banche</a:t>
              </a:r>
              <a:endParaRPr lang="it-IT" sz="1400" b="1" dirty="0">
                <a:cs typeface="Arial" panose="020B0604020202020204" pitchFamily="34" charset="0"/>
              </a:endParaRPr>
            </a:p>
          </p:txBody>
        </p:sp>
        <p:pic>
          <p:nvPicPr>
            <p:cNvPr id="25" name="Immagine 24">
              <a:extLst>
                <a:ext uri="{FF2B5EF4-FFF2-40B4-BE49-F238E27FC236}">
                  <a16:creationId xmlns:a16="http://schemas.microsoft.com/office/drawing/2014/main" id="{FC615D40-0A38-E744-9891-7549BE6B8D3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582005" y="1857068"/>
              <a:ext cx="493498" cy="493498"/>
            </a:xfrm>
            <a:prstGeom prst="rect">
              <a:avLst/>
            </a:prstGeom>
          </p:spPr>
        </p:pic>
        <p:cxnSp>
          <p:nvCxnSpPr>
            <p:cNvPr id="34" name="Connettore 1 33">
              <a:extLst>
                <a:ext uri="{FF2B5EF4-FFF2-40B4-BE49-F238E27FC236}">
                  <a16:creationId xmlns:a16="http://schemas.microsoft.com/office/drawing/2014/main" id="{25B888AA-6A54-F944-A432-8BFB71B529A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434232" y="2350063"/>
              <a:ext cx="1793311" cy="22886"/>
            </a:xfrm>
            <a:prstGeom prst="line">
              <a:avLst/>
            </a:prstGeom>
            <a:ln>
              <a:solidFill>
                <a:srgbClr val="C00000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71F13CD9-6E13-4376-B6E2-FF89C2A464F0}"/>
              </a:ext>
            </a:extLst>
          </p:cNvPr>
          <p:cNvGrpSpPr/>
          <p:nvPr/>
        </p:nvGrpSpPr>
        <p:grpSpPr>
          <a:xfrm>
            <a:off x="4433374" y="1855382"/>
            <a:ext cx="4399919" cy="3733858"/>
            <a:chOff x="4433374" y="1855382"/>
            <a:chExt cx="4399919" cy="3733858"/>
          </a:xfrm>
        </p:grpSpPr>
        <p:sp>
          <p:nvSpPr>
            <p:cNvPr id="36" name="object 9">
              <a:extLst>
                <a:ext uri="{FF2B5EF4-FFF2-40B4-BE49-F238E27FC236}">
                  <a16:creationId xmlns:a16="http://schemas.microsoft.com/office/drawing/2014/main" id="{52EEE3E9-9432-4081-8751-B4CA4190B855}"/>
                </a:ext>
              </a:extLst>
            </p:cNvPr>
            <p:cNvSpPr txBox="1"/>
            <p:nvPr/>
          </p:nvSpPr>
          <p:spPr>
            <a:xfrm>
              <a:off x="6133370" y="1878023"/>
              <a:ext cx="2699923" cy="44307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0" tIns="12065" rIns="0" bIns="0" rtlCol="0" anchor="ctr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lang="it-IT" sz="1400" b="1" spc="-10" dirty="0">
                  <a:cs typeface="Arial" panose="020B0604020202020204" pitchFamily="34" charset="0"/>
                </a:rPr>
                <a:t>Sviluppo Campania, Banche, Cassa Depositi e Prestiti </a:t>
              </a:r>
              <a:endParaRPr sz="1400" b="1" dirty="0">
                <a:cs typeface="Arial" panose="020B0604020202020204" pitchFamily="34" charset="0"/>
              </a:endParaRPr>
            </a:p>
          </p:txBody>
        </p:sp>
        <p:sp>
          <p:nvSpPr>
            <p:cNvPr id="57" name="CasellaDiTesto 56">
              <a:extLst>
                <a:ext uri="{FF2B5EF4-FFF2-40B4-BE49-F238E27FC236}">
                  <a16:creationId xmlns:a16="http://schemas.microsoft.com/office/drawing/2014/main" id="{69F25801-0AA5-4A78-93B2-064C414EFB78}"/>
                </a:ext>
              </a:extLst>
            </p:cNvPr>
            <p:cNvSpPr txBox="1"/>
            <p:nvPr/>
          </p:nvSpPr>
          <p:spPr>
            <a:xfrm>
              <a:off x="4452829" y="2388556"/>
              <a:ext cx="1916468" cy="28931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square" rtlCol="0" anchor="ctr">
              <a:spAutoFit/>
            </a:bodyPr>
            <a:lstStyle/>
            <a:p>
              <a:r>
                <a:rPr lang="it-IT" sz="1400" b="1" dirty="0">
                  <a:solidFill>
                    <a:srgbClr val="C00000"/>
                  </a:solidFill>
                  <a:cs typeface="Arial" panose="020B0604020202020204" pitchFamily="34" charset="0"/>
                </a:rPr>
                <a:t>Emanazione atti:</a:t>
              </a:r>
            </a:p>
            <a:p>
              <a:pPr marL="285750" indent="-285750">
                <a:buFont typeface="Wingdings" pitchFamily="2" charset="2"/>
                <a:buChar char="ü"/>
              </a:pPr>
              <a:r>
                <a:rPr lang="it-IT" sz="1400" dirty="0">
                  <a:cs typeface="Arial" panose="020B0604020202020204" pitchFamily="34" charset="0"/>
                </a:rPr>
                <a:t>Delibera di concessione del finanziamento agevolato CDP</a:t>
              </a:r>
            </a:p>
            <a:p>
              <a:pPr marL="285750" indent="-285750">
                <a:buFont typeface="Wingdings" pitchFamily="2" charset="2"/>
                <a:buChar char="ü"/>
              </a:pPr>
              <a:r>
                <a:rPr lang="it-IT" sz="1400" dirty="0">
                  <a:cs typeface="Arial" panose="020B0604020202020204" pitchFamily="34" charset="0"/>
                </a:rPr>
                <a:t>Delibera di concessione del finanziamento bancario</a:t>
              </a:r>
            </a:p>
            <a:p>
              <a:pPr marL="285750" indent="-285750">
                <a:buFont typeface="Wingdings" pitchFamily="2" charset="2"/>
                <a:buChar char="ü"/>
              </a:pPr>
              <a:r>
                <a:rPr lang="it-IT" sz="1400" dirty="0">
                  <a:cs typeface="Arial" panose="020B0604020202020204" pitchFamily="34" charset="0"/>
                </a:rPr>
                <a:t>Atto di concessione agevolazioni SVIC</a:t>
              </a:r>
            </a:p>
          </p:txBody>
        </p:sp>
        <p:grpSp>
          <p:nvGrpSpPr>
            <p:cNvPr id="7" name="Gruppo 6">
              <a:extLst>
                <a:ext uri="{FF2B5EF4-FFF2-40B4-BE49-F238E27FC236}">
                  <a16:creationId xmlns:a16="http://schemas.microsoft.com/office/drawing/2014/main" id="{4234C0B2-357C-4BDA-AB16-ED080BBC542A}"/>
                </a:ext>
              </a:extLst>
            </p:cNvPr>
            <p:cNvGrpSpPr/>
            <p:nvPr/>
          </p:nvGrpSpPr>
          <p:grpSpPr>
            <a:xfrm>
              <a:off x="4433374" y="5210535"/>
              <a:ext cx="1888978" cy="378705"/>
              <a:chOff x="4433374" y="5229200"/>
              <a:chExt cx="1888978" cy="378705"/>
            </a:xfrm>
          </p:grpSpPr>
          <p:sp>
            <p:nvSpPr>
              <p:cNvPr id="42" name="Freccia a destra 2">
                <a:extLst>
                  <a:ext uri="{FF2B5EF4-FFF2-40B4-BE49-F238E27FC236}">
                    <a16:creationId xmlns:a16="http://schemas.microsoft.com/office/drawing/2014/main" id="{64B1E331-A6AE-2944-B99B-CEEDCBB3D86E}"/>
                  </a:ext>
                </a:extLst>
              </p:cNvPr>
              <p:cNvSpPr/>
              <p:nvPr/>
            </p:nvSpPr>
            <p:spPr bwMode="auto">
              <a:xfrm>
                <a:off x="4433374" y="5229200"/>
                <a:ext cx="1888978" cy="378705"/>
              </a:xfrm>
              <a:prstGeom prst="rightArrow">
                <a:avLst/>
              </a:prstGeom>
              <a:solidFill>
                <a:srgbClr val="C00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-64" charset="-128"/>
                </a:endParaRPr>
              </a:p>
            </p:txBody>
          </p:sp>
          <p:sp>
            <p:nvSpPr>
              <p:cNvPr id="22" name="Rettangolo 21">
                <a:extLst>
                  <a:ext uri="{FF2B5EF4-FFF2-40B4-BE49-F238E27FC236}">
                    <a16:creationId xmlns:a16="http://schemas.microsoft.com/office/drawing/2014/main" id="{15242C96-A4A4-4CDC-9C9B-22A84ABD4462}"/>
                  </a:ext>
                </a:extLst>
              </p:cNvPr>
              <p:cNvSpPr/>
              <p:nvPr/>
            </p:nvSpPr>
            <p:spPr>
              <a:xfrm>
                <a:off x="4487859" y="5301208"/>
                <a:ext cx="1632754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it-IT" sz="1200" b="1" dirty="0">
                    <a:solidFill>
                      <a:schemeClr val="bg1"/>
                    </a:solidFill>
                    <a:cs typeface="Arial" panose="020B0604020202020204" pitchFamily="34" charset="0"/>
                  </a:rPr>
                  <a:t>Giorni  30</a:t>
                </a:r>
              </a:p>
            </p:txBody>
          </p:sp>
        </p:grpSp>
        <p:pic>
          <p:nvPicPr>
            <p:cNvPr id="27" name="Immagine 26">
              <a:extLst>
                <a:ext uri="{FF2B5EF4-FFF2-40B4-BE49-F238E27FC236}">
                  <a16:creationId xmlns:a16="http://schemas.microsoft.com/office/drawing/2014/main" id="{BDA6B9E7-243F-C54D-961F-DDF15DD7266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50550" y="1900309"/>
              <a:ext cx="383255" cy="386203"/>
            </a:xfrm>
            <a:prstGeom prst="rect">
              <a:avLst/>
            </a:prstGeom>
          </p:spPr>
        </p:pic>
        <p:pic>
          <p:nvPicPr>
            <p:cNvPr id="28" name="Immagine 27">
              <a:extLst>
                <a:ext uri="{FF2B5EF4-FFF2-40B4-BE49-F238E27FC236}">
                  <a16:creationId xmlns:a16="http://schemas.microsoft.com/office/drawing/2014/main" id="{38E2BD8A-1EFD-CA47-B93A-40B5AA575A1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57487" y="1855382"/>
              <a:ext cx="493498" cy="493498"/>
            </a:xfrm>
            <a:prstGeom prst="rect">
              <a:avLst/>
            </a:prstGeom>
          </p:spPr>
        </p:pic>
        <p:pic>
          <p:nvPicPr>
            <p:cNvPr id="30" name="Immagine 29">
              <a:extLst>
                <a:ext uri="{FF2B5EF4-FFF2-40B4-BE49-F238E27FC236}">
                  <a16:creationId xmlns:a16="http://schemas.microsoft.com/office/drawing/2014/main" id="{60BAFB60-F48D-F04F-9BCF-4F717134D06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86437" y="1903067"/>
              <a:ext cx="379161" cy="405013"/>
            </a:xfrm>
            <a:prstGeom prst="rect">
              <a:avLst/>
            </a:prstGeom>
          </p:spPr>
        </p:pic>
        <p:cxnSp>
          <p:nvCxnSpPr>
            <p:cNvPr id="39" name="Connettore 1 38">
              <a:extLst>
                <a:ext uri="{FF2B5EF4-FFF2-40B4-BE49-F238E27FC236}">
                  <a16:creationId xmlns:a16="http://schemas.microsoft.com/office/drawing/2014/main" id="{A3E3DFF4-28D9-4B42-86FA-E6DF395938F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439923" y="2322779"/>
              <a:ext cx="4110037" cy="25336"/>
            </a:xfrm>
            <a:prstGeom prst="line">
              <a:avLst/>
            </a:prstGeom>
            <a:ln>
              <a:solidFill>
                <a:srgbClr val="C00000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0" name="object 2">
            <a:extLst>
              <a:ext uri="{FF2B5EF4-FFF2-40B4-BE49-F238E27FC236}">
                <a16:creationId xmlns:a16="http://schemas.microsoft.com/office/drawing/2014/main" id="{284151ED-9E3F-F24B-9D6C-FF23B40BE0FE}"/>
              </a:ext>
            </a:extLst>
          </p:cNvPr>
          <p:cNvSpPr txBox="1">
            <a:spLocks/>
          </p:cNvSpPr>
          <p:nvPr/>
        </p:nvSpPr>
        <p:spPr bwMode="auto">
          <a:xfrm>
            <a:off x="539552" y="1438769"/>
            <a:ext cx="8424936" cy="725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6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6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6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64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6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6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6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64" charset="-128"/>
              </a:defRPr>
            </a:lvl9pPr>
          </a:lstStyle>
          <a:p>
            <a:r>
              <a:rPr lang="it-IT" sz="2400" b="1" kern="1200" spc="-10" dirty="0">
                <a:solidFill>
                  <a:srgbClr val="A30939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QUANTO TEMPO OCCORRE PER ACCEDERE ALLO SFIN</a:t>
            </a:r>
            <a:endParaRPr lang="it-IT" sz="1600" kern="1200" spc="-10" dirty="0">
              <a:solidFill>
                <a:srgbClr val="A30939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0795C15A-2BF1-D249-A5F4-C05F801F086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0339485">
            <a:off x="128811" y="1012487"/>
            <a:ext cx="1253530" cy="556483"/>
          </a:xfrm>
          <a:prstGeom prst="rect">
            <a:avLst/>
          </a:prstGeom>
        </p:spPr>
      </p:pic>
      <p:sp>
        <p:nvSpPr>
          <p:cNvPr id="2" name="Freccia a destra 1">
            <a:extLst>
              <a:ext uri="{FF2B5EF4-FFF2-40B4-BE49-F238E27FC236}">
                <a16:creationId xmlns:a16="http://schemas.microsoft.com/office/drawing/2014/main" id="{278EE26D-7A48-440A-B23C-E6D8F320D408}"/>
              </a:ext>
            </a:extLst>
          </p:cNvPr>
          <p:cNvSpPr/>
          <p:nvPr/>
        </p:nvSpPr>
        <p:spPr bwMode="auto">
          <a:xfrm>
            <a:off x="395536" y="5598478"/>
            <a:ext cx="8157432" cy="293275"/>
          </a:xfrm>
          <a:prstGeom prst="rightArrow">
            <a:avLst>
              <a:gd name="adj1" fmla="val 50000"/>
              <a:gd name="adj2" fmla="val 58947"/>
            </a:avLst>
          </a:prstGeom>
          <a:solidFill>
            <a:srgbClr val="C4190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softEdge rad="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64" charset="-128"/>
            </a:endParaRPr>
          </a:p>
        </p:txBody>
      </p:sp>
      <p:sp>
        <p:nvSpPr>
          <p:cNvPr id="31" name="Rettangolo 30">
            <a:extLst>
              <a:ext uri="{FF2B5EF4-FFF2-40B4-BE49-F238E27FC236}">
                <a16:creationId xmlns:a16="http://schemas.microsoft.com/office/drawing/2014/main" id="{C4A0D513-3470-4A92-ABA6-591E2E954A0D}"/>
              </a:ext>
            </a:extLst>
          </p:cNvPr>
          <p:cNvSpPr/>
          <p:nvPr/>
        </p:nvSpPr>
        <p:spPr>
          <a:xfrm>
            <a:off x="3075504" y="5597759"/>
            <a:ext cx="257504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200" b="1" dirty="0">
                <a:solidFill>
                  <a:schemeClr val="bg1"/>
                </a:solidFill>
                <a:cs typeface="Arial" panose="020B0604020202020204" pitchFamily="34" charset="0"/>
              </a:rPr>
              <a:t>Totale max giorni  180</a:t>
            </a:r>
          </a:p>
        </p:txBody>
      </p:sp>
    </p:spTree>
    <p:extLst>
      <p:ext uri="{BB962C8B-B14F-4D97-AF65-F5344CB8AC3E}">
        <p14:creationId xmlns:p14="http://schemas.microsoft.com/office/powerpoint/2010/main" val="389722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6">
            <a:extLst>
              <a:ext uri="{FF2B5EF4-FFF2-40B4-BE49-F238E27FC236}">
                <a16:creationId xmlns:a16="http://schemas.microsoft.com/office/drawing/2014/main" id="{3CD75E26-BAB1-4665-97D9-99DE62E19164}"/>
              </a:ext>
            </a:extLst>
          </p:cNvPr>
          <p:cNvSpPr/>
          <p:nvPr/>
        </p:nvSpPr>
        <p:spPr>
          <a:xfrm>
            <a:off x="222016" y="2273359"/>
            <a:ext cx="8486911" cy="376815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rtlCol="0"/>
          <a:lstStyle/>
          <a:p>
            <a:pPr lvl="1"/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Presentazione della domanda, pena invalidità, mediante modulo on line su </a:t>
            </a:r>
            <a:r>
              <a:rPr lang="it-IT" sz="1600" dirty="0">
                <a:solidFill>
                  <a:srgbClr val="000000"/>
                </a:solidFill>
                <a:cs typeface="Arial" panose="020B0604020202020204" pitchFamily="34" charset="0"/>
              </a:rPr>
              <a:t>sito web dedicato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 </a:t>
            </a:r>
          </a:p>
          <a:p>
            <a:pPr lvl="1"/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Alla domanda è obbligatorio allegare:</a:t>
            </a:r>
          </a:p>
          <a:p>
            <a:pPr lvl="1"/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a)   Proposta Progettuale </a:t>
            </a:r>
          </a:p>
          <a:p>
            <a:pPr marL="800100" lvl="1" indent="-342900">
              <a:buAutoNum type="alphaLcParenR" startAt="2"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Dichiarazione di disponibilità a valutare la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concedibilità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 del Finanziamento Bancario, resa in conformità ad apposito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form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, rilasciata dalla Banca Finanziatrice prescelta tra quelle aderenti alla Convenzione, il cui elenco sarà pubblicato sui siti web di Sviluppo Campania, Regione Campania, Cassa Depositi e Prestiti e ABI. </a:t>
            </a:r>
          </a:p>
          <a:p>
            <a:pPr lvl="1"/>
            <a:endParaRPr lang="it-IT" sz="16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lvl="1"/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Le domande ed i relativi allegati possono essere inviati a partire dalle ore 12:00 del giorno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5 agosto 2020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 all’indirizzo </a:t>
            </a:r>
          </a:p>
          <a:p>
            <a:pPr lvl="1" algn="ctr"/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cs typeface="Arial" panose="020B0604020202020204" pitchFamily="34" charset="0"/>
              </a:rPr>
              <a:t>bandi.sviluppocampania.it</a:t>
            </a:r>
          </a:p>
          <a:p>
            <a:pPr lvl="1"/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" panose="020B0604020202020204" pitchFamily="34" charset="0"/>
            </a:endParaRPr>
          </a:p>
          <a:p>
            <a:pPr lvl="1"/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Sarà possibile registrarsi nell’apposita sezione del sito dal giorno </a:t>
            </a:r>
            <a:r>
              <a:rPr kumimoji="0" lang="it-IT" sz="1600" b="1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13 luglio 2020</a:t>
            </a:r>
          </a:p>
          <a:p>
            <a:pPr lvl="1"/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" panose="020B0604020202020204" pitchFamily="34" charset="0"/>
            </a:endParaRPr>
          </a:p>
          <a:p>
            <a:pPr lvl="1"/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" panose="020B0604020202020204" pitchFamily="34" charset="0"/>
            </a:endParaRPr>
          </a:p>
          <a:p>
            <a:pPr lvl="1"/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37" name="Segnaposto numero diapositiva 5">
            <a:extLst>
              <a:ext uri="{FF2B5EF4-FFF2-40B4-BE49-F238E27FC236}">
                <a16:creationId xmlns:a16="http://schemas.microsoft.com/office/drawing/2014/main" id="{112A7A30-7CB8-4CF6-8336-B4DB59EEF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36296" y="6318035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6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2BFD0278-FC45-8F4B-A508-570DF608A5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196752"/>
            <a:ext cx="864096" cy="864096"/>
          </a:xfrm>
          <a:prstGeom prst="rect">
            <a:avLst/>
          </a:prstGeom>
        </p:spPr>
      </p:pic>
      <p:sp>
        <p:nvSpPr>
          <p:cNvPr id="7" name="object 2">
            <a:extLst>
              <a:ext uri="{FF2B5EF4-FFF2-40B4-BE49-F238E27FC236}">
                <a16:creationId xmlns:a16="http://schemas.microsoft.com/office/drawing/2014/main" id="{BC527190-AD56-5048-A50D-6600909CC65F}"/>
              </a:ext>
            </a:extLst>
          </p:cNvPr>
          <p:cNvSpPr txBox="1">
            <a:spLocks/>
          </p:cNvSpPr>
          <p:nvPr/>
        </p:nvSpPr>
        <p:spPr bwMode="auto">
          <a:xfrm>
            <a:off x="1259632" y="1467916"/>
            <a:ext cx="7449295" cy="448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6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6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6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64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6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6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6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64" charset="-128"/>
              </a:defRPr>
            </a:lvl9pPr>
          </a:lstStyle>
          <a:p>
            <a:r>
              <a:rPr lang="it-IT" sz="2400" b="1" spc="-10" dirty="0">
                <a:solidFill>
                  <a:srgbClr val="A30939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COME SI ACCEDE ALLO </a:t>
            </a:r>
            <a:r>
              <a:rPr lang="it-IT" sz="2400" b="1" kern="1200" spc="-10" dirty="0">
                <a:solidFill>
                  <a:srgbClr val="A30939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SFIN</a:t>
            </a:r>
            <a:endParaRPr lang="it-IT" sz="1600" kern="1200" spc="-10" dirty="0">
              <a:solidFill>
                <a:srgbClr val="A30939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775861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zione vuota">
  <a:themeElements>
    <a:clrScheme name="Presentazione vuo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zione vuota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6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64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1200" b="1" dirty="0" smtClean="0">
            <a:solidFill>
              <a:schemeClr val="bg1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defRPr>
        </a:defPPr>
      </a:lstStyle>
    </a:txDef>
  </a:objectDefaults>
  <a:extraClrSchemeLst>
    <a:extraClrScheme>
      <a:clrScheme name="Presentazione vuo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7008</TotalTime>
  <Words>512</Words>
  <Application>Microsoft Office PowerPoint</Application>
  <PresentationFormat>Presentazione su schermo (4:3)</PresentationFormat>
  <Paragraphs>98</Paragraphs>
  <Slides>6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Presentazione vuota</vt:lpstr>
      <vt:lpstr>COSA È LO SFIN </vt:lpstr>
      <vt:lpstr>Presentazione standard di PowerPoint</vt:lpstr>
      <vt:lpstr>Presentazione standard di PowerPoint</vt:lpstr>
      <vt:lpstr>COME FUNZIONA LO SFIN</vt:lpstr>
      <vt:lpstr>Presentazione standard di PowerPoint</vt:lpstr>
      <vt:lpstr>Presentazione standard di PowerPoint</vt:lpstr>
    </vt:vector>
  </TitlesOfParts>
  <Company>Mirapromotion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Massimo Varrone</dc:creator>
  <cp:lastModifiedBy>Catello Santaniello</cp:lastModifiedBy>
  <cp:revision>678</cp:revision>
  <cp:lastPrinted>2020-07-08T15:11:58Z</cp:lastPrinted>
  <dcterms:modified xsi:type="dcterms:W3CDTF">2020-07-10T17:50:34Z</dcterms:modified>
</cp:coreProperties>
</file>