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8" r:id="rId3"/>
    <p:sldId id="358" r:id="rId4"/>
    <p:sldId id="359" r:id="rId5"/>
    <p:sldId id="365" r:id="rId6"/>
    <p:sldId id="366" r:id="rId7"/>
    <p:sldId id="367" r:id="rId8"/>
    <p:sldId id="370" r:id="rId9"/>
    <p:sldId id="368" r:id="rId10"/>
    <p:sldId id="369" r:id="rId11"/>
  </p:sldIdLst>
  <p:sldSz cx="18288000" cy="10287000"/>
  <p:notesSz cx="7099300" cy="1023461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4839">
          <p15:clr>
            <a:srgbClr val="A4A3A4"/>
          </p15:clr>
        </p15:guide>
        <p15:guide id="4" pos="7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BB271C"/>
    <a:srgbClr val="C91717"/>
    <a:srgbClr val="999A98"/>
    <a:srgbClr val="0E6C45"/>
    <a:srgbClr val="C91617"/>
    <a:srgbClr val="007D57"/>
    <a:srgbClr val="D52B1E"/>
    <a:srgbClr val="46494C"/>
    <a:srgbClr val="E62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 autoAdjust="0"/>
    <p:restoredTop sz="95280" autoAdjust="0"/>
  </p:normalViewPr>
  <p:slideViewPr>
    <p:cSldViewPr snapToGrid="0">
      <p:cViewPr varScale="1">
        <p:scale>
          <a:sx n="53" d="100"/>
          <a:sy n="53" d="100"/>
        </p:scale>
        <p:origin x="101" y="125"/>
      </p:cViewPr>
      <p:guideLst>
        <p:guide orient="horz" pos="3226"/>
        <p:guide pos="4838"/>
        <p:guide orient="horz" pos="4839"/>
        <p:guide pos="7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4696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2T09:58:28.78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2T10:23:30.465" idx="2">
    <p:pos x="10" y="10"/>
    <p:text>
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3D3551B-4342-4390-915E-8C9F8CBF86F2}" type="datetimeFigureOut">
              <a:rPr lang="ru-RU" smtClean="0"/>
              <a:t>17.07.2020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B1B4F76-9B05-4F12-BC35-5F054D4AB2B2}" type="slidenum">
              <a:rPr lang="ru-RU" smtClean="0"/>
              <a:t>‹N›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44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01DF2CA-16AC-4A6F-BA76-83467214A317}" type="datetimeFigureOut">
              <a:rPr lang="ru-RU" smtClean="0"/>
              <a:t>17.07.2020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E284C95-AC36-47D7-BA46-D13F2CF6C509}" type="slidenum">
              <a:rPr lang="ru-RU" smtClean="0"/>
              <a:t>‹N›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6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5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Servizi per crescere «…di norma si raccomanda di richiederli una sola volta nell’arco di un anno solare…» per esempio qualora dovesse esserci un cambiamento repentino dell’economia e/o nuovo accordo commerciale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25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0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01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1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44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it/it/servizi/scontistica-vigore/accordi-istituzionali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ttern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7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1453414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77377" y="5501657"/>
            <a:ext cx="5933247" cy="56269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1800"/>
              </a:spcBef>
              <a:buNone/>
            </a:pPr>
            <a:r>
              <a:rPr lang="en-US" sz="1700" dirty="0">
                <a:solidFill>
                  <a:schemeClr val="bg1"/>
                </a:solidFill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THE POWERPOINT PRESENTATION</a:t>
            </a:r>
            <a:endParaRPr lang="ru-RU" sz="1700" dirty="0">
              <a:solidFill>
                <a:schemeClr val="bg1"/>
              </a:solidFill>
              <a:latin typeface="Lora" panose="02000503000000020004" pitchFamily="2" charset="-52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03080" y="6168174"/>
            <a:ext cx="12720872" cy="3623589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it-IT" sz="48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IL NUOVO CATALOGO DEI SERVIZI </a:t>
            </a:r>
          </a:p>
          <a:p>
            <a:pPr algn="ctr">
              <a:lnSpc>
                <a:spcPct val="110000"/>
              </a:lnSpc>
            </a:pPr>
            <a:endParaRPr lang="it-IT" sz="22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  <a:p>
            <a:pPr algn="ctr">
              <a:lnSpc>
                <a:spcPct val="110000"/>
              </a:lnSpc>
            </a:pPr>
            <a:endParaRPr lang="it-IT" sz="22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  <a:p>
            <a:pPr algn="ctr">
              <a:lnSpc>
                <a:spcPct val="110000"/>
              </a:lnSpc>
            </a:pPr>
            <a:endParaRPr lang="it-IT" sz="22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it-IT" sz="22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483" y="2617996"/>
            <a:ext cx="4028067" cy="207157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88920" y="5334797"/>
            <a:ext cx="7035231" cy="188152"/>
            <a:chOff x="5479470" y="5656304"/>
            <a:chExt cx="7035231" cy="1881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859004" y="5750380"/>
              <a:ext cx="6282196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479470" y="5656304"/>
              <a:ext cx="188152" cy="188152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2326549" y="5656304"/>
              <a:ext cx="188152" cy="188152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2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10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70312" y="825727"/>
            <a:ext cx="11192836" cy="1022468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Come richiedere i Servizi? </a:t>
            </a:r>
            <a:endParaRPr lang="ru-RU" sz="60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2127627" y="2717541"/>
            <a:ext cx="146782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Registrandosi gratuitamente sul sito dell’ICE-Agenzia le aziende possono inoltrare le richieste di servizi agli uffici ICE competenti direttamente online nelle sezioni Catalogo online e Area Clienti del sito.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Le richieste di servizi possono essere inoltrate via e-mail, contattando i singoli Uffici esteri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I partner aggregatori di imprese possono richiedere via e-mail servizi per gruppi di aziende loro associate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9A27B0-B0FB-1740-BA7B-D642D465E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" y="2585910"/>
            <a:ext cx="1274584" cy="15822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D84EAA-E147-AC49-B8F2-B93334483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6" y="5102562"/>
            <a:ext cx="1079759" cy="12316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AB2D0FA-A31E-9B4B-9B68-2CC4ABDCD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1" y="7593405"/>
            <a:ext cx="1038870" cy="55091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392" y="711265"/>
            <a:ext cx="1281490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131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27112" y="7660919"/>
            <a:ext cx="12756287" cy="2626081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800" b="1" spc="150" dirty="0">
              <a:solidFill>
                <a:srgbClr val="FFFFFF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5" y="697850"/>
            <a:ext cx="2006463" cy="10323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5" y="0"/>
            <a:ext cx="18289585" cy="103092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99657" y="3884941"/>
            <a:ext cx="12888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Servizi dell’Agenzia-ICE  per l’internazionalizzazione 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99" y="704906"/>
            <a:ext cx="200575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1230536" y="5295757"/>
            <a:ext cx="5308178" cy="262079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1800" dirty="0">
              <a:solidFill>
                <a:srgbClr val="75787B"/>
              </a:solidFill>
              <a:latin typeface="Arial"/>
              <a:ea typeface="Karla" pitchFamily="2" charset="0"/>
              <a:cs typeface="Arial"/>
            </a:endParaRPr>
          </a:p>
        </p:txBody>
      </p:sp>
      <p:sp>
        <p:nvSpPr>
          <p:cNvPr id="18" name="Прямоугольник 2"/>
          <p:cNvSpPr/>
          <p:nvPr/>
        </p:nvSpPr>
        <p:spPr>
          <a:xfrm>
            <a:off x="17259100" y="9510782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F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3</a:t>
            </a:fld>
            <a:endParaRPr lang="ru-RU" sz="2100" dirty="0">
              <a:solidFill>
                <a:srgbClr val="75787F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4" y="478413"/>
            <a:ext cx="1991251" cy="10240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EDF4DC-859C-D446-8867-7B5BA1A752A5}"/>
              </a:ext>
            </a:extLst>
          </p:cNvPr>
          <p:cNvSpPr txBox="1"/>
          <p:nvPr/>
        </p:nvSpPr>
        <p:spPr>
          <a:xfrm>
            <a:off x="646990" y="2081654"/>
            <a:ext cx="1699402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La nuova </a:t>
            </a:r>
            <a:r>
              <a:rPr lang="it-IT" sz="3200" i="1" dirty="0"/>
              <a:t>policy</a:t>
            </a:r>
            <a:r>
              <a:rPr lang="it-IT" sz="3200" dirty="0"/>
              <a:t> a favore della maggiore gratuità dei servizi ha come obiettivo quello di supportare le nostre imprese in questa delicata fase economica, acuita dall'emergenza Covid-19, nonché dalla necessità di incrementare il numero delle imprese esportatrici, intercettando anche le aziende "zero export" per accompagnarle con successo nel percorso di internazionalizzazione. 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605EE-34A5-9E45-8EF9-3ABD83898AA3}"/>
              </a:ext>
            </a:extLst>
          </p:cNvPr>
          <p:cNvSpPr txBox="1"/>
          <p:nvPr/>
        </p:nvSpPr>
        <p:spPr>
          <a:xfrm>
            <a:off x="3167655" y="621286"/>
            <a:ext cx="1438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spc="150" dirty="0">
                <a:latin typeface="Arial"/>
                <a:cs typeface="Arial"/>
              </a:rPr>
              <a:t>L’Agenzia-ICE al fianco delle imprese italiane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B4D024-9022-2A46-AD5B-7F991CA4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756"/>
            <a:ext cx="18288000" cy="5482244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CF0D659-3A2A-114B-9D95-FEAA93AB5F62}"/>
              </a:ext>
            </a:extLst>
          </p:cNvPr>
          <p:cNvSpPr/>
          <p:nvPr/>
        </p:nvSpPr>
        <p:spPr>
          <a:xfrm>
            <a:off x="298354" y="1697785"/>
            <a:ext cx="17632807" cy="2792420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415211" y="586754"/>
            <a:ext cx="2296271" cy="474738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500" b="1" spc="150" dirty="0">
              <a:solidFill>
                <a:srgbClr val="999A98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4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6110868" y="2616435"/>
            <a:ext cx="8229600" cy="1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5419CD-A13D-1B49-9A03-9BE600088E3D}"/>
              </a:ext>
            </a:extLst>
          </p:cNvPr>
          <p:cNvSpPr txBox="1"/>
          <p:nvPr/>
        </p:nvSpPr>
        <p:spPr>
          <a:xfrm>
            <a:off x="2989342" y="6044581"/>
            <a:ext cx="386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271C"/>
                </a:solidFill>
              </a:rPr>
              <a:t>Servizi per Conoscere</a:t>
            </a:r>
          </a:p>
        </p:txBody>
      </p:sp>
      <p:pic>
        <p:nvPicPr>
          <p:cNvPr id="25" name="Picture 40">
            <a:extLst>
              <a:ext uri="{FF2B5EF4-FFF2-40B4-BE49-F238E27FC236}">
                <a16:creationId xmlns:a16="http://schemas.microsoft.com/office/drawing/2014/main" id="{20690943-B0E5-BE4A-9EF3-D9A32B71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19" y="5804220"/>
            <a:ext cx="1133507" cy="10654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3FA18C-62C0-E04F-84D2-CC2B0900B269}"/>
              </a:ext>
            </a:extLst>
          </p:cNvPr>
          <p:cNvSpPr txBox="1"/>
          <p:nvPr/>
        </p:nvSpPr>
        <p:spPr>
          <a:xfrm>
            <a:off x="12375444" y="6048043"/>
            <a:ext cx="393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271C"/>
                </a:solidFill>
              </a:rPr>
              <a:t>Servizi per Crescere </a:t>
            </a:r>
          </a:p>
        </p:txBody>
      </p:sp>
      <p:pic>
        <p:nvPicPr>
          <p:cNvPr id="26" name="Picture 43">
            <a:extLst>
              <a:ext uri="{FF2B5EF4-FFF2-40B4-BE49-F238E27FC236}">
                <a16:creationId xmlns:a16="http://schemas.microsoft.com/office/drawing/2014/main" id="{9FBABEBB-F673-4344-BAE0-B7689DDB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987" y="5918478"/>
            <a:ext cx="896769" cy="8369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2DE450-4F8B-0B40-9242-A8D9C93AE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49" y="480850"/>
            <a:ext cx="12919954" cy="42435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85D79D-5921-D245-AE93-6CF10822338F}"/>
              </a:ext>
            </a:extLst>
          </p:cNvPr>
          <p:cNvSpPr txBox="1"/>
          <p:nvPr/>
        </p:nvSpPr>
        <p:spPr>
          <a:xfrm>
            <a:off x="1227135" y="7011365"/>
            <a:ext cx="675764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20 servizi gratuiti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 tutte le aziende che vogliono avviare o approfondire la conoscenza dei mercati esteri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DE46C0-7BFB-874D-898E-AAC57D6B95B1}"/>
              </a:ext>
            </a:extLst>
          </p:cNvPr>
          <p:cNvSpPr txBox="1"/>
          <p:nvPr/>
        </p:nvSpPr>
        <p:spPr>
          <a:xfrm>
            <a:off x="10039967" y="7000145"/>
            <a:ext cx="702089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8 servizi a corrispettivo</a:t>
            </a:r>
          </a:p>
          <a:p>
            <a:pPr algn="ctr"/>
            <a:r>
              <a:rPr lang="it-IT" sz="2800" b="1" dirty="0"/>
              <a:t>personalizzati ad alto valore aggiunto</a:t>
            </a:r>
          </a:p>
          <a:p>
            <a:endParaRPr lang="it-IT" dirty="0"/>
          </a:p>
          <a:p>
            <a:pPr algn="ctr"/>
            <a:r>
              <a:rPr lang="it-IT" dirty="0"/>
              <a:t>per aiutare le aziende a sviluppare il loro business nel mondo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DAC9764-FCFC-DF47-AA1C-AE56CF13E0BE}"/>
              </a:ext>
            </a:extLst>
          </p:cNvPr>
          <p:cNvSpPr/>
          <p:nvPr/>
        </p:nvSpPr>
        <p:spPr>
          <a:xfrm>
            <a:off x="931123" y="5533371"/>
            <a:ext cx="7407755" cy="3886502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8AA4E32-233B-714F-AC77-7E9783647700}"/>
              </a:ext>
            </a:extLst>
          </p:cNvPr>
          <p:cNvSpPr/>
          <p:nvPr/>
        </p:nvSpPr>
        <p:spPr>
          <a:xfrm>
            <a:off x="9802433" y="5533371"/>
            <a:ext cx="7407755" cy="3886502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0281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5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53816" y="685943"/>
            <a:ext cx="12292870" cy="1100406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Servizi per Conoscere </a:t>
            </a:r>
            <a:endParaRPr lang="ru-RU" sz="60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5756142" y="2283056"/>
            <a:ext cx="8229600" cy="1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5" name="Picture 40">
            <a:extLst>
              <a:ext uri="{FF2B5EF4-FFF2-40B4-BE49-F238E27FC236}">
                <a16:creationId xmlns:a16="http://schemas.microsoft.com/office/drawing/2014/main" id="{20690943-B0E5-BE4A-9EF3-D9A32B71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17" y="685943"/>
            <a:ext cx="1006131" cy="9089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8FB844-A125-EB4E-9306-6EF6A828E31F}"/>
              </a:ext>
            </a:extLst>
          </p:cNvPr>
          <p:cNvSpPr txBox="1"/>
          <p:nvPr/>
        </p:nvSpPr>
        <p:spPr>
          <a:xfrm>
            <a:off x="1055128" y="4051619"/>
            <a:ext cx="72482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BB271C"/>
                </a:solidFill>
              </a:rPr>
              <a:t>Servizi online</a:t>
            </a:r>
          </a:p>
          <a:p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Notizie dal mondo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Info mercati esteri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Note informative sui mercati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Opportunità commerciali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Anteprima grandi progetti e gare internazionali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Finanziamenti internazionali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Export </a:t>
            </a:r>
            <a:r>
              <a:rPr lang="it-IT" dirty="0" err="1"/>
              <a:t>tips</a:t>
            </a: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Statistiche di commercio estero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Vetrine online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Schede prodotto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6EE90D1-984B-9B43-9C69-746288929E19}"/>
              </a:ext>
            </a:extLst>
          </p:cNvPr>
          <p:cNvSpPr txBox="1"/>
          <p:nvPr/>
        </p:nvSpPr>
        <p:spPr>
          <a:xfrm>
            <a:off x="10838985" y="4951142"/>
            <a:ext cx="5843239" cy="133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C1DA1BE-7622-B24D-AE0B-BC5E5BD7CE75}"/>
              </a:ext>
            </a:extLst>
          </p:cNvPr>
          <p:cNvSpPr txBox="1"/>
          <p:nvPr/>
        </p:nvSpPr>
        <p:spPr>
          <a:xfrm>
            <a:off x="9471582" y="4090146"/>
            <a:ext cx="81939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BB271C"/>
                </a:solidFill>
              </a:rPr>
              <a:t>Servizi gestiti dalla rete ICE-Agenzia nel mondo</a:t>
            </a:r>
          </a:p>
          <a:p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Informazioni generali e di primo orientamento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Consulto online su prenotazione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Il tuo prodotto sul mercato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Profili operatori esteri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Elenchi professionisti locali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Statistiche di commercio estero personalizzate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Informazioni doganali, fiscali, legali e valutarie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Ricerche di mercato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Soluzione controversie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Partecipazione a gare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9BF2B2-CC75-4049-88A0-3F8D3915D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17" y="2283056"/>
            <a:ext cx="1251913" cy="15540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E967E0-8D85-C340-9316-ADB462BBD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00" y="2467604"/>
            <a:ext cx="1352342" cy="1333022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89A8B67-57D1-A942-AF08-E72B3FD48930}"/>
              </a:ext>
            </a:extLst>
          </p:cNvPr>
          <p:cNvSpPr/>
          <p:nvPr/>
        </p:nvSpPr>
        <p:spPr>
          <a:xfrm>
            <a:off x="3678865" y="511175"/>
            <a:ext cx="10306877" cy="1333022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546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6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9222" y="825727"/>
            <a:ext cx="9298124" cy="1022468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Servizi per Crescere 1</a:t>
            </a:r>
            <a:endParaRPr lang="ru-RU" sz="60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5756142" y="2283056"/>
            <a:ext cx="8229600" cy="1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8FB844-A125-EB4E-9306-6EF6A828E31F}"/>
              </a:ext>
            </a:extLst>
          </p:cNvPr>
          <p:cNvSpPr txBox="1"/>
          <p:nvPr/>
        </p:nvSpPr>
        <p:spPr>
          <a:xfrm>
            <a:off x="1797781" y="2413778"/>
            <a:ext cx="153414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3600" dirty="0"/>
              <a:t>             Informazioni riservate su imprese estere </a:t>
            </a:r>
          </a:p>
          <a:p>
            <a:endParaRPr lang="it-IT" dirty="0"/>
          </a:p>
          <a:p>
            <a:r>
              <a:rPr lang="it-IT" sz="3600" dirty="0"/>
              <a:t>             Servizi di consulenza avanzata</a:t>
            </a:r>
          </a:p>
          <a:p>
            <a:r>
              <a:rPr lang="it-IT" sz="3600" dirty="0"/>
              <a:t>         </a:t>
            </a:r>
          </a:p>
          <a:p>
            <a:r>
              <a:rPr lang="it-IT" sz="3600" dirty="0"/>
              <a:t>             Organizzazione di eventi e partecipazione a manifestazioni promozionali</a:t>
            </a:r>
          </a:p>
          <a:p>
            <a:r>
              <a:rPr lang="it-IT" sz="3600" dirty="0"/>
              <a:t>               </a:t>
            </a:r>
          </a:p>
          <a:p>
            <a:r>
              <a:rPr lang="it-IT" sz="3600" dirty="0"/>
              <a:t>             Organizzazione di business tour in Italia </a:t>
            </a:r>
          </a:p>
          <a:p>
            <a:endParaRPr lang="it-IT" sz="3600" dirty="0"/>
          </a:p>
          <a:p>
            <a:r>
              <a:rPr lang="it-IT" sz="3600" dirty="0"/>
              <a:t>             Servizi formativi per grandi clienti, gruppi di imprese aziende e giovani</a:t>
            </a:r>
          </a:p>
          <a:p>
            <a:r>
              <a:rPr lang="it-IT" sz="3600" dirty="0"/>
              <a:t>      </a:t>
            </a:r>
          </a:p>
          <a:p>
            <a:r>
              <a:rPr lang="it-IT" sz="3600" dirty="0"/>
              <a:t>                        </a:t>
            </a:r>
            <a:endParaRPr lang="it-IT" dirty="0"/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AA2310AD-B198-D24C-B1C6-81423C42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081" y="960826"/>
            <a:ext cx="858761" cy="6765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C80CE3-F782-6744-A44A-6B16C5A5B28A}"/>
              </a:ext>
            </a:extLst>
          </p:cNvPr>
          <p:cNvSpPr txBox="1"/>
          <p:nvPr/>
        </p:nvSpPr>
        <p:spPr>
          <a:xfrm>
            <a:off x="10377558" y="8877086"/>
            <a:ext cx="7173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06830BB-A4D0-DA40-B5D4-8013CCDC1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27" y="2416040"/>
            <a:ext cx="961926" cy="11442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6FA23F-D286-FE4E-B690-D6F9DB2ED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5" y="5920421"/>
            <a:ext cx="970229" cy="10720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408AE21-8570-CE4C-8264-ECC6DF547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8" y="7057813"/>
            <a:ext cx="1181109" cy="1086077"/>
          </a:xfrm>
          <a:prstGeom prst="rect">
            <a:avLst/>
          </a:prstGeom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6330A42-68DB-FA41-AE3A-30625BDFF9F5}"/>
              </a:ext>
            </a:extLst>
          </p:cNvPr>
          <p:cNvSpPr/>
          <p:nvPr/>
        </p:nvSpPr>
        <p:spPr>
          <a:xfrm>
            <a:off x="3775898" y="669648"/>
            <a:ext cx="10599321" cy="1333022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741" y="3592868"/>
            <a:ext cx="932769" cy="11095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48" y="4749158"/>
            <a:ext cx="945356" cy="11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333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7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8038" y="736190"/>
            <a:ext cx="8917704" cy="1022468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Servizi per Crescere 2 </a:t>
            </a:r>
            <a:endParaRPr lang="ru-RU" sz="60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5756142" y="2283056"/>
            <a:ext cx="8229600" cy="1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8FB844-A125-EB4E-9306-6EF6A828E31F}"/>
              </a:ext>
            </a:extLst>
          </p:cNvPr>
          <p:cNvSpPr txBox="1"/>
          <p:nvPr/>
        </p:nvSpPr>
        <p:spPr>
          <a:xfrm>
            <a:off x="1572143" y="3550505"/>
            <a:ext cx="806707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Ricerca clienti e partner esteri</a:t>
            </a:r>
          </a:p>
          <a:p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Ricerca investitore estero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Utilizzo strutture ICE (per un massimo di 3 giorni per anno solare)</a:t>
            </a:r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AA2310AD-B198-D24C-B1C6-81423C42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24" y="891983"/>
            <a:ext cx="871634" cy="68673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80F575A-BD58-EA43-AD76-D406AD628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9" y="4274282"/>
            <a:ext cx="1158955" cy="173843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BF9A639-6D42-5347-986F-F19CDF391A83}"/>
              </a:ext>
            </a:extLst>
          </p:cNvPr>
          <p:cNvSpPr/>
          <p:nvPr/>
        </p:nvSpPr>
        <p:spPr>
          <a:xfrm>
            <a:off x="11314550" y="3421777"/>
            <a:ext cx="56899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Questi servizi diventano </a:t>
            </a:r>
            <a:r>
              <a:rPr lang="it-IT" sz="2800" b="1" dirty="0"/>
              <a:t>gratuiti </a:t>
            </a:r>
            <a:r>
              <a:rPr lang="it-IT" sz="2800" dirty="0"/>
              <a:t>al verificarsi contestuale di due condizioni: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L’azienda richiedente deve avere </a:t>
            </a:r>
            <a:r>
              <a:rPr lang="it-IT" sz="2800" u="sng" dirty="0"/>
              <a:t>fino a 100 dipendenti</a:t>
            </a:r>
          </a:p>
          <a:p>
            <a:endParaRPr lang="it-IT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servizio deve essere richiesto </a:t>
            </a:r>
            <a:r>
              <a:rPr lang="it-IT" sz="2800" u="sng" dirty="0"/>
              <a:t>direttamente dall’azienda </a:t>
            </a:r>
            <a:r>
              <a:rPr lang="it-IT" sz="2800" dirty="0"/>
              <a:t>e non tramite intermediari, consulenti e simili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78536D4-3991-7841-A429-6B2174B6E6EC}"/>
              </a:ext>
            </a:extLst>
          </p:cNvPr>
          <p:cNvSpPr/>
          <p:nvPr/>
        </p:nvSpPr>
        <p:spPr>
          <a:xfrm>
            <a:off x="3669572" y="580913"/>
            <a:ext cx="10599321" cy="1333022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29E9D76F-4968-E047-9CD5-FDB07F210A89}"/>
              </a:ext>
            </a:extLst>
          </p:cNvPr>
          <p:cNvSpPr/>
          <p:nvPr/>
        </p:nvSpPr>
        <p:spPr>
          <a:xfrm>
            <a:off x="8774943" y="3227590"/>
            <a:ext cx="1457537" cy="4477649"/>
          </a:xfrm>
          <a:prstGeom prst="rightBrace">
            <a:avLst/>
          </a:prstGeom>
          <a:ln w="50800">
            <a:solidFill>
              <a:srgbClr val="BB2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821D97C-7A2D-204A-8703-DC2BBBA3C5F3}"/>
              </a:ext>
            </a:extLst>
          </p:cNvPr>
          <p:cNvSpPr/>
          <p:nvPr/>
        </p:nvSpPr>
        <p:spPr>
          <a:xfrm>
            <a:off x="10660566" y="3227590"/>
            <a:ext cx="7365339" cy="4776354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8872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8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88337" y="2925321"/>
            <a:ext cx="6691622" cy="935184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    Servizi per Crescere</a:t>
            </a:r>
            <a:endParaRPr lang="ru-RU" sz="38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6" y="370489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10853912" y="3032354"/>
            <a:ext cx="6697451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</a:pPr>
            <a:r>
              <a:rPr lang="it-IT" sz="3800" b="1" spc="150" dirty="0">
                <a:solidFill>
                  <a:srgbClr val="75787B"/>
                </a:solidFill>
                <a:latin typeface="Arial"/>
                <a:cs typeface="Arial"/>
              </a:rPr>
              <a:t>Servizi per Conoscere </a:t>
            </a:r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AA2310AD-B198-D24C-B1C6-81423C422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49" y="2921346"/>
            <a:ext cx="896323" cy="582096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78536D4-3991-7841-A429-6B2174B6E6EC}"/>
              </a:ext>
            </a:extLst>
          </p:cNvPr>
          <p:cNvSpPr/>
          <p:nvPr/>
        </p:nvSpPr>
        <p:spPr>
          <a:xfrm>
            <a:off x="452356" y="4263724"/>
            <a:ext cx="8537368" cy="4940560"/>
          </a:xfrm>
          <a:prstGeom prst="roundRect">
            <a:avLst/>
          </a:prstGeom>
          <a:noFill/>
          <a:ln w="762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40">
            <a:extLst>
              <a:ext uri="{FF2B5EF4-FFF2-40B4-BE49-F238E27FC236}">
                <a16:creationId xmlns:a16="http://schemas.microsoft.com/office/drawing/2014/main" id="{941EF8E4-9140-0442-AC36-E5274A1FB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163" y="2841597"/>
            <a:ext cx="734392" cy="741594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E4D8459-8114-7943-B22B-44655CABCE13}"/>
              </a:ext>
            </a:extLst>
          </p:cNvPr>
          <p:cNvSpPr/>
          <p:nvPr/>
        </p:nvSpPr>
        <p:spPr>
          <a:xfrm>
            <a:off x="452356" y="2707160"/>
            <a:ext cx="8638241" cy="116065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D97667-D1EA-E441-A191-90D88B2B0B6E}"/>
              </a:ext>
            </a:extLst>
          </p:cNvPr>
          <p:cNvSpPr txBox="1"/>
          <p:nvPr/>
        </p:nvSpPr>
        <p:spPr>
          <a:xfrm>
            <a:off x="10441996" y="4485515"/>
            <a:ext cx="6697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Gratuiti per tutte le categorie di richiedenti </a:t>
            </a:r>
            <a:r>
              <a:rPr lang="it-IT" sz="3000" dirty="0"/>
              <a:t>compresi quindi intermediari e consulenti e </a:t>
            </a:r>
            <a:r>
              <a:rPr lang="it-IT" sz="3000" u="sng" dirty="0"/>
              <a:t>senza limiti di numero di richieste per mercato e singolo cliente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E4FC31-5944-524E-AEEA-397AF2681AA1}"/>
              </a:ext>
            </a:extLst>
          </p:cNvPr>
          <p:cNvSpPr txBox="1"/>
          <p:nvPr/>
        </p:nvSpPr>
        <p:spPr>
          <a:xfrm>
            <a:off x="1187851" y="4526080"/>
            <a:ext cx="76943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I servizi </a:t>
            </a:r>
            <a:r>
              <a:rPr lang="it-IT" sz="3000" b="1" dirty="0"/>
              <a:t>Ricerca clienti e partner esteri </a:t>
            </a:r>
            <a:r>
              <a:rPr lang="it-IT" sz="3000" dirty="0"/>
              <a:t>e  </a:t>
            </a:r>
            <a:r>
              <a:rPr lang="it-IT" sz="3000" b="1" dirty="0"/>
              <a:t>Ricerca investitore estero, gratuiti per aziende fino a 100 dipendenti, </a:t>
            </a:r>
            <a:r>
              <a:rPr lang="it-IT" sz="3000" dirty="0"/>
              <a:t>di norma si raccomanda </a:t>
            </a:r>
          </a:p>
          <a:p>
            <a:r>
              <a:rPr lang="it-IT" sz="3000" dirty="0"/>
              <a:t>di richiederli per lo stesso prodotto/mercato </a:t>
            </a:r>
            <a:r>
              <a:rPr lang="it-IT" sz="3000" b="1" dirty="0"/>
              <a:t>una sola volta nell’arco di un anno solare</a:t>
            </a:r>
            <a:r>
              <a:rPr lang="it-IT" sz="3000" dirty="0"/>
              <a:t>.</a:t>
            </a:r>
          </a:p>
          <a:p>
            <a:endParaRPr lang="it-IT" sz="3000" dirty="0"/>
          </a:p>
          <a:p>
            <a:r>
              <a:rPr lang="it-IT" sz="3000" dirty="0"/>
              <a:t>La richiesta dello stesso servizio in tempi ravvicinati e su molti mercati risulterebbe improduttiva per l’impresa.</a:t>
            </a:r>
          </a:p>
          <a:p>
            <a:endParaRPr lang="it-IT" sz="2800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7AF1334-3419-4B4B-86B2-55A09381D841}"/>
              </a:ext>
            </a:extLst>
          </p:cNvPr>
          <p:cNvSpPr/>
          <p:nvPr/>
        </p:nvSpPr>
        <p:spPr>
          <a:xfrm>
            <a:off x="3622869" y="596108"/>
            <a:ext cx="12773401" cy="1216984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B6D588F-B558-5248-9A6D-7B2D3297D06D}"/>
              </a:ext>
            </a:extLst>
          </p:cNvPr>
          <p:cNvSpPr txBox="1"/>
          <p:nvPr/>
        </p:nvSpPr>
        <p:spPr>
          <a:xfrm flipH="1">
            <a:off x="4054818" y="666710"/>
            <a:ext cx="11909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spc="150" dirty="0">
                <a:solidFill>
                  <a:srgbClr val="75787B"/>
                </a:solidFill>
                <a:latin typeface="Arial"/>
                <a:cs typeface="Arial"/>
              </a:rPr>
              <a:t>Gratuità dei servizi 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386452F3-A04A-AA4B-8E4C-59AAE260E32B}"/>
              </a:ext>
            </a:extLst>
          </p:cNvPr>
          <p:cNvSpPr/>
          <p:nvPr/>
        </p:nvSpPr>
        <p:spPr>
          <a:xfrm>
            <a:off x="10226578" y="2713441"/>
            <a:ext cx="7505301" cy="1216985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9C7E70D6-EEE8-764D-8B17-4665292B6D80}"/>
              </a:ext>
            </a:extLst>
          </p:cNvPr>
          <p:cNvSpPr/>
          <p:nvPr/>
        </p:nvSpPr>
        <p:spPr>
          <a:xfrm>
            <a:off x="10226578" y="4249339"/>
            <a:ext cx="7275492" cy="2292633"/>
          </a:xfrm>
          <a:prstGeom prst="roundRect">
            <a:avLst/>
          </a:prstGeom>
          <a:noFill/>
          <a:ln w="38100">
            <a:solidFill>
              <a:srgbClr val="BB2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941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/>
          <p:nvPr/>
        </p:nvSpPr>
        <p:spPr>
          <a:xfrm>
            <a:off x="17337977" y="9419873"/>
            <a:ext cx="426773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algn="r"/>
            <a:fld id="{149B6D55-4680-4DC5-B665-330CCBA60EFE}" type="slidenum">
              <a:rPr lang="ru-RU" sz="210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pPr algn="r"/>
              <a:t>9</a:t>
            </a:fld>
            <a:endParaRPr lang="ru-RU" sz="210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57776" y="825727"/>
            <a:ext cx="4812736" cy="1022468"/>
          </a:xfrm>
          <a:prstGeom prst="rect">
            <a:avLst/>
          </a:prstGeom>
        </p:spPr>
        <p:txBody>
          <a:bodyPr lIns="137160" tIns="68580" rIns="137160" bIns="685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spc="150" dirty="0" err="1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Scontistica</a:t>
            </a:r>
            <a:r>
              <a:rPr lang="it-IT" sz="6000" b="1" spc="150" dirty="0">
                <a:solidFill>
                  <a:srgbClr val="75787B"/>
                </a:solidFill>
                <a:latin typeface="Arial"/>
                <a:ea typeface="Lato" panose="020F0502020204030203" pitchFamily="34" charset="0"/>
                <a:cs typeface="Arial"/>
              </a:rPr>
              <a:t> </a:t>
            </a:r>
            <a:endParaRPr lang="ru-RU" sz="6000" b="1" spc="150" dirty="0">
              <a:solidFill>
                <a:srgbClr val="75787B"/>
              </a:solidFill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" y="824123"/>
            <a:ext cx="1991251" cy="10240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DDFC57-0217-8444-B1F9-363B03D510D1}"/>
              </a:ext>
            </a:extLst>
          </p:cNvPr>
          <p:cNvSpPr txBox="1"/>
          <p:nvPr/>
        </p:nvSpPr>
        <p:spPr>
          <a:xfrm>
            <a:off x="1572143" y="2217903"/>
            <a:ext cx="1550641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Le aziende associate con enti aggregatori di imprese, che hanno siglato accordi con ICE-Agenzia, usufruiscono di sconti in percentuali variabili </a:t>
            </a:r>
            <a:r>
              <a:rPr lang="it-IT" sz="3200" b="1" dirty="0"/>
              <a:t>sull’acquisto di servizi a catalogo effettuati tramite i partner</a:t>
            </a:r>
            <a:r>
              <a:rPr lang="it-IT" sz="3200" dirty="0"/>
              <a:t> (esclusi i costi esterni), lì dove specificamente previsto dagli accordi stessi. L’elenco dei partner aggregatori di imprese è consultabile alla </a:t>
            </a:r>
            <a:r>
              <a:rPr lang="it-IT" sz="3200" dirty="0">
                <a:hlinkClick r:id="rId3"/>
              </a:rPr>
              <a:t>pagina Accordi istituzionali.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Le aziende </a:t>
            </a:r>
            <a:r>
              <a:rPr lang="it-IT" sz="3200" b="1" dirty="0"/>
              <a:t>"Startup innovative"</a:t>
            </a:r>
            <a:r>
              <a:rPr lang="it-IT" sz="3200" dirty="0"/>
              <a:t> e le </a:t>
            </a:r>
            <a:r>
              <a:rPr lang="it-IT" sz="3200" b="1" dirty="0"/>
              <a:t>"PMI innovative" </a:t>
            </a:r>
            <a:r>
              <a:rPr lang="it-IT" sz="3200" dirty="0"/>
              <a:t>beneficiano di uno sconto del 30% sull'acquisto dei servizi a catalogo (esclusi i costi esterni).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 l'azienda cliente, che si è registrata nel nostro portale, raggiungerà la </a:t>
            </a:r>
            <a:r>
              <a:rPr lang="it-IT" sz="3200" b="1" dirty="0"/>
              <a:t>soglia di  1.000,00€ di spesa</a:t>
            </a:r>
            <a:r>
              <a:rPr lang="it-IT" sz="3200" dirty="0"/>
              <a:t> (esclusi costi esterni e IVA) per servizi a catalogo acquistati nel corso dell’anno solare, maturerà il diritto a uno sconto del 10% sul costo dei servizi a catalogo che saranno erogati nell'anno successivo.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100" y="598407"/>
            <a:ext cx="12814903" cy="12497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633E71-72B1-FD4D-A33C-5B3509A32AD9}"/>
              </a:ext>
            </a:extLst>
          </p:cNvPr>
          <p:cNvSpPr txBox="1"/>
          <p:nvPr/>
        </p:nvSpPr>
        <p:spPr>
          <a:xfrm>
            <a:off x="1390790" y="8854066"/>
            <a:ext cx="1550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N.B.: Gli sconti non sono cumulabili, in caso il cliente possa beneficiarne a vario titolo, il sistema in sede di</a:t>
            </a:r>
          </a:p>
          <a:p>
            <a:r>
              <a:rPr lang="it-IT" dirty="0"/>
              <a:t>fatturazione riconoscerà lo sconto con l’aliquota maggiore.</a:t>
            </a:r>
          </a:p>
        </p:txBody>
      </p:sp>
    </p:spTree>
    <p:extLst>
      <p:ext uri="{BB962C8B-B14F-4D97-AF65-F5344CB8AC3E}">
        <p14:creationId xmlns:p14="http://schemas.microsoft.com/office/powerpoint/2010/main" val="28999587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ster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15068</TotalTime>
  <Words>696</Words>
  <Application>Microsoft Office PowerPoint</Application>
  <PresentationFormat>Personalizzato</PresentationFormat>
  <Paragraphs>105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Lora</vt:lpstr>
      <vt:lpstr>Poppins SemiBold</vt:lpstr>
      <vt:lpstr>Master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AA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subject/>
  <dc:creator>AA</dc:creator>
  <cp:keywords/>
  <dc:description/>
  <cp:lastModifiedBy>Monica De Carluccio</cp:lastModifiedBy>
  <cp:revision>885</cp:revision>
  <cp:lastPrinted>2020-06-30T06:34:02Z</cp:lastPrinted>
  <dcterms:created xsi:type="dcterms:W3CDTF">2016-05-17T07:43:39Z</dcterms:created>
  <dcterms:modified xsi:type="dcterms:W3CDTF">2020-07-17T10:34:09Z</dcterms:modified>
  <cp:category/>
</cp:coreProperties>
</file>