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4"/>
  </p:notesMasterIdLst>
  <p:handoutMasterIdLst>
    <p:handoutMasterId r:id="rId15"/>
  </p:handoutMasterIdLst>
  <p:sldIdLst>
    <p:sldId id="656" r:id="rId2"/>
    <p:sldId id="645" r:id="rId3"/>
    <p:sldId id="657" r:id="rId4"/>
    <p:sldId id="658" r:id="rId5"/>
    <p:sldId id="653" r:id="rId6"/>
    <p:sldId id="633" r:id="rId7"/>
    <p:sldId id="659" r:id="rId8"/>
    <p:sldId id="636" r:id="rId9"/>
    <p:sldId id="661" r:id="rId10"/>
    <p:sldId id="662" r:id="rId11"/>
    <p:sldId id="663" r:id="rId12"/>
    <p:sldId id="664" r:id="rId13"/>
  </p:sldIdLst>
  <p:sldSz cx="9144000" cy="5143500" type="screen16x9"/>
  <p:notesSz cx="7010400" cy="92964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54" userDrawn="1">
          <p15:clr>
            <a:srgbClr val="A4A3A4"/>
          </p15:clr>
        </p15:guide>
        <p15:guide id="2" orient="horz" pos="3929">
          <p15:clr>
            <a:srgbClr val="A4A3A4"/>
          </p15:clr>
        </p15:guide>
        <p15:guide id="3" orient="horz" pos="2568">
          <p15:clr>
            <a:srgbClr val="A4A3A4"/>
          </p15:clr>
        </p15:guide>
        <p15:guide id="4" orient="horz" pos="1752">
          <p15:clr>
            <a:srgbClr val="A4A3A4"/>
          </p15:clr>
        </p15:guide>
        <p15:guide id="5" orient="horz" pos="1257" userDrawn="1">
          <p15:clr>
            <a:srgbClr val="A4A3A4"/>
          </p15:clr>
        </p15:guide>
        <p15:guide id="6" orient="horz" pos="3748">
          <p15:clr>
            <a:srgbClr val="A4A3A4"/>
          </p15:clr>
        </p15:guide>
        <p15:guide id="7" pos="226" userDrawn="1">
          <p15:clr>
            <a:srgbClr val="A4A3A4"/>
          </p15:clr>
        </p15:guide>
        <p15:guide id="8" pos="5420">
          <p15:clr>
            <a:srgbClr val="A4A3A4"/>
          </p15:clr>
        </p15:guide>
        <p15:guide id="9" pos="4649">
          <p15:clr>
            <a:srgbClr val="A4A3A4"/>
          </p15:clr>
        </p15:guide>
        <p15:guide id="10" orient="horz" pos="32" userDrawn="1">
          <p15:clr>
            <a:srgbClr val="A4A3A4"/>
          </p15:clr>
        </p15:guide>
        <p15:guide id="11" orient="horz" pos="2947">
          <p15:clr>
            <a:srgbClr val="A4A3A4"/>
          </p15:clr>
        </p15:guide>
        <p15:guide id="12" orient="horz" pos="1926">
          <p15:clr>
            <a:srgbClr val="A4A3A4"/>
          </p15:clr>
        </p15:guide>
        <p15:guide id="13" orient="horz" pos="1325">
          <p15:clr>
            <a:srgbClr val="A4A3A4"/>
          </p15:clr>
        </p15:guide>
        <p15:guide id="14" orient="horz" pos="509" userDrawn="1">
          <p15:clr>
            <a:srgbClr val="A4A3A4"/>
          </p15:clr>
        </p15:guide>
        <p15:guide id="15" orient="horz" pos="28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24B"/>
    <a:srgbClr val="16202C"/>
    <a:srgbClr val="009DCD"/>
    <a:srgbClr val="8A8A8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986" autoAdjust="0"/>
    <p:restoredTop sz="96412" autoAdjust="0"/>
  </p:normalViewPr>
  <p:slideViewPr>
    <p:cSldViewPr snapToObjects="1" showGuides="1">
      <p:cViewPr>
        <p:scale>
          <a:sx n="100" d="100"/>
          <a:sy n="100" d="100"/>
        </p:scale>
        <p:origin x="-1230" y="-582"/>
      </p:cViewPr>
      <p:guideLst>
        <p:guide orient="horz" pos="554"/>
        <p:guide orient="horz" pos="3929"/>
        <p:guide orient="horz" pos="2568"/>
        <p:guide orient="horz" pos="1752"/>
        <p:guide orient="horz" pos="1257"/>
        <p:guide orient="horz" pos="3748"/>
        <p:guide orient="horz" pos="32"/>
        <p:guide orient="horz" pos="2947"/>
        <p:guide orient="horz" pos="1926"/>
        <p:guide orient="horz" pos="1325"/>
        <p:guide orient="horz" pos="509"/>
        <p:guide orient="horz" pos="2822"/>
        <p:guide pos="226"/>
        <p:guide pos="5420"/>
        <p:guide pos="4649"/>
      </p:guideLst>
    </p:cSldViewPr>
  </p:slideViewPr>
  <p:outlineViewPr>
    <p:cViewPr>
      <p:scale>
        <a:sx n="33" d="100"/>
        <a:sy n="33" d="100"/>
      </p:scale>
      <p:origin x="30" y="181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1F3E87-0C99-48FC-B037-04F9EBA75A94}" type="doc">
      <dgm:prSet loTypeId="urn:microsoft.com/office/officeart/2005/8/layout/hProcess10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9CEAC00-86AD-430B-9302-6E61149187FA}">
      <dgm:prSet phldrT="[Text]"/>
      <dgm:spPr/>
      <dgm:t>
        <a:bodyPr/>
        <a:lstStyle/>
        <a:p>
          <a:r>
            <a:rPr lang="it-IT" dirty="0" smtClean="0"/>
            <a:t>Selezione e contatto</a:t>
          </a:r>
          <a:endParaRPr lang="it-IT" dirty="0"/>
        </a:p>
      </dgm:t>
    </dgm:pt>
    <dgm:pt modelId="{25EC565C-37D0-4B4E-8E34-F8994FB941B1}" type="parTrans" cxnId="{C604D85F-AEF8-433F-A072-CF24E9B0D2D0}">
      <dgm:prSet/>
      <dgm:spPr/>
      <dgm:t>
        <a:bodyPr/>
        <a:lstStyle/>
        <a:p>
          <a:endParaRPr lang="it-IT"/>
        </a:p>
      </dgm:t>
    </dgm:pt>
    <dgm:pt modelId="{DC8CF28F-4490-42BF-B643-D0B735FE5C1A}" type="sibTrans" cxnId="{C604D85F-AEF8-433F-A072-CF24E9B0D2D0}">
      <dgm:prSet/>
      <dgm:spPr/>
      <dgm:t>
        <a:bodyPr/>
        <a:lstStyle/>
        <a:p>
          <a:endParaRPr lang="it-IT"/>
        </a:p>
      </dgm:t>
    </dgm:pt>
    <dgm:pt modelId="{3587885E-46F1-4E34-8369-E447F04E6AC1}">
      <dgm:prSet phldrT="[Text]"/>
      <dgm:spPr>
        <a:solidFill>
          <a:srgbClr val="00724B"/>
        </a:solidFill>
      </dgm:spPr>
      <dgm:t>
        <a:bodyPr/>
        <a:lstStyle/>
        <a:p>
          <a:r>
            <a:rPr lang="it-IT" dirty="0" smtClean="0"/>
            <a:t>Raccolta manifestazioni di interesse</a:t>
          </a:r>
          <a:endParaRPr lang="it-IT" dirty="0"/>
        </a:p>
      </dgm:t>
    </dgm:pt>
    <dgm:pt modelId="{4B006838-E252-4A75-BD53-B3F4452042A5}" type="parTrans" cxnId="{43B1A1AB-DCF0-4D2C-AF6B-A293D3794991}">
      <dgm:prSet/>
      <dgm:spPr/>
      <dgm:t>
        <a:bodyPr/>
        <a:lstStyle/>
        <a:p>
          <a:endParaRPr lang="it-IT"/>
        </a:p>
      </dgm:t>
    </dgm:pt>
    <dgm:pt modelId="{B4ECDBC2-910C-459E-8006-092E8FD971C9}" type="sibTrans" cxnId="{43B1A1AB-DCF0-4D2C-AF6B-A293D3794991}">
      <dgm:prSet/>
      <dgm:spPr/>
      <dgm:t>
        <a:bodyPr/>
        <a:lstStyle/>
        <a:p>
          <a:endParaRPr lang="it-IT"/>
        </a:p>
      </dgm:t>
    </dgm:pt>
    <dgm:pt modelId="{7FDB9512-1E55-448F-988C-6368826CABB4}">
      <dgm:prSet phldrT="[Text]"/>
      <dgm:spPr/>
      <dgm:t>
        <a:bodyPr/>
        <a:lstStyle/>
        <a:p>
          <a:r>
            <a:rPr lang="it-IT" dirty="0" smtClean="0"/>
            <a:t>Verifica requisiti di accesso e </a:t>
          </a:r>
          <a:r>
            <a:rPr lang="it-IT" dirty="0" err="1" smtClean="0"/>
            <a:t>onboarding</a:t>
          </a:r>
          <a:endParaRPr lang="it-IT" dirty="0"/>
        </a:p>
      </dgm:t>
    </dgm:pt>
    <dgm:pt modelId="{6C45F3AF-BFA7-41B1-89B5-1EF7F9005C3F}" type="parTrans" cxnId="{FEE8296B-832E-4059-9B80-E17FBDD4A622}">
      <dgm:prSet/>
      <dgm:spPr/>
      <dgm:t>
        <a:bodyPr/>
        <a:lstStyle/>
        <a:p>
          <a:endParaRPr lang="it-IT"/>
        </a:p>
      </dgm:t>
    </dgm:pt>
    <dgm:pt modelId="{6A4676EF-D683-40DE-9308-D3A1495B563E}" type="sibTrans" cxnId="{FEE8296B-832E-4059-9B80-E17FBDD4A622}">
      <dgm:prSet/>
      <dgm:spPr/>
      <dgm:t>
        <a:bodyPr/>
        <a:lstStyle/>
        <a:p>
          <a:endParaRPr lang="it-IT"/>
        </a:p>
      </dgm:t>
    </dgm:pt>
    <dgm:pt modelId="{F7179914-F006-4357-9D99-93F51BB734F5}">
      <dgm:prSet phldrT="[Text]"/>
      <dgm:spPr/>
      <dgm:t>
        <a:bodyPr/>
        <a:lstStyle/>
        <a:p>
          <a:r>
            <a:rPr lang="it-IT" dirty="0" smtClean="0"/>
            <a:t>Emissione Minibond</a:t>
          </a:r>
          <a:endParaRPr lang="it-IT" dirty="0"/>
        </a:p>
      </dgm:t>
    </dgm:pt>
    <dgm:pt modelId="{B6E2A70E-E8E1-4741-A8BE-D7DE6C51695A}" type="parTrans" cxnId="{5A70EE59-CEF6-4563-84DB-A2F5BC859E0E}">
      <dgm:prSet/>
      <dgm:spPr/>
      <dgm:t>
        <a:bodyPr/>
        <a:lstStyle/>
        <a:p>
          <a:endParaRPr lang="it-IT"/>
        </a:p>
      </dgm:t>
    </dgm:pt>
    <dgm:pt modelId="{CC1AA414-B60C-41AF-AA03-3BD0BC4F8C1B}" type="sibTrans" cxnId="{5A70EE59-CEF6-4563-84DB-A2F5BC859E0E}">
      <dgm:prSet/>
      <dgm:spPr/>
      <dgm:t>
        <a:bodyPr/>
        <a:lstStyle/>
        <a:p>
          <a:endParaRPr lang="it-IT"/>
        </a:p>
      </dgm:t>
    </dgm:pt>
    <dgm:pt modelId="{6148AB54-5059-4CBD-AAC2-037D6A86D4AF}" type="pres">
      <dgm:prSet presAssocID="{D31F3E87-0C99-48FC-B037-04F9EBA75A9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827C17A-9BC7-4F47-938E-E14EDFB085BE}" type="pres">
      <dgm:prSet presAssocID="{29CEAC00-86AD-430B-9302-6E61149187FA}" presName="composite" presStyleCnt="0"/>
      <dgm:spPr/>
    </dgm:pt>
    <dgm:pt modelId="{5516A549-1F48-45E2-8A77-39A4B25B2091}" type="pres">
      <dgm:prSet presAssocID="{29CEAC00-86AD-430B-9302-6E61149187FA}" presName="imagSh" presStyleLbl="bgImgPlace1" presStyleIdx="0" presStyleCnt="4"/>
      <dgm:spPr>
        <a:solidFill>
          <a:schemeClr val="bg1"/>
        </a:solidFill>
        <a:ln w="12700">
          <a:solidFill>
            <a:srgbClr val="C5C8CB"/>
          </a:solidFill>
        </a:ln>
      </dgm:spPr>
    </dgm:pt>
    <dgm:pt modelId="{3FA8A81D-E2BF-4EF4-8077-C889EB30DAB2}" type="pres">
      <dgm:prSet presAssocID="{29CEAC00-86AD-430B-9302-6E61149187FA}" presName="tx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2E1E13-C065-4A6C-B28E-7E55367052A6}" type="pres">
      <dgm:prSet presAssocID="{DC8CF28F-4490-42BF-B643-D0B735FE5C1A}" presName="sibTrans" presStyleLbl="sibTrans2D1" presStyleIdx="0" presStyleCnt="3"/>
      <dgm:spPr/>
      <dgm:t>
        <a:bodyPr/>
        <a:lstStyle/>
        <a:p>
          <a:endParaRPr lang="en-GB"/>
        </a:p>
      </dgm:t>
    </dgm:pt>
    <dgm:pt modelId="{5038AAA3-BA23-4B57-A576-DAAFAE6F05AF}" type="pres">
      <dgm:prSet presAssocID="{DC8CF28F-4490-42BF-B643-D0B735FE5C1A}" presName="connTx" presStyleLbl="sibTrans2D1" presStyleIdx="0" presStyleCnt="3"/>
      <dgm:spPr/>
      <dgm:t>
        <a:bodyPr/>
        <a:lstStyle/>
        <a:p>
          <a:endParaRPr lang="en-GB"/>
        </a:p>
      </dgm:t>
    </dgm:pt>
    <dgm:pt modelId="{B963F687-510C-4275-AB8E-5807D71C912A}" type="pres">
      <dgm:prSet presAssocID="{3587885E-46F1-4E34-8369-E447F04E6AC1}" presName="composite" presStyleCnt="0"/>
      <dgm:spPr/>
    </dgm:pt>
    <dgm:pt modelId="{571ABBB9-7501-44DF-B98A-0BEBCA1451C8}" type="pres">
      <dgm:prSet presAssocID="{3587885E-46F1-4E34-8369-E447F04E6AC1}" presName="imagSh" presStyleLbl="bgImgPlace1" presStyleIdx="1" presStyleCnt="4"/>
      <dgm:spPr>
        <a:solidFill>
          <a:schemeClr val="bg1"/>
        </a:solidFill>
        <a:ln w="12700">
          <a:solidFill>
            <a:srgbClr val="C5C8CB"/>
          </a:solidFill>
        </a:ln>
      </dgm:spPr>
    </dgm:pt>
    <dgm:pt modelId="{BC68D195-AE19-463D-8908-AF9688EA5BEC}" type="pres">
      <dgm:prSet presAssocID="{3587885E-46F1-4E34-8369-E447F04E6AC1}" presName="tx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1B48F28-0350-4093-8364-29E1D2D23B90}" type="pres">
      <dgm:prSet presAssocID="{B4ECDBC2-910C-459E-8006-092E8FD971C9}" presName="sibTrans" presStyleLbl="sibTrans2D1" presStyleIdx="1" presStyleCnt="3"/>
      <dgm:spPr/>
      <dgm:t>
        <a:bodyPr/>
        <a:lstStyle/>
        <a:p>
          <a:endParaRPr lang="en-GB"/>
        </a:p>
      </dgm:t>
    </dgm:pt>
    <dgm:pt modelId="{C44803AF-8419-4DED-A8B7-49DBB6EB2516}" type="pres">
      <dgm:prSet presAssocID="{B4ECDBC2-910C-459E-8006-092E8FD971C9}" presName="connTx" presStyleLbl="sibTrans2D1" presStyleIdx="1" presStyleCnt="3"/>
      <dgm:spPr/>
      <dgm:t>
        <a:bodyPr/>
        <a:lstStyle/>
        <a:p>
          <a:endParaRPr lang="en-GB"/>
        </a:p>
      </dgm:t>
    </dgm:pt>
    <dgm:pt modelId="{AD066D30-245D-4D9D-941B-405D4358EBA7}" type="pres">
      <dgm:prSet presAssocID="{7FDB9512-1E55-448F-988C-6368826CABB4}" presName="composite" presStyleCnt="0"/>
      <dgm:spPr/>
    </dgm:pt>
    <dgm:pt modelId="{D9ADF58D-CCF0-4AF2-A69D-3610A9A740A7}" type="pres">
      <dgm:prSet presAssocID="{7FDB9512-1E55-448F-988C-6368826CABB4}" presName="imagSh" presStyleLbl="bgImgPlace1" presStyleIdx="2" presStyleCnt="4"/>
      <dgm:spPr>
        <a:solidFill>
          <a:schemeClr val="bg1"/>
        </a:solidFill>
        <a:ln w="12700">
          <a:solidFill>
            <a:srgbClr val="C5C8CB"/>
          </a:solidFill>
        </a:ln>
      </dgm:spPr>
    </dgm:pt>
    <dgm:pt modelId="{83950C3E-1E1B-40BB-A0ED-C2D6DEFF5D17}" type="pres">
      <dgm:prSet presAssocID="{7FDB9512-1E55-448F-988C-6368826CABB4}" presName="tx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0499F52-2ED7-4000-AEF8-C65BB13B741B}" type="pres">
      <dgm:prSet presAssocID="{6A4676EF-D683-40DE-9308-D3A1495B563E}" presName="sibTrans" presStyleLbl="sibTrans2D1" presStyleIdx="2" presStyleCnt="3"/>
      <dgm:spPr/>
      <dgm:t>
        <a:bodyPr/>
        <a:lstStyle/>
        <a:p>
          <a:endParaRPr lang="it-IT"/>
        </a:p>
      </dgm:t>
    </dgm:pt>
    <dgm:pt modelId="{102E819E-FBA4-4699-BC18-6FF59A23D7FA}" type="pres">
      <dgm:prSet presAssocID="{6A4676EF-D683-40DE-9308-D3A1495B563E}" presName="connTx" presStyleLbl="sibTrans2D1" presStyleIdx="2" presStyleCnt="3"/>
      <dgm:spPr/>
      <dgm:t>
        <a:bodyPr/>
        <a:lstStyle/>
        <a:p>
          <a:endParaRPr lang="it-IT"/>
        </a:p>
      </dgm:t>
    </dgm:pt>
    <dgm:pt modelId="{B4618EF3-5505-46E8-8C34-DEC52533F9CA}" type="pres">
      <dgm:prSet presAssocID="{F7179914-F006-4357-9D99-93F51BB734F5}" presName="composite" presStyleCnt="0"/>
      <dgm:spPr/>
    </dgm:pt>
    <dgm:pt modelId="{36FD90CB-98AD-433A-96D6-F260D3D62683}" type="pres">
      <dgm:prSet presAssocID="{F7179914-F006-4357-9D99-93F51BB734F5}" presName="imagSh" presStyleLbl="bgImgPlace1" presStyleIdx="3" presStyleCnt="4"/>
      <dgm:spPr>
        <a:noFill/>
        <a:ln w="9525">
          <a:solidFill>
            <a:schemeClr val="bg1">
              <a:lumMod val="85000"/>
            </a:schemeClr>
          </a:solidFill>
        </a:ln>
      </dgm:spPr>
      <dgm:t>
        <a:bodyPr/>
        <a:lstStyle/>
        <a:p>
          <a:endParaRPr lang="it-IT"/>
        </a:p>
      </dgm:t>
    </dgm:pt>
    <dgm:pt modelId="{C143549C-4E96-40E6-9C5F-1FB9DFB39469}" type="pres">
      <dgm:prSet presAssocID="{F7179914-F006-4357-9D99-93F51BB734F5}" presName="tx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2A2FE00-EEFD-4341-ACBE-24F1FC0AFAF5}" type="presOf" srcId="{D31F3E87-0C99-48FC-B037-04F9EBA75A94}" destId="{6148AB54-5059-4CBD-AAC2-037D6A86D4AF}" srcOrd="0" destOrd="0" presId="urn:microsoft.com/office/officeart/2005/8/layout/hProcess10"/>
    <dgm:cxn modelId="{ABB5B266-F7FE-4F09-A36D-C440B3F19EE2}" type="presOf" srcId="{29CEAC00-86AD-430B-9302-6E61149187FA}" destId="{3FA8A81D-E2BF-4EF4-8077-C889EB30DAB2}" srcOrd="0" destOrd="0" presId="urn:microsoft.com/office/officeart/2005/8/layout/hProcess10"/>
    <dgm:cxn modelId="{3CF83A2D-918B-444F-91DB-5538DF6B0452}" type="presOf" srcId="{6A4676EF-D683-40DE-9308-D3A1495B563E}" destId="{70499F52-2ED7-4000-AEF8-C65BB13B741B}" srcOrd="0" destOrd="0" presId="urn:microsoft.com/office/officeart/2005/8/layout/hProcess10"/>
    <dgm:cxn modelId="{B2692C49-42E0-4C49-A6B0-09C68D51FDC6}" type="presOf" srcId="{B4ECDBC2-910C-459E-8006-092E8FD971C9}" destId="{C44803AF-8419-4DED-A8B7-49DBB6EB2516}" srcOrd="1" destOrd="0" presId="urn:microsoft.com/office/officeart/2005/8/layout/hProcess10"/>
    <dgm:cxn modelId="{6084ADD5-A0F9-4F3F-AF99-A48178BBEE83}" type="presOf" srcId="{B4ECDBC2-910C-459E-8006-092E8FD971C9}" destId="{31B48F28-0350-4093-8364-29E1D2D23B90}" srcOrd="0" destOrd="0" presId="urn:microsoft.com/office/officeart/2005/8/layout/hProcess10"/>
    <dgm:cxn modelId="{B03520C9-CADB-4AD6-B055-75C492BBDB86}" type="presOf" srcId="{DC8CF28F-4490-42BF-B643-D0B735FE5C1A}" destId="{5038AAA3-BA23-4B57-A576-DAAFAE6F05AF}" srcOrd="1" destOrd="0" presId="urn:microsoft.com/office/officeart/2005/8/layout/hProcess10"/>
    <dgm:cxn modelId="{D5DD9C22-BCA0-4E6E-AA1F-ADF7B035F160}" type="presOf" srcId="{F7179914-F006-4357-9D99-93F51BB734F5}" destId="{C143549C-4E96-40E6-9C5F-1FB9DFB39469}" srcOrd="0" destOrd="0" presId="urn:microsoft.com/office/officeart/2005/8/layout/hProcess10"/>
    <dgm:cxn modelId="{43B1A1AB-DCF0-4D2C-AF6B-A293D3794991}" srcId="{D31F3E87-0C99-48FC-B037-04F9EBA75A94}" destId="{3587885E-46F1-4E34-8369-E447F04E6AC1}" srcOrd="1" destOrd="0" parTransId="{4B006838-E252-4A75-BD53-B3F4452042A5}" sibTransId="{B4ECDBC2-910C-459E-8006-092E8FD971C9}"/>
    <dgm:cxn modelId="{A9AE7387-7FC0-472D-B522-FB367418F94C}" type="presOf" srcId="{DC8CF28F-4490-42BF-B643-D0B735FE5C1A}" destId="{C62E1E13-C065-4A6C-B28E-7E55367052A6}" srcOrd="0" destOrd="0" presId="urn:microsoft.com/office/officeart/2005/8/layout/hProcess10"/>
    <dgm:cxn modelId="{5A70EE59-CEF6-4563-84DB-A2F5BC859E0E}" srcId="{D31F3E87-0C99-48FC-B037-04F9EBA75A94}" destId="{F7179914-F006-4357-9D99-93F51BB734F5}" srcOrd="3" destOrd="0" parTransId="{B6E2A70E-E8E1-4741-A8BE-D7DE6C51695A}" sibTransId="{CC1AA414-B60C-41AF-AA03-3BD0BC4F8C1B}"/>
    <dgm:cxn modelId="{C604D85F-AEF8-433F-A072-CF24E9B0D2D0}" srcId="{D31F3E87-0C99-48FC-B037-04F9EBA75A94}" destId="{29CEAC00-86AD-430B-9302-6E61149187FA}" srcOrd="0" destOrd="0" parTransId="{25EC565C-37D0-4B4E-8E34-F8994FB941B1}" sibTransId="{DC8CF28F-4490-42BF-B643-D0B735FE5C1A}"/>
    <dgm:cxn modelId="{6CFF858E-51BA-40E5-ACF0-09FBFBD832A8}" type="presOf" srcId="{3587885E-46F1-4E34-8369-E447F04E6AC1}" destId="{BC68D195-AE19-463D-8908-AF9688EA5BEC}" srcOrd="0" destOrd="0" presId="urn:microsoft.com/office/officeart/2005/8/layout/hProcess10"/>
    <dgm:cxn modelId="{2E01D080-2691-4D7B-A876-EEE14B0E2AAD}" type="presOf" srcId="{6A4676EF-D683-40DE-9308-D3A1495B563E}" destId="{102E819E-FBA4-4699-BC18-6FF59A23D7FA}" srcOrd="1" destOrd="0" presId="urn:microsoft.com/office/officeart/2005/8/layout/hProcess10"/>
    <dgm:cxn modelId="{FEE8296B-832E-4059-9B80-E17FBDD4A622}" srcId="{D31F3E87-0C99-48FC-B037-04F9EBA75A94}" destId="{7FDB9512-1E55-448F-988C-6368826CABB4}" srcOrd="2" destOrd="0" parTransId="{6C45F3AF-BFA7-41B1-89B5-1EF7F9005C3F}" sibTransId="{6A4676EF-D683-40DE-9308-D3A1495B563E}"/>
    <dgm:cxn modelId="{F826C9D4-75F5-46D8-8367-5E13CBB2D2B2}" type="presOf" srcId="{7FDB9512-1E55-448F-988C-6368826CABB4}" destId="{83950C3E-1E1B-40BB-A0ED-C2D6DEFF5D17}" srcOrd="0" destOrd="0" presId="urn:microsoft.com/office/officeart/2005/8/layout/hProcess10"/>
    <dgm:cxn modelId="{8DD13562-492F-4B85-A19F-70D0A48695F3}" type="presParOf" srcId="{6148AB54-5059-4CBD-AAC2-037D6A86D4AF}" destId="{F827C17A-9BC7-4F47-938E-E14EDFB085BE}" srcOrd="0" destOrd="0" presId="urn:microsoft.com/office/officeart/2005/8/layout/hProcess10"/>
    <dgm:cxn modelId="{F3021D2D-5491-451C-B232-3ABAF510EB78}" type="presParOf" srcId="{F827C17A-9BC7-4F47-938E-E14EDFB085BE}" destId="{5516A549-1F48-45E2-8A77-39A4B25B2091}" srcOrd="0" destOrd="0" presId="urn:microsoft.com/office/officeart/2005/8/layout/hProcess10"/>
    <dgm:cxn modelId="{4AC23700-67D3-49CF-A6DB-67A282D6C12B}" type="presParOf" srcId="{F827C17A-9BC7-4F47-938E-E14EDFB085BE}" destId="{3FA8A81D-E2BF-4EF4-8077-C889EB30DAB2}" srcOrd="1" destOrd="0" presId="urn:microsoft.com/office/officeart/2005/8/layout/hProcess10"/>
    <dgm:cxn modelId="{72C90376-23BB-4A2D-B746-96D0617154B7}" type="presParOf" srcId="{6148AB54-5059-4CBD-AAC2-037D6A86D4AF}" destId="{C62E1E13-C065-4A6C-B28E-7E55367052A6}" srcOrd="1" destOrd="0" presId="urn:microsoft.com/office/officeart/2005/8/layout/hProcess10"/>
    <dgm:cxn modelId="{E07D7864-0993-4596-BDDA-684870D119A9}" type="presParOf" srcId="{C62E1E13-C065-4A6C-B28E-7E55367052A6}" destId="{5038AAA3-BA23-4B57-A576-DAAFAE6F05AF}" srcOrd="0" destOrd="0" presId="urn:microsoft.com/office/officeart/2005/8/layout/hProcess10"/>
    <dgm:cxn modelId="{C8D7064A-4DF5-455B-8C6C-0F2F32489031}" type="presParOf" srcId="{6148AB54-5059-4CBD-AAC2-037D6A86D4AF}" destId="{B963F687-510C-4275-AB8E-5807D71C912A}" srcOrd="2" destOrd="0" presId="urn:microsoft.com/office/officeart/2005/8/layout/hProcess10"/>
    <dgm:cxn modelId="{96D2E22B-A6C7-4BE3-B59D-48F5CAB508E5}" type="presParOf" srcId="{B963F687-510C-4275-AB8E-5807D71C912A}" destId="{571ABBB9-7501-44DF-B98A-0BEBCA1451C8}" srcOrd="0" destOrd="0" presId="urn:microsoft.com/office/officeart/2005/8/layout/hProcess10"/>
    <dgm:cxn modelId="{583721D6-60B5-4C71-86E6-A8F5A3D0F2D3}" type="presParOf" srcId="{B963F687-510C-4275-AB8E-5807D71C912A}" destId="{BC68D195-AE19-463D-8908-AF9688EA5BEC}" srcOrd="1" destOrd="0" presId="urn:microsoft.com/office/officeart/2005/8/layout/hProcess10"/>
    <dgm:cxn modelId="{DD3E233B-D77B-469D-823A-25B5361753D4}" type="presParOf" srcId="{6148AB54-5059-4CBD-AAC2-037D6A86D4AF}" destId="{31B48F28-0350-4093-8364-29E1D2D23B90}" srcOrd="3" destOrd="0" presId="urn:microsoft.com/office/officeart/2005/8/layout/hProcess10"/>
    <dgm:cxn modelId="{B7106053-1B6D-495D-8FF1-A5740E838A06}" type="presParOf" srcId="{31B48F28-0350-4093-8364-29E1D2D23B90}" destId="{C44803AF-8419-4DED-A8B7-49DBB6EB2516}" srcOrd="0" destOrd="0" presId="urn:microsoft.com/office/officeart/2005/8/layout/hProcess10"/>
    <dgm:cxn modelId="{A09B1658-27C3-4072-8AF5-EF7F56879962}" type="presParOf" srcId="{6148AB54-5059-4CBD-AAC2-037D6A86D4AF}" destId="{AD066D30-245D-4D9D-941B-405D4358EBA7}" srcOrd="4" destOrd="0" presId="urn:microsoft.com/office/officeart/2005/8/layout/hProcess10"/>
    <dgm:cxn modelId="{5FDC2C50-3DCE-44F1-9B45-E5EC2E28C86D}" type="presParOf" srcId="{AD066D30-245D-4D9D-941B-405D4358EBA7}" destId="{D9ADF58D-CCF0-4AF2-A69D-3610A9A740A7}" srcOrd="0" destOrd="0" presId="urn:microsoft.com/office/officeart/2005/8/layout/hProcess10"/>
    <dgm:cxn modelId="{D244A3AE-AFFD-4663-847E-8C973F609993}" type="presParOf" srcId="{AD066D30-245D-4D9D-941B-405D4358EBA7}" destId="{83950C3E-1E1B-40BB-A0ED-C2D6DEFF5D17}" srcOrd="1" destOrd="0" presId="urn:microsoft.com/office/officeart/2005/8/layout/hProcess10"/>
    <dgm:cxn modelId="{5DEEF0CE-7467-417B-8F5E-7C390458DBCC}" type="presParOf" srcId="{6148AB54-5059-4CBD-AAC2-037D6A86D4AF}" destId="{70499F52-2ED7-4000-AEF8-C65BB13B741B}" srcOrd="5" destOrd="0" presId="urn:microsoft.com/office/officeart/2005/8/layout/hProcess10"/>
    <dgm:cxn modelId="{97155B06-E0D6-491F-8CF2-C774406D2EC0}" type="presParOf" srcId="{70499F52-2ED7-4000-AEF8-C65BB13B741B}" destId="{102E819E-FBA4-4699-BC18-6FF59A23D7FA}" srcOrd="0" destOrd="0" presId="urn:microsoft.com/office/officeart/2005/8/layout/hProcess10"/>
    <dgm:cxn modelId="{90B578BC-A78B-4A79-948A-E017704B0D7F}" type="presParOf" srcId="{6148AB54-5059-4CBD-AAC2-037D6A86D4AF}" destId="{B4618EF3-5505-46E8-8C34-DEC52533F9CA}" srcOrd="6" destOrd="0" presId="urn:microsoft.com/office/officeart/2005/8/layout/hProcess10"/>
    <dgm:cxn modelId="{BC2F0CEB-DEDE-4073-BD0B-0F63B5854453}" type="presParOf" srcId="{B4618EF3-5505-46E8-8C34-DEC52533F9CA}" destId="{36FD90CB-98AD-433A-96D6-F260D3D62683}" srcOrd="0" destOrd="0" presId="urn:microsoft.com/office/officeart/2005/8/layout/hProcess10"/>
    <dgm:cxn modelId="{6FB3E527-F501-4150-8D87-072CA1F34468}" type="presParOf" srcId="{B4618EF3-5505-46E8-8C34-DEC52533F9CA}" destId="{C143549C-4E96-40E6-9C5F-1FB9DFB39469}" srcOrd="1" destOrd="0" presId="urn:microsoft.com/office/officeart/2005/8/layout/hProcess10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16A549-1F48-45E2-8A77-39A4B25B2091}">
      <dsp:nvSpPr>
        <dsp:cNvPr id="0" name=""/>
        <dsp:cNvSpPr/>
      </dsp:nvSpPr>
      <dsp:spPr>
        <a:xfrm>
          <a:off x="805" y="1193395"/>
          <a:ext cx="1048256" cy="1048256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rgbClr val="C5C8C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8A81D-E2BF-4EF4-8077-C889EB30DAB2}">
      <dsp:nvSpPr>
        <dsp:cNvPr id="0" name=""/>
        <dsp:cNvSpPr/>
      </dsp:nvSpPr>
      <dsp:spPr>
        <a:xfrm>
          <a:off x="171451" y="1822348"/>
          <a:ext cx="1048256" cy="1048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Selezione e contatto</a:t>
          </a:r>
          <a:endParaRPr lang="it-IT" sz="1100" kern="1200" dirty="0"/>
        </a:p>
      </dsp:txBody>
      <dsp:txXfrm>
        <a:off x="202153" y="1853050"/>
        <a:ext cx="986852" cy="986852"/>
      </dsp:txXfrm>
    </dsp:sp>
    <dsp:sp modelId="{C62E1E13-C065-4A6C-B28E-7E55367052A6}">
      <dsp:nvSpPr>
        <dsp:cNvPr id="0" name=""/>
        <dsp:cNvSpPr/>
      </dsp:nvSpPr>
      <dsp:spPr>
        <a:xfrm>
          <a:off x="1250978" y="1591582"/>
          <a:ext cx="201917" cy="251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900" kern="1200"/>
        </a:p>
      </dsp:txBody>
      <dsp:txXfrm>
        <a:off x="1250978" y="1641958"/>
        <a:ext cx="141342" cy="151129"/>
      </dsp:txXfrm>
    </dsp:sp>
    <dsp:sp modelId="{571ABBB9-7501-44DF-B98A-0BEBCA1451C8}">
      <dsp:nvSpPr>
        <dsp:cNvPr id="0" name=""/>
        <dsp:cNvSpPr/>
      </dsp:nvSpPr>
      <dsp:spPr>
        <a:xfrm>
          <a:off x="1625967" y="1193395"/>
          <a:ext cx="1048256" cy="1048256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rgbClr val="C5C8C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68D195-AE19-463D-8908-AF9688EA5BEC}">
      <dsp:nvSpPr>
        <dsp:cNvPr id="0" name=""/>
        <dsp:cNvSpPr/>
      </dsp:nvSpPr>
      <dsp:spPr>
        <a:xfrm>
          <a:off x="1796613" y="1822348"/>
          <a:ext cx="1048256" cy="1048256"/>
        </a:xfrm>
        <a:prstGeom prst="roundRect">
          <a:avLst>
            <a:gd name="adj" fmla="val 10000"/>
          </a:avLst>
        </a:prstGeom>
        <a:solidFill>
          <a:srgbClr val="0072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Raccolta manifestazioni di interesse</a:t>
          </a:r>
          <a:endParaRPr lang="it-IT" sz="1100" kern="1200" dirty="0"/>
        </a:p>
      </dsp:txBody>
      <dsp:txXfrm>
        <a:off x="1827315" y="1853050"/>
        <a:ext cx="986852" cy="986852"/>
      </dsp:txXfrm>
    </dsp:sp>
    <dsp:sp modelId="{31B48F28-0350-4093-8364-29E1D2D23B90}">
      <dsp:nvSpPr>
        <dsp:cNvPr id="0" name=""/>
        <dsp:cNvSpPr/>
      </dsp:nvSpPr>
      <dsp:spPr>
        <a:xfrm>
          <a:off x="2876140" y="1591582"/>
          <a:ext cx="201917" cy="251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900" kern="1200"/>
        </a:p>
      </dsp:txBody>
      <dsp:txXfrm>
        <a:off x="2876140" y="1641958"/>
        <a:ext cx="141342" cy="151129"/>
      </dsp:txXfrm>
    </dsp:sp>
    <dsp:sp modelId="{D9ADF58D-CCF0-4AF2-A69D-3610A9A740A7}">
      <dsp:nvSpPr>
        <dsp:cNvPr id="0" name=""/>
        <dsp:cNvSpPr/>
      </dsp:nvSpPr>
      <dsp:spPr>
        <a:xfrm>
          <a:off x="3251130" y="1193395"/>
          <a:ext cx="1048256" cy="1048256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rgbClr val="C5C8CB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950C3E-1E1B-40BB-A0ED-C2D6DEFF5D17}">
      <dsp:nvSpPr>
        <dsp:cNvPr id="0" name=""/>
        <dsp:cNvSpPr/>
      </dsp:nvSpPr>
      <dsp:spPr>
        <a:xfrm>
          <a:off x="3421776" y="1822348"/>
          <a:ext cx="1048256" cy="1048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Verifica requisiti di accesso e </a:t>
          </a:r>
          <a:r>
            <a:rPr lang="it-IT" sz="1100" kern="1200" dirty="0" err="1" smtClean="0"/>
            <a:t>onboarding</a:t>
          </a:r>
          <a:endParaRPr lang="it-IT" sz="1100" kern="1200" dirty="0"/>
        </a:p>
      </dsp:txBody>
      <dsp:txXfrm>
        <a:off x="3452478" y="1853050"/>
        <a:ext cx="986852" cy="986852"/>
      </dsp:txXfrm>
    </dsp:sp>
    <dsp:sp modelId="{70499F52-2ED7-4000-AEF8-C65BB13B741B}">
      <dsp:nvSpPr>
        <dsp:cNvPr id="0" name=""/>
        <dsp:cNvSpPr/>
      </dsp:nvSpPr>
      <dsp:spPr>
        <a:xfrm>
          <a:off x="4501303" y="1591582"/>
          <a:ext cx="201917" cy="251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900" kern="1200"/>
        </a:p>
      </dsp:txBody>
      <dsp:txXfrm>
        <a:off x="4501303" y="1641958"/>
        <a:ext cx="141342" cy="151129"/>
      </dsp:txXfrm>
    </dsp:sp>
    <dsp:sp modelId="{36FD90CB-98AD-433A-96D6-F260D3D62683}">
      <dsp:nvSpPr>
        <dsp:cNvPr id="0" name=""/>
        <dsp:cNvSpPr/>
      </dsp:nvSpPr>
      <dsp:spPr>
        <a:xfrm>
          <a:off x="4876292" y="1193395"/>
          <a:ext cx="1048256" cy="1048256"/>
        </a:xfrm>
        <a:prstGeom prst="roundRect">
          <a:avLst>
            <a:gd name="adj" fmla="val 10000"/>
          </a:avLst>
        </a:prstGeom>
        <a:noFill/>
        <a:ln w="9525" cap="flat" cmpd="sng" algn="ctr">
          <a:solidFill>
            <a:schemeClr val="bg1">
              <a:lumMod val="8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43549C-4E96-40E6-9C5F-1FB9DFB39469}">
      <dsp:nvSpPr>
        <dsp:cNvPr id="0" name=""/>
        <dsp:cNvSpPr/>
      </dsp:nvSpPr>
      <dsp:spPr>
        <a:xfrm>
          <a:off x="5046938" y="1822348"/>
          <a:ext cx="1048256" cy="10482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100" kern="1200" dirty="0" smtClean="0"/>
            <a:t>Emissione Minibond</a:t>
          </a:r>
          <a:endParaRPr lang="it-IT" sz="1100" kern="1200" dirty="0"/>
        </a:p>
      </dsp:txBody>
      <dsp:txXfrm>
        <a:off x="5077640" y="1853050"/>
        <a:ext cx="986852" cy="986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  <dgm:cat type="picture" pri="30000"/>
    <dgm:cat type="pictureconvert" pri="3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/>
          <a:lstStyle>
            <a:lvl1pPr algn="l">
              <a:defRPr sz="1200"/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9" y="2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/>
          <a:lstStyle>
            <a:lvl1pPr algn="r">
              <a:defRPr sz="1200"/>
            </a:lvl1pPr>
          </a:lstStyle>
          <a:p>
            <a:pPr>
              <a:defRPr/>
            </a:pPr>
            <a:fld id="{E01BD21E-4EC7-42F6-AC92-50206036B5F3}" type="datetimeFigureOut">
              <a:rPr lang="it-IT"/>
              <a:pPr>
                <a:defRPr/>
              </a:pPr>
              <a:t>13/09/2019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9" y="8829676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 anchor="b"/>
          <a:lstStyle>
            <a:lvl1pPr algn="r">
              <a:defRPr sz="1200"/>
            </a:lvl1pPr>
          </a:lstStyle>
          <a:p>
            <a:pPr>
              <a:defRPr/>
            </a:pPr>
            <a:fld id="{29680FCC-747C-44CF-A401-CEA3F9E44B65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0032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2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AFCE7C-0A52-4C2C-AD50-3ADB3D2AF391}" type="datetimeFigureOut">
              <a:rPr lang="en-GB"/>
              <a:pPr>
                <a:defRPr/>
              </a:pPr>
              <a:t>13/09/2019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1944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1" tIns="45781" rIns="91561" bIns="45781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91" y="4416426"/>
            <a:ext cx="5610224" cy="4183064"/>
          </a:xfrm>
          <a:prstGeom prst="rect">
            <a:avLst/>
          </a:prstGeom>
        </p:spPr>
        <p:txBody>
          <a:bodyPr vert="horz" lIns="91561" tIns="45781" rIns="91561" bIns="45781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676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676"/>
            <a:ext cx="3038475" cy="465138"/>
          </a:xfrm>
          <a:prstGeom prst="rect">
            <a:avLst/>
          </a:prstGeom>
        </p:spPr>
        <p:txBody>
          <a:bodyPr vert="horz" lIns="91561" tIns="45781" rIns="91561" bIns="4578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3B7E759-E36E-4B4A-BF00-B8B046F00C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899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49A85-9E90-41BD-BEB8-7532371D694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3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1pPr>
            <a:lvl2pPr marL="741235" indent="-285090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2pPr>
            <a:lvl3pPr marL="1140361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3pPr>
            <a:lvl4pPr marL="1596505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4pPr>
            <a:lvl5pPr marL="2052650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5pPr>
            <a:lvl6pPr marL="2508794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6pPr>
            <a:lvl7pPr marL="2964939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7pPr>
            <a:lvl8pPr marL="3421084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8pPr>
            <a:lvl9pPr marL="3877227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3C905-CD84-4825-848B-B5F116BDA670}" type="slidenum">
              <a:rPr kumimoji="0" lang="it-IT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82947" name="doc id"/>
          <p:cNvSpPr>
            <a:spLocks noGrp="1" noChangeArrowheads="1"/>
          </p:cNvSpPr>
          <p:nvPr>
            <p:ph type="ftr" sz="quarter" idx="4"/>
          </p:nvPr>
        </p:nvSpPr>
        <p:spPr>
          <a:xfrm>
            <a:off x="5041245" y="110524"/>
            <a:ext cx="1746508" cy="107078"/>
          </a:xfrm>
          <a:noFill/>
        </p:spPr>
        <p:txBody>
          <a:bodyPr/>
          <a:lstStyle>
            <a:lvl1pPr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1pPr>
            <a:lvl2pPr marL="741235" indent="-285090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2pPr>
            <a:lvl3pPr marL="1140361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3pPr>
            <a:lvl4pPr marL="1596505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4pPr>
            <a:lvl5pPr marL="2052650" indent="-228073" eaLnBrk="0" hangingPunct="0">
              <a:defRPr sz="1000">
                <a:solidFill>
                  <a:schemeClr val="bg2"/>
                </a:solidFill>
                <a:latin typeface="Verdana" pitchFamily="34" charset="0"/>
              </a:defRPr>
            </a:lvl5pPr>
            <a:lvl6pPr marL="2508794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6pPr>
            <a:lvl7pPr marL="2964939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7pPr>
            <a:lvl8pPr marL="3421084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8pPr>
            <a:lvl9pPr marL="3877227" indent="-228073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bg2"/>
                </a:solidFill>
                <a:latin typeface="Verdana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/>
              </a:rPr>
              <a:t>MIL-IIV033-27092012A-76441/</a:t>
            </a:r>
            <a:r>
              <a:rPr kumimoji="0" lang="it-IT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/>
              </a:rPr>
              <a:t>MBU</a:t>
            </a:r>
            <a:endParaRPr kumimoji="0" lang="it-IT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829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3622" y="4639591"/>
            <a:ext cx="6140250" cy="214155"/>
          </a:xfrm>
          <a:noFill/>
        </p:spPr>
        <p:txBody>
          <a:bodyPr/>
          <a:lstStyle/>
          <a:p>
            <a:pPr hangingPunct="1"/>
            <a:endParaRPr lang="it-IT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809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8500"/>
            <a:ext cx="6194425" cy="34845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0D7BD4-D9F4-451F-AD7B-F8C7FB07CC96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399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8500"/>
            <a:ext cx="6194425" cy="34845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0D7BD4-D9F4-451F-AD7B-F8C7FB07CC96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399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8500"/>
            <a:ext cx="6194425" cy="34845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0D7BD4-D9F4-451F-AD7B-F8C7FB07CC96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399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49A85-9E90-41BD-BEB8-7532371D6945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349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07988" y="698500"/>
            <a:ext cx="6194425" cy="34845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t-IT" alt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0D7BD4-D9F4-451F-AD7B-F8C7FB07CC96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6399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49A85-9E90-41BD-BEB8-7532371D6945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34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7988" y="698500"/>
            <a:ext cx="6194425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49A85-9E90-41BD-BEB8-7532371D6945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534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76201" y="4068487"/>
            <a:ext cx="8961799" cy="628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sz="1400" b="1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1404000"/>
            <a:ext cx="6660000" cy="2679906"/>
          </a:xfrm>
        </p:spPr>
        <p:txBody>
          <a:bodyPr anchor="t" anchorCtr="0">
            <a:noAutofit/>
          </a:bodyPr>
          <a:lstStyle>
            <a:lvl1pPr>
              <a:lnSpc>
                <a:spcPts val="5500"/>
              </a:lnSpc>
              <a:defRPr sz="5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here.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764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40000" y="2079000"/>
            <a:ext cx="2448000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2308622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3312000" y="2079000"/>
            <a:ext cx="2448000" cy="182166"/>
          </a:xfrm>
        </p:spPr>
        <p:txBody>
          <a:bodyPr>
            <a:noAutofit/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baseline="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000" y="2308500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2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6156324" y="2403000"/>
            <a:ext cx="2448000" cy="1890000"/>
          </a:xfrm>
        </p:spPr>
        <p:txBody>
          <a:bodyPr/>
          <a:lstStyle>
            <a:lvl1pPr>
              <a:lnSpc>
                <a:spcPts val="2500"/>
              </a:lnSpc>
              <a:spcBef>
                <a:spcPts val="0"/>
              </a:spcBef>
              <a:spcAft>
                <a:spcPts val="2000"/>
              </a:spcAft>
              <a:defRPr sz="2500" baseline="0">
                <a:solidFill>
                  <a:schemeClr val="accent1"/>
                </a:solidFill>
              </a:defRPr>
            </a:lvl1pPr>
            <a:lvl2pPr marL="0" indent="0">
              <a:lnSpc>
                <a:spcPts val="1400"/>
              </a:lnSpc>
              <a:spcAft>
                <a:spcPts val="0"/>
              </a:spcAft>
              <a:buFontTx/>
              <a:buNone/>
              <a:defRPr sz="1100" baseline="0">
                <a:solidFill>
                  <a:schemeClr val="tx2"/>
                </a:solidFill>
              </a:defRPr>
            </a:lvl2pPr>
          </a:lstStyle>
          <a:p>
            <a:pPr lvl="0"/>
            <a:r>
              <a:rPr lang="en-US" dirty="0"/>
              <a:t>Click to enter quote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156176" y="2268000"/>
            <a:ext cx="2448000" cy="8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56176" y="4455000"/>
            <a:ext cx="2448000" cy="8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66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3312000" y="2079000"/>
            <a:ext cx="2448000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3312000" y="2308622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6156000" y="2079000"/>
            <a:ext cx="2448000" cy="182166"/>
          </a:xfrm>
        </p:spPr>
        <p:txBody>
          <a:bodyPr>
            <a:noAutofit/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baseline="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6156000" y="2308500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56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2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9"/>
          </p:nvPr>
        </p:nvSpPr>
        <p:spPr>
          <a:xfrm>
            <a:off x="540000" y="2079000"/>
            <a:ext cx="2447825" cy="23625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430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40000" y="2079000"/>
            <a:ext cx="2448000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40000" y="2308622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3312000" y="2079000"/>
            <a:ext cx="2448000" cy="182166"/>
          </a:xfrm>
        </p:spPr>
        <p:txBody>
          <a:bodyPr>
            <a:noAutofit/>
          </a:bodyPr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baseline="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000" y="2308500"/>
            <a:ext cx="2448000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12000" y="2268000"/>
            <a:ext cx="2448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 hasCustomPrompt="1"/>
          </p:nvPr>
        </p:nvSpPr>
        <p:spPr>
          <a:xfrm>
            <a:off x="6156000" y="2079000"/>
            <a:ext cx="2448448" cy="238296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821421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9" hasCustomPrompt="1"/>
          </p:nvPr>
        </p:nvSpPr>
        <p:spPr>
          <a:xfrm>
            <a:off x="4428000" y="2079000"/>
            <a:ext cx="4176448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0" hasCustomPrompt="1"/>
          </p:nvPr>
        </p:nvSpPr>
        <p:spPr>
          <a:xfrm>
            <a:off x="539750" y="2079000"/>
            <a:ext cx="3168650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80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2690760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9552" y="4765500"/>
            <a:ext cx="576000" cy="108000"/>
          </a:xfrm>
        </p:spPr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29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074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751" y="-80367"/>
            <a:ext cx="5940425" cy="923330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E7048-A149-4148-9C91-165435FDF6F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2838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5" name="Diapositiva think-cell" r:id="rId4" imgW="270" imgH="270" progId="TCLayout.ActiveDocument.1">
                  <p:embed/>
                </p:oleObj>
              </mc:Choice>
              <mc:Fallback>
                <p:oleObj name="Diapositiva think-cell" r:id="rId4" imgW="270" imgH="270" progId="TCLayout.ActiveDocument.1">
                  <p:embed/>
                  <p:pic>
                    <p:nvPicPr>
                      <p:cNvPr id="6" name="Oggetto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46075" y="1059582"/>
            <a:ext cx="8426450" cy="3535041"/>
          </a:xfrm>
        </p:spPr>
        <p:txBody>
          <a:bodyPr>
            <a:normAutofit/>
          </a:bodyPr>
          <a:lstStyle>
            <a:lvl1pPr marL="182563" indent="-182563" algn="l">
              <a:lnSpc>
                <a:spcPct val="120000"/>
              </a:lnSpc>
              <a:defRPr sz="1400"/>
            </a:lvl1pPr>
            <a:lvl2pPr marL="627063" indent="-169863" algn="l">
              <a:lnSpc>
                <a:spcPct val="120000"/>
              </a:lnSpc>
              <a:defRPr sz="1200"/>
            </a:lvl2pPr>
            <a:lvl3pPr marL="1073150" indent="-158750" algn="l">
              <a:lnSpc>
                <a:spcPct val="120000"/>
              </a:lnSpc>
              <a:defRPr sz="1100"/>
            </a:lvl3pPr>
            <a:lvl4pPr marL="1525588" indent="-153988" algn="l">
              <a:lnSpc>
                <a:spcPct val="120000"/>
              </a:lnSpc>
              <a:defRPr sz="1050"/>
            </a:lvl4pPr>
            <a:lvl5pPr marL="1970088" indent="-141288" algn="l">
              <a:lnSpc>
                <a:spcPct val="120000"/>
              </a:lnSpc>
              <a:defRPr sz="1050"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 dirty="0">
              <a:solidFill>
                <a:srgbClr val="747474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747474"/>
              </a:solidFill>
            </a:endParaRP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3"/>
          </p:nvPr>
        </p:nvSpPr>
        <p:spPr>
          <a:xfrm>
            <a:off x="360363" y="555526"/>
            <a:ext cx="8415923" cy="27699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it-IT" sz="1200">
                <a:solidFill>
                  <a:schemeClr val="accent3"/>
                </a:solidFill>
              </a:defRPr>
            </a:lvl1pPr>
            <a:lvl2pPr>
              <a:defRPr lang="it-IT" sz="1800"/>
            </a:lvl2pPr>
            <a:lvl3pPr>
              <a:defRPr lang="it-IT"/>
            </a:lvl3pPr>
            <a:lvl4pPr>
              <a:defRPr lang="it-IT" sz="1800"/>
            </a:lvl4pPr>
            <a:lvl5pPr>
              <a:defRPr lang="it-IT" sz="1800"/>
            </a:lvl5pPr>
          </a:lstStyle>
          <a:p>
            <a:pPr marL="0" lvl="0"/>
            <a:r>
              <a:rPr lang="it-IT"/>
              <a:t>Fare clic per modificare gli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548258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00" name="Diapositiva think-cell" r:id="rId4" imgW="270" imgH="270" progId="TCLayout.ActiveDocument.1">
                  <p:embed/>
                </p:oleObj>
              </mc:Choice>
              <mc:Fallback>
                <p:oleObj name="Diapositiva think-cell" r:id="rId4" imgW="270" imgH="270" progId="TCLayout.ActiveDocument.1">
                  <p:embed/>
                  <p:pic>
                    <p:nvPicPr>
                      <p:cNvPr id="6" name="Oggetto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noFill/>
        </p:spPr>
        <p:txBody>
          <a:bodyPr wrap="square" rtlCol="0">
            <a:spAutoFit/>
          </a:bodyPr>
          <a:lstStyle>
            <a:lvl1pPr>
              <a:defRPr lang="it-IT"/>
            </a:lvl1pPr>
          </a:lstStyle>
          <a:p>
            <a:pPr lvl="0" algn="l"/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A7213-D155-624A-883B-BF1C12E57EDB}" type="datetime1">
              <a:rPr lang="it-IT" smtClean="0">
                <a:solidFill>
                  <a:srgbClr val="747474"/>
                </a:solidFill>
              </a:rPr>
              <a:pPr/>
              <a:t>13/09/2019</a:t>
            </a:fld>
            <a:endParaRPr lang="it-IT" dirty="0">
              <a:solidFill>
                <a:srgbClr val="747474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>
              <a:solidFill>
                <a:srgbClr val="747474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0DA8F-5333-404C-B1A3-89924F4629AA}" type="slidenum">
              <a:rPr>
                <a:solidFill>
                  <a:srgbClr val="747474"/>
                </a:solidFill>
              </a:rPr>
              <a:pPr/>
              <a:t>‹#›</a:t>
            </a:fld>
            <a:endParaRPr lang="it-IT">
              <a:solidFill>
                <a:srgbClr val="7474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9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0000" y="914400"/>
            <a:ext cx="8784000" cy="3797100"/>
          </a:xfrm>
          <a:prstGeom prst="rect">
            <a:avLst/>
          </a:prstGeom>
          <a:solidFill>
            <a:srgbClr val="009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0000" y="1296000"/>
            <a:ext cx="8064000" cy="1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Section Title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674000"/>
            <a:ext cx="4032000" cy="2700000"/>
          </a:xfrm>
        </p:spPr>
        <p:txBody>
          <a:bodyPr/>
          <a:lstStyle>
            <a:lvl1pPr>
              <a:lnSpc>
                <a:spcPts val="1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0" b="1" baseline="0">
                <a:solidFill>
                  <a:schemeClr val="bg1"/>
                </a:solidFill>
              </a:defRPr>
            </a:lvl1pPr>
            <a:lvl2pPr marL="0" indent="0">
              <a:lnSpc>
                <a:spcPts val="2700"/>
              </a:lnSpc>
              <a:spcAft>
                <a:spcPts val="2800"/>
              </a:spcAft>
              <a:buFontTx/>
              <a:buNone/>
              <a:defRPr sz="2500" baseline="0">
                <a:solidFill>
                  <a:schemeClr val="bg1"/>
                </a:solidFill>
              </a:defRPr>
            </a:lvl2pPr>
            <a:lvl3pPr marL="0" indent="0">
              <a:lnSpc>
                <a:spcPts val="1400"/>
              </a:lnSpc>
              <a:spcBef>
                <a:spcPts val="0"/>
              </a:spcBef>
              <a:buFontTx/>
              <a:buNone/>
              <a:defRPr sz="1200" baseline="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0.0</a:t>
            </a:r>
          </a:p>
          <a:p>
            <a:pPr lvl="1"/>
            <a:r>
              <a:rPr lang="en-US" dirty="0"/>
              <a:t>Second level text</a:t>
            </a:r>
          </a:p>
          <a:p>
            <a:pPr lvl="2"/>
            <a:r>
              <a:rPr lang="en-US" dirty="0"/>
              <a:t>Third level text</a:t>
            </a:r>
          </a:p>
        </p:txBody>
      </p:sp>
    </p:spTree>
    <p:extLst>
      <p:ext uri="{BB962C8B-B14F-4D97-AF65-F5344CB8AC3E}">
        <p14:creationId xmlns:p14="http://schemas.microsoft.com/office/powerpoint/2010/main" val="644262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nd Key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40000" y="2079000"/>
            <a:ext cx="6624000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1404000"/>
            <a:ext cx="6624638" cy="675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940375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and Key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1404000"/>
            <a:ext cx="6624638" cy="675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539750" y="2078831"/>
            <a:ext cx="6624638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3937897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and Keyfac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750" y="1404000"/>
            <a:ext cx="6624638" cy="675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5" hasCustomPrompt="1"/>
          </p:nvPr>
        </p:nvSpPr>
        <p:spPr>
          <a:xfrm>
            <a:off x="539750" y="2079000"/>
            <a:ext cx="2448000" cy="2369304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</p:spTree>
    <p:extLst>
      <p:ext uri="{BB962C8B-B14F-4D97-AF65-F5344CB8AC3E}">
        <p14:creationId xmlns:p14="http://schemas.microsoft.com/office/powerpoint/2010/main" val="1216746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ext and Key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2308622"/>
            <a:ext cx="3132138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7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8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" y="2079000"/>
            <a:ext cx="3132138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9" name="Rectangle 8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4032000" y="2308500"/>
            <a:ext cx="3132138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22" hasCustomPrompt="1"/>
          </p:nvPr>
        </p:nvSpPr>
        <p:spPr>
          <a:xfrm>
            <a:off x="4032000" y="2079000"/>
            <a:ext cx="3132138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032000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84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9750" y="2308622"/>
            <a:ext cx="3132138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" y="2079000"/>
            <a:ext cx="3132138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8" hasCustomPrompt="1"/>
          </p:nvPr>
        </p:nvSpPr>
        <p:spPr>
          <a:xfrm>
            <a:off x="4032000" y="2079000"/>
            <a:ext cx="4572000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 baseline="0"/>
            </a:lvl1pPr>
          </a:lstStyle>
          <a:p>
            <a:r>
              <a:rPr lang="en-GB" dirty="0"/>
              <a:t>Click to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66830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 with Key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2308622"/>
            <a:ext cx="3132138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For bullets click Increase Indent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" y="2079000"/>
            <a:ext cx="3132138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4032250" y="2268000"/>
            <a:ext cx="3132138" cy="21735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955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8" hasCustomPrompt="1"/>
          </p:nvPr>
        </p:nvSpPr>
        <p:spPr>
          <a:xfrm>
            <a:off x="4031998" y="2079000"/>
            <a:ext cx="4572001" cy="2376000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 baseline="0"/>
            </a:lvl1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enter slide title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>
                <a:solidFill>
                  <a:srgbClr val="16202C"/>
                </a:solidFill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</a:rPr>
              <a:pPr/>
              <a:t>‹#›</a:t>
            </a:fld>
            <a:endParaRPr lang="en-GB" dirty="0">
              <a:solidFill>
                <a:srgbClr val="16202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9750" y="2308622"/>
            <a:ext cx="3132138" cy="2133000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200"/>
              </a:spcAft>
              <a:defRPr sz="1500" baseline="0"/>
            </a:lvl1pPr>
            <a:lvl2pPr>
              <a:lnSpc>
                <a:spcPts val="1400"/>
              </a:lnSpc>
              <a:spcAft>
                <a:spcPts val="1200"/>
              </a:spcAft>
              <a:defRPr sz="1100" baseline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539750" y="1404000"/>
            <a:ext cx="6624000" cy="648000"/>
          </a:xfrm>
        </p:spPr>
        <p:txBody>
          <a:bodyPr/>
          <a:lstStyle/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539750" y="2079000"/>
            <a:ext cx="3132138" cy="182166"/>
          </a:xfrm>
        </p:spPr>
        <p:txBody>
          <a:bodyPr/>
          <a:lstStyle>
            <a:lvl1pPr>
              <a:lnSpc>
                <a:spcPts val="1800"/>
              </a:lnSpc>
              <a:spcBef>
                <a:spcPts val="0"/>
              </a:spcBef>
              <a:spcAft>
                <a:spcPts val="1000"/>
              </a:spcAft>
              <a:defRPr sz="1500" b="1" i="0" baseline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Click to enter text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0528" y="2268000"/>
            <a:ext cx="3132000" cy="40500"/>
          </a:xfrm>
          <a:prstGeom prst="rect">
            <a:avLst/>
          </a:prstGeom>
          <a:solidFill>
            <a:srgbClr val="1620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17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380735"/>
            <a:ext cx="5940000" cy="461665"/>
          </a:xfrm>
          <a:prstGeom prst="rect">
            <a:avLst/>
          </a:prstGeom>
        </p:spPr>
        <p:txBody>
          <a:bodyPr vert="horz" lIns="0" tIns="0" rIns="0" bIns="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200149"/>
            <a:ext cx="6624000" cy="3051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9552" y="4765500"/>
            <a:ext cx="720000" cy="10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="1" baseline="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16202C"/>
                </a:solidFill>
                <a:latin typeface="Arial"/>
              </a:rPr>
              <a:t>Page </a:t>
            </a:r>
            <a:fld id="{AA13198A-D2A6-4D79-B2AB-6FDB563266BD}" type="slidenum">
              <a:rPr lang="en-GB" smtClean="0">
                <a:solidFill>
                  <a:srgbClr val="16202C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16202C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0000" y="918000"/>
            <a:ext cx="8784000" cy="162000"/>
          </a:xfrm>
          <a:prstGeom prst="rect">
            <a:avLst/>
          </a:prstGeom>
          <a:solidFill>
            <a:srgbClr val="0072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1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  <p:sldLayoutId id="2147484098" r:id="rId17"/>
    <p:sldLayoutId id="2147484099" r:id="rId18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000"/>
        </a:lnSpc>
        <a:spcBef>
          <a:spcPct val="20000"/>
        </a:spcBef>
        <a:spcAft>
          <a:spcPts val="2835"/>
        </a:spcAft>
        <a:buFontTx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-285750" algn="l" defTabSz="914400" rtl="0" eaLnBrk="1" latinLnBrk="0" hangingPunct="1">
        <a:lnSpc>
          <a:spcPts val="2600"/>
        </a:lnSpc>
        <a:spcBef>
          <a:spcPts val="0"/>
        </a:spcBef>
        <a:buClr>
          <a:schemeClr val="tx2"/>
        </a:buClr>
        <a:buFont typeface="Arial" pitchFamily="34" charset="0"/>
        <a:buChar char="—"/>
        <a:defRPr sz="15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7" Type="http://schemas.openxmlformats.org/officeDocument/2006/relationships/image" Target="../media/image1.emf"/><Relationship Id="rId2" Type="http://schemas.openxmlformats.org/officeDocument/2006/relationships/tags" Target="../tags/tag18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4.png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5.emf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4.png"/><Relationship Id="rId3" Type="http://schemas.openxmlformats.org/officeDocument/2006/relationships/tags" Target="../tags/tag13.xml"/><Relationship Id="rId7" Type="http://schemas.openxmlformats.org/officeDocument/2006/relationships/image" Target="../media/image1.emf"/><Relationship Id="rId12" Type="http://schemas.openxmlformats.org/officeDocument/2006/relationships/image" Target="../media/image9.jpeg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10.png"/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12" Type="http://schemas.microsoft.com/office/2007/relationships/diagramDrawing" Target="../diagrams/drawing1.xml"/><Relationship Id="rId17" Type="http://schemas.openxmlformats.org/officeDocument/2006/relationships/image" Target="../media/image13.png"/><Relationship Id="rId2" Type="http://schemas.openxmlformats.org/officeDocument/2006/relationships/tags" Target="../tags/tag14.xml"/><Relationship Id="rId16" Type="http://schemas.openxmlformats.org/officeDocument/2006/relationships/hyperlink" Target="https://www.garanziacampaniabond.it/" TargetMode="Externa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11" Type="http://schemas.openxmlformats.org/officeDocument/2006/relationships/diagramColors" Target="../diagrams/colors1.xml"/><Relationship Id="rId5" Type="http://schemas.openxmlformats.org/officeDocument/2006/relationships/notesSlide" Target="../notesSlides/notesSlide4.xml"/><Relationship Id="rId15" Type="http://schemas.openxmlformats.org/officeDocument/2006/relationships/image" Target="../media/image12.jpeg"/><Relationship Id="rId10" Type="http://schemas.openxmlformats.org/officeDocument/2006/relationships/diagramQuickStyle" Target="../diagrams/quickStyle1.xml"/><Relationship Id="rId4" Type="http://schemas.openxmlformats.org/officeDocument/2006/relationships/slideLayout" Target="../slideLayouts/slideLayout16.xml"/><Relationship Id="rId9" Type="http://schemas.openxmlformats.org/officeDocument/2006/relationships/diagramLayout" Target="../diagrams/layout1.xml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aranziacampaniabond.it/wp-content/uploads/2019/07/Allegato-A.pdf" TargetMode="External"/><Relationship Id="rId13" Type="http://schemas.openxmlformats.org/officeDocument/2006/relationships/image" Target="../media/image15.png"/><Relationship Id="rId3" Type="http://schemas.openxmlformats.org/officeDocument/2006/relationships/tags" Target="../tags/tag17.xml"/><Relationship Id="rId7" Type="http://schemas.openxmlformats.org/officeDocument/2006/relationships/image" Target="../media/image1.emf"/><Relationship Id="rId12" Type="http://schemas.openxmlformats.org/officeDocument/2006/relationships/image" Target="../media/image14.png"/><Relationship Id="rId2" Type="http://schemas.openxmlformats.org/officeDocument/2006/relationships/tags" Target="../tags/tag16.xml"/><Relationship Id="rId16" Type="http://schemas.openxmlformats.org/officeDocument/2006/relationships/image" Target="../media/image18.png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11" Type="http://schemas.openxmlformats.org/officeDocument/2006/relationships/hyperlink" Target="https://www.garanziacampaniabond.it/wp-content/uploads/2019/07/Allegato-A.2-2.pdf" TargetMode="External"/><Relationship Id="rId5" Type="http://schemas.openxmlformats.org/officeDocument/2006/relationships/notesSlide" Target="../notesSlides/notesSlide5.xml"/><Relationship Id="rId15" Type="http://schemas.openxmlformats.org/officeDocument/2006/relationships/image" Target="../media/image17.png"/><Relationship Id="rId10" Type="http://schemas.openxmlformats.org/officeDocument/2006/relationships/hyperlink" Target="https://www.garanziacampaniabond.it/wp-content/uploads/2019/07/Allegato-A.3.pdf" TargetMode="External"/><Relationship Id="rId4" Type="http://schemas.openxmlformats.org/officeDocument/2006/relationships/slideLayout" Target="../slideLayouts/slideLayout16.xml"/><Relationship Id="rId9" Type="http://schemas.openxmlformats.org/officeDocument/2006/relationships/hyperlink" Target="https://www.garanziacampaniabond.it/wp-content/uploads/2019/07/Allegato-A.1.pdf" TargetMode="External"/><Relationship Id="rId1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395900"/>
            <a:ext cx="8964996" cy="26799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5400" dirty="0" smtClean="0">
                <a:solidFill>
                  <a:schemeClr val="tx1"/>
                </a:solidFill>
              </a:rPr>
              <a:t/>
            </a:r>
            <a:br>
              <a:rPr lang="en-GB" sz="5400" dirty="0" smtClean="0">
                <a:solidFill>
                  <a:schemeClr val="tx1"/>
                </a:solidFill>
              </a:rPr>
            </a:br>
            <a:r>
              <a:rPr lang="en-US" sz="5400" dirty="0" err="1" smtClean="0"/>
              <a:t>Garanzia</a:t>
            </a:r>
            <a:r>
              <a:rPr lang="en-US" sz="5400" dirty="0" smtClean="0"/>
              <a:t> Campania Bond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it-IT" sz="2400" dirty="0"/>
              <a:t>P</a:t>
            </a:r>
            <a:r>
              <a:rPr lang="it-IT" sz="2400" dirty="0" smtClean="0"/>
              <a:t>rogramma </a:t>
            </a:r>
            <a:r>
              <a:rPr lang="it-IT" sz="2400" dirty="0"/>
              <a:t>di </a:t>
            </a:r>
            <a:r>
              <a:rPr lang="it-IT" sz="2400" dirty="0" smtClean="0"/>
              <a:t>finanziamento dedicato </a:t>
            </a:r>
            <a:r>
              <a:rPr lang="it-IT" sz="2400" dirty="0"/>
              <a:t>alle </a:t>
            </a:r>
            <a:r>
              <a:rPr lang="it-IT" sz="2400" dirty="0" smtClean="0"/>
              <a:t>PMI campane</a:t>
            </a:r>
            <a:br>
              <a:rPr lang="it-IT" sz="2400" dirty="0" smtClean="0"/>
            </a:b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24416" y="4047917"/>
            <a:ext cx="7447364" cy="684073"/>
            <a:chOff x="733051" y="4378263"/>
            <a:chExt cx="5755047" cy="51560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77" b="50000"/>
            <a:stretch/>
          </p:blipFill>
          <p:spPr bwMode="auto">
            <a:xfrm>
              <a:off x="733051" y="4405398"/>
              <a:ext cx="266885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24213"/>
            <a:stretch/>
          </p:blipFill>
          <p:spPr bwMode="auto">
            <a:xfrm>
              <a:off x="3358193" y="4378263"/>
              <a:ext cx="312990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2775" name="Picture 7" descr="C:\Users\fstolfa\AppData\Local\Microsoft\Windows\Temporary Internet Files\Content.Outlook\2KWRD0PP\Grimaldi NEW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58" y="4227936"/>
            <a:ext cx="1158630" cy="28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004135" y="3327834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Salerno, 18 </a:t>
            </a:r>
            <a:r>
              <a:rPr lang="en-US" dirty="0" err="1">
                <a:solidFill>
                  <a:schemeClr val="bg1"/>
                </a:solidFill>
              </a:rPr>
              <a:t>Settembre</a:t>
            </a:r>
            <a:r>
              <a:rPr lang="en-US" dirty="0">
                <a:solidFill>
                  <a:schemeClr val="bg1"/>
                </a:solidFill>
              </a:rPr>
              <a:t> 2019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44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lowchart: Terminator 31"/>
          <p:cNvSpPr/>
          <p:nvPr/>
        </p:nvSpPr>
        <p:spPr>
          <a:xfrm rot="16200000">
            <a:off x="-711038" y="3211369"/>
            <a:ext cx="3383280" cy="90010"/>
          </a:xfrm>
          <a:prstGeom prst="flowChartTerminator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 smtClean="0"/>
          </a:p>
        </p:txBody>
      </p:sp>
      <p:graphicFrame>
        <p:nvGraphicFramePr>
          <p:cNvPr id="5" name="Oggetto 4" hidden="1">
            <a:extLst>
              <a:ext uri="{FF2B5EF4-FFF2-40B4-BE49-F238E27FC236}">
                <a16:creationId xmlns="" xmlns:a16="http://schemas.microsoft.com/office/drawing/2014/main" id="{44A4A188-3052-4209-AC1F-88488F9BF8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5821513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7" name="Diapositiva think-cell" r:id="rId6" imgW="270" imgH="270" progId="TCLayout.ActiveDocument.1">
                  <p:embed/>
                </p:oleObj>
              </mc:Choice>
              <mc:Fallback>
                <p:oleObj name="Diapositiva think-cell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 hidden="1">
            <a:extLst>
              <a:ext uri="{FF2B5EF4-FFF2-40B4-BE49-F238E27FC236}">
                <a16:creationId xmlns="" xmlns:a16="http://schemas.microsoft.com/office/drawing/2014/main" id="{65256B96-E290-4404-8583-82A0C9163C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372331" y="462082"/>
            <a:ext cx="8520161" cy="430887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Focus: i costi per le PMI</a:t>
            </a:r>
            <a:endParaRPr lang="it-IT" altLang="it-IT" sz="2800" dirty="0"/>
          </a:p>
        </p:txBody>
      </p:sp>
      <p:sp>
        <p:nvSpPr>
          <p:cNvPr id="24" name="Slide Number Placeholder 1">
            <a:extLst>
              <a:ext uri="{FF2B5EF4-FFF2-40B4-BE49-F238E27FC236}">
                <a16:creationId xmlns="" xmlns:a16="http://schemas.microsoft.com/office/drawing/2014/main" id="{A378B2DB-A696-42E6-9D87-E5521524C360}"/>
              </a:ext>
            </a:extLst>
          </p:cNvPr>
          <p:cNvSpPr txBox="1">
            <a:spLocks/>
          </p:cNvSpPr>
          <p:nvPr/>
        </p:nvSpPr>
        <p:spPr>
          <a:xfrm>
            <a:off x="8784492" y="4912866"/>
            <a:ext cx="216000" cy="107156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1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203A53A7-282A-4415-88F2-E82CBF27AE30}" type="slidenum">
              <a:rPr lang="en-US" smtClean="0"/>
              <a:pPr algn="r">
                <a:defRPr/>
              </a:pPr>
              <a:t>10</a:t>
            </a:fld>
            <a:endParaRPr lang="en-US" dirty="0"/>
          </a:p>
        </p:txBody>
      </p:sp>
      <p:sp>
        <p:nvSpPr>
          <p:cNvPr id="6" name="AutoShape 47" descr="Risultati immagini per upload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49" descr="Risultati immagini per upload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215516" y="1203598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/>
              <a:t>La </a:t>
            </a:r>
            <a:r>
              <a:rPr lang="it-IT" sz="1200" b="1" dirty="0" smtClean="0"/>
              <a:t>struttura dei costi </a:t>
            </a:r>
            <a:r>
              <a:rPr lang="it-IT" sz="1200" dirty="0" smtClean="0"/>
              <a:t>dell’operazione Garanzia Campania Bond è così composta:</a:t>
            </a:r>
            <a:endParaRPr lang="it-IT" sz="1200" dirty="0"/>
          </a:p>
        </p:txBody>
      </p:sp>
      <p:sp>
        <p:nvSpPr>
          <p:cNvPr id="30" name="Rettangolo arrotondato 3"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460375" y="1815666"/>
            <a:ext cx="1080122" cy="520012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100" b="1" dirty="0" smtClean="0"/>
              <a:t>Compenso dell’</a:t>
            </a:r>
            <a:r>
              <a:rPr lang="it-IT" sz="1100" b="1" dirty="0" err="1" smtClean="0"/>
              <a:t>Arranger</a:t>
            </a:r>
            <a:endParaRPr lang="it-IT" sz="1100" b="1" dirty="0"/>
          </a:p>
        </p:txBody>
      </p:sp>
      <p:sp>
        <p:nvSpPr>
          <p:cNvPr id="31" name="TextBox 8">
            <a:extLst>
              <a:ext uri="{FF2B5EF4-FFF2-40B4-BE49-F238E27FC236}">
                <a16:creationId xmlns="" xmlns:a16="http://schemas.microsoft.com/office/drawing/2014/main" id="{C35200FD-66CC-47A6-8546-E796A08BEF27}"/>
              </a:ext>
            </a:extLst>
          </p:cNvPr>
          <p:cNvSpPr txBox="1"/>
          <p:nvPr/>
        </p:nvSpPr>
        <p:spPr bwMode="gray">
          <a:xfrm>
            <a:off x="1871700" y="1599642"/>
            <a:ext cx="6804756" cy="1231106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costi di strutturazione ed eventuale collocamento delle Note;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del legale dell’</a:t>
            </a:r>
            <a:r>
              <a:rPr lang="it-IT" sz="1000" dirty="0" err="1">
                <a:solidFill>
                  <a:schemeClr val="tx1"/>
                </a:solidFill>
              </a:rPr>
              <a:t>Arranger</a:t>
            </a:r>
            <a:r>
              <a:rPr lang="it-IT" sz="1000" dirty="0">
                <a:solidFill>
                  <a:schemeClr val="tx1"/>
                </a:solidFill>
              </a:rPr>
              <a:t>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del legale degli Investitori;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per la pubblicazione in Gazzetta Ufficiale dell’avviso di sottoscrizione dei </a:t>
            </a:r>
            <a:r>
              <a:rPr lang="it-IT" sz="1000" dirty="0" err="1">
                <a:solidFill>
                  <a:schemeClr val="tx1"/>
                </a:solidFill>
              </a:rPr>
              <a:t>Minbond</a:t>
            </a:r>
            <a:r>
              <a:rPr lang="it-IT" sz="1000" dirty="0">
                <a:solidFill>
                  <a:schemeClr val="tx1"/>
                </a:solidFill>
              </a:rPr>
              <a:t>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Monte Titoli per il censimento dello SPV e il censimento delle Note;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una tantum relativo ai servizi pluriennali prestati dagli agenti dello SPV (a mero </a:t>
            </a:r>
            <a:r>
              <a:rPr lang="it-IT" sz="1000" dirty="0" smtClean="0">
                <a:solidFill>
                  <a:schemeClr val="tx1"/>
                </a:solidFill>
              </a:rPr>
              <a:t>titolo esemplificativo</a:t>
            </a:r>
            <a:r>
              <a:rPr lang="it-IT" sz="1000" dirty="0">
                <a:solidFill>
                  <a:schemeClr val="tx1"/>
                </a:solidFill>
              </a:rPr>
              <a:t>: </a:t>
            </a:r>
            <a:r>
              <a:rPr lang="it-IT" sz="1000" dirty="0" err="1" smtClean="0">
                <a:solidFill>
                  <a:schemeClr val="tx1"/>
                </a:solidFill>
              </a:rPr>
              <a:t>servicer</a:t>
            </a:r>
            <a:r>
              <a:rPr lang="it-IT" sz="1000" dirty="0" smtClean="0">
                <a:solidFill>
                  <a:schemeClr val="tx1"/>
                </a:solidFill>
              </a:rPr>
              <a:t>, rappresentante </a:t>
            </a:r>
            <a:r>
              <a:rPr lang="it-IT" sz="1000" dirty="0">
                <a:solidFill>
                  <a:schemeClr val="tx1"/>
                </a:solidFill>
              </a:rPr>
              <a:t>dei portatori dei titoli, </a:t>
            </a:r>
            <a:r>
              <a:rPr lang="it-IT" sz="1000" dirty="0" err="1">
                <a:solidFill>
                  <a:schemeClr val="tx1"/>
                </a:solidFill>
              </a:rPr>
              <a:t>computation</a:t>
            </a:r>
            <a:r>
              <a:rPr lang="it-IT" sz="1000" dirty="0">
                <a:solidFill>
                  <a:schemeClr val="tx1"/>
                </a:solidFill>
              </a:rPr>
              <a:t> agent, </a:t>
            </a:r>
            <a:r>
              <a:rPr lang="it-IT" sz="1000" dirty="0" smtClean="0">
                <a:solidFill>
                  <a:schemeClr val="tx1"/>
                </a:solidFill>
              </a:rPr>
              <a:t>cash manager</a:t>
            </a:r>
            <a:r>
              <a:rPr lang="it-IT" sz="1000" dirty="0">
                <a:solidFill>
                  <a:schemeClr val="tx1"/>
                </a:solidFill>
              </a:rPr>
              <a:t>, corporate </a:t>
            </a:r>
            <a:r>
              <a:rPr lang="it-IT" sz="1000" dirty="0" err="1">
                <a:solidFill>
                  <a:schemeClr val="tx1"/>
                </a:solidFill>
              </a:rPr>
              <a:t>servicer</a:t>
            </a:r>
            <a:r>
              <a:rPr lang="it-IT" sz="1000" dirty="0">
                <a:solidFill>
                  <a:schemeClr val="tx1"/>
                </a:solidFill>
              </a:rPr>
              <a:t>, </a:t>
            </a:r>
            <a:r>
              <a:rPr lang="it-IT" sz="1000" dirty="0" err="1">
                <a:solidFill>
                  <a:schemeClr val="tx1"/>
                </a:solidFill>
              </a:rPr>
              <a:t>paying</a:t>
            </a:r>
            <a:r>
              <a:rPr lang="it-IT" sz="1000" dirty="0">
                <a:solidFill>
                  <a:schemeClr val="tx1"/>
                </a:solidFill>
              </a:rPr>
              <a:t> agent account </a:t>
            </a:r>
            <a:r>
              <a:rPr lang="it-IT" sz="1000" dirty="0" err="1" smtClean="0">
                <a:solidFill>
                  <a:schemeClr val="tx1"/>
                </a:solidFill>
              </a:rPr>
              <a:t>bank</a:t>
            </a:r>
            <a:r>
              <a:rPr lang="it-IT" sz="1000" dirty="0" smtClean="0">
                <a:solidFill>
                  <a:schemeClr val="tx1"/>
                </a:solidFill>
              </a:rPr>
              <a:t>, </a:t>
            </a:r>
            <a:r>
              <a:rPr lang="it-IT" sz="1000" dirty="0" err="1" smtClean="0">
                <a:solidFill>
                  <a:schemeClr val="tx1"/>
                </a:solidFill>
              </a:rPr>
              <a:t>custodian</a:t>
            </a:r>
            <a:r>
              <a:rPr lang="it-IT" sz="1000" dirty="0" smtClean="0">
                <a:solidFill>
                  <a:schemeClr val="tx1"/>
                </a:solidFill>
              </a:rPr>
              <a:t> </a:t>
            </a:r>
            <a:r>
              <a:rPr lang="it-IT" sz="1000" dirty="0" err="1">
                <a:solidFill>
                  <a:schemeClr val="tx1"/>
                </a:solidFill>
              </a:rPr>
              <a:t>bank</a:t>
            </a:r>
            <a:r>
              <a:rPr lang="it-IT" sz="1000" dirty="0">
                <a:solidFill>
                  <a:schemeClr val="tx1"/>
                </a:solidFill>
              </a:rPr>
              <a:t>, </a:t>
            </a:r>
            <a:r>
              <a:rPr lang="it-IT" sz="1000" dirty="0" smtClean="0">
                <a:solidFill>
                  <a:schemeClr val="tx1"/>
                </a:solidFill>
              </a:rPr>
              <a:t>eventualmente </a:t>
            </a:r>
            <a:r>
              <a:rPr lang="it-IT" sz="1000" dirty="0" err="1" smtClean="0">
                <a:solidFill>
                  <a:schemeClr val="tx1"/>
                </a:solidFill>
              </a:rPr>
              <a:t>monitoring</a:t>
            </a:r>
            <a:r>
              <a:rPr lang="it-IT" sz="1000" dirty="0" smtClean="0">
                <a:solidFill>
                  <a:schemeClr val="tx1"/>
                </a:solidFill>
              </a:rPr>
              <a:t> </a:t>
            </a:r>
            <a:r>
              <a:rPr lang="it-IT" sz="1000" dirty="0">
                <a:solidFill>
                  <a:schemeClr val="tx1"/>
                </a:solidFill>
              </a:rPr>
              <a:t>agent, ecc.).</a:t>
            </a:r>
          </a:p>
        </p:txBody>
      </p:sp>
      <p:sp>
        <p:nvSpPr>
          <p:cNvPr id="36" name="Rettangolo arrotondato 3"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460375" y="3651870"/>
            <a:ext cx="1080122" cy="520012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100" b="1" dirty="0" smtClean="0"/>
              <a:t>Altri Costi</a:t>
            </a:r>
            <a:endParaRPr lang="it-IT" sz="1100" b="1" dirty="0"/>
          </a:p>
        </p:txBody>
      </p:sp>
      <p:sp>
        <p:nvSpPr>
          <p:cNvPr id="37" name="TextBox 8">
            <a:extLst>
              <a:ext uri="{FF2B5EF4-FFF2-40B4-BE49-F238E27FC236}">
                <a16:creationId xmlns="" xmlns:a16="http://schemas.microsoft.com/office/drawing/2014/main" id="{C35200FD-66CC-47A6-8546-E796A08BEF27}"/>
              </a:ext>
            </a:extLst>
          </p:cNvPr>
          <p:cNvSpPr txBox="1"/>
          <p:nvPr/>
        </p:nvSpPr>
        <p:spPr bwMode="gray">
          <a:xfrm>
            <a:off x="1871700" y="3039802"/>
            <a:ext cx="6804756" cy="1846659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marL="1587" lvl="1" indent="0">
              <a:buNone/>
            </a:pPr>
            <a:r>
              <a:rPr lang="it-IT" sz="1000" dirty="0">
                <a:solidFill>
                  <a:schemeClr val="tx1"/>
                </a:solidFill>
              </a:rPr>
              <a:t>a) </a:t>
            </a:r>
            <a:r>
              <a:rPr lang="it-IT" sz="1000" b="1" dirty="0">
                <a:solidFill>
                  <a:schemeClr val="tx1"/>
                </a:solidFill>
              </a:rPr>
              <a:t>costi una tantum</a:t>
            </a:r>
            <a:r>
              <a:rPr lang="it-IT" sz="1000" dirty="0">
                <a:solidFill>
                  <a:schemeClr val="tx1"/>
                </a:solidFill>
              </a:rPr>
              <a:t>: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costi </a:t>
            </a:r>
            <a:r>
              <a:rPr lang="it-IT" sz="1000" dirty="0">
                <a:solidFill>
                  <a:schemeClr val="tx1"/>
                </a:solidFill>
              </a:rPr>
              <a:t>legali per la </a:t>
            </a:r>
            <a:r>
              <a:rPr lang="it-IT" sz="1000" dirty="0" err="1">
                <a:solidFill>
                  <a:schemeClr val="tx1"/>
                </a:solidFill>
              </a:rPr>
              <a:t>capacity</a:t>
            </a:r>
            <a:r>
              <a:rPr lang="it-IT" sz="1000" dirty="0">
                <a:solidFill>
                  <a:schemeClr val="tx1"/>
                </a:solidFill>
              </a:rPr>
              <a:t> opinion relativa alle PMI </a:t>
            </a:r>
            <a:r>
              <a:rPr lang="it-IT" sz="1000" dirty="0" smtClean="0">
                <a:solidFill>
                  <a:schemeClr val="tx1"/>
                </a:solidFill>
              </a:rPr>
              <a:t>emittenti;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costi </a:t>
            </a:r>
            <a:r>
              <a:rPr lang="it-IT" sz="1000" dirty="0">
                <a:solidFill>
                  <a:schemeClr val="tx1"/>
                </a:solidFill>
              </a:rPr>
              <a:t>notarili relativi alle delibere di emissione dei </a:t>
            </a:r>
            <a:r>
              <a:rPr lang="it-IT" sz="1000" dirty="0" err="1">
                <a:solidFill>
                  <a:schemeClr val="tx1"/>
                </a:solidFill>
              </a:rPr>
              <a:t>Minibond</a:t>
            </a:r>
            <a:r>
              <a:rPr lang="it-IT" sz="1000" dirty="0">
                <a:solidFill>
                  <a:schemeClr val="tx1"/>
                </a:solidFill>
              </a:rPr>
              <a:t>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costi </a:t>
            </a:r>
            <a:r>
              <a:rPr lang="it-IT" sz="1000" dirty="0">
                <a:solidFill>
                  <a:schemeClr val="tx1"/>
                </a:solidFill>
              </a:rPr>
              <a:t>per l’ottenimento del </a:t>
            </a:r>
            <a:r>
              <a:rPr lang="it-IT" sz="1000" dirty="0" smtClean="0">
                <a:solidFill>
                  <a:schemeClr val="tx1"/>
                </a:solidFill>
              </a:rPr>
              <a:t>Rating;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Monte Titoli per il censimento delle PMI emittenti e dei </a:t>
            </a:r>
            <a:r>
              <a:rPr lang="it-IT" sz="1000" dirty="0" err="1" smtClean="0">
                <a:solidFill>
                  <a:schemeClr val="tx1"/>
                </a:solidFill>
              </a:rPr>
              <a:t>Minibond</a:t>
            </a:r>
            <a:r>
              <a:rPr lang="it-IT" sz="1000" dirty="0" smtClean="0">
                <a:solidFill>
                  <a:schemeClr val="tx1"/>
                </a:solidFill>
              </a:rPr>
              <a:t>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Agente </a:t>
            </a:r>
            <a:r>
              <a:rPr lang="it-IT" sz="1000" dirty="0">
                <a:solidFill>
                  <a:schemeClr val="tx1"/>
                </a:solidFill>
              </a:rPr>
              <a:t>delle PMI emittenti per il pagamento dei </a:t>
            </a:r>
            <a:r>
              <a:rPr lang="it-IT" sz="1000" dirty="0" err="1">
                <a:solidFill>
                  <a:schemeClr val="tx1"/>
                </a:solidFill>
              </a:rPr>
              <a:t>Minibond</a:t>
            </a:r>
            <a:r>
              <a:rPr lang="it-IT" sz="1000" dirty="0">
                <a:solidFill>
                  <a:schemeClr val="tx1"/>
                </a:solidFill>
              </a:rPr>
              <a:t> e Banca Agente per il </a:t>
            </a:r>
            <a:r>
              <a:rPr lang="it-IT" sz="1000" dirty="0" smtClean="0">
                <a:solidFill>
                  <a:schemeClr val="tx1"/>
                </a:solidFill>
              </a:rPr>
              <a:t>pagamento dei </a:t>
            </a:r>
            <a:r>
              <a:rPr lang="it-IT" sz="1000" dirty="0" err="1">
                <a:solidFill>
                  <a:schemeClr val="tx1"/>
                </a:solidFill>
              </a:rPr>
              <a:t>Minibond</a:t>
            </a:r>
            <a:r>
              <a:rPr lang="it-IT" sz="1000" dirty="0">
                <a:solidFill>
                  <a:schemeClr val="tx1"/>
                </a:solidFill>
              </a:rPr>
              <a:t>.</a:t>
            </a:r>
          </a:p>
          <a:p>
            <a:pPr marL="1587" lvl="1" indent="0">
              <a:buNone/>
            </a:pPr>
            <a:r>
              <a:rPr lang="it-IT" sz="1000" dirty="0">
                <a:solidFill>
                  <a:schemeClr val="tx1"/>
                </a:solidFill>
              </a:rPr>
              <a:t>b) </a:t>
            </a:r>
            <a:r>
              <a:rPr lang="it-IT" sz="1000" b="1" dirty="0" smtClean="0">
                <a:solidFill>
                  <a:schemeClr val="tx1"/>
                </a:solidFill>
              </a:rPr>
              <a:t>costi ricorrenti</a:t>
            </a:r>
            <a:r>
              <a:rPr lang="it-IT" sz="1000" dirty="0" smtClean="0">
                <a:solidFill>
                  <a:schemeClr val="tx1"/>
                </a:solidFill>
              </a:rPr>
              <a:t>:</a:t>
            </a:r>
            <a:endParaRPr lang="it-IT" sz="1000" dirty="0">
              <a:solidFill>
                <a:schemeClr val="tx1"/>
              </a:solidFill>
            </a:endParaRP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Agente per il pagamento dei </a:t>
            </a:r>
            <a:r>
              <a:rPr lang="it-IT" sz="1000" dirty="0" err="1">
                <a:solidFill>
                  <a:schemeClr val="tx1"/>
                </a:solidFill>
              </a:rPr>
              <a:t>Minibond</a:t>
            </a:r>
            <a:r>
              <a:rPr lang="it-IT" sz="1000" dirty="0">
                <a:solidFill>
                  <a:schemeClr val="tx1"/>
                </a:solidFill>
              </a:rPr>
              <a:t>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banca agente per il pagamento dei </a:t>
            </a:r>
            <a:r>
              <a:rPr lang="it-IT" sz="1000" dirty="0" err="1" smtClean="0">
                <a:solidFill>
                  <a:schemeClr val="tx1"/>
                </a:solidFill>
              </a:rPr>
              <a:t>Minibond</a:t>
            </a:r>
            <a:endParaRPr lang="it-IT" sz="1000" dirty="0" smtClean="0">
              <a:solidFill>
                <a:schemeClr val="tx1"/>
              </a:solidFill>
            </a:endParaRP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canone annuo Monte Titoli;</a:t>
            </a:r>
          </a:p>
          <a:p>
            <a:pPr lvl="2"/>
            <a:r>
              <a:rPr lang="it-IT" sz="1000" dirty="0" smtClean="0">
                <a:solidFill>
                  <a:schemeClr val="tx1"/>
                </a:solidFill>
              </a:rPr>
              <a:t>costo </a:t>
            </a:r>
            <a:r>
              <a:rPr lang="it-IT" sz="1000" dirty="0">
                <a:solidFill>
                  <a:schemeClr val="tx1"/>
                </a:solidFill>
              </a:rPr>
              <a:t>mantenimento del Rating.</a:t>
            </a:r>
          </a:p>
          <a:p>
            <a:pPr marL="1587" lvl="1" indent="0">
              <a:buNone/>
            </a:pPr>
            <a:r>
              <a:rPr lang="it-IT" sz="1000" dirty="0">
                <a:solidFill>
                  <a:schemeClr val="tx1"/>
                </a:solidFill>
              </a:rPr>
              <a:t>c) </a:t>
            </a:r>
            <a:r>
              <a:rPr lang="it-IT" sz="1000" b="1" dirty="0">
                <a:solidFill>
                  <a:schemeClr val="tx1"/>
                </a:solidFill>
              </a:rPr>
              <a:t>componente onerosa della commissione di garanzia</a:t>
            </a:r>
            <a:r>
              <a:rPr lang="it-IT" sz="1000" dirty="0">
                <a:solidFill>
                  <a:schemeClr val="tx1"/>
                </a:solidFill>
              </a:rPr>
              <a:t> (eventualmente prevista nella cedola </a:t>
            </a:r>
            <a:r>
              <a:rPr lang="it-IT" sz="1000" dirty="0" smtClean="0">
                <a:solidFill>
                  <a:schemeClr val="tx1"/>
                </a:solidFill>
              </a:rPr>
              <a:t>dei </a:t>
            </a:r>
            <a:r>
              <a:rPr lang="it-IT" sz="1000" dirty="0" err="1" smtClean="0">
                <a:solidFill>
                  <a:schemeClr val="tx1"/>
                </a:solidFill>
              </a:rPr>
              <a:t>Minibond</a:t>
            </a:r>
            <a:r>
              <a:rPr lang="it-IT" sz="1000" dirty="0">
                <a:solidFill>
                  <a:schemeClr val="tx1"/>
                </a:solidFill>
              </a:rPr>
              <a:t>). 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799692" y="2948744"/>
            <a:ext cx="6696744" cy="0"/>
          </a:xfrm>
          <a:prstGeom prst="line">
            <a:avLst/>
          </a:prstGeom>
          <a:ln>
            <a:solidFill>
              <a:srgbClr val="00724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40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395900"/>
            <a:ext cx="8964996" cy="26799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5400" dirty="0" smtClean="0">
                <a:solidFill>
                  <a:schemeClr val="tx1"/>
                </a:solidFill>
              </a:rPr>
              <a:t/>
            </a:r>
            <a:br>
              <a:rPr lang="en-GB" sz="5400" dirty="0" smtClean="0">
                <a:solidFill>
                  <a:schemeClr val="tx1"/>
                </a:solidFill>
              </a:rPr>
            </a:br>
            <a:r>
              <a:rPr lang="it-IT" sz="5400" dirty="0" smtClean="0"/>
              <a:t>Q&amp;A e tavoli di approfondimento</a:t>
            </a:r>
            <a:endParaRPr lang="en-GB" sz="36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24416" y="4047917"/>
            <a:ext cx="7447364" cy="684073"/>
            <a:chOff x="733051" y="4378263"/>
            <a:chExt cx="5755047" cy="51560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77" b="50000"/>
            <a:stretch/>
          </p:blipFill>
          <p:spPr bwMode="auto">
            <a:xfrm>
              <a:off x="733051" y="4405398"/>
              <a:ext cx="266885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24213"/>
            <a:stretch/>
          </p:blipFill>
          <p:spPr bwMode="auto">
            <a:xfrm>
              <a:off x="3358193" y="4378263"/>
              <a:ext cx="312990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2775" name="Picture 7" descr="C:\Users\fstolfa\AppData\Local\Microsoft\Windows\Temporary Internet Files\Content.Outlook\2KWRD0PP\Grimaldi NEW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58" y="4227936"/>
            <a:ext cx="1158630" cy="28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90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395900"/>
            <a:ext cx="8964996" cy="26799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5400" dirty="0" smtClean="0">
                <a:solidFill>
                  <a:schemeClr val="tx1"/>
                </a:solidFill>
              </a:rPr>
              <a:t/>
            </a:r>
            <a:br>
              <a:rPr lang="en-GB" sz="5400" dirty="0" smtClean="0">
                <a:solidFill>
                  <a:schemeClr val="tx1"/>
                </a:solidFill>
              </a:rPr>
            </a:br>
            <a:r>
              <a:rPr lang="en-US" sz="5400" dirty="0" err="1" smtClean="0"/>
              <a:t>Garanzia</a:t>
            </a:r>
            <a:r>
              <a:rPr lang="en-US" sz="5400" dirty="0" smtClean="0"/>
              <a:t> Campania Bond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it-IT" sz="2400" dirty="0"/>
              <a:t>P</a:t>
            </a:r>
            <a:r>
              <a:rPr lang="it-IT" sz="2400" dirty="0" smtClean="0"/>
              <a:t>rogramma </a:t>
            </a:r>
            <a:r>
              <a:rPr lang="it-IT" sz="2400" dirty="0"/>
              <a:t>di </a:t>
            </a:r>
            <a:r>
              <a:rPr lang="it-IT" sz="2400" dirty="0" smtClean="0"/>
              <a:t>finanziamento dedicato </a:t>
            </a:r>
            <a:r>
              <a:rPr lang="it-IT" sz="2400" dirty="0"/>
              <a:t>alle </a:t>
            </a:r>
            <a:r>
              <a:rPr lang="it-IT" sz="2400" dirty="0" smtClean="0"/>
              <a:t>PMI campane</a:t>
            </a:r>
            <a:br>
              <a:rPr lang="it-IT" sz="2400" dirty="0" smtClean="0"/>
            </a:b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en-GB" sz="36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24416" y="4047917"/>
            <a:ext cx="7447364" cy="684073"/>
            <a:chOff x="733051" y="4378263"/>
            <a:chExt cx="5755047" cy="51560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77" b="50000"/>
            <a:stretch/>
          </p:blipFill>
          <p:spPr bwMode="auto">
            <a:xfrm>
              <a:off x="733051" y="4405398"/>
              <a:ext cx="266885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24213"/>
            <a:stretch/>
          </p:blipFill>
          <p:spPr bwMode="auto">
            <a:xfrm>
              <a:off x="3358193" y="4378263"/>
              <a:ext cx="312990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2775" name="Picture 7" descr="C:\Users\fstolfa\AppData\Local\Microsoft\Windows\Temporary Internet Files\Content.Outlook\2KWRD0PP\Grimaldi NEW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58" y="4227936"/>
            <a:ext cx="1158630" cy="28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6004135" y="3327834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Salerno, 18 </a:t>
            </a:r>
            <a:r>
              <a:rPr lang="en-US" dirty="0" err="1">
                <a:solidFill>
                  <a:schemeClr val="bg1"/>
                </a:solidFill>
              </a:rPr>
              <a:t>Settembre</a:t>
            </a:r>
            <a:r>
              <a:rPr lang="en-US" dirty="0">
                <a:solidFill>
                  <a:schemeClr val="bg1"/>
                </a:solidFill>
              </a:rPr>
              <a:t> 2019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279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ggetto 11" hidden="1">
            <a:extLst>
              <a:ext uri="{FF2B5EF4-FFF2-40B4-BE49-F238E27FC236}">
                <a16:creationId xmlns="" xmlns:a16="http://schemas.microsoft.com/office/drawing/2014/main" id="{A9D930F8-A53B-49C6-A2D8-5008DDD7249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819611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1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12" name="Oggetto 11" hidden="1">
                        <a:extLst>
                          <a:ext uri="{FF2B5EF4-FFF2-40B4-BE49-F238E27FC236}">
                            <a16:creationId xmlns="" xmlns:a16="http://schemas.microsoft.com/office/drawing/2014/main" id="{A9D930F8-A53B-49C6-A2D8-5008DDD7249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tangolo 10" hidden="1">
            <a:extLst>
              <a:ext uri="{FF2B5EF4-FFF2-40B4-BE49-F238E27FC236}">
                <a16:creationId xmlns="" xmlns:a16="http://schemas.microsoft.com/office/drawing/2014/main" id="{270C2F80-815F-4A9B-B817-88732BBD67E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9" name="Titolo 23"/>
          <p:cNvSpPr>
            <a:spLocks noGrp="1"/>
          </p:cNvSpPr>
          <p:nvPr>
            <p:ph type="title"/>
          </p:nvPr>
        </p:nvSpPr>
        <p:spPr>
          <a:xfrm>
            <a:off x="372676" y="32008"/>
            <a:ext cx="8735828" cy="861774"/>
          </a:xfrm>
        </p:spPr>
        <p:txBody>
          <a:bodyPr/>
          <a:lstStyle/>
          <a:p>
            <a:r>
              <a:rPr lang="it-IT" sz="2800" dirty="0" smtClean="0"/>
              <a:t>Garanzia Campania Bond</a:t>
            </a:r>
            <a:r>
              <a:rPr lang="it-IT" sz="2800" dirty="0"/>
              <a:t>: </a:t>
            </a:r>
            <a:r>
              <a:rPr lang="it-IT" sz="2800" dirty="0" smtClean="0"/>
              <a:t>uno </a:t>
            </a:r>
            <a:r>
              <a:rPr lang="it-IT" sz="2800" dirty="0"/>
              <a:t>strumento a supporto delle PMI campane</a:t>
            </a:r>
          </a:p>
        </p:txBody>
      </p:sp>
      <p:sp>
        <p:nvSpPr>
          <p:cNvPr id="65" name="Slide Number Placeholder 1">
            <a:extLst>
              <a:ext uri="{FF2B5EF4-FFF2-40B4-BE49-F238E27FC236}">
                <a16:creationId xmlns="" xmlns:a16="http://schemas.microsoft.com/office/drawing/2014/main" id="{1D199864-6B4C-495B-AEFB-0346338DDA2B}"/>
              </a:ext>
            </a:extLst>
          </p:cNvPr>
          <p:cNvSpPr txBox="1">
            <a:spLocks/>
          </p:cNvSpPr>
          <p:nvPr/>
        </p:nvSpPr>
        <p:spPr>
          <a:xfrm>
            <a:off x="8784492" y="4912866"/>
            <a:ext cx="216000" cy="107156"/>
          </a:xfrm>
        </p:spPr>
        <p:txBody>
          <a:bodyPr vert="horz" lIns="0" tIns="0" rIns="0" bIns="0" rtlCol="0" anchor="ctr"/>
          <a:lstStyle>
            <a:defPPr>
              <a:defRPr lang="en-US"/>
            </a:defPPr>
            <a:lvl1pPr algn="r">
              <a:defRPr sz="1000" b="1" baseline="0"/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fld id="{203A53A7-282A-4415-88F2-E82CBF27AE3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8750" y="1203598"/>
            <a:ext cx="8841742" cy="3670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 smtClean="0"/>
              <a:t>La </a:t>
            </a:r>
            <a:r>
              <a:rPr lang="it-IT" sz="1200" b="1" dirty="0"/>
              <a:t>Regione Campania</a:t>
            </a:r>
            <a:r>
              <a:rPr lang="it-IT" sz="1200" dirty="0"/>
              <a:t>, per favorire la crescita delle PMI campane, ha attivato operazioni di finanziamento tramite </a:t>
            </a:r>
            <a:r>
              <a:rPr lang="it-IT" sz="1200" dirty="0" smtClean="0"/>
              <a:t>emissioni </a:t>
            </a:r>
            <a:r>
              <a:rPr lang="it-IT" sz="1200" dirty="0"/>
              <a:t>di Minibond, assistite da Garanzia </a:t>
            </a:r>
            <a:r>
              <a:rPr lang="it-IT" sz="1200" dirty="0"/>
              <a:t>Pubblica, a valere su risorse POR FESR 2014-2020.</a:t>
            </a:r>
            <a:endParaRPr lang="it-IT" sz="1200" dirty="0" smtClean="0"/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/>
              <a:t>Con il Progetto </a:t>
            </a:r>
            <a:r>
              <a:rPr lang="it-IT" sz="1200" b="1" dirty="0"/>
              <a:t>Garanzia Campania Bond</a:t>
            </a:r>
            <a:r>
              <a:rPr lang="it-IT" sz="1200" dirty="0"/>
              <a:t>, Sviluppo Campania si propone di facilitare l'accesso delle PMI campane al mercato </a:t>
            </a:r>
            <a:r>
              <a:rPr lang="it-IT" sz="1200" dirty="0" smtClean="0"/>
              <a:t>dei </a:t>
            </a:r>
            <a:r>
              <a:rPr lang="it-IT" sz="1200" dirty="0"/>
              <a:t>capitali, attraverso strumenti di finanza alternativa che hanno lo scopo di sostenere progetti imprenditoriali di espansione, rafforzamento e innovazione</a:t>
            </a:r>
            <a:r>
              <a:rPr lang="it-IT" sz="1200" dirty="0" smtClean="0"/>
              <a:t>.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dirty="0"/>
              <a:t>Il progetto è coordinato dal RTI costituito da </a:t>
            </a:r>
            <a:r>
              <a:rPr lang="it-IT" sz="1200" b="1" dirty="0"/>
              <a:t>Mediocredito Centrale </a:t>
            </a:r>
            <a:r>
              <a:rPr lang="it-IT" sz="1200" dirty="0"/>
              <a:t>e </a:t>
            </a:r>
            <a:r>
              <a:rPr lang="it-IT" sz="1200" b="1" dirty="0"/>
              <a:t>FISG - Gruppo Banca FININT</a:t>
            </a:r>
            <a:r>
              <a:rPr lang="it-IT" sz="1200" dirty="0"/>
              <a:t>, che agisce come </a:t>
            </a:r>
            <a:r>
              <a:rPr lang="it-IT" sz="1200" dirty="0" err="1"/>
              <a:t>Arranger</a:t>
            </a:r>
            <a:r>
              <a:rPr lang="it-IT" sz="1200" dirty="0" smtClean="0"/>
              <a:t>.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1200" b="1" dirty="0" smtClean="0"/>
              <a:t>Vantaggi</a:t>
            </a:r>
            <a:r>
              <a:rPr lang="it-IT" sz="1200" dirty="0" smtClean="0"/>
              <a:t> </a:t>
            </a:r>
            <a:r>
              <a:rPr lang="it-IT" sz="1200" b="1" dirty="0" smtClean="0"/>
              <a:t>per le PMI campane emittenti</a:t>
            </a:r>
            <a:r>
              <a:rPr lang="it-IT" sz="1200" dirty="0" smtClean="0"/>
              <a:t>: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200" dirty="0" smtClean="0"/>
              <a:t>liquidità </a:t>
            </a:r>
            <a:r>
              <a:rPr lang="it-IT" sz="1200" dirty="0"/>
              <a:t>a condizioni migliori rispetto a quelle che tradizionalmente vengono offerte dal mercato bancario o da emissioni individuali di Minibond;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200" dirty="0" smtClean="0"/>
              <a:t>Nessuna concessione di </a:t>
            </a:r>
            <a:r>
              <a:rPr lang="it-IT" sz="1200" dirty="0"/>
              <a:t>alcuna garanzia reale;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200" dirty="0" smtClean="0"/>
              <a:t>condizioni </a:t>
            </a:r>
            <a:r>
              <a:rPr lang="it-IT" sz="1200" dirty="0"/>
              <a:t>economiche competitive per effetto della garanzia pubblica e della natura di portafoglio dell’operazione che riduce il rischio per gli investitori;</a:t>
            </a:r>
          </a:p>
          <a:p>
            <a:pPr marL="628650" lvl="1" indent="-1714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it-IT" sz="1200" dirty="0" smtClean="0"/>
              <a:t>stimolo </a:t>
            </a:r>
            <a:r>
              <a:rPr lang="it-IT" sz="1200" dirty="0"/>
              <a:t>per il percorso di crescita manageriale dell’impresa anche per il tramite dell’ottenimento del Rating e dal confronto con investitori istituzionali</a:t>
            </a:r>
            <a:r>
              <a:rPr lang="it-IT" sz="1200" dirty="0" smtClean="0"/>
              <a:t>.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17668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ggetto 11" hidden="1">
            <a:extLst>
              <a:ext uri="{FF2B5EF4-FFF2-40B4-BE49-F238E27FC236}">
                <a16:creationId xmlns="" xmlns:a16="http://schemas.microsoft.com/office/drawing/2014/main" id="{A9D930F8-A53B-49C6-A2D8-5008DDD7249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380642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0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tangolo 10" hidden="1">
            <a:extLst>
              <a:ext uri="{FF2B5EF4-FFF2-40B4-BE49-F238E27FC236}">
                <a16:creationId xmlns="" xmlns:a16="http://schemas.microsoft.com/office/drawing/2014/main" id="{270C2F80-815F-4A9B-B817-88732BBD67E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9" name="Titolo 23"/>
          <p:cNvSpPr>
            <a:spLocks noGrp="1"/>
          </p:cNvSpPr>
          <p:nvPr>
            <p:ph type="title"/>
          </p:nvPr>
        </p:nvSpPr>
        <p:spPr>
          <a:xfrm>
            <a:off x="372676" y="32008"/>
            <a:ext cx="8735828" cy="861774"/>
          </a:xfrm>
        </p:spPr>
        <p:txBody>
          <a:bodyPr/>
          <a:lstStyle/>
          <a:p>
            <a:r>
              <a:rPr lang="it-IT" sz="2800" dirty="0"/>
              <a:t>Garanzia Campania </a:t>
            </a:r>
            <a:r>
              <a:rPr lang="it-IT" sz="2800" dirty="0" smtClean="0"/>
              <a:t>Bond: descrizione dell’operazione</a:t>
            </a:r>
            <a:endParaRPr lang="it-IT" sz="2800" dirty="0"/>
          </a:p>
        </p:txBody>
      </p:sp>
      <p:sp>
        <p:nvSpPr>
          <p:cNvPr id="44" name="TextBox 8">
            <a:extLst>
              <a:ext uri="{FF2B5EF4-FFF2-40B4-BE49-F238E27FC236}">
                <a16:creationId xmlns="" xmlns:a16="http://schemas.microsoft.com/office/drawing/2014/main" id="{EC796013-EC92-4EBE-BAD3-746704A8C120}"/>
              </a:ext>
            </a:extLst>
          </p:cNvPr>
          <p:cNvSpPr txBox="1"/>
          <p:nvPr/>
        </p:nvSpPr>
        <p:spPr bwMode="gray">
          <a:xfrm>
            <a:off x="575556" y="1372582"/>
            <a:ext cx="7956884" cy="2600712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marL="177800" lvl="1" indent="-176213">
              <a:spcBef>
                <a:spcPts val="600"/>
              </a:spcBef>
              <a:spcAft>
                <a:spcPts val="600"/>
              </a:spcAft>
              <a:buClr>
                <a:srgbClr val="16202C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200" dirty="0" smtClean="0">
                <a:solidFill>
                  <a:schemeClr val="tx1"/>
                </a:solidFill>
              </a:rPr>
              <a:t>L’Operazione prevede </a:t>
            </a:r>
            <a:r>
              <a:rPr lang="it-IT" altLang="it-IT" sz="1200" dirty="0">
                <a:solidFill>
                  <a:schemeClr val="tx1"/>
                </a:solidFill>
              </a:rPr>
              <a:t>l’emissione da parte di ciascuna società emittente di </a:t>
            </a:r>
            <a:r>
              <a:rPr lang="it-IT" altLang="it-IT" sz="1200" b="1" dirty="0">
                <a:solidFill>
                  <a:schemeClr val="tx1"/>
                </a:solidFill>
              </a:rPr>
              <a:t>obbligazioni o titoli di debito </a:t>
            </a:r>
            <a:r>
              <a:rPr lang="it-IT" altLang="it-IT" sz="1200" dirty="0">
                <a:solidFill>
                  <a:schemeClr val="tx1"/>
                </a:solidFill>
              </a:rPr>
              <a:t>(Minibond), sottoscritti da una società veicolo costituita ai sensi della legge 130/1999 (SPV), che si finanzia a sua volta mediante l’emissione di </a:t>
            </a:r>
            <a:r>
              <a:rPr lang="it-IT" altLang="it-IT" sz="1200" b="1" dirty="0" smtClean="0">
                <a:solidFill>
                  <a:schemeClr val="tx1"/>
                </a:solidFill>
              </a:rPr>
              <a:t>Note </a:t>
            </a:r>
            <a:r>
              <a:rPr lang="it-IT" altLang="it-IT" sz="1200" b="1" dirty="0" err="1" smtClean="0">
                <a:solidFill>
                  <a:schemeClr val="tx1"/>
                </a:solidFill>
              </a:rPr>
              <a:t>Asset-Backed</a:t>
            </a:r>
            <a:r>
              <a:rPr lang="it-IT" altLang="it-IT" sz="1200" b="1" dirty="0" smtClean="0">
                <a:solidFill>
                  <a:schemeClr val="tx1"/>
                </a:solidFill>
              </a:rPr>
              <a:t> </a:t>
            </a:r>
            <a:r>
              <a:rPr lang="it-IT" altLang="it-IT" sz="1200" dirty="0" smtClean="0">
                <a:solidFill>
                  <a:schemeClr val="tx1"/>
                </a:solidFill>
              </a:rPr>
              <a:t>sottoscritte </a:t>
            </a:r>
            <a:r>
              <a:rPr lang="it-IT" altLang="it-IT" sz="1200" dirty="0">
                <a:solidFill>
                  <a:schemeClr val="tx1"/>
                </a:solidFill>
              </a:rPr>
              <a:t>da investitori </a:t>
            </a:r>
            <a:r>
              <a:rPr lang="it-IT" altLang="it-IT" sz="1200" dirty="0" smtClean="0">
                <a:solidFill>
                  <a:schemeClr val="tx1"/>
                </a:solidFill>
              </a:rPr>
              <a:t>istituzionali.</a:t>
            </a:r>
          </a:p>
          <a:p>
            <a:pPr marL="177800" lvl="1" indent="-176213">
              <a:spcBef>
                <a:spcPts val="600"/>
              </a:spcBef>
              <a:spcAft>
                <a:spcPts val="600"/>
              </a:spcAft>
              <a:buClr>
                <a:srgbClr val="16202C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200" dirty="0" smtClean="0">
                <a:solidFill>
                  <a:schemeClr val="tx1"/>
                </a:solidFill>
              </a:rPr>
              <a:t>I </a:t>
            </a:r>
            <a:r>
              <a:rPr lang="it-IT" altLang="it-IT" sz="1200" dirty="0">
                <a:solidFill>
                  <a:schemeClr val="tx1"/>
                </a:solidFill>
              </a:rPr>
              <a:t>Minibond saranno </a:t>
            </a:r>
            <a:r>
              <a:rPr lang="it-IT" altLang="it-IT" sz="1200" b="1" dirty="0">
                <a:solidFill>
                  <a:schemeClr val="tx1"/>
                </a:solidFill>
              </a:rPr>
              <a:t>garantiti al 100% dal Cash </a:t>
            </a:r>
            <a:r>
              <a:rPr lang="it-IT" altLang="it-IT" sz="1200" b="1" dirty="0" err="1">
                <a:solidFill>
                  <a:schemeClr val="tx1"/>
                </a:solidFill>
              </a:rPr>
              <a:t>Collateral</a:t>
            </a:r>
            <a:r>
              <a:rPr lang="it-IT" altLang="it-IT" sz="1200" b="1" dirty="0">
                <a:solidFill>
                  <a:schemeClr val="tx1"/>
                </a:solidFill>
              </a:rPr>
              <a:t> </a:t>
            </a:r>
            <a:r>
              <a:rPr lang="it-IT" altLang="it-IT" sz="1200" dirty="0">
                <a:solidFill>
                  <a:schemeClr val="tx1"/>
                </a:solidFill>
              </a:rPr>
              <a:t>messo a disposizione da </a:t>
            </a:r>
            <a:r>
              <a:rPr lang="it-IT" altLang="it-IT" sz="1200" b="1" dirty="0">
                <a:solidFill>
                  <a:schemeClr val="tx1"/>
                </a:solidFill>
              </a:rPr>
              <a:t>Sviluppo Campania </a:t>
            </a:r>
            <a:r>
              <a:rPr lang="it-IT" altLang="it-IT" sz="1200" dirty="0">
                <a:solidFill>
                  <a:schemeClr val="tx1"/>
                </a:solidFill>
              </a:rPr>
              <a:t>fino ad un massimo del 25% dell’importo complessivo </a:t>
            </a:r>
            <a:r>
              <a:rPr lang="it-IT" altLang="it-IT" sz="1200" dirty="0" smtClean="0">
                <a:solidFill>
                  <a:schemeClr val="tx1"/>
                </a:solidFill>
              </a:rPr>
              <a:t>del portafoglio di </a:t>
            </a:r>
            <a:r>
              <a:rPr lang="it-IT" altLang="it-IT" sz="1200" dirty="0">
                <a:solidFill>
                  <a:schemeClr val="tx1"/>
                </a:solidFill>
              </a:rPr>
              <a:t>Minibond. Tale percentuale di copertura aumenterà fino al 50% durante la vita dei Minibond in virtù del profilo di </a:t>
            </a:r>
            <a:r>
              <a:rPr lang="it-IT" altLang="it-IT" sz="1200" dirty="0" smtClean="0">
                <a:solidFill>
                  <a:schemeClr val="tx1"/>
                </a:solidFill>
              </a:rPr>
              <a:t>ammortamento.</a:t>
            </a:r>
            <a:endParaRPr lang="it-IT" altLang="it-IT" sz="1200" dirty="0">
              <a:solidFill>
                <a:schemeClr val="tx1"/>
              </a:solidFill>
            </a:endParaRPr>
          </a:p>
          <a:p>
            <a:pPr marL="177800" lvl="1" indent="-176213">
              <a:spcAft>
                <a:spcPts val="600"/>
              </a:spcAft>
              <a:buClr>
                <a:srgbClr val="16202C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200" dirty="0">
                <a:solidFill>
                  <a:schemeClr val="tx1"/>
                </a:solidFill>
              </a:rPr>
              <a:t>L’importo complessivo dei Minibond sarà pari al massimo a </a:t>
            </a:r>
            <a:r>
              <a:rPr lang="it-IT" altLang="it-IT" sz="1200" b="1" dirty="0">
                <a:solidFill>
                  <a:schemeClr val="tx1"/>
                </a:solidFill>
              </a:rPr>
              <a:t>Euro 148 milioni</a:t>
            </a:r>
            <a:r>
              <a:rPr lang="it-IT" altLang="it-IT" sz="1200" dirty="0">
                <a:solidFill>
                  <a:schemeClr val="tx1"/>
                </a:solidFill>
              </a:rPr>
              <a:t>. Le emissioni dei Minibond potranno essere contestuali ovvero avvenire in momenti </a:t>
            </a:r>
            <a:r>
              <a:rPr lang="it-IT" altLang="it-IT" sz="1200" dirty="0" smtClean="0">
                <a:solidFill>
                  <a:schemeClr val="tx1"/>
                </a:solidFill>
              </a:rPr>
              <a:t>diversi (c.d. «Slot»).</a:t>
            </a:r>
          </a:p>
          <a:p>
            <a:pPr marL="177800" lvl="1" indent="-176213">
              <a:spcAft>
                <a:spcPts val="600"/>
              </a:spcAft>
              <a:buClr>
                <a:srgbClr val="16202C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200" dirty="0">
                <a:solidFill>
                  <a:schemeClr val="tx1"/>
                </a:solidFill>
              </a:rPr>
              <a:t>Con riferimento a ciascun </a:t>
            </a:r>
            <a:r>
              <a:rPr lang="it-IT" altLang="it-IT" sz="1200" dirty="0" err="1">
                <a:solidFill>
                  <a:schemeClr val="tx1"/>
                </a:solidFill>
              </a:rPr>
              <a:t>Minibond</a:t>
            </a:r>
            <a:r>
              <a:rPr lang="it-IT" altLang="it-IT" sz="1200" dirty="0">
                <a:solidFill>
                  <a:schemeClr val="tx1"/>
                </a:solidFill>
              </a:rPr>
              <a:t>, la </a:t>
            </a:r>
            <a:r>
              <a:rPr lang="it-IT" altLang="it-IT" sz="1200" b="1" dirty="0">
                <a:solidFill>
                  <a:schemeClr val="tx1"/>
                </a:solidFill>
              </a:rPr>
              <a:t>garanzia</a:t>
            </a:r>
            <a:r>
              <a:rPr lang="it-IT" altLang="it-IT" sz="1200" dirty="0">
                <a:solidFill>
                  <a:schemeClr val="tx1"/>
                </a:solidFill>
              </a:rPr>
              <a:t> messa a disposizione da Sviluppo Campania è concessa ai sensi e nel rispetto delle condizioni previste dalla disciplina europea in materia di aiuti di Stato applicabile. </a:t>
            </a:r>
            <a:r>
              <a:rPr lang="it-IT" altLang="it-IT" sz="1200" dirty="0" smtClean="0">
                <a:solidFill>
                  <a:schemeClr val="tx1"/>
                </a:solidFill>
              </a:rPr>
              <a:t>La </a:t>
            </a:r>
            <a:r>
              <a:rPr lang="it-IT" altLang="it-IT" sz="1200" dirty="0">
                <a:solidFill>
                  <a:schemeClr val="tx1"/>
                </a:solidFill>
              </a:rPr>
              <a:t>componente onerosa della garanzia può essere coperta da Sviluppo </a:t>
            </a:r>
            <a:r>
              <a:rPr lang="it-IT" altLang="it-IT" sz="1200" dirty="0" smtClean="0">
                <a:solidFill>
                  <a:schemeClr val="tx1"/>
                </a:solidFill>
              </a:rPr>
              <a:t>Campania; la </a:t>
            </a:r>
            <a:r>
              <a:rPr lang="it-IT" altLang="it-IT" sz="1200" dirty="0">
                <a:solidFill>
                  <a:schemeClr val="tx1"/>
                </a:solidFill>
              </a:rPr>
              <a:t>misura dell’aiuto è differenziata in funzione del regime d’aiuto applicabile.</a:t>
            </a:r>
          </a:p>
        </p:txBody>
      </p:sp>
    </p:spTree>
    <p:extLst>
      <p:ext uri="{BB962C8B-B14F-4D97-AF65-F5344CB8AC3E}">
        <p14:creationId xmlns:p14="http://schemas.microsoft.com/office/powerpoint/2010/main" val="4075558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ggetto 11" hidden="1">
            <a:extLst>
              <a:ext uri="{FF2B5EF4-FFF2-40B4-BE49-F238E27FC236}">
                <a16:creationId xmlns="" xmlns:a16="http://schemas.microsoft.com/office/drawing/2014/main" id="{A9D930F8-A53B-49C6-A2D8-5008DDD72495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587242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9" name="Diapositiva think-cell" r:id="rId5" imgW="270" imgH="270" progId="TCLayout.ActiveDocument.1">
                  <p:embed/>
                </p:oleObj>
              </mc:Choice>
              <mc:Fallback>
                <p:oleObj name="Diapositiva think-cell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tangolo 10" hidden="1">
            <a:extLst>
              <a:ext uri="{FF2B5EF4-FFF2-40B4-BE49-F238E27FC236}">
                <a16:creationId xmlns="" xmlns:a16="http://schemas.microsoft.com/office/drawing/2014/main" id="{270C2F80-815F-4A9B-B817-88732BBD67E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9" name="Titolo 23"/>
          <p:cNvSpPr>
            <a:spLocks noGrp="1"/>
          </p:cNvSpPr>
          <p:nvPr>
            <p:ph type="title"/>
          </p:nvPr>
        </p:nvSpPr>
        <p:spPr>
          <a:xfrm>
            <a:off x="372676" y="462895"/>
            <a:ext cx="8627816" cy="430887"/>
          </a:xfrm>
        </p:spPr>
        <p:txBody>
          <a:bodyPr/>
          <a:lstStyle/>
          <a:p>
            <a:r>
              <a:rPr lang="it-IT" sz="2800" dirty="0"/>
              <a:t>Garanzia Campania Bond: </a:t>
            </a:r>
            <a:r>
              <a:rPr lang="it-IT" sz="2800" dirty="0" smtClean="0"/>
              <a:t>struttura </a:t>
            </a:r>
            <a:r>
              <a:rPr lang="it-IT" sz="2800" dirty="0"/>
              <a:t>dell’operazione</a:t>
            </a: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5285982" y="3016055"/>
            <a:ext cx="1339490" cy="31177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it-IT" sz="950" dirty="0" err="1">
                <a:latin typeface="+mj-lt"/>
                <a:cs typeface="Arial" pitchFamily="34" charset="0"/>
              </a:rPr>
              <a:t>Rimborso</a:t>
            </a:r>
            <a:r>
              <a:rPr lang="en-GB" altLang="it-IT" sz="950" dirty="0">
                <a:latin typeface="+mj-lt"/>
                <a:cs typeface="Arial" pitchFamily="34" charset="0"/>
              </a:rPr>
              <a:t> </a:t>
            </a:r>
            <a:r>
              <a:rPr lang="en-GB" altLang="it-IT" sz="950" dirty="0" err="1">
                <a:latin typeface="+mj-lt"/>
                <a:cs typeface="Arial" pitchFamily="34" charset="0"/>
              </a:rPr>
              <a:t>delle</a:t>
            </a:r>
            <a:r>
              <a:rPr lang="en-GB" altLang="it-IT" sz="950" dirty="0">
                <a:latin typeface="+mj-lt"/>
                <a:cs typeface="Arial" pitchFamily="34" charset="0"/>
              </a:rPr>
              <a:t> </a:t>
            </a:r>
            <a:r>
              <a:rPr lang="en-GB" altLang="it-IT" sz="950" dirty="0" smtClean="0">
                <a:latin typeface="+mj-lt"/>
                <a:cs typeface="Arial" pitchFamily="34" charset="0"/>
              </a:rPr>
              <a:t>Note</a:t>
            </a:r>
            <a:endParaRPr lang="en-GB" altLang="it-IT" sz="950" dirty="0">
              <a:latin typeface="+mj-lt"/>
              <a:cs typeface="Arial" pitchFamily="34" charset="0"/>
            </a:endParaRPr>
          </a:p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altLang="it-IT" sz="950" dirty="0">
                <a:cs typeface="Arial" pitchFamily="34" charset="0"/>
              </a:rPr>
              <a:t>(</a:t>
            </a:r>
            <a:r>
              <a:rPr lang="en-GB" altLang="it-IT" sz="950" dirty="0" err="1">
                <a:cs typeface="Arial" pitchFamily="34" charset="0"/>
              </a:rPr>
              <a:t>capitale</a:t>
            </a:r>
            <a:r>
              <a:rPr lang="en-GB" altLang="it-IT" sz="950" dirty="0">
                <a:cs typeface="Arial" pitchFamily="34" charset="0"/>
              </a:rPr>
              <a:t> e </a:t>
            </a:r>
            <a:r>
              <a:rPr lang="en-GB" altLang="it-IT" sz="950" dirty="0" err="1">
                <a:cs typeface="Arial" pitchFamily="34" charset="0"/>
              </a:rPr>
              <a:t>interessi</a:t>
            </a:r>
            <a:r>
              <a:rPr lang="en-GB" altLang="it-IT" sz="950" dirty="0">
                <a:cs typeface="Arial" pitchFamily="34" charset="0"/>
              </a:rPr>
              <a:t>)</a:t>
            </a:r>
            <a:endParaRPr kumimoji="0" lang="en-GB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2" name="Text Box 9"/>
          <p:cNvSpPr txBox="1">
            <a:spLocks noChangeArrowheads="1"/>
          </p:cNvSpPr>
          <p:nvPr/>
        </p:nvSpPr>
        <p:spPr bwMode="auto">
          <a:xfrm>
            <a:off x="2191882" y="2103698"/>
            <a:ext cx="1517385" cy="18769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Emissione </a:t>
            </a:r>
            <a:r>
              <a:rPr kumimoji="0" lang="it-IT" altLang="it-IT" sz="95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Mini</a:t>
            </a:r>
            <a:r>
              <a:rPr lang="it-IT" altLang="it-IT" sz="950" i="1" dirty="0" smtClean="0">
                <a:latin typeface="+mj-lt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it-IT" altLang="it-IT" sz="95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ond</a:t>
            </a:r>
            <a:endParaRPr kumimoji="0" lang="it-IT" altLang="it-IT" sz="95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>
            <a:off x="942737" y="2175734"/>
            <a:ext cx="1079864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Società </a:t>
            </a:r>
            <a:r>
              <a:rPr kumimoji="0" lang="it-IT" altLang="it-IT" sz="950" b="0" i="0" strike="noStrike" cap="none" normalizeH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mittente </a:t>
            </a:r>
            <a:r>
              <a:rPr kumimoji="0" lang="it-IT" altLang="it-IT" sz="950" b="0" i="0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1</a:t>
            </a:r>
            <a:endParaRPr kumimoji="0" lang="it-IT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5" name="Text Box 14"/>
          <p:cNvSpPr txBox="1">
            <a:spLocks noChangeArrowheads="1"/>
          </p:cNvSpPr>
          <p:nvPr/>
        </p:nvSpPr>
        <p:spPr bwMode="auto">
          <a:xfrm>
            <a:off x="3844559" y="2108277"/>
            <a:ext cx="988265" cy="1259081"/>
          </a:xfrm>
          <a:prstGeom prst="rect">
            <a:avLst/>
          </a:prstGeom>
          <a:solidFill>
            <a:srgbClr val="747A8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950" b="1" i="0" u="sng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algn="ctr" eaLnBrk="1" hangingPunct="1"/>
            <a:r>
              <a:rPr lang="it-IT" altLang="it-IT" sz="950" b="1" dirty="0" smtClean="0">
                <a:solidFill>
                  <a:schemeClr val="bg1"/>
                </a:solidFill>
                <a:latin typeface="+mj-lt"/>
                <a:ea typeface="Times New Roman" pitchFamily="18" charset="0"/>
              </a:rPr>
              <a:t>SPV</a:t>
            </a:r>
            <a:endParaRPr kumimoji="0" lang="it-IT" altLang="it-IT" sz="950" b="1" i="0" strike="noStrike" cap="none" normalizeH="0" dirty="0">
              <a:ln>
                <a:noFill/>
              </a:ln>
              <a:solidFill>
                <a:srgbClr val="FFFFFF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lvl="0" algn="ctr" eaLnBrk="1" hangingPunct="1"/>
            <a:endParaRPr kumimoji="0" lang="it-IT" altLang="it-IT" sz="95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95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6" name="Text Box 17"/>
          <p:cNvSpPr txBox="1">
            <a:spLocks noChangeArrowheads="1"/>
          </p:cNvSpPr>
          <p:nvPr/>
        </p:nvSpPr>
        <p:spPr bwMode="auto">
          <a:xfrm>
            <a:off x="6982874" y="1995686"/>
            <a:ext cx="1369546" cy="1536697"/>
          </a:xfrm>
          <a:prstGeom prst="roundRect">
            <a:avLst>
              <a:gd name="adj" fmla="val 7626"/>
            </a:avLst>
          </a:prstGeom>
          <a:solidFill>
            <a:srgbClr val="00724B"/>
          </a:solidFill>
          <a:ln w="9525">
            <a:solidFill>
              <a:srgbClr val="001548"/>
            </a:solidFill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1" i="1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Investitori</a:t>
            </a:r>
            <a:endParaRPr lang="it-IT" altLang="it-IT" sz="950" b="1" i="1" dirty="0">
              <a:solidFill>
                <a:schemeClr val="bg1"/>
              </a:solidFill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950" b="0" i="0" u="sng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950" b="0" i="0" u="sng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7" name="Line 21"/>
          <p:cNvSpPr>
            <a:spLocks noChangeShapeType="1"/>
          </p:cNvSpPr>
          <p:nvPr/>
        </p:nvSpPr>
        <p:spPr bwMode="auto">
          <a:xfrm>
            <a:off x="2123243" y="2319722"/>
            <a:ext cx="1586024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59" name="Line 24"/>
          <p:cNvSpPr>
            <a:spLocks noChangeShapeType="1"/>
          </p:cNvSpPr>
          <p:nvPr/>
        </p:nvSpPr>
        <p:spPr bwMode="auto">
          <a:xfrm flipV="1">
            <a:off x="4985417" y="3017897"/>
            <a:ext cx="1899981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60" name="Line 29"/>
          <p:cNvSpPr>
            <a:spLocks noChangeShapeType="1"/>
          </p:cNvSpPr>
          <p:nvPr/>
        </p:nvSpPr>
        <p:spPr bwMode="auto">
          <a:xfrm flipH="1">
            <a:off x="4995164" y="2878039"/>
            <a:ext cx="189023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66" name="AutoShape 26"/>
          <p:cNvSpPr>
            <a:spLocks noChangeShapeType="1"/>
          </p:cNvSpPr>
          <p:nvPr/>
        </p:nvSpPr>
        <p:spPr bwMode="auto">
          <a:xfrm>
            <a:off x="6847393" y="3466811"/>
            <a:ext cx="80862" cy="5039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67" name="Text Box 13"/>
          <p:cNvSpPr txBox="1">
            <a:spLocks noChangeArrowheads="1"/>
          </p:cNvSpPr>
          <p:nvPr/>
        </p:nvSpPr>
        <p:spPr bwMode="auto">
          <a:xfrm>
            <a:off x="942737" y="2569080"/>
            <a:ext cx="1079864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</a:rPr>
              <a:t>Società </a:t>
            </a:r>
            <a:r>
              <a:rPr lang="it-IT" altLang="it-IT" sz="950" dirty="0" smtClean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emittente </a:t>
            </a:r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2</a:t>
            </a:r>
            <a:endParaRPr lang="it-IT" altLang="it-IT" sz="950" dirty="0">
              <a:cs typeface="Arial" pitchFamily="34" charset="0"/>
            </a:endParaRP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943666" y="3039830"/>
            <a:ext cx="1085434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</a:rPr>
              <a:t>Società </a:t>
            </a:r>
            <a:r>
              <a:rPr lang="it-IT" altLang="it-IT" sz="950" dirty="0" smtClean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emittente </a:t>
            </a:r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n</a:t>
            </a:r>
            <a:endParaRPr lang="it-IT" altLang="it-IT" sz="950" dirty="0">
              <a:cs typeface="Arial" pitchFamily="34" charset="0"/>
            </a:endParaRPr>
          </a:p>
        </p:txBody>
      </p:sp>
      <p:sp>
        <p:nvSpPr>
          <p:cNvPr id="76" name="Text Box 13"/>
          <p:cNvSpPr txBox="1">
            <a:spLocks noChangeArrowheads="1"/>
          </p:cNvSpPr>
          <p:nvPr/>
        </p:nvSpPr>
        <p:spPr bwMode="auto">
          <a:xfrm>
            <a:off x="4972012" y="1455626"/>
            <a:ext cx="3380407" cy="373994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0015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50" b="1" strike="noStrike" cap="none" normalizeH="0" baseline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Fase 2:</a:t>
            </a:r>
            <a:r>
              <a:rPr kumimoji="0" lang="it-IT" altLang="it-IT" sz="1050" b="1" strike="noStrike" cap="none" normalizeH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endParaRPr kumimoji="0" lang="it-IT" altLang="it-IT" sz="1050" b="1" strike="noStrike" cap="none" normalizeH="0" dirty="0" smtClean="0">
              <a:ln>
                <a:noFill/>
              </a:ln>
              <a:solidFill>
                <a:srgbClr val="001548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50" b="1" strike="noStrike" cap="none" normalizeH="0" dirty="0" smtClean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Emissione </a:t>
            </a:r>
            <a:r>
              <a:rPr kumimoji="0" lang="it-IT" altLang="it-IT" sz="1050" b="1" strike="noStrike" cap="none" normalizeH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delle </a:t>
            </a:r>
            <a:r>
              <a:rPr kumimoji="0" lang="it-IT" altLang="it-IT" sz="1050" b="1" strike="noStrike" cap="none" normalizeH="0" dirty="0" smtClean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Note</a:t>
            </a:r>
            <a:endParaRPr kumimoji="0" lang="it-IT" altLang="it-IT" sz="1050" b="0" i="1" strike="noStrike" cap="none" normalizeH="0" baseline="0" dirty="0">
              <a:ln>
                <a:noFill/>
              </a:ln>
              <a:solidFill>
                <a:srgbClr val="001548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7" name="Text Box 13"/>
          <p:cNvSpPr txBox="1">
            <a:spLocks noChangeArrowheads="1"/>
          </p:cNvSpPr>
          <p:nvPr/>
        </p:nvSpPr>
        <p:spPr bwMode="auto">
          <a:xfrm>
            <a:off x="943666" y="1455626"/>
            <a:ext cx="3828113" cy="373993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001548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50" b="1" strike="noStrike" cap="none" normalizeH="0" baseline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Fase 1: </a:t>
            </a:r>
            <a:endParaRPr kumimoji="0" lang="it-IT" altLang="it-IT" sz="1050" b="1" strike="noStrike" cap="none" normalizeH="0" baseline="0" dirty="0" smtClean="0">
              <a:ln>
                <a:noFill/>
              </a:ln>
              <a:solidFill>
                <a:srgbClr val="001548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050" b="1" strike="noStrike" cap="none" normalizeH="0" baseline="0" dirty="0" smtClean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Emissione </a:t>
            </a:r>
            <a:r>
              <a:rPr kumimoji="0" lang="it-IT" altLang="it-IT" sz="1050" b="1" strike="noStrike" cap="none" normalizeH="0" baseline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dei </a:t>
            </a:r>
            <a:r>
              <a:rPr kumimoji="0" lang="it-IT" altLang="it-IT" sz="1050" b="1" strike="noStrike" cap="none" normalizeH="0" baseline="0" dirty="0" smtClean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Minibond da </a:t>
            </a:r>
            <a:r>
              <a:rPr kumimoji="0" lang="it-IT" altLang="it-IT" sz="1050" b="1" strike="noStrike" cap="none" normalizeH="0" baseline="0" dirty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parte delle </a:t>
            </a:r>
            <a:r>
              <a:rPr kumimoji="0" lang="it-IT" altLang="it-IT" sz="1050" b="1" strike="noStrike" cap="none" normalizeH="0" baseline="0" dirty="0" smtClean="0">
                <a:ln>
                  <a:noFill/>
                </a:ln>
                <a:solidFill>
                  <a:srgbClr val="001548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PMI Campane</a:t>
            </a:r>
            <a:endParaRPr kumimoji="0" lang="it-IT" altLang="it-IT" sz="1050" b="0" strike="noStrike" cap="none" normalizeH="0" baseline="0" dirty="0">
              <a:ln>
                <a:noFill/>
              </a:ln>
              <a:solidFill>
                <a:srgbClr val="001548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8" name="Line 24"/>
          <p:cNvSpPr>
            <a:spLocks noChangeShapeType="1"/>
          </p:cNvSpPr>
          <p:nvPr/>
        </p:nvSpPr>
        <p:spPr bwMode="auto">
          <a:xfrm>
            <a:off x="4995164" y="2381714"/>
            <a:ext cx="1867894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79" name="Text Box 6"/>
          <p:cNvSpPr txBox="1">
            <a:spLocks noChangeArrowheads="1"/>
          </p:cNvSpPr>
          <p:nvPr/>
        </p:nvSpPr>
        <p:spPr bwMode="auto">
          <a:xfrm>
            <a:off x="5058524" y="2646965"/>
            <a:ext cx="1837433" cy="195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Prezzo di </a:t>
            </a: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sottoscrizione</a:t>
            </a:r>
            <a:endParaRPr kumimoji="0" lang="it-IT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3" name="Line 21"/>
          <p:cNvSpPr>
            <a:spLocks noChangeShapeType="1"/>
          </p:cNvSpPr>
          <p:nvPr/>
        </p:nvSpPr>
        <p:spPr bwMode="auto">
          <a:xfrm>
            <a:off x="2116745" y="2969685"/>
            <a:ext cx="1685532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86" name="Text Box 9"/>
          <p:cNvSpPr txBox="1">
            <a:spLocks noChangeArrowheads="1"/>
          </p:cNvSpPr>
          <p:nvPr/>
        </p:nvSpPr>
        <p:spPr bwMode="auto">
          <a:xfrm>
            <a:off x="2173606" y="2426921"/>
            <a:ext cx="1517385" cy="22737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950" dirty="0">
                <a:latin typeface="+mj-lt"/>
                <a:cs typeface="Arial" pitchFamily="34" charset="0"/>
              </a:rPr>
              <a:t>Prezzo di sottoscrizione</a:t>
            </a:r>
            <a:endParaRPr kumimoji="0" lang="it-IT" altLang="it-IT" sz="95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7" name="Line 22"/>
          <p:cNvSpPr>
            <a:spLocks noChangeShapeType="1"/>
          </p:cNvSpPr>
          <p:nvPr/>
        </p:nvSpPr>
        <p:spPr bwMode="auto">
          <a:xfrm flipH="1">
            <a:off x="2094865" y="2440585"/>
            <a:ext cx="158687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89" name="Text Box 7"/>
          <p:cNvSpPr txBox="1">
            <a:spLocks noChangeArrowheads="1"/>
          </p:cNvSpPr>
          <p:nvPr/>
        </p:nvSpPr>
        <p:spPr bwMode="auto">
          <a:xfrm>
            <a:off x="5095922" y="3556043"/>
            <a:ext cx="1924350" cy="29855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Supporto (indiretto) al </a:t>
            </a:r>
            <a:r>
              <a:rPr kumimoji="0" lang="en-GB" altLang="it-IT" sz="9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pagamento</a:t>
            </a:r>
            <a:r>
              <a:rPr kumimoji="0" lang="en-GB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altLang="it-IT" sz="9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puntuale</a:t>
            </a:r>
            <a:r>
              <a:rPr kumimoji="0" lang="en-GB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GB" altLang="it-IT" sz="9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delle</a:t>
            </a:r>
            <a:r>
              <a:rPr kumimoji="0" lang="en-GB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Note</a:t>
            </a:r>
            <a:endParaRPr kumimoji="0" lang="en-GB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8" name="Text Box 13">
            <a:extLst>
              <a:ext uri="{FF2B5EF4-FFF2-40B4-BE49-F238E27FC236}">
                <a16:creationId xmlns="" xmlns:a16="http://schemas.microsoft.com/office/drawing/2014/main" id="{F75B304B-DFBF-4DE2-BE8A-54910FA14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0805" y="2283718"/>
            <a:ext cx="1172109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Investitore 1</a:t>
            </a:r>
            <a:endParaRPr kumimoji="0" lang="it-IT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9" name="Text Box 13">
            <a:extLst>
              <a:ext uri="{FF2B5EF4-FFF2-40B4-BE49-F238E27FC236}">
                <a16:creationId xmlns="" xmlns:a16="http://schemas.microsoft.com/office/drawing/2014/main" id="{EA5E51ED-D0DD-437B-AC2B-4FDB27948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0805" y="2677064"/>
            <a:ext cx="1172109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</a:rPr>
              <a:t>Investitore </a:t>
            </a:r>
            <a:r>
              <a:rPr lang="it-IT" altLang="it-IT" sz="950" dirty="0" smtClean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2</a:t>
            </a:r>
            <a:endParaRPr lang="it-IT" altLang="it-IT" sz="950" dirty="0">
              <a:cs typeface="Arial" pitchFamily="34" charset="0"/>
            </a:endParaRPr>
          </a:p>
        </p:txBody>
      </p:sp>
      <p:sp>
        <p:nvSpPr>
          <p:cNvPr id="51" name="Text Box 13">
            <a:extLst>
              <a:ext uri="{FF2B5EF4-FFF2-40B4-BE49-F238E27FC236}">
                <a16:creationId xmlns="" xmlns:a16="http://schemas.microsoft.com/office/drawing/2014/main" id="{F7703A4C-3257-4838-874A-5D26402A4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0805" y="3073874"/>
            <a:ext cx="1172109" cy="252000"/>
          </a:xfrm>
          <a:prstGeom prst="roundRect">
            <a:avLst/>
          </a:prstGeom>
          <a:solidFill>
            <a:srgbClr val="001548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it-IT" altLang="it-IT" sz="950" dirty="0">
                <a:solidFill>
                  <a:srgbClr val="FFFFFF"/>
                </a:solidFill>
                <a:ea typeface="Times New Roman" pitchFamily="18" charset="0"/>
              </a:rPr>
              <a:t>Investitore </a:t>
            </a:r>
            <a:r>
              <a:rPr lang="it-IT" altLang="it-IT" sz="950" dirty="0" smtClean="0">
                <a:solidFill>
                  <a:srgbClr val="FFFFFF"/>
                </a:solidFill>
                <a:ea typeface="Times New Roman" pitchFamily="18" charset="0"/>
                <a:cs typeface="Arial" pitchFamily="34" charset="0"/>
              </a:rPr>
              <a:t>n</a:t>
            </a:r>
            <a:endParaRPr lang="it-IT" altLang="it-IT" sz="950" dirty="0">
              <a:cs typeface="Arial" pitchFamily="34" charset="0"/>
            </a:endParaRPr>
          </a:p>
        </p:txBody>
      </p:sp>
      <p:sp>
        <p:nvSpPr>
          <p:cNvPr id="6" name="AutoShape 4" descr="Risultati immagini per sviluppo campania">
            <a:extLst>
              <a:ext uri="{FF2B5EF4-FFF2-40B4-BE49-F238E27FC236}">
                <a16:creationId xmlns="" xmlns:a16="http://schemas.microsoft.com/office/drawing/2014/main" id="{27E39958-8EAF-4B19-A0D4-3B4FC36DDB2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14673" y="259206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="" xmlns:a16="http://schemas.microsoft.com/office/drawing/2014/main" id="{F54AD5BE-0FFB-4DD2-B52F-38AB203D10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4161" y="3650284"/>
            <a:ext cx="1442732" cy="281940"/>
          </a:xfrm>
          <a:prstGeom prst="rect">
            <a:avLst/>
          </a:prstGeom>
        </p:spPr>
      </p:pic>
      <p:sp>
        <p:nvSpPr>
          <p:cNvPr id="92" name="Line 21">
            <a:extLst>
              <a:ext uri="{FF2B5EF4-FFF2-40B4-BE49-F238E27FC236}">
                <a16:creationId xmlns="" xmlns:a16="http://schemas.microsoft.com/office/drawing/2014/main" id="{5C66D041-E48A-430C-80A4-AB469BA06BC0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6913" y="3787995"/>
            <a:ext cx="118872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93" name="Text Box 10">
            <a:extLst>
              <a:ext uri="{FF2B5EF4-FFF2-40B4-BE49-F238E27FC236}">
                <a16:creationId xmlns="" xmlns:a16="http://schemas.microsoft.com/office/drawing/2014/main" id="{C90F3A3B-381F-4D9E-AA1C-2A0154C78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8039" y="3430442"/>
            <a:ext cx="1679034" cy="3141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Costituzione del Cash </a:t>
            </a:r>
            <a:r>
              <a:rPr kumimoji="0" lang="it-IT" altLang="it-IT" sz="9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Collateral</a:t>
            </a:r>
            <a:endParaRPr kumimoji="0" lang="it-IT" altLang="it-IT" sz="95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5" name="Slide Number Placeholder 1">
            <a:extLst>
              <a:ext uri="{FF2B5EF4-FFF2-40B4-BE49-F238E27FC236}">
                <a16:creationId xmlns="" xmlns:a16="http://schemas.microsoft.com/office/drawing/2014/main" id="{1D199864-6B4C-495B-AEFB-0346338DDA2B}"/>
              </a:ext>
            </a:extLst>
          </p:cNvPr>
          <p:cNvSpPr txBox="1">
            <a:spLocks/>
          </p:cNvSpPr>
          <p:nvPr/>
        </p:nvSpPr>
        <p:spPr>
          <a:xfrm>
            <a:off x="8784492" y="4696842"/>
            <a:ext cx="216000" cy="107156"/>
          </a:xfrm>
        </p:spPr>
        <p:txBody>
          <a:bodyPr vert="horz" lIns="0" tIns="0" rIns="0" bIns="0" rtlCol="0" anchor="ctr"/>
          <a:lstStyle>
            <a:defPPr>
              <a:defRPr lang="en-US"/>
            </a:defPPr>
            <a:lvl1pPr algn="r">
              <a:defRPr sz="1000" b="1" baseline="0"/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endParaRPr lang="en-US" dirty="0"/>
          </a:p>
        </p:txBody>
      </p:sp>
      <p:sp>
        <p:nvSpPr>
          <p:cNvPr id="62" name="Text Box 14"/>
          <p:cNvSpPr txBox="1">
            <a:spLocks noChangeArrowheads="1"/>
          </p:cNvSpPr>
          <p:nvPr/>
        </p:nvSpPr>
        <p:spPr bwMode="auto">
          <a:xfrm>
            <a:off x="3844559" y="3520039"/>
            <a:ext cx="988265" cy="463576"/>
          </a:xfrm>
          <a:prstGeom prst="rect">
            <a:avLst/>
          </a:prstGeom>
          <a:solidFill>
            <a:srgbClr val="747A81"/>
          </a:solidFill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54000" tIns="45720" rIns="54000" bIns="45720" numCol="1" anchor="ctr" anchorCtr="0" compatLnSpc="1">
            <a:prstTxWarp prst="textNoShape">
              <a:avLst/>
            </a:prstTxWarp>
          </a:bodyPr>
          <a:lstStyle/>
          <a:p>
            <a:pPr lvl="0" algn="ctr" eaLnBrk="1" hangingPunct="1"/>
            <a:r>
              <a:rPr lang="it-IT" altLang="it-IT" sz="950" b="1" dirty="0" smtClean="0">
                <a:solidFill>
                  <a:schemeClr val="bg1"/>
                </a:solidFill>
                <a:latin typeface="+mj-lt"/>
                <a:ea typeface="Times New Roman" pitchFamily="18" charset="0"/>
              </a:rPr>
              <a:t>Cash </a:t>
            </a:r>
          </a:p>
          <a:p>
            <a:pPr lvl="0" algn="ctr" eaLnBrk="1" hangingPunct="1"/>
            <a:r>
              <a:rPr lang="it-IT" altLang="it-IT" sz="950" b="1" dirty="0" err="1" smtClean="0">
                <a:solidFill>
                  <a:schemeClr val="bg1"/>
                </a:solidFill>
                <a:latin typeface="+mj-lt"/>
                <a:ea typeface="Times New Roman" pitchFamily="18" charset="0"/>
              </a:rPr>
              <a:t>Collateral</a:t>
            </a:r>
            <a:endParaRPr kumimoji="0" lang="it-IT" altLang="it-IT" sz="95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64" name="Text Box 9"/>
          <p:cNvSpPr txBox="1">
            <a:spLocks noChangeArrowheads="1"/>
          </p:cNvSpPr>
          <p:nvPr/>
        </p:nvSpPr>
        <p:spPr bwMode="auto">
          <a:xfrm>
            <a:off x="2191882" y="2763522"/>
            <a:ext cx="1517385" cy="187698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Capitale ed Interessi sui </a:t>
            </a:r>
            <a:r>
              <a:rPr kumimoji="0" lang="it-IT" altLang="it-IT" sz="95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Minibond</a:t>
            </a:r>
            <a:endParaRPr kumimoji="0" lang="it-IT" altLang="it-IT" sz="95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82" name="Line 21">
            <a:extLst>
              <a:ext uri="{FF2B5EF4-FFF2-40B4-BE49-F238E27FC236}">
                <a16:creationId xmlns="" xmlns:a16="http://schemas.microsoft.com/office/drawing/2014/main" id="{5C66D041-E48A-430C-80A4-AB469BA06B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70889" y="3913208"/>
            <a:ext cx="128016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sz="950" u="sng">
              <a:latin typeface="+mj-lt"/>
            </a:endParaRPr>
          </a:p>
        </p:txBody>
      </p:sp>
      <p:sp>
        <p:nvSpPr>
          <p:cNvPr id="85" name="Text Box 10">
            <a:extLst>
              <a:ext uri="{FF2B5EF4-FFF2-40B4-BE49-F238E27FC236}">
                <a16:creationId xmlns="" xmlns:a16="http://schemas.microsoft.com/office/drawing/2014/main" id="{C90F3A3B-381F-4D9E-AA1C-2A0154C78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8039" y="3932258"/>
            <a:ext cx="1679034" cy="314136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Restituzione</a:t>
            </a:r>
            <a:r>
              <a:rPr kumimoji="0" lang="it-IT" altLang="it-IT" sz="950" b="0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del Cash </a:t>
            </a:r>
            <a:r>
              <a:rPr kumimoji="0" lang="it-IT" altLang="it-IT" sz="950" b="0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Collateral</a:t>
            </a:r>
            <a:endParaRPr kumimoji="0" lang="it-IT" altLang="it-IT" sz="950" b="0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95" name="Text Box 6"/>
          <p:cNvSpPr txBox="1">
            <a:spLocks noChangeArrowheads="1"/>
          </p:cNvSpPr>
          <p:nvPr/>
        </p:nvSpPr>
        <p:spPr bwMode="auto">
          <a:xfrm>
            <a:off x="5058524" y="2150561"/>
            <a:ext cx="1837433" cy="195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Emissione delle Note</a:t>
            </a:r>
            <a:endParaRPr kumimoji="0" lang="it-IT" altLang="it-IT" sz="95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cxnSp>
        <p:nvCxnSpPr>
          <p:cNvPr id="20" name="Elbow Connector 19"/>
          <p:cNvCxnSpPr>
            <a:stCxn id="62" idx="3"/>
            <a:endCxn id="56" idx="2"/>
          </p:cNvCxnSpPr>
          <p:nvPr/>
        </p:nvCxnSpPr>
        <p:spPr>
          <a:xfrm flipV="1">
            <a:off x="4832824" y="3532383"/>
            <a:ext cx="2834823" cy="219444"/>
          </a:xfrm>
          <a:prstGeom prst="bentConnector2">
            <a:avLst/>
          </a:prstGeom>
          <a:noFill/>
          <a:ln w="9525">
            <a:solidFill>
              <a:srgbClr val="80808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Text Box 9"/>
          <p:cNvSpPr txBox="1">
            <a:spLocks noChangeArrowheads="1"/>
          </p:cNvSpPr>
          <p:nvPr/>
        </p:nvSpPr>
        <p:spPr bwMode="auto">
          <a:xfrm>
            <a:off x="3715045" y="4418278"/>
            <a:ext cx="1247292" cy="25970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95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Agenti dello SPV</a:t>
            </a:r>
            <a:endParaRPr kumimoji="0" lang="it-IT" altLang="it-IT" sz="950" b="1" i="1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1" name="Isosceles Triangle 40"/>
          <p:cNvSpPr/>
          <p:nvPr/>
        </p:nvSpPr>
        <p:spPr>
          <a:xfrm>
            <a:off x="4063092" y="4227934"/>
            <a:ext cx="468052" cy="162018"/>
          </a:xfrm>
          <a:prstGeom prst="triangle">
            <a:avLst/>
          </a:prstGeom>
          <a:solidFill>
            <a:srgbClr val="0072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393945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143202" y="0"/>
          <a:ext cx="121481" cy="121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49" name="Diapositiva think-cell" r:id="rId6" imgW="360" imgH="360" progId="TCLayout.ActiveDocument.1">
                  <p:embed/>
                </p:oleObj>
              </mc:Choice>
              <mc:Fallback>
                <p:oleObj name="Diapositiva think-cell" r:id="rId6" imgW="360" imgH="360" progId="TCLayout.ActiveDocument.1">
                  <p:embed/>
                  <p:pic>
                    <p:nvPicPr>
                      <p:cNvPr id="25603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202" y="0"/>
                        <a:ext cx="121481" cy="12148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 hidden="1"/>
          <p:cNvSpPr/>
          <p:nvPr>
            <p:custDataLst>
              <p:tags r:id="rId3"/>
            </p:custDataLst>
          </p:nvPr>
        </p:nvSpPr>
        <p:spPr bwMode="auto">
          <a:xfrm>
            <a:off x="1143202" y="0"/>
            <a:ext cx="121481" cy="12148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 defTabSz="457200" fontAlgn="auto">
              <a:defRPr/>
            </a:pPr>
            <a:endParaRPr kumimoji="0" lang="it-IT" sz="2800" b="1" u="none" strike="noStrike" kern="1200" cap="none" spc="0" normalizeH="0" noProof="0" dirty="0" err="1">
              <a:ln>
                <a:noFill/>
              </a:ln>
              <a:solidFill>
                <a:srgbClr val="001548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AACE5EE9-309A-431B-824C-9F54CDD2B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390" y="466381"/>
            <a:ext cx="7000243" cy="430887"/>
          </a:xfrm>
        </p:spPr>
        <p:txBody>
          <a:bodyPr vert="horz" lIns="0" tIns="0" rIns="0" bIns="0" rtlCol="0" anchor="b" anchorCtr="0">
            <a:spAutoFit/>
          </a:bodyPr>
          <a:lstStyle/>
          <a:p>
            <a:r>
              <a:rPr lang="it-IT" sz="2800" dirty="0"/>
              <a:t>Caratteristiche dell’operazione</a:t>
            </a:r>
            <a:endParaRPr lang="it-IT" altLang="it-IT" sz="2800" dirty="0"/>
          </a:p>
        </p:txBody>
      </p:sp>
      <p:sp>
        <p:nvSpPr>
          <p:cNvPr id="52" name="Pentagono 27">
            <a:extLst>
              <a:ext uri="{FF2B5EF4-FFF2-40B4-BE49-F238E27FC236}">
                <a16:creationId xmlns="" xmlns:a16="http://schemas.microsoft.com/office/drawing/2014/main" id="{876B1243-449D-468C-97C7-6F1484DCCD2D}"/>
              </a:ext>
            </a:extLst>
          </p:cNvPr>
          <p:cNvSpPr/>
          <p:nvPr/>
        </p:nvSpPr>
        <p:spPr>
          <a:xfrm>
            <a:off x="179512" y="1300818"/>
            <a:ext cx="3276364" cy="260562"/>
          </a:xfrm>
          <a:prstGeom prst="round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it-IT" sz="1000" b="1" dirty="0" err="1" smtClean="0">
                <a:solidFill>
                  <a:schemeClr val="bg1"/>
                </a:solidFill>
              </a:rPr>
              <a:t>Minibond</a:t>
            </a:r>
            <a:r>
              <a:rPr lang="it-IT" sz="1000" b="1" dirty="0" smtClean="0">
                <a:solidFill>
                  <a:schemeClr val="bg1"/>
                </a:solidFill>
              </a:rPr>
              <a:t> emessi </a:t>
            </a:r>
            <a:r>
              <a:rPr lang="it-IT" sz="1000" b="1" dirty="0">
                <a:solidFill>
                  <a:schemeClr val="bg1"/>
                </a:solidFill>
              </a:rPr>
              <a:t>dalle </a:t>
            </a:r>
            <a:r>
              <a:rPr lang="it-IT" sz="1000" b="1" dirty="0" smtClean="0">
                <a:solidFill>
                  <a:schemeClr val="bg1"/>
                </a:solidFill>
              </a:rPr>
              <a:t>PMI</a:t>
            </a:r>
            <a:endParaRPr lang="it-IT" sz="1000" b="1" dirty="0">
              <a:solidFill>
                <a:schemeClr val="bg1"/>
              </a:solidFill>
            </a:endParaRPr>
          </a:p>
        </p:txBody>
      </p:sp>
      <p:sp>
        <p:nvSpPr>
          <p:cNvPr id="54" name="TextBox 4">
            <a:extLst>
              <a:ext uri="{FF2B5EF4-FFF2-40B4-BE49-F238E27FC236}">
                <a16:creationId xmlns="" xmlns:a16="http://schemas.microsoft.com/office/drawing/2014/main" id="{D8054EC0-60BC-48B6-A2B1-6F9551EEB334}"/>
              </a:ext>
            </a:extLst>
          </p:cNvPr>
          <p:cNvSpPr txBox="1"/>
          <p:nvPr/>
        </p:nvSpPr>
        <p:spPr bwMode="gray">
          <a:xfrm>
            <a:off x="107504" y="1680686"/>
            <a:ext cx="909638" cy="153888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r>
              <a:rPr lang="it-IT" sz="10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Caratteristiche</a:t>
            </a:r>
            <a:endParaRPr lang="it-IT" sz="1000" b="1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65" name="Straight Connector 21">
            <a:extLst>
              <a:ext uri="{FF2B5EF4-FFF2-40B4-BE49-F238E27FC236}">
                <a16:creationId xmlns="" xmlns:a16="http://schemas.microsoft.com/office/drawing/2014/main" id="{1CAD5E95-9D16-46B1-BF2A-D5349F6EE6EE}"/>
              </a:ext>
            </a:extLst>
          </p:cNvPr>
          <p:cNvCxnSpPr>
            <a:cxnSpLocks/>
          </p:cNvCxnSpPr>
          <p:nvPr/>
        </p:nvCxnSpPr>
        <p:spPr bwMode="gray">
          <a:xfrm>
            <a:off x="120884" y="1899077"/>
            <a:ext cx="822960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Rettangolo arrotondato 3"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179512" y="2072478"/>
            <a:ext cx="720078" cy="331624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/>
              <a:t>Importo</a:t>
            </a:r>
          </a:p>
        </p:txBody>
      </p:sp>
      <p:sp>
        <p:nvSpPr>
          <p:cNvPr id="73" name="TextBox 8">
            <a:extLst>
              <a:ext uri="{FF2B5EF4-FFF2-40B4-BE49-F238E27FC236}">
                <a16:creationId xmlns="" xmlns:a16="http://schemas.microsoft.com/office/drawing/2014/main" id="{C35200FD-66CC-47A6-8546-E796A08BEF27}"/>
              </a:ext>
            </a:extLst>
          </p:cNvPr>
          <p:cNvSpPr txBox="1"/>
          <p:nvPr/>
        </p:nvSpPr>
        <p:spPr bwMode="gray">
          <a:xfrm>
            <a:off x="1043608" y="2067694"/>
            <a:ext cx="2484276" cy="30777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Taglio medio: Max. €3 milioni (con tolleranza del 20%)</a:t>
            </a:r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83" name="Rettangolo arrotondato 3">
            <a:extLst>
              <a:ext uri="{FF2B5EF4-FFF2-40B4-BE49-F238E27FC236}">
                <a16:creationId xmlns="" xmlns:a16="http://schemas.microsoft.com/office/drawing/2014/main" id="{97214A3B-C4B2-4C93-A8AC-969289BB4463}"/>
              </a:ext>
            </a:extLst>
          </p:cNvPr>
          <p:cNvSpPr/>
          <p:nvPr/>
        </p:nvSpPr>
        <p:spPr>
          <a:xfrm>
            <a:off x="179512" y="2468522"/>
            <a:ext cx="720078" cy="355256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/>
              <a:t>Durata</a:t>
            </a:r>
          </a:p>
        </p:txBody>
      </p:sp>
      <p:sp>
        <p:nvSpPr>
          <p:cNvPr id="84" name="TextBox 8">
            <a:extLst>
              <a:ext uri="{FF2B5EF4-FFF2-40B4-BE49-F238E27FC236}">
                <a16:creationId xmlns="" xmlns:a16="http://schemas.microsoft.com/office/drawing/2014/main" id="{3A9C8532-4A06-4423-97C9-44B6EB85D4DA}"/>
              </a:ext>
            </a:extLst>
          </p:cNvPr>
          <p:cNvSpPr txBox="1"/>
          <p:nvPr/>
        </p:nvSpPr>
        <p:spPr bwMode="gray">
          <a:xfrm>
            <a:off x="1043608" y="2484781"/>
            <a:ext cx="2484276" cy="30777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Durata fino a 8y – WAL </a:t>
            </a:r>
            <a:r>
              <a:rPr lang="it-IT" sz="1000" dirty="0" smtClean="0">
                <a:solidFill>
                  <a:schemeClr val="tx1"/>
                </a:solidFill>
              </a:rPr>
              <a:t>4-5y</a:t>
            </a:r>
            <a:endParaRPr lang="it-IT" sz="10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Preammortamento </a:t>
            </a:r>
            <a:r>
              <a:rPr lang="it-IT" sz="1000" dirty="0" smtClean="0">
                <a:solidFill>
                  <a:schemeClr val="tx1"/>
                </a:solidFill>
              </a:rPr>
              <a:t>6-12 mesi</a:t>
            </a:r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86" name="Rettangolo arrotondato 3">
            <a:extLst>
              <a:ext uri="{FF2B5EF4-FFF2-40B4-BE49-F238E27FC236}">
                <a16:creationId xmlns="" xmlns:a16="http://schemas.microsoft.com/office/drawing/2014/main" id="{A18C22AC-A65C-4F57-81BD-6F181B8564EE}"/>
              </a:ext>
            </a:extLst>
          </p:cNvPr>
          <p:cNvSpPr/>
          <p:nvPr/>
        </p:nvSpPr>
        <p:spPr>
          <a:xfrm>
            <a:off x="179512" y="3332618"/>
            <a:ext cx="720078" cy="366021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/>
              <a:t>Interessi</a:t>
            </a:r>
          </a:p>
        </p:txBody>
      </p:sp>
      <p:sp>
        <p:nvSpPr>
          <p:cNvPr id="95" name="Rettangolo arrotondato 3">
            <a:extLst>
              <a:ext uri="{FF2B5EF4-FFF2-40B4-BE49-F238E27FC236}">
                <a16:creationId xmlns="" xmlns:a16="http://schemas.microsoft.com/office/drawing/2014/main" id="{10395A10-85D6-472C-8896-3962961A98B3}"/>
              </a:ext>
            </a:extLst>
          </p:cNvPr>
          <p:cNvSpPr/>
          <p:nvPr/>
        </p:nvSpPr>
        <p:spPr>
          <a:xfrm>
            <a:off x="179512" y="2900570"/>
            <a:ext cx="720078" cy="355256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/>
              <a:t>Security package</a:t>
            </a:r>
          </a:p>
        </p:txBody>
      </p:sp>
      <p:sp>
        <p:nvSpPr>
          <p:cNvPr id="96" name="TextBox 8">
            <a:extLst>
              <a:ext uri="{FF2B5EF4-FFF2-40B4-BE49-F238E27FC236}">
                <a16:creationId xmlns="" xmlns:a16="http://schemas.microsoft.com/office/drawing/2014/main" id="{4014F0B8-CCAA-4AD7-B638-A89CD44CA2B8}"/>
              </a:ext>
            </a:extLst>
          </p:cNvPr>
          <p:cNvSpPr txBox="1"/>
          <p:nvPr/>
        </p:nvSpPr>
        <p:spPr bwMode="gray">
          <a:xfrm>
            <a:off x="1043608" y="2916829"/>
            <a:ext cx="2484276" cy="30777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Emissioni </a:t>
            </a:r>
            <a:r>
              <a:rPr lang="it-IT" sz="1000" i="1" dirty="0">
                <a:solidFill>
                  <a:schemeClr val="tx1"/>
                </a:solidFill>
              </a:rPr>
              <a:t>senior</a:t>
            </a:r>
            <a:r>
              <a:rPr lang="it-IT" sz="1000" dirty="0">
                <a:solidFill>
                  <a:schemeClr val="tx1"/>
                </a:solidFill>
              </a:rPr>
              <a:t> </a:t>
            </a:r>
            <a:r>
              <a:rPr lang="it-IT" sz="1000" i="1" dirty="0" err="1" smtClean="0">
                <a:solidFill>
                  <a:schemeClr val="tx1"/>
                </a:solidFill>
              </a:rPr>
              <a:t>unsecured</a:t>
            </a:r>
            <a:r>
              <a:rPr lang="it-IT" sz="1000" i="1" dirty="0" smtClean="0">
                <a:solidFill>
                  <a:schemeClr val="tx1"/>
                </a:solidFill>
              </a:rPr>
              <a:t>. </a:t>
            </a:r>
            <a:r>
              <a:rPr lang="it-IT" sz="1000" dirty="0" smtClean="0">
                <a:solidFill>
                  <a:schemeClr val="tx1"/>
                </a:solidFill>
              </a:rPr>
              <a:t>Rimborso di tipo </a:t>
            </a:r>
            <a:r>
              <a:rPr lang="it-IT" sz="1000" i="1" dirty="0" err="1" smtClean="0">
                <a:solidFill>
                  <a:schemeClr val="tx1"/>
                </a:solidFill>
              </a:rPr>
              <a:t>amortizing</a:t>
            </a:r>
            <a:endParaRPr lang="it-IT" sz="1000" i="1" dirty="0">
              <a:solidFill>
                <a:schemeClr val="tx1"/>
              </a:solidFill>
            </a:endParaRPr>
          </a:p>
        </p:txBody>
      </p:sp>
      <p:sp>
        <p:nvSpPr>
          <p:cNvPr id="97" name="TextBox 8">
            <a:extLst>
              <a:ext uri="{FF2B5EF4-FFF2-40B4-BE49-F238E27FC236}">
                <a16:creationId xmlns="" xmlns:a16="http://schemas.microsoft.com/office/drawing/2014/main" id="{3669E0C7-3A2A-4F96-B687-6B3C53CE3A07}"/>
              </a:ext>
            </a:extLst>
          </p:cNvPr>
          <p:cNvSpPr txBox="1"/>
          <p:nvPr/>
        </p:nvSpPr>
        <p:spPr bwMode="gray">
          <a:xfrm>
            <a:off x="1043608" y="3348877"/>
            <a:ext cx="2484276" cy="30777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Tasso fisso. </a:t>
            </a:r>
            <a:r>
              <a:rPr lang="it-IT" sz="1000" dirty="0" smtClean="0">
                <a:solidFill>
                  <a:schemeClr val="tx1"/>
                </a:solidFill>
              </a:rPr>
              <a:t>Determinato </a:t>
            </a:r>
            <a:r>
              <a:rPr lang="it-IT" sz="1000" dirty="0">
                <a:solidFill>
                  <a:schemeClr val="tx1"/>
                </a:solidFill>
              </a:rPr>
              <a:t>in base al </a:t>
            </a:r>
            <a:r>
              <a:rPr lang="it-IT" sz="1000" dirty="0" smtClean="0">
                <a:solidFill>
                  <a:schemeClr val="tx1"/>
                </a:solidFill>
              </a:rPr>
              <a:t>merito di credito e condizioni di mercato</a:t>
            </a:r>
            <a:endParaRPr lang="it-IT" sz="1000" dirty="0">
              <a:solidFill>
                <a:schemeClr val="tx1"/>
              </a:solidFill>
            </a:endParaRPr>
          </a:p>
        </p:txBody>
      </p:sp>
      <p:sp>
        <p:nvSpPr>
          <p:cNvPr id="98" name="Rettangolo arrotondato 3">
            <a:extLst>
              <a:ext uri="{FF2B5EF4-FFF2-40B4-BE49-F238E27FC236}">
                <a16:creationId xmlns="" xmlns:a16="http://schemas.microsoft.com/office/drawing/2014/main" id="{66B6A616-E2BF-4ACF-AF37-307892A0A951}"/>
              </a:ext>
            </a:extLst>
          </p:cNvPr>
          <p:cNvSpPr/>
          <p:nvPr/>
        </p:nvSpPr>
        <p:spPr>
          <a:xfrm>
            <a:off x="179512" y="3778975"/>
            <a:ext cx="720078" cy="355256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Use of </a:t>
            </a:r>
            <a:r>
              <a:rPr lang="it-IT" sz="1000" b="1" dirty="0" err="1" smtClean="0"/>
              <a:t>Proceeds</a:t>
            </a:r>
            <a:endParaRPr lang="it-IT" sz="1000" b="1" dirty="0"/>
          </a:p>
        </p:txBody>
      </p:sp>
      <p:sp>
        <p:nvSpPr>
          <p:cNvPr id="99" name="TextBox 8">
            <a:extLst>
              <a:ext uri="{FF2B5EF4-FFF2-40B4-BE49-F238E27FC236}">
                <a16:creationId xmlns="" xmlns:a16="http://schemas.microsoft.com/office/drawing/2014/main" id="{32656E36-81A9-4F2D-A7D9-CA496E7EFC65}"/>
              </a:ext>
            </a:extLst>
          </p:cNvPr>
          <p:cNvSpPr txBox="1"/>
          <p:nvPr/>
        </p:nvSpPr>
        <p:spPr bwMode="gray">
          <a:xfrm>
            <a:off x="1043608" y="3728662"/>
            <a:ext cx="2484276" cy="461665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>
                <a:solidFill>
                  <a:schemeClr val="tx1"/>
                </a:solidFill>
              </a:rPr>
              <a:t>Investimenti in </a:t>
            </a:r>
            <a:r>
              <a:rPr lang="it-IT" sz="1000" dirty="0" smtClean="0">
                <a:solidFill>
                  <a:schemeClr val="tx1"/>
                </a:solidFill>
              </a:rPr>
              <a:t>attivi materiali</a:t>
            </a:r>
            <a:r>
              <a:rPr lang="it-IT" sz="1000" dirty="0">
                <a:solidFill>
                  <a:schemeClr val="tx1"/>
                </a:solidFill>
              </a:rPr>
              <a:t>, immateriali o capitale </a:t>
            </a:r>
            <a:r>
              <a:rPr lang="it-IT" sz="1000" dirty="0" smtClean="0">
                <a:solidFill>
                  <a:schemeClr val="tx1"/>
                </a:solidFill>
              </a:rPr>
              <a:t>circolante. </a:t>
            </a:r>
            <a:r>
              <a:rPr lang="it-IT" sz="1000" dirty="0">
                <a:solidFill>
                  <a:schemeClr val="tx1"/>
                </a:solidFill>
              </a:rPr>
              <a:t>Escluso rifinanziamento del debito esistente</a:t>
            </a:r>
          </a:p>
        </p:txBody>
      </p:sp>
      <p:sp>
        <p:nvSpPr>
          <p:cNvPr id="101" name="Pentagono 27">
            <a:extLst>
              <a:ext uri="{FF2B5EF4-FFF2-40B4-BE49-F238E27FC236}">
                <a16:creationId xmlns="" xmlns:a16="http://schemas.microsoft.com/office/drawing/2014/main" id="{5BAC4258-A337-4F54-84C2-3F270DA63918}"/>
              </a:ext>
            </a:extLst>
          </p:cNvPr>
          <p:cNvSpPr/>
          <p:nvPr/>
        </p:nvSpPr>
        <p:spPr>
          <a:xfrm>
            <a:off x="3602426" y="1300818"/>
            <a:ext cx="2733770" cy="260562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it-IT" sz="1000" b="1" dirty="0" smtClean="0">
                <a:solidFill>
                  <a:schemeClr val="bg1"/>
                </a:solidFill>
              </a:rPr>
              <a:t>Criteri di Accesso</a:t>
            </a:r>
            <a:endParaRPr lang="it-IT" sz="1000" b="1" dirty="0">
              <a:solidFill>
                <a:schemeClr val="bg1"/>
              </a:solidFill>
            </a:endParaRPr>
          </a:p>
        </p:txBody>
      </p:sp>
      <p:sp>
        <p:nvSpPr>
          <p:cNvPr id="107" name="TextBox 8">
            <a:extLst>
              <a:ext uri="{FF2B5EF4-FFF2-40B4-BE49-F238E27FC236}">
                <a16:creationId xmlns="" xmlns:a16="http://schemas.microsoft.com/office/drawing/2014/main" id="{FB8074A6-74DB-4BB8-9A34-7B4F6EAE4923}"/>
              </a:ext>
            </a:extLst>
          </p:cNvPr>
          <p:cNvSpPr txBox="1"/>
          <p:nvPr/>
        </p:nvSpPr>
        <p:spPr bwMode="gray">
          <a:xfrm>
            <a:off x="3638430" y="1635646"/>
            <a:ext cx="2661762" cy="332398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>
                <a:solidFill>
                  <a:schemeClr val="tx1"/>
                </a:solidFill>
              </a:rPr>
              <a:t>Possono candidarsi le imprese che: </a:t>
            </a:r>
            <a:endParaRPr lang="it-IT" sz="900" dirty="0" smtClean="0">
              <a:solidFill>
                <a:schemeClr val="tx1"/>
              </a:solidFill>
            </a:endParaRP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 smtClean="0">
                <a:solidFill>
                  <a:schemeClr val="tx1"/>
                </a:solidFill>
              </a:rPr>
              <a:t>(</a:t>
            </a:r>
            <a:r>
              <a:rPr lang="it-IT" sz="900" dirty="0">
                <a:solidFill>
                  <a:schemeClr val="tx1"/>
                </a:solidFill>
              </a:rPr>
              <a:t>i) sono PMI; </a:t>
            </a:r>
            <a:endParaRPr lang="it-IT" sz="900" dirty="0" smtClean="0">
              <a:solidFill>
                <a:schemeClr val="tx1"/>
              </a:solidFill>
            </a:endParaRP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 smtClean="0">
                <a:solidFill>
                  <a:schemeClr val="tx1"/>
                </a:solidFill>
              </a:rPr>
              <a:t>(</a:t>
            </a:r>
            <a:r>
              <a:rPr lang="it-IT" sz="900" dirty="0">
                <a:solidFill>
                  <a:schemeClr val="tx1"/>
                </a:solidFill>
              </a:rPr>
              <a:t>ii) hanno la Sede Operativa nella Regione Campania; </a:t>
            </a:r>
            <a:endParaRPr lang="it-IT" sz="900" dirty="0" smtClean="0">
              <a:solidFill>
                <a:schemeClr val="tx1"/>
              </a:solidFill>
            </a:endParaRP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 smtClean="0">
                <a:solidFill>
                  <a:schemeClr val="tx1"/>
                </a:solidFill>
              </a:rPr>
              <a:t>(</a:t>
            </a:r>
            <a:r>
              <a:rPr lang="it-IT" sz="900" dirty="0">
                <a:solidFill>
                  <a:schemeClr val="tx1"/>
                </a:solidFill>
              </a:rPr>
              <a:t>iii) hanno un Rating valido rilasciato da una Agenzia ECAI, almeno pari a BB- sulla scala Standard &amp; </a:t>
            </a:r>
            <a:r>
              <a:rPr lang="it-IT" sz="900" dirty="0" err="1">
                <a:solidFill>
                  <a:schemeClr val="tx1"/>
                </a:solidFill>
              </a:rPr>
              <a:t>Poor’s</a:t>
            </a:r>
            <a:r>
              <a:rPr lang="it-IT" sz="900" dirty="0">
                <a:solidFill>
                  <a:schemeClr val="tx1"/>
                </a:solidFill>
              </a:rPr>
              <a:t> (od equivalente</a:t>
            </a:r>
            <a:r>
              <a:rPr lang="it-IT" sz="900" dirty="0" smtClean="0">
                <a:solidFill>
                  <a:schemeClr val="tx1"/>
                </a:solidFill>
              </a:rPr>
              <a:t>).</a:t>
            </a:r>
          </a:p>
          <a:p>
            <a:pPr lvl="1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endParaRPr lang="it-IT" sz="900" dirty="0" smtClean="0">
              <a:solidFill>
                <a:schemeClr val="tx1"/>
              </a:solidFill>
            </a:endParaRPr>
          </a:p>
          <a:p>
            <a:pPr lvl="1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 smtClean="0">
                <a:solidFill>
                  <a:schemeClr val="tx1"/>
                </a:solidFill>
              </a:rPr>
              <a:t>È</a:t>
            </a:r>
            <a:r>
              <a:rPr lang="it-IT" sz="900" dirty="0">
                <a:solidFill>
                  <a:schemeClr val="tx1"/>
                </a:solidFill>
              </a:rPr>
              <a:t>, altresì, possibile partecipare per le PMI </a:t>
            </a:r>
            <a:r>
              <a:rPr lang="it-IT" sz="900" dirty="0" smtClean="0">
                <a:solidFill>
                  <a:schemeClr val="tx1"/>
                </a:solidFill>
              </a:rPr>
              <a:t>campane, </a:t>
            </a:r>
            <a:r>
              <a:rPr lang="it-IT" sz="900" dirty="0">
                <a:solidFill>
                  <a:schemeClr val="tx1"/>
                </a:solidFill>
              </a:rPr>
              <a:t>non ancora in possesso di un valido Rating BB-, allorché dimostrino al momento della manifestazione di interesse i seguenti requisiti:</a:t>
            </a: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>
                <a:solidFill>
                  <a:schemeClr val="tx1"/>
                </a:solidFill>
              </a:rPr>
              <a:t>bilanci approvati e depositati in forma non abbreviata per gli ultimi tre esercizi</a:t>
            </a: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r>
              <a:rPr lang="it-IT" sz="900" dirty="0">
                <a:solidFill>
                  <a:schemeClr val="tx1"/>
                </a:solidFill>
              </a:rPr>
              <a:t>non aver realizzato perdite d’esercizio in più di uno degli ultimi 3 (tre) esercizi e, sulla base dell’ultimo Bilancio approvato</a:t>
            </a:r>
            <a:r>
              <a:rPr lang="it-IT" sz="900" dirty="0" smtClean="0">
                <a:solidFill>
                  <a:schemeClr val="tx1"/>
                </a:solidFill>
              </a:rPr>
              <a:t>:</a:t>
            </a:r>
          </a:p>
          <a:p>
            <a:pPr lvl="2">
              <a:buClr>
                <a:srgbClr val="00724B"/>
              </a:buClr>
              <a:buSzPct val="100000"/>
              <a:buFont typeface="Arial" panose="020B0604020202020204" pitchFamily="34" charset="0"/>
              <a:buChar char="•"/>
            </a:pPr>
            <a:endParaRPr lang="it-IT" sz="900" dirty="0">
              <a:solidFill>
                <a:schemeClr val="tx1"/>
              </a:solidFill>
            </a:endParaRPr>
          </a:p>
          <a:p>
            <a:pPr lvl="3">
              <a:buClr>
                <a:srgbClr val="00724B"/>
              </a:buClr>
              <a:buSzPct val="100000"/>
              <a:buFont typeface="Wingdings" panose="05000000000000000000" pitchFamily="2" charset="2"/>
              <a:buChar char="§"/>
            </a:pPr>
            <a:r>
              <a:rPr lang="it-IT" sz="900" dirty="0">
                <a:solidFill>
                  <a:schemeClr val="tx1"/>
                </a:solidFill>
              </a:rPr>
              <a:t>Ricavi di Vendita: minimo Euro 10 milioni</a:t>
            </a:r>
          </a:p>
          <a:p>
            <a:pPr lvl="3">
              <a:buClr>
                <a:srgbClr val="00724B"/>
              </a:buClr>
              <a:buSzPct val="100000"/>
              <a:buFont typeface="Wingdings" panose="05000000000000000000" pitchFamily="2" charset="2"/>
              <a:buChar char="§"/>
            </a:pPr>
            <a:r>
              <a:rPr lang="it-IT" sz="900" dirty="0">
                <a:solidFill>
                  <a:schemeClr val="tx1"/>
                </a:solidFill>
              </a:rPr>
              <a:t>PFN/EBITDA: &lt; </a:t>
            </a:r>
            <a:r>
              <a:rPr lang="it-IT" sz="900" dirty="0" smtClean="0">
                <a:solidFill>
                  <a:schemeClr val="tx1"/>
                </a:solidFill>
              </a:rPr>
              <a:t>5,0x</a:t>
            </a:r>
            <a:endParaRPr lang="it-IT" sz="900" dirty="0">
              <a:solidFill>
                <a:schemeClr val="tx1"/>
              </a:solidFill>
            </a:endParaRPr>
          </a:p>
          <a:p>
            <a:pPr lvl="3">
              <a:buClr>
                <a:srgbClr val="00724B"/>
              </a:buClr>
              <a:buSzPct val="100000"/>
              <a:buFont typeface="Wingdings" panose="05000000000000000000" pitchFamily="2" charset="2"/>
              <a:buChar char="§"/>
            </a:pPr>
            <a:r>
              <a:rPr lang="it-IT" sz="900" dirty="0">
                <a:solidFill>
                  <a:schemeClr val="tx1"/>
                </a:solidFill>
              </a:rPr>
              <a:t>PFN/PN: &lt; </a:t>
            </a:r>
            <a:r>
              <a:rPr lang="it-IT" sz="900" dirty="0" smtClean="0">
                <a:solidFill>
                  <a:schemeClr val="tx1"/>
                </a:solidFill>
              </a:rPr>
              <a:t>3x</a:t>
            </a:r>
            <a:endParaRPr lang="it-IT" sz="900" dirty="0">
              <a:solidFill>
                <a:schemeClr val="tx1"/>
              </a:solidFill>
            </a:endParaRPr>
          </a:p>
          <a:p>
            <a:pPr lvl="3">
              <a:buClr>
                <a:srgbClr val="00724B"/>
              </a:buClr>
              <a:buSzPct val="100000"/>
              <a:buFont typeface="Wingdings" panose="05000000000000000000" pitchFamily="2" charset="2"/>
              <a:buChar char="§"/>
            </a:pPr>
            <a:r>
              <a:rPr lang="it-IT" sz="900" dirty="0">
                <a:solidFill>
                  <a:schemeClr val="tx1"/>
                </a:solidFill>
              </a:rPr>
              <a:t>EBITDA/Ricavi di Vendita: &gt; </a:t>
            </a:r>
            <a:r>
              <a:rPr lang="it-IT" sz="900" dirty="0" smtClean="0">
                <a:solidFill>
                  <a:schemeClr val="tx1"/>
                </a:solidFill>
              </a:rPr>
              <a:t>4%</a:t>
            </a:r>
            <a:endParaRPr lang="it-IT" sz="900" dirty="0">
              <a:solidFill>
                <a:schemeClr val="tx1"/>
              </a:solidFill>
            </a:endParaRPr>
          </a:p>
        </p:txBody>
      </p:sp>
      <p:sp>
        <p:nvSpPr>
          <p:cNvPr id="112" name="TextBox 4">
            <a:extLst>
              <a:ext uri="{FF2B5EF4-FFF2-40B4-BE49-F238E27FC236}">
                <a16:creationId xmlns="" xmlns:a16="http://schemas.microsoft.com/office/drawing/2014/main" id="{CFA64EC6-1FD8-40DB-96F5-C834C6AC4F5B}"/>
              </a:ext>
            </a:extLst>
          </p:cNvPr>
          <p:cNvSpPr txBox="1"/>
          <p:nvPr/>
        </p:nvSpPr>
        <p:spPr bwMode="gray">
          <a:xfrm>
            <a:off x="1115616" y="1680686"/>
            <a:ext cx="2286000" cy="153888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r>
              <a:rPr lang="it-IT" sz="1000" b="1" dirty="0">
                <a:solidFill>
                  <a:schemeClr val="tx1"/>
                </a:solidFill>
                <a:cs typeface="Arial" panose="020B0604020202020204" pitchFamily="34" charset="0"/>
              </a:rPr>
              <a:t>Descrizione</a:t>
            </a:r>
          </a:p>
        </p:txBody>
      </p:sp>
      <p:cxnSp>
        <p:nvCxnSpPr>
          <p:cNvPr id="113" name="Straight Connector 21">
            <a:extLst>
              <a:ext uri="{FF2B5EF4-FFF2-40B4-BE49-F238E27FC236}">
                <a16:creationId xmlns="" xmlns:a16="http://schemas.microsoft.com/office/drawing/2014/main" id="{3E838600-ED10-41E5-8BCC-E5F09551EB26}"/>
              </a:ext>
            </a:extLst>
          </p:cNvPr>
          <p:cNvCxnSpPr>
            <a:cxnSpLocks/>
          </p:cNvCxnSpPr>
          <p:nvPr/>
        </p:nvCxnSpPr>
        <p:spPr bwMode="gray">
          <a:xfrm>
            <a:off x="1115616" y="1899077"/>
            <a:ext cx="2286000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69">
            <a:extLst>
              <a:ext uri="{FF2B5EF4-FFF2-40B4-BE49-F238E27FC236}">
                <a16:creationId xmlns="" xmlns:a16="http://schemas.microsoft.com/office/drawing/2014/main" id="{4787008A-372F-41F8-8B3B-52A633E274D7}"/>
              </a:ext>
            </a:extLst>
          </p:cNvPr>
          <p:cNvCxnSpPr/>
          <p:nvPr/>
        </p:nvCxnSpPr>
        <p:spPr>
          <a:xfrm>
            <a:off x="6408204" y="1419260"/>
            <a:ext cx="0" cy="3566160"/>
          </a:xfrm>
          <a:prstGeom prst="line">
            <a:avLst/>
          </a:prstGeom>
          <a:ln w="38100" cap="rnd" cmpd="sng">
            <a:solidFill>
              <a:srgbClr val="80808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Pentagono 27">
            <a:extLst>
              <a:ext uri="{FF2B5EF4-FFF2-40B4-BE49-F238E27FC236}">
                <a16:creationId xmlns="" xmlns:a16="http://schemas.microsoft.com/office/drawing/2014/main" id="{665D95D3-8214-4F79-B893-F9E61E47DF63}"/>
              </a:ext>
            </a:extLst>
          </p:cNvPr>
          <p:cNvSpPr/>
          <p:nvPr/>
        </p:nvSpPr>
        <p:spPr>
          <a:xfrm>
            <a:off x="6480211" y="1300818"/>
            <a:ext cx="2516615" cy="260562"/>
          </a:xfrm>
          <a:prstGeom prst="roundRect">
            <a:avLst/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it-IT" sz="1000" b="1" dirty="0">
                <a:solidFill>
                  <a:schemeClr val="bg1"/>
                </a:solidFill>
              </a:rPr>
              <a:t>Struttura del security </a:t>
            </a:r>
            <a:r>
              <a:rPr lang="it-IT" sz="1000" b="1" i="1" dirty="0">
                <a:solidFill>
                  <a:schemeClr val="bg1"/>
                </a:solidFill>
              </a:rPr>
              <a:t>package</a:t>
            </a:r>
          </a:p>
        </p:txBody>
      </p:sp>
      <p:sp>
        <p:nvSpPr>
          <p:cNvPr id="120" name="TextBox 4">
            <a:extLst>
              <a:ext uri="{FF2B5EF4-FFF2-40B4-BE49-F238E27FC236}">
                <a16:creationId xmlns="" xmlns:a16="http://schemas.microsoft.com/office/drawing/2014/main" id="{5BF82DF7-1F89-405E-915A-029B8BAF639D}"/>
              </a:ext>
            </a:extLst>
          </p:cNvPr>
          <p:cNvSpPr txBox="1"/>
          <p:nvPr/>
        </p:nvSpPr>
        <p:spPr bwMode="gray">
          <a:xfrm>
            <a:off x="6486214" y="1660858"/>
            <a:ext cx="822090" cy="153888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r>
              <a:rPr lang="it-IT" sz="1000" b="1" dirty="0">
                <a:solidFill>
                  <a:schemeClr val="tx1"/>
                </a:solidFill>
                <a:cs typeface="Arial" panose="020B0604020202020204" pitchFamily="34" charset="0"/>
              </a:rPr>
              <a:t>Descrizione</a:t>
            </a:r>
          </a:p>
        </p:txBody>
      </p:sp>
      <p:cxnSp>
        <p:nvCxnSpPr>
          <p:cNvPr id="121" name="Straight Connector 21">
            <a:extLst>
              <a:ext uri="{FF2B5EF4-FFF2-40B4-BE49-F238E27FC236}">
                <a16:creationId xmlns="" xmlns:a16="http://schemas.microsoft.com/office/drawing/2014/main" id="{F3FDD6C8-A9A8-469F-8C0F-3E0A23931192}"/>
              </a:ext>
            </a:extLst>
          </p:cNvPr>
          <p:cNvCxnSpPr>
            <a:cxnSpLocks/>
          </p:cNvCxnSpPr>
          <p:nvPr/>
        </p:nvCxnSpPr>
        <p:spPr bwMode="gray">
          <a:xfrm>
            <a:off x="6480212" y="1879249"/>
            <a:ext cx="2516615" cy="0"/>
          </a:xfrm>
          <a:prstGeom prst="line">
            <a:avLst/>
          </a:prstGeom>
          <a:ln>
            <a:headEnd/>
            <a:tailEnd/>
          </a:ln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TextBox 8">
            <a:extLst>
              <a:ext uri="{FF2B5EF4-FFF2-40B4-BE49-F238E27FC236}">
                <a16:creationId xmlns="" xmlns:a16="http://schemas.microsoft.com/office/drawing/2014/main" id="{EC796013-EC92-4EBE-BAD3-746704A8C120}"/>
              </a:ext>
            </a:extLst>
          </p:cNvPr>
          <p:cNvSpPr txBox="1"/>
          <p:nvPr/>
        </p:nvSpPr>
        <p:spPr bwMode="gray">
          <a:xfrm>
            <a:off x="6480211" y="1933203"/>
            <a:ext cx="2516616" cy="769441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marL="177800" lvl="1" indent="-176213">
              <a:spcAft>
                <a:spcPts val="600"/>
              </a:spcAft>
              <a:buClr>
                <a:srgbClr val="16202C"/>
              </a:buClr>
              <a:buFont typeface="Arial" panose="020B0604020202020204" pitchFamily="34" charset="0"/>
              <a:buChar char="•"/>
              <a:defRPr/>
            </a:pPr>
            <a:r>
              <a:rPr lang="it-IT" altLang="it-IT" sz="1000" b="1" dirty="0">
                <a:solidFill>
                  <a:schemeClr val="tx1"/>
                </a:solidFill>
              </a:rPr>
              <a:t>Sviluppo Campania </a:t>
            </a:r>
            <a:r>
              <a:rPr lang="it-IT" altLang="it-IT" sz="1000" dirty="0">
                <a:solidFill>
                  <a:schemeClr val="tx1"/>
                </a:solidFill>
              </a:rPr>
              <a:t>mette a disposizione un plafond al massimo pari ad €37m (“Cash </a:t>
            </a:r>
            <a:r>
              <a:rPr lang="it-IT" altLang="it-IT" sz="1000" dirty="0" err="1">
                <a:solidFill>
                  <a:schemeClr val="tx1"/>
                </a:solidFill>
              </a:rPr>
              <a:t>Collateral</a:t>
            </a:r>
            <a:r>
              <a:rPr lang="it-IT" altLang="it-IT" sz="1000" dirty="0">
                <a:solidFill>
                  <a:schemeClr val="tx1"/>
                </a:solidFill>
              </a:rPr>
              <a:t>”) che coprirà il 100% delle perdite sui Minibond, fino alla concorrenza del 25% del Portafoglio</a:t>
            </a:r>
          </a:p>
        </p:txBody>
      </p:sp>
      <p:sp>
        <p:nvSpPr>
          <p:cNvPr id="57" name="Slide Number Placeholder 1">
            <a:extLst>
              <a:ext uri="{FF2B5EF4-FFF2-40B4-BE49-F238E27FC236}">
                <a16:creationId xmlns="" xmlns:a16="http://schemas.microsoft.com/office/drawing/2014/main" id="{2EEBE8D5-205D-4B60-BD83-1D6EA1FAEF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84492" y="4912866"/>
            <a:ext cx="216000" cy="107156"/>
          </a:xfrm>
        </p:spPr>
        <p:txBody>
          <a:bodyPr vert="horz" lIns="0" tIns="0" rIns="0" bIns="0" rtlCol="0" anchor="ctr"/>
          <a:lstStyle/>
          <a:p>
            <a:pPr algn="r"/>
            <a:fld id="{203A53A7-282A-4415-88F2-E82CBF27AE30}" type="slidenum">
              <a:rPr lang="en-US" sz="1000" b="1" smtClean="0"/>
              <a:pPr algn="r"/>
              <a:t>5</a:t>
            </a:fld>
            <a:endParaRPr lang="en-US" sz="1000" b="1" dirty="0"/>
          </a:p>
        </p:txBody>
      </p:sp>
      <p:sp>
        <p:nvSpPr>
          <p:cNvPr id="29" name="Rettangolo arrotondato 3">
            <a:extLst>
              <a:ext uri="{FF2B5EF4-FFF2-40B4-BE49-F238E27FC236}">
                <a16:creationId xmlns="" xmlns:a16="http://schemas.microsoft.com/office/drawing/2014/main" id="{66B6A616-E2BF-4ACF-AF37-307892A0A951}"/>
              </a:ext>
            </a:extLst>
          </p:cNvPr>
          <p:cNvSpPr/>
          <p:nvPr/>
        </p:nvSpPr>
        <p:spPr>
          <a:xfrm>
            <a:off x="179512" y="4232718"/>
            <a:ext cx="720078" cy="355256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Rating Portafoglio</a:t>
            </a:r>
            <a:endParaRPr lang="it-IT" sz="1000" b="1" dirty="0"/>
          </a:p>
        </p:txBody>
      </p:sp>
      <p:sp>
        <p:nvSpPr>
          <p:cNvPr id="30" name="TextBox 8">
            <a:extLst>
              <a:ext uri="{FF2B5EF4-FFF2-40B4-BE49-F238E27FC236}">
                <a16:creationId xmlns="" xmlns:a16="http://schemas.microsoft.com/office/drawing/2014/main" id="{32656E36-81A9-4F2D-A7D9-CA496E7EFC65}"/>
              </a:ext>
            </a:extLst>
          </p:cNvPr>
          <p:cNvSpPr txBox="1"/>
          <p:nvPr/>
        </p:nvSpPr>
        <p:spPr bwMode="gray">
          <a:xfrm>
            <a:off x="1043608" y="4232718"/>
            <a:ext cx="2484276" cy="307777"/>
          </a:xfrm>
          <a:prstGeom prst="rect">
            <a:avLst/>
          </a:prstGeom>
          <a:extLst/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hangingPunct="1">
              <a:buClr>
                <a:schemeClr val="tx2"/>
              </a:buClr>
              <a:defRPr>
                <a:solidFill>
                  <a:srgbClr val="17375E"/>
                </a:solidFill>
                <a:latin typeface="+mn-lt"/>
              </a:defRPr>
            </a:lvl1pPr>
            <a:lvl2pPr marL="193675" lvl="1" indent="-192088" defTabSz="895350" eaLnBrk="1" hangingPunct="1">
              <a:buClr>
                <a:schemeClr val="tx2"/>
              </a:buClr>
              <a:buSzPct val="125000"/>
              <a:buFont typeface="Arial" charset="0"/>
              <a:buChar char="▪"/>
              <a:defRPr>
                <a:solidFill>
                  <a:srgbClr val="17375E"/>
                </a:solidFill>
                <a:latin typeface="+mn-lt"/>
              </a:defRPr>
            </a:lvl2pPr>
            <a:lvl3pPr marL="457200" lvl="2" indent="-261938" defTabSz="895350" eaLnBrk="1" hangingPunct="1">
              <a:buClr>
                <a:schemeClr val="tx2"/>
              </a:buClr>
              <a:buSzPct val="120000"/>
              <a:buFont typeface="Arial" charset="0"/>
              <a:buChar char="–"/>
              <a:defRPr>
                <a:solidFill>
                  <a:srgbClr val="17375E"/>
                </a:solidFill>
                <a:latin typeface="+mn-lt"/>
              </a:defRPr>
            </a:lvl3pPr>
            <a:lvl4pPr marL="614363" lvl="3" indent="-155575" defTabSz="895350" eaLnBrk="1" hangingPunct="1">
              <a:buClr>
                <a:schemeClr val="tx2"/>
              </a:buClr>
              <a:buSzPct val="120000"/>
              <a:buFont typeface="Arial" charset="0"/>
              <a:buChar char="▫"/>
              <a:defRPr>
                <a:solidFill>
                  <a:srgbClr val="17375E"/>
                </a:solidFill>
                <a:latin typeface="+mn-lt"/>
              </a:defRPr>
            </a:lvl4pPr>
            <a:lvl5pPr marL="749808" lvl="4" indent="-130175" defTabSz="895350" eaLnBrk="1" hangingPunct="1">
              <a:buClr>
                <a:schemeClr val="tx2"/>
              </a:buClr>
              <a:buSzPct val="89000"/>
              <a:buFont typeface="Arial" charset="0"/>
              <a:buChar char="-"/>
              <a:defRPr>
                <a:solidFill>
                  <a:srgbClr val="17375E"/>
                </a:solidFill>
                <a:latin typeface="+mn-lt"/>
              </a:defRPr>
            </a:lvl5pPr>
            <a:lvl6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6pPr>
            <a:lvl7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7pPr>
            <a:lvl8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8pPr>
            <a:lvl9pPr marL="749808" indent="-130175" defTabSz="89535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>
                <a:latin typeface="+mn-lt"/>
              </a:defRPr>
            </a:lvl9pPr>
          </a:lstStyle>
          <a:p>
            <a:pPr lvl="1">
              <a:buFont typeface="Arial" panose="020B0604020202020204" pitchFamily="34" charset="0"/>
              <a:buChar char="•"/>
            </a:pPr>
            <a:r>
              <a:rPr lang="it-IT" sz="1000" dirty="0" smtClean="0">
                <a:solidFill>
                  <a:schemeClr val="tx1"/>
                </a:solidFill>
              </a:rPr>
              <a:t>Media </a:t>
            </a:r>
            <a:r>
              <a:rPr lang="it-IT" sz="1000" dirty="0">
                <a:solidFill>
                  <a:schemeClr val="tx1"/>
                </a:solidFill>
              </a:rPr>
              <a:t>ponderata dei Rating non </a:t>
            </a:r>
            <a:r>
              <a:rPr lang="it-IT" sz="1000" dirty="0" smtClean="0">
                <a:solidFill>
                  <a:schemeClr val="tx1"/>
                </a:solidFill>
              </a:rPr>
              <a:t>inferiore ad </a:t>
            </a:r>
            <a:r>
              <a:rPr lang="it-IT" sz="1000" dirty="0">
                <a:solidFill>
                  <a:schemeClr val="tx1"/>
                </a:solidFill>
              </a:rPr>
              <a:t>area BB (inclusi BB- e BB+)</a:t>
            </a:r>
          </a:p>
        </p:txBody>
      </p:sp>
    </p:spTree>
    <p:extLst>
      <p:ext uri="{BB962C8B-B14F-4D97-AF65-F5344CB8AC3E}">
        <p14:creationId xmlns:p14="http://schemas.microsoft.com/office/powerpoint/2010/main" val="238731352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ggetto 8" hidden="1">
            <a:extLst>
              <a:ext uri="{FF2B5EF4-FFF2-40B4-BE49-F238E27FC236}">
                <a16:creationId xmlns="" xmlns:a16="http://schemas.microsoft.com/office/drawing/2014/main" id="{259B72D8-613F-4F0D-B466-D71BC41091E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459373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Diapositiva think-cell" r:id="rId6" imgW="270" imgH="270" progId="TCLayout.ActiveDocument.1">
                  <p:embed/>
                </p:oleObj>
              </mc:Choice>
              <mc:Fallback>
                <p:oleObj name="Diapositiva think-cell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ttangolo 7" hidden="1">
            <a:extLst>
              <a:ext uri="{FF2B5EF4-FFF2-40B4-BE49-F238E27FC236}">
                <a16:creationId xmlns="" xmlns:a16="http://schemas.microsoft.com/office/drawing/2014/main" id="{7BF39C2B-E41C-4E93-8013-695F41940B0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366961" y="463915"/>
            <a:ext cx="6592887" cy="430887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Attori coinvolti </a:t>
            </a:r>
            <a:r>
              <a:rPr lang="it-IT" altLang="it-IT" sz="2800" dirty="0"/>
              <a:t>e ruoli</a:t>
            </a:r>
          </a:p>
        </p:txBody>
      </p:sp>
      <p:sp>
        <p:nvSpPr>
          <p:cNvPr id="97" name="TextBox 25"/>
          <p:cNvSpPr txBox="1"/>
          <p:nvPr/>
        </p:nvSpPr>
        <p:spPr>
          <a:xfrm>
            <a:off x="3137376" y="4122753"/>
            <a:ext cx="5760720" cy="42129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Supporto nelle attività </a:t>
            </a:r>
            <a:r>
              <a:rPr lang="it-IT" sz="1000" dirty="0"/>
              <a:t>di presentazione e promozione dell’operazione</a:t>
            </a:r>
          </a:p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Coinvolgimento iniziale </a:t>
            </a:r>
            <a:r>
              <a:rPr lang="it-IT" sz="1000" dirty="0"/>
              <a:t>dei potenziali emittenti</a:t>
            </a:r>
          </a:p>
        </p:txBody>
      </p:sp>
      <p:grpSp>
        <p:nvGrpSpPr>
          <p:cNvPr id="31" name="Group 58"/>
          <p:cNvGrpSpPr/>
          <p:nvPr/>
        </p:nvGrpSpPr>
        <p:grpSpPr>
          <a:xfrm>
            <a:off x="1557317" y="4047196"/>
            <a:ext cx="1355891" cy="414170"/>
            <a:chOff x="237872" y="1787804"/>
            <a:chExt cx="2623632" cy="1180510"/>
          </a:xfrm>
        </p:grpSpPr>
        <p:sp>
          <p:nvSpPr>
            <p:cNvPr id="32" name="Rectangle 60"/>
            <p:cNvSpPr/>
            <p:nvPr/>
          </p:nvSpPr>
          <p:spPr>
            <a:xfrm>
              <a:off x="244942" y="1787804"/>
              <a:ext cx="2616562" cy="1128526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000" b="1" dirty="0" smtClean="0">
                  <a:solidFill>
                    <a:srgbClr val="16202C"/>
                  </a:solidFill>
                </a:rPr>
                <a:t>Supporto al RTI per attività di promozione</a:t>
              </a:r>
              <a:endParaRPr lang="it-IT" sz="10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33" name="Straight Connector 61"/>
            <p:cNvCxnSpPr/>
            <p:nvPr/>
          </p:nvCxnSpPr>
          <p:spPr>
            <a:xfrm flipV="1">
              <a:off x="237872" y="1800779"/>
              <a:ext cx="0" cy="1167535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TextBox 22"/>
          <p:cNvSpPr txBox="1"/>
          <p:nvPr/>
        </p:nvSpPr>
        <p:spPr>
          <a:xfrm>
            <a:off x="270432" y="1117023"/>
            <a:ext cx="458687" cy="374549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it-IT" sz="1400" b="1" i="0" baseline="0" dirty="0" smtClean="0">
                <a:solidFill>
                  <a:srgbClr val="00724B"/>
                </a:solidFill>
              </a:rPr>
              <a:t>Attori</a:t>
            </a:r>
            <a:endParaRPr lang="it-IT" sz="1400" b="1" i="0" baseline="0" dirty="0">
              <a:solidFill>
                <a:srgbClr val="00724B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095836" y="1346535"/>
            <a:ext cx="55778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24"/>
          <p:cNvSpPr txBox="1"/>
          <p:nvPr/>
        </p:nvSpPr>
        <p:spPr>
          <a:xfrm>
            <a:off x="3160412" y="1095586"/>
            <a:ext cx="1051548" cy="279976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it-IT" sz="1400" b="1" i="0" baseline="0" dirty="0">
                <a:solidFill>
                  <a:srgbClr val="00724B"/>
                </a:solidFill>
              </a:rPr>
              <a:t>Principali</a:t>
            </a:r>
            <a:r>
              <a:rPr lang="it-IT" sz="1400" b="1" i="0" dirty="0">
                <a:solidFill>
                  <a:srgbClr val="00724B"/>
                </a:solidFill>
              </a:rPr>
              <a:t> attività</a:t>
            </a:r>
            <a:endParaRPr lang="it-IT" sz="1400" b="1" i="0" baseline="0" dirty="0">
              <a:solidFill>
                <a:srgbClr val="00724B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270432" y="1346535"/>
            <a:ext cx="1116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92"/>
          <p:cNvCxnSpPr/>
          <p:nvPr/>
        </p:nvCxnSpPr>
        <p:spPr>
          <a:xfrm>
            <a:off x="1557317" y="1347614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2"/>
          <p:cNvSpPr txBox="1"/>
          <p:nvPr/>
        </p:nvSpPr>
        <p:spPr>
          <a:xfrm>
            <a:off x="1557317" y="1117023"/>
            <a:ext cx="458687" cy="374549"/>
          </a:xfrm>
          <a:prstGeom prst="rect">
            <a:avLst/>
          </a:prstGeom>
          <a:noFill/>
        </p:spPr>
        <p:txBody>
          <a:bodyPr wrap="none" lIns="0" tIns="0" rIns="0" bIns="0" rtlCol="0">
            <a:norm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2000"/>
              </a:lnSpc>
            </a:pPr>
            <a:r>
              <a:rPr lang="it-IT" sz="1400" b="1" i="0" baseline="0" dirty="0">
                <a:solidFill>
                  <a:srgbClr val="00724B"/>
                </a:solidFill>
              </a:rPr>
              <a:t>Ruoli</a:t>
            </a:r>
          </a:p>
        </p:txBody>
      </p:sp>
      <p:grpSp>
        <p:nvGrpSpPr>
          <p:cNvPr id="66" name="Group 89"/>
          <p:cNvGrpSpPr/>
          <p:nvPr/>
        </p:nvGrpSpPr>
        <p:grpSpPr>
          <a:xfrm>
            <a:off x="247529" y="4028864"/>
            <a:ext cx="1090480" cy="409618"/>
            <a:chOff x="237872" y="1787804"/>
            <a:chExt cx="2173888" cy="985227"/>
          </a:xfrm>
        </p:grpSpPr>
        <p:sp>
          <p:nvSpPr>
            <p:cNvPr id="67" name="Rectangle 90"/>
            <p:cNvSpPr/>
            <p:nvPr/>
          </p:nvSpPr>
          <p:spPr>
            <a:xfrm>
              <a:off x="244945" y="1787804"/>
              <a:ext cx="2166815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12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68" name="Straight Connector 91"/>
            <p:cNvCxnSpPr/>
            <p:nvPr/>
          </p:nvCxnSpPr>
          <p:spPr>
            <a:xfrm flipV="1">
              <a:off x="237872" y="1800778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25"/>
          <p:cNvSpPr txBox="1"/>
          <p:nvPr/>
        </p:nvSpPr>
        <p:spPr>
          <a:xfrm>
            <a:off x="3137376" y="2408684"/>
            <a:ext cx="5760720" cy="16032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Coordinatore </a:t>
            </a:r>
            <a:r>
              <a:rPr lang="it-IT" sz="1000" dirty="0"/>
              <a:t>finanziario</a:t>
            </a:r>
            <a:r>
              <a:rPr lang="it-IT" sz="1000" dirty="0" smtClean="0"/>
              <a:t>/ </a:t>
            </a:r>
            <a:r>
              <a:rPr lang="it-IT" sz="1000" dirty="0" err="1" smtClean="0"/>
              <a:t>strutturatore</a:t>
            </a:r>
            <a:r>
              <a:rPr lang="it-IT" sz="1000" dirty="0" smtClean="0"/>
              <a:t> </a:t>
            </a:r>
            <a:r>
              <a:rPr lang="it-IT" sz="1000" dirty="0"/>
              <a:t>di tutta l’operazione</a:t>
            </a:r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Assistenza </a:t>
            </a:r>
            <a:r>
              <a:rPr lang="it-IT" sz="1000" dirty="0"/>
              <a:t>all’emittente nel definire la struttura finanziaria del </a:t>
            </a:r>
            <a:r>
              <a:rPr lang="it-IT" sz="1000" dirty="0" err="1" smtClean="0"/>
              <a:t>Minibond</a:t>
            </a:r>
            <a:endParaRPr lang="it-IT" sz="1000" dirty="0"/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Coordinamento </a:t>
            </a:r>
            <a:r>
              <a:rPr lang="it-IT" sz="1000" dirty="0"/>
              <a:t>degli agenti per la costituzione della SPV</a:t>
            </a:r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Selezione </a:t>
            </a:r>
            <a:r>
              <a:rPr lang="it-IT" sz="1000" dirty="0"/>
              <a:t>degli agenti essenziali per l’operatività della SPV </a:t>
            </a:r>
            <a:endParaRPr lang="it-IT" sz="1000" dirty="0" smtClean="0"/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Indicazione </a:t>
            </a:r>
            <a:r>
              <a:rPr lang="it-IT" sz="1000" dirty="0"/>
              <a:t>dell’agenzia di rating e supporto all’emittente </a:t>
            </a:r>
            <a:endParaRPr lang="it-IT" sz="1000" dirty="0" smtClean="0"/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Coordinamento </a:t>
            </a:r>
            <a:r>
              <a:rPr lang="it-IT" sz="1000" dirty="0"/>
              <a:t>dei legali, dei vari consulenti e degli agenti coinvolti </a:t>
            </a:r>
            <a:r>
              <a:rPr lang="it-IT" sz="1000" dirty="0" smtClean="0"/>
              <a:t>nell’operazione</a:t>
            </a:r>
            <a:endParaRPr lang="it-IT" sz="1000" dirty="0"/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Supporto </a:t>
            </a:r>
            <a:r>
              <a:rPr lang="it-IT" sz="1000" dirty="0"/>
              <a:t>alla società nella finalizzazione della documentazione dell’operazione</a:t>
            </a:r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Supporto </a:t>
            </a:r>
            <a:r>
              <a:rPr lang="it-IT" sz="1000" dirty="0"/>
              <a:t>alla società nei rapporti con gli investitori nella finalizzazione dell’istruttoria di credito </a:t>
            </a:r>
          </a:p>
          <a:p>
            <a:pPr marL="92075" indent="-92075">
              <a:spcAft>
                <a:spcPts val="20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 smtClean="0"/>
              <a:t>Coordinamento </a:t>
            </a:r>
            <a:r>
              <a:rPr lang="it-IT" sz="1000" dirty="0"/>
              <a:t>della fase di sottoscrizione delle Note </a:t>
            </a:r>
          </a:p>
        </p:txBody>
      </p:sp>
      <p:grpSp>
        <p:nvGrpSpPr>
          <p:cNvPr id="61" name="Group 58"/>
          <p:cNvGrpSpPr/>
          <p:nvPr/>
        </p:nvGrpSpPr>
        <p:grpSpPr>
          <a:xfrm>
            <a:off x="1557317" y="2710223"/>
            <a:ext cx="1355891" cy="879744"/>
            <a:chOff x="237872" y="1787804"/>
            <a:chExt cx="2623632" cy="2813529"/>
          </a:xfrm>
        </p:grpSpPr>
        <p:sp>
          <p:nvSpPr>
            <p:cNvPr id="62" name="Rectangle 60"/>
            <p:cNvSpPr/>
            <p:nvPr/>
          </p:nvSpPr>
          <p:spPr>
            <a:xfrm>
              <a:off x="244942" y="1787804"/>
              <a:ext cx="2616562" cy="2810880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000" b="1" dirty="0" smtClean="0">
                  <a:solidFill>
                    <a:srgbClr val="16202C"/>
                  </a:solidFill>
                </a:rPr>
                <a:t>Promozione, </a:t>
              </a:r>
              <a:r>
                <a:rPr lang="it-IT" sz="1000" b="1" dirty="0" err="1" smtClean="0">
                  <a:solidFill>
                    <a:srgbClr val="16202C"/>
                  </a:solidFill>
                </a:rPr>
                <a:t>Arrangement</a:t>
              </a:r>
              <a:r>
                <a:rPr lang="it-IT" sz="1000" b="1" dirty="0">
                  <a:solidFill>
                    <a:srgbClr val="16202C"/>
                  </a:solidFill>
                </a:rPr>
                <a:t>, </a:t>
              </a:r>
              <a:r>
                <a:rPr lang="it-IT" sz="1000" b="1" dirty="0" smtClean="0">
                  <a:solidFill>
                    <a:srgbClr val="16202C"/>
                  </a:solidFill>
                </a:rPr>
                <a:t>Strutturazione</a:t>
              </a:r>
              <a:endParaRPr lang="it-IT" sz="10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70" name="Straight Connector 61"/>
            <p:cNvCxnSpPr/>
            <p:nvPr/>
          </p:nvCxnSpPr>
          <p:spPr>
            <a:xfrm flipV="1">
              <a:off x="237872" y="1800775"/>
              <a:ext cx="0" cy="2800558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89"/>
          <p:cNvGrpSpPr/>
          <p:nvPr/>
        </p:nvGrpSpPr>
        <p:grpSpPr>
          <a:xfrm>
            <a:off x="270432" y="2700698"/>
            <a:ext cx="1090480" cy="877125"/>
            <a:chOff x="237872" y="1787804"/>
            <a:chExt cx="2173888" cy="2813530"/>
          </a:xfrm>
        </p:grpSpPr>
        <p:sp>
          <p:nvSpPr>
            <p:cNvPr id="78" name="Rectangle 90"/>
            <p:cNvSpPr/>
            <p:nvPr/>
          </p:nvSpPr>
          <p:spPr>
            <a:xfrm>
              <a:off x="244945" y="1787804"/>
              <a:ext cx="2166815" cy="2803571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12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79" name="Straight Connector 91"/>
            <p:cNvCxnSpPr/>
            <p:nvPr/>
          </p:nvCxnSpPr>
          <p:spPr>
            <a:xfrm flipV="1">
              <a:off x="237872" y="1800775"/>
              <a:ext cx="0" cy="2800559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25"/>
          <p:cNvSpPr txBox="1"/>
          <p:nvPr/>
        </p:nvSpPr>
        <p:spPr>
          <a:xfrm>
            <a:off x="3137376" y="1458937"/>
            <a:ext cx="5760720" cy="37020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altLang="it-IT" sz="1000" dirty="0">
                <a:ea typeface="Times New Roman" pitchFamily="18" charset="0"/>
              </a:rPr>
              <a:t>Stanziamento della dotazione finanziaria della Garanzia Campania Bond a copertura delle prime perdite</a:t>
            </a:r>
          </a:p>
        </p:txBody>
      </p:sp>
      <p:grpSp>
        <p:nvGrpSpPr>
          <p:cNvPr id="103" name="Group 58"/>
          <p:cNvGrpSpPr/>
          <p:nvPr/>
        </p:nvGrpSpPr>
        <p:grpSpPr>
          <a:xfrm>
            <a:off x="1557189" y="1402171"/>
            <a:ext cx="1352365" cy="431055"/>
            <a:chOff x="126458" y="1787804"/>
            <a:chExt cx="1352365" cy="985227"/>
          </a:xfrm>
        </p:grpSpPr>
        <p:sp>
          <p:nvSpPr>
            <p:cNvPr id="104" name="Rectangle 60"/>
            <p:cNvSpPr/>
            <p:nvPr/>
          </p:nvSpPr>
          <p:spPr>
            <a:xfrm>
              <a:off x="126586" y="1787804"/>
              <a:ext cx="1352237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000" b="1" dirty="0">
                  <a:solidFill>
                    <a:schemeClr val="tx1"/>
                  </a:solidFill>
                </a:rPr>
                <a:t>Soggetto deliberante l’attivazione del  finanziamento</a:t>
              </a:r>
            </a:p>
          </p:txBody>
        </p:sp>
        <p:cxnSp>
          <p:nvCxnSpPr>
            <p:cNvPr id="105" name="Straight Connector 61"/>
            <p:cNvCxnSpPr/>
            <p:nvPr/>
          </p:nvCxnSpPr>
          <p:spPr>
            <a:xfrm flipV="1">
              <a:off x="126458" y="1800777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89"/>
          <p:cNvGrpSpPr/>
          <p:nvPr/>
        </p:nvGrpSpPr>
        <p:grpSpPr>
          <a:xfrm>
            <a:off x="268073" y="1405369"/>
            <a:ext cx="1092839" cy="431055"/>
            <a:chOff x="116964" y="1787804"/>
            <a:chExt cx="1092839" cy="985227"/>
          </a:xfrm>
        </p:grpSpPr>
        <p:sp>
          <p:nvSpPr>
            <p:cNvPr id="107" name="Rectangle 90"/>
            <p:cNvSpPr/>
            <p:nvPr/>
          </p:nvSpPr>
          <p:spPr>
            <a:xfrm>
              <a:off x="122871" y="1787804"/>
              <a:ext cx="1086932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8" name="Straight Connector 91"/>
            <p:cNvCxnSpPr/>
            <p:nvPr/>
          </p:nvCxnSpPr>
          <p:spPr>
            <a:xfrm flipV="1">
              <a:off x="116964" y="1800777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S:\Primary Markets\ELITE SPA\MARKETING\LOGHI\ELITE\ELITE - RGB\ELITE_RGB_POS_303x117px.png">
            <a:extLst>
              <a:ext uri="{FF2B5EF4-FFF2-40B4-BE49-F238E27FC236}">
                <a16:creationId xmlns="" xmlns:a16="http://schemas.microsoft.com/office/drawing/2014/main" id="{BDAD0437-9F69-4008-8896-B1705C0E8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06" y="4090894"/>
            <a:ext cx="821106" cy="31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Straight Connector 94">
            <a:extLst>
              <a:ext uri="{FF2B5EF4-FFF2-40B4-BE49-F238E27FC236}">
                <a16:creationId xmlns="" xmlns:a16="http://schemas.microsoft.com/office/drawing/2014/main" id="{8AF56092-E0D9-4069-87E0-5027D7CE2DC9}"/>
              </a:ext>
            </a:extLst>
          </p:cNvPr>
          <p:cNvCxnSpPr/>
          <p:nvPr/>
        </p:nvCxnSpPr>
        <p:spPr>
          <a:xfrm>
            <a:off x="287524" y="4515966"/>
            <a:ext cx="841248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Immagine 51">
            <a:extLst>
              <a:ext uri="{FF2B5EF4-FFF2-40B4-BE49-F238E27FC236}">
                <a16:creationId xmlns="" xmlns:a16="http://schemas.microsoft.com/office/drawing/2014/main" id="{8159CC17-8201-49C6-9697-57ED6E9C01B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4380" y="1503086"/>
            <a:ext cx="845820" cy="246698"/>
          </a:xfrm>
          <a:prstGeom prst="rect">
            <a:avLst/>
          </a:prstGeom>
        </p:spPr>
      </p:pic>
      <p:grpSp>
        <p:nvGrpSpPr>
          <p:cNvPr id="57" name="Group 89">
            <a:extLst>
              <a:ext uri="{FF2B5EF4-FFF2-40B4-BE49-F238E27FC236}">
                <a16:creationId xmlns="" xmlns:a16="http://schemas.microsoft.com/office/drawing/2014/main" id="{4A2320E0-E8A7-4F5C-BF9F-27B80A052A9B}"/>
              </a:ext>
            </a:extLst>
          </p:cNvPr>
          <p:cNvGrpSpPr/>
          <p:nvPr/>
        </p:nvGrpSpPr>
        <p:grpSpPr>
          <a:xfrm>
            <a:off x="247529" y="4587974"/>
            <a:ext cx="1090480" cy="459773"/>
            <a:chOff x="237872" y="1787804"/>
            <a:chExt cx="2173888" cy="985227"/>
          </a:xfrm>
        </p:grpSpPr>
        <p:sp>
          <p:nvSpPr>
            <p:cNvPr id="58" name="Rectangle 90">
              <a:extLst>
                <a:ext uri="{FF2B5EF4-FFF2-40B4-BE49-F238E27FC236}">
                  <a16:creationId xmlns="" xmlns:a16="http://schemas.microsoft.com/office/drawing/2014/main" id="{53D74A0F-C11D-418B-A895-3317E54986A8}"/>
                </a:ext>
              </a:extLst>
            </p:cNvPr>
            <p:cNvSpPr/>
            <p:nvPr/>
          </p:nvSpPr>
          <p:spPr>
            <a:xfrm>
              <a:off x="244945" y="1787804"/>
              <a:ext cx="2166815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it-IT" sz="12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63" name="Straight Connector 91">
              <a:extLst>
                <a:ext uri="{FF2B5EF4-FFF2-40B4-BE49-F238E27FC236}">
                  <a16:creationId xmlns="" xmlns:a16="http://schemas.microsoft.com/office/drawing/2014/main" id="{E174C02D-789D-407D-8ACE-37350697D685}"/>
                </a:ext>
              </a:extLst>
            </p:cNvPr>
            <p:cNvCxnSpPr/>
            <p:nvPr/>
          </p:nvCxnSpPr>
          <p:spPr>
            <a:xfrm flipV="1">
              <a:off x="237872" y="1800778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Slide Number Placeholder 1">
            <a:extLst>
              <a:ext uri="{FF2B5EF4-FFF2-40B4-BE49-F238E27FC236}">
                <a16:creationId xmlns="" xmlns:a16="http://schemas.microsoft.com/office/drawing/2014/main" id="{105CE4E4-03CE-4563-9786-46011BDDFDFD}"/>
              </a:ext>
            </a:extLst>
          </p:cNvPr>
          <p:cNvSpPr txBox="1">
            <a:spLocks/>
          </p:cNvSpPr>
          <p:nvPr/>
        </p:nvSpPr>
        <p:spPr>
          <a:xfrm>
            <a:off x="8784492" y="4912866"/>
            <a:ext cx="216000" cy="107156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1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203A53A7-282A-4415-88F2-E82CBF27AE30}" type="slidenum">
              <a:rPr lang="en-US" smtClean="0"/>
              <a:pPr algn="r">
                <a:defRPr/>
              </a:pPr>
              <a:t>6</a:t>
            </a:fld>
            <a:endParaRPr lang="en-US" dirty="0"/>
          </a:p>
        </p:txBody>
      </p:sp>
      <p:sp>
        <p:nvSpPr>
          <p:cNvPr id="71" name="TextBox 25">
            <a:extLst>
              <a:ext uri="{FF2B5EF4-FFF2-40B4-BE49-F238E27FC236}">
                <a16:creationId xmlns="" xmlns:a16="http://schemas.microsoft.com/office/drawing/2014/main" id="{A80784C1-E49B-43C1-A9EF-109BE244F837}"/>
              </a:ext>
            </a:extLst>
          </p:cNvPr>
          <p:cNvSpPr txBox="1"/>
          <p:nvPr/>
        </p:nvSpPr>
        <p:spPr>
          <a:xfrm>
            <a:off x="3137376" y="1916517"/>
            <a:ext cx="5760720" cy="43921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altLang="it-IT" sz="1000" dirty="0">
                <a:ea typeface="Times New Roman" pitchFamily="18" charset="0"/>
              </a:rPr>
              <a:t>S</a:t>
            </a:r>
            <a:r>
              <a:rPr lang="it-IT" sz="1000" dirty="0"/>
              <a:t>elezione dell’</a:t>
            </a:r>
            <a:r>
              <a:rPr lang="it-IT" sz="1000" dirty="0" err="1"/>
              <a:t>Arranger</a:t>
            </a:r>
            <a:endParaRPr lang="it-IT" sz="1000" dirty="0"/>
          </a:p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/>
              <a:t>Gestione </a:t>
            </a:r>
            <a:r>
              <a:rPr lang="it-IT" altLang="it-IT" sz="1000" dirty="0">
                <a:ea typeface="Times New Roman" pitchFamily="18" charset="0"/>
              </a:rPr>
              <a:t>della dotazione finanziaria della Garanzia Campania Bond</a:t>
            </a:r>
            <a:r>
              <a:rPr lang="it-IT" sz="1000" dirty="0"/>
              <a:t> messa a disposizione dalla Regione</a:t>
            </a:r>
          </a:p>
        </p:txBody>
      </p:sp>
      <p:grpSp>
        <p:nvGrpSpPr>
          <p:cNvPr id="72" name="Group 58">
            <a:extLst>
              <a:ext uri="{FF2B5EF4-FFF2-40B4-BE49-F238E27FC236}">
                <a16:creationId xmlns="" xmlns:a16="http://schemas.microsoft.com/office/drawing/2014/main" id="{868D3A7C-A201-4650-B5E6-79A711936CD1}"/>
              </a:ext>
            </a:extLst>
          </p:cNvPr>
          <p:cNvGrpSpPr/>
          <p:nvPr/>
        </p:nvGrpSpPr>
        <p:grpSpPr>
          <a:xfrm>
            <a:off x="1557317" y="1918995"/>
            <a:ext cx="1354207" cy="431055"/>
            <a:chOff x="140325" y="1787804"/>
            <a:chExt cx="1354207" cy="985227"/>
          </a:xfrm>
        </p:grpSpPr>
        <p:sp>
          <p:nvSpPr>
            <p:cNvPr id="73" name="Rectangle 60">
              <a:extLst>
                <a:ext uri="{FF2B5EF4-FFF2-40B4-BE49-F238E27FC236}">
                  <a16:creationId xmlns="" xmlns:a16="http://schemas.microsoft.com/office/drawing/2014/main" id="{EF56E10C-E2D4-4934-B187-D23BCF1BC3DE}"/>
                </a:ext>
              </a:extLst>
            </p:cNvPr>
            <p:cNvSpPr/>
            <p:nvPr/>
          </p:nvSpPr>
          <p:spPr>
            <a:xfrm>
              <a:off x="140325" y="1787804"/>
              <a:ext cx="1354207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000" b="1" dirty="0" smtClean="0">
                  <a:solidFill>
                    <a:schemeClr val="tx1"/>
                  </a:solidFill>
                </a:rPr>
                <a:t>Soggetto attuatore </a:t>
              </a:r>
              <a:endParaRPr lang="it-IT" sz="1000" b="1" dirty="0">
                <a:solidFill>
                  <a:schemeClr val="tx1"/>
                </a:solidFill>
              </a:endParaRPr>
            </a:p>
          </p:txBody>
        </p:sp>
        <p:cxnSp>
          <p:nvCxnSpPr>
            <p:cNvPr id="87" name="Straight Connector 61">
              <a:extLst>
                <a:ext uri="{FF2B5EF4-FFF2-40B4-BE49-F238E27FC236}">
                  <a16:creationId xmlns="" xmlns:a16="http://schemas.microsoft.com/office/drawing/2014/main" id="{1BF162B8-9D48-4AD5-8D22-6379935CB566}"/>
                </a:ext>
              </a:extLst>
            </p:cNvPr>
            <p:cNvCxnSpPr/>
            <p:nvPr/>
          </p:nvCxnSpPr>
          <p:spPr>
            <a:xfrm flipV="1">
              <a:off x="140325" y="1800777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2" name="Picture 91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3" t="50000" r="56282"/>
          <a:stretch/>
        </p:blipFill>
        <p:spPr bwMode="auto">
          <a:xfrm>
            <a:off x="215516" y="2617859"/>
            <a:ext cx="1187292" cy="597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46" name="Picture 50" descr="C:\Users\fstolfa\AppData\Local\Microsoft\Windows\Temporary Internet Files\Content.Outlook\2KWRD0PP\logo_fisg_gbf_01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2" t="14856" r="14920" b="26247"/>
          <a:stretch/>
        </p:blipFill>
        <p:spPr bwMode="auto">
          <a:xfrm>
            <a:off x="408427" y="3076386"/>
            <a:ext cx="811288" cy="300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CasellaDiTesto 2"/>
          <p:cNvSpPr txBox="1">
            <a:spLocks noChangeArrowheads="1"/>
          </p:cNvSpPr>
          <p:nvPr/>
        </p:nvSpPr>
        <p:spPr bwMode="auto">
          <a:xfrm>
            <a:off x="556557" y="3400422"/>
            <a:ext cx="54006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1pPr>
            <a:lvl2pPr marL="742950" indent="-285750"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2pPr>
            <a:lvl3pPr marL="1143000" indent="-228600"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3pPr>
            <a:lvl4pPr marL="1600200" indent="-228600"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4pPr>
            <a:lvl5pPr marL="2057400" indent="-228600"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 b="1">
                <a:solidFill>
                  <a:schemeClr val="tx1"/>
                </a:solidFill>
                <a:latin typeface="Arial" pitchFamily="34" charset="0"/>
                <a:ea typeface="Osaka"/>
                <a:cs typeface="Osaka"/>
              </a:defRPr>
            </a:lvl9pPr>
          </a:lstStyle>
          <a:p>
            <a:pPr algn="ctr"/>
            <a:r>
              <a:rPr lang="it-IT" altLang="it-IT" sz="800" dirty="0" smtClean="0"/>
              <a:t>(RTI)</a:t>
            </a:r>
            <a:endParaRPr lang="it-IT" altLang="it-IT" sz="800" dirty="0"/>
          </a:p>
        </p:txBody>
      </p:sp>
      <p:cxnSp>
        <p:nvCxnSpPr>
          <p:cNvPr id="65" name="Straight Connector 94">
            <a:extLst>
              <a:ext uri="{FF2B5EF4-FFF2-40B4-BE49-F238E27FC236}">
                <a16:creationId xmlns="" xmlns:a16="http://schemas.microsoft.com/office/drawing/2014/main" id="{8AF56092-E0D9-4069-87E0-5027D7CE2DC9}"/>
              </a:ext>
            </a:extLst>
          </p:cNvPr>
          <p:cNvCxnSpPr/>
          <p:nvPr/>
        </p:nvCxnSpPr>
        <p:spPr>
          <a:xfrm>
            <a:off x="287524" y="2410780"/>
            <a:ext cx="841248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25"/>
          <p:cNvSpPr txBox="1"/>
          <p:nvPr/>
        </p:nvSpPr>
        <p:spPr>
          <a:xfrm>
            <a:off x="3137376" y="4605028"/>
            <a:ext cx="5647116" cy="42129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92075" indent="-92075">
              <a:spcAft>
                <a:spcPts val="0"/>
              </a:spcAft>
              <a:buClr>
                <a:srgbClr val="00724B"/>
              </a:buClr>
              <a:buSzPct val="125000"/>
              <a:buFont typeface="Arial" panose="020B0604020202020204" pitchFamily="34" charset="0"/>
              <a:buChar char="•"/>
            </a:pPr>
            <a:r>
              <a:rPr lang="it-IT" sz="1000" dirty="0"/>
              <a:t>Supporto al RTI nella strutturazione legale dell'operazione; assistenza, in tutte le fasi </a:t>
            </a:r>
            <a:r>
              <a:rPr lang="it-IT" sz="1000" dirty="0" smtClean="0"/>
              <a:t>di realizzazione </a:t>
            </a:r>
            <a:r>
              <a:rPr lang="it-IT" sz="1000" dirty="0"/>
              <a:t>dell'operazione, nella predisposizione della documentazione contrattuale </a:t>
            </a:r>
            <a:r>
              <a:rPr lang="it-IT" sz="1000" dirty="0" smtClean="0"/>
              <a:t>anche </a:t>
            </a:r>
            <a:r>
              <a:rPr lang="it-IT" sz="1000" dirty="0"/>
              <a:t>da parte dei potenziali Emittenti</a:t>
            </a:r>
          </a:p>
        </p:txBody>
      </p:sp>
      <p:grpSp>
        <p:nvGrpSpPr>
          <p:cNvPr id="75" name="Group 58"/>
          <p:cNvGrpSpPr/>
          <p:nvPr/>
        </p:nvGrpSpPr>
        <p:grpSpPr>
          <a:xfrm>
            <a:off x="1557317" y="4604003"/>
            <a:ext cx="1355891" cy="462971"/>
            <a:chOff x="237872" y="1787804"/>
            <a:chExt cx="2623632" cy="985227"/>
          </a:xfrm>
        </p:grpSpPr>
        <p:sp>
          <p:nvSpPr>
            <p:cNvPr id="76" name="Rectangle 60"/>
            <p:cNvSpPr/>
            <p:nvPr/>
          </p:nvSpPr>
          <p:spPr>
            <a:xfrm>
              <a:off x="244942" y="1787804"/>
              <a:ext cx="2616562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it-IT" sz="1000" b="1" dirty="0" smtClean="0">
                  <a:solidFill>
                    <a:srgbClr val="16202C"/>
                  </a:solidFill>
                </a:rPr>
                <a:t>Supporto al RTI per Consulenza legale</a:t>
              </a:r>
              <a:endParaRPr lang="it-IT" sz="1000" b="1" dirty="0">
                <a:solidFill>
                  <a:srgbClr val="16202C"/>
                </a:solidFill>
              </a:endParaRPr>
            </a:p>
          </p:txBody>
        </p:sp>
        <p:cxnSp>
          <p:nvCxnSpPr>
            <p:cNvPr id="84" name="Straight Connector 61"/>
            <p:cNvCxnSpPr/>
            <p:nvPr/>
          </p:nvCxnSpPr>
          <p:spPr>
            <a:xfrm flipV="1">
              <a:off x="237872" y="1800778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155" name="Picture 59" descr="C:\Users\fstolfa\AppData\Local\Microsoft\Windows\Temporary Internet Files\Content.Outlook\2KWRD0PP\Grimaldi NEW LOGO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31" y="4669974"/>
            <a:ext cx="1041559" cy="33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9" name="Group 89"/>
          <p:cNvGrpSpPr/>
          <p:nvPr/>
        </p:nvGrpSpPr>
        <p:grpSpPr>
          <a:xfrm>
            <a:off x="268073" y="1924671"/>
            <a:ext cx="1092839" cy="431055"/>
            <a:chOff x="116964" y="1787804"/>
            <a:chExt cx="1092839" cy="985227"/>
          </a:xfrm>
        </p:grpSpPr>
        <p:sp>
          <p:nvSpPr>
            <p:cNvPr id="80" name="Rectangle 90"/>
            <p:cNvSpPr/>
            <p:nvPr/>
          </p:nvSpPr>
          <p:spPr>
            <a:xfrm>
              <a:off x="122871" y="1787804"/>
              <a:ext cx="1086932" cy="985227"/>
            </a:xfrm>
            <a:prstGeom prst="rect">
              <a:avLst/>
            </a:prstGeom>
            <a:solidFill>
              <a:schemeClr val="bg1"/>
            </a:solidFill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lIns="0" rIns="0" rtlCol="0" anchor="ctr">
              <a:no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sz="9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81" name="Straight Connector 91"/>
            <p:cNvCxnSpPr/>
            <p:nvPr/>
          </p:nvCxnSpPr>
          <p:spPr>
            <a:xfrm flipV="1">
              <a:off x="116964" y="1800777"/>
              <a:ext cx="0" cy="962910"/>
            </a:xfrm>
            <a:prstGeom prst="line">
              <a:avLst/>
            </a:prstGeom>
            <a:ln w="28575" cap="rnd">
              <a:solidFill>
                <a:srgbClr val="0072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4" name="Immagine 63">
            <a:extLst>
              <a:ext uri="{FF2B5EF4-FFF2-40B4-BE49-F238E27FC236}">
                <a16:creationId xmlns="" xmlns:a16="http://schemas.microsoft.com/office/drawing/2014/main" id="{D0B31B34-FDBA-4595-993D-CE313AC926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6634" y="2045837"/>
            <a:ext cx="1041559" cy="190310"/>
          </a:xfrm>
          <a:prstGeom prst="rect">
            <a:avLst/>
          </a:prstGeom>
        </p:spPr>
      </p:pic>
      <p:cxnSp>
        <p:nvCxnSpPr>
          <p:cNvPr id="83" name="Straight Connector 94">
            <a:extLst>
              <a:ext uri="{FF2B5EF4-FFF2-40B4-BE49-F238E27FC236}">
                <a16:creationId xmlns="" xmlns:a16="http://schemas.microsoft.com/office/drawing/2014/main" id="{8AF56092-E0D9-4069-87E0-5027D7CE2DC9}"/>
              </a:ext>
            </a:extLst>
          </p:cNvPr>
          <p:cNvCxnSpPr/>
          <p:nvPr/>
        </p:nvCxnSpPr>
        <p:spPr>
          <a:xfrm>
            <a:off x="287524" y="1893007"/>
            <a:ext cx="841248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94">
            <a:extLst>
              <a:ext uri="{FF2B5EF4-FFF2-40B4-BE49-F238E27FC236}">
                <a16:creationId xmlns="" xmlns:a16="http://schemas.microsoft.com/office/drawing/2014/main" id="{8AF56092-E0D9-4069-87E0-5027D7CE2DC9}"/>
              </a:ext>
            </a:extLst>
          </p:cNvPr>
          <p:cNvCxnSpPr/>
          <p:nvPr/>
        </p:nvCxnSpPr>
        <p:spPr>
          <a:xfrm>
            <a:off x="287524" y="4002385"/>
            <a:ext cx="841248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8622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/>
        </p:nvSpPr>
        <p:spPr>
          <a:xfrm>
            <a:off x="1537562" y="1275606"/>
            <a:ext cx="6858000" cy="90010"/>
          </a:xfrm>
          <a:prstGeom prst="homePlat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 smtClean="0"/>
          </a:p>
        </p:txBody>
      </p:sp>
      <p:graphicFrame>
        <p:nvGraphicFramePr>
          <p:cNvPr id="5" name="Oggetto 4" hidden="1">
            <a:extLst>
              <a:ext uri="{FF2B5EF4-FFF2-40B4-BE49-F238E27FC236}">
                <a16:creationId xmlns="" xmlns:a16="http://schemas.microsoft.com/office/drawing/2014/main" id="{44A4A188-3052-4209-AC1F-88488F9BF8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48422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5" name="Diapositiva think-cell" r:id="rId6" imgW="270" imgH="270" progId="TCLayout.ActiveDocument.1">
                  <p:embed/>
                </p:oleObj>
              </mc:Choice>
              <mc:Fallback>
                <p:oleObj name="Diapositiva think-cell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 hidden="1">
            <a:extLst>
              <a:ext uri="{FF2B5EF4-FFF2-40B4-BE49-F238E27FC236}">
                <a16:creationId xmlns="" xmlns:a16="http://schemas.microsoft.com/office/drawing/2014/main" id="{65256B96-E290-4404-8583-82A0C9163C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372331" y="462082"/>
            <a:ext cx="6592887" cy="430887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I principali </a:t>
            </a:r>
            <a:r>
              <a:rPr lang="it-IT" altLang="it-IT" sz="2800" dirty="0" err="1" smtClean="0"/>
              <a:t>step</a:t>
            </a:r>
            <a:r>
              <a:rPr lang="it-IT" altLang="it-IT" sz="2800" dirty="0" smtClean="0"/>
              <a:t> del processo</a:t>
            </a:r>
            <a:endParaRPr lang="it-IT" altLang="it-IT" sz="2800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06782480"/>
              </p:ext>
            </p:extLst>
          </p:nvPr>
        </p:nvGraphicFramePr>
        <p:xfrm>
          <a:off x="1632012" y="41151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028" name="Picture 4" descr="Risultati immagini per conference ico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41512"/>
            <a:ext cx="642206" cy="64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isultati immagini per contract icon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488" y="1684939"/>
            <a:ext cx="548640" cy="5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47664" y="3327834"/>
            <a:ext cx="1341512" cy="9001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it-IT" sz="1000" i="0" baseline="0" dirty="0">
                <a:solidFill>
                  <a:schemeClr val="tx1"/>
                </a:solidFill>
              </a:rPr>
              <a:t>Processo di screening e </a:t>
            </a:r>
            <a:r>
              <a:rPr lang="it-IT" sz="1000" i="0" dirty="0">
                <a:solidFill>
                  <a:schemeClr val="tx1"/>
                </a:solidFill>
              </a:rPr>
              <a:t>selezione </a:t>
            </a:r>
            <a:r>
              <a:rPr lang="it-IT" sz="1000" dirty="0"/>
              <a:t>e presentazione del prodotto alle società target selezionate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203848" y="3327834"/>
            <a:ext cx="1341512" cy="9001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it-IT" sz="1000" dirty="0"/>
              <a:t>Raccolta delle informazioni e dei documenti necessari </a:t>
            </a:r>
            <a:r>
              <a:rPr lang="it-IT" sz="1000" dirty="0" smtClean="0"/>
              <a:t>all’adesione:</a:t>
            </a:r>
            <a:endParaRPr lang="it-IT" sz="1000" i="0" baseline="0" dirty="0">
              <a:solidFill>
                <a:schemeClr val="tx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24766" y="3327834"/>
            <a:ext cx="1633500" cy="9001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it-IT" sz="1000" dirty="0"/>
              <a:t>Verifica requisiti di accesso e in caso positivo on-</a:t>
            </a:r>
            <a:r>
              <a:rPr lang="it-IT" sz="1000" dirty="0" err="1"/>
              <a:t>boarding</a:t>
            </a:r>
            <a:r>
              <a:rPr lang="it-IT" sz="1000" dirty="0"/>
              <a:t> delle società Emittenti da parte dell’</a:t>
            </a:r>
            <a:r>
              <a:rPr lang="it-IT" sz="1000" dirty="0" err="1"/>
              <a:t>Arranger</a:t>
            </a:r>
            <a:r>
              <a:rPr lang="it-IT" sz="1000" dirty="0"/>
              <a:t> e firma dei mandati (previo KYC)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768244" y="3327834"/>
            <a:ext cx="1476164" cy="9001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it-IT" sz="1000" dirty="0" smtClean="0"/>
              <a:t>Ottenimento del Rating, valutazione del merito creditizio (Investitori)*, e</a:t>
            </a:r>
            <a:r>
              <a:rPr lang="it-IT" sz="1000" dirty="0"/>
              <a:t>, in caso di esito positivo, emissione del </a:t>
            </a:r>
            <a:r>
              <a:rPr lang="it-IT" sz="1000" dirty="0" err="1" smtClean="0"/>
              <a:t>MiniBond</a:t>
            </a:r>
            <a:endParaRPr lang="it-IT" sz="1000" dirty="0"/>
          </a:p>
        </p:txBody>
      </p:sp>
      <p:sp>
        <p:nvSpPr>
          <p:cNvPr id="24" name="Slide Number Placeholder 1">
            <a:extLst>
              <a:ext uri="{FF2B5EF4-FFF2-40B4-BE49-F238E27FC236}">
                <a16:creationId xmlns="" xmlns:a16="http://schemas.microsoft.com/office/drawing/2014/main" id="{A378B2DB-A696-42E6-9D87-E5521524C360}"/>
              </a:ext>
            </a:extLst>
          </p:cNvPr>
          <p:cNvSpPr txBox="1">
            <a:spLocks/>
          </p:cNvSpPr>
          <p:nvPr/>
        </p:nvSpPr>
        <p:spPr>
          <a:xfrm>
            <a:off x="8784492" y="4912866"/>
            <a:ext cx="216000" cy="107156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1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203A53A7-282A-4415-88F2-E82CBF27AE30}" type="slidenum">
              <a:rPr lang="en-US" smtClean="0"/>
              <a:pPr algn="r">
                <a:defRPr/>
              </a:pPr>
              <a:t>7</a:t>
            </a:fld>
            <a:endParaRPr lang="en-US" dirty="0"/>
          </a:p>
        </p:txBody>
      </p:sp>
      <p:sp>
        <p:nvSpPr>
          <p:cNvPr id="6" name="AutoShape 47" descr="Risultati immagini per upload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49" descr="Risultati immagini per upload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76" b="18879"/>
          <a:stretch/>
        </p:blipFill>
        <p:spPr>
          <a:xfrm>
            <a:off x="3419872" y="1698162"/>
            <a:ext cx="759162" cy="528906"/>
          </a:xfrm>
          <a:prstGeom prst="rect">
            <a:avLst/>
          </a:prstGeom>
        </p:spPr>
      </p:pic>
      <p:sp>
        <p:nvSpPr>
          <p:cNvPr id="9" name="Isosceles Triangle 8"/>
          <p:cNvSpPr/>
          <p:nvPr/>
        </p:nvSpPr>
        <p:spPr>
          <a:xfrm flipV="1">
            <a:off x="3599892" y="1401620"/>
            <a:ext cx="468052" cy="162018"/>
          </a:xfrm>
          <a:prstGeom prst="triangle">
            <a:avLst/>
          </a:prstGeom>
          <a:solidFill>
            <a:srgbClr val="0072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 smtClean="0"/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2807804" y="4213048"/>
            <a:ext cx="4716524" cy="482938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12700">
            <a:solidFill>
              <a:srgbClr val="00724B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it-IT" altLang="it-IT" sz="1400" b="1" strike="noStrike" cap="none" normalizeH="0" baseline="0" dirty="0" smtClean="0">
                <a:ln>
                  <a:noFill/>
                </a:ln>
                <a:solidFill>
                  <a:srgbClr val="16202C"/>
                </a:solidFill>
                <a:effectLst/>
                <a:latin typeface="+mj-lt"/>
                <a:ea typeface="Times New Roman" pitchFamily="18" charset="0"/>
              </a:rPr>
              <a:t>Visita: </a:t>
            </a:r>
            <a:r>
              <a:rPr lang="it-IT" sz="1400" b="1" dirty="0">
                <a:solidFill>
                  <a:srgbClr val="00724B"/>
                </a:solidFill>
                <a:hlinkClick r:id="rId16"/>
              </a:rPr>
              <a:t>https://</a:t>
            </a:r>
            <a:r>
              <a:rPr lang="it-IT" sz="1400" b="1" dirty="0" smtClean="0">
                <a:solidFill>
                  <a:srgbClr val="00724B"/>
                </a:solidFill>
                <a:hlinkClick r:id="rId16"/>
              </a:rPr>
              <a:t>www.garanziacampaniabond.it</a:t>
            </a:r>
            <a:endParaRPr lang="it-IT" sz="1400" b="1" dirty="0">
              <a:solidFill>
                <a:srgbClr val="00724B"/>
              </a:solidFill>
            </a:endParaRPr>
          </a:p>
        </p:txBody>
      </p:sp>
      <p:sp>
        <p:nvSpPr>
          <p:cNvPr id="21" name="Isosceles Triangle 20"/>
          <p:cNvSpPr/>
          <p:nvPr/>
        </p:nvSpPr>
        <p:spPr>
          <a:xfrm flipV="1">
            <a:off x="3419872" y="4047914"/>
            <a:ext cx="468052" cy="91440"/>
          </a:xfrm>
          <a:prstGeom prst="triangle">
            <a:avLst/>
          </a:prstGeom>
          <a:solidFill>
            <a:srgbClr val="0072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b="1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252" y="1732468"/>
            <a:ext cx="505266" cy="50526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2008" y="4840002"/>
            <a:ext cx="4572000" cy="2539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050" dirty="0" smtClean="0"/>
              <a:t>*L’esito </a:t>
            </a:r>
            <a:r>
              <a:rPr lang="it-IT" sz="1050" dirty="0"/>
              <a:t>della valutazione degli Investitori è discrezionale e insindacabile</a:t>
            </a:r>
          </a:p>
        </p:txBody>
      </p:sp>
    </p:spTree>
    <p:extLst>
      <p:ext uri="{BB962C8B-B14F-4D97-AF65-F5344CB8AC3E}">
        <p14:creationId xmlns:p14="http://schemas.microsoft.com/office/powerpoint/2010/main" val="22334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ggetto 4" hidden="1">
            <a:extLst>
              <a:ext uri="{FF2B5EF4-FFF2-40B4-BE49-F238E27FC236}">
                <a16:creationId xmlns="" xmlns:a16="http://schemas.microsoft.com/office/drawing/2014/main" id="{44A4A188-3052-4209-AC1F-88488F9BF82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7277841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6" name="Diapositiva think-cell" r:id="rId6" imgW="270" imgH="270" progId="TCLayout.ActiveDocument.1">
                  <p:embed/>
                </p:oleObj>
              </mc:Choice>
              <mc:Fallback>
                <p:oleObj name="Diapositiva think-cell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 hidden="1">
            <a:extLst>
              <a:ext uri="{FF2B5EF4-FFF2-40B4-BE49-F238E27FC236}">
                <a16:creationId xmlns="" xmlns:a16="http://schemas.microsoft.com/office/drawing/2014/main" id="{65256B96-E290-4404-8583-82A0C9163C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it-IT" sz="2800" b="1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60" name="Title 1"/>
          <p:cNvSpPr>
            <a:spLocks noGrp="1"/>
          </p:cNvSpPr>
          <p:nvPr>
            <p:ph type="title"/>
          </p:nvPr>
        </p:nvSpPr>
        <p:spPr>
          <a:xfrm>
            <a:off x="372331" y="31195"/>
            <a:ext cx="8520161" cy="861774"/>
          </a:xfrm>
        </p:spPr>
        <p:txBody>
          <a:bodyPr/>
          <a:lstStyle/>
          <a:p>
            <a:pPr eaLnBrk="1" hangingPunct="1"/>
            <a:r>
              <a:rPr lang="it-IT" altLang="it-IT" sz="2800" dirty="0" smtClean="0"/>
              <a:t>La manifestazione di interesse: modalità di richiesta</a:t>
            </a:r>
            <a:endParaRPr lang="it-IT" altLang="it-IT" sz="2800" dirty="0"/>
          </a:p>
        </p:txBody>
      </p:sp>
      <p:sp>
        <p:nvSpPr>
          <p:cNvPr id="24" name="Slide Number Placeholder 1">
            <a:extLst>
              <a:ext uri="{FF2B5EF4-FFF2-40B4-BE49-F238E27FC236}">
                <a16:creationId xmlns="" xmlns:a16="http://schemas.microsoft.com/office/drawing/2014/main" id="{A378B2DB-A696-42E6-9D87-E5521524C360}"/>
              </a:ext>
            </a:extLst>
          </p:cNvPr>
          <p:cNvSpPr txBox="1">
            <a:spLocks/>
          </p:cNvSpPr>
          <p:nvPr/>
        </p:nvSpPr>
        <p:spPr>
          <a:xfrm>
            <a:off x="8784492" y="4912866"/>
            <a:ext cx="216000" cy="107156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b="1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r">
              <a:defRPr/>
            </a:pPr>
            <a:fld id="{203A53A7-282A-4415-88F2-E82CBF27AE30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  <p:sp>
        <p:nvSpPr>
          <p:cNvPr id="6" name="AutoShape 47" descr="Risultati immagini per upload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" name="AutoShape 49" descr="Risultati immagini per upload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215516" y="1203598"/>
            <a:ext cx="87849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/>
              <a:t>Le PMI interessate possono partecipare all’operazione Garanzia Campania Bond tramite la </a:t>
            </a:r>
            <a:r>
              <a:rPr lang="it-IT" sz="1200" b="1" dirty="0"/>
              <a:t>compilazione </a:t>
            </a:r>
            <a:r>
              <a:rPr lang="it-IT" sz="1200" b="1" dirty="0" smtClean="0"/>
              <a:t>di 4 moduli</a:t>
            </a:r>
            <a:r>
              <a:rPr lang="it-IT" sz="1200" dirty="0" smtClean="0"/>
              <a:t>:</a:t>
            </a:r>
            <a:endParaRPr lang="it-IT" sz="1200" dirty="0"/>
          </a:p>
        </p:txBody>
      </p:sp>
      <p:sp>
        <p:nvSpPr>
          <p:cNvPr id="23" name="Rettangolo arrotondato 3">
            <a:hlinkClick r:id="rId8"/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683568" y="1735130"/>
            <a:ext cx="1440160" cy="548588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MANIFESTAZIONE DI INTERESSE</a:t>
            </a:r>
            <a:endParaRPr lang="it-IT" sz="1000" b="1" dirty="0"/>
          </a:p>
        </p:txBody>
      </p:sp>
      <p:sp>
        <p:nvSpPr>
          <p:cNvPr id="25" name="Rettangolo arrotondato 3">
            <a:hlinkClick r:id="rId9"/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2807804" y="1735130"/>
            <a:ext cx="1440160" cy="548588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DICHIARAZIONE DIMENSIONE PMI</a:t>
            </a:r>
            <a:endParaRPr lang="it-IT" sz="1000" b="1" dirty="0"/>
          </a:p>
        </p:txBody>
      </p:sp>
      <p:sp>
        <p:nvSpPr>
          <p:cNvPr id="26" name="Rettangolo arrotondato 3">
            <a:hlinkClick r:id="rId10"/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4932040" y="1735130"/>
            <a:ext cx="1440160" cy="548588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DICHIARAZIONE ANTIMAFIA</a:t>
            </a:r>
            <a:endParaRPr lang="it-IT" sz="1000" b="1" dirty="0"/>
          </a:p>
        </p:txBody>
      </p:sp>
      <p:sp>
        <p:nvSpPr>
          <p:cNvPr id="27" name="Rettangolo arrotondato 3">
            <a:hlinkClick r:id="rId11"/>
            <a:extLst>
              <a:ext uri="{FF2B5EF4-FFF2-40B4-BE49-F238E27FC236}">
                <a16:creationId xmlns="" xmlns:a16="http://schemas.microsoft.com/office/drawing/2014/main" id="{BC7D2EA4-6E91-46A8-ABCF-F49837984608}"/>
              </a:ext>
            </a:extLst>
          </p:cNvPr>
          <p:cNvSpPr/>
          <p:nvPr/>
        </p:nvSpPr>
        <p:spPr>
          <a:xfrm>
            <a:off x="7056276" y="1735130"/>
            <a:ext cx="1440160" cy="548588"/>
          </a:xfrm>
          <a:prstGeom prst="roundRect">
            <a:avLst/>
          </a:prstGeom>
          <a:solidFill>
            <a:srgbClr val="0072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it-IT" sz="1000" b="1" dirty="0" smtClean="0"/>
              <a:t>INFORMATIVA TRATTAMENTO DATI</a:t>
            </a:r>
            <a:endParaRPr lang="it-IT" sz="1000" b="1" dirty="0"/>
          </a:p>
        </p:txBody>
      </p:sp>
      <p:sp>
        <p:nvSpPr>
          <p:cNvPr id="28" name="Rectangle 27"/>
          <p:cNvSpPr/>
          <p:nvPr/>
        </p:nvSpPr>
        <p:spPr>
          <a:xfrm>
            <a:off x="437926" y="4443958"/>
            <a:ext cx="8185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rgbClr val="00724B"/>
                </a:solidFill>
              </a:rPr>
              <a:t>La documentazione, firmata digitalmente, dovrà essere inviata al seguente indirizzo PEC: garanziacampaniabond@postacertificata.mcc.it </a:t>
            </a:r>
            <a:r>
              <a:rPr lang="it-IT" sz="1200" b="1" dirty="0" smtClean="0">
                <a:solidFill>
                  <a:srgbClr val="00724B"/>
                </a:solidFill>
              </a:rPr>
              <a:t>fino </a:t>
            </a:r>
            <a:r>
              <a:rPr lang="it-IT" sz="1200" b="1" dirty="0">
                <a:solidFill>
                  <a:srgbClr val="00724B"/>
                </a:solidFill>
              </a:rPr>
              <a:t>alle ore 12 del 9 dicembre 2019.</a:t>
            </a:r>
          </a:p>
        </p:txBody>
      </p:sp>
      <p:pic>
        <p:nvPicPr>
          <p:cNvPr id="10323" name="Picture 83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0" t="20117" r="27612"/>
          <a:stretch/>
        </p:blipFill>
        <p:spPr bwMode="auto">
          <a:xfrm>
            <a:off x="437927" y="2514599"/>
            <a:ext cx="1901825" cy="1761169"/>
          </a:xfrm>
          <a:prstGeom prst="rect">
            <a:avLst/>
          </a:prstGeom>
          <a:noFill/>
          <a:ln w="9525">
            <a:solidFill>
              <a:srgbClr val="00724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5" name="Picture 85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0" t="20531" r="26307"/>
          <a:stretch/>
        </p:blipFill>
        <p:spPr bwMode="auto">
          <a:xfrm>
            <a:off x="2555776" y="2514599"/>
            <a:ext cx="1985368" cy="1754282"/>
          </a:xfrm>
          <a:prstGeom prst="rect">
            <a:avLst/>
          </a:prstGeom>
          <a:noFill/>
          <a:ln w="9525">
            <a:solidFill>
              <a:srgbClr val="00724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6" name="Picture 86">
            <a:hlinkClick r:id="rId10"/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0" t="20610" r="25911"/>
          <a:stretch/>
        </p:blipFill>
        <p:spPr bwMode="auto">
          <a:xfrm>
            <a:off x="4716016" y="2514598"/>
            <a:ext cx="1944216" cy="1761169"/>
          </a:xfrm>
          <a:prstGeom prst="rect">
            <a:avLst/>
          </a:prstGeom>
          <a:noFill/>
          <a:ln w="9525">
            <a:solidFill>
              <a:srgbClr val="00724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27" name="Picture 87">
            <a:hlinkClick r:id="rId11"/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1" t="22549" r="26822"/>
          <a:stretch/>
        </p:blipFill>
        <p:spPr bwMode="auto">
          <a:xfrm>
            <a:off x="6928991" y="2514598"/>
            <a:ext cx="1694730" cy="1761169"/>
          </a:xfrm>
          <a:prstGeom prst="rect">
            <a:avLst/>
          </a:prstGeom>
          <a:noFill/>
          <a:ln w="9525">
            <a:solidFill>
              <a:srgbClr val="00724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0" name="Picture 90" descr="Risultati immagini per CLICK MOUSE ICON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4" r="26698"/>
          <a:stretch/>
        </p:blipFill>
        <p:spPr bwMode="auto">
          <a:xfrm>
            <a:off x="1907704" y="2031690"/>
            <a:ext cx="309510" cy="42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90" descr="Risultati immagini per CLICK MOUSE ICON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4" r="26698"/>
          <a:stretch/>
        </p:blipFill>
        <p:spPr bwMode="auto">
          <a:xfrm>
            <a:off x="4070040" y="2031690"/>
            <a:ext cx="309510" cy="42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90" descr="Risultati immagini per CLICK MOUSE ICON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4" r="26698"/>
          <a:stretch/>
        </p:blipFill>
        <p:spPr bwMode="auto">
          <a:xfrm>
            <a:off x="6134585" y="2031690"/>
            <a:ext cx="309510" cy="42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90" descr="Risultati immagini per CLICK MOUSE ICON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4" r="26698"/>
          <a:stretch/>
        </p:blipFill>
        <p:spPr bwMode="auto">
          <a:xfrm>
            <a:off x="8402950" y="2031690"/>
            <a:ext cx="309510" cy="42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89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1520" y="395900"/>
            <a:ext cx="8964996" cy="267990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5400" dirty="0" smtClean="0">
                <a:solidFill>
                  <a:schemeClr val="tx1"/>
                </a:solidFill>
              </a:rPr>
              <a:t/>
            </a:r>
            <a:br>
              <a:rPr lang="en-GB" sz="5400" dirty="0" smtClean="0">
                <a:solidFill>
                  <a:schemeClr val="tx1"/>
                </a:solidFill>
              </a:rPr>
            </a:br>
            <a:r>
              <a:rPr lang="it-IT" sz="5400" dirty="0" err="1" smtClean="0"/>
              <a:t>Annex</a:t>
            </a:r>
            <a:endParaRPr lang="en-GB" sz="3600" dirty="0">
              <a:solidFill>
                <a:schemeClr val="tx1"/>
              </a:solidFill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324416" y="4047917"/>
            <a:ext cx="7447364" cy="684073"/>
            <a:chOff x="733051" y="4378263"/>
            <a:chExt cx="5755047" cy="515605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77" b="50000"/>
            <a:stretch/>
          </p:blipFill>
          <p:spPr bwMode="auto">
            <a:xfrm>
              <a:off x="733051" y="4405398"/>
              <a:ext cx="266885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24213"/>
            <a:stretch/>
          </p:blipFill>
          <p:spPr bwMode="auto">
            <a:xfrm>
              <a:off x="3358193" y="4378263"/>
              <a:ext cx="3129905" cy="488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2775" name="Picture 7" descr="C:\Users\fstolfa\AppData\Local\Microsoft\Windows\Temporary Internet Files\Content.Outlook\2KWRD0PP\Grimaldi NEW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5858" y="4227936"/>
            <a:ext cx="1158630" cy="288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14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3_Yr31JTEClm7cxWET98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PbVN7zFQ6GIrgbgER2Iz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2WSym3ZSLyUsFbgBNvCA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2WSym3ZSLyUsFbgBNvCA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2WSym3ZSLyUsFbgBNvCA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yzcdFsRBmwoM1CcNANB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yzcdFsRBmwoM1CcNANB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yzcdFsRBmwoM1CcNANBA"/>
</p:tagLst>
</file>

<file path=ppt/theme/theme1.xml><?xml version="1.0" encoding="utf-8"?>
<a:theme xmlns:a="http://schemas.openxmlformats.org/drawingml/2006/main" name="1_LSEG Capital Markets">
  <a:themeElements>
    <a:clrScheme name="LSE Capital Markets">
      <a:dk1>
        <a:srgbClr val="16202C"/>
      </a:dk1>
      <a:lt1>
        <a:srgbClr val="FFFFFF"/>
      </a:lt1>
      <a:dk2>
        <a:srgbClr val="737980"/>
      </a:dk2>
      <a:lt2>
        <a:srgbClr val="FFFFFF"/>
      </a:lt2>
      <a:accent1>
        <a:srgbClr val="6988AA"/>
      </a:accent1>
      <a:accent2>
        <a:srgbClr val="A6B8CD"/>
      </a:accent2>
      <a:accent3>
        <a:srgbClr val="B5C4D5"/>
      </a:accent3>
      <a:accent4>
        <a:srgbClr val="C3D0DD"/>
      </a:accent4>
      <a:accent5>
        <a:srgbClr val="DAE2EA"/>
      </a:accent5>
      <a:accent6>
        <a:srgbClr val="F3F6F9"/>
      </a:accent6>
      <a:hlink>
        <a:srgbClr val="0000FF"/>
      </a:hlink>
      <a:folHlink>
        <a:srgbClr val="800080"/>
      </a:folHlink>
    </a:clrScheme>
    <a:fontScheme name="LSE Grou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Mod val="75000"/>
          </a:schemeClr>
        </a:solidFill>
        <a:ln>
          <a:noFill/>
        </a:ln>
      </a:spPr>
      <a:bodyPr rtlCol="0" anchor="ctr"/>
      <a:lstStyle>
        <a:defPPr algn="ctr">
          <a:defRPr sz="1400" b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rmAutofit/>
      </a:bodyPr>
      <a:lstStyle>
        <a:defPPr>
          <a:lnSpc>
            <a:spcPts val="2000"/>
          </a:lnSpc>
          <a:defRPr sz="1800" b="1" i="0" baseline="0" dirty="0" smtClean="0">
            <a:solidFill>
              <a:schemeClr val="tx1"/>
            </a:solidFill>
          </a:defRPr>
        </a:defPPr>
      </a:lstStyle>
    </a:txDef>
  </a:objectDefaults>
  <a:extraClrSchemeLst/>
  <a:custClrLst>
    <a:custClr name="Warm Black 60%">
      <a:srgbClr val="747A81"/>
    </a:custClr>
    <a:custClr name="Warm Black 50%">
      <a:srgbClr val="8B9096"/>
    </a:custClr>
    <a:custClr name="Warm Black 40%">
      <a:srgbClr val="A2A6AB"/>
    </a:custClr>
    <a:custClr name="Warm Black 25%">
      <a:srgbClr val="C5C8CB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12108</TotalTime>
  <Words>1352</Words>
  <Application>Microsoft Office PowerPoint</Application>
  <PresentationFormat>On-screen Show (16:9)</PresentationFormat>
  <Paragraphs>162</Paragraphs>
  <Slides>12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1_LSEG Capital Markets</vt:lpstr>
      <vt:lpstr>Diapositiva think-cell</vt:lpstr>
      <vt:lpstr> Garanzia Campania Bond Programma di finanziamento dedicato alle PMI campane   </vt:lpstr>
      <vt:lpstr>Garanzia Campania Bond: uno strumento a supporto delle PMI campane</vt:lpstr>
      <vt:lpstr>Garanzia Campania Bond: descrizione dell’operazione</vt:lpstr>
      <vt:lpstr>Garanzia Campania Bond: struttura dell’operazione</vt:lpstr>
      <vt:lpstr>Caratteristiche dell’operazione</vt:lpstr>
      <vt:lpstr>Attori coinvolti e ruoli</vt:lpstr>
      <vt:lpstr>I principali step del processo</vt:lpstr>
      <vt:lpstr>La manifestazione di interesse: modalità di richiesta</vt:lpstr>
      <vt:lpstr> Annex</vt:lpstr>
      <vt:lpstr>Focus: i costi per le PMI</vt:lpstr>
      <vt:lpstr> Q&amp;A e tavoli di approfondimento</vt:lpstr>
      <vt:lpstr> Garanzia Campania Bond Programma di finanziamento dedicato alle PMI campane   </vt:lpstr>
    </vt:vector>
  </TitlesOfParts>
  <Company>The Template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Stolfa, Francesco (IT - Milano)</dc:creator>
  <cp:lastModifiedBy>Stolfa, Francesco</cp:lastModifiedBy>
  <cp:revision>818</cp:revision>
  <cp:lastPrinted>2017-10-25T10:14:53Z</cp:lastPrinted>
  <dcterms:created xsi:type="dcterms:W3CDTF">2014-11-24T15:30:45Z</dcterms:created>
  <dcterms:modified xsi:type="dcterms:W3CDTF">2019-09-13T13:13:15Z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SEG Template">
    <vt:lpwstr>1</vt:lpwstr>
  </property>
  <property fmtid="{D5CDD505-2E9C-101B-9397-08002B2CF9AE}" pid="3" name="Category">
    <vt:lpwstr>Capital Markets</vt:lpwstr>
  </property>
  <property fmtid="{D5CDD505-2E9C-101B-9397-08002B2CF9AE}" pid="4" name="_NewReviewCycle">
    <vt:lpwstr/>
  </property>
</Properties>
</file>