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2"/>
  </p:notesMasterIdLst>
  <p:sldIdLst>
    <p:sldId id="256" r:id="rId2"/>
    <p:sldId id="257" r:id="rId3"/>
    <p:sldId id="258" r:id="rId4"/>
    <p:sldId id="259" r:id="rId5"/>
    <p:sldId id="264" r:id="rId6"/>
    <p:sldId id="261" r:id="rId7"/>
    <p:sldId id="262" r:id="rId8"/>
    <p:sldId id="263" r:id="rId9"/>
    <p:sldId id="266" r:id="rId10"/>
    <p:sldId id="265" r:id="rId11"/>
  </p:sldIdLst>
  <p:sldSz cx="9144000" cy="6858000" type="screen4x3"/>
  <p:notesSz cx="6858000" cy="9144000"/>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9" d="100"/>
          <a:sy n="89" d="100"/>
        </p:scale>
        <p:origin x="-1248" y="-6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it-IT"/>
          </a:p>
        </p:txBody>
      </p:sp>
      <p:sp>
        <p:nvSpPr>
          <p:cNvPr id="3" name="Segnaposto data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4218CD0-FB61-4AC3-BDE5-675DF7F75B31}" type="datetimeFigureOut">
              <a:rPr lang="it-IT" smtClean="0"/>
              <a:t>26/02/2019</a:t>
            </a:fld>
            <a:endParaRPr lang="it-IT"/>
          </a:p>
        </p:txBody>
      </p:sp>
      <p:sp>
        <p:nvSpPr>
          <p:cNvPr id="4" name="Segnaposto immagine diapositiva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it-IT"/>
          </a:p>
        </p:txBody>
      </p:sp>
      <p:sp>
        <p:nvSpPr>
          <p:cNvPr id="5" name="Segnaposto note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6" name="Segnaposto piè di pagina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it-IT"/>
          </a:p>
        </p:txBody>
      </p:sp>
      <p:sp>
        <p:nvSpPr>
          <p:cNvPr id="7" name="Segnaposto numero diapositiva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FFAAF4C-30B1-418F-A054-57EF576213B4}" type="slidenum">
              <a:rPr lang="it-IT" smtClean="0"/>
              <a:t>‹N›</a:t>
            </a:fld>
            <a:endParaRPr lang="it-IT"/>
          </a:p>
        </p:txBody>
      </p:sp>
    </p:spTree>
    <p:extLst>
      <p:ext uri="{BB962C8B-B14F-4D97-AF65-F5344CB8AC3E}">
        <p14:creationId xmlns:p14="http://schemas.microsoft.com/office/powerpoint/2010/main" val="31658723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en-US" dirty="0" smtClean="0"/>
              <a:t>1.3.5	Governance of the IPCEI </a:t>
            </a:r>
          </a:p>
          <a:p>
            <a:r>
              <a:rPr lang="en-US" dirty="0" smtClean="0"/>
              <a:t>The governance of the IPCEI has the goal to supervise, monitor and assure the </a:t>
            </a:r>
            <a:r>
              <a:rPr lang="en-US" dirty="0" err="1" smtClean="0"/>
              <a:t>implementa-tion</a:t>
            </a:r>
            <a:r>
              <a:rPr lang="en-US" dirty="0" smtClean="0"/>
              <a:t> of the IPCEI microelectronics at large. This especially concerns the monitoring of the implementation progress of individual partners as well as the consortium as a whole. The focus of the implementation is on both, technological advances as well as the spill-over activities to disseminate these advances, which the individual beneficiaries have committed themselves. </a:t>
            </a:r>
          </a:p>
          <a:p>
            <a:r>
              <a:rPr lang="en-US" dirty="0" smtClean="0"/>
              <a:t>The governance is executed by the Supervisory Board (SB) (see Figure 16) incorporating</a:t>
            </a:r>
          </a:p>
          <a:p>
            <a:r>
              <a:rPr lang="en-US" dirty="0" smtClean="0"/>
              <a:t>•	the Public Authority Board (PAB), with representatives of the currently four Member States participating in the IPCEI</a:t>
            </a:r>
          </a:p>
          <a:p>
            <a:r>
              <a:rPr lang="en-US" dirty="0" smtClean="0"/>
              <a:t>•	A representative of the European Commission (EC, probably DG CNECT) and </a:t>
            </a:r>
          </a:p>
          <a:p>
            <a:r>
              <a:rPr lang="en-US" dirty="0" smtClean="0"/>
              <a:t>•	the IPCEI Facilitation Group (FG).</a:t>
            </a:r>
          </a:p>
          <a:p>
            <a:r>
              <a:rPr lang="en-US" dirty="0" smtClean="0"/>
              <a:t>At least once a year, the IPCEI General Assembly gathering all IPCEI beneficiaries, the funding authorities of the four IPCEI Member States and the European Commission will be organized. </a:t>
            </a:r>
          </a:p>
          <a:p>
            <a:r>
              <a:rPr lang="en-US" dirty="0" smtClean="0"/>
              <a:t>While the members of the PAB and the EC guest will be appointed by the Member States and the European Commission respectively, the members of the Facilitation Group will be elected by the representatives of the IPCEI General Assembly. </a:t>
            </a:r>
          </a:p>
          <a:p>
            <a:r>
              <a:rPr lang="en-US" dirty="0" smtClean="0"/>
              <a:t>In a first approach, the IPCEI Facilitation Group shall be composed of </a:t>
            </a:r>
          </a:p>
          <a:p>
            <a:r>
              <a:rPr lang="en-US" dirty="0" smtClean="0"/>
              <a:t>•	A chair and the deputy for the overall IPCEI project;</a:t>
            </a:r>
          </a:p>
          <a:p>
            <a:r>
              <a:rPr lang="en-US" dirty="0" smtClean="0"/>
              <a:t>•	The coordinators of the five technology fields (TF) and their substitutes; and</a:t>
            </a:r>
          </a:p>
          <a:p>
            <a:r>
              <a:rPr lang="en-US" dirty="0" smtClean="0"/>
              <a:t>•	Additional company representatives assuming other missions linked to the Facilitation Group duties while assuring a well-balanced contribution between large enterprises and SMEs.</a:t>
            </a:r>
          </a:p>
          <a:p>
            <a:r>
              <a:rPr lang="en-US" dirty="0" smtClean="0"/>
              <a:t>The Facilitation Group members will be proposed by the above mentioned stakeholders and its definitely composition will be approved by the first IPCEI General Assembly. Please, note that a specific focus on IPCEI Facilitation Group missions will be studied and proposed during this preparation phase in order to highlight the effectiveness of its assigned tasks (</a:t>
            </a:r>
            <a:r>
              <a:rPr lang="en-US" dirty="0" err="1" smtClean="0"/>
              <a:t>i.e</a:t>
            </a:r>
            <a:r>
              <a:rPr lang="en-US" dirty="0" smtClean="0"/>
              <a:t>: TFs coordination, KPI follow-up, annual technical reporting, communication, events preparation…).</a:t>
            </a:r>
          </a:p>
          <a:p>
            <a:r>
              <a:rPr lang="en-US" dirty="0" smtClean="0"/>
              <a:t>At the first IPCEI General Assembly (to be convened within two months after approval of the European Commission), the members of the three Supervisory Board bodies shall be </a:t>
            </a:r>
            <a:r>
              <a:rPr lang="en-US" dirty="0" err="1" smtClean="0"/>
              <a:t>nomi-nated</a:t>
            </a:r>
            <a:r>
              <a:rPr lang="en-US" dirty="0" smtClean="0"/>
              <a:t> officially. The General Assembly is an internal meeting for the IPCEI participants only, but it shall be organized alongside the annual public IPCEI conference (see below) in order to combine the efforts of attendance with dissemination and spill-over activities. </a:t>
            </a:r>
          </a:p>
          <a:p>
            <a:r>
              <a:rPr lang="en-US" dirty="0" smtClean="0"/>
              <a:t>The Facilitation Group (The FG) is in charge to organize SB meetings which will be held twice a year. One SB meeting will be held in the frame of the European Forum for Electronic Components and Systems (EFECS) (see below), the second one in the middle of the year at changing locations where spill-over activities will take place in non-participating countries at the same time.</a:t>
            </a:r>
          </a:p>
          <a:p>
            <a:r>
              <a:rPr lang="en-US" dirty="0" smtClean="0"/>
              <a:t>Furthermore, the FG drives the overall progress of the technology fields on a non-confidential basis to permanently interface with private and public stakeholders with the goal to highlight the IPCEI’s role and impact via annual execution reports (based on reports from all five Technology Fields (see below)), publications and conferences in Europe. To demonstrate the effectiveness of the IPCEI setting and functioning, Key Performance Indicators will be agreed upon at the first meeting of the SB and monitored accordingly in the course of the project. </a:t>
            </a:r>
          </a:p>
          <a:p>
            <a:r>
              <a:rPr lang="en-US" dirty="0" smtClean="0"/>
              <a:t>The role of the Technology Field Coordinators (TFC) is to organize the collaboration within their TF. Regular meetings, at least once a year as part of the IPCEI General Assembly, are devoted to present and monitor the progress of each of the five Technology Fields. The TFCs are obliged to prepare a yearly summary report on the progress and the results in their respective TF. These reports will focus on technological advancements as well as the spill-over activities to which the members of the TF have committed themselves. This report is complementary to the individual reports which have to be delivered by each partner to the respective national funding authorities. </a:t>
            </a:r>
          </a:p>
          <a:p>
            <a:r>
              <a:rPr lang="en-US" dirty="0" smtClean="0"/>
              <a:t>The FG is also responsible to organize and foster the collaboration and the communication within the project and to third parties which can benefit from the IPCEI results but are not partners in the project. For this, effectively two instruments will be implemented by the FG: 1) The annual IPCEI conference, 2) the IPCEI website.</a:t>
            </a:r>
          </a:p>
          <a:p>
            <a:r>
              <a:rPr lang="en-US" dirty="0" smtClean="0"/>
              <a:t>•	The annual IPCEI conference is devoted to inform the interested expert community on the R&amp;D-progress and the technical results of the IPCEI project. The IPCEI conferences will be associated to the European Forum for Electronic Components and Systems (EFECS) that takes place annually in autumn (usually Nov.) at different locations in </a:t>
            </a:r>
            <a:r>
              <a:rPr lang="en-US" dirty="0" err="1" smtClean="0"/>
              <a:t>Eu</a:t>
            </a:r>
            <a:r>
              <a:rPr lang="en-US" dirty="0" smtClean="0"/>
              <a:t>-rope. The EFECS is the largest conference for innovation in Microelectronics in Europe. The EFECS is the convention at which the results of R&amp;D&amp;I-projects in the frame of ECSEL, the EUREKA-cluster PENTA, and in the future of the IPCEI on Microelectronics are reported. The EFECS regularly gathers the technologically interested audience from industry and research institutes from most EU member states. The first IPCEI conference will be held during the EFECS 2019 (19.-21.11., Finland). The dates and locations of the following years will be chosen together with the office of the ECSEL industrial associations which are in charge to organize the EFECS. It should be noted that – in extend to the annual IPCEI conference – all IPCEI participants have committed themselves to present their progress on numerous conventions. </a:t>
            </a:r>
          </a:p>
          <a:p>
            <a:r>
              <a:rPr lang="en-US" dirty="0" smtClean="0"/>
              <a:t>•	The central IPCEI website will be set-up shortly after the notification. It will foresee a restricted area for IPCEI participants only in order to </a:t>
            </a:r>
            <a:r>
              <a:rPr lang="en-US" dirty="0" err="1" smtClean="0"/>
              <a:t>organise</a:t>
            </a:r>
            <a:r>
              <a:rPr lang="en-US" dirty="0" smtClean="0"/>
              <a:t> the implementation of the project. </a:t>
            </a:r>
          </a:p>
          <a:p>
            <a:r>
              <a:rPr lang="en-US" dirty="0" smtClean="0"/>
              <a:t>At the same time, the website hosts public information about the project and all involved partners. Moreover, the website will serve as the dissemination and interaction channel of the IPCEI project to engage with non-IPCEI </a:t>
            </a:r>
            <a:r>
              <a:rPr lang="en-US" dirty="0" err="1" smtClean="0"/>
              <a:t>organisations</a:t>
            </a:r>
            <a:r>
              <a:rPr lang="en-US" dirty="0" smtClean="0"/>
              <a:t>. For this, the website will list all spill-over activities (see chapter 2.3 for details) to which the individual IPCEI partners have committed themselves and that are addressed to interested European </a:t>
            </a:r>
            <a:r>
              <a:rPr lang="en-US" dirty="0" err="1" smtClean="0"/>
              <a:t>organisations</a:t>
            </a:r>
            <a:r>
              <a:rPr lang="en-US" dirty="0" smtClean="0"/>
              <a:t> and companies outside the IPCEI. This information will be presented in form of an “Events Calendar” with the concrete dates and a brief description of the activity. The interested community will have the opportunity to register for participation at the activities directly with the IPCEI partner who is in charge of the specific activity, being it a roadshow, a hackathon or any other activity as committed by the individual partners. The website thus also serves as a basis for the annual reporting on the delivery of the committed activities. The FG will collect qualitative and quantitative information for each activity, i.e. who participated with which feedback and the immediate impact of the participation. The FG aggregates this information within the annual progress reports and by this demonstrates the spill-over impact of the IPCEI as a whole. </a:t>
            </a:r>
          </a:p>
          <a:p>
            <a:r>
              <a:rPr lang="en-US" dirty="0" smtClean="0"/>
              <a:t>The national funding authorities are in possession of the commitments of all IPCEI partners. As such, the PAB will be responsible to monitor the completeness of the listings and an-</a:t>
            </a:r>
            <a:r>
              <a:rPr lang="en-US" dirty="0" err="1" smtClean="0"/>
              <a:t>nouncements</a:t>
            </a:r>
            <a:r>
              <a:rPr lang="en-US" dirty="0" smtClean="0"/>
              <a:t> of the committed spill-over activities. </a:t>
            </a:r>
          </a:p>
          <a:p>
            <a:r>
              <a:rPr lang="en-US" dirty="0" smtClean="0"/>
              <a:t>1.3.6	National governance</a:t>
            </a:r>
          </a:p>
          <a:p>
            <a:r>
              <a:rPr lang="en-US" dirty="0" smtClean="0"/>
              <a:t>The IPCEI project partners are governed by funding agreements with their respective national funding authority. This imposes requirements and obligations towards the administration of any individual project according to the rules set-up by the national funding authority.</a:t>
            </a:r>
          </a:p>
          <a:p>
            <a:r>
              <a:rPr lang="en-US" dirty="0" smtClean="0"/>
              <a:t>1.3.7	Description of the ecosystem</a:t>
            </a:r>
          </a:p>
          <a:p>
            <a:r>
              <a:rPr lang="en-US" dirty="0" smtClean="0"/>
              <a:t>IPCEI stakeholders and partners represent a significant part of the microelectronics value chain. Each branch of that ecosystem comprises breakthrough innovations which go far be-yond the existing technology and – in combination – establish the technological basis to ad-dress newly emerging </a:t>
            </a:r>
            <a:r>
              <a:rPr lang="en-US" dirty="0" err="1" smtClean="0"/>
              <a:t>IoT</a:t>
            </a:r>
            <a:r>
              <a:rPr lang="en-US" dirty="0" smtClean="0"/>
              <a:t> markets. Future </a:t>
            </a:r>
            <a:r>
              <a:rPr lang="en-US" dirty="0" err="1" smtClean="0"/>
              <a:t>IoT</a:t>
            </a:r>
            <a:r>
              <a:rPr lang="en-US" dirty="0" smtClean="0"/>
              <a:t> products will require networks of highly energy efficient and connected chips and sensors enabling new functionalities. These market demands are mirrored in the composition of the consortium. </a:t>
            </a:r>
          </a:p>
          <a:p>
            <a:r>
              <a:rPr lang="en-US" dirty="0" smtClean="0"/>
              <a:t>The composition of the consortium as well as the close connection to the work done in </a:t>
            </a:r>
            <a:r>
              <a:rPr lang="en-US" dirty="0" err="1" smtClean="0"/>
              <a:t>previ-ous</a:t>
            </a:r>
            <a:r>
              <a:rPr lang="en-US" dirty="0" smtClean="0"/>
              <a:t> and ongoing European cooperation projects shows that this IPCEI lays ground for an extended cooperation in a pan-European ecosystem. Due to the evolving nature of </a:t>
            </a:r>
            <a:r>
              <a:rPr lang="en-US" dirty="0" err="1" smtClean="0"/>
              <a:t>IoT</a:t>
            </a:r>
            <a:r>
              <a:rPr lang="en-US" dirty="0" smtClean="0"/>
              <a:t>, a growing network of spin-offs, SMEs, RTOs (apart from those already listed as partners) across Europe is part of the European microelectronics ecosystem. </a:t>
            </a:r>
          </a:p>
          <a:p>
            <a:r>
              <a:rPr lang="en-US" dirty="0" smtClean="0"/>
              <a:t>The European semiconductor companies are prepared for the new digital era as they have already developed new technologies for the applications, e.g. under the umbrella of Europe-an/national R&amp;D&amp;I </a:t>
            </a:r>
            <a:r>
              <a:rPr lang="en-US" dirty="0" err="1" smtClean="0"/>
              <a:t>programmes</a:t>
            </a:r>
            <a:r>
              <a:rPr lang="en-US" dirty="0" smtClean="0"/>
              <a:t> like ENIAC/ECSEL or CATRENE/PENTA; this technology innovation will continue.</a:t>
            </a:r>
          </a:p>
          <a:p>
            <a:endParaRPr lang="en-US" dirty="0" smtClean="0"/>
          </a:p>
          <a:p>
            <a:endParaRPr lang="it-IT" dirty="0"/>
          </a:p>
        </p:txBody>
      </p:sp>
      <p:sp>
        <p:nvSpPr>
          <p:cNvPr id="4" name="Segnaposto numero diapositiva 3"/>
          <p:cNvSpPr>
            <a:spLocks noGrp="1"/>
          </p:cNvSpPr>
          <p:nvPr>
            <p:ph type="sldNum" sz="quarter" idx="10"/>
          </p:nvPr>
        </p:nvSpPr>
        <p:spPr/>
        <p:txBody>
          <a:bodyPr/>
          <a:lstStyle/>
          <a:p>
            <a:fld id="{0FFAAF4C-30B1-418F-A054-57EF576213B4}" type="slidenum">
              <a:rPr lang="it-IT" smtClean="0"/>
              <a:t>5</a:t>
            </a:fld>
            <a:endParaRPr lang="it-IT"/>
          </a:p>
        </p:txBody>
      </p:sp>
    </p:spTree>
    <p:extLst>
      <p:ext uri="{BB962C8B-B14F-4D97-AF65-F5344CB8AC3E}">
        <p14:creationId xmlns:p14="http://schemas.microsoft.com/office/powerpoint/2010/main" val="126207632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685800" y="2130425"/>
            <a:ext cx="7772400" cy="1470025"/>
          </a:xfrm>
        </p:spPr>
        <p:txBody>
          <a:bodyPr/>
          <a:lstStyle/>
          <a:p>
            <a:r>
              <a:rPr lang="it-IT" smtClean="0"/>
              <a:t>Fare clic per modificare lo stile del titolo</a:t>
            </a:r>
            <a:endParaRPr lang="it-IT"/>
          </a:p>
        </p:txBody>
      </p:sp>
      <p:sp>
        <p:nvSpPr>
          <p:cNvPr id="3" name="Sottotitolo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it-IT" smtClean="0"/>
              <a:t>Fare clic per modificare lo stile del sottotitolo dello schema</a:t>
            </a:r>
            <a:endParaRPr lang="it-IT"/>
          </a:p>
        </p:txBody>
      </p:sp>
      <p:sp>
        <p:nvSpPr>
          <p:cNvPr id="4" name="Segnaposto data 3"/>
          <p:cNvSpPr>
            <a:spLocks noGrp="1"/>
          </p:cNvSpPr>
          <p:nvPr>
            <p:ph type="dt" sz="half" idx="10"/>
          </p:nvPr>
        </p:nvSpPr>
        <p:spPr/>
        <p:txBody>
          <a:bodyPr/>
          <a:lstStyle/>
          <a:p>
            <a:fld id="{578ECE4F-9119-4CBA-AA61-A7A7FA6450A9}" type="datetimeFigureOut">
              <a:rPr lang="it-IT" smtClean="0"/>
              <a:t>26/02/2019</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87FC556D-73A6-41A5-AA5C-4DADDD58DA20}" type="slidenum">
              <a:rPr lang="it-IT" smtClean="0"/>
              <a:t>‹N›</a:t>
            </a:fld>
            <a:endParaRPr lang="it-IT"/>
          </a:p>
        </p:txBody>
      </p:sp>
    </p:spTree>
    <p:extLst>
      <p:ext uri="{BB962C8B-B14F-4D97-AF65-F5344CB8AC3E}">
        <p14:creationId xmlns:p14="http://schemas.microsoft.com/office/powerpoint/2010/main" val="40770506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testo verticale 2"/>
          <p:cNvSpPr>
            <a:spLocks noGrp="1"/>
          </p:cNvSpPr>
          <p:nvPr>
            <p:ph type="body" orient="vert" idx="1"/>
          </p:nvPr>
        </p:nvSpPr>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fld id="{578ECE4F-9119-4CBA-AA61-A7A7FA6450A9}" type="datetimeFigureOut">
              <a:rPr lang="it-IT" smtClean="0"/>
              <a:t>26/02/2019</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87FC556D-73A6-41A5-AA5C-4DADDD58DA20}" type="slidenum">
              <a:rPr lang="it-IT" smtClean="0"/>
              <a:t>‹N›</a:t>
            </a:fld>
            <a:endParaRPr lang="it-IT"/>
          </a:p>
        </p:txBody>
      </p:sp>
    </p:spTree>
    <p:extLst>
      <p:ext uri="{BB962C8B-B14F-4D97-AF65-F5344CB8AC3E}">
        <p14:creationId xmlns:p14="http://schemas.microsoft.com/office/powerpoint/2010/main" val="242134503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629400" y="274638"/>
            <a:ext cx="2057400" cy="5851525"/>
          </a:xfrm>
        </p:spPr>
        <p:txBody>
          <a:bodyPr vert="eaVert"/>
          <a:lstStyle/>
          <a:p>
            <a:r>
              <a:rPr lang="it-IT" smtClean="0"/>
              <a:t>Fare clic per modificare lo stile del titolo</a:t>
            </a:r>
            <a:endParaRPr lang="it-IT"/>
          </a:p>
        </p:txBody>
      </p:sp>
      <p:sp>
        <p:nvSpPr>
          <p:cNvPr id="3" name="Segnaposto testo verticale 2"/>
          <p:cNvSpPr>
            <a:spLocks noGrp="1"/>
          </p:cNvSpPr>
          <p:nvPr>
            <p:ph type="body" orient="vert" idx="1"/>
          </p:nvPr>
        </p:nvSpPr>
        <p:spPr>
          <a:xfrm>
            <a:off x="457200" y="274638"/>
            <a:ext cx="6019800" cy="5851525"/>
          </a:xfrm>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fld id="{578ECE4F-9119-4CBA-AA61-A7A7FA6450A9}" type="datetimeFigureOut">
              <a:rPr lang="it-IT" smtClean="0"/>
              <a:t>26/02/2019</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87FC556D-73A6-41A5-AA5C-4DADDD58DA20}" type="slidenum">
              <a:rPr lang="it-IT" smtClean="0"/>
              <a:t>‹N›</a:t>
            </a:fld>
            <a:endParaRPr lang="it-IT"/>
          </a:p>
        </p:txBody>
      </p:sp>
    </p:spTree>
    <p:extLst>
      <p:ext uri="{BB962C8B-B14F-4D97-AF65-F5344CB8AC3E}">
        <p14:creationId xmlns:p14="http://schemas.microsoft.com/office/powerpoint/2010/main" val="376195889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contenuto 2"/>
          <p:cNvSpPr>
            <a:spLocks noGrp="1"/>
          </p:cNvSpPr>
          <p:nvPr>
            <p:ph idx="1"/>
          </p:nvPr>
        </p:nvSpPr>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fld id="{578ECE4F-9119-4CBA-AA61-A7A7FA6450A9}" type="datetimeFigureOut">
              <a:rPr lang="it-IT" smtClean="0"/>
              <a:t>26/02/2019</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87FC556D-73A6-41A5-AA5C-4DADDD58DA20}" type="slidenum">
              <a:rPr lang="it-IT" smtClean="0"/>
              <a:t>‹N›</a:t>
            </a:fld>
            <a:endParaRPr lang="it-IT"/>
          </a:p>
        </p:txBody>
      </p:sp>
    </p:spTree>
    <p:extLst>
      <p:ext uri="{BB962C8B-B14F-4D97-AF65-F5344CB8AC3E}">
        <p14:creationId xmlns:p14="http://schemas.microsoft.com/office/powerpoint/2010/main" val="20975369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722313" y="4406900"/>
            <a:ext cx="7772400" cy="1362075"/>
          </a:xfrm>
        </p:spPr>
        <p:txBody>
          <a:bodyPr anchor="t"/>
          <a:lstStyle>
            <a:lvl1pPr algn="l">
              <a:defRPr sz="4000" b="1" cap="all"/>
            </a:lvl1pPr>
          </a:lstStyle>
          <a:p>
            <a:r>
              <a:rPr lang="it-IT" smtClean="0"/>
              <a:t>Fare clic per modificare lo stile del titolo</a:t>
            </a:r>
            <a:endParaRPr lang="it-IT"/>
          </a:p>
        </p:txBody>
      </p:sp>
      <p:sp>
        <p:nvSpPr>
          <p:cNvPr id="3" name="Segnaposto testo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smtClean="0"/>
              <a:t>Fare clic per modificare stili del testo dello schema</a:t>
            </a:r>
          </a:p>
        </p:txBody>
      </p:sp>
      <p:sp>
        <p:nvSpPr>
          <p:cNvPr id="4" name="Segnaposto data 3"/>
          <p:cNvSpPr>
            <a:spLocks noGrp="1"/>
          </p:cNvSpPr>
          <p:nvPr>
            <p:ph type="dt" sz="half" idx="10"/>
          </p:nvPr>
        </p:nvSpPr>
        <p:spPr/>
        <p:txBody>
          <a:bodyPr/>
          <a:lstStyle/>
          <a:p>
            <a:fld id="{578ECE4F-9119-4CBA-AA61-A7A7FA6450A9}" type="datetimeFigureOut">
              <a:rPr lang="it-IT" smtClean="0"/>
              <a:t>26/02/2019</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87FC556D-73A6-41A5-AA5C-4DADDD58DA20}" type="slidenum">
              <a:rPr lang="it-IT" smtClean="0"/>
              <a:t>‹N›</a:t>
            </a:fld>
            <a:endParaRPr lang="it-IT"/>
          </a:p>
        </p:txBody>
      </p:sp>
    </p:spTree>
    <p:extLst>
      <p:ext uri="{BB962C8B-B14F-4D97-AF65-F5344CB8AC3E}">
        <p14:creationId xmlns:p14="http://schemas.microsoft.com/office/powerpoint/2010/main" val="112341160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contenuto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contenuto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data 4"/>
          <p:cNvSpPr>
            <a:spLocks noGrp="1"/>
          </p:cNvSpPr>
          <p:nvPr>
            <p:ph type="dt" sz="half" idx="10"/>
          </p:nvPr>
        </p:nvSpPr>
        <p:spPr/>
        <p:txBody>
          <a:bodyPr/>
          <a:lstStyle/>
          <a:p>
            <a:fld id="{578ECE4F-9119-4CBA-AA61-A7A7FA6450A9}" type="datetimeFigureOut">
              <a:rPr lang="it-IT" smtClean="0"/>
              <a:t>26/02/2019</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87FC556D-73A6-41A5-AA5C-4DADDD58DA20}" type="slidenum">
              <a:rPr lang="it-IT" smtClean="0"/>
              <a:t>‹N›</a:t>
            </a:fld>
            <a:endParaRPr lang="it-IT"/>
          </a:p>
        </p:txBody>
      </p:sp>
    </p:spTree>
    <p:extLst>
      <p:ext uri="{BB962C8B-B14F-4D97-AF65-F5344CB8AC3E}">
        <p14:creationId xmlns:p14="http://schemas.microsoft.com/office/powerpoint/2010/main" val="129234637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lvl1pPr>
              <a:defRPr/>
            </a:lvl1pPr>
          </a:lstStyle>
          <a:p>
            <a:r>
              <a:rPr lang="it-IT" smtClean="0"/>
              <a:t>Fare clic per modificare lo stile del titolo</a:t>
            </a:r>
            <a:endParaRPr lang="it-IT"/>
          </a:p>
        </p:txBody>
      </p:sp>
      <p:sp>
        <p:nvSpPr>
          <p:cNvPr id="3" name="Segnaposto tes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4" name="Segnaposto contenut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testo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6" name="Segnaposto contenuto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7" name="Segnaposto data 6"/>
          <p:cNvSpPr>
            <a:spLocks noGrp="1"/>
          </p:cNvSpPr>
          <p:nvPr>
            <p:ph type="dt" sz="half" idx="10"/>
          </p:nvPr>
        </p:nvSpPr>
        <p:spPr/>
        <p:txBody>
          <a:bodyPr/>
          <a:lstStyle/>
          <a:p>
            <a:fld id="{578ECE4F-9119-4CBA-AA61-A7A7FA6450A9}" type="datetimeFigureOut">
              <a:rPr lang="it-IT" smtClean="0"/>
              <a:t>26/02/2019</a:t>
            </a:fld>
            <a:endParaRPr lang="it-IT"/>
          </a:p>
        </p:txBody>
      </p:sp>
      <p:sp>
        <p:nvSpPr>
          <p:cNvPr id="8" name="Segnaposto piè di pagina 7"/>
          <p:cNvSpPr>
            <a:spLocks noGrp="1"/>
          </p:cNvSpPr>
          <p:nvPr>
            <p:ph type="ftr" sz="quarter" idx="11"/>
          </p:nvPr>
        </p:nvSpPr>
        <p:spPr/>
        <p:txBody>
          <a:bodyPr/>
          <a:lstStyle/>
          <a:p>
            <a:endParaRPr lang="it-IT"/>
          </a:p>
        </p:txBody>
      </p:sp>
      <p:sp>
        <p:nvSpPr>
          <p:cNvPr id="9" name="Segnaposto numero diapositiva 8"/>
          <p:cNvSpPr>
            <a:spLocks noGrp="1"/>
          </p:cNvSpPr>
          <p:nvPr>
            <p:ph type="sldNum" sz="quarter" idx="12"/>
          </p:nvPr>
        </p:nvSpPr>
        <p:spPr/>
        <p:txBody>
          <a:bodyPr/>
          <a:lstStyle/>
          <a:p>
            <a:fld id="{87FC556D-73A6-41A5-AA5C-4DADDD58DA20}" type="slidenum">
              <a:rPr lang="it-IT" smtClean="0"/>
              <a:t>‹N›</a:t>
            </a:fld>
            <a:endParaRPr lang="it-IT"/>
          </a:p>
        </p:txBody>
      </p:sp>
    </p:spTree>
    <p:extLst>
      <p:ext uri="{BB962C8B-B14F-4D97-AF65-F5344CB8AC3E}">
        <p14:creationId xmlns:p14="http://schemas.microsoft.com/office/powerpoint/2010/main" val="63675810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data 2"/>
          <p:cNvSpPr>
            <a:spLocks noGrp="1"/>
          </p:cNvSpPr>
          <p:nvPr>
            <p:ph type="dt" sz="half" idx="10"/>
          </p:nvPr>
        </p:nvSpPr>
        <p:spPr/>
        <p:txBody>
          <a:bodyPr/>
          <a:lstStyle/>
          <a:p>
            <a:fld id="{578ECE4F-9119-4CBA-AA61-A7A7FA6450A9}" type="datetimeFigureOut">
              <a:rPr lang="it-IT" smtClean="0"/>
              <a:t>26/02/2019</a:t>
            </a:fld>
            <a:endParaRPr lang="it-IT"/>
          </a:p>
        </p:txBody>
      </p:sp>
      <p:sp>
        <p:nvSpPr>
          <p:cNvPr id="4" name="Segnaposto piè di pagina 3"/>
          <p:cNvSpPr>
            <a:spLocks noGrp="1"/>
          </p:cNvSpPr>
          <p:nvPr>
            <p:ph type="ftr" sz="quarter" idx="11"/>
          </p:nvPr>
        </p:nvSpPr>
        <p:spPr/>
        <p:txBody>
          <a:bodyPr/>
          <a:lstStyle/>
          <a:p>
            <a:endParaRPr lang="it-IT"/>
          </a:p>
        </p:txBody>
      </p:sp>
      <p:sp>
        <p:nvSpPr>
          <p:cNvPr id="5" name="Segnaposto numero diapositiva 4"/>
          <p:cNvSpPr>
            <a:spLocks noGrp="1"/>
          </p:cNvSpPr>
          <p:nvPr>
            <p:ph type="sldNum" sz="quarter" idx="12"/>
          </p:nvPr>
        </p:nvSpPr>
        <p:spPr/>
        <p:txBody>
          <a:bodyPr/>
          <a:lstStyle/>
          <a:p>
            <a:fld id="{87FC556D-73A6-41A5-AA5C-4DADDD58DA20}" type="slidenum">
              <a:rPr lang="it-IT" smtClean="0"/>
              <a:t>‹N›</a:t>
            </a:fld>
            <a:endParaRPr lang="it-IT"/>
          </a:p>
        </p:txBody>
      </p:sp>
    </p:spTree>
    <p:extLst>
      <p:ext uri="{BB962C8B-B14F-4D97-AF65-F5344CB8AC3E}">
        <p14:creationId xmlns:p14="http://schemas.microsoft.com/office/powerpoint/2010/main" val="379977499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p:cNvSpPr>
            <a:spLocks noGrp="1"/>
          </p:cNvSpPr>
          <p:nvPr>
            <p:ph type="dt" sz="half" idx="10"/>
          </p:nvPr>
        </p:nvSpPr>
        <p:spPr/>
        <p:txBody>
          <a:bodyPr/>
          <a:lstStyle/>
          <a:p>
            <a:fld id="{578ECE4F-9119-4CBA-AA61-A7A7FA6450A9}" type="datetimeFigureOut">
              <a:rPr lang="it-IT" smtClean="0"/>
              <a:t>26/02/2019</a:t>
            </a:fld>
            <a:endParaRPr lang="it-IT"/>
          </a:p>
        </p:txBody>
      </p:sp>
      <p:sp>
        <p:nvSpPr>
          <p:cNvPr id="3" name="Segnaposto piè di pagina 2"/>
          <p:cNvSpPr>
            <a:spLocks noGrp="1"/>
          </p:cNvSpPr>
          <p:nvPr>
            <p:ph type="ftr" sz="quarter" idx="11"/>
          </p:nvPr>
        </p:nvSpPr>
        <p:spPr/>
        <p:txBody>
          <a:bodyPr/>
          <a:lstStyle/>
          <a:p>
            <a:endParaRPr lang="it-IT"/>
          </a:p>
        </p:txBody>
      </p:sp>
      <p:sp>
        <p:nvSpPr>
          <p:cNvPr id="4" name="Segnaposto numero diapositiva 3"/>
          <p:cNvSpPr>
            <a:spLocks noGrp="1"/>
          </p:cNvSpPr>
          <p:nvPr>
            <p:ph type="sldNum" sz="quarter" idx="12"/>
          </p:nvPr>
        </p:nvSpPr>
        <p:spPr/>
        <p:txBody>
          <a:bodyPr/>
          <a:lstStyle/>
          <a:p>
            <a:fld id="{87FC556D-73A6-41A5-AA5C-4DADDD58DA20}" type="slidenum">
              <a:rPr lang="it-IT" smtClean="0"/>
              <a:t>‹N›</a:t>
            </a:fld>
            <a:endParaRPr lang="it-IT"/>
          </a:p>
        </p:txBody>
      </p:sp>
    </p:spTree>
    <p:extLst>
      <p:ext uri="{BB962C8B-B14F-4D97-AF65-F5344CB8AC3E}">
        <p14:creationId xmlns:p14="http://schemas.microsoft.com/office/powerpoint/2010/main" val="25300169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457200" y="273050"/>
            <a:ext cx="3008313" cy="1162050"/>
          </a:xfrm>
        </p:spPr>
        <p:txBody>
          <a:bodyPr anchor="b"/>
          <a:lstStyle>
            <a:lvl1pPr algn="l">
              <a:defRPr sz="2000" b="1"/>
            </a:lvl1pPr>
          </a:lstStyle>
          <a:p>
            <a:r>
              <a:rPr lang="it-IT" smtClean="0"/>
              <a:t>Fare clic per modificare lo stile del titolo</a:t>
            </a:r>
            <a:endParaRPr lang="it-IT"/>
          </a:p>
        </p:txBody>
      </p:sp>
      <p:sp>
        <p:nvSpPr>
          <p:cNvPr id="3" name="Segnaposto contenuto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testo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Segnaposto data 4"/>
          <p:cNvSpPr>
            <a:spLocks noGrp="1"/>
          </p:cNvSpPr>
          <p:nvPr>
            <p:ph type="dt" sz="half" idx="10"/>
          </p:nvPr>
        </p:nvSpPr>
        <p:spPr/>
        <p:txBody>
          <a:bodyPr/>
          <a:lstStyle/>
          <a:p>
            <a:fld id="{578ECE4F-9119-4CBA-AA61-A7A7FA6450A9}" type="datetimeFigureOut">
              <a:rPr lang="it-IT" smtClean="0"/>
              <a:t>26/02/2019</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87FC556D-73A6-41A5-AA5C-4DADDD58DA20}" type="slidenum">
              <a:rPr lang="it-IT" smtClean="0"/>
              <a:t>‹N›</a:t>
            </a:fld>
            <a:endParaRPr lang="it-IT"/>
          </a:p>
        </p:txBody>
      </p:sp>
    </p:spTree>
    <p:extLst>
      <p:ext uri="{BB962C8B-B14F-4D97-AF65-F5344CB8AC3E}">
        <p14:creationId xmlns:p14="http://schemas.microsoft.com/office/powerpoint/2010/main" val="82335895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1792288" y="4800600"/>
            <a:ext cx="5486400" cy="566738"/>
          </a:xfrm>
        </p:spPr>
        <p:txBody>
          <a:bodyPr anchor="b"/>
          <a:lstStyle>
            <a:lvl1pPr algn="l">
              <a:defRPr sz="2000" b="1"/>
            </a:lvl1pPr>
          </a:lstStyle>
          <a:p>
            <a:r>
              <a:rPr lang="it-IT" smtClean="0"/>
              <a:t>Fare clic per modificare lo stile del titolo</a:t>
            </a:r>
            <a:endParaRPr lang="it-IT"/>
          </a:p>
        </p:txBody>
      </p:sp>
      <p:sp>
        <p:nvSpPr>
          <p:cNvPr id="3" name="Segnaposto immagin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t-IT"/>
          </a:p>
        </p:txBody>
      </p:sp>
      <p:sp>
        <p:nvSpPr>
          <p:cNvPr id="4" name="Segnaposto tes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Segnaposto data 4"/>
          <p:cNvSpPr>
            <a:spLocks noGrp="1"/>
          </p:cNvSpPr>
          <p:nvPr>
            <p:ph type="dt" sz="half" idx="10"/>
          </p:nvPr>
        </p:nvSpPr>
        <p:spPr/>
        <p:txBody>
          <a:bodyPr/>
          <a:lstStyle/>
          <a:p>
            <a:fld id="{578ECE4F-9119-4CBA-AA61-A7A7FA6450A9}" type="datetimeFigureOut">
              <a:rPr lang="it-IT" smtClean="0"/>
              <a:t>26/02/2019</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87FC556D-73A6-41A5-AA5C-4DADDD58DA20}" type="slidenum">
              <a:rPr lang="it-IT" smtClean="0"/>
              <a:t>‹N›</a:t>
            </a:fld>
            <a:endParaRPr lang="it-IT"/>
          </a:p>
        </p:txBody>
      </p:sp>
    </p:spTree>
    <p:extLst>
      <p:ext uri="{BB962C8B-B14F-4D97-AF65-F5344CB8AC3E}">
        <p14:creationId xmlns:p14="http://schemas.microsoft.com/office/powerpoint/2010/main" val="221373490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titolo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it-IT" smtClean="0"/>
              <a:t>Fare clic per modificare lo stile del titolo</a:t>
            </a:r>
            <a:endParaRPr lang="it-IT"/>
          </a:p>
        </p:txBody>
      </p:sp>
      <p:sp>
        <p:nvSpPr>
          <p:cNvPr id="3" name="Segnaposto testo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78ECE4F-9119-4CBA-AA61-A7A7FA6450A9}" type="datetimeFigureOut">
              <a:rPr lang="it-IT" smtClean="0"/>
              <a:t>26/02/2019</a:t>
            </a:fld>
            <a:endParaRPr lang="it-IT"/>
          </a:p>
        </p:txBody>
      </p:sp>
      <p:sp>
        <p:nvSpPr>
          <p:cNvPr id="5" name="Segnaposto piè di pagina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it-IT"/>
          </a:p>
        </p:txBody>
      </p:sp>
      <p:sp>
        <p:nvSpPr>
          <p:cNvPr id="6" name="Segnaposto numero diapositiva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7FC556D-73A6-41A5-AA5C-4DADDD58DA20}" type="slidenum">
              <a:rPr lang="it-IT" smtClean="0"/>
              <a:t>‹N›</a:t>
            </a:fld>
            <a:endParaRPr lang="it-IT"/>
          </a:p>
        </p:txBody>
      </p:sp>
    </p:spTree>
    <p:extLst>
      <p:ext uri="{BB962C8B-B14F-4D97-AF65-F5344CB8AC3E}">
        <p14:creationId xmlns:p14="http://schemas.microsoft.com/office/powerpoint/2010/main" val="94403703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mailto:dgpicpmi.div05@pec.mise.gov.it" TargetMode="External"/><Relationship Id="rId2" Type="http://schemas.openxmlformats.org/officeDocument/2006/relationships/hyperlink" Target="mailto:Antonello.lapalorcia@mise.gov.it"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ctrTitle"/>
          </p:nvPr>
        </p:nvSpPr>
        <p:spPr>
          <a:xfrm>
            <a:off x="685800" y="836713"/>
            <a:ext cx="7772400" cy="2160239"/>
          </a:xfrm>
        </p:spPr>
        <p:txBody>
          <a:bodyPr>
            <a:normAutofit/>
          </a:bodyPr>
          <a:lstStyle/>
          <a:p>
            <a:r>
              <a:rPr lang="it-IT" sz="3100" b="1" dirty="0"/>
              <a:t>La partecipazione delle imprese italiane ai progetti sulle </a:t>
            </a:r>
            <a:r>
              <a:rPr lang="it-IT" sz="3100" b="1" dirty="0" err="1"/>
              <a:t>value</a:t>
            </a:r>
            <a:r>
              <a:rPr lang="it-IT" sz="3100" b="1" dirty="0"/>
              <a:t> </a:t>
            </a:r>
            <a:r>
              <a:rPr lang="it-IT" sz="3100" b="1" dirty="0" err="1"/>
              <a:t>chain</a:t>
            </a:r>
            <a:r>
              <a:rPr lang="it-IT" sz="3100" b="1" dirty="0"/>
              <a:t> strategiche promosse dalla Commissione </a:t>
            </a:r>
            <a:r>
              <a:rPr lang="it-IT" sz="3100" b="1" dirty="0" smtClean="0"/>
              <a:t>europea</a:t>
            </a:r>
            <a:endParaRPr lang="it-IT" dirty="0"/>
          </a:p>
        </p:txBody>
      </p:sp>
      <p:sp>
        <p:nvSpPr>
          <p:cNvPr id="3" name="Sottotitolo 2"/>
          <p:cNvSpPr>
            <a:spLocks noGrp="1"/>
          </p:cNvSpPr>
          <p:nvPr>
            <p:ph type="subTitle" idx="1"/>
          </p:nvPr>
        </p:nvSpPr>
        <p:spPr>
          <a:xfrm>
            <a:off x="1371600" y="3429000"/>
            <a:ext cx="6400800" cy="2209800"/>
          </a:xfrm>
        </p:spPr>
        <p:txBody>
          <a:bodyPr>
            <a:normAutofit fontScale="62500" lnSpcReduction="20000"/>
          </a:bodyPr>
          <a:lstStyle/>
          <a:p>
            <a:r>
              <a:rPr lang="it-IT" dirty="0" smtClean="0"/>
              <a:t>Roma, Confindustria, sala Pininfarina</a:t>
            </a:r>
          </a:p>
          <a:p>
            <a:r>
              <a:rPr lang="it-IT" dirty="0" smtClean="0"/>
              <a:t>Milano, Assolombarda, sala Falck</a:t>
            </a:r>
          </a:p>
          <a:p>
            <a:r>
              <a:rPr lang="it-IT" dirty="0" smtClean="0"/>
              <a:t>26 febbraio 2019 ore 15.00 – 17.00</a:t>
            </a:r>
          </a:p>
          <a:p>
            <a:endParaRPr lang="it-IT" dirty="0"/>
          </a:p>
          <a:p>
            <a:r>
              <a:rPr lang="it-IT" sz="5700" dirty="0" smtClean="0"/>
              <a:t>Antonello Lapalorcia</a:t>
            </a:r>
          </a:p>
          <a:p>
            <a:r>
              <a:rPr lang="it-IT" sz="2900" dirty="0" smtClean="0"/>
              <a:t>(la voce dell’esperienza)</a:t>
            </a:r>
            <a:endParaRPr lang="it-IT" sz="2900" dirty="0"/>
          </a:p>
        </p:txBody>
      </p:sp>
    </p:spTree>
    <p:extLst>
      <p:ext uri="{BB962C8B-B14F-4D97-AF65-F5344CB8AC3E}">
        <p14:creationId xmlns:p14="http://schemas.microsoft.com/office/powerpoint/2010/main" val="243117429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endParaRPr lang="it-IT"/>
          </a:p>
        </p:txBody>
      </p:sp>
      <p:sp>
        <p:nvSpPr>
          <p:cNvPr id="3" name="Segnaposto contenuto 2"/>
          <p:cNvSpPr>
            <a:spLocks noGrp="1"/>
          </p:cNvSpPr>
          <p:nvPr>
            <p:ph idx="1"/>
          </p:nvPr>
        </p:nvSpPr>
        <p:spPr/>
        <p:txBody>
          <a:bodyPr/>
          <a:lstStyle/>
          <a:p>
            <a:pPr marL="0" indent="0" algn="ctr">
              <a:buNone/>
            </a:pPr>
            <a:endParaRPr lang="it-IT" dirty="0" smtClean="0">
              <a:hlinkClick r:id="rId2"/>
            </a:endParaRPr>
          </a:p>
          <a:p>
            <a:pPr marL="0" indent="0" algn="ctr">
              <a:buNone/>
            </a:pPr>
            <a:endParaRPr lang="it-IT">
              <a:hlinkClick r:id="rId2"/>
            </a:endParaRPr>
          </a:p>
          <a:p>
            <a:pPr marL="0" indent="0" algn="ctr">
              <a:buNone/>
            </a:pPr>
            <a:r>
              <a:rPr lang="it-IT" smtClean="0">
                <a:hlinkClick r:id="rId2"/>
              </a:rPr>
              <a:t>Mail</a:t>
            </a:r>
            <a:r>
              <a:rPr lang="it-IT" dirty="0" smtClean="0">
                <a:hlinkClick r:id="rId2"/>
              </a:rPr>
              <a:t>: Antonello.lapalorcia@mise.gov.it</a:t>
            </a:r>
            <a:endParaRPr lang="it-IT" dirty="0" smtClean="0"/>
          </a:p>
          <a:p>
            <a:pPr marL="0" indent="0" algn="ctr">
              <a:buNone/>
            </a:pPr>
            <a:r>
              <a:rPr lang="it-IT" dirty="0" err="1" smtClean="0">
                <a:hlinkClick r:id="rId3"/>
              </a:rPr>
              <a:t>Pec</a:t>
            </a:r>
            <a:r>
              <a:rPr lang="it-IT" dirty="0" smtClean="0">
                <a:hlinkClick r:id="rId3"/>
              </a:rPr>
              <a:t>: dgpicpmi.div05@pec.mise.gov.it</a:t>
            </a:r>
            <a:endParaRPr lang="it-IT" dirty="0" smtClean="0"/>
          </a:p>
          <a:p>
            <a:endParaRPr lang="it-IT" dirty="0"/>
          </a:p>
        </p:txBody>
      </p:sp>
    </p:spTree>
    <p:extLst>
      <p:ext uri="{BB962C8B-B14F-4D97-AF65-F5344CB8AC3E}">
        <p14:creationId xmlns:p14="http://schemas.microsoft.com/office/powerpoint/2010/main" val="334506106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endParaRPr lang="it-IT"/>
          </a:p>
        </p:txBody>
      </p:sp>
      <p:sp>
        <p:nvSpPr>
          <p:cNvPr id="3" name="Segnaposto contenuto 2"/>
          <p:cNvSpPr>
            <a:spLocks noGrp="1"/>
          </p:cNvSpPr>
          <p:nvPr>
            <p:ph idx="1"/>
          </p:nvPr>
        </p:nvSpPr>
        <p:spPr>
          <a:xfrm>
            <a:off x="457200" y="260648"/>
            <a:ext cx="8229600" cy="5865515"/>
          </a:xfrm>
        </p:spPr>
        <p:txBody>
          <a:bodyPr>
            <a:normAutofit fontScale="92500"/>
          </a:bodyPr>
          <a:lstStyle/>
          <a:p>
            <a:pPr marL="0" indent="0">
              <a:buNone/>
            </a:pPr>
            <a:r>
              <a:rPr lang="it-IT" sz="4000" b="1" i="0" u="none" strike="noStrike" baseline="0" dirty="0" smtClean="0">
                <a:solidFill>
                  <a:srgbClr val="2653FF"/>
                </a:solidFill>
                <a:latin typeface="Verdana-Bold"/>
              </a:rPr>
              <a:t>IPCEI </a:t>
            </a:r>
            <a:r>
              <a:rPr lang="it-IT" sz="4000" b="1" i="0" u="none" strike="noStrike" baseline="0" dirty="0" err="1" smtClean="0">
                <a:solidFill>
                  <a:srgbClr val="2653FF"/>
                </a:solidFill>
                <a:latin typeface="Verdana-Bold"/>
              </a:rPr>
              <a:t>Microelectronics</a:t>
            </a:r>
            <a:r>
              <a:rPr lang="it-IT" sz="4000" b="1" i="0" u="none" strike="noStrike" baseline="0" dirty="0" smtClean="0">
                <a:solidFill>
                  <a:srgbClr val="2653FF"/>
                </a:solidFill>
                <a:latin typeface="Verdana-Bold"/>
              </a:rPr>
              <a:t> in a </a:t>
            </a:r>
            <a:r>
              <a:rPr lang="it-IT" sz="4000" b="1" i="0" u="none" strike="noStrike" baseline="0" dirty="0" err="1" smtClean="0">
                <a:solidFill>
                  <a:srgbClr val="2653FF"/>
                </a:solidFill>
                <a:latin typeface="Verdana-Bold"/>
              </a:rPr>
              <a:t>nutshell</a:t>
            </a:r>
            <a:endParaRPr lang="it-IT" sz="4000" b="1" i="0" u="none" strike="noStrike" baseline="0" dirty="0" smtClean="0">
              <a:solidFill>
                <a:srgbClr val="2653FF"/>
              </a:solidFill>
              <a:latin typeface="Verdana-Bold"/>
            </a:endParaRPr>
          </a:p>
          <a:p>
            <a:r>
              <a:rPr lang="en-US" b="0" i="0" u="none" strike="noStrike" baseline="0" dirty="0" smtClean="0">
                <a:solidFill>
                  <a:srgbClr val="000000"/>
                </a:solidFill>
                <a:latin typeface="Verdana"/>
              </a:rPr>
              <a:t>4 Member States: Germany (coordinator), France, Italy, UK</a:t>
            </a:r>
          </a:p>
          <a:p>
            <a:r>
              <a:rPr lang="en-US" b="0" i="0" u="none" strike="noStrike" baseline="0" dirty="0" smtClean="0">
                <a:solidFill>
                  <a:srgbClr val="000000"/>
                </a:solidFill>
                <a:latin typeface="Verdana"/>
              </a:rPr>
              <a:t>Integrated project comprising 5 Technology Fields</a:t>
            </a:r>
          </a:p>
          <a:p>
            <a:r>
              <a:rPr lang="it-IT" b="0" i="0" u="none" strike="noStrike" baseline="0" dirty="0" smtClean="0">
                <a:solidFill>
                  <a:srgbClr val="000000"/>
                </a:solidFill>
                <a:latin typeface="Verdana"/>
              </a:rPr>
              <a:t>29 </a:t>
            </a:r>
            <a:r>
              <a:rPr lang="it-IT" b="0" i="0" u="none" strike="noStrike" baseline="0" dirty="0" err="1" smtClean="0">
                <a:solidFill>
                  <a:srgbClr val="000000"/>
                </a:solidFill>
                <a:latin typeface="Verdana"/>
              </a:rPr>
              <a:t>direct</a:t>
            </a:r>
            <a:r>
              <a:rPr lang="it-IT" b="0" i="0" u="none" strike="noStrike" baseline="0" dirty="0" smtClean="0">
                <a:solidFill>
                  <a:srgbClr val="000000"/>
                </a:solidFill>
                <a:latin typeface="Verdana"/>
              </a:rPr>
              <a:t> </a:t>
            </a:r>
            <a:r>
              <a:rPr lang="it-IT" b="0" i="0" u="none" strike="noStrike" baseline="0" dirty="0" err="1" smtClean="0">
                <a:solidFill>
                  <a:srgbClr val="000000"/>
                </a:solidFill>
                <a:latin typeface="Verdana"/>
              </a:rPr>
              <a:t>participants</a:t>
            </a:r>
            <a:endParaRPr lang="it-IT" b="0" i="0" u="none" strike="noStrike" baseline="0" dirty="0" smtClean="0">
              <a:solidFill>
                <a:srgbClr val="000000"/>
              </a:solidFill>
              <a:latin typeface="Verdana"/>
            </a:endParaRPr>
          </a:p>
          <a:p>
            <a:r>
              <a:rPr lang="en-US" b="0" i="0" u="none" strike="noStrike" baseline="0" dirty="0" smtClean="0">
                <a:solidFill>
                  <a:srgbClr val="000000"/>
                </a:solidFill>
                <a:latin typeface="Verdana"/>
              </a:rPr>
              <a:t>Aggregate State aid: &gt; EUR 1.75 billion</a:t>
            </a:r>
          </a:p>
          <a:p>
            <a:r>
              <a:rPr lang="it-IT" b="0" i="0" u="none" strike="noStrike" baseline="0" dirty="0" smtClean="0">
                <a:solidFill>
                  <a:srgbClr val="000000"/>
                </a:solidFill>
                <a:latin typeface="Verdana"/>
              </a:rPr>
              <a:t>Total </a:t>
            </a:r>
            <a:r>
              <a:rPr lang="it-IT" b="0" i="0" u="none" strike="noStrike" baseline="0" dirty="0" err="1" smtClean="0">
                <a:solidFill>
                  <a:srgbClr val="000000"/>
                </a:solidFill>
                <a:latin typeface="Verdana"/>
              </a:rPr>
              <a:t>investments</a:t>
            </a:r>
            <a:r>
              <a:rPr lang="it-IT" b="0" i="0" u="none" strike="noStrike" baseline="0" dirty="0" smtClean="0">
                <a:solidFill>
                  <a:srgbClr val="000000"/>
                </a:solidFill>
                <a:latin typeface="Verdana"/>
              </a:rPr>
              <a:t>: EUR 7.9 </a:t>
            </a:r>
            <a:r>
              <a:rPr lang="it-IT" b="0" i="0" u="none" strike="noStrike" baseline="0" dirty="0" err="1" smtClean="0">
                <a:solidFill>
                  <a:srgbClr val="000000"/>
                </a:solidFill>
                <a:latin typeface="Verdana"/>
              </a:rPr>
              <a:t>billion</a:t>
            </a:r>
            <a:endParaRPr lang="it-IT" b="0" i="0" u="none" strike="noStrike" baseline="0" dirty="0" smtClean="0">
              <a:solidFill>
                <a:srgbClr val="000000"/>
              </a:solidFill>
              <a:latin typeface="Verdana"/>
            </a:endParaRPr>
          </a:p>
          <a:p>
            <a:r>
              <a:rPr lang="en-US" b="0" i="0" u="none" strike="noStrike" baseline="0" dirty="0" smtClean="0">
                <a:solidFill>
                  <a:srgbClr val="000000"/>
                </a:solidFill>
                <a:latin typeface="Verdana"/>
              </a:rPr>
              <a:t>First application of the 2014 IPCEI Communication in the field of</a:t>
            </a:r>
            <a:r>
              <a:rPr lang="en-US" b="0" i="0" u="none" strike="noStrike" dirty="0" smtClean="0">
                <a:solidFill>
                  <a:srgbClr val="000000"/>
                </a:solidFill>
                <a:latin typeface="Verdana"/>
              </a:rPr>
              <a:t> </a:t>
            </a:r>
            <a:r>
              <a:rPr lang="en-US" b="0" i="0" u="none" strike="noStrike" baseline="0" dirty="0" smtClean="0">
                <a:solidFill>
                  <a:srgbClr val="000000"/>
                </a:solidFill>
                <a:latin typeface="Verdana"/>
              </a:rPr>
              <a:t>R&amp;D&amp;I and First Industrial Deployment (FID)</a:t>
            </a:r>
          </a:p>
          <a:p>
            <a:pPr marL="0" indent="0">
              <a:buNone/>
            </a:pPr>
            <a:endParaRPr lang="it-IT" dirty="0"/>
          </a:p>
        </p:txBody>
      </p:sp>
    </p:spTree>
    <p:extLst>
      <p:ext uri="{BB962C8B-B14F-4D97-AF65-F5344CB8AC3E}">
        <p14:creationId xmlns:p14="http://schemas.microsoft.com/office/powerpoint/2010/main" val="290679505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endParaRPr lang="it-IT"/>
          </a:p>
        </p:txBody>
      </p:sp>
      <p:pic>
        <p:nvPicPr>
          <p:cNvPr id="1026"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625975" y="260648"/>
            <a:ext cx="7892050" cy="58655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43118459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endParaRPr lang="it-IT"/>
          </a:p>
        </p:txBody>
      </p:sp>
      <p:pic>
        <p:nvPicPr>
          <p:cNvPr id="2050"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467544" y="260648"/>
            <a:ext cx="8208912" cy="551426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27878215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endParaRPr lang="it-IT"/>
          </a:p>
        </p:txBody>
      </p:sp>
      <p:pic>
        <p:nvPicPr>
          <p:cNvPr id="4" name="Grafik 23"/>
          <p:cNvPicPr>
            <a:picLocks noGrp="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467544" y="188640"/>
            <a:ext cx="8280920" cy="6120680"/>
          </a:xfrm>
          <a:prstGeom prst="rect">
            <a:avLst/>
          </a:prstGeom>
          <a:noFill/>
        </p:spPr>
      </p:pic>
    </p:spTree>
    <p:extLst>
      <p:ext uri="{BB962C8B-B14F-4D97-AF65-F5344CB8AC3E}">
        <p14:creationId xmlns:p14="http://schemas.microsoft.com/office/powerpoint/2010/main" val="427591291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endParaRPr lang="it-IT"/>
          </a:p>
        </p:txBody>
      </p:sp>
      <p:sp>
        <p:nvSpPr>
          <p:cNvPr id="3" name="Segnaposto contenuto 2"/>
          <p:cNvSpPr>
            <a:spLocks noGrp="1"/>
          </p:cNvSpPr>
          <p:nvPr>
            <p:ph idx="1"/>
          </p:nvPr>
        </p:nvSpPr>
        <p:spPr>
          <a:xfrm>
            <a:off x="457200" y="260648"/>
            <a:ext cx="8229600" cy="5865515"/>
          </a:xfrm>
        </p:spPr>
        <p:txBody>
          <a:bodyPr>
            <a:normAutofit fontScale="85000" lnSpcReduction="10000"/>
          </a:bodyPr>
          <a:lstStyle/>
          <a:p>
            <a:pPr marL="0" indent="0" algn="ctr">
              <a:buNone/>
            </a:pPr>
            <a:r>
              <a:rPr lang="it-IT" sz="4000" b="1" i="0" u="none" strike="noStrike" baseline="0" dirty="0" err="1" smtClean="0">
                <a:solidFill>
                  <a:srgbClr val="2653FF"/>
                </a:solidFill>
                <a:latin typeface="Verdana-Bold"/>
              </a:rPr>
              <a:t>Challenging</a:t>
            </a:r>
            <a:r>
              <a:rPr lang="it-IT" sz="4000" b="1" i="0" u="none" strike="noStrike" baseline="0" dirty="0" smtClean="0">
                <a:solidFill>
                  <a:srgbClr val="2653FF"/>
                </a:solidFill>
                <a:latin typeface="Verdana-Bold"/>
              </a:rPr>
              <a:t> </a:t>
            </a:r>
            <a:r>
              <a:rPr lang="it-IT" sz="4000" b="1" i="0" u="none" strike="noStrike" baseline="0" dirty="0" err="1" smtClean="0">
                <a:solidFill>
                  <a:srgbClr val="2653FF"/>
                </a:solidFill>
                <a:latin typeface="Verdana-Bold"/>
              </a:rPr>
              <a:t>aspects</a:t>
            </a:r>
            <a:endParaRPr lang="it-IT" sz="4000" b="1" i="0" u="none" strike="noStrike" baseline="0" dirty="0" smtClean="0">
              <a:solidFill>
                <a:srgbClr val="2653FF"/>
              </a:solidFill>
              <a:latin typeface="Verdana-Bold"/>
            </a:endParaRPr>
          </a:p>
          <a:p>
            <a:pPr marL="0" indent="0">
              <a:buNone/>
            </a:pPr>
            <a:r>
              <a:rPr lang="en-US" b="0" i="0" u="sng" strike="noStrike" baseline="0" dirty="0" smtClean="0">
                <a:solidFill>
                  <a:srgbClr val="000000"/>
                </a:solidFill>
                <a:latin typeface="Verdana"/>
              </a:rPr>
              <a:t>Novel concepts to be interpreted case-by-case, such as</a:t>
            </a:r>
            <a:r>
              <a:rPr lang="en-US" b="0" i="0" u="none" strike="noStrike" baseline="0" dirty="0" smtClean="0">
                <a:solidFill>
                  <a:srgbClr val="000000"/>
                </a:solidFill>
                <a:latin typeface="Verdana"/>
              </a:rPr>
              <a:t>:</a:t>
            </a:r>
          </a:p>
          <a:p>
            <a:r>
              <a:rPr lang="it-IT" b="0" i="0" u="none" strike="noStrike" baseline="0" dirty="0" err="1" smtClean="0">
                <a:solidFill>
                  <a:srgbClr val="000000"/>
                </a:solidFill>
                <a:latin typeface="Verdana"/>
              </a:rPr>
              <a:t>Integrated</a:t>
            </a:r>
            <a:r>
              <a:rPr lang="it-IT" b="0" i="0" u="none" strike="noStrike" baseline="0" dirty="0" smtClean="0">
                <a:solidFill>
                  <a:srgbClr val="000000"/>
                </a:solidFill>
                <a:latin typeface="Verdana"/>
              </a:rPr>
              <a:t> IPCEI </a:t>
            </a:r>
            <a:r>
              <a:rPr lang="it-IT" b="0" i="0" u="none" strike="noStrike" baseline="0" dirty="0" err="1" smtClean="0">
                <a:solidFill>
                  <a:srgbClr val="000000"/>
                </a:solidFill>
                <a:latin typeface="Verdana"/>
              </a:rPr>
              <a:t>project</a:t>
            </a:r>
            <a:endParaRPr lang="it-IT" b="0" i="0" u="none" strike="noStrike" baseline="0" dirty="0" smtClean="0">
              <a:solidFill>
                <a:srgbClr val="000000"/>
              </a:solidFill>
              <a:latin typeface="Verdana"/>
            </a:endParaRPr>
          </a:p>
          <a:p>
            <a:r>
              <a:rPr lang="en-US" b="0" i="0" u="none" strike="noStrike" baseline="0" dirty="0" smtClean="0">
                <a:solidFill>
                  <a:srgbClr val="000000"/>
                </a:solidFill>
                <a:latin typeface="Verdana"/>
              </a:rPr>
              <a:t>Positive spillover effects in the EU</a:t>
            </a:r>
          </a:p>
          <a:p>
            <a:r>
              <a:rPr lang="it-IT" b="0" i="0" u="none" strike="noStrike" baseline="0" dirty="0" smtClean="0">
                <a:solidFill>
                  <a:srgbClr val="000000"/>
                </a:solidFill>
                <a:latin typeface="Verdana"/>
              </a:rPr>
              <a:t>First Industrial Deployment</a:t>
            </a:r>
          </a:p>
          <a:p>
            <a:pPr marL="0" indent="0">
              <a:buNone/>
            </a:pPr>
            <a:r>
              <a:rPr lang="en-US" b="0" i="0" u="sng" strike="noStrike" baseline="0" dirty="0" smtClean="0">
                <a:solidFill>
                  <a:srgbClr val="000000"/>
                </a:solidFill>
                <a:latin typeface="Verdana"/>
              </a:rPr>
              <a:t>Legal risks and high political attention</a:t>
            </a:r>
          </a:p>
          <a:p>
            <a:r>
              <a:rPr lang="en-US" b="0" i="0" u="none" strike="noStrike" baseline="0" dirty="0" smtClean="0">
                <a:solidFill>
                  <a:srgbClr val="000000"/>
                </a:solidFill>
                <a:latin typeface="Verdana"/>
              </a:rPr>
              <a:t>Internal: Member States (and companies) must keep up the</a:t>
            </a:r>
            <a:r>
              <a:rPr lang="en-US" b="0" i="0" u="none" strike="noStrike" dirty="0" smtClean="0">
                <a:solidFill>
                  <a:srgbClr val="000000"/>
                </a:solidFill>
                <a:latin typeface="Verdana"/>
              </a:rPr>
              <a:t> </a:t>
            </a:r>
            <a:r>
              <a:rPr lang="en-US" b="0" i="0" u="none" strike="noStrike" baseline="0" dirty="0" smtClean="0">
                <a:solidFill>
                  <a:srgbClr val="000000"/>
                </a:solidFill>
                <a:latin typeface="Verdana"/>
              </a:rPr>
              <a:t>pace &amp; provide needed justifications for legally sound decisions</a:t>
            </a:r>
          </a:p>
          <a:p>
            <a:r>
              <a:rPr lang="en-US" b="0" i="0" u="none" strike="noStrike" baseline="0" dirty="0" smtClean="0">
                <a:solidFill>
                  <a:srgbClr val="000000"/>
                </a:solidFill>
                <a:latin typeface="Verdana"/>
              </a:rPr>
              <a:t>External: WTO (and for microelectronics, GAMS) with impact on</a:t>
            </a:r>
            <a:r>
              <a:rPr lang="en-US" b="0" i="0" u="none" strike="noStrike" dirty="0" smtClean="0">
                <a:solidFill>
                  <a:srgbClr val="000000"/>
                </a:solidFill>
                <a:latin typeface="Verdana"/>
              </a:rPr>
              <a:t> </a:t>
            </a:r>
            <a:r>
              <a:rPr lang="en-US" b="0" i="0" u="none" strike="noStrike" baseline="0" dirty="0" smtClean="0">
                <a:solidFill>
                  <a:srgbClr val="000000"/>
                </a:solidFill>
                <a:latin typeface="Verdana"/>
              </a:rPr>
              <a:t>substance &amp; on all press communications</a:t>
            </a:r>
          </a:p>
          <a:p>
            <a:pPr marL="0" indent="0">
              <a:buNone/>
            </a:pPr>
            <a:endParaRPr lang="it-IT" dirty="0"/>
          </a:p>
        </p:txBody>
      </p:sp>
    </p:spTree>
    <p:extLst>
      <p:ext uri="{BB962C8B-B14F-4D97-AF65-F5344CB8AC3E}">
        <p14:creationId xmlns:p14="http://schemas.microsoft.com/office/powerpoint/2010/main" val="299748863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endParaRPr lang="it-IT"/>
          </a:p>
        </p:txBody>
      </p:sp>
      <p:sp>
        <p:nvSpPr>
          <p:cNvPr id="3" name="Segnaposto contenuto 2"/>
          <p:cNvSpPr>
            <a:spLocks noGrp="1"/>
          </p:cNvSpPr>
          <p:nvPr>
            <p:ph idx="1"/>
          </p:nvPr>
        </p:nvSpPr>
        <p:spPr>
          <a:xfrm>
            <a:off x="457200" y="260648"/>
            <a:ext cx="8229600" cy="5865515"/>
          </a:xfrm>
        </p:spPr>
        <p:txBody>
          <a:bodyPr>
            <a:normAutofit fontScale="70000" lnSpcReduction="20000"/>
          </a:bodyPr>
          <a:lstStyle/>
          <a:p>
            <a:pPr marL="0" indent="0" algn="ctr">
              <a:buNone/>
            </a:pPr>
            <a:r>
              <a:rPr lang="it-IT" sz="5700" b="1" dirty="0" err="1"/>
              <a:t>Good</a:t>
            </a:r>
            <a:r>
              <a:rPr lang="it-IT" sz="5700" b="1" dirty="0"/>
              <a:t> </a:t>
            </a:r>
            <a:r>
              <a:rPr lang="it-IT" sz="5700" b="1" dirty="0" err="1"/>
              <a:t>practices</a:t>
            </a:r>
            <a:endParaRPr lang="it-IT" sz="5700" b="1" dirty="0"/>
          </a:p>
          <a:p>
            <a:r>
              <a:rPr lang="en-US" dirty="0" smtClean="0"/>
              <a:t>Openness </a:t>
            </a:r>
            <a:r>
              <a:rPr lang="en-US" dirty="0"/>
              <a:t>for all Member States to be able to participate</a:t>
            </a:r>
          </a:p>
          <a:p>
            <a:r>
              <a:rPr lang="en-US" dirty="0" smtClean="0"/>
              <a:t>Involvement </a:t>
            </a:r>
            <a:r>
              <a:rPr lang="en-US" dirty="0"/>
              <a:t>of the Commission in designing the IPCEI(s)</a:t>
            </a:r>
          </a:p>
          <a:p>
            <a:r>
              <a:rPr lang="en-US" dirty="0" smtClean="0"/>
              <a:t>Selection </a:t>
            </a:r>
            <a:r>
              <a:rPr lang="en-US" dirty="0"/>
              <a:t>of participating companies via open calls</a:t>
            </a:r>
          </a:p>
          <a:p>
            <a:r>
              <a:rPr lang="en-US" dirty="0" smtClean="0"/>
              <a:t>Intense </a:t>
            </a:r>
            <a:r>
              <a:rPr lang="en-US" dirty="0"/>
              <a:t>cooperation/joint work streams between Member States </a:t>
            </a:r>
            <a:r>
              <a:rPr lang="en-US" dirty="0" smtClean="0"/>
              <a:t>&amp; vital </a:t>
            </a:r>
            <a:r>
              <a:rPr lang="en-US" dirty="0"/>
              <a:t>role for coordinating MS</a:t>
            </a:r>
          </a:p>
          <a:p>
            <a:r>
              <a:rPr lang="en-US" dirty="0" smtClean="0"/>
              <a:t>Thorough </a:t>
            </a:r>
            <a:r>
              <a:rPr lang="en-US" dirty="0"/>
              <a:t>preparation of all documents by the Member States</a:t>
            </a:r>
          </a:p>
          <a:p>
            <a:r>
              <a:rPr lang="en-US" dirty="0" smtClean="0"/>
              <a:t>Member </a:t>
            </a:r>
            <a:r>
              <a:rPr lang="en-US" dirty="0"/>
              <a:t>States accurate screening of all company documents</a:t>
            </a:r>
          </a:p>
          <a:p>
            <a:r>
              <a:rPr lang="en-US" dirty="0" smtClean="0"/>
              <a:t>High </a:t>
            </a:r>
            <a:r>
              <a:rPr lang="en-US" dirty="0"/>
              <a:t>Level Meetings to set the timing and keep the pace</a:t>
            </a:r>
          </a:p>
          <a:p>
            <a:r>
              <a:rPr lang="en-US" dirty="0" smtClean="0"/>
              <a:t>Early </a:t>
            </a:r>
            <a:r>
              <a:rPr lang="en-US" dirty="0"/>
              <a:t>meetings with participating companies, always in presence </a:t>
            </a:r>
            <a:r>
              <a:rPr lang="en-US" dirty="0" smtClean="0"/>
              <a:t>of </a:t>
            </a:r>
            <a:r>
              <a:rPr lang="it-IT" dirty="0" err="1" smtClean="0"/>
              <a:t>Member</a:t>
            </a:r>
            <a:r>
              <a:rPr lang="it-IT" dirty="0" smtClean="0"/>
              <a:t> </a:t>
            </a:r>
            <a:r>
              <a:rPr lang="it-IT" dirty="0" err="1"/>
              <a:t>States</a:t>
            </a:r>
            <a:endParaRPr lang="it-IT" dirty="0"/>
          </a:p>
          <a:p>
            <a:r>
              <a:rPr lang="en-US" dirty="0" smtClean="0"/>
              <a:t>If </a:t>
            </a:r>
            <a:r>
              <a:rPr lang="en-US" dirty="0"/>
              <a:t>many participants: template documents are useful (</a:t>
            </a:r>
            <a:r>
              <a:rPr lang="en-US" dirty="0" smtClean="0"/>
              <a:t>Microelectronics templates </a:t>
            </a:r>
            <a:r>
              <a:rPr lang="en-US" dirty="0"/>
              <a:t>will be improved to facilitate/quicken scrutiny and process)</a:t>
            </a:r>
          </a:p>
          <a:p>
            <a:r>
              <a:rPr lang="en-US" dirty="0" smtClean="0"/>
              <a:t>The </a:t>
            </a:r>
            <a:r>
              <a:rPr lang="en-US" dirty="0"/>
              <a:t>approach in every IPCEI is case specific – different technologies</a:t>
            </a:r>
          </a:p>
          <a:p>
            <a:pPr marL="0" indent="0">
              <a:buNone/>
            </a:pPr>
            <a:endParaRPr lang="it-IT" dirty="0"/>
          </a:p>
        </p:txBody>
      </p:sp>
    </p:spTree>
    <p:extLst>
      <p:ext uri="{BB962C8B-B14F-4D97-AF65-F5344CB8AC3E}">
        <p14:creationId xmlns:p14="http://schemas.microsoft.com/office/powerpoint/2010/main" val="221286110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endParaRPr lang="it-IT"/>
          </a:p>
        </p:txBody>
      </p:sp>
      <p:sp>
        <p:nvSpPr>
          <p:cNvPr id="3" name="Segnaposto contenuto 2"/>
          <p:cNvSpPr>
            <a:spLocks noGrp="1"/>
          </p:cNvSpPr>
          <p:nvPr>
            <p:ph idx="1"/>
          </p:nvPr>
        </p:nvSpPr>
        <p:spPr>
          <a:xfrm>
            <a:off x="457200" y="692696"/>
            <a:ext cx="8229600" cy="5433467"/>
          </a:xfrm>
        </p:spPr>
        <p:txBody>
          <a:bodyPr>
            <a:normAutofit fontScale="62500" lnSpcReduction="20000"/>
          </a:bodyPr>
          <a:lstStyle/>
          <a:p>
            <a:pPr marL="0" indent="0" algn="ctr">
              <a:buNone/>
            </a:pPr>
            <a:r>
              <a:rPr lang="it-IT" b="1" dirty="0" err="1"/>
              <a:t>Messages</a:t>
            </a:r>
            <a:r>
              <a:rPr lang="it-IT" b="1" dirty="0"/>
              <a:t> for </a:t>
            </a:r>
            <a:r>
              <a:rPr lang="it-IT" b="1" dirty="0" err="1"/>
              <a:t>IPCEIs</a:t>
            </a:r>
            <a:endParaRPr lang="it-IT" b="1" dirty="0"/>
          </a:p>
          <a:p>
            <a:pPr marL="0" indent="0">
              <a:buNone/>
            </a:pPr>
            <a:r>
              <a:rPr lang="it-IT" b="1" dirty="0" err="1"/>
              <a:t>IPCEIs</a:t>
            </a:r>
            <a:r>
              <a:rPr lang="it-IT" b="1" dirty="0"/>
              <a:t> are NOT </a:t>
            </a:r>
            <a:r>
              <a:rPr lang="it-IT" b="1" dirty="0" err="1"/>
              <a:t>about</a:t>
            </a:r>
            <a:endParaRPr lang="it-IT" b="1" dirty="0"/>
          </a:p>
          <a:p>
            <a:pPr marL="0" indent="0">
              <a:buNone/>
            </a:pPr>
            <a:r>
              <a:rPr lang="en-US" dirty="0" smtClean="0"/>
              <a:t>- Support </a:t>
            </a:r>
            <a:r>
              <a:rPr lang="en-US" dirty="0"/>
              <a:t>for mere building of production capacity, factories and </a:t>
            </a:r>
            <a:r>
              <a:rPr lang="en-US" dirty="0" smtClean="0"/>
              <a:t>mass </a:t>
            </a:r>
            <a:r>
              <a:rPr lang="it-IT" dirty="0" smtClean="0"/>
              <a:t>production </a:t>
            </a:r>
            <a:r>
              <a:rPr lang="it-IT" dirty="0" err="1"/>
              <a:t>lines</a:t>
            </a:r>
            <a:endParaRPr lang="it-IT" dirty="0"/>
          </a:p>
          <a:p>
            <a:pPr>
              <a:buFontTx/>
              <a:buChar char="-"/>
            </a:pPr>
            <a:r>
              <a:rPr lang="en-US" dirty="0" smtClean="0"/>
              <a:t>Boosting </a:t>
            </a:r>
            <a:r>
              <a:rPr lang="en-US" dirty="0"/>
              <a:t>the competitiveness of the aid </a:t>
            </a:r>
            <a:r>
              <a:rPr lang="en-US" dirty="0" smtClean="0"/>
              <a:t>beneficiaries</a:t>
            </a:r>
          </a:p>
          <a:p>
            <a:pPr marL="0" indent="0">
              <a:buNone/>
            </a:pPr>
            <a:endParaRPr lang="en-US" dirty="0"/>
          </a:p>
          <a:p>
            <a:pPr marL="0" indent="0">
              <a:buNone/>
            </a:pPr>
            <a:r>
              <a:rPr lang="en-US" dirty="0"/>
              <a:t>Vigilance, especially on FID, needed due </a:t>
            </a:r>
            <a:r>
              <a:rPr lang="en-US" dirty="0" err="1"/>
              <a:t>i.a</a:t>
            </a:r>
            <a:r>
              <a:rPr lang="en-US" dirty="0"/>
              <a:t>. to potential </a:t>
            </a:r>
            <a:r>
              <a:rPr lang="en-US" dirty="0" smtClean="0"/>
              <a:t>anti-cohesion aspects</a:t>
            </a:r>
            <a:r>
              <a:rPr lang="en-US" dirty="0"/>
              <a:t>, high distortive potential, and WTO </a:t>
            </a:r>
            <a:r>
              <a:rPr lang="en-US" dirty="0" smtClean="0"/>
              <a:t>risks</a:t>
            </a:r>
          </a:p>
          <a:p>
            <a:pPr marL="0" indent="0">
              <a:buNone/>
            </a:pPr>
            <a:endParaRPr lang="en-US" dirty="0" smtClean="0"/>
          </a:p>
          <a:p>
            <a:pPr marL="0" indent="0">
              <a:buNone/>
            </a:pPr>
            <a:r>
              <a:rPr lang="it-IT" b="1" dirty="0" err="1" smtClean="0"/>
              <a:t>IPCEIs</a:t>
            </a:r>
            <a:r>
              <a:rPr lang="it-IT" b="1" dirty="0" smtClean="0"/>
              <a:t> </a:t>
            </a:r>
            <a:r>
              <a:rPr lang="it-IT" b="1" dirty="0"/>
              <a:t>are </a:t>
            </a:r>
            <a:r>
              <a:rPr lang="it-IT" b="1" dirty="0" err="1"/>
              <a:t>about</a:t>
            </a:r>
            <a:endParaRPr lang="it-IT" b="1" dirty="0"/>
          </a:p>
          <a:p>
            <a:pPr marL="0" indent="0">
              <a:buNone/>
            </a:pPr>
            <a:r>
              <a:rPr lang="en-US" dirty="0" smtClean="0"/>
              <a:t>- Disruptive </a:t>
            </a:r>
            <a:r>
              <a:rPr lang="en-US" dirty="0"/>
              <a:t>and ambitious research and innovation, beyond the state </a:t>
            </a:r>
            <a:r>
              <a:rPr lang="en-US" dirty="0" smtClean="0"/>
              <a:t>of the </a:t>
            </a:r>
            <a:r>
              <a:rPr lang="en-US" dirty="0"/>
              <a:t>art in the sector</a:t>
            </a:r>
          </a:p>
          <a:p>
            <a:pPr marL="0" indent="0">
              <a:buNone/>
            </a:pPr>
            <a:r>
              <a:rPr lang="en-US" dirty="0" smtClean="0"/>
              <a:t>- Followed </a:t>
            </a:r>
            <a:r>
              <a:rPr lang="en-US" dirty="0"/>
              <a:t>by first industrial deployment, which is the short period </a:t>
            </a:r>
            <a:r>
              <a:rPr lang="en-US" dirty="0" smtClean="0"/>
              <a:t>where very </a:t>
            </a:r>
            <a:r>
              <a:rPr lang="en-US" dirty="0"/>
              <a:t>important R&amp;D&amp;I is still necessary, e.g. to scale up a pilot line</a:t>
            </a:r>
          </a:p>
          <a:p>
            <a:pPr marL="0" indent="0">
              <a:buNone/>
            </a:pPr>
            <a:r>
              <a:rPr lang="en-US" dirty="0" smtClean="0"/>
              <a:t>- Actions </a:t>
            </a:r>
            <a:r>
              <a:rPr lang="en-US" dirty="0"/>
              <a:t>by the beneficiaries to generate positive spillover </a:t>
            </a:r>
            <a:r>
              <a:rPr lang="en-US" dirty="0" smtClean="0"/>
              <a:t>effects, throughout </a:t>
            </a:r>
            <a:r>
              <a:rPr lang="en-US" dirty="0"/>
              <a:t>the EU, on the knowledge &amp; results they generate in </a:t>
            </a:r>
            <a:r>
              <a:rPr lang="en-US" dirty="0" smtClean="0"/>
              <a:t>the IPCEI </a:t>
            </a:r>
            <a:r>
              <a:rPr lang="en-US" dirty="0"/>
              <a:t>beyond their business as usual (quantitatively &amp; qualitatively)</a:t>
            </a:r>
          </a:p>
          <a:p>
            <a:pPr marL="0" indent="0">
              <a:buNone/>
            </a:pPr>
            <a:endParaRPr lang="it-IT" dirty="0"/>
          </a:p>
        </p:txBody>
      </p:sp>
    </p:spTree>
    <p:extLst>
      <p:ext uri="{BB962C8B-B14F-4D97-AF65-F5344CB8AC3E}">
        <p14:creationId xmlns:p14="http://schemas.microsoft.com/office/powerpoint/2010/main" val="426615868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endParaRPr lang="it-IT"/>
          </a:p>
        </p:txBody>
      </p:sp>
      <p:sp>
        <p:nvSpPr>
          <p:cNvPr id="3" name="Segnaposto contenuto 2"/>
          <p:cNvSpPr>
            <a:spLocks noGrp="1"/>
          </p:cNvSpPr>
          <p:nvPr>
            <p:ph idx="1"/>
          </p:nvPr>
        </p:nvSpPr>
        <p:spPr/>
        <p:txBody>
          <a:bodyPr/>
          <a:lstStyle/>
          <a:p>
            <a:pPr marL="0" indent="0">
              <a:buNone/>
            </a:pPr>
            <a:r>
              <a:rPr lang="it-IT" dirty="0"/>
              <a:t>La scadenza non è considerata un periodo di esclusione; espressioni tardive di interesse possono </a:t>
            </a:r>
            <a:r>
              <a:rPr lang="it-IT"/>
              <a:t>essere </a:t>
            </a:r>
            <a:r>
              <a:rPr lang="it-IT" smtClean="0"/>
              <a:t>considerate.</a:t>
            </a:r>
            <a:endParaRPr lang="it-IT"/>
          </a:p>
        </p:txBody>
      </p:sp>
    </p:spTree>
    <p:extLst>
      <p:ext uri="{BB962C8B-B14F-4D97-AF65-F5344CB8AC3E}">
        <p14:creationId xmlns:p14="http://schemas.microsoft.com/office/powerpoint/2010/main" val="1111718221"/>
      </p:ext>
    </p:extLst>
  </p:cSld>
  <p:clrMapOvr>
    <a:masterClrMapping/>
  </p:clrMapOvr>
</p:sld>
</file>

<file path=ppt/theme/theme1.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68</TotalTime>
  <Words>442</Words>
  <Application>Microsoft Office PowerPoint</Application>
  <PresentationFormat>Presentazione su schermo (4:3)</PresentationFormat>
  <Paragraphs>78</Paragraphs>
  <Slides>10</Slides>
  <Notes>1</Notes>
  <HiddenSlides>0</HiddenSlides>
  <MMClips>0</MMClips>
  <ScaleCrop>false</ScaleCrop>
  <HeadingPairs>
    <vt:vector size="4" baseType="variant">
      <vt:variant>
        <vt:lpstr>Tema</vt:lpstr>
      </vt:variant>
      <vt:variant>
        <vt:i4>1</vt:i4>
      </vt:variant>
      <vt:variant>
        <vt:lpstr>Titoli diapositive</vt:lpstr>
      </vt:variant>
      <vt:variant>
        <vt:i4>10</vt:i4>
      </vt:variant>
    </vt:vector>
  </HeadingPairs>
  <TitlesOfParts>
    <vt:vector size="11" baseType="lpstr">
      <vt:lpstr>Tema di Office</vt:lpstr>
      <vt:lpstr>La partecipazione delle imprese italiane ai progetti sulle value chain strategiche promosse dalla Commissione europea</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La partecipazione delle imprese italiane ai progetti sulle value chain strategiche promosse dalla Commissione europea</dc:title>
  <dc:creator>Antonello Lapalorcia</dc:creator>
  <cp:lastModifiedBy>Antonello Lapalorcia</cp:lastModifiedBy>
  <cp:revision>7</cp:revision>
  <dcterms:created xsi:type="dcterms:W3CDTF">2019-02-25T15:31:06Z</dcterms:created>
  <dcterms:modified xsi:type="dcterms:W3CDTF">2019-02-26T09:22:10Z</dcterms:modified>
</cp:coreProperties>
</file>