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60" r:id="rId2"/>
    <p:sldId id="320" r:id="rId3"/>
    <p:sldId id="322" r:id="rId4"/>
    <p:sldId id="323" r:id="rId5"/>
    <p:sldId id="324" r:id="rId6"/>
    <p:sldId id="325" r:id="rId7"/>
    <p:sldId id="271" r:id="rId8"/>
    <p:sldId id="302" r:id="rId9"/>
    <p:sldId id="296" r:id="rId10"/>
    <p:sldId id="272" r:id="rId11"/>
    <p:sldId id="298" r:id="rId12"/>
    <p:sldId id="297" r:id="rId13"/>
    <p:sldId id="318" r:id="rId14"/>
    <p:sldId id="319" r:id="rId15"/>
    <p:sldId id="310" r:id="rId16"/>
  </p:sldIdLst>
  <p:sldSz cx="9144000" cy="6858000" type="screen4x3"/>
  <p:notesSz cx="6669088" cy="9926638"/>
  <p:defaultTextStyle>
    <a:defPPr>
      <a:defRPr lang="it-IT"/>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343" autoAdjust="0"/>
  </p:normalViewPr>
  <p:slideViewPr>
    <p:cSldViewPr>
      <p:cViewPr varScale="1">
        <p:scale>
          <a:sx n="78" d="100"/>
          <a:sy n="78" d="100"/>
        </p:scale>
        <p:origin x="1289" y="6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Cartel3"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artel3"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Cartel3"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it-IT"/>
              <a:t>Misure efficienza energetica</a:t>
            </a:r>
          </a:p>
        </c:rich>
      </c:tx>
      <c:overlay val="0"/>
    </c:title>
    <c:autoTitleDeleted val="0"/>
    <c:plotArea>
      <c:layout/>
      <c:pieChart>
        <c:varyColors val="1"/>
        <c:ser>
          <c:idx val="0"/>
          <c:order val="0"/>
          <c:dPt>
            <c:idx val="0"/>
            <c:bubble3D val="0"/>
            <c:explosion val="21"/>
            <c:spPr>
              <a:solidFill>
                <a:srgbClr val="FFC000"/>
              </a:solidFill>
            </c:spPr>
            <c:extLst>
              <c:ext xmlns:c16="http://schemas.microsoft.com/office/drawing/2014/chart" uri="{C3380CC4-5D6E-409C-BE32-E72D297353CC}">
                <c16:uniqueId val="{00000000-DA0A-4D33-89B3-DE2F96CD30D6}"/>
              </c:ext>
            </c:extLst>
          </c:dPt>
          <c:dPt>
            <c:idx val="1"/>
            <c:bubble3D val="0"/>
            <c:spPr>
              <a:solidFill>
                <a:srgbClr val="00B050"/>
              </a:solidFill>
            </c:spPr>
            <c:extLst>
              <c:ext xmlns:c16="http://schemas.microsoft.com/office/drawing/2014/chart" uri="{C3380CC4-5D6E-409C-BE32-E72D297353CC}">
                <c16:uniqueId val="{00000001-DA0A-4D33-89B3-DE2F96CD30D6}"/>
              </c:ext>
            </c:extLst>
          </c:dPt>
          <c:dPt>
            <c:idx val="2"/>
            <c:bubble3D val="0"/>
            <c:spPr>
              <a:solidFill>
                <a:srgbClr val="FFFF00"/>
              </a:solidFill>
            </c:spPr>
            <c:extLst>
              <c:ext xmlns:c16="http://schemas.microsoft.com/office/drawing/2014/chart" uri="{C3380CC4-5D6E-409C-BE32-E72D297353CC}">
                <c16:uniqueId val="{00000002-DA0A-4D33-89B3-DE2F96CD30D6}"/>
              </c:ext>
            </c:extLst>
          </c:dPt>
          <c:dPt>
            <c:idx val="3"/>
            <c:bubble3D val="0"/>
            <c:spPr>
              <a:solidFill>
                <a:srgbClr val="7030A0"/>
              </a:solidFill>
            </c:spPr>
            <c:extLst>
              <c:ext xmlns:c16="http://schemas.microsoft.com/office/drawing/2014/chart" uri="{C3380CC4-5D6E-409C-BE32-E72D297353CC}">
                <c16:uniqueId val="{00000003-DA0A-4D33-89B3-DE2F96CD30D6}"/>
              </c:ext>
            </c:extLst>
          </c:dPt>
          <c:dPt>
            <c:idx val="4"/>
            <c:bubble3D val="0"/>
            <c:spPr>
              <a:solidFill>
                <a:srgbClr val="00B0F0"/>
              </a:solidFill>
            </c:spPr>
            <c:extLst>
              <c:ext xmlns:c16="http://schemas.microsoft.com/office/drawing/2014/chart" uri="{C3380CC4-5D6E-409C-BE32-E72D297353CC}">
                <c16:uniqueId val="{00000004-DA0A-4D33-89B3-DE2F96CD30D6}"/>
              </c:ext>
            </c:extLst>
          </c:dPt>
          <c:dPt>
            <c:idx val="5"/>
            <c:bubble3D val="0"/>
            <c:spPr>
              <a:solidFill>
                <a:srgbClr val="FF0000"/>
              </a:solidFill>
            </c:spPr>
            <c:extLst>
              <c:ext xmlns:c16="http://schemas.microsoft.com/office/drawing/2014/chart" uri="{C3380CC4-5D6E-409C-BE32-E72D297353CC}">
                <c16:uniqueId val="{00000005-DA0A-4D33-89B3-DE2F96CD30D6}"/>
              </c:ext>
            </c:extLst>
          </c:dPt>
          <c:dLbls>
            <c:dLbl>
              <c:idx val="0"/>
              <c:layout>
                <c:manualLayout>
                  <c:x val="-6.4656667962708914E-2"/>
                  <c:y val="0.13709025955088949"/>
                </c:manualLayout>
              </c:layout>
              <c:spPr/>
              <c:txPr>
                <a:bodyPr/>
                <a:lstStyle/>
                <a:p>
                  <a:pPr>
                    <a:defRPr b="1">
                      <a:solidFill>
                        <a:schemeClr val="tx2"/>
                      </a:solidFill>
                    </a:defRPr>
                  </a:pPr>
                  <a:endParaRPr lang="it-IT"/>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A0A-4D33-89B3-DE2F96CD30D6}"/>
                </c:ext>
              </c:extLst>
            </c:dLbl>
            <c:dLbl>
              <c:idx val="1"/>
              <c:layout>
                <c:manualLayout>
                  <c:x val="1.0965004374453203E-2"/>
                  <c:y val="-2.223680373286675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A0A-4D33-89B3-DE2F96CD30D6}"/>
                </c:ext>
              </c:extLst>
            </c:dLbl>
            <c:dLbl>
              <c:idx val="2"/>
              <c:layout>
                <c:manualLayout>
                  <c:x val="2.4642497812773438E-2"/>
                  <c:y val="2.769320501603971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A0A-4D33-89B3-DE2F96CD30D6}"/>
                </c:ext>
              </c:extLst>
            </c:dLbl>
            <c:dLbl>
              <c:idx val="3"/>
              <c:layout>
                <c:manualLayout>
                  <c:x val="-1.5798565403345184E-2"/>
                  <c:y val="-1.13589967920676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A0A-4D33-89B3-DE2F96CD30D6}"/>
                </c:ext>
              </c:extLst>
            </c:dLbl>
            <c:dLbl>
              <c:idx val="4"/>
              <c:layout>
                <c:manualLayout>
                  <c:x val="1.04471784776903E-2"/>
                  <c:y val="2.00404636920384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A0A-4D33-89B3-DE2F96CD30D6}"/>
                </c:ext>
              </c:extLst>
            </c:dLbl>
            <c:dLbl>
              <c:idx val="5"/>
              <c:layout>
                <c:manualLayout>
                  <c:x val="1.0544947506561679E-2"/>
                  <c:y val="6.536162146398377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A0A-4D33-89B3-DE2F96CD30D6}"/>
                </c:ext>
              </c:extLst>
            </c:dLbl>
            <c:spPr>
              <a:noFill/>
              <a:ln>
                <a:noFill/>
              </a:ln>
              <a:effectLst/>
            </c:spPr>
            <c:txPr>
              <a:bodyPr/>
              <a:lstStyle/>
              <a:p>
                <a:pPr>
                  <a:defRPr b="1"/>
                </a:pPr>
                <a:endParaRPr lang="it-IT"/>
              </a:p>
            </c:txPr>
            <c:showLegendKey val="0"/>
            <c:showVal val="1"/>
            <c:showCatName val="0"/>
            <c:showSerName val="0"/>
            <c:showPercent val="0"/>
            <c:showBubbleSize val="0"/>
            <c:showLeaderLines val="1"/>
            <c:extLst>
              <c:ext xmlns:c15="http://schemas.microsoft.com/office/drawing/2012/chart" uri="{CE6537A1-D6FC-4f65-9D91-7224C49458BB}"/>
            </c:extLst>
          </c:dLbls>
          <c:cat>
            <c:strRef>
              <c:f>Foglio1!$B$2:$G$2</c:f>
              <c:strCache>
                <c:ptCount val="6"/>
                <c:pt idx="0">
                  <c:v>Certificati Bianchi</c:v>
                </c:pt>
                <c:pt idx="1">
                  <c:v>Detrazioni fiscali</c:v>
                </c:pt>
                <c:pt idx="2">
                  <c:v>Conto Termico</c:v>
                </c:pt>
                <c:pt idx="3">
                  <c:v>Impresa 4.0</c:v>
                </c:pt>
                <c:pt idx="4">
                  <c:v>Regolamenti Comunitari e Alta Velocità</c:v>
                </c:pt>
                <c:pt idx="5">
                  <c:v>D. Lgs. 192/05 e 26/6/15</c:v>
                </c:pt>
              </c:strCache>
            </c:strRef>
          </c:cat>
          <c:val>
            <c:numRef>
              <c:f>Foglio1!$B$7:$G$7</c:f>
              <c:numCache>
                <c:formatCode>General</c:formatCode>
                <c:ptCount val="6"/>
                <c:pt idx="0">
                  <c:v>2.9699999999999998</c:v>
                </c:pt>
                <c:pt idx="1">
                  <c:v>2.13</c:v>
                </c:pt>
                <c:pt idx="2">
                  <c:v>5.0000000000000036E-3</c:v>
                </c:pt>
                <c:pt idx="3">
                  <c:v>0.30000000000000021</c:v>
                </c:pt>
                <c:pt idx="4">
                  <c:v>1.6800000000000008</c:v>
                </c:pt>
                <c:pt idx="5">
                  <c:v>0.96000000000000041</c:v>
                </c:pt>
              </c:numCache>
            </c:numRef>
          </c:val>
          <c:extLst>
            <c:ext xmlns:c16="http://schemas.microsoft.com/office/drawing/2014/chart" uri="{C3380CC4-5D6E-409C-BE32-E72D297353CC}">
              <c16:uniqueId val="{00000006-DA0A-4D33-89B3-DE2F96CD30D6}"/>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5277777777777846"/>
          <c:y val="0.20828703703703733"/>
          <c:w val="0.33055555555555582"/>
          <c:h val="0.78238407699037615"/>
        </c:manualLayout>
      </c:layout>
      <c:overlay val="0"/>
      <c:txPr>
        <a:bodyPr/>
        <a:lstStyle/>
        <a:p>
          <a:pPr>
            <a:defRPr>
              <a:solidFill>
                <a:schemeClr val="tx2"/>
              </a:solidFill>
            </a:defRPr>
          </a:pPr>
          <a:endParaRPr lang="it-IT"/>
        </a:p>
      </c:txPr>
    </c:legend>
    <c:plotVisOnly val="1"/>
    <c:dispBlanksAs val="gap"/>
    <c:showDLblsOverMax val="0"/>
  </c:chart>
  <c:txPr>
    <a:bodyPr/>
    <a:lstStyle/>
    <a:p>
      <a:pPr>
        <a:defRPr>
          <a:solidFill>
            <a:schemeClr val="tx2"/>
          </a:solidFill>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a:solidFill>
                <a:schemeClr val="tx2"/>
              </a:solidFill>
            </a:defRPr>
          </a:pPr>
          <a:endParaRPr lang="it-IT"/>
        </a:p>
      </c:txPr>
    </c:title>
    <c:autoTitleDeleted val="0"/>
    <c:plotArea>
      <c:layout/>
      <c:pieChart>
        <c:varyColors val="1"/>
        <c:ser>
          <c:idx val="0"/>
          <c:order val="0"/>
          <c:tx>
            <c:strRef>
              <c:f>Foglio1!$B$2</c:f>
              <c:strCache>
                <c:ptCount val="1"/>
                <c:pt idx="0">
                  <c:v>Certificati Bianchi</c:v>
                </c:pt>
              </c:strCache>
            </c:strRef>
          </c:tx>
          <c:dPt>
            <c:idx val="0"/>
            <c:bubble3D val="0"/>
            <c:spPr>
              <a:solidFill>
                <a:srgbClr val="00B0F0"/>
              </a:solidFill>
            </c:spPr>
            <c:extLst>
              <c:ext xmlns:c16="http://schemas.microsoft.com/office/drawing/2014/chart" uri="{C3380CC4-5D6E-409C-BE32-E72D297353CC}">
                <c16:uniqueId val="{00000000-8BE3-4BAC-8725-B85641971587}"/>
              </c:ext>
            </c:extLst>
          </c:dPt>
          <c:dPt>
            <c:idx val="1"/>
            <c:bubble3D val="0"/>
            <c:spPr>
              <a:solidFill>
                <a:srgbClr val="00B050"/>
              </a:solidFill>
            </c:spPr>
            <c:extLst>
              <c:ext xmlns:c16="http://schemas.microsoft.com/office/drawing/2014/chart" uri="{C3380CC4-5D6E-409C-BE32-E72D297353CC}">
                <c16:uniqueId val="{00000001-8BE3-4BAC-8725-B85641971587}"/>
              </c:ext>
            </c:extLst>
          </c:dPt>
          <c:dPt>
            <c:idx val="2"/>
            <c:bubble3D val="0"/>
            <c:explosion val="12"/>
            <c:spPr>
              <a:solidFill>
                <a:srgbClr val="FFC000"/>
              </a:solidFill>
            </c:spPr>
            <c:extLst>
              <c:ext xmlns:c16="http://schemas.microsoft.com/office/drawing/2014/chart" uri="{C3380CC4-5D6E-409C-BE32-E72D297353CC}">
                <c16:uniqueId val="{00000002-8BE3-4BAC-8725-B85641971587}"/>
              </c:ext>
            </c:extLst>
          </c:dPt>
          <c:dPt>
            <c:idx val="3"/>
            <c:bubble3D val="0"/>
            <c:spPr>
              <a:solidFill>
                <a:srgbClr val="FF0000"/>
              </a:solidFill>
            </c:spPr>
            <c:extLst>
              <c:ext xmlns:c16="http://schemas.microsoft.com/office/drawing/2014/chart" uri="{C3380CC4-5D6E-409C-BE32-E72D297353CC}">
                <c16:uniqueId val="{00000003-8BE3-4BAC-8725-B85641971587}"/>
              </c:ext>
            </c:extLst>
          </c:dPt>
          <c:dLbls>
            <c:dLbl>
              <c:idx val="0"/>
              <c:numFmt formatCode="0.0%" sourceLinked="0"/>
              <c:spPr/>
              <c:txPr>
                <a:bodyPr/>
                <a:lstStyle/>
                <a:p>
                  <a:pPr>
                    <a:defRPr b="1">
                      <a:solidFill>
                        <a:schemeClr val="bg1"/>
                      </a:solidFill>
                    </a:defRPr>
                  </a:pPr>
                  <a:endParaRPr lang="it-IT"/>
                </a:p>
              </c:txPr>
              <c:showLegendKey val="0"/>
              <c:showVal val="0"/>
              <c:showCatName val="0"/>
              <c:showSerName val="0"/>
              <c:showPercent val="1"/>
              <c:showBubbleSize val="0"/>
              <c:extLst>
                <c:ext xmlns:c16="http://schemas.microsoft.com/office/drawing/2014/chart" uri="{C3380CC4-5D6E-409C-BE32-E72D297353CC}">
                  <c16:uniqueId val="{00000000-8BE3-4BAC-8725-B85641971587}"/>
                </c:ext>
              </c:extLst>
            </c:dLbl>
            <c:dLbl>
              <c:idx val="1"/>
              <c:numFmt formatCode="0.0%" sourceLinked="0"/>
              <c:spPr/>
              <c:txPr>
                <a:bodyPr/>
                <a:lstStyle/>
                <a:p>
                  <a:pPr>
                    <a:defRPr b="1">
                      <a:solidFill>
                        <a:schemeClr val="bg1"/>
                      </a:solidFill>
                    </a:defRPr>
                  </a:pPr>
                  <a:endParaRPr lang="it-IT"/>
                </a:p>
              </c:txPr>
              <c:showLegendKey val="0"/>
              <c:showVal val="0"/>
              <c:showCatName val="0"/>
              <c:showSerName val="0"/>
              <c:showPercent val="1"/>
              <c:showBubbleSize val="0"/>
              <c:extLst>
                <c:ext xmlns:c16="http://schemas.microsoft.com/office/drawing/2014/chart" uri="{C3380CC4-5D6E-409C-BE32-E72D297353CC}">
                  <c16:uniqueId val="{00000001-8BE3-4BAC-8725-B85641971587}"/>
                </c:ext>
              </c:extLst>
            </c:dLbl>
            <c:dLbl>
              <c:idx val="2"/>
              <c:numFmt formatCode="0.0%" sourceLinked="0"/>
              <c:spPr/>
              <c:txPr>
                <a:bodyPr/>
                <a:lstStyle/>
                <a:p>
                  <a:pPr>
                    <a:defRPr b="1">
                      <a:solidFill>
                        <a:schemeClr val="tx2"/>
                      </a:solidFill>
                    </a:defRPr>
                  </a:pPr>
                  <a:endParaRPr lang="it-IT"/>
                </a:p>
              </c:txPr>
              <c:showLegendKey val="0"/>
              <c:showVal val="0"/>
              <c:showCatName val="0"/>
              <c:showSerName val="0"/>
              <c:showPercent val="1"/>
              <c:showBubbleSize val="0"/>
              <c:extLst>
                <c:ext xmlns:c16="http://schemas.microsoft.com/office/drawing/2014/chart" uri="{C3380CC4-5D6E-409C-BE32-E72D297353CC}">
                  <c16:uniqueId val="{00000002-8BE3-4BAC-8725-B85641971587}"/>
                </c:ext>
              </c:extLst>
            </c:dLbl>
            <c:dLbl>
              <c:idx val="3"/>
              <c:numFmt formatCode="0.0%" sourceLinked="0"/>
              <c:spPr/>
              <c:txPr>
                <a:bodyPr/>
                <a:lstStyle/>
                <a:p>
                  <a:pPr>
                    <a:defRPr b="1">
                      <a:solidFill>
                        <a:schemeClr val="tx2"/>
                      </a:solidFill>
                    </a:defRPr>
                  </a:pPr>
                  <a:endParaRPr lang="it-IT"/>
                </a:p>
              </c:txPr>
              <c:showLegendKey val="0"/>
              <c:showVal val="0"/>
              <c:showCatName val="0"/>
              <c:showSerName val="0"/>
              <c:showPercent val="1"/>
              <c:showBubbleSize val="0"/>
              <c:extLst>
                <c:ext xmlns:c16="http://schemas.microsoft.com/office/drawing/2014/chart" uri="{C3380CC4-5D6E-409C-BE32-E72D297353CC}">
                  <c16:uniqueId val="{00000003-8BE3-4BAC-8725-B85641971587}"/>
                </c:ext>
              </c:extLst>
            </c:dLbl>
            <c:numFmt formatCode="0.0%" sourceLinked="0"/>
            <c:spPr>
              <a:noFill/>
              <a:ln>
                <a:noFill/>
              </a:ln>
              <a:effectLst/>
            </c:spPr>
            <c:txPr>
              <a:bodyPr/>
              <a:lstStyle/>
              <a:p>
                <a:pPr>
                  <a:defRPr b="1"/>
                </a:pPr>
                <a:endParaRPr lang="it-IT"/>
              </a:p>
            </c:txPr>
            <c:showLegendKey val="0"/>
            <c:showVal val="0"/>
            <c:showCatName val="0"/>
            <c:showSerName val="0"/>
            <c:showPercent val="1"/>
            <c:showBubbleSize val="0"/>
            <c:showLeaderLines val="1"/>
            <c:extLst>
              <c:ext xmlns:c15="http://schemas.microsoft.com/office/drawing/2012/chart" uri="{CE6537A1-D6FC-4f65-9D91-7224C49458BB}"/>
            </c:extLst>
          </c:dLbls>
          <c:cat>
            <c:strRef>
              <c:f>Foglio1!$A$3:$A$6</c:f>
              <c:strCache>
                <c:ptCount val="4"/>
                <c:pt idx="0">
                  <c:v>Residenziale</c:v>
                </c:pt>
                <c:pt idx="1">
                  <c:v>Terziario</c:v>
                </c:pt>
                <c:pt idx="2">
                  <c:v>Industria</c:v>
                </c:pt>
                <c:pt idx="3">
                  <c:v>Trasporti</c:v>
                </c:pt>
              </c:strCache>
            </c:strRef>
          </c:cat>
          <c:val>
            <c:numRef>
              <c:f>Foglio1!$B$3:$B$6</c:f>
              <c:numCache>
                <c:formatCode>General</c:formatCode>
                <c:ptCount val="4"/>
                <c:pt idx="0">
                  <c:v>0.71000000000000041</c:v>
                </c:pt>
                <c:pt idx="1">
                  <c:v>0.15000000000000011</c:v>
                </c:pt>
                <c:pt idx="2">
                  <c:v>2.1</c:v>
                </c:pt>
                <c:pt idx="3">
                  <c:v>1.0000000000000005E-2</c:v>
                </c:pt>
              </c:numCache>
            </c:numRef>
          </c:val>
          <c:extLst>
            <c:ext xmlns:c16="http://schemas.microsoft.com/office/drawing/2014/chart" uri="{C3380CC4-5D6E-409C-BE32-E72D297353CC}">
              <c16:uniqueId val="{00000004-8BE3-4BAC-8725-B85641971587}"/>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70223841096737682"/>
          <c:y val="0.21445209973753299"/>
          <c:w val="0.18176931023994541"/>
          <c:h val="0.65431321084864391"/>
        </c:manualLayout>
      </c:layout>
      <c:overlay val="0"/>
      <c:txPr>
        <a:bodyPr/>
        <a:lstStyle/>
        <a:p>
          <a:pPr>
            <a:defRPr>
              <a:solidFill>
                <a:schemeClr val="tx2"/>
              </a:solidFill>
            </a:defRPr>
          </a:pPr>
          <a:endParaRPr lang="it-IT"/>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tx2"/>
                </a:solidFill>
              </a:defRPr>
            </a:pPr>
            <a:r>
              <a:rPr lang="it-IT">
                <a:solidFill>
                  <a:schemeClr val="tx2"/>
                </a:solidFill>
              </a:rPr>
              <a:t>Distanza</a:t>
            </a:r>
            <a:r>
              <a:rPr lang="it-IT" baseline="0">
                <a:solidFill>
                  <a:schemeClr val="tx2"/>
                </a:solidFill>
              </a:rPr>
              <a:t> Target Efficienza</a:t>
            </a:r>
            <a:endParaRPr lang="it-IT">
              <a:solidFill>
                <a:schemeClr val="tx2"/>
              </a:solidFill>
            </a:endParaRPr>
          </a:p>
        </c:rich>
      </c:tx>
      <c:overlay val="0"/>
    </c:title>
    <c:autoTitleDeleted val="0"/>
    <c:plotArea>
      <c:layout/>
      <c:barChart>
        <c:barDir val="col"/>
        <c:grouping val="stacked"/>
        <c:varyColors val="0"/>
        <c:ser>
          <c:idx val="0"/>
          <c:order val="0"/>
          <c:tx>
            <c:strRef>
              <c:f>Foglio1!$A$3</c:f>
              <c:strCache>
                <c:ptCount val="1"/>
                <c:pt idx="0">
                  <c:v>Residenziale</c:v>
                </c:pt>
              </c:strCache>
            </c:strRef>
          </c:tx>
          <c:spPr>
            <a:solidFill>
              <a:srgbClr val="00B0F0"/>
            </a:solidFill>
          </c:spPr>
          <c:invertIfNegative val="0"/>
          <c:dLbls>
            <c:spPr>
              <a:noFill/>
              <a:ln>
                <a:noFill/>
              </a:ln>
              <a:effectLst/>
            </c:spPr>
            <c:txPr>
              <a:bodyPr/>
              <a:lstStyle/>
              <a:p>
                <a:pPr>
                  <a:defRPr b="1">
                    <a:solidFill>
                      <a:schemeClr val="bg1"/>
                    </a:solidFill>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Foglio1!$H$2:$I$2</c:f>
              <c:numCache>
                <c:formatCode>General</c:formatCode>
                <c:ptCount val="2"/>
                <c:pt idx="0">
                  <c:v>2017</c:v>
                </c:pt>
                <c:pt idx="1">
                  <c:v>2020</c:v>
                </c:pt>
              </c:numCache>
            </c:numRef>
          </c:cat>
          <c:val>
            <c:numRef>
              <c:f>Foglio1!$H$3:$I$3</c:f>
              <c:numCache>
                <c:formatCode>General</c:formatCode>
                <c:ptCount val="2"/>
                <c:pt idx="0">
                  <c:v>3.64</c:v>
                </c:pt>
                <c:pt idx="1">
                  <c:v>3.67</c:v>
                </c:pt>
              </c:numCache>
            </c:numRef>
          </c:val>
          <c:extLst>
            <c:ext xmlns:c16="http://schemas.microsoft.com/office/drawing/2014/chart" uri="{C3380CC4-5D6E-409C-BE32-E72D297353CC}">
              <c16:uniqueId val="{00000000-EA94-457C-8908-34D5772A4412}"/>
            </c:ext>
          </c:extLst>
        </c:ser>
        <c:ser>
          <c:idx val="1"/>
          <c:order val="1"/>
          <c:tx>
            <c:strRef>
              <c:f>Foglio1!$A$4</c:f>
              <c:strCache>
                <c:ptCount val="1"/>
                <c:pt idx="0">
                  <c:v>Terziario</c:v>
                </c:pt>
              </c:strCache>
            </c:strRef>
          </c:tx>
          <c:spPr>
            <a:solidFill>
              <a:srgbClr val="00B050"/>
            </a:solidFill>
          </c:spPr>
          <c:invertIfNegative val="0"/>
          <c:dLbls>
            <c:dLbl>
              <c:idx val="0"/>
              <c:layout>
                <c:manualLayout>
                  <c:x val="-7.5000000000000011E-2"/>
                  <c:y val="-4.6296296296295496E-3"/>
                </c:manualLayout>
              </c:layout>
              <c:spPr/>
              <c:txPr>
                <a:bodyPr/>
                <a:lstStyle/>
                <a:p>
                  <a:pPr>
                    <a:defRPr b="1">
                      <a:solidFill>
                        <a:schemeClr val="tx2"/>
                      </a:solidFill>
                    </a:defRPr>
                  </a:pPr>
                  <a:endParaRPr lang="it-IT"/>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A94-457C-8908-34D5772A4412}"/>
                </c:ext>
              </c:extLst>
            </c:dLbl>
            <c:dLbl>
              <c:idx val="1"/>
              <c:layout>
                <c:manualLayout>
                  <c:x val="7.475905211305181E-2"/>
                  <c:y val="4.6296296296296328E-3"/>
                </c:manualLayout>
              </c:layout>
              <c:spPr/>
              <c:txPr>
                <a:bodyPr/>
                <a:lstStyle/>
                <a:p>
                  <a:pPr>
                    <a:defRPr b="1">
                      <a:solidFill>
                        <a:schemeClr val="tx2"/>
                      </a:solidFill>
                    </a:defRPr>
                  </a:pPr>
                  <a:endParaRPr lang="it-IT"/>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A94-457C-8908-34D5772A4412}"/>
                </c:ext>
              </c:extLst>
            </c:dLbl>
            <c:spPr>
              <a:noFill/>
              <a:ln>
                <a:noFill/>
              </a:ln>
              <a:effectLst/>
            </c:spPr>
            <c:txPr>
              <a:bodyPr/>
              <a:lstStyle/>
              <a:p>
                <a:pPr>
                  <a:defRPr>
                    <a:solidFill>
                      <a:schemeClr val="tx2"/>
                    </a:solidFill>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Foglio1!$H$2:$I$2</c:f>
              <c:numCache>
                <c:formatCode>General</c:formatCode>
                <c:ptCount val="2"/>
                <c:pt idx="0">
                  <c:v>2017</c:v>
                </c:pt>
                <c:pt idx="1">
                  <c:v>2020</c:v>
                </c:pt>
              </c:numCache>
            </c:numRef>
          </c:cat>
          <c:val>
            <c:numRef>
              <c:f>Foglio1!$H$4:$I$4</c:f>
              <c:numCache>
                <c:formatCode>General</c:formatCode>
                <c:ptCount val="2"/>
                <c:pt idx="0">
                  <c:v>0.22</c:v>
                </c:pt>
                <c:pt idx="1">
                  <c:v>1.23</c:v>
                </c:pt>
              </c:numCache>
            </c:numRef>
          </c:val>
          <c:extLst>
            <c:ext xmlns:c16="http://schemas.microsoft.com/office/drawing/2014/chart" uri="{C3380CC4-5D6E-409C-BE32-E72D297353CC}">
              <c16:uniqueId val="{00000003-EA94-457C-8908-34D5772A4412}"/>
            </c:ext>
          </c:extLst>
        </c:ser>
        <c:ser>
          <c:idx val="2"/>
          <c:order val="2"/>
          <c:tx>
            <c:strRef>
              <c:f>Foglio1!$A$5</c:f>
              <c:strCache>
                <c:ptCount val="1"/>
                <c:pt idx="0">
                  <c:v>Industria</c:v>
                </c:pt>
              </c:strCache>
            </c:strRef>
          </c:tx>
          <c:spPr>
            <a:solidFill>
              <a:srgbClr val="FFC000"/>
            </a:solidFill>
          </c:spPr>
          <c:invertIfNegative val="0"/>
          <c:dLbls>
            <c:spPr>
              <a:noFill/>
              <a:ln>
                <a:noFill/>
              </a:ln>
              <a:effectLst/>
            </c:spPr>
            <c:txPr>
              <a:bodyPr/>
              <a:lstStyle/>
              <a:p>
                <a:pPr>
                  <a:defRPr b="1">
                    <a:solidFill>
                      <a:schemeClr val="tx2"/>
                    </a:solidFill>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Foglio1!$H$2:$I$2</c:f>
              <c:numCache>
                <c:formatCode>General</c:formatCode>
                <c:ptCount val="2"/>
                <c:pt idx="0">
                  <c:v>2017</c:v>
                </c:pt>
                <c:pt idx="1">
                  <c:v>2020</c:v>
                </c:pt>
              </c:numCache>
            </c:numRef>
          </c:cat>
          <c:val>
            <c:numRef>
              <c:f>Foglio1!$H$5:$I$5</c:f>
              <c:numCache>
                <c:formatCode>General</c:formatCode>
                <c:ptCount val="2"/>
                <c:pt idx="0">
                  <c:v>2.5</c:v>
                </c:pt>
                <c:pt idx="1">
                  <c:v>5.0999999999999996</c:v>
                </c:pt>
              </c:numCache>
            </c:numRef>
          </c:val>
          <c:extLst>
            <c:ext xmlns:c16="http://schemas.microsoft.com/office/drawing/2014/chart" uri="{C3380CC4-5D6E-409C-BE32-E72D297353CC}">
              <c16:uniqueId val="{00000004-EA94-457C-8908-34D5772A4412}"/>
            </c:ext>
          </c:extLst>
        </c:ser>
        <c:ser>
          <c:idx val="3"/>
          <c:order val="3"/>
          <c:tx>
            <c:strRef>
              <c:f>Foglio1!$A$6</c:f>
              <c:strCache>
                <c:ptCount val="1"/>
                <c:pt idx="0">
                  <c:v>Trasporti</c:v>
                </c:pt>
              </c:strCache>
            </c:strRef>
          </c:tx>
          <c:spPr>
            <a:solidFill>
              <a:srgbClr val="FF0000"/>
            </a:solidFill>
          </c:spPr>
          <c:invertIfNegative val="0"/>
          <c:dLbls>
            <c:spPr>
              <a:noFill/>
              <a:ln>
                <a:noFill/>
              </a:ln>
              <a:effectLst/>
            </c:spPr>
            <c:txPr>
              <a:bodyPr/>
              <a:lstStyle/>
              <a:p>
                <a:pPr>
                  <a:defRPr b="1">
                    <a:solidFill>
                      <a:schemeClr val="bg1"/>
                    </a:solidFill>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Foglio1!$H$2:$I$2</c:f>
              <c:numCache>
                <c:formatCode>General</c:formatCode>
                <c:ptCount val="2"/>
                <c:pt idx="0">
                  <c:v>2017</c:v>
                </c:pt>
                <c:pt idx="1">
                  <c:v>2020</c:v>
                </c:pt>
              </c:numCache>
            </c:numRef>
          </c:cat>
          <c:val>
            <c:numRef>
              <c:f>Foglio1!$H$6:$I$6</c:f>
              <c:numCache>
                <c:formatCode>General</c:formatCode>
                <c:ptCount val="2"/>
                <c:pt idx="0">
                  <c:v>1.6900000000000008</c:v>
                </c:pt>
                <c:pt idx="1">
                  <c:v>5.5</c:v>
                </c:pt>
              </c:numCache>
            </c:numRef>
          </c:val>
          <c:extLst>
            <c:ext xmlns:c16="http://schemas.microsoft.com/office/drawing/2014/chart" uri="{C3380CC4-5D6E-409C-BE32-E72D297353CC}">
              <c16:uniqueId val="{00000005-EA94-457C-8908-34D5772A4412}"/>
            </c:ext>
          </c:extLst>
        </c:ser>
        <c:dLbls>
          <c:showLegendKey val="0"/>
          <c:showVal val="0"/>
          <c:showCatName val="0"/>
          <c:showSerName val="0"/>
          <c:showPercent val="0"/>
          <c:showBubbleSize val="0"/>
        </c:dLbls>
        <c:gapWidth val="300"/>
        <c:overlap val="100"/>
        <c:serLines/>
        <c:axId val="81714560"/>
        <c:axId val="77538816"/>
      </c:barChart>
      <c:catAx>
        <c:axId val="81714560"/>
        <c:scaling>
          <c:orientation val="minMax"/>
        </c:scaling>
        <c:delete val="0"/>
        <c:axPos val="b"/>
        <c:title>
          <c:tx>
            <c:rich>
              <a:bodyPr/>
              <a:lstStyle/>
              <a:p>
                <a:pPr>
                  <a:defRPr sz="1100">
                    <a:solidFill>
                      <a:schemeClr val="tx2"/>
                    </a:solidFill>
                  </a:defRPr>
                </a:pPr>
                <a:r>
                  <a:rPr lang="it-IT" sz="1100">
                    <a:solidFill>
                      <a:schemeClr val="tx2"/>
                    </a:solidFill>
                  </a:rPr>
                  <a:t>Risparmio</a:t>
                </a:r>
                <a:r>
                  <a:rPr lang="it-IT" sz="1100" baseline="0">
                    <a:solidFill>
                      <a:schemeClr val="tx2"/>
                    </a:solidFill>
                  </a:rPr>
                  <a:t> Energetico</a:t>
                </a:r>
                <a:endParaRPr lang="it-IT" sz="1100">
                  <a:solidFill>
                    <a:schemeClr val="tx2"/>
                  </a:solidFill>
                </a:endParaRPr>
              </a:p>
            </c:rich>
          </c:tx>
          <c:overlay val="0"/>
        </c:title>
        <c:numFmt formatCode="General" sourceLinked="1"/>
        <c:majorTickMark val="none"/>
        <c:minorTickMark val="none"/>
        <c:tickLblPos val="nextTo"/>
        <c:txPr>
          <a:bodyPr/>
          <a:lstStyle/>
          <a:p>
            <a:pPr>
              <a:defRPr sz="1100">
                <a:solidFill>
                  <a:schemeClr val="tx2"/>
                </a:solidFill>
              </a:defRPr>
            </a:pPr>
            <a:endParaRPr lang="it-IT"/>
          </a:p>
        </c:txPr>
        <c:crossAx val="77538816"/>
        <c:crosses val="autoZero"/>
        <c:auto val="1"/>
        <c:lblAlgn val="ctr"/>
        <c:lblOffset val="100"/>
        <c:noMultiLvlLbl val="0"/>
      </c:catAx>
      <c:valAx>
        <c:axId val="77538816"/>
        <c:scaling>
          <c:orientation val="minMax"/>
          <c:max val="20"/>
        </c:scaling>
        <c:delete val="1"/>
        <c:axPos val="l"/>
        <c:numFmt formatCode="General" sourceLinked="1"/>
        <c:majorTickMark val="out"/>
        <c:minorTickMark val="none"/>
        <c:tickLblPos val="none"/>
        <c:crossAx val="81714560"/>
        <c:crosses val="autoZero"/>
        <c:crossBetween val="between"/>
      </c:valAx>
    </c:plotArea>
    <c:legend>
      <c:legendPos val="r"/>
      <c:layout>
        <c:manualLayout>
          <c:xMode val="edge"/>
          <c:yMode val="edge"/>
          <c:x val="0.79615419947506549"/>
          <c:y val="0.27926691455234781"/>
          <c:w val="0.18717913385826793"/>
          <c:h val="0.45986876640419982"/>
        </c:manualLayout>
      </c:layout>
      <c:overlay val="0"/>
      <c:txPr>
        <a:bodyPr/>
        <a:lstStyle/>
        <a:p>
          <a:pPr>
            <a:defRPr b="1">
              <a:solidFill>
                <a:schemeClr val="tx2"/>
              </a:solidFill>
            </a:defRPr>
          </a:pPr>
          <a:endParaRPr lang="it-IT"/>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0.16824</cdr:x>
      <cdr:y>0.45792</cdr:y>
    </cdr:from>
    <cdr:to>
      <cdr:x>0.26848</cdr:x>
      <cdr:y>0.53145</cdr:y>
    </cdr:to>
    <cdr:sp macro="" textlink="">
      <cdr:nvSpPr>
        <cdr:cNvPr id="2" name="CasellaDiTesto 1"/>
        <cdr:cNvSpPr txBox="1"/>
      </cdr:nvSpPr>
      <cdr:spPr>
        <a:xfrm xmlns:a="http://schemas.openxmlformats.org/drawingml/2006/main">
          <a:off x="792088" y="1256166"/>
          <a:ext cx="471937" cy="2017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100" b="1" dirty="0">
              <a:solidFill>
                <a:schemeClr val="tx2"/>
              </a:solidFill>
            </a:rPr>
            <a:t>8,05</a:t>
          </a:r>
        </a:p>
      </cdr:txBody>
    </cdr:sp>
  </cdr:relSizeAnchor>
  <cdr:relSizeAnchor xmlns:cdr="http://schemas.openxmlformats.org/drawingml/2006/chartDrawing">
    <cdr:from>
      <cdr:x>0.56471</cdr:x>
      <cdr:y>0.22175</cdr:y>
    </cdr:from>
    <cdr:to>
      <cdr:x>0.67672</cdr:x>
      <cdr:y>0.31045</cdr:y>
    </cdr:to>
    <cdr:sp macro="" textlink="">
      <cdr:nvSpPr>
        <cdr:cNvPr id="3" name="CasellaDiTesto 1"/>
        <cdr:cNvSpPr txBox="1"/>
      </cdr:nvSpPr>
      <cdr:spPr>
        <a:xfrm xmlns:a="http://schemas.openxmlformats.org/drawingml/2006/main">
          <a:off x="3456384" y="720080"/>
          <a:ext cx="685606"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it-IT" sz="1100" b="1" dirty="0">
              <a:solidFill>
                <a:schemeClr val="tx2"/>
              </a:solidFill>
            </a:rPr>
            <a:t>15,5</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250" cy="49688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it-IT" altLang="it-IT"/>
          </a:p>
        </p:txBody>
      </p:sp>
      <p:sp>
        <p:nvSpPr>
          <p:cNvPr id="3" name="Segnaposto data 2"/>
          <p:cNvSpPr>
            <a:spLocks noGrp="1"/>
          </p:cNvSpPr>
          <p:nvPr>
            <p:ph type="dt" sz="quarter"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CAADC006-E701-4C52-8B88-0ECC7B690D05}" type="datetimeFigureOut">
              <a:rPr lang="it-IT" altLang="it-IT"/>
              <a:pPr>
                <a:defRPr/>
              </a:pPr>
              <a:t>19/03/2019</a:t>
            </a:fld>
            <a:endParaRPr lang="it-IT" altLang="it-IT"/>
          </a:p>
        </p:txBody>
      </p:sp>
      <p:sp>
        <p:nvSpPr>
          <p:cNvPr id="4" name="Segnaposto piè di pagina 3"/>
          <p:cNvSpPr>
            <a:spLocks noGrp="1"/>
          </p:cNvSpPr>
          <p:nvPr>
            <p:ph type="ftr" sz="quarter" idx="2"/>
          </p:nvPr>
        </p:nvSpPr>
        <p:spPr>
          <a:xfrm>
            <a:off x="0" y="9428163"/>
            <a:ext cx="2889250" cy="4968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it-IT" altLang="it-IT"/>
          </a:p>
        </p:txBody>
      </p:sp>
      <p:sp>
        <p:nvSpPr>
          <p:cNvPr id="5" name="Segnaposto numero diapositiva 4"/>
          <p:cNvSpPr>
            <a:spLocks noGrp="1"/>
          </p:cNvSpPr>
          <p:nvPr>
            <p:ph type="sldNum" sz="quarter" idx="3"/>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C0F46EC-FEAE-4107-8670-E941F9218189}"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250" cy="49688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it-IT" altLang="it-IT"/>
          </a:p>
        </p:txBody>
      </p:sp>
      <p:sp>
        <p:nvSpPr>
          <p:cNvPr id="3" name="Segnaposto data 2"/>
          <p:cNvSpPr>
            <a:spLocks noGrp="1"/>
          </p:cNvSpPr>
          <p:nvPr>
            <p:ph type="dt" idx="1"/>
          </p:nvPr>
        </p:nvSpPr>
        <p:spPr>
          <a:xfrm>
            <a:off x="3778250" y="0"/>
            <a:ext cx="288925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2400B273-7F97-4277-91E4-D5C98E0E919A}" type="datetimeFigureOut">
              <a:rPr lang="it-IT" altLang="it-IT"/>
              <a:pPr>
                <a:defRPr/>
              </a:pPr>
              <a:t>19/03/2019</a:t>
            </a:fld>
            <a:endParaRPr lang="it-IT" altLang="it-IT"/>
          </a:p>
        </p:txBody>
      </p:sp>
      <p:sp>
        <p:nvSpPr>
          <p:cNvPr id="4" name="Segnaposto immagine diapositiva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66750" y="4714875"/>
            <a:ext cx="5335588" cy="4467225"/>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9428163"/>
            <a:ext cx="2889250" cy="4968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it-IT" altLang="it-IT"/>
          </a:p>
        </p:txBody>
      </p:sp>
      <p:sp>
        <p:nvSpPr>
          <p:cNvPr id="7" name="Segnaposto numero diapositiva 6"/>
          <p:cNvSpPr>
            <a:spLocks noGrp="1"/>
          </p:cNvSpPr>
          <p:nvPr>
            <p:ph type="sldNum" sz="quarter" idx="5"/>
          </p:nvPr>
        </p:nvSpPr>
        <p:spPr>
          <a:xfrm>
            <a:off x="3778250" y="9428163"/>
            <a:ext cx="2889250"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E3665F9-F328-4811-832D-667D221E224D}"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it-IT"/>
          </a:p>
        </p:txBody>
      </p:sp>
      <p:sp>
        <p:nvSpPr>
          <p:cNvPr id="41988" name="Segnaposto numero diapositiva 3"/>
          <p:cNvSpPr>
            <a:spLocks noGrp="1"/>
          </p:cNvSpPr>
          <p:nvPr>
            <p:ph type="sldNum" sz="quarter" idx="5"/>
          </p:nvPr>
        </p:nvSpPr>
        <p:spPr bwMode="auto">
          <a:noFill/>
          <a:ln>
            <a:miter lim="800000"/>
            <a:headEnd/>
            <a:tailEnd/>
          </a:ln>
        </p:spPr>
        <p:txBody>
          <a:bodyPr/>
          <a:lstStyle/>
          <a:p>
            <a:fld id="{081CCDBA-3ED7-467C-9EC1-FAB32AD20CA5}" type="slidenum">
              <a:rPr lang="it-IT" altLang="it-IT" smtClean="0"/>
              <a:pPr/>
              <a:t>1</a:t>
            </a:fld>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96C630FE-9936-49C1-AD30-483372B88E1A}" type="slidenum">
              <a:rPr lang="it-IT" altLang="it-IT"/>
              <a:pPr>
                <a:defRPr/>
              </a:pPr>
              <a:t>‹N›</a:t>
            </a:fld>
            <a:endParaRPr lang="it-IT" alt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2A6DA53C-5525-4392-AE0C-ADD2CBCCFE20}" type="slidenum">
              <a:rPr lang="it-IT" altLang="it-IT"/>
              <a:pPr>
                <a:defRPr/>
              </a:pPr>
              <a:t>‹N›</a:t>
            </a:fld>
            <a:endParaRPr lang="it-IT" alt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49E4B0B9-3FAB-47FC-9901-835CA5751C61}" type="slidenum">
              <a:rPr lang="it-IT" altLang="it-IT"/>
              <a:pPr>
                <a:defRPr/>
              </a:pPr>
              <a:t>‹N›</a:t>
            </a:fld>
            <a:endParaRPr lang="it-IT" alt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olo, contenu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4648200" y="1600200"/>
            <a:ext cx="4038600" cy="21859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4648200" y="3938588"/>
            <a:ext cx="4038600" cy="2187575"/>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data 5"/>
          <p:cNvSpPr>
            <a:spLocks noGrp="1"/>
          </p:cNvSpPr>
          <p:nvPr>
            <p:ph type="dt" sz="half" idx="10"/>
          </p:nvPr>
        </p:nvSpPr>
        <p:spPr>
          <a:xfrm>
            <a:off x="457200" y="6245225"/>
            <a:ext cx="2133600" cy="476250"/>
          </a:xfrm>
        </p:spPr>
        <p:txBody>
          <a:bodyPr/>
          <a:lstStyle>
            <a:lvl1pPr>
              <a:defRPr/>
            </a:lvl1pPr>
          </a:lstStyle>
          <a:p>
            <a:pPr>
              <a:defRPr/>
            </a:pPr>
            <a:endParaRPr lang="it-IT" altLang="it-IT"/>
          </a:p>
        </p:txBody>
      </p:sp>
      <p:sp>
        <p:nvSpPr>
          <p:cNvPr id="7" name="Segnaposto piè di pagina 6"/>
          <p:cNvSpPr>
            <a:spLocks noGrp="1"/>
          </p:cNvSpPr>
          <p:nvPr>
            <p:ph type="ftr" sz="quarter" idx="11"/>
          </p:nvPr>
        </p:nvSpPr>
        <p:spPr>
          <a:xfrm>
            <a:off x="3124200" y="6245225"/>
            <a:ext cx="2895600" cy="476250"/>
          </a:xfrm>
        </p:spPr>
        <p:txBody>
          <a:bodyPr/>
          <a:lstStyle>
            <a:lvl1pPr>
              <a:defRPr/>
            </a:lvl1pPr>
          </a:lstStyle>
          <a:p>
            <a:pPr>
              <a:defRPr/>
            </a:pPr>
            <a:endParaRPr lang="it-IT" altLang="it-IT"/>
          </a:p>
        </p:txBody>
      </p:sp>
      <p:sp>
        <p:nvSpPr>
          <p:cNvPr id="8" name="Segnaposto numero diapositiva 7"/>
          <p:cNvSpPr>
            <a:spLocks noGrp="1"/>
          </p:cNvSpPr>
          <p:nvPr>
            <p:ph type="sldNum" sz="quarter" idx="12"/>
          </p:nvPr>
        </p:nvSpPr>
        <p:spPr>
          <a:xfrm>
            <a:off x="6553200" y="6245225"/>
            <a:ext cx="2133600" cy="476250"/>
          </a:xfrm>
        </p:spPr>
        <p:txBody>
          <a:bodyPr/>
          <a:lstStyle>
            <a:lvl1pPr>
              <a:defRPr/>
            </a:lvl1pPr>
          </a:lstStyle>
          <a:p>
            <a:pPr>
              <a:defRPr/>
            </a:pPr>
            <a:fld id="{7A86C005-8AC7-4D2E-876F-C877830B446C}" type="slidenum">
              <a:rPr lang="it-IT" altLang="it-IT"/>
              <a:pPr>
                <a:defRPr/>
              </a:pPr>
              <a:t>‹N›</a:t>
            </a:fld>
            <a:endParaRPr lang="it-IT" alt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5BF4BCEB-00B2-4F1C-9AEC-04A819CA56FD}" type="slidenum">
              <a:rPr lang="it-IT" altLang="it-IT"/>
              <a:pPr>
                <a:defRPr/>
              </a:pPr>
              <a:t>‹N›</a:t>
            </a:fld>
            <a:endParaRPr lang="it-IT" alt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ltLang="it-IT"/>
          </a:p>
        </p:txBody>
      </p:sp>
      <p:sp>
        <p:nvSpPr>
          <p:cNvPr id="6" name="Segnaposto numero diapositiva 5"/>
          <p:cNvSpPr>
            <a:spLocks noGrp="1"/>
          </p:cNvSpPr>
          <p:nvPr>
            <p:ph type="sldNum" sz="quarter" idx="12"/>
          </p:nvPr>
        </p:nvSpPr>
        <p:spPr/>
        <p:txBody>
          <a:bodyPr/>
          <a:lstStyle>
            <a:lvl1pPr>
              <a:defRPr/>
            </a:lvl1pPr>
          </a:lstStyle>
          <a:p>
            <a:pPr>
              <a:defRPr/>
            </a:pPr>
            <a:fld id="{BDDB439A-3F8F-4E86-BF9F-268828337933}" type="slidenum">
              <a:rPr lang="it-IT" altLang="it-IT"/>
              <a:pPr>
                <a:defRPr/>
              </a:pPr>
              <a:t>‹N›</a:t>
            </a:fld>
            <a:endParaRPr lang="it-IT" alt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738FDCB1-D229-4B12-85C3-9B7D14A854B7}" type="slidenum">
              <a:rPr lang="it-IT" altLang="it-IT"/>
              <a:pPr>
                <a:defRPr/>
              </a:pPr>
              <a:t>‹N›</a:t>
            </a:fld>
            <a:endParaRPr lang="it-IT" alt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ltLang="it-IT"/>
          </a:p>
        </p:txBody>
      </p:sp>
      <p:sp>
        <p:nvSpPr>
          <p:cNvPr id="9" name="Segnaposto numero diapositiva 5"/>
          <p:cNvSpPr>
            <a:spLocks noGrp="1"/>
          </p:cNvSpPr>
          <p:nvPr>
            <p:ph type="sldNum" sz="quarter" idx="12"/>
          </p:nvPr>
        </p:nvSpPr>
        <p:spPr/>
        <p:txBody>
          <a:bodyPr/>
          <a:lstStyle>
            <a:lvl1pPr>
              <a:defRPr/>
            </a:lvl1pPr>
          </a:lstStyle>
          <a:p>
            <a:pPr>
              <a:defRPr/>
            </a:pPr>
            <a:fld id="{C497B53C-A4FE-4651-A448-8232070D8EC5}" type="slidenum">
              <a:rPr lang="it-IT" altLang="it-IT"/>
              <a:pPr>
                <a:defRPr/>
              </a:pPr>
              <a:t>‹N›</a:t>
            </a:fld>
            <a:endParaRPr lang="it-IT" alt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ltLang="it-IT"/>
          </a:p>
        </p:txBody>
      </p:sp>
      <p:sp>
        <p:nvSpPr>
          <p:cNvPr id="5" name="Segnaposto numero diapositiva 5"/>
          <p:cNvSpPr>
            <a:spLocks noGrp="1"/>
          </p:cNvSpPr>
          <p:nvPr>
            <p:ph type="sldNum" sz="quarter" idx="12"/>
          </p:nvPr>
        </p:nvSpPr>
        <p:spPr/>
        <p:txBody>
          <a:bodyPr/>
          <a:lstStyle>
            <a:lvl1pPr>
              <a:defRPr/>
            </a:lvl1pPr>
          </a:lstStyle>
          <a:p>
            <a:pPr>
              <a:defRPr/>
            </a:pPr>
            <a:fld id="{758182BC-CA01-463D-8B9B-D1E4A26178CA}" type="slidenum">
              <a:rPr lang="it-IT" altLang="it-IT"/>
              <a:pPr>
                <a:defRPr/>
              </a:pPr>
              <a:t>‹N›</a:t>
            </a:fld>
            <a:endParaRPr lang="it-IT" alt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ltLang="it-IT"/>
          </a:p>
        </p:txBody>
      </p:sp>
      <p:sp>
        <p:nvSpPr>
          <p:cNvPr id="4" name="Segnaposto numero diapositiva 5"/>
          <p:cNvSpPr>
            <a:spLocks noGrp="1"/>
          </p:cNvSpPr>
          <p:nvPr>
            <p:ph type="sldNum" sz="quarter" idx="12"/>
          </p:nvPr>
        </p:nvSpPr>
        <p:spPr/>
        <p:txBody>
          <a:bodyPr/>
          <a:lstStyle>
            <a:lvl1pPr>
              <a:defRPr/>
            </a:lvl1pPr>
          </a:lstStyle>
          <a:p>
            <a:pPr>
              <a:defRPr/>
            </a:pPr>
            <a:fld id="{550B7CBE-1B19-404E-8B83-DF680DF44732}" type="slidenum">
              <a:rPr lang="it-IT" altLang="it-IT"/>
              <a:pPr>
                <a:defRPr/>
              </a:pPr>
              <a:t>‹N›</a:t>
            </a:fld>
            <a:endParaRPr lang="it-IT" alt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D53582BA-E897-460A-9EFC-B7CCBA7B2A6E}" type="slidenum">
              <a:rPr lang="it-IT" altLang="it-IT"/>
              <a:pPr>
                <a:defRPr/>
              </a:pPr>
              <a:t>‹N›</a:t>
            </a:fld>
            <a:endParaRPr lang="it-IT" alt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ltLang="it-IT"/>
          </a:p>
        </p:txBody>
      </p:sp>
      <p:sp>
        <p:nvSpPr>
          <p:cNvPr id="7" name="Segnaposto numero diapositiva 5"/>
          <p:cNvSpPr>
            <a:spLocks noGrp="1"/>
          </p:cNvSpPr>
          <p:nvPr>
            <p:ph type="sldNum" sz="quarter" idx="12"/>
          </p:nvPr>
        </p:nvSpPr>
        <p:spPr/>
        <p:txBody>
          <a:bodyPr/>
          <a:lstStyle>
            <a:lvl1pPr>
              <a:defRPr/>
            </a:lvl1pPr>
          </a:lstStyle>
          <a:p>
            <a:pPr>
              <a:defRPr/>
            </a:pPr>
            <a:fld id="{9A569E77-9955-4F5C-8893-79D8E57C8EFA}" type="slidenum">
              <a:rPr lang="it-IT" altLang="it-IT"/>
              <a:pPr>
                <a:defRPr/>
              </a:pPr>
              <a:t>‹N›</a:t>
            </a:fld>
            <a:endParaRPr lang="it-IT" alt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a:t>Fare clic per modificare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pPr>
              <a:defRPr/>
            </a:pPr>
            <a:endParaRPr lang="it-IT" alt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defRPr>
            </a:lvl1pPr>
          </a:lstStyle>
          <a:p>
            <a:pPr>
              <a:defRPr/>
            </a:pPr>
            <a:endParaRPr lang="it-IT" alt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3D440CA-4CF6-459C-AA80-E89E890A7081}"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olo 1"/>
          <p:cNvSpPr>
            <a:spLocks/>
          </p:cNvSpPr>
          <p:nvPr/>
        </p:nvSpPr>
        <p:spPr bwMode="auto">
          <a:xfrm>
            <a:off x="971550" y="3603625"/>
            <a:ext cx="7772400" cy="1470025"/>
          </a:xfrm>
          <a:prstGeom prst="rect">
            <a:avLst/>
          </a:prstGeom>
          <a:noFill/>
          <a:ln w="9525">
            <a:noFill/>
            <a:miter lim="800000"/>
            <a:headEnd/>
            <a:tailEnd/>
          </a:ln>
        </p:spPr>
        <p:txBody>
          <a:bodyPr anchor="ctr"/>
          <a:lstStyle/>
          <a:p>
            <a:pPr algn="ctr" eaLnBrk="0" hangingPunct="0"/>
            <a:endParaRPr lang="en-US" altLang="it-IT" sz="4400" b="1">
              <a:latin typeface="Calibri" pitchFamily="34" charset="0"/>
            </a:endParaRPr>
          </a:p>
        </p:txBody>
      </p:sp>
      <p:sp>
        <p:nvSpPr>
          <p:cNvPr id="3075" name="Titolo 1"/>
          <p:cNvSpPr txBox="1">
            <a:spLocks/>
          </p:cNvSpPr>
          <p:nvPr/>
        </p:nvSpPr>
        <p:spPr bwMode="auto">
          <a:xfrm>
            <a:off x="611560" y="3068961"/>
            <a:ext cx="7776864" cy="576063"/>
          </a:xfrm>
          <a:prstGeom prst="rect">
            <a:avLst/>
          </a:prstGeom>
          <a:noFill/>
          <a:ln w="9525">
            <a:noFill/>
            <a:miter lim="800000"/>
            <a:headEnd/>
            <a:tailEnd/>
          </a:ln>
        </p:spPr>
        <p:txBody>
          <a:bodyPr anchor="ctr"/>
          <a:lstStyle/>
          <a:p>
            <a:pPr algn="ctr"/>
            <a:endParaRPr lang="it-IT" sz="4000" b="1" dirty="0">
              <a:solidFill>
                <a:schemeClr val="bg1"/>
              </a:solidFill>
            </a:endParaRPr>
          </a:p>
          <a:p>
            <a:pPr algn="ctr"/>
            <a:endParaRPr lang="it-IT" sz="4000" b="1" dirty="0">
              <a:solidFill>
                <a:schemeClr val="bg1"/>
              </a:solidFill>
            </a:endParaRPr>
          </a:p>
          <a:p>
            <a:pPr algn="ctr"/>
            <a:r>
              <a:rPr lang="it-IT" sz="4000" b="1" dirty="0">
                <a:solidFill>
                  <a:schemeClr val="bg1"/>
                </a:solidFill>
              </a:rPr>
              <a:t>EFFICIENZA ENERGETICA NELL’INDUSTRIA</a:t>
            </a:r>
            <a:endParaRPr lang="it-IT" altLang="it-IT" sz="3600" b="1" dirty="0">
              <a:solidFill>
                <a:schemeClr val="bg1"/>
              </a:solidFill>
              <a:ea typeface="American Typewriter"/>
              <a:cs typeface="American Typewriter"/>
            </a:endParaRPr>
          </a:p>
          <a:p>
            <a:pPr algn="ctr"/>
            <a:endParaRPr lang="it-IT" altLang="it-IT" sz="3600" dirty="0">
              <a:solidFill>
                <a:schemeClr val="bg1"/>
              </a:solidFill>
              <a:ea typeface="American Typewriter"/>
              <a:cs typeface="American Typewriter"/>
            </a:endParaRPr>
          </a:p>
          <a:p>
            <a:pPr algn="ctr"/>
            <a:endParaRPr lang="it-IT" altLang="it-IT" sz="3600" dirty="0">
              <a:solidFill>
                <a:schemeClr val="bg1"/>
              </a:solidFill>
              <a:ea typeface="American Typewriter"/>
              <a:cs typeface="American Typewriter"/>
            </a:endParaRPr>
          </a:p>
          <a:p>
            <a:pPr algn="ctr"/>
            <a:endParaRPr lang="it-IT" altLang="it-IT" sz="2400" i="1" dirty="0">
              <a:solidFill>
                <a:schemeClr val="bg1"/>
              </a:solidFill>
              <a:ea typeface="American Typewriter"/>
              <a:cs typeface="American Typewriter"/>
            </a:endParaRPr>
          </a:p>
          <a:p>
            <a:pPr algn="ctr"/>
            <a:endParaRPr lang="it-IT" altLang="it-IT" sz="2400" i="1" dirty="0">
              <a:solidFill>
                <a:schemeClr val="bg1"/>
              </a:solidFill>
              <a:ea typeface="American Typewriter"/>
              <a:cs typeface="American Typewriter"/>
            </a:endParaRPr>
          </a:p>
          <a:p>
            <a:pPr algn="ctr"/>
            <a:r>
              <a:rPr lang="it-IT" altLang="it-IT" sz="2600" i="1" dirty="0">
                <a:solidFill>
                  <a:schemeClr val="bg1"/>
                </a:solidFill>
                <a:ea typeface="American Typewriter"/>
                <a:cs typeface="American Typewriter"/>
              </a:rPr>
              <a:t>Elena Bruni</a:t>
            </a:r>
          </a:p>
          <a:p>
            <a:pPr algn="ctr"/>
            <a:r>
              <a:rPr lang="it-IT" altLang="it-IT" sz="2200" i="1" dirty="0">
                <a:solidFill>
                  <a:schemeClr val="bg1"/>
                </a:solidFill>
                <a:ea typeface="American Typewriter"/>
                <a:cs typeface="American Typewriter"/>
              </a:rPr>
              <a:t>Confindustria</a:t>
            </a:r>
          </a:p>
          <a:p>
            <a:pPr algn="just"/>
            <a:endParaRPr lang="it-IT" altLang="it-IT" sz="2400" i="1" dirty="0">
              <a:solidFill>
                <a:schemeClr val="bg1"/>
              </a:solidFill>
              <a:ea typeface="American Typewriter"/>
              <a:cs typeface="American Typewriter"/>
            </a:endParaRPr>
          </a:p>
          <a:p>
            <a:pPr algn="ctr"/>
            <a:r>
              <a:rPr lang="it-IT" altLang="it-IT" sz="2000" i="1" dirty="0">
                <a:solidFill>
                  <a:schemeClr val="bg1"/>
                </a:solidFill>
                <a:ea typeface="American Typewriter"/>
                <a:cs typeface="American Typewriter"/>
              </a:rPr>
              <a:t>Salerno 18 marzo 2019</a:t>
            </a:r>
          </a:p>
          <a:p>
            <a:pPr algn="ctr"/>
            <a:r>
              <a:rPr lang="it-IT" altLang="it-IT" sz="2400" i="1" dirty="0">
                <a:solidFill>
                  <a:schemeClr val="bg1"/>
                </a:solidFill>
                <a:ea typeface="American Typewriter"/>
                <a:cs typeface="American Typewriter"/>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000" b="1" dirty="0">
                <a:solidFill>
                  <a:srgbClr val="FF0000"/>
                </a:solidFill>
              </a:rPr>
              <a:t>PNIEC: OBIETTIVI E TRAGUARDI NAZIONALI/2</a:t>
            </a:r>
          </a:p>
        </p:txBody>
      </p:sp>
      <p:sp>
        <p:nvSpPr>
          <p:cNvPr id="17411" name="Rettangolo 3"/>
          <p:cNvSpPr>
            <a:spLocks noChangeArrowheads="1"/>
          </p:cNvSpPr>
          <p:nvPr/>
        </p:nvSpPr>
        <p:spPr bwMode="auto">
          <a:xfrm>
            <a:off x="179388" y="765175"/>
            <a:ext cx="8640762" cy="4770537"/>
          </a:xfrm>
          <a:prstGeom prst="rect">
            <a:avLst/>
          </a:prstGeom>
          <a:noFill/>
          <a:ln w="9525">
            <a:noFill/>
            <a:miter lim="800000"/>
            <a:headEnd/>
            <a:tailEnd/>
          </a:ln>
        </p:spPr>
        <p:txBody>
          <a:bodyPr>
            <a:spAutoFit/>
          </a:bodyPr>
          <a:lstStyle/>
          <a:p>
            <a:pPr algn="just"/>
            <a:endParaRPr lang="it-IT" sz="1600" b="1" i="1" dirty="0">
              <a:solidFill>
                <a:srgbClr val="FF0000"/>
              </a:solidFill>
              <a:latin typeface="+mj-lt"/>
            </a:endParaRPr>
          </a:p>
          <a:p>
            <a:pPr algn="just"/>
            <a:r>
              <a:rPr lang="it-IT" sz="1600" dirty="0">
                <a:solidFill>
                  <a:schemeClr val="tx2"/>
                </a:solidFill>
                <a:latin typeface="+mj-lt"/>
                <a:ea typeface="MS PGothic" pitchFamily="34" charset="-128"/>
              </a:rPr>
              <a:t>- Con il recepimento della Direttiva sulla prestazione energetica degli edifici sarà redatta la </a:t>
            </a:r>
            <a:r>
              <a:rPr lang="it-IT" sz="1600" b="1" dirty="0">
                <a:solidFill>
                  <a:schemeClr val="tx2"/>
                </a:solidFill>
                <a:latin typeface="+mj-lt"/>
                <a:ea typeface="MS PGothic" pitchFamily="34" charset="-128"/>
              </a:rPr>
              <a:t>strategia di lungo termine per la ristrutturazione del parco immobiliare</a:t>
            </a:r>
          </a:p>
          <a:p>
            <a:pPr algn="just"/>
            <a:r>
              <a:rPr lang="it-IT" sz="1600" dirty="0">
                <a:solidFill>
                  <a:schemeClr val="tx2"/>
                </a:solidFill>
                <a:latin typeface="+mj-lt"/>
                <a:ea typeface="MS PGothic" pitchFamily="34" charset="-128"/>
              </a:rPr>
              <a:t>Al 2011 sono circa 14,5 milioni gli edifici e i complessi presenti sul territorio nazionale. È di tipo residenziale l’84,3% degli edifici  (il cui 51,8% composto da abitazioni singole). </a:t>
            </a:r>
          </a:p>
          <a:p>
            <a:pPr algn="just"/>
            <a:r>
              <a:rPr lang="it-IT" sz="1600" dirty="0">
                <a:solidFill>
                  <a:schemeClr val="tx2"/>
                </a:solidFill>
                <a:latin typeface="+mj-lt"/>
                <a:ea typeface="MS PGothic" pitchFamily="34" charset="-128"/>
              </a:rPr>
              <a:t>Tra gli edifici non residenziali, la fetta più ampia è costituita da quelli destinati a un uso produttivo, seguono quelli commerciali e per servizi. Più ridotta è la quota di edifici a uso turistico/ricettivo e direzionale/terziario (4% circa in entrambi i casi). </a:t>
            </a:r>
          </a:p>
          <a:p>
            <a:pPr algn="just"/>
            <a:endParaRPr lang="it-IT" sz="1600" dirty="0">
              <a:solidFill>
                <a:schemeClr val="tx2"/>
              </a:solidFill>
              <a:latin typeface="+mj-lt"/>
              <a:ea typeface="MS PGothic" pitchFamily="34" charset="-128"/>
            </a:endParaRPr>
          </a:p>
          <a:p>
            <a:pPr algn="just">
              <a:buFontTx/>
              <a:buChar char="-"/>
            </a:pPr>
            <a:r>
              <a:rPr lang="it-IT" sz="1600" dirty="0">
                <a:solidFill>
                  <a:schemeClr val="tx2"/>
                </a:solidFill>
                <a:latin typeface="+mj-lt"/>
                <a:ea typeface="MS PGothic" pitchFamily="34" charset="-128"/>
              </a:rPr>
              <a:t> Al 2030 si punterà a ottenere un </a:t>
            </a:r>
            <a:r>
              <a:rPr lang="it-IT" sz="1600" b="1" dirty="0">
                <a:solidFill>
                  <a:schemeClr val="tx2"/>
                </a:solidFill>
                <a:latin typeface="+mj-lt"/>
                <a:ea typeface="MS PGothic" pitchFamily="34" charset="-128"/>
              </a:rPr>
              <a:t>risparmio energetico annuo </a:t>
            </a:r>
            <a:r>
              <a:rPr lang="it-IT" sz="1600" dirty="0">
                <a:solidFill>
                  <a:schemeClr val="tx2"/>
                </a:solidFill>
                <a:latin typeface="+mj-lt"/>
                <a:ea typeface="MS PGothic" pitchFamily="34" charset="-128"/>
              </a:rPr>
              <a:t>da riqualificazione degli edifici </a:t>
            </a:r>
            <a:r>
              <a:rPr lang="it-IT" sz="1600" b="1" dirty="0">
                <a:solidFill>
                  <a:schemeClr val="tx2"/>
                </a:solidFill>
                <a:latin typeface="+mj-lt"/>
                <a:ea typeface="MS PGothic" pitchFamily="34" charset="-128"/>
              </a:rPr>
              <a:t>pari a 5,7 </a:t>
            </a:r>
            <a:r>
              <a:rPr lang="it-IT" sz="1600" b="1" dirty="0" err="1">
                <a:solidFill>
                  <a:schemeClr val="tx2"/>
                </a:solidFill>
                <a:latin typeface="+mj-lt"/>
                <a:ea typeface="MS PGothic" pitchFamily="34" charset="-128"/>
              </a:rPr>
              <a:t>Mtep</a:t>
            </a:r>
            <a:r>
              <a:rPr lang="it-IT" sz="1600" dirty="0">
                <a:solidFill>
                  <a:schemeClr val="tx2"/>
                </a:solidFill>
                <a:latin typeface="+mj-lt"/>
                <a:ea typeface="MS PGothic" pitchFamily="34" charset="-128"/>
              </a:rPr>
              <a:t>, di cui 3,3 </a:t>
            </a:r>
            <a:r>
              <a:rPr lang="it-IT" sz="1600" dirty="0" err="1">
                <a:solidFill>
                  <a:schemeClr val="tx2"/>
                </a:solidFill>
                <a:latin typeface="+mj-lt"/>
                <a:ea typeface="MS PGothic" pitchFamily="34" charset="-128"/>
              </a:rPr>
              <a:t>Mtep</a:t>
            </a:r>
            <a:r>
              <a:rPr lang="it-IT" sz="1600" dirty="0">
                <a:solidFill>
                  <a:schemeClr val="tx2"/>
                </a:solidFill>
                <a:latin typeface="+mj-lt"/>
                <a:ea typeface="MS PGothic" pitchFamily="34" charset="-128"/>
              </a:rPr>
              <a:t> derivanti dal settore residenziale e 2,4 </a:t>
            </a:r>
            <a:r>
              <a:rPr lang="it-IT" sz="1600" dirty="0" err="1">
                <a:solidFill>
                  <a:schemeClr val="tx2"/>
                </a:solidFill>
                <a:latin typeface="+mj-lt"/>
                <a:ea typeface="MS PGothic" pitchFamily="34" charset="-128"/>
              </a:rPr>
              <a:t>Mtep</a:t>
            </a:r>
            <a:r>
              <a:rPr lang="it-IT" sz="1600" dirty="0">
                <a:solidFill>
                  <a:schemeClr val="tx2"/>
                </a:solidFill>
                <a:latin typeface="+mj-lt"/>
                <a:ea typeface="MS PGothic" pitchFamily="34" charset="-128"/>
              </a:rPr>
              <a:t> dal settore terziario (pubblico e privato).</a:t>
            </a:r>
          </a:p>
          <a:p>
            <a:pPr algn="just">
              <a:buFontTx/>
              <a:buChar char="-"/>
            </a:pPr>
            <a:endParaRPr lang="it-IT" sz="1600" dirty="0">
              <a:solidFill>
                <a:schemeClr val="tx2"/>
              </a:solidFill>
              <a:latin typeface="+mj-lt"/>
              <a:ea typeface="MS PGothic" pitchFamily="34" charset="-128"/>
            </a:endParaRPr>
          </a:p>
          <a:p>
            <a:pPr algn="just">
              <a:buFontTx/>
              <a:buChar char="-"/>
            </a:pPr>
            <a:r>
              <a:rPr lang="it-IT" sz="1600" dirty="0">
                <a:solidFill>
                  <a:schemeClr val="tx2"/>
                </a:solidFill>
                <a:latin typeface="+mj-lt"/>
                <a:ea typeface="MS PGothic" pitchFamily="34" charset="-128"/>
              </a:rPr>
              <a:t> Relativamente alla </a:t>
            </a:r>
            <a:r>
              <a:rPr lang="it-IT" sz="1600" b="1" dirty="0">
                <a:solidFill>
                  <a:schemeClr val="tx2"/>
                </a:solidFill>
                <a:latin typeface="+mj-lt"/>
                <a:ea typeface="MS PGothic" pitchFamily="34" charset="-128"/>
              </a:rPr>
              <a:t>riqualificazione energetica del 3% annuo </a:t>
            </a:r>
            <a:r>
              <a:rPr lang="it-IT" sz="1600" dirty="0">
                <a:solidFill>
                  <a:schemeClr val="tx2"/>
                </a:solidFill>
                <a:latin typeface="+mj-lt"/>
                <a:ea typeface="MS PGothic" pitchFamily="34" charset="-128"/>
              </a:rPr>
              <a:t>della superficie degli immobili della </a:t>
            </a:r>
            <a:r>
              <a:rPr lang="it-IT" sz="1600" b="1" dirty="0">
                <a:solidFill>
                  <a:schemeClr val="tx2"/>
                </a:solidFill>
                <a:latin typeface="+mj-lt"/>
                <a:ea typeface="MS PGothic" pitchFamily="34" charset="-128"/>
              </a:rPr>
              <a:t>P. A. centrale </a:t>
            </a:r>
            <a:r>
              <a:rPr lang="it-IT" sz="1600" dirty="0">
                <a:solidFill>
                  <a:schemeClr val="tx2"/>
                </a:solidFill>
                <a:latin typeface="+mj-lt"/>
                <a:ea typeface="MS PGothic" pitchFamily="34" charset="-128"/>
              </a:rPr>
              <a:t>la misura è stata rafforzata dalla legge di bilancio 2019 che ha stanziato ulteriori risorse per il programma. È inoltre prevista la prosecuzione del Programma </a:t>
            </a:r>
            <a:r>
              <a:rPr lang="it-IT" sz="1600" b="1" dirty="0">
                <a:solidFill>
                  <a:schemeClr val="tx2"/>
                </a:solidFill>
                <a:latin typeface="+mj-lt"/>
                <a:ea typeface="MS PGothic" pitchFamily="34" charset="-128"/>
              </a:rPr>
              <a:t>PREPAC</a:t>
            </a:r>
            <a:r>
              <a:rPr lang="it-IT" sz="1600" dirty="0">
                <a:solidFill>
                  <a:schemeClr val="tx2"/>
                </a:solidFill>
                <a:latin typeface="+mj-lt"/>
                <a:ea typeface="MS PGothic" pitchFamily="34" charset="-128"/>
              </a:rPr>
              <a:t>.</a:t>
            </a:r>
          </a:p>
          <a:p>
            <a:pPr algn="just"/>
            <a:r>
              <a:rPr lang="it-IT" sz="1600" dirty="0">
                <a:solidFill>
                  <a:schemeClr val="tx2"/>
                </a:solidFill>
                <a:latin typeface="+mj-lt"/>
                <a:ea typeface="MS PGothic" pitchFamily="34" charset="-128"/>
              </a:rPr>
              <a:t>In particolare, considerando una superficie complessiva di 15,2 </a:t>
            </a:r>
            <a:r>
              <a:rPr lang="it-IT" sz="1600" dirty="0" err="1">
                <a:solidFill>
                  <a:schemeClr val="tx2"/>
                </a:solidFill>
                <a:latin typeface="+mj-lt"/>
                <a:ea typeface="MS PGothic" pitchFamily="34" charset="-128"/>
              </a:rPr>
              <a:t>mln</a:t>
            </a:r>
            <a:r>
              <a:rPr lang="it-IT" sz="1600" dirty="0">
                <a:solidFill>
                  <a:schemeClr val="tx2"/>
                </a:solidFill>
                <a:latin typeface="+mj-lt"/>
                <a:ea typeface="MS PGothic" pitchFamily="34" charset="-128"/>
              </a:rPr>
              <a:t> m2, si prevede che nel periodo 2021-2030 saranno soggetti a riqualificazione energetica 3,2 </a:t>
            </a:r>
            <a:r>
              <a:rPr lang="it-IT" sz="1600" dirty="0" err="1">
                <a:solidFill>
                  <a:schemeClr val="tx2"/>
                </a:solidFill>
                <a:latin typeface="+mj-lt"/>
                <a:ea typeface="MS PGothic" pitchFamily="34" charset="-128"/>
              </a:rPr>
              <a:t>mln</a:t>
            </a:r>
            <a:r>
              <a:rPr lang="it-IT" sz="1600" dirty="0">
                <a:solidFill>
                  <a:schemeClr val="tx2"/>
                </a:solidFill>
                <a:latin typeface="+mj-lt"/>
                <a:ea typeface="MS PGothic" pitchFamily="34" charset="-128"/>
              </a:rPr>
              <a:t> m2 afferenti agli edifici della Pubblica Amministrazione centrale. </a:t>
            </a:r>
          </a:p>
        </p:txBody>
      </p:sp>
      <p:sp>
        <p:nvSpPr>
          <p:cNvPr id="17412" name="Segnaposto numero diapositiva 16"/>
          <p:cNvSpPr>
            <a:spLocks noGrp="1"/>
          </p:cNvSpPr>
          <p:nvPr>
            <p:ph type="sldNum" sz="quarter" idx="12"/>
          </p:nvPr>
        </p:nvSpPr>
        <p:spPr bwMode="auto">
          <a:noFill/>
          <a:ln>
            <a:miter lim="800000"/>
            <a:headEnd/>
            <a:tailEnd/>
          </a:ln>
        </p:spPr>
        <p:txBody>
          <a:bodyPr/>
          <a:lstStyle/>
          <a:p>
            <a:fld id="{F6232A31-193C-4002-B8F0-FAC39D3BD64C}" type="slidenum">
              <a:rPr lang="it-IT" smtClean="0"/>
              <a:pPr/>
              <a:t>10</a:t>
            </a:fld>
            <a:endParaRPr lang="it-I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000" b="1" dirty="0">
                <a:solidFill>
                  <a:srgbClr val="FF0000"/>
                </a:solidFill>
                <a:ea typeface="+mj-ea"/>
              </a:rPr>
              <a:t>PNIEC: </a:t>
            </a:r>
            <a:r>
              <a:rPr lang="it-IT" sz="2100" b="1" dirty="0">
                <a:solidFill>
                  <a:srgbClr val="FF0000"/>
                </a:solidFill>
                <a:ea typeface="+mj-ea"/>
              </a:rPr>
              <a:t>POLITICHE E MISURE</a:t>
            </a:r>
          </a:p>
        </p:txBody>
      </p:sp>
      <p:sp>
        <p:nvSpPr>
          <p:cNvPr id="18435" name="Rettangolo 3"/>
          <p:cNvSpPr>
            <a:spLocks noChangeArrowheads="1"/>
          </p:cNvSpPr>
          <p:nvPr/>
        </p:nvSpPr>
        <p:spPr bwMode="auto">
          <a:xfrm>
            <a:off x="323528" y="541704"/>
            <a:ext cx="8642350" cy="5047536"/>
          </a:xfrm>
          <a:prstGeom prst="rect">
            <a:avLst/>
          </a:prstGeom>
          <a:noFill/>
          <a:ln w="9525">
            <a:noFill/>
            <a:miter lim="800000"/>
            <a:headEnd/>
            <a:tailEnd/>
          </a:ln>
        </p:spPr>
        <p:txBody>
          <a:bodyPr>
            <a:spAutoFit/>
          </a:bodyPr>
          <a:lstStyle/>
          <a:p>
            <a:pPr marL="285750" indent="-285750" algn="just">
              <a:buFont typeface="Wingdings" panose="05000000000000000000" pitchFamily="2" charset="2"/>
              <a:buChar char="Ø"/>
            </a:pPr>
            <a:r>
              <a:rPr lang="it-IT" sz="1400" dirty="0">
                <a:solidFill>
                  <a:schemeClr val="tx2"/>
                </a:solidFill>
                <a:latin typeface="+mj-lt"/>
                <a:ea typeface="MS PGothic" pitchFamily="34" charset="-128"/>
              </a:rPr>
              <a:t>Al fine di raggiungere il </a:t>
            </a:r>
            <a:r>
              <a:rPr lang="it-IT" sz="1400" b="1" dirty="0">
                <a:solidFill>
                  <a:schemeClr val="tx2"/>
                </a:solidFill>
                <a:latin typeface="+mj-lt"/>
                <a:ea typeface="MS PGothic" pitchFamily="34" charset="-128"/>
              </a:rPr>
              <a:t>risparmio di energia finale stimato pari a 51,4 </a:t>
            </a:r>
            <a:r>
              <a:rPr lang="it-IT" sz="1400" b="1" dirty="0" err="1">
                <a:solidFill>
                  <a:schemeClr val="tx2"/>
                </a:solidFill>
                <a:latin typeface="+mj-lt"/>
                <a:ea typeface="MS PGothic" pitchFamily="34" charset="-128"/>
              </a:rPr>
              <a:t>Mtep</a:t>
            </a:r>
            <a:r>
              <a:rPr lang="it-IT" sz="1400" dirty="0">
                <a:solidFill>
                  <a:schemeClr val="tx2"/>
                </a:solidFill>
                <a:latin typeface="+mj-lt"/>
                <a:ea typeface="MS PGothic" pitchFamily="34" charset="-128"/>
              </a:rPr>
              <a:t>, l’Italia si avvale di diversi strumenti di sostegno per la promozione degli interventi di incremento dell’efficienza energetica che sono i seguenti: </a:t>
            </a:r>
          </a:p>
          <a:p>
            <a:pPr marL="285750" indent="-285750" algn="just">
              <a:buFontTx/>
              <a:buChar char="-"/>
            </a:pPr>
            <a:r>
              <a:rPr lang="it-IT" sz="1400" dirty="0">
                <a:solidFill>
                  <a:schemeClr val="tx2"/>
                </a:solidFill>
                <a:latin typeface="+mj-lt"/>
                <a:ea typeface="MS PGothic" pitchFamily="34" charset="-128"/>
              </a:rPr>
              <a:t>il meccanismo dei </a:t>
            </a:r>
            <a:r>
              <a:rPr lang="it-IT" sz="1400" b="1" dirty="0">
                <a:solidFill>
                  <a:schemeClr val="tx2"/>
                </a:solidFill>
                <a:latin typeface="+mj-lt"/>
                <a:ea typeface="MS PGothic" pitchFamily="34" charset="-128"/>
              </a:rPr>
              <a:t>Certificati Bianchi</a:t>
            </a:r>
            <a:r>
              <a:rPr lang="it-IT" sz="1400" dirty="0">
                <a:solidFill>
                  <a:schemeClr val="tx2"/>
                </a:solidFill>
                <a:latin typeface="+mj-lt"/>
                <a:ea typeface="MS PGothic" pitchFamily="34" charset="-128"/>
              </a:rPr>
              <a:t>; </a:t>
            </a:r>
          </a:p>
          <a:p>
            <a:pPr marL="285750" indent="-285750" algn="just">
              <a:buFontTx/>
              <a:buChar char="-"/>
            </a:pPr>
            <a:r>
              <a:rPr lang="it-IT" sz="1400" dirty="0">
                <a:solidFill>
                  <a:schemeClr val="tx2"/>
                </a:solidFill>
                <a:latin typeface="+mj-lt"/>
                <a:ea typeface="MS PGothic" pitchFamily="34" charset="-128"/>
              </a:rPr>
              <a:t>le </a:t>
            </a:r>
            <a:r>
              <a:rPr lang="it-IT" sz="1400" b="1" dirty="0">
                <a:solidFill>
                  <a:schemeClr val="tx2"/>
                </a:solidFill>
                <a:latin typeface="+mj-lt"/>
                <a:ea typeface="MS PGothic" pitchFamily="34" charset="-128"/>
              </a:rPr>
              <a:t>detrazioni fiscali </a:t>
            </a:r>
            <a:r>
              <a:rPr lang="it-IT" sz="1400" dirty="0">
                <a:solidFill>
                  <a:schemeClr val="tx2"/>
                </a:solidFill>
                <a:latin typeface="+mj-lt"/>
                <a:ea typeface="MS PGothic" pitchFamily="34" charset="-128"/>
              </a:rPr>
              <a:t>per gli interventi di efficienza energetica e il recupero del patrimonio edilizio esistente; </a:t>
            </a:r>
          </a:p>
          <a:p>
            <a:pPr marL="285750" indent="-285750" algn="just">
              <a:buFontTx/>
              <a:buChar char="-"/>
            </a:pPr>
            <a:r>
              <a:rPr lang="it-IT" sz="1400" dirty="0">
                <a:solidFill>
                  <a:schemeClr val="tx2"/>
                </a:solidFill>
                <a:latin typeface="+mj-lt"/>
                <a:ea typeface="MS PGothic" pitchFamily="34" charset="-128"/>
              </a:rPr>
              <a:t>il </a:t>
            </a:r>
            <a:r>
              <a:rPr lang="it-IT" sz="1400" b="1" dirty="0">
                <a:solidFill>
                  <a:schemeClr val="tx2"/>
                </a:solidFill>
                <a:latin typeface="+mj-lt"/>
                <a:ea typeface="MS PGothic" pitchFamily="34" charset="-128"/>
              </a:rPr>
              <a:t>Conto Termico</a:t>
            </a:r>
            <a:r>
              <a:rPr lang="it-IT" sz="1400" dirty="0">
                <a:solidFill>
                  <a:schemeClr val="tx2"/>
                </a:solidFill>
                <a:latin typeface="+mj-lt"/>
                <a:ea typeface="MS PGothic" pitchFamily="34" charset="-128"/>
              </a:rPr>
              <a:t>; </a:t>
            </a:r>
          </a:p>
          <a:p>
            <a:pPr marL="285750" indent="-285750" algn="just">
              <a:buFontTx/>
              <a:buChar char="-"/>
            </a:pPr>
            <a:r>
              <a:rPr lang="it-IT" sz="1400" dirty="0">
                <a:solidFill>
                  <a:schemeClr val="tx2"/>
                </a:solidFill>
                <a:latin typeface="+mj-lt"/>
                <a:ea typeface="MS PGothic" pitchFamily="34" charset="-128"/>
              </a:rPr>
              <a:t>il </a:t>
            </a:r>
            <a:r>
              <a:rPr lang="it-IT" sz="1400" b="1" dirty="0">
                <a:solidFill>
                  <a:schemeClr val="tx2"/>
                </a:solidFill>
                <a:latin typeface="+mj-lt"/>
                <a:ea typeface="MS PGothic" pitchFamily="34" charset="-128"/>
              </a:rPr>
              <a:t>Fondo Nazionale </a:t>
            </a:r>
            <a:r>
              <a:rPr lang="it-IT" sz="1400" dirty="0">
                <a:solidFill>
                  <a:schemeClr val="tx2"/>
                </a:solidFill>
                <a:latin typeface="+mj-lt"/>
                <a:ea typeface="MS PGothic" pitchFamily="34" charset="-128"/>
              </a:rPr>
              <a:t>per l’Efficienza Energetica. </a:t>
            </a:r>
          </a:p>
          <a:p>
            <a:pPr algn="just"/>
            <a:endParaRPr lang="it-IT" sz="1400" dirty="0">
              <a:solidFill>
                <a:schemeClr val="tx2"/>
              </a:solidFill>
              <a:latin typeface="+mj-lt"/>
              <a:ea typeface="MS PGothic" pitchFamily="34" charset="-128"/>
            </a:endParaRPr>
          </a:p>
          <a:p>
            <a:pPr marL="285750" indent="-285750" algn="just">
              <a:buFont typeface="Wingdings" panose="05000000000000000000" pitchFamily="2" charset="2"/>
              <a:buChar char="Ø"/>
            </a:pPr>
            <a:r>
              <a:rPr lang="it-IT" sz="1400" b="1" dirty="0">
                <a:solidFill>
                  <a:schemeClr val="tx2"/>
                </a:solidFill>
                <a:latin typeface="+mj-lt"/>
                <a:ea typeface="MS PGothic" pitchFamily="34" charset="-128"/>
              </a:rPr>
              <a:t>Certificati Bianchi</a:t>
            </a:r>
            <a:r>
              <a:rPr lang="it-IT" sz="1400" dirty="0">
                <a:solidFill>
                  <a:schemeClr val="tx2"/>
                </a:solidFill>
                <a:latin typeface="+mj-lt"/>
                <a:ea typeface="MS PGothic" pitchFamily="34" charset="-128"/>
              </a:rPr>
              <a:t>: è previsto un </a:t>
            </a:r>
            <a:r>
              <a:rPr lang="it-IT" sz="1400" b="1" dirty="0">
                <a:solidFill>
                  <a:schemeClr val="tx2"/>
                </a:solidFill>
                <a:latin typeface="+mj-lt"/>
                <a:ea typeface="MS PGothic" pitchFamily="34" charset="-128"/>
              </a:rPr>
              <a:t>aggiornamento e potenziamento </a:t>
            </a:r>
            <a:r>
              <a:rPr lang="it-IT" sz="1400" dirty="0">
                <a:solidFill>
                  <a:schemeClr val="tx2"/>
                </a:solidFill>
                <a:latin typeface="+mj-lt"/>
                <a:ea typeface="MS PGothic" pitchFamily="34" charset="-128"/>
              </a:rPr>
              <a:t>del meccanismo per semplificare l'accesso e non si esclude che si possa arrivare ad una revisione profonda del meccanismo che si ritiene sia  uno strumento unico per la realizzazione di interventi di </a:t>
            </a:r>
            <a:r>
              <a:rPr lang="it-IT" sz="1400" dirty="0" err="1">
                <a:solidFill>
                  <a:schemeClr val="tx2"/>
                </a:solidFill>
                <a:latin typeface="+mj-lt"/>
                <a:ea typeface="MS PGothic" pitchFamily="34" charset="-128"/>
              </a:rPr>
              <a:t>efficientamento</a:t>
            </a:r>
            <a:r>
              <a:rPr lang="it-IT" sz="1400" dirty="0">
                <a:solidFill>
                  <a:schemeClr val="tx2"/>
                </a:solidFill>
                <a:latin typeface="+mj-lt"/>
                <a:ea typeface="MS PGothic" pitchFamily="34" charset="-128"/>
              </a:rPr>
              <a:t> soprattutto nell’industria. Si stima che i risparmi di energia finale generati da nuovi progetti realizzati a partire dal 1°gennaio 2021  continueranno a generare benefici fino almeno al 31 dicembre 2030 quantificandoli in circa </a:t>
            </a:r>
            <a:r>
              <a:rPr lang="it-IT" sz="1400" b="1" dirty="0">
                <a:solidFill>
                  <a:schemeClr val="tx2"/>
                </a:solidFill>
                <a:latin typeface="+mj-lt"/>
                <a:ea typeface="MS PGothic" pitchFamily="34" charset="-128"/>
              </a:rPr>
              <a:t>15,02 M-</a:t>
            </a:r>
            <a:r>
              <a:rPr lang="it-IT" sz="1400" b="1" dirty="0" err="1">
                <a:solidFill>
                  <a:schemeClr val="tx2"/>
                </a:solidFill>
                <a:latin typeface="+mj-lt"/>
                <a:ea typeface="MS PGothic" pitchFamily="34" charset="-128"/>
              </a:rPr>
              <a:t>tep</a:t>
            </a:r>
            <a:r>
              <a:rPr lang="it-IT" sz="1400" b="1" dirty="0">
                <a:solidFill>
                  <a:schemeClr val="tx2"/>
                </a:solidFill>
                <a:latin typeface="+mj-lt"/>
                <a:ea typeface="MS PGothic" pitchFamily="34" charset="-128"/>
              </a:rPr>
              <a:t> </a:t>
            </a:r>
            <a:r>
              <a:rPr lang="it-IT" sz="1400" dirty="0">
                <a:solidFill>
                  <a:schemeClr val="tx2"/>
                </a:solidFill>
                <a:latin typeface="+mj-lt"/>
                <a:ea typeface="MS PGothic" pitchFamily="34" charset="-128"/>
              </a:rPr>
              <a:t>di energia finale in valore cumulato. </a:t>
            </a:r>
          </a:p>
          <a:p>
            <a:pPr marL="285750" indent="-285750" algn="just">
              <a:buFont typeface="Wingdings" panose="05000000000000000000" pitchFamily="2" charset="2"/>
              <a:buChar char="Ø"/>
            </a:pPr>
            <a:r>
              <a:rPr lang="it-IT" sz="1400" b="1" dirty="0">
                <a:solidFill>
                  <a:schemeClr val="tx2"/>
                </a:solidFill>
                <a:latin typeface="+mj-lt"/>
                <a:ea typeface="MS PGothic" pitchFamily="34" charset="-128"/>
              </a:rPr>
              <a:t>Detrazioni fiscali </a:t>
            </a:r>
            <a:r>
              <a:rPr lang="it-IT" sz="1400" dirty="0">
                <a:solidFill>
                  <a:schemeClr val="tx2"/>
                </a:solidFill>
                <a:latin typeface="+mj-lt"/>
                <a:ea typeface="MS PGothic" pitchFamily="34" charset="-128"/>
              </a:rPr>
              <a:t>per gli interventi di efficienza energetica e il recupero del patrimonio edilizio esistente: al fine di promuovere gli interventi di efficienza energetica nel settore e massimizzare i risultati, si intende ottimizzare il meccanismo </a:t>
            </a:r>
            <a:r>
              <a:rPr lang="it-IT" sz="1400" b="1" dirty="0">
                <a:solidFill>
                  <a:schemeClr val="tx2"/>
                </a:solidFill>
                <a:latin typeface="+mj-lt"/>
                <a:ea typeface="MS PGothic" pitchFamily="34" charset="-128"/>
              </a:rPr>
              <a:t>integrando</a:t>
            </a:r>
            <a:r>
              <a:rPr lang="it-IT" sz="1400" dirty="0">
                <a:solidFill>
                  <a:schemeClr val="tx2"/>
                </a:solidFill>
                <a:latin typeface="+mj-lt"/>
                <a:ea typeface="MS PGothic" pitchFamily="34" charset="-128"/>
              </a:rPr>
              <a:t> le due misure in un unico meccanismo. Il meccanismo prevederà un beneficio modulato in relazione al risparmio atteso, al fine di premiare gli interventi con il miglior </a:t>
            </a:r>
            <a:r>
              <a:rPr lang="it-IT" sz="1400" b="1" dirty="0">
                <a:solidFill>
                  <a:schemeClr val="tx2"/>
                </a:solidFill>
                <a:latin typeface="+mj-lt"/>
                <a:ea typeface="MS PGothic" pitchFamily="34" charset="-128"/>
              </a:rPr>
              <a:t>rapporto costo-efficacia </a:t>
            </a:r>
            <a:r>
              <a:rPr lang="it-IT" sz="1400" dirty="0">
                <a:solidFill>
                  <a:schemeClr val="tx2"/>
                </a:solidFill>
                <a:latin typeface="+mj-lt"/>
                <a:ea typeface="MS PGothic" pitchFamily="34" charset="-128"/>
              </a:rPr>
              <a:t>e aumentare la propensione verso interventi radicali sull'edificio (</a:t>
            </a:r>
            <a:r>
              <a:rPr lang="it-IT" sz="1400" dirty="0" err="1">
                <a:solidFill>
                  <a:schemeClr val="tx2"/>
                </a:solidFill>
                <a:latin typeface="+mj-lt"/>
                <a:ea typeface="MS PGothic" pitchFamily="34" charset="-128"/>
              </a:rPr>
              <a:t>deep</a:t>
            </a:r>
            <a:r>
              <a:rPr lang="it-IT" sz="1400" dirty="0">
                <a:solidFill>
                  <a:schemeClr val="tx2"/>
                </a:solidFill>
                <a:latin typeface="+mj-lt"/>
                <a:ea typeface="MS PGothic" pitchFamily="34" charset="-128"/>
              </a:rPr>
              <a:t> </a:t>
            </a:r>
            <a:r>
              <a:rPr lang="it-IT" sz="1400" dirty="0" err="1">
                <a:solidFill>
                  <a:schemeClr val="tx2"/>
                </a:solidFill>
                <a:latin typeface="+mj-lt"/>
                <a:ea typeface="MS PGothic" pitchFamily="34" charset="-128"/>
              </a:rPr>
              <a:t>renovation</a:t>
            </a:r>
            <a:r>
              <a:rPr lang="it-IT" sz="1400" dirty="0">
                <a:solidFill>
                  <a:schemeClr val="tx2"/>
                </a:solidFill>
                <a:latin typeface="+mj-lt"/>
                <a:ea typeface="MS PGothic" pitchFamily="34" charset="-128"/>
              </a:rPr>
              <a:t>) e di miglioramento sismico. I risultati ottenuti dall’attivazione dello strumento a oggi sono stati notevoli e permettono di effettuare una stima sul potenziale di risparmio del meccanismo negli anni futuri e fino al 2030 pari a </a:t>
            </a:r>
            <a:r>
              <a:rPr lang="it-IT" sz="1400" b="1" dirty="0">
                <a:solidFill>
                  <a:schemeClr val="tx2"/>
                </a:solidFill>
                <a:latin typeface="+mj-lt"/>
                <a:ea typeface="MS PGothic" pitchFamily="34" charset="-128"/>
              </a:rPr>
              <a:t>circa 18,15 </a:t>
            </a:r>
            <a:r>
              <a:rPr lang="it-IT" sz="1400" b="1" dirty="0" err="1">
                <a:solidFill>
                  <a:schemeClr val="tx2"/>
                </a:solidFill>
                <a:latin typeface="+mj-lt"/>
                <a:ea typeface="MS PGothic" pitchFamily="34" charset="-128"/>
              </a:rPr>
              <a:t>Mtep</a:t>
            </a:r>
            <a:r>
              <a:rPr lang="it-IT" sz="1400" b="1" dirty="0">
                <a:solidFill>
                  <a:schemeClr val="tx2"/>
                </a:solidFill>
                <a:latin typeface="+mj-lt"/>
                <a:ea typeface="MS PGothic" pitchFamily="34" charset="-128"/>
              </a:rPr>
              <a:t> di energia finale </a:t>
            </a:r>
            <a:r>
              <a:rPr lang="it-IT" sz="1400" dirty="0">
                <a:solidFill>
                  <a:schemeClr val="tx2"/>
                </a:solidFill>
                <a:latin typeface="+mj-lt"/>
                <a:ea typeface="MS PGothic" pitchFamily="34" charset="-128"/>
              </a:rPr>
              <a:t>in valore cumulato.</a:t>
            </a:r>
          </a:p>
          <a:p>
            <a:pPr algn="just">
              <a:buFontTx/>
              <a:buChar char="-"/>
            </a:pPr>
            <a:endParaRPr lang="it-IT" sz="1400" dirty="0">
              <a:solidFill>
                <a:schemeClr val="tx2"/>
              </a:solidFill>
              <a:latin typeface="+mj-lt"/>
              <a:ea typeface="MS PGothic" pitchFamily="34" charset="-128"/>
            </a:endParaRPr>
          </a:p>
          <a:p>
            <a:pPr algn="just">
              <a:buFontTx/>
              <a:buChar char="-"/>
            </a:pPr>
            <a:endParaRPr lang="it-IT" sz="1400" dirty="0">
              <a:solidFill>
                <a:schemeClr val="tx2"/>
              </a:solidFill>
              <a:latin typeface="+mj-lt"/>
              <a:ea typeface="MS PGothic" pitchFamily="34" charset="-128"/>
            </a:endParaRPr>
          </a:p>
        </p:txBody>
      </p:sp>
      <p:sp>
        <p:nvSpPr>
          <p:cNvPr id="18437" name="Segnaposto numero diapositiva 16"/>
          <p:cNvSpPr>
            <a:spLocks noGrp="1"/>
          </p:cNvSpPr>
          <p:nvPr>
            <p:ph type="sldNum" sz="quarter" idx="12"/>
          </p:nvPr>
        </p:nvSpPr>
        <p:spPr bwMode="auto">
          <a:noFill/>
          <a:ln>
            <a:miter lim="800000"/>
            <a:headEnd/>
            <a:tailEnd/>
          </a:ln>
        </p:spPr>
        <p:txBody>
          <a:bodyPr/>
          <a:lstStyle/>
          <a:p>
            <a:fld id="{6F89CD6D-EEE0-4482-B112-0F543B31694B}" type="slidenum">
              <a:rPr lang="it-IT" smtClean="0"/>
              <a:pPr/>
              <a:t>11</a:t>
            </a:fld>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000" b="1" dirty="0">
                <a:solidFill>
                  <a:srgbClr val="FF0000"/>
                </a:solidFill>
              </a:rPr>
              <a:t>PNIEC: POLITICHE E MISURE/2</a:t>
            </a:r>
          </a:p>
        </p:txBody>
      </p:sp>
      <p:sp>
        <p:nvSpPr>
          <p:cNvPr id="19459" name="Rettangolo 3"/>
          <p:cNvSpPr>
            <a:spLocks noChangeArrowheads="1"/>
          </p:cNvSpPr>
          <p:nvPr/>
        </p:nvSpPr>
        <p:spPr bwMode="auto">
          <a:xfrm>
            <a:off x="179512" y="763825"/>
            <a:ext cx="8642350" cy="4939814"/>
          </a:xfrm>
          <a:prstGeom prst="rect">
            <a:avLst/>
          </a:prstGeom>
          <a:noFill/>
          <a:ln w="9525">
            <a:noFill/>
            <a:miter lim="800000"/>
            <a:headEnd/>
            <a:tailEnd/>
          </a:ln>
        </p:spPr>
        <p:txBody>
          <a:bodyPr>
            <a:spAutoFit/>
          </a:bodyPr>
          <a:lstStyle/>
          <a:p>
            <a:pPr marL="285750" indent="-285750" algn="just">
              <a:buFont typeface="Wingdings" panose="05000000000000000000" pitchFamily="2" charset="2"/>
              <a:buChar char="Ø"/>
            </a:pPr>
            <a:r>
              <a:rPr lang="it-IT" sz="1500" b="1" dirty="0">
                <a:solidFill>
                  <a:schemeClr val="tx2"/>
                </a:solidFill>
                <a:latin typeface="+mj-lt"/>
                <a:ea typeface="MS PGothic" pitchFamily="34" charset="-128"/>
              </a:rPr>
              <a:t>Conto termico</a:t>
            </a:r>
            <a:r>
              <a:rPr lang="it-IT" sz="1500" dirty="0">
                <a:solidFill>
                  <a:schemeClr val="tx2"/>
                </a:solidFill>
                <a:latin typeface="+mj-lt"/>
                <a:ea typeface="MS PGothic" pitchFamily="34" charset="-128"/>
              </a:rPr>
              <a:t>: al fine di promuovere gli interventi di efficienza energetica nel settore </a:t>
            </a:r>
            <a:r>
              <a:rPr lang="it-IT" sz="1500" b="1" dirty="0">
                <a:solidFill>
                  <a:schemeClr val="tx2"/>
                </a:solidFill>
                <a:latin typeface="+mj-lt"/>
                <a:ea typeface="MS PGothic" pitchFamily="34" charset="-128"/>
              </a:rPr>
              <a:t>terziario</a:t>
            </a:r>
            <a:r>
              <a:rPr lang="it-IT" sz="1500" dirty="0">
                <a:solidFill>
                  <a:schemeClr val="tx2"/>
                </a:solidFill>
                <a:latin typeface="+mj-lt"/>
                <a:ea typeface="MS PGothic" pitchFamily="34" charset="-128"/>
              </a:rPr>
              <a:t> e massimizzare i risultati, si intende specializzare il meccanismo del Conto Termico per la riqualificazione energetica e per il recupero edilizio in ambito non residenziale, sia pubblico che privato. Nel periodo di funzionamento del Conto Termico, si è osservato un trend crescente che ha visto i primi significativi risultati riconducibili al nuovo assetto del meccanismo nel 2016, anno in cui si è registrato un incremento pari all’81% delle richieste pervenute rispetto al 2015, cui corrisponde un incremento dell’80% degli incentivi richiesti. Nel 2017, l’incremento delle richieste pervenute è stato addirittura pari al 289% rispetto all’anno precedente, confermando un trend estremamente positivo per il meccanismo, specialmente per quanto riguarda le domande presentate dalla P.A. I risultati ottenuti dall’attivazione dello strumento a oggi permettono di effettuare una stima sul potenziale di </a:t>
            </a:r>
            <a:r>
              <a:rPr lang="it-IT" sz="1500" b="1" dirty="0">
                <a:solidFill>
                  <a:schemeClr val="tx2"/>
                </a:solidFill>
                <a:latin typeface="+mj-lt"/>
                <a:ea typeface="MS PGothic" pitchFamily="34" charset="-128"/>
              </a:rPr>
              <a:t>risparmio</a:t>
            </a:r>
            <a:r>
              <a:rPr lang="it-IT" sz="1500" dirty="0">
                <a:solidFill>
                  <a:schemeClr val="tx2"/>
                </a:solidFill>
                <a:latin typeface="+mj-lt"/>
                <a:ea typeface="MS PGothic" pitchFamily="34" charset="-128"/>
              </a:rPr>
              <a:t> del meccanismo negli anni futuri e fino al 2030 pari a </a:t>
            </a:r>
            <a:r>
              <a:rPr lang="it-IT" sz="1500" b="1" dirty="0">
                <a:solidFill>
                  <a:schemeClr val="tx2"/>
                </a:solidFill>
                <a:latin typeface="+mj-lt"/>
                <a:ea typeface="MS PGothic" pitchFamily="34" charset="-128"/>
              </a:rPr>
              <a:t>circa 3,85 </a:t>
            </a:r>
            <a:r>
              <a:rPr lang="it-IT" sz="1500" b="1" dirty="0" err="1">
                <a:solidFill>
                  <a:schemeClr val="tx2"/>
                </a:solidFill>
                <a:latin typeface="+mj-lt"/>
                <a:ea typeface="MS PGothic" pitchFamily="34" charset="-128"/>
              </a:rPr>
              <a:t>Mtep</a:t>
            </a:r>
            <a:r>
              <a:rPr lang="it-IT" sz="1500" b="1" dirty="0">
                <a:solidFill>
                  <a:schemeClr val="tx2"/>
                </a:solidFill>
                <a:latin typeface="+mj-lt"/>
                <a:ea typeface="MS PGothic" pitchFamily="34" charset="-128"/>
              </a:rPr>
              <a:t> di energia finale </a:t>
            </a:r>
            <a:r>
              <a:rPr lang="it-IT" sz="1500" dirty="0">
                <a:solidFill>
                  <a:schemeClr val="tx2"/>
                </a:solidFill>
                <a:latin typeface="+mj-lt"/>
                <a:ea typeface="MS PGothic" pitchFamily="34" charset="-128"/>
              </a:rPr>
              <a:t>in valore cumulato. </a:t>
            </a:r>
          </a:p>
          <a:p>
            <a:pPr marL="285750" indent="-285750" algn="just">
              <a:buFont typeface="Wingdings" panose="05000000000000000000" pitchFamily="2" charset="2"/>
              <a:buChar char="Ø"/>
            </a:pPr>
            <a:r>
              <a:rPr lang="it-IT" sz="1500" b="1" dirty="0">
                <a:solidFill>
                  <a:schemeClr val="tx2"/>
                </a:solidFill>
                <a:latin typeface="+mj-lt"/>
                <a:ea typeface="MS PGothic" pitchFamily="34" charset="-128"/>
              </a:rPr>
              <a:t> Fondo Nazionale per l’Efficienza Energetica</a:t>
            </a:r>
            <a:r>
              <a:rPr lang="it-IT" sz="1500" dirty="0">
                <a:solidFill>
                  <a:schemeClr val="tx2"/>
                </a:solidFill>
                <a:latin typeface="+mj-lt"/>
                <a:ea typeface="MS PGothic" pitchFamily="34" charset="-128"/>
              </a:rPr>
              <a:t>: al fine di accrescere la capacità del Fondo di promuovere gli interventi di efficienza energetica, sarà incrementata la dotazione finanziaria oggi disponibile, favorendo il versamento delle risorse destinate all’efficienza energetica gestite dalle Amministrazioni centrali e locali (fondi strutturali fondi europei di investimento) e orientando il meccanismo verso la promozione di interventi nel settore civile (sia residenziale che terziario) e dei trasporti.  Si effettua la stima del </a:t>
            </a:r>
            <a:r>
              <a:rPr lang="it-IT" sz="1500" b="1" dirty="0">
                <a:solidFill>
                  <a:schemeClr val="tx2"/>
                </a:solidFill>
                <a:latin typeface="+mj-lt"/>
                <a:ea typeface="MS PGothic" pitchFamily="34" charset="-128"/>
              </a:rPr>
              <a:t>risparmio</a:t>
            </a:r>
            <a:r>
              <a:rPr lang="it-IT" sz="1500" dirty="0">
                <a:solidFill>
                  <a:schemeClr val="tx2"/>
                </a:solidFill>
                <a:latin typeface="+mj-lt"/>
                <a:ea typeface="MS PGothic" pitchFamily="34" charset="-128"/>
              </a:rPr>
              <a:t> aggiuntivo annuo, dovuto a nuovi interventi, sulla base del mix di interventi previsto dal Fondo e sulle risorse che la norma mette a disposizione,  pari a </a:t>
            </a:r>
            <a:r>
              <a:rPr lang="it-IT" sz="1500" b="1" dirty="0">
                <a:solidFill>
                  <a:schemeClr val="tx2"/>
                </a:solidFill>
                <a:latin typeface="+mj-lt"/>
                <a:ea typeface="MS PGothic" pitchFamily="34" charset="-128"/>
              </a:rPr>
              <a:t>circa 2,75 </a:t>
            </a:r>
            <a:r>
              <a:rPr lang="it-IT" sz="1500" b="1" dirty="0" err="1">
                <a:solidFill>
                  <a:schemeClr val="tx2"/>
                </a:solidFill>
                <a:latin typeface="+mj-lt"/>
                <a:ea typeface="MS PGothic" pitchFamily="34" charset="-128"/>
              </a:rPr>
              <a:t>Mtep</a:t>
            </a:r>
            <a:r>
              <a:rPr lang="it-IT" sz="1500" b="1" dirty="0">
                <a:solidFill>
                  <a:schemeClr val="tx2"/>
                </a:solidFill>
                <a:latin typeface="+mj-lt"/>
                <a:ea typeface="MS PGothic" pitchFamily="34" charset="-128"/>
              </a:rPr>
              <a:t> di energia finale in valore cumulato</a:t>
            </a:r>
            <a:r>
              <a:rPr lang="it-IT" sz="1500" dirty="0">
                <a:solidFill>
                  <a:schemeClr val="tx2"/>
                </a:solidFill>
                <a:latin typeface="+mj-lt"/>
                <a:ea typeface="MS PGothic" pitchFamily="34" charset="-128"/>
              </a:rPr>
              <a:t>.</a:t>
            </a:r>
          </a:p>
          <a:p>
            <a:endParaRPr lang="it-IT" sz="1500" dirty="0">
              <a:solidFill>
                <a:schemeClr val="tx2"/>
              </a:solidFill>
              <a:latin typeface="+mj-lt"/>
              <a:ea typeface="MS PGothic" pitchFamily="34" charset="-128"/>
            </a:endParaRPr>
          </a:p>
          <a:p>
            <a:endParaRPr lang="it-IT" sz="1500" dirty="0">
              <a:solidFill>
                <a:schemeClr val="tx2"/>
              </a:solidFill>
              <a:latin typeface="+mj-lt"/>
              <a:ea typeface="MS PGothic" pitchFamily="34" charset="-128"/>
            </a:endParaRPr>
          </a:p>
        </p:txBody>
      </p:sp>
      <p:sp>
        <p:nvSpPr>
          <p:cNvPr id="19461" name="Segnaposto numero diapositiva 16"/>
          <p:cNvSpPr>
            <a:spLocks noGrp="1"/>
          </p:cNvSpPr>
          <p:nvPr>
            <p:ph type="sldNum" sz="quarter" idx="12"/>
          </p:nvPr>
        </p:nvSpPr>
        <p:spPr bwMode="auto">
          <a:noFill/>
          <a:ln>
            <a:miter lim="800000"/>
            <a:headEnd/>
            <a:tailEnd/>
          </a:ln>
        </p:spPr>
        <p:txBody>
          <a:bodyPr/>
          <a:lstStyle/>
          <a:p>
            <a:fld id="{C1C11E5F-BA26-464F-9725-3BB59B0B054A}" type="slidenum">
              <a:rPr lang="it-IT" smtClean="0"/>
              <a:pPr/>
              <a:t>12</a:t>
            </a:fld>
            <a:endParaRPr lang="it-I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5F9184BD-0BB3-45B0-8A0F-35AE00C44C0C}" type="slidenum">
              <a:rPr lang="it-IT" altLang="it-IT" smtClean="0"/>
              <a:pPr>
                <a:defRPr/>
              </a:pPr>
              <a:t>13</a:t>
            </a:fld>
            <a:endParaRPr lang="it-IT" altLang="it-IT"/>
          </a:p>
        </p:txBody>
      </p:sp>
      <p:graphicFrame>
        <p:nvGraphicFramePr>
          <p:cNvPr id="5" name="Tabella 4"/>
          <p:cNvGraphicFramePr>
            <a:graphicFrameLocks noGrp="1"/>
          </p:cNvGraphicFramePr>
          <p:nvPr/>
        </p:nvGraphicFramePr>
        <p:xfrm>
          <a:off x="1" y="620688"/>
          <a:ext cx="9143999" cy="2255520"/>
        </p:xfrm>
        <a:graphic>
          <a:graphicData uri="http://schemas.openxmlformats.org/drawingml/2006/table">
            <a:tbl>
              <a:tblPr>
                <a:tableStyleId>{B301B821-A1FF-4177-AEE7-76D212191A09}</a:tableStyleId>
              </a:tblPr>
              <a:tblGrid>
                <a:gridCol w="1043607">
                  <a:extLst>
                    <a:ext uri="{9D8B030D-6E8A-4147-A177-3AD203B41FA5}">
                      <a16:colId xmlns:a16="http://schemas.microsoft.com/office/drawing/2014/main" val="20000"/>
                    </a:ext>
                  </a:extLst>
                </a:gridCol>
                <a:gridCol w="982185">
                  <a:extLst>
                    <a:ext uri="{9D8B030D-6E8A-4147-A177-3AD203B41FA5}">
                      <a16:colId xmlns:a16="http://schemas.microsoft.com/office/drawing/2014/main" val="20001"/>
                    </a:ext>
                  </a:extLst>
                </a:gridCol>
                <a:gridCol w="1011679">
                  <a:extLst>
                    <a:ext uri="{9D8B030D-6E8A-4147-A177-3AD203B41FA5}">
                      <a16:colId xmlns:a16="http://schemas.microsoft.com/office/drawing/2014/main" val="20002"/>
                    </a:ext>
                  </a:extLst>
                </a:gridCol>
                <a:gridCol w="893194">
                  <a:extLst>
                    <a:ext uri="{9D8B030D-6E8A-4147-A177-3AD203B41FA5}">
                      <a16:colId xmlns:a16="http://schemas.microsoft.com/office/drawing/2014/main" val="20003"/>
                    </a:ext>
                  </a:extLst>
                </a:gridCol>
                <a:gridCol w="710909">
                  <a:extLst>
                    <a:ext uri="{9D8B030D-6E8A-4147-A177-3AD203B41FA5}">
                      <a16:colId xmlns:a16="http://schemas.microsoft.com/office/drawing/2014/main" val="20004"/>
                    </a:ext>
                  </a:extLst>
                </a:gridCol>
                <a:gridCol w="1715783">
                  <a:extLst>
                    <a:ext uri="{9D8B030D-6E8A-4147-A177-3AD203B41FA5}">
                      <a16:colId xmlns:a16="http://schemas.microsoft.com/office/drawing/2014/main" val="20005"/>
                    </a:ext>
                  </a:extLst>
                </a:gridCol>
                <a:gridCol w="1356237">
                  <a:extLst>
                    <a:ext uri="{9D8B030D-6E8A-4147-A177-3AD203B41FA5}">
                      <a16:colId xmlns:a16="http://schemas.microsoft.com/office/drawing/2014/main" val="20006"/>
                    </a:ext>
                  </a:extLst>
                </a:gridCol>
                <a:gridCol w="1430405">
                  <a:extLst>
                    <a:ext uri="{9D8B030D-6E8A-4147-A177-3AD203B41FA5}">
                      <a16:colId xmlns:a16="http://schemas.microsoft.com/office/drawing/2014/main" val="20007"/>
                    </a:ext>
                  </a:extLst>
                </a:gridCol>
              </a:tblGrid>
              <a:tr h="288032">
                <a:tc>
                  <a:txBody>
                    <a:bodyPr/>
                    <a:lstStyle/>
                    <a:p>
                      <a:pPr algn="l" fontAlgn="b"/>
                      <a:endParaRPr lang="it-IT" sz="1600" b="0" i="0" u="none" strike="noStrike" dirty="0">
                        <a:solidFill>
                          <a:schemeClr val="tx2"/>
                        </a:solidFill>
                        <a:latin typeface="Arial" pitchFamily="34" charset="0"/>
                        <a:cs typeface="Arial" pitchFamily="34" charset="0"/>
                      </a:endParaRPr>
                    </a:p>
                  </a:txBody>
                  <a:tcPr marL="0" marR="0" marT="0" marB="0" anchor="b"/>
                </a:tc>
                <a:tc gridSpan="7">
                  <a:txBody>
                    <a:bodyPr/>
                    <a:lstStyle/>
                    <a:p>
                      <a:pPr algn="ctr" fontAlgn="b"/>
                      <a:r>
                        <a:rPr lang="it-IT" sz="2000" b="1" u="none" strike="noStrike" dirty="0">
                          <a:solidFill>
                            <a:schemeClr val="tx2"/>
                          </a:solidFill>
                        </a:rPr>
                        <a:t>MISURE EFFICIENZA ENERGETICA 2011-2017</a:t>
                      </a:r>
                      <a:endParaRPr lang="it-IT" sz="2000" b="1" i="0" u="none" strike="noStrike" dirty="0">
                        <a:solidFill>
                          <a:schemeClr val="tx2"/>
                        </a:solidFill>
                        <a:latin typeface="Arial" pitchFamily="34" charset="0"/>
                        <a:cs typeface="Arial" pitchFamily="34" charset="0"/>
                      </a:endParaRPr>
                    </a:p>
                  </a:txBody>
                  <a:tcPr marL="0" marR="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pPr algn="ctr" fontAlgn="b"/>
                      <a:endParaRPr lang="it-IT" sz="1100" b="1" i="0" u="none" strike="noStrike" dirty="0">
                        <a:solidFill>
                          <a:schemeClr val="tx2"/>
                        </a:solidFill>
                        <a:latin typeface="Arial" pitchFamily="34" charset="0"/>
                        <a:cs typeface="Arial" pitchFamily="34" charset="0"/>
                      </a:endParaRPr>
                    </a:p>
                  </a:txBody>
                  <a:tcPr marL="0" marR="0" marT="0" marB="0" anchor="ctr"/>
                </a:tc>
                <a:extLst>
                  <a:ext uri="{0D108BD9-81ED-4DB2-BD59-A6C34878D82A}">
                    <a16:rowId xmlns:a16="http://schemas.microsoft.com/office/drawing/2014/main" val="10000"/>
                  </a:ext>
                </a:extLst>
              </a:tr>
              <a:tr h="154303">
                <a:tc>
                  <a:txBody>
                    <a:bodyPr/>
                    <a:lstStyle/>
                    <a:p>
                      <a:pPr algn="l"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i="1" u="none" strike="noStrike" dirty="0">
                          <a:solidFill>
                            <a:schemeClr val="tx2"/>
                          </a:solidFill>
                        </a:rPr>
                        <a:t>Certificati  Bianchi</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Detrazioni  fiscali</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Conto Termico</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Impresa 4.0</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Regolamenti Comunitari e Alta Velocità</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D. </a:t>
                      </a:r>
                      <a:r>
                        <a:rPr lang="it-IT" sz="1600" i="1" u="none" strike="noStrike" dirty="0" err="1">
                          <a:solidFill>
                            <a:schemeClr val="tx2"/>
                          </a:solidFill>
                        </a:rPr>
                        <a:t>Lgs</a:t>
                      </a:r>
                      <a:r>
                        <a:rPr lang="it-IT" sz="1600" i="1" u="none" strike="noStrike" dirty="0">
                          <a:solidFill>
                            <a:schemeClr val="tx2"/>
                          </a:solidFill>
                        </a:rPr>
                        <a:t>. 192/05 e 26/6/15</a:t>
                      </a:r>
                      <a:endParaRPr lang="it-IT" sz="16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600" i="1" u="none" strike="noStrike" dirty="0">
                          <a:solidFill>
                            <a:schemeClr val="tx2"/>
                          </a:solidFill>
                        </a:rPr>
                        <a:t>CUMULATO</a:t>
                      </a:r>
                      <a:r>
                        <a:rPr lang="it-IT" sz="1600" i="1" u="none" strike="noStrike" baseline="0" dirty="0">
                          <a:solidFill>
                            <a:schemeClr val="tx2"/>
                          </a:solidFill>
                        </a:rPr>
                        <a:t> </a:t>
                      </a:r>
                    </a:p>
                    <a:p>
                      <a:pPr algn="ctr" fontAlgn="b"/>
                      <a:r>
                        <a:rPr lang="it-IT" sz="1600" i="1" u="none" strike="noStrike" baseline="0" dirty="0">
                          <a:solidFill>
                            <a:schemeClr val="tx2"/>
                          </a:solidFill>
                        </a:rPr>
                        <a:t>2011-</a:t>
                      </a:r>
                      <a:r>
                        <a:rPr lang="it-IT" sz="1600" i="1" u="none" strike="noStrike" dirty="0">
                          <a:solidFill>
                            <a:schemeClr val="tx2"/>
                          </a:solidFill>
                        </a:rPr>
                        <a:t>2017</a:t>
                      </a:r>
                      <a:endParaRPr lang="it-IT" sz="1600" b="0" i="1" u="none" strike="noStrike" dirty="0">
                        <a:solidFill>
                          <a:schemeClr val="tx2"/>
                        </a:solidFill>
                        <a:latin typeface="Arial" pitchFamily="34" charset="0"/>
                        <a:cs typeface="Arial" pitchFamily="34" charset="0"/>
                      </a:endParaRPr>
                    </a:p>
                  </a:txBody>
                  <a:tcPr marL="0" marR="0" marT="0" marB="0" anchor="ctr"/>
                </a:tc>
                <a:extLst>
                  <a:ext uri="{0D108BD9-81ED-4DB2-BD59-A6C34878D82A}">
                    <a16:rowId xmlns:a16="http://schemas.microsoft.com/office/drawing/2014/main" val="10001"/>
                  </a:ext>
                </a:extLst>
              </a:tr>
              <a:tr h="154303">
                <a:tc>
                  <a:txBody>
                    <a:bodyPr/>
                    <a:lstStyle/>
                    <a:p>
                      <a:pPr algn="l" fontAlgn="b"/>
                      <a:r>
                        <a:rPr lang="it-IT" sz="1600" u="none" strike="noStrike">
                          <a:solidFill>
                            <a:schemeClr val="tx2"/>
                          </a:solidFill>
                        </a:rPr>
                        <a:t>Residenziale</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0,71</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2,08</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0,85</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3,64</a:t>
                      </a:r>
                      <a:endParaRPr lang="it-IT" sz="1600" b="0" i="0" u="none" strike="noStrike" dirty="0">
                        <a:solidFill>
                          <a:schemeClr val="tx2"/>
                        </a:solidFill>
                        <a:latin typeface="Arial" pitchFamily="34" charset="0"/>
                        <a:cs typeface="Arial" pitchFamily="34" charset="0"/>
                      </a:endParaRPr>
                    </a:p>
                  </a:txBody>
                  <a:tcPr marL="0" marR="0" marT="0" marB="0" anchor="b"/>
                </a:tc>
                <a:extLst>
                  <a:ext uri="{0D108BD9-81ED-4DB2-BD59-A6C34878D82A}">
                    <a16:rowId xmlns:a16="http://schemas.microsoft.com/office/drawing/2014/main" val="10002"/>
                  </a:ext>
                </a:extLst>
              </a:tr>
              <a:tr h="154303">
                <a:tc>
                  <a:txBody>
                    <a:bodyPr/>
                    <a:lstStyle/>
                    <a:p>
                      <a:pPr algn="l" fontAlgn="b"/>
                      <a:r>
                        <a:rPr lang="it-IT" sz="1600" u="none" strike="noStrike">
                          <a:solidFill>
                            <a:schemeClr val="tx2"/>
                          </a:solidFill>
                        </a:rPr>
                        <a:t>Terziario</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0,15</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0,02</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0,005</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0,04</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0,22</a:t>
                      </a:r>
                      <a:endParaRPr lang="it-IT" sz="1600" b="0" i="0" u="none" strike="noStrike" dirty="0">
                        <a:solidFill>
                          <a:schemeClr val="tx2"/>
                        </a:solidFill>
                        <a:latin typeface="Arial" pitchFamily="34" charset="0"/>
                        <a:cs typeface="Arial" pitchFamily="34" charset="0"/>
                      </a:endParaRPr>
                    </a:p>
                  </a:txBody>
                  <a:tcPr marL="0" marR="0" marT="0" marB="0" anchor="b"/>
                </a:tc>
                <a:extLst>
                  <a:ext uri="{0D108BD9-81ED-4DB2-BD59-A6C34878D82A}">
                    <a16:rowId xmlns:a16="http://schemas.microsoft.com/office/drawing/2014/main" val="10003"/>
                  </a:ext>
                </a:extLst>
              </a:tr>
              <a:tr h="154303">
                <a:tc>
                  <a:txBody>
                    <a:bodyPr/>
                    <a:lstStyle/>
                    <a:p>
                      <a:pPr algn="l" fontAlgn="b"/>
                      <a:r>
                        <a:rPr lang="it-IT" sz="1600" u="none" strike="noStrike">
                          <a:solidFill>
                            <a:schemeClr val="tx2"/>
                          </a:solidFill>
                        </a:rPr>
                        <a:t>Industria</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2,1</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0,03</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0,3</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0,07</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2,5</a:t>
                      </a:r>
                      <a:endParaRPr lang="it-IT" sz="1600" b="0" i="0" u="none" strike="noStrike" dirty="0">
                        <a:solidFill>
                          <a:schemeClr val="tx2"/>
                        </a:solidFill>
                        <a:latin typeface="Arial" pitchFamily="34" charset="0"/>
                        <a:cs typeface="Arial" pitchFamily="34" charset="0"/>
                      </a:endParaRPr>
                    </a:p>
                  </a:txBody>
                  <a:tcPr marL="0" marR="0" marT="0" marB="0" anchor="b"/>
                </a:tc>
                <a:extLst>
                  <a:ext uri="{0D108BD9-81ED-4DB2-BD59-A6C34878D82A}">
                    <a16:rowId xmlns:a16="http://schemas.microsoft.com/office/drawing/2014/main" val="10004"/>
                  </a:ext>
                </a:extLst>
              </a:tr>
              <a:tr h="154303">
                <a:tc>
                  <a:txBody>
                    <a:bodyPr/>
                    <a:lstStyle/>
                    <a:p>
                      <a:pPr algn="l" fontAlgn="b"/>
                      <a:r>
                        <a:rPr lang="it-IT" sz="1600" u="none" strike="noStrike">
                          <a:solidFill>
                            <a:schemeClr val="tx2"/>
                          </a:solidFill>
                        </a:rPr>
                        <a:t>Trasporti</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0,01</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1,68</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1,69</a:t>
                      </a:r>
                      <a:endParaRPr lang="it-IT" sz="1600" b="0" i="0" u="none" strike="noStrike" dirty="0">
                        <a:solidFill>
                          <a:schemeClr val="tx2"/>
                        </a:solidFill>
                        <a:latin typeface="Arial" pitchFamily="34" charset="0"/>
                        <a:cs typeface="Arial" pitchFamily="34" charset="0"/>
                      </a:endParaRPr>
                    </a:p>
                  </a:txBody>
                  <a:tcPr marL="0" marR="0" marT="0" marB="0" anchor="b"/>
                </a:tc>
                <a:extLst>
                  <a:ext uri="{0D108BD9-81ED-4DB2-BD59-A6C34878D82A}">
                    <a16:rowId xmlns:a16="http://schemas.microsoft.com/office/drawing/2014/main" val="10005"/>
                  </a:ext>
                </a:extLst>
              </a:tr>
              <a:tr h="154303">
                <a:tc>
                  <a:txBody>
                    <a:bodyPr/>
                    <a:lstStyle/>
                    <a:p>
                      <a:pPr algn="l" fontAlgn="b"/>
                      <a:r>
                        <a:rPr lang="it-IT" sz="1600" u="none" strike="noStrike">
                          <a:solidFill>
                            <a:schemeClr val="tx2"/>
                          </a:solidFill>
                        </a:rPr>
                        <a:t>Totale</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2,97</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2,13</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0,005</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0,3</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a:solidFill>
                            <a:schemeClr val="tx2"/>
                          </a:solidFill>
                        </a:rPr>
                        <a:t>1,68</a:t>
                      </a:r>
                      <a:endParaRPr lang="it-IT" sz="16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0,96</a:t>
                      </a:r>
                      <a:endParaRPr lang="it-IT" sz="16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600" u="none" strike="noStrike" dirty="0">
                          <a:solidFill>
                            <a:schemeClr val="tx2"/>
                          </a:solidFill>
                        </a:rPr>
                        <a:t>8,05</a:t>
                      </a:r>
                      <a:endParaRPr lang="it-IT" sz="1600" b="0" i="0" u="none" strike="noStrike" dirty="0">
                        <a:solidFill>
                          <a:schemeClr val="tx2"/>
                        </a:solidFill>
                        <a:latin typeface="Arial" pitchFamily="34" charset="0"/>
                        <a:cs typeface="Arial" pitchFamily="34" charset="0"/>
                      </a:endParaRPr>
                    </a:p>
                  </a:txBody>
                  <a:tcPr marL="0" marR="0" marT="0" marB="0" anchor="b"/>
                </a:tc>
                <a:extLst>
                  <a:ext uri="{0D108BD9-81ED-4DB2-BD59-A6C34878D82A}">
                    <a16:rowId xmlns:a16="http://schemas.microsoft.com/office/drawing/2014/main" val="10006"/>
                  </a:ext>
                </a:extLst>
              </a:tr>
            </a:tbl>
          </a:graphicData>
        </a:graphic>
      </p:graphicFrame>
      <p:graphicFrame>
        <p:nvGraphicFramePr>
          <p:cNvPr id="6" name="Grafico 5"/>
          <p:cNvGraphicFramePr/>
          <p:nvPr/>
        </p:nvGraphicFramePr>
        <p:xfrm>
          <a:off x="0" y="2996952"/>
          <a:ext cx="4588328"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fico 6"/>
          <p:cNvGraphicFramePr/>
          <p:nvPr/>
        </p:nvGraphicFramePr>
        <p:xfrm>
          <a:off x="4435928" y="2924944"/>
          <a:ext cx="4708072" cy="2743200"/>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Connettore 2 8"/>
          <p:cNvCxnSpPr/>
          <p:nvPr/>
        </p:nvCxnSpPr>
        <p:spPr>
          <a:xfrm>
            <a:off x="2614391" y="4509120"/>
            <a:ext cx="2592288" cy="0"/>
          </a:xfrm>
          <a:prstGeom prst="straightConnector1">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Titolo 1"/>
          <p:cNvSpPr txBox="1">
            <a:spLocks/>
          </p:cNvSpPr>
          <p:nvPr/>
        </p:nvSpPr>
        <p:spPr>
          <a:xfrm>
            <a:off x="0" y="4148"/>
            <a:ext cx="9144000" cy="620712"/>
          </a:xfrm>
          <a:prstGeom prst="rect">
            <a:avLst/>
          </a:prstGeom>
        </p:spPr>
        <p:txBody>
          <a:bodyPr anchor="ctr">
            <a:normAutofit fontScale="97500"/>
          </a:bodyPr>
          <a:lstStyle/>
          <a:p>
            <a:pPr algn="ctr" fontAlgn="auto">
              <a:spcAft>
                <a:spcPts val="0"/>
              </a:spcAft>
              <a:defRPr/>
            </a:pPr>
            <a:r>
              <a:rPr lang="it-IT" sz="2400" b="1" dirty="0">
                <a:solidFill>
                  <a:srgbClr val="FF0000"/>
                </a:solidFill>
                <a:ea typeface="+mj-ea"/>
              </a:rPr>
              <a:t>RISPARMI ENERGETICI CONSEGUITI AL 2017</a:t>
            </a:r>
            <a:endParaRPr lang="it-IT" sz="2400" dirty="0">
              <a:solidFill>
                <a:schemeClr val="tx2"/>
              </a:solidFill>
              <a:ea typeface="+mj-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5F9184BD-0BB3-45B0-8A0F-35AE00C44C0C}" type="slidenum">
              <a:rPr lang="it-IT" altLang="it-IT" smtClean="0"/>
              <a:pPr>
                <a:defRPr/>
              </a:pPr>
              <a:t>14</a:t>
            </a:fld>
            <a:endParaRPr lang="it-IT" altLang="it-IT"/>
          </a:p>
        </p:txBody>
      </p:sp>
      <p:graphicFrame>
        <p:nvGraphicFramePr>
          <p:cNvPr id="5" name="Tabella 4"/>
          <p:cNvGraphicFramePr>
            <a:graphicFrameLocks noGrp="1"/>
          </p:cNvGraphicFramePr>
          <p:nvPr/>
        </p:nvGraphicFramePr>
        <p:xfrm>
          <a:off x="1475656" y="764704"/>
          <a:ext cx="6120681" cy="1706880"/>
        </p:xfrm>
        <a:graphic>
          <a:graphicData uri="http://schemas.openxmlformats.org/drawingml/2006/table">
            <a:tbl>
              <a:tblPr>
                <a:tableStyleId>{B301B821-A1FF-4177-AEE7-76D212191A09}</a:tableStyleId>
              </a:tblPr>
              <a:tblGrid>
                <a:gridCol w="1794109">
                  <a:extLst>
                    <a:ext uri="{9D8B030D-6E8A-4147-A177-3AD203B41FA5}">
                      <a16:colId xmlns:a16="http://schemas.microsoft.com/office/drawing/2014/main" val="20000"/>
                    </a:ext>
                  </a:extLst>
                </a:gridCol>
                <a:gridCol w="1428390">
                  <a:extLst>
                    <a:ext uri="{9D8B030D-6E8A-4147-A177-3AD203B41FA5}">
                      <a16:colId xmlns:a16="http://schemas.microsoft.com/office/drawing/2014/main" val="20001"/>
                    </a:ext>
                  </a:extLst>
                </a:gridCol>
                <a:gridCol w="1449091">
                  <a:extLst>
                    <a:ext uri="{9D8B030D-6E8A-4147-A177-3AD203B41FA5}">
                      <a16:colId xmlns:a16="http://schemas.microsoft.com/office/drawing/2014/main" val="20002"/>
                    </a:ext>
                  </a:extLst>
                </a:gridCol>
                <a:gridCol w="1449091">
                  <a:extLst>
                    <a:ext uri="{9D8B030D-6E8A-4147-A177-3AD203B41FA5}">
                      <a16:colId xmlns:a16="http://schemas.microsoft.com/office/drawing/2014/main" val="20003"/>
                    </a:ext>
                  </a:extLst>
                </a:gridCol>
              </a:tblGrid>
              <a:tr h="115309">
                <a:tc gridSpan="4">
                  <a:txBody>
                    <a:bodyPr/>
                    <a:lstStyle/>
                    <a:p>
                      <a:pPr algn="ctr" fontAlgn="b"/>
                      <a:r>
                        <a:rPr lang="it-IT" sz="1400" b="1" u="none" strike="noStrike" dirty="0">
                          <a:solidFill>
                            <a:schemeClr val="tx2"/>
                          </a:solidFill>
                        </a:rPr>
                        <a:t>RISPARMIO ENERGETICO ATTESO</a:t>
                      </a:r>
                      <a:r>
                        <a:rPr lang="it-IT" sz="1400" b="1" u="none" strike="noStrike" baseline="0" dirty="0">
                          <a:solidFill>
                            <a:schemeClr val="tx2"/>
                          </a:solidFill>
                        </a:rPr>
                        <a:t> AL 2020</a:t>
                      </a:r>
                      <a:endParaRPr lang="it-IT" sz="1400" b="1" i="0" u="none" strike="noStrike" dirty="0">
                        <a:solidFill>
                          <a:schemeClr val="tx2"/>
                        </a:solidFill>
                        <a:latin typeface="Arial" pitchFamily="34" charset="0"/>
                        <a:cs typeface="Arial" pitchFamily="34" charset="0"/>
                      </a:endParaRPr>
                    </a:p>
                  </a:txBody>
                  <a:tcPr marL="0" marR="0" marT="0" marB="0" anchor="b"/>
                </a:tc>
                <a:tc hMerge="1">
                  <a:txBody>
                    <a:bodyPr/>
                    <a:lstStyle/>
                    <a:p>
                      <a:pPr algn="ctr" fontAlgn="b"/>
                      <a:endParaRPr lang="it-IT" sz="1000" b="0" i="0" u="none" strike="noStrike" dirty="0">
                        <a:solidFill>
                          <a:srgbClr val="000000"/>
                        </a:solidFill>
                        <a:latin typeface="Calibri"/>
                      </a:endParaRPr>
                    </a:p>
                  </a:txBody>
                  <a:tcPr marL="0" marR="0" marT="0" marB="0" anchor="b">
                    <a:lnL>
                      <a:noFill/>
                    </a:lnL>
                    <a:lnR>
                      <a:noFill/>
                    </a:lnR>
                    <a:lnT>
                      <a:noFill/>
                    </a:lnT>
                    <a:lnB>
                      <a:noFill/>
                    </a:lnB>
                  </a:tcPr>
                </a:tc>
                <a:tc hMerge="1">
                  <a:txBody>
                    <a:bodyPr/>
                    <a:lstStyle/>
                    <a:p>
                      <a:endParaRPr lang="it-IT"/>
                    </a:p>
                  </a:txBody>
                  <a:tcPr/>
                </a:tc>
                <a:tc hMerge="1">
                  <a:txBody>
                    <a:bodyPr/>
                    <a:lstStyle/>
                    <a:p>
                      <a:pPr algn="ctr" fontAlgn="b"/>
                      <a:endParaRPr lang="it-IT" sz="1400" b="0" i="0" u="none" strike="noStrike" dirty="0">
                        <a:solidFill>
                          <a:srgbClr val="000000"/>
                        </a:solidFill>
                        <a:latin typeface="Arial" pitchFamily="34" charset="0"/>
                        <a:cs typeface="Arial"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r h="115309">
                <a:tc>
                  <a:txBody>
                    <a:bodyPr/>
                    <a:lstStyle/>
                    <a:p>
                      <a:pPr algn="l" fontAlgn="b"/>
                      <a:r>
                        <a:rPr lang="it-IT" sz="1100" b="0" i="1" u="none" strike="noStrike" dirty="0">
                          <a:solidFill>
                            <a:schemeClr val="tx2"/>
                          </a:solidFill>
                          <a:latin typeface="Arial" pitchFamily="34" charset="0"/>
                          <a:cs typeface="Arial" pitchFamily="34" charset="0"/>
                        </a:rPr>
                        <a:t>(valori</a:t>
                      </a:r>
                      <a:r>
                        <a:rPr lang="it-IT" sz="1100" b="0" i="1" u="none" strike="noStrike" baseline="0" dirty="0">
                          <a:solidFill>
                            <a:schemeClr val="tx2"/>
                          </a:solidFill>
                          <a:latin typeface="Arial" pitchFamily="34" charset="0"/>
                          <a:cs typeface="Arial" pitchFamily="34" charset="0"/>
                        </a:rPr>
                        <a:t> cumulati dal 2001)</a:t>
                      </a:r>
                      <a:endParaRPr lang="it-IT" sz="1400" b="0" i="1" u="none" strike="noStrike" dirty="0">
                        <a:solidFill>
                          <a:schemeClr val="tx2"/>
                        </a:solidFill>
                        <a:latin typeface="Arial" pitchFamily="34" charset="0"/>
                        <a:cs typeface="Arial" pitchFamily="34" charset="0"/>
                      </a:endParaRPr>
                    </a:p>
                  </a:txBody>
                  <a:tcPr marL="0" marR="0" marT="0" marB="0" anchor="ctr"/>
                </a:tc>
                <a:tc>
                  <a:txBody>
                    <a:bodyPr/>
                    <a:lstStyle/>
                    <a:p>
                      <a:pPr algn="ctr" fontAlgn="b"/>
                      <a:r>
                        <a:rPr lang="it-IT" sz="1400" i="1" u="none" strike="noStrike" dirty="0">
                          <a:solidFill>
                            <a:schemeClr val="tx2"/>
                          </a:solidFill>
                        </a:rPr>
                        <a:t>Conseguito</a:t>
                      </a:r>
                      <a:r>
                        <a:rPr lang="it-IT" sz="1400" i="1" u="none" strike="noStrike" baseline="0" dirty="0">
                          <a:solidFill>
                            <a:schemeClr val="tx2"/>
                          </a:solidFill>
                        </a:rPr>
                        <a:t> </a:t>
                      </a:r>
                    </a:p>
                    <a:p>
                      <a:pPr algn="ctr" fontAlgn="b"/>
                      <a:r>
                        <a:rPr lang="it-IT" sz="1400" i="1" u="none" strike="noStrike" baseline="0" dirty="0">
                          <a:solidFill>
                            <a:schemeClr val="tx2"/>
                          </a:solidFill>
                        </a:rPr>
                        <a:t>al </a:t>
                      </a:r>
                      <a:r>
                        <a:rPr lang="it-IT" sz="1400" i="1" u="none" strike="noStrike" dirty="0">
                          <a:solidFill>
                            <a:schemeClr val="tx2"/>
                          </a:solidFill>
                        </a:rPr>
                        <a:t>2017</a:t>
                      </a:r>
                      <a:endParaRPr lang="it-IT" sz="1400" b="0" i="1"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400" i="1" u="none" strike="noStrike" dirty="0">
                          <a:solidFill>
                            <a:schemeClr val="tx2"/>
                          </a:solidFill>
                        </a:rPr>
                        <a:t>Atteso al </a:t>
                      </a:r>
                    </a:p>
                    <a:p>
                      <a:pPr algn="ctr" fontAlgn="b"/>
                      <a:r>
                        <a:rPr lang="it-IT" sz="1400" i="1" u="none" strike="noStrike" dirty="0">
                          <a:solidFill>
                            <a:schemeClr val="tx2"/>
                          </a:solidFill>
                        </a:rPr>
                        <a:t>2020</a:t>
                      </a:r>
                      <a:endParaRPr lang="it-IT" sz="1400" b="0" i="1"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400" i="1" u="none" strike="noStrike" dirty="0">
                          <a:solidFill>
                            <a:schemeClr val="tx2"/>
                          </a:solidFill>
                        </a:rPr>
                        <a:t>Obiettivo </a:t>
                      </a:r>
                    </a:p>
                    <a:p>
                      <a:pPr algn="ctr" fontAlgn="b"/>
                      <a:r>
                        <a:rPr lang="it-IT" sz="1400" i="1" u="none" strike="noStrike" dirty="0">
                          <a:solidFill>
                            <a:schemeClr val="tx2"/>
                          </a:solidFill>
                        </a:rPr>
                        <a:t>raggiunto </a:t>
                      </a:r>
                      <a:endParaRPr lang="it-IT" sz="1400" b="0" i="1" u="none" strike="noStrike" dirty="0">
                        <a:solidFill>
                          <a:schemeClr val="tx2"/>
                        </a:solidFill>
                        <a:latin typeface="Arial" pitchFamily="34" charset="0"/>
                        <a:cs typeface="Arial" pitchFamily="34" charset="0"/>
                      </a:endParaRPr>
                    </a:p>
                  </a:txBody>
                  <a:tcPr marL="0" marR="0" marT="0" marB="0" anchor="ctr"/>
                </a:tc>
                <a:extLst>
                  <a:ext uri="{0D108BD9-81ED-4DB2-BD59-A6C34878D82A}">
                    <a16:rowId xmlns:a16="http://schemas.microsoft.com/office/drawing/2014/main" val="10001"/>
                  </a:ext>
                </a:extLst>
              </a:tr>
              <a:tr h="115309">
                <a:tc>
                  <a:txBody>
                    <a:bodyPr/>
                    <a:lstStyle/>
                    <a:p>
                      <a:pPr algn="l" fontAlgn="b"/>
                      <a:r>
                        <a:rPr lang="it-IT" sz="1400" u="none" strike="noStrike">
                          <a:solidFill>
                            <a:schemeClr val="tx2"/>
                          </a:solidFill>
                        </a:rPr>
                        <a:t>Residenziale</a:t>
                      </a:r>
                      <a:endParaRPr lang="it-IT" sz="14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3,64</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3,67</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99,2%</a:t>
                      </a:r>
                      <a:endParaRPr lang="it-IT" sz="1200" b="0" i="0" u="none" strike="noStrike" dirty="0">
                        <a:solidFill>
                          <a:schemeClr val="tx2"/>
                        </a:solidFill>
                        <a:latin typeface="Calibri"/>
                      </a:endParaRPr>
                    </a:p>
                  </a:txBody>
                  <a:tcPr marL="0" marR="0" marT="0" marB="0" anchor="b"/>
                </a:tc>
                <a:extLst>
                  <a:ext uri="{0D108BD9-81ED-4DB2-BD59-A6C34878D82A}">
                    <a16:rowId xmlns:a16="http://schemas.microsoft.com/office/drawing/2014/main" val="10002"/>
                  </a:ext>
                </a:extLst>
              </a:tr>
              <a:tr h="115309">
                <a:tc>
                  <a:txBody>
                    <a:bodyPr/>
                    <a:lstStyle/>
                    <a:p>
                      <a:pPr algn="l" fontAlgn="b"/>
                      <a:r>
                        <a:rPr lang="it-IT" sz="1400" u="none" strike="noStrike">
                          <a:solidFill>
                            <a:schemeClr val="tx2"/>
                          </a:solidFill>
                        </a:rPr>
                        <a:t>Terziario</a:t>
                      </a:r>
                      <a:endParaRPr lang="it-IT" sz="14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0,22</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1,23</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17,9%</a:t>
                      </a:r>
                      <a:endParaRPr lang="it-IT" sz="1200" b="0" i="0" u="none" strike="noStrike">
                        <a:solidFill>
                          <a:schemeClr val="tx2"/>
                        </a:solidFill>
                        <a:latin typeface="Calibri"/>
                      </a:endParaRPr>
                    </a:p>
                  </a:txBody>
                  <a:tcPr marL="0" marR="0" marT="0" marB="0" anchor="b"/>
                </a:tc>
                <a:extLst>
                  <a:ext uri="{0D108BD9-81ED-4DB2-BD59-A6C34878D82A}">
                    <a16:rowId xmlns:a16="http://schemas.microsoft.com/office/drawing/2014/main" val="10003"/>
                  </a:ext>
                </a:extLst>
              </a:tr>
              <a:tr h="115309">
                <a:tc>
                  <a:txBody>
                    <a:bodyPr/>
                    <a:lstStyle/>
                    <a:p>
                      <a:pPr algn="l" fontAlgn="b"/>
                      <a:r>
                        <a:rPr lang="it-IT" sz="1400" u="none" strike="noStrike">
                          <a:solidFill>
                            <a:schemeClr val="tx2"/>
                          </a:solidFill>
                        </a:rPr>
                        <a:t>Industria</a:t>
                      </a:r>
                      <a:endParaRPr lang="it-IT" sz="14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2,5</a:t>
                      </a:r>
                      <a:endParaRPr lang="it-IT" sz="12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5,1</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49,0%</a:t>
                      </a:r>
                      <a:endParaRPr lang="it-IT" sz="1200" b="0" i="0" u="none" strike="noStrike">
                        <a:solidFill>
                          <a:schemeClr val="tx2"/>
                        </a:solidFill>
                        <a:latin typeface="Calibri"/>
                      </a:endParaRPr>
                    </a:p>
                  </a:txBody>
                  <a:tcPr marL="0" marR="0" marT="0" marB="0" anchor="b"/>
                </a:tc>
                <a:extLst>
                  <a:ext uri="{0D108BD9-81ED-4DB2-BD59-A6C34878D82A}">
                    <a16:rowId xmlns:a16="http://schemas.microsoft.com/office/drawing/2014/main" val="10004"/>
                  </a:ext>
                </a:extLst>
              </a:tr>
              <a:tr h="115309">
                <a:tc>
                  <a:txBody>
                    <a:bodyPr/>
                    <a:lstStyle/>
                    <a:p>
                      <a:pPr algn="l" fontAlgn="b"/>
                      <a:r>
                        <a:rPr lang="it-IT" sz="1400" u="none" strike="noStrike">
                          <a:solidFill>
                            <a:schemeClr val="tx2"/>
                          </a:solidFill>
                        </a:rPr>
                        <a:t>Trasporti</a:t>
                      </a:r>
                      <a:endParaRPr lang="it-IT" sz="14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1,69</a:t>
                      </a:r>
                      <a:endParaRPr lang="it-IT" sz="12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5,5</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30,7%</a:t>
                      </a:r>
                      <a:endParaRPr lang="it-IT" sz="1200" b="0" i="0" u="none" strike="noStrike">
                        <a:solidFill>
                          <a:schemeClr val="tx2"/>
                        </a:solidFill>
                        <a:latin typeface="Calibri"/>
                      </a:endParaRPr>
                    </a:p>
                  </a:txBody>
                  <a:tcPr marL="0" marR="0" marT="0" marB="0" anchor="b"/>
                </a:tc>
                <a:extLst>
                  <a:ext uri="{0D108BD9-81ED-4DB2-BD59-A6C34878D82A}">
                    <a16:rowId xmlns:a16="http://schemas.microsoft.com/office/drawing/2014/main" val="10005"/>
                  </a:ext>
                </a:extLst>
              </a:tr>
              <a:tr h="115309">
                <a:tc>
                  <a:txBody>
                    <a:bodyPr/>
                    <a:lstStyle/>
                    <a:p>
                      <a:pPr algn="l" fontAlgn="b"/>
                      <a:r>
                        <a:rPr lang="it-IT" sz="1400" u="none" strike="noStrike">
                          <a:solidFill>
                            <a:schemeClr val="tx2"/>
                          </a:solidFill>
                        </a:rPr>
                        <a:t>Totale</a:t>
                      </a:r>
                      <a:endParaRPr lang="it-IT" sz="14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a:solidFill>
                            <a:schemeClr val="tx2"/>
                          </a:solidFill>
                        </a:rPr>
                        <a:t>8,05</a:t>
                      </a:r>
                      <a:endParaRPr lang="it-IT" sz="1200" b="0" i="0" u="none" strike="noStrike">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15,5</a:t>
                      </a:r>
                      <a:endParaRPr lang="it-IT" sz="1200" b="0" i="0" u="none" strike="noStrike" dirty="0">
                        <a:solidFill>
                          <a:schemeClr val="tx2"/>
                        </a:solidFill>
                        <a:latin typeface="Arial" pitchFamily="34" charset="0"/>
                        <a:cs typeface="Arial" pitchFamily="34" charset="0"/>
                      </a:endParaRPr>
                    </a:p>
                  </a:txBody>
                  <a:tcPr marL="0" marR="0" marT="0" marB="0" anchor="b"/>
                </a:tc>
                <a:tc>
                  <a:txBody>
                    <a:bodyPr/>
                    <a:lstStyle/>
                    <a:p>
                      <a:pPr algn="ctr" fontAlgn="b"/>
                      <a:r>
                        <a:rPr lang="it-IT" sz="1200" u="none" strike="noStrike" dirty="0">
                          <a:solidFill>
                            <a:schemeClr val="tx2"/>
                          </a:solidFill>
                        </a:rPr>
                        <a:t>51,9%</a:t>
                      </a:r>
                      <a:endParaRPr lang="it-IT" sz="1200" b="0" i="0" u="none" strike="noStrike" dirty="0">
                        <a:solidFill>
                          <a:schemeClr val="tx2"/>
                        </a:solidFill>
                        <a:latin typeface="Calibri"/>
                      </a:endParaRPr>
                    </a:p>
                  </a:txBody>
                  <a:tcPr marL="0" marR="0" marT="0" marB="0" anchor="b"/>
                </a:tc>
                <a:extLst>
                  <a:ext uri="{0D108BD9-81ED-4DB2-BD59-A6C34878D82A}">
                    <a16:rowId xmlns:a16="http://schemas.microsoft.com/office/drawing/2014/main" val="10006"/>
                  </a:ext>
                </a:extLst>
              </a:tr>
            </a:tbl>
          </a:graphicData>
        </a:graphic>
      </p:graphicFrame>
      <p:graphicFrame>
        <p:nvGraphicFramePr>
          <p:cNvPr id="6" name="Grafico 5"/>
          <p:cNvGraphicFramePr/>
          <p:nvPr/>
        </p:nvGraphicFramePr>
        <p:xfrm>
          <a:off x="1475656" y="2636912"/>
          <a:ext cx="6120680" cy="3247256"/>
        </p:xfrm>
        <a:graphic>
          <a:graphicData uri="http://schemas.openxmlformats.org/drawingml/2006/chart">
            <c:chart xmlns:c="http://schemas.openxmlformats.org/drawingml/2006/chart" xmlns:r="http://schemas.openxmlformats.org/officeDocument/2006/relationships" r:id="rId2"/>
          </a:graphicData>
        </a:graphic>
      </p:graphicFrame>
      <p:sp>
        <p:nvSpPr>
          <p:cNvPr id="7" name="Titolo 1"/>
          <p:cNvSpPr txBox="1">
            <a:spLocks/>
          </p:cNvSpPr>
          <p:nvPr/>
        </p:nvSpPr>
        <p:spPr>
          <a:xfrm>
            <a:off x="0" y="4148"/>
            <a:ext cx="9144000" cy="620712"/>
          </a:xfrm>
          <a:prstGeom prst="rect">
            <a:avLst/>
          </a:prstGeom>
        </p:spPr>
        <p:txBody>
          <a:bodyPr anchor="ctr">
            <a:normAutofit fontScale="97500"/>
          </a:bodyPr>
          <a:lstStyle/>
          <a:p>
            <a:pPr algn="ctr" fontAlgn="auto">
              <a:spcAft>
                <a:spcPts val="0"/>
              </a:spcAft>
              <a:defRPr/>
            </a:pPr>
            <a:r>
              <a:rPr lang="it-IT" sz="2400" b="1" dirty="0">
                <a:solidFill>
                  <a:srgbClr val="FF0000"/>
                </a:solidFill>
                <a:ea typeface="+mj-ea"/>
              </a:rPr>
              <a:t>RISPARMI ENERGETICI ATTESI AL 2020</a:t>
            </a:r>
            <a:endParaRPr lang="it-IT" sz="2400" dirty="0">
              <a:solidFill>
                <a:schemeClr val="tx2"/>
              </a:solidFill>
              <a:ea typeface="+mj-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b="1" cap="all" dirty="0">
                <a:solidFill>
                  <a:srgbClr val="FF0000"/>
                </a:solidFill>
                <a:latin typeface="Arial" pitchFamily="34" charset="0"/>
                <a:cs typeface="Arial" pitchFamily="34" charset="0"/>
              </a:rPr>
              <a:t>Risparmi di energia finale al 2030 per tipologia di incentivo</a:t>
            </a:r>
          </a:p>
        </p:txBody>
      </p:sp>
      <p:sp>
        <p:nvSpPr>
          <p:cNvPr id="4" name="Segnaposto numero diapositiva 3"/>
          <p:cNvSpPr>
            <a:spLocks noGrp="1"/>
          </p:cNvSpPr>
          <p:nvPr>
            <p:ph type="sldNum" sz="quarter" idx="12"/>
          </p:nvPr>
        </p:nvSpPr>
        <p:spPr/>
        <p:txBody>
          <a:bodyPr/>
          <a:lstStyle/>
          <a:p>
            <a:pPr>
              <a:defRPr/>
            </a:pPr>
            <a:fld id="{5BF4BCEB-00B2-4F1C-9AEC-04A819CA56FD}" type="slidenum">
              <a:rPr lang="it-IT" altLang="it-IT" smtClean="0"/>
              <a:pPr>
                <a:defRPr/>
              </a:pPr>
              <a:t>15</a:t>
            </a:fld>
            <a:endParaRPr lang="it-IT" altLang="it-IT"/>
          </a:p>
        </p:txBody>
      </p:sp>
      <p:sp>
        <p:nvSpPr>
          <p:cNvPr id="6" name="Segnaposto contenuto 5"/>
          <p:cNvSpPr>
            <a:spLocks noGrp="1"/>
          </p:cNvSpPr>
          <p:nvPr>
            <p:ph idx="1"/>
          </p:nvPr>
        </p:nvSpPr>
        <p:spPr/>
        <p:txBody>
          <a:bodyPr/>
          <a:lstStyle/>
          <a:p>
            <a:pPr algn="just">
              <a:buNone/>
            </a:pPr>
            <a:r>
              <a:rPr lang="it-IT" sz="1500" dirty="0">
                <a:solidFill>
                  <a:schemeClr val="tx2"/>
                </a:solidFill>
                <a:latin typeface="+mj-lt"/>
                <a:cs typeface="Arial" pitchFamily="34" charset="0"/>
              </a:rPr>
              <a:t>Nella figura si riportano gli obiettivi di risparmio al 2030, divisi per meccanismo  di incentivo. </a:t>
            </a:r>
          </a:p>
          <a:p>
            <a:pPr marL="0" indent="0" algn="just">
              <a:buNone/>
            </a:pPr>
            <a:r>
              <a:rPr lang="it-IT" sz="1500" dirty="0">
                <a:solidFill>
                  <a:schemeClr val="tx2"/>
                </a:solidFill>
                <a:latin typeface="+mj-lt"/>
                <a:cs typeface="Arial" pitchFamily="34" charset="0"/>
              </a:rPr>
              <a:t>La somma porta ad un risparmio cumulato di 54,4 </a:t>
            </a:r>
            <a:r>
              <a:rPr lang="it-IT" sz="1500" dirty="0" err="1">
                <a:solidFill>
                  <a:schemeClr val="tx2"/>
                </a:solidFill>
                <a:latin typeface="+mj-lt"/>
                <a:cs typeface="Arial" pitchFamily="34" charset="0"/>
              </a:rPr>
              <a:t>Mtep</a:t>
            </a:r>
            <a:r>
              <a:rPr lang="it-IT" sz="1500" dirty="0">
                <a:solidFill>
                  <a:schemeClr val="tx2"/>
                </a:solidFill>
                <a:latin typeface="+mj-lt"/>
                <a:cs typeface="Arial" pitchFamily="34" charset="0"/>
              </a:rPr>
              <a:t> rispetto all’obiettivo di 51,4 </a:t>
            </a:r>
            <a:r>
              <a:rPr lang="it-IT" sz="1500" dirty="0" err="1">
                <a:solidFill>
                  <a:schemeClr val="tx2"/>
                </a:solidFill>
                <a:latin typeface="+mj-lt"/>
                <a:cs typeface="Arial" pitchFamily="34" charset="0"/>
              </a:rPr>
              <a:t>Mtep</a:t>
            </a:r>
            <a:r>
              <a:rPr lang="it-IT" sz="1500" dirty="0">
                <a:solidFill>
                  <a:schemeClr val="tx2"/>
                </a:solidFill>
                <a:latin typeface="+mj-lt"/>
                <a:cs typeface="Arial" pitchFamily="34" charset="0"/>
              </a:rPr>
              <a:t> previsto.</a:t>
            </a:r>
          </a:p>
        </p:txBody>
      </p:sp>
      <p:pic>
        <p:nvPicPr>
          <p:cNvPr id="3075" name="Picture 3"/>
          <p:cNvPicPr>
            <a:picLocks noChangeAspect="1" noChangeArrowheads="1"/>
          </p:cNvPicPr>
          <p:nvPr/>
        </p:nvPicPr>
        <p:blipFill>
          <a:blip r:embed="rId2" cstate="print"/>
          <a:srcRect/>
          <a:stretch>
            <a:fillRect/>
          </a:stretch>
        </p:blipFill>
        <p:spPr bwMode="auto">
          <a:xfrm>
            <a:off x="755576" y="2852936"/>
            <a:ext cx="6296025" cy="2838450"/>
          </a:xfrm>
          <a:prstGeom prst="rect">
            <a:avLst/>
          </a:prstGeom>
          <a:noFill/>
          <a:ln w="9525">
            <a:noFill/>
            <a:miter lim="800000"/>
            <a:headEnd/>
            <a:tailEnd/>
          </a:ln>
        </p:spPr>
      </p:pic>
      <p:sp>
        <p:nvSpPr>
          <p:cNvPr id="8" name="CasellaDiTesto 7"/>
          <p:cNvSpPr txBox="1"/>
          <p:nvPr/>
        </p:nvSpPr>
        <p:spPr>
          <a:xfrm>
            <a:off x="539552" y="5805264"/>
            <a:ext cx="1080745" cy="215444"/>
          </a:xfrm>
          <a:prstGeom prst="rect">
            <a:avLst/>
          </a:prstGeom>
          <a:noFill/>
        </p:spPr>
        <p:txBody>
          <a:bodyPr wrap="none" rtlCol="0">
            <a:spAutoFit/>
          </a:bodyPr>
          <a:lstStyle/>
          <a:p>
            <a:r>
              <a:rPr lang="it-IT" sz="800" dirty="0"/>
              <a:t>Fonte: PNIEC 2018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olo 1"/>
          <p:cNvSpPr>
            <a:spLocks noGrp="1"/>
          </p:cNvSpPr>
          <p:nvPr>
            <p:ph type="title"/>
          </p:nvPr>
        </p:nvSpPr>
        <p:spPr>
          <a:xfrm>
            <a:off x="683568" y="339725"/>
            <a:ext cx="8147050" cy="561975"/>
          </a:xfrm>
        </p:spPr>
        <p:txBody>
          <a:bodyPr/>
          <a:lstStyle/>
          <a:p>
            <a:r>
              <a:rPr lang="it-IT" sz="2000" b="1" cap="all" dirty="0">
                <a:solidFill>
                  <a:srgbClr val="FF0000"/>
                </a:solidFill>
              </a:rPr>
              <a:t>Pacchetto legislativo “Energia pulita per tutti gli europei” </a:t>
            </a:r>
            <a:br>
              <a:rPr lang="it-IT" sz="2000" b="1" cap="all" dirty="0"/>
            </a:br>
            <a:br>
              <a:rPr lang="it-IT" sz="2000" b="1" cap="all" dirty="0"/>
            </a:br>
            <a:endParaRPr lang="it-IT" sz="2000" cap="all" dirty="0"/>
          </a:p>
        </p:txBody>
      </p:sp>
      <p:sp>
        <p:nvSpPr>
          <p:cNvPr id="4099" name="Segnaposto contenuto 2"/>
          <p:cNvSpPr>
            <a:spLocks noGrp="1"/>
          </p:cNvSpPr>
          <p:nvPr>
            <p:ph idx="1"/>
          </p:nvPr>
        </p:nvSpPr>
        <p:spPr>
          <a:xfrm>
            <a:off x="468313" y="620713"/>
            <a:ext cx="8229600" cy="5173662"/>
          </a:xfrm>
        </p:spPr>
        <p:txBody>
          <a:bodyPr/>
          <a:lstStyle/>
          <a:p>
            <a:pPr algn="just">
              <a:buFont typeface="Wingdings" pitchFamily="2" charset="2"/>
              <a:buChar char="Ø"/>
            </a:pPr>
            <a:r>
              <a:rPr lang="it-IT" sz="1500" dirty="0">
                <a:solidFill>
                  <a:schemeClr val="tx2"/>
                </a:solidFill>
                <a:cs typeface="Arial" pitchFamily="34" charset="0"/>
              </a:rPr>
              <a:t>Il 30 novembre 2016, la Commissione UE ha adottato il Pacchetto legislativo “Energia pulita per tutti gli europei” (“</a:t>
            </a:r>
            <a:r>
              <a:rPr lang="it-IT" sz="1500" b="1" dirty="0" err="1">
                <a:solidFill>
                  <a:schemeClr val="tx2"/>
                </a:solidFill>
                <a:cs typeface="Arial" pitchFamily="34" charset="0"/>
              </a:rPr>
              <a:t>Clean</a:t>
            </a:r>
            <a:r>
              <a:rPr lang="it-IT" sz="1500" b="1" dirty="0">
                <a:solidFill>
                  <a:schemeClr val="tx2"/>
                </a:solidFill>
                <a:cs typeface="Arial" pitchFamily="34" charset="0"/>
              </a:rPr>
              <a:t> Energy for </a:t>
            </a:r>
            <a:r>
              <a:rPr lang="it-IT" sz="1500" b="1" dirty="0" err="1">
                <a:solidFill>
                  <a:schemeClr val="tx2"/>
                </a:solidFill>
                <a:cs typeface="Arial" pitchFamily="34" charset="0"/>
              </a:rPr>
              <a:t>all</a:t>
            </a:r>
            <a:r>
              <a:rPr lang="it-IT" sz="1500" b="1" dirty="0">
                <a:solidFill>
                  <a:schemeClr val="tx2"/>
                </a:solidFill>
                <a:cs typeface="Arial" pitchFamily="34" charset="0"/>
              </a:rPr>
              <a:t> </a:t>
            </a:r>
            <a:r>
              <a:rPr lang="it-IT" sz="1500" b="1" dirty="0" err="1">
                <a:solidFill>
                  <a:schemeClr val="tx2"/>
                </a:solidFill>
                <a:cs typeface="Arial" pitchFamily="34" charset="0"/>
              </a:rPr>
              <a:t>Europeans</a:t>
            </a:r>
            <a:r>
              <a:rPr lang="it-IT" sz="1500" dirty="0">
                <a:solidFill>
                  <a:schemeClr val="tx2"/>
                </a:solidFill>
                <a:cs typeface="Arial" pitchFamily="34" charset="0"/>
              </a:rPr>
              <a:t>”)</a:t>
            </a:r>
          </a:p>
          <a:p>
            <a:pPr algn="just">
              <a:buFont typeface="Wingdings" pitchFamily="2" charset="2"/>
              <a:buChar char="Ø"/>
            </a:pPr>
            <a:r>
              <a:rPr lang="it-IT" sz="1500" dirty="0">
                <a:solidFill>
                  <a:schemeClr val="tx2"/>
                </a:solidFill>
                <a:cs typeface="Arial" pitchFamily="34" charset="0"/>
              </a:rPr>
              <a:t>Il Pacchetto ha l’obiettivo di definire il quadro normativo adeguato a dare impulso alla </a:t>
            </a:r>
            <a:r>
              <a:rPr lang="it-IT" sz="1500" b="1" dirty="0">
                <a:solidFill>
                  <a:schemeClr val="tx2"/>
                </a:solidFill>
                <a:cs typeface="Arial" pitchFamily="34" charset="0"/>
              </a:rPr>
              <a:t>trasformazione</a:t>
            </a:r>
            <a:r>
              <a:rPr lang="it-IT" sz="1500" dirty="0">
                <a:solidFill>
                  <a:schemeClr val="tx2"/>
                </a:solidFill>
                <a:cs typeface="Arial" pitchFamily="34" charset="0"/>
              </a:rPr>
              <a:t> del mercato dell’energia europeo. Un ruolo dominante assumono i due obiettivi ambientali a lungo termine in campo energetico: circa il 50% di produzione di energia da </a:t>
            </a:r>
            <a:r>
              <a:rPr lang="it-IT" sz="1500" b="1" dirty="0">
                <a:solidFill>
                  <a:schemeClr val="tx2"/>
                </a:solidFill>
                <a:cs typeface="Arial" pitchFamily="34" charset="0"/>
              </a:rPr>
              <a:t>fonti rinnovabili </a:t>
            </a:r>
            <a:r>
              <a:rPr lang="it-IT" sz="1500" dirty="0">
                <a:solidFill>
                  <a:schemeClr val="tx2"/>
                </a:solidFill>
                <a:cs typeface="Arial" pitchFamily="34" charset="0"/>
              </a:rPr>
              <a:t>entro il 2030 ed </a:t>
            </a:r>
            <a:r>
              <a:rPr lang="it-IT" sz="1500" b="1" dirty="0">
                <a:solidFill>
                  <a:schemeClr val="tx2"/>
                </a:solidFill>
                <a:cs typeface="Arial" pitchFamily="34" charset="0"/>
              </a:rPr>
              <a:t>elettricità a zero emissioni </a:t>
            </a:r>
            <a:r>
              <a:rPr lang="it-IT" sz="1500" dirty="0">
                <a:solidFill>
                  <a:schemeClr val="tx2"/>
                </a:solidFill>
                <a:cs typeface="Arial" pitchFamily="34" charset="0"/>
              </a:rPr>
              <a:t>entro il 2050. In tal senso, la leva principale dell’iniziativa legislativa sono le misure che dovranno adeguare il mercato elettrico al rapido e sempre crescente sviluppo delle fonti rinnovabili e alle nuove tecnologie efficienti.  </a:t>
            </a:r>
          </a:p>
          <a:p>
            <a:pPr algn="just">
              <a:buFont typeface="Wingdings" pitchFamily="2" charset="2"/>
              <a:buChar char="Ø"/>
            </a:pPr>
            <a:r>
              <a:rPr lang="it-IT" sz="1500" dirty="0">
                <a:solidFill>
                  <a:schemeClr val="tx2"/>
                </a:solidFill>
                <a:cs typeface="Arial" pitchFamily="34" charset="0"/>
              </a:rPr>
              <a:t>Il Pacchetto legislativo contiene 8 proposte legislative in 4 ambiti. </a:t>
            </a:r>
          </a:p>
          <a:p>
            <a:pPr algn="just"/>
            <a:r>
              <a:rPr lang="it-IT" sz="1500" dirty="0">
                <a:solidFill>
                  <a:schemeClr val="tx2"/>
                </a:solidFill>
                <a:cs typeface="Arial" pitchFamily="34" charset="0"/>
              </a:rPr>
              <a:t>Mercato elettrico </a:t>
            </a:r>
          </a:p>
          <a:p>
            <a:pPr lvl="1" algn="just"/>
            <a:r>
              <a:rPr lang="it-IT" sz="1100" dirty="0">
                <a:solidFill>
                  <a:schemeClr val="tx2"/>
                </a:solidFill>
                <a:cs typeface="Arial" pitchFamily="34" charset="0"/>
              </a:rPr>
              <a:t>1. Proposta di Direttiva sulle regole comuni del mercato elettrico europeo; </a:t>
            </a:r>
          </a:p>
          <a:p>
            <a:pPr lvl="1" algn="just"/>
            <a:r>
              <a:rPr lang="it-IT" sz="1100" dirty="0">
                <a:solidFill>
                  <a:schemeClr val="tx2"/>
                </a:solidFill>
                <a:cs typeface="Arial" pitchFamily="34" charset="0"/>
              </a:rPr>
              <a:t>2. Proposta di revisione del Regolamento sul mercato elettrico; </a:t>
            </a:r>
          </a:p>
          <a:p>
            <a:pPr lvl="1" algn="just"/>
            <a:r>
              <a:rPr lang="it-IT" sz="1100" dirty="0">
                <a:solidFill>
                  <a:schemeClr val="tx2"/>
                </a:solidFill>
                <a:cs typeface="Arial" pitchFamily="34" charset="0"/>
              </a:rPr>
              <a:t>3. Proposta di Regolamento per la preparazione al rischio nel settore elettrico, che abroga la Direttiva 2005/89/CE; </a:t>
            </a:r>
          </a:p>
          <a:p>
            <a:pPr lvl="1" algn="just"/>
            <a:r>
              <a:rPr lang="it-IT" sz="1100" dirty="0">
                <a:solidFill>
                  <a:schemeClr val="tx2"/>
                </a:solidFill>
                <a:cs typeface="Arial" pitchFamily="34" charset="0"/>
              </a:rPr>
              <a:t>4. Proposta di revisione del Regolamento per l’istituzione dell’agenzia per la cooperazione dei regolatori dell’energia</a:t>
            </a:r>
            <a:r>
              <a:rPr lang="it-IT" sz="1500" dirty="0">
                <a:solidFill>
                  <a:schemeClr val="tx2"/>
                </a:solidFill>
                <a:cs typeface="Arial" pitchFamily="34" charset="0"/>
              </a:rPr>
              <a:t>. </a:t>
            </a:r>
          </a:p>
          <a:p>
            <a:pPr algn="just"/>
            <a:r>
              <a:rPr lang="it-IT" sz="1500" dirty="0">
                <a:solidFill>
                  <a:schemeClr val="tx2"/>
                </a:solidFill>
                <a:cs typeface="Arial" pitchFamily="34" charset="0"/>
              </a:rPr>
              <a:t>Fonti Rinnovabili </a:t>
            </a:r>
          </a:p>
          <a:p>
            <a:pPr lvl="1" algn="just"/>
            <a:r>
              <a:rPr lang="it-IT" sz="1100" dirty="0">
                <a:solidFill>
                  <a:schemeClr val="tx2"/>
                </a:solidFill>
                <a:cs typeface="Arial" pitchFamily="34" charset="0"/>
              </a:rPr>
              <a:t>5. Proposta di revisione della Direttiva 2009/28/CE sulle Fonti Rinnovabili. </a:t>
            </a:r>
          </a:p>
          <a:p>
            <a:pPr algn="just"/>
            <a:r>
              <a:rPr lang="it-IT" sz="1500" dirty="0">
                <a:solidFill>
                  <a:schemeClr val="tx2"/>
                </a:solidFill>
                <a:cs typeface="Arial" pitchFamily="34" charset="0"/>
              </a:rPr>
              <a:t>Efficienza Energetica </a:t>
            </a:r>
          </a:p>
          <a:p>
            <a:pPr lvl="1" algn="just"/>
            <a:r>
              <a:rPr lang="it-IT" sz="1100" dirty="0">
                <a:solidFill>
                  <a:schemeClr val="tx2"/>
                </a:solidFill>
                <a:cs typeface="Arial" pitchFamily="34" charset="0"/>
              </a:rPr>
              <a:t>6. Proposta di revisione della Direttiva 2012/27/CE sull’Efficienza Energetica; </a:t>
            </a:r>
          </a:p>
          <a:p>
            <a:pPr lvl="1" algn="just"/>
            <a:r>
              <a:rPr lang="it-IT" sz="1100" dirty="0">
                <a:solidFill>
                  <a:schemeClr val="tx2"/>
                </a:solidFill>
                <a:cs typeface="Arial" pitchFamily="34" charset="0"/>
              </a:rPr>
              <a:t>7. Proposta di revisione della Direttiva 2010/31/CE sulla Prestazione Energetica nell’Edilizia (accompagnata da una Iniziativa Europea per l’Edilizia). </a:t>
            </a:r>
          </a:p>
          <a:p>
            <a:pPr algn="just"/>
            <a:r>
              <a:rPr lang="it-IT" sz="1500" dirty="0" err="1">
                <a:solidFill>
                  <a:schemeClr val="tx2"/>
                </a:solidFill>
                <a:cs typeface="Arial" pitchFamily="34" charset="0"/>
              </a:rPr>
              <a:t>Governance</a:t>
            </a:r>
            <a:r>
              <a:rPr lang="it-IT" sz="1500" dirty="0">
                <a:solidFill>
                  <a:schemeClr val="tx2"/>
                </a:solidFill>
                <a:cs typeface="Arial" pitchFamily="34" charset="0"/>
              </a:rPr>
              <a:t> </a:t>
            </a:r>
          </a:p>
          <a:p>
            <a:pPr lvl="1" algn="just"/>
            <a:r>
              <a:rPr lang="it-IT" sz="1100" dirty="0">
                <a:solidFill>
                  <a:schemeClr val="tx2"/>
                </a:solidFill>
                <a:cs typeface="Arial" pitchFamily="34" charset="0"/>
              </a:rPr>
              <a:t>8. Proposta di Regolamento sulla </a:t>
            </a:r>
            <a:r>
              <a:rPr lang="it-IT" sz="1100" dirty="0" err="1">
                <a:solidFill>
                  <a:schemeClr val="tx2"/>
                </a:solidFill>
                <a:cs typeface="Arial" pitchFamily="34" charset="0"/>
              </a:rPr>
              <a:t>Governance</a:t>
            </a:r>
            <a:r>
              <a:rPr lang="it-IT" sz="1100" dirty="0">
                <a:solidFill>
                  <a:schemeClr val="tx2"/>
                </a:solidFill>
                <a:cs typeface="Arial" pitchFamily="34" charset="0"/>
              </a:rPr>
              <a:t> dell’Unione dell’Energia</a:t>
            </a:r>
            <a:r>
              <a:rPr lang="it-IT" sz="1500" dirty="0">
                <a:solidFill>
                  <a:schemeClr val="tx2"/>
                </a:solidFill>
                <a:cs typeface="Arial" pitchFamily="34" charset="0"/>
              </a:rPr>
              <a:t>. </a:t>
            </a:r>
          </a:p>
        </p:txBody>
      </p:sp>
      <p:sp>
        <p:nvSpPr>
          <p:cNvPr id="4100" name="Segnaposto numero diapositiva 3"/>
          <p:cNvSpPr>
            <a:spLocks noGrp="1"/>
          </p:cNvSpPr>
          <p:nvPr>
            <p:ph type="sldNum" sz="quarter" idx="12"/>
          </p:nvPr>
        </p:nvSpPr>
        <p:spPr bwMode="auto">
          <a:noFill/>
          <a:ln>
            <a:miter lim="800000"/>
            <a:headEnd/>
            <a:tailEnd/>
          </a:ln>
        </p:spPr>
        <p:txBody>
          <a:bodyPr/>
          <a:lstStyle/>
          <a:p>
            <a:fld id="{5EBBAD1F-FC97-4927-85CD-ACA9041D40C3}" type="slidenum">
              <a:rPr lang="it-IT" altLang="it-IT" smtClean="0">
                <a:cs typeface="Arial" charset="0"/>
              </a:rPr>
              <a:pPr/>
              <a:t>2</a:t>
            </a:fld>
            <a:endParaRPr lang="it-IT" altLang="it-IT">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468313" y="333375"/>
            <a:ext cx="8147050" cy="561975"/>
          </a:xfrm>
        </p:spPr>
        <p:txBody>
          <a:bodyPr/>
          <a:lstStyle/>
          <a:p>
            <a:r>
              <a:rPr lang="it-IT" sz="2000" b="1" cap="all" dirty="0">
                <a:solidFill>
                  <a:srgbClr val="FF0000"/>
                </a:solidFill>
              </a:rPr>
              <a:t>Pacchetto legislativo “Energia pulita per tutti gli europei”/2 </a:t>
            </a:r>
            <a:br>
              <a:rPr lang="it-IT" sz="2000" b="1" cap="all" dirty="0">
                <a:solidFill>
                  <a:srgbClr val="FF0000"/>
                </a:solidFill>
              </a:rPr>
            </a:br>
            <a:br>
              <a:rPr lang="it-IT" sz="2000" b="1" cap="all" dirty="0"/>
            </a:br>
            <a:endParaRPr lang="it-IT" sz="2000" cap="all" dirty="0"/>
          </a:p>
        </p:txBody>
      </p:sp>
      <p:sp>
        <p:nvSpPr>
          <p:cNvPr id="6147" name="Segnaposto contenuto 2"/>
          <p:cNvSpPr>
            <a:spLocks noGrp="1"/>
          </p:cNvSpPr>
          <p:nvPr>
            <p:ph idx="1"/>
          </p:nvPr>
        </p:nvSpPr>
        <p:spPr>
          <a:xfrm>
            <a:off x="468313" y="620713"/>
            <a:ext cx="8229600" cy="5173662"/>
          </a:xfrm>
        </p:spPr>
        <p:txBody>
          <a:bodyPr/>
          <a:lstStyle/>
          <a:p>
            <a:pPr algn="just">
              <a:buFont typeface="Wingdings" pitchFamily="2" charset="2"/>
              <a:buChar char="Ø"/>
              <a:defRPr/>
            </a:pPr>
            <a:r>
              <a:rPr lang="it-IT" sz="1400" dirty="0">
                <a:solidFill>
                  <a:schemeClr val="tx2"/>
                </a:solidFill>
              </a:rPr>
              <a:t>Secondo la Commissione UE, a partire dal 2021 il pacchetto di proposte legislative dovrebbe mobilitare </a:t>
            </a:r>
            <a:r>
              <a:rPr lang="it-IT" sz="1400" b="1" dirty="0">
                <a:solidFill>
                  <a:schemeClr val="tx2"/>
                </a:solidFill>
              </a:rPr>
              <a:t>177 miliardi di Euro l’anno di investimenti </a:t>
            </a:r>
            <a:r>
              <a:rPr lang="it-IT" sz="1400" dirty="0">
                <a:solidFill>
                  <a:schemeClr val="tx2"/>
                </a:solidFill>
              </a:rPr>
              <a:t>pubblici e privati e generare un aumento del PIL di 1% nel prossimo decennio, accanto alla creazione di </a:t>
            </a:r>
            <a:r>
              <a:rPr lang="it-IT" sz="1400" b="1" dirty="0">
                <a:solidFill>
                  <a:schemeClr val="tx2"/>
                </a:solidFill>
              </a:rPr>
              <a:t>900.000 posti di lavoro</a:t>
            </a:r>
            <a:r>
              <a:rPr lang="it-IT" sz="1400" dirty="0">
                <a:solidFill>
                  <a:schemeClr val="tx2"/>
                </a:solidFill>
              </a:rPr>
              <a:t>. Inoltre, consentirà di diminuire l’intensità di carbonio dell’economia europea del 57% entro il 2030, con le fonti rinnovabili che dovranno rappresentare circa il 50% del mix energetico europeo. </a:t>
            </a:r>
          </a:p>
          <a:p>
            <a:pPr algn="just">
              <a:buFont typeface="Wingdings" pitchFamily="2" charset="2"/>
              <a:buChar char="Ø"/>
              <a:defRPr/>
            </a:pPr>
            <a:r>
              <a:rPr lang="it-IT" sz="1400" dirty="0">
                <a:solidFill>
                  <a:schemeClr val="tx2"/>
                </a:solidFill>
              </a:rPr>
              <a:t>Delle misure </a:t>
            </a:r>
            <a:r>
              <a:rPr lang="it-IT" sz="1400" b="1" dirty="0">
                <a:solidFill>
                  <a:schemeClr val="tx2"/>
                </a:solidFill>
              </a:rPr>
              <a:t>dovranno beneficiare tutti i consumatori</a:t>
            </a:r>
            <a:r>
              <a:rPr lang="it-IT" sz="1400" dirty="0">
                <a:solidFill>
                  <a:schemeClr val="tx2"/>
                </a:solidFill>
              </a:rPr>
              <a:t>, ai quali dovrà essere garantito l’accesso a un’energia più sicura, più pulita e più competitiva, secondo gli obiettivi dell’Unione dell’Energia. Il Pacchetto di proposte legislative ha tre obiettivi: </a:t>
            </a:r>
          </a:p>
          <a:p>
            <a:pPr lvl="1" algn="just">
              <a:defRPr/>
            </a:pPr>
            <a:r>
              <a:rPr lang="it-IT" sz="1200" dirty="0">
                <a:solidFill>
                  <a:schemeClr val="tx2"/>
                </a:solidFill>
              </a:rPr>
              <a:t>mettere l’efficienza energetica al primo posto </a:t>
            </a:r>
          </a:p>
          <a:p>
            <a:pPr lvl="1" algn="just">
              <a:defRPr/>
            </a:pPr>
            <a:r>
              <a:rPr lang="it-IT" sz="1200" dirty="0">
                <a:solidFill>
                  <a:schemeClr val="tx2"/>
                </a:solidFill>
              </a:rPr>
              <a:t>conseguire la leadership a livello globale nelle fonti rinnovabili </a:t>
            </a:r>
          </a:p>
          <a:p>
            <a:pPr lvl="1" algn="just">
              <a:defRPr/>
            </a:pPr>
            <a:r>
              <a:rPr lang="it-IT" sz="1200" dirty="0">
                <a:solidFill>
                  <a:schemeClr val="tx2"/>
                </a:solidFill>
              </a:rPr>
              <a:t>offrire un patto equo ai consumatori </a:t>
            </a:r>
          </a:p>
          <a:p>
            <a:pPr algn="just">
              <a:buFont typeface="Wingdings" pitchFamily="2" charset="2"/>
              <a:buChar char="Ø"/>
              <a:defRPr/>
            </a:pPr>
            <a:r>
              <a:rPr lang="it-IT" sz="1400" dirty="0">
                <a:solidFill>
                  <a:schemeClr val="tx2"/>
                </a:solidFill>
              </a:rPr>
              <a:t>Efficienza energetica al primo posto. </a:t>
            </a:r>
          </a:p>
          <a:p>
            <a:pPr lvl="1" algn="just">
              <a:defRPr/>
            </a:pPr>
            <a:r>
              <a:rPr lang="it-IT" sz="1200" dirty="0">
                <a:solidFill>
                  <a:schemeClr val="tx2"/>
                </a:solidFill>
              </a:rPr>
              <a:t>Lo scorso novembre il Parlamento europeo ha votato la nuova direttiva efficienza energetica che prevede il nuovo target al 2030: -32,5% dei consumi energetici primari/finali a livello UE, molto più ambizioso di quanto inizialmente proposto</a:t>
            </a:r>
            <a:r>
              <a:rPr lang="it-IT" sz="1400" dirty="0">
                <a:solidFill>
                  <a:schemeClr val="tx2"/>
                </a:solidFill>
              </a:rPr>
              <a:t>.</a:t>
            </a:r>
          </a:p>
          <a:p>
            <a:pPr algn="just">
              <a:buFont typeface="Wingdings" pitchFamily="2" charset="2"/>
              <a:buChar char="Ø"/>
              <a:defRPr/>
            </a:pPr>
            <a:r>
              <a:rPr lang="it-IT" sz="1400" dirty="0">
                <a:solidFill>
                  <a:schemeClr val="tx2"/>
                </a:solidFill>
              </a:rPr>
              <a:t>Leadership nelle fonti rinnovabili. </a:t>
            </a:r>
          </a:p>
          <a:p>
            <a:pPr lvl="1">
              <a:defRPr/>
            </a:pPr>
            <a:r>
              <a:rPr lang="it-IT" sz="1200" dirty="0">
                <a:solidFill>
                  <a:schemeClr val="tx2"/>
                </a:solidFill>
              </a:rPr>
              <a:t>Le fonti rinnovabili occupano circa 1.100.000 persone nell’UE. La nuova Direttiva sulle RES approvata dal Parlamento Europeo a novembre 2018 – prevede un target al 2030 del 32% di quota rinnovabili nel consumo finale lordo di energia a livello UE. </a:t>
            </a:r>
          </a:p>
          <a:p>
            <a:pPr>
              <a:buFont typeface="Wingdings" pitchFamily="2" charset="2"/>
              <a:buChar char="Ø"/>
              <a:defRPr/>
            </a:pPr>
            <a:r>
              <a:rPr lang="it-IT" sz="1400" dirty="0">
                <a:solidFill>
                  <a:schemeClr val="tx2"/>
                </a:solidFill>
              </a:rPr>
              <a:t>Un patto equo per i consumatori.  </a:t>
            </a:r>
          </a:p>
          <a:p>
            <a:pPr marL="450850" lvl="1" indent="-1588">
              <a:buFont typeface="Calibri" pitchFamily="34" charset="0"/>
              <a:buChar char="⁻"/>
              <a:defRPr/>
            </a:pPr>
            <a:r>
              <a:rPr lang="it-IT" sz="1400" dirty="0">
                <a:solidFill>
                  <a:schemeClr val="tx2"/>
                </a:solidFill>
              </a:rPr>
              <a:t>	La Commissione UE propone di riformare il mercato energetico per conferire più potere ai consumatori nelle loro scelte energetiche. Secondo la Commissione UE, per le industrie, tali riforme dovrebbero tradursi in una maggiore competitività. </a:t>
            </a:r>
            <a:endParaRPr lang="it-IT" sz="1400" dirty="0"/>
          </a:p>
        </p:txBody>
      </p:sp>
      <p:sp>
        <p:nvSpPr>
          <p:cNvPr id="6148" name="Segnaposto numero diapositiva 3"/>
          <p:cNvSpPr>
            <a:spLocks noGrp="1"/>
          </p:cNvSpPr>
          <p:nvPr>
            <p:ph type="sldNum" sz="quarter" idx="12"/>
          </p:nvPr>
        </p:nvSpPr>
        <p:spPr bwMode="auto">
          <a:noFill/>
          <a:ln>
            <a:miter lim="800000"/>
            <a:headEnd/>
            <a:tailEnd/>
          </a:ln>
        </p:spPr>
        <p:txBody>
          <a:bodyPr/>
          <a:lstStyle/>
          <a:p>
            <a:fld id="{F2CAED9F-C918-4878-B0A4-D6D5BAE5CD97}" type="slidenum">
              <a:rPr lang="it-IT" altLang="it-IT" smtClean="0">
                <a:cs typeface="Arial" charset="0"/>
              </a:rPr>
              <a:pPr/>
              <a:t>3</a:t>
            </a:fld>
            <a:endParaRPr lang="it-IT" altLang="it-IT">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a:xfrm>
            <a:off x="755576" y="339725"/>
            <a:ext cx="8147050" cy="561975"/>
          </a:xfrm>
        </p:spPr>
        <p:txBody>
          <a:bodyPr/>
          <a:lstStyle/>
          <a:p>
            <a:r>
              <a:rPr lang="it-IT" sz="2000" b="1" cap="all" dirty="0">
                <a:solidFill>
                  <a:srgbClr val="FF0000"/>
                </a:solidFill>
              </a:rPr>
              <a:t>Direttiva (UE) </a:t>
            </a:r>
            <a:r>
              <a:rPr lang="it-IT" sz="2000" b="1" dirty="0">
                <a:solidFill>
                  <a:srgbClr val="FF0000"/>
                </a:solidFill>
                <a:latin typeface="Arial" pitchFamily="34" charset="0"/>
                <a:cs typeface="Arial" pitchFamily="34" charset="0"/>
              </a:rPr>
              <a:t>2018/844</a:t>
            </a:r>
            <a:br>
              <a:rPr lang="it-IT" sz="2000" b="1" dirty="0">
                <a:solidFill>
                  <a:srgbClr val="FF0000"/>
                </a:solidFill>
              </a:rPr>
            </a:br>
            <a:endParaRPr lang="it-IT" sz="2000" dirty="0">
              <a:solidFill>
                <a:srgbClr val="FF0000"/>
              </a:solidFill>
            </a:endParaRPr>
          </a:p>
        </p:txBody>
      </p:sp>
      <p:sp>
        <p:nvSpPr>
          <p:cNvPr id="8195" name="Segnaposto contenuto 2"/>
          <p:cNvSpPr>
            <a:spLocks noGrp="1"/>
          </p:cNvSpPr>
          <p:nvPr>
            <p:ph idx="1"/>
          </p:nvPr>
        </p:nvSpPr>
        <p:spPr>
          <a:xfrm>
            <a:off x="468313" y="620713"/>
            <a:ext cx="8229600" cy="5173662"/>
          </a:xfrm>
        </p:spPr>
        <p:txBody>
          <a:bodyPr/>
          <a:lstStyle/>
          <a:p>
            <a:pPr algn="just">
              <a:buFont typeface="Wingdings" pitchFamily="2" charset="2"/>
              <a:buChar char="Ø"/>
            </a:pPr>
            <a:r>
              <a:rPr lang="it-IT" sz="1400" dirty="0">
                <a:solidFill>
                  <a:schemeClr val="tx2"/>
                </a:solidFill>
              </a:rPr>
              <a:t>La Direttiva sulla </a:t>
            </a:r>
            <a:r>
              <a:rPr lang="it-IT" sz="1400" b="1" dirty="0">
                <a:solidFill>
                  <a:schemeClr val="tx2"/>
                </a:solidFill>
              </a:rPr>
              <a:t>prestazione energetica degli edifici </a:t>
            </a:r>
            <a:r>
              <a:rPr lang="it-IT" sz="1400" dirty="0">
                <a:solidFill>
                  <a:schemeClr val="tx2"/>
                </a:solidFill>
              </a:rPr>
              <a:t>(EPBD), il primo degli otto dossier del pacchetto Energia pulita ad essere adottato è entrata in vigore </a:t>
            </a:r>
            <a:r>
              <a:rPr lang="it-IT" sz="1400" b="1" dirty="0">
                <a:solidFill>
                  <a:schemeClr val="tx2"/>
                </a:solidFill>
              </a:rPr>
              <a:t>il 9 luglio 2018 </a:t>
            </a:r>
            <a:r>
              <a:rPr lang="it-IT" sz="1400" dirty="0">
                <a:solidFill>
                  <a:schemeClr val="tx2"/>
                </a:solidFill>
              </a:rPr>
              <a:t>e prevede, tra le maggiori novità: </a:t>
            </a:r>
          </a:p>
          <a:p>
            <a:pPr lvl="1" algn="just"/>
            <a:r>
              <a:rPr lang="it-IT" sz="1400" dirty="0">
                <a:solidFill>
                  <a:schemeClr val="tx2"/>
                </a:solidFill>
              </a:rPr>
              <a:t>Obbligo di migliorare la prestazione energetica di edifici nuovi e esistenti;</a:t>
            </a:r>
          </a:p>
          <a:p>
            <a:pPr lvl="1" algn="just"/>
            <a:r>
              <a:rPr lang="it-IT" sz="1400" dirty="0">
                <a:solidFill>
                  <a:schemeClr val="tx2"/>
                </a:solidFill>
              </a:rPr>
              <a:t>Sostegno allo sviluppo di infrastrutture di ricarica per veicoli elettrici;</a:t>
            </a:r>
          </a:p>
          <a:p>
            <a:pPr lvl="1" algn="just"/>
            <a:r>
              <a:rPr lang="it-IT" sz="1400" dirty="0">
                <a:solidFill>
                  <a:schemeClr val="tx2"/>
                </a:solidFill>
              </a:rPr>
              <a:t>Strategie nazionali di ristrutturazione degli immobili e indicatori d’intelligenza.</a:t>
            </a:r>
          </a:p>
          <a:p>
            <a:pPr algn="just">
              <a:buFont typeface="Wingdings" pitchFamily="2" charset="2"/>
              <a:buChar char="Ø"/>
            </a:pPr>
            <a:r>
              <a:rPr lang="it-IT" sz="1400" dirty="0">
                <a:solidFill>
                  <a:schemeClr val="tx2"/>
                </a:solidFill>
              </a:rPr>
              <a:t>La Direttiva impone agli Stati membri di elaborare </a:t>
            </a:r>
            <a:r>
              <a:rPr lang="it-IT" sz="1400" b="1" dirty="0">
                <a:solidFill>
                  <a:schemeClr val="tx2"/>
                </a:solidFill>
              </a:rPr>
              <a:t>strategie</a:t>
            </a:r>
            <a:r>
              <a:rPr lang="it-IT" sz="1400" dirty="0">
                <a:solidFill>
                  <a:schemeClr val="tx2"/>
                </a:solidFill>
              </a:rPr>
              <a:t> </a:t>
            </a:r>
            <a:r>
              <a:rPr lang="it-IT" sz="1400" b="1" dirty="0">
                <a:solidFill>
                  <a:schemeClr val="tx2"/>
                </a:solidFill>
              </a:rPr>
              <a:t>a lungo termine</a:t>
            </a:r>
            <a:r>
              <a:rPr lang="it-IT" sz="1400" dirty="0">
                <a:solidFill>
                  <a:schemeClr val="tx2"/>
                </a:solidFill>
              </a:rPr>
              <a:t> per sostenere la ristrutturazione di edifici residenziali e non residenziali, sia pubblici che privati, al fine di ottenere la riduzione delle emissioni nell’UE dell’80-85% rispetto ai livelli del 1990. Le strategie nazionali seguiranno tabelle di marcia per raggiungere l’obiettivo di un parco  immobiliare fortemente </a:t>
            </a:r>
            <a:r>
              <a:rPr lang="it-IT" sz="1400" dirty="0" err="1">
                <a:solidFill>
                  <a:schemeClr val="tx2"/>
                </a:solidFill>
              </a:rPr>
              <a:t>decarbonizzato</a:t>
            </a:r>
            <a:r>
              <a:rPr lang="it-IT" sz="1400" dirty="0">
                <a:solidFill>
                  <a:schemeClr val="tx2"/>
                </a:solidFill>
              </a:rPr>
              <a:t> entro il 2050, con tappe intermedie per il 2030 e il 2040.</a:t>
            </a:r>
          </a:p>
          <a:p>
            <a:pPr algn="just">
              <a:buFont typeface="Wingdings" pitchFamily="2" charset="2"/>
              <a:buChar char="Ø"/>
            </a:pPr>
            <a:r>
              <a:rPr lang="it-IT" sz="1400" dirty="0">
                <a:solidFill>
                  <a:schemeClr val="tx2"/>
                </a:solidFill>
              </a:rPr>
              <a:t>Verrà facilitata la trasformazione efficace in termini di costi degli edifici esistenti in </a:t>
            </a:r>
            <a:r>
              <a:rPr lang="it-IT" sz="1400" b="1" dirty="0">
                <a:solidFill>
                  <a:schemeClr val="tx2"/>
                </a:solidFill>
              </a:rPr>
              <a:t>edifici a energia quasi zero</a:t>
            </a:r>
            <a:r>
              <a:rPr lang="it-IT" sz="1400" dirty="0">
                <a:solidFill>
                  <a:schemeClr val="tx2"/>
                </a:solidFill>
              </a:rPr>
              <a:t> attraverso una rassegna del parco immobiliare nazionale, azioni volte ad incentivare le ristrutturazioni “profonde ed efficaci” degli edifici, a promuovere le tecnologie intelligenti ed edifici e comunità interconnessi,  nonché le competenze e la formazione nei settori dell’edilizia e dell’efficienza energetica.</a:t>
            </a:r>
          </a:p>
          <a:p>
            <a:pPr>
              <a:buFont typeface="Wingdings" pitchFamily="2" charset="2"/>
              <a:buChar char="Ø"/>
            </a:pPr>
            <a:r>
              <a:rPr lang="it-IT" sz="1400" dirty="0">
                <a:solidFill>
                  <a:schemeClr val="tx2"/>
                </a:solidFill>
              </a:rPr>
              <a:t>Con la nuova Direttiva viene inoltre ampliata la definizione di </a:t>
            </a:r>
            <a:r>
              <a:rPr lang="it-IT" sz="1400" b="1" dirty="0">
                <a:solidFill>
                  <a:schemeClr val="tx2"/>
                </a:solidFill>
              </a:rPr>
              <a:t>sistema tecnico per l’edilizia </a:t>
            </a:r>
            <a:r>
              <a:rPr lang="it-IT" sz="1400" dirty="0">
                <a:solidFill>
                  <a:schemeClr val="tx2"/>
                </a:solidFill>
              </a:rPr>
              <a:t>per includere l’automazione e il controllo, la produzione di energia elettrica in loco o una combinazione degli stessi, compresi i sistemi che sfruttano energie da fonti rinnovabili, introducendo l’indicatore di predisposizione negli edifici all’intelligenza. </a:t>
            </a:r>
          </a:p>
          <a:p>
            <a:pPr>
              <a:buFont typeface="Wingdings" pitchFamily="2" charset="2"/>
              <a:buChar char="Ø"/>
            </a:pPr>
            <a:r>
              <a:rPr lang="it-IT" sz="1400" dirty="0">
                <a:solidFill>
                  <a:schemeClr val="tx2"/>
                </a:solidFill>
              </a:rPr>
              <a:t>Spazio anche alle </a:t>
            </a:r>
            <a:r>
              <a:rPr lang="it-IT" sz="1400" b="1" dirty="0">
                <a:solidFill>
                  <a:schemeClr val="tx2"/>
                </a:solidFill>
              </a:rPr>
              <a:t>e-</a:t>
            </a:r>
            <a:r>
              <a:rPr lang="it-IT" sz="1400" b="1" dirty="0" err="1">
                <a:solidFill>
                  <a:schemeClr val="tx2"/>
                </a:solidFill>
              </a:rPr>
              <a:t>cars</a:t>
            </a:r>
            <a:r>
              <a:rPr lang="it-IT" sz="1400" dirty="0">
                <a:solidFill>
                  <a:schemeClr val="tx2"/>
                </a:solidFill>
              </a:rPr>
              <a:t> per favorire lo sviluppo della mobilità elettrica, prevedendo l'inserimento di infrastrutture per la ricarica delle auto elettriche sia nei nuovi edifici che in quelli soggetti ad importanti ristrutturazioni.</a:t>
            </a:r>
          </a:p>
          <a:p>
            <a:pPr>
              <a:buFont typeface="Wingdings" pitchFamily="2" charset="2"/>
              <a:buChar char="Ø"/>
            </a:pPr>
            <a:r>
              <a:rPr lang="it-IT" sz="1400" dirty="0">
                <a:solidFill>
                  <a:schemeClr val="tx2"/>
                </a:solidFill>
              </a:rPr>
              <a:t> I Paesi UE dovranno </a:t>
            </a:r>
            <a:r>
              <a:rPr lang="it-IT" sz="1400" b="1" dirty="0">
                <a:solidFill>
                  <a:schemeClr val="tx2"/>
                </a:solidFill>
              </a:rPr>
              <a:t>recepire la direttiva entro il 10 marzo 2020.</a:t>
            </a:r>
            <a:br>
              <a:rPr lang="it-IT" sz="1400" dirty="0">
                <a:solidFill>
                  <a:schemeClr val="tx2"/>
                </a:solidFill>
              </a:rPr>
            </a:br>
            <a:endParaRPr lang="it-IT" sz="1400" dirty="0">
              <a:solidFill>
                <a:schemeClr val="tx2"/>
              </a:solidFill>
            </a:endParaRPr>
          </a:p>
        </p:txBody>
      </p:sp>
      <p:sp>
        <p:nvSpPr>
          <p:cNvPr id="8196" name="Segnaposto numero diapositiva 3"/>
          <p:cNvSpPr>
            <a:spLocks noGrp="1"/>
          </p:cNvSpPr>
          <p:nvPr>
            <p:ph type="sldNum" sz="quarter" idx="12"/>
          </p:nvPr>
        </p:nvSpPr>
        <p:spPr bwMode="auto">
          <a:noFill/>
          <a:ln>
            <a:miter lim="800000"/>
            <a:headEnd/>
            <a:tailEnd/>
          </a:ln>
        </p:spPr>
        <p:txBody>
          <a:bodyPr/>
          <a:lstStyle/>
          <a:p>
            <a:fld id="{4C4E7092-78F2-41B2-B092-5C86DF788387}" type="slidenum">
              <a:rPr lang="it-IT" altLang="it-IT" smtClean="0">
                <a:cs typeface="Arial" charset="0"/>
              </a:rPr>
              <a:pPr/>
              <a:t>4</a:t>
            </a:fld>
            <a:endParaRPr lang="it-IT" altLang="it-IT">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title"/>
          </p:nvPr>
        </p:nvSpPr>
        <p:spPr>
          <a:xfrm>
            <a:off x="468313" y="188913"/>
            <a:ext cx="8147050" cy="561975"/>
          </a:xfrm>
        </p:spPr>
        <p:txBody>
          <a:bodyPr/>
          <a:lstStyle/>
          <a:p>
            <a:r>
              <a:rPr lang="it-IT" sz="2100" b="1" cap="all" dirty="0">
                <a:solidFill>
                  <a:srgbClr val="FF0000"/>
                </a:solidFill>
                <a:latin typeface="Arial" pitchFamily="34" charset="0"/>
                <a:cs typeface="Arial" pitchFamily="34" charset="0"/>
              </a:rPr>
              <a:t>Direttiva</a:t>
            </a:r>
            <a:r>
              <a:rPr lang="it-IT" sz="2000" b="1" cap="all" dirty="0"/>
              <a:t> </a:t>
            </a:r>
            <a:r>
              <a:rPr lang="it-IT" sz="2100" b="1" cap="all" dirty="0">
                <a:solidFill>
                  <a:srgbClr val="FF0000"/>
                </a:solidFill>
                <a:latin typeface="Arial" pitchFamily="34" charset="0"/>
                <a:cs typeface="Arial" pitchFamily="34" charset="0"/>
              </a:rPr>
              <a:t>EED</a:t>
            </a:r>
            <a:br>
              <a:rPr lang="it-IT" sz="2000" b="1" cap="all" dirty="0"/>
            </a:br>
            <a:endParaRPr lang="it-IT" sz="2000" cap="all" dirty="0"/>
          </a:p>
        </p:txBody>
      </p:sp>
      <p:sp>
        <p:nvSpPr>
          <p:cNvPr id="9219" name="Segnaposto contenuto 2"/>
          <p:cNvSpPr>
            <a:spLocks noGrp="1"/>
          </p:cNvSpPr>
          <p:nvPr>
            <p:ph idx="1"/>
          </p:nvPr>
        </p:nvSpPr>
        <p:spPr>
          <a:xfrm>
            <a:off x="468313" y="620713"/>
            <a:ext cx="8229600" cy="5173662"/>
          </a:xfrm>
        </p:spPr>
        <p:txBody>
          <a:bodyPr/>
          <a:lstStyle/>
          <a:p>
            <a:pPr algn="just">
              <a:buFont typeface="Wingdings" pitchFamily="2" charset="2"/>
              <a:buChar char="Ø"/>
            </a:pPr>
            <a:r>
              <a:rPr lang="it-IT" sz="1500" dirty="0">
                <a:solidFill>
                  <a:schemeClr val="tx2"/>
                </a:solidFill>
              </a:rPr>
              <a:t>Il 21 dicembre 2018 è stato pubblicato in Gazzetta Ufficiale UE il testo definitivo della Direttiva sull’efficienza energetica (cd EED). La nuova Direttiva vede il focus puntato su:</a:t>
            </a:r>
          </a:p>
          <a:p>
            <a:pPr algn="just">
              <a:buFont typeface="Wingdings" pitchFamily="2" charset="2"/>
              <a:buChar char="Ø"/>
            </a:pPr>
            <a:r>
              <a:rPr lang="it-IT" sz="1500" b="1" dirty="0">
                <a:solidFill>
                  <a:schemeClr val="tx2"/>
                </a:solidFill>
              </a:rPr>
              <a:t>Target</a:t>
            </a:r>
            <a:r>
              <a:rPr lang="it-IT" sz="1500" dirty="0">
                <a:solidFill>
                  <a:schemeClr val="tx2"/>
                </a:solidFill>
              </a:rPr>
              <a:t>: l’obiettivo di risparmio energetico al 2030 deve consentire agli Stati membri di mettere in atto misure in grado di massimizzare l’efficacia degli interventi al minor costo. L'efficienza energetica nell'UE dovrebbe essere migliorata del 32,5% entro il 2030. L'obiettivo sull'efficienza energetica è indicativo e sarà rivisto, insieme a quello sulle fonti rinnovabili entro il 2023, quando potrà solo essere innalzato, non abbassato. </a:t>
            </a:r>
          </a:p>
          <a:p>
            <a:pPr marL="342900" lvl="2" indent="-342900" algn="just">
              <a:buFont typeface="Wingdings" pitchFamily="2" charset="2"/>
              <a:buChar char="Ø"/>
            </a:pPr>
            <a:r>
              <a:rPr lang="it-IT" sz="1500" dirty="0">
                <a:solidFill>
                  <a:schemeClr val="tx2"/>
                </a:solidFill>
              </a:rPr>
              <a:t>È risultato fondamentale che </a:t>
            </a:r>
            <a:r>
              <a:rPr lang="it-IT" sz="1500" b="1" dirty="0">
                <a:solidFill>
                  <a:schemeClr val="tx2"/>
                </a:solidFill>
              </a:rPr>
              <a:t>l’obiettivo</a:t>
            </a:r>
            <a:r>
              <a:rPr lang="it-IT" sz="1500" dirty="0">
                <a:solidFill>
                  <a:schemeClr val="tx2"/>
                </a:solidFill>
              </a:rPr>
              <a:t> sia rimasto, come auspicato, vincolante solo a livello europeo, così da garantire il miglior rapporto costo-efficacia in base alle specificità dei  sistemi nazionali.</a:t>
            </a:r>
          </a:p>
          <a:p>
            <a:pPr algn="just">
              <a:buFont typeface="Wingdings" pitchFamily="2" charset="2"/>
              <a:buChar char="Ø"/>
            </a:pPr>
            <a:r>
              <a:rPr lang="it-IT" sz="1500" dirty="0">
                <a:solidFill>
                  <a:schemeClr val="tx2"/>
                </a:solidFill>
              </a:rPr>
              <a:t>Viene introdotto l’obbligo per gli Stati membri di ottenere </a:t>
            </a:r>
            <a:r>
              <a:rPr lang="it-IT" sz="1500" b="1" dirty="0">
                <a:solidFill>
                  <a:schemeClr val="tx2"/>
                </a:solidFill>
              </a:rPr>
              <a:t>nuovi</a:t>
            </a:r>
            <a:r>
              <a:rPr lang="it-IT" sz="1500" dirty="0">
                <a:solidFill>
                  <a:schemeClr val="tx2"/>
                </a:solidFill>
              </a:rPr>
              <a:t> risparmi energetici annuali dello 0,8% nel periodo 2021-2030, anche se si accorda agli Stati membri una certa flessibilità per il modo in cui rispettare questi obblighi.</a:t>
            </a:r>
          </a:p>
          <a:p>
            <a:pPr algn="just">
              <a:buFont typeface="Wingdings" pitchFamily="2" charset="2"/>
              <a:buChar char="Ø"/>
            </a:pPr>
            <a:r>
              <a:rPr lang="it-IT" sz="1500" dirty="0">
                <a:solidFill>
                  <a:schemeClr val="tx2"/>
                </a:solidFill>
              </a:rPr>
              <a:t>Viene prorogato l'obbligo annuale di risparmio energetico oltre il 2020, misura che attirerà gli investimenti pubblici e privati;</a:t>
            </a:r>
          </a:p>
          <a:p>
            <a:pPr algn="just">
              <a:buFont typeface="Wingdings" pitchFamily="2" charset="2"/>
              <a:buChar char="Ø"/>
            </a:pPr>
            <a:r>
              <a:rPr lang="it-IT" sz="1500" dirty="0">
                <a:solidFill>
                  <a:schemeClr val="tx2"/>
                </a:solidFill>
              </a:rPr>
              <a:t>I </a:t>
            </a:r>
            <a:r>
              <a:rPr lang="it-IT" sz="1500" b="1" dirty="0">
                <a:solidFill>
                  <a:schemeClr val="tx2"/>
                </a:solidFill>
              </a:rPr>
              <a:t>consumatori</a:t>
            </a:r>
            <a:r>
              <a:rPr lang="it-IT" sz="1500" dirty="0">
                <a:solidFill>
                  <a:schemeClr val="tx2"/>
                </a:solidFill>
              </a:rPr>
              <a:t> - in particolare a quelli degli edifici condominiali con sistemi di riscaldamento centralizzati – avranno maggiori strumenti di controllo e verifica delle bollette del riscaldamento.</a:t>
            </a:r>
          </a:p>
          <a:p>
            <a:pPr algn="just">
              <a:buFont typeface="Wingdings" pitchFamily="2" charset="2"/>
              <a:buChar char="Ø"/>
            </a:pPr>
            <a:r>
              <a:rPr lang="it-IT" sz="1500" dirty="0">
                <a:solidFill>
                  <a:schemeClr val="tx2"/>
                </a:solidFill>
              </a:rPr>
              <a:t>Gli Stati membri dovranno pubblicare delle norme nazionali trasparenti e accessibili al pubblico sulla ripartizione dei costi di riscaldamento, raffreddamento e consumo di acqua calda negli edifici condominiali.</a:t>
            </a:r>
          </a:p>
          <a:p>
            <a:pPr marL="715963" lvl="1" indent="-258763" algn="just">
              <a:buFont typeface="Arial" charset="0"/>
              <a:buNone/>
            </a:pPr>
            <a:r>
              <a:rPr lang="it-IT" sz="1500" dirty="0">
                <a:solidFill>
                  <a:schemeClr val="tx2"/>
                </a:solidFill>
              </a:rPr>
              <a:t>	</a:t>
            </a:r>
          </a:p>
        </p:txBody>
      </p:sp>
      <p:sp>
        <p:nvSpPr>
          <p:cNvPr id="9220" name="Segnaposto numero diapositiva 3"/>
          <p:cNvSpPr>
            <a:spLocks noGrp="1"/>
          </p:cNvSpPr>
          <p:nvPr>
            <p:ph type="sldNum" sz="quarter" idx="12"/>
          </p:nvPr>
        </p:nvSpPr>
        <p:spPr bwMode="auto">
          <a:noFill/>
          <a:ln>
            <a:miter lim="800000"/>
            <a:headEnd/>
            <a:tailEnd/>
          </a:ln>
        </p:spPr>
        <p:txBody>
          <a:bodyPr/>
          <a:lstStyle/>
          <a:p>
            <a:fld id="{D493F4AC-E2B4-4A49-8681-58D253BD95C4}" type="slidenum">
              <a:rPr lang="it-IT" altLang="it-IT" smtClean="0">
                <a:cs typeface="Arial" charset="0"/>
              </a:rPr>
              <a:pPr/>
              <a:t>5</a:t>
            </a:fld>
            <a:endParaRPr lang="it-IT" altLang="it-IT">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title"/>
          </p:nvPr>
        </p:nvSpPr>
        <p:spPr>
          <a:xfrm>
            <a:off x="468313" y="418753"/>
            <a:ext cx="8147050" cy="561975"/>
          </a:xfrm>
        </p:spPr>
        <p:txBody>
          <a:bodyPr/>
          <a:lstStyle/>
          <a:p>
            <a:r>
              <a:rPr lang="it-IT" sz="2000" b="1" dirty="0">
                <a:solidFill>
                  <a:srgbClr val="FF0000"/>
                </a:solidFill>
              </a:rPr>
              <a:t>PIANO INTEGRATO ENERGIA E CLIMA</a:t>
            </a:r>
            <a:r>
              <a:rPr lang="it-IT" sz="2000" b="1" dirty="0"/>
              <a:t> </a:t>
            </a:r>
            <a:br>
              <a:rPr lang="it-IT" sz="2000" b="1" dirty="0"/>
            </a:br>
            <a:br>
              <a:rPr lang="it-IT" sz="2000" b="1" dirty="0"/>
            </a:br>
            <a:endParaRPr lang="it-IT" sz="2000" dirty="0"/>
          </a:p>
        </p:txBody>
      </p:sp>
      <p:sp>
        <p:nvSpPr>
          <p:cNvPr id="5123" name="Segnaposto contenuto 2"/>
          <p:cNvSpPr>
            <a:spLocks noGrp="1"/>
          </p:cNvSpPr>
          <p:nvPr>
            <p:ph idx="1"/>
          </p:nvPr>
        </p:nvSpPr>
        <p:spPr>
          <a:xfrm>
            <a:off x="468313" y="620713"/>
            <a:ext cx="8229600" cy="5173662"/>
          </a:xfrm>
        </p:spPr>
        <p:txBody>
          <a:bodyPr/>
          <a:lstStyle/>
          <a:p>
            <a:pPr algn="just">
              <a:buFont typeface="Wingdings" pitchFamily="2" charset="2"/>
              <a:buChar char="Ø"/>
            </a:pPr>
            <a:r>
              <a:rPr lang="it-IT" sz="1500" dirty="0">
                <a:solidFill>
                  <a:schemeClr val="tx2"/>
                </a:solidFill>
              </a:rPr>
              <a:t>Le norme europee prevedono che i Governi nazionali elaborino un progetto di </a:t>
            </a:r>
            <a:r>
              <a:rPr lang="it-IT" sz="1500" b="1" dirty="0">
                <a:solidFill>
                  <a:schemeClr val="tx2"/>
                </a:solidFill>
              </a:rPr>
              <a:t>Piano integrato energia-clima con orizzonte temporale 2030 </a:t>
            </a:r>
            <a:r>
              <a:rPr lang="it-IT" sz="1500" dirty="0">
                <a:solidFill>
                  <a:schemeClr val="tx2"/>
                </a:solidFill>
              </a:rPr>
              <a:t>- da presentare entro dicembre 2018 alla Commissione UE, che potrà formulare raccomandazioni sul testo trasmesso. L’adozione definitiva del Piano deve avvenire entro dicembre 2019, con successivo aggiornamento ogni dieci anni. </a:t>
            </a:r>
          </a:p>
          <a:p>
            <a:pPr algn="just">
              <a:buFont typeface="Wingdings" pitchFamily="2" charset="2"/>
              <a:buChar char="Ø"/>
            </a:pPr>
            <a:r>
              <a:rPr lang="it-IT" sz="1500" dirty="0">
                <a:solidFill>
                  <a:schemeClr val="tx2"/>
                </a:solidFill>
              </a:rPr>
              <a:t>La Proposta di Piano Nazionale Integrato per l’Energia e il Clima (di seguito PNIEC) presentato dall’Italia rappresenta un documento di </a:t>
            </a:r>
            <a:r>
              <a:rPr lang="it-IT" sz="1500" b="1" dirty="0">
                <a:solidFill>
                  <a:schemeClr val="tx2"/>
                </a:solidFill>
              </a:rPr>
              <a:t>fondamentale importanza strategica </a:t>
            </a:r>
            <a:r>
              <a:rPr lang="it-IT" sz="1500" dirty="0">
                <a:solidFill>
                  <a:schemeClr val="tx2"/>
                </a:solidFill>
              </a:rPr>
              <a:t>per il nostro Paese poiché in esso si integrano la </a:t>
            </a:r>
            <a:r>
              <a:rPr lang="it-IT" sz="1500" b="1" dirty="0">
                <a:solidFill>
                  <a:schemeClr val="tx2"/>
                </a:solidFill>
              </a:rPr>
              <a:t>politica energetica, la politica per il clima e la politica per uno sviluppo industriale sostenibile.</a:t>
            </a:r>
            <a:r>
              <a:rPr lang="it-IT" sz="1500" dirty="0">
                <a:solidFill>
                  <a:schemeClr val="tx2"/>
                </a:solidFill>
              </a:rPr>
              <a:t> Gli obiettivi Europei di </a:t>
            </a:r>
            <a:r>
              <a:rPr lang="it-IT" sz="1500" dirty="0" err="1">
                <a:solidFill>
                  <a:schemeClr val="tx2"/>
                </a:solidFill>
              </a:rPr>
              <a:t>decarbonizzazione</a:t>
            </a:r>
            <a:r>
              <a:rPr lang="it-IT" sz="1500" dirty="0">
                <a:solidFill>
                  <a:schemeClr val="tx2"/>
                </a:solidFill>
              </a:rPr>
              <a:t> e le decisioni di politica energetica obbligano il nostro Paese, e l’Europa, ad una sfida senza precedenti sul piano dell’innovazione relativa sia ai processi di produzione di energia sia ai processi di consumo.</a:t>
            </a:r>
          </a:p>
          <a:p>
            <a:pPr algn="just">
              <a:buFont typeface="Wingdings" pitchFamily="2" charset="2"/>
              <a:buChar char="Ø"/>
            </a:pPr>
            <a:r>
              <a:rPr lang="it-IT" sz="1500" dirty="0">
                <a:solidFill>
                  <a:schemeClr val="tx2"/>
                </a:solidFill>
              </a:rPr>
              <a:t>E’ necessario puntare sulla rilevanza sul piano industriale del PNIEC stante il fatto che l’Italia è la </a:t>
            </a:r>
            <a:r>
              <a:rPr lang="it-IT" sz="1500" b="1" dirty="0">
                <a:solidFill>
                  <a:schemeClr val="tx2"/>
                </a:solidFill>
              </a:rPr>
              <a:t>terza economia Europea in termini di Prodotto Interno Lordo </a:t>
            </a:r>
            <a:r>
              <a:rPr lang="it-IT" sz="1500" dirty="0">
                <a:solidFill>
                  <a:schemeClr val="tx2"/>
                </a:solidFill>
              </a:rPr>
              <a:t>ed è il</a:t>
            </a:r>
            <a:r>
              <a:rPr lang="it-IT" sz="1500" b="1" dirty="0">
                <a:solidFill>
                  <a:schemeClr val="tx2"/>
                </a:solidFill>
              </a:rPr>
              <a:t> secondo Paese in termini di peso del settore manifatturiero sul PIL totale</a:t>
            </a:r>
            <a:r>
              <a:rPr lang="it-IT" sz="1500" dirty="0">
                <a:solidFill>
                  <a:schemeClr val="tx2"/>
                </a:solidFill>
              </a:rPr>
              <a:t>. Inoltre, sia in termini di incidenza percentuale delle emissioni di CO</a:t>
            </a:r>
            <a:r>
              <a:rPr lang="it-IT" sz="1500" baseline="-25000" dirty="0">
                <a:solidFill>
                  <a:schemeClr val="tx2"/>
                </a:solidFill>
              </a:rPr>
              <a:t>2 </a:t>
            </a:r>
            <a:r>
              <a:rPr lang="it-IT" sz="1500" dirty="0">
                <a:solidFill>
                  <a:schemeClr val="tx2"/>
                </a:solidFill>
              </a:rPr>
              <a:t>sul PIL che in termini di emissioni pro-capite, la nostra economia, dal confronto con gli altri Paesi europei, risulta tra le più virtuose. Infine il </a:t>
            </a:r>
            <a:r>
              <a:rPr lang="it-IT" sz="1500" b="1" dirty="0">
                <a:solidFill>
                  <a:schemeClr val="tx2"/>
                </a:solidFill>
              </a:rPr>
              <a:t>settore manifatturiero italiano, in termini di uso efficiente delle risorse energetiche, è al primo posto in Europa.</a:t>
            </a:r>
          </a:p>
          <a:p>
            <a:pPr algn="just">
              <a:buFont typeface="Wingdings" pitchFamily="2" charset="2"/>
              <a:buChar char="Ø"/>
            </a:pPr>
            <a:r>
              <a:rPr lang="it-IT" sz="1500" dirty="0">
                <a:solidFill>
                  <a:schemeClr val="tx2"/>
                </a:solidFill>
              </a:rPr>
              <a:t>Questi dati confermano che l’economia italiana ed il settore manifatturiero hanno già dato un contributo significativo alle politiche di </a:t>
            </a:r>
            <a:r>
              <a:rPr lang="it-IT" sz="1500" dirty="0" err="1">
                <a:solidFill>
                  <a:schemeClr val="tx2"/>
                </a:solidFill>
              </a:rPr>
              <a:t>decarbonizzazione</a:t>
            </a:r>
            <a:r>
              <a:rPr lang="it-IT" sz="1500" dirty="0">
                <a:solidFill>
                  <a:schemeClr val="tx2"/>
                </a:solidFill>
              </a:rPr>
              <a:t> condivise in sede Comunitaria.</a:t>
            </a:r>
          </a:p>
          <a:p>
            <a:pPr marL="0" indent="0" algn="just">
              <a:buNone/>
            </a:pPr>
            <a:endParaRPr lang="it-IT" sz="1500" dirty="0">
              <a:solidFill>
                <a:schemeClr val="tx2"/>
              </a:solidFill>
            </a:endParaRPr>
          </a:p>
        </p:txBody>
      </p:sp>
      <p:sp>
        <p:nvSpPr>
          <p:cNvPr id="5124" name="Segnaposto numero diapositiva 3"/>
          <p:cNvSpPr>
            <a:spLocks noGrp="1"/>
          </p:cNvSpPr>
          <p:nvPr>
            <p:ph type="sldNum" sz="quarter" idx="12"/>
          </p:nvPr>
        </p:nvSpPr>
        <p:spPr bwMode="auto">
          <a:noFill/>
          <a:ln>
            <a:miter lim="800000"/>
            <a:headEnd/>
            <a:tailEnd/>
          </a:ln>
        </p:spPr>
        <p:txBody>
          <a:bodyPr/>
          <a:lstStyle/>
          <a:p>
            <a:fld id="{CE07FB1B-48EC-4BF5-9985-4E66A62EDC0A}" type="slidenum">
              <a:rPr lang="it-IT" altLang="it-IT" smtClean="0">
                <a:cs typeface="Arial" charset="0"/>
              </a:rPr>
              <a:pPr/>
              <a:t>6</a:t>
            </a:fld>
            <a:endParaRPr lang="it-IT" altLang="it-IT">
              <a:cs typeface="Arial" charset="0"/>
            </a:endParaRPr>
          </a:p>
        </p:txBody>
      </p:sp>
    </p:spTree>
    <p:extLst>
      <p:ext uri="{BB962C8B-B14F-4D97-AF65-F5344CB8AC3E}">
        <p14:creationId xmlns:p14="http://schemas.microsoft.com/office/powerpoint/2010/main" val="3391376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ttangolo 2"/>
          <p:cNvSpPr>
            <a:spLocks noChangeArrowheads="1"/>
          </p:cNvSpPr>
          <p:nvPr/>
        </p:nvSpPr>
        <p:spPr bwMode="auto">
          <a:xfrm>
            <a:off x="395288" y="596901"/>
            <a:ext cx="8497887" cy="3093154"/>
          </a:xfrm>
          <a:prstGeom prst="rect">
            <a:avLst/>
          </a:prstGeom>
          <a:noFill/>
          <a:ln w="9525">
            <a:noFill/>
            <a:miter lim="800000"/>
            <a:headEnd/>
            <a:tailEnd/>
          </a:ln>
        </p:spPr>
        <p:txBody>
          <a:bodyPr wrap="square">
            <a:spAutoFit/>
          </a:bodyPr>
          <a:lstStyle/>
          <a:p>
            <a:pPr marL="285750" indent="-285750" algn="just">
              <a:buFont typeface="Wingdings" panose="05000000000000000000" pitchFamily="2" charset="2"/>
              <a:buChar char="Ø"/>
            </a:pPr>
            <a:r>
              <a:rPr lang="it-IT" sz="1500" dirty="0">
                <a:solidFill>
                  <a:schemeClr val="tx2"/>
                </a:solidFill>
                <a:latin typeface="+mj-lt"/>
                <a:ea typeface="MS PGothic" pitchFamily="34" charset="-128"/>
              </a:rPr>
              <a:t>Il </a:t>
            </a:r>
            <a:r>
              <a:rPr lang="it-IT" sz="1500" b="1" dirty="0">
                <a:solidFill>
                  <a:schemeClr val="tx2"/>
                </a:solidFill>
                <a:latin typeface="+mj-lt"/>
                <a:ea typeface="MS PGothic" pitchFamily="34" charset="-128"/>
              </a:rPr>
              <a:t>contributo</a:t>
            </a:r>
            <a:r>
              <a:rPr lang="it-IT" sz="1500" dirty="0">
                <a:solidFill>
                  <a:schemeClr val="tx2"/>
                </a:solidFill>
                <a:latin typeface="+mj-lt"/>
                <a:ea typeface="MS PGothic" pitchFamily="34" charset="-128"/>
              </a:rPr>
              <a:t> indicativo </a:t>
            </a:r>
            <a:r>
              <a:rPr lang="it-IT" sz="1500" b="1" dirty="0">
                <a:solidFill>
                  <a:schemeClr val="tx2"/>
                </a:solidFill>
                <a:latin typeface="+mj-lt"/>
                <a:ea typeface="MS PGothic" pitchFamily="34" charset="-128"/>
              </a:rPr>
              <a:t>nazionale</a:t>
            </a:r>
            <a:r>
              <a:rPr lang="it-IT" sz="1500" dirty="0">
                <a:solidFill>
                  <a:schemeClr val="tx2"/>
                </a:solidFill>
                <a:latin typeface="+mj-lt"/>
                <a:ea typeface="MS PGothic" pitchFamily="34" charset="-128"/>
              </a:rPr>
              <a:t> di efficienza energetica necessario per conseguire gli obiettivi dell'Unione è di </a:t>
            </a:r>
            <a:r>
              <a:rPr lang="it-IT" sz="1500" b="1" dirty="0">
                <a:solidFill>
                  <a:schemeClr val="tx2"/>
                </a:solidFill>
                <a:latin typeface="+mj-lt"/>
                <a:ea typeface="MS PGothic" pitchFamily="34" charset="-128"/>
              </a:rPr>
              <a:t>almeno il 32,5% </a:t>
            </a:r>
            <a:r>
              <a:rPr lang="it-IT" sz="1500" dirty="0">
                <a:solidFill>
                  <a:schemeClr val="tx2"/>
                </a:solidFill>
                <a:latin typeface="+mj-lt"/>
                <a:ea typeface="MS PGothic" pitchFamily="34" charset="-128"/>
              </a:rPr>
              <a:t>di efficienza energetica nel 2030. </a:t>
            </a:r>
            <a:r>
              <a:rPr lang="it-IT" sz="1500" b="1" dirty="0">
                <a:solidFill>
                  <a:schemeClr val="tx2"/>
                </a:solidFill>
                <a:latin typeface="+mj-lt"/>
                <a:ea typeface="MS PGothic" pitchFamily="34" charset="-128"/>
              </a:rPr>
              <a:t>L’Italia intende perseguire un obiettivo indicativo </a:t>
            </a:r>
            <a:r>
              <a:rPr lang="it-IT" sz="1500" dirty="0">
                <a:solidFill>
                  <a:schemeClr val="tx2"/>
                </a:solidFill>
                <a:latin typeface="+mj-lt"/>
                <a:ea typeface="MS PGothic" pitchFamily="34" charset="-128"/>
              </a:rPr>
              <a:t>di riduzione dei consumi al 2030 </a:t>
            </a:r>
            <a:r>
              <a:rPr lang="it-IT" sz="1500" b="1" dirty="0">
                <a:solidFill>
                  <a:schemeClr val="tx2"/>
                </a:solidFill>
                <a:latin typeface="+mj-lt"/>
                <a:ea typeface="MS PGothic" pitchFamily="34" charset="-128"/>
              </a:rPr>
              <a:t>pari al 43% dell’energia primaria e al 39,7% dell’energia finale </a:t>
            </a:r>
            <a:r>
              <a:rPr lang="it-IT" sz="1500" dirty="0">
                <a:solidFill>
                  <a:schemeClr val="tx2"/>
                </a:solidFill>
                <a:latin typeface="+mj-lt"/>
                <a:ea typeface="MS PGothic" pitchFamily="34" charset="-128"/>
              </a:rPr>
              <a:t>rispetto al 2007. Per quanto riguarda, invece, il livello assoluto di consumo di energia al 2030, </a:t>
            </a:r>
            <a:r>
              <a:rPr lang="it-IT" sz="1500" b="1" dirty="0">
                <a:solidFill>
                  <a:schemeClr val="tx2"/>
                </a:solidFill>
                <a:latin typeface="+mj-lt"/>
                <a:ea typeface="MS PGothic" pitchFamily="34" charset="-128"/>
              </a:rPr>
              <a:t>l’Italia persegue un obiettivo di 132,0 </a:t>
            </a:r>
            <a:r>
              <a:rPr lang="it-IT" sz="1500" b="1" dirty="0" err="1">
                <a:solidFill>
                  <a:schemeClr val="tx2"/>
                </a:solidFill>
                <a:latin typeface="+mj-lt"/>
                <a:ea typeface="MS PGothic" pitchFamily="34" charset="-128"/>
              </a:rPr>
              <a:t>Mtep</a:t>
            </a:r>
            <a:r>
              <a:rPr lang="it-IT" sz="1500" b="1" dirty="0">
                <a:solidFill>
                  <a:schemeClr val="tx2"/>
                </a:solidFill>
                <a:latin typeface="+mj-lt"/>
                <a:ea typeface="MS PGothic" pitchFamily="34" charset="-128"/>
              </a:rPr>
              <a:t> di energia primaria e 103,8 </a:t>
            </a:r>
            <a:r>
              <a:rPr lang="it-IT" sz="1500" b="1" dirty="0" err="1">
                <a:solidFill>
                  <a:schemeClr val="tx2"/>
                </a:solidFill>
                <a:latin typeface="+mj-lt"/>
                <a:ea typeface="MS PGothic" pitchFamily="34" charset="-128"/>
              </a:rPr>
              <a:t>Mtep</a:t>
            </a:r>
            <a:r>
              <a:rPr lang="it-IT" sz="1500" b="1" dirty="0">
                <a:solidFill>
                  <a:schemeClr val="tx2"/>
                </a:solidFill>
                <a:latin typeface="+mj-lt"/>
                <a:ea typeface="MS PGothic" pitchFamily="34" charset="-128"/>
              </a:rPr>
              <a:t> di energia finale.</a:t>
            </a:r>
          </a:p>
          <a:p>
            <a:pPr marL="285750" indent="-285750" algn="just">
              <a:buFont typeface="Wingdings" panose="05000000000000000000" pitchFamily="2" charset="2"/>
              <a:buChar char="Ø"/>
            </a:pPr>
            <a:r>
              <a:rPr lang="it-IT" sz="1500" b="1" dirty="0">
                <a:solidFill>
                  <a:schemeClr val="tx2"/>
                </a:solidFill>
                <a:latin typeface="+mj-lt"/>
                <a:ea typeface="MS PGothic" pitchFamily="34" charset="-128"/>
              </a:rPr>
              <a:t> </a:t>
            </a:r>
            <a:r>
              <a:rPr lang="it-IT" sz="1500" dirty="0">
                <a:solidFill>
                  <a:schemeClr val="tx2"/>
                </a:solidFill>
                <a:latin typeface="+mj-lt"/>
                <a:ea typeface="MS PGothic" pitchFamily="34" charset="-128"/>
              </a:rPr>
              <a:t>Per la definizione di tale obiettivo è stata sviluppata una traiettoria basata sul conseguimento dei </a:t>
            </a:r>
            <a:r>
              <a:rPr lang="it-IT" sz="1500" b="1" dirty="0">
                <a:solidFill>
                  <a:schemeClr val="tx2"/>
                </a:solidFill>
                <a:latin typeface="+mj-lt"/>
                <a:ea typeface="MS PGothic" pitchFamily="34" charset="-128"/>
              </a:rPr>
              <a:t>risparmi obbligatori </a:t>
            </a:r>
            <a:r>
              <a:rPr lang="it-IT" sz="1500" dirty="0">
                <a:solidFill>
                  <a:schemeClr val="tx2"/>
                </a:solidFill>
                <a:latin typeface="+mj-lt"/>
                <a:ea typeface="MS PGothic" pitchFamily="34" charset="-128"/>
              </a:rPr>
              <a:t>definiti nella Direttiva EED dell’11 dicembre 2018, la quale prevede un target di </a:t>
            </a:r>
            <a:r>
              <a:rPr lang="it-IT" sz="1500" b="1" dirty="0">
                <a:solidFill>
                  <a:schemeClr val="tx2"/>
                </a:solidFill>
                <a:latin typeface="+mj-lt"/>
                <a:ea typeface="MS PGothic" pitchFamily="34" charset="-128"/>
              </a:rPr>
              <a:t>riduzione dei consumi finali minimo dello 0,8% </a:t>
            </a:r>
            <a:r>
              <a:rPr lang="it-IT" sz="1500" dirty="0">
                <a:solidFill>
                  <a:schemeClr val="tx2"/>
                </a:solidFill>
                <a:latin typeface="+mj-lt"/>
                <a:ea typeface="MS PGothic" pitchFamily="34" charset="-128"/>
              </a:rPr>
              <a:t>annuo nel periodo 2021-2030, calcolato in base al triennio 2016-2018.</a:t>
            </a:r>
          </a:p>
          <a:p>
            <a:pPr algn="just"/>
            <a:endParaRPr lang="it-IT" sz="1500" dirty="0">
              <a:solidFill>
                <a:schemeClr val="tx2"/>
              </a:solidFill>
              <a:latin typeface="+mj-lt"/>
              <a:ea typeface="MS PGothic" pitchFamily="34" charset="-128"/>
            </a:endParaRPr>
          </a:p>
          <a:p>
            <a:pPr algn="just"/>
            <a:endParaRPr lang="it-IT" sz="1500" dirty="0">
              <a:solidFill>
                <a:schemeClr val="tx2"/>
              </a:solidFill>
              <a:latin typeface="+mj-lt"/>
              <a:ea typeface="MS PGothic" pitchFamily="34" charset="-128"/>
            </a:endParaRPr>
          </a:p>
          <a:p>
            <a:endParaRPr lang="it-IT" sz="1500" b="1" i="1" dirty="0">
              <a:solidFill>
                <a:srgbClr val="FF0000"/>
              </a:solidFill>
              <a:latin typeface="+mj-lt"/>
            </a:endParaRPr>
          </a:p>
        </p:txBody>
      </p:sp>
      <p:sp>
        <p:nvSpPr>
          <p:cNvPr id="7"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200" b="1" dirty="0">
                <a:solidFill>
                  <a:srgbClr val="FF0000"/>
                </a:solidFill>
                <a:ea typeface="+mj-ea"/>
              </a:rPr>
              <a:t>PNIEC: DIMENSIONE DELL’EFFICIENZA ENERGETICA</a:t>
            </a:r>
          </a:p>
        </p:txBody>
      </p:sp>
      <p:sp>
        <p:nvSpPr>
          <p:cNvPr id="15364" name="Segnaposto numero diapositiva 16"/>
          <p:cNvSpPr>
            <a:spLocks noGrp="1"/>
          </p:cNvSpPr>
          <p:nvPr>
            <p:ph type="sldNum" sz="quarter" idx="12"/>
          </p:nvPr>
        </p:nvSpPr>
        <p:spPr bwMode="auto">
          <a:noFill/>
          <a:ln>
            <a:miter lim="800000"/>
            <a:headEnd/>
            <a:tailEnd/>
          </a:ln>
        </p:spPr>
        <p:txBody>
          <a:bodyPr/>
          <a:lstStyle/>
          <a:p>
            <a:fld id="{F570A9EB-AE52-485D-A0CF-024AD8D5BD66}" type="slidenum">
              <a:rPr lang="it-IT" smtClean="0"/>
              <a:pPr/>
              <a:t>7</a:t>
            </a:fld>
            <a:endParaRPr lang="it-IT"/>
          </a:p>
        </p:txBody>
      </p:sp>
      <p:pic>
        <p:nvPicPr>
          <p:cNvPr id="15365" name="Picture 5"/>
          <p:cNvPicPr>
            <a:picLocks noChangeAspect="1" noChangeArrowheads="1"/>
          </p:cNvPicPr>
          <p:nvPr/>
        </p:nvPicPr>
        <p:blipFill>
          <a:blip r:embed="rId2" cstate="print"/>
          <a:srcRect/>
          <a:stretch>
            <a:fillRect/>
          </a:stretch>
        </p:blipFill>
        <p:spPr bwMode="auto">
          <a:xfrm>
            <a:off x="683568" y="3573016"/>
            <a:ext cx="7317315" cy="2501825"/>
          </a:xfrm>
          <a:prstGeom prst="rect">
            <a:avLst/>
          </a:prstGeom>
          <a:noFill/>
          <a:ln w="9525">
            <a:noFill/>
            <a:miter lim="800000"/>
            <a:headEnd/>
            <a:tailEnd/>
          </a:ln>
        </p:spPr>
      </p:pic>
      <p:sp>
        <p:nvSpPr>
          <p:cNvPr id="8" name="CasellaDiTesto 7"/>
          <p:cNvSpPr txBox="1"/>
          <p:nvPr/>
        </p:nvSpPr>
        <p:spPr>
          <a:xfrm>
            <a:off x="467544" y="3284984"/>
            <a:ext cx="7776863" cy="246221"/>
          </a:xfrm>
          <a:prstGeom prst="rect">
            <a:avLst/>
          </a:prstGeom>
          <a:noFill/>
        </p:spPr>
        <p:txBody>
          <a:bodyPr wrap="square" rtlCol="0">
            <a:spAutoFit/>
          </a:bodyPr>
          <a:lstStyle/>
          <a:p>
            <a:r>
              <a:rPr lang="it-IT" sz="1000" b="1" dirty="0">
                <a:solidFill>
                  <a:srgbClr val="FF0000"/>
                </a:solidFill>
              </a:rPr>
              <a:t>Traiettoria dei consumi di energia primaria e finale (</a:t>
            </a:r>
            <a:r>
              <a:rPr lang="it-IT" sz="1000" b="1" dirty="0" err="1">
                <a:solidFill>
                  <a:srgbClr val="FF0000"/>
                </a:solidFill>
              </a:rPr>
              <a:t>Mtep</a:t>
            </a:r>
            <a:r>
              <a:rPr lang="it-IT" sz="1000" b="1" dirty="0">
                <a:solidFill>
                  <a:srgbClr val="FF0000"/>
                </a:solidFill>
              </a:rPr>
              <a:t>) nel periodo 2020-2030 [Fonte: RSE]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5BF4BCEB-00B2-4F1C-9AEC-04A819CA56FD}" type="slidenum">
              <a:rPr lang="it-IT" altLang="it-IT" smtClean="0"/>
              <a:pPr>
                <a:defRPr/>
              </a:pPr>
              <a:t>8</a:t>
            </a:fld>
            <a:endParaRPr lang="it-IT" altLang="it-IT"/>
          </a:p>
        </p:txBody>
      </p:sp>
      <p:sp>
        <p:nvSpPr>
          <p:cNvPr id="6" name="Rettangolo 5"/>
          <p:cNvSpPr/>
          <p:nvPr/>
        </p:nvSpPr>
        <p:spPr>
          <a:xfrm>
            <a:off x="467544" y="908720"/>
            <a:ext cx="8208912" cy="2062103"/>
          </a:xfrm>
          <a:prstGeom prst="rect">
            <a:avLst/>
          </a:prstGeom>
        </p:spPr>
        <p:txBody>
          <a:bodyPr wrap="square">
            <a:spAutoFit/>
          </a:bodyPr>
          <a:lstStyle/>
          <a:p>
            <a:pPr marL="285750" indent="-285750" algn="just">
              <a:buFont typeface="Wingdings" panose="05000000000000000000" pitchFamily="2" charset="2"/>
              <a:buChar char="Ø"/>
            </a:pPr>
            <a:r>
              <a:rPr lang="it-IT" sz="1600" dirty="0">
                <a:solidFill>
                  <a:schemeClr val="tx2"/>
                </a:solidFill>
                <a:latin typeface="+mj-lt"/>
                <a:ea typeface="MS PGothic" pitchFamily="34" charset="-128"/>
              </a:rPr>
              <a:t>Si stima quindi la </a:t>
            </a:r>
            <a:r>
              <a:rPr lang="it-IT" sz="1600" b="1" dirty="0">
                <a:solidFill>
                  <a:schemeClr val="tx2"/>
                </a:solidFill>
                <a:latin typeface="+mj-lt"/>
                <a:ea typeface="MS PGothic" pitchFamily="34" charset="-128"/>
              </a:rPr>
              <a:t>generazione di 0,935 </a:t>
            </a:r>
            <a:r>
              <a:rPr lang="it-IT" sz="1600" b="1" dirty="0" err="1">
                <a:solidFill>
                  <a:schemeClr val="tx2"/>
                </a:solidFill>
                <a:latin typeface="+mj-lt"/>
                <a:ea typeface="MS PGothic" pitchFamily="34" charset="-128"/>
              </a:rPr>
              <a:t>Mtep</a:t>
            </a:r>
            <a:r>
              <a:rPr lang="it-IT" sz="1600" b="1" dirty="0">
                <a:solidFill>
                  <a:schemeClr val="tx2"/>
                </a:solidFill>
                <a:latin typeface="+mj-lt"/>
                <a:ea typeface="MS PGothic" pitchFamily="34" charset="-128"/>
              </a:rPr>
              <a:t> di risparmio annuale </a:t>
            </a:r>
            <a:r>
              <a:rPr lang="it-IT" sz="1600" dirty="0">
                <a:solidFill>
                  <a:schemeClr val="tx2"/>
                </a:solidFill>
                <a:latin typeface="+mj-lt"/>
                <a:ea typeface="MS PGothic" pitchFamily="34" charset="-128"/>
              </a:rPr>
              <a:t>incrementale di energia finale da nuovi interventi nel periodo 2021-2030, da indirizzare prevalentemente nei settori civile e dei trasporti. In termini di ammontare complessivo cumulato, quanto suddetto si traduce in </a:t>
            </a:r>
            <a:r>
              <a:rPr lang="it-IT" sz="1600" b="1" dirty="0">
                <a:solidFill>
                  <a:schemeClr val="tx2"/>
                </a:solidFill>
                <a:latin typeface="+mj-lt"/>
                <a:ea typeface="MS PGothic" pitchFamily="34" charset="-128"/>
              </a:rPr>
              <a:t>51,4 </a:t>
            </a:r>
            <a:r>
              <a:rPr lang="it-IT" sz="1600" b="1" dirty="0" err="1">
                <a:solidFill>
                  <a:schemeClr val="tx2"/>
                </a:solidFill>
                <a:latin typeface="+mj-lt"/>
                <a:ea typeface="MS PGothic" pitchFamily="34" charset="-128"/>
              </a:rPr>
              <a:t>Mtep</a:t>
            </a:r>
            <a:r>
              <a:rPr lang="it-IT" sz="1600" b="1" dirty="0">
                <a:solidFill>
                  <a:schemeClr val="tx2"/>
                </a:solidFill>
                <a:latin typeface="+mj-lt"/>
                <a:ea typeface="MS PGothic" pitchFamily="34" charset="-128"/>
              </a:rPr>
              <a:t> di risparmi di energia finale </a:t>
            </a:r>
            <a:r>
              <a:rPr lang="it-IT" sz="1600" dirty="0">
                <a:solidFill>
                  <a:schemeClr val="tx2"/>
                </a:solidFill>
                <a:latin typeface="+mj-lt"/>
                <a:ea typeface="MS PGothic" pitchFamily="34" charset="-128"/>
              </a:rPr>
              <a:t>da conseguire tramite politiche attive nel periodo 2021-2030.</a:t>
            </a:r>
          </a:p>
          <a:p>
            <a:pPr marL="285750" indent="-285750" algn="just">
              <a:buFont typeface="Wingdings" panose="05000000000000000000" pitchFamily="2" charset="2"/>
              <a:buChar char="Ø"/>
            </a:pPr>
            <a:r>
              <a:rPr lang="it-IT" sz="1600" dirty="0">
                <a:solidFill>
                  <a:schemeClr val="tx2"/>
                </a:solidFill>
                <a:latin typeface="+mj-lt"/>
                <a:ea typeface="MS PGothic" pitchFamily="34" charset="-128"/>
              </a:rPr>
              <a:t>Pertanto, ai fini del rispetto dell’obbligo, si intende promuovere una </a:t>
            </a:r>
            <a:r>
              <a:rPr lang="it-IT" sz="1600" b="1" dirty="0">
                <a:solidFill>
                  <a:schemeClr val="tx2"/>
                </a:solidFill>
                <a:latin typeface="+mj-lt"/>
                <a:ea typeface="MS PGothic" pitchFamily="34" charset="-128"/>
              </a:rPr>
              <a:t>riduzione di consumi di energia finale da politiche attive pari a circa 9,3 </a:t>
            </a:r>
            <a:r>
              <a:rPr lang="it-IT" sz="1600" b="1" dirty="0" err="1">
                <a:solidFill>
                  <a:schemeClr val="tx2"/>
                </a:solidFill>
                <a:latin typeface="+mj-lt"/>
                <a:ea typeface="MS PGothic" pitchFamily="34" charset="-128"/>
              </a:rPr>
              <a:t>Mtep</a:t>
            </a:r>
            <a:r>
              <a:rPr lang="it-IT" sz="1600" b="1" dirty="0">
                <a:solidFill>
                  <a:schemeClr val="tx2"/>
                </a:solidFill>
                <a:latin typeface="+mj-lt"/>
                <a:ea typeface="MS PGothic" pitchFamily="34" charset="-128"/>
              </a:rPr>
              <a:t>/anno </a:t>
            </a:r>
            <a:r>
              <a:rPr lang="it-IT" sz="1600" dirty="0">
                <a:solidFill>
                  <a:schemeClr val="tx2"/>
                </a:solidFill>
                <a:latin typeface="+mj-lt"/>
                <a:ea typeface="MS PGothic" pitchFamily="34" charset="-128"/>
              </a:rPr>
              <a:t>al 2030, da conseguire prevalentemente nei settori non ETS. </a:t>
            </a:r>
          </a:p>
        </p:txBody>
      </p:sp>
      <p:pic>
        <p:nvPicPr>
          <p:cNvPr id="58371" name="Picture 3"/>
          <p:cNvPicPr>
            <a:picLocks noChangeAspect="1" noChangeArrowheads="1"/>
          </p:cNvPicPr>
          <p:nvPr/>
        </p:nvPicPr>
        <p:blipFill>
          <a:blip r:embed="rId2" cstate="print"/>
          <a:srcRect/>
          <a:stretch>
            <a:fillRect/>
          </a:stretch>
        </p:blipFill>
        <p:spPr bwMode="auto">
          <a:xfrm>
            <a:off x="1403648" y="3356992"/>
            <a:ext cx="6436837" cy="2760340"/>
          </a:xfrm>
          <a:prstGeom prst="rect">
            <a:avLst/>
          </a:prstGeom>
          <a:noFill/>
          <a:ln w="9525">
            <a:noFill/>
            <a:miter lim="800000"/>
            <a:headEnd/>
            <a:tailEnd/>
          </a:ln>
        </p:spPr>
      </p:pic>
      <p:sp>
        <p:nvSpPr>
          <p:cNvPr id="10" name="CasellaDiTesto 9"/>
          <p:cNvSpPr txBox="1"/>
          <p:nvPr/>
        </p:nvSpPr>
        <p:spPr>
          <a:xfrm>
            <a:off x="402504" y="3140968"/>
            <a:ext cx="8741496" cy="246221"/>
          </a:xfrm>
          <a:prstGeom prst="rect">
            <a:avLst/>
          </a:prstGeom>
          <a:noFill/>
        </p:spPr>
        <p:txBody>
          <a:bodyPr wrap="none" rtlCol="0">
            <a:spAutoFit/>
          </a:bodyPr>
          <a:lstStyle/>
          <a:p>
            <a:r>
              <a:rPr lang="it-IT" sz="1000" dirty="0"/>
              <a:t>Risparmi da conseguire nel periodo 2021-2030 sulla base del consumo di energia finale medio nel triennio 2016-2018 (dati in </a:t>
            </a:r>
            <a:r>
              <a:rPr lang="it-IT" sz="1000" dirty="0" err="1"/>
              <a:t>Mtep</a:t>
            </a:r>
            <a:r>
              <a:rPr lang="it-IT" sz="1000" dirty="0"/>
              <a:t>). Fonte PNIEC 2018</a:t>
            </a:r>
          </a:p>
        </p:txBody>
      </p:sp>
      <p:sp>
        <p:nvSpPr>
          <p:cNvPr id="12"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200" b="1" dirty="0">
                <a:solidFill>
                  <a:srgbClr val="FF0000"/>
                </a:solidFill>
                <a:ea typeface="+mj-ea"/>
              </a:rPr>
              <a:t>PNIEC: DIMENSIONE DELL’EFFICIENZA ENERGETICA/2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txBox="1">
            <a:spLocks/>
          </p:cNvSpPr>
          <p:nvPr/>
        </p:nvSpPr>
        <p:spPr>
          <a:xfrm>
            <a:off x="0" y="0"/>
            <a:ext cx="9144000" cy="620713"/>
          </a:xfrm>
          <a:prstGeom prst="rect">
            <a:avLst/>
          </a:prstGeom>
        </p:spPr>
        <p:txBody>
          <a:bodyPr anchor="ctr">
            <a:normAutofit fontScale="97500"/>
          </a:bodyPr>
          <a:lstStyle/>
          <a:p>
            <a:pPr algn="ctr" fontAlgn="auto">
              <a:spcAft>
                <a:spcPts val="0"/>
              </a:spcAft>
              <a:defRPr/>
            </a:pPr>
            <a:r>
              <a:rPr lang="it-IT" sz="2100" b="1" dirty="0">
                <a:solidFill>
                  <a:srgbClr val="FF0000"/>
                </a:solidFill>
                <a:ea typeface="+mj-ea"/>
              </a:rPr>
              <a:t>PNIEC: OBIETTIVI E TRAGUARDI NAZIONALI</a:t>
            </a:r>
          </a:p>
        </p:txBody>
      </p:sp>
      <p:sp>
        <p:nvSpPr>
          <p:cNvPr id="16387" name="Rettangolo 2"/>
          <p:cNvSpPr>
            <a:spLocks noChangeArrowheads="1"/>
          </p:cNvSpPr>
          <p:nvPr/>
        </p:nvSpPr>
        <p:spPr bwMode="auto">
          <a:xfrm>
            <a:off x="395288" y="549275"/>
            <a:ext cx="7848600" cy="584775"/>
          </a:xfrm>
          <a:prstGeom prst="rect">
            <a:avLst/>
          </a:prstGeom>
          <a:noFill/>
          <a:ln w="9525">
            <a:noFill/>
            <a:miter lim="800000"/>
            <a:headEnd/>
            <a:tailEnd/>
          </a:ln>
        </p:spPr>
        <p:txBody>
          <a:bodyPr>
            <a:spAutoFit/>
          </a:bodyPr>
          <a:lstStyle/>
          <a:p>
            <a:endParaRPr lang="it-IT" sz="1600" b="1" i="1" dirty="0">
              <a:solidFill>
                <a:srgbClr val="FF0000"/>
              </a:solidFill>
            </a:endParaRPr>
          </a:p>
          <a:p>
            <a:endParaRPr lang="it-IT" sz="1600" b="1" i="1" dirty="0">
              <a:solidFill>
                <a:srgbClr val="FF0000"/>
              </a:solidFill>
            </a:endParaRPr>
          </a:p>
        </p:txBody>
      </p:sp>
      <p:sp>
        <p:nvSpPr>
          <p:cNvPr id="16389" name="Rettangolo 4"/>
          <p:cNvSpPr>
            <a:spLocks noChangeArrowheads="1"/>
          </p:cNvSpPr>
          <p:nvPr/>
        </p:nvSpPr>
        <p:spPr bwMode="auto">
          <a:xfrm>
            <a:off x="323850" y="4005263"/>
            <a:ext cx="8569325" cy="1815882"/>
          </a:xfrm>
          <a:prstGeom prst="rect">
            <a:avLst/>
          </a:prstGeom>
          <a:noFill/>
          <a:ln w="9525">
            <a:noFill/>
            <a:miter lim="800000"/>
            <a:headEnd/>
            <a:tailEnd/>
          </a:ln>
        </p:spPr>
        <p:txBody>
          <a:bodyPr>
            <a:spAutoFit/>
          </a:bodyPr>
          <a:lstStyle/>
          <a:p>
            <a:pPr algn="just"/>
            <a:r>
              <a:rPr lang="it-IT" sz="1600" dirty="0">
                <a:solidFill>
                  <a:schemeClr val="tx2"/>
                </a:solidFill>
                <a:latin typeface="+mn-lt"/>
                <a:ea typeface="MS PGothic" pitchFamily="34" charset="-128"/>
              </a:rPr>
              <a:t>In un’ottica di minimizzazione dei costi di sistema sono individuati i </a:t>
            </a:r>
            <a:r>
              <a:rPr lang="it-IT" sz="1600" b="1" dirty="0">
                <a:solidFill>
                  <a:schemeClr val="tx2"/>
                </a:solidFill>
                <a:latin typeface="+mn-lt"/>
                <a:ea typeface="MS PGothic" pitchFamily="34" charset="-128"/>
              </a:rPr>
              <a:t>settori con maggiore potenziale di </a:t>
            </a:r>
            <a:r>
              <a:rPr lang="it-IT" sz="1600" b="1" dirty="0" err="1">
                <a:solidFill>
                  <a:schemeClr val="tx2"/>
                </a:solidFill>
                <a:latin typeface="+mn-lt"/>
                <a:ea typeface="MS PGothic" pitchFamily="34" charset="-128"/>
              </a:rPr>
              <a:t>efficientamento</a:t>
            </a:r>
            <a:r>
              <a:rPr lang="it-IT" sz="1600" dirty="0">
                <a:solidFill>
                  <a:schemeClr val="tx2"/>
                </a:solidFill>
                <a:latin typeface="+mn-lt"/>
                <a:ea typeface="MS PGothic" pitchFamily="34" charset="-128"/>
              </a:rPr>
              <a:t>. A influenzare la ripartizione settoriale sono l’evoluzione delle prestazioni e dei costi delle tecnologie energetiche, il potenziale settoriale e l’obiettivo rinnovabili. Settore </a:t>
            </a:r>
            <a:r>
              <a:rPr lang="it-IT" sz="1600" b="1" dirty="0">
                <a:solidFill>
                  <a:schemeClr val="tx2"/>
                </a:solidFill>
                <a:latin typeface="+mn-lt"/>
                <a:ea typeface="MS PGothic" pitchFamily="34" charset="-128"/>
              </a:rPr>
              <a:t>civile</a:t>
            </a:r>
            <a:r>
              <a:rPr lang="it-IT" sz="1600" dirty="0">
                <a:solidFill>
                  <a:schemeClr val="tx2"/>
                </a:solidFill>
                <a:latin typeface="+mn-lt"/>
                <a:ea typeface="MS PGothic" pitchFamily="34" charset="-128"/>
              </a:rPr>
              <a:t>: principale attore degli interventi di </a:t>
            </a:r>
            <a:r>
              <a:rPr lang="it-IT" sz="1600" dirty="0" err="1">
                <a:solidFill>
                  <a:schemeClr val="tx2"/>
                </a:solidFill>
                <a:latin typeface="+mn-lt"/>
                <a:ea typeface="MS PGothic" pitchFamily="34" charset="-128"/>
              </a:rPr>
              <a:t>efficientamento</a:t>
            </a:r>
            <a:r>
              <a:rPr lang="it-IT" sz="1600" dirty="0">
                <a:solidFill>
                  <a:schemeClr val="tx2"/>
                </a:solidFill>
                <a:latin typeface="+mn-lt"/>
                <a:ea typeface="MS PGothic" pitchFamily="34" charset="-128"/>
              </a:rPr>
              <a:t>, con una riduzione dei consumi di energia di circa 5,7 </a:t>
            </a:r>
            <a:r>
              <a:rPr lang="it-IT" sz="1600" dirty="0" err="1">
                <a:solidFill>
                  <a:schemeClr val="tx2"/>
                </a:solidFill>
                <a:latin typeface="+mn-lt"/>
                <a:ea typeface="MS PGothic" pitchFamily="34" charset="-128"/>
              </a:rPr>
              <a:t>Mtep</a:t>
            </a:r>
            <a:r>
              <a:rPr lang="it-IT" sz="1600" dirty="0">
                <a:solidFill>
                  <a:schemeClr val="tx2"/>
                </a:solidFill>
                <a:latin typeface="+mn-lt"/>
                <a:ea typeface="MS PGothic" pitchFamily="34" charset="-128"/>
              </a:rPr>
              <a:t> al 2030. Settore </a:t>
            </a:r>
            <a:r>
              <a:rPr lang="it-IT" sz="1600" b="1" dirty="0">
                <a:solidFill>
                  <a:schemeClr val="tx2"/>
                </a:solidFill>
                <a:latin typeface="+mn-lt"/>
                <a:ea typeface="MS PGothic" pitchFamily="34" charset="-128"/>
              </a:rPr>
              <a:t>residenziale</a:t>
            </a:r>
            <a:r>
              <a:rPr lang="it-IT" sz="1600" dirty="0">
                <a:solidFill>
                  <a:schemeClr val="tx2"/>
                </a:solidFill>
                <a:latin typeface="+mn-lt"/>
                <a:ea typeface="MS PGothic" pitchFamily="34" charset="-128"/>
              </a:rPr>
              <a:t> contribuisce per 3,3 </a:t>
            </a:r>
            <a:r>
              <a:rPr lang="it-IT" sz="1600" dirty="0" err="1">
                <a:solidFill>
                  <a:schemeClr val="tx2"/>
                </a:solidFill>
                <a:latin typeface="+mn-lt"/>
                <a:ea typeface="MS PGothic" pitchFamily="34" charset="-128"/>
              </a:rPr>
              <a:t>Mtep</a:t>
            </a:r>
            <a:r>
              <a:rPr lang="it-IT" sz="1600" dirty="0">
                <a:solidFill>
                  <a:schemeClr val="tx2"/>
                </a:solidFill>
                <a:latin typeface="+mn-lt"/>
                <a:ea typeface="MS PGothic" pitchFamily="34" charset="-128"/>
              </a:rPr>
              <a:t>. Settore </a:t>
            </a:r>
            <a:r>
              <a:rPr lang="it-IT" sz="1600" b="1" dirty="0">
                <a:solidFill>
                  <a:schemeClr val="tx2"/>
                </a:solidFill>
                <a:latin typeface="+mn-lt"/>
                <a:ea typeface="MS PGothic" pitchFamily="34" charset="-128"/>
              </a:rPr>
              <a:t>terziario</a:t>
            </a:r>
            <a:r>
              <a:rPr lang="it-IT" sz="1600" dirty="0">
                <a:solidFill>
                  <a:schemeClr val="tx2"/>
                </a:solidFill>
                <a:latin typeface="+mn-lt"/>
                <a:ea typeface="MS PGothic" pitchFamily="34" charset="-128"/>
              </a:rPr>
              <a:t> riduce le proiezioni dei propri consumi di 2,4 </a:t>
            </a:r>
            <a:r>
              <a:rPr lang="it-IT" sz="1600" dirty="0" err="1">
                <a:solidFill>
                  <a:schemeClr val="tx2"/>
                </a:solidFill>
                <a:latin typeface="+mn-lt"/>
                <a:ea typeface="MS PGothic" pitchFamily="34" charset="-128"/>
              </a:rPr>
              <a:t>Mtep</a:t>
            </a:r>
            <a:r>
              <a:rPr lang="it-IT" sz="1600" dirty="0">
                <a:solidFill>
                  <a:schemeClr val="tx2"/>
                </a:solidFill>
                <a:latin typeface="+mn-lt"/>
                <a:ea typeface="MS PGothic" pitchFamily="34" charset="-128"/>
              </a:rPr>
              <a:t>. Settore </a:t>
            </a:r>
            <a:r>
              <a:rPr lang="it-IT" sz="1600" b="1" dirty="0">
                <a:solidFill>
                  <a:schemeClr val="tx2"/>
                </a:solidFill>
                <a:latin typeface="+mn-lt"/>
                <a:ea typeface="MS PGothic" pitchFamily="34" charset="-128"/>
              </a:rPr>
              <a:t>trasporti</a:t>
            </a:r>
            <a:r>
              <a:rPr lang="it-IT" sz="1600" dirty="0">
                <a:solidFill>
                  <a:schemeClr val="tx2"/>
                </a:solidFill>
                <a:latin typeface="+mn-lt"/>
                <a:ea typeface="MS PGothic" pitchFamily="34" charset="-128"/>
              </a:rPr>
              <a:t> che riesce a contribuire per circa 2,6 </a:t>
            </a:r>
            <a:r>
              <a:rPr lang="it-IT" sz="1600" dirty="0" err="1">
                <a:solidFill>
                  <a:schemeClr val="tx2"/>
                </a:solidFill>
                <a:latin typeface="+mn-lt"/>
                <a:ea typeface="MS PGothic" pitchFamily="34" charset="-128"/>
              </a:rPr>
              <a:t>Mtep</a:t>
            </a:r>
            <a:r>
              <a:rPr lang="it-IT" sz="1600" dirty="0">
                <a:solidFill>
                  <a:schemeClr val="tx2"/>
                </a:solidFill>
                <a:latin typeface="+mn-lt"/>
                <a:ea typeface="MS PGothic" pitchFamily="34" charset="-128"/>
              </a:rPr>
              <a:t>. Settore </a:t>
            </a:r>
            <a:r>
              <a:rPr lang="it-IT" sz="1600" b="1" dirty="0">
                <a:solidFill>
                  <a:schemeClr val="tx2"/>
                </a:solidFill>
                <a:latin typeface="+mn-lt"/>
                <a:ea typeface="MS PGothic" pitchFamily="34" charset="-128"/>
              </a:rPr>
              <a:t>Industriale</a:t>
            </a:r>
            <a:r>
              <a:rPr lang="it-IT" sz="1600" dirty="0">
                <a:solidFill>
                  <a:schemeClr val="tx2"/>
                </a:solidFill>
                <a:latin typeface="+mn-lt"/>
                <a:ea typeface="MS PGothic" pitchFamily="34" charset="-128"/>
              </a:rPr>
              <a:t> conseguirebbe una riduzione dei consumi di circa 1,0 </a:t>
            </a:r>
            <a:r>
              <a:rPr lang="it-IT" sz="1600" dirty="0" err="1">
                <a:solidFill>
                  <a:schemeClr val="tx2"/>
                </a:solidFill>
                <a:latin typeface="+mn-lt"/>
                <a:ea typeface="MS PGothic" pitchFamily="34" charset="-128"/>
              </a:rPr>
              <a:t>Mtep</a:t>
            </a:r>
            <a:endParaRPr lang="it-IT" sz="1600" dirty="0">
              <a:solidFill>
                <a:schemeClr val="tx2"/>
              </a:solidFill>
              <a:latin typeface="+mn-lt"/>
              <a:ea typeface="MS PGothic" pitchFamily="34" charset="-128"/>
            </a:endParaRPr>
          </a:p>
        </p:txBody>
      </p:sp>
      <p:sp>
        <p:nvSpPr>
          <p:cNvPr id="16390" name="Segnaposto numero diapositiva 16"/>
          <p:cNvSpPr>
            <a:spLocks noGrp="1"/>
          </p:cNvSpPr>
          <p:nvPr>
            <p:ph type="sldNum" sz="quarter" idx="12"/>
          </p:nvPr>
        </p:nvSpPr>
        <p:spPr bwMode="auto">
          <a:noFill/>
          <a:ln>
            <a:miter lim="800000"/>
            <a:headEnd/>
            <a:tailEnd/>
          </a:ln>
        </p:spPr>
        <p:txBody>
          <a:bodyPr/>
          <a:lstStyle/>
          <a:p>
            <a:fld id="{258458E5-4C3D-4B87-90B0-CE75A043426F}" type="slidenum">
              <a:rPr lang="it-IT" smtClean="0"/>
              <a:pPr/>
              <a:t>9</a:t>
            </a:fld>
            <a:endParaRPr lang="it-IT"/>
          </a:p>
        </p:txBody>
      </p:sp>
      <p:pic>
        <p:nvPicPr>
          <p:cNvPr id="1026" name="Picture 2"/>
          <p:cNvPicPr>
            <a:picLocks noChangeAspect="1" noChangeArrowheads="1"/>
          </p:cNvPicPr>
          <p:nvPr/>
        </p:nvPicPr>
        <p:blipFill>
          <a:blip r:embed="rId2" cstate="print"/>
          <a:srcRect/>
          <a:stretch>
            <a:fillRect/>
          </a:stretch>
        </p:blipFill>
        <p:spPr bwMode="auto">
          <a:xfrm>
            <a:off x="1619672" y="836712"/>
            <a:ext cx="5867400" cy="3019425"/>
          </a:xfrm>
          <a:prstGeom prst="rect">
            <a:avLst/>
          </a:prstGeom>
          <a:noFill/>
          <a:ln w="9525">
            <a:noFill/>
            <a:miter lim="800000"/>
            <a:headEnd/>
            <a:tailEnd/>
          </a:ln>
        </p:spPr>
      </p:pic>
      <p:sp>
        <p:nvSpPr>
          <p:cNvPr id="8" name="CasellaDiTesto 7"/>
          <p:cNvSpPr txBox="1"/>
          <p:nvPr/>
        </p:nvSpPr>
        <p:spPr>
          <a:xfrm>
            <a:off x="899592" y="620688"/>
            <a:ext cx="4984057" cy="246221"/>
          </a:xfrm>
          <a:prstGeom prst="rect">
            <a:avLst/>
          </a:prstGeom>
          <a:noFill/>
        </p:spPr>
        <p:txBody>
          <a:bodyPr wrap="none" rtlCol="0">
            <a:spAutoFit/>
          </a:bodyPr>
          <a:lstStyle/>
          <a:p>
            <a:r>
              <a:rPr lang="it-IT" sz="1000" dirty="0"/>
              <a:t>Ripartizione per settore dei risparmi dell’obiettivo al 2030 in </a:t>
            </a:r>
            <a:r>
              <a:rPr lang="it-IT" sz="1000" dirty="0" err="1"/>
              <a:t>Mtep</a:t>
            </a:r>
            <a:r>
              <a:rPr lang="it-IT" sz="1000" dirty="0"/>
              <a:t>. Fonte: PNIEC 2018</a:t>
            </a:r>
          </a:p>
        </p:txBody>
      </p:sp>
    </p:spTree>
  </p:cSld>
  <p:clrMapOvr>
    <a:masterClrMapping/>
  </p:clrMapOvr>
</p:sld>
</file>

<file path=ppt/theme/theme1.xml><?xml version="1.0" encoding="utf-8"?>
<a:theme xmlns:a="http://schemas.openxmlformats.org/drawingml/2006/main" name="tapp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tappo</Template>
  <TotalTime>2996</TotalTime>
  <Words>2828</Words>
  <Application>Microsoft Office PowerPoint</Application>
  <PresentationFormat>Presentazione su schermo (4:3)</PresentationFormat>
  <Paragraphs>191</Paragraphs>
  <Slides>15</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15</vt:i4>
      </vt:variant>
    </vt:vector>
  </HeadingPairs>
  <TitlesOfParts>
    <vt:vector size="19" baseType="lpstr">
      <vt:lpstr>Arial</vt:lpstr>
      <vt:lpstr>Calibri</vt:lpstr>
      <vt:lpstr>Wingdings</vt:lpstr>
      <vt:lpstr>tappo</vt:lpstr>
      <vt:lpstr>Presentazione standard di PowerPoint</vt:lpstr>
      <vt:lpstr>Pacchetto legislativo “Energia pulita per tutti gli europei”   </vt:lpstr>
      <vt:lpstr>Pacchetto legislativo “Energia pulita per tutti gli europei”/2   </vt:lpstr>
      <vt:lpstr>Direttiva (UE) 2018/844 </vt:lpstr>
      <vt:lpstr>Direttiva EED </vt:lpstr>
      <vt:lpstr>PIANO INTEGRATO ENERGIA E CLIMA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Risparmi di energia finale al 2030 per tipologia di incentivo</vt:lpstr>
    </vt:vector>
  </TitlesOfParts>
  <Company>Confindustria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elena bruni</dc:creator>
  <cp:lastModifiedBy>Marcella Villano</cp:lastModifiedBy>
  <cp:revision>209</cp:revision>
  <dcterms:created xsi:type="dcterms:W3CDTF">2012-11-30T15:38:22Z</dcterms:created>
  <dcterms:modified xsi:type="dcterms:W3CDTF">2019-03-19T12:03:53Z</dcterms:modified>
</cp:coreProperties>
</file>