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8" r:id="rId3"/>
    <p:sldId id="272" r:id="rId4"/>
    <p:sldId id="269" r:id="rId5"/>
    <p:sldId id="270" r:id="rId6"/>
    <p:sldId id="271" r:id="rId7"/>
    <p:sldId id="273"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95" r:id="rId30"/>
    <p:sldId id="29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643"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2/17/2019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2/17/2019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2/17/2019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2/17/2019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5A61015F-7CC6-4D0A-9D87-873EA4C304CC}" type="datetimeFigureOut">
              <a:rPr lang="en-US" dirty="0"/>
              <a:t>2/17/2019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2/17/2019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1024128" y="2967788"/>
            <a:ext cx="4754880" cy="3341572"/>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it-IT"/>
              <a:t>Modifica gli stili del testo dello schema</a:t>
            </a:r>
          </a:p>
        </p:txBody>
      </p:sp>
      <p:sp>
        <p:nvSpPr>
          <p:cNvPr id="6" name="Content Placeholder 5"/>
          <p:cNvSpPr>
            <a:spLocks noGrp="1"/>
          </p:cNvSpPr>
          <p:nvPr>
            <p:ph sz="quarter" idx="4"/>
          </p:nvPr>
        </p:nvSpPr>
        <p:spPr>
          <a:xfrm>
            <a:off x="5990888" y="2967788"/>
            <a:ext cx="4754880" cy="3341572"/>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2/17/2019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2/17/2019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2/17/2019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05C68B11-C5A8-448C-8CE9-B1A273C79CFC}" type="datetimeFigureOut">
              <a:rPr lang="en-US" dirty="0"/>
              <a:t>2/17/2019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C7616CA0-919D-4A49-9C8A-62FDFB3A5183}" type="datetimeFigureOut">
              <a:rPr lang="en-US" dirty="0"/>
              <a:t>2/17/2019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2/17/2019</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273A43-942B-4065-AB33-BDC42A1A5E6D}"/>
              </a:ext>
            </a:extLst>
          </p:cNvPr>
          <p:cNvSpPr>
            <a:spLocks noGrp="1"/>
          </p:cNvSpPr>
          <p:nvPr>
            <p:ph type="ctrTitle"/>
          </p:nvPr>
        </p:nvSpPr>
        <p:spPr/>
        <p:txBody>
          <a:bodyPr>
            <a:normAutofit/>
          </a:bodyPr>
          <a:lstStyle/>
          <a:p>
            <a:r>
              <a:rPr lang="it-IT" sz="3200" dirty="0"/>
              <a:t>Le agevolazioni della finanziaria 2019</a:t>
            </a:r>
          </a:p>
        </p:txBody>
      </p:sp>
      <p:sp>
        <p:nvSpPr>
          <p:cNvPr id="3" name="Sottotitolo 2">
            <a:extLst>
              <a:ext uri="{FF2B5EF4-FFF2-40B4-BE49-F238E27FC236}">
                <a16:creationId xmlns:a16="http://schemas.microsoft.com/office/drawing/2014/main" id="{72BDDFBE-6C50-4A6C-B79D-02770E19F7C1}"/>
              </a:ext>
            </a:extLst>
          </p:cNvPr>
          <p:cNvSpPr>
            <a:spLocks noGrp="1"/>
          </p:cNvSpPr>
          <p:nvPr>
            <p:ph type="subTitle" idx="1"/>
          </p:nvPr>
        </p:nvSpPr>
        <p:spPr/>
        <p:txBody>
          <a:bodyPr/>
          <a:lstStyle/>
          <a:p>
            <a:r>
              <a:rPr lang="it-IT" dirty="0"/>
              <a:t>Alessandro Sacrestano</a:t>
            </a:r>
          </a:p>
        </p:txBody>
      </p:sp>
      <p:pic>
        <p:nvPicPr>
          <p:cNvPr id="1026" name="Immagine 1" descr="cid:image003.png@01D49940.624B3680">
            <a:extLst>
              <a:ext uri="{FF2B5EF4-FFF2-40B4-BE49-F238E27FC236}">
                <a16:creationId xmlns:a16="http://schemas.microsoft.com/office/drawing/2014/main" id="{1B41E728-375C-4C9C-8C7F-C237438DCA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15872" y="4738272"/>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descr="Immagine che contiene clipart&#10;&#10;Descrizione generata automaticamente">
            <a:extLst>
              <a:ext uri="{FF2B5EF4-FFF2-40B4-BE49-F238E27FC236}">
                <a16:creationId xmlns:a16="http://schemas.microsoft.com/office/drawing/2014/main" id="{0E2E4E81-3AA1-43D9-9505-14A761C0B059}"/>
              </a:ext>
            </a:extLst>
          </p:cNvPr>
          <p:cNvPicPr>
            <a:picLocks noChangeAspect="1"/>
          </p:cNvPicPr>
          <p:nvPr/>
        </p:nvPicPr>
        <p:blipFill>
          <a:blip r:embed="rId3"/>
          <a:stretch>
            <a:fillRect/>
          </a:stretch>
        </p:blipFill>
        <p:spPr>
          <a:xfrm>
            <a:off x="8486127" y="5823638"/>
            <a:ext cx="3045966" cy="761492"/>
          </a:xfrm>
          <a:prstGeom prst="rect">
            <a:avLst/>
          </a:prstGeom>
        </p:spPr>
      </p:pic>
    </p:spTree>
    <p:extLst>
      <p:ext uri="{BB962C8B-B14F-4D97-AF65-F5344CB8AC3E}">
        <p14:creationId xmlns:p14="http://schemas.microsoft.com/office/powerpoint/2010/main" val="2551330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lnSpcReduction="10000"/>
          </a:bodyPr>
          <a:lstStyle/>
          <a:p>
            <a:pPr algn="just"/>
            <a:r>
              <a:rPr lang="it-IT" sz="2800" b="1" dirty="0"/>
              <a:t>Modalità di calcolo del bonus</a:t>
            </a:r>
            <a:endParaRPr lang="it-IT" dirty="0"/>
          </a:p>
          <a:p>
            <a:pPr algn="just"/>
            <a:r>
              <a:rPr lang="it-IT" dirty="0"/>
              <a:t>Si utilizza il metodo dell’approccio incrementale: il credito d’imposta si applica nella misura del 50% sulla parte dell’eccedenza (rispetto alla media dei medesimi investimenti realizzati nei tre periodi d’imposta di riferimento 2012-2014) proporzionalmente riferibile alle spese per il personale titolare di un rapporto di lavoro subordinato e ai contratti stipulati con Università, enti e organismi di ricerca,  nonché con Start-up innovative e PMI innovative indipendenti. </a:t>
            </a:r>
          </a:p>
          <a:p>
            <a:pPr algn="just"/>
            <a:r>
              <a:rPr lang="it-IT" dirty="0"/>
              <a:t>Verrebbero, pertanto, assoggettate alla percentuale del </a:t>
            </a:r>
            <a:r>
              <a:rPr lang="it-IT" b="1" dirty="0"/>
              <a:t>25%</a:t>
            </a:r>
            <a:r>
              <a:rPr lang="it-IT" dirty="0"/>
              <a:t> le spese per il personale con rapporto di lavoro autonomo e diverso dal lavoro subordinato, i costi di ricerca relativi a contratti stipulati con imprese non qualificabili come start-up innovative e PMI innovative, le spese per strumenti, attrezzature, competenze e privative industriali, le spese per forniture, materiali e prodotti analoghi impiegati nelle attività di R&amp;S.</a:t>
            </a:r>
          </a:p>
        </p:txBody>
      </p:sp>
    </p:spTree>
    <p:extLst>
      <p:ext uri="{BB962C8B-B14F-4D97-AF65-F5344CB8AC3E}">
        <p14:creationId xmlns:p14="http://schemas.microsoft.com/office/powerpoint/2010/main" val="1041873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spcBef>
                <a:spcPts val="0"/>
              </a:spcBef>
            </a:pPr>
            <a:r>
              <a:rPr lang="it-IT" sz="2800" b="1" dirty="0"/>
              <a:t>Obblighi di certificazione </a:t>
            </a:r>
          </a:p>
          <a:p>
            <a:pPr algn="just">
              <a:spcBef>
                <a:spcPts val="0"/>
              </a:spcBef>
            </a:pPr>
            <a:r>
              <a:rPr lang="it-IT" sz="2000" b="1" i="1" dirty="0"/>
              <a:t>(Circolare direttoriale MISE 15 febbraio 2019, n. 38584)</a:t>
            </a:r>
            <a:endParaRPr lang="it-IT" sz="2000" i="1" dirty="0"/>
          </a:p>
          <a:p>
            <a:pPr algn="just"/>
            <a:r>
              <a:rPr lang="it-IT" dirty="0"/>
              <a:t>L’effettivo sostenimento delle spese ammissibili e la corrispondenza delle stesse alla documentazione contabile predisposta dall’impresa devono risultare da apposita certificazione rilasciata dal </a:t>
            </a:r>
            <a:r>
              <a:rPr lang="it-IT" b="1" dirty="0"/>
              <a:t>soggetto incaricato della revisione legale dei conti</a:t>
            </a:r>
            <a:r>
              <a:rPr lang="it-IT" dirty="0"/>
              <a:t>. Per le imprese non obbligate per legge alla revisione legale dei conti, la certificazione deve essere rilasciata da un </a:t>
            </a:r>
            <a:r>
              <a:rPr lang="it-IT" b="1" dirty="0"/>
              <a:t>revisore legale dei conti o da una società di revisione legale dei conti iscritti nella sezione A del registro</a:t>
            </a:r>
            <a:r>
              <a:rPr lang="it-IT" dirty="0"/>
              <a:t> di cui all’art. 8 del decreto legislativo 27 gennaio 2010, n. 39. Solo per tali imprese, le spese sostenute per adempiere all’obbligo di certificazione sono riconosciute in aumento del credito d’imposta per un importo non superiore a 5.000 euro. </a:t>
            </a:r>
          </a:p>
        </p:txBody>
      </p:sp>
    </p:spTree>
    <p:extLst>
      <p:ext uri="{BB962C8B-B14F-4D97-AF65-F5344CB8AC3E}">
        <p14:creationId xmlns:p14="http://schemas.microsoft.com/office/powerpoint/2010/main" val="3430738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Obblighi di certificazione</a:t>
            </a:r>
            <a:endParaRPr lang="it-IT" dirty="0"/>
          </a:p>
          <a:p>
            <a:pPr algn="just"/>
            <a:r>
              <a:rPr lang="it-IT" dirty="0"/>
              <a:t>Le imprese beneficiarie del bonus sono, inoltre, chiamate a redigere e conservare una relazione tecnica che illustri le finalità, i contenuti e i risultati delle attività di ricerca e sviluppo svolte in ciascun periodo d’imposta in relazione ai progetti o ai sotto progetti in corso di realizzazione. La relazione, nel caso di attività di ricerca e sviluppo organizzate e svolte internamente all’impresa, deve essere predisposta a cura del </a:t>
            </a:r>
            <a:r>
              <a:rPr lang="it-IT" b="1" dirty="0"/>
              <a:t>responsabile aziendale </a:t>
            </a:r>
            <a:r>
              <a:rPr lang="it-IT" dirty="0"/>
              <a:t>delle stesse attività o del responsabile del singolo progetto o sotto progetto e deve essere controfirmata dal rappresentante legale dell’impresa. Nell’ipotesi in cui le attività di ricerca siano commissionate a soggetti terzi, la relazione deve essere redatta e rilasciata all’impresa dal </a:t>
            </a:r>
            <a:r>
              <a:rPr lang="it-IT" b="1" dirty="0"/>
              <a:t>soggetto commissionario</a:t>
            </a:r>
            <a:r>
              <a:rPr lang="it-IT" dirty="0"/>
              <a:t>. </a:t>
            </a:r>
          </a:p>
        </p:txBody>
      </p:sp>
    </p:spTree>
    <p:extLst>
      <p:ext uri="{BB962C8B-B14F-4D97-AF65-F5344CB8AC3E}">
        <p14:creationId xmlns:p14="http://schemas.microsoft.com/office/powerpoint/2010/main" val="816859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Iper-ammortamento (Art. 1, co 60-65)</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Contenuti dell’agevolazione</a:t>
            </a:r>
            <a:endParaRPr lang="it-IT" dirty="0"/>
          </a:p>
          <a:p>
            <a:pPr algn="just"/>
            <a:r>
              <a:rPr lang="it-IT" dirty="0"/>
              <a:t>È stata prorogata di </a:t>
            </a:r>
            <a:r>
              <a:rPr lang="it-IT" b="1" dirty="0"/>
              <a:t>un anno</a:t>
            </a:r>
            <a:r>
              <a:rPr lang="it-IT" dirty="0"/>
              <a:t>, con modifiche in ordine alla misura dell’agevolazione, la disciplina dell’iper-ammortamento e quella della maggiorazione per i correlati beni immateriali. </a:t>
            </a:r>
          </a:p>
          <a:p>
            <a:pPr algn="just"/>
            <a:r>
              <a:rPr lang="it-IT" dirty="0"/>
              <a:t>L’entità del beneficio è ora diversificata in tre scaglioni (</a:t>
            </a:r>
            <a:r>
              <a:rPr lang="it-IT" b="1" dirty="0"/>
              <a:t>170, 100 e 50%</a:t>
            </a:r>
            <a:r>
              <a:rPr lang="it-IT" dirty="0"/>
              <a:t>), in funzione della consistenza dell’investimento. </a:t>
            </a:r>
          </a:p>
          <a:p>
            <a:pPr algn="just"/>
            <a:r>
              <a:rPr lang="it-IT" dirty="0"/>
              <a:t>Va invece in pensione la disciplina del </a:t>
            </a:r>
            <a:r>
              <a:rPr lang="it-IT" b="1" dirty="0"/>
              <a:t>super-ammortamento</a:t>
            </a:r>
            <a:r>
              <a:rPr lang="it-IT" dirty="0"/>
              <a:t>.</a:t>
            </a:r>
          </a:p>
        </p:txBody>
      </p:sp>
    </p:spTree>
    <p:extLst>
      <p:ext uri="{BB962C8B-B14F-4D97-AF65-F5344CB8AC3E}">
        <p14:creationId xmlns:p14="http://schemas.microsoft.com/office/powerpoint/2010/main" val="2375839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Iper-ammortamento (Art. 1, co 60-65)</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Durata dell’agevolazione</a:t>
            </a:r>
            <a:endParaRPr lang="it-IT" dirty="0"/>
          </a:p>
          <a:p>
            <a:pPr algn="just"/>
            <a:r>
              <a:rPr lang="it-IT" dirty="0"/>
              <a:t>L’agevolazione si applica anche agli investimenti in beni strumentali materiali nuovi, destinati a strutture produttive situate nel territorio dello Stato, effettuati entro il </a:t>
            </a:r>
            <a:r>
              <a:rPr lang="it-IT" b="1" dirty="0"/>
              <a:t>31 dicembre 2019</a:t>
            </a:r>
            <a:r>
              <a:rPr lang="it-IT" dirty="0"/>
              <a:t> ovvero entro il </a:t>
            </a:r>
            <a:r>
              <a:rPr lang="it-IT" b="1" dirty="0">
                <a:effectLst>
                  <a:outerShdw blurRad="38100" dist="38100" dir="2700000" algn="tl">
                    <a:srgbClr val="000000">
                      <a:alpha val="43137"/>
                    </a:srgbClr>
                  </a:outerShdw>
                </a:effectLst>
              </a:rPr>
              <a:t>31 dicembre 2020</a:t>
            </a:r>
            <a:r>
              <a:rPr lang="it-IT" dirty="0"/>
              <a:t>, purché, entro il 31 dicembre 2019, il relativo ordine sia stato accettato dal venditore e sia avvenuto il pagamento di acconti in misura almeno pari al </a:t>
            </a:r>
            <a:r>
              <a:rPr lang="it-IT" b="1" dirty="0">
                <a:effectLst>
                  <a:outerShdw blurRad="38100" dist="38100" dir="2700000" algn="tl">
                    <a:srgbClr val="000000">
                      <a:alpha val="43137"/>
                    </a:srgbClr>
                  </a:outerShdw>
                </a:effectLst>
              </a:rPr>
              <a:t>20%</a:t>
            </a:r>
            <a:r>
              <a:rPr lang="it-IT" dirty="0"/>
              <a:t> del costo di acquisizione</a:t>
            </a:r>
          </a:p>
        </p:txBody>
      </p:sp>
    </p:spTree>
    <p:extLst>
      <p:ext uri="{BB962C8B-B14F-4D97-AF65-F5344CB8AC3E}">
        <p14:creationId xmlns:p14="http://schemas.microsoft.com/office/powerpoint/2010/main" val="2800723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Iper-ammortamento (Art. 1, co 60-65)</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Intensità dell’agevolazione</a:t>
            </a:r>
            <a:endParaRPr lang="it-IT" dirty="0"/>
          </a:p>
          <a:p>
            <a:pPr algn="just"/>
            <a:r>
              <a:rPr lang="it-IT" dirty="0"/>
              <a:t>Cambia l’entità della maggiorazione: non più un’unica percentuale (150%), ma tre diverse misure, collegate all’ammontare degli investimenti effettuati:</a:t>
            </a:r>
          </a:p>
          <a:p>
            <a:pPr marL="354013" indent="-354013" algn="just">
              <a:buFont typeface="Wingdings" panose="05000000000000000000" pitchFamily="2" charset="2"/>
              <a:buChar char="q"/>
            </a:pPr>
            <a:r>
              <a:rPr lang="it-IT" b="1" dirty="0"/>
              <a:t>170%</a:t>
            </a:r>
            <a:r>
              <a:rPr lang="it-IT" dirty="0"/>
              <a:t>, per gli investimenti fino a 2,5 milioni di euro</a:t>
            </a:r>
          </a:p>
          <a:p>
            <a:pPr marL="354013" indent="-354013" algn="just">
              <a:buFont typeface="Wingdings" panose="05000000000000000000" pitchFamily="2" charset="2"/>
              <a:buChar char="q"/>
            </a:pPr>
            <a:r>
              <a:rPr lang="it-IT" b="1" dirty="0"/>
              <a:t>100%</a:t>
            </a:r>
            <a:r>
              <a:rPr lang="it-IT" dirty="0"/>
              <a:t>, per gli investimenti oltre 2,5 milioni e fino a 10 milioni di euro</a:t>
            </a:r>
          </a:p>
          <a:p>
            <a:pPr marL="354013" indent="-354013" algn="just">
              <a:buFont typeface="Wingdings" panose="05000000000000000000" pitchFamily="2" charset="2"/>
              <a:buChar char="q"/>
            </a:pPr>
            <a:r>
              <a:rPr lang="it-IT" b="1" dirty="0"/>
              <a:t>50%</a:t>
            </a:r>
            <a:r>
              <a:rPr lang="it-IT" dirty="0"/>
              <a:t> per gli investimenti oltre 10 milioni e fino a 20 milioni di euro. </a:t>
            </a:r>
          </a:p>
          <a:p>
            <a:pPr marL="0" indent="0" algn="just">
              <a:buNone/>
            </a:pPr>
            <a:r>
              <a:rPr lang="it-IT" dirty="0"/>
              <a:t>Quindi, di fatto, viene posto anche un limite massimo agli investimenti agevolabili, non essendo prevista alcuna maggiorazione per gli investimenti eccedenti i 20 milioni</a:t>
            </a:r>
          </a:p>
        </p:txBody>
      </p:sp>
    </p:spTree>
    <p:extLst>
      <p:ext uri="{BB962C8B-B14F-4D97-AF65-F5344CB8AC3E}">
        <p14:creationId xmlns:p14="http://schemas.microsoft.com/office/powerpoint/2010/main" val="1532926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Iper-ammortamento (Art. 1, co 60-65)</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Beni immateriali</a:t>
            </a:r>
            <a:endParaRPr lang="it-IT" dirty="0"/>
          </a:p>
          <a:p>
            <a:pPr algn="just"/>
            <a:r>
              <a:rPr lang="it-IT" dirty="0"/>
              <a:t>È stata poi confermata, per i soggetti che usufruiscono dell’</a:t>
            </a:r>
            <a:r>
              <a:rPr lang="it-IT" dirty="0" err="1"/>
              <a:t>iperammortamento</a:t>
            </a:r>
            <a:r>
              <a:rPr lang="it-IT" dirty="0"/>
              <a:t> 2019 la maggiorazione del 40% del costo di acquisizione dei beni immateriali strumentali, funzionali alla trasformazione tecnologica secondo il modello “Industria 4.0” (allegato B alla legge 232/2016, come integrato dall’articolo 1, comma 32, della legge 205/2017). </a:t>
            </a:r>
          </a:p>
          <a:p>
            <a:pPr algn="just"/>
            <a:r>
              <a:rPr lang="it-IT" dirty="0"/>
              <a:t>Anche in questo caso, sono agevolabili i beni acquisiti entro il 31 dicembre 2019 ovvero entro il 31 dicembre 2020, a condizione che entro la data del 31 dicembre 2019 l’ordine sia stato accettato dal venditore e siano stati pagati acconti pari almeno al 20% del costo di acquisizione.</a:t>
            </a:r>
          </a:p>
        </p:txBody>
      </p:sp>
    </p:spTree>
    <p:extLst>
      <p:ext uri="{BB962C8B-B14F-4D97-AF65-F5344CB8AC3E}">
        <p14:creationId xmlns:p14="http://schemas.microsoft.com/office/powerpoint/2010/main" val="2297793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Iper-ammortamento (Art. 1, co 60-65)</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Obblighi di certificazione</a:t>
            </a:r>
            <a:endParaRPr lang="it-IT" dirty="0"/>
          </a:p>
          <a:p>
            <a:pPr algn="just"/>
            <a:r>
              <a:rPr lang="it-IT" dirty="0"/>
              <a:t>Per la fruizione dei benefici, l’impresa è tenuta ad acquisire una dichiarazione del legale rappresentante ovvero, per i beni aventi costo di acquisizione superiore a 500mila euro, una perizia tecnica giurata rilasciata da un ingegnere o da un perito industriale (iscritti nei rispettivi albi professionali) ovvero un attestato di conformità rilasciato da un ente di certificazione accreditato, da cui risulti che il bene possiede caratteristiche tecniche tali da includerlo nell’elenco di cui all’allegato A e/o all’allegato B ed è interconnesso al sistema aziendale di gestione della produzione o alla rete di fornitura. Tali documenti devono essere acquisiti entro il periodo d’imposta in cui il bene entra in funzione ovvero, se successivo, entro quello in cui il bene è interconnesso al sistema aziendale di gestione della produzione o alla rete di fornitura.</a:t>
            </a:r>
          </a:p>
        </p:txBody>
      </p:sp>
    </p:spTree>
    <p:extLst>
      <p:ext uri="{BB962C8B-B14F-4D97-AF65-F5344CB8AC3E}">
        <p14:creationId xmlns:p14="http://schemas.microsoft.com/office/powerpoint/2010/main" val="922687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Iper-ammortamento (Art. 1, co 60-65)</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lnSpcReduction="10000"/>
          </a:bodyPr>
          <a:lstStyle/>
          <a:p>
            <a:pPr algn="just"/>
            <a:r>
              <a:rPr lang="it-IT" sz="2800" b="1" dirty="0"/>
              <a:t>Esclusioni</a:t>
            </a:r>
            <a:endParaRPr lang="it-IT" dirty="0"/>
          </a:p>
          <a:p>
            <a:pPr algn="just"/>
            <a:r>
              <a:rPr lang="it-IT" dirty="0"/>
              <a:t>Esclusa la possibilità di maggiorare l’ammortamento per i beni materiali strumentali in relazione ai quali il Dm 31 dicembre 1988 stabilisce coefficienti di ammortamento inferiori al 6,5%, per gli acquisti di fabbricati e di costruzioni, nonché per gli acquisti dei beni di cui all’allegato 3 alla medesima legge di stabilità 2016.</a:t>
            </a:r>
          </a:p>
          <a:p>
            <a:pPr algn="just"/>
            <a:r>
              <a:rPr lang="it-IT" dirty="0"/>
              <a:t>La sostituzione di un bene agevolato non determina la revoca del beneficio a condizione che il bene nuovo abbia caratteristiche tecnologiche analoghe o superiori a quelle previste dall’allegato A e che siano soddisfatte le condizioni documentali richieste dalla legge per l’investimento originario (dichiarazione resa dal legale rappresentante, perizia tecnica giurata o attestato di conformità). Se l’investimento sostitutivo è di costo inferiore a quello del bene originario, la fruizione del beneficio prosegue per le quote residue fino a concorrenza del costo del nuovo investimento.</a:t>
            </a:r>
          </a:p>
        </p:txBody>
      </p:sp>
    </p:spTree>
    <p:extLst>
      <p:ext uri="{BB962C8B-B14F-4D97-AF65-F5344CB8AC3E}">
        <p14:creationId xmlns:p14="http://schemas.microsoft.com/office/powerpoint/2010/main" val="4099479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Iper-ammortamento (Art. 1, co 60-65)</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Precisazioni</a:t>
            </a:r>
            <a:endParaRPr lang="it-IT" dirty="0"/>
          </a:p>
          <a:p>
            <a:pPr algn="just"/>
            <a:r>
              <a:rPr lang="it-IT" dirty="0"/>
              <a:t>Il calcolo per il periodo d’imposta in corso al 31 dicembre 2019 e per quello successivo dovrà essere effettuato considerando, quale imposta del periodo precedente, quella che si sarebbe determinata in assenza delle disposizioni agevolative.</a:t>
            </a:r>
          </a:p>
          <a:p>
            <a:pPr algn="just"/>
            <a:r>
              <a:rPr lang="it-IT" dirty="0"/>
              <a:t>Nel novero dei costi agevolabili con la maggiorazione del 40% sono stati inseriti anche quelli sostenuti a titolo di canone per l’accesso, mediante soluzioni di </a:t>
            </a:r>
            <a:r>
              <a:rPr lang="it-IT" i="1" dirty="0" err="1"/>
              <a:t>cloudcomputing</a:t>
            </a:r>
            <a:r>
              <a:rPr lang="it-IT" dirty="0"/>
              <a:t>, a beni immateriali di cui all’allegato B, limitatamente alla quota del canone di competenza del singolo periodo di imposta di vigenza della disciplina agevolativa.</a:t>
            </a:r>
          </a:p>
        </p:txBody>
      </p:sp>
    </p:spTree>
    <p:extLst>
      <p:ext uri="{BB962C8B-B14F-4D97-AF65-F5344CB8AC3E}">
        <p14:creationId xmlns:p14="http://schemas.microsoft.com/office/powerpoint/2010/main" val="4220319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fontScale="92500" lnSpcReduction="10000"/>
          </a:bodyPr>
          <a:lstStyle/>
          <a:p>
            <a:pPr algn="just"/>
            <a:r>
              <a:rPr lang="it-IT" dirty="0"/>
              <a:t>Nell’ambito delle modifiche che la manovra ha apportato agli strumenti agevolativi già vigenti, occupano un primo piano quelle aventi ad oggetto la disciplina del </a:t>
            </a:r>
            <a:r>
              <a:rPr lang="it-IT" b="1" dirty="0"/>
              <a:t>credito di imposta ricerca e sviluppo</a:t>
            </a:r>
            <a:r>
              <a:rPr lang="it-IT" dirty="0"/>
              <a:t>, di cui all’art. 3, del </a:t>
            </a:r>
            <a:r>
              <a:rPr lang="it-IT" dirty="0" err="1"/>
              <a:t>d.l.</a:t>
            </a:r>
            <a:r>
              <a:rPr lang="it-IT" dirty="0"/>
              <a:t> n. 145/2013. Il bonus fiscale giunge, ormai, al suo terzo cambio di abito, con un’inversione di tendenza che lo riporta a una formula molto più vicina alla versione iniziale.</a:t>
            </a:r>
          </a:p>
          <a:p>
            <a:pPr algn="just"/>
            <a:r>
              <a:rPr lang="it-IT" dirty="0"/>
              <a:t>La disciplina dell’agevolazione è dettata dall’</a:t>
            </a:r>
            <a:r>
              <a:rPr lang="it-IT" b="1" dirty="0"/>
              <a:t>articolo 3, Dl 145/2013</a:t>
            </a:r>
            <a:r>
              <a:rPr lang="it-IT" dirty="0"/>
              <a:t>, mentre le relative disposizioni di attuazione sono contenute nel </a:t>
            </a:r>
            <a:r>
              <a:rPr lang="it-IT" b="1" dirty="0"/>
              <a:t>Dm 27 maggio 2015.</a:t>
            </a:r>
          </a:p>
          <a:p>
            <a:pPr algn="just"/>
            <a:r>
              <a:rPr lang="it-IT" dirty="0"/>
              <a:t>L’Agenzia delle entrate ha fornito chiarimenti interpretativi sul credito d’imposta con i seguenti documenti di prassi:</a:t>
            </a:r>
          </a:p>
          <a:p>
            <a:pPr algn="just">
              <a:spcBef>
                <a:spcPts val="0"/>
              </a:spcBef>
              <a:spcAft>
                <a:spcPts val="0"/>
              </a:spcAft>
              <a:buFont typeface="Wingdings" panose="05000000000000000000" pitchFamily="2" charset="2"/>
              <a:buChar char="ü"/>
            </a:pPr>
            <a:r>
              <a:rPr lang="it-IT" dirty="0"/>
              <a:t>circolare n.5/E del 16 marzo 2016</a:t>
            </a:r>
          </a:p>
          <a:p>
            <a:pPr algn="just">
              <a:spcBef>
                <a:spcPts val="0"/>
              </a:spcBef>
              <a:spcAft>
                <a:spcPts val="0"/>
              </a:spcAft>
              <a:buFont typeface="Wingdings" panose="05000000000000000000" pitchFamily="2" charset="2"/>
              <a:buChar char="ü"/>
            </a:pPr>
            <a:r>
              <a:rPr lang="it-IT" dirty="0"/>
              <a:t>circolare n. 13/E del 27 aprile 2017</a:t>
            </a:r>
          </a:p>
          <a:p>
            <a:pPr algn="just">
              <a:spcBef>
                <a:spcPts val="0"/>
              </a:spcBef>
              <a:spcAft>
                <a:spcPts val="0"/>
              </a:spcAft>
              <a:buFont typeface="Wingdings" panose="05000000000000000000" pitchFamily="2" charset="2"/>
              <a:buChar char="ü"/>
            </a:pPr>
            <a:r>
              <a:rPr lang="it-IT" dirty="0"/>
              <a:t>circolare n.10/E del 16 maggio 2018</a:t>
            </a:r>
          </a:p>
          <a:p>
            <a:pPr algn="just">
              <a:spcBef>
                <a:spcPts val="0"/>
              </a:spcBef>
              <a:spcAft>
                <a:spcPts val="0"/>
              </a:spcAft>
              <a:buFont typeface="Wingdings" panose="05000000000000000000" pitchFamily="2" charset="2"/>
              <a:buChar char="ü"/>
            </a:pPr>
            <a:r>
              <a:rPr lang="it-IT" dirty="0"/>
              <a:t>risoluzione n. 46/E del 22 giugno 2018.</a:t>
            </a:r>
          </a:p>
          <a:p>
            <a:pPr algn="just"/>
            <a:endParaRPr lang="it-IT" dirty="0"/>
          </a:p>
        </p:txBody>
      </p:sp>
    </p:spTree>
    <p:extLst>
      <p:ext uri="{BB962C8B-B14F-4D97-AF65-F5344CB8AC3E}">
        <p14:creationId xmlns:p14="http://schemas.microsoft.com/office/powerpoint/2010/main" val="532378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Bonus formazione (Art. 1, co 78-80)</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Modifiche</a:t>
            </a:r>
            <a:endParaRPr lang="it-IT" dirty="0"/>
          </a:p>
          <a:p>
            <a:pPr algn="just"/>
            <a:r>
              <a:rPr lang="it-IT" dirty="0"/>
              <a:t>Il legislatore è intervenuto:</a:t>
            </a:r>
          </a:p>
          <a:p>
            <a:pPr marL="269875" indent="-269875" algn="just">
              <a:buFont typeface="Wingdings" panose="05000000000000000000" pitchFamily="2" charset="2"/>
              <a:buChar char="q"/>
            </a:pPr>
            <a:r>
              <a:rPr lang="it-IT" dirty="0"/>
              <a:t>sulla proroga al 31/12/2019 dell’incentivo;</a:t>
            </a:r>
          </a:p>
          <a:p>
            <a:pPr marL="269875" indent="-269875" algn="just">
              <a:buFont typeface="Wingdings" panose="05000000000000000000" pitchFamily="2" charset="2"/>
              <a:buChar char="q"/>
            </a:pPr>
            <a:r>
              <a:rPr lang="it-IT" dirty="0"/>
              <a:t>sulle percentuali di riconoscimento dell’agevolazione differenziandole in ragione della tipologia di impresa. </a:t>
            </a:r>
          </a:p>
        </p:txBody>
      </p:sp>
    </p:spTree>
    <p:extLst>
      <p:ext uri="{BB962C8B-B14F-4D97-AF65-F5344CB8AC3E}">
        <p14:creationId xmlns:p14="http://schemas.microsoft.com/office/powerpoint/2010/main" val="9559320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Bonus formazione (Art. 1, co 78-80)</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Misura del bonus</a:t>
            </a:r>
            <a:endParaRPr lang="it-IT" dirty="0"/>
          </a:p>
          <a:p>
            <a:pPr algn="just"/>
            <a:r>
              <a:rPr lang="it-IT" dirty="0"/>
              <a:t>In base alla nuova disciplina il credito d’imposta, fermo restando il limite massimo annuale di 300mila euro, è attribuito nella misura del:</a:t>
            </a:r>
          </a:p>
          <a:p>
            <a:pPr marL="354013" indent="-354013" algn="just">
              <a:buFont typeface="Wingdings" panose="05000000000000000000" pitchFamily="2" charset="2"/>
              <a:buChar char="q"/>
            </a:pPr>
            <a:r>
              <a:rPr lang="it-IT" dirty="0"/>
              <a:t>50% delle spese ammissibili sostenute dalle piccole imprese;</a:t>
            </a:r>
          </a:p>
          <a:p>
            <a:pPr marL="354013" indent="-354013" algn="just">
              <a:buFont typeface="Wingdings" panose="05000000000000000000" pitchFamily="2" charset="2"/>
              <a:buChar char="q"/>
            </a:pPr>
            <a:r>
              <a:rPr lang="it-IT" dirty="0"/>
              <a:t>40% delle spese ammissibili sostenute dalle medie imprese. </a:t>
            </a:r>
          </a:p>
          <a:p>
            <a:pPr algn="just"/>
            <a:r>
              <a:rPr lang="it-IT" dirty="0"/>
              <a:t>Alle grandi imprese, invece, il credito d’imposta è attribuito nel limite massimo annuale di 200mila euro e nella misura del 30%.</a:t>
            </a:r>
          </a:p>
        </p:txBody>
      </p:sp>
    </p:spTree>
    <p:extLst>
      <p:ext uri="{BB962C8B-B14F-4D97-AF65-F5344CB8AC3E}">
        <p14:creationId xmlns:p14="http://schemas.microsoft.com/office/powerpoint/2010/main" val="38341528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Bonus formazione (Art. 1, co 78-80)</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Misura del bonus</a:t>
            </a:r>
            <a:endParaRPr lang="it-IT" dirty="0"/>
          </a:p>
          <a:p>
            <a:pPr algn="just"/>
            <a:r>
              <a:rPr lang="it-IT" dirty="0"/>
              <a:t>In base alla nuova disciplina il credito d’imposta, fermo restando il limite massimo annuale di 300mila euro, è attribuito nella misura del:</a:t>
            </a:r>
          </a:p>
          <a:p>
            <a:pPr marL="354013" indent="-354013" algn="just">
              <a:buFont typeface="Wingdings" panose="05000000000000000000" pitchFamily="2" charset="2"/>
              <a:buChar char="q"/>
            </a:pPr>
            <a:r>
              <a:rPr lang="it-IT" dirty="0"/>
              <a:t>50% delle spese ammissibili sostenute dalle piccole imprese;</a:t>
            </a:r>
          </a:p>
          <a:p>
            <a:pPr marL="354013" indent="-354013" algn="just">
              <a:buFont typeface="Wingdings" panose="05000000000000000000" pitchFamily="2" charset="2"/>
              <a:buChar char="q"/>
            </a:pPr>
            <a:r>
              <a:rPr lang="it-IT" dirty="0"/>
              <a:t>40% delle spese ammissibili sostenute dalle medie imprese. </a:t>
            </a:r>
          </a:p>
          <a:p>
            <a:pPr algn="just"/>
            <a:r>
              <a:rPr lang="it-IT" dirty="0"/>
              <a:t>Alle grandi imprese, invece, il credito d’imposta è attribuito nel limite massimo annuale di 200mila euro e nella misura del 30%.</a:t>
            </a:r>
          </a:p>
        </p:txBody>
      </p:sp>
    </p:spTree>
    <p:extLst>
      <p:ext uri="{BB962C8B-B14F-4D97-AF65-F5344CB8AC3E}">
        <p14:creationId xmlns:p14="http://schemas.microsoft.com/office/powerpoint/2010/main" val="4253467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Voucher consulenza </a:t>
            </a:r>
            <a:r>
              <a:rPr lang="it-IT" sz="4000" dirty="0" err="1"/>
              <a:t>cfo</a:t>
            </a:r>
            <a:r>
              <a:rPr lang="it-IT" sz="4000" dirty="0"/>
              <a:t> (Art. 1, co 21-22)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Contenuto della norma</a:t>
            </a:r>
            <a:endParaRPr lang="it-IT" dirty="0"/>
          </a:p>
          <a:p>
            <a:pPr algn="just"/>
            <a:r>
              <a:rPr lang="it-IT" dirty="0"/>
              <a:t>Il legislatore ha introdotto a favore delle micro, piccole e medie imprese un contributo a fondo perduto, nella forma di voucher, per l’acquisto di prestazioni consulenziali di natura specialistica. </a:t>
            </a:r>
          </a:p>
          <a:p>
            <a:pPr algn="just"/>
            <a:r>
              <a:rPr lang="it-IT" dirty="0"/>
              <a:t>Le prestazioni professionali devono essere finalizzate a </a:t>
            </a:r>
            <a:r>
              <a:rPr lang="it-IT" b="1" dirty="0"/>
              <a:t>sostenere i processi di trasformazione tecnologica e digitale </a:t>
            </a:r>
            <a:r>
              <a:rPr lang="it-IT" dirty="0"/>
              <a:t>attraverso le tecnologie abilitanti previste dal Piano Impresa 4.0 e di </a:t>
            </a:r>
            <a:r>
              <a:rPr lang="it-IT" b="1" dirty="0"/>
              <a:t>ammodernamento degli assetti gestionali e organizzativi</a:t>
            </a:r>
            <a:r>
              <a:rPr lang="it-IT" dirty="0"/>
              <a:t> dell’impresa, compreso l’accesso ai mercati finanziari e dei capitali.</a:t>
            </a:r>
          </a:p>
        </p:txBody>
      </p:sp>
    </p:spTree>
    <p:extLst>
      <p:ext uri="{BB962C8B-B14F-4D97-AF65-F5344CB8AC3E}">
        <p14:creationId xmlns:p14="http://schemas.microsoft.com/office/powerpoint/2010/main" val="742799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Voucher consulenza </a:t>
            </a:r>
            <a:r>
              <a:rPr lang="it-IT" sz="4000" dirty="0" err="1"/>
              <a:t>cfo</a:t>
            </a:r>
            <a:r>
              <a:rPr lang="it-IT" sz="4000" dirty="0"/>
              <a:t> (Art. 1, co 21-22)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Durata e misura dell’agevolazione</a:t>
            </a:r>
            <a:endParaRPr lang="it-IT" dirty="0"/>
          </a:p>
          <a:p>
            <a:pPr algn="just"/>
            <a:r>
              <a:rPr lang="it-IT" dirty="0"/>
              <a:t>Il contributo – riconosciuto per i due periodi di imposta successivi a quello in corso al 31 dicembre 2018 – spetta nella misura del </a:t>
            </a:r>
            <a:r>
              <a:rPr lang="it-IT" b="1" dirty="0"/>
              <a:t>50%</a:t>
            </a:r>
            <a:r>
              <a:rPr lang="it-IT" dirty="0"/>
              <a:t> dei costi sostenuti dalle imprese micro e piccole ed entro il limite massimo annuale di </a:t>
            </a:r>
            <a:r>
              <a:rPr lang="it-IT" b="1" dirty="0"/>
              <a:t>40.000 euro</a:t>
            </a:r>
            <a:r>
              <a:rPr lang="it-IT" dirty="0"/>
              <a:t>. Per le medie imprese, l’aiuto è, invece, attribuito nella misura del </a:t>
            </a:r>
            <a:r>
              <a:rPr lang="it-IT" b="1" dirty="0"/>
              <a:t>30%</a:t>
            </a:r>
            <a:r>
              <a:rPr lang="it-IT" dirty="0"/>
              <a:t> dei costi ammissibili ed entro il limite massimo annuale di </a:t>
            </a:r>
            <a:r>
              <a:rPr lang="it-IT" b="1" dirty="0"/>
              <a:t>25.000 euro</a:t>
            </a:r>
            <a:r>
              <a:rPr lang="it-IT" dirty="0"/>
              <a:t>. </a:t>
            </a:r>
          </a:p>
          <a:p>
            <a:pPr algn="just"/>
            <a:r>
              <a:rPr lang="it-IT" dirty="0"/>
              <a:t>In caso di adesione a un </a:t>
            </a:r>
            <a:r>
              <a:rPr lang="it-IT" b="1" dirty="0"/>
              <a:t>contratto di rete</a:t>
            </a:r>
            <a:r>
              <a:rPr lang="it-IT" dirty="0"/>
              <a:t>, avente nel programma comune le finalità finanziabili dall’intervento, il contributo è riconosciuto alla rete in misura pari al </a:t>
            </a:r>
            <a:r>
              <a:rPr lang="it-IT" b="1" dirty="0"/>
              <a:t>50%</a:t>
            </a:r>
            <a:r>
              <a:rPr lang="it-IT" dirty="0"/>
              <a:t> dei costi sostenuti ed entro il limite massimo complessivo di </a:t>
            </a:r>
            <a:r>
              <a:rPr lang="it-IT" b="1" dirty="0"/>
              <a:t>80.000 euro</a:t>
            </a:r>
            <a:r>
              <a:rPr lang="it-IT" dirty="0"/>
              <a:t>.</a:t>
            </a:r>
          </a:p>
        </p:txBody>
      </p:sp>
    </p:spTree>
    <p:extLst>
      <p:ext uri="{BB962C8B-B14F-4D97-AF65-F5344CB8AC3E}">
        <p14:creationId xmlns:p14="http://schemas.microsoft.com/office/powerpoint/2010/main" val="3768341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Voucher consulenza </a:t>
            </a:r>
            <a:r>
              <a:rPr lang="it-IT" sz="4000" dirty="0" err="1"/>
              <a:t>cfo</a:t>
            </a:r>
            <a:r>
              <a:rPr lang="it-IT" sz="4000" dirty="0"/>
              <a:t> (Art. 1, co 21-22)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lnSpcReduction="10000"/>
          </a:bodyPr>
          <a:lstStyle/>
          <a:p>
            <a:pPr algn="just"/>
            <a:r>
              <a:rPr lang="it-IT" sz="2800" b="1" dirty="0"/>
              <a:t>Condizioni di accesso</a:t>
            </a:r>
            <a:endParaRPr lang="it-IT" dirty="0"/>
          </a:p>
          <a:p>
            <a:pPr algn="just"/>
            <a:r>
              <a:rPr lang="it-IT" dirty="0"/>
              <a:t>Al fine dell’accesso agli aiuti, le imprese o le reti devono stipulare un contratto di servizio di consulenza con le </a:t>
            </a:r>
            <a:r>
              <a:rPr lang="it-IT" b="1" dirty="0"/>
              <a:t>società di consulenza o i manager qualificati iscritti in un apposito elenco</a:t>
            </a:r>
            <a:r>
              <a:rPr lang="it-IT" dirty="0"/>
              <a:t> istituito con decreto del Ministro dello sviluppo economico, da adottare entro 90 giorni dalla data di entrata in vigore della legge di bilancio. Con lo stesso decreto, sono stabiliti i requisiti necessari per l’iscrizione nell’elenco dei consulenti (manager o società), nonché i criteri e gli adempimenti formali per l’erogazione delle agevolazioni e la predisposizione di una riserva di fondi a favore delle imprese di minori dimensioni. </a:t>
            </a:r>
          </a:p>
          <a:p>
            <a:pPr algn="just"/>
            <a:r>
              <a:rPr lang="it-IT" dirty="0"/>
              <a:t>Troverà, in ogni caso, applicazione la disciplina </a:t>
            </a:r>
            <a:r>
              <a:rPr lang="it-IT" b="1" i="1" dirty="0"/>
              <a:t>de </a:t>
            </a:r>
            <a:r>
              <a:rPr lang="it-IT" b="1" i="1" dirty="0" err="1"/>
              <a:t>minimis</a:t>
            </a:r>
            <a:r>
              <a:rPr lang="it-IT" b="1" i="1" dirty="0"/>
              <a:t> </a:t>
            </a:r>
            <a:r>
              <a:rPr lang="it-IT" dirty="0"/>
              <a:t>di cui al Regolamento Ue n. 1407/2013. I soggetti interessati possono contare su uno stanziamento complessivo di </a:t>
            </a:r>
            <a:r>
              <a:rPr lang="it-IT" b="1" dirty="0"/>
              <a:t>25 milioni di euro </a:t>
            </a:r>
            <a:r>
              <a:rPr lang="it-IT" dirty="0"/>
              <a:t>per ciascuno degli anni 2019, 2020 e 2021. </a:t>
            </a:r>
          </a:p>
        </p:txBody>
      </p:sp>
    </p:spTree>
    <p:extLst>
      <p:ext uri="{BB962C8B-B14F-4D97-AF65-F5344CB8AC3E}">
        <p14:creationId xmlns:p14="http://schemas.microsoft.com/office/powerpoint/2010/main" val="476907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Sport bonus (Art. 1, co 621-628)</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fontScale="92500" lnSpcReduction="10000"/>
          </a:bodyPr>
          <a:lstStyle/>
          <a:p>
            <a:pPr algn="just"/>
            <a:r>
              <a:rPr lang="it-IT" sz="2800" b="1" dirty="0"/>
              <a:t>Contenuto della norma</a:t>
            </a:r>
            <a:endParaRPr lang="it-IT" dirty="0"/>
          </a:p>
          <a:p>
            <a:pPr marL="0" indent="0" algn="just">
              <a:buNone/>
            </a:pPr>
            <a:r>
              <a:rPr lang="it-IT" dirty="0"/>
              <a:t>Allo sport bonus 2019 possono accedere:</a:t>
            </a:r>
          </a:p>
          <a:p>
            <a:pPr marL="354013" indent="-354013" algn="just">
              <a:spcBef>
                <a:spcPts val="0"/>
              </a:spcBef>
              <a:buFont typeface="Wingdings" panose="05000000000000000000" pitchFamily="2" charset="2"/>
              <a:buChar char="q"/>
            </a:pPr>
            <a:r>
              <a:rPr lang="it-IT" dirty="0"/>
              <a:t>persone fisiche;</a:t>
            </a:r>
          </a:p>
          <a:p>
            <a:pPr marL="354013" indent="-354013" algn="just">
              <a:spcBef>
                <a:spcPts val="0"/>
              </a:spcBef>
              <a:buFont typeface="Wingdings" panose="05000000000000000000" pitchFamily="2" charset="2"/>
              <a:buChar char="q"/>
            </a:pPr>
            <a:r>
              <a:rPr lang="it-IT" dirty="0"/>
              <a:t>enti non commerciali;</a:t>
            </a:r>
          </a:p>
          <a:p>
            <a:pPr marL="354013" indent="-354013" algn="just">
              <a:spcBef>
                <a:spcPts val="0"/>
              </a:spcBef>
              <a:buFont typeface="Wingdings" panose="05000000000000000000" pitchFamily="2" charset="2"/>
              <a:buChar char="q"/>
            </a:pPr>
            <a:r>
              <a:rPr lang="it-IT" dirty="0"/>
              <a:t>soggetti titolari di reddito d’impresa. </a:t>
            </a:r>
          </a:p>
          <a:p>
            <a:pPr marL="0" indent="0" algn="just">
              <a:buNone/>
            </a:pPr>
            <a:r>
              <a:rPr lang="it-IT" dirty="0"/>
              <a:t>Il credito d’imposta è riconosciuto per le erogazioni liberali in denaro effettuate da privati (appunto, persone fisiche, enti non commerciali e soggetti </a:t>
            </a:r>
            <a:r>
              <a:rPr lang="it-IT" dirty="0" err="1"/>
              <a:t>Ires</a:t>
            </a:r>
            <a:r>
              <a:rPr lang="it-IT" dirty="0"/>
              <a:t>) nel corso del 2019 per interventi di </a:t>
            </a:r>
            <a:r>
              <a:rPr lang="it-IT" b="1" dirty="0"/>
              <a:t>manutenzione e restauro </a:t>
            </a:r>
            <a:r>
              <a:rPr lang="it-IT" dirty="0"/>
              <a:t>di impianti sportivi pubblici e per la </a:t>
            </a:r>
            <a:r>
              <a:rPr lang="it-IT" b="1" dirty="0"/>
              <a:t>realizzazione</a:t>
            </a:r>
            <a:r>
              <a:rPr lang="it-IT" dirty="0"/>
              <a:t> di nuove strutture sportive pubbliche (per il 2018, invece, il bonus spettava solo per le erogazioni indirizzate al finanziamento degli interventi di restauro o ristrutturazione).</a:t>
            </a:r>
          </a:p>
          <a:p>
            <a:pPr marL="0" indent="0" algn="just">
              <a:buNone/>
            </a:pPr>
            <a:r>
              <a:rPr lang="it-IT" dirty="0"/>
              <a:t>Si ha diritto all’agevolazione anche nel caso in cui le erogazioni siano destinate ai concessionari o agli affidatari degli impianti.</a:t>
            </a:r>
          </a:p>
        </p:txBody>
      </p:sp>
    </p:spTree>
    <p:extLst>
      <p:ext uri="{BB962C8B-B14F-4D97-AF65-F5344CB8AC3E}">
        <p14:creationId xmlns:p14="http://schemas.microsoft.com/office/powerpoint/2010/main" val="715178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Sport bonus (Art. 1, co 621-628)</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marL="0" indent="0" algn="just">
              <a:buNone/>
            </a:pPr>
            <a:r>
              <a:rPr lang="it-IT" sz="2800" b="1" dirty="0"/>
              <a:t>Misura dell’agevolazione</a:t>
            </a:r>
            <a:endParaRPr lang="it-IT" dirty="0"/>
          </a:p>
          <a:p>
            <a:pPr marL="0" indent="0" algn="just">
              <a:buNone/>
            </a:pPr>
            <a:r>
              <a:rPr lang="it-IT" dirty="0"/>
              <a:t>Il credito spetta in misura pari al </a:t>
            </a:r>
            <a:r>
              <a:rPr lang="it-IT" b="1" dirty="0"/>
              <a:t>65%</a:t>
            </a:r>
            <a:r>
              <a:rPr lang="it-IT" dirty="0"/>
              <a:t> delle erogazioni effettuate ed è riconosciuto alle persone fisiche e agli enti non commerciali nel limite del </a:t>
            </a:r>
            <a:r>
              <a:rPr lang="it-IT" b="1" dirty="0"/>
              <a:t>20% del reddito imponibile</a:t>
            </a:r>
            <a:r>
              <a:rPr lang="it-IT" dirty="0"/>
              <a:t> e ai titolari di reddito d’impresa nel limite del </a:t>
            </a:r>
            <a:r>
              <a:rPr lang="it-IT" b="1" dirty="0"/>
              <a:t>10 per mille dei ricavi </a:t>
            </a:r>
            <a:r>
              <a:rPr lang="it-IT" dirty="0"/>
              <a:t>annui.</a:t>
            </a:r>
          </a:p>
          <a:p>
            <a:pPr marL="0" indent="0" algn="just">
              <a:buNone/>
            </a:pPr>
            <a:r>
              <a:rPr lang="it-IT" dirty="0"/>
              <a:t>Per il 2018, invece, l’agevolazione era riconosciuta, nei limiti del 3 per mille dei ricavi annui, in misura pari al 50% delle erogazioni liberali in denaro fino a 40mila euro effettuate nel corso dell’anno.</a:t>
            </a:r>
          </a:p>
          <a:p>
            <a:pPr marL="0" indent="0" algn="just">
              <a:buNone/>
            </a:pPr>
            <a:r>
              <a:rPr lang="it-IT" dirty="0"/>
              <a:t>Per il 2019 il limite complessivo di spesa previsto per lo sport bonus è pari a 13,2 milioni di euro, mentre lo scorso anno era di 10 milioni di euro.</a:t>
            </a:r>
          </a:p>
        </p:txBody>
      </p:sp>
    </p:spTree>
    <p:extLst>
      <p:ext uri="{BB962C8B-B14F-4D97-AF65-F5344CB8AC3E}">
        <p14:creationId xmlns:p14="http://schemas.microsoft.com/office/powerpoint/2010/main" val="11087241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Sport bonus (Art. 1, co 621-628)</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lnSpcReduction="10000"/>
          </a:bodyPr>
          <a:lstStyle/>
          <a:p>
            <a:pPr marL="0" indent="0" algn="just">
              <a:buNone/>
            </a:pPr>
            <a:r>
              <a:rPr lang="it-IT" sz="2800" b="1" dirty="0"/>
              <a:t>Utilizzo dell’agevolazione</a:t>
            </a:r>
            <a:endParaRPr lang="it-IT" dirty="0"/>
          </a:p>
          <a:p>
            <a:pPr marL="0" indent="0" algn="just">
              <a:buNone/>
            </a:pPr>
            <a:r>
              <a:rPr lang="it-IT" dirty="0"/>
              <a:t>Ferma restando la ripartizione in tre quote annuali di pari importo, per i titolari di reddito d’impresa il credito d’imposta è utilizzabile in compensazione tramite il modello F24.</a:t>
            </a:r>
          </a:p>
          <a:p>
            <a:pPr marL="0" indent="0" algn="just">
              <a:buNone/>
            </a:pPr>
            <a:r>
              <a:rPr lang="it-IT" dirty="0"/>
              <a:t>In tal caso, peraltro, non operano né il limite annuale di 250mila euro relativo all’utilizzo dei crediti d’imposta da indicare nel quadro RU della dichiarazione dei redditi (articolo 1, comma 53, legge 244/2007) né il limite massimo dei crediti d’imposta compensabili con F24 fissato in 700mila euro per ciascun anno solare (articolo 34, legge 388/2000).</a:t>
            </a:r>
          </a:p>
          <a:p>
            <a:pPr marL="0" indent="0" algn="just">
              <a:buNone/>
            </a:pPr>
            <a:r>
              <a:rPr lang="it-IT" dirty="0"/>
              <a:t>Per i titolari di reddito d’impresa, inoltre, il tax credit non rileva ai fini delle imposte sui redditi e dell’Irap.</a:t>
            </a:r>
          </a:p>
        </p:txBody>
      </p:sp>
    </p:spTree>
    <p:extLst>
      <p:ext uri="{BB962C8B-B14F-4D97-AF65-F5344CB8AC3E}">
        <p14:creationId xmlns:p14="http://schemas.microsoft.com/office/powerpoint/2010/main" val="2176713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Sport bonus (Art. 1, co 621-628)</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fontScale="92500" lnSpcReduction="10000"/>
          </a:bodyPr>
          <a:lstStyle/>
          <a:p>
            <a:pPr marL="0" indent="0" algn="just">
              <a:buNone/>
            </a:pPr>
            <a:r>
              <a:rPr lang="it-IT" sz="2800" b="1" dirty="0"/>
              <a:t>Adempimenti dei beneficiari</a:t>
            </a:r>
            <a:endParaRPr lang="it-IT" dirty="0"/>
          </a:p>
          <a:p>
            <a:pPr marL="0" indent="0" algn="just">
              <a:buNone/>
            </a:pPr>
            <a:r>
              <a:rPr lang="it-IT" dirty="0"/>
              <a:t>A carico dei beneficiari delle erogazioni liberali sono posti specifici obblighi comunicativi.</a:t>
            </a:r>
          </a:p>
          <a:p>
            <a:pPr marL="0" indent="0" algn="just">
              <a:buNone/>
            </a:pPr>
            <a:r>
              <a:rPr lang="it-IT" dirty="0"/>
              <a:t>Essi, infatti, devono:</a:t>
            </a:r>
          </a:p>
          <a:p>
            <a:pPr marL="354013" indent="-354013" algn="just">
              <a:buFont typeface="Wingdings" panose="05000000000000000000" pitchFamily="2" charset="2"/>
              <a:buChar char="q"/>
            </a:pPr>
            <a:r>
              <a:rPr lang="it-IT" dirty="0"/>
              <a:t>comunicare immediatamente all’Ufficio per lo sport della presidenza del Consiglio dei ministri l’ammontare delle somme ricevute e la loro destinazione;</a:t>
            </a:r>
          </a:p>
          <a:p>
            <a:pPr marL="354013" indent="-354013" algn="just">
              <a:buFont typeface="Wingdings" panose="05000000000000000000" pitchFamily="2" charset="2"/>
              <a:buChar char="q"/>
            </a:pPr>
            <a:r>
              <a:rPr lang="it-IT" dirty="0"/>
              <a:t>contestualmente dare adeguata pubblicità, attraverso l’utilizzo di mezzi informatici, a tali informazioni;</a:t>
            </a:r>
          </a:p>
          <a:p>
            <a:pPr marL="354013" indent="-354013" algn="just">
              <a:buFont typeface="Wingdings" panose="05000000000000000000" pitchFamily="2" charset="2"/>
              <a:buChar char="q"/>
            </a:pPr>
            <a:r>
              <a:rPr lang="it-IT" dirty="0"/>
              <a:t>comunicare, entro il 30 giugno di ogni anno successivo a quello dell’erogazione e fino all’ultimazione dei lavori di manutenzione, restauro o realizzazione di nuove strutture, all’Ufficio per lo sport lo stato di avanzamento dei lavori, anche mediante una rendicontazione delle modalità di utilizzo delle somme. </a:t>
            </a:r>
          </a:p>
        </p:txBody>
      </p:sp>
    </p:spTree>
    <p:extLst>
      <p:ext uri="{BB962C8B-B14F-4D97-AF65-F5344CB8AC3E}">
        <p14:creationId xmlns:p14="http://schemas.microsoft.com/office/powerpoint/2010/main" val="4002873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5F5D3B5D-9FF1-42A3-AB66-DF394954C2F2}"/>
              </a:ext>
            </a:extLst>
          </p:cNvPr>
          <p:cNvSpPr>
            <a:spLocks noGrp="1"/>
          </p:cNvSpPr>
          <p:nvPr>
            <p:ph type="title"/>
          </p:nvPr>
        </p:nvSpPr>
        <p:spPr/>
        <p:txBody>
          <a:bodyPr>
            <a:normAutofit/>
          </a:bodyPr>
          <a:lstStyle/>
          <a:p>
            <a:r>
              <a:rPr lang="it-IT" sz="3600" dirty="0"/>
              <a:t>Il bonus </a:t>
            </a:r>
            <a:r>
              <a:rPr lang="it-IT" sz="3600" dirty="0" err="1"/>
              <a:t>ricerca&amp;sviluppo</a:t>
            </a:r>
            <a:r>
              <a:rPr lang="it-IT" sz="3600" dirty="0"/>
              <a:t> (Art. 1, co 70-72)</a:t>
            </a:r>
            <a:br>
              <a:rPr lang="it-IT" sz="3600" dirty="0"/>
            </a:br>
            <a:r>
              <a:rPr lang="it-IT" sz="2000" i="1" dirty="0"/>
              <a:t>(incidenza della spesa in R&amp;S sul </a:t>
            </a:r>
            <a:r>
              <a:rPr lang="it-IT" sz="2000" i="1" dirty="0" err="1"/>
              <a:t>pil</a:t>
            </a:r>
            <a:r>
              <a:rPr lang="it-IT" sz="2000" i="1" dirty="0"/>
              <a:t>)</a:t>
            </a:r>
            <a:endParaRPr lang="it-IT" sz="3600" dirty="0"/>
          </a:p>
        </p:txBody>
      </p:sp>
      <p:pic>
        <p:nvPicPr>
          <p:cNvPr id="9" name="Segnaposto contenuto 8">
            <a:extLst>
              <a:ext uri="{FF2B5EF4-FFF2-40B4-BE49-F238E27FC236}">
                <a16:creationId xmlns:a16="http://schemas.microsoft.com/office/drawing/2014/main" id="{628E2651-3EE9-40F2-821D-0066C5FDCF38}"/>
              </a:ext>
            </a:extLst>
          </p:cNvPr>
          <p:cNvPicPr>
            <a:picLocks noGrp="1" noChangeAspect="1"/>
          </p:cNvPicPr>
          <p:nvPr>
            <p:ph idx="1"/>
          </p:nvPr>
        </p:nvPicPr>
        <p:blipFill>
          <a:blip r:embed="rId2"/>
          <a:stretch>
            <a:fillRect/>
          </a:stretch>
        </p:blipFill>
        <p:spPr>
          <a:xfrm>
            <a:off x="3741773" y="2286000"/>
            <a:ext cx="4284592" cy="4022725"/>
          </a:xfrm>
          <a:prstGeom prst="rect">
            <a:avLst/>
          </a:prstGeom>
        </p:spPr>
      </p:pic>
    </p:spTree>
    <p:extLst>
      <p:ext uri="{BB962C8B-B14F-4D97-AF65-F5344CB8AC3E}">
        <p14:creationId xmlns:p14="http://schemas.microsoft.com/office/powerpoint/2010/main" val="41439385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Start up e </a:t>
            </a:r>
            <a:r>
              <a:rPr lang="it-IT" sz="4000" dirty="0" err="1"/>
              <a:t>pmi</a:t>
            </a:r>
            <a:r>
              <a:rPr lang="it-IT" sz="4000" dirty="0"/>
              <a:t> innovative (Art. 1, </a:t>
            </a:r>
            <a:r>
              <a:rPr lang="it-IT" sz="4000"/>
              <a:t>co 218)</a:t>
            </a:r>
            <a:endParaRPr lang="it-IT" sz="4000" dirty="0"/>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marL="0" indent="0" algn="just">
              <a:buNone/>
            </a:pPr>
            <a:r>
              <a:rPr lang="it-IT" sz="2800" b="1" dirty="0"/>
              <a:t>Incremento della deduzione</a:t>
            </a:r>
            <a:endParaRPr lang="it-IT" dirty="0"/>
          </a:p>
          <a:p>
            <a:pPr marL="0" indent="0" algn="just">
              <a:buNone/>
            </a:pPr>
            <a:r>
              <a:rPr lang="it-IT" dirty="0"/>
              <a:t>Tra le ulteriori disposizioni contenute nella legge di bilancio, si segnala il rafforzamento, per il 2019, degli incentivi fiscali per i soggetti che investono in start up innovative. Infatti, le aliquote sia della detrazione IRPEF che della deduzione IRES sono incrementate dall’attuale 30% al 40%. Nei casi di acquisizione dell’intero capitale sociale di start up innovative da parte di soggetti passivi </a:t>
            </a:r>
            <a:r>
              <a:rPr lang="it-IT" dirty="0" err="1"/>
              <a:t>Ires</a:t>
            </a:r>
            <a:r>
              <a:rPr lang="it-IT" dirty="0"/>
              <a:t>, diversi da imprese start up innovative, le aliquote sono incrementate, per l’anno 2019, al 50% a condizione che l’intero capitale sociale sia acquisito e mantenuto per almeno 3 anni. In ogni caso, sarà necessario acquisire l’autorizzazione della Commissione europea prima della concreta operatività di tali maggiorazioni di percentuali. </a:t>
            </a:r>
          </a:p>
        </p:txBody>
      </p:sp>
    </p:spTree>
    <p:extLst>
      <p:ext uri="{BB962C8B-B14F-4D97-AF65-F5344CB8AC3E}">
        <p14:creationId xmlns:p14="http://schemas.microsoft.com/office/powerpoint/2010/main" val="3041829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dirty="0"/>
              <a:t>A partire dal periodo 2019, per i soggetti con periodo di imposta coincidente con l’anno solare: </a:t>
            </a:r>
          </a:p>
          <a:p>
            <a:pPr algn="just"/>
            <a:endParaRPr lang="it-IT" dirty="0"/>
          </a:p>
          <a:p>
            <a:pPr algn="just">
              <a:spcBef>
                <a:spcPts val="200"/>
              </a:spcBef>
              <a:buFont typeface="Wingdings" panose="05000000000000000000" pitchFamily="2" charset="2"/>
              <a:buChar char="ü"/>
            </a:pPr>
            <a:r>
              <a:rPr lang="it-IT" b="1" dirty="0"/>
              <a:t>sono applicate due aliquote differenziate in base alla tipologia di spesa ammissibile; </a:t>
            </a:r>
          </a:p>
          <a:p>
            <a:pPr algn="just">
              <a:spcBef>
                <a:spcPts val="200"/>
              </a:spcBef>
              <a:buFont typeface="Wingdings" panose="05000000000000000000" pitchFamily="2" charset="2"/>
              <a:buChar char="ü"/>
            </a:pPr>
            <a:r>
              <a:rPr lang="it-IT" b="1" dirty="0"/>
              <a:t>è ridotto l’ammontare annuale massimo di credito di imposta; </a:t>
            </a:r>
          </a:p>
          <a:p>
            <a:pPr algn="just">
              <a:spcBef>
                <a:spcPts val="200"/>
              </a:spcBef>
              <a:buFont typeface="Wingdings" panose="05000000000000000000" pitchFamily="2" charset="2"/>
              <a:buChar char="ü"/>
            </a:pPr>
            <a:r>
              <a:rPr lang="it-IT" b="1" dirty="0"/>
              <a:t>sono ridefinite alcune categorie di spese ammissibili;</a:t>
            </a:r>
          </a:p>
          <a:p>
            <a:pPr algn="just">
              <a:spcBef>
                <a:spcPts val="200"/>
              </a:spcBef>
              <a:buFont typeface="Wingdings" panose="05000000000000000000" pitchFamily="2" charset="2"/>
              <a:buChar char="ü"/>
            </a:pPr>
            <a:r>
              <a:rPr lang="it-IT" b="1" dirty="0"/>
              <a:t>è aggiunta una ulteriore categoria di spese agevolabili.</a:t>
            </a:r>
          </a:p>
          <a:p>
            <a:pPr algn="just"/>
            <a:endParaRPr lang="it-IT" b="1" dirty="0"/>
          </a:p>
        </p:txBody>
      </p:sp>
    </p:spTree>
    <p:extLst>
      <p:ext uri="{BB962C8B-B14F-4D97-AF65-F5344CB8AC3E}">
        <p14:creationId xmlns:p14="http://schemas.microsoft.com/office/powerpoint/2010/main" val="4069554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Introduzione di due aliquote differenziate di agevolazione</a:t>
            </a:r>
          </a:p>
          <a:p>
            <a:pPr algn="just">
              <a:spcBef>
                <a:spcPts val="0"/>
              </a:spcBef>
            </a:pPr>
            <a:r>
              <a:rPr lang="it-IT" sz="1600" b="1" i="1" dirty="0"/>
              <a:t>(rispetto alla media dei medesimi investimenti realizzati nei tre periodi d’imposta precedenti a quello in corso al 31 dicembre 2015)</a:t>
            </a:r>
          </a:p>
          <a:p>
            <a:pPr algn="just"/>
            <a:r>
              <a:rPr lang="it-IT" dirty="0"/>
              <a:t>La percentuale di aiuto è pari al </a:t>
            </a:r>
            <a:r>
              <a:rPr lang="it-IT" b="1" dirty="0"/>
              <a:t>50%</a:t>
            </a:r>
            <a:r>
              <a:rPr lang="it-IT" dirty="0"/>
              <a:t> delle spese agevolabili rappresentate dal costo del personale titolare di un rapporto di lavoro subordinato direttamente impiegato in attività di ricerca e sviluppo e dai costi per i contratti stipulati con Università, enti e organismi di ricerca, start-up innovative e PMI innovative indipendenti. </a:t>
            </a:r>
          </a:p>
          <a:p>
            <a:pPr algn="just"/>
            <a:r>
              <a:rPr lang="it-IT" dirty="0"/>
              <a:t>Per tutte le altre spese ammissibili, la percentuale di aiuto è fissata al </a:t>
            </a:r>
            <a:r>
              <a:rPr lang="it-IT" b="1" dirty="0"/>
              <a:t>25%</a:t>
            </a:r>
            <a:r>
              <a:rPr lang="it-IT" dirty="0"/>
              <a:t>.</a:t>
            </a:r>
            <a:endParaRPr lang="it-IT" b="1" dirty="0"/>
          </a:p>
        </p:txBody>
      </p:sp>
    </p:spTree>
    <p:extLst>
      <p:ext uri="{BB962C8B-B14F-4D97-AF65-F5344CB8AC3E}">
        <p14:creationId xmlns:p14="http://schemas.microsoft.com/office/powerpoint/2010/main" val="2705957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Limite annuale massimo di bonus riconoscibile</a:t>
            </a:r>
          </a:p>
          <a:p>
            <a:pPr algn="just"/>
            <a:endParaRPr lang="it-IT" dirty="0"/>
          </a:p>
          <a:p>
            <a:pPr algn="just"/>
            <a:r>
              <a:rPr lang="it-IT" dirty="0"/>
              <a:t>L’ammontare annuale massimo di credito di imposta riconoscibile a ciascuna impresa è ridotto a </a:t>
            </a:r>
            <a:r>
              <a:rPr lang="it-IT" b="1" dirty="0"/>
              <a:t>10 milioni di euro.</a:t>
            </a:r>
          </a:p>
          <a:p>
            <a:pPr algn="just"/>
            <a:r>
              <a:rPr lang="it-IT" dirty="0"/>
              <a:t>Per gli anni 2017 e 2018, a seguito delle modifiche apportate dalla legge di bilancio per il 2017, tale limite, si ricorda, era pari a </a:t>
            </a:r>
            <a:r>
              <a:rPr lang="it-IT" b="1" dirty="0"/>
              <a:t>20 milioni di euro</a:t>
            </a:r>
            <a:r>
              <a:rPr lang="it-IT" dirty="0"/>
              <a:t>. </a:t>
            </a:r>
            <a:endParaRPr lang="it-IT" b="1" dirty="0"/>
          </a:p>
        </p:txBody>
      </p:sp>
    </p:spTree>
    <p:extLst>
      <p:ext uri="{BB962C8B-B14F-4D97-AF65-F5344CB8AC3E}">
        <p14:creationId xmlns:p14="http://schemas.microsoft.com/office/powerpoint/2010/main" val="2724515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Categorie di spese ammissibili</a:t>
            </a:r>
            <a:endParaRPr lang="it-IT" dirty="0"/>
          </a:p>
          <a:p>
            <a:pPr algn="just"/>
            <a:r>
              <a:rPr lang="it-IT" dirty="0"/>
              <a:t>Le spese del “</a:t>
            </a:r>
            <a:r>
              <a:rPr lang="it-IT" b="1" i="1" dirty="0"/>
              <a:t>personale impiegato nelle attività di ricerca e sviluppo</a:t>
            </a:r>
            <a:r>
              <a:rPr lang="it-IT" dirty="0"/>
              <a:t>” sono distinte in: </a:t>
            </a:r>
          </a:p>
          <a:p>
            <a:pPr marL="354013" indent="-354013" algn="just">
              <a:buFont typeface="Wingdings" panose="05000000000000000000" pitchFamily="2" charset="2"/>
              <a:buChar char="q"/>
            </a:pPr>
            <a:r>
              <a:rPr lang="it-IT" dirty="0"/>
              <a:t>spese del personale dipendente titolare di un rapporto di lavoro </a:t>
            </a:r>
            <a:r>
              <a:rPr lang="it-IT" b="1" dirty="0"/>
              <a:t>subordinato</a:t>
            </a:r>
            <a:r>
              <a:rPr lang="it-IT" dirty="0"/>
              <a:t>, anche a tempo determinato; </a:t>
            </a:r>
          </a:p>
          <a:p>
            <a:pPr marL="354013" indent="-354013" algn="just">
              <a:buFont typeface="Wingdings" panose="05000000000000000000" pitchFamily="2" charset="2"/>
              <a:buChar char="q"/>
            </a:pPr>
            <a:r>
              <a:rPr lang="it-IT" dirty="0"/>
              <a:t>spese del personale titolare di un rapporto di lavoro </a:t>
            </a:r>
            <a:r>
              <a:rPr lang="it-IT" b="1" dirty="0"/>
              <a:t>autonomo</a:t>
            </a:r>
            <a:r>
              <a:rPr lang="it-IT" dirty="0"/>
              <a:t> o comunque diverso dal lavoro subordinato. </a:t>
            </a:r>
          </a:p>
        </p:txBody>
      </p:sp>
    </p:spTree>
    <p:extLst>
      <p:ext uri="{BB962C8B-B14F-4D97-AF65-F5344CB8AC3E}">
        <p14:creationId xmlns:p14="http://schemas.microsoft.com/office/powerpoint/2010/main" val="3030718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lnSpcReduction="10000"/>
          </a:bodyPr>
          <a:lstStyle/>
          <a:p>
            <a:pPr algn="just"/>
            <a:r>
              <a:rPr lang="it-IT" sz="2800" b="1" dirty="0"/>
              <a:t>Categorie di spese ammissibili</a:t>
            </a:r>
            <a:endParaRPr lang="it-IT" dirty="0"/>
          </a:p>
          <a:p>
            <a:pPr algn="just"/>
            <a:r>
              <a:rPr lang="it-IT" dirty="0"/>
              <a:t>Le spese relative a “</a:t>
            </a:r>
            <a:r>
              <a:rPr lang="it-IT" b="1" i="1" dirty="0"/>
              <a:t>contratti di ricerca stipulati con soggetti terzi</a:t>
            </a:r>
            <a:r>
              <a:rPr lang="it-IT" dirty="0"/>
              <a:t>” sono distinte in: </a:t>
            </a:r>
          </a:p>
          <a:p>
            <a:pPr marL="354013" indent="-354013" algn="just">
              <a:buFont typeface="Wingdings" panose="05000000000000000000" pitchFamily="2" charset="2"/>
              <a:buChar char="q"/>
            </a:pPr>
            <a:r>
              <a:rPr lang="it-IT" dirty="0"/>
              <a:t>Spese per contratti stipulati con </a:t>
            </a:r>
            <a:r>
              <a:rPr lang="it-IT" b="1" dirty="0"/>
              <a:t>università</a:t>
            </a:r>
            <a:r>
              <a:rPr lang="it-IT" dirty="0"/>
              <a:t>, </a:t>
            </a:r>
            <a:r>
              <a:rPr lang="it-IT" b="1" dirty="0"/>
              <a:t>enti di ricerca e organismi equiparati</a:t>
            </a:r>
            <a:r>
              <a:rPr lang="it-IT" dirty="0"/>
              <a:t>, nonché per contratti stipulati con </a:t>
            </a:r>
            <a:r>
              <a:rPr lang="it-IT" b="1" dirty="0"/>
              <a:t>Start-up innovative </a:t>
            </a:r>
            <a:r>
              <a:rPr lang="it-IT" dirty="0"/>
              <a:t>e </a:t>
            </a:r>
            <a:r>
              <a:rPr lang="it-IT" b="1" dirty="0" err="1"/>
              <a:t>Pmi</a:t>
            </a:r>
            <a:r>
              <a:rPr lang="it-IT" b="1" dirty="0"/>
              <a:t> innovative</a:t>
            </a:r>
            <a:r>
              <a:rPr lang="it-IT" dirty="0"/>
              <a:t>, per il diretto svolgimento delle attività di ricerca e sviluppo ammissibili al credito d’imposta. Le imprese con cui sono sottoscritti i contratti di ricerca </a:t>
            </a:r>
            <a:r>
              <a:rPr lang="it-IT" u="sng" dirty="0"/>
              <a:t>non devono essere</a:t>
            </a:r>
            <a:r>
              <a:rPr lang="it-IT" dirty="0"/>
              <a:t> appartenenti al medesimo gruppo dell’impresa committente; </a:t>
            </a:r>
          </a:p>
          <a:p>
            <a:pPr marL="354013" indent="-354013" algn="just">
              <a:buFont typeface="Wingdings" panose="05000000000000000000" pitchFamily="2" charset="2"/>
              <a:buChar char="q"/>
            </a:pPr>
            <a:r>
              <a:rPr lang="it-IT" dirty="0"/>
              <a:t>Spese per contratti stipulati con </a:t>
            </a:r>
            <a:r>
              <a:rPr lang="it-IT" b="1" dirty="0"/>
              <a:t>imprese diverse </a:t>
            </a:r>
            <a:r>
              <a:rPr lang="it-IT" dirty="0"/>
              <a:t>da quelle indicate in precedenza per il diretto svolgimento delle attività di ricerca e sviluppo ammissibili al credito d’imposta a condizione che </a:t>
            </a:r>
            <a:r>
              <a:rPr lang="it-IT" u="sng" dirty="0"/>
              <a:t>non si tratti </a:t>
            </a:r>
            <a:r>
              <a:rPr lang="it-IT" dirty="0"/>
              <a:t>di imprese appartenenti al medesimo gruppo dell’impresa committente. </a:t>
            </a:r>
          </a:p>
        </p:txBody>
      </p:sp>
    </p:spTree>
    <p:extLst>
      <p:ext uri="{BB962C8B-B14F-4D97-AF65-F5344CB8AC3E}">
        <p14:creationId xmlns:p14="http://schemas.microsoft.com/office/powerpoint/2010/main" val="4070008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clipart&#10;&#10;Descrizione generata automaticamente">
            <a:extLst>
              <a:ext uri="{FF2B5EF4-FFF2-40B4-BE49-F238E27FC236}">
                <a16:creationId xmlns:a16="http://schemas.microsoft.com/office/drawing/2014/main" id="{F5F63345-9C52-4F9B-BE31-B0852448B9EF}"/>
              </a:ext>
            </a:extLst>
          </p:cNvPr>
          <p:cNvPicPr>
            <a:picLocks noChangeAspect="1"/>
          </p:cNvPicPr>
          <p:nvPr/>
        </p:nvPicPr>
        <p:blipFill>
          <a:blip r:embed="rId2"/>
          <a:stretch>
            <a:fillRect/>
          </a:stretch>
        </p:blipFill>
        <p:spPr>
          <a:xfrm>
            <a:off x="247649" y="212951"/>
            <a:ext cx="2300242" cy="575061"/>
          </a:xfrm>
          <a:prstGeom prst="rect">
            <a:avLst/>
          </a:prstGeom>
        </p:spPr>
      </p:pic>
      <p:pic>
        <p:nvPicPr>
          <p:cNvPr id="6" name="Immagine 1" descr="cid:image003.png@01D49940.624B3680">
            <a:extLst>
              <a:ext uri="{FF2B5EF4-FFF2-40B4-BE49-F238E27FC236}">
                <a16:creationId xmlns:a16="http://schemas.microsoft.com/office/drawing/2014/main" id="{95366E4F-A686-42A6-9C89-AB8B2A830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8223" y="212951"/>
            <a:ext cx="1676128" cy="65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2">
            <a:extLst>
              <a:ext uri="{FF2B5EF4-FFF2-40B4-BE49-F238E27FC236}">
                <a16:creationId xmlns:a16="http://schemas.microsoft.com/office/drawing/2014/main" id="{969D375D-CE11-40EC-8D92-EB905F1DB3B9}"/>
              </a:ext>
            </a:extLst>
          </p:cNvPr>
          <p:cNvSpPr>
            <a:spLocks noGrp="1"/>
          </p:cNvSpPr>
          <p:nvPr>
            <p:ph type="title"/>
          </p:nvPr>
        </p:nvSpPr>
        <p:spPr/>
        <p:txBody>
          <a:bodyPr>
            <a:normAutofit/>
          </a:bodyPr>
          <a:lstStyle/>
          <a:p>
            <a:r>
              <a:rPr lang="it-IT" sz="4000" dirty="0"/>
              <a:t>Il bonus </a:t>
            </a:r>
            <a:r>
              <a:rPr lang="it-IT" sz="4000" dirty="0" err="1"/>
              <a:t>ricerca&amp;sviluppo</a:t>
            </a:r>
            <a:r>
              <a:rPr lang="it-IT" sz="4000" dirty="0"/>
              <a:t> (Art. 1, co 70-72)</a:t>
            </a:r>
          </a:p>
        </p:txBody>
      </p:sp>
      <p:sp>
        <p:nvSpPr>
          <p:cNvPr id="7" name="Segnaposto contenuto 6">
            <a:extLst>
              <a:ext uri="{FF2B5EF4-FFF2-40B4-BE49-F238E27FC236}">
                <a16:creationId xmlns:a16="http://schemas.microsoft.com/office/drawing/2014/main" id="{9AE350D1-FD4B-4BDF-90F6-9BC0C0D33695}"/>
              </a:ext>
            </a:extLst>
          </p:cNvPr>
          <p:cNvSpPr>
            <a:spLocks noGrp="1"/>
          </p:cNvSpPr>
          <p:nvPr>
            <p:ph idx="1"/>
          </p:nvPr>
        </p:nvSpPr>
        <p:spPr/>
        <p:txBody>
          <a:bodyPr>
            <a:normAutofit/>
          </a:bodyPr>
          <a:lstStyle/>
          <a:p>
            <a:pPr algn="just"/>
            <a:r>
              <a:rPr lang="it-IT" sz="2800" b="1" dirty="0"/>
              <a:t>Nuova categoria di spesa ammissibile</a:t>
            </a:r>
            <a:endParaRPr lang="it-IT" dirty="0"/>
          </a:p>
          <a:p>
            <a:pPr algn="just"/>
            <a:r>
              <a:rPr lang="it-IT" dirty="0"/>
              <a:t>È aggiunta una ulteriore categoria di spese agevolabili, rappresentata dai </a:t>
            </a:r>
            <a:r>
              <a:rPr lang="it-IT" b="1" dirty="0"/>
              <a:t>costi sostenuti per l’acquisto di materiali, forniture e altri prodotti analoghi</a:t>
            </a:r>
            <a:r>
              <a:rPr lang="it-IT" dirty="0"/>
              <a:t> direttamente impiegati nelle attività di ricerca e sviluppo anche per la realizzazione di prototipi o impianti pilota. </a:t>
            </a:r>
          </a:p>
          <a:p>
            <a:pPr algn="just"/>
            <a:r>
              <a:rPr lang="it-IT" dirty="0"/>
              <a:t>La norma specifica che tali spese possono essere escluse dal calcolo del credito di imposta nel caso in cui l’inclusione del costo dei beni previsti tra le spese ammissibili comporti una </a:t>
            </a:r>
            <a:r>
              <a:rPr lang="it-IT" u="sng" dirty="0"/>
              <a:t>riduzione dell’eccedenza agevolabile</a:t>
            </a:r>
            <a:r>
              <a:rPr lang="it-IT" dirty="0"/>
              <a:t>. </a:t>
            </a:r>
          </a:p>
        </p:txBody>
      </p:sp>
    </p:spTree>
    <p:extLst>
      <p:ext uri="{BB962C8B-B14F-4D97-AF65-F5344CB8AC3E}">
        <p14:creationId xmlns:p14="http://schemas.microsoft.com/office/powerpoint/2010/main" val="22761632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e">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0</TotalTime>
  <Words>3205</Words>
  <Application>Microsoft Office PowerPoint</Application>
  <PresentationFormat>Widescreen</PresentationFormat>
  <Paragraphs>140</Paragraphs>
  <Slides>30</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30</vt:i4>
      </vt:variant>
    </vt:vector>
  </HeadingPairs>
  <TitlesOfParts>
    <vt:vector size="35" baseType="lpstr">
      <vt:lpstr>Tw Cen MT</vt:lpstr>
      <vt:lpstr>Tw Cen MT Condensed</vt:lpstr>
      <vt:lpstr>Wingdings</vt:lpstr>
      <vt:lpstr>Wingdings 3</vt:lpstr>
      <vt:lpstr>Integrale</vt:lpstr>
      <vt:lpstr>Le agevolazioni della finanziaria 2019</vt:lpstr>
      <vt:lpstr>Il bonus ricerca&amp;sviluppo (Art. 1, co 70-72)</vt:lpstr>
      <vt:lpstr>Il bonus ricerca&amp;sviluppo (Art. 1, co 70-72) (incidenza della spesa in R&amp;S sul pil)</vt:lpstr>
      <vt:lpstr>Il bonus ricerca&amp;sviluppo (Art. 1, co 70-72)</vt:lpstr>
      <vt:lpstr>Il bonus ricerca&amp;sviluppo (Art. 1, co 70-72)</vt:lpstr>
      <vt:lpstr>Il bonus ricerca&amp;sviluppo (Art. 1, co 70-72)</vt:lpstr>
      <vt:lpstr>Il bonus ricerca&amp;sviluppo (Art. 1, co 70-72)</vt:lpstr>
      <vt:lpstr>Il bonus ricerca&amp;sviluppo (Art. 1, co 70-72)</vt:lpstr>
      <vt:lpstr>Il bonus ricerca&amp;sviluppo (Art. 1, co 70-72)</vt:lpstr>
      <vt:lpstr>Il bonus ricerca&amp;sviluppo (Art. 1, co 70-72)</vt:lpstr>
      <vt:lpstr>Il bonus ricerca&amp;sviluppo (Art. 1, co 70-72)</vt:lpstr>
      <vt:lpstr>Il bonus ricerca&amp;sviluppo (Art. 1, co 70-72)</vt:lpstr>
      <vt:lpstr>Iper-ammortamento (Art. 1, co 60-65)</vt:lpstr>
      <vt:lpstr>Iper-ammortamento (Art. 1, co 60-65)</vt:lpstr>
      <vt:lpstr>Iper-ammortamento (Art. 1, co 60-65)</vt:lpstr>
      <vt:lpstr>Iper-ammortamento (Art. 1, co 60-65)</vt:lpstr>
      <vt:lpstr>Iper-ammortamento (Art. 1, co 60-65)</vt:lpstr>
      <vt:lpstr>Iper-ammortamento (Art. 1, co 60-65)</vt:lpstr>
      <vt:lpstr>Iper-ammortamento (Art. 1, co 60-65)</vt:lpstr>
      <vt:lpstr>Bonus formazione (Art. 1, co 78-80)</vt:lpstr>
      <vt:lpstr>Bonus formazione (Art. 1, co 78-80)</vt:lpstr>
      <vt:lpstr>Bonus formazione (Art. 1, co 78-80)</vt:lpstr>
      <vt:lpstr>Voucher consulenza cfo (Art. 1, co 21-22)</vt:lpstr>
      <vt:lpstr>Voucher consulenza cfo (Art. 1, co 21-22)</vt:lpstr>
      <vt:lpstr>Voucher consulenza cfo (Art. 1, co 21-22)</vt:lpstr>
      <vt:lpstr>Sport bonus (Art. 1, co 621-628)</vt:lpstr>
      <vt:lpstr>Sport bonus (Art. 1, co 621-628)</vt:lpstr>
      <vt:lpstr>Sport bonus (Art. 1, co 621-628)</vt:lpstr>
      <vt:lpstr>Sport bonus (Art. 1, co 621-628)</vt:lpstr>
      <vt:lpstr>Start up e pmi innovative (Art. 1, co 218)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Sacrestano, Alessandro</dc:creator>
  <cp:lastModifiedBy>Sacrestano, Alessandro</cp:lastModifiedBy>
  <cp:revision>28</cp:revision>
  <dcterms:created xsi:type="dcterms:W3CDTF">2018-02-28T08:23:48Z</dcterms:created>
  <dcterms:modified xsi:type="dcterms:W3CDTF">2019-02-17T16:48:17Z</dcterms:modified>
</cp:coreProperties>
</file>