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7" r:id="rId1"/>
    <p:sldMasterId id="2147483749" r:id="rId2"/>
    <p:sldMasterId id="2147483821" r:id="rId3"/>
  </p:sldMasterIdLst>
  <p:notesMasterIdLst>
    <p:notesMasterId r:id="rId101"/>
  </p:notesMasterIdLst>
  <p:handoutMasterIdLst>
    <p:handoutMasterId r:id="rId102"/>
  </p:handoutMasterIdLst>
  <p:sldIdLst>
    <p:sldId id="257" r:id="rId4"/>
    <p:sldId id="258" r:id="rId5"/>
    <p:sldId id="259" r:id="rId6"/>
    <p:sldId id="260" r:id="rId7"/>
    <p:sldId id="261" r:id="rId8"/>
    <p:sldId id="262" r:id="rId9"/>
    <p:sldId id="263" r:id="rId10"/>
    <p:sldId id="264" r:id="rId11"/>
    <p:sldId id="265" r:id="rId12"/>
    <p:sldId id="330" r:id="rId13"/>
    <p:sldId id="317" r:id="rId14"/>
    <p:sldId id="314" r:id="rId15"/>
    <p:sldId id="318" r:id="rId16"/>
    <p:sldId id="319" r:id="rId17"/>
    <p:sldId id="322" r:id="rId18"/>
    <p:sldId id="323" r:id="rId19"/>
    <p:sldId id="324" r:id="rId20"/>
    <p:sldId id="404" r:id="rId21"/>
    <p:sldId id="406" r:id="rId22"/>
    <p:sldId id="407" r:id="rId23"/>
    <p:sldId id="408" r:id="rId24"/>
    <p:sldId id="409" r:id="rId25"/>
    <p:sldId id="410" r:id="rId26"/>
    <p:sldId id="411" r:id="rId27"/>
    <p:sldId id="412" r:id="rId28"/>
    <p:sldId id="315" r:id="rId29"/>
    <p:sldId id="316" r:id="rId30"/>
    <p:sldId id="351" r:id="rId31"/>
    <p:sldId id="352" r:id="rId32"/>
    <p:sldId id="353" r:id="rId33"/>
    <p:sldId id="354" r:id="rId34"/>
    <p:sldId id="355" r:id="rId35"/>
    <p:sldId id="356" r:id="rId36"/>
    <p:sldId id="357" r:id="rId37"/>
    <p:sldId id="358" r:id="rId38"/>
    <p:sldId id="359" r:id="rId39"/>
    <p:sldId id="360" r:id="rId40"/>
    <p:sldId id="361" r:id="rId41"/>
    <p:sldId id="362" r:id="rId42"/>
    <p:sldId id="363" r:id="rId43"/>
    <p:sldId id="364" r:id="rId44"/>
    <p:sldId id="365" r:id="rId45"/>
    <p:sldId id="266" r:id="rId46"/>
    <p:sldId id="267" r:id="rId47"/>
    <p:sldId id="268" r:id="rId48"/>
    <p:sldId id="269" r:id="rId49"/>
    <p:sldId id="270" r:id="rId50"/>
    <p:sldId id="271" r:id="rId51"/>
    <p:sldId id="272" r:id="rId52"/>
    <p:sldId id="273" r:id="rId53"/>
    <p:sldId id="274" r:id="rId54"/>
    <p:sldId id="275" r:id="rId55"/>
    <p:sldId id="276" r:id="rId56"/>
    <p:sldId id="277" r:id="rId57"/>
    <p:sldId id="278" r:id="rId58"/>
    <p:sldId id="279" r:id="rId59"/>
    <p:sldId id="280" r:id="rId60"/>
    <p:sldId id="281" r:id="rId61"/>
    <p:sldId id="282" r:id="rId62"/>
    <p:sldId id="283" r:id="rId63"/>
    <p:sldId id="332" r:id="rId64"/>
    <p:sldId id="331" r:id="rId65"/>
    <p:sldId id="333" r:id="rId66"/>
    <p:sldId id="334" r:id="rId67"/>
    <p:sldId id="335" r:id="rId68"/>
    <p:sldId id="336" r:id="rId69"/>
    <p:sldId id="337" r:id="rId70"/>
    <p:sldId id="338" r:id="rId71"/>
    <p:sldId id="339" r:id="rId72"/>
    <p:sldId id="340" r:id="rId73"/>
    <p:sldId id="341" r:id="rId74"/>
    <p:sldId id="342" r:id="rId75"/>
    <p:sldId id="343" r:id="rId76"/>
    <p:sldId id="344" r:id="rId77"/>
    <p:sldId id="345" r:id="rId78"/>
    <p:sldId id="346" r:id="rId79"/>
    <p:sldId id="347" r:id="rId80"/>
    <p:sldId id="348" r:id="rId81"/>
    <p:sldId id="349" r:id="rId82"/>
    <p:sldId id="350" r:id="rId83"/>
    <p:sldId id="284" r:id="rId84"/>
    <p:sldId id="285" r:id="rId85"/>
    <p:sldId id="286" r:id="rId86"/>
    <p:sldId id="287" r:id="rId87"/>
    <p:sldId id="288" r:id="rId88"/>
    <p:sldId id="289" r:id="rId89"/>
    <p:sldId id="290" r:id="rId90"/>
    <p:sldId id="291" r:id="rId91"/>
    <p:sldId id="292" r:id="rId92"/>
    <p:sldId id="293" r:id="rId93"/>
    <p:sldId id="320" r:id="rId94"/>
    <p:sldId id="321" r:id="rId95"/>
    <p:sldId id="325" r:id="rId96"/>
    <p:sldId id="326" r:id="rId97"/>
    <p:sldId id="327" r:id="rId98"/>
    <p:sldId id="328" r:id="rId99"/>
    <p:sldId id="403" r:id="rId10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D0FED9"/>
    <a:srgbClr val="D1F3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86" autoAdjust="0"/>
  </p:normalViewPr>
  <p:slideViewPr>
    <p:cSldViewPr>
      <p:cViewPr varScale="1">
        <p:scale>
          <a:sx n="74" d="100"/>
          <a:sy n="74" d="100"/>
        </p:scale>
        <p:origin x="1400" y="5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102" Type="http://schemas.openxmlformats.org/officeDocument/2006/relationships/handoutMaster" Target="handoutMasters/handoutMaster1.xml"/><Relationship Id="rId5" Type="http://schemas.openxmlformats.org/officeDocument/2006/relationships/slide" Target="slides/slide2.xml"/><Relationship Id="rId90" Type="http://schemas.openxmlformats.org/officeDocument/2006/relationships/slide" Target="slides/slide87.xml"/><Relationship Id="rId95" Type="http://schemas.openxmlformats.org/officeDocument/2006/relationships/slide" Target="slides/slide92.xml"/><Relationship Id="rId22" Type="http://schemas.openxmlformats.org/officeDocument/2006/relationships/slide" Target="slides/slide19.xml"/><Relationship Id="rId27" Type="http://schemas.openxmlformats.org/officeDocument/2006/relationships/slide" Target="slides/slide24.xml"/><Relationship Id="rId43" Type="http://schemas.openxmlformats.org/officeDocument/2006/relationships/slide" Target="slides/slide40.xml"/><Relationship Id="rId48" Type="http://schemas.openxmlformats.org/officeDocument/2006/relationships/slide" Target="slides/slide45.xml"/><Relationship Id="rId64" Type="http://schemas.openxmlformats.org/officeDocument/2006/relationships/slide" Target="slides/slide61.xml"/><Relationship Id="rId69" Type="http://schemas.openxmlformats.org/officeDocument/2006/relationships/slide" Target="slides/slide66.xml"/><Relationship Id="rId80" Type="http://schemas.openxmlformats.org/officeDocument/2006/relationships/slide" Target="slides/slide77.xml"/><Relationship Id="rId85" Type="http://schemas.openxmlformats.org/officeDocument/2006/relationships/slide" Target="slides/slide82.xml"/><Relationship Id="rId12" Type="http://schemas.openxmlformats.org/officeDocument/2006/relationships/slide" Target="slides/slide9.xml"/><Relationship Id="rId17" Type="http://schemas.openxmlformats.org/officeDocument/2006/relationships/slide" Target="slides/slide14.xml"/><Relationship Id="rId33" Type="http://schemas.openxmlformats.org/officeDocument/2006/relationships/slide" Target="slides/slide30.xml"/><Relationship Id="rId38" Type="http://schemas.openxmlformats.org/officeDocument/2006/relationships/slide" Target="slides/slide35.xml"/><Relationship Id="rId59" Type="http://schemas.openxmlformats.org/officeDocument/2006/relationships/slide" Target="slides/slide56.xml"/><Relationship Id="rId103"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slide" Target="slides/slide88.xml"/><Relationship Id="rId96" Type="http://schemas.openxmlformats.org/officeDocument/2006/relationships/slide" Target="slides/slide93.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6" Type="http://schemas.openxmlformats.org/officeDocument/2006/relationships/tableStyles" Target="tableStyle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slide" Target="slides/slide91.xml"/><Relationship Id="rId99" Type="http://schemas.openxmlformats.org/officeDocument/2006/relationships/slide" Target="slides/slide96.xml"/><Relationship Id="rId10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04" Type="http://schemas.openxmlformats.org/officeDocument/2006/relationships/viewProps" Target="viewProps.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slide" Target="slides/slide84.xml"/><Relationship Id="rId61" Type="http://schemas.openxmlformats.org/officeDocument/2006/relationships/slide" Target="slides/slide58.xml"/><Relationship Id="rId82" Type="http://schemas.openxmlformats.org/officeDocument/2006/relationships/slide" Target="slides/slide79.xml"/><Relationship Id="rId19" Type="http://schemas.openxmlformats.org/officeDocument/2006/relationships/slide" Target="slides/slide16.xml"/><Relationship Id="rId14" Type="http://schemas.openxmlformats.org/officeDocument/2006/relationships/slide" Target="slides/slide11.xml"/><Relationship Id="rId30" Type="http://schemas.openxmlformats.org/officeDocument/2006/relationships/slide" Target="slides/slide27.xml"/><Relationship Id="rId35" Type="http://schemas.openxmlformats.org/officeDocument/2006/relationships/slide" Target="slides/slide32.xml"/><Relationship Id="rId56" Type="http://schemas.openxmlformats.org/officeDocument/2006/relationships/slide" Target="slides/slide53.xml"/><Relationship Id="rId77" Type="http://schemas.openxmlformats.org/officeDocument/2006/relationships/slide" Target="slides/slide74.xml"/><Relationship Id="rId100" Type="http://schemas.openxmlformats.org/officeDocument/2006/relationships/slide" Target="slides/slide97.xml"/><Relationship Id="rId105"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93" Type="http://schemas.openxmlformats.org/officeDocument/2006/relationships/slide" Target="slides/slide90.xml"/><Relationship Id="rId98" Type="http://schemas.openxmlformats.org/officeDocument/2006/relationships/slide" Target="slides/slide95.xml"/><Relationship Id="rId3" Type="http://schemas.openxmlformats.org/officeDocument/2006/relationships/slideMaster" Target="slideMasters/slideMaster3.xml"/><Relationship Id="rId25" Type="http://schemas.openxmlformats.org/officeDocument/2006/relationships/slide" Target="slides/slide22.xml"/><Relationship Id="rId46" Type="http://schemas.openxmlformats.org/officeDocument/2006/relationships/slide" Target="slides/slide43.xml"/><Relationship Id="rId67" Type="http://schemas.openxmlformats.org/officeDocument/2006/relationships/slide" Target="slides/slide6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4BC98BF-6ECF-4679-94ED-2E9EDF600BC9}" type="datetimeFigureOut">
              <a:rPr lang="it-IT" smtClean="0"/>
              <a:pPr/>
              <a:t>19/02/2019</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95F34FD-886B-4ADF-ABE0-A81FD5333E25}" type="slidenum">
              <a:rPr lang="it-IT" smtClean="0"/>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DB7313-BA0B-4DFD-AD4C-7A78BA72FC2C}" type="datetimeFigureOut">
              <a:rPr lang="it-IT" smtClean="0"/>
              <a:pPr/>
              <a:t>19/02/2019</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63FBE9-2448-4035-A860-1562FD868E22}"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4364C404-B406-449C-ACBA-C4DA4A29DE0F}" type="datetime1">
              <a:rPr lang="it-IT" smtClean="0"/>
              <a:pPr/>
              <a:t>19/02/2019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2654427455"/>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a:p>
        </p:txBody>
      </p:sp>
      <p:sp>
        <p:nvSpPr>
          <p:cNvPr id="3" name="Vertical Text Placeholder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D7FAEE4-75A3-4C71-9A55-D4BD25A1866E}" type="datetime1">
              <a:rPr lang="it-IT" smtClean="0"/>
              <a:pPr/>
              <a:t>19/02/2019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113824888"/>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it-IT"/>
              <a:t>Fare clic per modificare lo stile del titolo dello schema</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99BC0F74-077B-4745-876C-0BC23F935420}" type="datetime1">
              <a:rPr lang="it-IT" smtClean="0"/>
              <a:pPr/>
              <a:t>19/02/2019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313596566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4364C404-B406-449C-ACBA-C4DA4A29DE0F}" type="datetime1">
              <a:rPr lang="it-IT" smtClean="0"/>
              <a:pPr/>
              <a:t>19/02/2019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2455616185"/>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86728785-8DB6-4BAB-8845-BF9500EC9507}" type="datetime1">
              <a:rPr lang="it-IT" smtClean="0"/>
              <a:pPr/>
              <a:t>19/02/2019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1702571505"/>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B1B779B6-BAC0-4378-9E5A-1F2AABF82D15}" type="datetime1">
              <a:rPr lang="it-IT" smtClean="0"/>
              <a:pPr/>
              <a:t>19/02/2019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919174244"/>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99BC0F74-077B-4745-876C-0BC23F935420}" type="datetime1">
              <a:rPr lang="it-IT" smtClean="0"/>
              <a:pPr/>
              <a:t>19/02/2019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251072787"/>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fronto">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Modifica gli stili del testo dello schema</a:t>
            </a:r>
          </a:p>
        </p:txBody>
      </p:sp>
      <p:sp>
        <p:nvSpPr>
          <p:cNvPr id="4" name="Content Placeholder 3"/>
          <p:cNvSpPr>
            <a:spLocks noGrp="1"/>
          </p:cNvSpPr>
          <p:nvPr>
            <p:ph sz="half" idx="2"/>
          </p:nvPr>
        </p:nvSpPr>
        <p:spPr>
          <a:xfrm>
            <a:off x="633845" y="2507551"/>
            <a:ext cx="3867150" cy="3680525"/>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Modifica gli stili del testo dello schema</a:t>
            </a:r>
          </a:p>
        </p:txBody>
      </p:sp>
      <p:sp>
        <p:nvSpPr>
          <p:cNvPr id="6" name="Content Placeholder 5"/>
          <p:cNvSpPr>
            <a:spLocks noGrp="1"/>
          </p:cNvSpPr>
          <p:nvPr>
            <p:ph sz="quarter" idx="4"/>
          </p:nvPr>
        </p:nvSpPr>
        <p:spPr>
          <a:xfrm>
            <a:off x="4629150" y="2507551"/>
            <a:ext cx="3886201" cy="3680525"/>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156384D0-0E05-4C01-8111-45102D03B79D}" type="datetime1">
              <a:rPr lang="it-IT" smtClean="0"/>
              <a:pPr/>
              <a:t>19/02/2019</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A6751A3D-E928-4BDE-AA00-E17DCB52BF79}" type="slidenum">
              <a:rPr lang="it-IT" smtClean="0"/>
              <a:pPr/>
              <a:t>‹N›</a:t>
            </a:fld>
            <a:endParaRPr lang="it-IT"/>
          </a:p>
        </p:txBody>
      </p:sp>
      <p:sp>
        <p:nvSpPr>
          <p:cNvPr id="10" name="Title 9"/>
          <p:cNvSpPr>
            <a:spLocks noGrp="1"/>
          </p:cNvSpPr>
          <p:nvPr>
            <p:ph type="title"/>
          </p:nvPr>
        </p:nvSpPr>
        <p:spPr/>
        <p:txBody>
          <a:bodyPr/>
          <a:lstStyle/>
          <a:p>
            <a:r>
              <a:rPr lang="it-IT"/>
              <a:t>Fare clic per modificare lo stile del titolo dello schema</a:t>
            </a:r>
            <a:endParaRPr lang="en-US" dirty="0"/>
          </a:p>
        </p:txBody>
      </p:sp>
    </p:spTree>
    <p:extLst>
      <p:ext uri="{BB962C8B-B14F-4D97-AF65-F5344CB8AC3E}">
        <p14:creationId xmlns:p14="http://schemas.microsoft.com/office/powerpoint/2010/main" val="1067822843"/>
      </p:ext>
    </p:extLst>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olo tito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F800CE4-5945-4443-BA38-13C0BCD7E423}" type="datetime1">
              <a:rPr lang="it-IT" smtClean="0"/>
              <a:pPr/>
              <a:t>19/02/2019</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A6751A3D-E928-4BDE-AA00-E17DCB52BF79}" type="slidenum">
              <a:rPr lang="it-IT" smtClean="0"/>
              <a:pPr/>
              <a:t>‹N›</a:t>
            </a:fld>
            <a:endParaRPr lang="it-IT"/>
          </a:p>
        </p:txBody>
      </p:sp>
      <p:sp>
        <p:nvSpPr>
          <p:cNvPr id="6" name="Title 5"/>
          <p:cNvSpPr>
            <a:spLocks noGrp="1"/>
          </p:cNvSpPr>
          <p:nvPr>
            <p:ph type="title"/>
          </p:nvPr>
        </p:nvSpPr>
        <p:spPr/>
        <p:txBody>
          <a:bodyPr/>
          <a:lstStyle/>
          <a:p>
            <a:r>
              <a:rPr lang="it-IT"/>
              <a:t>Fare clic per modificare lo stile del titolo dello schema</a:t>
            </a:r>
            <a:endParaRPr lang="en-US"/>
          </a:p>
        </p:txBody>
      </p:sp>
    </p:spTree>
    <p:extLst>
      <p:ext uri="{BB962C8B-B14F-4D97-AF65-F5344CB8AC3E}">
        <p14:creationId xmlns:p14="http://schemas.microsoft.com/office/powerpoint/2010/main" val="513128596"/>
      </p:ext>
    </p:extLst>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B8F002-A3B6-4C4B-B485-AF22251DEFE3}" type="datetime1">
              <a:rPr lang="it-IT" smtClean="0"/>
              <a:pPr/>
              <a:t>19/02/2019</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982998157"/>
      </p:ext>
    </p:extLst>
  </p:cSld>
  <p:clrMapOvr>
    <a:masterClrMapping/>
  </p:clrMapOvr>
  <p:transition>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87E8AD34-594D-47AC-AACD-DA19994D5A09}" type="datetime1">
              <a:rPr lang="it-IT" smtClean="0"/>
              <a:pPr/>
              <a:t>19/02/2019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3056696710"/>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86728785-8DB6-4BAB-8845-BF9500EC9507}" type="datetime1">
              <a:rPr lang="it-IT" smtClean="0"/>
              <a:pPr/>
              <a:t>19/02/2019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378912987"/>
      </p:ext>
    </p:extLst>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it-IT"/>
              <a:t>Fare clic per modificare lo stile del titolo dello schema</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99BC0F74-077B-4745-876C-0BC23F935420}" type="datetime1">
              <a:rPr lang="it-IT" smtClean="0"/>
              <a:pPr/>
              <a:t>19/02/2019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3230481615"/>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a:p>
        </p:txBody>
      </p:sp>
      <p:sp>
        <p:nvSpPr>
          <p:cNvPr id="3" name="Vertical Text Placeholder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D7FAEE4-75A3-4C71-9A55-D4BD25A1866E}" type="datetime1">
              <a:rPr lang="it-IT" smtClean="0"/>
              <a:pPr/>
              <a:t>19/02/2019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3104209379"/>
      </p:ext>
    </p:extLst>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it-IT"/>
              <a:t>Fare clic per modificare lo stile del titolo dello schema</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99BC0F74-077B-4745-876C-0BC23F935420}" type="datetime1">
              <a:rPr lang="it-IT" smtClean="0"/>
              <a:pPr/>
              <a:t>19/02/2019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1887303879"/>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4364C404-B406-449C-ACBA-C4DA4A29DE0F}" type="datetime1">
              <a:rPr lang="it-IT" smtClean="0"/>
              <a:pPr/>
              <a:t>19/02/2019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4037267845"/>
      </p:ext>
    </p:extLst>
  </p:cSld>
  <p:clrMapOvr>
    <a:masterClrMapping/>
  </p:clrMapOvr>
  <p:transition>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86728785-8DB6-4BAB-8845-BF9500EC9507}" type="datetime1">
              <a:rPr lang="it-IT" smtClean="0"/>
              <a:pPr/>
              <a:t>19/02/2019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4103865496"/>
      </p:ext>
    </p:extLst>
  </p:cSld>
  <p:clrMapOvr>
    <a:masterClrMapping/>
  </p:clrMapOvr>
  <p:transition>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B1B779B6-BAC0-4378-9E5A-1F2AABF82D15}" type="datetime1">
              <a:rPr lang="it-IT" smtClean="0"/>
              <a:pPr/>
              <a:t>19/02/2019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2752223916"/>
      </p:ext>
    </p:extLst>
  </p:cSld>
  <p:clrMapOvr>
    <a:masterClrMapping/>
  </p:clrMapOvr>
  <p:transition>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99BC0F74-077B-4745-876C-0BC23F935420}" type="datetime1">
              <a:rPr lang="it-IT" smtClean="0"/>
              <a:pPr/>
              <a:t>19/02/2019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4007471319"/>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Content Placeholder 3"/>
          <p:cNvSpPr>
            <a:spLocks noGrp="1"/>
          </p:cNvSpPr>
          <p:nvPr>
            <p:ph sz="half" idx="2"/>
          </p:nvPr>
        </p:nvSpPr>
        <p:spPr>
          <a:xfrm>
            <a:off x="629842" y="2505075"/>
            <a:ext cx="3868340"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Content Placeholder 5"/>
          <p:cNvSpPr>
            <a:spLocks noGrp="1"/>
          </p:cNvSpPr>
          <p:nvPr>
            <p:ph sz="quarter" idx="4"/>
          </p:nvPr>
        </p:nvSpPr>
        <p:spPr>
          <a:xfrm>
            <a:off x="4629150" y="2505075"/>
            <a:ext cx="3887391"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156384D0-0E05-4C01-8111-45102D03B79D}" type="datetime1">
              <a:rPr lang="it-IT" smtClean="0"/>
              <a:pPr/>
              <a:t>19/02/2019</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3798129266"/>
      </p:ext>
    </p:extLst>
  </p:cSld>
  <p:clrMapOvr>
    <a:masterClrMapping/>
  </p:clrMapOvr>
  <p:transition>
    <p:wipe dir="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1F800CE4-5945-4443-BA38-13C0BCD7E423}" type="datetime1">
              <a:rPr lang="it-IT" smtClean="0"/>
              <a:pPr/>
              <a:t>19/02/2019</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3757845187"/>
      </p:ext>
    </p:extLst>
  </p:cSld>
  <p:clrMapOvr>
    <a:masterClrMapping/>
  </p:clrMapOvr>
  <p:transition>
    <p:wipe dir="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B8F002-A3B6-4C4B-B485-AF22251DEFE3}" type="datetime1">
              <a:rPr lang="it-IT" smtClean="0"/>
              <a:pPr/>
              <a:t>19/02/2019</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3036827981"/>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B1B779B6-BAC0-4378-9E5A-1F2AABF82D15}" type="datetime1">
              <a:rPr lang="it-IT" smtClean="0"/>
              <a:pPr/>
              <a:t>19/02/2019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3570084341"/>
      </p:ext>
    </p:extLst>
  </p:cSld>
  <p:clrMapOvr>
    <a:masterClrMapping/>
  </p:clrMapOvr>
  <p:transition>
    <p:wipe dir="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87E8AD34-594D-47AC-AACD-DA19994D5A09}" type="datetime1">
              <a:rPr lang="it-IT" smtClean="0"/>
              <a:pPr/>
              <a:t>19/02/2019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3398345609"/>
      </p:ext>
    </p:extLst>
  </p:cSld>
  <p:clrMapOvr>
    <a:masterClrMapping/>
  </p:clrMapOvr>
  <p:transition>
    <p:wipe dir="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99BC0F74-077B-4745-876C-0BC23F935420}" type="datetime1">
              <a:rPr lang="it-IT" smtClean="0"/>
              <a:pPr/>
              <a:t>19/02/2019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4207705134"/>
      </p:ext>
    </p:extLst>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D7FAEE4-75A3-4C71-9A55-D4BD25A1866E}" type="datetime1">
              <a:rPr lang="it-IT" smtClean="0"/>
              <a:pPr/>
              <a:t>19/02/2019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1407616822"/>
      </p:ext>
    </p:extLst>
  </p:cSld>
  <p:clrMapOvr>
    <a:masterClrMapping/>
  </p:clrMapOvr>
  <p:transition>
    <p:wipe dir="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99BC0F74-077B-4745-876C-0BC23F935420}" type="datetime1">
              <a:rPr lang="it-IT" smtClean="0"/>
              <a:pPr/>
              <a:t>19/02/2019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4257703455"/>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99BC0F74-077B-4745-876C-0BC23F935420}" type="datetime1">
              <a:rPr lang="it-IT" smtClean="0"/>
              <a:pPr/>
              <a:t>19/02/2019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2583302670"/>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fronto">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Modifica gli stili del testo dello schema</a:t>
            </a:r>
          </a:p>
        </p:txBody>
      </p:sp>
      <p:sp>
        <p:nvSpPr>
          <p:cNvPr id="4" name="Content Placeholder 3"/>
          <p:cNvSpPr>
            <a:spLocks noGrp="1"/>
          </p:cNvSpPr>
          <p:nvPr>
            <p:ph sz="half" idx="2"/>
          </p:nvPr>
        </p:nvSpPr>
        <p:spPr>
          <a:xfrm>
            <a:off x="633845" y="2507551"/>
            <a:ext cx="3867150" cy="3680525"/>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Modifica gli stili del testo dello schema</a:t>
            </a:r>
          </a:p>
        </p:txBody>
      </p:sp>
      <p:sp>
        <p:nvSpPr>
          <p:cNvPr id="6" name="Content Placeholder 5"/>
          <p:cNvSpPr>
            <a:spLocks noGrp="1"/>
          </p:cNvSpPr>
          <p:nvPr>
            <p:ph sz="quarter" idx="4"/>
          </p:nvPr>
        </p:nvSpPr>
        <p:spPr>
          <a:xfrm>
            <a:off x="4629150" y="2507551"/>
            <a:ext cx="3886201" cy="3680525"/>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156384D0-0E05-4C01-8111-45102D03B79D}" type="datetime1">
              <a:rPr lang="it-IT" smtClean="0"/>
              <a:pPr/>
              <a:t>19/02/2019</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A6751A3D-E928-4BDE-AA00-E17DCB52BF79}" type="slidenum">
              <a:rPr lang="it-IT" smtClean="0"/>
              <a:pPr/>
              <a:t>‹N›</a:t>
            </a:fld>
            <a:endParaRPr lang="it-IT"/>
          </a:p>
        </p:txBody>
      </p:sp>
      <p:sp>
        <p:nvSpPr>
          <p:cNvPr id="10" name="Title 9"/>
          <p:cNvSpPr>
            <a:spLocks noGrp="1"/>
          </p:cNvSpPr>
          <p:nvPr>
            <p:ph type="title"/>
          </p:nvPr>
        </p:nvSpPr>
        <p:spPr/>
        <p:txBody>
          <a:bodyPr/>
          <a:lstStyle/>
          <a:p>
            <a:r>
              <a:rPr lang="it-IT"/>
              <a:t>Fare clic per modificare lo stile del titolo dello schema</a:t>
            </a:r>
            <a:endParaRPr lang="en-US" dirty="0"/>
          </a:p>
        </p:txBody>
      </p:sp>
    </p:spTree>
    <p:extLst>
      <p:ext uri="{BB962C8B-B14F-4D97-AF65-F5344CB8AC3E}">
        <p14:creationId xmlns:p14="http://schemas.microsoft.com/office/powerpoint/2010/main" val="272440082"/>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olo tito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F800CE4-5945-4443-BA38-13C0BCD7E423}" type="datetime1">
              <a:rPr lang="it-IT" smtClean="0"/>
              <a:pPr/>
              <a:t>19/02/2019</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A6751A3D-E928-4BDE-AA00-E17DCB52BF79}" type="slidenum">
              <a:rPr lang="it-IT" smtClean="0"/>
              <a:pPr/>
              <a:t>‹N›</a:t>
            </a:fld>
            <a:endParaRPr lang="it-IT"/>
          </a:p>
        </p:txBody>
      </p:sp>
      <p:sp>
        <p:nvSpPr>
          <p:cNvPr id="6" name="Title 5"/>
          <p:cNvSpPr>
            <a:spLocks noGrp="1"/>
          </p:cNvSpPr>
          <p:nvPr>
            <p:ph type="title"/>
          </p:nvPr>
        </p:nvSpPr>
        <p:spPr/>
        <p:txBody>
          <a:bodyPr/>
          <a:lstStyle/>
          <a:p>
            <a:r>
              <a:rPr lang="it-IT"/>
              <a:t>Fare clic per modificare lo stile del titolo dello schema</a:t>
            </a:r>
            <a:endParaRPr lang="en-US"/>
          </a:p>
        </p:txBody>
      </p:sp>
    </p:spTree>
    <p:extLst>
      <p:ext uri="{BB962C8B-B14F-4D97-AF65-F5344CB8AC3E}">
        <p14:creationId xmlns:p14="http://schemas.microsoft.com/office/powerpoint/2010/main" val="1743790716"/>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B8F002-A3B6-4C4B-B485-AF22251DEFE3}" type="datetime1">
              <a:rPr lang="it-IT" smtClean="0"/>
              <a:pPr/>
              <a:t>19/02/2019</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3934270504"/>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87E8AD34-594D-47AC-AACD-DA19994D5A09}" type="datetime1">
              <a:rPr lang="it-IT" smtClean="0"/>
              <a:pPr/>
              <a:t>19/02/2019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865992745"/>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it-IT"/>
              <a:t>Fare clic per modificare lo stile del titolo dello schema</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99BC0F74-077B-4745-876C-0BC23F935420}" type="datetime1">
              <a:rPr lang="it-IT" smtClean="0"/>
              <a:pPr/>
              <a:t>19/02/2019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A6751A3D-E928-4BDE-AA00-E17DCB52BF79}" type="slidenum">
              <a:rPr lang="it-IT" smtClean="0"/>
              <a:pPr/>
              <a:t>‹N›</a:t>
            </a:fld>
            <a:endParaRPr lang="it-IT"/>
          </a:p>
        </p:txBody>
      </p:sp>
    </p:spTree>
    <p:extLst>
      <p:ext uri="{BB962C8B-B14F-4D97-AF65-F5344CB8AC3E}">
        <p14:creationId xmlns:p14="http://schemas.microsoft.com/office/powerpoint/2010/main" val="212893623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99BC0F74-077B-4745-876C-0BC23F935420}" type="datetime1">
              <a:rPr lang="it-IT" smtClean="0"/>
              <a:pPr/>
              <a:t>19/02/2019</a:t>
            </a:fld>
            <a:endParaRPr lang="it-IT"/>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it-IT"/>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A6751A3D-E928-4BDE-AA00-E17DCB52BF79}" type="slidenum">
              <a:rPr lang="it-IT" smtClean="0"/>
              <a:pPr/>
              <a:t>‹N›</a:t>
            </a:fld>
            <a:endParaRPr lang="it-IT"/>
          </a:p>
        </p:txBody>
      </p:sp>
    </p:spTree>
    <p:extLst>
      <p:ext uri="{BB962C8B-B14F-4D97-AF65-F5344CB8AC3E}">
        <p14:creationId xmlns:p14="http://schemas.microsoft.com/office/powerpoint/2010/main" val="2633764249"/>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transition>
    <p:wipe dir="r"/>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99BC0F74-077B-4745-876C-0BC23F935420}" type="datetime1">
              <a:rPr lang="it-IT" smtClean="0"/>
              <a:pPr/>
              <a:t>19/02/2019</a:t>
            </a:fld>
            <a:endParaRPr lang="it-IT"/>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it-IT"/>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A6751A3D-E928-4BDE-AA00-E17DCB52BF79}" type="slidenum">
              <a:rPr lang="it-IT" smtClean="0"/>
              <a:pPr/>
              <a:t>‹N›</a:t>
            </a:fld>
            <a:endParaRPr lang="it-IT"/>
          </a:p>
        </p:txBody>
      </p:sp>
    </p:spTree>
    <p:extLst>
      <p:ext uri="{BB962C8B-B14F-4D97-AF65-F5344CB8AC3E}">
        <p14:creationId xmlns:p14="http://schemas.microsoft.com/office/powerpoint/2010/main" val="633285713"/>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ransition>
    <p:wipe dir="r"/>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BC0F74-077B-4745-876C-0BC23F935420}" type="datetime1">
              <a:rPr lang="it-IT" smtClean="0"/>
              <a:pPr/>
              <a:t>19/02/2019</a:t>
            </a:fld>
            <a:endParaRPr lang="it-IT"/>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751A3D-E928-4BDE-AA00-E17DCB52BF79}" type="slidenum">
              <a:rPr lang="it-IT" smtClean="0"/>
              <a:pPr/>
              <a:t>‹N›</a:t>
            </a:fld>
            <a:endParaRPr lang="it-IT"/>
          </a:p>
        </p:txBody>
      </p:sp>
    </p:spTree>
    <p:extLst>
      <p:ext uri="{BB962C8B-B14F-4D97-AF65-F5344CB8AC3E}">
        <p14:creationId xmlns:p14="http://schemas.microsoft.com/office/powerpoint/2010/main" val="432345040"/>
      </p:ext>
    </p:extLst>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Lst>
  <p:transition>
    <p:wipe dir="r"/>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emf"/><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3" Type="http://schemas.openxmlformats.org/officeDocument/2006/relationships/hyperlink" Target="IDP:316497;1" TargetMode="External"/><Relationship Id="rId2" Type="http://schemas.openxmlformats.org/officeDocument/2006/relationships/hyperlink" Target="IDP:315139;1" TargetMode="External"/><Relationship Id="rId1" Type="http://schemas.openxmlformats.org/officeDocument/2006/relationships/slideLayout" Target="../slideLayouts/slideLayout23.xml"/><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3" Type="http://schemas.openxmlformats.org/officeDocument/2006/relationships/hyperlink" Target="IDP:316497;1" TargetMode="External"/><Relationship Id="rId2" Type="http://schemas.openxmlformats.org/officeDocument/2006/relationships/hyperlink" Target="IDP:315139;1" TargetMode="External"/><Relationship Id="rId1" Type="http://schemas.openxmlformats.org/officeDocument/2006/relationships/slideLayout" Target="../slideLayouts/slideLayout24.xml"/><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ID:7887;1" TargetMode="Externa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IDP:3873;1" TargetMode="Externa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4.xml"/><Relationship Id="rId4" Type="http://schemas.openxmlformats.org/officeDocument/2006/relationships/image" Target="../media/image1.pn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4.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png"/><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4.xml"/><Relationship Id="rId4" Type="http://schemas.openxmlformats.org/officeDocument/2006/relationships/image" Target="../media/image1.png"/></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5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5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5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6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6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6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6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6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6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6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6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7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7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7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7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7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7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7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7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7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7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8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8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8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8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8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8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8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8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8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8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9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olo 1"/>
          <p:cNvSpPr>
            <a:spLocks noGrp="1"/>
          </p:cNvSpPr>
          <p:nvPr>
            <p:ph type="ctrTitle"/>
          </p:nvPr>
        </p:nvSpPr>
        <p:spPr bwMode="auto">
          <a:xfrm>
            <a:off x="611188" y="1916113"/>
            <a:ext cx="7772400" cy="1470025"/>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LE NOVITA’ FISCALI DEL DECRETO N. 119 E DELLA LEGGE </a:t>
            </a:r>
            <a:r>
              <a:rPr lang="it-IT" b="1" dirty="0" err="1">
                <a:solidFill>
                  <a:srgbClr val="0070C0"/>
                </a:solidFill>
              </a:rPr>
              <a:t>DI</a:t>
            </a:r>
            <a:r>
              <a:rPr lang="it-IT" b="1" dirty="0">
                <a:solidFill>
                  <a:srgbClr val="0070C0"/>
                </a:solidFill>
              </a:rPr>
              <a:t> BILANCIO 2019</a:t>
            </a:r>
          </a:p>
        </p:txBody>
      </p:sp>
      <p:sp>
        <p:nvSpPr>
          <p:cNvPr id="3075" name="Sottotitolo 2"/>
          <p:cNvSpPr>
            <a:spLocks noGrp="1"/>
          </p:cNvSpPr>
          <p:nvPr>
            <p:ph type="subTitle" idx="1"/>
          </p:nvPr>
        </p:nvSpPr>
        <p:spPr bwMode="auto">
          <a:xfrm>
            <a:off x="1042988" y="4581128"/>
            <a:ext cx="6337324" cy="792088"/>
          </a:xfrm>
          <a:noFill/>
          <a:ln>
            <a:miter lim="800000"/>
            <a:headEnd/>
            <a:tailEnd/>
          </a:ln>
        </p:spPr>
        <p:txBody>
          <a:bodyPr vert="horz" wrap="square" lIns="91440" tIns="45720" rIns="91440" bIns="45720" numCol="1" anchor="t" anchorCtr="0" compatLnSpc="1">
            <a:prstTxWarp prst="textNoShape">
              <a:avLst/>
            </a:prstTxWarp>
            <a:normAutofit fontScale="92500" lnSpcReduction="10000"/>
          </a:bodyPr>
          <a:lstStyle/>
          <a:p>
            <a:pPr algn="ctr"/>
            <a:endParaRPr lang="it-IT" dirty="0"/>
          </a:p>
          <a:p>
            <a:pPr algn="ctr"/>
            <a:r>
              <a:rPr lang="it-IT" b="1" dirty="0">
                <a:solidFill>
                  <a:srgbClr val="0070C0"/>
                </a:solidFill>
              </a:rPr>
              <a:t>Dott. Angelo Fiore</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1</a:t>
            </a:fld>
            <a:endParaRPr lang="it-IT"/>
          </a:p>
        </p:txBody>
      </p:sp>
      <p:pic>
        <p:nvPicPr>
          <p:cNvPr id="5" name="Immagine 4" descr="Risultati immagini per ordine commercialisti salerno">
            <a:extLst>
              <a:ext uri="{FF2B5EF4-FFF2-40B4-BE49-F238E27FC236}">
                <a16:creationId xmlns:a16="http://schemas.microsoft.com/office/drawing/2014/main" id="{5A4A8C11-48B4-4ADE-AF4B-C12C2D0FEF9A}"/>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olo 1"/>
          <p:cNvSpPr>
            <a:spLocks noGrp="1"/>
          </p:cNvSpPr>
          <p:nvPr>
            <p:ph type="ctrTitle"/>
          </p:nvPr>
        </p:nvSpPr>
        <p:spPr bwMode="auto">
          <a:xfrm>
            <a:off x="357188" y="1125538"/>
            <a:ext cx="7772400" cy="558800"/>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err="1">
                <a:solidFill>
                  <a:srgbClr val="0070C0"/>
                </a:solidFill>
              </a:rPr>
              <a:t>Flat</a:t>
            </a:r>
            <a:r>
              <a:rPr lang="it-IT" b="1" dirty="0">
                <a:solidFill>
                  <a:srgbClr val="0070C0"/>
                </a:solidFill>
              </a:rPr>
              <a:t> </a:t>
            </a:r>
            <a:r>
              <a:rPr lang="it-IT" b="1" dirty="0" err="1">
                <a:solidFill>
                  <a:srgbClr val="0070C0"/>
                </a:solidFill>
              </a:rPr>
              <a:t>tax</a:t>
            </a:r>
            <a:r>
              <a:rPr lang="it-IT" b="1" dirty="0">
                <a:solidFill>
                  <a:srgbClr val="0070C0"/>
                </a:solidFill>
              </a:rPr>
              <a:t> 2020</a:t>
            </a:r>
          </a:p>
        </p:txBody>
      </p:sp>
      <p:sp>
        <p:nvSpPr>
          <p:cNvPr id="76803" name="Sottotitolo 2"/>
          <p:cNvSpPr>
            <a:spLocks noGrp="1"/>
          </p:cNvSpPr>
          <p:nvPr>
            <p:ph type="subTitle" idx="1"/>
          </p:nvPr>
        </p:nvSpPr>
        <p:spPr bwMode="auto">
          <a:xfrm>
            <a:off x="642938" y="2071688"/>
            <a:ext cx="7816850" cy="4094162"/>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dirty="0">
                <a:solidFill>
                  <a:srgbClr val="0070C0"/>
                </a:solidFill>
              </a:rPr>
              <a:t>La legge 145/2018 al comma 17 introduce una </a:t>
            </a:r>
            <a:r>
              <a:rPr lang="it-IT" dirty="0" err="1">
                <a:solidFill>
                  <a:srgbClr val="0070C0"/>
                </a:solidFill>
              </a:rPr>
              <a:t>flat</a:t>
            </a:r>
            <a:r>
              <a:rPr lang="it-IT" dirty="0">
                <a:solidFill>
                  <a:srgbClr val="0070C0"/>
                </a:solidFill>
              </a:rPr>
              <a:t> </a:t>
            </a:r>
            <a:r>
              <a:rPr lang="it-IT" dirty="0" err="1">
                <a:solidFill>
                  <a:srgbClr val="0070C0"/>
                </a:solidFill>
              </a:rPr>
              <a:t>tax</a:t>
            </a:r>
            <a:r>
              <a:rPr lang="it-IT" dirty="0">
                <a:solidFill>
                  <a:srgbClr val="0070C0"/>
                </a:solidFill>
              </a:rPr>
              <a:t> per gli imprenditori e professionisti che superano la soglia del forfettario ma non quella dei 100.000 € (ragguagliato ad anno).</a:t>
            </a:r>
          </a:p>
          <a:p>
            <a:pPr algn="just"/>
            <a:r>
              <a:rPr lang="it-IT" dirty="0">
                <a:solidFill>
                  <a:srgbClr val="0070C0"/>
                </a:solidFill>
              </a:rPr>
              <a:t>Imposta sostitutiva del 20%</a:t>
            </a:r>
          </a:p>
          <a:p>
            <a:pPr algn="just"/>
            <a:r>
              <a:rPr lang="it-IT" dirty="0">
                <a:solidFill>
                  <a:srgbClr val="0070C0"/>
                </a:solidFill>
              </a:rPr>
              <a:t>Si applicano le cause di esclusione dei forfettari, non sono soggetti ad IVA e ritenute mentre non è previsto l’esonero dalla fatturazione elettronica.</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10</a:t>
            </a:fld>
            <a:endParaRPr lang="it-IT"/>
          </a:p>
        </p:txBody>
      </p:sp>
      <p:pic>
        <p:nvPicPr>
          <p:cNvPr id="5" name="Immagine 4" descr="Risultati immagini per ordine commercialisti salerno">
            <a:extLst>
              <a:ext uri="{FF2B5EF4-FFF2-40B4-BE49-F238E27FC236}">
                <a16:creationId xmlns:a16="http://schemas.microsoft.com/office/drawing/2014/main" id="{D55B8D62-F962-4487-83A9-5C6E2D9397AB}"/>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2719693792"/>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olo 1"/>
          <p:cNvSpPr>
            <a:spLocks noGrp="1"/>
          </p:cNvSpPr>
          <p:nvPr>
            <p:ph type="ctrTitle"/>
          </p:nvPr>
        </p:nvSpPr>
        <p:spPr bwMode="auto">
          <a:xfrm>
            <a:off x="357188" y="692696"/>
            <a:ext cx="8158162" cy="864096"/>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altLang="it-IT" sz="5000" b="1" dirty="0">
                <a:solidFill>
                  <a:srgbClr val="0070C0"/>
                </a:solidFill>
                <a:cs typeface="Arial" charset="0"/>
              </a:rPr>
              <a:t>Proroga rivalutazione terreni e partecipazioni</a:t>
            </a:r>
            <a:br>
              <a:rPr lang="it-IT" altLang="it-IT" b="1" i="1" dirty="0">
                <a:solidFill>
                  <a:srgbClr val="0070C0"/>
                </a:solidFill>
                <a:cs typeface="Arial" charset="0"/>
              </a:rPr>
            </a:br>
            <a:endParaRPr lang="it-IT" b="1" dirty="0">
              <a:solidFill>
                <a:srgbClr val="0070C0"/>
              </a:solidFill>
            </a:endParaRPr>
          </a:p>
        </p:txBody>
      </p:sp>
      <p:sp>
        <p:nvSpPr>
          <p:cNvPr id="65539" name="Sottotitolo 2"/>
          <p:cNvSpPr>
            <a:spLocks noGrp="1"/>
          </p:cNvSpPr>
          <p:nvPr>
            <p:ph type="subTitle" idx="1"/>
          </p:nvPr>
        </p:nvSpPr>
        <p:spPr bwMode="auto">
          <a:xfrm>
            <a:off x="642938" y="1916832"/>
            <a:ext cx="7529512" cy="4464918"/>
          </a:xfrm>
          <a:extLst/>
        </p:spPr>
        <p:txBody>
          <a:bodyPr vert="horz" wrap="square" lIns="91440" tIns="45720" rIns="91440" bIns="45720" numCol="1" anchor="t" anchorCtr="0" compatLnSpc="1">
            <a:prstTxWarp prst="textNoShape">
              <a:avLst/>
            </a:prstTxWarp>
            <a:normAutofit/>
          </a:bodyPr>
          <a:lstStyle/>
          <a:p>
            <a:pPr algn="just">
              <a:defRPr/>
            </a:pPr>
            <a:r>
              <a:rPr lang="it-IT" sz="2000" dirty="0">
                <a:solidFill>
                  <a:srgbClr val="0070C0"/>
                </a:solidFill>
                <a:latin typeface="+mj-lt"/>
                <a:cs typeface="Arial" charset="0"/>
              </a:rPr>
              <a:t>È riproposta la possibilità di rideterminare il costo d’acquisto di: </a:t>
            </a:r>
          </a:p>
          <a:p>
            <a:pPr algn="just">
              <a:buFontTx/>
              <a:buChar char="-"/>
              <a:defRPr/>
            </a:pPr>
            <a:r>
              <a:rPr lang="it-IT" sz="2000" dirty="0">
                <a:solidFill>
                  <a:srgbClr val="0070C0"/>
                </a:solidFill>
                <a:latin typeface="+mj-lt"/>
                <a:cs typeface="Arial" charset="0"/>
              </a:rPr>
              <a:t>terreni edificabili e agricoli posseduti a titolo di proprietà, usufrutto, superficie ed enfiteusi; </a:t>
            </a:r>
          </a:p>
          <a:p>
            <a:pPr algn="just">
              <a:buFontTx/>
              <a:buChar char="-"/>
              <a:defRPr/>
            </a:pPr>
            <a:r>
              <a:rPr lang="it-IT" sz="2000" dirty="0">
                <a:solidFill>
                  <a:srgbClr val="0070C0"/>
                </a:solidFill>
                <a:latin typeface="+mj-lt"/>
                <a:cs typeface="Arial" charset="0"/>
              </a:rPr>
              <a:t>partecipazioni non quotate in mercati regolamentati, possedute a titolo di proprietà/usufrutto; alla </a:t>
            </a:r>
            <a:r>
              <a:rPr lang="it-IT" sz="2000" u="sng" dirty="0">
                <a:solidFill>
                  <a:srgbClr val="0070C0"/>
                </a:solidFill>
                <a:latin typeface="+mj-lt"/>
                <a:cs typeface="Arial" charset="0"/>
              </a:rPr>
              <a:t>data dell’1.1.2019</a:t>
            </a:r>
            <a:r>
              <a:rPr lang="it-IT" sz="2000" dirty="0">
                <a:solidFill>
                  <a:srgbClr val="0070C0"/>
                </a:solidFill>
                <a:latin typeface="+mj-lt"/>
                <a:cs typeface="Arial" charset="0"/>
              </a:rPr>
              <a:t>, non in regime d’impresa, da parte di persone fisiche, società semplici e associazioni professionali, nonché di enti non commerciali. </a:t>
            </a:r>
          </a:p>
          <a:p>
            <a:pPr algn="just">
              <a:buFontTx/>
              <a:buChar char="-"/>
              <a:defRPr/>
            </a:pPr>
            <a:endParaRPr lang="it-IT" sz="2000" dirty="0">
              <a:solidFill>
                <a:srgbClr val="0070C0"/>
              </a:solidFill>
              <a:latin typeface="+mj-lt"/>
              <a:cs typeface="Arial" charset="0"/>
            </a:endParaRPr>
          </a:p>
          <a:p>
            <a:pPr algn="just">
              <a:defRPr/>
            </a:pPr>
            <a:r>
              <a:rPr lang="it-IT" sz="2000" dirty="0">
                <a:solidFill>
                  <a:srgbClr val="0070C0"/>
                </a:solidFill>
                <a:latin typeface="+mj-lt"/>
                <a:cs typeface="Arial" charset="0"/>
              </a:rPr>
              <a:t>È fissato </a:t>
            </a:r>
            <a:r>
              <a:rPr lang="it-IT" sz="2000" u="sng" dirty="0">
                <a:solidFill>
                  <a:srgbClr val="0070C0"/>
                </a:solidFill>
                <a:latin typeface="+mj-lt"/>
                <a:cs typeface="Arial" charset="0"/>
              </a:rPr>
              <a:t>al 30.6.2019</a:t>
            </a:r>
            <a:r>
              <a:rPr lang="it-IT" sz="2000" dirty="0">
                <a:solidFill>
                  <a:srgbClr val="0070C0"/>
                </a:solidFill>
                <a:latin typeface="+mj-lt"/>
                <a:cs typeface="Arial" charset="0"/>
              </a:rPr>
              <a:t> il termine entro il quale provvedere: </a:t>
            </a:r>
          </a:p>
          <a:p>
            <a:pPr algn="just">
              <a:buFontTx/>
              <a:buChar char="-"/>
              <a:defRPr/>
            </a:pPr>
            <a:r>
              <a:rPr lang="it-IT" sz="2000" dirty="0">
                <a:solidFill>
                  <a:srgbClr val="0070C0"/>
                </a:solidFill>
                <a:latin typeface="+mj-lt"/>
                <a:cs typeface="Arial" charset="0"/>
              </a:rPr>
              <a:t>alla redazione ed all’asseverazione della perizia di stima; </a:t>
            </a:r>
          </a:p>
          <a:p>
            <a:pPr algn="just">
              <a:buFontTx/>
              <a:buChar char="-"/>
              <a:defRPr/>
            </a:pPr>
            <a:r>
              <a:rPr lang="it-IT" sz="2000" dirty="0">
                <a:solidFill>
                  <a:srgbClr val="0070C0"/>
                </a:solidFill>
                <a:latin typeface="+mj-lt"/>
                <a:cs typeface="Arial" charset="0"/>
              </a:rPr>
              <a:t>al versamento dell’imposta sostitutiva, pari al 10% per partecipazioni non qualificate e terreni e all’11% per le partecipazioni qualificate (si può pagare in 3 rate: sempre 30.6). </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11</a:t>
            </a:fld>
            <a:endParaRPr lang="it-IT"/>
          </a:p>
        </p:txBody>
      </p:sp>
      <p:pic>
        <p:nvPicPr>
          <p:cNvPr id="5" name="Immagine 4" descr="Risultati immagini per ordine commercialisti salerno">
            <a:extLst>
              <a:ext uri="{FF2B5EF4-FFF2-40B4-BE49-F238E27FC236}">
                <a16:creationId xmlns:a16="http://schemas.microsoft.com/office/drawing/2014/main" id="{F5C3C74E-6F14-4979-AEF8-093EAEB43A39}"/>
              </a:ext>
            </a:extLst>
          </p:cNvPr>
          <p:cNvPicPr/>
          <p:nvPr/>
        </p:nvPicPr>
        <p:blipFill>
          <a:blip r:embed="rId2" cstate="print"/>
          <a:srcRect/>
          <a:stretch>
            <a:fillRect/>
          </a:stretch>
        </p:blipFill>
        <p:spPr bwMode="auto">
          <a:xfrm>
            <a:off x="179512" y="182795"/>
            <a:ext cx="2664296" cy="509902"/>
          </a:xfrm>
          <a:prstGeom prst="rect">
            <a:avLst/>
          </a:prstGeom>
          <a:noFill/>
          <a:ln w="9525">
            <a:noFill/>
            <a:miter lim="800000"/>
            <a:headEnd/>
            <a:tailEnd/>
          </a:ln>
        </p:spPr>
      </p:pic>
    </p:spTree>
    <p:extLst>
      <p:ext uri="{BB962C8B-B14F-4D97-AF65-F5344CB8AC3E}">
        <p14:creationId xmlns:p14="http://schemas.microsoft.com/office/powerpoint/2010/main" val="1359202543"/>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olo 1"/>
          <p:cNvSpPr>
            <a:spLocks noGrp="1"/>
          </p:cNvSpPr>
          <p:nvPr>
            <p:ph type="ctrTitle"/>
          </p:nvPr>
        </p:nvSpPr>
        <p:spPr bwMode="auto">
          <a:xfrm>
            <a:off x="611188" y="620689"/>
            <a:ext cx="7921625" cy="792087"/>
          </a:xfrm>
          <a:noFill/>
          <a:ln>
            <a:miter lim="800000"/>
            <a:headEnd/>
            <a:tailEnd/>
          </a:ln>
        </p:spPr>
        <p:txBody>
          <a:bodyPr vert="horz" wrap="square" lIns="91440" tIns="45720" rIns="91440" bIns="45720" numCol="1" anchor="t" anchorCtr="0" compatLnSpc="1">
            <a:prstTxWarp prst="textNoShape">
              <a:avLst/>
            </a:prstTxWarp>
            <a:noAutofit/>
          </a:bodyPr>
          <a:lstStyle/>
          <a:p>
            <a:pPr algn="ctr"/>
            <a:r>
              <a:rPr lang="it-IT" altLang="it-IT" sz="4500" b="1" dirty="0">
                <a:solidFill>
                  <a:srgbClr val="0070C0"/>
                </a:solidFill>
                <a:cs typeface="Arial" charset="0"/>
              </a:rPr>
              <a:t>La deducibilità dell’IMU sui immobili strumentali</a:t>
            </a:r>
            <a:endParaRPr lang="it-IT" sz="4500" b="1" dirty="0">
              <a:solidFill>
                <a:srgbClr val="0070C0"/>
              </a:solidFill>
            </a:endParaRPr>
          </a:p>
        </p:txBody>
      </p:sp>
      <p:sp>
        <p:nvSpPr>
          <p:cNvPr id="62467" name="Sottotitolo 2"/>
          <p:cNvSpPr>
            <a:spLocks noGrp="1"/>
          </p:cNvSpPr>
          <p:nvPr>
            <p:ph type="subTitle" idx="1"/>
          </p:nvPr>
        </p:nvSpPr>
        <p:spPr bwMode="auto">
          <a:xfrm>
            <a:off x="684213" y="2060848"/>
            <a:ext cx="7991475" cy="4320902"/>
          </a:xfrm>
          <a:extLst/>
        </p:spPr>
        <p:txBody>
          <a:bodyPr vert="horz" wrap="square" lIns="91440" tIns="45720" rIns="91440" bIns="45720" numCol="1" anchor="t" anchorCtr="0" compatLnSpc="1">
            <a:prstTxWarp prst="textNoShape">
              <a:avLst/>
            </a:prstTxWarp>
            <a:normAutofit/>
          </a:bodyPr>
          <a:lstStyle/>
          <a:p>
            <a:pPr algn="just">
              <a:defRPr/>
            </a:pPr>
            <a:r>
              <a:rPr lang="it-IT" altLang="it-IT" u="sng" dirty="0">
                <a:solidFill>
                  <a:srgbClr val="0070C0"/>
                </a:solidFill>
                <a:latin typeface="+mj-lt"/>
                <a:cs typeface="Arial" charset="0"/>
              </a:rPr>
              <a:t>Aumento </a:t>
            </a:r>
            <a:r>
              <a:rPr lang="it-IT" altLang="it-IT" dirty="0">
                <a:solidFill>
                  <a:srgbClr val="0070C0"/>
                </a:solidFill>
                <a:latin typeface="+mj-lt"/>
                <a:cs typeface="Arial" charset="0"/>
              </a:rPr>
              <a:t>(ora la deducibilità è al 20%, si arriverebbe al 40%) </a:t>
            </a:r>
            <a:r>
              <a:rPr lang="it-IT" altLang="it-IT" u="sng" dirty="0">
                <a:solidFill>
                  <a:srgbClr val="0070C0"/>
                </a:solidFill>
                <a:latin typeface="+mj-lt"/>
                <a:cs typeface="Arial" charset="0"/>
              </a:rPr>
              <a:t>della deducibilità ai fini </a:t>
            </a:r>
            <a:r>
              <a:rPr lang="it-IT" altLang="it-IT" u="sng" dirty="0" err="1">
                <a:solidFill>
                  <a:srgbClr val="0070C0"/>
                </a:solidFill>
                <a:latin typeface="+mj-lt"/>
                <a:cs typeface="Arial" charset="0"/>
              </a:rPr>
              <a:t>Ires</a:t>
            </a:r>
            <a:r>
              <a:rPr lang="it-IT" altLang="it-IT" u="sng" dirty="0">
                <a:solidFill>
                  <a:srgbClr val="0070C0"/>
                </a:solidFill>
                <a:latin typeface="+mj-lt"/>
                <a:cs typeface="Arial" charset="0"/>
              </a:rPr>
              <a:t> dell’</a:t>
            </a:r>
            <a:r>
              <a:rPr lang="it-IT" altLang="it-IT" u="sng" dirty="0" err="1">
                <a:solidFill>
                  <a:srgbClr val="0070C0"/>
                </a:solidFill>
                <a:latin typeface="+mj-lt"/>
                <a:cs typeface="Arial" charset="0"/>
              </a:rPr>
              <a:t>Imu</a:t>
            </a:r>
            <a:r>
              <a:rPr lang="it-IT" altLang="it-IT" u="sng" dirty="0">
                <a:solidFill>
                  <a:srgbClr val="0070C0"/>
                </a:solidFill>
                <a:latin typeface="+mj-lt"/>
                <a:cs typeface="Arial" charset="0"/>
              </a:rPr>
              <a:t> sugli immobili strumentali</a:t>
            </a:r>
            <a:r>
              <a:rPr lang="it-IT" altLang="it-IT" dirty="0">
                <a:solidFill>
                  <a:srgbClr val="0070C0"/>
                </a:solidFill>
                <a:latin typeface="+mj-lt"/>
                <a:cs typeface="Arial" charset="0"/>
              </a:rPr>
              <a:t> (art. 14, comma 1 del D. </a:t>
            </a:r>
            <a:r>
              <a:rPr lang="it-IT" altLang="it-IT" dirty="0" err="1">
                <a:solidFill>
                  <a:srgbClr val="0070C0"/>
                </a:solidFill>
                <a:latin typeface="+mj-lt"/>
                <a:cs typeface="Arial" charset="0"/>
              </a:rPr>
              <a:t>Lgs</a:t>
            </a:r>
            <a:r>
              <a:rPr lang="it-IT" altLang="it-IT" dirty="0">
                <a:solidFill>
                  <a:srgbClr val="0070C0"/>
                </a:solidFill>
                <a:latin typeface="+mj-lt"/>
                <a:cs typeface="Arial" charset="0"/>
              </a:rPr>
              <a:t>. 23/2011 – art. 43 </a:t>
            </a:r>
            <a:r>
              <a:rPr lang="it-IT" altLang="it-IT" dirty="0" err="1">
                <a:solidFill>
                  <a:srgbClr val="0070C0"/>
                </a:solidFill>
                <a:latin typeface="+mj-lt"/>
                <a:cs typeface="Arial" charset="0"/>
              </a:rPr>
              <a:t>Tuir</a:t>
            </a:r>
            <a:r>
              <a:rPr lang="it-IT" altLang="it-IT" dirty="0">
                <a:solidFill>
                  <a:srgbClr val="0070C0"/>
                </a:solidFill>
                <a:latin typeface="+mj-lt"/>
                <a:cs typeface="Arial" charset="0"/>
              </a:rPr>
              <a:t>). L’intento è quello di andare incontro alle richieste delle imprese che vorrebbero la deducibilità totale degli immobili strumentali.</a:t>
            </a:r>
          </a:p>
          <a:p>
            <a:pPr algn="just">
              <a:defRPr/>
            </a:pPr>
            <a:r>
              <a:rPr lang="it-IT" altLang="it-IT" dirty="0">
                <a:solidFill>
                  <a:srgbClr val="0070C0"/>
                </a:solidFill>
                <a:latin typeface="+mj-lt"/>
                <a:cs typeface="Arial" charset="0"/>
              </a:rPr>
              <a:t>Se da una parte aumenta lo sconto, però, la L. 145/2018 ribadisce la non deducibilità dell’imposta sugli immobili strumentali ai fini dell’Irap. </a:t>
            </a:r>
          </a:p>
          <a:p>
            <a:pPr>
              <a:defRPr/>
            </a:pPr>
            <a:r>
              <a:rPr lang="it-IT" dirty="0">
                <a:solidFill>
                  <a:srgbClr val="0070C0"/>
                </a:solidFill>
                <a:latin typeface="+mj-lt"/>
              </a:rPr>
              <a:t>IMU indeducibile su beni merce e beni patrimonio.</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12</a:t>
            </a:fld>
            <a:endParaRPr lang="it-IT"/>
          </a:p>
        </p:txBody>
      </p:sp>
      <p:pic>
        <p:nvPicPr>
          <p:cNvPr id="5" name="Immagine 4" descr="Risultati immagini per ordine commercialisti salerno">
            <a:extLst>
              <a:ext uri="{FF2B5EF4-FFF2-40B4-BE49-F238E27FC236}">
                <a16:creationId xmlns:a16="http://schemas.microsoft.com/office/drawing/2014/main" id="{0013FFCD-8BCA-49DB-8F1D-1D0DF349D4B7}"/>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1809407714"/>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olo 1"/>
          <p:cNvSpPr>
            <a:spLocks noGrp="1"/>
          </p:cNvSpPr>
          <p:nvPr>
            <p:ph type="ctrTitle"/>
          </p:nvPr>
        </p:nvSpPr>
        <p:spPr bwMode="auto">
          <a:xfrm>
            <a:off x="357188" y="769706"/>
            <a:ext cx="8158162" cy="662219"/>
          </a:xfrm>
          <a:noFill/>
          <a:ln>
            <a:miter lim="800000"/>
            <a:headEnd/>
            <a:tailEnd/>
          </a:ln>
        </p:spPr>
        <p:txBody>
          <a:bodyPr vert="horz" wrap="square" lIns="91440" tIns="45720" rIns="91440" bIns="45720" numCol="1" anchor="t" anchorCtr="0" compatLnSpc="1">
            <a:prstTxWarp prst="textNoShape">
              <a:avLst/>
            </a:prstTxWarp>
            <a:noAutofit/>
          </a:bodyPr>
          <a:lstStyle/>
          <a:p>
            <a:pPr algn="ctr"/>
            <a:r>
              <a:rPr lang="it-IT" sz="4500" b="1" dirty="0">
                <a:solidFill>
                  <a:srgbClr val="0070C0"/>
                </a:solidFill>
              </a:rPr>
              <a:t>Estromissione impresa individuale</a:t>
            </a:r>
          </a:p>
        </p:txBody>
      </p:sp>
      <p:sp>
        <p:nvSpPr>
          <p:cNvPr id="3" name="Sottotitolo 2"/>
          <p:cNvSpPr>
            <a:spLocks noGrp="1"/>
          </p:cNvSpPr>
          <p:nvPr>
            <p:ph type="subTitle" idx="1"/>
          </p:nvPr>
        </p:nvSpPr>
        <p:spPr>
          <a:xfrm>
            <a:off x="611188" y="1700213"/>
            <a:ext cx="8137525" cy="4752975"/>
          </a:xfrm>
        </p:spPr>
        <p:txBody>
          <a:bodyPr/>
          <a:lstStyle/>
          <a:p>
            <a:pPr algn="just">
              <a:buFont typeface="Arial" pitchFamily="34" charset="0"/>
              <a:buNone/>
              <a:defRPr/>
            </a:pPr>
            <a:r>
              <a:rPr lang="it-IT" sz="2000" dirty="0">
                <a:solidFill>
                  <a:srgbClr val="0070C0"/>
                </a:solidFill>
              </a:rPr>
              <a:t>Le disposizioni sull’estromissione dei beni da parte delle imprese individuali:</a:t>
            </a:r>
          </a:p>
          <a:p>
            <a:pPr marL="457200" indent="-457200" algn="just">
              <a:buFont typeface="Arial" pitchFamily="34" charset="0"/>
              <a:buAutoNum type="arabicParenR"/>
              <a:defRPr/>
            </a:pPr>
            <a:r>
              <a:rPr lang="it-IT" sz="2000" dirty="0">
                <a:solidFill>
                  <a:srgbClr val="0070C0"/>
                </a:solidFill>
              </a:rPr>
              <a:t>Si applicano alle esclusioni dal patrimonio dell’impresa dei beni ivi indicati, posseduti alla data del 31.10.2018 (immobili strumentali per natura e per destinazione); in caso di leasing il riscatto deve essere avvenuto prima;</a:t>
            </a:r>
          </a:p>
          <a:p>
            <a:pPr marL="457200" indent="-457200" algn="just">
              <a:buFont typeface="Arial" pitchFamily="34" charset="0"/>
              <a:buAutoNum type="arabicParenR"/>
              <a:defRPr/>
            </a:pPr>
            <a:r>
              <a:rPr lang="it-IT" sz="2000" dirty="0">
                <a:solidFill>
                  <a:srgbClr val="0070C0"/>
                </a:solidFill>
              </a:rPr>
              <a:t>I versamenti rateali dell’imposta sostitutiva dell’8% sono effettuati, rispettivamente, entro il 30.11.2019 ed il 20.6.2020;</a:t>
            </a:r>
          </a:p>
          <a:p>
            <a:pPr marL="457200" indent="-457200" algn="just">
              <a:buFont typeface="Arial" pitchFamily="34" charset="0"/>
              <a:buAutoNum type="arabicParenR"/>
              <a:defRPr/>
            </a:pPr>
            <a:r>
              <a:rPr lang="it-IT" sz="2000" dirty="0">
                <a:solidFill>
                  <a:srgbClr val="0070C0"/>
                </a:solidFill>
              </a:rPr>
              <a:t>Gli effetti dell’estromissioni decorrono dal 1.1.2019 (l’esercizio d’impresa deve sussistere a tale data)</a:t>
            </a:r>
          </a:p>
          <a:p>
            <a:pPr marL="457200" indent="-457200" algn="just">
              <a:buFont typeface="Arial" pitchFamily="34" charset="0"/>
              <a:buAutoNum type="arabicParenR"/>
              <a:defRPr/>
            </a:pPr>
            <a:r>
              <a:rPr lang="it-IT" sz="2000" dirty="0">
                <a:solidFill>
                  <a:srgbClr val="0070C0"/>
                </a:solidFill>
              </a:rPr>
              <a:t>Il fitto dell’unica azienda non permette l’estromissione (circ. 26/2016).</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13</a:t>
            </a:fld>
            <a:endParaRPr lang="it-IT"/>
          </a:p>
        </p:txBody>
      </p:sp>
      <p:pic>
        <p:nvPicPr>
          <p:cNvPr id="5" name="Immagine 4" descr="Risultati immagini per ordine commercialisti salerno">
            <a:extLst>
              <a:ext uri="{FF2B5EF4-FFF2-40B4-BE49-F238E27FC236}">
                <a16:creationId xmlns:a16="http://schemas.microsoft.com/office/drawing/2014/main" id="{9EB84C00-4070-4135-A7E9-C802034830B9}"/>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2907531286"/>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olo 1"/>
          <p:cNvSpPr>
            <a:spLocks noGrp="1"/>
          </p:cNvSpPr>
          <p:nvPr>
            <p:ph type="ctrTitle"/>
          </p:nvPr>
        </p:nvSpPr>
        <p:spPr bwMode="auto">
          <a:xfrm>
            <a:off x="357188" y="1052513"/>
            <a:ext cx="8158162" cy="504825"/>
          </a:xfrm>
          <a:noFill/>
          <a:ln>
            <a:miter lim="800000"/>
            <a:headEnd/>
            <a:tailEnd/>
          </a:ln>
        </p:spPr>
        <p:txBody>
          <a:bodyPr vert="horz" wrap="square" lIns="91440" tIns="45720" rIns="91440" bIns="45720" numCol="1" anchor="t" anchorCtr="0" compatLnSpc="1">
            <a:prstTxWarp prst="textNoShape">
              <a:avLst/>
            </a:prstTxWarp>
            <a:noAutofit/>
          </a:bodyPr>
          <a:lstStyle/>
          <a:p>
            <a:pPr algn="ctr"/>
            <a:r>
              <a:rPr lang="it-IT" sz="4500" b="1" dirty="0">
                <a:solidFill>
                  <a:srgbClr val="0070C0"/>
                </a:solidFill>
              </a:rPr>
              <a:t>Estromissione impresa individuale</a:t>
            </a:r>
          </a:p>
        </p:txBody>
      </p:sp>
      <p:sp>
        <p:nvSpPr>
          <p:cNvPr id="3" name="Sottotitolo 2"/>
          <p:cNvSpPr>
            <a:spLocks noGrp="1"/>
          </p:cNvSpPr>
          <p:nvPr>
            <p:ph type="subTitle" idx="1"/>
          </p:nvPr>
        </p:nvSpPr>
        <p:spPr>
          <a:xfrm>
            <a:off x="642938" y="2071688"/>
            <a:ext cx="8105775" cy="4310062"/>
          </a:xfrm>
        </p:spPr>
        <p:txBody>
          <a:bodyPr>
            <a:normAutofit/>
          </a:bodyPr>
          <a:lstStyle/>
          <a:p>
            <a:pPr marL="457200" indent="-457200" algn="just">
              <a:buFont typeface="Arial" pitchFamily="34" charset="0"/>
              <a:buAutoNum type="arabicParenR"/>
              <a:defRPr/>
            </a:pPr>
            <a:r>
              <a:rPr lang="it-IT" dirty="0">
                <a:solidFill>
                  <a:srgbClr val="0070C0"/>
                </a:solidFill>
              </a:rPr>
              <a:t>Il 31 maggio 2019 è la scadenza per l’esercizio dell’opzione da indicare nel modello dei redditi di competenza</a:t>
            </a:r>
          </a:p>
          <a:p>
            <a:pPr marL="457200" indent="-457200" algn="just">
              <a:buFont typeface="Arial" pitchFamily="34" charset="0"/>
              <a:buAutoNum type="arabicParenR"/>
              <a:defRPr/>
            </a:pPr>
            <a:r>
              <a:rPr lang="it-IT" dirty="0">
                <a:solidFill>
                  <a:srgbClr val="0070C0"/>
                </a:solidFill>
              </a:rPr>
              <a:t>Privatizzato il fabbricato la plusvalenza non è tassata ai sensi dell’art. 67 </a:t>
            </a:r>
            <a:r>
              <a:rPr lang="it-IT" dirty="0" err="1">
                <a:solidFill>
                  <a:srgbClr val="0070C0"/>
                </a:solidFill>
              </a:rPr>
              <a:t>Tuir</a:t>
            </a:r>
            <a:r>
              <a:rPr lang="it-IT" dirty="0">
                <a:solidFill>
                  <a:srgbClr val="0070C0"/>
                </a:solidFill>
              </a:rPr>
              <a:t> se l’acquisto è avvenuto prima del quinquennio</a:t>
            </a:r>
          </a:p>
          <a:p>
            <a:pPr marL="457200" indent="-457200" algn="just">
              <a:buFont typeface="Arial" pitchFamily="34" charset="0"/>
              <a:buAutoNum type="arabicParenR"/>
              <a:defRPr/>
            </a:pPr>
            <a:r>
              <a:rPr lang="it-IT" dirty="0">
                <a:solidFill>
                  <a:srgbClr val="0070C0"/>
                </a:solidFill>
              </a:rPr>
              <a:t>L’autoconsumo costituisce ai fini IVA cessione di beni (tranne se non la si è detratta).</a:t>
            </a:r>
          </a:p>
          <a:p>
            <a:pPr marL="457200" indent="-457200" algn="just">
              <a:buFont typeface="Arial" pitchFamily="34" charset="0"/>
              <a:buAutoNum type="arabicParenR"/>
              <a:defRPr/>
            </a:pPr>
            <a:r>
              <a:rPr lang="it-IT" dirty="0">
                <a:solidFill>
                  <a:srgbClr val="0070C0"/>
                </a:solidFill>
              </a:rPr>
              <a:t>Quando non si applica l’IVA va fatta attenzione all’eventuale rettifica, per decimi, dell’IVA detratta a monte</a:t>
            </a:r>
          </a:p>
          <a:p>
            <a:pPr>
              <a:defRPr/>
            </a:pPr>
            <a:endParaRPr lang="it-IT" dirty="0">
              <a:solidFill>
                <a:srgbClr val="0070C0"/>
              </a:solidFill>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14</a:t>
            </a:fld>
            <a:endParaRPr lang="it-IT"/>
          </a:p>
        </p:txBody>
      </p:sp>
      <p:pic>
        <p:nvPicPr>
          <p:cNvPr id="5" name="Immagine 4" descr="Risultati immagini per ordine commercialisti salerno">
            <a:extLst>
              <a:ext uri="{FF2B5EF4-FFF2-40B4-BE49-F238E27FC236}">
                <a16:creationId xmlns:a16="http://schemas.microsoft.com/office/drawing/2014/main" id="{D235766B-90E8-4D9A-8A94-D08410519019}"/>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1648268344"/>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olo 1"/>
          <p:cNvSpPr>
            <a:spLocks noGrp="1"/>
          </p:cNvSpPr>
          <p:nvPr>
            <p:ph type="ctrTitle"/>
          </p:nvPr>
        </p:nvSpPr>
        <p:spPr bwMode="auto">
          <a:xfrm>
            <a:off x="357188" y="1125538"/>
            <a:ext cx="7772400" cy="558800"/>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Abrogazione dell’IRI</a:t>
            </a:r>
          </a:p>
        </p:txBody>
      </p:sp>
      <p:sp>
        <p:nvSpPr>
          <p:cNvPr id="69635" name="Sottotitolo 2"/>
          <p:cNvSpPr>
            <a:spLocks noGrp="1"/>
          </p:cNvSpPr>
          <p:nvPr>
            <p:ph type="subTitle" idx="1"/>
          </p:nvPr>
        </p:nvSpPr>
        <p:spPr bwMode="auto">
          <a:xfrm>
            <a:off x="642938" y="2071688"/>
            <a:ext cx="7600950" cy="4094162"/>
          </a:xfrm>
          <a:noFill/>
          <a:ln>
            <a:miter lim="800000"/>
            <a:headEnd/>
            <a:tailEnd/>
          </a:ln>
        </p:spPr>
        <p:txBody>
          <a:bodyPr vert="horz" wrap="square" lIns="91440" tIns="45720" rIns="91440" bIns="45720" numCol="1" anchor="t" anchorCtr="0" compatLnSpc="1">
            <a:prstTxWarp prst="textNoShape">
              <a:avLst/>
            </a:prstTxWarp>
          </a:bodyPr>
          <a:lstStyle/>
          <a:p>
            <a:pPr algn="just"/>
            <a:r>
              <a:rPr lang="it-IT" dirty="0">
                <a:solidFill>
                  <a:srgbClr val="0070C0"/>
                </a:solidFill>
              </a:rPr>
              <a:t>L’IRI (art. 55-bis del </a:t>
            </a:r>
            <a:r>
              <a:rPr lang="it-IT" dirty="0" err="1">
                <a:solidFill>
                  <a:srgbClr val="0070C0"/>
                </a:solidFill>
              </a:rPr>
              <a:t>Tuir</a:t>
            </a:r>
            <a:r>
              <a:rPr lang="it-IT" dirty="0">
                <a:solidFill>
                  <a:srgbClr val="0070C0"/>
                </a:solidFill>
              </a:rPr>
              <a:t>) è abrogata a decorrere dal periodo d’imposta successivo a quello in corso al 31.12.2017</a:t>
            </a:r>
          </a:p>
          <a:p>
            <a:pPr algn="just"/>
            <a:endParaRPr lang="it-IT" dirty="0">
              <a:solidFill>
                <a:srgbClr val="0070C0"/>
              </a:solidFill>
            </a:endParaRPr>
          </a:p>
          <a:p>
            <a:pPr algn="just"/>
            <a:r>
              <a:rPr lang="it-IT" dirty="0">
                <a:solidFill>
                  <a:srgbClr val="0070C0"/>
                </a:solidFill>
              </a:rPr>
              <a:t>Tale imposta non è mai entrata in funzione</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15</a:t>
            </a:fld>
            <a:endParaRPr lang="it-IT"/>
          </a:p>
        </p:txBody>
      </p:sp>
      <p:pic>
        <p:nvPicPr>
          <p:cNvPr id="5" name="Immagine 4" descr="Risultati immagini per ordine commercialisti salerno">
            <a:extLst>
              <a:ext uri="{FF2B5EF4-FFF2-40B4-BE49-F238E27FC236}">
                <a16:creationId xmlns:a16="http://schemas.microsoft.com/office/drawing/2014/main" id="{23071ED7-E92C-4114-8189-D68A1DD9651B}"/>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710143923"/>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olo 1"/>
          <p:cNvSpPr>
            <a:spLocks noGrp="1"/>
          </p:cNvSpPr>
          <p:nvPr>
            <p:ph type="ctrTitle"/>
          </p:nvPr>
        </p:nvSpPr>
        <p:spPr bwMode="auto">
          <a:xfrm>
            <a:off x="357188" y="1196975"/>
            <a:ext cx="7772400" cy="57626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Abrogazione dell’ACE</a:t>
            </a:r>
          </a:p>
        </p:txBody>
      </p:sp>
      <p:sp>
        <p:nvSpPr>
          <p:cNvPr id="71683" name="Sottotitolo 2"/>
          <p:cNvSpPr>
            <a:spLocks noGrp="1"/>
          </p:cNvSpPr>
          <p:nvPr>
            <p:ph type="subTitle" idx="1"/>
          </p:nvPr>
        </p:nvSpPr>
        <p:spPr bwMode="auto">
          <a:xfrm>
            <a:off x="684213" y="2060848"/>
            <a:ext cx="7672387" cy="4320902"/>
          </a:xfrm>
          <a:extLst/>
        </p:spPr>
        <p:txBody>
          <a:bodyPr vert="horz" wrap="square" lIns="91440" tIns="45720" rIns="91440" bIns="45720" numCol="1" anchor="t" anchorCtr="0" compatLnSpc="1">
            <a:prstTxWarp prst="textNoShape">
              <a:avLst/>
            </a:prstTxWarp>
          </a:bodyPr>
          <a:lstStyle/>
          <a:p>
            <a:pPr algn="just">
              <a:defRPr/>
            </a:pPr>
            <a:r>
              <a:rPr lang="it-IT" sz="2200" dirty="0">
                <a:solidFill>
                  <a:srgbClr val="0070C0"/>
                </a:solidFill>
                <a:latin typeface="+mj-lt"/>
                <a:cs typeface="Times New Roman" pitchFamily="18" charset="0"/>
              </a:rPr>
              <a:t>L’ACE è abrogata dal 2019 (periodo d’imposta successivo a quello in corso al 31.12.2018).</a:t>
            </a:r>
          </a:p>
          <a:p>
            <a:pPr algn="just">
              <a:defRPr/>
            </a:pPr>
            <a:r>
              <a:rPr lang="it-IT" sz="2200" dirty="0">
                <a:solidFill>
                  <a:srgbClr val="0070C0"/>
                </a:solidFill>
                <a:latin typeface="+mj-lt"/>
                <a:cs typeface="Times New Roman" pitchFamily="18" charset="0"/>
              </a:rPr>
              <a:t>L’importo del rendimento nozionale potrà essere riportato in avanti per essere dedotto nei periodi d’imposta successivi o (tutto o in parte) trasformato in un credito d’imposta, da utilizzarsi – in 5 rate annuali di apri importo – esclusivamente a riduzione dell’IRAP dovuta fino a concorrenza dell’imposta stessa (art. 1, comma 4 del D. L. 201/2011)</a:t>
            </a:r>
          </a:p>
          <a:p>
            <a:pPr algn="just">
              <a:defRPr/>
            </a:pPr>
            <a:r>
              <a:rPr lang="it-IT" altLang="it-IT" sz="2200" dirty="0">
                <a:solidFill>
                  <a:srgbClr val="0070C0"/>
                </a:solidFill>
                <a:latin typeface="+mj-lt"/>
                <a:cs typeface="Times New Roman" pitchFamily="18" charset="0"/>
              </a:rPr>
              <a:t>È opportuno che sia chiarito se la disposizione transitoria interessa soltanto l’eccedenza generata nel 2018 ovvero anche quella pregressa a tale anno.</a:t>
            </a:r>
          </a:p>
          <a:p>
            <a:pPr>
              <a:defRPr/>
            </a:pPr>
            <a:endParaRPr lang="it-IT" dirty="0">
              <a:solidFill>
                <a:srgbClr val="0070C0"/>
              </a:solidFill>
              <a:latin typeface="+mj-lt"/>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16</a:t>
            </a:fld>
            <a:endParaRPr lang="it-IT"/>
          </a:p>
        </p:txBody>
      </p:sp>
      <p:pic>
        <p:nvPicPr>
          <p:cNvPr id="5" name="Immagine 4" descr="Risultati immagini per ordine commercialisti salerno">
            <a:extLst>
              <a:ext uri="{FF2B5EF4-FFF2-40B4-BE49-F238E27FC236}">
                <a16:creationId xmlns:a16="http://schemas.microsoft.com/office/drawing/2014/main" id="{37BB8A86-7D71-4E3E-AFCC-13A424B720E7}"/>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1106533923"/>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olo 1"/>
          <p:cNvSpPr>
            <a:spLocks noGrp="1"/>
          </p:cNvSpPr>
          <p:nvPr>
            <p:ph type="ctrTitle"/>
          </p:nvPr>
        </p:nvSpPr>
        <p:spPr bwMode="auto">
          <a:xfrm>
            <a:off x="357188" y="769705"/>
            <a:ext cx="7772400" cy="914634"/>
          </a:xfrm>
          <a:extLst/>
        </p:spPr>
        <p:txBody>
          <a:bodyPr vert="horz" wrap="square" lIns="91440" tIns="45720" rIns="91440" bIns="45720" numCol="1" anchor="t" anchorCtr="0" compatLnSpc="1">
            <a:prstTxWarp prst="textNoShape">
              <a:avLst/>
            </a:prstTxWarp>
            <a:noAutofit/>
          </a:bodyPr>
          <a:lstStyle/>
          <a:p>
            <a:pPr algn="ctr">
              <a:defRPr/>
            </a:pPr>
            <a:r>
              <a:rPr lang="it-IT" sz="4500" b="1" dirty="0">
                <a:solidFill>
                  <a:srgbClr val="0070C0"/>
                </a:solidFill>
                <a:latin typeface="+mn-lt"/>
                <a:cs typeface="Times New Roman" pitchFamily="18" charset="0"/>
              </a:rPr>
              <a:t>Cedolare </a:t>
            </a:r>
            <a:r>
              <a:rPr lang="it-IT" altLang="it-IT" sz="4500" b="1" dirty="0">
                <a:solidFill>
                  <a:srgbClr val="0070C0"/>
                </a:solidFill>
                <a:latin typeface="+mn-lt"/>
                <a:cs typeface="Times New Roman" pitchFamily="18" charset="0"/>
              </a:rPr>
              <a:t>secca sugli immobili commerciali</a:t>
            </a:r>
            <a:endParaRPr lang="it-IT" sz="4500" b="1" dirty="0">
              <a:solidFill>
                <a:srgbClr val="0070C0"/>
              </a:solidFill>
              <a:latin typeface="+mn-lt"/>
              <a:cs typeface="Times New Roman" pitchFamily="18" charset="0"/>
            </a:endParaRPr>
          </a:p>
        </p:txBody>
      </p:sp>
      <p:sp>
        <p:nvSpPr>
          <p:cNvPr id="3" name="Sottotitolo 2"/>
          <p:cNvSpPr>
            <a:spLocks noGrp="1"/>
          </p:cNvSpPr>
          <p:nvPr>
            <p:ph type="subTitle" idx="1"/>
          </p:nvPr>
        </p:nvSpPr>
        <p:spPr>
          <a:xfrm>
            <a:off x="642938" y="2132856"/>
            <a:ext cx="7458075" cy="3888532"/>
          </a:xfrm>
        </p:spPr>
        <p:txBody>
          <a:bodyPr>
            <a:normAutofit/>
          </a:bodyPr>
          <a:lstStyle/>
          <a:p>
            <a:pPr algn="just">
              <a:buFont typeface="Arial" pitchFamily="34" charset="0"/>
              <a:buNone/>
              <a:defRPr/>
            </a:pPr>
            <a:r>
              <a:rPr lang="it-IT" sz="2200" dirty="0">
                <a:solidFill>
                  <a:srgbClr val="0070C0"/>
                </a:solidFill>
                <a:latin typeface="+mj-lt"/>
                <a:cs typeface="Arial" panose="020B0604020202020204" pitchFamily="34" charset="0"/>
              </a:rPr>
              <a:t>È prevista l’applicazione della </a:t>
            </a:r>
            <a:r>
              <a:rPr lang="it-IT" sz="2200" b="1" dirty="0">
                <a:solidFill>
                  <a:srgbClr val="0070C0"/>
                </a:solidFill>
                <a:latin typeface="+mj-lt"/>
                <a:cs typeface="Arial" panose="020B0604020202020204" pitchFamily="34" charset="0"/>
              </a:rPr>
              <a:t>cedolare secca del 21% </a:t>
            </a:r>
            <a:r>
              <a:rPr lang="it-IT" sz="2200" u="sng" dirty="0">
                <a:solidFill>
                  <a:srgbClr val="0070C0"/>
                </a:solidFill>
                <a:latin typeface="+mj-lt"/>
                <a:cs typeface="Arial" panose="020B0604020202020204" pitchFamily="34" charset="0"/>
              </a:rPr>
              <a:t>ai contratti stipulati nel 2019 relativi a unità immobiliari classificate nella categoria catastale C/1</a:t>
            </a:r>
            <a:r>
              <a:rPr lang="it-IT" sz="2200" dirty="0">
                <a:solidFill>
                  <a:srgbClr val="0070C0"/>
                </a:solidFill>
                <a:latin typeface="+mj-lt"/>
                <a:cs typeface="Arial" panose="020B0604020202020204" pitchFamily="34" charset="0"/>
              </a:rPr>
              <a:t> (negozi e botteghe) </a:t>
            </a:r>
            <a:r>
              <a:rPr lang="it-IT" sz="2200" u="sng" dirty="0">
                <a:solidFill>
                  <a:srgbClr val="0070C0"/>
                </a:solidFill>
                <a:latin typeface="+mj-lt"/>
                <a:cs typeface="Arial" panose="020B0604020202020204" pitchFamily="34" charset="0"/>
              </a:rPr>
              <a:t>di superficie fino a 600 mq</a:t>
            </a:r>
            <a:r>
              <a:rPr lang="it-IT" sz="2200" dirty="0">
                <a:solidFill>
                  <a:srgbClr val="0070C0"/>
                </a:solidFill>
                <a:latin typeface="+mj-lt"/>
                <a:cs typeface="Arial" panose="020B0604020202020204" pitchFamily="34" charset="0"/>
              </a:rPr>
              <a:t>, escluse le pertinenze, e le relative pertinenze locate congiuntamente. </a:t>
            </a:r>
          </a:p>
          <a:p>
            <a:pPr algn="just">
              <a:buFont typeface="Arial" pitchFamily="34" charset="0"/>
              <a:buNone/>
              <a:defRPr/>
            </a:pPr>
            <a:endParaRPr lang="it-IT" sz="2200" dirty="0">
              <a:solidFill>
                <a:srgbClr val="0070C0"/>
              </a:solidFill>
              <a:latin typeface="+mj-lt"/>
              <a:cs typeface="Arial" panose="020B0604020202020204" pitchFamily="34" charset="0"/>
            </a:endParaRPr>
          </a:p>
          <a:p>
            <a:pPr algn="just">
              <a:buFont typeface="Arial" pitchFamily="34" charset="0"/>
              <a:buNone/>
              <a:defRPr/>
            </a:pPr>
            <a:r>
              <a:rPr lang="it-IT" sz="2200" dirty="0">
                <a:solidFill>
                  <a:srgbClr val="0070C0"/>
                </a:solidFill>
                <a:latin typeface="+mj-lt"/>
                <a:cs typeface="Arial" panose="020B0604020202020204" pitchFamily="34" charset="0"/>
              </a:rPr>
              <a:t>La cedolare secca </a:t>
            </a:r>
            <a:r>
              <a:rPr lang="it-IT" sz="2200" u="sng" dirty="0">
                <a:solidFill>
                  <a:srgbClr val="0070C0"/>
                </a:solidFill>
                <a:latin typeface="+mj-lt"/>
                <a:cs typeface="Arial" panose="020B0604020202020204" pitchFamily="34" charset="0"/>
              </a:rPr>
              <a:t>non è applicabile</a:t>
            </a:r>
            <a:r>
              <a:rPr lang="it-IT" sz="2200" dirty="0">
                <a:solidFill>
                  <a:srgbClr val="0070C0"/>
                </a:solidFill>
                <a:latin typeface="+mj-lt"/>
                <a:cs typeface="Arial" panose="020B0604020202020204" pitchFamily="34" charset="0"/>
              </a:rPr>
              <a:t> ai contratti stipulati nel 2019 </a:t>
            </a:r>
            <a:r>
              <a:rPr lang="it-IT" sz="2200" u="sng" dirty="0">
                <a:solidFill>
                  <a:srgbClr val="0070C0"/>
                </a:solidFill>
                <a:latin typeface="+mj-lt"/>
                <a:cs typeface="Arial" panose="020B0604020202020204" pitchFamily="34" charset="0"/>
              </a:rPr>
              <a:t>se al 15.10.2018</a:t>
            </a:r>
            <a:r>
              <a:rPr lang="it-IT" sz="2200" dirty="0">
                <a:solidFill>
                  <a:srgbClr val="0070C0"/>
                </a:solidFill>
                <a:latin typeface="+mj-lt"/>
                <a:cs typeface="Arial" panose="020B0604020202020204" pitchFamily="34" charset="0"/>
              </a:rPr>
              <a:t> “</a:t>
            </a:r>
            <a:r>
              <a:rPr lang="it-IT" sz="2200" i="1" dirty="0">
                <a:solidFill>
                  <a:srgbClr val="0070C0"/>
                </a:solidFill>
                <a:latin typeface="+mj-lt"/>
                <a:cs typeface="Arial" panose="020B0604020202020204" pitchFamily="34" charset="0"/>
              </a:rPr>
              <a:t>risulti in corso un contratto non scaduto, tra i medesimi soggetti e per lo stesso immobile, interrotto anticipatamente rispetto alla scadenza naturale</a:t>
            </a:r>
            <a:r>
              <a:rPr lang="it-IT" sz="2200" dirty="0">
                <a:solidFill>
                  <a:srgbClr val="0070C0"/>
                </a:solidFill>
                <a:latin typeface="+mj-lt"/>
                <a:cs typeface="Arial" panose="020B0604020202020204" pitchFamily="34" charset="0"/>
              </a:rPr>
              <a:t>”. </a:t>
            </a:r>
          </a:p>
          <a:p>
            <a:pPr>
              <a:buFont typeface="Arial" pitchFamily="34" charset="0"/>
              <a:buNone/>
              <a:defRPr/>
            </a:pPr>
            <a:endParaRPr lang="it-IT" sz="2200" dirty="0">
              <a:solidFill>
                <a:srgbClr val="0070C0"/>
              </a:solidFill>
              <a:latin typeface="+mj-lt"/>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17</a:t>
            </a:fld>
            <a:endParaRPr lang="it-IT"/>
          </a:p>
        </p:txBody>
      </p:sp>
      <p:pic>
        <p:nvPicPr>
          <p:cNvPr id="5" name="Immagine 4" descr="Risultati immagini per ordine commercialisti salerno">
            <a:extLst>
              <a:ext uri="{FF2B5EF4-FFF2-40B4-BE49-F238E27FC236}">
                <a16:creationId xmlns:a16="http://schemas.microsoft.com/office/drawing/2014/main" id="{724EA03B-6BAC-418D-A940-C1F21F4286BD}"/>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1877439494"/>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olo 1"/>
          <p:cNvSpPr>
            <a:spLocks noGrp="1"/>
          </p:cNvSpPr>
          <p:nvPr>
            <p:ph type="ctrTitle"/>
          </p:nvPr>
        </p:nvSpPr>
        <p:spPr bwMode="auto">
          <a:xfrm>
            <a:off x="357188" y="769705"/>
            <a:ext cx="7772400" cy="914634"/>
          </a:xfrm>
          <a:extLst/>
        </p:spPr>
        <p:txBody>
          <a:bodyPr vert="horz" wrap="square" lIns="91440" tIns="45720" rIns="91440" bIns="45720" numCol="1" anchor="t" anchorCtr="0" compatLnSpc="1">
            <a:prstTxWarp prst="textNoShape">
              <a:avLst/>
            </a:prstTxWarp>
            <a:noAutofit/>
          </a:bodyPr>
          <a:lstStyle/>
          <a:p>
            <a:pPr algn="ctr">
              <a:defRPr/>
            </a:pPr>
            <a:r>
              <a:rPr lang="it-IT" sz="4500" b="1" dirty="0">
                <a:solidFill>
                  <a:srgbClr val="0070C0"/>
                </a:solidFill>
                <a:latin typeface="+mn-lt"/>
                <a:cs typeface="Times New Roman" pitchFamily="18" charset="0"/>
              </a:rPr>
              <a:t>MINI IRES </a:t>
            </a:r>
          </a:p>
        </p:txBody>
      </p:sp>
      <p:pic>
        <p:nvPicPr>
          <p:cNvPr id="2" name="Immagine 1">
            <a:extLst>
              <a:ext uri="{FF2B5EF4-FFF2-40B4-BE49-F238E27FC236}">
                <a16:creationId xmlns:a16="http://schemas.microsoft.com/office/drawing/2014/main" id="{D4661B0B-7DA9-49E2-A77D-341489531167}"/>
              </a:ext>
            </a:extLst>
          </p:cNvPr>
          <p:cNvPicPr>
            <a:picLocks noChangeAspect="1"/>
          </p:cNvPicPr>
          <p:nvPr/>
        </p:nvPicPr>
        <p:blipFill>
          <a:blip r:embed="rId2" cstate="print"/>
          <a:stretch>
            <a:fillRect/>
          </a:stretch>
        </p:blipFill>
        <p:spPr>
          <a:xfrm>
            <a:off x="619274" y="2271250"/>
            <a:ext cx="7481740" cy="3750138"/>
          </a:xfrm>
          <a:prstGeom prst="rect">
            <a:avLst/>
          </a:prstGeom>
        </p:spPr>
      </p:pic>
      <p:sp>
        <p:nvSpPr>
          <p:cNvPr id="3" name="Sottotitolo 2"/>
          <p:cNvSpPr>
            <a:spLocks noGrp="1"/>
          </p:cNvSpPr>
          <p:nvPr>
            <p:ph type="subTitle" idx="1"/>
          </p:nvPr>
        </p:nvSpPr>
        <p:spPr>
          <a:xfrm>
            <a:off x="642938" y="2019302"/>
            <a:ext cx="7458075" cy="4002086"/>
          </a:xfrm>
        </p:spPr>
        <p:txBody>
          <a:bodyPr>
            <a:normAutofit/>
          </a:bodyPr>
          <a:lstStyle/>
          <a:p>
            <a:pPr>
              <a:buFont typeface="Arial" pitchFamily="34" charset="0"/>
              <a:buNone/>
              <a:defRPr/>
            </a:pPr>
            <a:endParaRPr lang="it-IT" sz="2200" dirty="0">
              <a:solidFill>
                <a:srgbClr val="0070C0"/>
              </a:solidFill>
              <a:latin typeface="+mj-lt"/>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18</a:t>
            </a:fld>
            <a:endParaRPr lang="it-IT"/>
          </a:p>
        </p:txBody>
      </p:sp>
      <p:pic>
        <p:nvPicPr>
          <p:cNvPr id="5" name="Immagine 4" descr="Risultati immagini per ordine commercialisti salerno">
            <a:extLst>
              <a:ext uri="{FF2B5EF4-FFF2-40B4-BE49-F238E27FC236}">
                <a16:creationId xmlns:a16="http://schemas.microsoft.com/office/drawing/2014/main" id="{724EA03B-6BAC-418D-A940-C1F21F4286BD}"/>
              </a:ext>
            </a:extLst>
          </p:cNvPr>
          <p:cNvPicPr/>
          <p:nvPr/>
        </p:nvPicPr>
        <p:blipFill>
          <a:blip r:embed="rId3"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2390492469"/>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B0A64E3-8ED7-4459-8458-760C71DB8F98}"/>
              </a:ext>
            </a:extLst>
          </p:cNvPr>
          <p:cNvSpPr>
            <a:spLocks noGrp="1"/>
          </p:cNvSpPr>
          <p:nvPr>
            <p:ph type="title"/>
          </p:nvPr>
        </p:nvSpPr>
        <p:spPr/>
        <p:txBody>
          <a:bodyPr/>
          <a:lstStyle/>
          <a:p>
            <a:pPr algn="ctr"/>
            <a:r>
              <a:rPr lang="it-IT" b="1" dirty="0">
                <a:solidFill>
                  <a:srgbClr val="0070C0"/>
                </a:solidFill>
                <a:cs typeface="Times New Roman" pitchFamily="18" charset="0"/>
              </a:rPr>
              <a:t>MINI IRES </a:t>
            </a:r>
            <a:endParaRPr lang="it-IT" dirty="0"/>
          </a:p>
        </p:txBody>
      </p:sp>
      <p:sp>
        <p:nvSpPr>
          <p:cNvPr id="3" name="Segnaposto contenuto 2">
            <a:extLst>
              <a:ext uri="{FF2B5EF4-FFF2-40B4-BE49-F238E27FC236}">
                <a16:creationId xmlns:a16="http://schemas.microsoft.com/office/drawing/2014/main" id="{3C8168EB-4B6F-45F5-B3AB-CB771C27B5D0}"/>
              </a:ext>
            </a:extLst>
          </p:cNvPr>
          <p:cNvSpPr>
            <a:spLocks noGrp="1"/>
          </p:cNvSpPr>
          <p:nvPr>
            <p:ph idx="1"/>
          </p:nvPr>
        </p:nvSpPr>
        <p:spPr>
          <a:xfrm>
            <a:off x="179512" y="1825625"/>
            <a:ext cx="8964488" cy="4051647"/>
          </a:xfrm>
        </p:spPr>
        <p:txBody>
          <a:bodyPr>
            <a:normAutofit fontScale="92500" lnSpcReduction="20000"/>
          </a:bodyPr>
          <a:lstStyle/>
          <a:p>
            <a:pPr marL="0" indent="0" algn="just">
              <a:spcBef>
                <a:spcPts val="0"/>
              </a:spcBef>
              <a:buNone/>
            </a:pPr>
            <a:r>
              <a:rPr lang="it-IT" sz="3000" dirty="0">
                <a:solidFill>
                  <a:srgbClr val="002060"/>
                </a:solidFill>
              </a:rPr>
              <a:t>La legge di Bilancio cancella dal 2019 l’agevolazione Ace che premiava, dal 2011, gli incrementi di patrimonio a seguito di utili trattenuti e di conferimenti in denaro dei soci. Vengono solamente fatte salve le eccedenze di deduzioni inutilizzate al termine del 2018 che potranno essere impiegate per</a:t>
            </a:r>
          </a:p>
          <a:p>
            <a:pPr marL="0" indent="0" algn="just">
              <a:spcBef>
                <a:spcPts val="0"/>
              </a:spcBef>
              <a:buNone/>
            </a:pPr>
            <a:r>
              <a:rPr lang="it-IT" sz="3000" dirty="0">
                <a:solidFill>
                  <a:srgbClr val="002060"/>
                </a:solidFill>
              </a:rPr>
              <a:t>abbattere il reddito dei successivi esercizi.</a:t>
            </a:r>
          </a:p>
          <a:p>
            <a:pPr marL="0" indent="0" algn="just">
              <a:spcBef>
                <a:spcPts val="0"/>
              </a:spcBef>
              <a:buNone/>
            </a:pPr>
            <a:r>
              <a:rPr lang="it-IT" sz="3000" dirty="0">
                <a:solidFill>
                  <a:srgbClr val="002060"/>
                </a:solidFill>
              </a:rPr>
              <a:t> </a:t>
            </a:r>
          </a:p>
          <a:p>
            <a:pPr marL="0" indent="0" algn="just">
              <a:spcBef>
                <a:spcPts val="0"/>
              </a:spcBef>
              <a:buNone/>
            </a:pPr>
            <a:r>
              <a:rPr lang="it-IT" sz="3000" dirty="0">
                <a:solidFill>
                  <a:srgbClr val="002060"/>
                </a:solidFill>
              </a:rPr>
              <a:t>Scompare, inoltre, l’incentivo per gli investimenti in beni</a:t>
            </a:r>
          </a:p>
          <a:p>
            <a:pPr marL="0" indent="0" algn="just">
              <a:spcBef>
                <a:spcPts val="0"/>
              </a:spcBef>
              <a:buNone/>
            </a:pPr>
            <a:r>
              <a:rPr lang="it-IT" sz="3000" dirty="0">
                <a:solidFill>
                  <a:srgbClr val="002060"/>
                </a:solidFill>
              </a:rPr>
              <a:t>strumentali nuovi (diversi da quelli Industria 4.0), il cosiddetto superammortamento, che va ad esaurirsi con il 30 giugno 2019 per gli ordini che sono stati effettuati entro lunedì 31 dicembre con pagamento di acconto del 20 per cento.</a:t>
            </a:r>
          </a:p>
          <a:p>
            <a:endParaRPr lang="it-IT" dirty="0"/>
          </a:p>
        </p:txBody>
      </p:sp>
      <p:sp>
        <p:nvSpPr>
          <p:cNvPr id="4" name="Segnaposto numero diapositiva 3">
            <a:extLst>
              <a:ext uri="{FF2B5EF4-FFF2-40B4-BE49-F238E27FC236}">
                <a16:creationId xmlns:a16="http://schemas.microsoft.com/office/drawing/2014/main" id="{D2F745D5-AF83-407D-9202-BC0E3D276824}"/>
              </a:ext>
            </a:extLst>
          </p:cNvPr>
          <p:cNvSpPr>
            <a:spLocks noGrp="1"/>
          </p:cNvSpPr>
          <p:nvPr>
            <p:ph type="sldNum" sz="quarter" idx="12"/>
          </p:nvPr>
        </p:nvSpPr>
        <p:spPr/>
        <p:txBody>
          <a:bodyPr/>
          <a:lstStyle/>
          <a:p>
            <a:fld id="{A6751A3D-E928-4BDE-AA00-E17DCB52BF79}" type="slidenum">
              <a:rPr lang="it-IT" smtClean="0"/>
              <a:pPr/>
              <a:t>19</a:t>
            </a:fld>
            <a:endParaRPr lang="it-IT"/>
          </a:p>
        </p:txBody>
      </p:sp>
    </p:spTree>
    <p:extLst>
      <p:ext uri="{BB962C8B-B14F-4D97-AF65-F5344CB8AC3E}">
        <p14:creationId xmlns:p14="http://schemas.microsoft.com/office/powerpoint/2010/main" val="3068439351"/>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olo 1"/>
          <p:cNvSpPr>
            <a:spLocks noGrp="1"/>
          </p:cNvSpPr>
          <p:nvPr>
            <p:ph type="ctrTitle"/>
          </p:nvPr>
        </p:nvSpPr>
        <p:spPr bwMode="auto">
          <a:xfrm>
            <a:off x="357188" y="1052513"/>
            <a:ext cx="7772400" cy="631825"/>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Regime forfettario</a:t>
            </a:r>
          </a:p>
        </p:txBody>
      </p:sp>
      <p:sp>
        <p:nvSpPr>
          <p:cNvPr id="4099" name="Sottotitolo 2"/>
          <p:cNvSpPr>
            <a:spLocks noGrp="1"/>
          </p:cNvSpPr>
          <p:nvPr>
            <p:ph type="subTitle" idx="1"/>
          </p:nvPr>
        </p:nvSpPr>
        <p:spPr bwMode="auto">
          <a:xfrm>
            <a:off x="642938" y="2071688"/>
            <a:ext cx="7673975" cy="4310062"/>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dirty="0">
                <a:solidFill>
                  <a:srgbClr val="0070C0"/>
                </a:solidFill>
              </a:rPr>
              <a:t>La L. 145/2018 (LEGGE </a:t>
            </a:r>
            <a:r>
              <a:rPr lang="it-IT" dirty="0" err="1">
                <a:solidFill>
                  <a:srgbClr val="0070C0"/>
                </a:solidFill>
              </a:rPr>
              <a:t>DI</a:t>
            </a:r>
            <a:r>
              <a:rPr lang="it-IT" dirty="0">
                <a:solidFill>
                  <a:srgbClr val="0070C0"/>
                </a:solidFill>
              </a:rPr>
              <a:t> BILANCIO) sostituisce integralmente il comma 54 della L. 190/2014 a far data dal 1.1.2019</a:t>
            </a:r>
          </a:p>
          <a:p>
            <a:r>
              <a:rPr lang="it-IT" dirty="0">
                <a:solidFill>
                  <a:srgbClr val="0070C0"/>
                </a:solidFill>
              </a:rPr>
              <a:t> </a:t>
            </a:r>
          </a:p>
          <a:p>
            <a:pPr algn="just"/>
            <a:r>
              <a:rPr lang="it-IT" dirty="0">
                <a:solidFill>
                  <a:srgbClr val="0070C0"/>
                </a:solidFill>
              </a:rPr>
              <a:t>54. I contribuenti persone fisiche esercenti attività d'impresa, arti o professioni applicano il regime forfetario di cui al presente comma e ai commi da 55 a 89 del presente articolo, se nell'anno precedente hanno conseguito ricavi ovvero hanno percepito compensi, ragguagliati ad anno, non superiori a euro 65.000.</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2</a:t>
            </a:fld>
            <a:endParaRPr lang="it-IT"/>
          </a:p>
        </p:txBody>
      </p:sp>
      <p:pic>
        <p:nvPicPr>
          <p:cNvPr id="8" name="Immagine 7" descr="Risultati immagini per ordine commercialisti salerno">
            <a:extLst>
              <a:ext uri="{FF2B5EF4-FFF2-40B4-BE49-F238E27FC236}">
                <a16:creationId xmlns:a16="http://schemas.microsoft.com/office/drawing/2014/main" id="{5A4A8C11-48B4-4ADE-AF4B-C12C2D0FEF9A}"/>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B0A64E3-8ED7-4459-8458-760C71DB8F98}"/>
              </a:ext>
            </a:extLst>
          </p:cNvPr>
          <p:cNvSpPr>
            <a:spLocks noGrp="1"/>
          </p:cNvSpPr>
          <p:nvPr>
            <p:ph type="title"/>
          </p:nvPr>
        </p:nvSpPr>
        <p:spPr/>
        <p:txBody>
          <a:bodyPr/>
          <a:lstStyle/>
          <a:p>
            <a:pPr algn="ctr"/>
            <a:r>
              <a:rPr lang="it-IT" b="1" dirty="0">
                <a:solidFill>
                  <a:srgbClr val="0070C0"/>
                </a:solidFill>
                <a:cs typeface="Times New Roman" pitchFamily="18" charset="0"/>
              </a:rPr>
              <a:t>MINI IRES </a:t>
            </a:r>
            <a:endParaRPr lang="it-IT" dirty="0"/>
          </a:p>
        </p:txBody>
      </p:sp>
      <p:sp>
        <p:nvSpPr>
          <p:cNvPr id="3" name="Segnaposto contenuto 2">
            <a:extLst>
              <a:ext uri="{FF2B5EF4-FFF2-40B4-BE49-F238E27FC236}">
                <a16:creationId xmlns:a16="http://schemas.microsoft.com/office/drawing/2014/main" id="{3C8168EB-4B6F-45F5-B3AB-CB771C27B5D0}"/>
              </a:ext>
            </a:extLst>
          </p:cNvPr>
          <p:cNvSpPr>
            <a:spLocks noGrp="1"/>
          </p:cNvSpPr>
          <p:nvPr>
            <p:ph idx="1"/>
          </p:nvPr>
        </p:nvSpPr>
        <p:spPr>
          <a:xfrm>
            <a:off x="179512" y="1825625"/>
            <a:ext cx="8964488" cy="4051647"/>
          </a:xfrm>
        </p:spPr>
        <p:txBody>
          <a:bodyPr>
            <a:normAutofit/>
          </a:bodyPr>
          <a:lstStyle/>
          <a:p>
            <a:pPr marL="0" indent="0" algn="just">
              <a:spcBef>
                <a:spcPts val="0"/>
              </a:spcBef>
              <a:buNone/>
            </a:pPr>
            <a:r>
              <a:rPr lang="it-IT" dirty="0"/>
              <a:t>Questa coppia di agevolazioni, il cui meccanismo di calcolo era abbastanza semplice, viene sostituita, dal periodo di imposta 2019, da un incentivo consistente nella riduzione di 9 punti dell’aliquota </a:t>
            </a:r>
            <a:r>
              <a:rPr lang="it-IT" dirty="0" err="1"/>
              <a:t>Ires</a:t>
            </a:r>
            <a:r>
              <a:rPr lang="it-IT" dirty="0"/>
              <a:t> (riduzione valida anche per il reddito delle imprese Irpef) applicata a una quota parte dell’imponibile determinata da un complesso insieme di variabili che toccano gli utili destinati a riserva, gli ammortamenti sui nuovi investimenti e il costo dei dipendenti neoassunti. </a:t>
            </a:r>
          </a:p>
        </p:txBody>
      </p:sp>
      <p:sp>
        <p:nvSpPr>
          <p:cNvPr id="4" name="Segnaposto numero diapositiva 3">
            <a:extLst>
              <a:ext uri="{FF2B5EF4-FFF2-40B4-BE49-F238E27FC236}">
                <a16:creationId xmlns:a16="http://schemas.microsoft.com/office/drawing/2014/main" id="{D2F745D5-AF83-407D-9202-BC0E3D276824}"/>
              </a:ext>
            </a:extLst>
          </p:cNvPr>
          <p:cNvSpPr>
            <a:spLocks noGrp="1"/>
          </p:cNvSpPr>
          <p:nvPr>
            <p:ph type="sldNum" sz="quarter" idx="12"/>
          </p:nvPr>
        </p:nvSpPr>
        <p:spPr/>
        <p:txBody>
          <a:bodyPr/>
          <a:lstStyle/>
          <a:p>
            <a:fld id="{A6751A3D-E928-4BDE-AA00-E17DCB52BF79}" type="slidenum">
              <a:rPr lang="it-IT" smtClean="0"/>
              <a:pPr/>
              <a:t>20</a:t>
            </a:fld>
            <a:endParaRPr lang="it-IT"/>
          </a:p>
        </p:txBody>
      </p:sp>
    </p:spTree>
    <p:extLst>
      <p:ext uri="{BB962C8B-B14F-4D97-AF65-F5344CB8AC3E}">
        <p14:creationId xmlns:p14="http://schemas.microsoft.com/office/powerpoint/2010/main" val="1649904959"/>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B0A64E3-8ED7-4459-8458-760C71DB8F98}"/>
              </a:ext>
            </a:extLst>
          </p:cNvPr>
          <p:cNvSpPr>
            <a:spLocks noGrp="1"/>
          </p:cNvSpPr>
          <p:nvPr>
            <p:ph type="title"/>
          </p:nvPr>
        </p:nvSpPr>
        <p:spPr/>
        <p:txBody>
          <a:bodyPr/>
          <a:lstStyle/>
          <a:p>
            <a:pPr algn="ctr"/>
            <a:r>
              <a:rPr lang="it-IT" b="1" dirty="0">
                <a:solidFill>
                  <a:srgbClr val="0070C0"/>
                </a:solidFill>
                <a:cs typeface="Times New Roman" pitchFamily="18" charset="0"/>
              </a:rPr>
              <a:t>MINI IRES </a:t>
            </a:r>
            <a:endParaRPr lang="it-IT" dirty="0"/>
          </a:p>
        </p:txBody>
      </p:sp>
      <p:sp>
        <p:nvSpPr>
          <p:cNvPr id="3" name="Segnaposto contenuto 2">
            <a:extLst>
              <a:ext uri="{FF2B5EF4-FFF2-40B4-BE49-F238E27FC236}">
                <a16:creationId xmlns:a16="http://schemas.microsoft.com/office/drawing/2014/main" id="{3C8168EB-4B6F-45F5-B3AB-CB771C27B5D0}"/>
              </a:ext>
            </a:extLst>
          </p:cNvPr>
          <p:cNvSpPr>
            <a:spLocks noGrp="1"/>
          </p:cNvSpPr>
          <p:nvPr>
            <p:ph idx="1"/>
          </p:nvPr>
        </p:nvSpPr>
        <p:spPr>
          <a:xfrm>
            <a:off x="0" y="1825625"/>
            <a:ext cx="9144000" cy="4051647"/>
          </a:xfrm>
        </p:spPr>
        <p:txBody>
          <a:bodyPr>
            <a:normAutofit lnSpcReduction="10000"/>
          </a:bodyPr>
          <a:lstStyle/>
          <a:p>
            <a:pPr marL="0" indent="0" algn="just">
              <a:buNone/>
            </a:pPr>
            <a:r>
              <a:rPr lang="it-IT" dirty="0"/>
              <a:t>L’importo agevolabile si determina assumendo il minore importo tra due parametri: </a:t>
            </a:r>
          </a:p>
          <a:p>
            <a:pPr marL="514350" indent="-514350" algn="just">
              <a:buAutoNum type="alphaLcParenBoth"/>
            </a:pPr>
            <a:r>
              <a:rPr lang="it-IT" dirty="0"/>
              <a:t>l’utile dell’anno precedente (si parte con quello del bilancio al 31 dicembre 2018) destinato a riserve diverse da quelle non disponibili </a:t>
            </a:r>
          </a:p>
          <a:p>
            <a:pPr marL="514350" indent="-514350" algn="just">
              <a:buAutoNum type="alphaLcParenBoth"/>
            </a:pPr>
            <a:r>
              <a:rPr lang="it-IT" dirty="0"/>
              <a:t>la sommatoria tra «investimenti» e «costo del personale» assunto dal 1° ottobre 2018. Questi due ultimi elementi, a loro volta, sono il risultato di ulteriori elaborazioni e confronti di valori che rendono il calcolo, come detto, particolarmente complicato.</a:t>
            </a:r>
          </a:p>
          <a:p>
            <a:endParaRPr lang="it-IT" dirty="0"/>
          </a:p>
        </p:txBody>
      </p:sp>
      <p:sp>
        <p:nvSpPr>
          <p:cNvPr id="4" name="Segnaposto numero diapositiva 3">
            <a:extLst>
              <a:ext uri="{FF2B5EF4-FFF2-40B4-BE49-F238E27FC236}">
                <a16:creationId xmlns:a16="http://schemas.microsoft.com/office/drawing/2014/main" id="{D2F745D5-AF83-407D-9202-BC0E3D276824}"/>
              </a:ext>
            </a:extLst>
          </p:cNvPr>
          <p:cNvSpPr>
            <a:spLocks noGrp="1"/>
          </p:cNvSpPr>
          <p:nvPr>
            <p:ph type="sldNum" sz="quarter" idx="12"/>
          </p:nvPr>
        </p:nvSpPr>
        <p:spPr/>
        <p:txBody>
          <a:bodyPr/>
          <a:lstStyle/>
          <a:p>
            <a:fld id="{A6751A3D-E928-4BDE-AA00-E17DCB52BF79}" type="slidenum">
              <a:rPr lang="it-IT" smtClean="0"/>
              <a:pPr/>
              <a:t>21</a:t>
            </a:fld>
            <a:endParaRPr lang="it-IT"/>
          </a:p>
        </p:txBody>
      </p:sp>
    </p:spTree>
    <p:extLst>
      <p:ext uri="{BB962C8B-B14F-4D97-AF65-F5344CB8AC3E}">
        <p14:creationId xmlns:p14="http://schemas.microsoft.com/office/powerpoint/2010/main" val="1499959915"/>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B0A64E3-8ED7-4459-8458-760C71DB8F98}"/>
              </a:ext>
            </a:extLst>
          </p:cNvPr>
          <p:cNvSpPr>
            <a:spLocks noGrp="1"/>
          </p:cNvSpPr>
          <p:nvPr>
            <p:ph type="title"/>
          </p:nvPr>
        </p:nvSpPr>
        <p:spPr/>
        <p:txBody>
          <a:bodyPr/>
          <a:lstStyle/>
          <a:p>
            <a:pPr algn="ctr"/>
            <a:r>
              <a:rPr lang="it-IT" b="1" dirty="0">
                <a:solidFill>
                  <a:srgbClr val="0070C0"/>
                </a:solidFill>
                <a:cs typeface="Times New Roman" pitchFamily="18" charset="0"/>
              </a:rPr>
              <a:t>MINI IRES </a:t>
            </a:r>
            <a:endParaRPr lang="it-IT" dirty="0"/>
          </a:p>
        </p:txBody>
      </p:sp>
      <p:sp>
        <p:nvSpPr>
          <p:cNvPr id="3" name="Segnaposto contenuto 2">
            <a:extLst>
              <a:ext uri="{FF2B5EF4-FFF2-40B4-BE49-F238E27FC236}">
                <a16:creationId xmlns:a16="http://schemas.microsoft.com/office/drawing/2014/main" id="{3C8168EB-4B6F-45F5-B3AB-CB771C27B5D0}"/>
              </a:ext>
            </a:extLst>
          </p:cNvPr>
          <p:cNvSpPr>
            <a:spLocks noGrp="1"/>
          </p:cNvSpPr>
          <p:nvPr>
            <p:ph idx="1"/>
          </p:nvPr>
        </p:nvSpPr>
        <p:spPr>
          <a:xfrm>
            <a:off x="0" y="1825625"/>
            <a:ext cx="9144000" cy="4051647"/>
          </a:xfrm>
        </p:spPr>
        <p:txBody>
          <a:bodyPr>
            <a:normAutofit lnSpcReduction="10000"/>
          </a:bodyPr>
          <a:lstStyle/>
          <a:p>
            <a:pPr marL="0" indent="0" algn="just">
              <a:buNone/>
            </a:pPr>
            <a:r>
              <a:rPr lang="it-IT" dirty="0"/>
              <a:t>L’eccedenza del primo parametro sul secondo (o viceversa) consente (comma 30 della legge di Bilancio) di riportare a nuovo il relativo importo per aggiungerlo al corrispondente parametro dell’anno seguente. </a:t>
            </a:r>
          </a:p>
          <a:p>
            <a:pPr marL="0" indent="0" algn="just">
              <a:buNone/>
            </a:pPr>
            <a:r>
              <a:rPr lang="it-IT" dirty="0"/>
              <a:t>Ad esempio, se nel 2019 il parametro (a) (utile 2018 destinato a riserva disponibile) supera la sommatoria (b) tra investimenti e costo dei neoassunti (a cui corrisponde, essendo questo il minor importo, l’imponibile al 15%), l’eccedenza si aggiunge all’utile del 2019 destinato a riserva nel 2020 da confrontare con la sommatoria (b) di tale anno.</a:t>
            </a:r>
          </a:p>
          <a:p>
            <a:endParaRPr lang="it-IT" dirty="0"/>
          </a:p>
        </p:txBody>
      </p:sp>
      <p:sp>
        <p:nvSpPr>
          <p:cNvPr id="4" name="Segnaposto numero diapositiva 3">
            <a:extLst>
              <a:ext uri="{FF2B5EF4-FFF2-40B4-BE49-F238E27FC236}">
                <a16:creationId xmlns:a16="http://schemas.microsoft.com/office/drawing/2014/main" id="{D2F745D5-AF83-407D-9202-BC0E3D276824}"/>
              </a:ext>
            </a:extLst>
          </p:cNvPr>
          <p:cNvSpPr>
            <a:spLocks noGrp="1"/>
          </p:cNvSpPr>
          <p:nvPr>
            <p:ph type="sldNum" sz="quarter" idx="12"/>
          </p:nvPr>
        </p:nvSpPr>
        <p:spPr/>
        <p:txBody>
          <a:bodyPr/>
          <a:lstStyle/>
          <a:p>
            <a:fld id="{A6751A3D-E928-4BDE-AA00-E17DCB52BF79}" type="slidenum">
              <a:rPr lang="it-IT" smtClean="0"/>
              <a:pPr/>
              <a:t>22</a:t>
            </a:fld>
            <a:endParaRPr lang="it-IT"/>
          </a:p>
        </p:txBody>
      </p:sp>
    </p:spTree>
    <p:extLst>
      <p:ext uri="{BB962C8B-B14F-4D97-AF65-F5344CB8AC3E}">
        <p14:creationId xmlns:p14="http://schemas.microsoft.com/office/powerpoint/2010/main" val="1538137666"/>
      </p:ext>
    </p:extLst>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B0A64E3-8ED7-4459-8458-760C71DB8F98}"/>
              </a:ext>
            </a:extLst>
          </p:cNvPr>
          <p:cNvSpPr>
            <a:spLocks noGrp="1"/>
          </p:cNvSpPr>
          <p:nvPr>
            <p:ph type="title"/>
          </p:nvPr>
        </p:nvSpPr>
        <p:spPr/>
        <p:txBody>
          <a:bodyPr/>
          <a:lstStyle/>
          <a:p>
            <a:pPr algn="ctr"/>
            <a:r>
              <a:rPr lang="it-IT" b="1" dirty="0">
                <a:solidFill>
                  <a:srgbClr val="0070C0"/>
                </a:solidFill>
                <a:cs typeface="Times New Roman" pitchFamily="18" charset="0"/>
              </a:rPr>
              <a:t>MINI IRES </a:t>
            </a:r>
            <a:endParaRPr lang="it-IT" dirty="0"/>
          </a:p>
        </p:txBody>
      </p:sp>
      <p:sp>
        <p:nvSpPr>
          <p:cNvPr id="3" name="Segnaposto contenuto 2">
            <a:extLst>
              <a:ext uri="{FF2B5EF4-FFF2-40B4-BE49-F238E27FC236}">
                <a16:creationId xmlns:a16="http://schemas.microsoft.com/office/drawing/2014/main" id="{3C8168EB-4B6F-45F5-B3AB-CB771C27B5D0}"/>
              </a:ext>
            </a:extLst>
          </p:cNvPr>
          <p:cNvSpPr>
            <a:spLocks noGrp="1"/>
          </p:cNvSpPr>
          <p:nvPr>
            <p:ph idx="1"/>
          </p:nvPr>
        </p:nvSpPr>
        <p:spPr>
          <a:xfrm>
            <a:off x="0" y="1825625"/>
            <a:ext cx="9144000" cy="4051647"/>
          </a:xfrm>
        </p:spPr>
        <p:txBody>
          <a:bodyPr>
            <a:normAutofit/>
          </a:bodyPr>
          <a:lstStyle/>
          <a:p>
            <a:pPr marL="0" indent="0" algn="just">
              <a:buNone/>
            </a:pPr>
            <a:r>
              <a:rPr lang="it-IT" dirty="0"/>
              <a:t>Quando invece entrambi i parametri superano l’imponibile </a:t>
            </a:r>
            <a:r>
              <a:rPr lang="it-IT" dirty="0" err="1"/>
              <a:t>Ires</a:t>
            </a:r>
            <a:r>
              <a:rPr lang="it-IT" dirty="0"/>
              <a:t> totale (o anche quando l’imponibile è negativo), tutta l’imposta viene applicata al 15% e si riporta a nuovo sia l’eccedenza del primo elemento (a) sia quella del secondo (b). </a:t>
            </a:r>
          </a:p>
          <a:p>
            <a:pPr marL="0" indent="0" algn="just">
              <a:buNone/>
            </a:pPr>
            <a:endParaRPr lang="it-IT" dirty="0"/>
          </a:p>
          <a:p>
            <a:pPr marL="0" indent="0" algn="just">
              <a:buNone/>
            </a:pPr>
            <a:r>
              <a:rPr lang="it-IT" dirty="0"/>
              <a:t>Ad esempio, se l’imponibile 2019 è di 1.000, il parametro (a) è</a:t>
            </a:r>
          </a:p>
          <a:p>
            <a:pPr marL="0" indent="0" algn="just">
              <a:buNone/>
            </a:pPr>
            <a:r>
              <a:rPr lang="it-IT" dirty="0"/>
              <a:t>pari a 1.500 e la sommatoria (b) ammonta a 1.300, </a:t>
            </a:r>
            <a:r>
              <a:rPr lang="it-IT" dirty="0" err="1"/>
              <a:t>l’Ires</a:t>
            </a:r>
            <a:r>
              <a:rPr lang="it-IT" dirty="0"/>
              <a:t> si liquiderà tutta al 15% (150) e si riporteranno al 2020 i seguenti importi: (a) per 500 e (b) per 300.</a:t>
            </a:r>
          </a:p>
          <a:p>
            <a:endParaRPr lang="it-IT" dirty="0"/>
          </a:p>
        </p:txBody>
      </p:sp>
      <p:sp>
        <p:nvSpPr>
          <p:cNvPr id="4" name="Segnaposto numero diapositiva 3">
            <a:extLst>
              <a:ext uri="{FF2B5EF4-FFF2-40B4-BE49-F238E27FC236}">
                <a16:creationId xmlns:a16="http://schemas.microsoft.com/office/drawing/2014/main" id="{D2F745D5-AF83-407D-9202-BC0E3D276824}"/>
              </a:ext>
            </a:extLst>
          </p:cNvPr>
          <p:cNvSpPr>
            <a:spLocks noGrp="1"/>
          </p:cNvSpPr>
          <p:nvPr>
            <p:ph type="sldNum" sz="quarter" idx="12"/>
          </p:nvPr>
        </p:nvSpPr>
        <p:spPr/>
        <p:txBody>
          <a:bodyPr/>
          <a:lstStyle/>
          <a:p>
            <a:fld id="{A6751A3D-E928-4BDE-AA00-E17DCB52BF79}" type="slidenum">
              <a:rPr lang="it-IT" smtClean="0"/>
              <a:pPr/>
              <a:t>23</a:t>
            </a:fld>
            <a:endParaRPr lang="it-IT"/>
          </a:p>
        </p:txBody>
      </p:sp>
    </p:spTree>
    <p:extLst>
      <p:ext uri="{BB962C8B-B14F-4D97-AF65-F5344CB8AC3E}">
        <p14:creationId xmlns:p14="http://schemas.microsoft.com/office/powerpoint/2010/main" val="162520831"/>
      </p:ext>
    </p:extLst>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B0A64E3-8ED7-4459-8458-760C71DB8F98}"/>
              </a:ext>
            </a:extLst>
          </p:cNvPr>
          <p:cNvSpPr>
            <a:spLocks noGrp="1"/>
          </p:cNvSpPr>
          <p:nvPr>
            <p:ph type="title"/>
          </p:nvPr>
        </p:nvSpPr>
        <p:spPr/>
        <p:txBody>
          <a:bodyPr/>
          <a:lstStyle/>
          <a:p>
            <a:pPr algn="ctr"/>
            <a:r>
              <a:rPr lang="it-IT" b="1" dirty="0">
                <a:solidFill>
                  <a:srgbClr val="0070C0"/>
                </a:solidFill>
                <a:cs typeface="Times New Roman" pitchFamily="18" charset="0"/>
              </a:rPr>
              <a:t>ESEMPIO MINI IRES </a:t>
            </a:r>
            <a:endParaRPr lang="it-IT" dirty="0"/>
          </a:p>
        </p:txBody>
      </p:sp>
      <p:sp>
        <p:nvSpPr>
          <p:cNvPr id="3" name="Segnaposto contenuto 2">
            <a:extLst>
              <a:ext uri="{FF2B5EF4-FFF2-40B4-BE49-F238E27FC236}">
                <a16:creationId xmlns:a16="http://schemas.microsoft.com/office/drawing/2014/main" id="{3C8168EB-4B6F-45F5-B3AB-CB771C27B5D0}"/>
              </a:ext>
            </a:extLst>
          </p:cNvPr>
          <p:cNvSpPr>
            <a:spLocks noGrp="1"/>
          </p:cNvSpPr>
          <p:nvPr>
            <p:ph idx="1"/>
          </p:nvPr>
        </p:nvSpPr>
        <p:spPr>
          <a:xfrm>
            <a:off x="0" y="1825625"/>
            <a:ext cx="9144000" cy="4051647"/>
          </a:xfrm>
        </p:spPr>
        <p:txBody>
          <a:bodyPr>
            <a:normAutofit fontScale="92500" lnSpcReduction="10000"/>
          </a:bodyPr>
          <a:lstStyle/>
          <a:p>
            <a:pPr marL="0" indent="0" algn="just">
              <a:buNone/>
            </a:pPr>
            <a:r>
              <a:rPr lang="it-IT" dirty="0"/>
              <a:t>(a) Utile 2018 destinato a riserva disponibile: 400</a:t>
            </a:r>
          </a:p>
          <a:p>
            <a:pPr marL="0" indent="0" algn="just">
              <a:buNone/>
            </a:pPr>
            <a:r>
              <a:rPr lang="it-IT" dirty="0"/>
              <a:t>Ammortamenti 2019 beni agevolati: 200</a:t>
            </a:r>
          </a:p>
          <a:p>
            <a:pPr marL="0" indent="0" algn="just">
              <a:buNone/>
            </a:pPr>
            <a:r>
              <a:rPr lang="it-IT" dirty="0"/>
              <a:t>Incremento residuo da ammortizzare tra 2019 e 2018: 300</a:t>
            </a:r>
          </a:p>
          <a:p>
            <a:pPr marL="0" indent="0" algn="just">
              <a:buNone/>
            </a:pPr>
            <a:r>
              <a:rPr lang="it-IT" dirty="0"/>
              <a:t>(b.1) «investimenti» [minore tra 200 e 300]: 200</a:t>
            </a:r>
          </a:p>
          <a:p>
            <a:pPr marL="0" indent="0" algn="just">
              <a:buNone/>
            </a:pPr>
            <a:r>
              <a:rPr lang="it-IT" dirty="0"/>
              <a:t>b.2. «Costo dei dipendenti neoassunti»: 50</a:t>
            </a:r>
          </a:p>
          <a:p>
            <a:pPr marL="0" indent="0" algn="just">
              <a:buNone/>
            </a:pPr>
            <a:r>
              <a:rPr lang="it-IT" dirty="0"/>
              <a:t>(b) Sommatoria (200+50): 250</a:t>
            </a:r>
          </a:p>
          <a:p>
            <a:pPr marL="0" indent="0" algn="just">
              <a:buNone/>
            </a:pPr>
            <a:r>
              <a:rPr lang="it-IT" dirty="0"/>
              <a:t>Reddito agevolabile [minore tra 400 e 250]:250</a:t>
            </a:r>
          </a:p>
          <a:p>
            <a:pPr marL="0" indent="0" algn="just">
              <a:buNone/>
            </a:pPr>
            <a:r>
              <a:rPr lang="it-IT" dirty="0"/>
              <a:t>Imponibile </a:t>
            </a:r>
            <a:r>
              <a:rPr lang="it-IT" dirty="0" err="1"/>
              <a:t>Ires</a:t>
            </a:r>
            <a:r>
              <a:rPr lang="it-IT" dirty="0"/>
              <a:t> soggetto al 15% (250 x 15%): 37,50</a:t>
            </a:r>
          </a:p>
          <a:p>
            <a:pPr marL="0" indent="0" algn="just">
              <a:buNone/>
            </a:pPr>
            <a:r>
              <a:rPr lang="it-IT" dirty="0"/>
              <a:t>Riporto al 2020 Parametro (a) (400 – 250): 150</a:t>
            </a:r>
          </a:p>
          <a:p>
            <a:endParaRPr lang="it-IT" dirty="0"/>
          </a:p>
        </p:txBody>
      </p:sp>
      <p:sp>
        <p:nvSpPr>
          <p:cNvPr id="4" name="Segnaposto numero diapositiva 3">
            <a:extLst>
              <a:ext uri="{FF2B5EF4-FFF2-40B4-BE49-F238E27FC236}">
                <a16:creationId xmlns:a16="http://schemas.microsoft.com/office/drawing/2014/main" id="{D2F745D5-AF83-407D-9202-BC0E3D276824}"/>
              </a:ext>
            </a:extLst>
          </p:cNvPr>
          <p:cNvSpPr>
            <a:spLocks noGrp="1"/>
          </p:cNvSpPr>
          <p:nvPr>
            <p:ph type="sldNum" sz="quarter" idx="12"/>
          </p:nvPr>
        </p:nvSpPr>
        <p:spPr/>
        <p:txBody>
          <a:bodyPr/>
          <a:lstStyle/>
          <a:p>
            <a:fld id="{A6751A3D-E928-4BDE-AA00-E17DCB52BF79}" type="slidenum">
              <a:rPr lang="it-IT" smtClean="0"/>
              <a:pPr/>
              <a:t>24</a:t>
            </a:fld>
            <a:endParaRPr lang="it-IT"/>
          </a:p>
        </p:txBody>
      </p:sp>
    </p:spTree>
    <p:extLst>
      <p:ext uri="{BB962C8B-B14F-4D97-AF65-F5344CB8AC3E}">
        <p14:creationId xmlns:p14="http://schemas.microsoft.com/office/powerpoint/2010/main" val="1615612681"/>
      </p:ext>
    </p:extLst>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olo 1"/>
          <p:cNvSpPr>
            <a:spLocks noGrp="1"/>
          </p:cNvSpPr>
          <p:nvPr>
            <p:ph type="ctrTitle"/>
          </p:nvPr>
        </p:nvSpPr>
        <p:spPr bwMode="auto">
          <a:xfrm>
            <a:off x="357188" y="769705"/>
            <a:ext cx="7772400" cy="914634"/>
          </a:xfrm>
          <a:extLst/>
        </p:spPr>
        <p:txBody>
          <a:bodyPr vert="horz" wrap="square" lIns="91440" tIns="45720" rIns="91440" bIns="45720" numCol="1" anchor="t" anchorCtr="0" compatLnSpc="1">
            <a:prstTxWarp prst="textNoShape">
              <a:avLst/>
            </a:prstTxWarp>
            <a:noAutofit/>
          </a:bodyPr>
          <a:lstStyle/>
          <a:p>
            <a:pPr algn="ctr">
              <a:defRPr/>
            </a:pPr>
            <a:r>
              <a:rPr lang="it-IT" sz="4500" b="1" dirty="0">
                <a:solidFill>
                  <a:srgbClr val="0070C0"/>
                </a:solidFill>
                <a:latin typeface="+mn-lt"/>
                <a:cs typeface="Times New Roman" pitchFamily="18" charset="0"/>
              </a:rPr>
              <a:t>MINI IRPEF </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25</a:t>
            </a:fld>
            <a:endParaRPr lang="it-IT"/>
          </a:p>
        </p:txBody>
      </p:sp>
      <p:pic>
        <p:nvPicPr>
          <p:cNvPr id="5" name="Immagine 4" descr="Risultati immagini per ordine commercialisti salerno">
            <a:extLst>
              <a:ext uri="{FF2B5EF4-FFF2-40B4-BE49-F238E27FC236}">
                <a16:creationId xmlns:a16="http://schemas.microsoft.com/office/drawing/2014/main" id="{724EA03B-6BAC-418D-A940-C1F21F4286BD}"/>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pic>
        <p:nvPicPr>
          <p:cNvPr id="6" name="Immagine 5">
            <a:extLst>
              <a:ext uri="{FF2B5EF4-FFF2-40B4-BE49-F238E27FC236}">
                <a16:creationId xmlns:a16="http://schemas.microsoft.com/office/drawing/2014/main" id="{B831FA28-3331-4632-A34B-0CDBA368A241}"/>
              </a:ext>
            </a:extLst>
          </p:cNvPr>
          <p:cNvPicPr>
            <a:picLocks noChangeAspect="1"/>
          </p:cNvPicPr>
          <p:nvPr/>
        </p:nvPicPr>
        <p:blipFill>
          <a:blip r:embed="rId3" cstate="print"/>
          <a:stretch>
            <a:fillRect/>
          </a:stretch>
        </p:blipFill>
        <p:spPr>
          <a:xfrm>
            <a:off x="673668" y="2348880"/>
            <a:ext cx="7796663" cy="2376264"/>
          </a:xfrm>
          <a:prstGeom prst="rect">
            <a:avLst/>
          </a:prstGeom>
        </p:spPr>
      </p:pic>
    </p:spTree>
    <p:extLst>
      <p:ext uri="{BB962C8B-B14F-4D97-AF65-F5344CB8AC3E}">
        <p14:creationId xmlns:p14="http://schemas.microsoft.com/office/powerpoint/2010/main" val="1876209223"/>
      </p:ext>
    </p:extLst>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olo 1"/>
          <p:cNvSpPr>
            <a:spLocks noGrp="1"/>
          </p:cNvSpPr>
          <p:nvPr>
            <p:ph type="ctrTitle"/>
          </p:nvPr>
        </p:nvSpPr>
        <p:spPr bwMode="auto">
          <a:xfrm>
            <a:off x="357188" y="908721"/>
            <a:ext cx="7772400" cy="648071"/>
          </a:xfrm>
          <a:noFill/>
          <a:ln>
            <a:miter lim="800000"/>
            <a:headEnd/>
            <a:tailEnd/>
          </a:ln>
        </p:spPr>
        <p:txBody>
          <a:bodyPr vert="horz" wrap="square" lIns="91440" tIns="45720" rIns="91440" bIns="45720" numCol="1" anchor="t" anchorCtr="0" compatLnSpc="1">
            <a:prstTxWarp prst="textNoShape">
              <a:avLst/>
            </a:prstTxWarp>
            <a:noAutofit/>
          </a:bodyPr>
          <a:lstStyle/>
          <a:p>
            <a:pPr algn="ctr"/>
            <a:r>
              <a:rPr lang="it-IT" sz="4500" b="1" dirty="0">
                <a:solidFill>
                  <a:srgbClr val="0070C0"/>
                </a:solidFill>
              </a:rPr>
              <a:t>Interessi passivi immobiliari di gestione</a:t>
            </a:r>
          </a:p>
        </p:txBody>
      </p:sp>
      <p:sp>
        <p:nvSpPr>
          <p:cNvPr id="3" name="Sottotitolo 2"/>
          <p:cNvSpPr>
            <a:spLocks noGrp="1"/>
          </p:cNvSpPr>
          <p:nvPr>
            <p:ph type="subTitle" idx="1"/>
          </p:nvPr>
        </p:nvSpPr>
        <p:spPr>
          <a:xfrm>
            <a:off x="642938" y="2276872"/>
            <a:ext cx="7600950" cy="3888978"/>
          </a:xfrm>
        </p:spPr>
        <p:txBody>
          <a:bodyPr>
            <a:normAutofit/>
          </a:bodyPr>
          <a:lstStyle/>
          <a:p>
            <a:pPr algn="just">
              <a:buFont typeface="Arial" pitchFamily="34" charset="0"/>
              <a:buNone/>
              <a:defRPr/>
            </a:pPr>
            <a:r>
              <a:rPr lang="it-IT" dirty="0">
                <a:solidFill>
                  <a:srgbClr val="0070C0"/>
                </a:solidFill>
              </a:rPr>
              <a:t>Deducibilità degli interessi passivi relativi a finanziamenti garantiti da ipoteca su immobili destinati alla locazione (esclusi dal test del ROL di cui all’art. 96 del </a:t>
            </a:r>
            <a:r>
              <a:rPr lang="it-IT" dirty="0" err="1">
                <a:solidFill>
                  <a:srgbClr val="0070C0"/>
                </a:solidFill>
              </a:rPr>
              <a:t>Tuir</a:t>
            </a:r>
            <a:r>
              <a:rPr lang="it-IT" dirty="0">
                <a:solidFill>
                  <a:srgbClr val="0070C0"/>
                </a:solidFill>
              </a:rPr>
              <a:t>).</a:t>
            </a:r>
          </a:p>
          <a:p>
            <a:pPr algn="just">
              <a:buFont typeface="Arial" pitchFamily="34" charset="0"/>
              <a:buNone/>
              <a:defRPr/>
            </a:pPr>
            <a:r>
              <a:rPr lang="it-IT" dirty="0">
                <a:solidFill>
                  <a:srgbClr val="0070C0"/>
                </a:solidFill>
              </a:rPr>
              <a:t>Il decreto legislativo «internazionalizzazione» ha definito le società immobiliari di gestione:</a:t>
            </a:r>
          </a:p>
          <a:p>
            <a:pPr marL="457200" indent="-457200" algn="just">
              <a:buFont typeface="Arial" pitchFamily="34" charset="0"/>
              <a:buAutoNum type="arabicParenR"/>
              <a:defRPr/>
            </a:pPr>
            <a:r>
              <a:rPr lang="it-IT" dirty="0">
                <a:solidFill>
                  <a:srgbClr val="0070C0"/>
                </a:solidFill>
              </a:rPr>
              <a:t>Devono avere un attivo per la maggior parte riferito ad immobili destinati alla locazione;</a:t>
            </a:r>
          </a:p>
          <a:p>
            <a:pPr marL="457200" indent="-457200" algn="just">
              <a:buFont typeface="Arial" pitchFamily="34" charset="0"/>
              <a:buAutoNum type="arabicParenR"/>
              <a:defRPr/>
            </a:pPr>
            <a:r>
              <a:rPr lang="it-IT" dirty="0">
                <a:solidFill>
                  <a:srgbClr val="0070C0"/>
                </a:solidFill>
              </a:rPr>
              <a:t>2/3 dei ricavi da canoni di locazione</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26</a:t>
            </a:fld>
            <a:endParaRPr lang="it-IT"/>
          </a:p>
        </p:txBody>
      </p:sp>
      <p:pic>
        <p:nvPicPr>
          <p:cNvPr id="5" name="Immagine 4" descr="Risultati immagini per ordine commercialisti salerno">
            <a:extLst>
              <a:ext uri="{FF2B5EF4-FFF2-40B4-BE49-F238E27FC236}">
                <a16:creationId xmlns:a16="http://schemas.microsoft.com/office/drawing/2014/main" id="{36888B18-2874-4F54-B11E-620C48E699F9}"/>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1827825099"/>
      </p:ext>
    </p:extLst>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olo 1"/>
          <p:cNvSpPr>
            <a:spLocks noGrp="1"/>
          </p:cNvSpPr>
          <p:nvPr>
            <p:ph type="ctrTitle"/>
          </p:nvPr>
        </p:nvSpPr>
        <p:spPr bwMode="auto">
          <a:xfrm>
            <a:off x="357188" y="692696"/>
            <a:ext cx="7772400" cy="720080"/>
          </a:xfrm>
          <a:noFill/>
          <a:ln>
            <a:miter lim="800000"/>
            <a:headEnd/>
            <a:tailEnd/>
          </a:ln>
        </p:spPr>
        <p:txBody>
          <a:bodyPr vert="horz" wrap="square" lIns="91440" tIns="45720" rIns="91440" bIns="45720" numCol="1" anchor="t" anchorCtr="0" compatLnSpc="1">
            <a:prstTxWarp prst="textNoShape">
              <a:avLst/>
            </a:prstTxWarp>
            <a:noAutofit/>
          </a:bodyPr>
          <a:lstStyle/>
          <a:p>
            <a:pPr algn="ctr"/>
            <a:r>
              <a:rPr lang="it-IT" sz="4500" b="1" dirty="0">
                <a:solidFill>
                  <a:srgbClr val="0070C0"/>
                </a:solidFill>
              </a:rPr>
              <a:t>Interessi passivi immobiliari di gestione</a:t>
            </a:r>
          </a:p>
        </p:txBody>
      </p:sp>
      <p:sp>
        <p:nvSpPr>
          <p:cNvPr id="63491" name="Sottotitolo 2"/>
          <p:cNvSpPr>
            <a:spLocks noGrp="1"/>
          </p:cNvSpPr>
          <p:nvPr>
            <p:ph type="subTitle" idx="1"/>
          </p:nvPr>
        </p:nvSpPr>
        <p:spPr bwMode="auto">
          <a:xfrm>
            <a:off x="395288" y="2204864"/>
            <a:ext cx="8208962" cy="4103861"/>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sz="1800" dirty="0">
                <a:solidFill>
                  <a:srgbClr val="0070C0"/>
                </a:solidFill>
              </a:rPr>
              <a:t>La L. 145/2018 ripristina il comma 36, abrogato dal D. </a:t>
            </a:r>
            <a:r>
              <a:rPr lang="it-IT" sz="1800" dirty="0" err="1">
                <a:solidFill>
                  <a:srgbClr val="0070C0"/>
                </a:solidFill>
              </a:rPr>
              <a:t>Lgs</a:t>
            </a:r>
            <a:r>
              <a:rPr lang="it-IT" sz="1800" dirty="0">
                <a:solidFill>
                  <a:srgbClr val="0070C0"/>
                </a:solidFill>
              </a:rPr>
              <a:t>. 142/2018</a:t>
            </a:r>
          </a:p>
          <a:p>
            <a:pPr algn="just"/>
            <a:endParaRPr lang="it-IT" sz="1800" dirty="0">
              <a:solidFill>
                <a:srgbClr val="0070C0"/>
              </a:solidFill>
            </a:endParaRPr>
          </a:p>
          <a:p>
            <a:pPr algn="just"/>
            <a:r>
              <a:rPr lang="it-IT" sz="1800" dirty="0">
                <a:solidFill>
                  <a:srgbClr val="0070C0"/>
                </a:solidFill>
              </a:rPr>
              <a:t>Art. 1, comma 36 L. 244/2007. Con decreto del Ministro dell'economia e delle finanze e' istituita una commissione di studio sulla fiscalità diretta e indiretta delle imprese immobiliari, con il compito di proporre, entro il 30 giugno 2008, l'adozione di modifiche normative, con effetto anche a partire dal periodo d'imposta successivo a quello in corso al 31 dicembre 2007, volte alla semplificazione e alla razionalizzazione del sistema vigente, tenendo conto delle differenziazioni esistenti tra attività di gestione e </a:t>
            </a:r>
            <a:r>
              <a:rPr lang="it-IT" sz="1800" dirty="0" err="1">
                <a:solidFill>
                  <a:srgbClr val="0070C0"/>
                </a:solidFill>
              </a:rPr>
              <a:t>attivita'</a:t>
            </a:r>
            <a:r>
              <a:rPr lang="it-IT" sz="1800" dirty="0">
                <a:solidFill>
                  <a:srgbClr val="0070C0"/>
                </a:solidFill>
              </a:rPr>
              <a:t> di costruzione e della possibilità di prevedere, compatibilmente con le esigenze di gettito, disposizioni </a:t>
            </a:r>
            <a:r>
              <a:rPr lang="it-IT" sz="1800" dirty="0" err="1">
                <a:solidFill>
                  <a:srgbClr val="0070C0"/>
                </a:solidFill>
              </a:rPr>
              <a:t>agevolative</a:t>
            </a:r>
            <a:r>
              <a:rPr lang="it-IT" sz="1800" dirty="0">
                <a:solidFill>
                  <a:srgbClr val="0070C0"/>
                </a:solidFill>
              </a:rPr>
              <a:t> in funzione della politica di sviluppo dell'edilizia abitativa, ferma restando, fino all'applicazione delle suddette modifiche normative, la non rilevanza ai fini dell'articolo 96 del testo unico delle imposte sui redditi, di cui al decreto del Presidente della Repubblica 22 dicembre 1986, n. 917, degli interessi passivi relativi a finanziamenti garantiti da ipoteca su immobili destinati alla locazione. </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27</a:t>
            </a:fld>
            <a:endParaRPr lang="it-IT"/>
          </a:p>
        </p:txBody>
      </p:sp>
      <p:pic>
        <p:nvPicPr>
          <p:cNvPr id="5" name="Immagine 4" descr="Risultati immagini per ordine commercialisti salerno">
            <a:extLst>
              <a:ext uri="{FF2B5EF4-FFF2-40B4-BE49-F238E27FC236}">
                <a16:creationId xmlns:a16="http://schemas.microsoft.com/office/drawing/2014/main" id="{2DED9E30-A71F-40FE-91A0-DBD73452A161}"/>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1500799979"/>
      </p:ext>
    </p:extLst>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olo 1"/>
          <p:cNvSpPr>
            <a:spLocks noGrp="1"/>
          </p:cNvSpPr>
          <p:nvPr>
            <p:ph type="ctrTitle"/>
          </p:nvPr>
        </p:nvSpPr>
        <p:spPr bwMode="auto">
          <a:xfrm>
            <a:off x="1331640" y="825865"/>
            <a:ext cx="7416824" cy="442895"/>
          </a:xfrm>
          <a:noFill/>
          <a:ln>
            <a:miter lim="800000"/>
            <a:headEnd/>
            <a:tailEnd/>
          </a:ln>
        </p:spPr>
        <p:txBody>
          <a:bodyPr vert="horz" wrap="square" lIns="91440" tIns="45720" rIns="91440" bIns="45720" numCol="1" anchor="t" anchorCtr="0" compatLnSpc="1">
            <a:prstTxWarp prst="textNoShape">
              <a:avLst/>
            </a:prstTxWarp>
            <a:normAutofit/>
          </a:bodyPr>
          <a:lstStyle/>
          <a:p>
            <a:r>
              <a:rPr lang="it-IT" sz="2000" b="1" dirty="0">
                <a:solidFill>
                  <a:srgbClr val="0070C0"/>
                </a:solidFill>
              </a:rPr>
              <a:t>FE NOVITA’ DA LEGGE </a:t>
            </a:r>
            <a:r>
              <a:rPr lang="it-IT" sz="2000" b="1" dirty="0" err="1">
                <a:solidFill>
                  <a:srgbClr val="0070C0"/>
                </a:solidFill>
              </a:rPr>
              <a:t>DI</a:t>
            </a:r>
            <a:r>
              <a:rPr lang="it-IT" sz="2000" b="1" dirty="0">
                <a:solidFill>
                  <a:srgbClr val="0070C0"/>
                </a:solidFill>
              </a:rPr>
              <a:t> BILANCIO 2019  E DECRETO N. 119 COLLEGATO</a:t>
            </a:r>
          </a:p>
        </p:txBody>
      </p:sp>
      <p:sp>
        <p:nvSpPr>
          <p:cNvPr id="4099" name="Sottotitolo 2"/>
          <p:cNvSpPr>
            <a:spLocks noGrp="1"/>
          </p:cNvSpPr>
          <p:nvPr>
            <p:ph type="subTitle" idx="1"/>
          </p:nvPr>
        </p:nvSpPr>
        <p:spPr bwMode="auto">
          <a:xfrm>
            <a:off x="642938" y="1844824"/>
            <a:ext cx="7673975" cy="4536926"/>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dirty="0">
                <a:solidFill>
                  <a:srgbClr val="0070C0"/>
                </a:solidFill>
              </a:rPr>
              <a:t>Con il 1° gennaio è partita la tanto sofferta </a:t>
            </a:r>
            <a:r>
              <a:rPr lang="it-IT" b="1" dirty="0">
                <a:solidFill>
                  <a:srgbClr val="0070C0"/>
                </a:solidFill>
              </a:rPr>
              <a:t>fatturazione elettronica</a:t>
            </a:r>
            <a:r>
              <a:rPr lang="it-IT" dirty="0">
                <a:solidFill>
                  <a:srgbClr val="0070C0"/>
                </a:solidFill>
              </a:rPr>
              <a:t> per le cessioni di beni e prestazioni di servizi effettuate tra soggetti residenti e stabiliti.</a:t>
            </a:r>
          </a:p>
          <a:p>
            <a:pPr algn="just"/>
            <a:r>
              <a:rPr lang="it-IT" dirty="0">
                <a:solidFill>
                  <a:srgbClr val="0070C0"/>
                </a:solidFill>
              </a:rPr>
              <a:t>Come è noto, il quadro normativo è stato </a:t>
            </a:r>
            <a:r>
              <a:rPr lang="it-IT" b="1" dirty="0">
                <a:solidFill>
                  <a:srgbClr val="0070C0"/>
                </a:solidFill>
              </a:rPr>
              <a:t>rivisitato</a:t>
            </a:r>
            <a:r>
              <a:rPr lang="it-IT" dirty="0">
                <a:solidFill>
                  <a:srgbClr val="0070C0"/>
                </a:solidFill>
              </a:rPr>
              <a:t> e </a:t>
            </a:r>
            <a:r>
              <a:rPr lang="it-IT" b="1" dirty="0">
                <a:solidFill>
                  <a:srgbClr val="0070C0"/>
                </a:solidFill>
              </a:rPr>
              <a:t>aggiornato</a:t>
            </a:r>
            <a:r>
              <a:rPr lang="it-IT" dirty="0">
                <a:solidFill>
                  <a:srgbClr val="0070C0"/>
                </a:solidFill>
              </a:rPr>
              <a:t> dal </a:t>
            </a:r>
            <a:r>
              <a:rPr lang="it-IT" b="1" dirty="0">
                <a:solidFill>
                  <a:srgbClr val="0070C0"/>
                </a:solidFill>
                <a:hlinkClick r:id="rId2"/>
              </a:rPr>
              <a:t>D.L. 23.10.2018, n. 119</a:t>
            </a:r>
            <a:r>
              <a:rPr lang="it-IT" dirty="0">
                <a:solidFill>
                  <a:srgbClr val="0070C0"/>
                </a:solidFill>
              </a:rPr>
              <a:t>, </a:t>
            </a:r>
            <a:r>
              <a:rPr lang="it-IT" dirty="0" err="1">
                <a:solidFill>
                  <a:srgbClr val="0070C0"/>
                </a:solidFill>
              </a:rPr>
              <a:t>conv</a:t>
            </a:r>
            <a:r>
              <a:rPr lang="it-IT" dirty="0">
                <a:solidFill>
                  <a:srgbClr val="0070C0"/>
                </a:solidFill>
              </a:rPr>
              <a:t>. con modif. dalla </a:t>
            </a:r>
            <a:r>
              <a:rPr lang="it-IT" dirty="0">
                <a:solidFill>
                  <a:srgbClr val="0070C0"/>
                </a:solidFill>
                <a:hlinkClick r:id="rId3"/>
              </a:rPr>
              <a:t>L. 17.12.2018, n. 136</a:t>
            </a:r>
            <a:r>
              <a:rPr lang="it-IT" dirty="0">
                <a:solidFill>
                  <a:srgbClr val="0070C0"/>
                </a:solidFill>
              </a:rPr>
              <a:t> (Decreto Collegato alla Legge di Bilancio 2019) e poi modificato dalla </a:t>
            </a:r>
            <a:r>
              <a:rPr lang="it-IT" b="1" dirty="0">
                <a:solidFill>
                  <a:srgbClr val="0070C0"/>
                </a:solidFill>
              </a:rPr>
              <a:t>L. 30.12.2018, n. 145</a:t>
            </a:r>
            <a:r>
              <a:rPr lang="it-IT" dirty="0">
                <a:solidFill>
                  <a:srgbClr val="0070C0"/>
                </a:solidFill>
              </a:rPr>
              <a:t> (Legge di Bilancio 2019).</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28</a:t>
            </a:fld>
            <a:endParaRPr lang="it-IT"/>
          </a:p>
        </p:txBody>
      </p:sp>
      <p:pic>
        <p:nvPicPr>
          <p:cNvPr id="5" name="Immagine 4" descr="Risultati immagini per ordine commercialisti salerno">
            <a:extLst>
              <a:ext uri="{FF2B5EF4-FFF2-40B4-BE49-F238E27FC236}">
                <a16:creationId xmlns:a16="http://schemas.microsoft.com/office/drawing/2014/main" id="{BB386CFB-FD70-4453-AA5B-1AA5BD6AF024}"/>
              </a:ext>
            </a:extLst>
          </p:cNvPr>
          <p:cNvPicPr/>
          <p:nvPr/>
        </p:nvPicPr>
        <p:blipFill>
          <a:blip r:embed="rId4"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2669158693"/>
      </p:ext>
    </p:extLst>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a:spLocks noGrp="1"/>
          </p:cNvSpPr>
          <p:nvPr>
            <p:ph type="title"/>
          </p:nvPr>
        </p:nvSpPr>
        <p:spPr bwMode="auto">
          <a:xfrm>
            <a:off x="1691680" y="922105"/>
            <a:ext cx="6823670" cy="285493"/>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it-IT" sz="2000" b="1" dirty="0">
                <a:solidFill>
                  <a:srgbClr val="0070C0"/>
                </a:solidFill>
              </a:rPr>
              <a:t>FE NOVITA’ DA LEGGE </a:t>
            </a:r>
            <a:r>
              <a:rPr lang="it-IT" sz="2000" b="1" dirty="0" err="1">
                <a:solidFill>
                  <a:srgbClr val="0070C0"/>
                </a:solidFill>
              </a:rPr>
              <a:t>DI</a:t>
            </a:r>
            <a:r>
              <a:rPr lang="it-IT" sz="2000" b="1" dirty="0">
                <a:solidFill>
                  <a:srgbClr val="0070C0"/>
                </a:solidFill>
              </a:rPr>
              <a:t> BILANCIO 2019  E DECRETO N. 119 COLLEGATO</a:t>
            </a:r>
          </a:p>
        </p:txBody>
      </p:sp>
      <p:sp>
        <p:nvSpPr>
          <p:cNvPr id="5" name="Titolo 1"/>
          <p:cNvSpPr>
            <a:spLocks noGrp="1"/>
          </p:cNvSpPr>
          <p:nvPr>
            <p:ph idx="1"/>
          </p:nvPr>
        </p:nvSpPr>
        <p:spPr bwMode="auto">
          <a:xfrm>
            <a:off x="457200" y="1988839"/>
            <a:ext cx="8507288" cy="2376265"/>
          </a:xfrm>
          <a:noFill/>
          <a:ln>
            <a:miter lim="800000"/>
            <a:headEnd/>
            <a:tailEnd/>
          </a:ln>
        </p:spPr>
        <p:txBody>
          <a:bodyPr vert="horz" wrap="square" lIns="91440" tIns="45720" rIns="91440" bIns="45720" numCol="1" anchor="t" anchorCtr="0" compatLnSpc="1">
            <a:prstTxWarp prst="textNoShape">
              <a:avLst/>
            </a:prstTxWarp>
            <a:normAutofit/>
          </a:bodyPr>
          <a:lstStyle/>
          <a:p>
            <a:pPr>
              <a:buNone/>
            </a:pPr>
            <a:r>
              <a:rPr lang="it-IT" dirty="0">
                <a:solidFill>
                  <a:srgbClr val="0070C0"/>
                </a:solidFill>
              </a:rPr>
              <a:t>Analizziamo brevemente le principali modifiche</a:t>
            </a:r>
          </a:p>
          <a:p>
            <a:pPr>
              <a:buNone/>
            </a:pPr>
            <a:r>
              <a:rPr lang="it-IT" dirty="0">
                <a:solidFill>
                  <a:srgbClr val="0070C0"/>
                </a:solidFill>
              </a:rPr>
              <a:t>all’impianto normativo in ambito di fatturazione </a:t>
            </a:r>
          </a:p>
          <a:p>
            <a:pPr>
              <a:buNone/>
            </a:pPr>
            <a:r>
              <a:rPr lang="it-IT" dirty="0">
                <a:solidFill>
                  <a:srgbClr val="0070C0"/>
                </a:solidFill>
              </a:rPr>
              <a:t>elettronica proposte dai provvedimenti richiamati</a:t>
            </a:r>
            <a:r>
              <a:rPr lang="it-IT" sz="2000" dirty="0">
                <a:solidFill>
                  <a:srgbClr val="0070C0"/>
                </a:solidFill>
              </a:rPr>
              <a:t>.</a:t>
            </a:r>
            <a:endParaRPr lang="it-IT" sz="2000" b="1" dirty="0">
              <a:solidFill>
                <a:srgbClr val="0070C0"/>
              </a:solidFill>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29</a:t>
            </a:fld>
            <a:endParaRPr lang="it-IT"/>
          </a:p>
        </p:txBody>
      </p:sp>
      <p:pic>
        <p:nvPicPr>
          <p:cNvPr id="7" name="Immagine 6" descr="Risultati immagini per ordine commercialisti salerno">
            <a:extLst>
              <a:ext uri="{FF2B5EF4-FFF2-40B4-BE49-F238E27FC236}">
                <a16:creationId xmlns:a16="http://schemas.microsoft.com/office/drawing/2014/main" id="{F0739928-87CB-47D2-B735-4B802C403414}"/>
              </a:ext>
            </a:extLst>
          </p:cNvPr>
          <p:cNvPicPr/>
          <p:nvPr/>
        </p:nvPicPr>
        <p:blipFill>
          <a:blip r:embed="rId2" cstate="print"/>
          <a:srcRect/>
          <a:stretch>
            <a:fillRect/>
          </a:stretch>
        </p:blipFill>
        <p:spPr bwMode="auto">
          <a:xfrm>
            <a:off x="331912" y="335194"/>
            <a:ext cx="2736800" cy="586911"/>
          </a:xfrm>
          <a:prstGeom prst="rect">
            <a:avLst/>
          </a:prstGeom>
          <a:noFill/>
          <a:ln w="9525">
            <a:noFill/>
            <a:miter lim="800000"/>
            <a:headEnd/>
            <a:tailEnd/>
          </a:ln>
        </p:spPr>
      </p:pic>
    </p:spTree>
    <p:extLst>
      <p:ext uri="{BB962C8B-B14F-4D97-AF65-F5344CB8AC3E}">
        <p14:creationId xmlns:p14="http://schemas.microsoft.com/office/powerpoint/2010/main" val="2591480107"/>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olo 1"/>
          <p:cNvSpPr>
            <a:spLocks noGrp="1"/>
          </p:cNvSpPr>
          <p:nvPr>
            <p:ph type="ctrTitle"/>
          </p:nvPr>
        </p:nvSpPr>
        <p:spPr bwMode="auto">
          <a:xfrm>
            <a:off x="357188" y="1268413"/>
            <a:ext cx="7772400" cy="415925"/>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Limite ricavi e compensi</a:t>
            </a:r>
          </a:p>
        </p:txBody>
      </p:sp>
      <p:sp>
        <p:nvSpPr>
          <p:cNvPr id="5123" name="Sottotitolo 2"/>
          <p:cNvSpPr>
            <a:spLocks noGrp="1"/>
          </p:cNvSpPr>
          <p:nvPr>
            <p:ph type="subTitle" idx="1"/>
          </p:nvPr>
        </p:nvSpPr>
        <p:spPr bwMode="auto">
          <a:xfrm>
            <a:off x="642938" y="2071688"/>
            <a:ext cx="7816850" cy="4237037"/>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dirty="0">
                <a:solidFill>
                  <a:srgbClr val="0070C0"/>
                </a:solidFill>
              </a:rPr>
              <a:t>Fino al 31.12.2018 i ricavi ed i compensi erano variabili in base al tipo di attività.</a:t>
            </a:r>
          </a:p>
          <a:p>
            <a:pPr algn="just"/>
            <a:r>
              <a:rPr lang="it-IT" dirty="0">
                <a:solidFill>
                  <a:srgbClr val="0070C0"/>
                </a:solidFill>
              </a:rPr>
              <a:t>Dal 1.1.2019 la soglia dei ricavi o dei compensi è sempre pari ad € 65.000</a:t>
            </a:r>
          </a:p>
          <a:p>
            <a:pPr algn="just"/>
            <a:r>
              <a:rPr lang="it-IT" dirty="0">
                <a:solidFill>
                  <a:srgbClr val="0070C0"/>
                </a:solidFill>
              </a:rPr>
              <a:t>La verifica va effettuata in base ad i ricavi conseguiti ed ai ricavi percepiti (principio di cassa). </a:t>
            </a:r>
          </a:p>
          <a:p>
            <a:r>
              <a:rPr lang="it-IT" dirty="0">
                <a:solidFill>
                  <a:srgbClr val="0070C0"/>
                </a:solidFill>
              </a:rPr>
              <a:t>Non rilevano gli altri componenti positivi.</a:t>
            </a:r>
          </a:p>
          <a:p>
            <a:pPr algn="just"/>
            <a:r>
              <a:rPr lang="it-IT" dirty="0">
                <a:solidFill>
                  <a:srgbClr val="0070C0"/>
                </a:solidFill>
              </a:rPr>
              <a:t>Nel caso di più attività vale la somma dei ricavi e dei compensi (nel 2018 valeva la soglia più alta delle diverse attività)</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3</a:t>
            </a:fld>
            <a:endParaRPr lang="it-IT"/>
          </a:p>
        </p:txBody>
      </p:sp>
      <p:pic>
        <p:nvPicPr>
          <p:cNvPr id="5" name="Immagine 4" descr="Risultati immagini per ordine commercialisti salerno">
            <a:extLst>
              <a:ext uri="{FF2B5EF4-FFF2-40B4-BE49-F238E27FC236}">
                <a16:creationId xmlns:a16="http://schemas.microsoft.com/office/drawing/2014/main" id="{B7DD310B-3314-49C7-BFC4-0663F75C1CCA}"/>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a:spLocks noGrp="1"/>
          </p:cNvSpPr>
          <p:nvPr>
            <p:ph type="title"/>
          </p:nvPr>
        </p:nvSpPr>
        <p:spPr bwMode="auto">
          <a:xfrm>
            <a:off x="1547664" y="922105"/>
            <a:ext cx="7272808" cy="501517"/>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it-IT" sz="2000" b="1" dirty="0">
                <a:solidFill>
                  <a:srgbClr val="0070C0"/>
                </a:solidFill>
              </a:rPr>
              <a:t>FE NOVITA’ DA LEGGE </a:t>
            </a:r>
            <a:r>
              <a:rPr lang="it-IT" sz="2000" b="1" dirty="0" err="1">
                <a:solidFill>
                  <a:srgbClr val="0070C0"/>
                </a:solidFill>
              </a:rPr>
              <a:t>DI</a:t>
            </a:r>
            <a:r>
              <a:rPr lang="it-IT" sz="2000" b="1" dirty="0">
                <a:solidFill>
                  <a:srgbClr val="0070C0"/>
                </a:solidFill>
              </a:rPr>
              <a:t> BILANCIO 2019  E DECRETO N. 119 COLLEGATO</a:t>
            </a:r>
          </a:p>
        </p:txBody>
      </p:sp>
      <p:sp>
        <p:nvSpPr>
          <p:cNvPr id="5" name="Titolo 1"/>
          <p:cNvSpPr>
            <a:spLocks noGrp="1"/>
          </p:cNvSpPr>
          <p:nvPr>
            <p:ph idx="1"/>
          </p:nvPr>
        </p:nvSpPr>
        <p:spPr bwMode="auto">
          <a:xfrm>
            <a:off x="179512" y="2060848"/>
            <a:ext cx="8784976" cy="4608511"/>
          </a:xfrm>
          <a:noFill/>
          <a:ln>
            <a:miter lim="800000"/>
            <a:headEnd/>
            <a:tailEnd/>
          </a:ln>
        </p:spPr>
        <p:txBody>
          <a:bodyPr vert="horz" wrap="square" lIns="91440" tIns="45720" rIns="91440" bIns="45720" numCol="1" anchor="t" anchorCtr="0" compatLnSpc="1">
            <a:prstTxWarp prst="textNoShape">
              <a:avLst/>
            </a:prstTxWarp>
            <a:noAutofit/>
          </a:bodyPr>
          <a:lstStyle/>
          <a:p>
            <a:pPr marL="0" algn="just">
              <a:spcBef>
                <a:spcPts val="0"/>
              </a:spcBef>
              <a:buNone/>
            </a:pPr>
            <a:r>
              <a:rPr lang="it-IT" sz="3000" dirty="0">
                <a:solidFill>
                  <a:srgbClr val="0070C0"/>
                </a:solidFill>
              </a:rPr>
              <a:t>Lo scorso 1° gennaio è diventato </a:t>
            </a:r>
            <a:r>
              <a:rPr lang="it-IT" sz="3000" b="1" dirty="0">
                <a:solidFill>
                  <a:srgbClr val="0070C0"/>
                </a:solidFill>
              </a:rPr>
              <a:t>operativo</a:t>
            </a:r>
            <a:r>
              <a:rPr lang="it-IT" sz="3000" dirty="0">
                <a:solidFill>
                  <a:srgbClr val="0070C0"/>
                </a:solidFill>
              </a:rPr>
              <a:t> l’</a:t>
            </a:r>
            <a:r>
              <a:rPr lang="it-IT" sz="3000" b="1" dirty="0">
                <a:solidFill>
                  <a:srgbClr val="0070C0"/>
                </a:solidFill>
              </a:rPr>
              <a:t>obbligo</a:t>
            </a:r>
            <a:r>
              <a:rPr lang="it-IT" sz="3000" dirty="0">
                <a:solidFill>
                  <a:srgbClr val="0070C0"/>
                </a:solidFill>
              </a:rPr>
              <a:t> di fatturazione elettronica </a:t>
            </a:r>
            <a:r>
              <a:rPr lang="it-IT" sz="3000" b="1" dirty="0">
                <a:solidFill>
                  <a:srgbClr val="0070C0"/>
                </a:solidFill>
              </a:rPr>
              <a:t>generalizzato</a:t>
            </a:r>
            <a:r>
              <a:rPr lang="it-IT" sz="3000" dirty="0">
                <a:solidFill>
                  <a:srgbClr val="0070C0"/>
                </a:solidFill>
              </a:rPr>
              <a:t>.</a:t>
            </a:r>
          </a:p>
          <a:p>
            <a:pPr marL="0" algn="just">
              <a:buNone/>
            </a:pPr>
            <a:r>
              <a:rPr lang="it-IT" sz="3000" dirty="0">
                <a:solidFill>
                  <a:srgbClr val="0070C0"/>
                </a:solidFill>
              </a:rPr>
              <a:t>Alcune importanti modifiche sono state introdotte all’impianto normativo sotteso alla fatturazione elettronica con il </a:t>
            </a:r>
            <a:r>
              <a:rPr lang="it-IT" sz="3000" dirty="0">
                <a:solidFill>
                  <a:srgbClr val="0070C0"/>
                </a:solidFill>
                <a:hlinkClick r:id="rId2"/>
              </a:rPr>
              <a:t>D.L. 23.10.2018, n. 119</a:t>
            </a:r>
            <a:r>
              <a:rPr lang="it-IT" sz="3000" dirty="0">
                <a:solidFill>
                  <a:srgbClr val="0070C0"/>
                </a:solidFill>
              </a:rPr>
              <a:t>, </a:t>
            </a:r>
            <a:r>
              <a:rPr lang="it-IT" sz="3000" dirty="0" err="1">
                <a:solidFill>
                  <a:srgbClr val="0070C0"/>
                </a:solidFill>
              </a:rPr>
              <a:t>conv</a:t>
            </a:r>
            <a:r>
              <a:rPr lang="it-IT" sz="3000" dirty="0">
                <a:solidFill>
                  <a:srgbClr val="0070C0"/>
                </a:solidFill>
              </a:rPr>
              <a:t>. con modif. dalla </a:t>
            </a:r>
            <a:r>
              <a:rPr lang="it-IT" sz="3000" dirty="0">
                <a:solidFill>
                  <a:srgbClr val="0070C0"/>
                </a:solidFill>
                <a:hlinkClick r:id="rId3"/>
              </a:rPr>
              <a:t>L. 17.12.2018, n. 136</a:t>
            </a:r>
            <a:r>
              <a:rPr lang="it-IT" sz="3000" dirty="0">
                <a:solidFill>
                  <a:srgbClr val="0070C0"/>
                </a:solidFill>
              </a:rPr>
              <a:t> (Decreto Collegato alla Legge di Bilancio 2019), poi modificato all’ultima ora dalla L. 30.12.2018, n. 145 (Legge di Bilancio 2019).</a:t>
            </a:r>
            <a:endParaRPr lang="it-IT" b="1" dirty="0">
              <a:solidFill>
                <a:srgbClr val="0070C0"/>
              </a:solidFill>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30</a:t>
            </a:fld>
            <a:endParaRPr lang="it-IT"/>
          </a:p>
        </p:txBody>
      </p:sp>
      <p:pic>
        <p:nvPicPr>
          <p:cNvPr id="7" name="Immagine 6" descr="Risultati immagini per ordine commercialisti salerno">
            <a:extLst>
              <a:ext uri="{FF2B5EF4-FFF2-40B4-BE49-F238E27FC236}">
                <a16:creationId xmlns:a16="http://schemas.microsoft.com/office/drawing/2014/main" id="{7318D71D-E48B-40C0-8C1B-ACC8CC7C1B70}"/>
              </a:ext>
            </a:extLst>
          </p:cNvPr>
          <p:cNvPicPr/>
          <p:nvPr/>
        </p:nvPicPr>
        <p:blipFill>
          <a:blip r:embed="rId4" cstate="print"/>
          <a:srcRect/>
          <a:stretch>
            <a:fillRect/>
          </a:stretch>
        </p:blipFill>
        <p:spPr bwMode="auto">
          <a:xfrm>
            <a:off x="331912" y="335194"/>
            <a:ext cx="2736800" cy="586911"/>
          </a:xfrm>
          <a:prstGeom prst="rect">
            <a:avLst/>
          </a:prstGeom>
          <a:noFill/>
          <a:ln w="9525">
            <a:noFill/>
            <a:miter lim="800000"/>
            <a:headEnd/>
            <a:tailEnd/>
          </a:ln>
        </p:spPr>
      </p:pic>
    </p:spTree>
    <p:extLst>
      <p:ext uri="{BB962C8B-B14F-4D97-AF65-F5344CB8AC3E}">
        <p14:creationId xmlns:p14="http://schemas.microsoft.com/office/powerpoint/2010/main" val="3415721449"/>
      </p:ext>
    </p:extLst>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a:spLocks noGrp="1"/>
          </p:cNvSpPr>
          <p:nvPr>
            <p:ph type="title"/>
          </p:nvPr>
        </p:nvSpPr>
        <p:spPr bwMode="auto">
          <a:xfrm>
            <a:off x="2195736" y="640580"/>
            <a:ext cx="6768752" cy="432048"/>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it-IT" sz="2000" b="1" dirty="0">
                <a:solidFill>
                  <a:srgbClr val="0070C0"/>
                </a:solidFill>
              </a:rPr>
              <a:t>FE NOVITA’ DA LEGGE </a:t>
            </a:r>
            <a:r>
              <a:rPr lang="it-IT" sz="2000" b="1" dirty="0" err="1">
                <a:solidFill>
                  <a:srgbClr val="0070C0"/>
                </a:solidFill>
              </a:rPr>
              <a:t>DI</a:t>
            </a:r>
            <a:r>
              <a:rPr lang="it-IT" sz="2000" b="1" dirty="0">
                <a:solidFill>
                  <a:srgbClr val="0070C0"/>
                </a:solidFill>
              </a:rPr>
              <a:t> BILANCIO 2019  E DECRETO N. 119 COLLEGATO</a:t>
            </a:r>
          </a:p>
        </p:txBody>
      </p:sp>
      <p:sp>
        <p:nvSpPr>
          <p:cNvPr id="5" name="Titolo 1"/>
          <p:cNvSpPr>
            <a:spLocks noGrp="1"/>
          </p:cNvSpPr>
          <p:nvPr>
            <p:ph idx="1"/>
          </p:nvPr>
        </p:nvSpPr>
        <p:spPr bwMode="auto">
          <a:xfrm>
            <a:off x="179512" y="1412776"/>
            <a:ext cx="8784976" cy="4968552"/>
          </a:xfrm>
          <a:noFill/>
          <a:ln>
            <a:miter lim="800000"/>
            <a:headEnd/>
            <a:tailEnd/>
          </a:ln>
        </p:spPr>
        <p:txBody>
          <a:bodyPr vert="horz" wrap="square" lIns="91440" tIns="45720" rIns="91440" bIns="45720" numCol="1" anchor="t" anchorCtr="0" compatLnSpc="1">
            <a:prstTxWarp prst="textNoShape">
              <a:avLst/>
            </a:prstTxWarp>
            <a:noAutofit/>
          </a:bodyPr>
          <a:lstStyle/>
          <a:p>
            <a:pPr marL="0" algn="just">
              <a:buNone/>
            </a:pPr>
            <a:r>
              <a:rPr lang="it-IT" sz="2600" b="1" dirty="0">
                <a:solidFill>
                  <a:srgbClr val="0070C0"/>
                </a:solidFill>
              </a:rPr>
              <a:t>Non tutti</a:t>
            </a:r>
            <a:r>
              <a:rPr lang="it-IT" sz="2600" dirty="0">
                <a:solidFill>
                  <a:srgbClr val="0070C0"/>
                </a:solidFill>
              </a:rPr>
              <a:t> i </a:t>
            </a:r>
            <a:r>
              <a:rPr lang="it-IT" sz="2600" b="1" dirty="0">
                <a:solidFill>
                  <a:srgbClr val="0070C0"/>
                </a:solidFill>
              </a:rPr>
              <a:t>soggetti passivi</a:t>
            </a:r>
            <a:r>
              <a:rPr lang="it-IT" sz="2600" dirty="0">
                <a:solidFill>
                  <a:srgbClr val="0070C0"/>
                </a:solidFill>
              </a:rPr>
              <a:t> sono </a:t>
            </a:r>
            <a:r>
              <a:rPr lang="it-IT" sz="2600" b="1" dirty="0">
                <a:solidFill>
                  <a:srgbClr val="0070C0"/>
                </a:solidFill>
              </a:rPr>
              <a:t>coinvolti</a:t>
            </a:r>
            <a:r>
              <a:rPr lang="it-IT" sz="2600" dirty="0">
                <a:solidFill>
                  <a:srgbClr val="0070C0"/>
                </a:solidFill>
              </a:rPr>
              <a:t> nell’adempimento, anche alla luce delle citate recenti disposizioni che hanno delimitato il perimetro applicativo.</a:t>
            </a:r>
          </a:p>
          <a:p>
            <a:pPr marL="0" algn="just">
              <a:buNone/>
            </a:pPr>
            <a:r>
              <a:rPr lang="it-IT" sz="2600" b="1" dirty="0">
                <a:solidFill>
                  <a:srgbClr val="0070C0"/>
                </a:solidFill>
              </a:rPr>
              <a:t>A minimi e forfetari</a:t>
            </a:r>
            <a:r>
              <a:rPr lang="it-IT" sz="2600" dirty="0">
                <a:solidFill>
                  <a:srgbClr val="0070C0"/>
                </a:solidFill>
              </a:rPr>
              <a:t>, già esclusi, </a:t>
            </a:r>
            <a:r>
              <a:rPr lang="it-IT" sz="2600" b="1" u="sng" dirty="0">
                <a:solidFill>
                  <a:srgbClr val="0070C0"/>
                </a:solidFill>
              </a:rPr>
              <a:t>sono state aggiunte </a:t>
            </a:r>
            <a:r>
              <a:rPr lang="it-IT" sz="2600" u="sng" dirty="0">
                <a:solidFill>
                  <a:srgbClr val="0070C0"/>
                </a:solidFill>
              </a:rPr>
              <a:t>le </a:t>
            </a:r>
            <a:r>
              <a:rPr lang="it-IT" sz="2600" b="1" u="sng" dirty="0">
                <a:solidFill>
                  <a:srgbClr val="0070C0"/>
                </a:solidFill>
              </a:rPr>
              <a:t>associazioni sportive dilettantistiche</a:t>
            </a:r>
            <a:r>
              <a:rPr lang="it-IT" sz="2600" u="sng" dirty="0">
                <a:solidFill>
                  <a:srgbClr val="0070C0"/>
                </a:solidFill>
              </a:rPr>
              <a:t> e gli altri soggetti che hanno esercitato l’</a:t>
            </a:r>
            <a:r>
              <a:rPr lang="it-IT" sz="2600" b="1" u="sng" dirty="0">
                <a:solidFill>
                  <a:srgbClr val="0070C0"/>
                </a:solidFill>
              </a:rPr>
              <a:t>opzione</a:t>
            </a:r>
            <a:r>
              <a:rPr lang="it-IT" sz="2600" u="sng" dirty="0">
                <a:solidFill>
                  <a:srgbClr val="0070C0"/>
                </a:solidFill>
              </a:rPr>
              <a:t> per il </a:t>
            </a:r>
            <a:r>
              <a:rPr lang="it-IT" sz="2600" b="1" u="sng" dirty="0">
                <a:solidFill>
                  <a:srgbClr val="0070C0"/>
                </a:solidFill>
              </a:rPr>
              <a:t>regime</a:t>
            </a:r>
            <a:r>
              <a:rPr lang="it-IT" sz="2600" u="sng" dirty="0">
                <a:solidFill>
                  <a:srgbClr val="0070C0"/>
                </a:solidFill>
              </a:rPr>
              <a:t> di cui agli artt. </a:t>
            </a:r>
            <a:r>
              <a:rPr lang="it-IT" sz="2600" dirty="0">
                <a:solidFill>
                  <a:srgbClr val="0070C0"/>
                </a:solidFill>
                <a:hlinkClick r:id="rId2" action="ppaction://hlinkfile"/>
              </a:rPr>
              <a:t>1 e 2, L. 398/1991</a:t>
            </a:r>
            <a:r>
              <a:rPr lang="it-IT" sz="2600" dirty="0">
                <a:solidFill>
                  <a:srgbClr val="0070C0"/>
                </a:solidFill>
              </a:rPr>
              <a:t> che non hanno conseguito proventi superiori a € 65.000 dall’esercizio di attività commerciali nel periodo d’imposta precedente.</a:t>
            </a:r>
          </a:p>
          <a:p>
            <a:pPr marL="0" algn="just">
              <a:buNone/>
            </a:pPr>
            <a:r>
              <a:rPr lang="it-IT" sz="2600" b="1" dirty="0">
                <a:solidFill>
                  <a:srgbClr val="0070C0"/>
                </a:solidFill>
              </a:rPr>
              <a:t>Non possono</a:t>
            </a:r>
            <a:r>
              <a:rPr lang="it-IT" sz="2600" dirty="0">
                <a:solidFill>
                  <a:srgbClr val="0070C0"/>
                </a:solidFill>
              </a:rPr>
              <a:t> inoltre emettere fattura in formato elettronico </a:t>
            </a:r>
            <a:r>
              <a:rPr lang="it-IT" sz="2600" u="sng" dirty="0">
                <a:solidFill>
                  <a:srgbClr val="0070C0"/>
                </a:solidFill>
              </a:rPr>
              <a:t>i soggetti tenuti all’</a:t>
            </a:r>
            <a:r>
              <a:rPr lang="it-IT" sz="2600" b="1" u="sng" dirty="0">
                <a:solidFill>
                  <a:srgbClr val="0070C0"/>
                </a:solidFill>
              </a:rPr>
              <a:t>invio</a:t>
            </a:r>
            <a:r>
              <a:rPr lang="it-IT" sz="2600" u="sng" dirty="0">
                <a:solidFill>
                  <a:srgbClr val="0070C0"/>
                </a:solidFill>
              </a:rPr>
              <a:t> dei </a:t>
            </a:r>
            <a:r>
              <a:rPr lang="it-IT" sz="2600" b="1" u="sng" dirty="0">
                <a:solidFill>
                  <a:srgbClr val="0070C0"/>
                </a:solidFill>
              </a:rPr>
              <a:t>dati</a:t>
            </a:r>
            <a:r>
              <a:rPr lang="it-IT" sz="2600" u="sng" dirty="0">
                <a:solidFill>
                  <a:srgbClr val="0070C0"/>
                </a:solidFill>
              </a:rPr>
              <a:t> al </a:t>
            </a:r>
            <a:r>
              <a:rPr lang="it-IT" sz="2600" b="1" u="sng" dirty="0">
                <a:solidFill>
                  <a:srgbClr val="0070C0"/>
                </a:solidFill>
              </a:rPr>
              <a:t>Sistema tessera sanitaria</a:t>
            </a:r>
            <a:r>
              <a:rPr lang="it-IT" sz="2600" u="sng" dirty="0">
                <a:solidFill>
                  <a:srgbClr val="0070C0"/>
                </a:solidFill>
              </a:rPr>
              <a:t>, con riferimento alle sole fatture i cui dati sono da inviare a detto Sistema.</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31</a:t>
            </a:fld>
            <a:endParaRPr lang="it-IT"/>
          </a:p>
        </p:txBody>
      </p:sp>
      <p:pic>
        <p:nvPicPr>
          <p:cNvPr id="7" name="Immagine 6" descr="Risultati immagini per ordine commercialisti salerno">
            <a:extLst>
              <a:ext uri="{FF2B5EF4-FFF2-40B4-BE49-F238E27FC236}">
                <a16:creationId xmlns:a16="http://schemas.microsoft.com/office/drawing/2014/main" id="{C2A3538A-0BA0-4BEA-8DB6-D395FAF36781}"/>
              </a:ext>
            </a:extLst>
          </p:cNvPr>
          <p:cNvPicPr/>
          <p:nvPr/>
        </p:nvPicPr>
        <p:blipFill>
          <a:blip r:embed="rId3" cstate="print"/>
          <a:srcRect/>
          <a:stretch>
            <a:fillRect/>
          </a:stretch>
        </p:blipFill>
        <p:spPr bwMode="auto">
          <a:xfrm>
            <a:off x="179512" y="183216"/>
            <a:ext cx="2736800" cy="586911"/>
          </a:xfrm>
          <a:prstGeom prst="rect">
            <a:avLst/>
          </a:prstGeom>
          <a:noFill/>
          <a:ln w="9525">
            <a:noFill/>
            <a:miter lim="800000"/>
            <a:headEnd/>
            <a:tailEnd/>
          </a:ln>
        </p:spPr>
      </p:pic>
    </p:spTree>
    <p:extLst>
      <p:ext uri="{BB962C8B-B14F-4D97-AF65-F5344CB8AC3E}">
        <p14:creationId xmlns:p14="http://schemas.microsoft.com/office/powerpoint/2010/main" val="1269924043"/>
      </p:ext>
    </p:extLst>
  </p:cSld>
  <p:clrMapOvr>
    <a:masterClrMapping/>
  </p:clrMapOvr>
  <p:transition>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a:spLocks noGrp="1"/>
          </p:cNvSpPr>
          <p:nvPr>
            <p:ph type="title"/>
          </p:nvPr>
        </p:nvSpPr>
        <p:spPr bwMode="auto">
          <a:xfrm>
            <a:off x="1475656" y="908720"/>
            <a:ext cx="7211144" cy="322662"/>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it-IT" sz="2000" b="1" dirty="0">
                <a:solidFill>
                  <a:srgbClr val="0070C0"/>
                </a:solidFill>
              </a:rPr>
              <a:t>FE NOVITA’ DA LEGGE </a:t>
            </a:r>
            <a:r>
              <a:rPr lang="it-IT" sz="2000" b="1" dirty="0" err="1">
                <a:solidFill>
                  <a:srgbClr val="0070C0"/>
                </a:solidFill>
              </a:rPr>
              <a:t>DI</a:t>
            </a:r>
            <a:r>
              <a:rPr lang="it-IT" sz="2000" b="1" dirty="0">
                <a:solidFill>
                  <a:srgbClr val="0070C0"/>
                </a:solidFill>
              </a:rPr>
              <a:t> BILANCIO 2019  E DECRETO N. 119 COLLEGATO</a:t>
            </a:r>
          </a:p>
        </p:txBody>
      </p:sp>
      <p:sp>
        <p:nvSpPr>
          <p:cNvPr id="5" name="Titolo 1"/>
          <p:cNvSpPr>
            <a:spLocks noGrp="1"/>
          </p:cNvSpPr>
          <p:nvPr>
            <p:ph idx="1"/>
          </p:nvPr>
        </p:nvSpPr>
        <p:spPr bwMode="auto">
          <a:xfrm>
            <a:off x="179512" y="1628800"/>
            <a:ext cx="8784976" cy="4176464"/>
          </a:xfrm>
          <a:noFill/>
          <a:ln>
            <a:miter lim="800000"/>
            <a:headEnd/>
            <a:tailEnd/>
          </a:ln>
        </p:spPr>
        <p:txBody>
          <a:bodyPr vert="horz" wrap="square" lIns="91440" tIns="45720" rIns="91440" bIns="45720" numCol="1" anchor="t" anchorCtr="0" compatLnSpc="1">
            <a:prstTxWarp prst="textNoShape">
              <a:avLst/>
            </a:prstTxWarp>
            <a:noAutofit/>
          </a:bodyPr>
          <a:lstStyle/>
          <a:p>
            <a:pPr marL="0" algn="just">
              <a:buNone/>
            </a:pPr>
            <a:r>
              <a:rPr lang="it-IT" sz="2800" dirty="0">
                <a:solidFill>
                  <a:srgbClr val="0070C0"/>
                </a:solidFill>
              </a:rPr>
              <a:t>Bisogna anche sottolineare </a:t>
            </a:r>
            <a:r>
              <a:rPr lang="it-IT" dirty="0">
                <a:solidFill>
                  <a:srgbClr val="0070C0"/>
                </a:solidFill>
              </a:rPr>
              <a:t>ch</a:t>
            </a:r>
            <a:r>
              <a:rPr lang="it-IT" sz="2800" dirty="0">
                <a:solidFill>
                  <a:srgbClr val="0070C0"/>
                </a:solidFill>
              </a:rPr>
              <a:t>e, sulla spinta delle novità in tema di fatturazione elettronica, </a:t>
            </a:r>
            <a:r>
              <a:rPr lang="it-IT" sz="2800" b="1" dirty="0">
                <a:solidFill>
                  <a:srgbClr val="0070C0"/>
                </a:solidFill>
              </a:rPr>
              <a:t>sono state introdotte modifiche significative anche </a:t>
            </a:r>
            <a:r>
              <a:rPr lang="it-IT" sz="2800" dirty="0">
                <a:solidFill>
                  <a:srgbClr val="0070C0"/>
                </a:solidFill>
              </a:rPr>
              <a:t>al </a:t>
            </a:r>
            <a:r>
              <a:rPr lang="it-IT" sz="2800" dirty="0">
                <a:solidFill>
                  <a:srgbClr val="0070C0"/>
                </a:solidFill>
                <a:hlinkClick r:id="rId2"/>
              </a:rPr>
              <a:t>D.P.R. 633/1972</a:t>
            </a:r>
            <a:r>
              <a:rPr lang="it-IT" sz="2800" dirty="0">
                <a:solidFill>
                  <a:srgbClr val="0070C0"/>
                </a:solidFill>
              </a:rPr>
              <a:t>, tra le quali la possibilità di:</a:t>
            </a:r>
          </a:p>
          <a:p>
            <a:pPr marL="0" algn="just">
              <a:buFontTx/>
              <a:buChar char="-"/>
            </a:pPr>
            <a:r>
              <a:rPr lang="it-IT" sz="2800" b="1" dirty="0">
                <a:solidFill>
                  <a:srgbClr val="0070C0"/>
                </a:solidFill>
              </a:rPr>
              <a:t>emettere</a:t>
            </a:r>
            <a:r>
              <a:rPr lang="it-IT" sz="2800" dirty="0">
                <a:solidFill>
                  <a:srgbClr val="0070C0"/>
                </a:solidFill>
              </a:rPr>
              <a:t> le </a:t>
            </a:r>
            <a:r>
              <a:rPr lang="it-IT" sz="2800" b="1" dirty="0">
                <a:solidFill>
                  <a:srgbClr val="0070C0"/>
                </a:solidFill>
              </a:rPr>
              <a:t>fatture</a:t>
            </a:r>
            <a:r>
              <a:rPr lang="it-IT" sz="2800" dirty="0">
                <a:solidFill>
                  <a:srgbClr val="0070C0"/>
                </a:solidFill>
              </a:rPr>
              <a:t> </a:t>
            </a:r>
            <a:r>
              <a:rPr lang="it-IT" sz="2800" b="1" dirty="0">
                <a:solidFill>
                  <a:srgbClr val="0070C0"/>
                </a:solidFill>
              </a:rPr>
              <a:t>entro 10 giorni</a:t>
            </a:r>
            <a:r>
              <a:rPr lang="it-IT" sz="2800" dirty="0">
                <a:solidFill>
                  <a:srgbClr val="0070C0"/>
                </a:solidFill>
              </a:rPr>
              <a:t> dal momento di </a:t>
            </a:r>
            <a:r>
              <a:rPr lang="it-IT" sz="2800" b="1" dirty="0">
                <a:solidFill>
                  <a:srgbClr val="0070C0"/>
                </a:solidFill>
              </a:rPr>
              <a:t>effettuazione</a:t>
            </a:r>
            <a:r>
              <a:rPr lang="it-IT" sz="2800" dirty="0">
                <a:solidFill>
                  <a:srgbClr val="0070C0"/>
                </a:solidFill>
              </a:rPr>
              <a:t> dell’</a:t>
            </a:r>
            <a:r>
              <a:rPr lang="it-IT" sz="2800" b="1" dirty="0">
                <a:solidFill>
                  <a:srgbClr val="0070C0"/>
                </a:solidFill>
              </a:rPr>
              <a:t>operazione</a:t>
            </a:r>
            <a:r>
              <a:rPr lang="it-IT" sz="2800" dirty="0">
                <a:solidFill>
                  <a:srgbClr val="0070C0"/>
                </a:solidFill>
              </a:rPr>
              <a:t> ai fini Iva;</a:t>
            </a:r>
          </a:p>
          <a:p>
            <a:pPr marL="0" algn="just">
              <a:buFontTx/>
              <a:buChar char="-"/>
            </a:pPr>
            <a:r>
              <a:rPr lang="it-IT" sz="2800" dirty="0">
                <a:solidFill>
                  <a:srgbClr val="0070C0"/>
                </a:solidFill>
              </a:rPr>
              <a:t>la facoltà di </a:t>
            </a:r>
            <a:r>
              <a:rPr lang="it-IT" sz="2800" b="1" dirty="0">
                <a:solidFill>
                  <a:srgbClr val="0070C0"/>
                </a:solidFill>
              </a:rPr>
              <a:t>registrare</a:t>
            </a:r>
            <a:r>
              <a:rPr lang="it-IT" sz="2800" dirty="0">
                <a:solidFill>
                  <a:srgbClr val="0070C0"/>
                </a:solidFill>
              </a:rPr>
              <a:t> le fatture emesse entro il </a:t>
            </a:r>
            <a:r>
              <a:rPr lang="it-IT" sz="2800" b="1" dirty="0">
                <a:solidFill>
                  <a:srgbClr val="0070C0"/>
                </a:solidFill>
              </a:rPr>
              <a:t>giorno 15</a:t>
            </a:r>
            <a:r>
              <a:rPr lang="it-IT" sz="2800" dirty="0">
                <a:solidFill>
                  <a:srgbClr val="0070C0"/>
                </a:solidFill>
              </a:rPr>
              <a:t> del </a:t>
            </a:r>
            <a:r>
              <a:rPr lang="it-IT" sz="2800" b="1" dirty="0">
                <a:solidFill>
                  <a:srgbClr val="0070C0"/>
                </a:solidFill>
              </a:rPr>
              <a:t>mese successivo</a:t>
            </a:r>
            <a:r>
              <a:rPr lang="it-IT" sz="2800" dirty="0">
                <a:solidFill>
                  <a:srgbClr val="0070C0"/>
                </a:solidFill>
              </a:rPr>
              <a:t> a quello di effettuazione dell’operazione.</a:t>
            </a:r>
          </a:p>
          <a:p>
            <a:pPr marL="0" algn="just">
              <a:buNone/>
            </a:pPr>
            <a:endParaRPr lang="it-IT" sz="2800" dirty="0">
              <a:solidFill>
                <a:srgbClr val="0070C0"/>
              </a:solidFill>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32</a:t>
            </a:fld>
            <a:endParaRPr lang="it-IT"/>
          </a:p>
        </p:txBody>
      </p:sp>
      <p:pic>
        <p:nvPicPr>
          <p:cNvPr id="8" name="Immagine 7" descr="Risultati immagini per ordine commercialisti salerno">
            <a:extLst>
              <a:ext uri="{FF2B5EF4-FFF2-40B4-BE49-F238E27FC236}">
                <a16:creationId xmlns:a16="http://schemas.microsoft.com/office/drawing/2014/main" id="{E9A2FF5B-F6A1-488F-94B3-50C1B6020788}"/>
              </a:ext>
            </a:extLst>
          </p:cNvPr>
          <p:cNvPicPr/>
          <p:nvPr/>
        </p:nvPicPr>
        <p:blipFill>
          <a:blip r:embed="rId3" cstate="print"/>
          <a:srcRect/>
          <a:stretch>
            <a:fillRect/>
          </a:stretch>
        </p:blipFill>
        <p:spPr bwMode="auto">
          <a:xfrm>
            <a:off x="323528" y="188640"/>
            <a:ext cx="1793826" cy="491655"/>
          </a:xfrm>
          <a:prstGeom prst="rect">
            <a:avLst/>
          </a:prstGeom>
          <a:noFill/>
          <a:ln w="9525">
            <a:noFill/>
            <a:miter lim="800000"/>
            <a:headEnd/>
            <a:tailEnd/>
          </a:ln>
        </p:spPr>
      </p:pic>
    </p:spTree>
    <p:extLst>
      <p:ext uri="{BB962C8B-B14F-4D97-AF65-F5344CB8AC3E}">
        <p14:creationId xmlns:p14="http://schemas.microsoft.com/office/powerpoint/2010/main" val="2157477751"/>
      </p:ext>
    </p:extLst>
  </p:cSld>
  <p:clrMapOvr>
    <a:masterClrMapping/>
  </p:clrMapOvr>
  <p:transition>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a:spLocks noGrp="1"/>
          </p:cNvSpPr>
          <p:nvPr>
            <p:ph type="title"/>
          </p:nvPr>
        </p:nvSpPr>
        <p:spPr bwMode="auto">
          <a:xfrm>
            <a:off x="2129346" y="947325"/>
            <a:ext cx="6694145" cy="586911"/>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it-IT" sz="2000" b="1" dirty="0">
                <a:solidFill>
                  <a:srgbClr val="0070C0"/>
                </a:solidFill>
              </a:rPr>
              <a:t>FE NOVITA’ DA LEGGE </a:t>
            </a:r>
            <a:r>
              <a:rPr lang="it-IT" sz="2000" b="1" dirty="0" err="1">
                <a:solidFill>
                  <a:srgbClr val="0070C0"/>
                </a:solidFill>
              </a:rPr>
              <a:t>DI</a:t>
            </a:r>
            <a:r>
              <a:rPr lang="it-IT" sz="2000" b="1" dirty="0">
                <a:solidFill>
                  <a:srgbClr val="0070C0"/>
                </a:solidFill>
              </a:rPr>
              <a:t> BILANCIO 2019  E DECRETO N. 119 COLLEGATO</a:t>
            </a:r>
          </a:p>
        </p:txBody>
      </p:sp>
      <p:sp>
        <p:nvSpPr>
          <p:cNvPr id="5" name="Titolo 1"/>
          <p:cNvSpPr>
            <a:spLocks noGrp="1"/>
          </p:cNvSpPr>
          <p:nvPr>
            <p:ph idx="1"/>
          </p:nvPr>
        </p:nvSpPr>
        <p:spPr bwMode="auto">
          <a:xfrm>
            <a:off x="179512" y="1628800"/>
            <a:ext cx="8784976" cy="4176464"/>
          </a:xfrm>
          <a:noFill/>
          <a:ln>
            <a:miter lim="800000"/>
            <a:headEnd/>
            <a:tailEnd/>
          </a:ln>
        </p:spPr>
        <p:txBody>
          <a:bodyPr vert="horz" wrap="square" lIns="91440" tIns="45720" rIns="91440" bIns="45720" numCol="1" anchor="t" anchorCtr="0" compatLnSpc="1">
            <a:prstTxWarp prst="textNoShape">
              <a:avLst/>
            </a:prstTxWarp>
            <a:noAutofit/>
          </a:bodyPr>
          <a:lstStyle/>
          <a:p>
            <a:pPr marL="0" algn="just">
              <a:buNone/>
            </a:pPr>
            <a:r>
              <a:rPr lang="it-IT" sz="2800" dirty="0">
                <a:solidFill>
                  <a:srgbClr val="0070C0"/>
                </a:solidFill>
              </a:rPr>
              <a:t>Ulteriore  novità è costituita poi da:</a:t>
            </a:r>
          </a:p>
          <a:p>
            <a:pPr marL="0" algn="just">
              <a:buFontTx/>
              <a:buChar char="-"/>
            </a:pPr>
            <a:r>
              <a:rPr lang="it-IT" sz="2800" u="sng" dirty="0">
                <a:solidFill>
                  <a:srgbClr val="0070C0"/>
                </a:solidFill>
              </a:rPr>
              <a:t>possibilità di computare </a:t>
            </a:r>
            <a:r>
              <a:rPr lang="it-IT" sz="2800" b="1" u="sng" dirty="0">
                <a:solidFill>
                  <a:srgbClr val="0070C0"/>
                </a:solidFill>
              </a:rPr>
              <a:t>in</a:t>
            </a:r>
            <a:r>
              <a:rPr lang="it-IT" sz="2800" u="sng" dirty="0">
                <a:solidFill>
                  <a:srgbClr val="0070C0"/>
                </a:solidFill>
              </a:rPr>
              <a:t> </a:t>
            </a:r>
            <a:r>
              <a:rPr lang="it-IT" sz="2800" b="1" u="sng" dirty="0">
                <a:solidFill>
                  <a:srgbClr val="0070C0"/>
                </a:solidFill>
              </a:rPr>
              <a:t>detrazione</a:t>
            </a:r>
            <a:r>
              <a:rPr lang="it-IT" sz="2800" dirty="0">
                <a:solidFill>
                  <a:srgbClr val="0070C0"/>
                </a:solidFill>
              </a:rPr>
              <a:t>, nella prima liquidazione utile, </a:t>
            </a:r>
            <a:r>
              <a:rPr lang="it-IT" sz="2800" u="sng" dirty="0">
                <a:solidFill>
                  <a:srgbClr val="0070C0"/>
                </a:solidFill>
              </a:rPr>
              <a:t>l’imposta emergente dai documenti di acquisto </a:t>
            </a:r>
            <a:r>
              <a:rPr lang="it-IT" sz="2800" b="1" u="sng" dirty="0">
                <a:solidFill>
                  <a:srgbClr val="0070C0"/>
                </a:solidFill>
              </a:rPr>
              <a:t>ricevuti</a:t>
            </a:r>
            <a:r>
              <a:rPr lang="it-IT" sz="2800" u="sng" dirty="0">
                <a:solidFill>
                  <a:srgbClr val="0070C0"/>
                </a:solidFill>
              </a:rPr>
              <a:t> e </a:t>
            </a:r>
            <a:r>
              <a:rPr lang="it-IT" sz="2800" b="1" u="sng" dirty="0">
                <a:solidFill>
                  <a:srgbClr val="0070C0"/>
                </a:solidFill>
              </a:rPr>
              <a:t>annotati</a:t>
            </a:r>
            <a:r>
              <a:rPr lang="it-IT" sz="2800" u="sng" dirty="0">
                <a:solidFill>
                  <a:srgbClr val="0070C0"/>
                </a:solidFill>
              </a:rPr>
              <a:t> </a:t>
            </a:r>
            <a:r>
              <a:rPr lang="it-IT" sz="2800" b="1" u="sng" dirty="0">
                <a:solidFill>
                  <a:srgbClr val="0070C0"/>
                </a:solidFill>
              </a:rPr>
              <a:t>entro</a:t>
            </a:r>
            <a:r>
              <a:rPr lang="it-IT" sz="2800" u="sng" dirty="0">
                <a:solidFill>
                  <a:srgbClr val="0070C0"/>
                </a:solidFill>
              </a:rPr>
              <a:t> il </a:t>
            </a:r>
            <a:r>
              <a:rPr lang="it-IT" sz="2800" b="1" u="sng" dirty="0">
                <a:solidFill>
                  <a:srgbClr val="0070C0"/>
                </a:solidFill>
              </a:rPr>
              <a:t>15</a:t>
            </a:r>
            <a:r>
              <a:rPr lang="it-IT" sz="2800" u="sng" dirty="0">
                <a:solidFill>
                  <a:srgbClr val="0070C0"/>
                </a:solidFill>
              </a:rPr>
              <a:t> del </a:t>
            </a:r>
            <a:r>
              <a:rPr lang="it-IT" sz="2800" b="1" u="sng" dirty="0">
                <a:solidFill>
                  <a:srgbClr val="0070C0"/>
                </a:solidFill>
              </a:rPr>
              <a:t>mese successivo</a:t>
            </a:r>
            <a:r>
              <a:rPr lang="it-IT" sz="2800" u="sng" dirty="0">
                <a:solidFill>
                  <a:srgbClr val="0070C0"/>
                </a:solidFill>
              </a:rPr>
              <a:t> a quello di effettuazione dell’operazione</a:t>
            </a:r>
            <a:r>
              <a:rPr lang="it-IT" sz="2800" dirty="0">
                <a:solidFill>
                  <a:srgbClr val="0070C0"/>
                </a:solidFill>
              </a:rPr>
              <a:t>.</a:t>
            </a:r>
          </a:p>
          <a:p>
            <a:pPr marL="0" algn="just">
              <a:buNone/>
            </a:pPr>
            <a:r>
              <a:rPr lang="it-IT" sz="2800" dirty="0">
                <a:solidFill>
                  <a:srgbClr val="0070C0"/>
                </a:solidFill>
              </a:rPr>
              <a:t>Va sempre sottolineato che è stata prevista la </a:t>
            </a:r>
            <a:r>
              <a:rPr lang="it-IT" sz="2800" b="1" dirty="0">
                <a:solidFill>
                  <a:srgbClr val="0070C0"/>
                </a:solidFill>
              </a:rPr>
              <a:t>disapplicazione</a:t>
            </a:r>
            <a:r>
              <a:rPr lang="it-IT" sz="2800" dirty="0">
                <a:solidFill>
                  <a:srgbClr val="0070C0"/>
                </a:solidFill>
              </a:rPr>
              <a:t> delle </a:t>
            </a:r>
            <a:r>
              <a:rPr lang="it-IT" sz="2800" b="1" dirty="0">
                <a:solidFill>
                  <a:srgbClr val="0070C0"/>
                </a:solidFill>
              </a:rPr>
              <a:t>sanzioni</a:t>
            </a:r>
            <a:r>
              <a:rPr lang="it-IT" sz="2800" dirty="0">
                <a:solidFill>
                  <a:srgbClr val="0070C0"/>
                </a:solidFill>
              </a:rPr>
              <a:t>, a determinate condizioni, nel </a:t>
            </a:r>
            <a:r>
              <a:rPr lang="it-IT" sz="2800" b="1" dirty="0">
                <a:solidFill>
                  <a:srgbClr val="0070C0"/>
                </a:solidFill>
              </a:rPr>
              <a:t>primo semestre</a:t>
            </a:r>
            <a:r>
              <a:rPr lang="it-IT" sz="2800" dirty="0">
                <a:solidFill>
                  <a:srgbClr val="0070C0"/>
                </a:solidFill>
              </a:rPr>
              <a:t> del </a:t>
            </a:r>
            <a:r>
              <a:rPr lang="it-IT" sz="2800" b="1" dirty="0">
                <a:solidFill>
                  <a:srgbClr val="0070C0"/>
                </a:solidFill>
              </a:rPr>
              <a:t>2019</a:t>
            </a:r>
            <a:r>
              <a:rPr lang="it-IT" sz="2800" dirty="0">
                <a:solidFill>
                  <a:srgbClr val="0070C0"/>
                </a:solidFill>
              </a:rPr>
              <a:t>, consentendo così di far fronte ai possibili ritardi di trasmissione conseguenti all’adozione dei sistemi informatici.</a:t>
            </a:r>
          </a:p>
          <a:p>
            <a:pPr marL="0" algn="just">
              <a:buNone/>
            </a:pPr>
            <a:endParaRPr lang="it-IT" sz="2800" dirty="0">
              <a:solidFill>
                <a:srgbClr val="0070C0"/>
              </a:solidFill>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33</a:t>
            </a:fld>
            <a:endParaRPr lang="it-IT"/>
          </a:p>
        </p:txBody>
      </p:sp>
      <p:pic>
        <p:nvPicPr>
          <p:cNvPr id="7" name="Immagine 6" descr="Risultati immagini per ordine commercialisti salerno">
            <a:extLst>
              <a:ext uri="{FF2B5EF4-FFF2-40B4-BE49-F238E27FC236}">
                <a16:creationId xmlns:a16="http://schemas.microsoft.com/office/drawing/2014/main" id="{1FEB4D04-F319-4C30-B27F-A0E023F87184}"/>
              </a:ext>
            </a:extLst>
          </p:cNvPr>
          <p:cNvPicPr/>
          <p:nvPr/>
        </p:nvPicPr>
        <p:blipFill>
          <a:blip r:embed="rId2" cstate="print"/>
          <a:srcRect/>
          <a:stretch>
            <a:fillRect/>
          </a:stretch>
        </p:blipFill>
        <p:spPr bwMode="auto">
          <a:xfrm>
            <a:off x="182111" y="360414"/>
            <a:ext cx="1935832" cy="586911"/>
          </a:xfrm>
          <a:prstGeom prst="rect">
            <a:avLst/>
          </a:prstGeom>
          <a:noFill/>
          <a:ln w="9525">
            <a:noFill/>
            <a:miter lim="800000"/>
            <a:headEnd/>
            <a:tailEnd/>
          </a:ln>
        </p:spPr>
      </p:pic>
    </p:spTree>
    <p:extLst>
      <p:ext uri="{BB962C8B-B14F-4D97-AF65-F5344CB8AC3E}">
        <p14:creationId xmlns:p14="http://schemas.microsoft.com/office/powerpoint/2010/main" val="1179972783"/>
      </p:ext>
    </p:extLst>
  </p:cSld>
  <p:clrMapOvr>
    <a:masterClrMapping/>
  </p:clrMapOvr>
  <p:transition>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a:spLocks noGrp="1"/>
          </p:cNvSpPr>
          <p:nvPr>
            <p:ph type="title"/>
          </p:nvPr>
        </p:nvSpPr>
        <p:spPr bwMode="auto">
          <a:xfrm>
            <a:off x="1763688" y="759618"/>
            <a:ext cx="7056784" cy="365125"/>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it-IT" sz="2000" b="1" dirty="0">
                <a:solidFill>
                  <a:srgbClr val="0070C0"/>
                </a:solidFill>
              </a:rPr>
              <a:t>FE NOVITA’ DA LEGGE </a:t>
            </a:r>
            <a:r>
              <a:rPr lang="it-IT" sz="2000" b="1" dirty="0" err="1">
                <a:solidFill>
                  <a:srgbClr val="0070C0"/>
                </a:solidFill>
              </a:rPr>
              <a:t>DI</a:t>
            </a:r>
            <a:r>
              <a:rPr lang="it-IT" sz="2000" b="1" dirty="0">
                <a:solidFill>
                  <a:srgbClr val="0070C0"/>
                </a:solidFill>
              </a:rPr>
              <a:t> BILANCIO 2019  E DECRETO N. 119 COLLEGATO</a:t>
            </a:r>
          </a:p>
        </p:txBody>
      </p:sp>
      <p:pic>
        <p:nvPicPr>
          <p:cNvPr id="1026" name="Picture 2"/>
          <p:cNvPicPr>
            <a:picLocks noGrp="1" noChangeAspect="1" noChangeArrowheads="1"/>
          </p:cNvPicPr>
          <p:nvPr>
            <p:ph idx="1"/>
          </p:nvPr>
        </p:nvPicPr>
        <p:blipFill>
          <a:blip r:embed="rId2" cstate="print"/>
          <a:stretch>
            <a:fillRect/>
          </a:stretch>
        </p:blipFill>
        <p:spPr bwMode="auto">
          <a:xfrm>
            <a:off x="628650" y="1851268"/>
            <a:ext cx="7886700" cy="4300051"/>
          </a:xfrm>
          <a:prstGeom prst="rect">
            <a:avLst/>
          </a:prstGeom>
          <a:noFill/>
          <a:ln w="9525">
            <a:noFill/>
            <a:miter lim="800000"/>
            <a:headEnd/>
            <a:tailEnd/>
          </a:ln>
        </p:spPr>
      </p:pic>
      <p:sp>
        <p:nvSpPr>
          <p:cNvPr id="4" name="Segnaposto numero diapositiva 3"/>
          <p:cNvSpPr>
            <a:spLocks noGrp="1"/>
          </p:cNvSpPr>
          <p:nvPr>
            <p:ph type="sldNum" sz="quarter" idx="12"/>
          </p:nvPr>
        </p:nvSpPr>
        <p:spPr/>
        <p:txBody>
          <a:bodyPr/>
          <a:lstStyle/>
          <a:p>
            <a:fld id="{A6751A3D-E928-4BDE-AA00-E17DCB52BF79}" type="slidenum">
              <a:rPr lang="it-IT" smtClean="0"/>
              <a:pPr/>
              <a:t>34</a:t>
            </a:fld>
            <a:endParaRPr lang="it-IT"/>
          </a:p>
        </p:txBody>
      </p:sp>
      <p:pic>
        <p:nvPicPr>
          <p:cNvPr id="8" name="Immagine 7" descr="Risultati immagini per ordine commercialisti salerno">
            <a:extLst>
              <a:ext uri="{FF2B5EF4-FFF2-40B4-BE49-F238E27FC236}">
                <a16:creationId xmlns:a16="http://schemas.microsoft.com/office/drawing/2014/main" id="{39E0ACB2-5D50-4FD7-BB9C-D8D1514200B3}"/>
              </a:ext>
            </a:extLst>
          </p:cNvPr>
          <p:cNvPicPr/>
          <p:nvPr/>
        </p:nvPicPr>
        <p:blipFill>
          <a:blip r:embed="rId3" cstate="print"/>
          <a:srcRect/>
          <a:stretch>
            <a:fillRect/>
          </a:stretch>
        </p:blipFill>
        <p:spPr bwMode="auto">
          <a:xfrm>
            <a:off x="331912" y="335194"/>
            <a:ext cx="1719808" cy="586911"/>
          </a:xfrm>
          <a:prstGeom prst="rect">
            <a:avLst/>
          </a:prstGeom>
          <a:noFill/>
          <a:ln w="9525">
            <a:noFill/>
            <a:miter lim="800000"/>
            <a:headEnd/>
            <a:tailEnd/>
          </a:ln>
        </p:spPr>
      </p:pic>
    </p:spTree>
    <p:extLst>
      <p:ext uri="{BB962C8B-B14F-4D97-AF65-F5344CB8AC3E}">
        <p14:creationId xmlns:p14="http://schemas.microsoft.com/office/powerpoint/2010/main" val="1604291637"/>
      </p:ext>
    </p:extLst>
  </p:cSld>
  <p:clrMapOvr>
    <a:masterClrMapping/>
  </p:clrMapOvr>
  <p:transition>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a:spLocks noGrp="1"/>
          </p:cNvSpPr>
          <p:nvPr>
            <p:ph type="title"/>
          </p:nvPr>
        </p:nvSpPr>
        <p:spPr bwMode="auto">
          <a:xfrm>
            <a:off x="1447562" y="860424"/>
            <a:ext cx="7696438" cy="480343"/>
          </a:xfrm>
          <a:noFill/>
          <a:ln>
            <a:miter lim="800000"/>
            <a:headEnd/>
            <a:tailEnd/>
          </a:ln>
        </p:spPr>
        <p:txBody>
          <a:bodyPr vert="horz" wrap="square" lIns="91440" tIns="45720" rIns="91440" bIns="45720" numCol="1" anchor="t" anchorCtr="0" compatLnSpc="1">
            <a:prstTxWarp prst="textNoShape">
              <a:avLst/>
            </a:prstTxWarp>
            <a:normAutofit/>
          </a:bodyPr>
          <a:lstStyle/>
          <a:p>
            <a:r>
              <a:rPr lang="it-IT" sz="2000" b="1" dirty="0">
                <a:solidFill>
                  <a:srgbClr val="0070C0"/>
                </a:solidFill>
              </a:rPr>
              <a:t>FE NOVITA’ DA LEGGE </a:t>
            </a:r>
            <a:r>
              <a:rPr lang="it-IT" sz="2000" b="1" dirty="0" err="1">
                <a:solidFill>
                  <a:srgbClr val="0070C0"/>
                </a:solidFill>
              </a:rPr>
              <a:t>DI</a:t>
            </a:r>
            <a:r>
              <a:rPr lang="it-IT" sz="2000" b="1" dirty="0">
                <a:solidFill>
                  <a:srgbClr val="0070C0"/>
                </a:solidFill>
              </a:rPr>
              <a:t> BILANCIO 2019  E DECRETO N. 119 COLLEGATO</a:t>
            </a:r>
          </a:p>
        </p:txBody>
      </p:sp>
      <p:pic>
        <p:nvPicPr>
          <p:cNvPr id="2050" name="Picture 2"/>
          <p:cNvPicPr>
            <a:picLocks noGrp="1" noChangeAspect="1" noChangeArrowheads="1"/>
          </p:cNvPicPr>
          <p:nvPr>
            <p:ph idx="1"/>
          </p:nvPr>
        </p:nvPicPr>
        <p:blipFill>
          <a:blip r:embed="rId2" cstate="print"/>
          <a:stretch>
            <a:fillRect/>
          </a:stretch>
        </p:blipFill>
        <p:spPr bwMode="auto">
          <a:xfrm>
            <a:off x="611560" y="1340767"/>
            <a:ext cx="7696438" cy="4836196"/>
          </a:xfrm>
          <a:prstGeom prst="rect">
            <a:avLst/>
          </a:prstGeom>
          <a:noFill/>
          <a:ln w="9525">
            <a:noFill/>
            <a:miter lim="800000"/>
            <a:headEnd/>
            <a:tailEnd/>
          </a:ln>
        </p:spPr>
      </p:pic>
      <p:sp>
        <p:nvSpPr>
          <p:cNvPr id="4" name="Segnaposto numero diapositiva 3"/>
          <p:cNvSpPr>
            <a:spLocks noGrp="1"/>
          </p:cNvSpPr>
          <p:nvPr>
            <p:ph type="sldNum" sz="quarter" idx="12"/>
          </p:nvPr>
        </p:nvSpPr>
        <p:spPr/>
        <p:txBody>
          <a:bodyPr/>
          <a:lstStyle/>
          <a:p>
            <a:fld id="{A6751A3D-E928-4BDE-AA00-E17DCB52BF79}" type="slidenum">
              <a:rPr lang="it-IT" smtClean="0"/>
              <a:pPr/>
              <a:t>35</a:t>
            </a:fld>
            <a:endParaRPr lang="it-IT"/>
          </a:p>
        </p:txBody>
      </p:sp>
      <p:pic>
        <p:nvPicPr>
          <p:cNvPr id="8" name="Immagine 7" descr="Risultati immagini per ordine commercialisti salerno">
            <a:extLst>
              <a:ext uri="{FF2B5EF4-FFF2-40B4-BE49-F238E27FC236}">
                <a16:creationId xmlns:a16="http://schemas.microsoft.com/office/drawing/2014/main" id="{3EE6B7B7-0109-492C-A602-0E0B6F2F97EC}"/>
              </a:ext>
            </a:extLst>
          </p:cNvPr>
          <p:cNvPicPr/>
          <p:nvPr/>
        </p:nvPicPr>
        <p:blipFill>
          <a:blip r:embed="rId3" cstate="print"/>
          <a:srcRect/>
          <a:stretch>
            <a:fillRect/>
          </a:stretch>
        </p:blipFill>
        <p:spPr bwMode="auto">
          <a:xfrm>
            <a:off x="331912" y="335195"/>
            <a:ext cx="2736800" cy="345841"/>
          </a:xfrm>
          <a:prstGeom prst="rect">
            <a:avLst/>
          </a:prstGeom>
          <a:noFill/>
          <a:ln w="9525">
            <a:noFill/>
            <a:miter lim="800000"/>
            <a:headEnd/>
            <a:tailEnd/>
          </a:ln>
        </p:spPr>
      </p:pic>
    </p:spTree>
    <p:extLst>
      <p:ext uri="{BB962C8B-B14F-4D97-AF65-F5344CB8AC3E}">
        <p14:creationId xmlns:p14="http://schemas.microsoft.com/office/powerpoint/2010/main" val="2804474126"/>
      </p:ext>
    </p:extLst>
  </p:cSld>
  <p:clrMapOvr>
    <a:masterClrMapping/>
  </p:clrMapOvr>
  <p:transition>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a:spLocks noGrp="1"/>
          </p:cNvSpPr>
          <p:nvPr>
            <p:ph type="title"/>
          </p:nvPr>
        </p:nvSpPr>
        <p:spPr bwMode="auto">
          <a:xfrm>
            <a:off x="1475656" y="912814"/>
            <a:ext cx="7668344" cy="355946"/>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it-IT" sz="2000" b="1" dirty="0">
                <a:solidFill>
                  <a:srgbClr val="0070C0"/>
                </a:solidFill>
              </a:rPr>
              <a:t>FE NOVITA’ DA LEGGE </a:t>
            </a:r>
            <a:r>
              <a:rPr lang="it-IT" sz="2000" b="1" dirty="0" err="1">
                <a:solidFill>
                  <a:srgbClr val="0070C0"/>
                </a:solidFill>
              </a:rPr>
              <a:t>DI</a:t>
            </a:r>
            <a:r>
              <a:rPr lang="it-IT" sz="2000" b="1" dirty="0">
                <a:solidFill>
                  <a:srgbClr val="0070C0"/>
                </a:solidFill>
              </a:rPr>
              <a:t> BILANCIO 2019  E DECRETO N. 119 COLLEGATO</a:t>
            </a:r>
          </a:p>
        </p:txBody>
      </p:sp>
      <p:pic>
        <p:nvPicPr>
          <p:cNvPr id="3075" name="Picture 3"/>
          <p:cNvPicPr>
            <a:picLocks noGrp="1" noChangeAspect="1" noChangeArrowheads="1"/>
          </p:cNvPicPr>
          <p:nvPr>
            <p:ph idx="1"/>
          </p:nvPr>
        </p:nvPicPr>
        <p:blipFill>
          <a:blip r:embed="rId2" cstate="print"/>
          <a:stretch>
            <a:fillRect/>
          </a:stretch>
        </p:blipFill>
        <p:spPr bwMode="auto">
          <a:xfrm>
            <a:off x="331912" y="3493974"/>
            <a:ext cx="8352928" cy="3422159"/>
          </a:xfrm>
          <a:prstGeom prst="rect">
            <a:avLst/>
          </a:prstGeom>
          <a:noFill/>
          <a:ln w="9525">
            <a:noFill/>
            <a:miter lim="800000"/>
            <a:headEnd/>
            <a:tailEnd/>
          </a:ln>
        </p:spPr>
      </p:pic>
      <p:sp>
        <p:nvSpPr>
          <p:cNvPr id="4" name="Segnaposto numero diapositiva 3"/>
          <p:cNvSpPr>
            <a:spLocks noGrp="1"/>
          </p:cNvSpPr>
          <p:nvPr>
            <p:ph type="sldNum" sz="quarter" idx="12"/>
          </p:nvPr>
        </p:nvSpPr>
        <p:spPr/>
        <p:txBody>
          <a:bodyPr/>
          <a:lstStyle/>
          <a:p>
            <a:fld id="{A6751A3D-E928-4BDE-AA00-E17DCB52BF79}" type="slidenum">
              <a:rPr lang="it-IT" smtClean="0"/>
              <a:pPr/>
              <a:t>36</a:t>
            </a:fld>
            <a:endParaRPr lang="it-IT"/>
          </a:p>
        </p:txBody>
      </p:sp>
      <p:pic>
        <p:nvPicPr>
          <p:cNvPr id="3074" name="Picture 2"/>
          <p:cNvPicPr>
            <a:picLocks noChangeAspect="1" noChangeArrowheads="1"/>
          </p:cNvPicPr>
          <p:nvPr/>
        </p:nvPicPr>
        <p:blipFill>
          <a:blip r:embed="rId3" cstate="print"/>
          <a:srcRect/>
          <a:stretch>
            <a:fillRect/>
          </a:stretch>
        </p:blipFill>
        <p:spPr bwMode="auto">
          <a:xfrm>
            <a:off x="331912" y="1499725"/>
            <a:ext cx="8416552" cy="2001283"/>
          </a:xfrm>
          <a:prstGeom prst="rect">
            <a:avLst/>
          </a:prstGeom>
          <a:noFill/>
          <a:ln w="9525">
            <a:noFill/>
            <a:miter lim="800000"/>
            <a:headEnd/>
            <a:tailEnd/>
          </a:ln>
        </p:spPr>
      </p:pic>
      <p:pic>
        <p:nvPicPr>
          <p:cNvPr id="8" name="Immagine 7" descr="Risultati immagini per ordine commercialisti salerno">
            <a:extLst>
              <a:ext uri="{FF2B5EF4-FFF2-40B4-BE49-F238E27FC236}">
                <a16:creationId xmlns:a16="http://schemas.microsoft.com/office/drawing/2014/main" id="{871E6A16-06D4-4C4A-94EC-8B9CD0470F49}"/>
              </a:ext>
            </a:extLst>
          </p:cNvPr>
          <p:cNvPicPr/>
          <p:nvPr/>
        </p:nvPicPr>
        <p:blipFill>
          <a:blip r:embed="rId4" cstate="print"/>
          <a:srcRect/>
          <a:stretch>
            <a:fillRect/>
          </a:stretch>
        </p:blipFill>
        <p:spPr bwMode="auto">
          <a:xfrm>
            <a:off x="331912" y="335194"/>
            <a:ext cx="2736800" cy="586911"/>
          </a:xfrm>
          <a:prstGeom prst="rect">
            <a:avLst/>
          </a:prstGeom>
          <a:noFill/>
          <a:ln w="9525">
            <a:noFill/>
            <a:miter lim="800000"/>
            <a:headEnd/>
            <a:tailEnd/>
          </a:ln>
        </p:spPr>
      </p:pic>
    </p:spTree>
    <p:extLst>
      <p:ext uri="{BB962C8B-B14F-4D97-AF65-F5344CB8AC3E}">
        <p14:creationId xmlns:p14="http://schemas.microsoft.com/office/powerpoint/2010/main" val="949562534"/>
      </p:ext>
    </p:extLst>
  </p:cSld>
  <p:clrMapOvr>
    <a:masterClrMapping/>
  </p:clrMapOvr>
  <p:transition>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a:spLocks noGrp="1"/>
          </p:cNvSpPr>
          <p:nvPr>
            <p:ph type="title"/>
          </p:nvPr>
        </p:nvSpPr>
        <p:spPr bwMode="auto">
          <a:xfrm>
            <a:off x="1259632" y="860424"/>
            <a:ext cx="7427168" cy="480343"/>
          </a:xfrm>
          <a:noFill/>
          <a:ln>
            <a:miter lim="800000"/>
            <a:headEnd/>
            <a:tailEnd/>
          </a:ln>
        </p:spPr>
        <p:txBody>
          <a:bodyPr vert="horz" wrap="square" lIns="91440" tIns="45720" rIns="91440" bIns="45720" numCol="1" anchor="t" anchorCtr="0" compatLnSpc="1">
            <a:prstTxWarp prst="textNoShape">
              <a:avLst/>
            </a:prstTxWarp>
            <a:normAutofit/>
          </a:bodyPr>
          <a:lstStyle/>
          <a:p>
            <a:r>
              <a:rPr lang="it-IT" sz="2000" b="1" dirty="0">
                <a:solidFill>
                  <a:srgbClr val="0070C0"/>
                </a:solidFill>
              </a:rPr>
              <a:t>FE NOVITA’ DA LEGGE </a:t>
            </a:r>
            <a:r>
              <a:rPr lang="it-IT" sz="2000" b="1" dirty="0" err="1">
                <a:solidFill>
                  <a:srgbClr val="0070C0"/>
                </a:solidFill>
              </a:rPr>
              <a:t>DI</a:t>
            </a:r>
            <a:r>
              <a:rPr lang="it-IT" sz="2000" b="1" dirty="0">
                <a:solidFill>
                  <a:srgbClr val="0070C0"/>
                </a:solidFill>
              </a:rPr>
              <a:t> BILANCIO 2019  E DECRETO N. 119 COLLEGATO</a:t>
            </a:r>
          </a:p>
        </p:txBody>
      </p:sp>
      <p:pic>
        <p:nvPicPr>
          <p:cNvPr id="4098" name="Picture 2"/>
          <p:cNvPicPr>
            <a:picLocks noGrp="1" noChangeAspect="1" noChangeArrowheads="1"/>
          </p:cNvPicPr>
          <p:nvPr>
            <p:ph idx="1"/>
          </p:nvPr>
        </p:nvPicPr>
        <p:blipFill>
          <a:blip r:embed="rId2" cstate="print"/>
          <a:stretch>
            <a:fillRect/>
          </a:stretch>
        </p:blipFill>
        <p:spPr bwMode="auto">
          <a:xfrm>
            <a:off x="776490" y="1825625"/>
            <a:ext cx="7738860" cy="4351338"/>
          </a:xfrm>
          <a:prstGeom prst="rect">
            <a:avLst/>
          </a:prstGeom>
          <a:noFill/>
          <a:ln w="9525">
            <a:noFill/>
            <a:miter lim="800000"/>
            <a:headEnd/>
            <a:tailEnd/>
          </a:ln>
        </p:spPr>
      </p:pic>
      <p:sp>
        <p:nvSpPr>
          <p:cNvPr id="4" name="Segnaposto numero diapositiva 3"/>
          <p:cNvSpPr>
            <a:spLocks noGrp="1"/>
          </p:cNvSpPr>
          <p:nvPr>
            <p:ph type="sldNum" sz="quarter" idx="12"/>
          </p:nvPr>
        </p:nvSpPr>
        <p:spPr/>
        <p:txBody>
          <a:bodyPr/>
          <a:lstStyle/>
          <a:p>
            <a:fld id="{A6751A3D-E928-4BDE-AA00-E17DCB52BF79}" type="slidenum">
              <a:rPr lang="it-IT" smtClean="0"/>
              <a:pPr/>
              <a:t>37</a:t>
            </a:fld>
            <a:endParaRPr lang="it-IT"/>
          </a:p>
        </p:txBody>
      </p:sp>
      <p:pic>
        <p:nvPicPr>
          <p:cNvPr id="8" name="Immagine 7" descr="Risultati immagini per ordine commercialisti salerno">
            <a:extLst>
              <a:ext uri="{FF2B5EF4-FFF2-40B4-BE49-F238E27FC236}">
                <a16:creationId xmlns:a16="http://schemas.microsoft.com/office/drawing/2014/main" id="{78D8E671-C032-4A37-997A-32BCE75C840D}"/>
              </a:ext>
            </a:extLst>
          </p:cNvPr>
          <p:cNvPicPr/>
          <p:nvPr/>
        </p:nvPicPr>
        <p:blipFill>
          <a:blip r:embed="rId3" cstate="print"/>
          <a:srcRect/>
          <a:stretch>
            <a:fillRect/>
          </a:stretch>
        </p:blipFill>
        <p:spPr bwMode="auto">
          <a:xfrm>
            <a:off x="331912" y="335195"/>
            <a:ext cx="2736800" cy="480342"/>
          </a:xfrm>
          <a:prstGeom prst="rect">
            <a:avLst/>
          </a:prstGeom>
          <a:noFill/>
          <a:ln w="9525">
            <a:noFill/>
            <a:miter lim="800000"/>
            <a:headEnd/>
            <a:tailEnd/>
          </a:ln>
        </p:spPr>
      </p:pic>
    </p:spTree>
    <p:extLst>
      <p:ext uri="{BB962C8B-B14F-4D97-AF65-F5344CB8AC3E}">
        <p14:creationId xmlns:p14="http://schemas.microsoft.com/office/powerpoint/2010/main" val="809124109"/>
      </p:ext>
    </p:extLst>
  </p:cSld>
  <p:clrMapOvr>
    <a:masterClrMapping/>
  </p:clrMapOvr>
  <p:transition>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a:spLocks noGrp="1"/>
          </p:cNvSpPr>
          <p:nvPr>
            <p:ph type="title"/>
          </p:nvPr>
        </p:nvSpPr>
        <p:spPr bwMode="auto">
          <a:xfrm>
            <a:off x="1835696" y="922104"/>
            <a:ext cx="6976392" cy="365125"/>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it-IT" sz="2000" b="1" dirty="0">
                <a:solidFill>
                  <a:srgbClr val="0070C0"/>
                </a:solidFill>
              </a:rPr>
              <a:t>FE NOVITA’ DA LEGGE </a:t>
            </a:r>
            <a:r>
              <a:rPr lang="it-IT" sz="2000" b="1" dirty="0" err="1">
                <a:solidFill>
                  <a:srgbClr val="0070C0"/>
                </a:solidFill>
              </a:rPr>
              <a:t>DI</a:t>
            </a:r>
            <a:r>
              <a:rPr lang="it-IT" sz="2000" b="1" dirty="0">
                <a:solidFill>
                  <a:srgbClr val="0070C0"/>
                </a:solidFill>
              </a:rPr>
              <a:t> BILANCIO 2019  E DECRETO N. 119 COLLEGATO</a:t>
            </a:r>
          </a:p>
        </p:txBody>
      </p:sp>
      <p:pic>
        <p:nvPicPr>
          <p:cNvPr id="5123" name="Picture 3"/>
          <p:cNvPicPr>
            <a:picLocks noGrp="1" noChangeAspect="1" noChangeArrowheads="1"/>
          </p:cNvPicPr>
          <p:nvPr>
            <p:ph idx="1"/>
          </p:nvPr>
        </p:nvPicPr>
        <p:blipFill>
          <a:blip r:embed="rId2" cstate="print"/>
          <a:stretch>
            <a:fillRect/>
          </a:stretch>
        </p:blipFill>
        <p:spPr bwMode="auto">
          <a:xfrm>
            <a:off x="628650" y="2420888"/>
            <a:ext cx="7886700" cy="2664296"/>
          </a:xfrm>
          <a:prstGeom prst="rect">
            <a:avLst/>
          </a:prstGeom>
          <a:noFill/>
          <a:ln w="9525">
            <a:noFill/>
            <a:miter lim="800000"/>
            <a:headEnd/>
            <a:tailEnd/>
          </a:ln>
        </p:spPr>
      </p:pic>
      <p:sp>
        <p:nvSpPr>
          <p:cNvPr id="4" name="Segnaposto numero diapositiva 3"/>
          <p:cNvSpPr>
            <a:spLocks noGrp="1"/>
          </p:cNvSpPr>
          <p:nvPr>
            <p:ph type="sldNum" sz="quarter" idx="12"/>
          </p:nvPr>
        </p:nvSpPr>
        <p:spPr/>
        <p:txBody>
          <a:bodyPr/>
          <a:lstStyle/>
          <a:p>
            <a:fld id="{A6751A3D-E928-4BDE-AA00-E17DCB52BF79}" type="slidenum">
              <a:rPr lang="it-IT" smtClean="0"/>
              <a:pPr/>
              <a:t>38</a:t>
            </a:fld>
            <a:endParaRPr lang="it-IT"/>
          </a:p>
        </p:txBody>
      </p:sp>
      <p:pic>
        <p:nvPicPr>
          <p:cNvPr id="8" name="Immagine 7" descr="Risultati immagini per ordine commercialisti salerno">
            <a:extLst>
              <a:ext uri="{FF2B5EF4-FFF2-40B4-BE49-F238E27FC236}">
                <a16:creationId xmlns:a16="http://schemas.microsoft.com/office/drawing/2014/main" id="{59137C63-51A2-46B6-BEA1-FFC7A92E8583}"/>
              </a:ext>
            </a:extLst>
          </p:cNvPr>
          <p:cNvPicPr/>
          <p:nvPr/>
        </p:nvPicPr>
        <p:blipFill>
          <a:blip r:embed="rId3" cstate="print"/>
          <a:srcRect/>
          <a:stretch>
            <a:fillRect/>
          </a:stretch>
        </p:blipFill>
        <p:spPr bwMode="auto">
          <a:xfrm>
            <a:off x="331912" y="335194"/>
            <a:ext cx="2736800" cy="586911"/>
          </a:xfrm>
          <a:prstGeom prst="rect">
            <a:avLst/>
          </a:prstGeom>
          <a:noFill/>
          <a:ln w="9525">
            <a:noFill/>
            <a:miter lim="800000"/>
            <a:headEnd/>
            <a:tailEnd/>
          </a:ln>
        </p:spPr>
      </p:pic>
    </p:spTree>
    <p:extLst>
      <p:ext uri="{BB962C8B-B14F-4D97-AF65-F5344CB8AC3E}">
        <p14:creationId xmlns:p14="http://schemas.microsoft.com/office/powerpoint/2010/main" val="3679160337"/>
      </p:ext>
    </p:extLst>
  </p:cSld>
  <p:clrMapOvr>
    <a:masterClrMapping/>
  </p:clrMapOvr>
  <p:transition>
    <p:wipe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a:spLocks noGrp="1"/>
          </p:cNvSpPr>
          <p:nvPr>
            <p:ph type="title"/>
          </p:nvPr>
        </p:nvSpPr>
        <p:spPr bwMode="auto">
          <a:xfrm>
            <a:off x="1547664" y="764704"/>
            <a:ext cx="7139136" cy="442894"/>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it-IT" sz="2000" b="1" dirty="0">
                <a:solidFill>
                  <a:srgbClr val="0070C0"/>
                </a:solidFill>
              </a:rPr>
              <a:t>FE NOVITA’ DA LEGGE </a:t>
            </a:r>
            <a:r>
              <a:rPr lang="it-IT" sz="2000" b="1" dirty="0" err="1">
                <a:solidFill>
                  <a:srgbClr val="0070C0"/>
                </a:solidFill>
              </a:rPr>
              <a:t>DI</a:t>
            </a:r>
            <a:r>
              <a:rPr lang="it-IT" sz="2000" b="1" dirty="0">
                <a:solidFill>
                  <a:srgbClr val="0070C0"/>
                </a:solidFill>
              </a:rPr>
              <a:t> BILANCIO 2019  E DECRETO N. 119 COLLEGATO</a:t>
            </a:r>
          </a:p>
        </p:txBody>
      </p:sp>
      <p:pic>
        <p:nvPicPr>
          <p:cNvPr id="6146" name="Picture 2"/>
          <p:cNvPicPr>
            <a:picLocks noGrp="1" noChangeAspect="1" noChangeArrowheads="1"/>
          </p:cNvPicPr>
          <p:nvPr>
            <p:ph idx="1"/>
          </p:nvPr>
        </p:nvPicPr>
        <p:blipFill>
          <a:blip r:embed="rId2" cstate="print"/>
          <a:srcRect/>
          <a:stretch>
            <a:fillRect/>
          </a:stretch>
        </p:blipFill>
        <p:spPr bwMode="auto">
          <a:xfrm>
            <a:off x="457200" y="1628801"/>
            <a:ext cx="8229600" cy="1440160"/>
          </a:xfrm>
          <a:prstGeom prst="rect">
            <a:avLst/>
          </a:prstGeom>
          <a:noFill/>
          <a:ln w="9525">
            <a:noFill/>
            <a:miter lim="800000"/>
            <a:headEnd/>
            <a:tailEnd/>
          </a:ln>
        </p:spPr>
      </p:pic>
      <p:sp>
        <p:nvSpPr>
          <p:cNvPr id="4" name="Segnaposto numero diapositiva 3"/>
          <p:cNvSpPr>
            <a:spLocks noGrp="1"/>
          </p:cNvSpPr>
          <p:nvPr>
            <p:ph type="sldNum" sz="quarter" idx="12"/>
          </p:nvPr>
        </p:nvSpPr>
        <p:spPr/>
        <p:txBody>
          <a:bodyPr/>
          <a:lstStyle/>
          <a:p>
            <a:fld id="{A6751A3D-E928-4BDE-AA00-E17DCB52BF79}" type="slidenum">
              <a:rPr lang="it-IT" smtClean="0"/>
              <a:pPr/>
              <a:t>39</a:t>
            </a:fld>
            <a:endParaRPr lang="it-IT"/>
          </a:p>
        </p:txBody>
      </p:sp>
      <p:pic>
        <p:nvPicPr>
          <p:cNvPr id="6147" name="Picture 3"/>
          <p:cNvPicPr>
            <a:picLocks noChangeAspect="1" noChangeArrowheads="1"/>
          </p:cNvPicPr>
          <p:nvPr/>
        </p:nvPicPr>
        <p:blipFill>
          <a:blip r:embed="rId3" cstate="print"/>
          <a:srcRect/>
          <a:stretch>
            <a:fillRect/>
          </a:stretch>
        </p:blipFill>
        <p:spPr bwMode="auto">
          <a:xfrm>
            <a:off x="467544" y="3068960"/>
            <a:ext cx="8136904" cy="2561208"/>
          </a:xfrm>
          <a:prstGeom prst="rect">
            <a:avLst/>
          </a:prstGeom>
          <a:noFill/>
          <a:ln w="9525">
            <a:noFill/>
            <a:miter lim="800000"/>
            <a:headEnd/>
            <a:tailEnd/>
          </a:ln>
        </p:spPr>
      </p:pic>
      <p:pic>
        <p:nvPicPr>
          <p:cNvPr id="8" name="Immagine 7" descr="Risultati immagini per ordine commercialisti salerno">
            <a:extLst>
              <a:ext uri="{FF2B5EF4-FFF2-40B4-BE49-F238E27FC236}">
                <a16:creationId xmlns:a16="http://schemas.microsoft.com/office/drawing/2014/main" id="{F3E6EC06-66B6-47F8-8A6C-F7FB6982B7A7}"/>
              </a:ext>
            </a:extLst>
          </p:cNvPr>
          <p:cNvPicPr/>
          <p:nvPr/>
        </p:nvPicPr>
        <p:blipFill>
          <a:blip r:embed="rId4" cstate="print"/>
          <a:srcRect/>
          <a:stretch>
            <a:fillRect/>
          </a:stretch>
        </p:blipFill>
        <p:spPr bwMode="auto">
          <a:xfrm>
            <a:off x="323528" y="260647"/>
            <a:ext cx="2736800" cy="586911"/>
          </a:xfrm>
          <a:prstGeom prst="rect">
            <a:avLst/>
          </a:prstGeom>
          <a:noFill/>
          <a:ln w="9525">
            <a:noFill/>
            <a:miter lim="800000"/>
            <a:headEnd/>
            <a:tailEnd/>
          </a:ln>
        </p:spPr>
      </p:pic>
    </p:spTree>
    <p:extLst>
      <p:ext uri="{BB962C8B-B14F-4D97-AF65-F5344CB8AC3E}">
        <p14:creationId xmlns:p14="http://schemas.microsoft.com/office/powerpoint/2010/main" val="1938840030"/>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olo 1"/>
          <p:cNvSpPr>
            <a:spLocks noGrp="1"/>
          </p:cNvSpPr>
          <p:nvPr>
            <p:ph type="ctrTitle"/>
          </p:nvPr>
        </p:nvSpPr>
        <p:spPr bwMode="auto">
          <a:xfrm>
            <a:off x="395288" y="620688"/>
            <a:ext cx="7772400" cy="64807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Tabella fino al 31.12.2018</a:t>
            </a:r>
          </a:p>
        </p:txBody>
      </p:sp>
      <p:sp>
        <p:nvSpPr>
          <p:cNvPr id="6147" name="Sottotitolo 2"/>
          <p:cNvSpPr>
            <a:spLocks noGrp="1"/>
          </p:cNvSpPr>
          <p:nvPr>
            <p:ph type="subTitle" idx="1"/>
          </p:nvPr>
        </p:nvSpPr>
        <p:spPr bwMode="auto">
          <a:xfrm>
            <a:off x="642938" y="2071688"/>
            <a:ext cx="7889875" cy="4237037"/>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4</a:t>
            </a:fld>
            <a:endParaRPr lang="it-IT"/>
          </a:p>
        </p:txBody>
      </p:sp>
      <p:graphicFrame>
        <p:nvGraphicFramePr>
          <p:cNvPr id="4" name="Tabella 3"/>
          <p:cNvGraphicFramePr>
            <a:graphicFrameLocks noGrp="1"/>
          </p:cNvGraphicFramePr>
          <p:nvPr>
            <p:extLst>
              <p:ext uri="{D42A27DB-BD31-4B8C-83A1-F6EECF244321}">
                <p14:modId xmlns:p14="http://schemas.microsoft.com/office/powerpoint/2010/main" val="560300971"/>
              </p:ext>
            </p:extLst>
          </p:nvPr>
        </p:nvGraphicFramePr>
        <p:xfrm>
          <a:off x="323850" y="1557338"/>
          <a:ext cx="8569325" cy="5099272"/>
        </p:xfrm>
        <a:graphic>
          <a:graphicData uri="http://schemas.openxmlformats.org/drawingml/2006/table">
            <a:tbl>
              <a:tblPr firstRow="1" bandRow="1">
                <a:tableStyleId>{5C22544A-7EE6-4342-B048-85BDC9FD1C3A}</a:tableStyleId>
              </a:tblPr>
              <a:tblGrid>
                <a:gridCol w="1713865">
                  <a:extLst>
                    <a:ext uri="{9D8B030D-6E8A-4147-A177-3AD203B41FA5}">
                      <a16:colId xmlns:a16="http://schemas.microsoft.com/office/drawing/2014/main" val="20000"/>
                    </a:ext>
                  </a:extLst>
                </a:gridCol>
                <a:gridCol w="1713865">
                  <a:extLst>
                    <a:ext uri="{9D8B030D-6E8A-4147-A177-3AD203B41FA5}">
                      <a16:colId xmlns:a16="http://schemas.microsoft.com/office/drawing/2014/main" val="20001"/>
                    </a:ext>
                  </a:extLst>
                </a:gridCol>
                <a:gridCol w="1713865">
                  <a:extLst>
                    <a:ext uri="{9D8B030D-6E8A-4147-A177-3AD203B41FA5}">
                      <a16:colId xmlns:a16="http://schemas.microsoft.com/office/drawing/2014/main" val="20002"/>
                    </a:ext>
                  </a:extLst>
                </a:gridCol>
                <a:gridCol w="1713865">
                  <a:extLst>
                    <a:ext uri="{9D8B030D-6E8A-4147-A177-3AD203B41FA5}">
                      <a16:colId xmlns:a16="http://schemas.microsoft.com/office/drawing/2014/main" val="20003"/>
                    </a:ext>
                  </a:extLst>
                </a:gridCol>
                <a:gridCol w="1713865">
                  <a:extLst>
                    <a:ext uri="{9D8B030D-6E8A-4147-A177-3AD203B41FA5}">
                      <a16:colId xmlns:a16="http://schemas.microsoft.com/office/drawing/2014/main" val="20004"/>
                    </a:ext>
                  </a:extLst>
                </a:gridCol>
              </a:tblGrid>
              <a:tr h="370709">
                <a:tc>
                  <a:txBody>
                    <a:bodyPr/>
                    <a:lstStyle/>
                    <a:p>
                      <a:pPr algn="ctr"/>
                      <a:r>
                        <a:rPr lang="it-IT" sz="1000" dirty="0">
                          <a:effectLst/>
                        </a:rPr>
                        <a:t>Progressivo</a:t>
                      </a:r>
                    </a:p>
                  </a:txBody>
                  <a:tcPr marL="44452" marR="44452" marT="0" marB="0" anchor="ctr"/>
                </a:tc>
                <a:tc>
                  <a:txBody>
                    <a:bodyPr/>
                    <a:lstStyle/>
                    <a:p>
                      <a:pPr algn="ctr"/>
                      <a:r>
                        <a:rPr lang="it-IT" sz="1000">
                          <a:effectLst/>
                        </a:rPr>
                        <a:t>Gruppo di settore</a:t>
                      </a:r>
                    </a:p>
                  </a:txBody>
                  <a:tcPr marL="44452" marR="44452" marT="0" marB="0" anchor="ctr"/>
                </a:tc>
                <a:tc>
                  <a:txBody>
                    <a:bodyPr/>
                    <a:lstStyle/>
                    <a:p>
                      <a:pPr algn="ctr"/>
                      <a:r>
                        <a:rPr lang="it-IT" sz="1000" dirty="0">
                          <a:effectLst/>
                        </a:rPr>
                        <a:t>Codici attività ATECO 2007</a:t>
                      </a:r>
                    </a:p>
                  </a:txBody>
                  <a:tcPr marL="44452" marR="44452" marT="0" marB="0" anchor="ctr"/>
                </a:tc>
                <a:tc>
                  <a:txBody>
                    <a:bodyPr/>
                    <a:lstStyle/>
                    <a:p>
                      <a:pPr algn="ctr"/>
                      <a:r>
                        <a:rPr lang="it-IT" sz="1000">
                          <a:effectLst/>
                        </a:rPr>
                        <a:t>Valore soglia dei ricavi/compensi</a:t>
                      </a:r>
                    </a:p>
                  </a:txBody>
                  <a:tcPr marL="44452" marR="44452" marT="0" marB="0" anchor="ctr"/>
                </a:tc>
                <a:tc>
                  <a:txBody>
                    <a:bodyPr/>
                    <a:lstStyle/>
                    <a:p>
                      <a:pPr algn="ctr"/>
                      <a:r>
                        <a:rPr lang="it-IT" sz="1000">
                          <a:effectLst/>
                        </a:rPr>
                        <a:t>Redditività</a:t>
                      </a:r>
                    </a:p>
                  </a:txBody>
                  <a:tcPr marL="44452" marR="44452" marT="0" marB="0" anchor="ctr"/>
                </a:tc>
                <a:extLst>
                  <a:ext uri="{0D108BD9-81ED-4DB2-BD59-A6C34878D82A}">
                    <a16:rowId xmlns:a16="http://schemas.microsoft.com/office/drawing/2014/main" val="10000"/>
                  </a:ext>
                </a:extLst>
              </a:tr>
              <a:tr h="370709">
                <a:tc>
                  <a:txBody>
                    <a:bodyPr/>
                    <a:lstStyle/>
                    <a:p>
                      <a:pPr algn="ctr"/>
                      <a:r>
                        <a:rPr lang="it-IT" sz="1000">
                          <a:effectLst/>
                        </a:rPr>
                        <a:t>1</a:t>
                      </a:r>
                    </a:p>
                  </a:txBody>
                  <a:tcPr marL="44452" marR="44452" marT="0" marB="0" anchor="ctr"/>
                </a:tc>
                <a:tc>
                  <a:txBody>
                    <a:bodyPr/>
                    <a:lstStyle/>
                    <a:p>
                      <a:r>
                        <a:rPr lang="it-IT" sz="1000">
                          <a:effectLst/>
                        </a:rPr>
                        <a:t>Industrie alimentari e delle bevande</a:t>
                      </a:r>
                    </a:p>
                  </a:txBody>
                  <a:tcPr marL="44452" marR="44452" marT="0" marB="0" anchor="ctr"/>
                </a:tc>
                <a:tc>
                  <a:txBody>
                    <a:bodyPr/>
                    <a:lstStyle/>
                    <a:p>
                      <a:r>
                        <a:rPr lang="it-IT" sz="1000" dirty="0">
                          <a:effectLst/>
                        </a:rPr>
                        <a:t>(10-11)</a:t>
                      </a:r>
                    </a:p>
                  </a:txBody>
                  <a:tcPr marL="44452" marR="44452" marT="0" marB="0" anchor="ctr"/>
                </a:tc>
                <a:tc>
                  <a:txBody>
                    <a:bodyPr/>
                    <a:lstStyle/>
                    <a:p>
                      <a:pPr algn="r"/>
                      <a:r>
                        <a:rPr lang="it-IT" sz="1000">
                          <a:effectLst/>
                        </a:rPr>
                        <a:t>45.000</a:t>
                      </a:r>
                    </a:p>
                  </a:txBody>
                  <a:tcPr marL="44452" marR="44452" marT="0" marB="0" anchor="ctr"/>
                </a:tc>
                <a:tc>
                  <a:txBody>
                    <a:bodyPr/>
                    <a:lstStyle/>
                    <a:p>
                      <a:pPr algn="r"/>
                      <a:r>
                        <a:rPr lang="it-IT" sz="1000">
                          <a:effectLst/>
                        </a:rPr>
                        <a:t>40%</a:t>
                      </a:r>
                    </a:p>
                  </a:txBody>
                  <a:tcPr marL="44452" marR="44452" marT="0" marB="0" anchor="ctr"/>
                </a:tc>
                <a:extLst>
                  <a:ext uri="{0D108BD9-81ED-4DB2-BD59-A6C34878D82A}">
                    <a16:rowId xmlns:a16="http://schemas.microsoft.com/office/drawing/2014/main" val="10001"/>
                  </a:ext>
                </a:extLst>
              </a:tr>
              <a:tr h="370709">
                <a:tc>
                  <a:txBody>
                    <a:bodyPr/>
                    <a:lstStyle/>
                    <a:p>
                      <a:pPr algn="ctr"/>
                      <a:r>
                        <a:rPr lang="it-IT" sz="1000">
                          <a:effectLst/>
                        </a:rPr>
                        <a:t>2</a:t>
                      </a:r>
                    </a:p>
                  </a:txBody>
                  <a:tcPr marL="44452" marR="44452" marT="0" marB="0" anchor="ctr"/>
                </a:tc>
                <a:tc>
                  <a:txBody>
                    <a:bodyPr/>
                    <a:lstStyle/>
                    <a:p>
                      <a:r>
                        <a:rPr lang="it-IT" sz="1000">
                          <a:effectLst/>
                        </a:rPr>
                        <a:t>Commercio all'ingrosso e al dettaglio</a:t>
                      </a:r>
                    </a:p>
                  </a:txBody>
                  <a:tcPr marL="44452" marR="44452" marT="0" marB="0" anchor="ctr"/>
                </a:tc>
                <a:tc>
                  <a:txBody>
                    <a:bodyPr/>
                    <a:lstStyle/>
                    <a:p>
                      <a:r>
                        <a:rPr lang="pt-BR" sz="1000">
                          <a:effectLst/>
                        </a:rPr>
                        <a:t>45 - (da 46.2 a 46.9) - (da 47.1 a 47.7) - 47.9</a:t>
                      </a:r>
                    </a:p>
                  </a:txBody>
                  <a:tcPr marL="44452" marR="44452" marT="0" marB="0" anchor="ctr"/>
                </a:tc>
                <a:tc>
                  <a:txBody>
                    <a:bodyPr/>
                    <a:lstStyle/>
                    <a:p>
                      <a:pPr algn="r"/>
                      <a:r>
                        <a:rPr lang="it-IT" sz="1000">
                          <a:effectLst/>
                        </a:rPr>
                        <a:t>50.000</a:t>
                      </a:r>
                    </a:p>
                  </a:txBody>
                  <a:tcPr marL="44452" marR="44452" marT="0" marB="0" anchor="ctr"/>
                </a:tc>
                <a:tc>
                  <a:txBody>
                    <a:bodyPr/>
                    <a:lstStyle/>
                    <a:p>
                      <a:pPr algn="r"/>
                      <a:r>
                        <a:rPr lang="it-IT" sz="1000">
                          <a:effectLst/>
                        </a:rPr>
                        <a:t>40%</a:t>
                      </a:r>
                    </a:p>
                  </a:txBody>
                  <a:tcPr marL="44452" marR="44452" marT="0" marB="0" anchor="ctr"/>
                </a:tc>
                <a:extLst>
                  <a:ext uri="{0D108BD9-81ED-4DB2-BD59-A6C34878D82A}">
                    <a16:rowId xmlns:a16="http://schemas.microsoft.com/office/drawing/2014/main" val="10002"/>
                  </a:ext>
                </a:extLst>
              </a:tr>
              <a:tr h="370709">
                <a:tc>
                  <a:txBody>
                    <a:bodyPr/>
                    <a:lstStyle/>
                    <a:p>
                      <a:pPr algn="ctr"/>
                      <a:r>
                        <a:rPr lang="it-IT" sz="1000">
                          <a:effectLst/>
                        </a:rPr>
                        <a:t>3</a:t>
                      </a:r>
                    </a:p>
                  </a:txBody>
                  <a:tcPr marL="44452" marR="44452" marT="0" marB="0" anchor="ctr"/>
                </a:tc>
                <a:tc>
                  <a:txBody>
                    <a:bodyPr/>
                    <a:lstStyle/>
                    <a:p>
                      <a:r>
                        <a:rPr lang="it-IT" sz="1000">
                          <a:effectLst/>
                        </a:rPr>
                        <a:t>Commercio ambulante di prodotti alimentari e bevande</a:t>
                      </a:r>
                    </a:p>
                  </a:txBody>
                  <a:tcPr marL="44452" marR="44452" marT="0" marB="0" anchor="ctr"/>
                </a:tc>
                <a:tc>
                  <a:txBody>
                    <a:bodyPr/>
                    <a:lstStyle/>
                    <a:p>
                      <a:r>
                        <a:rPr lang="it-IT" sz="1000">
                          <a:effectLst/>
                        </a:rPr>
                        <a:t>47.81</a:t>
                      </a:r>
                    </a:p>
                  </a:txBody>
                  <a:tcPr marL="44452" marR="44452" marT="0" marB="0" anchor="ctr"/>
                </a:tc>
                <a:tc>
                  <a:txBody>
                    <a:bodyPr/>
                    <a:lstStyle/>
                    <a:p>
                      <a:pPr algn="r"/>
                      <a:r>
                        <a:rPr lang="it-IT" sz="1000">
                          <a:effectLst/>
                        </a:rPr>
                        <a:t>40.000</a:t>
                      </a:r>
                    </a:p>
                  </a:txBody>
                  <a:tcPr marL="44452" marR="44452" marT="0" marB="0" anchor="ctr"/>
                </a:tc>
                <a:tc>
                  <a:txBody>
                    <a:bodyPr/>
                    <a:lstStyle/>
                    <a:p>
                      <a:pPr algn="r"/>
                      <a:r>
                        <a:rPr lang="it-IT" sz="1000">
                          <a:effectLst/>
                        </a:rPr>
                        <a:t>40%</a:t>
                      </a:r>
                    </a:p>
                  </a:txBody>
                  <a:tcPr marL="44452" marR="44452" marT="0" marB="0" anchor="ctr"/>
                </a:tc>
                <a:extLst>
                  <a:ext uri="{0D108BD9-81ED-4DB2-BD59-A6C34878D82A}">
                    <a16:rowId xmlns:a16="http://schemas.microsoft.com/office/drawing/2014/main" val="10003"/>
                  </a:ext>
                </a:extLst>
              </a:tr>
              <a:tr h="370709">
                <a:tc>
                  <a:txBody>
                    <a:bodyPr/>
                    <a:lstStyle/>
                    <a:p>
                      <a:pPr algn="ctr"/>
                      <a:r>
                        <a:rPr lang="it-IT" sz="1000">
                          <a:effectLst/>
                        </a:rPr>
                        <a:t>4</a:t>
                      </a:r>
                    </a:p>
                  </a:txBody>
                  <a:tcPr marL="44452" marR="44452" marT="0" marB="0" anchor="ctr"/>
                </a:tc>
                <a:tc>
                  <a:txBody>
                    <a:bodyPr/>
                    <a:lstStyle/>
                    <a:p>
                      <a:r>
                        <a:rPr lang="it-IT" sz="1000">
                          <a:effectLst/>
                        </a:rPr>
                        <a:t>Commercio ambulante di altri prodotti</a:t>
                      </a:r>
                    </a:p>
                  </a:txBody>
                  <a:tcPr marL="44452" marR="44452" marT="0" marB="0" anchor="ctr"/>
                </a:tc>
                <a:tc>
                  <a:txBody>
                    <a:bodyPr/>
                    <a:lstStyle/>
                    <a:p>
                      <a:r>
                        <a:rPr lang="it-IT" sz="1000">
                          <a:effectLst/>
                        </a:rPr>
                        <a:t>47.82 - 47.89</a:t>
                      </a:r>
                    </a:p>
                  </a:txBody>
                  <a:tcPr marL="44452" marR="44452" marT="0" marB="0" anchor="ctr"/>
                </a:tc>
                <a:tc>
                  <a:txBody>
                    <a:bodyPr/>
                    <a:lstStyle/>
                    <a:p>
                      <a:pPr algn="r"/>
                      <a:r>
                        <a:rPr lang="it-IT" sz="1000">
                          <a:effectLst/>
                        </a:rPr>
                        <a:t>30.000</a:t>
                      </a:r>
                    </a:p>
                  </a:txBody>
                  <a:tcPr marL="44452" marR="44452" marT="0" marB="0" anchor="ctr"/>
                </a:tc>
                <a:tc>
                  <a:txBody>
                    <a:bodyPr/>
                    <a:lstStyle/>
                    <a:p>
                      <a:pPr algn="r"/>
                      <a:r>
                        <a:rPr lang="it-IT" sz="1000">
                          <a:effectLst/>
                        </a:rPr>
                        <a:t>54%</a:t>
                      </a:r>
                    </a:p>
                  </a:txBody>
                  <a:tcPr marL="44452" marR="44452" marT="0" marB="0" anchor="ctr"/>
                </a:tc>
                <a:extLst>
                  <a:ext uri="{0D108BD9-81ED-4DB2-BD59-A6C34878D82A}">
                    <a16:rowId xmlns:a16="http://schemas.microsoft.com/office/drawing/2014/main" val="10004"/>
                  </a:ext>
                </a:extLst>
              </a:tr>
              <a:tr h="370709">
                <a:tc>
                  <a:txBody>
                    <a:bodyPr/>
                    <a:lstStyle/>
                    <a:p>
                      <a:pPr algn="ctr"/>
                      <a:r>
                        <a:rPr lang="it-IT" sz="1000" dirty="0">
                          <a:effectLst/>
                        </a:rPr>
                        <a:t>5</a:t>
                      </a:r>
                    </a:p>
                  </a:txBody>
                  <a:tcPr marL="44452" marR="44452" marT="0" marB="0" anchor="ctr"/>
                </a:tc>
                <a:tc>
                  <a:txBody>
                    <a:bodyPr/>
                    <a:lstStyle/>
                    <a:p>
                      <a:r>
                        <a:rPr lang="it-IT" sz="1000" dirty="0">
                          <a:effectLst/>
                        </a:rPr>
                        <a:t>Costruzioni e attività immobiliari</a:t>
                      </a:r>
                    </a:p>
                  </a:txBody>
                  <a:tcPr marL="44452" marR="44452" marT="0" marB="0" anchor="ctr"/>
                </a:tc>
                <a:tc>
                  <a:txBody>
                    <a:bodyPr/>
                    <a:lstStyle/>
                    <a:p>
                      <a:r>
                        <a:rPr lang="it-IT" sz="1000">
                          <a:effectLst/>
                        </a:rPr>
                        <a:t>(41 - 42 - 43) - (68)</a:t>
                      </a:r>
                    </a:p>
                  </a:txBody>
                  <a:tcPr marL="44452" marR="44452" marT="0" marB="0" anchor="ctr"/>
                </a:tc>
                <a:tc>
                  <a:txBody>
                    <a:bodyPr/>
                    <a:lstStyle/>
                    <a:p>
                      <a:pPr algn="r"/>
                      <a:r>
                        <a:rPr lang="it-IT" sz="1000">
                          <a:effectLst/>
                        </a:rPr>
                        <a:t>25.000</a:t>
                      </a:r>
                    </a:p>
                  </a:txBody>
                  <a:tcPr marL="44452" marR="44452" marT="0" marB="0" anchor="ctr"/>
                </a:tc>
                <a:tc>
                  <a:txBody>
                    <a:bodyPr/>
                    <a:lstStyle/>
                    <a:p>
                      <a:pPr algn="r"/>
                      <a:r>
                        <a:rPr lang="it-IT" sz="1000">
                          <a:effectLst/>
                        </a:rPr>
                        <a:t>86%</a:t>
                      </a:r>
                    </a:p>
                  </a:txBody>
                  <a:tcPr marL="44452" marR="44452" marT="0" marB="0" anchor="ctr"/>
                </a:tc>
                <a:extLst>
                  <a:ext uri="{0D108BD9-81ED-4DB2-BD59-A6C34878D82A}">
                    <a16:rowId xmlns:a16="http://schemas.microsoft.com/office/drawing/2014/main" val="10005"/>
                  </a:ext>
                </a:extLst>
              </a:tr>
              <a:tr h="370709">
                <a:tc>
                  <a:txBody>
                    <a:bodyPr/>
                    <a:lstStyle/>
                    <a:p>
                      <a:pPr algn="ctr"/>
                      <a:r>
                        <a:rPr lang="it-IT" sz="1000">
                          <a:effectLst/>
                        </a:rPr>
                        <a:t>6</a:t>
                      </a:r>
                    </a:p>
                  </a:txBody>
                  <a:tcPr marL="44452" marR="44452" marT="0" marB="0" anchor="ctr"/>
                </a:tc>
                <a:tc>
                  <a:txBody>
                    <a:bodyPr/>
                    <a:lstStyle/>
                    <a:p>
                      <a:r>
                        <a:rPr lang="it-IT" sz="1000">
                          <a:effectLst/>
                        </a:rPr>
                        <a:t>Intermediari del commercio</a:t>
                      </a:r>
                    </a:p>
                  </a:txBody>
                  <a:tcPr marL="44452" marR="44452" marT="0" marB="0" anchor="ctr"/>
                </a:tc>
                <a:tc>
                  <a:txBody>
                    <a:bodyPr/>
                    <a:lstStyle/>
                    <a:p>
                      <a:r>
                        <a:rPr lang="it-IT" sz="1000">
                          <a:effectLst/>
                        </a:rPr>
                        <a:t>46.1</a:t>
                      </a:r>
                    </a:p>
                  </a:txBody>
                  <a:tcPr marL="44452" marR="44452" marT="0" marB="0" anchor="ctr"/>
                </a:tc>
                <a:tc>
                  <a:txBody>
                    <a:bodyPr/>
                    <a:lstStyle/>
                    <a:p>
                      <a:pPr algn="r"/>
                      <a:r>
                        <a:rPr lang="it-IT" sz="1000">
                          <a:effectLst/>
                        </a:rPr>
                        <a:t>25.000</a:t>
                      </a:r>
                    </a:p>
                  </a:txBody>
                  <a:tcPr marL="44452" marR="44452" marT="0" marB="0" anchor="ctr"/>
                </a:tc>
                <a:tc>
                  <a:txBody>
                    <a:bodyPr/>
                    <a:lstStyle/>
                    <a:p>
                      <a:pPr algn="r"/>
                      <a:r>
                        <a:rPr lang="it-IT" sz="1000">
                          <a:effectLst/>
                        </a:rPr>
                        <a:t>62%</a:t>
                      </a:r>
                    </a:p>
                  </a:txBody>
                  <a:tcPr marL="44452" marR="44452" marT="0" marB="0" anchor="ctr"/>
                </a:tc>
                <a:extLst>
                  <a:ext uri="{0D108BD9-81ED-4DB2-BD59-A6C34878D82A}">
                    <a16:rowId xmlns:a16="http://schemas.microsoft.com/office/drawing/2014/main" val="10006"/>
                  </a:ext>
                </a:extLst>
              </a:tr>
              <a:tr h="370709">
                <a:tc>
                  <a:txBody>
                    <a:bodyPr/>
                    <a:lstStyle/>
                    <a:p>
                      <a:pPr algn="ctr"/>
                      <a:r>
                        <a:rPr lang="it-IT" sz="1000">
                          <a:effectLst/>
                        </a:rPr>
                        <a:t>7</a:t>
                      </a:r>
                    </a:p>
                  </a:txBody>
                  <a:tcPr marL="44452" marR="44452" marT="0" marB="0" anchor="ctr"/>
                </a:tc>
                <a:tc>
                  <a:txBody>
                    <a:bodyPr/>
                    <a:lstStyle/>
                    <a:p>
                      <a:r>
                        <a:rPr lang="it-IT" sz="1000">
                          <a:effectLst/>
                        </a:rPr>
                        <a:t>Attività dei servizi di alloggio e di ristorazione</a:t>
                      </a:r>
                    </a:p>
                  </a:txBody>
                  <a:tcPr marL="44452" marR="44452" marT="0" marB="0" anchor="ctr"/>
                </a:tc>
                <a:tc>
                  <a:txBody>
                    <a:bodyPr/>
                    <a:lstStyle/>
                    <a:p>
                      <a:r>
                        <a:rPr lang="it-IT" sz="1000">
                          <a:effectLst/>
                        </a:rPr>
                        <a:t>(55-56)</a:t>
                      </a:r>
                    </a:p>
                  </a:txBody>
                  <a:tcPr marL="44452" marR="44452" marT="0" marB="0" anchor="ctr"/>
                </a:tc>
                <a:tc>
                  <a:txBody>
                    <a:bodyPr/>
                    <a:lstStyle/>
                    <a:p>
                      <a:pPr algn="r"/>
                      <a:r>
                        <a:rPr lang="it-IT" sz="1000">
                          <a:effectLst/>
                        </a:rPr>
                        <a:t>50.000</a:t>
                      </a:r>
                    </a:p>
                  </a:txBody>
                  <a:tcPr marL="44452" marR="44452" marT="0" marB="0" anchor="ctr"/>
                </a:tc>
                <a:tc>
                  <a:txBody>
                    <a:bodyPr/>
                    <a:lstStyle/>
                    <a:p>
                      <a:pPr algn="r"/>
                      <a:r>
                        <a:rPr lang="it-IT" sz="1000">
                          <a:effectLst/>
                        </a:rPr>
                        <a:t>40%</a:t>
                      </a:r>
                    </a:p>
                  </a:txBody>
                  <a:tcPr marL="44452" marR="44452" marT="0" marB="0" anchor="ctr"/>
                </a:tc>
                <a:extLst>
                  <a:ext uri="{0D108BD9-81ED-4DB2-BD59-A6C34878D82A}">
                    <a16:rowId xmlns:a16="http://schemas.microsoft.com/office/drawing/2014/main" val="10007"/>
                  </a:ext>
                </a:extLst>
              </a:tr>
              <a:tr h="609536">
                <a:tc>
                  <a:txBody>
                    <a:bodyPr/>
                    <a:lstStyle/>
                    <a:p>
                      <a:pPr algn="ctr"/>
                      <a:r>
                        <a:rPr lang="it-IT" sz="1000">
                          <a:effectLst/>
                        </a:rPr>
                        <a:t>8</a:t>
                      </a:r>
                    </a:p>
                  </a:txBody>
                  <a:tcPr marL="44452" marR="44452" marT="0" marB="0" anchor="ctr"/>
                </a:tc>
                <a:tc>
                  <a:txBody>
                    <a:bodyPr/>
                    <a:lstStyle/>
                    <a:p>
                      <a:r>
                        <a:rPr lang="it-IT" sz="1000">
                          <a:effectLst/>
                        </a:rPr>
                        <a:t>Attività professionali, scientifiche, tecniche, sanitarie, di istruzione, servizi finanziari ed assicurativi</a:t>
                      </a:r>
                    </a:p>
                  </a:txBody>
                  <a:tcPr marL="44452" marR="44452" marT="0" marB="0" anchor="ctr"/>
                </a:tc>
                <a:tc>
                  <a:txBody>
                    <a:bodyPr/>
                    <a:lstStyle/>
                    <a:p>
                      <a:r>
                        <a:rPr lang="it-IT" sz="1000">
                          <a:effectLst/>
                        </a:rPr>
                        <a:t>(64-65-66) - (69-70-71-72-73-74-75) - (85) - (86-87-88)</a:t>
                      </a:r>
                    </a:p>
                  </a:txBody>
                  <a:tcPr marL="44452" marR="44452" marT="0" marB="0" anchor="ctr"/>
                </a:tc>
                <a:tc>
                  <a:txBody>
                    <a:bodyPr/>
                    <a:lstStyle/>
                    <a:p>
                      <a:pPr algn="r"/>
                      <a:r>
                        <a:rPr lang="it-IT" sz="1000">
                          <a:effectLst/>
                        </a:rPr>
                        <a:t>30.000</a:t>
                      </a:r>
                    </a:p>
                  </a:txBody>
                  <a:tcPr marL="44452" marR="44452" marT="0" marB="0" anchor="ctr"/>
                </a:tc>
                <a:tc>
                  <a:txBody>
                    <a:bodyPr/>
                    <a:lstStyle/>
                    <a:p>
                      <a:pPr algn="r"/>
                      <a:r>
                        <a:rPr lang="it-IT" sz="1000">
                          <a:effectLst/>
                        </a:rPr>
                        <a:t>78%</a:t>
                      </a:r>
                    </a:p>
                  </a:txBody>
                  <a:tcPr marL="44452" marR="44452" marT="0" marB="0" anchor="ctr"/>
                </a:tc>
                <a:extLst>
                  <a:ext uri="{0D108BD9-81ED-4DB2-BD59-A6C34878D82A}">
                    <a16:rowId xmlns:a16="http://schemas.microsoft.com/office/drawing/2014/main" val="10008"/>
                  </a:ext>
                </a:extLst>
              </a:tr>
              <a:tr h="1523840">
                <a:tc>
                  <a:txBody>
                    <a:bodyPr/>
                    <a:lstStyle/>
                    <a:p>
                      <a:pPr algn="ctr"/>
                      <a:r>
                        <a:rPr lang="it-IT" sz="1000">
                          <a:effectLst/>
                        </a:rPr>
                        <a:t>9</a:t>
                      </a:r>
                    </a:p>
                  </a:txBody>
                  <a:tcPr marL="44452" marR="44452" marT="0" marB="0" anchor="ctr"/>
                </a:tc>
                <a:tc>
                  <a:txBody>
                    <a:bodyPr/>
                    <a:lstStyle/>
                    <a:p>
                      <a:r>
                        <a:rPr lang="it-IT" sz="1000">
                          <a:effectLst/>
                        </a:rPr>
                        <a:t>Altre attività economiche</a:t>
                      </a:r>
                    </a:p>
                  </a:txBody>
                  <a:tcPr marL="44452" marR="44452" marT="0" marB="0" anchor="ctr"/>
                </a:tc>
                <a:tc>
                  <a:txBody>
                    <a:bodyPr/>
                    <a:lstStyle/>
                    <a:p>
                      <a:r>
                        <a:rPr lang="it-IT" sz="1000" dirty="0">
                          <a:effectLst/>
                        </a:rPr>
                        <a:t>(01 - 02 - 03) - (05 - 06 - 07 - 08 - 09) - (12 - 13 - 14 - 15 - 16 - 17 - 18 - 19 - 20 - 21 - 22 - 23 - 24 - 25 - 26 - 27 - 28 - 29 - 30 - 31 - 32 - 33) - (35) - (36 - 37 - 38 - 39) - (49 - 50 - 51 - 52 - 53) - (58 - 59 - 60 - 61 - 62 - 63) - (77 - 78 - 79 - 80 - 81 - 82) - (84) - (90 - 91 - 92 - 93) - (94 - 95 - 96) - (97 - 98) - (99)</a:t>
                      </a:r>
                    </a:p>
                  </a:txBody>
                  <a:tcPr marL="44452" marR="44452" marT="0" marB="0" anchor="ctr"/>
                </a:tc>
                <a:tc>
                  <a:txBody>
                    <a:bodyPr/>
                    <a:lstStyle/>
                    <a:p>
                      <a:pPr algn="r"/>
                      <a:r>
                        <a:rPr lang="it-IT" sz="1000">
                          <a:effectLst/>
                        </a:rPr>
                        <a:t>30.000</a:t>
                      </a:r>
                    </a:p>
                  </a:txBody>
                  <a:tcPr marL="44452" marR="44452" marT="0" marB="0" anchor="ctr"/>
                </a:tc>
                <a:tc>
                  <a:txBody>
                    <a:bodyPr/>
                    <a:lstStyle/>
                    <a:p>
                      <a:pPr algn="r"/>
                      <a:r>
                        <a:rPr lang="it-IT" sz="1000" dirty="0">
                          <a:effectLst/>
                        </a:rPr>
                        <a:t>67%</a:t>
                      </a:r>
                    </a:p>
                  </a:txBody>
                  <a:tcPr marL="44452" marR="44452" marT="0" marB="0" anchor="ctr"/>
                </a:tc>
                <a:extLst>
                  <a:ext uri="{0D108BD9-81ED-4DB2-BD59-A6C34878D82A}">
                    <a16:rowId xmlns:a16="http://schemas.microsoft.com/office/drawing/2014/main" val="10009"/>
                  </a:ext>
                </a:extLst>
              </a:tr>
            </a:tbl>
          </a:graphicData>
        </a:graphic>
      </p:graphicFrame>
      <p:pic>
        <p:nvPicPr>
          <p:cNvPr id="6" name="Immagine 5" descr="Risultati immagini per ordine commercialisti salerno">
            <a:extLst>
              <a:ext uri="{FF2B5EF4-FFF2-40B4-BE49-F238E27FC236}">
                <a16:creationId xmlns:a16="http://schemas.microsoft.com/office/drawing/2014/main" id="{343AD652-643E-49A8-887A-55CF2D840234}"/>
              </a:ext>
            </a:extLst>
          </p:cNvPr>
          <p:cNvPicPr/>
          <p:nvPr/>
        </p:nvPicPr>
        <p:blipFill>
          <a:blip r:embed="rId2" cstate="print"/>
          <a:srcRect/>
          <a:stretch>
            <a:fillRect/>
          </a:stretch>
        </p:blipFill>
        <p:spPr bwMode="auto">
          <a:xfrm>
            <a:off x="179512" y="182795"/>
            <a:ext cx="2736800" cy="437894"/>
          </a:xfrm>
          <a:prstGeom prst="rect">
            <a:avLst/>
          </a:prstGeom>
          <a:noFill/>
          <a:ln w="9525">
            <a:noFill/>
            <a:miter lim="800000"/>
            <a:headEnd/>
            <a:tailEnd/>
          </a:ln>
        </p:spPr>
      </p:pic>
    </p:spTree>
  </p:cSld>
  <p:clrMapOvr>
    <a:masterClrMapping/>
  </p:clrMapOvr>
  <p:transition>
    <p:wipe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a:spLocks noGrp="1"/>
          </p:cNvSpPr>
          <p:nvPr>
            <p:ph type="title"/>
          </p:nvPr>
        </p:nvSpPr>
        <p:spPr bwMode="auto">
          <a:xfrm>
            <a:off x="1619672" y="836713"/>
            <a:ext cx="8229600" cy="125848"/>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it-IT" sz="2000" b="1" dirty="0">
                <a:solidFill>
                  <a:srgbClr val="0070C0"/>
                </a:solidFill>
              </a:rPr>
              <a:t>FE NOVITA’ DA LEGGE </a:t>
            </a:r>
            <a:r>
              <a:rPr lang="it-IT" sz="2000" b="1" dirty="0" err="1">
                <a:solidFill>
                  <a:srgbClr val="0070C0"/>
                </a:solidFill>
              </a:rPr>
              <a:t>DI</a:t>
            </a:r>
            <a:r>
              <a:rPr lang="it-IT" sz="2000" b="1" dirty="0">
                <a:solidFill>
                  <a:srgbClr val="0070C0"/>
                </a:solidFill>
              </a:rPr>
              <a:t> BILANCIO 2019  E DECRETO N. 119 COLLEGATO</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40</a:t>
            </a:fld>
            <a:endParaRPr lang="it-IT"/>
          </a:p>
        </p:txBody>
      </p:sp>
      <p:pic>
        <p:nvPicPr>
          <p:cNvPr id="7170" name="Picture 2"/>
          <p:cNvPicPr>
            <a:picLocks noChangeAspect="1" noChangeArrowheads="1"/>
          </p:cNvPicPr>
          <p:nvPr/>
        </p:nvPicPr>
        <p:blipFill>
          <a:blip r:embed="rId2" cstate="print"/>
          <a:srcRect/>
          <a:stretch>
            <a:fillRect/>
          </a:stretch>
        </p:blipFill>
        <p:spPr bwMode="auto">
          <a:xfrm>
            <a:off x="742950" y="1206500"/>
            <a:ext cx="7658100" cy="4598764"/>
          </a:xfrm>
          <a:prstGeom prst="rect">
            <a:avLst/>
          </a:prstGeom>
          <a:noFill/>
          <a:ln w="9525">
            <a:noFill/>
            <a:miter lim="800000"/>
            <a:headEnd/>
            <a:tailEnd/>
          </a:ln>
        </p:spPr>
      </p:pic>
      <p:pic>
        <p:nvPicPr>
          <p:cNvPr id="8" name="Immagine 7" descr="Risultati immagini per ordine commercialisti salerno">
            <a:extLst>
              <a:ext uri="{FF2B5EF4-FFF2-40B4-BE49-F238E27FC236}">
                <a16:creationId xmlns:a16="http://schemas.microsoft.com/office/drawing/2014/main" id="{EB615671-24B6-481F-9FA1-F5EBC13D629B}"/>
              </a:ext>
            </a:extLst>
          </p:cNvPr>
          <p:cNvPicPr/>
          <p:nvPr/>
        </p:nvPicPr>
        <p:blipFill>
          <a:blip r:embed="rId3" cstate="print"/>
          <a:srcRect/>
          <a:stretch>
            <a:fillRect/>
          </a:stretch>
        </p:blipFill>
        <p:spPr bwMode="auto">
          <a:xfrm>
            <a:off x="331912" y="335195"/>
            <a:ext cx="2736800" cy="501518"/>
          </a:xfrm>
          <a:prstGeom prst="rect">
            <a:avLst/>
          </a:prstGeom>
          <a:noFill/>
          <a:ln w="9525">
            <a:noFill/>
            <a:miter lim="800000"/>
            <a:headEnd/>
            <a:tailEnd/>
          </a:ln>
        </p:spPr>
      </p:pic>
    </p:spTree>
    <p:extLst>
      <p:ext uri="{BB962C8B-B14F-4D97-AF65-F5344CB8AC3E}">
        <p14:creationId xmlns:p14="http://schemas.microsoft.com/office/powerpoint/2010/main" val="4279158759"/>
      </p:ext>
    </p:extLst>
  </p:cSld>
  <p:clrMapOvr>
    <a:masterClrMapping/>
  </p:clrMapOvr>
  <p:transition>
    <p:wipe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a:spLocks noGrp="1"/>
          </p:cNvSpPr>
          <p:nvPr>
            <p:ph type="title"/>
          </p:nvPr>
        </p:nvSpPr>
        <p:spPr bwMode="auto">
          <a:xfrm>
            <a:off x="1331640" y="586902"/>
            <a:ext cx="7355160" cy="365125"/>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it-IT" sz="2000" b="1" dirty="0">
                <a:solidFill>
                  <a:srgbClr val="0070C0"/>
                </a:solidFill>
              </a:rPr>
              <a:t>FE NOVITA’ DA LEGGE </a:t>
            </a:r>
            <a:r>
              <a:rPr lang="it-IT" sz="2000" b="1" dirty="0" err="1">
                <a:solidFill>
                  <a:srgbClr val="0070C0"/>
                </a:solidFill>
              </a:rPr>
              <a:t>DI</a:t>
            </a:r>
            <a:r>
              <a:rPr lang="it-IT" sz="2000" b="1" dirty="0">
                <a:solidFill>
                  <a:srgbClr val="0070C0"/>
                </a:solidFill>
              </a:rPr>
              <a:t> BILANCIO 2019  E DECRETO N. 119 COLLEGATO</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41</a:t>
            </a:fld>
            <a:endParaRPr lang="it-IT"/>
          </a:p>
        </p:txBody>
      </p:sp>
      <p:pic>
        <p:nvPicPr>
          <p:cNvPr id="8194" name="Picture 2"/>
          <p:cNvPicPr>
            <a:picLocks noChangeAspect="1" noChangeArrowheads="1"/>
          </p:cNvPicPr>
          <p:nvPr/>
        </p:nvPicPr>
        <p:blipFill>
          <a:blip r:embed="rId2" cstate="print"/>
          <a:srcRect/>
          <a:stretch>
            <a:fillRect/>
          </a:stretch>
        </p:blipFill>
        <p:spPr bwMode="auto">
          <a:xfrm>
            <a:off x="727075" y="1336675"/>
            <a:ext cx="7689850" cy="3820517"/>
          </a:xfrm>
          <a:prstGeom prst="rect">
            <a:avLst/>
          </a:prstGeom>
          <a:noFill/>
          <a:ln w="9525">
            <a:noFill/>
            <a:miter lim="800000"/>
            <a:headEnd/>
            <a:tailEnd/>
          </a:ln>
        </p:spPr>
      </p:pic>
      <p:pic>
        <p:nvPicPr>
          <p:cNvPr id="8195" name="Picture 3"/>
          <p:cNvPicPr>
            <a:picLocks noChangeAspect="1" noChangeArrowheads="1"/>
          </p:cNvPicPr>
          <p:nvPr/>
        </p:nvPicPr>
        <p:blipFill>
          <a:blip r:embed="rId3" cstate="print"/>
          <a:srcRect/>
          <a:stretch>
            <a:fillRect/>
          </a:stretch>
        </p:blipFill>
        <p:spPr bwMode="auto">
          <a:xfrm>
            <a:off x="683568" y="5157192"/>
            <a:ext cx="7766050" cy="552450"/>
          </a:xfrm>
          <a:prstGeom prst="rect">
            <a:avLst/>
          </a:prstGeom>
          <a:noFill/>
          <a:ln w="9525">
            <a:noFill/>
            <a:miter lim="800000"/>
            <a:headEnd/>
            <a:tailEnd/>
          </a:ln>
        </p:spPr>
      </p:pic>
      <p:pic>
        <p:nvPicPr>
          <p:cNvPr id="8" name="Immagine 7" descr="Risultati immagini per ordine commercialisti salerno">
            <a:extLst>
              <a:ext uri="{FF2B5EF4-FFF2-40B4-BE49-F238E27FC236}">
                <a16:creationId xmlns:a16="http://schemas.microsoft.com/office/drawing/2014/main" id="{215A07EA-7907-467E-BD3F-D6612960002B}"/>
              </a:ext>
            </a:extLst>
          </p:cNvPr>
          <p:cNvPicPr/>
          <p:nvPr/>
        </p:nvPicPr>
        <p:blipFill>
          <a:blip r:embed="rId4" cstate="print"/>
          <a:srcRect/>
          <a:stretch>
            <a:fillRect/>
          </a:stretch>
        </p:blipFill>
        <p:spPr bwMode="auto">
          <a:xfrm>
            <a:off x="11905" y="182553"/>
            <a:ext cx="2736800" cy="586911"/>
          </a:xfrm>
          <a:prstGeom prst="rect">
            <a:avLst/>
          </a:prstGeom>
          <a:noFill/>
          <a:ln w="9525">
            <a:noFill/>
            <a:miter lim="800000"/>
            <a:headEnd/>
            <a:tailEnd/>
          </a:ln>
        </p:spPr>
      </p:pic>
    </p:spTree>
    <p:extLst>
      <p:ext uri="{BB962C8B-B14F-4D97-AF65-F5344CB8AC3E}">
        <p14:creationId xmlns:p14="http://schemas.microsoft.com/office/powerpoint/2010/main" val="3655035216"/>
      </p:ext>
    </p:extLst>
  </p:cSld>
  <p:clrMapOvr>
    <a:masterClrMapping/>
  </p:clrMapOvr>
  <p:transition>
    <p:wipe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a:spLocks noGrp="1"/>
          </p:cNvSpPr>
          <p:nvPr>
            <p:ph type="title"/>
          </p:nvPr>
        </p:nvSpPr>
        <p:spPr bwMode="auto">
          <a:xfrm>
            <a:off x="1259632" y="676018"/>
            <a:ext cx="7427168" cy="365126"/>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it-IT" sz="2000" b="1" dirty="0">
                <a:solidFill>
                  <a:srgbClr val="0070C0"/>
                </a:solidFill>
              </a:rPr>
              <a:t>FE NOVITA’ DA LEGGE </a:t>
            </a:r>
            <a:r>
              <a:rPr lang="it-IT" sz="2000" b="1" dirty="0" err="1">
                <a:solidFill>
                  <a:srgbClr val="0070C0"/>
                </a:solidFill>
              </a:rPr>
              <a:t>DI</a:t>
            </a:r>
            <a:r>
              <a:rPr lang="it-IT" sz="2000" b="1" dirty="0">
                <a:solidFill>
                  <a:srgbClr val="0070C0"/>
                </a:solidFill>
              </a:rPr>
              <a:t> BILANCIO 2019  E DECRETO N. 119 COLLEGATO</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42</a:t>
            </a:fld>
            <a:endParaRPr lang="it-IT"/>
          </a:p>
        </p:txBody>
      </p:sp>
      <p:pic>
        <p:nvPicPr>
          <p:cNvPr id="9218" name="Picture 2"/>
          <p:cNvPicPr>
            <a:picLocks noChangeAspect="1" noChangeArrowheads="1"/>
          </p:cNvPicPr>
          <p:nvPr/>
        </p:nvPicPr>
        <p:blipFill>
          <a:blip r:embed="rId2" cstate="print"/>
          <a:srcRect/>
          <a:stretch>
            <a:fillRect/>
          </a:stretch>
        </p:blipFill>
        <p:spPr bwMode="auto">
          <a:xfrm>
            <a:off x="695325" y="1124744"/>
            <a:ext cx="7753350" cy="5112568"/>
          </a:xfrm>
          <a:prstGeom prst="rect">
            <a:avLst/>
          </a:prstGeom>
          <a:noFill/>
          <a:ln w="9525">
            <a:noFill/>
            <a:miter lim="800000"/>
            <a:headEnd/>
            <a:tailEnd/>
          </a:ln>
        </p:spPr>
      </p:pic>
      <p:pic>
        <p:nvPicPr>
          <p:cNvPr id="8" name="Immagine 7" descr="Risultati immagini per ordine commercialisti salerno">
            <a:extLst>
              <a:ext uri="{FF2B5EF4-FFF2-40B4-BE49-F238E27FC236}">
                <a16:creationId xmlns:a16="http://schemas.microsoft.com/office/drawing/2014/main" id="{DF39FA8B-6DF2-46A3-9570-74BE8979166B}"/>
              </a:ext>
            </a:extLst>
          </p:cNvPr>
          <p:cNvPicPr/>
          <p:nvPr/>
        </p:nvPicPr>
        <p:blipFill>
          <a:blip r:embed="rId3" cstate="print"/>
          <a:srcRect/>
          <a:stretch>
            <a:fillRect/>
          </a:stretch>
        </p:blipFill>
        <p:spPr bwMode="auto">
          <a:xfrm>
            <a:off x="107504" y="195825"/>
            <a:ext cx="2736800" cy="586911"/>
          </a:xfrm>
          <a:prstGeom prst="rect">
            <a:avLst/>
          </a:prstGeom>
          <a:noFill/>
          <a:ln w="9525">
            <a:noFill/>
            <a:miter lim="800000"/>
            <a:headEnd/>
            <a:tailEnd/>
          </a:ln>
        </p:spPr>
      </p:pic>
    </p:spTree>
    <p:extLst>
      <p:ext uri="{BB962C8B-B14F-4D97-AF65-F5344CB8AC3E}">
        <p14:creationId xmlns:p14="http://schemas.microsoft.com/office/powerpoint/2010/main" val="1452802966"/>
      </p:ext>
    </p:extLst>
  </p:cSld>
  <p:clrMapOvr>
    <a:masterClrMapping/>
  </p:clrMapOvr>
  <p:transition>
    <p:wipe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olo 1"/>
          <p:cNvSpPr>
            <a:spLocks noGrp="1"/>
          </p:cNvSpPr>
          <p:nvPr>
            <p:ph type="ctrTitle"/>
          </p:nvPr>
        </p:nvSpPr>
        <p:spPr bwMode="auto">
          <a:xfrm>
            <a:off x="357188" y="764705"/>
            <a:ext cx="7772400" cy="864095"/>
          </a:xfrm>
          <a:noFill/>
          <a:ln>
            <a:miter lim="800000"/>
            <a:headEnd/>
            <a:tailEnd/>
          </a:ln>
        </p:spPr>
        <p:txBody>
          <a:bodyPr vert="horz" wrap="square" lIns="91440" tIns="45720" rIns="91440" bIns="45720" numCol="1" anchor="t" anchorCtr="0" compatLnSpc="1">
            <a:prstTxWarp prst="textNoShape">
              <a:avLst/>
            </a:prstTxWarp>
            <a:normAutofit/>
          </a:bodyPr>
          <a:lstStyle/>
          <a:p>
            <a:pPr algn="ctr"/>
            <a:r>
              <a:rPr lang="it-IT" sz="4500" b="1" dirty="0">
                <a:solidFill>
                  <a:srgbClr val="0070C0"/>
                </a:solidFill>
              </a:rPr>
              <a:t>Rivalutazione beni d’impresa</a:t>
            </a:r>
          </a:p>
        </p:txBody>
      </p:sp>
      <p:sp>
        <p:nvSpPr>
          <p:cNvPr id="12291" name="Sottotitolo 2"/>
          <p:cNvSpPr>
            <a:spLocks noGrp="1"/>
          </p:cNvSpPr>
          <p:nvPr>
            <p:ph type="subTitle" idx="1"/>
          </p:nvPr>
        </p:nvSpPr>
        <p:spPr bwMode="auto">
          <a:xfrm>
            <a:off x="642938" y="2071688"/>
            <a:ext cx="7673975" cy="4597400"/>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43</a:t>
            </a:fld>
            <a:endParaRPr lang="it-IT"/>
          </a:p>
        </p:txBody>
      </p:sp>
      <p:graphicFrame>
        <p:nvGraphicFramePr>
          <p:cNvPr id="4" name="Tabella 3"/>
          <p:cNvGraphicFramePr>
            <a:graphicFrameLocks noGrp="1"/>
          </p:cNvGraphicFramePr>
          <p:nvPr/>
        </p:nvGraphicFramePr>
        <p:xfrm>
          <a:off x="684213" y="1916113"/>
          <a:ext cx="7488237" cy="4608512"/>
        </p:xfrm>
        <a:graphic>
          <a:graphicData uri="http://schemas.openxmlformats.org/drawingml/2006/table">
            <a:tbl>
              <a:tblPr firstRow="1" bandRow="1">
                <a:tableStyleId>{5C22544A-7EE6-4342-B048-85BDC9FD1C3A}</a:tableStyleId>
              </a:tblPr>
              <a:tblGrid>
                <a:gridCol w="1440046">
                  <a:extLst>
                    <a:ext uri="{9D8B030D-6E8A-4147-A177-3AD203B41FA5}">
                      <a16:colId xmlns:a16="http://schemas.microsoft.com/office/drawing/2014/main" val="20000"/>
                    </a:ext>
                  </a:extLst>
                </a:gridCol>
                <a:gridCol w="6048191">
                  <a:extLst>
                    <a:ext uri="{9D8B030D-6E8A-4147-A177-3AD203B41FA5}">
                      <a16:colId xmlns:a16="http://schemas.microsoft.com/office/drawing/2014/main" val="20001"/>
                    </a:ext>
                  </a:extLst>
                </a:gridCol>
              </a:tblGrid>
              <a:tr h="766055">
                <a:tc>
                  <a:txBody>
                    <a:bodyPr/>
                    <a:lstStyle/>
                    <a:p>
                      <a:r>
                        <a:rPr lang="it-IT" sz="1800" b="0" dirty="0">
                          <a:solidFill>
                            <a:schemeClr val="bg1"/>
                          </a:solidFill>
                        </a:rPr>
                        <a:t>Soggetti</a:t>
                      </a:r>
                    </a:p>
                  </a:txBody>
                  <a:tcPr marL="91433" marR="91433" marT="45721" marB="45721"/>
                </a:tc>
                <a:tc>
                  <a:txBody>
                    <a:bodyPr/>
                    <a:lstStyle/>
                    <a:p>
                      <a:pPr algn="just"/>
                      <a:r>
                        <a:rPr lang="it-IT" sz="1800" b="0" dirty="0">
                          <a:solidFill>
                            <a:schemeClr val="bg1"/>
                          </a:solidFill>
                        </a:rPr>
                        <a:t>Società di capitali, società europee e le società cooperative europee residenti nel territorio dello Stato</a:t>
                      </a:r>
                    </a:p>
                  </a:txBody>
                  <a:tcPr marL="91433" marR="91433" marT="45721" marB="45721"/>
                </a:tc>
                <a:extLst>
                  <a:ext uri="{0D108BD9-81ED-4DB2-BD59-A6C34878D82A}">
                    <a16:rowId xmlns:a16="http://schemas.microsoft.com/office/drawing/2014/main" val="10000"/>
                  </a:ext>
                </a:extLst>
              </a:tr>
              <a:tr h="766055">
                <a:tc>
                  <a:txBody>
                    <a:bodyPr/>
                    <a:lstStyle/>
                    <a:p>
                      <a:r>
                        <a:rPr lang="it-IT" sz="1800" dirty="0">
                          <a:solidFill>
                            <a:schemeClr val="bg1"/>
                          </a:solidFill>
                        </a:rPr>
                        <a:t>Oggetto</a:t>
                      </a:r>
                    </a:p>
                  </a:txBody>
                  <a:tcPr marL="91433" marR="91433" marT="45721" marB="45721">
                    <a:solidFill>
                      <a:schemeClr val="accent1"/>
                    </a:solidFill>
                  </a:tcPr>
                </a:tc>
                <a:tc>
                  <a:txBody>
                    <a:bodyPr/>
                    <a:lstStyle/>
                    <a:p>
                      <a:pPr algn="just"/>
                      <a:r>
                        <a:rPr lang="it-IT" sz="1800" dirty="0">
                          <a:solidFill>
                            <a:schemeClr val="bg1"/>
                          </a:solidFill>
                        </a:rPr>
                        <a:t>Beni d’impresa (esclusi immobili merce) e partecipazioni di controllo e collegamento</a:t>
                      </a:r>
                    </a:p>
                  </a:txBody>
                  <a:tcPr marL="91433" marR="91433" marT="45721" marB="45721">
                    <a:solidFill>
                      <a:schemeClr val="accent1"/>
                    </a:solidFill>
                  </a:tcPr>
                </a:tc>
                <a:extLst>
                  <a:ext uri="{0D108BD9-81ED-4DB2-BD59-A6C34878D82A}">
                    <a16:rowId xmlns:a16="http://schemas.microsoft.com/office/drawing/2014/main" val="10001"/>
                  </a:ext>
                </a:extLst>
              </a:tr>
              <a:tr h="766055">
                <a:tc>
                  <a:txBody>
                    <a:bodyPr/>
                    <a:lstStyle/>
                    <a:p>
                      <a:r>
                        <a:rPr lang="it-IT" sz="1800" dirty="0">
                          <a:solidFill>
                            <a:schemeClr val="bg1"/>
                          </a:solidFill>
                        </a:rPr>
                        <a:t>Data di riferimento</a:t>
                      </a:r>
                    </a:p>
                  </a:txBody>
                  <a:tcPr marL="91433" marR="91433" marT="45721" marB="45721">
                    <a:solidFill>
                      <a:schemeClr val="accent1"/>
                    </a:solidFill>
                  </a:tcPr>
                </a:tc>
                <a:tc>
                  <a:txBody>
                    <a:bodyPr/>
                    <a:lstStyle/>
                    <a:p>
                      <a:pPr algn="just"/>
                      <a:r>
                        <a:rPr lang="it-IT" sz="1800" dirty="0">
                          <a:solidFill>
                            <a:schemeClr val="bg1"/>
                          </a:solidFill>
                        </a:rPr>
                        <a:t>Beni risultanti in bilancio al 31.12.2017</a:t>
                      </a:r>
                    </a:p>
                  </a:txBody>
                  <a:tcPr marL="91433" marR="91433" marT="45721" marB="45721">
                    <a:solidFill>
                      <a:schemeClr val="accent1"/>
                    </a:solidFill>
                  </a:tcPr>
                </a:tc>
                <a:extLst>
                  <a:ext uri="{0D108BD9-81ED-4DB2-BD59-A6C34878D82A}">
                    <a16:rowId xmlns:a16="http://schemas.microsoft.com/office/drawing/2014/main" val="10002"/>
                  </a:ext>
                </a:extLst>
              </a:tr>
              <a:tr h="972781">
                <a:tc>
                  <a:txBody>
                    <a:bodyPr/>
                    <a:lstStyle/>
                    <a:p>
                      <a:r>
                        <a:rPr lang="it-IT" sz="1800" dirty="0">
                          <a:solidFill>
                            <a:schemeClr val="bg1"/>
                          </a:solidFill>
                        </a:rPr>
                        <a:t>Esecuzione rivalutazione</a:t>
                      </a:r>
                    </a:p>
                  </a:txBody>
                  <a:tcPr marL="91433" marR="91433" marT="45721" marB="45721">
                    <a:solidFill>
                      <a:schemeClr val="accent1"/>
                    </a:solidFill>
                  </a:tcPr>
                </a:tc>
                <a:tc>
                  <a:txBody>
                    <a:bodyPr/>
                    <a:lstStyle/>
                    <a:p>
                      <a:pPr algn="just"/>
                      <a:r>
                        <a:rPr lang="it-IT" sz="1800" dirty="0">
                          <a:solidFill>
                            <a:schemeClr val="bg1"/>
                          </a:solidFill>
                        </a:rPr>
                        <a:t>Bilancio successivo a quello in corso al 31.12.2017 (solari: 2018) il cui</a:t>
                      </a:r>
                      <a:r>
                        <a:rPr lang="it-IT" sz="1800" baseline="0" dirty="0">
                          <a:solidFill>
                            <a:schemeClr val="bg1"/>
                          </a:solidFill>
                        </a:rPr>
                        <a:t> termine di approvazione scade successivamente all’entrata in vigore della L. 145/2018</a:t>
                      </a:r>
                      <a:endParaRPr lang="it-IT" sz="1800" dirty="0">
                        <a:solidFill>
                          <a:schemeClr val="bg1"/>
                        </a:solidFill>
                      </a:endParaRPr>
                    </a:p>
                  </a:txBody>
                  <a:tcPr marL="91433" marR="91433" marT="45721" marB="45721">
                    <a:solidFill>
                      <a:schemeClr val="accent1"/>
                    </a:solidFill>
                  </a:tcPr>
                </a:tc>
                <a:extLst>
                  <a:ext uri="{0D108BD9-81ED-4DB2-BD59-A6C34878D82A}">
                    <a16:rowId xmlns:a16="http://schemas.microsoft.com/office/drawing/2014/main" val="10003"/>
                  </a:ext>
                </a:extLst>
              </a:tr>
              <a:tr h="766055">
                <a:tc>
                  <a:txBody>
                    <a:bodyPr/>
                    <a:lstStyle/>
                    <a:p>
                      <a:r>
                        <a:rPr lang="it-IT" sz="1800" dirty="0">
                          <a:solidFill>
                            <a:schemeClr val="bg1"/>
                          </a:solidFill>
                        </a:rPr>
                        <a:t>Categorie omogenee</a:t>
                      </a:r>
                    </a:p>
                  </a:txBody>
                  <a:tcPr marL="91433" marR="91433" marT="45721" marB="45721">
                    <a:solidFill>
                      <a:schemeClr val="accent1"/>
                    </a:solidFill>
                  </a:tcPr>
                </a:tc>
                <a:tc>
                  <a:txBody>
                    <a:bodyPr/>
                    <a:lstStyle/>
                    <a:p>
                      <a:pPr algn="just"/>
                      <a:r>
                        <a:rPr lang="it-IT" sz="1800" dirty="0">
                          <a:solidFill>
                            <a:schemeClr val="bg1"/>
                          </a:solidFill>
                        </a:rPr>
                        <a:t>Obbligo di rivalutare tutti i beni appartenenti alla medesima categoria omogenea</a:t>
                      </a:r>
                    </a:p>
                  </a:txBody>
                  <a:tcPr marL="91433" marR="91433" marT="45721" marB="45721">
                    <a:solidFill>
                      <a:schemeClr val="accent1"/>
                    </a:solidFill>
                  </a:tcPr>
                </a:tc>
                <a:extLst>
                  <a:ext uri="{0D108BD9-81ED-4DB2-BD59-A6C34878D82A}">
                    <a16:rowId xmlns:a16="http://schemas.microsoft.com/office/drawing/2014/main" val="10004"/>
                  </a:ext>
                </a:extLst>
              </a:tr>
              <a:tr h="571511">
                <a:tc>
                  <a:txBody>
                    <a:bodyPr/>
                    <a:lstStyle/>
                    <a:p>
                      <a:r>
                        <a:rPr lang="it-IT" sz="1800" dirty="0">
                          <a:solidFill>
                            <a:schemeClr val="bg1"/>
                          </a:solidFill>
                        </a:rPr>
                        <a:t>informazione</a:t>
                      </a:r>
                    </a:p>
                  </a:txBody>
                  <a:tcPr marL="91433" marR="91433" marT="45721" marB="45721">
                    <a:solidFill>
                      <a:schemeClr val="accent1"/>
                    </a:solidFill>
                  </a:tcPr>
                </a:tc>
                <a:tc>
                  <a:txBody>
                    <a:bodyPr/>
                    <a:lstStyle/>
                    <a:p>
                      <a:pPr algn="just"/>
                      <a:r>
                        <a:rPr lang="it-IT" sz="1800" dirty="0">
                          <a:solidFill>
                            <a:schemeClr val="bg1"/>
                          </a:solidFill>
                        </a:rPr>
                        <a:t>Obbligo di indicazione nella nota integrativa e nell’inventario</a:t>
                      </a:r>
                    </a:p>
                  </a:txBody>
                  <a:tcPr marL="91433" marR="91433" marT="45721" marB="45721">
                    <a:solidFill>
                      <a:schemeClr val="accent1"/>
                    </a:solidFill>
                  </a:tcPr>
                </a:tc>
                <a:extLst>
                  <a:ext uri="{0D108BD9-81ED-4DB2-BD59-A6C34878D82A}">
                    <a16:rowId xmlns:a16="http://schemas.microsoft.com/office/drawing/2014/main" val="10005"/>
                  </a:ext>
                </a:extLst>
              </a:tr>
            </a:tbl>
          </a:graphicData>
        </a:graphic>
      </p:graphicFrame>
      <p:pic>
        <p:nvPicPr>
          <p:cNvPr id="6" name="Immagine 5" descr="Risultati immagini per ordine commercialisti salerno">
            <a:extLst>
              <a:ext uri="{FF2B5EF4-FFF2-40B4-BE49-F238E27FC236}">
                <a16:creationId xmlns:a16="http://schemas.microsoft.com/office/drawing/2014/main" id="{40548146-2840-4753-8B3A-FD9B8C4A7807}"/>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1716346344"/>
      </p:ext>
    </p:extLst>
  </p:cSld>
  <p:clrMapOvr>
    <a:masterClrMapping/>
  </p:clrMapOvr>
  <p:transition>
    <p:wipe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olo 1"/>
          <p:cNvSpPr>
            <a:spLocks noGrp="1"/>
          </p:cNvSpPr>
          <p:nvPr>
            <p:ph type="ctrTitle"/>
          </p:nvPr>
        </p:nvSpPr>
        <p:spPr bwMode="auto">
          <a:xfrm>
            <a:off x="357188" y="1125538"/>
            <a:ext cx="7772400" cy="558800"/>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Categorie omogenee</a:t>
            </a:r>
          </a:p>
        </p:txBody>
      </p:sp>
      <p:sp>
        <p:nvSpPr>
          <p:cNvPr id="13315" name="Sottotitolo 2"/>
          <p:cNvSpPr>
            <a:spLocks noGrp="1"/>
          </p:cNvSpPr>
          <p:nvPr>
            <p:ph type="subTitle" idx="1"/>
          </p:nvPr>
        </p:nvSpPr>
        <p:spPr bwMode="auto">
          <a:xfrm>
            <a:off x="642938" y="2071688"/>
            <a:ext cx="7529512" cy="4381500"/>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44</a:t>
            </a:fld>
            <a:endParaRPr lang="it-IT"/>
          </a:p>
        </p:txBody>
      </p:sp>
      <p:graphicFrame>
        <p:nvGraphicFramePr>
          <p:cNvPr id="4" name="Tabella 3"/>
          <p:cNvGraphicFramePr>
            <a:graphicFrameLocks noGrp="1"/>
          </p:cNvGraphicFramePr>
          <p:nvPr/>
        </p:nvGraphicFramePr>
        <p:xfrm>
          <a:off x="611188" y="1844675"/>
          <a:ext cx="7561262" cy="4176462"/>
        </p:xfrm>
        <a:graphic>
          <a:graphicData uri="http://schemas.openxmlformats.org/drawingml/2006/table">
            <a:tbl>
              <a:tblPr firstRow="1" bandRow="1">
                <a:tableStyleId>{5C22544A-7EE6-4342-B048-85BDC9FD1C3A}</a:tableStyleId>
              </a:tblPr>
              <a:tblGrid>
                <a:gridCol w="1751445">
                  <a:extLst>
                    <a:ext uri="{9D8B030D-6E8A-4147-A177-3AD203B41FA5}">
                      <a16:colId xmlns:a16="http://schemas.microsoft.com/office/drawing/2014/main" val="20000"/>
                    </a:ext>
                  </a:extLst>
                </a:gridCol>
                <a:gridCol w="5809817">
                  <a:extLst>
                    <a:ext uri="{9D8B030D-6E8A-4147-A177-3AD203B41FA5}">
                      <a16:colId xmlns:a16="http://schemas.microsoft.com/office/drawing/2014/main" val="20001"/>
                    </a:ext>
                  </a:extLst>
                </a:gridCol>
              </a:tblGrid>
              <a:tr h="795968">
                <a:tc>
                  <a:txBody>
                    <a:bodyPr/>
                    <a:lstStyle/>
                    <a:p>
                      <a:r>
                        <a:rPr lang="it-IT" sz="1800" b="0" dirty="0">
                          <a:solidFill>
                            <a:schemeClr val="bg1"/>
                          </a:solidFill>
                        </a:rPr>
                        <a:t>Beni materiali</a:t>
                      </a:r>
                    </a:p>
                  </a:txBody>
                  <a:tcPr marL="91442" marR="91442" marT="45718" marB="45718"/>
                </a:tc>
                <a:tc>
                  <a:txBody>
                    <a:bodyPr/>
                    <a:lstStyle/>
                    <a:p>
                      <a:r>
                        <a:rPr lang="it-IT" sz="1800" b="0" dirty="0">
                          <a:solidFill>
                            <a:schemeClr val="bg1"/>
                          </a:solidFill>
                        </a:rPr>
                        <a:t>Medesimo coefficiente</a:t>
                      </a:r>
                    </a:p>
                    <a:p>
                      <a:r>
                        <a:rPr lang="it-IT" sz="1800" b="0" dirty="0">
                          <a:solidFill>
                            <a:schemeClr val="bg1"/>
                          </a:solidFill>
                        </a:rPr>
                        <a:t>Anno di acquisizione</a:t>
                      </a:r>
                    </a:p>
                  </a:txBody>
                  <a:tcPr marL="91442" marR="91442" marT="45718" marB="45718"/>
                </a:tc>
                <a:extLst>
                  <a:ext uri="{0D108BD9-81ED-4DB2-BD59-A6C34878D82A}">
                    <a16:rowId xmlns:a16="http://schemas.microsoft.com/office/drawing/2014/main" val="10000"/>
                  </a:ext>
                </a:extLst>
              </a:tr>
              <a:tr h="1617355">
                <a:tc>
                  <a:txBody>
                    <a:bodyPr/>
                    <a:lstStyle/>
                    <a:p>
                      <a:r>
                        <a:rPr lang="it-IT" sz="1800" dirty="0">
                          <a:solidFill>
                            <a:schemeClr val="bg1"/>
                          </a:solidFill>
                        </a:rPr>
                        <a:t>Beni immobili</a:t>
                      </a:r>
                    </a:p>
                  </a:txBody>
                  <a:tcPr marL="91442" marR="91442" marT="45718" marB="45718">
                    <a:solidFill>
                      <a:schemeClr val="accent1"/>
                    </a:solidFill>
                  </a:tcPr>
                </a:tc>
                <a:tc>
                  <a:txBody>
                    <a:bodyPr/>
                    <a:lstStyle/>
                    <a:p>
                      <a:r>
                        <a:rPr lang="it-IT" sz="1800" dirty="0">
                          <a:solidFill>
                            <a:schemeClr val="bg1"/>
                          </a:solidFill>
                        </a:rPr>
                        <a:t>Aree non edificabili</a:t>
                      </a:r>
                    </a:p>
                    <a:p>
                      <a:r>
                        <a:rPr lang="it-IT" sz="1800" dirty="0">
                          <a:solidFill>
                            <a:schemeClr val="bg1"/>
                          </a:solidFill>
                        </a:rPr>
                        <a:t>Aree edificabili</a:t>
                      </a:r>
                    </a:p>
                    <a:p>
                      <a:r>
                        <a:rPr lang="it-IT" sz="1800" dirty="0">
                          <a:solidFill>
                            <a:schemeClr val="bg1"/>
                          </a:solidFill>
                        </a:rPr>
                        <a:t>Fabbricati strumentali per natura</a:t>
                      </a:r>
                    </a:p>
                    <a:p>
                      <a:r>
                        <a:rPr lang="it-IT" sz="1800" dirty="0">
                          <a:solidFill>
                            <a:schemeClr val="bg1"/>
                          </a:solidFill>
                        </a:rPr>
                        <a:t>Fabbricati strumentali per destinazione</a:t>
                      </a:r>
                    </a:p>
                    <a:p>
                      <a:r>
                        <a:rPr lang="it-IT" sz="1800" dirty="0">
                          <a:solidFill>
                            <a:schemeClr val="bg1"/>
                          </a:solidFill>
                        </a:rPr>
                        <a:t>Fabbricati patrimonio</a:t>
                      </a:r>
                    </a:p>
                  </a:txBody>
                  <a:tcPr marL="91442" marR="91442" marT="45718" marB="45718">
                    <a:solidFill>
                      <a:schemeClr val="accent1"/>
                    </a:solidFill>
                  </a:tcPr>
                </a:tc>
                <a:extLst>
                  <a:ext uri="{0D108BD9-81ED-4DB2-BD59-A6C34878D82A}">
                    <a16:rowId xmlns:a16="http://schemas.microsoft.com/office/drawing/2014/main" val="10001"/>
                  </a:ext>
                </a:extLst>
              </a:tr>
              <a:tr h="1054658">
                <a:tc>
                  <a:txBody>
                    <a:bodyPr/>
                    <a:lstStyle/>
                    <a:p>
                      <a:r>
                        <a:rPr lang="it-IT" sz="1800" dirty="0">
                          <a:solidFill>
                            <a:schemeClr val="bg1"/>
                          </a:solidFill>
                        </a:rPr>
                        <a:t>Beni immateriali</a:t>
                      </a:r>
                    </a:p>
                  </a:txBody>
                  <a:tcPr marL="91442" marR="91442" marT="45718" marB="45718">
                    <a:solidFill>
                      <a:schemeClr val="accent1"/>
                    </a:solidFill>
                  </a:tcPr>
                </a:tc>
                <a:tc>
                  <a:txBody>
                    <a:bodyPr/>
                    <a:lstStyle/>
                    <a:p>
                      <a:r>
                        <a:rPr lang="it-IT" sz="1800" dirty="0">
                          <a:solidFill>
                            <a:schemeClr val="bg1"/>
                          </a:solidFill>
                        </a:rPr>
                        <a:t>Non vi sono categorie</a:t>
                      </a:r>
                      <a:r>
                        <a:rPr lang="it-IT" sz="1800" baseline="0" dirty="0">
                          <a:solidFill>
                            <a:schemeClr val="bg1"/>
                          </a:solidFill>
                        </a:rPr>
                        <a:t> omogenee</a:t>
                      </a:r>
                      <a:endParaRPr lang="it-IT" sz="1800" dirty="0">
                        <a:solidFill>
                          <a:schemeClr val="bg1"/>
                        </a:solidFill>
                      </a:endParaRPr>
                    </a:p>
                  </a:txBody>
                  <a:tcPr marL="91442" marR="91442" marT="45718" marB="45718">
                    <a:solidFill>
                      <a:schemeClr val="accent1"/>
                    </a:solidFill>
                  </a:tcPr>
                </a:tc>
                <a:extLst>
                  <a:ext uri="{0D108BD9-81ED-4DB2-BD59-A6C34878D82A}">
                    <a16:rowId xmlns:a16="http://schemas.microsoft.com/office/drawing/2014/main" val="10002"/>
                  </a:ext>
                </a:extLst>
              </a:tr>
              <a:tr h="708481">
                <a:tc>
                  <a:txBody>
                    <a:bodyPr/>
                    <a:lstStyle/>
                    <a:p>
                      <a:r>
                        <a:rPr lang="it-IT" sz="1800" dirty="0">
                          <a:solidFill>
                            <a:schemeClr val="bg1"/>
                          </a:solidFill>
                        </a:rPr>
                        <a:t>partecipazioni</a:t>
                      </a:r>
                    </a:p>
                  </a:txBody>
                  <a:tcPr marL="91442" marR="91442" marT="45718" marB="45718">
                    <a:solidFill>
                      <a:schemeClr val="accent1"/>
                    </a:solidFill>
                  </a:tcPr>
                </a:tc>
                <a:tc>
                  <a:txBody>
                    <a:bodyPr/>
                    <a:lstStyle/>
                    <a:p>
                      <a:r>
                        <a:rPr lang="it-IT" sz="1800" dirty="0">
                          <a:solidFill>
                            <a:schemeClr val="bg1"/>
                          </a:solidFill>
                        </a:rPr>
                        <a:t>Medesima società</a:t>
                      </a:r>
                    </a:p>
                  </a:txBody>
                  <a:tcPr marL="91442" marR="91442" marT="45718" marB="45718">
                    <a:solidFill>
                      <a:schemeClr val="accent1"/>
                    </a:solidFill>
                  </a:tcPr>
                </a:tc>
                <a:extLst>
                  <a:ext uri="{0D108BD9-81ED-4DB2-BD59-A6C34878D82A}">
                    <a16:rowId xmlns:a16="http://schemas.microsoft.com/office/drawing/2014/main" val="10003"/>
                  </a:ext>
                </a:extLst>
              </a:tr>
            </a:tbl>
          </a:graphicData>
        </a:graphic>
      </p:graphicFrame>
      <p:pic>
        <p:nvPicPr>
          <p:cNvPr id="6" name="Immagine 5" descr="Risultati immagini per ordine commercialisti salerno">
            <a:extLst>
              <a:ext uri="{FF2B5EF4-FFF2-40B4-BE49-F238E27FC236}">
                <a16:creationId xmlns:a16="http://schemas.microsoft.com/office/drawing/2014/main" id="{A2C7FD90-AA16-4F43-9294-3148A83A7FE3}"/>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521062576"/>
      </p:ext>
    </p:extLst>
  </p:cSld>
  <p:clrMapOvr>
    <a:masterClrMapping/>
  </p:clrMapOvr>
  <p:transition>
    <p:wipe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olo 1"/>
          <p:cNvSpPr>
            <a:spLocks noGrp="1"/>
          </p:cNvSpPr>
          <p:nvPr>
            <p:ph type="ctrTitle"/>
          </p:nvPr>
        </p:nvSpPr>
        <p:spPr bwMode="auto">
          <a:xfrm>
            <a:off x="395288" y="1125538"/>
            <a:ext cx="7772400" cy="414337"/>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a:solidFill>
                  <a:srgbClr val="0070C0"/>
                </a:solidFill>
              </a:rPr>
              <a:t>Imposte sostitutive</a:t>
            </a:r>
          </a:p>
        </p:txBody>
      </p:sp>
      <p:sp>
        <p:nvSpPr>
          <p:cNvPr id="14339" name="Sottotitolo 2"/>
          <p:cNvSpPr>
            <a:spLocks noGrp="1"/>
          </p:cNvSpPr>
          <p:nvPr>
            <p:ph type="subTitle" idx="1"/>
          </p:nvPr>
        </p:nvSpPr>
        <p:spPr bwMode="auto">
          <a:xfrm>
            <a:off x="642938" y="1773238"/>
            <a:ext cx="7745412" cy="4751387"/>
          </a:xfrm>
          <a:noFill/>
          <a:ln>
            <a:miter lim="800000"/>
            <a:headEnd/>
            <a:tailEnd/>
          </a:ln>
        </p:spPr>
        <p:txBody>
          <a:bodyPr vert="horz" wrap="square" lIns="91440" tIns="45720" rIns="91440" bIns="45720" numCol="1" anchor="t" anchorCtr="0" compatLnSpc="1">
            <a:prstTxWarp prst="textNoShape">
              <a:avLst/>
            </a:prstTxWarp>
          </a:bodyPr>
          <a:lstStyle/>
          <a:p>
            <a:r>
              <a:rPr lang="it-IT">
                <a:solidFill>
                  <a:srgbClr val="0070C0"/>
                </a:solidFill>
              </a:rPr>
              <a:t>Meno appetibile con l’IRES al 24%</a:t>
            </a:r>
          </a:p>
        </p:txBody>
      </p:sp>
      <p:sp>
        <p:nvSpPr>
          <p:cNvPr id="5" name="Segnaposto numero diapositiva 4"/>
          <p:cNvSpPr>
            <a:spLocks noGrp="1"/>
          </p:cNvSpPr>
          <p:nvPr>
            <p:ph type="sldNum" sz="quarter" idx="12"/>
          </p:nvPr>
        </p:nvSpPr>
        <p:spPr/>
        <p:txBody>
          <a:bodyPr/>
          <a:lstStyle/>
          <a:p>
            <a:fld id="{A6751A3D-E928-4BDE-AA00-E17DCB52BF79}" type="slidenum">
              <a:rPr lang="it-IT" smtClean="0"/>
              <a:pPr/>
              <a:t>45</a:t>
            </a:fld>
            <a:endParaRPr lang="it-IT"/>
          </a:p>
        </p:txBody>
      </p:sp>
      <p:graphicFrame>
        <p:nvGraphicFramePr>
          <p:cNvPr id="4" name="Tabella 3"/>
          <p:cNvGraphicFramePr>
            <a:graphicFrameLocks noGrp="1"/>
          </p:cNvGraphicFramePr>
          <p:nvPr/>
        </p:nvGraphicFramePr>
        <p:xfrm>
          <a:off x="755650" y="2349500"/>
          <a:ext cx="7345363" cy="4103785"/>
        </p:xfrm>
        <a:graphic>
          <a:graphicData uri="http://schemas.openxmlformats.org/drawingml/2006/table">
            <a:tbl>
              <a:tblPr firstRow="1" bandRow="1">
                <a:tableStyleId>{5C22544A-7EE6-4342-B048-85BDC9FD1C3A}</a:tableStyleId>
              </a:tblPr>
              <a:tblGrid>
                <a:gridCol w="1728321">
                  <a:extLst>
                    <a:ext uri="{9D8B030D-6E8A-4147-A177-3AD203B41FA5}">
                      <a16:colId xmlns:a16="http://schemas.microsoft.com/office/drawing/2014/main" val="20000"/>
                    </a:ext>
                  </a:extLst>
                </a:gridCol>
                <a:gridCol w="5617042">
                  <a:extLst>
                    <a:ext uri="{9D8B030D-6E8A-4147-A177-3AD203B41FA5}">
                      <a16:colId xmlns:a16="http://schemas.microsoft.com/office/drawing/2014/main" val="20001"/>
                    </a:ext>
                  </a:extLst>
                </a:gridCol>
              </a:tblGrid>
              <a:tr h="971701">
                <a:tc>
                  <a:txBody>
                    <a:bodyPr/>
                    <a:lstStyle/>
                    <a:p>
                      <a:r>
                        <a:rPr lang="it-IT" sz="1800" b="0" dirty="0">
                          <a:solidFill>
                            <a:schemeClr val="bg1"/>
                          </a:solidFill>
                        </a:rPr>
                        <a:t>Affrancamento riserve</a:t>
                      </a:r>
                    </a:p>
                  </a:txBody>
                  <a:tcPr marL="91447" marR="91447" marT="45701" marB="45701"/>
                </a:tc>
                <a:tc>
                  <a:txBody>
                    <a:bodyPr/>
                    <a:lstStyle/>
                    <a:p>
                      <a:pPr algn="just"/>
                      <a:r>
                        <a:rPr lang="it-IT" sz="1800" b="0" dirty="0">
                          <a:solidFill>
                            <a:schemeClr val="bg1"/>
                          </a:solidFill>
                        </a:rPr>
                        <a:t>Imposta sostitutiva di Imposte sui redditi, IRAP ed addizionali: 10%</a:t>
                      </a:r>
                    </a:p>
                  </a:txBody>
                  <a:tcPr marL="91447" marR="91447" marT="45701" marB="45701"/>
                </a:tc>
                <a:extLst>
                  <a:ext uri="{0D108BD9-81ED-4DB2-BD59-A6C34878D82A}">
                    <a16:rowId xmlns:a16="http://schemas.microsoft.com/office/drawing/2014/main" val="10000"/>
                  </a:ext>
                </a:extLst>
              </a:tr>
              <a:tr h="1188585">
                <a:tc>
                  <a:txBody>
                    <a:bodyPr/>
                    <a:lstStyle/>
                    <a:p>
                      <a:r>
                        <a:rPr lang="it-IT" sz="1800" dirty="0">
                          <a:solidFill>
                            <a:schemeClr val="bg1"/>
                          </a:solidFill>
                        </a:rPr>
                        <a:t>Rivalutazione</a:t>
                      </a:r>
                    </a:p>
                  </a:txBody>
                  <a:tcPr marL="91447" marR="91447" marT="45701" marB="45701">
                    <a:solidFill>
                      <a:schemeClr val="accent1"/>
                    </a:solidFill>
                  </a:tcPr>
                </a:tc>
                <a:tc>
                  <a:txBody>
                    <a:bodyPr/>
                    <a:lstStyle/>
                    <a:p>
                      <a:pPr algn="just"/>
                      <a:r>
                        <a:rPr lang="it-IT" sz="1800" dirty="0">
                          <a:solidFill>
                            <a:schemeClr val="bg1"/>
                          </a:solidFill>
                        </a:rPr>
                        <a:t>Imposta sostitutiva di Imposte sui redditi, IRAP ed addizionali:</a:t>
                      </a:r>
                    </a:p>
                    <a:p>
                      <a:pPr algn="just"/>
                      <a:r>
                        <a:rPr lang="it-IT" sz="1800" dirty="0">
                          <a:solidFill>
                            <a:schemeClr val="bg1"/>
                          </a:solidFill>
                        </a:rPr>
                        <a:t>Beni ammortizzabili 16%</a:t>
                      </a:r>
                    </a:p>
                    <a:p>
                      <a:pPr algn="just"/>
                      <a:r>
                        <a:rPr lang="it-IT" sz="1800" dirty="0">
                          <a:solidFill>
                            <a:schemeClr val="bg1"/>
                          </a:solidFill>
                        </a:rPr>
                        <a:t>Beni non ammortizzabili 12%</a:t>
                      </a:r>
                    </a:p>
                  </a:txBody>
                  <a:tcPr marL="91447" marR="91447" marT="45701" marB="45701">
                    <a:solidFill>
                      <a:schemeClr val="accent1"/>
                    </a:solidFill>
                  </a:tcPr>
                </a:tc>
                <a:extLst>
                  <a:ext uri="{0D108BD9-81ED-4DB2-BD59-A6C34878D82A}">
                    <a16:rowId xmlns:a16="http://schemas.microsoft.com/office/drawing/2014/main" val="10001"/>
                  </a:ext>
                </a:extLst>
              </a:tr>
              <a:tr h="971701">
                <a:tc>
                  <a:txBody>
                    <a:bodyPr/>
                    <a:lstStyle/>
                    <a:p>
                      <a:r>
                        <a:rPr lang="it-IT" sz="1800" dirty="0">
                          <a:solidFill>
                            <a:schemeClr val="bg1"/>
                          </a:solidFill>
                        </a:rPr>
                        <a:t>Versamento</a:t>
                      </a:r>
                    </a:p>
                  </a:txBody>
                  <a:tcPr marL="91447" marR="91447" marT="45701" marB="45701">
                    <a:solidFill>
                      <a:schemeClr val="accent1"/>
                    </a:solidFill>
                  </a:tcPr>
                </a:tc>
                <a:tc>
                  <a:txBody>
                    <a:bodyPr/>
                    <a:lstStyle/>
                    <a:p>
                      <a:pPr algn="just"/>
                      <a:r>
                        <a:rPr lang="it-IT" sz="1800" dirty="0">
                          <a:solidFill>
                            <a:schemeClr val="bg1"/>
                          </a:solidFill>
                        </a:rPr>
                        <a:t>In un’unica rata entro il termine per il versamento a saldo della dichiarazione del periodo d’imposta in cui è effettuata la rivalutazione</a:t>
                      </a:r>
                    </a:p>
                  </a:txBody>
                  <a:tcPr marL="91447" marR="91447" marT="45701" marB="45701">
                    <a:solidFill>
                      <a:schemeClr val="accent1"/>
                    </a:solidFill>
                  </a:tcPr>
                </a:tc>
                <a:extLst>
                  <a:ext uri="{0D108BD9-81ED-4DB2-BD59-A6C34878D82A}">
                    <a16:rowId xmlns:a16="http://schemas.microsoft.com/office/drawing/2014/main" val="10002"/>
                  </a:ext>
                </a:extLst>
              </a:tr>
              <a:tr h="971701">
                <a:tc>
                  <a:txBody>
                    <a:bodyPr/>
                    <a:lstStyle/>
                    <a:p>
                      <a:r>
                        <a:rPr lang="it-IT" sz="1800" dirty="0">
                          <a:solidFill>
                            <a:schemeClr val="bg1"/>
                          </a:solidFill>
                        </a:rPr>
                        <a:t>Compensazione</a:t>
                      </a:r>
                    </a:p>
                  </a:txBody>
                  <a:tcPr marL="91447" marR="91447" marT="45701" marB="45701">
                    <a:solidFill>
                      <a:schemeClr val="accent1"/>
                    </a:solidFill>
                  </a:tcPr>
                </a:tc>
                <a:tc>
                  <a:txBody>
                    <a:bodyPr/>
                    <a:lstStyle/>
                    <a:p>
                      <a:pPr algn="just"/>
                      <a:r>
                        <a:rPr lang="it-IT" sz="1800" dirty="0">
                          <a:solidFill>
                            <a:schemeClr val="bg1"/>
                          </a:solidFill>
                        </a:rPr>
                        <a:t>Ammessa</a:t>
                      </a:r>
                    </a:p>
                  </a:txBody>
                  <a:tcPr marL="91447" marR="91447" marT="45701" marB="45701">
                    <a:solidFill>
                      <a:schemeClr val="accent1"/>
                    </a:solidFill>
                  </a:tcPr>
                </a:tc>
                <a:extLst>
                  <a:ext uri="{0D108BD9-81ED-4DB2-BD59-A6C34878D82A}">
                    <a16:rowId xmlns:a16="http://schemas.microsoft.com/office/drawing/2014/main" val="10003"/>
                  </a:ext>
                </a:extLst>
              </a:tr>
            </a:tbl>
          </a:graphicData>
        </a:graphic>
      </p:graphicFrame>
      <p:pic>
        <p:nvPicPr>
          <p:cNvPr id="6" name="Immagine 5" descr="Risultati immagini per ordine commercialisti salerno">
            <a:extLst>
              <a:ext uri="{FF2B5EF4-FFF2-40B4-BE49-F238E27FC236}">
                <a16:creationId xmlns:a16="http://schemas.microsoft.com/office/drawing/2014/main" id="{001DA117-9101-4037-B3E5-F0C16EEDC3D0}"/>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3101570065"/>
      </p:ext>
    </p:extLst>
  </p:cSld>
  <p:clrMapOvr>
    <a:masterClrMapping/>
  </p:clrMapOvr>
  <p:transition>
    <p:wipe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olo 1"/>
          <p:cNvSpPr>
            <a:spLocks noGrp="1"/>
          </p:cNvSpPr>
          <p:nvPr>
            <p:ph type="ctrTitle"/>
          </p:nvPr>
        </p:nvSpPr>
        <p:spPr bwMode="auto">
          <a:xfrm>
            <a:off x="539750" y="1125538"/>
            <a:ext cx="7772400" cy="574675"/>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Riconoscimento fiscale</a:t>
            </a:r>
          </a:p>
        </p:txBody>
      </p:sp>
      <p:sp>
        <p:nvSpPr>
          <p:cNvPr id="15363" name="Sottotitolo 2"/>
          <p:cNvSpPr>
            <a:spLocks noGrp="1"/>
          </p:cNvSpPr>
          <p:nvPr>
            <p:ph type="subTitle" idx="1"/>
          </p:nvPr>
        </p:nvSpPr>
        <p:spPr bwMode="auto">
          <a:xfrm>
            <a:off x="642938" y="2071688"/>
            <a:ext cx="7529512" cy="4381500"/>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46</a:t>
            </a:fld>
            <a:endParaRPr lang="it-IT"/>
          </a:p>
        </p:txBody>
      </p:sp>
      <p:graphicFrame>
        <p:nvGraphicFramePr>
          <p:cNvPr id="4" name="Tabella 3"/>
          <p:cNvGraphicFramePr>
            <a:graphicFrameLocks noGrp="1"/>
          </p:cNvGraphicFramePr>
          <p:nvPr/>
        </p:nvGraphicFramePr>
        <p:xfrm>
          <a:off x="684213" y="2133600"/>
          <a:ext cx="7416800" cy="3540167"/>
        </p:xfrm>
        <a:graphic>
          <a:graphicData uri="http://schemas.openxmlformats.org/drawingml/2006/table">
            <a:tbl>
              <a:tblPr firstRow="1" bandRow="1">
                <a:tableStyleId>{5C22544A-7EE6-4342-B048-85BDC9FD1C3A}</a:tableStyleId>
              </a:tblPr>
              <a:tblGrid>
                <a:gridCol w="1152124">
                  <a:extLst>
                    <a:ext uri="{9D8B030D-6E8A-4147-A177-3AD203B41FA5}">
                      <a16:colId xmlns:a16="http://schemas.microsoft.com/office/drawing/2014/main" val="20000"/>
                    </a:ext>
                  </a:extLst>
                </a:gridCol>
                <a:gridCol w="6264676">
                  <a:extLst>
                    <a:ext uri="{9D8B030D-6E8A-4147-A177-3AD203B41FA5}">
                      <a16:colId xmlns:a16="http://schemas.microsoft.com/office/drawing/2014/main" val="20001"/>
                    </a:ext>
                  </a:extLst>
                </a:gridCol>
              </a:tblGrid>
              <a:tr h="1007368">
                <a:tc>
                  <a:txBody>
                    <a:bodyPr/>
                    <a:lstStyle/>
                    <a:p>
                      <a:r>
                        <a:rPr lang="it-IT" sz="1800" b="0" dirty="0">
                          <a:solidFill>
                            <a:schemeClr val="bg1"/>
                          </a:solidFill>
                        </a:rPr>
                        <a:t>2020</a:t>
                      </a:r>
                    </a:p>
                  </a:txBody>
                  <a:tcPr marT="45718" marB="45718"/>
                </a:tc>
                <a:tc>
                  <a:txBody>
                    <a:bodyPr/>
                    <a:lstStyle/>
                    <a:p>
                      <a:pPr algn="just"/>
                      <a:r>
                        <a:rPr lang="it-IT" sz="1800" b="0" dirty="0">
                          <a:solidFill>
                            <a:schemeClr val="bg1"/>
                          </a:solidFill>
                        </a:rPr>
                        <a:t>I maggiori valori iscritti degli immobili sono riconosciuti con effetto dal periodo d’imposta in corso al 1.12.2020</a:t>
                      </a:r>
                    </a:p>
                  </a:txBody>
                  <a:tcPr marT="45718" marB="45718"/>
                </a:tc>
                <a:extLst>
                  <a:ext uri="{0D108BD9-81ED-4DB2-BD59-A6C34878D82A}">
                    <a16:rowId xmlns:a16="http://schemas.microsoft.com/office/drawing/2014/main" val="10000"/>
                  </a:ext>
                </a:extLst>
              </a:tr>
              <a:tr h="1152128">
                <a:tc>
                  <a:txBody>
                    <a:bodyPr/>
                    <a:lstStyle/>
                    <a:p>
                      <a:r>
                        <a:rPr lang="it-IT" sz="1800" dirty="0">
                          <a:solidFill>
                            <a:schemeClr val="bg1"/>
                          </a:solidFill>
                        </a:rPr>
                        <a:t>2021</a:t>
                      </a:r>
                    </a:p>
                  </a:txBody>
                  <a:tcPr marT="45718" marB="45718">
                    <a:solidFill>
                      <a:schemeClr val="accent1"/>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800" dirty="0">
                          <a:solidFill>
                            <a:schemeClr val="bg1"/>
                          </a:solidFill>
                        </a:rPr>
                        <a:t>Per gli altri beni riconoscimento del maggior valore ai fini dell’ammortamento (e anche del calcolo del plafond spese di manutenzione, società</a:t>
                      </a:r>
                      <a:r>
                        <a:rPr lang="it-IT" sz="1800" baseline="0" dirty="0">
                          <a:solidFill>
                            <a:schemeClr val="bg1"/>
                          </a:solidFill>
                        </a:rPr>
                        <a:t> di comodo </a:t>
                      </a:r>
                      <a:r>
                        <a:rPr lang="it-IT" sz="1800" baseline="0" dirty="0" err="1">
                          <a:solidFill>
                            <a:schemeClr val="bg1"/>
                          </a:solidFill>
                        </a:rPr>
                        <a:t>ecc</a:t>
                      </a:r>
                      <a:r>
                        <a:rPr lang="it-IT" sz="1800" baseline="0" dirty="0">
                          <a:solidFill>
                            <a:schemeClr val="bg1"/>
                          </a:solidFill>
                        </a:rPr>
                        <a:t>)</a:t>
                      </a:r>
                      <a:endParaRPr lang="it-IT" sz="1800" dirty="0">
                        <a:solidFill>
                          <a:schemeClr val="bg1"/>
                        </a:solidFill>
                      </a:endParaRPr>
                    </a:p>
                    <a:p>
                      <a:pPr algn="just"/>
                      <a:endParaRPr lang="it-IT" sz="1800" dirty="0">
                        <a:solidFill>
                          <a:schemeClr val="bg1"/>
                        </a:solidFill>
                      </a:endParaRPr>
                    </a:p>
                  </a:txBody>
                  <a:tcPr marT="45718" marB="45718">
                    <a:solidFill>
                      <a:schemeClr val="accent1"/>
                    </a:solidFill>
                  </a:tcPr>
                </a:tc>
                <a:extLst>
                  <a:ext uri="{0D108BD9-81ED-4DB2-BD59-A6C34878D82A}">
                    <a16:rowId xmlns:a16="http://schemas.microsoft.com/office/drawing/2014/main" val="10001"/>
                  </a:ext>
                </a:extLst>
              </a:tr>
              <a:tr h="1344083">
                <a:tc>
                  <a:txBody>
                    <a:bodyPr/>
                    <a:lstStyle/>
                    <a:p>
                      <a:r>
                        <a:rPr lang="it-IT" sz="1800" dirty="0">
                          <a:solidFill>
                            <a:schemeClr val="bg1"/>
                          </a:solidFill>
                        </a:rPr>
                        <a:t>2022</a:t>
                      </a:r>
                    </a:p>
                  </a:txBody>
                  <a:tcPr marT="45718" marB="45718">
                    <a:solidFill>
                      <a:schemeClr val="accent1"/>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800" dirty="0">
                          <a:solidFill>
                            <a:schemeClr val="bg1"/>
                          </a:solidFill>
                        </a:rPr>
                        <a:t>Riconoscimento del maggior valore ai fini del calcolo della plusvalenza o minusvalenza nel caso di cessione, assegnazione ai soci o destinazione a finalità estranee</a:t>
                      </a:r>
                    </a:p>
                    <a:p>
                      <a:pPr algn="just"/>
                      <a:endParaRPr lang="it-IT" sz="1800" dirty="0">
                        <a:solidFill>
                          <a:schemeClr val="bg1"/>
                        </a:solidFill>
                      </a:endParaRPr>
                    </a:p>
                  </a:txBody>
                  <a:tcPr marT="45718" marB="45718">
                    <a:solidFill>
                      <a:schemeClr val="accent1"/>
                    </a:solidFill>
                  </a:tcPr>
                </a:tc>
                <a:extLst>
                  <a:ext uri="{0D108BD9-81ED-4DB2-BD59-A6C34878D82A}">
                    <a16:rowId xmlns:a16="http://schemas.microsoft.com/office/drawing/2014/main" val="10002"/>
                  </a:ext>
                </a:extLst>
              </a:tr>
            </a:tbl>
          </a:graphicData>
        </a:graphic>
      </p:graphicFrame>
      <p:pic>
        <p:nvPicPr>
          <p:cNvPr id="6" name="Immagine 5" descr="Risultati immagini per ordine commercialisti salerno">
            <a:extLst>
              <a:ext uri="{FF2B5EF4-FFF2-40B4-BE49-F238E27FC236}">
                <a16:creationId xmlns:a16="http://schemas.microsoft.com/office/drawing/2014/main" id="{C33F4FFF-CDBA-4A82-AAF2-8434FAB67602}"/>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3221627392"/>
      </p:ext>
    </p:extLst>
  </p:cSld>
  <p:clrMapOvr>
    <a:masterClrMapping/>
  </p:clrMapOvr>
  <p:transition>
    <p:wipe dir="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olo 1"/>
          <p:cNvSpPr>
            <a:spLocks noGrp="1"/>
          </p:cNvSpPr>
          <p:nvPr>
            <p:ph type="ctrTitle"/>
          </p:nvPr>
        </p:nvSpPr>
        <p:spPr bwMode="auto">
          <a:xfrm>
            <a:off x="357188" y="1268413"/>
            <a:ext cx="7772400" cy="415925"/>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a:solidFill>
                  <a:srgbClr val="0070C0"/>
                </a:solidFill>
              </a:rPr>
              <a:t>Limite economico</a:t>
            </a:r>
          </a:p>
        </p:txBody>
      </p:sp>
      <p:sp>
        <p:nvSpPr>
          <p:cNvPr id="16387" name="Sottotitolo 2"/>
          <p:cNvSpPr>
            <a:spLocks noGrp="1"/>
          </p:cNvSpPr>
          <p:nvPr>
            <p:ph type="subTitle" idx="1"/>
          </p:nvPr>
        </p:nvSpPr>
        <p:spPr bwMode="auto">
          <a:xfrm>
            <a:off x="642938" y="2071688"/>
            <a:ext cx="7961312" cy="4165600"/>
          </a:xfrm>
          <a:noFill/>
          <a:ln>
            <a:miter lim="800000"/>
            <a:headEnd/>
            <a:tailEnd/>
          </a:ln>
        </p:spPr>
        <p:txBody>
          <a:bodyPr vert="horz" wrap="square" lIns="91440" tIns="45720" rIns="91440" bIns="45720" numCol="1" anchor="t" anchorCtr="0" compatLnSpc="1">
            <a:prstTxWarp prst="textNoShape">
              <a:avLst/>
            </a:prstTxWarp>
          </a:bodyPr>
          <a:lstStyle/>
          <a:p>
            <a:pPr algn="just"/>
            <a:r>
              <a:rPr lang="it-IT" dirty="0">
                <a:solidFill>
                  <a:srgbClr val="0070C0"/>
                </a:solidFill>
              </a:rPr>
              <a:t>Verifica va effettuata con valore al 31.12.2018: criterio del valore d’uso o di mercato.</a:t>
            </a:r>
          </a:p>
          <a:p>
            <a:pPr algn="just"/>
            <a:endParaRPr lang="it-IT" dirty="0">
              <a:solidFill>
                <a:srgbClr val="0070C0"/>
              </a:solidFill>
            </a:endParaRPr>
          </a:p>
          <a:p>
            <a:pPr algn="just"/>
            <a:r>
              <a:rPr lang="it-IT" dirty="0">
                <a:solidFill>
                  <a:srgbClr val="0070C0"/>
                </a:solidFill>
              </a:rPr>
              <a:t>Il criterio deve essere omogeneo per categorie.</a:t>
            </a:r>
          </a:p>
          <a:p>
            <a:pPr algn="just"/>
            <a:endParaRPr lang="it-IT" dirty="0">
              <a:solidFill>
                <a:srgbClr val="0070C0"/>
              </a:solidFill>
            </a:endParaRPr>
          </a:p>
          <a:p>
            <a:pPr algn="just"/>
            <a:r>
              <a:rPr lang="it-IT" dirty="0">
                <a:solidFill>
                  <a:srgbClr val="0070C0"/>
                </a:solidFill>
              </a:rPr>
              <a:t>Ci si può fermare ad un valore intermedio.</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47</a:t>
            </a:fld>
            <a:endParaRPr lang="it-IT"/>
          </a:p>
        </p:txBody>
      </p:sp>
      <p:pic>
        <p:nvPicPr>
          <p:cNvPr id="5" name="Immagine 4" descr="Risultati immagini per ordine commercialisti salerno">
            <a:extLst>
              <a:ext uri="{FF2B5EF4-FFF2-40B4-BE49-F238E27FC236}">
                <a16:creationId xmlns:a16="http://schemas.microsoft.com/office/drawing/2014/main" id="{5BBCF626-8AED-4CBD-9B5D-8565BD293C1A}"/>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12525381"/>
      </p:ext>
    </p:extLst>
  </p:cSld>
  <p:clrMapOvr>
    <a:masterClrMapping/>
  </p:clrMapOvr>
  <p:transition>
    <p:wipe dir="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olo 1"/>
          <p:cNvSpPr>
            <a:spLocks noGrp="1"/>
          </p:cNvSpPr>
          <p:nvPr>
            <p:ph type="ctrTitle"/>
          </p:nvPr>
        </p:nvSpPr>
        <p:spPr bwMode="auto">
          <a:xfrm>
            <a:off x="395288" y="1196975"/>
            <a:ext cx="7772400" cy="48736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a:solidFill>
                  <a:srgbClr val="0070C0"/>
                </a:solidFill>
              </a:rPr>
              <a:t>Metodologie</a:t>
            </a:r>
          </a:p>
        </p:txBody>
      </p:sp>
      <p:sp>
        <p:nvSpPr>
          <p:cNvPr id="17411" name="Sottotitolo 2"/>
          <p:cNvSpPr>
            <a:spLocks noGrp="1"/>
          </p:cNvSpPr>
          <p:nvPr>
            <p:ph type="subTitle" idx="1"/>
          </p:nvPr>
        </p:nvSpPr>
        <p:spPr bwMode="auto">
          <a:xfrm>
            <a:off x="642938" y="2071688"/>
            <a:ext cx="7529512" cy="4094162"/>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dirty="0">
                <a:solidFill>
                  <a:srgbClr val="0070C0"/>
                </a:solidFill>
              </a:rPr>
              <a:t>1) Rivalutazione del costo storico: in tal modo l’ammortamento risulterà maggiore e si riduce la durata dello stesso;</a:t>
            </a:r>
          </a:p>
          <a:p>
            <a:pPr algn="just"/>
            <a:r>
              <a:rPr lang="it-IT" dirty="0">
                <a:solidFill>
                  <a:srgbClr val="0070C0"/>
                </a:solidFill>
              </a:rPr>
              <a:t>2) Riduzione del fondo di ammortamento: il tal modo l’ammortamento risulterà identico, ma aumenta la durata dello stesso;</a:t>
            </a:r>
          </a:p>
          <a:p>
            <a:pPr algn="just"/>
            <a:r>
              <a:rPr lang="it-IT" dirty="0">
                <a:solidFill>
                  <a:srgbClr val="0070C0"/>
                </a:solidFill>
              </a:rPr>
              <a:t>3) Rivalutazione costo storico e fondo di ammortamento: mantiene invariata la durata del processo di ammortamento e la misura dei coefficienti;</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48</a:t>
            </a:fld>
            <a:endParaRPr lang="it-IT"/>
          </a:p>
        </p:txBody>
      </p:sp>
      <p:pic>
        <p:nvPicPr>
          <p:cNvPr id="5" name="Immagine 4" descr="Risultati immagini per ordine commercialisti salerno">
            <a:extLst>
              <a:ext uri="{FF2B5EF4-FFF2-40B4-BE49-F238E27FC236}">
                <a16:creationId xmlns:a16="http://schemas.microsoft.com/office/drawing/2014/main" id="{21D8225A-BC17-4694-BB33-C5D3227D8683}"/>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4025776224"/>
      </p:ext>
    </p:extLst>
  </p:cSld>
  <p:clrMapOvr>
    <a:masterClrMapping/>
  </p:clrMapOvr>
  <p:transition>
    <p:wipe dir="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olo 1"/>
          <p:cNvSpPr>
            <a:spLocks noGrp="1"/>
          </p:cNvSpPr>
          <p:nvPr>
            <p:ph type="ctrTitle"/>
          </p:nvPr>
        </p:nvSpPr>
        <p:spPr bwMode="auto">
          <a:xfrm>
            <a:off x="357188" y="1196975"/>
            <a:ext cx="7772400" cy="487363"/>
          </a:xfrm>
          <a:noFill/>
          <a:ln>
            <a:miter lim="800000"/>
            <a:headEnd/>
            <a:tailEnd/>
          </a:ln>
        </p:spPr>
        <p:txBody>
          <a:bodyPr vert="horz" wrap="square" lIns="91440" tIns="45720" rIns="91440" bIns="45720" numCol="1" anchor="t" anchorCtr="0" compatLnSpc="1">
            <a:prstTxWarp prst="textNoShape">
              <a:avLst/>
            </a:prstTxWarp>
            <a:normAutofit/>
          </a:bodyPr>
          <a:lstStyle/>
          <a:p>
            <a:pPr algn="ctr"/>
            <a:r>
              <a:rPr lang="it-IT" sz="2600" b="1">
                <a:solidFill>
                  <a:srgbClr val="0070C0"/>
                </a:solidFill>
              </a:rPr>
              <a:t>Rivalutazione costo storico e fondo di ammortamento</a:t>
            </a:r>
          </a:p>
        </p:txBody>
      </p:sp>
      <p:sp>
        <p:nvSpPr>
          <p:cNvPr id="18435" name="Sottotitolo 2"/>
          <p:cNvSpPr>
            <a:spLocks noGrp="1"/>
          </p:cNvSpPr>
          <p:nvPr>
            <p:ph type="subTitle" idx="1"/>
          </p:nvPr>
        </p:nvSpPr>
        <p:spPr bwMode="auto">
          <a:xfrm>
            <a:off x="323850" y="1700213"/>
            <a:ext cx="8424863" cy="4897437"/>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sz="1800" dirty="0">
                <a:solidFill>
                  <a:srgbClr val="0070C0"/>
                </a:solidFill>
              </a:rPr>
              <a:t>La circolare dell’Agenzia delle Entrate n. 57/E del 2001 precisa la metodologia da adottare qualora si opti per la rivalutazione del cespite e del relativo fondo ammortamento. Nello specifico, una volta determinato il valore residuo del bene, ovvero la quota parte non ancora ammortizzata alla data di chiusura dell’esercizio in cui si decide di effettuare la rettifica, nel nostro caso il 2018, </a:t>
            </a:r>
            <a:r>
              <a:rPr lang="it-IT" sz="1800" b="1" u="sng" dirty="0">
                <a:solidFill>
                  <a:srgbClr val="0070C0"/>
                </a:solidFill>
              </a:rPr>
              <a:t>la rivalutazione troverà un limite massimo</a:t>
            </a:r>
            <a:r>
              <a:rPr lang="it-IT" sz="1800" dirty="0">
                <a:solidFill>
                  <a:srgbClr val="0070C0"/>
                </a:solidFill>
              </a:rPr>
              <a:t> nel cosiddetto “valore di mercato” del bene stesso ovvero nel valore realizzabile in ipotesi di dismissione del cespite determinato tenendo conto dei prezzi correnti e delle quotazioni di borsa, o del maggior valore che può essere fondatamente attribuito in base alla valutazione della capacità produttiva e della possibilità di utilizzazione economica nell'impresa. Acquisiti gli elementi in parola sarà necessario determinare dapprima la rivalutazione massima operabile, calcolata come segue: </a:t>
            </a:r>
          </a:p>
          <a:p>
            <a:pPr algn="just"/>
            <a:r>
              <a:rPr lang="it-IT" sz="1800" b="1" dirty="0">
                <a:solidFill>
                  <a:srgbClr val="0070C0"/>
                </a:solidFill>
              </a:rPr>
              <a:t>                               Rivalutazione </a:t>
            </a:r>
            <a:r>
              <a:rPr lang="it-IT" sz="1800" b="1" dirty="0" err="1">
                <a:solidFill>
                  <a:srgbClr val="0070C0"/>
                </a:solidFill>
              </a:rPr>
              <a:t>max</a:t>
            </a:r>
            <a:r>
              <a:rPr lang="it-IT" sz="1800" b="1" dirty="0">
                <a:solidFill>
                  <a:srgbClr val="0070C0"/>
                </a:solidFill>
              </a:rPr>
              <a:t> = Valore mercato - Val. residuo anno 2018</a:t>
            </a:r>
            <a:endParaRPr lang="it-IT" sz="1800" dirty="0">
              <a:solidFill>
                <a:srgbClr val="0070C0"/>
              </a:solidFill>
            </a:endParaRPr>
          </a:p>
          <a:p>
            <a:pPr algn="just"/>
            <a:r>
              <a:rPr lang="it-IT" sz="1800" dirty="0">
                <a:solidFill>
                  <a:srgbClr val="0070C0"/>
                </a:solidFill>
              </a:rPr>
              <a:t>e successivamente un “coefficiente di adeguamento”, derivante dal rapporto </a:t>
            </a:r>
          </a:p>
          <a:p>
            <a:pPr algn="just"/>
            <a:r>
              <a:rPr lang="it-IT" sz="1800" b="1" dirty="0">
                <a:solidFill>
                  <a:srgbClr val="0070C0"/>
                </a:solidFill>
              </a:rPr>
              <a:t>                       Coefficiente di rivalutazione =  </a:t>
            </a:r>
            <a:r>
              <a:rPr lang="it-IT" sz="1800" b="1" dirty="0" err="1">
                <a:solidFill>
                  <a:srgbClr val="0070C0"/>
                </a:solidFill>
              </a:rPr>
              <a:t>Riv</a:t>
            </a:r>
            <a:r>
              <a:rPr lang="it-IT" sz="1800" b="1" dirty="0">
                <a:solidFill>
                  <a:srgbClr val="0070C0"/>
                </a:solidFill>
              </a:rPr>
              <a:t>. </a:t>
            </a:r>
            <a:r>
              <a:rPr lang="it-IT" sz="1800" b="1" dirty="0" err="1">
                <a:solidFill>
                  <a:srgbClr val="0070C0"/>
                </a:solidFill>
              </a:rPr>
              <a:t>max</a:t>
            </a:r>
            <a:r>
              <a:rPr lang="it-IT" sz="1800" b="1" dirty="0">
                <a:solidFill>
                  <a:srgbClr val="0070C0"/>
                </a:solidFill>
              </a:rPr>
              <a:t> / Val. residuo anno 2018</a:t>
            </a:r>
            <a:endParaRPr lang="it-IT" sz="1800" dirty="0">
              <a:solidFill>
                <a:srgbClr val="0070C0"/>
              </a:solidFill>
            </a:endParaRPr>
          </a:p>
          <a:p>
            <a:pPr algn="just"/>
            <a:r>
              <a:rPr lang="it-IT" sz="1800" dirty="0">
                <a:solidFill>
                  <a:srgbClr val="0070C0"/>
                </a:solidFill>
              </a:rPr>
              <a:t>Da qui il calcolo del valore  residuo ammortizzabile espresso come somma del valore di</a:t>
            </a:r>
          </a:p>
          <a:p>
            <a:pPr algn="l"/>
            <a:r>
              <a:rPr lang="it-IT" sz="1800" dirty="0">
                <a:solidFill>
                  <a:srgbClr val="0070C0"/>
                </a:solidFill>
              </a:rPr>
              <a:t>mercato e dell’ammortamento dell’anno 2018. </a:t>
            </a:r>
          </a:p>
          <a:p>
            <a:endParaRPr lang="it-IT" sz="1800" dirty="0">
              <a:solidFill>
                <a:srgbClr val="0070C0"/>
              </a:solidFill>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49</a:t>
            </a:fld>
            <a:endParaRPr lang="it-IT"/>
          </a:p>
        </p:txBody>
      </p:sp>
      <p:pic>
        <p:nvPicPr>
          <p:cNvPr id="5" name="Immagine 4" descr="Risultati immagini per ordine commercialisti salerno">
            <a:extLst>
              <a:ext uri="{FF2B5EF4-FFF2-40B4-BE49-F238E27FC236}">
                <a16:creationId xmlns:a16="http://schemas.microsoft.com/office/drawing/2014/main" id="{4BBD29DC-6B19-4B79-A04B-13ED4B9401CD}"/>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956816664"/>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ctrTitle"/>
          </p:nvPr>
        </p:nvSpPr>
        <p:spPr bwMode="auto">
          <a:xfrm>
            <a:off x="395288" y="620689"/>
            <a:ext cx="7772400" cy="847750"/>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Tabella dal 2019</a:t>
            </a:r>
          </a:p>
        </p:txBody>
      </p:sp>
      <p:sp>
        <p:nvSpPr>
          <p:cNvPr id="7171" name="Sottotitolo 2"/>
          <p:cNvSpPr>
            <a:spLocks noGrp="1"/>
          </p:cNvSpPr>
          <p:nvPr>
            <p:ph type="subTitle" idx="1"/>
          </p:nvPr>
        </p:nvSpPr>
        <p:spPr bwMode="auto">
          <a:xfrm>
            <a:off x="642938" y="2071688"/>
            <a:ext cx="7600950" cy="4237037"/>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5</a:t>
            </a:fld>
            <a:endParaRPr lang="it-IT"/>
          </a:p>
        </p:txBody>
      </p:sp>
      <p:graphicFrame>
        <p:nvGraphicFramePr>
          <p:cNvPr id="4" name="Tabella 3"/>
          <p:cNvGraphicFramePr>
            <a:graphicFrameLocks noGrp="1"/>
          </p:cNvGraphicFramePr>
          <p:nvPr/>
        </p:nvGraphicFramePr>
        <p:xfrm>
          <a:off x="611188" y="1700213"/>
          <a:ext cx="8064500" cy="4752976"/>
        </p:xfrm>
        <a:graphic>
          <a:graphicData uri="http://schemas.openxmlformats.org/drawingml/2006/table">
            <a:tbl>
              <a:tblPr firstRow="1" bandRow="1">
                <a:tableStyleId>{5C22544A-7EE6-4342-B048-85BDC9FD1C3A}</a:tableStyleId>
              </a:tblPr>
              <a:tblGrid>
                <a:gridCol w="2016125">
                  <a:extLst>
                    <a:ext uri="{9D8B030D-6E8A-4147-A177-3AD203B41FA5}">
                      <a16:colId xmlns:a16="http://schemas.microsoft.com/office/drawing/2014/main" val="20000"/>
                    </a:ext>
                  </a:extLst>
                </a:gridCol>
                <a:gridCol w="2016125">
                  <a:extLst>
                    <a:ext uri="{9D8B030D-6E8A-4147-A177-3AD203B41FA5}">
                      <a16:colId xmlns:a16="http://schemas.microsoft.com/office/drawing/2014/main" val="20001"/>
                    </a:ext>
                  </a:extLst>
                </a:gridCol>
                <a:gridCol w="2016125">
                  <a:extLst>
                    <a:ext uri="{9D8B030D-6E8A-4147-A177-3AD203B41FA5}">
                      <a16:colId xmlns:a16="http://schemas.microsoft.com/office/drawing/2014/main" val="20002"/>
                    </a:ext>
                  </a:extLst>
                </a:gridCol>
                <a:gridCol w="2016125">
                  <a:extLst>
                    <a:ext uri="{9D8B030D-6E8A-4147-A177-3AD203B41FA5}">
                      <a16:colId xmlns:a16="http://schemas.microsoft.com/office/drawing/2014/main" val="20003"/>
                    </a:ext>
                  </a:extLst>
                </a:gridCol>
              </a:tblGrid>
              <a:tr h="392497">
                <a:tc>
                  <a:txBody>
                    <a:bodyPr/>
                    <a:lstStyle/>
                    <a:p>
                      <a:r>
                        <a:rPr lang="it-IT" sz="1000" dirty="0">
                          <a:effectLst/>
                        </a:rPr>
                        <a:t>Progressivo</a:t>
                      </a:r>
                    </a:p>
                  </a:txBody>
                  <a:tcPr marL="44448" marR="44448" marT="0" marB="0" anchor="ctr"/>
                </a:tc>
                <a:tc>
                  <a:txBody>
                    <a:bodyPr/>
                    <a:lstStyle/>
                    <a:p>
                      <a:r>
                        <a:rPr lang="it-IT" sz="1000" dirty="0">
                          <a:effectLst/>
                        </a:rPr>
                        <a:t>Gruppo di settore</a:t>
                      </a:r>
                    </a:p>
                  </a:txBody>
                  <a:tcPr marL="44448" marR="44448" marT="0" marB="0" anchor="ctr"/>
                </a:tc>
                <a:tc>
                  <a:txBody>
                    <a:bodyPr/>
                    <a:lstStyle/>
                    <a:p>
                      <a:r>
                        <a:rPr lang="it-IT" sz="1000">
                          <a:effectLst/>
                        </a:rPr>
                        <a:t>Codici attività ATECO 2007</a:t>
                      </a:r>
                    </a:p>
                  </a:txBody>
                  <a:tcPr marL="44448" marR="44448" marT="0" marB="0" anchor="ctr"/>
                </a:tc>
                <a:tc>
                  <a:txBody>
                    <a:bodyPr/>
                    <a:lstStyle/>
                    <a:p>
                      <a:r>
                        <a:rPr lang="it-IT" sz="1000">
                          <a:effectLst/>
                        </a:rPr>
                        <a:t>Coefficiente di redditività</a:t>
                      </a:r>
                    </a:p>
                  </a:txBody>
                  <a:tcPr marL="44448" marR="44448" marT="0" marB="0" anchor="ctr"/>
                </a:tc>
                <a:extLst>
                  <a:ext uri="{0D108BD9-81ED-4DB2-BD59-A6C34878D82A}">
                    <a16:rowId xmlns:a16="http://schemas.microsoft.com/office/drawing/2014/main" val="10000"/>
                  </a:ext>
                </a:extLst>
              </a:tr>
              <a:tr h="392497">
                <a:tc>
                  <a:txBody>
                    <a:bodyPr/>
                    <a:lstStyle/>
                    <a:p>
                      <a:r>
                        <a:rPr lang="it-IT" sz="1000">
                          <a:effectLst/>
                        </a:rPr>
                        <a:t>1</a:t>
                      </a:r>
                    </a:p>
                  </a:txBody>
                  <a:tcPr marL="44448" marR="44448" marT="0" marB="0" anchor="ctr"/>
                </a:tc>
                <a:tc>
                  <a:txBody>
                    <a:bodyPr/>
                    <a:lstStyle/>
                    <a:p>
                      <a:r>
                        <a:rPr lang="it-IT" sz="1000">
                          <a:effectLst/>
                        </a:rPr>
                        <a:t>Industrie alimentari e delle bevande</a:t>
                      </a:r>
                    </a:p>
                  </a:txBody>
                  <a:tcPr marL="44448" marR="44448" marT="0" marB="0" anchor="ctr"/>
                </a:tc>
                <a:tc>
                  <a:txBody>
                    <a:bodyPr/>
                    <a:lstStyle/>
                    <a:p>
                      <a:r>
                        <a:rPr lang="it-IT" sz="1000" i="1">
                          <a:effectLst/>
                        </a:rPr>
                        <a:t>(10-11)</a:t>
                      </a:r>
                      <a:endParaRPr lang="it-IT" sz="1000">
                        <a:effectLst/>
                      </a:endParaRPr>
                    </a:p>
                  </a:txBody>
                  <a:tcPr marL="44448" marR="44448" marT="0" marB="0" anchor="ctr"/>
                </a:tc>
                <a:tc>
                  <a:txBody>
                    <a:bodyPr/>
                    <a:lstStyle/>
                    <a:p>
                      <a:r>
                        <a:rPr lang="it-IT" sz="1000">
                          <a:effectLst/>
                        </a:rPr>
                        <a:t>40%</a:t>
                      </a:r>
                    </a:p>
                  </a:txBody>
                  <a:tcPr marL="44448" marR="44448" marT="0" marB="0" anchor="ctr"/>
                </a:tc>
                <a:extLst>
                  <a:ext uri="{0D108BD9-81ED-4DB2-BD59-A6C34878D82A}">
                    <a16:rowId xmlns:a16="http://schemas.microsoft.com/office/drawing/2014/main" val="10001"/>
                  </a:ext>
                </a:extLst>
              </a:tr>
              <a:tr h="392497">
                <a:tc>
                  <a:txBody>
                    <a:bodyPr/>
                    <a:lstStyle/>
                    <a:p>
                      <a:r>
                        <a:rPr lang="it-IT" sz="1000">
                          <a:effectLst/>
                        </a:rPr>
                        <a:t>2</a:t>
                      </a:r>
                    </a:p>
                  </a:txBody>
                  <a:tcPr marL="44448" marR="44448" marT="0" marB="0" anchor="ctr"/>
                </a:tc>
                <a:tc>
                  <a:txBody>
                    <a:bodyPr/>
                    <a:lstStyle/>
                    <a:p>
                      <a:r>
                        <a:rPr lang="it-IT" sz="1000">
                          <a:effectLst/>
                        </a:rPr>
                        <a:t>Commercio all'ingrosso e al dettaglio</a:t>
                      </a:r>
                    </a:p>
                  </a:txBody>
                  <a:tcPr marL="44448" marR="44448" marT="0" marB="0" anchor="ctr"/>
                </a:tc>
                <a:tc>
                  <a:txBody>
                    <a:bodyPr/>
                    <a:lstStyle/>
                    <a:p>
                      <a:r>
                        <a:rPr lang="pt-BR" sz="1000" i="1">
                          <a:effectLst/>
                        </a:rPr>
                        <a:t>45 - (da 46.2 a 46.9) - (da 47.1 a 47.7) - 47.9</a:t>
                      </a:r>
                      <a:endParaRPr lang="pt-BR" sz="1000">
                        <a:effectLst/>
                      </a:endParaRPr>
                    </a:p>
                  </a:txBody>
                  <a:tcPr marL="44448" marR="44448" marT="0" marB="0" anchor="ctr"/>
                </a:tc>
                <a:tc>
                  <a:txBody>
                    <a:bodyPr/>
                    <a:lstStyle/>
                    <a:p>
                      <a:r>
                        <a:rPr lang="it-IT" sz="1000">
                          <a:effectLst/>
                        </a:rPr>
                        <a:t>40%</a:t>
                      </a:r>
                    </a:p>
                  </a:txBody>
                  <a:tcPr marL="44448" marR="44448" marT="0" marB="0" anchor="ctr"/>
                </a:tc>
                <a:extLst>
                  <a:ext uri="{0D108BD9-81ED-4DB2-BD59-A6C34878D82A}">
                    <a16:rowId xmlns:a16="http://schemas.microsoft.com/office/drawing/2014/main" val="10002"/>
                  </a:ext>
                </a:extLst>
              </a:tr>
              <a:tr h="392497">
                <a:tc>
                  <a:txBody>
                    <a:bodyPr/>
                    <a:lstStyle/>
                    <a:p>
                      <a:r>
                        <a:rPr lang="it-IT" sz="1000">
                          <a:effectLst/>
                        </a:rPr>
                        <a:t>3</a:t>
                      </a:r>
                    </a:p>
                  </a:txBody>
                  <a:tcPr marL="44448" marR="44448" marT="0" marB="0" anchor="ctr"/>
                </a:tc>
                <a:tc>
                  <a:txBody>
                    <a:bodyPr/>
                    <a:lstStyle/>
                    <a:p>
                      <a:r>
                        <a:rPr lang="it-IT" sz="1000">
                          <a:effectLst/>
                        </a:rPr>
                        <a:t>Commercio ambulante di prodotti alimentari e bevande</a:t>
                      </a:r>
                    </a:p>
                  </a:txBody>
                  <a:tcPr marL="44448" marR="44448" marT="0" marB="0" anchor="ctr"/>
                </a:tc>
                <a:tc>
                  <a:txBody>
                    <a:bodyPr/>
                    <a:lstStyle/>
                    <a:p>
                      <a:r>
                        <a:rPr lang="it-IT" sz="1000" i="1">
                          <a:effectLst/>
                        </a:rPr>
                        <a:t>47.81</a:t>
                      </a:r>
                      <a:endParaRPr lang="it-IT" sz="1000">
                        <a:effectLst/>
                      </a:endParaRPr>
                    </a:p>
                  </a:txBody>
                  <a:tcPr marL="44448" marR="44448" marT="0" marB="0" anchor="ctr"/>
                </a:tc>
                <a:tc>
                  <a:txBody>
                    <a:bodyPr/>
                    <a:lstStyle/>
                    <a:p>
                      <a:r>
                        <a:rPr lang="it-IT" sz="1000">
                          <a:effectLst/>
                        </a:rPr>
                        <a:t>40%</a:t>
                      </a:r>
                    </a:p>
                  </a:txBody>
                  <a:tcPr marL="44448" marR="44448" marT="0" marB="0" anchor="ctr"/>
                </a:tc>
                <a:extLst>
                  <a:ext uri="{0D108BD9-81ED-4DB2-BD59-A6C34878D82A}">
                    <a16:rowId xmlns:a16="http://schemas.microsoft.com/office/drawing/2014/main" val="10003"/>
                  </a:ext>
                </a:extLst>
              </a:tr>
              <a:tr h="392497">
                <a:tc>
                  <a:txBody>
                    <a:bodyPr/>
                    <a:lstStyle/>
                    <a:p>
                      <a:r>
                        <a:rPr lang="it-IT" sz="1000" dirty="0">
                          <a:effectLst/>
                        </a:rPr>
                        <a:t>4</a:t>
                      </a:r>
                    </a:p>
                  </a:txBody>
                  <a:tcPr marL="44448" marR="44448" marT="0" marB="0" anchor="ctr"/>
                </a:tc>
                <a:tc>
                  <a:txBody>
                    <a:bodyPr/>
                    <a:lstStyle/>
                    <a:p>
                      <a:r>
                        <a:rPr lang="it-IT" sz="1000">
                          <a:effectLst/>
                        </a:rPr>
                        <a:t>Commercio ambulante di altri prodotti</a:t>
                      </a:r>
                    </a:p>
                  </a:txBody>
                  <a:tcPr marL="44448" marR="44448" marT="0" marB="0" anchor="ctr"/>
                </a:tc>
                <a:tc>
                  <a:txBody>
                    <a:bodyPr/>
                    <a:lstStyle/>
                    <a:p>
                      <a:r>
                        <a:rPr lang="it-IT" sz="1000" i="1">
                          <a:effectLst/>
                        </a:rPr>
                        <a:t>47.82 - 47.89</a:t>
                      </a:r>
                      <a:endParaRPr lang="it-IT" sz="1000">
                        <a:effectLst/>
                      </a:endParaRPr>
                    </a:p>
                  </a:txBody>
                  <a:tcPr marL="44448" marR="44448" marT="0" marB="0" anchor="ctr"/>
                </a:tc>
                <a:tc>
                  <a:txBody>
                    <a:bodyPr/>
                    <a:lstStyle/>
                    <a:p>
                      <a:r>
                        <a:rPr lang="it-IT" sz="1000">
                          <a:effectLst/>
                        </a:rPr>
                        <a:t>54%</a:t>
                      </a:r>
                    </a:p>
                  </a:txBody>
                  <a:tcPr marL="44448" marR="44448" marT="0" marB="0" anchor="ctr"/>
                </a:tc>
                <a:extLst>
                  <a:ext uri="{0D108BD9-81ED-4DB2-BD59-A6C34878D82A}">
                    <a16:rowId xmlns:a16="http://schemas.microsoft.com/office/drawing/2014/main" val="10004"/>
                  </a:ext>
                </a:extLst>
              </a:tr>
              <a:tr h="392497">
                <a:tc>
                  <a:txBody>
                    <a:bodyPr/>
                    <a:lstStyle/>
                    <a:p>
                      <a:r>
                        <a:rPr lang="it-IT" sz="1000">
                          <a:effectLst/>
                        </a:rPr>
                        <a:t>5</a:t>
                      </a:r>
                    </a:p>
                  </a:txBody>
                  <a:tcPr marL="44448" marR="44448" marT="0" marB="0" anchor="ctr"/>
                </a:tc>
                <a:tc>
                  <a:txBody>
                    <a:bodyPr/>
                    <a:lstStyle/>
                    <a:p>
                      <a:r>
                        <a:rPr lang="it-IT" sz="1000">
                          <a:effectLst/>
                        </a:rPr>
                        <a:t>Costruzioni e attività immobiliari</a:t>
                      </a:r>
                    </a:p>
                  </a:txBody>
                  <a:tcPr marL="44448" marR="44448" marT="0" marB="0" anchor="ctr"/>
                </a:tc>
                <a:tc>
                  <a:txBody>
                    <a:bodyPr/>
                    <a:lstStyle/>
                    <a:p>
                      <a:r>
                        <a:rPr lang="it-IT" sz="1000" i="1">
                          <a:effectLst/>
                        </a:rPr>
                        <a:t>(41-42-43) - (68)</a:t>
                      </a:r>
                      <a:endParaRPr lang="it-IT" sz="1000">
                        <a:effectLst/>
                      </a:endParaRPr>
                    </a:p>
                  </a:txBody>
                  <a:tcPr marL="44448" marR="44448" marT="0" marB="0" anchor="ctr"/>
                </a:tc>
                <a:tc>
                  <a:txBody>
                    <a:bodyPr/>
                    <a:lstStyle/>
                    <a:p>
                      <a:r>
                        <a:rPr lang="it-IT" sz="1000">
                          <a:effectLst/>
                        </a:rPr>
                        <a:t>86%</a:t>
                      </a:r>
                    </a:p>
                  </a:txBody>
                  <a:tcPr marL="44448" marR="44448" marT="0" marB="0" anchor="ctr"/>
                </a:tc>
                <a:extLst>
                  <a:ext uri="{0D108BD9-81ED-4DB2-BD59-A6C34878D82A}">
                    <a16:rowId xmlns:a16="http://schemas.microsoft.com/office/drawing/2014/main" val="10005"/>
                  </a:ext>
                </a:extLst>
              </a:tr>
              <a:tr h="392497">
                <a:tc>
                  <a:txBody>
                    <a:bodyPr/>
                    <a:lstStyle/>
                    <a:p>
                      <a:r>
                        <a:rPr lang="it-IT" sz="1000">
                          <a:effectLst/>
                        </a:rPr>
                        <a:t>6</a:t>
                      </a:r>
                    </a:p>
                  </a:txBody>
                  <a:tcPr marL="44448" marR="44448" marT="0" marB="0" anchor="ctr"/>
                </a:tc>
                <a:tc>
                  <a:txBody>
                    <a:bodyPr/>
                    <a:lstStyle/>
                    <a:p>
                      <a:r>
                        <a:rPr lang="it-IT" sz="1000">
                          <a:effectLst/>
                        </a:rPr>
                        <a:t>Intermediari del commercio</a:t>
                      </a:r>
                    </a:p>
                  </a:txBody>
                  <a:tcPr marL="44448" marR="44448" marT="0" marB="0" anchor="ctr"/>
                </a:tc>
                <a:tc>
                  <a:txBody>
                    <a:bodyPr/>
                    <a:lstStyle/>
                    <a:p>
                      <a:r>
                        <a:rPr lang="it-IT" sz="1000" i="1">
                          <a:effectLst/>
                        </a:rPr>
                        <a:t>46.1</a:t>
                      </a:r>
                      <a:endParaRPr lang="it-IT" sz="1000">
                        <a:effectLst/>
                      </a:endParaRPr>
                    </a:p>
                  </a:txBody>
                  <a:tcPr marL="44448" marR="44448" marT="0" marB="0" anchor="ctr"/>
                </a:tc>
                <a:tc>
                  <a:txBody>
                    <a:bodyPr/>
                    <a:lstStyle/>
                    <a:p>
                      <a:r>
                        <a:rPr lang="it-IT" sz="1000">
                          <a:effectLst/>
                        </a:rPr>
                        <a:t>62%</a:t>
                      </a:r>
                    </a:p>
                  </a:txBody>
                  <a:tcPr marL="44448" marR="44448" marT="0" marB="0" anchor="ctr"/>
                </a:tc>
                <a:extLst>
                  <a:ext uri="{0D108BD9-81ED-4DB2-BD59-A6C34878D82A}">
                    <a16:rowId xmlns:a16="http://schemas.microsoft.com/office/drawing/2014/main" val="10006"/>
                  </a:ext>
                </a:extLst>
              </a:tr>
              <a:tr h="392497">
                <a:tc>
                  <a:txBody>
                    <a:bodyPr/>
                    <a:lstStyle/>
                    <a:p>
                      <a:r>
                        <a:rPr lang="it-IT" sz="1000">
                          <a:effectLst/>
                        </a:rPr>
                        <a:t>7</a:t>
                      </a:r>
                    </a:p>
                  </a:txBody>
                  <a:tcPr marL="44448" marR="44448" marT="0" marB="0" anchor="ctr"/>
                </a:tc>
                <a:tc>
                  <a:txBody>
                    <a:bodyPr/>
                    <a:lstStyle/>
                    <a:p>
                      <a:r>
                        <a:rPr lang="it-IT" sz="1000">
                          <a:effectLst/>
                        </a:rPr>
                        <a:t>Attività dei servizi di alloggio e di ristorazione</a:t>
                      </a:r>
                    </a:p>
                  </a:txBody>
                  <a:tcPr marL="44448" marR="44448" marT="0" marB="0" anchor="ctr"/>
                </a:tc>
                <a:tc>
                  <a:txBody>
                    <a:bodyPr/>
                    <a:lstStyle/>
                    <a:p>
                      <a:r>
                        <a:rPr lang="it-IT" sz="1000" i="1">
                          <a:effectLst/>
                        </a:rPr>
                        <a:t>(55-56)</a:t>
                      </a:r>
                      <a:endParaRPr lang="it-IT" sz="1000">
                        <a:effectLst/>
                      </a:endParaRPr>
                    </a:p>
                  </a:txBody>
                  <a:tcPr marL="44448" marR="44448" marT="0" marB="0" anchor="ctr"/>
                </a:tc>
                <a:tc>
                  <a:txBody>
                    <a:bodyPr/>
                    <a:lstStyle/>
                    <a:p>
                      <a:r>
                        <a:rPr lang="it-IT" sz="1000">
                          <a:effectLst/>
                        </a:rPr>
                        <a:t>40%</a:t>
                      </a:r>
                    </a:p>
                  </a:txBody>
                  <a:tcPr marL="44448" marR="44448" marT="0" marB="0" anchor="ctr"/>
                </a:tc>
                <a:extLst>
                  <a:ext uri="{0D108BD9-81ED-4DB2-BD59-A6C34878D82A}">
                    <a16:rowId xmlns:a16="http://schemas.microsoft.com/office/drawing/2014/main" val="10007"/>
                  </a:ext>
                </a:extLst>
              </a:tr>
              <a:tr h="483900">
                <a:tc>
                  <a:txBody>
                    <a:bodyPr/>
                    <a:lstStyle/>
                    <a:p>
                      <a:r>
                        <a:rPr lang="it-IT" sz="1000">
                          <a:effectLst/>
                        </a:rPr>
                        <a:t>8</a:t>
                      </a:r>
                    </a:p>
                  </a:txBody>
                  <a:tcPr marL="44448" marR="44448" marT="0" marB="0" anchor="ctr"/>
                </a:tc>
                <a:tc>
                  <a:txBody>
                    <a:bodyPr/>
                    <a:lstStyle/>
                    <a:p>
                      <a:r>
                        <a:rPr lang="it-IT" sz="1000">
                          <a:effectLst/>
                        </a:rPr>
                        <a:t>Attività professionali, scientifiche, tecniche, sanitarie, di istruzione, servizi finanziari e assicurativi</a:t>
                      </a:r>
                    </a:p>
                  </a:txBody>
                  <a:tcPr marL="44448" marR="44448" marT="0" marB="0" anchor="ctr"/>
                </a:tc>
                <a:tc>
                  <a:txBody>
                    <a:bodyPr/>
                    <a:lstStyle/>
                    <a:p>
                      <a:r>
                        <a:rPr lang="it-IT" sz="1000" i="1">
                          <a:effectLst/>
                        </a:rPr>
                        <a:t>(64-65-66) - (69-70-71-72-73-74-75) - (85) - (86-87-88)</a:t>
                      </a:r>
                      <a:endParaRPr lang="it-IT" sz="1000">
                        <a:effectLst/>
                      </a:endParaRPr>
                    </a:p>
                  </a:txBody>
                  <a:tcPr marL="44448" marR="44448" marT="0" marB="0" anchor="ctr"/>
                </a:tc>
                <a:tc>
                  <a:txBody>
                    <a:bodyPr/>
                    <a:lstStyle/>
                    <a:p>
                      <a:r>
                        <a:rPr lang="it-IT" sz="1000">
                          <a:effectLst/>
                        </a:rPr>
                        <a:t>78%</a:t>
                      </a:r>
                    </a:p>
                  </a:txBody>
                  <a:tcPr marL="44448" marR="44448" marT="0" marB="0" anchor="ctr"/>
                </a:tc>
                <a:extLst>
                  <a:ext uri="{0D108BD9-81ED-4DB2-BD59-A6C34878D82A}">
                    <a16:rowId xmlns:a16="http://schemas.microsoft.com/office/drawing/2014/main" val="10008"/>
                  </a:ext>
                </a:extLst>
              </a:tr>
              <a:tr h="1129100">
                <a:tc>
                  <a:txBody>
                    <a:bodyPr/>
                    <a:lstStyle/>
                    <a:p>
                      <a:r>
                        <a:rPr lang="it-IT" sz="1000">
                          <a:effectLst/>
                        </a:rPr>
                        <a:t>9</a:t>
                      </a:r>
                    </a:p>
                  </a:txBody>
                  <a:tcPr marL="44448" marR="44448" marT="0" marB="0" anchor="ctr"/>
                </a:tc>
                <a:tc>
                  <a:txBody>
                    <a:bodyPr/>
                    <a:lstStyle/>
                    <a:p>
                      <a:r>
                        <a:rPr lang="it-IT" sz="1000">
                          <a:effectLst/>
                        </a:rPr>
                        <a:t>Altre attività economiche</a:t>
                      </a:r>
                    </a:p>
                  </a:txBody>
                  <a:tcPr marL="44448" marR="44448" marT="0" marB="0" anchor="ctr"/>
                </a:tc>
                <a:tc>
                  <a:txBody>
                    <a:bodyPr/>
                    <a:lstStyle/>
                    <a:p>
                      <a:r>
                        <a:rPr lang="it-IT" sz="1000" i="1">
                          <a:effectLst/>
                        </a:rPr>
                        <a:t>(01-02-03) - (05-06-07-08-09) - (12-13-14-15-16-17-18-19-20-21-22-23-24-25-26-27-28-29-30-31-32-33) - (35)</a:t>
                      </a:r>
                      <a:r>
                        <a:rPr lang="it-IT" sz="1000">
                          <a:effectLst/>
                        </a:rPr>
                        <a:t> -</a:t>
                      </a:r>
                      <a:r>
                        <a:rPr lang="it-IT" sz="1000" i="1">
                          <a:effectLst/>
                        </a:rPr>
                        <a:t>(36-37-38-39) - (49-50-51-52-53) - (58-59-60-61-62-63) - (77-78-79-80-81-82) - (84) - (90-91-92-93) - (94-95-96) - (97-98) - (99)</a:t>
                      </a:r>
                      <a:endParaRPr lang="it-IT" sz="1000">
                        <a:effectLst/>
                      </a:endParaRPr>
                    </a:p>
                  </a:txBody>
                  <a:tcPr marL="44448" marR="44448" marT="0" marB="0" anchor="ctr"/>
                </a:tc>
                <a:tc>
                  <a:txBody>
                    <a:bodyPr/>
                    <a:lstStyle/>
                    <a:p>
                      <a:r>
                        <a:rPr lang="it-IT" sz="1000" dirty="0">
                          <a:effectLst/>
                        </a:rPr>
                        <a:t>67%</a:t>
                      </a:r>
                    </a:p>
                  </a:txBody>
                  <a:tcPr marL="44448" marR="44448" marT="0" marB="0" anchor="ctr"/>
                </a:tc>
                <a:extLst>
                  <a:ext uri="{0D108BD9-81ED-4DB2-BD59-A6C34878D82A}">
                    <a16:rowId xmlns:a16="http://schemas.microsoft.com/office/drawing/2014/main" val="10009"/>
                  </a:ext>
                </a:extLst>
              </a:tr>
            </a:tbl>
          </a:graphicData>
        </a:graphic>
      </p:graphicFrame>
      <p:pic>
        <p:nvPicPr>
          <p:cNvPr id="6" name="Immagine 5" descr="Risultati immagini per ordine commercialisti salerno">
            <a:extLst>
              <a:ext uri="{FF2B5EF4-FFF2-40B4-BE49-F238E27FC236}">
                <a16:creationId xmlns:a16="http://schemas.microsoft.com/office/drawing/2014/main" id="{82ED1C7E-295D-4526-A83C-C7D90A94F91F}"/>
              </a:ext>
            </a:extLst>
          </p:cNvPr>
          <p:cNvPicPr/>
          <p:nvPr/>
        </p:nvPicPr>
        <p:blipFill>
          <a:blip r:embed="rId2" cstate="print"/>
          <a:srcRect/>
          <a:stretch>
            <a:fillRect/>
          </a:stretch>
        </p:blipFill>
        <p:spPr bwMode="auto">
          <a:xfrm>
            <a:off x="179512" y="182794"/>
            <a:ext cx="2736800" cy="437895"/>
          </a:xfrm>
          <a:prstGeom prst="rect">
            <a:avLst/>
          </a:prstGeom>
          <a:noFill/>
          <a:ln w="9525">
            <a:noFill/>
            <a:miter lim="800000"/>
            <a:headEnd/>
            <a:tailEnd/>
          </a:ln>
        </p:spPr>
      </p:pic>
    </p:spTree>
  </p:cSld>
  <p:clrMapOvr>
    <a:masterClrMapping/>
  </p:clrMapOvr>
  <p:transition>
    <p:wipe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olo 1"/>
          <p:cNvSpPr>
            <a:spLocks noGrp="1"/>
          </p:cNvSpPr>
          <p:nvPr>
            <p:ph type="ctrTitle"/>
          </p:nvPr>
        </p:nvSpPr>
        <p:spPr bwMode="auto">
          <a:xfrm>
            <a:off x="395288" y="620689"/>
            <a:ext cx="7772400" cy="648072"/>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Esempio</a:t>
            </a:r>
          </a:p>
        </p:txBody>
      </p:sp>
      <p:sp>
        <p:nvSpPr>
          <p:cNvPr id="19459" name="Sottotitolo 2"/>
          <p:cNvSpPr>
            <a:spLocks noGrp="1"/>
          </p:cNvSpPr>
          <p:nvPr>
            <p:ph type="subTitle" idx="1"/>
          </p:nvPr>
        </p:nvSpPr>
        <p:spPr bwMode="auto">
          <a:xfrm>
            <a:off x="642938" y="1557338"/>
            <a:ext cx="7529512" cy="4895850"/>
          </a:xfrm>
          <a:noFill/>
          <a:ln>
            <a:miter lim="800000"/>
            <a:headEnd/>
            <a:tailEnd/>
          </a:ln>
        </p:spPr>
        <p:txBody>
          <a:bodyPr vert="horz" wrap="square" lIns="91440" tIns="45720" rIns="91440" bIns="45720" numCol="1" anchor="t" anchorCtr="0" compatLnSpc="1">
            <a:prstTxWarp prst="textNoShape">
              <a:avLst/>
            </a:prstTxWarp>
            <a:normAutofit lnSpcReduction="10000"/>
          </a:bodyPr>
          <a:lstStyle/>
          <a:p>
            <a:pPr algn="just"/>
            <a:r>
              <a:rPr lang="it-IT" dirty="0">
                <a:solidFill>
                  <a:srgbClr val="0070C0"/>
                </a:solidFill>
              </a:rPr>
              <a:t>Si supponga che la società A abbia acquistato un cespite nel corso del 2015 e intenda ammortizzarlo con aliquota ordinaria del 20%, ridotta della metà per il primo anno. Il costo “storico” iscritto a bilancio è pari a 7.000 euro e sarà interamente ammortizzato alla fine del 2020. </a:t>
            </a:r>
          </a:p>
          <a:p>
            <a:endParaRPr lang="it-IT" dirty="0">
              <a:solidFill>
                <a:srgbClr val="0070C0"/>
              </a:solidFill>
            </a:endParaRPr>
          </a:p>
          <a:p>
            <a:r>
              <a:rPr lang="it-IT" b="1" dirty="0">
                <a:solidFill>
                  <a:srgbClr val="0070C0"/>
                </a:solidFill>
              </a:rPr>
              <a:t>Costo storico = 7.000</a:t>
            </a:r>
            <a:endParaRPr lang="it-IT" dirty="0">
              <a:solidFill>
                <a:srgbClr val="0070C0"/>
              </a:solidFill>
            </a:endParaRPr>
          </a:p>
          <a:p>
            <a:r>
              <a:rPr lang="it-IT" b="1" dirty="0">
                <a:solidFill>
                  <a:srgbClr val="0070C0"/>
                </a:solidFill>
              </a:rPr>
              <a:t>Valore di sostituzione (costo di acquisto di un bene nuovo della medesima tipologia) = 13.000</a:t>
            </a:r>
            <a:r>
              <a:rPr lang="it-IT" dirty="0">
                <a:solidFill>
                  <a:srgbClr val="0070C0"/>
                </a:solidFill>
              </a:rPr>
              <a:t> </a:t>
            </a:r>
          </a:p>
          <a:p>
            <a:r>
              <a:rPr lang="it-IT" b="1" dirty="0">
                <a:solidFill>
                  <a:srgbClr val="0070C0"/>
                </a:solidFill>
              </a:rPr>
              <a:t>Aliquota di ammortamento = 20%</a:t>
            </a:r>
            <a:endParaRPr lang="it-IT" dirty="0">
              <a:solidFill>
                <a:srgbClr val="0070C0"/>
              </a:solidFill>
            </a:endParaRPr>
          </a:p>
          <a:p>
            <a:r>
              <a:rPr lang="it-IT" b="1" dirty="0">
                <a:solidFill>
                  <a:srgbClr val="0070C0"/>
                </a:solidFill>
              </a:rPr>
              <a:t>Aliquota di ammortamento primo (e ultimo) anno = 10%</a:t>
            </a:r>
            <a:br>
              <a:rPr lang="it-IT" b="1" dirty="0">
                <a:solidFill>
                  <a:srgbClr val="0070C0"/>
                </a:solidFill>
              </a:rPr>
            </a:br>
            <a:r>
              <a:rPr lang="it-IT" b="1" dirty="0">
                <a:solidFill>
                  <a:srgbClr val="0070C0"/>
                </a:solidFill>
              </a:rPr>
              <a:t>Anno di acquisto = 2015</a:t>
            </a:r>
            <a:br>
              <a:rPr lang="it-IT" b="1" dirty="0">
                <a:solidFill>
                  <a:srgbClr val="0070C0"/>
                </a:solidFill>
              </a:rPr>
            </a:br>
            <a:endParaRPr lang="it-IT" dirty="0">
              <a:solidFill>
                <a:srgbClr val="0070C0"/>
              </a:solidFill>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50</a:t>
            </a:fld>
            <a:endParaRPr lang="it-IT"/>
          </a:p>
        </p:txBody>
      </p:sp>
      <p:pic>
        <p:nvPicPr>
          <p:cNvPr id="5" name="Immagine 4" descr="Risultati immagini per ordine commercialisti salerno">
            <a:extLst>
              <a:ext uri="{FF2B5EF4-FFF2-40B4-BE49-F238E27FC236}">
                <a16:creationId xmlns:a16="http://schemas.microsoft.com/office/drawing/2014/main" id="{93222142-DAA7-4CEF-B05D-90A3A019574D}"/>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1863334923"/>
      </p:ext>
    </p:extLst>
  </p:cSld>
  <p:clrMapOvr>
    <a:masterClrMapping/>
  </p:clrMapOvr>
  <p:transition>
    <p:wipe dir="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olo 1"/>
          <p:cNvSpPr>
            <a:spLocks noGrp="1"/>
          </p:cNvSpPr>
          <p:nvPr>
            <p:ph type="ctrTitle"/>
          </p:nvPr>
        </p:nvSpPr>
        <p:spPr bwMode="auto">
          <a:xfrm>
            <a:off x="357188" y="548681"/>
            <a:ext cx="7772400" cy="1008112"/>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Piano di ammortamento ante rivalutazione</a:t>
            </a:r>
            <a:endParaRPr lang="it-IT" dirty="0">
              <a:solidFill>
                <a:srgbClr val="0070C0"/>
              </a:solidFill>
            </a:endParaRPr>
          </a:p>
        </p:txBody>
      </p:sp>
      <p:sp>
        <p:nvSpPr>
          <p:cNvPr id="20483" name="Sottotitolo 2"/>
          <p:cNvSpPr>
            <a:spLocks noGrp="1"/>
          </p:cNvSpPr>
          <p:nvPr>
            <p:ph type="subTitle" idx="1"/>
          </p:nvPr>
        </p:nvSpPr>
        <p:spPr bwMode="auto">
          <a:xfrm>
            <a:off x="642938" y="2071688"/>
            <a:ext cx="7600950" cy="4381500"/>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51</a:t>
            </a:fld>
            <a:endParaRPr lang="it-IT"/>
          </a:p>
        </p:txBody>
      </p:sp>
      <p:graphicFrame>
        <p:nvGraphicFramePr>
          <p:cNvPr id="4" name="Tabella 3"/>
          <p:cNvGraphicFramePr>
            <a:graphicFrameLocks noGrp="1"/>
          </p:cNvGraphicFramePr>
          <p:nvPr/>
        </p:nvGraphicFramePr>
        <p:xfrm>
          <a:off x="684213" y="2133600"/>
          <a:ext cx="7559676" cy="4248153"/>
        </p:xfrm>
        <a:graphic>
          <a:graphicData uri="http://schemas.openxmlformats.org/drawingml/2006/table">
            <a:tbl>
              <a:tblPr firstRow="1" bandRow="1">
                <a:tableStyleId>{5C22544A-7EE6-4342-B048-85BDC9FD1C3A}</a:tableStyleId>
              </a:tblPr>
              <a:tblGrid>
                <a:gridCol w="1889919">
                  <a:extLst>
                    <a:ext uri="{9D8B030D-6E8A-4147-A177-3AD203B41FA5}">
                      <a16:colId xmlns:a16="http://schemas.microsoft.com/office/drawing/2014/main" val="20000"/>
                    </a:ext>
                  </a:extLst>
                </a:gridCol>
                <a:gridCol w="1889919">
                  <a:extLst>
                    <a:ext uri="{9D8B030D-6E8A-4147-A177-3AD203B41FA5}">
                      <a16:colId xmlns:a16="http://schemas.microsoft.com/office/drawing/2014/main" val="20001"/>
                    </a:ext>
                  </a:extLst>
                </a:gridCol>
                <a:gridCol w="1889919">
                  <a:extLst>
                    <a:ext uri="{9D8B030D-6E8A-4147-A177-3AD203B41FA5}">
                      <a16:colId xmlns:a16="http://schemas.microsoft.com/office/drawing/2014/main" val="20002"/>
                    </a:ext>
                  </a:extLst>
                </a:gridCol>
                <a:gridCol w="1889919">
                  <a:extLst>
                    <a:ext uri="{9D8B030D-6E8A-4147-A177-3AD203B41FA5}">
                      <a16:colId xmlns:a16="http://schemas.microsoft.com/office/drawing/2014/main" val="20003"/>
                    </a:ext>
                  </a:extLst>
                </a:gridCol>
              </a:tblGrid>
              <a:tr h="606879">
                <a:tc>
                  <a:txBody>
                    <a:bodyPr/>
                    <a:lstStyle/>
                    <a:p>
                      <a:r>
                        <a:rPr lang="it-IT" sz="1800" dirty="0">
                          <a:solidFill>
                            <a:schemeClr val="bg1"/>
                          </a:solidFill>
                        </a:rPr>
                        <a:t>anno</a:t>
                      </a:r>
                    </a:p>
                  </a:txBody>
                  <a:tcPr marL="91426" marR="91426" marT="45717" marB="45717"/>
                </a:tc>
                <a:tc>
                  <a:txBody>
                    <a:bodyPr/>
                    <a:lstStyle/>
                    <a:p>
                      <a:r>
                        <a:rPr lang="it-IT" sz="1800" dirty="0">
                          <a:solidFill>
                            <a:schemeClr val="bg1"/>
                          </a:solidFill>
                        </a:rPr>
                        <a:t>Valore residuo</a:t>
                      </a:r>
                    </a:p>
                  </a:txBody>
                  <a:tcPr marL="91426" marR="91426" marT="45717" marB="45717"/>
                </a:tc>
                <a:tc>
                  <a:txBody>
                    <a:bodyPr/>
                    <a:lstStyle/>
                    <a:p>
                      <a:r>
                        <a:rPr lang="it-IT" sz="1800" dirty="0">
                          <a:solidFill>
                            <a:schemeClr val="bg1"/>
                          </a:solidFill>
                        </a:rPr>
                        <a:t>Amm.to</a:t>
                      </a:r>
                    </a:p>
                  </a:txBody>
                  <a:tcPr marL="91426" marR="91426" marT="45717" marB="45717"/>
                </a:tc>
                <a:tc>
                  <a:txBody>
                    <a:bodyPr/>
                    <a:lstStyle/>
                    <a:p>
                      <a:r>
                        <a:rPr lang="it-IT" sz="1800" dirty="0">
                          <a:solidFill>
                            <a:schemeClr val="bg1"/>
                          </a:solidFill>
                        </a:rPr>
                        <a:t>Fondo</a:t>
                      </a:r>
                    </a:p>
                  </a:txBody>
                  <a:tcPr marL="91426" marR="91426" marT="45717" marB="45717"/>
                </a:tc>
                <a:extLst>
                  <a:ext uri="{0D108BD9-81ED-4DB2-BD59-A6C34878D82A}">
                    <a16:rowId xmlns:a16="http://schemas.microsoft.com/office/drawing/2014/main" val="10000"/>
                  </a:ext>
                </a:extLst>
              </a:tr>
              <a:tr h="606879">
                <a:tc>
                  <a:txBody>
                    <a:bodyPr/>
                    <a:lstStyle/>
                    <a:p>
                      <a:r>
                        <a:rPr lang="it-IT" sz="1800" dirty="0">
                          <a:solidFill>
                            <a:schemeClr val="bg1"/>
                          </a:solidFill>
                        </a:rPr>
                        <a:t>2015</a:t>
                      </a:r>
                    </a:p>
                  </a:txBody>
                  <a:tcPr marL="91426" marR="91426" marT="45717" marB="45717">
                    <a:solidFill>
                      <a:schemeClr val="accent1"/>
                    </a:solidFill>
                  </a:tcPr>
                </a:tc>
                <a:tc>
                  <a:txBody>
                    <a:bodyPr/>
                    <a:lstStyle/>
                    <a:p>
                      <a:r>
                        <a:rPr lang="it-IT" sz="1800" dirty="0">
                          <a:solidFill>
                            <a:schemeClr val="bg1"/>
                          </a:solidFill>
                        </a:rPr>
                        <a:t>7.000</a:t>
                      </a:r>
                    </a:p>
                  </a:txBody>
                  <a:tcPr marL="91426" marR="91426" marT="45717" marB="45717">
                    <a:solidFill>
                      <a:schemeClr val="accent1"/>
                    </a:solidFill>
                  </a:tcPr>
                </a:tc>
                <a:tc>
                  <a:txBody>
                    <a:bodyPr/>
                    <a:lstStyle/>
                    <a:p>
                      <a:r>
                        <a:rPr lang="it-IT" sz="1800" dirty="0">
                          <a:solidFill>
                            <a:schemeClr val="bg1"/>
                          </a:solidFill>
                        </a:rPr>
                        <a:t>700</a:t>
                      </a:r>
                    </a:p>
                  </a:txBody>
                  <a:tcPr marL="91426" marR="91426" marT="45717" marB="45717">
                    <a:solidFill>
                      <a:schemeClr val="accent1"/>
                    </a:solidFill>
                  </a:tcPr>
                </a:tc>
                <a:tc>
                  <a:txBody>
                    <a:bodyPr/>
                    <a:lstStyle/>
                    <a:p>
                      <a:r>
                        <a:rPr lang="it-IT" sz="1800" dirty="0">
                          <a:solidFill>
                            <a:schemeClr val="bg1"/>
                          </a:solidFill>
                        </a:rPr>
                        <a:t>700</a:t>
                      </a:r>
                    </a:p>
                  </a:txBody>
                  <a:tcPr marL="91426" marR="91426" marT="45717" marB="45717">
                    <a:solidFill>
                      <a:schemeClr val="accent1"/>
                    </a:solidFill>
                  </a:tcPr>
                </a:tc>
                <a:extLst>
                  <a:ext uri="{0D108BD9-81ED-4DB2-BD59-A6C34878D82A}">
                    <a16:rowId xmlns:a16="http://schemas.microsoft.com/office/drawing/2014/main" val="10001"/>
                  </a:ext>
                </a:extLst>
              </a:tr>
              <a:tr h="606879">
                <a:tc>
                  <a:txBody>
                    <a:bodyPr/>
                    <a:lstStyle/>
                    <a:p>
                      <a:r>
                        <a:rPr lang="it-IT" sz="1800" dirty="0">
                          <a:solidFill>
                            <a:schemeClr val="bg1"/>
                          </a:solidFill>
                        </a:rPr>
                        <a:t>2016</a:t>
                      </a:r>
                    </a:p>
                  </a:txBody>
                  <a:tcPr marL="91426" marR="91426" marT="45717" marB="45717">
                    <a:solidFill>
                      <a:schemeClr val="accent1"/>
                    </a:solidFill>
                  </a:tcPr>
                </a:tc>
                <a:tc>
                  <a:txBody>
                    <a:bodyPr/>
                    <a:lstStyle/>
                    <a:p>
                      <a:r>
                        <a:rPr lang="it-IT" sz="1800" dirty="0">
                          <a:solidFill>
                            <a:schemeClr val="bg1"/>
                          </a:solidFill>
                        </a:rPr>
                        <a:t>6.300</a:t>
                      </a:r>
                    </a:p>
                  </a:txBody>
                  <a:tcPr marL="91426" marR="91426" marT="45717" marB="45717">
                    <a:solidFill>
                      <a:schemeClr val="accent1"/>
                    </a:solidFill>
                  </a:tcPr>
                </a:tc>
                <a:tc>
                  <a:txBody>
                    <a:bodyPr/>
                    <a:lstStyle/>
                    <a:p>
                      <a:r>
                        <a:rPr lang="it-IT" sz="1800" dirty="0">
                          <a:solidFill>
                            <a:schemeClr val="bg1"/>
                          </a:solidFill>
                        </a:rPr>
                        <a:t>1.400</a:t>
                      </a:r>
                    </a:p>
                  </a:txBody>
                  <a:tcPr marL="91426" marR="91426" marT="45717" marB="45717">
                    <a:solidFill>
                      <a:schemeClr val="accent1"/>
                    </a:solidFill>
                  </a:tcPr>
                </a:tc>
                <a:tc>
                  <a:txBody>
                    <a:bodyPr/>
                    <a:lstStyle/>
                    <a:p>
                      <a:r>
                        <a:rPr lang="it-IT" sz="1800" dirty="0">
                          <a:solidFill>
                            <a:schemeClr val="bg1"/>
                          </a:solidFill>
                        </a:rPr>
                        <a:t>2.100</a:t>
                      </a:r>
                    </a:p>
                  </a:txBody>
                  <a:tcPr marL="91426" marR="91426" marT="45717" marB="45717">
                    <a:solidFill>
                      <a:schemeClr val="accent1"/>
                    </a:solidFill>
                  </a:tcPr>
                </a:tc>
                <a:extLst>
                  <a:ext uri="{0D108BD9-81ED-4DB2-BD59-A6C34878D82A}">
                    <a16:rowId xmlns:a16="http://schemas.microsoft.com/office/drawing/2014/main" val="10002"/>
                  </a:ext>
                </a:extLst>
              </a:tr>
              <a:tr h="606879">
                <a:tc>
                  <a:txBody>
                    <a:bodyPr/>
                    <a:lstStyle/>
                    <a:p>
                      <a:r>
                        <a:rPr lang="it-IT" sz="1800" dirty="0">
                          <a:solidFill>
                            <a:schemeClr val="bg1"/>
                          </a:solidFill>
                        </a:rPr>
                        <a:t>2017</a:t>
                      </a:r>
                    </a:p>
                  </a:txBody>
                  <a:tcPr marL="91426" marR="91426" marT="45717" marB="45717">
                    <a:solidFill>
                      <a:schemeClr val="accent1"/>
                    </a:solidFill>
                  </a:tcPr>
                </a:tc>
                <a:tc>
                  <a:txBody>
                    <a:bodyPr/>
                    <a:lstStyle/>
                    <a:p>
                      <a:r>
                        <a:rPr lang="it-IT" sz="1800" dirty="0">
                          <a:solidFill>
                            <a:schemeClr val="bg1"/>
                          </a:solidFill>
                        </a:rPr>
                        <a:t>4.900</a:t>
                      </a:r>
                    </a:p>
                  </a:txBody>
                  <a:tcPr marL="91426" marR="91426" marT="45717" marB="45717">
                    <a:solidFill>
                      <a:schemeClr val="accent1"/>
                    </a:solidFill>
                  </a:tcPr>
                </a:tc>
                <a:tc>
                  <a:txBody>
                    <a:bodyPr/>
                    <a:lstStyle/>
                    <a:p>
                      <a:r>
                        <a:rPr lang="it-IT" sz="1800" dirty="0">
                          <a:solidFill>
                            <a:schemeClr val="bg1"/>
                          </a:solidFill>
                        </a:rPr>
                        <a:t>1.400</a:t>
                      </a:r>
                    </a:p>
                  </a:txBody>
                  <a:tcPr marL="91426" marR="91426" marT="45717" marB="45717">
                    <a:solidFill>
                      <a:schemeClr val="accent1"/>
                    </a:solidFill>
                  </a:tcPr>
                </a:tc>
                <a:tc>
                  <a:txBody>
                    <a:bodyPr/>
                    <a:lstStyle/>
                    <a:p>
                      <a:r>
                        <a:rPr lang="it-IT" sz="1800" dirty="0">
                          <a:solidFill>
                            <a:schemeClr val="bg1"/>
                          </a:solidFill>
                        </a:rPr>
                        <a:t>3.500</a:t>
                      </a:r>
                    </a:p>
                  </a:txBody>
                  <a:tcPr marL="91426" marR="91426" marT="45717" marB="45717">
                    <a:solidFill>
                      <a:schemeClr val="accent1"/>
                    </a:solidFill>
                  </a:tcPr>
                </a:tc>
                <a:extLst>
                  <a:ext uri="{0D108BD9-81ED-4DB2-BD59-A6C34878D82A}">
                    <a16:rowId xmlns:a16="http://schemas.microsoft.com/office/drawing/2014/main" val="10003"/>
                  </a:ext>
                </a:extLst>
              </a:tr>
              <a:tr h="606879">
                <a:tc>
                  <a:txBody>
                    <a:bodyPr/>
                    <a:lstStyle/>
                    <a:p>
                      <a:r>
                        <a:rPr lang="it-IT" sz="1800" dirty="0">
                          <a:solidFill>
                            <a:schemeClr val="bg1"/>
                          </a:solidFill>
                        </a:rPr>
                        <a:t>2018</a:t>
                      </a:r>
                    </a:p>
                  </a:txBody>
                  <a:tcPr marL="91426" marR="91426" marT="45717" marB="45717">
                    <a:solidFill>
                      <a:schemeClr val="accent1"/>
                    </a:solidFill>
                  </a:tcPr>
                </a:tc>
                <a:tc>
                  <a:txBody>
                    <a:bodyPr/>
                    <a:lstStyle/>
                    <a:p>
                      <a:r>
                        <a:rPr lang="it-IT" sz="1800" dirty="0">
                          <a:solidFill>
                            <a:schemeClr val="bg1"/>
                          </a:solidFill>
                        </a:rPr>
                        <a:t>3.500</a:t>
                      </a:r>
                    </a:p>
                  </a:txBody>
                  <a:tcPr marL="91426" marR="91426" marT="45717" marB="45717">
                    <a:solidFill>
                      <a:schemeClr val="accent1"/>
                    </a:solidFill>
                  </a:tcPr>
                </a:tc>
                <a:tc>
                  <a:txBody>
                    <a:bodyPr/>
                    <a:lstStyle/>
                    <a:p>
                      <a:r>
                        <a:rPr lang="it-IT" sz="1800" dirty="0">
                          <a:solidFill>
                            <a:schemeClr val="bg1"/>
                          </a:solidFill>
                        </a:rPr>
                        <a:t>1.400</a:t>
                      </a:r>
                    </a:p>
                  </a:txBody>
                  <a:tcPr marL="91426" marR="91426" marT="45717" marB="45717">
                    <a:solidFill>
                      <a:schemeClr val="accent1"/>
                    </a:solidFill>
                  </a:tcPr>
                </a:tc>
                <a:tc>
                  <a:txBody>
                    <a:bodyPr/>
                    <a:lstStyle/>
                    <a:p>
                      <a:r>
                        <a:rPr lang="it-IT" sz="1800" dirty="0">
                          <a:solidFill>
                            <a:schemeClr val="bg1"/>
                          </a:solidFill>
                        </a:rPr>
                        <a:t>4.900</a:t>
                      </a:r>
                    </a:p>
                  </a:txBody>
                  <a:tcPr marL="91426" marR="91426" marT="45717" marB="45717">
                    <a:solidFill>
                      <a:schemeClr val="accent1"/>
                    </a:solidFill>
                  </a:tcPr>
                </a:tc>
                <a:extLst>
                  <a:ext uri="{0D108BD9-81ED-4DB2-BD59-A6C34878D82A}">
                    <a16:rowId xmlns:a16="http://schemas.microsoft.com/office/drawing/2014/main" val="10004"/>
                  </a:ext>
                </a:extLst>
              </a:tr>
              <a:tr h="606879">
                <a:tc>
                  <a:txBody>
                    <a:bodyPr/>
                    <a:lstStyle/>
                    <a:p>
                      <a:r>
                        <a:rPr lang="it-IT" sz="1800" dirty="0">
                          <a:solidFill>
                            <a:schemeClr val="bg1"/>
                          </a:solidFill>
                        </a:rPr>
                        <a:t>2019</a:t>
                      </a:r>
                    </a:p>
                  </a:txBody>
                  <a:tcPr marL="91426" marR="91426" marT="45717" marB="45717">
                    <a:solidFill>
                      <a:schemeClr val="accent1"/>
                    </a:solidFill>
                  </a:tcPr>
                </a:tc>
                <a:tc>
                  <a:txBody>
                    <a:bodyPr/>
                    <a:lstStyle/>
                    <a:p>
                      <a:r>
                        <a:rPr lang="it-IT" sz="1800" dirty="0">
                          <a:solidFill>
                            <a:schemeClr val="bg1"/>
                          </a:solidFill>
                        </a:rPr>
                        <a:t>2.100</a:t>
                      </a:r>
                    </a:p>
                  </a:txBody>
                  <a:tcPr marL="91426" marR="91426" marT="45717" marB="45717">
                    <a:solidFill>
                      <a:schemeClr val="accent1"/>
                    </a:solidFill>
                  </a:tcPr>
                </a:tc>
                <a:tc>
                  <a:txBody>
                    <a:bodyPr/>
                    <a:lstStyle/>
                    <a:p>
                      <a:r>
                        <a:rPr lang="it-IT" sz="1800" dirty="0">
                          <a:solidFill>
                            <a:schemeClr val="bg1"/>
                          </a:solidFill>
                        </a:rPr>
                        <a:t>1.400</a:t>
                      </a:r>
                    </a:p>
                  </a:txBody>
                  <a:tcPr marL="91426" marR="91426" marT="45717" marB="45717">
                    <a:solidFill>
                      <a:schemeClr val="accent1"/>
                    </a:solidFill>
                  </a:tcPr>
                </a:tc>
                <a:tc>
                  <a:txBody>
                    <a:bodyPr/>
                    <a:lstStyle/>
                    <a:p>
                      <a:r>
                        <a:rPr lang="it-IT" sz="1800" dirty="0">
                          <a:solidFill>
                            <a:schemeClr val="bg1"/>
                          </a:solidFill>
                        </a:rPr>
                        <a:t>6.300</a:t>
                      </a:r>
                    </a:p>
                  </a:txBody>
                  <a:tcPr marL="91426" marR="91426" marT="45717" marB="45717">
                    <a:solidFill>
                      <a:schemeClr val="accent1"/>
                    </a:solidFill>
                  </a:tcPr>
                </a:tc>
                <a:extLst>
                  <a:ext uri="{0D108BD9-81ED-4DB2-BD59-A6C34878D82A}">
                    <a16:rowId xmlns:a16="http://schemas.microsoft.com/office/drawing/2014/main" val="10005"/>
                  </a:ext>
                </a:extLst>
              </a:tr>
              <a:tr h="606879">
                <a:tc>
                  <a:txBody>
                    <a:bodyPr/>
                    <a:lstStyle/>
                    <a:p>
                      <a:r>
                        <a:rPr lang="it-IT" sz="1800" dirty="0">
                          <a:solidFill>
                            <a:schemeClr val="bg1"/>
                          </a:solidFill>
                        </a:rPr>
                        <a:t>2020</a:t>
                      </a:r>
                    </a:p>
                  </a:txBody>
                  <a:tcPr marL="91426" marR="91426" marT="45717" marB="45717">
                    <a:solidFill>
                      <a:schemeClr val="accent1"/>
                    </a:solidFill>
                  </a:tcPr>
                </a:tc>
                <a:tc>
                  <a:txBody>
                    <a:bodyPr/>
                    <a:lstStyle/>
                    <a:p>
                      <a:r>
                        <a:rPr lang="it-IT" sz="1800" dirty="0">
                          <a:solidFill>
                            <a:schemeClr val="bg1"/>
                          </a:solidFill>
                        </a:rPr>
                        <a:t>700</a:t>
                      </a:r>
                    </a:p>
                  </a:txBody>
                  <a:tcPr marL="91426" marR="91426" marT="45717" marB="45717">
                    <a:solidFill>
                      <a:schemeClr val="accent1"/>
                    </a:solidFill>
                  </a:tcPr>
                </a:tc>
                <a:tc>
                  <a:txBody>
                    <a:bodyPr/>
                    <a:lstStyle/>
                    <a:p>
                      <a:r>
                        <a:rPr lang="it-IT" sz="1800" dirty="0">
                          <a:solidFill>
                            <a:schemeClr val="bg1"/>
                          </a:solidFill>
                        </a:rPr>
                        <a:t>700</a:t>
                      </a:r>
                    </a:p>
                  </a:txBody>
                  <a:tcPr marL="91426" marR="91426" marT="45717" marB="45717">
                    <a:solidFill>
                      <a:schemeClr val="accent1"/>
                    </a:solidFill>
                  </a:tcPr>
                </a:tc>
                <a:tc>
                  <a:txBody>
                    <a:bodyPr/>
                    <a:lstStyle/>
                    <a:p>
                      <a:r>
                        <a:rPr lang="it-IT" sz="1800" dirty="0">
                          <a:solidFill>
                            <a:schemeClr val="bg1"/>
                          </a:solidFill>
                        </a:rPr>
                        <a:t>7.000</a:t>
                      </a:r>
                    </a:p>
                  </a:txBody>
                  <a:tcPr marL="91426" marR="91426" marT="45717" marB="45717">
                    <a:solidFill>
                      <a:schemeClr val="accent1"/>
                    </a:solidFill>
                  </a:tcPr>
                </a:tc>
                <a:extLst>
                  <a:ext uri="{0D108BD9-81ED-4DB2-BD59-A6C34878D82A}">
                    <a16:rowId xmlns:a16="http://schemas.microsoft.com/office/drawing/2014/main" val="10006"/>
                  </a:ext>
                </a:extLst>
              </a:tr>
            </a:tbl>
          </a:graphicData>
        </a:graphic>
      </p:graphicFrame>
      <p:pic>
        <p:nvPicPr>
          <p:cNvPr id="6" name="Immagine 5" descr="Risultati immagini per ordine commercialisti salerno">
            <a:extLst>
              <a:ext uri="{FF2B5EF4-FFF2-40B4-BE49-F238E27FC236}">
                <a16:creationId xmlns:a16="http://schemas.microsoft.com/office/drawing/2014/main" id="{DE434B2F-66B5-48BD-8E17-B27377D97A1D}"/>
              </a:ext>
            </a:extLst>
          </p:cNvPr>
          <p:cNvPicPr/>
          <p:nvPr/>
        </p:nvPicPr>
        <p:blipFill>
          <a:blip r:embed="rId2" cstate="print"/>
          <a:srcRect/>
          <a:stretch>
            <a:fillRect/>
          </a:stretch>
        </p:blipFill>
        <p:spPr bwMode="auto">
          <a:xfrm>
            <a:off x="179512" y="182795"/>
            <a:ext cx="2736800" cy="509902"/>
          </a:xfrm>
          <a:prstGeom prst="rect">
            <a:avLst/>
          </a:prstGeom>
          <a:noFill/>
          <a:ln w="9525">
            <a:noFill/>
            <a:miter lim="800000"/>
            <a:headEnd/>
            <a:tailEnd/>
          </a:ln>
        </p:spPr>
      </p:pic>
    </p:spTree>
    <p:extLst>
      <p:ext uri="{BB962C8B-B14F-4D97-AF65-F5344CB8AC3E}">
        <p14:creationId xmlns:p14="http://schemas.microsoft.com/office/powerpoint/2010/main" val="1884962354"/>
      </p:ext>
    </p:extLst>
  </p:cSld>
  <p:clrMapOvr>
    <a:masterClrMapping/>
  </p:clrMapOvr>
  <p:transition>
    <p:wipe dir="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olo 1"/>
          <p:cNvSpPr>
            <a:spLocks noGrp="1"/>
          </p:cNvSpPr>
          <p:nvPr>
            <p:ph type="ctrTitle"/>
          </p:nvPr>
        </p:nvSpPr>
        <p:spPr bwMode="auto">
          <a:xfrm>
            <a:off x="357188" y="620689"/>
            <a:ext cx="7772400" cy="1063650"/>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ATTIVO DELLO S.P. ante rivalutazione</a:t>
            </a:r>
            <a:br>
              <a:rPr lang="it-IT" dirty="0">
                <a:solidFill>
                  <a:srgbClr val="0070C0"/>
                </a:solidFill>
              </a:rPr>
            </a:br>
            <a:endParaRPr lang="it-IT" dirty="0">
              <a:solidFill>
                <a:srgbClr val="0070C0"/>
              </a:solidFill>
            </a:endParaRPr>
          </a:p>
        </p:txBody>
      </p:sp>
      <p:sp>
        <p:nvSpPr>
          <p:cNvPr id="21507" name="Sottotitolo 2"/>
          <p:cNvSpPr>
            <a:spLocks noGrp="1"/>
          </p:cNvSpPr>
          <p:nvPr>
            <p:ph type="subTitle" idx="1"/>
          </p:nvPr>
        </p:nvSpPr>
        <p:spPr bwMode="auto">
          <a:xfrm>
            <a:off x="642938" y="2071688"/>
            <a:ext cx="7600950" cy="4452937"/>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52</a:t>
            </a:fld>
            <a:endParaRPr lang="it-IT"/>
          </a:p>
        </p:txBody>
      </p:sp>
      <p:graphicFrame>
        <p:nvGraphicFramePr>
          <p:cNvPr id="8" name="Tabella 7"/>
          <p:cNvGraphicFramePr>
            <a:graphicFrameLocks noGrp="1"/>
          </p:cNvGraphicFramePr>
          <p:nvPr/>
        </p:nvGraphicFramePr>
        <p:xfrm>
          <a:off x="684213" y="2133600"/>
          <a:ext cx="7559676" cy="4248150"/>
        </p:xfrm>
        <a:graphic>
          <a:graphicData uri="http://schemas.openxmlformats.org/drawingml/2006/table">
            <a:tbl>
              <a:tblPr firstRow="1" bandRow="1">
                <a:tableStyleId>{5C22544A-7EE6-4342-B048-85BDC9FD1C3A}</a:tableStyleId>
              </a:tblPr>
              <a:tblGrid>
                <a:gridCol w="3779838">
                  <a:extLst>
                    <a:ext uri="{9D8B030D-6E8A-4147-A177-3AD203B41FA5}">
                      <a16:colId xmlns:a16="http://schemas.microsoft.com/office/drawing/2014/main" val="20000"/>
                    </a:ext>
                  </a:extLst>
                </a:gridCol>
                <a:gridCol w="3779838">
                  <a:extLst>
                    <a:ext uri="{9D8B030D-6E8A-4147-A177-3AD203B41FA5}">
                      <a16:colId xmlns:a16="http://schemas.microsoft.com/office/drawing/2014/main" val="20001"/>
                    </a:ext>
                  </a:extLst>
                </a:gridCol>
              </a:tblGrid>
              <a:tr h="849630">
                <a:tc>
                  <a:txBody>
                    <a:bodyPr/>
                    <a:lstStyle/>
                    <a:p>
                      <a:r>
                        <a:rPr lang="it-IT" sz="1800" dirty="0"/>
                        <a:t>Cespite</a:t>
                      </a:r>
                    </a:p>
                  </a:txBody>
                  <a:tcPr marL="91426" marR="91426" marT="45717" marB="45717"/>
                </a:tc>
                <a:tc>
                  <a:txBody>
                    <a:bodyPr/>
                    <a:lstStyle/>
                    <a:p>
                      <a:r>
                        <a:rPr lang="it-IT" sz="1800" dirty="0"/>
                        <a:t>7.000</a:t>
                      </a:r>
                    </a:p>
                  </a:txBody>
                  <a:tcPr marL="91426" marR="91426" marT="45717" marB="45717"/>
                </a:tc>
                <a:extLst>
                  <a:ext uri="{0D108BD9-81ED-4DB2-BD59-A6C34878D82A}">
                    <a16:rowId xmlns:a16="http://schemas.microsoft.com/office/drawing/2014/main" val="10000"/>
                  </a:ext>
                </a:extLst>
              </a:tr>
              <a:tr h="849630">
                <a:tc>
                  <a:txBody>
                    <a:bodyPr/>
                    <a:lstStyle/>
                    <a:p>
                      <a:r>
                        <a:rPr lang="it-IT" sz="1800" dirty="0">
                          <a:solidFill>
                            <a:schemeClr val="bg1"/>
                          </a:solidFill>
                        </a:rPr>
                        <a:t>Fondo amm.to 31.12.2017</a:t>
                      </a:r>
                    </a:p>
                  </a:txBody>
                  <a:tcPr marL="91426" marR="91426" marT="45717" marB="45717">
                    <a:solidFill>
                      <a:schemeClr val="accent1"/>
                    </a:solidFill>
                  </a:tcPr>
                </a:tc>
                <a:tc>
                  <a:txBody>
                    <a:bodyPr/>
                    <a:lstStyle/>
                    <a:p>
                      <a:r>
                        <a:rPr lang="it-IT" sz="1800" dirty="0">
                          <a:solidFill>
                            <a:schemeClr val="bg1"/>
                          </a:solidFill>
                        </a:rPr>
                        <a:t>3.500</a:t>
                      </a:r>
                    </a:p>
                  </a:txBody>
                  <a:tcPr marL="91426" marR="91426" marT="45717" marB="45717">
                    <a:solidFill>
                      <a:schemeClr val="accent1"/>
                    </a:solidFill>
                  </a:tcPr>
                </a:tc>
                <a:extLst>
                  <a:ext uri="{0D108BD9-81ED-4DB2-BD59-A6C34878D82A}">
                    <a16:rowId xmlns:a16="http://schemas.microsoft.com/office/drawing/2014/main" val="10001"/>
                  </a:ext>
                </a:extLst>
              </a:tr>
              <a:tr h="849630">
                <a:tc>
                  <a:txBody>
                    <a:bodyPr/>
                    <a:lstStyle/>
                    <a:p>
                      <a:r>
                        <a:rPr lang="it-IT" sz="1800" dirty="0">
                          <a:solidFill>
                            <a:schemeClr val="bg1"/>
                          </a:solidFill>
                        </a:rPr>
                        <a:t>Valore residuo al 31.12.2017</a:t>
                      </a:r>
                    </a:p>
                  </a:txBody>
                  <a:tcPr marL="91426" marR="91426" marT="45717" marB="45717">
                    <a:solidFill>
                      <a:schemeClr val="accent1"/>
                    </a:solidFill>
                  </a:tcPr>
                </a:tc>
                <a:tc>
                  <a:txBody>
                    <a:bodyPr/>
                    <a:lstStyle/>
                    <a:p>
                      <a:r>
                        <a:rPr lang="it-IT" sz="1800" dirty="0">
                          <a:solidFill>
                            <a:schemeClr val="bg1"/>
                          </a:solidFill>
                        </a:rPr>
                        <a:t>3.500</a:t>
                      </a:r>
                    </a:p>
                  </a:txBody>
                  <a:tcPr marL="91426" marR="91426" marT="45717" marB="45717">
                    <a:solidFill>
                      <a:schemeClr val="accent1"/>
                    </a:solidFill>
                  </a:tcPr>
                </a:tc>
                <a:extLst>
                  <a:ext uri="{0D108BD9-81ED-4DB2-BD59-A6C34878D82A}">
                    <a16:rowId xmlns:a16="http://schemas.microsoft.com/office/drawing/2014/main" val="10002"/>
                  </a:ext>
                </a:extLst>
              </a:tr>
              <a:tr h="849630">
                <a:tc>
                  <a:txBody>
                    <a:bodyPr/>
                    <a:lstStyle/>
                    <a:p>
                      <a:r>
                        <a:rPr lang="it-IT" sz="1800" dirty="0">
                          <a:solidFill>
                            <a:schemeClr val="bg1"/>
                          </a:solidFill>
                        </a:rPr>
                        <a:t>Ammortamento 2018</a:t>
                      </a:r>
                    </a:p>
                  </a:txBody>
                  <a:tcPr marL="91426" marR="91426" marT="45717" marB="45717">
                    <a:solidFill>
                      <a:schemeClr val="accent1"/>
                    </a:solidFill>
                  </a:tcPr>
                </a:tc>
                <a:tc>
                  <a:txBody>
                    <a:bodyPr/>
                    <a:lstStyle/>
                    <a:p>
                      <a:r>
                        <a:rPr lang="it-IT" sz="1800" dirty="0">
                          <a:solidFill>
                            <a:schemeClr val="bg1"/>
                          </a:solidFill>
                        </a:rPr>
                        <a:t>1.400</a:t>
                      </a:r>
                    </a:p>
                  </a:txBody>
                  <a:tcPr marL="91426" marR="91426" marT="45717" marB="45717">
                    <a:solidFill>
                      <a:schemeClr val="accent1"/>
                    </a:solidFill>
                  </a:tcPr>
                </a:tc>
                <a:extLst>
                  <a:ext uri="{0D108BD9-81ED-4DB2-BD59-A6C34878D82A}">
                    <a16:rowId xmlns:a16="http://schemas.microsoft.com/office/drawing/2014/main" val="10003"/>
                  </a:ext>
                </a:extLst>
              </a:tr>
              <a:tr h="8496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800" dirty="0">
                          <a:solidFill>
                            <a:schemeClr val="bg1"/>
                          </a:solidFill>
                        </a:rPr>
                        <a:t>Valore residuo al 31.12.2018</a:t>
                      </a:r>
                    </a:p>
                  </a:txBody>
                  <a:tcPr marL="91426" marR="91426" marT="45717" marB="45717">
                    <a:solidFill>
                      <a:schemeClr val="accent1"/>
                    </a:solidFill>
                  </a:tcPr>
                </a:tc>
                <a:tc>
                  <a:txBody>
                    <a:bodyPr/>
                    <a:lstStyle/>
                    <a:p>
                      <a:r>
                        <a:rPr lang="it-IT" sz="1800" dirty="0">
                          <a:solidFill>
                            <a:schemeClr val="bg1"/>
                          </a:solidFill>
                        </a:rPr>
                        <a:t>2.100</a:t>
                      </a:r>
                    </a:p>
                  </a:txBody>
                  <a:tcPr marL="91426" marR="91426" marT="45717" marB="45717">
                    <a:solidFill>
                      <a:schemeClr val="accent1"/>
                    </a:solidFill>
                  </a:tcPr>
                </a:tc>
                <a:extLst>
                  <a:ext uri="{0D108BD9-81ED-4DB2-BD59-A6C34878D82A}">
                    <a16:rowId xmlns:a16="http://schemas.microsoft.com/office/drawing/2014/main" val="10004"/>
                  </a:ext>
                </a:extLst>
              </a:tr>
            </a:tbl>
          </a:graphicData>
        </a:graphic>
      </p:graphicFrame>
      <p:pic>
        <p:nvPicPr>
          <p:cNvPr id="6" name="Immagine 5" descr="Risultati immagini per ordine commercialisti salerno">
            <a:extLst>
              <a:ext uri="{FF2B5EF4-FFF2-40B4-BE49-F238E27FC236}">
                <a16:creationId xmlns:a16="http://schemas.microsoft.com/office/drawing/2014/main" id="{DA1A644A-7FE9-41CF-AA2F-B6D27F1CD3A6}"/>
              </a:ext>
            </a:extLst>
          </p:cNvPr>
          <p:cNvPicPr/>
          <p:nvPr/>
        </p:nvPicPr>
        <p:blipFill>
          <a:blip r:embed="rId2" cstate="print"/>
          <a:srcRect/>
          <a:stretch>
            <a:fillRect/>
          </a:stretch>
        </p:blipFill>
        <p:spPr bwMode="auto">
          <a:xfrm>
            <a:off x="179512" y="182794"/>
            <a:ext cx="2736800" cy="437895"/>
          </a:xfrm>
          <a:prstGeom prst="rect">
            <a:avLst/>
          </a:prstGeom>
          <a:noFill/>
          <a:ln w="9525">
            <a:noFill/>
            <a:miter lim="800000"/>
            <a:headEnd/>
            <a:tailEnd/>
          </a:ln>
        </p:spPr>
      </p:pic>
    </p:spTree>
    <p:extLst>
      <p:ext uri="{BB962C8B-B14F-4D97-AF65-F5344CB8AC3E}">
        <p14:creationId xmlns:p14="http://schemas.microsoft.com/office/powerpoint/2010/main" val="1041978067"/>
      </p:ext>
    </p:extLst>
  </p:cSld>
  <p:clrMapOvr>
    <a:masterClrMapping/>
  </p:clrMapOvr>
  <p:transition>
    <p:wipe dir="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olo 1"/>
          <p:cNvSpPr>
            <a:spLocks noGrp="1"/>
          </p:cNvSpPr>
          <p:nvPr>
            <p:ph type="ctrTitle"/>
          </p:nvPr>
        </p:nvSpPr>
        <p:spPr bwMode="auto">
          <a:xfrm>
            <a:off x="357188" y="692696"/>
            <a:ext cx="7772400" cy="792088"/>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Dati esempio</a:t>
            </a:r>
          </a:p>
        </p:txBody>
      </p:sp>
      <p:sp>
        <p:nvSpPr>
          <p:cNvPr id="22531" name="Sottotitolo 2"/>
          <p:cNvSpPr>
            <a:spLocks noGrp="1"/>
          </p:cNvSpPr>
          <p:nvPr>
            <p:ph type="subTitle" idx="1"/>
          </p:nvPr>
        </p:nvSpPr>
        <p:spPr bwMode="auto">
          <a:xfrm>
            <a:off x="642938" y="2071688"/>
            <a:ext cx="7458075" cy="4452937"/>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dirty="0">
                <a:solidFill>
                  <a:srgbClr val="0070C0"/>
                </a:solidFill>
              </a:rPr>
              <a:t>Valore di mercato = 5.000</a:t>
            </a:r>
          </a:p>
          <a:p>
            <a:pPr algn="just"/>
            <a:r>
              <a:rPr lang="it-IT" dirty="0">
                <a:solidFill>
                  <a:srgbClr val="0070C0"/>
                </a:solidFill>
              </a:rPr>
              <a:t>Valore del fondo al 31 dicembre 2017 = 3.500 </a:t>
            </a:r>
          </a:p>
          <a:p>
            <a:pPr algn="just"/>
            <a:r>
              <a:rPr lang="it-IT" dirty="0">
                <a:solidFill>
                  <a:srgbClr val="0070C0"/>
                </a:solidFill>
              </a:rPr>
              <a:t>Valore residuo del cespite all’anno 2018 ante </a:t>
            </a:r>
            <a:r>
              <a:rPr lang="it-IT" dirty="0" err="1">
                <a:solidFill>
                  <a:srgbClr val="0070C0"/>
                </a:solidFill>
              </a:rPr>
              <a:t>amm.to</a:t>
            </a:r>
            <a:r>
              <a:rPr lang="it-IT" dirty="0">
                <a:solidFill>
                  <a:srgbClr val="0070C0"/>
                </a:solidFill>
              </a:rPr>
              <a:t> = 3.500 (7.000-3.500)</a:t>
            </a:r>
          </a:p>
          <a:p>
            <a:pPr algn="just"/>
            <a:r>
              <a:rPr lang="it-IT" dirty="0">
                <a:solidFill>
                  <a:srgbClr val="0070C0"/>
                </a:solidFill>
              </a:rPr>
              <a:t>Valore residuo del cespite al 31 dicembre 2018 post </a:t>
            </a:r>
            <a:r>
              <a:rPr lang="it-IT" dirty="0" err="1">
                <a:solidFill>
                  <a:srgbClr val="0070C0"/>
                </a:solidFill>
              </a:rPr>
              <a:t>amm.to</a:t>
            </a:r>
            <a:r>
              <a:rPr lang="it-IT" dirty="0">
                <a:solidFill>
                  <a:srgbClr val="0070C0"/>
                </a:solidFill>
              </a:rPr>
              <a:t> = 2.100</a:t>
            </a:r>
          </a:p>
          <a:p>
            <a:pPr algn="just"/>
            <a:r>
              <a:rPr lang="it-IT" dirty="0">
                <a:solidFill>
                  <a:srgbClr val="0070C0"/>
                </a:solidFill>
              </a:rPr>
              <a:t>Rivalutazione </a:t>
            </a:r>
            <a:r>
              <a:rPr lang="it-IT" dirty="0" err="1">
                <a:solidFill>
                  <a:srgbClr val="0070C0"/>
                </a:solidFill>
              </a:rPr>
              <a:t>max</a:t>
            </a:r>
            <a:r>
              <a:rPr lang="it-IT" dirty="0">
                <a:solidFill>
                  <a:srgbClr val="0070C0"/>
                </a:solidFill>
              </a:rPr>
              <a:t> consentita = 5.000 – 2.100 = 2.900 </a:t>
            </a:r>
          </a:p>
          <a:p>
            <a:pPr algn="just"/>
            <a:r>
              <a:rPr lang="it-IT" dirty="0">
                <a:solidFill>
                  <a:srgbClr val="0070C0"/>
                </a:solidFill>
              </a:rPr>
              <a:t>Coefficiente di rivalutazione = 2.900/3.500 = 82,86%</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53</a:t>
            </a:fld>
            <a:endParaRPr lang="it-IT"/>
          </a:p>
        </p:txBody>
      </p:sp>
      <p:pic>
        <p:nvPicPr>
          <p:cNvPr id="5" name="Immagine 4" descr="Risultati immagini per ordine commercialisti salerno">
            <a:extLst>
              <a:ext uri="{FF2B5EF4-FFF2-40B4-BE49-F238E27FC236}">
                <a16:creationId xmlns:a16="http://schemas.microsoft.com/office/drawing/2014/main" id="{E30693FA-8A01-4873-9759-02E8A6628EC0}"/>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1327521158"/>
      </p:ext>
    </p:extLst>
  </p:cSld>
  <p:clrMapOvr>
    <a:masterClrMapping/>
  </p:clrMapOvr>
  <p:transition>
    <p:wipe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olo 1"/>
          <p:cNvSpPr>
            <a:spLocks noGrp="1"/>
          </p:cNvSpPr>
          <p:nvPr>
            <p:ph type="ctrTitle"/>
          </p:nvPr>
        </p:nvSpPr>
        <p:spPr bwMode="auto">
          <a:xfrm>
            <a:off x="357188" y="753857"/>
            <a:ext cx="7772400" cy="586911"/>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Esempio</a:t>
            </a:r>
          </a:p>
        </p:txBody>
      </p:sp>
      <p:sp>
        <p:nvSpPr>
          <p:cNvPr id="23555" name="Sottotitolo 2"/>
          <p:cNvSpPr>
            <a:spLocks noGrp="1"/>
          </p:cNvSpPr>
          <p:nvPr>
            <p:ph type="subTitle" idx="1"/>
          </p:nvPr>
        </p:nvSpPr>
        <p:spPr bwMode="auto">
          <a:xfrm>
            <a:off x="642938" y="1484784"/>
            <a:ext cx="7889502" cy="4896544"/>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dirty="0">
                <a:solidFill>
                  <a:srgbClr val="0070C0"/>
                </a:solidFill>
              </a:rPr>
              <a:t>Individuati i valori necessari si procederà a rivalutare l’attivo dello Stato Patrimoniale per un importo pari a:</a:t>
            </a:r>
          </a:p>
          <a:p>
            <a:pPr algn="just"/>
            <a:r>
              <a:rPr lang="it-IT" dirty="0">
                <a:solidFill>
                  <a:srgbClr val="0070C0"/>
                </a:solidFill>
              </a:rPr>
              <a:t>7.000* 0,8286 = 5.800</a:t>
            </a:r>
          </a:p>
          <a:p>
            <a:pPr algn="just"/>
            <a:r>
              <a:rPr lang="it-IT" dirty="0">
                <a:solidFill>
                  <a:srgbClr val="0070C0"/>
                </a:solidFill>
              </a:rPr>
              <a:t> E il relativo fondo per un importo pari a:</a:t>
            </a:r>
          </a:p>
          <a:p>
            <a:pPr algn="just"/>
            <a:r>
              <a:rPr lang="it-IT" dirty="0">
                <a:solidFill>
                  <a:srgbClr val="0070C0"/>
                </a:solidFill>
              </a:rPr>
              <a:t>3.500*0,8286 = 2.900</a:t>
            </a:r>
          </a:p>
          <a:p>
            <a:pPr algn="just"/>
            <a:r>
              <a:rPr lang="it-IT" dirty="0">
                <a:solidFill>
                  <a:srgbClr val="0070C0"/>
                </a:solidFill>
              </a:rPr>
              <a:t> </a:t>
            </a:r>
          </a:p>
          <a:p>
            <a:pPr algn="just"/>
            <a:r>
              <a:rPr lang="it-IT" dirty="0">
                <a:solidFill>
                  <a:srgbClr val="0070C0"/>
                </a:solidFill>
              </a:rPr>
              <a:t>Nuovo costo rivalutato: 7.000+5.800 = 12.800</a:t>
            </a:r>
          </a:p>
          <a:p>
            <a:pPr algn="just"/>
            <a:r>
              <a:rPr lang="it-IT" dirty="0">
                <a:solidFill>
                  <a:srgbClr val="0070C0"/>
                </a:solidFill>
              </a:rPr>
              <a:t>Nuovo fondo rivalutato: 3.500+2.900  = 6.400</a:t>
            </a:r>
          </a:p>
          <a:p>
            <a:pPr algn="just"/>
            <a:r>
              <a:rPr lang="it-IT" dirty="0">
                <a:solidFill>
                  <a:srgbClr val="0070C0"/>
                </a:solidFill>
              </a:rPr>
              <a:t>Nuove quote ammortamento: 12.800*0,2 = 2.560</a:t>
            </a:r>
          </a:p>
          <a:p>
            <a:endParaRPr lang="it-IT" dirty="0">
              <a:solidFill>
                <a:srgbClr val="0070C0"/>
              </a:solidFill>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54</a:t>
            </a:fld>
            <a:endParaRPr lang="it-IT"/>
          </a:p>
        </p:txBody>
      </p:sp>
      <p:pic>
        <p:nvPicPr>
          <p:cNvPr id="5" name="Immagine 4" descr="Risultati immagini per ordine commercialisti salerno">
            <a:extLst>
              <a:ext uri="{FF2B5EF4-FFF2-40B4-BE49-F238E27FC236}">
                <a16:creationId xmlns:a16="http://schemas.microsoft.com/office/drawing/2014/main" id="{686FAB6B-0C94-4AB7-9CE3-B509A78825B5}"/>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74817067"/>
      </p:ext>
    </p:extLst>
  </p:cSld>
  <p:clrMapOvr>
    <a:masterClrMapping/>
  </p:clrMapOvr>
  <p:transition>
    <p:wipe dir="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olo 1"/>
          <p:cNvSpPr>
            <a:spLocks noGrp="1"/>
          </p:cNvSpPr>
          <p:nvPr>
            <p:ph type="ctrTitle"/>
          </p:nvPr>
        </p:nvSpPr>
        <p:spPr bwMode="auto">
          <a:xfrm>
            <a:off x="357188" y="692696"/>
            <a:ext cx="7772400" cy="99164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Piano di ammortamento post rivalutazione</a:t>
            </a:r>
            <a:endParaRPr lang="it-IT" dirty="0">
              <a:solidFill>
                <a:srgbClr val="0070C0"/>
              </a:solidFill>
            </a:endParaRPr>
          </a:p>
        </p:txBody>
      </p:sp>
      <p:sp>
        <p:nvSpPr>
          <p:cNvPr id="24579" name="Sottotitolo 2"/>
          <p:cNvSpPr>
            <a:spLocks noGrp="1"/>
          </p:cNvSpPr>
          <p:nvPr>
            <p:ph type="subTitle" idx="1"/>
          </p:nvPr>
        </p:nvSpPr>
        <p:spPr bwMode="auto">
          <a:xfrm>
            <a:off x="642938" y="2071688"/>
            <a:ext cx="7600950" cy="4381500"/>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55</a:t>
            </a:fld>
            <a:endParaRPr lang="it-IT"/>
          </a:p>
        </p:txBody>
      </p:sp>
      <p:graphicFrame>
        <p:nvGraphicFramePr>
          <p:cNvPr id="4" name="Tabella 3"/>
          <p:cNvGraphicFramePr>
            <a:graphicFrameLocks noGrp="1"/>
          </p:cNvGraphicFramePr>
          <p:nvPr/>
        </p:nvGraphicFramePr>
        <p:xfrm>
          <a:off x="684213" y="2133600"/>
          <a:ext cx="7559676" cy="4144962"/>
        </p:xfrm>
        <a:graphic>
          <a:graphicData uri="http://schemas.openxmlformats.org/drawingml/2006/table">
            <a:tbl>
              <a:tblPr firstRow="1" bandRow="1">
                <a:tableStyleId>{5C22544A-7EE6-4342-B048-85BDC9FD1C3A}</a:tableStyleId>
              </a:tblPr>
              <a:tblGrid>
                <a:gridCol w="1889919">
                  <a:extLst>
                    <a:ext uri="{9D8B030D-6E8A-4147-A177-3AD203B41FA5}">
                      <a16:colId xmlns:a16="http://schemas.microsoft.com/office/drawing/2014/main" val="20000"/>
                    </a:ext>
                  </a:extLst>
                </a:gridCol>
                <a:gridCol w="1889919">
                  <a:extLst>
                    <a:ext uri="{9D8B030D-6E8A-4147-A177-3AD203B41FA5}">
                      <a16:colId xmlns:a16="http://schemas.microsoft.com/office/drawing/2014/main" val="20001"/>
                    </a:ext>
                  </a:extLst>
                </a:gridCol>
                <a:gridCol w="1889919">
                  <a:extLst>
                    <a:ext uri="{9D8B030D-6E8A-4147-A177-3AD203B41FA5}">
                      <a16:colId xmlns:a16="http://schemas.microsoft.com/office/drawing/2014/main" val="20002"/>
                    </a:ext>
                  </a:extLst>
                </a:gridCol>
                <a:gridCol w="1889919">
                  <a:extLst>
                    <a:ext uri="{9D8B030D-6E8A-4147-A177-3AD203B41FA5}">
                      <a16:colId xmlns:a16="http://schemas.microsoft.com/office/drawing/2014/main" val="20003"/>
                    </a:ext>
                  </a:extLst>
                </a:gridCol>
              </a:tblGrid>
              <a:tr h="606831">
                <a:tc>
                  <a:txBody>
                    <a:bodyPr/>
                    <a:lstStyle/>
                    <a:p>
                      <a:r>
                        <a:rPr lang="it-IT" sz="1800" dirty="0">
                          <a:solidFill>
                            <a:schemeClr val="bg1"/>
                          </a:solidFill>
                        </a:rPr>
                        <a:t>anno</a:t>
                      </a:r>
                    </a:p>
                  </a:txBody>
                  <a:tcPr marL="91426" marR="91426" marT="45713" marB="45713"/>
                </a:tc>
                <a:tc>
                  <a:txBody>
                    <a:bodyPr/>
                    <a:lstStyle/>
                    <a:p>
                      <a:r>
                        <a:rPr lang="it-IT" sz="1800" dirty="0">
                          <a:solidFill>
                            <a:schemeClr val="bg1"/>
                          </a:solidFill>
                        </a:rPr>
                        <a:t>Valore residuo</a:t>
                      </a:r>
                    </a:p>
                  </a:txBody>
                  <a:tcPr marL="91426" marR="91426" marT="45713" marB="45713"/>
                </a:tc>
                <a:tc>
                  <a:txBody>
                    <a:bodyPr/>
                    <a:lstStyle/>
                    <a:p>
                      <a:r>
                        <a:rPr lang="it-IT" sz="1800" dirty="0">
                          <a:solidFill>
                            <a:schemeClr val="bg1"/>
                          </a:solidFill>
                        </a:rPr>
                        <a:t>Amm.to</a:t>
                      </a:r>
                    </a:p>
                  </a:txBody>
                  <a:tcPr marL="91426" marR="91426" marT="45713" marB="45713"/>
                </a:tc>
                <a:tc>
                  <a:txBody>
                    <a:bodyPr/>
                    <a:lstStyle/>
                    <a:p>
                      <a:r>
                        <a:rPr lang="it-IT" sz="1800" dirty="0">
                          <a:solidFill>
                            <a:schemeClr val="bg1"/>
                          </a:solidFill>
                        </a:rPr>
                        <a:t>Fondo</a:t>
                      </a:r>
                    </a:p>
                  </a:txBody>
                  <a:tcPr marL="91426" marR="91426" marT="45713" marB="45713"/>
                </a:tc>
                <a:extLst>
                  <a:ext uri="{0D108BD9-81ED-4DB2-BD59-A6C34878D82A}">
                    <a16:rowId xmlns:a16="http://schemas.microsoft.com/office/drawing/2014/main" val="10000"/>
                  </a:ext>
                </a:extLst>
              </a:tr>
              <a:tr h="473122">
                <a:tc>
                  <a:txBody>
                    <a:bodyPr/>
                    <a:lstStyle/>
                    <a:p>
                      <a:r>
                        <a:rPr lang="it-IT" sz="1800" dirty="0">
                          <a:solidFill>
                            <a:schemeClr val="bg1"/>
                          </a:solidFill>
                        </a:rPr>
                        <a:t>2015</a:t>
                      </a:r>
                    </a:p>
                  </a:txBody>
                  <a:tcPr marL="91426" marR="91426" marT="45713" marB="45713">
                    <a:solidFill>
                      <a:schemeClr val="accent1"/>
                    </a:solidFill>
                  </a:tcPr>
                </a:tc>
                <a:tc>
                  <a:txBody>
                    <a:bodyPr/>
                    <a:lstStyle/>
                    <a:p>
                      <a:r>
                        <a:rPr lang="it-IT" sz="1800" dirty="0">
                          <a:solidFill>
                            <a:schemeClr val="bg1"/>
                          </a:solidFill>
                        </a:rPr>
                        <a:t>7.000</a:t>
                      </a:r>
                    </a:p>
                  </a:txBody>
                  <a:tcPr marL="91426" marR="91426" marT="45713" marB="45713">
                    <a:solidFill>
                      <a:schemeClr val="accent1"/>
                    </a:solidFill>
                  </a:tcPr>
                </a:tc>
                <a:tc>
                  <a:txBody>
                    <a:bodyPr/>
                    <a:lstStyle/>
                    <a:p>
                      <a:r>
                        <a:rPr lang="it-IT" sz="1800" dirty="0">
                          <a:solidFill>
                            <a:schemeClr val="bg1"/>
                          </a:solidFill>
                        </a:rPr>
                        <a:t>700</a:t>
                      </a:r>
                    </a:p>
                  </a:txBody>
                  <a:tcPr marL="91426" marR="91426" marT="45713" marB="45713">
                    <a:solidFill>
                      <a:schemeClr val="accent1"/>
                    </a:solidFill>
                  </a:tcPr>
                </a:tc>
                <a:tc>
                  <a:txBody>
                    <a:bodyPr/>
                    <a:lstStyle/>
                    <a:p>
                      <a:r>
                        <a:rPr lang="it-IT" sz="1800" dirty="0">
                          <a:solidFill>
                            <a:schemeClr val="bg1"/>
                          </a:solidFill>
                        </a:rPr>
                        <a:t>700</a:t>
                      </a:r>
                    </a:p>
                  </a:txBody>
                  <a:tcPr marL="91426" marR="91426" marT="45713" marB="45713">
                    <a:solidFill>
                      <a:schemeClr val="accent1"/>
                    </a:solidFill>
                  </a:tcPr>
                </a:tc>
                <a:extLst>
                  <a:ext uri="{0D108BD9-81ED-4DB2-BD59-A6C34878D82A}">
                    <a16:rowId xmlns:a16="http://schemas.microsoft.com/office/drawing/2014/main" val="10001"/>
                  </a:ext>
                </a:extLst>
              </a:tr>
              <a:tr h="503978">
                <a:tc>
                  <a:txBody>
                    <a:bodyPr/>
                    <a:lstStyle/>
                    <a:p>
                      <a:r>
                        <a:rPr lang="it-IT" sz="1800" dirty="0">
                          <a:solidFill>
                            <a:schemeClr val="bg1"/>
                          </a:solidFill>
                        </a:rPr>
                        <a:t>2016</a:t>
                      </a:r>
                    </a:p>
                  </a:txBody>
                  <a:tcPr marL="91426" marR="91426" marT="45713" marB="45713">
                    <a:solidFill>
                      <a:schemeClr val="accent1"/>
                    </a:solidFill>
                  </a:tcPr>
                </a:tc>
                <a:tc>
                  <a:txBody>
                    <a:bodyPr/>
                    <a:lstStyle/>
                    <a:p>
                      <a:r>
                        <a:rPr lang="it-IT" sz="1800" dirty="0">
                          <a:solidFill>
                            <a:schemeClr val="bg1"/>
                          </a:solidFill>
                        </a:rPr>
                        <a:t>6.300</a:t>
                      </a:r>
                    </a:p>
                  </a:txBody>
                  <a:tcPr marL="91426" marR="91426" marT="45713" marB="45713">
                    <a:solidFill>
                      <a:schemeClr val="accent1"/>
                    </a:solidFill>
                  </a:tcPr>
                </a:tc>
                <a:tc>
                  <a:txBody>
                    <a:bodyPr/>
                    <a:lstStyle/>
                    <a:p>
                      <a:r>
                        <a:rPr lang="it-IT" sz="1800" dirty="0">
                          <a:solidFill>
                            <a:schemeClr val="bg1"/>
                          </a:solidFill>
                        </a:rPr>
                        <a:t>1.400</a:t>
                      </a:r>
                    </a:p>
                  </a:txBody>
                  <a:tcPr marL="91426" marR="91426" marT="45713" marB="45713">
                    <a:solidFill>
                      <a:schemeClr val="accent1"/>
                    </a:solidFill>
                  </a:tcPr>
                </a:tc>
                <a:tc>
                  <a:txBody>
                    <a:bodyPr/>
                    <a:lstStyle/>
                    <a:p>
                      <a:r>
                        <a:rPr lang="it-IT" sz="1800" dirty="0">
                          <a:solidFill>
                            <a:schemeClr val="bg1"/>
                          </a:solidFill>
                        </a:rPr>
                        <a:t>2.100</a:t>
                      </a:r>
                    </a:p>
                  </a:txBody>
                  <a:tcPr marL="91426" marR="91426" marT="45713" marB="45713">
                    <a:solidFill>
                      <a:schemeClr val="accent1"/>
                    </a:solidFill>
                  </a:tcPr>
                </a:tc>
                <a:extLst>
                  <a:ext uri="{0D108BD9-81ED-4DB2-BD59-A6C34878D82A}">
                    <a16:rowId xmlns:a16="http://schemas.microsoft.com/office/drawing/2014/main" val="10002"/>
                  </a:ext>
                </a:extLst>
              </a:tr>
              <a:tr h="503978">
                <a:tc>
                  <a:txBody>
                    <a:bodyPr/>
                    <a:lstStyle/>
                    <a:p>
                      <a:r>
                        <a:rPr lang="it-IT" sz="1800" dirty="0">
                          <a:solidFill>
                            <a:schemeClr val="bg1"/>
                          </a:solidFill>
                        </a:rPr>
                        <a:t>2017</a:t>
                      </a:r>
                    </a:p>
                  </a:txBody>
                  <a:tcPr marL="91426" marR="91426" marT="45713" marB="45713">
                    <a:solidFill>
                      <a:schemeClr val="accent1"/>
                    </a:solidFill>
                  </a:tcPr>
                </a:tc>
                <a:tc>
                  <a:txBody>
                    <a:bodyPr/>
                    <a:lstStyle/>
                    <a:p>
                      <a:r>
                        <a:rPr lang="it-IT" sz="1800" dirty="0">
                          <a:solidFill>
                            <a:schemeClr val="bg1"/>
                          </a:solidFill>
                        </a:rPr>
                        <a:t>4.900</a:t>
                      </a:r>
                    </a:p>
                  </a:txBody>
                  <a:tcPr marL="91426" marR="91426" marT="45713" marB="45713">
                    <a:solidFill>
                      <a:schemeClr val="accent1"/>
                    </a:solidFill>
                  </a:tcPr>
                </a:tc>
                <a:tc>
                  <a:txBody>
                    <a:bodyPr/>
                    <a:lstStyle/>
                    <a:p>
                      <a:r>
                        <a:rPr lang="it-IT" sz="1800" dirty="0">
                          <a:solidFill>
                            <a:schemeClr val="bg1"/>
                          </a:solidFill>
                        </a:rPr>
                        <a:t>1.400</a:t>
                      </a:r>
                    </a:p>
                  </a:txBody>
                  <a:tcPr marL="91426" marR="91426" marT="45713" marB="45713">
                    <a:solidFill>
                      <a:schemeClr val="accent1"/>
                    </a:solidFill>
                  </a:tcPr>
                </a:tc>
                <a:tc>
                  <a:txBody>
                    <a:bodyPr/>
                    <a:lstStyle/>
                    <a:p>
                      <a:r>
                        <a:rPr lang="it-IT" sz="1800" dirty="0">
                          <a:solidFill>
                            <a:schemeClr val="bg1"/>
                          </a:solidFill>
                        </a:rPr>
                        <a:t>3.500</a:t>
                      </a:r>
                    </a:p>
                  </a:txBody>
                  <a:tcPr marL="91426" marR="91426" marT="45713" marB="45713">
                    <a:solidFill>
                      <a:schemeClr val="accent1"/>
                    </a:solidFill>
                  </a:tcPr>
                </a:tc>
                <a:extLst>
                  <a:ext uri="{0D108BD9-81ED-4DB2-BD59-A6C34878D82A}">
                    <a16:rowId xmlns:a16="http://schemas.microsoft.com/office/drawing/2014/main" val="10003"/>
                  </a:ext>
                </a:extLst>
              </a:tr>
              <a:tr h="473122">
                <a:tc>
                  <a:txBody>
                    <a:bodyPr/>
                    <a:lstStyle/>
                    <a:p>
                      <a:r>
                        <a:rPr lang="it-IT" sz="1800" dirty="0">
                          <a:solidFill>
                            <a:schemeClr val="bg1"/>
                          </a:solidFill>
                        </a:rPr>
                        <a:t>2018</a:t>
                      </a:r>
                    </a:p>
                  </a:txBody>
                  <a:tcPr marL="91426" marR="91426" marT="45713" marB="45713">
                    <a:solidFill>
                      <a:schemeClr val="accent1"/>
                    </a:solidFill>
                  </a:tcPr>
                </a:tc>
                <a:tc>
                  <a:txBody>
                    <a:bodyPr/>
                    <a:lstStyle/>
                    <a:p>
                      <a:r>
                        <a:rPr lang="it-IT" sz="1800" dirty="0">
                          <a:solidFill>
                            <a:schemeClr val="bg1"/>
                          </a:solidFill>
                        </a:rPr>
                        <a:t>3.500</a:t>
                      </a:r>
                    </a:p>
                  </a:txBody>
                  <a:tcPr marL="91426" marR="91426" marT="45713" marB="45713">
                    <a:solidFill>
                      <a:schemeClr val="accent1"/>
                    </a:solidFill>
                  </a:tcPr>
                </a:tc>
                <a:tc>
                  <a:txBody>
                    <a:bodyPr/>
                    <a:lstStyle/>
                    <a:p>
                      <a:r>
                        <a:rPr lang="it-IT" sz="1800" dirty="0">
                          <a:solidFill>
                            <a:schemeClr val="bg1"/>
                          </a:solidFill>
                        </a:rPr>
                        <a:t>1.400</a:t>
                      </a:r>
                    </a:p>
                  </a:txBody>
                  <a:tcPr marL="91426" marR="91426" marT="45713" marB="45713">
                    <a:solidFill>
                      <a:schemeClr val="accent1"/>
                    </a:solidFill>
                  </a:tcPr>
                </a:tc>
                <a:tc>
                  <a:txBody>
                    <a:bodyPr/>
                    <a:lstStyle/>
                    <a:p>
                      <a:r>
                        <a:rPr lang="it-IT" sz="1800" dirty="0">
                          <a:solidFill>
                            <a:schemeClr val="bg1"/>
                          </a:solidFill>
                        </a:rPr>
                        <a:t>4.900</a:t>
                      </a:r>
                    </a:p>
                  </a:txBody>
                  <a:tcPr marL="91426" marR="91426" marT="45713" marB="45713">
                    <a:solidFill>
                      <a:schemeClr val="accent1"/>
                    </a:solidFill>
                  </a:tcPr>
                </a:tc>
                <a:extLst>
                  <a:ext uri="{0D108BD9-81ED-4DB2-BD59-A6C34878D82A}">
                    <a16:rowId xmlns:a16="http://schemas.microsoft.com/office/drawing/2014/main" val="10004"/>
                  </a:ext>
                </a:extLst>
              </a:tr>
              <a:tr h="473122">
                <a:tc>
                  <a:txBody>
                    <a:bodyPr/>
                    <a:lstStyle/>
                    <a:p>
                      <a:r>
                        <a:rPr lang="it-IT" sz="1800" dirty="0">
                          <a:solidFill>
                            <a:schemeClr val="bg1"/>
                          </a:solidFill>
                        </a:rPr>
                        <a:t>2018</a:t>
                      </a:r>
                    </a:p>
                  </a:txBody>
                  <a:tcPr marL="91426" marR="91426" marT="45713" marB="45713">
                    <a:solidFill>
                      <a:schemeClr val="accent2"/>
                    </a:solidFill>
                  </a:tcPr>
                </a:tc>
                <a:tc>
                  <a:txBody>
                    <a:bodyPr/>
                    <a:lstStyle/>
                    <a:p>
                      <a:r>
                        <a:rPr lang="it-IT" sz="1800" dirty="0">
                          <a:solidFill>
                            <a:schemeClr val="bg1"/>
                          </a:solidFill>
                        </a:rPr>
                        <a:t>12.800</a:t>
                      </a:r>
                    </a:p>
                  </a:txBody>
                  <a:tcPr marL="91426" marR="91426" marT="45713" marB="45713">
                    <a:solidFill>
                      <a:schemeClr val="accent2"/>
                    </a:solidFill>
                  </a:tcPr>
                </a:tc>
                <a:tc>
                  <a:txBody>
                    <a:bodyPr/>
                    <a:lstStyle/>
                    <a:p>
                      <a:r>
                        <a:rPr lang="it-IT" sz="1800" dirty="0">
                          <a:solidFill>
                            <a:schemeClr val="bg1"/>
                          </a:solidFill>
                        </a:rPr>
                        <a:t>2.560</a:t>
                      </a:r>
                    </a:p>
                  </a:txBody>
                  <a:tcPr marL="91426" marR="91426" marT="45713" marB="45713">
                    <a:solidFill>
                      <a:schemeClr val="accent2"/>
                    </a:solidFill>
                  </a:tcPr>
                </a:tc>
                <a:tc>
                  <a:txBody>
                    <a:bodyPr/>
                    <a:lstStyle/>
                    <a:p>
                      <a:r>
                        <a:rPr lang="it-IT" sz="1800" dirty="0">
                          <a:solidFill>
                            <a:schemeClr val="bg1"/>
                          </a:solidFill>
                        </a:rPr>
                        <a:t>8.960</a:t>
                      </a:r>
                    </a:p>
                  </a:txBody>
                  <a:tcPr marL="91426" marR="91426" marT="45713" marB="45713">
                    <a:solidFill>
                      <a:schemeClr val="accent2"/>
                    </a:solidFill>
                  </a:tcPr>
                </a:tc>
                <a:extLst>
                  <a:ext uri="{0D108BD9-81ED-4DB2-BD59-A6C34878D82A}">
                    <a16:rowId xmlns:a16="http://schemas.microsoft.com/office/drawing/2014/main" val="10005"/>
                  </a:ext>
                </a:extLst>
              </a:tr>
              <a:tr h="503978">
                <a:tc>
                  <a:txBody>
                    <a:bodyPr/>
                    <a:lstStyle/>
                    <a:p>
                      <a:r>
                        <a:rPr lang="it-IT" sz="1800" dirty="0">
                          <a:solidFill>
                            <a:schemeClr val="bg1"/>
                          </a:solidFill>
                        </a:rPr>
                        <a:t>2019</a:t>
                      </a:r>
                    </a:p>
                  </a:txBody>
                  <a:tcPr marL="91426" marR="91426" marT="45713" marB="45713">
                    <a:solidFill>
                      <a:schemeClr val="accent1"/>
                    </a:solidFill>
                  </a:tcPr>
                </a:tc>
                <a:tc>
                  <a:txBody>
                    <a:bodyPr/>
                    <a:lstStyle/>
                    <a:p>
                      <a:r>
                        <a:rPr lang="it-IT" sz="1800" dirty="0">
                          <a:solidFill>
                            <a:schemeClr val="bg1"/>
                          </a:solidFill>
                        </a:rPr>
                        <a:t>3.840</a:t>
                      </a:r>
                    </a:p>
                  </a:txBody>
                  <a:tcPr marL="91426" marR="91426" marT="45713" marB="45713">
                    <a:solidFill>
                      <a:schemeClr val="accent1"/>
                    </a:solidFill>
                  </a:tcPr>
                </a:tc>
                <a:tc>
                  <a:txBody>
                    <a:bodyPr/>
                    <a:lstStyle/>
                    <a:p>
                      <a:r>
                        <a:rPr lang="it-IT" sz="1800" dirty="0">
                          <a:solidFill>
                            <a:schemeClr val="bg1"/>
                          </a:solidFill>
                        </a:rPr>
                        <a:t>2.560</a:t>
                      </a:r>
                    </a:p>
                  </a:txBody>
                  <a:tcPr marL="91426" marR="91426" marT="45713" marB="45713">
                    <a:solidFill>
                      <a:schemeClr val="accent1"/>
                    </a:solidFill>
                  </a:tcPr>
                </a:tc>
                <a:tc>
                  <a:txBody>
                    <a:bodyPr/>
                    <a:lstStyle/>
                    <a:p>
                      <a:r>
                        <a:rPr lang="it-IT" sz="1800" dirty="0">
                          <a:solidFill>
                            <a:schemeClr val="bg1"/>
                          </a:solidFill>
                        </a:rPr>
                        <a:t>11.520</a:t>
                      </a:r>
                    </a:p>
                  </a:txBody>
                  <a:tcPr marL="91426" marR="91426" marT="45713" marB="45713">
                    <a:solidFill>
                      <a:schemeClr val="accent1"/>
                    </a:solidFill>
                  </a:tcPr>
                </a:tc>
                <a:extLst>
                  <a:ext uri="{0D108BD9-81ED-4DB2-BD59-A6C34878D82A}">
                    <a16:rowId xmlns:a16="http://schemas.microsoft.com/office/drawing/2014/main" val="10006"/>
                  </a:ext>
                </a:extLst>
              </a:tr>
              <a:tr h="606831">
                <a:tc>
                  <a:txBody>
                    <a:bodyPr/>
                    <a:lstStyle/>
                    <a:p>
                      <a:r>
                        <a:rPr lang="it-IT" sz="1800" dirty="0">
                          <a:solidFill>
                            <a:schemeClr val="bg1"/>
                          </a:solidFill>
                        </a:rPr>
                        <a:t>2020</a:t>
                      </a:r>
                    </a:p>
                  </a:txBody>
                  <a:tcPr marL="91426" marR="91426" marT="45713" marB="45713">
                    <a:solidFill>
                      <a:schemeClr val="accent1"/>
                    </a:solidFill>
                  </a:tcPr>
                </a:tc>
                <a:tc>
                  <a:txBody>
                    <a:bodyPr/>
                    <a:lstStyle/>
                    <a:p>
                      <a:r>
                        <a:rPr lang="it-IT" sz="1800" dirty="0">
                          <a:solidFill>
                            <a:schemeClr val="bg1"/>
                          </a:solidFill>
                        </a:rPr>
                        <a:t>1.280</a:t>
                      </a:r>
                    </a:p>
                  </a:txBody>
                  <a:tcPr marL="91426" marR="91426" marT="45713" marB="45713">
                    <a:solidFill>
                      <a:schemeClr val="accent1"/>
                    </a:solidFill>
                  </a:tcPr>
                </a:tc>
                <a:tc>
                  <a:txBody>
                    <a:bodyPr/>
                    <a:lstStyle/>
                    <a:p>
                      <a:r>
                        <a:rPr lang="it-IT" sz="1800" dirty="0">
                          <a:solidFill>
                            <a:schemeClr val="bg1"/>
                          </a:solidFill>
                        </a:rPr>
                        <a:t>1.280</a:t>
                      </a:r>
                    </a:p>
                  </a:txBody>
                  <a:tcPr marL="91426" marR="91426" marT="45713" marB="45713">
                    <a:solidFill>
                      <a:schemeClr val="accent1"/>
                    </a:solidFill>
                  </a:tcPr>
                </a:tc>
                <a:tc>
                  <a:txBody>
                    <a:bodyPr/>
                    <a:lstStyle/>
                    <a:p>
                      <a:r>
                        <a:rPr lang="it-IT" sz="1800" dirty="0">
                          <a:solidFill>
                            <a:schemeClr val="bg1"/>
                          </a:solidFill>
                        </a:rPr>
                        <a:t>12.800</a:t>
                      </a:r>
                    </a:p>
                  </a:txBody>
                  <a:tcPr marL="91426" marR="91426" marT="45713" marB="45713">
                    <a:solidFill>
                      <a:schemeClr val="accent1"/>
                    </a:solidFill>
                  </a:tcPr>
                </a:tc>
                <a:extLst>
                  <a:ext uri="{0D108BD9-81ED-4DB2-BD59-A6C34878D82A}">
                    <a16:rowId xmlns:a16="http://schemas.microsoft.com/office/drawing/2014/main" val="10007"/>
                  </a:ext>
                </a:extLst>
              </a:tr>
            </a:tbl>
          </a:graphicData>
        </a:graphic>
      </p:graphicFrame>
      <p:pic>
        <p:nvPicPr>
          <p:cNvPr id="6" name="Immagine 5" descr="Risultati immagini per ordine commercialisti salerno">
            <a:extLst>
              <a:ext uri="{FF2B5EF4-FFF2-40B4-BE49-F238E27FC236}">
                <a16:creationId xmlns:a16="http://schemas.microsoft.com/office/drawing/2014/main" id="{12B74AC8-E614-4C79-9998-69EB99F93991}"/>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871533967"/>
      </p:ext>
    </p:extLst>
  </p:cSld>
  <p:clrMapOvr>
    <a:masterClrMapping/>
  </p:clrMapOvr>
  <p:transition>
    <p:wipe dir="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olo 1"/>
          <p:cNvSpPr>
            <a:spLocks noGrp="1"/>
          </p:cNvSpPr>
          <p:nvPr>
            <p:ph type="ctrTitle"/>
          </p:nvPr>
        </p:nvSpPr>
        <p:spPr bwMode="auto">
          <a:xfrm>
            <a:off x="395288" y="1052513"/>
            <a:ext cx="7772400" cy="487362"/>
          </a:xfrm>
          <a:noFill/>
          <a:ln>
            <a:miter lim="800000"/>
            <a:headEnd/>
            <a:tailEnd/>
          </a:ln>
        </p:spPr>
        <p:txBody>
          <a:bodyPr vert="horz" wrap="square" lIns="91440" tIns="45720" rIns="91440" bIns="45720" numCol="1" anchor="t" anchorCtr="0" compatLnSpc="1">
            <a:prstTxWarp prst="textNoShape">
              <a:avLst/>
            </a:prstTxWarp>
            <a:normAutofit/>
          </a:bodyPr>
          <a:lstStyle/>
          <a:p>
            <a:pPr algn="ctr"/>
            <a:r>
              <a:rPr lang="it-IT" sz="2600" b="1">
                <a:solidFill>
                  <a:srgbClr val="0070C0"/>
                </a:solidFill>
              </a:rPr>
              <a:t>Rivalutazione costo storico e fondo di ammortamento</a:t>
            </a:r>
          </a:p>
        </p:txBody>
      </p:sp>
      <p:sp>
        <p:nvSpPr>
          <p:cNvPr id="25603" name="Sottotitolo 2"/>
          <p:cNvSpPr>
            <a:spLocks noGrp="1"/>
          </p:cNvSpPr>
          <p:nvPr>
            <p:ph type="subTitle" idx="1"/>
          </p:nvPr>
        </p:nvSpPr>
        <p:spPr bwMode="auto">
          <a:xfrm>
            <a:off x="395288" y="1557338"/>
            <a:ext cx="8353425" cy="4967287"/>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sz="2200">
                <a:solidFill>
                  <a:srgbClr val="0070C0"/>
                </a:solidFill>
              </a:rPr>
              <a:t>Il metodo appena esposto consente di modificare i termini quantitativi del processo di ammortamento del bene rivalutato senza alterarne l’estensione temporale. Come si nota infatti il bene verrà interamente ammortizzato entro l’esercizio 2020 ovvero entro il periodo d’imposta previsto sin dall’inizio. </a:t>
            </a:r>
          </a:p>
          <a:p>
            <a:pPr algn="just"/>
            <a:r>
              <a:rPr lang="it-IT" sz="2200">
                <a:solidFill>
                  <a:srgbClr val="0070C0"/>
                </a:solidFill>
              </a:rPr>
              <a:t>Da ultimo la circolare 57/E del 2001 impone un controllo di </a:t>
            </a:r>
            <a:r>
              <a:rPr lang="it-IT" sz="2200" b="1">
                <a:solidFill>
                  <a:srgbClr val="0070C0"/>
                </a:solidFill>
              </a:rPr>
              <a:t>congruenza</a:t>
            </a:r>
            <a:r>
              <a:rPr lang="it-IT" sz="2200">
                <a:solidFill>
                  <a:srgbClr val="0070C0"/>
                </a:solidFill>
              </a:rPr>
              <a:t> del valore rivalutato rispetto al valore di sostituzione ovvero il valore di acquisto a nuovo di un bene analogo. Di fatto i valori iscritti in bilancio e in inventario a seguito della rivalutazione non possono in nessun caso superare i valori effettivamente attribuibili ai beni con riguardo alla loro consistenza, alla loro capacità produttiva nonché ai valori correnti e alle quotazioni rilevate in mercati regolamentati italiani o esteri, qualora si tratti di immobilizzazioni finanziarie. </a:t>
            </a:r>
          </a:p>
          <a:p>
            <a:endParaRPr lang="it-IT">
              <a:solidFill>
                <a:srgbClr val="0070C0"/>
              </a:solidFill>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56</a:t>
            </a:fld>
            <a:endParaRPr lang="it-IT"/>
          </a:p>
        </p:txBody>
      </p:sp>
      <p:pic>
        <p:nvPicPr>
          <p:cNvPr id="5" name="Immagine 4" descr="Risultati immagini per ordine commercialisti salerno">
            <a:extLst>
              <a:ext uri="{FF2B5EF4-FFF2-40B4-BE49-F238E27FC236}">
                <a16:creationId xmlns:a16="http://schemas.microsoft.com/office/drawing/2014/main" id="{33E1DF47-AB17-46B4-9298-FCE8DCC39546}"/>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4273289790"/>
      </p:ext>
    </p:extLst>
  </p:cSld>
  <p:clrMapOvr>
    <a:masterClrMapping/>
  </p:clrMapOvr>
  <p:transition>
    <p:wipe dir="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olo 1"/>
          <p:cNvSpPr>
            <a:spLocks noGrp="1"/>
          </p:cNvSpPr>
          <p:nvPr>
            <p:ph type="ctrTitle"/>
          </p:nvPr>
        </p:nvSpPr>
        <p:spPr bwMode="auto">
          <a:xfrm>
            <a:off x="323850" y="764705"/>
            <a:ext cx="7772400" cy="648072"/>
          </a:xfrm>
          <a:noFill/>
          <a:ln>
            <a:miter lim="800000"/>
            <a:headEnd/>
            <a:tailEnd/>
          </a:ln>
        </p:spPr>
        <p:txBody>
          <a:bodyPr vert="horz" wrap="square" lIns="91440" tIns="45720" rIns="91440" bIns="45720" numCol="1" anchor="t" anchorCtr="0" compatLnSpc="1">
            <a:prstTxWarp prst="textNoShape">
              <a:avLst/>
            </a:prstTxWarp>
            <a:noAutofit/>
          </a:bodyPr>
          <a:lstStyle/>
          <a:p>
            <a:pPr algn="ctr"/>
            <a:r>
              <a:rPr lang="it-IT" sz="4500" b="1" dirty="0">
                <a:solidFill>
                  <a:srgbClr val="0070C0"/>
                </a:solidFill>
              </a:rPr>
              <a:t>Verifica del limite economico</a:t>
            </a:r>
          </a:p>
        </p:txBody>
      </p:sp>
      <p:sp>
        <p:nvSpPr>
          <p:cNvPr id="26627" name="Sottotitolo 2"/>
          <p:cNvSpPr>
            <a:spLocks noGrp="1"/>
          </p:cNvSpPr>
          <p:nvPr>
            <p:ph type="subTitle" idx="1"/>
          </p:nvPr>
        </p:nvSpPr>
        <p:spPr bwMode="auto">
          <a:xfrm>
            <a:off x="250825" y="1557338"/>
            <a:ext cx="8569325" cy="4824412"/>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sz="1800" dirty="0">
                <a:solidFill>
                  <a:srgbClr val="0070C0"/>
                </a:solidFill>
              </a:rPr>
              <a:t>Nello specifico  la verifica del limite economico della rivalutazione consisterà nell’appurare che il nuovo valore iscritto all’attivo dello stato patrimoniale, nell’esempio 12.800, non sia superiore al valore di sostituzione del cespite, che abbiamo ipotizzato essere pari a 13.000:</a:t>
            </a:r>
          </a:p>
          <a:p>
            <a:pPr algn="just"/>
            <a:r>
              <a:rPr lang="it-IT" sz="1800" b="1" dirty="0">
                <a:solidFill>
                  <a:srgbClr val="0070C0"/>
                </a:solidFill>
              </a:rPr>
              <a:t>Costo lordo rivalutato (12.800) &lt; valore di sostituzione (13.000)</a:t>
            </a:r>
            <a:endParaRPr lang="it-IT" sz="1800" dirty="0">
              <a:solidFill>
                <a:srgbClr val="0070C0"/>
              </a:solidFill>
            </a:endParaRPr>
          </a:p>
          <a:p>
            <a:pPr algn="just"/>
            <a:r>
              <a:rPr lang="it-IT" sz="1800" dirty="0">
                <a:solidFill>
                  <a:srgbClr val="0070C0"/>
                </a:solidFill>
              </a:rPr>
              <a:t>E che il valore di mercato contenga il valore residuo al 2018, pari a 3.840, maggiorato della quota di ammortamento rivalutata relativa allo stesso esercizio, pari a 2.560 – 1.400 = 1.160: </a:t>
            </a:r>
          </a:p>
          <a:p>
            <a:pPr algn="just"/>
            <a:r>
              <a:rPr lang="it-IT" sz="1800" dirty="0">
                <a:solidFill>
                  <a:srgbClr val="0070C0"/>
                </a:solidFill>
              </a:rPr>
              <a:t> </a:t>
            </a:r>
            <a:r>
              <a:rPr lang="it-IT" sz="1800" b="1" dirty="0">
                <a:solidFill>
                  <a:srgbClr val="0070C0"/>
                </a:solidFill>
              </a:rPr>
              <a:t>Valore residuo 2018 + Maggiori ammortamenti = Valore di mercato</a:t>
            </a:r>
          </a:p>
          <a:p>
            <a:pPr algn="just"/>
            <a:r>
              <a:rPr lang="it-IT" sz="1800" dirty="0">
                <a:solidFill>
                  <a:srgbClr val="0070C0"/>
                </a:solidFill>
              </a:rPr>
              <a:t>3.840 			+ 1.160			= 5.000</a:t>
            </a:r>
          </a:p>
          <a:p>
            <a:pPr algn="just"/>
            <a:r>
              <a:rPr lang="it-IT" sz="1800" dirty="0">
                <a:solidFill>
                  <a:srgbClr val="0070C0"/>
                </a:solidFill>
              </a:rPr>
              <a:t>I criteri adottati in sede di rivalutazione devono essere indicati nella nota integrativa al bilancio. Gli amministratori e il collegio sindacale devono indicare e motivare nelle loro relazioni i criteri seguiti nella rivalutazione delle varie categorie di beni e attestare che la rivalutazione non eccede il limite di valore di cui sopra.</a:t>
            </a:r>
          </a:p>
          <a:p>
            <a:endParaRPr lang="it-IT" sz="1800" dirty="0">
              <a:solidFill>
                <a:srgbClr val="0070C0"/>
              </a:solidFill>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57</a:t>
            </a:fld>
            <a:endParaRPr lang="it-IT"/>
          </a:p>
        </p:txBody>
      </p:sp>
      <p:pic>
        <p:nvPicPr>
          <p:cNvPr id="5" name="Immagine 4" descr="Risultati immagini per ordine commercialisti salerno">
            <a:extLst>
              <a:ext uri="{FF2B5EF4-FFF2-40B4-BE49-F238E27FC236}">
                <a16:creationId xmlns:a16="http://schemas.microsoft.com/office/drawing/2014/main" id="{5D39518A-7139-4049-A8CE-2798D41664EA}"/>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3071175353"/>
      </p:ext>
    </p:extLst>
  </p:cSld>
  <p:clrMapOvr>
    <a:masterClrMapping/>
  </p:clrMapOvr>
  <p:transition>
    <p:wipe dir="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olo 1"/>
          <p:cNvSpPr>
            <a:spLocks noGrp="1"/>
          </p:cNvSpPr>
          <p:nvPr>
            <p:ph type="ctrTitle"/>
          </p:nvPr>
        </p:nvSpPr>
        <p:spPr bwMode="auto">
          <a:xfrm>
            <a:off x="357188" y="769705"/>
            <a:ext cx="8158162" cy="914634"/>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sz="5000" b="1" dirty="0">
                <a:solidFill>
                  <a:srgbClr val="0070C0"/>
                </a:solidFill>
              </a:rPr>
              <a:t>ATTIVO DELLO S.P. post rivalutazione</a:t>
            </a:r>
            <a:br>
              <a:rPr lang="it-IT" b="1" dirty="0">
                <a:solidFill>
                  <a:srgbClr val="0070C0"/>
                </a:solidFill>
              </a:rPr>
            </a:br>
            <a:endParaRPr lang="it-IT" b="1" dirty="0">
              <a:solidFill>
                <a:srgbClr val="0070C0"/>
              </a:solidFill>
            </a:endParaRPr>
          </a:p>
        </p:txBody>
      </p:sp>
      <p:sp>
        <p:nvSpPr>
          <p:cNvPr id="27651" name="Sottotitolo 2"/>
          <p:cNvSpPr>
            <a:spLocks noGrp="1"/>
          </p:cNvSpPr>
          <p:nvPr>
            <p:ph type="subTitle" idx="1"/>
          </p:nvPr>
        </p:nvSpPr>
        <p:spPr bwMode="auto">
          <a:xfrm>
            <a:off x="642938" y="2071688"/>
            <a:ext cx="7600950" cy="4452937"/>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58</a:t>
            </a:fld>
            <a:endParaRPr lang="it-IT"/>
          </a:p>
        </p:txBody>
      </p:sp>
      <p:graphicFrame>
        <p:nvGraphicFramePr>
          <p:cNvPr id="8" name="Tabella 7"/>
          <p:cNvGraphicFramePr>
            <a:graphicFrameLocks noGrp="1"/>
          </p:cNvGraphicFramePr>
          <p:nvPr/>
        </p:nvGraphicFramePr>
        <p:xfrm>
          <a:off x="684213" y="2071688"/>
          <a:ext cx="7559676" cy="4310060"/>
        </p:xfrm>
        <a:graphic>
          <a:graphicData uri="http://schemas.openxmlformats.org/drawingml/2006/table">
            <a:tbl>
              <a:tblPr firstRow="1" bandRow="1">
                <a:tableStyleId>{5C22544A-7EE6-4342-B048-85BDC9FD1C3A}</a:tableStyleId>
              </a:tblPr>
              <a:tblGrid>
                <a:gridCol w="3779838">
                  <a:extLst>
                    <a:ext uri="{9D8B030D-6E8A-4147-A177-3AD203B41FA5}">
                      <a16:colId xmlns:a16="http://schemas.microsoft.com/office/drawing/2014/main" val="20000"/>
                    </a:ext>
                  </a:extLst>
                </a:gridCol>
                <a:gridCol w="3779838">
                  <a:extLst>
                    <a:ext uri="{9D8B030D-6E8A-4147-A177-3AD203B41FA5}">
                      <a16:colId xmlns:a16="http://schemas.microsoft.com/office/drawing/2014/main" val="20001"/>
                    </a:ext>
                  </a:extLst>
                </a:gridCol>
              </a:tblGrid>
              <a:tr h="862012">
                <a:tc>
                  <a:txBody>
                    <a:bodyPr/>
                    <a:lstStyle/>
                    <a:p>
                      <a:r>
                        <a:rPr lang="it-IT" sz="1800" dirty="0"/>
                        <a:t>Cespite</a:t>
                      </a:r>
                    </a:p>
                  </a:txBody>
                  <a:tcPr marL="91426" marR="91426" marT="45717" marB="45717"/>
                </a:tc>
                <a:tc>
                  <a:txBody>
                    <a:bodyPr/>
                    <a:lstStyle/>
                    <a:p>
                      <a:r>
                        <a:rPr lang="it-IT" sz="1800" dirty="0"/>
                        <a:t>12.800</a:t>
                      </a:r>
                    </a:p>
                  </a:txBody>
                  <a:tcPr marL="91426" marR="91426" marT="45717" marB="45717"/>
                </a:tc>
                <a:extLst>
                  <a:ext uri="{0D108BD9-81ED-4DB2-BD59-A6C34878D82A}">
                    <a16:rowId xmlns:a16="http://schemas.microsoft.com/office/drawing/2014/main" val="10000"/>
                  </a:ext>
                </a:extLst>
              </a:tr>
              <a:tr h="862012">
                <a:tc>
                  <a:txBody>
                    <a:bodyPr/>
                    <a:lstStyle/>
                    <a:p>
                      <a:r>
                        <a:rPr lang="it-IT" sz="1800" dirty="0">
                          <a:solidFill>
                            <a:schemeClr val="bg1"/>
                          </a:solidFill>
                        </a:rPr>
                        <a:t>Fondo amm.to 31.12.2017</a:t>
                      </a:r>
                    </a:p>
                  </a:txBody>
                  <a:tcPr marL="91426" marR="91426" marT="45717" marB="45717">
                    <a:solidFill>
                      <a:schemeClr val="accent1"/>
                    </a:solidFill>
                  </a:tcPr>
                </a:tc>
                <a:tc>
                  <a:txBody>
                    <a:bodyPr/>
                    <a:lstStyle/>
                    <a:p>
                      <a:r>
                        <a:rPr lang="it-IT" sz="1800" dirty="0">
                          <a:solidFill>
                            <a:schemeClr val="bg1"/>
                          </a:solidFill>
                        </a:rPr>
                        <a:t>6.400</a:t>
                      </a:r>
                    </a:p>
                  </a:txBody>
                  <a:tcPr marL="91426" marR="91426" marT="45717" marB="45717">
                    <a:solidFill>
                      <a:schemeClr val="accent1"/>
                    </a:solidFill>
                  </a:tcPr>
                </a:tc>
                <a:extLst>
                  <a:ext uri="{0D108BD9-81ED-4DB2-BD59-A6C34878D82A}">
                    <a16:rowId xmlns:a16="http://schemas.microsoft.com/office/drawing/2014/main" val="10001"/>
                  </a:ext>
                </a:extLst>
              </a:tr>
              <a:tr h="862012">
                <a:tc>
                  <a:txBody>
                    <a:bodyPr/>
                    <a:lstStyle/>
                    <a:p>
                      <a:r>
                        <a:rPr lang="it-IT" sz="1800" dirty="0">
                          <a:solidFill>
                            <a:schemeClr val="bg1"/>
                          </a:solidFill>
                        </a:rPr>
                        <a:t>Valore residuo al 31.12.2017</a:t>
                      </a:r>
                    </a:p>
                  </a:txBody>
                  <a:tcPr marL="91426" marR="91426" marT="45717" marB="45717">
                    <a:solidFill>
                      <a:schemeClr val="accent1"/>
                    </a:solidFill>
                  </a:tcPr>
                </a:tc>
                <a:tc>
                  <a:txBody>
                    <a:bodyPr/>
                    <a:lstStyle/>
                    <a:p>
                      <a:r>
                        <a:rPr lang="it-IT" sz="1800" dirty="0">
                          <a:solidFill>
                            <a:schemeClr val="bg1"/>
                          </a:solidFill>
                        </a:rPr>
                        <a:t>6.400</a:t>
                      </a:r>
                    </a:p>
                  </a:txBody>
                  <a:tcPr marL="91426" marR="91426" marT="45717" marB="45717">
                    <a:solidFill>
                      <a:schemeClr val="accent1"/>
                    </a:solidFill>
                  </a:tcPr>
                </a:tc>
                <a:extLst>
                  <a:ext uri="{0D108BD9-81ED-4DB2-BD59-A6C34878D82A}">
                    <a16:rowId xmlns:a16="http://schemas.microsoft.com/office/drawing/2014/main" val="10002"/>
                  </a:ext>
                </a:extLst>
              </a:tr>
              <a:tr h="862012">
                <a:tc>
                  <a:txBody>
                    <a:bodyPr/>
                    <a:lstStyle/>
                    <a:p>
                      <a:r>
                        <a:rPr lang="it-IT" sz="1800" dirty="0">
                          <a:solidFill>
                            <a:schemeClr val="bg1"/>
                          </a:solidFill>
                        </a:rPr>
                        <a:t>Ammortamento 2018</a:t>
                      </a:r>
                    </a:p>
                  </a:txBody>
                  <a:tcPr marL="91426" marR="91426" marT="45717" marB="45717">
                    <a:solidFill>
                      <a:schemeClr val="accent1"/>
                    </a:solidFill>
                  </a:tcPr>
                </a:tc>
                <a:tc>
                  <a:txBody>
                    <a:bodyPr/>
                    <a:lstStyle/>
                    <a:p>
                      <a:r>
                        <a:rPr lang="it-IT" sz="1800" dirty="0">
                          <a:solidFill>
                            <a:schemeClr val="bg1"/>
                          </a:solidFill>
                        </a:rPr>
                        <a:t>2.560</a:t>
                      </a:r>
                    </a:p>
                  </a:txBody>
                  <a:tcPr marL="91426" marR="91426" marT="45717" marB="45717">
                    <a:solidFill>
                      <a:schemeClr val="accent1"/>
                    </a:solidFill>
                  </a:tcPr>
                </a:tc>
                <a:extLst>
                  <a:ext uri="{0D108BD9-81ED-4DB2-BD59-A6C34878D82A}">
                    <a16:rowId xmlns:a16="http://schemas.microsoft.com/office/drawing/2014/main" val="10003"/>
                  </a:ext>
                </a:extLst>
              </a:tr>
              <a:tr h="86201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800" dirty="0">
                          <a:solidFill>
                            <a:schemeClr val="bg1"/>
                          </a:solidFill>
                        </a:rPr>
                        <a:t>Valore residuo al 31.12.2018</a:t>
                      </a:r>
                    </a:p>
                  </a:txBody>
                  <a:tcPr marL="91426" marR="91426" marT="45717" marB="45717">
                    <a:solidFill>
                      <a:schemeClr val="accent1"/>
                    </a:solidFill>
                  </a:tcPr>
                </a:tc>
                <a:tc>
                  <a:txBody>
                    <a:bodyPr/>
                    <a:lstStyle/>
                    <a:p>
                      <a:r>
                        <a:rPr lang="it-IT" sz="1800" dirty="0">
                          <a:solidFill>
                            <a:schemeClr val="bg1"/>
                          </a:solidFill>
                        </a:rPr>
                        <a:t>3.840</a:t>
                      </a:r>
                    </a:p>
                  </a:txBody>
                  <a:tcPr marL="91426" marR="91426" marT="45717" marB="45717">
                    <a:solidFill>
                      <a:schemeClr val="accent1"/>
                    </a:solidFill>
                  </a:tcPr>
                </a:tc>
                <a:extLst>
                  <a:ext uri="{0D108BD9-81ED-4DB2-BD59-A6C34878D82A}">
                    <a16:rowId xmlns:a16="http://schemas.microsoft.com/office/drawing/2014/main" val="10004"/>
                  </a:ext>
                </a:extLst>
              </a:tr>
            </a:tbl>
          </a:graphicData>
        </a:graphic>
      </p:graphicFrame>
      <p:pic>
        <p:nvPicPr>
          <p:cNvPr id="6" name="Immagine 5" descr="Risultati immagini per ordine commercialisti salerno">
            <a:extLst>
              <a:ext uri="{FF2B5EF4-FFF2-40B4-BE49-F238E27FC236}">
                <a16:creationId xmlns:a16="http://schemas.microsoft.com/office/drawing/2014/main" id="{1BB2DB08-6880-4863-92F0-A836B10B7CA6}"/>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1235602980"/>
      </p:ext>
    </p:extLst>
  </p:cSld>
  <p:clrMapOvr>
    <a:masterClrMapping/>
  </p:clrMapOvr>
  <p:transition>
    <p:wipe dir="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olo 1"/>
          <p:cNvSpPr>
            <a:spLocks noGrp="1"/>
          </p:cNvSpPr>
          <p:nvPr>
            <p:ph type="ctrTitle"/>
          </p:nvPr>
        </p:nvSpPr>
        <p:spPr bwMode="auto">
          <a:xfrm>
            <a:off x="357188" y="692697"/>
            <a:ext cx="7772400" cy="648071"/>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Conseguenze</a:t>
            </a:r>
          </a:p>
        </p:txBody>
      </p:sp>
      <p:sp>
        <p:nvSpPr>
          <p:cNvPr id="28675" name="Sottotitolo 2"/>
          <p:cNvSpPr>
            <a:spLocks noGrp="1"/>
          </p:cNvSpPr>
          <p:nvPr>
            <p:ph type="subTitle" idx="1"/>
          </p:nvPr>
        </p:nvSpPr>
        <p:spPr bwMode="auto">
          <a:xfrm>
            <a:off x="642938" y="1772816"/>
            <a:ext cx="7385050" cy="4248472"/>
          </a:xfrm>
          <a:noFill/>
          <a:ln>
            <a:miter lim="800000"/>
            <a:headEnd/>
            <a:tailEnd/>
          </a:ln>
        </p:spPr>
        <p:txBody>
          <a:bodyPr vert="horz" wrap="square" lIns="91440" tIns="45720" rIns="91440" bIns="45720" numCol="1" anchor="t" anchorCtr="0" compatLnSpc="1">
            <a:prstTxWarp prst="textNoShape">
              <a:avLst/>
            </a:prstTxWarp>
          </a:bodyPr>
          <a:lstStyle/>
          <a:p>
            <a:pPr algn="just"/>
            <a:r>
              <a:rPr lang="it-IT" dirty="0">
                <a:solidFill>
                  <a:srgbClr val="0070C0"/>
                </a:solidFill>
              </a:rPr>
              <a:t>Il saldo attivo va imputato ad apposita riserva;</a:t>
            </a:r>
          </a:p>
          <a:p>
            <a:pPr algn="just"/>
            <a:r>
              <a:rPr lang="it-IT" dirty="0">
                <a:solidFill>
                  <a:srgbClr val="0070C0"/>
                </a:solidFill>
              </a:rPr>
              <a:t>La riserva è in sospensione d’imposta e può essere utilizzata per coprire le perdite;</a:t>
            </a:r>
          </a:p>
          <a:p>
            <a:pPr algn="just"/>
            <a:r>
              <a:rPr lang="it-IT" dirty="0">
                <a:solidFill>
                  <a:srgbClr val="0070C0"/>
                </a:solidFill>
              </a:rPr>
              <a:t>Nel caso di cessione del bene ante 2022, il valore non è riconosciuto, sorge un credito per l’imposta sostitutiva pagata e la riserva è liberata.</a:t>
            </a:r>
          </a:p>
          <a:p>
            <a:pPr algn="just"/>
            <a:endParaRPr lang="it-IT" dirty="0">
              <a:solidFill>
                <a:srgbClr val="0070C0"/>
              </a:solidFill>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59</a:t>
            </a:fld>
            <a:endParaRPr lang="it-IT"/>
          </a:p>
        </p:txBody>
      </p:sp>
      <p:pic>
        <p:nvPicPr>
          <p:cNvPr id="5" name="Immagine 4" descr="Risultati immagini per ordine commercialisti salerno">
            <a:extLst>
              <a:ext uri="{FF2B5EF4-FFF2-40B4-BE49-F238E27FC236}">
                <a16:creationId xmlns:a16="http://schemas.microsoft.com/office/drawing/2014/main" id="{0D0BE986-E32E-4767-BC9F-61F8E604D60F}"/>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2263012016"/>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1"/>
          <p:cNvSpPr>
            <a:spLocks noGrp="1"/>
          </p:cNvSpPr>
          <p:nvPr>
            <p:ph type="ctrTitle"/>
          </p:nvPr>
        </p:nvSpPr>
        <p:spPr bwMode="auto">
          <a:xfrm>
            <a:off x="357188" y="332656"/>
            <a:ext cx="7772400" cy="504056"/>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Requisiti</a:t>
            </a:r>
          </a:p>
        </p:txBody>
      </p:sp>
      <p:sp>
        <p:nvSpPr>
          <p:cNvPr id="8195" name="Sottotitolo 2"/>
          <p:cNvSpPr>
            <a:spLocks noGrp="1"/>
          </p:cNvSpPr>
          <p:nvPr>
            <p:ph type="subTitle" idx="1"/>
          </p:nvPr>
        </p:nvSpPr>
        <p:spPr bwMode="auto">
          <a:xfrm>
            <a:off x="468313" y="1124744"/>
            <a:ext cx="8496300" cy="5029995"/>
          </a:xfrm>
          <a:noFill/>
          <a:ln>
            <a:miter lim="800000"/>
            <a:headEnd/>
            <a:tailEnd/>
          </a:ln>
        </p:spPr>
        <p:txBody>
          <a:bodyPr vert="horz" wrap="square" lIns="91440" tIns="45720" rIns="91440" bIns="45720" numCol="1" anchor="t" anchorCtr="0" compatLnSpc="1">
            <a:prstTxWarp prst="textNoShape">
              <a:avLst/>
            </a:prstTxWarp>
          </a:bodyPr>
          <a:lstStyle/>
          <a:p>
            <a:pPr algn="just"/>
            <a:r>
              <a:rPr lang="it-IT" dirty="0">
                <a:solidFill>
                  <a:srgbClr val="0070C0"/>
                </a:solidFill>
              </a:rPr>
              <a:t>Per chi già è in attività vanno verificati i seguenti requisiti rispetto all’anno precedente. Per chi inizia si regola sui dati presunti.</a:t>
            </a:r>
          </a:p>
        </p:txBody>
      </p:sp>
      <p:sp>
        <p:nvSpPr>
          <p:cNvPr id="5" name="Segnaposto numero diapositiva 4"/>
          <p:cNvSpPr>
            <a:spLocks noGrp="1"/>
          </p:cNvSpPr>
          <p:nvPr>
            <p:ph type="sldNum" sz="quarter" idx="12"/>
          </p:nvPr>
        </p:nvSpPr>
        <p:spPr/>
        <p:txBody>
          <a:bodyPr/>
          <a:lstStyle/>
          <a:p>
            <a:fld id="{A6751A3D-E928-4BDE-AA00-E17DCB52BF79}" type="slidenum">
              <a:rPr lang="it-IT" smtClean="0"/>
              <a:pPr/>
              <a:t>6</a:t>
            </a:fld>
            <a:endParaRPr lang="it-IT"/>
          </a:p>
        </p:txBody>
      </p:sp>
      <p:graphicFrame>
        <p:nvGraphicFramePr>
          <p:cNvPr id="4" name="Tabella 3"/>
          <p:cNvGraphicFramePr>
            <a:graphicFrameLocks noGrp="1"/>
          </p:cNvGraphicFramePr>
          <p:nvPr/>
        </p:nvGraphicFramePr>
        <p:xfrm>
          <a:off x="539552" y="2780929"/>
          <a:ext cx="8280400" cy="3672407"/>
        </p:xfrm>
        <a:graphic>
          <a:graphicData uri="http://schemas.openxmlformats.org/drawingml/2006/table">
            <a:tbl>
              <a:tblPr firstRow="1" bandRow="1">
                <a:tableStyleId>{5C22544A-7EE6-4342-B048-85BDC9FD1C3A}</a:tableStyleId>
              </a:tblPr>
              <a:tblGrid>
                <a:gridCol w="1656080">
                  <a:extLst>
                    <a:ext uri="{9D8B030D-6E8A-4147-A177-3AD203B41FA5}">
                      <a16:colId xmlns:a16="http://schemas.microsoft.com/office/drawing/2014/main" val="20000"/>
                    </a:ext>
                  </a:extLst>
                </a:gridCol>
                <a:gridCol w="6624320">
                  <a:extLst>
                    <a:ext uri="{9D8B030D-6E8A-4147-A177-3AD203B41FA5}">
                      <a16:colId xmlns:a16="http://schemas.microsoft.com/office/drawing/2014/main" val="20001"/>
                    </a:ext>
                  </a:extLst>
                </a:gridCol>
              </a:tblGrid>
              <a:tr h="709563">
                <a:tc>
                  <a:txBody>
                    <a:bodyPr/>
                    <a:lstStyle/>
                    <a:p>
                      <a:r>
                        <a:rPr lang="it-IT" sz="1600" b="0" dirty="0">
                          <a:solidFill>
                            <a:schemeClr val="bg1"/>
                          </a:solidFill>
                        </a:rPr>
                        <a:t>Ricavi/compensi</a:t>
                      </a:r>
                    </a:p>
                  </a:txBody>
                  <a:tcPr marL="91434" marR="91434" marT="45705" marB="45705"/>
                </a:tc>
                <a:tc>
                  <a:txBody>
                    <a:bodyPr/>
                    <a:lstStyle/>
                    <a:p>
                      <a:pPr algn="just"/>
                      <a:r>
                        <a:rPr lang="it-IT" sz="1600" b="0" dirty="0">
                          <a:solidFill>
                            <a:schemeClr val="bg1"/>
                          </a:solidFill>
                        </a:rPr>
                        <a:t>Percepiti e ragguagliati ad anno. Fino a 65.000 (non più differenziati secondo il codice ATECO 2007 dell’attività esercitata)</a:t>
                      </a:r>
                    </a:p>
                  </a:txBody>
                  <a:tcPr marL="91434" marR="91434" marT="45705" marB="45705"/>
                </a:tc>
                <a:extLst>
                  <a:ext uri="{0D108BD9-81ED-4DB2-BD59-A6C34878D82A}">
                    <a16:rowId xmlns:a16="http://schemas.microsoft.com/office/drawing/2014/main" val="10000"/>
                  </a:ext>
                </a:extLst>
              </a:tr>
              <a:tr h="662260">
                <a:tc>
                  <a:txBody>
                    <a:bodyPr/>
                    <a:lstStyle/>
                    <a:p>
                      <a:r>
                        <a:rPr lang="it-IT" sz="1600" dirty="0">
                          <a:solidFill>
                            <a:schemeClr val="bg1"/>
                          </a:solidFill>
                        </a:rPr>
                        <a:t>Lavoro dipendente</a:t>
                      </a:r>
                    </a:p>
                  </a:txBody>
                  <a:tcPr marL="91434" marR="91434" marT="45705" marB="45705">
                    <a:solidFill>
                      <a:schemeClr val="accent1"/>
                    </a:solidFill>
                  </a:tcPr>
                </a:tc>
                <a:tc>
                  <a:txBody>
                    <a:bodyPr/>
                    <a:lstStyle/>
                    <a:p>
                      <a:pPr algn="just"/>
                      <a:r>
                        <a:rPr lang="it-IT" sz="1600" dirty="0">
                          <a:solidFill>
                            <a:schemeClr val="bg1"/>
                          </a:solidFill>
                        </a:rPr>
                        <a:t>ELIMINATO</a:t>
                      </a:r>
                      <a:r>
                        <a:rPr lang="it-IT" sz="1600" baseline="0" dirty="0">
                          <a:solidFill>
                            <a:schemeClr val="bg1"/>
                          </a:solidFill>
                        </a:rPr>
                        <a:t> (ammontare complessivamente non superiore ad € 5.000 lordi nel 2018)</a:t>
                      </a:r>
                      <a:endParaRPr lang="it-IT" sz="1600" dirty="0">
                        <a:solidFill>
                          <a:schemeClr val="bg1"/>
                        </a:solidFill>
                      </a:endParaRPr>
                    </a:p>
                  </a:txBody>
                  <a:tcPr marL="91434" marR="91434" marT="45705" marB="45705">
                    <a:solidFill>
                      <a:schemeClr val="accent1"/>
                    </a:solidFill>
                  </a:tcPr>
                </a:tc>
                <a:extLst>
                  <a:ext uri="{0D108BD9-81ED-4DB2-BD59-A6C34878D82A}">
                    <a16:rowId xmlns:a16="http://schemas.microsoft.com/office/drawing/2014/main" val="10001"/>
                  </a:ext>
                </a:extLst>
              </a:tr>
              <a:tr h="709563">
                <a:tc>
                  <a:txBody>
                    <a:bodyPr/>
                    <a:lstStyle/>
                    <a:p>
                      <a:r>
                        <a:rPr lang="it-IT" sz="1600" dirty="0">
                          <a:solidFill>
                            <a:schemeClr val="bg1"/>
                          </a:solidFill>
                        </a:rPr>
                        <a:t>Beni strumentali</a:t>
                      </a:r>
                    </a:p>
                  </a:txBody>
                  <a:tcPr marL="91434" marR="91434" marT="45705" marB="45705">
                    <a:solidFill>
                      <a:schemeClr val="accent1"/>
                    </a:solidFill>
                  </a:tcPr>
                </a:tc>
                <a:tc>
                  <a:txBody>
                    <a:bodyPr/>
                    <a:lstStyle/>
                    <a:p>
                      <a:pPr algn="just"/>
                      <a:r>
                        <a:rPr lang="it-IT" sz="1600" dirty="0">
                          <a:solidFill>
                            <a:schemeClr val="bg1"/>
                          </a:solidFill>
                        </a:rPr>
                        <a:t>ELIMINATO</a:t>
                      </a:r>
                      <a:r>
                        <a:rPr lang="it-IT" sz="1600" baseline="0" dirty="0">
                          <a:solidFill>
                            <a:schemeClr val="bg1"/>
                          </a:solidFill>
                        </a:rPr>
                        <a:t>  (costo complessivo, al lordo degli ammortamenti, dei beni strumentali alla chiusura dell’esercizio non superiore ad € 20.000 nel 2018)</a:t>
                      </a:r>
                      <a:endParaRPr lang="it-IT" sz="1600" dirty="0">
                        <a:solidFill>
                          <a:schemeClr val="bg1"/>
                        </a:solidFill>
                      </a:endParaRPr>
                    </a:p>
                  </a:txBody>
                  <a:tcPr marL="91434" marR="91434" marT="45705" marB="45705">
                    <a:solidFill>
                      <a:schemeClr val="accent1"/>
                    </a:solidFill>
                  </a:tcPr>
                </a:tc>
                <a:extLst>
                  <a:ext uri="{0D108BD9-81ED-4DB2-BD59-A6C34878D82A}">
                    <a16:rowId xmlns:a16="http://schemas.microsoft.com/office/drawing/2014/main" val="10002"/>
                  </a:ext>
                </a:extLst>
              </a:tr>
              <a:tr h="881458">
                <a:tc>
                  <a:txBody>
                    <a:bodyPr/>
                    <a:lstStyle/>
                    <a:p>
                      <a:r>
                        <a:rPr lang="it-IT" sz="1600" dirty="0">
                          <a:solidFill>
                            <a:schemeClr val="bg1"/>
                          </a:solidFill>
                        </a:rPr>
                        <a:t>Redditi</a:t>
                      </a:r>
                      <a:r>
                        <a:rPr lang="it-IT" sz="1600" baseline="0" dirty="0">
                          <a:solidFill>
                            <a:schemeClr val="bg1"/>
                          </a:solidFill>
                        </a:rPr>
                        <a:t> da lavoro dipendente ed assimilati</a:t>
                      </a:r>
                      <a:endParaRPr lang="it-IT" sz="1600" dirty="0">
                        <a:solidFill>
                          <a:schemeClr val="bg1"/>
                        </a:solidFill>
                      </a:endParaRPr>
                    </a:p>
                  </a:txBody>
                  <a:tcPr marL="91434" marR="91434" marT="45705" marB="45705">
                    <a:solidFill>
                      <a:schemeClr val="accent1"/>
                    </a:solidFill>
                  </a:tcPr>
                </a:tc>
                <a:tc>
                  <a:txBody>
                    <a:bodyPr/>
                    <a:lstStyle/>
                    <a:p>
                      <a:pPr algn="just"/>
                      <a:r>
                        <a:rPr lang="it-IT" sz="1600" dirty="0">
                          <a:solidFill>
                            <a:schemeClr val="bg1"/>
                          </a:solidFill>
                        </a:rPr>
                        <a:t>ELIMINATO (redditi di lavoro dipendente o di pensione ed assimilato non eccedente € 30.000 nel 2018). Nel 2019 rileva se si prosegue un rapporto nei confronti del datore di lavoro negli ultimi 2 anni</a:t>
                      </a:r>
                    </a:p>
                  </a:txBody>
                  <a:tcPr marL="91434" marR="91434" marT="45705" marB="45705">
                    <a:solidFill>
                      <a:schemeClr val="accent1"/>
                    </a:solidFill>
                  </a:tcPr>
                </a:tc>
                <a:extLst>
                  <a:ext uri="{0D108BD9-81ED-4DB2-BD59-A6C34878D82A}">
                    <a16:rowId xmlns:a16="http://schemas.microsoft.com/office/drawing/2014/main" val="10003"/>
                  </a:ext>
                </a:extLst>
              </a:tr>
              <a:tr h="709563">
                <a:tc>
                  <a:txBody>
                    <a:bodyPr/>
                    <a:lstStyle/>
                    <a:p>
                      <a:r>
                        <a:rPr lang="it-IT" sz="1600" dirty="0">
                          <a:solidFill>
                            <a:schemeClr val="bg1"/>
                          </a:solidFill>
                        </a:rPr>
                        <a:t>partecipazioni</a:t>
                      </a:r>
                    </a:p>
                  </a:txBody>
                  <a:tcPr marL="91434" marR="91434" marT="45705" marB="45705">
                    <a:solidFill>
                      <a:schemeClr val="accent1"/>
                    </a:solidFill>
                  </a:tcPr>
                </a:tc>
                <a:tc>
                  <a:txBody>
                    <a:bodyPr/>
                    <a:lstStyle/>
                    <a:p>
                      <a:pPr algn="just"/>
                      <a:r>
                        <a:rPr lang="it-IT" sz="1600" dirty="0">
                          <a:solidFill>
                            <a:schemeClr val="bg1"/>
                          </a:solidFill>
                        </a:rPr>
                        <a:t>Non è possibile detenere redditi da partecipazione e trasparenza art. 5 del </a:t>
                      </a:r>
                      <a:r>
                        <a:rPr lang="it-IT" sz="1600" dirty="0" err="1">
                          <a:solidFill>
                            <a:schemeClr val="bg1"/>
                          </a:solidFill>
                        </a:rPr>
                        <a:t>Tuir</a:t>
                      </a:r>
                      <a:r>
                        <a:rPr lang="it-IT" sz="1600" dirty="0">
                          <a:solidFill>
                            <a:schemeClr val="bg1"/>
                          </a:solidFill>
                        </a:rPr>
                        <a:t> e </a:t>
                      </a:r>
                      <a:r>
                        <a:rPr lang="it-IT" sz="1600" dirty="0" err="1">
                          <a:solidFill>
                            <a:schemeClr val="bg1"/>
                          </a:solidFill>
                        </a:rPr>
                        <a:t>cmq</a:t>
                      </a:r>
                      <a:r>
                        <a:rPr lang="it-IT" sz="1600" dirty="0">
                          <a:solidFill>
                            <a:schemeClr val="bg1"/>
                          </a:solidFill>
                        </a:rPr>
                        <a:t> partecipazioni in srl o associazioni in partecipazione</a:t>
                      </a:r>
                    </a:p>
                  </a:txBody>
                  <a:tcPr marL="91434" marR="91434" marT="45705" marB="45705">
                    <a:solidFill>
                      <a:schemeClr val="accent1"/>
                    </a:solidFill>
                  </a:tcPr>
                </a:tc>
                <a:extLst>
                  <a:ext uri="{0D108BD9-81ED-4DB2-BD59-A6C34878D82A}">
                    <a16:rowId xmlns:a16="http://schemas.microsoft.com/office/drawing/2014/main" val="10004"/>
                  </a:ext>
                </a:extLst>
              </a:tr>
            </a:tbl>
          </a:graphicData>
        </a:graphic>
      </p:graphicFrame>
      <p:pic>
        <p:nvPicPr>
          <p:cNvPr id="6" name="Immagine 5" descr="Risultati immagini per ordine commercialisti salerno">
            <a:extLst>
              <a:ext uri="{FF2B5EF4-FFF2-40B4-BE49-F238E27FC236}">
                <a16:creationId xmlns:a16="http://schemas.microsoft.com/office/drawing/2014/main" id="{9E660186-6A75-4EF8-8791-6DE3DF01FF15}"/>
              </a:ext>
            </a:extLst>
          </p:cNvPr>
          <p:cNvPicPr/>
          <p:nvPr/>
        </p:nvPicPr>
        <p:blipFill>
          <a:blip r:embed="rId2" cstate="print"/>
          <a:srcRect/>
          <a:stretch>
            <a:fillRect/>
          </a:stretch>
        </p:blipFill>
        <p:spPr bwMode="auto">
          <a:xfrm>
            <a:off x="179512" y="182794"/>
            <a:ext cx="2304256" cy="520467"/>
          </a:xfrm>
          <a:prstGeom prst="rect">
            <a:avLst/>
          </a:prstGeom>
          <a:noFill/>
          <a:ln w="9525">
            <a:noFill/>
            <a:miter lim="800000"/>
            <a:headEnd/>
            <a:tailEnd/>
          </a:ln>
        </p:spPr>
      </p:pic>
    </p:spTree>
  </p:cSld>
  <p:clrMapOvr>
    <a:masterClrMapping/>
  </p:clrMapOvr>
  <p:transition>
    <p:wipe dir="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olo 1"/>
          <p:cNvSpPr>
            <a:spLocks noGrp="1"/>
          </p:cNvSpPr>
          <p:nvPr>
            <p:ph type="ctrTitle"/>
          </p:nvPr>
        </p:nvSpPr>
        <p:spPr bwMode="auto">
          <a:xfrm>
            <a:off x="357188" y="836712"/>
            <a:ext cx="7772400" cy="720080"/>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Il saldo attivo</a:t>
            </a:r>
          </a:p>
        </p:txBody>
      </p:sp>
      <p:sp>
        <p:nvSpPr>
          <p:cNvPr id="29699" name="Sottotitolo 2"/>
          <p:cNvSpPr>
            <a:spLocks noGrp="1"/>
          </p:cNvSpPr>
          <p:nvPr>
            <p:ph type="subTitle" idx="1"/>
          </p:nvPr>
        </p:nvSpPr>
        <p:spPr bwMode="auto">
          <a:xfrm>
            <a:off x="684213" y="1844675"/>
            <a:ext cx="7920037" cy="4094163"/>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dirty="0">
                <a:solidFill>
                  <a:srgbClr val="0070C0"/>
                </a:solidFill>
              </a:rPr>
              <a:t>Possibile affrancarlo con il pagamento di una imposta sostitutiva del 10% da pagare in un’unica soluzione.</a:t>
            </a:r>
          </a:p>
          <a:p>
            <a:pPr algn="just"/>
            <a:r>
              <a:rPr lang="it-IT" dirty="0">
                <a:solidFill>
                  <a:srgbClr val="0070C0"/>
                </a:solidFill>
              </a:rPr>
              <a:t>La riserva in sospensione diventa una riserva di utili tassata.</a:t>
            </a:r>
          </a:p>
          <a:p>
            <a:pPr algn="just"/>
            <a:r>
              <a:rPr lang="it-IT" dirty="0">
                <a:solidFill>
                  <a:srgbClr val="0070C0"/>
                </a:solidFill>
              </a:rPr>
              <a:t>Si applica la presunzione di cui all’art. 47, comma 1 del </a:t>
            </a:r>
            <a:r>
              <a:rPr lang="it-IT" dirty="0" err="1">
                <a:solidFill>
                  <a:srgbClr val="0070C0"/>
                </a:solidFill>
              </a:rPr>
              <a:t>Tuir</a:t>
            </a:r>
            <a:r>
              <a:rPr lang="it-IT" dirty="0">
                <a:solidFill>
                  <a:srgbClr val="0070C0"/>
                </a:solidFill>
              </a:rPr>
              <a:t>.</a:t>
            </a:r>
          </a:p>
          <a:p>
            <a:pPr algn="just"/>
            <a:r>
              <a:rPr lang="it-IT" dirty="0">
                <a:solidFill>
                  <a:srgbClr val="0070C0"/>
                </a:solidFill>
              </a:rPr>
              <a:t>Se si distribuisce la riserva affrancata (soggetto IRES) si tasserà solo sui soci;</a:t>
            </a:r>
          </a:p>
          <a:p>
            <a:pPr algn="just"/>
            <a:r>
              <a:rPr lang="it-IT" dirty="0">
                <a:solidFill>
                  <a:srgbClr val="0070C0"/>
                </a:solidFill>
              </a:rPr>
              <a:t>Se si distribuisce la riserva affrancata (soggetto Irpef) non verrà tassato nessuno.</a:t>
            </a:r>
          </a:p>
          <a:p>
            <a:pPr algn="just"/>
            <a:endParaRPr lang="it-IT" dirty="0">
              <a:solidFill>
                <a:srgbClr val="0070C0"/>
              </a:solidFill>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60</a:t>
            </a:fld>
            <a:endParaRPr lang="it-IT"/>
          </a:p>
        </p:txBody>
      </p:sp>
      <p:pic>
        <p:nvPicPr>
          <p:cNvPr id="5" name="Immagine 4" descr="Risultati immagini per ordine commercialisti salerno">
            <a:extLst>
              <a:ext uri="{FF2B5EF4-FFF2-40B4-BE49-F238E27FC236}">
                <a16:creationId xmlns:a16="http://schemas.microsoft.com/office/drawing/2014/main" id="{0F7BE8F7-C470-4626-B35F-A866A227A10C}"/>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3184084819"/>
      </p:ext>
    </p:extLst>
  </p:cSld>
  <p:clrMapOvr>
    <a:masterClrMapping/>
  </p:clrMapOvr>
  <p:transition>
    <p:wipe dir="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olo 1"/>
          <p:cNvSpPr>
            <a:spLocks noGrp="1"/>
          </p:cNvSpPr>
          <p:nvPr>
            <p:ph type="ctrTitle"/>
          </p:nvPr>
        </p:nvSpPr>
        <p:spPr bwMode="auto">
          <a:xfrm>
            <a:off x="827088" y="1196975"/>
            <a:ext cx="7772400" cy="647700"/>
          </a:xfrm>
          <a:noFill/>
          <a:ln>
            <a:miter lim="800000"/>
            <a:headEnd/>
            <a:tailEnd/>
          </a:ln>
        </p:spPr>
        <p:txBody>
          <a:bodyPr vert="horz" wrap="square" lIns="91440" tIns="45720" rIns="91440" bIns="45720" numCol="1" anchor="t" anchorCtr="0" compatLnSpc="1">
            <a:prstTxWarp prst="textNoShape">
              <a:avLst/>
            </a:prstTxWarp>
            <a:noAutofit/>
          </a:bodyPr>
          <a:lstStyle/>
          <a:p>
            <a:pPr algn="ctr"/>
            <a:r>
              <a:rPr lang="it-IT" sz="4500" b="1" dirty="0">
                <a:solidFill>
                  <a:srgbClr val="0070C0"/>
                </a:solidFill>
              </a:rPr>
              <a:t>Novità relative alla Pace Fiscale</a:t>
            </a:r>
          </a:p>
        </p:txBody>
      </p:sp>
      <p:sp>
        <p:nvSpPr>
          <p:cNvPr id="41987" name="Sottotitolo 2"/>
          <p:cNvSpPr>
            <a:spLocks noGrp="1"/>
          </p:cNvSpPr>
          <p:nvPr>
            <p:ph type="subTitle" idx="1"/>
          </p:nvPr>
        </p:nvSpPr>
        <p:spPr bwMode="auto">
          <a:xfrm>
            <a:off x="642938" y="2071688"/>
            <a:ext cx="7961312" cy="4237037"/>
          </a:xfrm>
          <a:noFill/>
          <a:ln>
            <a:miter lim="800000"/>
            <a:headEnd/>
            <a:tailEnd/>
          </a:ln>
        </p:spPr>
        <p:txBody>
          <a:bodyPr vert="horz" wrap="square" lIns="91440" tIns="45720" rIns="91440" bIns="45720" numCol="1" anchor="t" anchorCtr="0" compatLnSpc="1">
            <a:prstTxWarp prst="textNoShape">
              <a:avLst/>
            </a:prstTxWarp>
            <a:normAutofit/>
          </a:bodyPr>
          <a:lstStyle/>
          <a:p>
            <a:r>
              <a:rPr lang="it-IT" b="1" dirty="0">
                <a:solidFill>
                  <a:srgbClr val="0070C0"/>
                </a:solidFill>
              </a:rPr>
              <a:t>Conversione D. L. 119/2018</a:t>
            </a:r>
          </a:p>
          <a:p>
            <a:r>
              <a:rPr lang="it-IT" dirty="0">
                <a:solidFill>
                  <a:srgbClr val="0070C0"/>
                </a:solidFill>
              </a:rPr>
              <a:t>Abolita la dichiarazione integrativa</a:t>
            </a:r>
          </a:p>
          <a:p>
            <a:r>
              <a:rPr lang="it-IT" dirty="0">
                <a:solidFill>
                  <a:srgbClr val="0070C0"/>
                </a:solidFill>
              </a:rPr>
              <a:t>Introdotta la sanatoria per le irregolarità formali</a:t>
            </a:r>
          </a:p>
          <a:p>
            <a:r>
              <a:rPr lang="it-IT" dirty="0">
                <a:solidFill>
                  <a:srgbClr val="0070C0"/>
                </a:solidFill>
              </a:rPr>
              <a:t>Introdotti sconti per liti pendenti</a:t>
            </a:r>
          </a:p>
          <a:p>
            <a:r>
              <a:rPr lang="it-IT" dirty="0">
                <a:solidFill>
                  <a:srgbClr val="0070C0"/>
                </a:solidFill>
              </a:rPr>
              <a:t>Rimasti immutati i termini per accedere alle sanatorie</a:t>
            </a:r>
          </a:p>
          <a:p>
            <a:endParaRPr lang="it-IT" dirty="0">
              <a:solidFill>
                <a:srgbClr val="0070C0"/>
              </a:solidFill>
            </a:endParaRPr>
          </a:p>
          <a:p>
            <a:r>
              <a:rPr lang="it-IT" b="1" dirty="0">
                <a:solidFill>
                  <a:srgbClr val="0070C0"/>
                </a:solidFill>
              </a:rPr>
              <a:t>Legge 145/2018</a:t>
            </a:r>
          </a:p>
          <a:p>
            <a:r>
              <a:rPr lang="it-IT" dirty="0">
                <a:solidFill>
                  <a:srgbClr val="0070C0"/>
                </a:solidFill>
              </a:rPr>
              <a:t>Saldo e stralcio ruoli per contribuenti in difficoltà economica</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61</a:t>
            </a:fld>
            <a:endParaRPr lang="it-IT"/>
          </a:p>
        </p:txBody>
      </p:sp>
      <p:pic>
        <p:nvPicPr>
          <p:cNvPr id="5" name="Immagine 4" descr="Risultati immagini per ordine commercialisti salerno">
            <a:extLst>
              <a:ext uri="{FF2B5EF4-FFF2-40B4-BE49-F238E27FC236}">
                <a16:creationId xmlns:a16="http://schemas.microsoft.com/office/drawing/2014/main" id="{382E8C33-078A-46B3-B8DE-1705996A3EC4}"/>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421583156"/>
      </p:ext>
    </p:extLst>
  </p:cSld>
  <p:clrMapOvr>
    <a:masterClrMapping/>
  </p:clrMapOvr>
  <p:transition>
    <p:wipe dir="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olo 1"/>
          <p:cNvSpPr>
            <a:spLocks noGrp="1"/>
          </p:cNvSpPr>
          <p:nvPr>
            <p:ph type="ctrTitle"/>
          </p:nvPr>
        </p:nvSpPr>
        <p:spPr bwMode="auto">
          <a:xfrm>
            <a:off x="611188" y="908720"/>
            <a:ext cx="7772400" cy="586911"/>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IPOTESI E SCADENZE</a:t>
            </a:r>
          </a:p>
        </p:txBody>
      </p:sp>
      <p:sp>
        <p:nvSpPr>
          <p:cNvPr id="40963" name="Sottotitolo 2"/>
          <p:cNvSpPr>
            <a:spLocks noGrp="1"/>
          </p:cNvSpPr>
          <p:nvPr>
            <p:ph type="subTitle" idx="1"/>
          </p:nvPr>
        </p:nvSpPr>
        <p:spPr bwMode="auto">
          <a:xfrm>
            <a:off x="611188" y="1700213"/>
            <a:ext cx="8209283" cy="4681537"/>
          </a:xfrm>
          <a:noFill/>
          <a:ln>
            <a:miter lim="800000"/>
            <a:headEnd/>
            <a:tailEnd/>
          </a:ln>
        </p:spPr>
        <p:txBody>
          <a:bodyPr vert="horz" wrap="square" lIns="91440" tIns="45720" rIns="91440" bIns="45720" numCol="1" anchor="t" anchorCtr="0" compatLnSpc="1">
            <a:prstTxWarp prst="textNoShape">
              <a:avLst/>
            </a:prstTxWarp>
            <a:normAutofit/>
          </a:bodyPr>
          <a:lstStyle/>
          <a:p>
            <a:r>
              <a:rPr lang="it-IT" dirty="0">
                <a:solidFill>
                  <a:srgbClr val="0070C0"/>
                </a:solidFill>
              </a:rPr>
              <a:t>PVC					31.5.2019</a:t>
            </a:r>
          </a:p>
          <a:p>
            <a:r>
              <a:rPr lang="it-IT" dirty="0">
                <a:solidFill>
                  <a:srgbClr val="0070C0"/>
                </a:solidFill>
              </a:rPr>
              <a:t>ACCERTAMENTI			SCADUTO</a:t>
            </a:r>
          </a:p>
          <a:p>
            <a:r>
              <a:rPr lang="it-IT" dirty="0">
                <a:solidFill>
                  <a:srgbClr val="0070C0"/>
                </a:solidFill>
              </a:rPr>
              <a:t>ROTTAMAZIONE CARTELLE		30.4.2019</a:t>
            </a:r>
          </a:p>
          <a:p>
            <a:r>
              <a:rPr lang="it-IT" dirty="0">
                <a:solidFill>
                  <a:srgbClr val="0070C0"/>
                </a:solidFill>
              </a:rPr>
              <a:t>STRALCIO MINI CARTELLE		31.12.2018</a:t>
            </a:r>
          </a:p>
          <a:p>
            <a:r>
              <a:rPr lang="it-IT" dirty="0">
                <a:solidFill>
                  <a:srgbClr val="0070C0"/>
                </a:solidFill>
              </a:rPr>
              <a:t>RISORSE PROPRIE UE			30.4.2019</a:t>
            </a:r>
          </a:p>
          <a:p>
            <a:r>
              <a:rPr lang="it-IT" dirty="0">
                <a:solidFill>
                  <a:srgbClr val="0070C0"/>
                </a:solidFill>
              </a:rPr>
              <a:t>DEFINIZIONE LITI FISCALI		31.5.2019</a:t>
            </a:r>
          </a:p>
          <a:p>
            <a:r>
              <a:rPr lang="it-IT" dirty="0">
                <a:solidFill>
                  <a:srgbClr val="0070C0"/>
                </a:solidFill>
              </a:rPr>
              <a:t>        A.S.D.				Nessun termine </a:t>
            </a:r>
          </a:p>
          <a:p>
            <a:r>
              <a:rPr lang="it-IT" dirty="0">
                <a:solidFill>
                  <a:srgbClr val="0070C0"/>
                </a:solidFill>
              </a:rPr>
              <a:t>IMPOSTE DI CONSUMO		30.4.2019</a:t>
            </a:r>
          </a:p>
          <a:p>
            <a:r>
              <a:rPr lang="it-IT" dirty="0">
                <a:solidFill>
                  <a:srgbClr val="0070C0"/>
                </a:solidFill>
              </a:rPr>
              <a:t>        IRREGOLARITA’ FORMALI	              	</a:t>
            </a:r>
            <a:r>
              <a:rPr lang="it-IT" sz="2000" dirty="0">
                <a:solidFill>
                  <a:srgbClr val="0070C0"/>
                </a:solidFill>
              </a:rPr>
              <a:t>pagamento 						31.5.2019 – 31.3.2020</a:t>
            </a:r>
          </a:p>
          <a:p>
            <a:endParaRPr lang="it-IT" dirty="0">
              <a:solidFill>
                <a:srgbClr val="0070C0"/>
              </a:solidFill>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62</a:t>
            </a:fld>
            <a:endParaRPr lang="it-IT"/>
          </a:p>
        </p:txBody>
      </p:sp>
      <p:pic>
        <p:nvPicPr>
          <p:cNvPr id="5" name="Immagine 4" descr="Risultati immagini per ordine commercialisti salerno">
            <a:extLst>
              <a:ext uri="{FF2B5EF4-FFF2-40B4-BE49-F238E27FC236}">
                <a16:creationId xmlns:a16="http://schemas.microsoft.com/office/drawing/2014/main" id="{D4465053-85AB-487C-857F-E978AEA20AA1}"/>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991676822"/>
      </p:ext>
    </p:extLst>
  </p:cSld>
  <p:clrMapOvr>
    <a:masterClrMapping/>
  </p:clrMapOvr>
  <p:transition>
    <p:wipe dir="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olo 1"/>
          <p:cNvSpPr>
            <a:spLocks noGrp="1"/>
          </p:cNvSpPr>
          <p:nvPr>
            <p:ph type="ctrTitle"/>
          </p:nvPr>
        </p:nvSpPr>
        <p:spPr bwMode="auto">
          <a:xfrm>
            <a:off x="357188" y="1268413"/>
            <a:ext cx="7772400" cy="415925"/>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PVC – ART. 1 d. l. 119/2018</a:t>
            </a:r>
          </a:p>
        </p:txBody>
      </p:sp>
      <p:sp>
        <p:nvSpPr>
          <p:cNvPr id="43011" name="Sottotitolo 2"/>
          <p:cNvSpPr>
            <a:spLocks noGrp="1"/>
          </p:cNvSpPr>
          <p:nvPr>
            <p:ph type="subTitle" idx="1"/>
          </p:nvPr>
        </p:nvSpPr>
        <p:spPr bwMode="auto">
          <a:xfrm>
            <a:off x="642938" y="2071688"/>
            <a:ext cx="7529512" cy="4381500"/>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63</a:t>
            </a:fld>
            <a:endParaRPr lang="it-IT"/>
          </a:p>
        </p:txBody>
      </p:sp>
      <p:graphicFrame>
        <p:nvGraphicFramePr>
          <p:cNvPr id="7" name="Tabella 6"/>
          <p:cNvGraphicFramePr>
            <a:graphicFrameLocks noGrp="1"/>
          </p:cNvGraphicFramePr>
          <p:nvPr/>
        </p:nvGraphicFramePr>
        <p:xfrm>
          <a:off x="684213" y="2205038"/>
          <a:ext cx="7488237" cy="4235476"/>
        </p:xfrm>
        <a:graphic>
          <a:graphicData uri="http://schemas.openxmlformats.org/drawingml/2006/table">
            <a:tbl>
              <a:tblPr firstRow="1" bandRow="1">
                <a:tableStyleId>{5C22544A-7EE6-4342-B048-85BDC9FD1C3A}</a:tableStyleId>
              </a:tblPr>
              <a:tblGrid>
                <a:gridCol w="2088066">
                  <a:extLst>
                    <a:ext uri="{9D8B030D-6E8A-4147-A177-3AD203B41FA5}">
                      <a16:colId xmlns:a16="http://schemas.microsoft.com/office/drawing/2014/main" val="20000"/>
                    </a:ext>
                  </a:extLst>
                </a:gridCol>
                <a:gridCol w="5400171">
                  <a:extLst>
                    <a:ext uri="{9D8B030D-6E8A-4147-A177-3AD203B41FA5}">
                      <a16:colId xmlns:a16="http://schemas.microsoft.com/office/drawing/2014/main" val="20001"/>
                    </a:ext>
                  </a:extLst>
                </a:gridCol>
              </a:tblGrid>
              <a:tr h="822914">
                <a:tc>
                  <a:txBody>
                    <a:bodyPr/>
                    <a:lstStyle/>
                    <a:p>
                      <a:r>
                        <a:rPr lang="it-IT" sz="1800" b="0" dirty="0"/>
                        <a:t>PVC</a:t>
                      </a:r>
                    </a:p>
                  </a:txBody>
                  <a:tcPr marL="91433" marR="91433" marT="45710" marB="45710">
                    <a:solidFill>
                      <a:schemeClr val="accent1"/>
                    </a:solidFill>
                  </a:tcPr>
                </a:tc>
                <a:tc>
                  <a:txBody>
                    <a:bodyPr/>
                    <a:lstStyle/>
                    <a:p>
                      <a:pPr algn="just"/>
                      <a:r>
                        <a:rPr lang="it-IT" sz="1600" b="0" dirty="0"/>
                        <a:t>Quelli consegnati entro la data di entrata in vigore del decreto (24.10.2018) per i quali non è stato notificato accertamento o invito al contradditorio (va fatta definizione integrale)</a:t>
                      </a:r>
                    </a:p>
                  </a:txBody>
                  <a:tcPr marL="91433" marR="91433" marT="45710" marB="45710">
                    <a:solidFill>
                      <a:schemeClr val="accent1"/>
                    </a:solidFill>
                  </a:tcPr>
                </a:tc>
                <a:extLst>
                  <a:ext uri="{0D108BD9-81ED-4DB2-BD59-A6C34878D82A}">
                    <a16:rowId xmlns:a16="http://schemas.microsoft.com/office/drawing/2014/main" val="10000"/>
                  </a:ext>
                </a:extLst>
              </a:tr>
              <a:tr h="791917">
                <a:tc>
                  <a:txBody>
                    <a:bodyPr/>
                    <a:lstStyle/>
                    <a:p>
                      <a:r>
                        <a:rPr lang="it-IT" sz="1800" dirty="0">
                          <a:solidFill>
                            <a:schemeClr val="bg1"/>
                          </a:solidFill>
                        </a:rPr>
                        <a:t>Modalità</a:t>
                      </a:r>
                    </a:p>
                  </a:txBody>
                  <a:tcPr marL="91433" marR="91433" marT="45710" marB="45710">
                    <a:solidFill>
                      <a:schemeClr val="accent1"/>
                    </a:solidFill>
                  </a:tcPr>
                </a:tc>
                <a:tc>
                  <a:txBody>
                    <a:bodyPr/>
                    <a:lstStyle/>
                    <a:p>
                      <a:pPr algn="just"/>
                      <a:r>
                        <a:rPr lang="it-IT" sz="1600" dirty="0">
                          <a:solidFill>
                            <a:schemeClr val="bg1"/>
                          </a:solidFill>
                        </a:rPr>
                        <a:t>Si</a:t>
                      </a:r>
                      <a:r>
                        <a:rPr lang="it-IT" sz="1600" baseline="0" dirty="0">
                          <a:solidFill>
                            <a:schemeClr val="bg1"/>
                          </a:solidFill>
                        </a:rPr>
                        <a:t> presenta la dichiarazione per regolarizzare le violazioni del PVC</a:t>
                      </a:r>
                      <a:endParaRPr lang="it-IT" sz="1600" dirty="0">
                        <a:solidFill>
                          <a:schemeClr val="bg1"/>
                        </a:solidFill>
                      </a:endParaRPr>
                    </a:p>
                  </a:txBody>
                  <a:tcPr marL="91433" marR="91433" marT="45710" marB="45710">
                    <a:solidFill>
                      <a:schemeClr val="accent1"/>
                    </a:solidFill>
                  </a:tcPr>
                </a:tc>
                <a:extLst>
                  <a:ext uri="{0D108BD9-81ED-4DB2-BD59-A6C34878D82A}">
                    <a16:rowId xmlns:a16="http://schemas.microsoft.com/office/drawing/2014/main" val="10001"/>
                  </a:ext>
                </a:extLst>
              </a:tr>
              <a:tr h="914351">
                <a:tc>
                  <a:txBody>
                    <a:bodyPr/>
                    <a:lstStyle/>
                    <a:p>
                      <a:r>
                        <a:rPr lang="it-IT" sz="1800" dirty="0">
                          <a:solidFill>
                            <a:schemeClr val="bg1"/>
                          </a:solidFill>
                        </a:rPr>
                        <a:t>Quali imposte</a:t>
                      </a:r>
                    </a:p>
                  </a:txBody>
                  <a:tcPr marL="91433" marR="91433" marT="45710" marB="45710">
                    <a:solidFill>
                      <a:schemeClr val="accent1"/>
                    </a:solidFill>
                  </a:tcPr>
                </a:tc>
                <a:tc>
                  <a:txBody>
                    <a:bodyPr/>
                    <a:lstStyle/>
                    <a:p>
                      <a:pPr algn="just"/>
                      <a:r>
                        <a:rPr lang="it-IT" sz="1600" dirty="0">
                          <a:solidFill>
                            <a:schemeClr val="bg1"/>
                          </a:solidFill>
                        </a:rPr>
                        <a:t>Imposte sui redditi, addizionali, contributi e ritenute, IRAP, IVA, IVIE, imposta sulle attività finanziarie detenute all’estero</a:t>
                      </a:r>
                    </a:p>
                  </a:txBody>
                  <a:tcPr marL="91433" marR="91433" marT="45710" marB="45710">
                    <a:solidFill>
                      <a:schemeClr val="accent1"/>
                    </a:solidFill>
                  </a:tcPr>
                </a:tc>
                <a:extLst>
                  <a:ext uri="{0D108BD9-81ED-4DB2-BD59-A6C34878D82A}">
                    <a16:rowId xmlns:a16="http://schemas.microsoft.com/office/drawing/2014/main" val="10002"/>
                  </a:ext>
                </a:extLst>
              </a:tr>
              <a:tr h="791917">
                <a:tc>
                  <a:txBody>
                    <a:bodyPr/>
                    <a:lstStyle/>
                    <a:p>
                      <a:r>
                        <a:rPr lang="it-IT" sz="1800" dirty="0">
                          <a:solidFill>
                            <a:schemeClr val="bg1"/>
                          </a:solidFill>
                        </a:rPr>
                        <a:t>Termine</a:t>
                      </a:r>
                    </a:p>
                  </a:txBody>
                  <a:tcPr marL="91433" marR="91433" marT="45710" marB="45710">
                    <a:solidFill>
                      <a:schemeClr val="accent1"/>
                    </a:solidFill>
                  </a:tcPr>
                </a:tc>
                <a:tc>
                  <a:txBody>
                    <a:bodyPr/>
                    <a:lstStyle/>
                    <a:p>
                      <a:pPr algn="just"/>
                      <a:r>
                        <a:rPr lang="it-IT" sz="1600" dirty="0">
                          <a:solidFill>
                            <a:schemeClr val="bg1"/>
                          </a:solidFill>
                        </a:rPr>
                        <a:t>Dichiarazione presentata entro il 31.5.2018</a:t>
                      </a:r>
                    </a:p>
                  </a:txBody>
                  <a:tcPr marL="91433" marR="91433" marT="45710" marB="45710">
                    <a:solidFill>
                      <a:schemeClr val="accent1"/>
                    </a:solidFill>
                  </a:tcPr>
                </a:tc>
                <a:extLst>
                  <a:ext uri="{0D108BD9-81ED-4DB2-BD59-A6C34878D82A}">
                    <a16:rowId xmlns:a16="http://schemas.microsoft.com/office/drawing/2014/main" val="10003"/>
                  </a:ext>
                </a:extLst>
              </a:tr>
              <a:tr h="914351">
                <a:tc>
                  <a:txBody>
                    <a:bodyPr/>
                    <a:lstStyle/>
                    <a:p>
                      <a:r>
                        <a:rPr lang="it-IT" sz="1800" dirty="0">
                          <a:solidFill>
                            <a:schemeClr val="bg1"/>
                          </a:solidFill>
                        </a:rPr>
                        <a:t>Perdite</a:t>
                      </a:r>
                    </a:p>
                  </a:txBody>
                  <a:tcPr marL="91433" marR="91433" marT="45710" marB="45710">
                    <a:solidFill>
                      <a:schemeClr val="accent1"/>
                    </a:solidFill>
                  </a:tcPr>
                </a:tc>
                <a:tc>
                  <a:txBody>
                    <a:bodyPr/>
                    <a:lstStyle/>
                    <a:p>
                      <a:pPr algn="just"/>
                      <a:r>
                        <a:rPr lang="it-IT" sz="1600" dirty="0">
                          <a:solidFill>
                            <a:schemeClr val="bg1"/>
                          </a:solidFill>
                        </a:rPr>
                        <a:t>Non possono essere utilizzate a scomputo delle maggiori imposte le perdite di cui agli artt. 8 e 84 del </a:t>
                      </a:r>
                      <a:r>
                        <a:rPr lang="it-IT" sz="1600" dirty="0" err="1">
                          <a:solidFill>
                            <a:schemeClr val="bg1"/>
                          </a:solidFill>
                        </a:rPr>
                        <a:t>Tuir</a:t>
                      </a:r>
                      <a:endParaRPr lang="it-IT" sz="1600" dirty="0">
                        <a:solidFill>
                          <a:schemeClr val="bg1"/>
                        </a:solidFill>
                      </a:endParaRPr>
                    </a:p>
                  </a:txBody>
                  <a:tcPr marL="91433" marR="91433" marT="45710" marB="45710">
                    <a:solidFill>
                      <a:schemeClr val="accent1"/>
                    </a:solidFill>
                  </a:tcPr>
                </a:tc>
                <a:extLst>
                  <a:ext uri="{0D108BD9-81ED-4DB2-BD59-A6C34878D82A}">
                    <a16:rowId xmlns:a16="http://schemas.microsoft.com/office/drawing/2014/main" val="10004"/>
                  </a:ext>
                </a:extLst>
              </a:tr>
            </a:tbl>
          </a:graphicData>
        </a:graphic>
      </p:graphicFrame>
      <p:pic>
        <p:nvPicPr>
          <p:cNvPr id="6" name="Immagine 5" descr="Risultati immagini per ordine commercialisti salerno">
            <a:extLst>
              <a:ext uri="{FF2B5EF4-FFF2-40B4-BE49-F238E27FC236}">
                <a16:creationId xmlns:a16="http://schemas.microsoft.com/office/drawing/2014/main" id="{07FAAB3C-8AC0-47C4-A4D9-9DA2B7FBC9EF}"/>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169281256"/>
      </p:ext>
    </p:extLst>
  </p:cSld>
  <p:clrMapOvr>
    <a:masterClrMapping/>
  </p:clrMapOvr>
  <p:transition>
    <p:wipe dir="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olo 1"/>
          <p:cNvSpPr>
            <a:spLocks noGrp="1"/>
          </p:cNvSpPr>
          <p:nvPr>
            <p:ph type="ctrTitle"/>
          </p:nvPr>
        </p:nvSpPr>
        <p:spPr bwMode="auto">
          <a:xfrm>
            <a:off x="357188" y="1125538"/>
            <a:ext cx="7772400" cy="558800"/>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a:solidFill>
                  <a:srgbClr val="0070C0"/>
                </a:solidFill>
              </a:rPr>
              <a:t>PVC – ART. 1 d. l. 119/2018</a:t>
            </a:r>
          </a:p>
        </p:txBody>
      </p:sp>
      <p:sp>
        <p:nvSpPr>
          <p:cNvPr id="44035" name="Sottotitolo 2"/>
          <p:cNvSpPr>
            <a:spLocks noGrp="1"/>
          </p:cNvSpPr>
          <p:nvPr>
            <p:ph type="subTitle" idx="1"/>
          </p:nvPr>
        </p:nvSpPr>
        <p:spPr bwMode="auto">
          <a:xfrm>
            <a:off x="642938" y="2071688"/>
            <a:ext cx="7529512" cy="3444875"/>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64</a:t>
            </a:fld>
            <a:endParaRPr lang="it-IT"/>
          </a:p>
        </p:txBody>
      </p:sp>
      <p:graphicFrame>
        <p:nvGraphicFramePr>
          <p:cNvPr id="4" name="Tabella 3"/>
          <p:cNvGraphicFramePr>
            <a:graphicFrameLocks noGrp="1"/>
          </p:cNvGraphicFramePr>
          <p:nvPr/>
        </p:nvGraphicFramePr>
        <p:xfrm>
          <a:off x="611188" y="2060575"/>
          <a:ext cx="7561262" cy="4321176"/>
        </p:xfrm>
        <a:graphic>
          <a:graphicData uri="http://schemas.openxmlformats.org/drawingml/2006/table">
            <a:tbl>
              <a:tblPr firstRow="1" bandRow="1">
                <a:tableStyleId>{5C22544A-7EE6-4342-B048-85BDC9FD1C3A}</a:tableStyleId>
              </a:tblPr>
              <a:tblGrid>
                <a:gridCol w="1872312">
                  <a:extLst>
                    <a:ext uri="{9D8B030D-6E8A-4147-A177-3AD203B41FA5}">
                      <a16:colId xmlns:a16="http://schemas.microsoft.com/office/drawing/2014/main" val="20000"/>
                    </a:ext>
                  </a:extLst>
                </a:gridCol>
                <a:gridCol w="5688950">
                  <a:extLst>
                    <a:ext uri="{9D8B030D-6E8A-4147-A177-3AD203B41FA5}">
                      <a16:colId xmlns:a16="http://schemas.microsoft.com/office/drawing/2014/main" val="20001"/>
                    </a:ext>
                  </a:extLst>
                </a:gridCol>
              </a:tblGrid>
              <a:tr h="939671">
                <a:tc>
                  <a:txBody>
                    <a:bodyPr/>
                    <a:lstStyle/>
                    <a:p>
                      <a:r>
                        <a:rPr lang="it-IT" sz="1800" dirty="0"/>
                        <a:t>Trasparenza</a:t>
                      </a:r>
                    </a:p>
                  </a:txBody>
                  <a:tcPr marL="91445" marR="91445" marT="45727" marB="45727"/>
                </a:tc>
                <a:tc>
                  <a:txBody>
                    <a:bodyPr/>
                    <a:lstStyle/>
                    <a:p>
                      <a:r>
                        <a:rPr lang="it-IT" sz="1600" dirty="0"/>
                        <a:t>La dichiarazione può essere presentata anche dai soci per regolarizzare le imposte sui redditi di partecipazione (artt. 115 e 116 </a:t>
                      </a:r>
                      <a:r>
                        <a:rPr lang="it-IT" sz="1600" dirty="0" err="1"/>
                        <a:t>Tuir</a:t>
                      </a:r>
                      <a:r>
                        <a:rPr lang="it-IT" sz="1600" dirty="0"/>
                        <a:t>)</a:t>
                      </a:r>
                    </a:p>
                  </a:txBody>
                  <a:tcPr marL="91445" marR="91445" marT="45727" marB="45727"/>
                </a:tc>
                <a:extLst>
                  <a:ext uri="{0D108BD9-81ED-4DB2-BD59-A6C34878D82A}">
                    <a16:rowId xmlns:a16="http://schemas.microsoft.com/office/drawing/2014/main" val="10000"/>
                  </a:ext>
                </a:extLst>
              </a:tr>
              <a:tr h="730856">
                <a:tc>
                  <a:txBody>
                    <a:bodyPr/>
                    <a:lstStyle/>
                    <a:p>
                      <a:r>
                        <a:rPr lang="it-IT" sz="1800" dirty="0">
                          <a:solidFill>
                            <a:schemeClr val="bg1"/>
                          </a:solidFill>
                        </a:rPr>
                        <a:t>Sanzioni ed interessi</a:t>
                      </a:r>
                    </a:p>
                  </a:txBody>
                  <a:tcPr marL="91445" marR="91445" marT="45727" marB="45727">
                    <a:solidFill>
                      <a:schemeClr val="accent1"/>
                    </a:solidFill>
                  </a:tcPr>
                </a:tc>
                <a:tc>
                  <a:txBody>
                    <a:bodyPr/>
                    <a:lstStyle/>
                    <a:p>
                      <a:r>
                        <a:rPr lang="it-IT" sz="1600" dirty="0">
                          <a:solidFill>
                            <a:schemeClr val="bg1"/>
                          </a:solidFill>
                        </a:rPr>
                        <a:t>Non dovute</a:t>
                      </a:r>
                    </a:p>
                  </a:txBody>
                  <a:tcPr marL="91445" marR="91445" marT="45727" marB="45727">
                    <a:solidFill>
                      <a:schemeClr val="accent1"/>
                    </a:solidFill>
                  </a:tcPr>
                </a:tc>
                <a:extLst>
                  <a:ext uri="{0D108BD9-81ED-4DB2-BD59-A6C34878D82A}">
                    <a16:rowId xmlns:a16="http://schemas.microsoft.com/office/drawing/2014/main" val="10001"/>
                  </a:ext>
                </a:extLst>
              </a:tr>
              <a:tr h="570326">
                <a:tc>
                  <a:txBody>
                    <a:bodyPr/>
                    <a:lstStyle/>
                    <a:p>
                      <a:r>
                        <a:rPr lang="it-IT" sz="1800" dirty="0">
                          <a:solidFill>
                            <a:schemeClr val="bg1"/>
                          </a:solidFill>
                        </a:rPr>
                        <a:t>Perfezionamento</a:t>
                      </a:r>
                    </a:p>
                  </a:txBody>
                  <a:tcPr marL="91445" marR="91445" marT="45727" marB="45727">
                    <a:solidFill>
                      <a:schemeClr val="accent1"/>
                    </a:solidFill>
                  </a:tcPr>
                </a:tc>
                <a:tc>
                  <a:txBody>
                    <a:bodyPr/>
                    <a:lstStyle/>
                    <a:p>
                      <a:r>
                        <a:rPr lang="it-IT" sz="1600" dirty="0">
                          <a:solidFill>
                            <a:schemeClr val="bg1"/>
                          </a:solidFill>
                        </a:rPr>
                        <a:t>Pagamento in unica soluzione o della prima rata entro il 31.5.2019</a:t>
                      </a:r>
                    </a:p>
                  </a:txBody>
                  <a:tcPr marL="91445" marR="91445" marT="45727" marB="45727">
                    <a:solidFill>
                      <a:schemeClr val="accent1"/>
                    </a:solidFill>
                  </a:tcPr>
                </a:tc>
                <a:extLst>
                  <a:ext uri="{0D108BD9-81ED-4DB2-BD59-A6C34878D82A}">
                    <a16:rowId xmlns:a16="http://schemas.microsoft.com/office/drawing/2014/main" val="10002"/>
                  </a:ext>
                </a:extLst>
              </a:tr>
              <a:tr h="570326">
                <a:tc>
                  <a:txBody>
                    <a:bodyPr/>
                    <a:lstStyle/>
                    <a:p>
                      <a:r>
                        <a:rPr lang="it-IT" sz="1800" dirty="0">
                          <a:solidFill>
                            <a:schemeClr val="bg1"/>
                          </a:solidFill>
                        </a:rPr>
                        <a:t>Rateizzazione</a:t>
                      </a:r>
                    </a:p>
                  </a:txBody>
                  <a:tcPr marL="91445" marR="91445" marT="45727" marB="45727">
                    <a:solidFill>
                      <a:schemeClr val="accent1"/>
                    </a:solidFill>
                  </a:tcPr>
                </a:tc>
                <a:tc>
                  <a:txBody>
                    <a:bodyPr/>
                    <a:lstStyle/>
                    <a:p>
                      <a:r>
                        <a:rPr lang="it-IT" sz="1600" dirty="0">
                          <a:solidFill>
                            <a:schemeClr val="bg1"/>
                          </a:solidFill>
                        </a:rPr>
                        <a:t>In </a:t>
                      </a:r>
                      <a:r>
                        <a:rPr lang="it-IT" sz="1600" dirty="0" err="1">
                          <a:solidFill>
                            <a:schemeClr val="bg1"/>
                          </a:solidFill>
                        </a:rPr>
                        <a:t>max</a:t>
                      </a:r>
                      <a:r>
                        <a:rPr lang="it-IT" sz="1600" dirty="0">
                          <a:solidFill>
                            <a:schemeClr val="bg1"/>
                          </a:solidFill>
                        </a:rPr>
                        <a:t> 20 rate trimestrali (ultimo giorno di ogni</a:t>
                      </a:r>
                      <a:r>
                        <a:rPr lang="it-IT" sz="1600" baseline="0" dirty="0">
                          <a:solidFill>
                            <a:schemeClr val="bg1"/>
                          </a:solidFill>
                        </a:rPr>
                        <a:t> trimestre)</a:t>
                      </a:r>
                      <a:endParaRPr lang="it-IT" sz="1600" dirty="0">
                        <a:solidFill>
                          <a:schemeClr val="bg1"/>
                        </a:solidFill>
                      </a:endParaRPr>
                    </a:p>
                  </a:txBody>
                  <a:tcPr marL="91445" marR="91445" marT="45727" marB="45727">
                    <a:solidFill>
                      <a:schemeClr val="accent1"/>
                    </a:solidFill>
                  </a:tcPr>
                </a:tc>
                <a:extLst>
                  <a:ext uri="{0D108BD9-81ED-4DB2-BD59-A6C34878D82A}">
                    <a16:rowId xmlns:a16="http://schemas.microsoft.com/office/drawing/2014/main" val="10003"/>
                  </a:ext>
                </a:extLst>
              </a:tr>
              <a:tr h="570326">
                <a:tc>
                  <a:txBody>
                    <a:bodyPr/>
                    <a:lstStyle/>
                    <a:p>
                      <a:r>
                        <a:rPr lang="it-IT" sz="1800" dirty="0">
                          <a:solidFill>
                            <a:schemeClr val="bg1"/>
                          </a:solidFill>
                        </a:rPr>
                        <a:t>Compensazione</a:t>
                      </a:r>
                    </a:p>
                  </a:txBody>
                  <a:tcPr marL="91445" marR="91445" marT="45727" marB="45727">
                    <a:solidFill>
                      <a:schemeClr val="accent1"/>
                    </a:solidFill>
                  </a:tcPr>
                </a:tc>
                <a:tc>
                  <a:txBody>
                    <a:bodyPr/>
                    <a:lstStyle/>
                    <a:p>
                      <a:r>
                        <a:rPr lang="it-IT" sz="1600" dirty="0">
                          <a:solidFill>
                            <a:schemeClr val="bg1"/>
                          </a:solidFill>
                        </a:rPr>
                        <a:t>Non prevista</a:t>
                      </a:r>
                    </a:p>
                  </a:txBody>
                  <a:tcPr marL="91445" marR="91445" marT="45727" marB="45727">
                    <a:solidFill>
                      <a:schemeClr val="accent1"/>
                    </a:solidFill>
                  </a:tcPr>
                </a:tc>
                <a:extLst>
                  <a:ext uri="{0D108BD9-81ED-4DB2-BD59-A6C34878D82A}">
                    <a16:rowId xmlns:a16="http://schemas.microsoft.com/office/drawing/2014/main" val="10004"/>
                  </a:ext>
                </a:extLst>
              </a:tr>
              <a:tr h="939671">
                <a:tc>
                  <a:txBody>
                    <a:bodyPr/>
                    <a:lstStyle/>
                    <a:p>
                      <a:r>
                        <a:rPr lang="it-IT" sz="1800" dirty="0">
                          <a:solidFill>
                            <a:schemeClr val="bg1"/>
                          </a:solidFill>
                        </a:rPr>
                        <a:t>Proroga accertamenti</a:t>
                      </a:r>
                    </a:p>
                  </a:txBody>
                  <a:tcPr marL="91445" marR="91445" marT="45727" marB="45727">
                    <a:solidFill>
                      <a:schemeClr val="accent1"/>
                    </a:solidFill>
                  </a:tcPr>
                </a:tc>
                <a:tc>
                  <a:txBody>
                    <a:bodyPr/>
                    <a:lstStyle/>
                    <a:p>
                      <a:r>
                        <a:rPr lang="it-IT" sz="1600" dirty="0">
                          <a:solidFill>
                            <a:schemeClr val="bg1"/>
                          </a:solidFill>
                        </a:rPr>
                        <a:t>In deroga allo statuto del contribuente (art. 3 L. 212/2000) per i periodi fino al 31.5.2015 oggetto dei PVC i termini di accertamento sono prorogati di due anni</a:t>
                      </a:r>
                    </a:p>
                  </a:txBody>
                  <a:tcPr marL="91445" marR="91445" marT="45727" marB="45727">
                    <a:solidFill>
                      <a:schemeClr val="accent1"/>
                    </a:solidFill>
                  </a:tcPr>
                </a:tc>
                <a:extLst>
                  <a:ext uri="{0D108BD9-81ED-4DB2-BD59-A6C34878D82A}">
                    <a16:rowId xmlns:a16="http://schemas.microsoft.com/office/drawing/2014/main" val="10005"/>
                  </a:ext>
                </a:extLst>
              </a:tr>
            </a:tbl>
          </a:graphicData>
        </a:graphic>
      </p:graphicFrame>
      <p:pic>
        <p:nvPicPr>
          <p:cNvPr id="6" name="Immagine 5" descr="Risultati immagini per ordine commercialisti salerno">
            <a:extLst>
              <a:ext uri="{FF2B5EF4-FFF2-40B4-BE49-F238E27FC236}">
                <a16:creationId xmlns:a16="http://schemas.microsoft.com/office/drawing/2014/main" id="{7706CA44-F1C3-4084-A63E-DCAD62CEF401}"/>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2407937289"/>
      </p:ext>
    </p:extLst>
  </p:cSld>
  <p:clrMapOvr>
    <a:masterClrMapping/>
  </p:clrMapOvr>
  <p:transition>
    <p:wipe dir="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olo 1"/>
          <p:cNvSpPr>
            <a:spLocks noGrp="1"/>
          </p:cNvSpPr>
          <p:nvPr>
            <p:ph type="ctrTitle"/>
          </p:nvPr>
        </p:nvSpPr>
        <p:spPr bwMode="auto">
          <a:xfrm>
            <a:off x="357188" y="692696"/>
            <a:ext cx="8318500" cy="1378991"/>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Accertamenti – Art. 2 D. L. 119/2018</a:t>
            </a:r>
          </a:p>
        </p:txBody>
      </p:sp>
      <p:sp>
        <p:nvSpPr>
          <p:cNvPr id="45059" name="Sottotitolo 2"/>
          <p:cNvSpPr>
            <a:spLocks noGrp="1"/>
          </p:cNvSpPr>
          <p:nvPr>
            <p:ph type="subTitle" idx="1"/>
          </p:nvPr>
        </p:nvSpPr>
        <p:spPr bwMode="auto">
          <a:xfrm>
            <a:off x="642938" y="2071688"/>
            <a:ext cx="8032750" cy="4452937"/>
          </a:xfrm>
          <a:noFill/>
          <a:ln>
            <a:miter lim="800000"/>
            <a:headEnd/>
            <a:tailEnd/>
          </a:ln>
        </p:spPr>
        <p:txBody>
          <a:bodyPr vert="horz" wrap="square" lIns="91440" tIns="45720" rIns="91440" bIns="45720" numCol="1" anchor="t" anchorCtr="0" compatLnSpc="1">
            <a:prstTxWarp prst="textNoShape">
              <a:avLst/>
            </a:prstTxWarp>
            <a:normAutofit lnSpcReduction="10000"/>
          </a:bodyPr>
          <a:lstStyle/>
          <a:p>
            <a:endParaRPr lang="it-IT">
              <a:solidFill>
                <a:srgbClr val="0070C0"/>
              </a:solidFill>
            </a:endParaRPr>
          </a:p>
          <a:p>
            <a:endParaRPr lang="it-IT">
              <a:solidFill>
                <a:srgbClr val="0070C0"/>
              </a:solidFill>
            </a:endParaRPr>
          </a:p>
          <a:p>
            <a:endParaRPr lang="it-IT">
              <a:solidFill>
                <a:srgbClr val="0070C0"/>
              </a:solidFill>
            </a:endParaRPr>
          </a:p>
          <a:p>
            <a:endParaRPr lang="it-IT">
              <a:solidFill>
                <a:srgbClr val="0070C0"/>
              </a:solidFill>
            </a:endParaRPr>
          </a:p>
          <a:p>
            <a:endParaRPr lang="it-IT">
              <a:solidFill>
                <a:srgbClr val="0070C0"/>
              </a:solidFill>
            </a:endParaRPr>
          </a:p>
          <a:p>
            <a:endParaRPr lang="it-IT">
              <a:solidFill>
                <a:srgbClr val="0070C0"/>
              </a:solidFill>
            </a:endParaRPr>
          </a:p>
          <a:p>
            <a:endParaRPr lang="it-IT">
              <a:solidFill>
                <a:srgbClr val="0070C0"/>
              </a:solidFill>
            </a:endParaRPr>
          </a:p>
          <a:p>
            <a:endParaRPr lang="it-IT">
              <a:solidFill>
                <a:srgbClr val="0070C0"/>
              </a:solidFill>
            </a:endParaRPr>
          </a:p>
          <a:p>
            <a:endParaRPr lang="it-IT">
              <a:solidFill>
                <a:srgbClr val="0070C0"/>
              </a:solidFill>
            </a:endParaRPr>
          </a:p>
          <a:p>
            <a:r>
              <a:rPr lang="it-IT">
                <a:solidFill>
                  <a:srgbClr val="0070C0"/>
                </a:solidFill>
              </a:rPr>
              <a:t>SCADUTO, ad eccezione del termine più lungo del ricorso</a:t>
            </a:r>
          </a:p>
        </p:txBody>
      </p:sp>
      <p:sp>
        <p:nvSpPr>
          <p:cNvPr id="5" name="Segnaposto numero diapositiva 4"/>
          <p:cNvSpPr>
            <a:spLocks noGrp="1"/>
          </p:cNvSpPr>
          <p:nvPr>
            <p:ph type="sldNum" sz="quarter" idx="12"/>
          </p:nvPr>
        </p:nvSpPr>
        <p:spPr/>
        <p:txBody>
          <a:bodyPr/>
          <a:lstStyle/>
          <a:p>
            <a:fld id="{A6751A3D-E928-4BDE-AA00-E17DCB52BF79}" type="slidenum">
              <a:rPr lang="it-IT" smtClean="0"/>
              <a:pPr/>
              <a:t>65</a:t>
            </a:fld>
            <a:endParaRPr lang="it-IT"/>
          </a:p>
        </p:txBody>
      </p:sp>
      <p:graphicFrame>
        <p:nvGraphicFramePr>
          <p:cNvPr id="4" name="Tabella 3"/>
          <p:cNvGraphicFramePr>
            <a:graphicFrameLocks noGrp="1"/>
          </p:cNvGraphicFramePr>
          <p:nvPr>
            <p:extLst>
              <p:ext uri="{D42A27DB-BD31-4B8C-83A1-F6EECF244321}">
                <p14:modId xmlns:p14="http://schemas.microsoft.com/office/powerpoint/2010/main" val="4119157396"/>
              </p:ext>
            </p:extLst>
          </p:nvPr>
        </p:nvGraphicFramePr>
        <p:xfrm>
          <a:off x="684213" y="2492896"/>
          <a:ext cx="7991475" cy="3666604"/>
        </p:xfrm>
        <a:graphic>
          <a:graphicData uri="http://schemas.openxmlformats.org/drawingml/2006/table">
            <a:tbl>
              <a:tblPr firstRow="1" bandRow="1">
                <a:tableStyleId>{5C22544A-7EE6-4342-B048-85BDC9FD1C3A}</a:tableStyleId>
              </a:tblPr>
              <a:tblGrid>
                <a:gridCol w="2015868">
                  <a:extLst>
                    <a:ext uri="{9D8B030D-6E8A-4147-A177-3AD203B41FA5}">
                      <a16:colId xmlns:a16="http://schemas.microsoft.com/office/drawing/2014/main" val="20000"/>
                    </a:ext>
                  </a:extLst>
                </a:gridCol>
                <a:gridCol w="5975607">
                  <a:extLst>
                    <a:ext uri="{9D8B030D-6E8A-4147-A177-3AD203B41FA5}">
                      <a16:colId xmlns:a16="http://schemas.microsoft.com/office/drawing/2014/main" val="20001"/>
                    </a:ext>
                  </a:extLst>
                </a:gridCol>
              </a:tblGrid>
              <a:tr h="1053171">
                <a:tc>
                  <a:txBody>
                    <a:bodyPr/>
                    <a:lstStyle/>
                    <a:p>
                      <a:r>
                        <a:rPr lang="it-IT" sz="1800" b="0" dirty="0"/>
                        <a:t>Accertamenti</a:t>
                      </a:r>
                    </a:p>
                  </a:txBody>
                  <a:tcPr marL="91424" marR="91424" marT="45726" marB="45726"/>
                </a:tc>
                <a:tc>
                  <a:txBody>
                    <a:bodyPr/>
                    <a:lstStyle/>
                    <a:p>
                      <a:pPr algn="just"/>
                      <a:r>
                        <a:rPr lang="it-IT" sz="1600" b="0" dirty="0"/>
                        <a:t>Avvisi accertamento, avvisi di rettifica e di liquidazione, atti di recupero, inviti al contradditorio notificati entro il 24.10.2018, non impugnati e ancora impugnabili a tale data</a:t>
                      </a:r>
                    </a:p>
                  </a:txBody>
                  <a:tcPr marL="91424" marR="91424" marT="45726" marB="45726"/>
                </a:tc>
                <a:extLst>
                  <a:ext uri="{0D108BD9-81ED-4DB2-BD59-A6C34878D82A}">
                    <a16:rowId xmlns:a16="http://schemas.microsoft.com/office/drawing/2014/main" val="10000"/>
                  </a:ext>
                </a:extLst>
              </a:tr>
              <a:tr h="1053171">
                <a:tc>
                  <a:txBody>
                    <a:bodyPr/>
                    <a:lstStyle/>
                    <a:p>
                      <a:r>
                        <a:rPr lang="it-IT" sz="1800" dirty="0">
                          <a:solidFill>
                            <a:schemeClr val="bg1"/>
                          </a:solidFill>
                        </a:rPr>
                        <a:t>Termine</a:t>
                      </a:r>
                    </a:p>
                  </a:txBody>
                  <a:tcPr marL="91424" marR="91424" marT="45726" marB="45726">
                    <a:solidFill>
                      <a:schemeClr val="accent1"/>
                    </a:solidFill>
                  </a:tcPr>
                </a:tc>
                <a:tc>
                  <a:txBody>
                    <a:bodyPr/>
                    <a:lstStyle/>
                    <a:p>
                      <a:pPr algn="just"/>
                      <a:r>
                        <a:rPr lang="it-IT" sz="1600" dirty="0">
                          <a:solidFill>
                            <a:schemeClr val="bg1"/>
                          </a:solidFill>
                        </a:rPr>
                        <a:t>Si paga</a:t>
                      </a:r>
                      <a:r>
                        <a:rPr lang="it-IT" sz="1600" baseline="0" dirty="0">
                          <a:solidFill>
                            <a:schemeClr val="bg1"/>
                          </a:solidFill>
                        </a:rPr>
                        <a:t> entro 30 giorni dal dalla data di entrata in vigore del decreto (24.11.2018) o se più ampio entro il termine per il ricorso (quello che residua dopo la data di entrata in vigore del D. L. 119/2018</a:t>
                      </a:r>
                      <a:endParaRPr lang="it-IT" sz="1600" dirty="0">
                        <a:solidFill>
                          <a:schemeClr val="bg1"/>
                        </a:solidFill>
                      </a:endParaRPr>
                    </a:p>
                  </a:txBody>
                  <a:tcPr marL="91424" marR="91424" marT="45726" marB="45726">
                    <a:solidFill>
                      <a:schemeClr val="accent1"/>
                    </a:solidFill>
                  </a:tcPr>
                </a:tc>
                <a:extLst>
                  <a:ext uri="{0D108BD9-81ED-4DB2-BD59-A6C34878D82A}">
                    <a16:rowId xmlns:a16="http://schemas.microsoft.com/office/drawing/2014/main" val="10001"/>
                  </a:ext>
                </a:extLst>
              </a:tr>
              <a:tr h="819137">
                <a:tc>
                  <a:txBody>
                    <a:bodyPr/>
                    <a:lstStyle/>
                    <a:p>
                      <a:r>
                        <a:rPr lang="it-IT" sz="1800" dirty="0">
                          <a:solidFill>
                            <a:schemeClr val="bg1"/>
                          </a:solidFill>
                        </a:rPr>
                        <a:t>Accertamento con adesione</a:t>
                      </a:r>
                    </a:p>
                  </a:txBody>
                  <a:tcPr marL="91424" marR="91424" marT="45726" marB="45726">
                    <a:solidFill>
                      <a:schemeClr val="accent1"/>
                    </a:solidFill>
                  </a:tcPr>
                </a:tc>
                <a:tc>
                  <a:txBody>
                    <a:bodyPr/>
                    <a:lstStyle/>
                    <a:p>
                      <a:pPr algn="just"/>
                      <a:r>
                        <a:rPr lang="it-IT" sz="1600" dirty="0">
                          <a:solidFill>
                            <a:schemeClr val="bg1"/>
                          </a:solidFill>
                        </a:rPr>
                        <a:t>Quelli sottoscritti entro il 24.10.2018 che non si sono perfezionati con il pagamento</a:t>
                      </a:r>
                    </a:p>
                  </a:txBody>
                  <a:tcPr marL="91424" marR="91424" marT="45726" marB="45726">
                    <a:solidFill>
                      <a:schemeClr val="accent1"/>
                    </a:solidFill>
                  </a:tcPr>
                </a:tc>
                <a:extLst>
                  <a:ext uri="{0D108BD9-81ED-4DB2-BD59-A6C34878D82A}">
                    <a16:rowId xmlns:a16="http://schemas.microsoft.com/office/drawing/2014/main" val="10002"/>
                  </a:ext>
                </a:extLst>
              </a:tr>
              <a:tr h="741125">
                <a:tc>
                  <a:txBody>
                    <a:bodyPr/>
                    <a:lstStyle/>
                    <a:p>
                      <a:r>
                        <a:rPr lang="it-IT" sz="1800" dirty="0">
                          <a:solidFill>
                            <a:schemeClr val="bg1"/>
                          </a:solidFill>
                        </a:rPr>
                        <a:t>Termine</a:t>
                      </a:r>
                    </a:p>
                  </a:txBody>
                  <a:tcPr marL="91424" marR="91424" marT="45726" marB="45726">
                    <a:solidFill>
                      <a:schemeClr val="accent1"/>
                    </a:solidFill>
                  </a:tcPr>
                </a:tc>
                <a:tc>
                  <a:txBody>
                    <a:bodyPr/>
                    <a:lstStyle/>
                    <a:p>
                      <a:pPr algn="just"/>
                      <a:r>
                        <a:rPr lang="it-IT" sz="1600" dirty="0">
                          <a:solidFill>
                            <a:schemeClr val="bg1"/>
                          </a:solidFill>
                        </a:rPr>
                        <a:t>Entro 20 giorni dalla data di entrata in vigore del decreto.</a:t>
                      </a:r>
                    </a:p>
                    <a:p>
                      <a:pPr algn="just"/>
                      <a:r>
                        <a:rPr lang="it-IT" sz="1600" dirty="0">
                          <a:solidFill>
                            <a:schemeClr val="bg1"/>
                          </a:solidFill>
                        </a:rPr>
                        <a:t>13 novembre 2018</a:t>
                      </a:r>
                    </a:p>
                  </a:txBody>
                  <a:tcPr marL="91424" marR="91424" marT="45726" marB="45726">
                    <a:solidFill>
                      <a:schemeClr val="accent1"/>
                    </a:solidFill>
                  </a:tcPr>
                </a:tc>
                <a:extLst>
                  <a:ext uri="{0D108BD9-81ED-4DB2-BD59-A6C34878D82A}">
                    <a16:rowId xmlns:a16="http://schemas.microsoft.com/office/drawing/2014/main" val="10003"/>
                  </a:ext>
                </a:extLst>
              </a:tr>
            </a:tbl>
          </a:graphicData>
        </a:graphic>
      </p:graphicFrame>
      <p:pic>
        <p:nvPicPr>
          <p:cNvPr id="6" name="Immagine 5" descr="Risultati immagini per ordine commercialisti salerno">
            <a:extLst>
              <a:ext uri="{FF2B5EF4-FFF2-40B4-BE49-F238E27FC236}">
                <a16:creationId xmlns:a16="http://schemas.microsoft.com/office/drawing/2014/main" id="{2197ADAF-96CC-41A9-970B-235BEB58AB1B}"/>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1629879717"/>
      </p:ext>
    </p:extLst>
  </p:cSld>
  <p:clrMapOvr>
    <a:masterClrMapping/>
  </p:clrMapOvr>
  <p:transition>
    <p:wipe dir="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olo 1"/>
          <p:cNvSpPr>
            <a:spLocks noGrp="1"/>
          </p:cNvSpPr>
          <p:nvPr>
            <p:ph type="ctrTitle"/>
          </p:nvPr>
        </p:nvSpPr>
        <p:spPr bwMode="auto">
          <a:xfrm>
            <a:off x="357188" y="908720"/>
            <a:ext cx="7772400" cy="864095"/>
          </a:xfrm>
          <a:noFill/>
          <a:ln>
            <a:miter lim="800000"/>
            <a:headEnd/>
            <a:tailEnd/>
          </a:ln>
        </p:spPr>
        <p:txBody>
          <a:bodyPr vert="horz" wrap="square" lIns="91440" tIns="45720" rIns="91440" bIns="45720" numCol="1" anchor="t" anchorCtr="0" compatLnSpc="1">
            <a:prstTxWarp prst="textNoShape">
              <a:avLst/>
            </a:prstTxWarp>
            <a:noAutofit/>
          </a:bodyPr>
          <a:lstStyle/>
          <a:p>
            <a:pPr algn="ctr"/>
            <a:r>
              <a:rPr lang="it-IT" sz="4000" b="1" dirty="0">
                <a:solidFill>
                  <a:srgbClr val="0070C0"/>
                </a:solidFill>
              </a:rPr>
              <a:t>Rottamazione ruoli (TER) – Art. 3 D. L. 119/2018</a:t>
            </a:r>
          </a:p>
        </p:txBody>
      </p:sp>
      <p:sp>
        <p:nvSpPr>
          <p:cNvPr id="46083" name="Sottotitolo 2"/>
          <p:cNvSpPr>
            <a:spLocks noGrp="1"/>
          </p:cNvSpPr>
          <p:nvPr>
            <p:ph type="subTitle" idx="1"/>
          </p:nvPr>
        </p:nvSpPr>
        <p:spPr bwMode="auto">
          <a:xfrm>
            <a:off x="684213" y="1916113"/>
            <a:ext cx="7529512" cy="4094162"/>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66</a:t>
            </a:fld>
            <a:endParaRPr lang="it-IT"/>
          </a:p>
        </p:txBody>
      </p:sp>
      <p:graphicFrame>
        <p:nvGraphicFramePr>
          <p:cNvPr id="4" name="Tabella 3"/>
          <p:cNvGraphicFramePr>
            <a:graphicFrameLocks noGrp="1"/>
          </p:cNvGraphicFramePr>
          <p:nvPr/>
        </p:nvGraphicFramePr>
        <p:xfrm>
          <a:off x="684213" y="1916113"/>
          <a:ext cx="7416800" cy="4457701"/>
        </p:xfrm>
        <a:graphic>
          <a:graphicData uri="http://schemas.openxmlformats.org/drawingml/2006/table">
            <a:tbl>
              <a:tblPr firstRow="1" bandRow="1">
                <a:tableStyleId>{5C22544A-7EE6-4342-B048-85BDC9FD1C3A}</a:tableStyleId>
              </a:tblPr>
              <a:tblGrid>
                <a:gridCol w="2016217">
                  <a:extLst>
                    <a:ext uri="{9D8B030D-6E8A-4147-A177-3AD203B41FA5}">
                      <a16:colId xmlns:a16="http://schemas.microsoft.com/office/drawing/2014/main" val="20000"/>
                    </a:ext>
                  </a:extLst>
                </a:gridCol>
                <a:gridCol w="5400583">
                  <a:extLst>
                    <a:ext uri="{9D8B030D-6E8A-4147-A177-3AD203B41FA5}">
                      <a16:colId xmlns:a16="http://schemas.microsoft.com/office/drawing/2014/main" val="20001"/>
                    </a:ext>
                  </a:extLst>
                </a:gridCol>
              </a:tblGrid>
              <a:tr h="565781">
                <a:tc>
                  <a:txBody>
                    <a:bodyPr/>
                    <a:lstStyle/>
                    <a:p>
                      <a:r>
                        <a:rPr lang="it-IT" sz="1800" b="0" dirty="0"/>
                        <a:t>Debiti agevolati</a:t>
                      </a:r>
                    </a:p>
                  </a:txBody>
                  <a:tcPr/>
                </a:tc>
                <a:tc>
                  <a:txBody>
                    <a:bodyPr/>
                    <a:lstStyle/>
                    <a:p>
                      <a:r>
                        <a:rPr lang="it-IT" sz="1800" b="0" dirty="0"/>
                        <a:t>Carichi affidati alla riscossione dal 2000 al 2017</a:t>
                      </a:r>
                    </a:p>
                  </a:txBody>
                  <a:tcPr/>
                </a:tc>
                <a:extLst>
                  <a:ext uri="{0D108BD9-81ED-4DB2-BD59-A6C34878D82A}">
                    <a16:rowId xmlns:a16="http://schemas.microsoft.com/office/drawing/2014/main" val="10000"/>
                  </a:ext>
                </a:extLst>
              </a:tr>
              <a:tr h="640085">
                <a:tc>
                  <a:txBody>
                    <a:bodyPr/>
                    <a:lstStyle/>
                    <a:p>
                      <a:r>
                        <a:rPr lang="it-IT" sz="1800" dirty="0">
                          <a:solidFill>
                            <a:schemeClr val="bg1"/>
                          </a:solidFill>
                        </a:rPr>
                        <a:t>Si paga</a:t>
                      </a:r>
                    </a:p>
                  </a:txBody>
                  <a:tcPr>
                    <a:solidFill>
                      <a:schemeClr val="accent1"/>
                    </a:solidFill>
                  </a:tcPr>
                </a:tc>
                <a:tc>
                  <a:txBody>
                    <a:bodyPr/>
                    <a:lstStyle/>
                    <a:p>
                      <a:r>
                        <a:rPr lang="it-IT" sz="1800" dirty="0">
                          <a:solidFill>
                            <a:schemeClr val="bg1"/>
                          </a:solidFill>
                        </a:rPr>
                        <a:t>Capitale ed interessi affidati alla riscossione, aggi e spese di riscossione</a:t>
                      </a:r>
                    </a:p>
                  </a:txBody>
                  <a:tcPr>
                    <a:solidFill>
                      <a:schemeClr val="accent1"/>
                    </a:solidFill>
                  </a:tcPr>
                </a:tc>
                <a:extLst>
                  <a:ext uri="{0D108BD9-81ED-4DB2-BD59-A6C34878D82A}">
                    <a16:rowId xmlns:a16="http://schemas.microsoft.com/office/drawing/2014/main" val="10001"/>
                  </a:ext>
                </a:extLst>
              </a:tr>
              <a:tr h="565781">
                <a:tc>
                  <a:txBody>
                    <a:bodyPr/>
                    <a:lstStyle/>
                    <a:p>
                      <a:r>
                        <a:rPr lang="it-IT" sz="1800" dirty="0">
                          <a:solidFill>
                            <a:schemeClr val="bg1"/>
                          </a:solidFill>
                        </a:rPr>
                        <a:t>Stralcio</a:t>
                      </a:r>
                    </a:p>
                  </a:txBody>
                  <a:tcPr>
                    <a:solidFill>
                      <a:schemeClr val="accent1"/>
                    </a:solidFill>
                  </a:tcPr>
                </a:tc>
                <a:tc>
                  <a:txBody>
                    <a:bodyPr/>
                    <a:lstStyle/>
                    <a:p>
                      <a:r>
                        <a:rPr lang="it-IT" sz="1800" dirty="0">
                          <a:solidFill>
                            <a:schemeClr val="bg1"/>
                          </a:solidFill>
                        </a:rPr>
                        <a:t>Sanzioni ed interessi di mora</a:t>
                      </a:r>
                    </a:p>
                  </a:txBody>
                  <a:tcPr>
                    <a:solidFill>
                      <a:schemeClr val="accent1"/>
                    </a:solidFill>
                  </a:tcPr>
                </a:tc>
                <a:extLst>
                  <a:ext uri="{0D108BD9-81ED-4DB2-BD59-A6C34878D82A}">
                    <a16:rowId xmlns:a16="http://schemas.microsoft.com/office/drawing/2014/main" val="10002"/>
                  </a:ext>
                </a:extLst>
              </a:tr>
              <a:tr h="565781">
                <a:tc>
                  <a:txBody>
                    <a:bodyPr/>
                    <a:lstStyle/>
                    <a:p>
                      <a:r>
                        <a:rPr lang="it-IT" sz="1800" dirty="0">
                          <a:solidFill>
                            <a:schemeClr val="bg1"/>
                          </a:solidFill>
                        </a:rPr>
                        <a:t>Pagamento unico</a:t>
                      </a:r>
                    </a:p>
                  </a:txBody>
                  <a:tcPr>
                    <a:solidFill>
                      <a:schemeClr val="accent1"/>
                    </a:solidFill>
                  </a:tcPr>
                </a:tc>
                <a:tc>
                  <a:txBody>
                    <a:bodyPr/>
                    <a:lstStyle/>
                    <a:p>
                      <a:r>
                        <a:rPr lang="it-IT" sz="1800" dirty="0">
                          <a:solidFill>
                            <a:schemeClr val="bg1"/>
                          </a:solidFill>
                        </a:rPr>
                        <a:t>31 luglio 2019</a:t>
                      </a:r>
                    </a:p>
                  </a:txBody>
                  <a:tcPr>
                    <a:solidFill>
                      <a:schemeClr val="accent1"/>
                    </a:solidFill>
                  </a:tcPr>
                </a:tc>
                <a:extLst>
                  <a:ext uri="{0D108BD9-81ED-4DB2-BD59-A6C34878D82A}">
                    <a16:rowId xmlns:a16="http://schemas.microsoft.com/office/drawing/2014/main" val="10003"/>
                  </a:ext>
                </a:extLst>
              </a:tr>
              <a:tr h="914407">
                <a:tc>
                  <a:txBody>
                    <a:bodyPr/>
                    <a:lstStyle/>
                    <a:p>
                      <a:r>
                        <a:rPr lang="it-IT" sz="1800" dirty="0">
                          <a:solidFill>
                            <a:schemeClr val="bg1"/>
                          </a:solidFill>
                        </a:rPr>
                        <a:t>Rateizzazione</a:t>
                      </a:r>
                    </a:p>
                  </a:txBody>
                  <a:tcPr>
                    <a:solidFill>
                      <a:schemeClr val="accent1"/>
                    </a:solidFill>
                  </a:tcPr>
                </a:tc>
                <a:tc>
                  <a:txBody>
                    <a:bodyPr/>
                    <a:lstStyle/>
                    <a:p>
                      <a:r>
                        <a:rPr lang="it-IT" sz="1800" dirty="0">
                          <a:solidFill>
                            <a:schemeClr val="bg1"/>
                          </a:solidFill>
                        </a:rPr>
                        <a:t>18 rate </a:t>
                      </a:r>
                      <a:r>
                        <a:rPr lang="it-IT" sz="1800" dirty="0" err="1">
                          <a:solidFill>
                            <a:schemeClr val="bg1"/>
                          </a:solidFill>
                        </a:rPr>
                        <a:t>max</a:t>
                      </a:r>
                      <a:r>
                        <a:rPr lang="it-IT" sz="1800" dirty="0">
                          <a:solidFill>
                            <a:schemeClr val="bg1"/>
                          </a:solidFill>
                        </a:rPr>
                        <a:t> di cui il 10% il 31 luglio ed il 30 novembre 2019;</a:t>
                      </a:r>
                      <a:r>
                        <a:rPr lang="it-IT" sz="1800" baseline="0" dirty="0">
                          <a:solidFill>
                            <a:schemeClr val="bg1"/>
                          </a:solidFill>
                        </a:rPr>
                        <a:t> il resto a partire dal 2020 (2021, 2022, 2023) il 28.2, 31.5, 31.7 e 31.11</a:t>
                      </a:r>
                      <a:endParaRPr lang="it-IT" sz="1800" dirty="0">
                        <a:solidFill>
                          <a:schemeClr val="bg1"/>
                        </a:solidFill>
                      </a:endParaRPr>
                    </a:p>
                  </a:txBody>
                  <a:tcPr>
                    <a:solidFill>
                      <a:schemeClr val="accent1"/>
                    </a:solidFill>
                  </a:tcPr>
                </a:tc>
                <a:extLst>
                  <a:ext uri="{0D108BD9-81ED-4DB2-BD59-A6C34878D82A}">
                    <a16:rowId xmlns:a16="http://schemas.microsoft.com/office/drawing/2014/main" val="10004"/>
                  </a:ext>
                </a:extLst>
              </a:tr>
              <a:tr h="565781">
                <a:tc>
                  <a:txBody>
                    <a:bodyPr/>
                    <a:lstStyle/>
                    <a:p>
                      <a:r>
                        <a:rPr lang="it-IT" sz="1800" dirty="0">
                          <a:solidFill>
                            <a:schemeClr val="bg1"/>
                          </a:solidFill>
                        </a:rPr>
                        <a:t>Comunicazioni</a:t>
                      </a:r>
                    </a:p>
                  </a:txBody>
                  <a:tcPr>
                    <a:solidFill>
                      <a:schemeClr val="accent1"/>
                    </a:solidFill>
                  </a:tcPr>
                </a:tc>
                <a:tc>
                  <a:txBody>
                    <a:bodyPr/>
                    <a:lstStyle/>
                    <a:p>
                      <a:r>
                        <a:rPr lang="it-IT" sz="1800" dirty="0">
                          <a:solidFill>
                            <a:schemeClr val="bg1"/>
                          </a:solidFill>
                        </a:rPr>
                        <a:t>La riscossione comunica il debito</a:t>
                      </a:r>
                    </a:p>
                  </a:txBody>
                  <a:tcPr>
                    <a:solidFill>
                      <a:schemeClr val="accent1"/>
                    </a:solidFill>
                  </a:tcPr>
                </a:tc>
                <a:extLst>
                  <a:ext uri="{0D108BD9-81ED-4DB2-BD59-A6C34878D82A}">
                    <a16:rowId xmlns:a16="http://schemas.microsoft.com/office/drawing/2014/main" val="10005"/>
                  </a:ext>
                </a:extLst>
              </a:tr>
              <a:tr h="640085">
                <a:tc>
                  <a:txBody>
                    <a:bodyPr/>
                    <a:lstStyle/>
                    <a:p>
                      <a:r>
                        <a:rPr lang="it-IT" sz="1800" dirty="0">
                          <a:solidFill>
                            <a:schemeClr val="bg1"/>
                          </a:solidFill>
                        </a:rPr>
                        <a:t>MOD. DA - 2018</a:t>
                      </a:r>
                    </a:p>
                  </a:txBody>
                  <a:tcPr>
                    <a:solidFill>
                      <a:schemeClr val="accent1"/>
                    </a:solidFill>
                  </a:tcPr>
                </a:tc>
                <a:tc>
                  <a:txBody>
                    <a:bodyPr/>
                    <a:lstStyle/>
                    <a:p>
                      <a:r>
                        <a:rPr lang="it-IT" sz="1800" dirty="0">
                          <a:solidFill>
                            <a:schemeClr val="bg1"/>
                          </a:solidFill>
                        </a:rPr>
                        <a:t>Entro il 30.4.2019</a:t>
                      </a:r>
                      <a:r>
                        <a:rPr lang="it-IT" sz="1800" baseline="0" dirty="0">
                          <a:solidFill>
                            <a:schemeClr val="bg1"/>
                          </a:solidFill>
                        </a:rPr>
                        <a:t> si comunica l’adesione con risposta entro il 30.6.2019</a:t>
                      </a:r>
                      <a:endParaRPr lang="it-IT" sz="1800" dirty="0">
                        <a:solidFill>
                          <a:schemeClr val="bg1"/>
                        </a:solidFill>
                      </a:endParaRPr>
                    </a:p>
                  </a:txBody>
                  <a:tcPr>
                    <a:solidFill>
                      <a:schemeClr val="accent1"/>
                    </a:solidFill>
                  </a:tcPr>
                </a:tc>
                <a:extLst>
                  <a:ext uri="{0D108BD9-81ED-4DB2-BD59-A6C34878D82A}">
                    <a16:rowId xmlns:a16="http://schemas.microsoft.com/office/drawing/2014/main" val="10006"/>
                  </a:ext>
                </a:extLst>
              </a:tr>
            </a:tbl>
          </a:graphicData>
        </a:graphic>
      </p:graphicFrame>
      <p:pic>
        <p:nvPicPr>
          <p:cNvPr id="6" name="Immagine 5" descr="Risultati immagini per ordine commercialisti salerno">
            <a:extLst>
              <a:ext uri="{FF2B5EF4-FFF2-40B4-BE49-F238E27FC236}">
                <a16:creationId xmlns:a16="http://schemas.microsoft.com/office/drawing/2014/main" id="{DF71E097-ACF1-456C-90FC-B3EFB9B04EB4}"/>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2734745596"/>
      </p:ext>
    </p:extLst>
  </p:cSld>
  <p:clrMapOvr>
    <a:masterClrMapping/>
  </p:clrMapOvr>
  <p:transition>
    <p:wipe dir="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olo 1"/>
          <p:cNvSpPr>
            <a:spLocks noGrp="1"/>
          </p:cNvSpPr>
          <p:nvPr>
            <p:ph type="ctrTitle"/>
          </p:nvPr>
        </p:nvSpPr>
        <p:spPr bwMode="auto">
          <a:xfrm>
            <a:off x="357188" y="908720"/>
            <a:ext cx="7772400" cy="1008111"/>
          </a:xfrm>
          <a:noFill/>
          <a:ln>
            <a:miter lim="800000"/>
            <a:headEnd/>
            <a:tailEnd/>
          </a:ln>
        </p:spPr>
        <p:txBody>
          <a:bodyPr vert="horz" wrap="square" lIns="91440" tIns="45720" rIns="91440" bIns="45720" numCol="1" anchor="t" anchorCtr="0" compatLnSpc="1">
            <a:prstTxWarp prst="textNoShape">
              <a:avLst/>
            </a:prstTxWarp>
            <a:noAutofit/>
          </a:bodyPr>
          <a:lstStyle/>
          <a:p>
            <a:pPr algn="ctr"/>
            <a:r>
              <a:rPr lang="it-IT" sz="4000" b="1" dirty="0">
                <a:solidFill>
                  <a:srgbClr val="0070C0"/>
                </a:solidFill>
              </a:rPr>
              <a:t>Rottamazione ruoli (TER) – Art. 3 D. L. 119/2018</a:t>
            </a:r>
          </a:p>
        </p:txBody>
      </p:sp>
      <p:sp>
        <p:nvSpPr>
          <p:cNvPr id="47107" name="Sottotitolo 2"/>
          <p:cNvSpPr>
            <a:spLocks noGrp="1"/>
          </p:cNvSpPr>
          <p:nvPr>
            <p:ph type="subTitle" idx="1"/>
          </p:nvPr>
        </p:nvSpPr>
        <p:spPr bwMode="auto">
          <a:xfrm>
            <a:off x="642938" y="2071688"/>
            <a:ext cx="7242175" cy="4452937"/>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67</a:t>
            </a:fld>
            <a:endParaRPr lang="it-IT"/>
          </a:p>
        </p:txBody>
      </p:sp>
      <p:graphicFrame>
        <p:nvGraphicFramePr>
          <p:cNvPr id="4" name="Tabella 3"/>
          <p:cNvGraphicFramePr>
            <a:graphicFrameLocks noGrp="1"/>
          </p:cNvGraphicFramePr>
          <p:nvPr/>
        </p:nvGraphicFramePr>
        <p:xfrm>
          <a:off x="684213" y="1988839"/>
          <a:ext cx="7200900" cy="4463778"/>
        </p:xfrm>
        <a:graphic>
          <a:graphicData uri="http://schemas.openxmlformats.org/drawingml/2006/table">
            <a:tbl>
              <a:tblPr firstRow="1" bandRow="1">
                <a:tableStyleId>{5C22544A-7EE6-4342-B048-85BDC9FD1C3A}</a:tableStyleId>
              </a:tblPr>
              <a:tblGrid>
                <a:gridCol w="1872234">
                  <a:extLst>
                    <a:ext uri="{9D8B030D-6E8A-4147-A177-3AD203B41FA5}">
                      <a16:colId xmlns:a16="http://schemas.microsoft.com/office/drawing/2014/main" val="20000"/>
                    </a:ext>
                  </a:extLst>
                </a:gridCol>
                <a:gridCol w="5328666">
                  <a:extLst>
                    <a:ext uri="{9D8B030D-6E8A-4147-A177-3AD203B41FA5}">
                      <a16:colId xmlns:a16="http://schemas.microsoft.com/office/drawing/2014/main" val="20001"/>
                    </a:ext>
                  </a:extLst>
                </a:gridCol>
              </a:tblGrid>
              <a:tr h="743930">
                <a:tc>
                  <a:txBody>
                    <a:bodyPr/>
                    <a:lstStyle/>
                    <a:p>
                      <a:r>
                        <a:rPr lang="it-IT" sz="1600" b="0" dirty="0">
                          <a:solidFill>
                            <a:schemeClr val="bg1"/>
                          </a:solidFill>
                        </a:rPr>
                        <a:t>Pendenza di giudizi</a:t>
                      </a:r>
                    </a:p>
                  </a:txBody>
                  <a:tcPr marL="91441" marR="91441" marT="45707" marB="45707"/>
                </a:tc>
                <a:tc>
                  <a:txBody>
                    <a:bodyPr/>
                    <a:lstStyle/>
                    <a:p>
                      <a:pPr algn="just"/>
                      <a:r>
                        <a:rPr lang="it-IT" sz="1600" b="0" dirty="0">
                          <a:solidFill>
                            <a:schemeClr val="bg1"/>
                          </a:solidFill>
                        </a:rPr>
                        <a:t>Indicati nel modello DA – 2018, con impegno a rinunciare</a:t>
                      </a:r>
                      <a:r>
                        <a:rPr lang="it-IT" sz="1600" b="0" baseline="0" dirty="0">
                          <a:solidFill>
                            <a:schemeClr val="bg1"/>
                          </a:solidFill>
                        </a:rPr>
                        <a:t> agli stessi. Sospensione dei giudizi in corso</a:t>
                      </a:r>
                      <a:endParaRPr lang="it-IT" sz="1600" b="0" dirty="0">
                        <a:solidFill>
                          <a:schemeClr val="bg1"/>
                        </a:solidFill>
                      </a:endParaRPr>
                    </a:p>
                  </a:txBody>
                  <a:tcPr marL="91441" marR="91441" marT="45707" marB="45707"/>
                </a:tc>
                <a:extLst>
                  <a:ext uri="{0D108BD9-81ED-4DB2-BD59-A6C34878D82A}">
                    <a16:rowId xmlns:a16="http://schemas.microsoft.com/office/drawing/2014/main" val="10000"/>
                  </a:ext>
                </a:extLst>
              </a:tr>
              <a:tr h="880741">
                <a:tc>
                  <a:txBody>
                    <a:bodyPr/>
                    <a:lstStyle/>
                    <a:p>
                      <a:r>
                        <a:rPr lang="it-IT" sz="1600" dirty="0">
                          <a:solidFill>
                            <a:schemeClr val="bg1"/>
                          </a:solidFill>
                        </a:rPr>
                        <a:t>Versamenti eseguiti</a:t>
                      </a:r>
                    </a:p>
                  </a:txBody>
                  <a:tcPr marL="91441" marR="91441" marT="45707" marB="45707">
                    <a:solidFill>
                      <a:schemeClr val="accent1"/>
                    </a:solidFill>
                  </a:tcPr>
                </a:tc>
                <a:tc>
                  <a:txBody>
                    <a:bodyPr/>
                    <a:lstStyle/>
                    <a:p>
                      <a:pPr algn="just"/>
                      <a:r>
                        <a:rPr lang="it-IT" sz="1600" dirty="0">
                          <a:solidFill>
                            <a:schemeClr val="bg1"/>
                          </a:solidFill>
                        </a:rPr>
                        <a:t>Vengono presi in considerazione solo quelli che sono oggetto di rottamazione. Gli altri sono definitivamente acquisiti e non rimborsabili</a:t>
                      </a:r>
                    </a:p>
                  </a:txBody>
                  <a:tcPr marL="91441" marR="91441" marT="45707" marB="45707">
                    <a:solidFill>
                      <a:schemeClr val="accent1"/>
                    </a:solidFill>
                  </a:tcPr>
                </a:tc>
                <a:extLst>
                  <a:ext uri="{0D108BD9-81ED-4DB2-BD59-A6C34878D82A}">
                    <a16:rowId xmlns:a16="http://schemas.microsoft.com/office/drawing/2014/main" val="10001"/>
                  </a:ext>
                </a:extLst>
              </a:tr>
              <a:tr h="816657">
                <a:tc>
                  <a:txBody>
                    <a:bodyPr/>
                    <a:lstStyle/>
                    <a:p>
                      <a:r>
                        <a:rPr lang="it-IT" sz="1600" dirty="0">
                          <a:solidFill>
                            <a:schemeClr val="bg1"/>
                          </a:solidFill>
                        </a:rPr>
                        <a:t>Sospensione</a:t>
                      </a:r>
                    </a:p>
                  </a:txBody>
                  <a:tcPr marL="91441" marR="91441" marT="45707" marB="45707">
                    <a:solidFill>
                      <a:schemeClr val="accent1"/>
                    </a:solidFill>
                  </a:tcPr>
                </a:tc>
                <a:tc>
                  <a:txBody>
                    <a:bodyPr/>
                    <a:lstStyle/>
                    <a:p>
                      <a:pPr algn="just"/>
                      <a:r>
                        <a:rPr lang="it-IT" sz="1600" dirty="0">
                          <a:solidFill>
                            <a:schemeClr val="bg1"/>
                          </a:solidFill>
                        </a:rPr>
                        <a:t>Con la dichiarazione (</a:t>
                      </a:r>
                      <a:r>
                        <a:rPr lang="it-IT" sz="1600" dirty="0" err="1">
                          <a:solidFill>
                            <a:schemeClr val="bg1"/>
                          </a:solidFill>
                        </a:rPr>
                        <a:t>mod</a:t>
                      </a:r>
                      <a:r>
                        <a:rPr lang="it-IT" sz="1600" dirty="0">
                          <a:solidFill>
                            <a:schemeClr val="bg1"/>
                          </a:solidFill>
                        </a:rPr>
                        <a:t>. DA – 2018) sono sospesi i termini di prescrizione e decadenza e gli obblighi di pagamento</a:t>
                      </a:r>
                    </a:p>
                  </a:txBody>
                  <a:tcPr marL="91441" marR="91441" marT="45707" marB="45707">
                    <a:solidFill>
                      <a:schemeClr val="accent1"/>
                    </a:solidFill>
                  </a:tcPr>
                </a:tc>
                <a:extLst>
                  <a:ext uri="{0D108BD9-81ED-4DB2-BD59-A6C34878D82A}">
                    <a16:rowId xmlns:a16="http://schemas.microsoft.com/office/drawing/2014/main" val="10002"/>
                  </a:ext>
                </a:extLst>
              </a:tr>
              <a:tr h="880741">
                <a:tc>
                  <a:txBody>
                    <a:bodyPr/>
                    <a:lstStyle/>
                    <a:p>
                      <a:r>
                        <a:rPr lang="it-IT" sz="1600" dirty="0">
                          <a:solidFill>
                            <a:schemeClr val="bg1"/>
                          </a:solidFill>
                        </a:rPr>
                        <a:t>Interruzione pagamenti</a:t>
                      </a:r>
                    </a:p>
                  </a:txBody>
                  <a:tcPr marL="91441" marR="91441" marT="45707" marB="45707">
                    <a:solidFill>
                      <a:schemeClr val="accent1"/>
                    </a:solidFill>
                  </a:tcPr>
                </a:tc>
                <a:tc>
                  <a:txBody>
                    <a:bodyPr/>
                    <a:lstStyle/>
                    <a:p>
                      <a:pPr algn="just"/>
                      <a:r>
                        <a:rPr lang="it-IT" sz="1600" dirty="0">
                          <a:solidFill>
                            <a:schemeClr val="bg1"/>
                          </a:solidFill>
                        </a:rPr>
                        <a:t>La rottamazione decade e riprendono gli ordinari termini. Il debito non può essere rateizzato ed i pagamenti diventano acconti</a:t>
                      </a:r>
                    </a:p>
                  </a:txBody>
                  <a:tcPr marL="91441" marR="91441" marT="45707" marB="45707">
                    <a:solidFill>
                      <a:schemeClr val="accent1"/>
                    </a:solidFill>
                  </a:tcPr>
                </a:tc>
                <a:extLst>
                  <a:ext uri="{0D108BD9-81ED-4DB2-BD59-A6C34878D82A}">
                    <a16:rowId xmlns:a16="http://schemas.microsoft.com/office/drawing/2014/main" val="10003"/>
                  </a:ext>
                </a:extLst>
              </a:tr>
              <a:tr h="1141709">
                <a:tc>
                  <a:txBody>
                    <a:bodyPr/>
                    <a:lstStyle/>
                    <a:p>
                      <a:r>
                        <a:rPr lang="it-IT" sz="1600" dirty="0">
                          <a:solidFill>
                            <a:schemeClr val="bg1"/>
                          </a:solidFill>
                        </a:rPr>
                        <a:t>Precedenti rottamazioni</a:t>
                      </a:r>
                    </a:p>
                  </a:txBody>
                  <a:tcPr marL="91441" marR="91441" marT="45707" marB="45707">
                    <a:solidFill>
                      <a:schemeClr val="accent1"/>
                    </a:solidFill>
                  </a:tcPr>
                </a:tc>
                <a:tc>
                  <a:txBody>
                    <a:bodyPr/>
                    <a:lstStyle/>
                    <a:p>
                      <a:pPr algn="just"/>
                      <a:r>
                        <a:rPr lang="it-IT" sz="1600" dirty="0">
                          <a:solidFill>
                            <a:schemeClr val="bg1"/>
                          </a:solidFill>
                        </a:rPr>
                        <a:t>Rottamazione L. 193/2016: i decaduti rientrano nella ter</a:t>
                      </a:r>
                    </a:p>
                    <a:p>
                      <a:pPr algn="just"/>
                      <a:r>
                        <a:rPr lang="it-IT" sz="1600" dirty="0">
                          <a:solidFill>
                            <a:schemeClr val="bg1"/>
                          </a:solidFill>
                        </a:rPr>
                        <a:t>Rottamazione bis (L. 148/2017): se hanno pagato entro il 7 dicembre le rate di luglio, settembre ed ottobre rientrano nella ter</a:t>
                      </a:r>
                    </a:p>
                  </a:txBody>
                  <a:tcPr marL="91441" marR="91441" marT="45707" marB="45707">
                    <a:solidFill>
                      <a:schemeClr val="accent1"/>
                    </a:solidFill>
                  </a:tcPr>
                </a:tc>
                <a:extLst>
                  <a:ext uri="{0D108BD9-81ED-4DB2-BD59-A6C34878D82A}">
                    <a16:rowId xmlns:a16="http://schemas.microsoft.com/office/drawing/2014/main" val="10004"/>
                  </a:ext>
                </a:extLst>
              </a:tr>
            </a:tbl>
          </a:graphicData>
        </a:graphic>
      </p:graphicFrame>
      <p:pic>
        <p:nvPicPr>
          <p:cNvPr id="6" name="Immagine 5" descr="Risultati immagini per ordine commercialisti salerno">
            <a:extLst>
              <a:ext uri="{FF2B5EF4-FFF2-40B4-BE49-F238E27FC236}">
                <a16:creationId xmlns:a16="http://schemas.microsoft.com/office/drawing/2014/main" id="{32013E65-8986-4AAD-9AC2-C62A8A875600}"/>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292668530"/>
      </p:ext>
    </p:extLst>
  </p:cSld>
  <p:clrMapOvr>
    <a:masterClrMapping/>
  </p:clrMapOvr>
  <p:transition>
    <p:wipe dir="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olo 1"/>
          <p:cNvSpPr>
            <a:spLocks noGrp="1"/>
          </p:cNvSpPr>
          <p:nvPr>
            <p:ph type="ctrTitle"/>
          </p:nvPr>
        </p:nvSpPr>
        <p:spPr bwMode="auto">
          <a:xfrm>
            <a:off x="357188" y="548681"/>
            <a:ext cx="7772400" cy="1135658"/>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sz="5000" b="1" dirty="0">
                <a:solidFill>
                  <a:srgbClr val="0070C0"/>
                </a:solidFill>
              </a:rPr>
              <a:t>Rottamazione ruoli (TER) – Art. 3 D. L. 119/2018</a:t>
            </a:r>
          </a:p>
        </p:txBody>
      </p:sp>
      <p:sp>
        <p:nvSpPr>
          <p:cNvPr id="48131" name="Sottotitolo 2"/>
          <p:cNvSpPr>
            <a:spLocks noGrp="1"/>
          </p:cNvSpPr>
          <p:nvPr>
            <p:ph type="subTitle" idx="1"/>
          </p:nvPr>
        </p:nvSpPr>
        <p:spPr bwMode="auto">
          <a:xfrm>
            <a:off x="642938" y="2071688"/>
            <a:ext cx="7458075" cy="4310062"/>
          </a:xfrm>
          <a:noFill/>
          <a:ln>
            <a:miter lim="800000"/>
            <a:headEnd/>
            <a:tailEnd/>
          </a:ln>
        </p:spPr>
        <p:txBody>
          <a:bodyPr vert="horz" wrap="square" lIns="91440" tIns="45720" rIns="91440" bIns="45720" numCol="1" anchor="t" anchorCtr="0" compatLnSpc="1">
            <a:prstTxWarp prst="textNoShape">
              <a:avLst/>
            </a:prstTxWarp>
          </a:bodyPr>
          <a:lstStyle/>
          <a:p>
            <a:endParaRPr lang="it-IT" dirty="0"/>
          </a:p>
        </p:txBody>
      </p:sp>
      <p:sp>
        <p:nvSpPr>
          <p:cNvPr id="5" name="Segnaposto numero diapositiva 4"/>
          <p:cNvSpPr>
            <a:spLocks noGrp="1"/>
          </p:cNvSpPr>
          <p:nvPr>
            <p:ph type="sldNum" sz="quarter" idx="12"/>
          </p:nvPr>
        </p:nvSpPr>
        <p:spPr/>
        <p:txBody>
          <a:bodyPr/>
          <a:lstStyle/>
          <a:p>
            <a:fld id="{A6751A3D-E928-4BDE-AA00-E17DCB52BF79}" type="slidenum">
              <a:rPr lang="it-IT" smtClean="0"/>
              <a:pPr/>
              <a:t>68</a:t>
            </a:fld>
            <a:endParaRPr lang="it-IT"/>
          </a:p>
        </p:txBody>
      </p:sp>
      <p:graphicFrame>
        <p:nvGraphicFramePr>
          <p:cNvPr id="4" name="Tabella 3"/>
          <p:cNvGraphicFramePr>
            <a:graphicFrameLocks noGrp="1"/>
          </p:cNvGraphicFramePr>
          <p:nvPr>
            <p:extLst>
              <p:ext uri="{D42A27DB-BD31-4B8C-83A1-F6EECF244321}">
                <p14:modId xmlns:p14="http://schemas.microsoft.com/office/powerpoint/2010/main" val="3876785858"/>
              </p:ext>
            </p:extLst>
          </p:nvPr>
        </p:nvGraphicFramePr>
        <p:xfrm>
          <a:off x="684213" y="2071688"/>
          <a:ext cx="7343775" cy="4094162"/>
        </p:xfrm>
        <a:graphic>
          <a:graphicData uri="http://schemas.openxmlformats.org/drawingml/2006/table">
            <a:tbl>
              <a:tblPr firstRow="1" bandRow="1">
                <a:tableStyleId>{5C22544A-7EE6-4342-B048-85BDC9FD1C3A}</a:tableStyleId>
              </a:tblPr>
              <a:tblGrid>
                <a:gridCol w="2087936">
                  <a:extLst>
                    <a:ext uri="{9D8B030D-6E8A-4147-A177-3AD203B41FA5}">
                      <a16:colId xmlns:a16="http://schemas.microsoft.com/office/drawing/2014/main" val="20000"/>
                    </a:ext>
                  </a:extLst>
                </a:gridCol>
                <a:gridCol w="5255839">
                  <a:extLst>
                    <a:ext uri="{9D8B030D-6E8A-4147-A177-3AD203B41FA5}">
                      <a16:colId xmlns:a16="http://schemas.microsoft.com/office/drawing/2014/main" val="20001"/>
                    </a:ext>
                  </a:extLst>
                </a:gridCol>
              </a:tblGrid>
              <a:tr h="2047081">
                <a:tc>
                  <a:txBody>
                    <a:bodyPr/>
                    <a:lstStyle/>
                    <a:p>
                      <a:r>
                        <a:rPr lang="it-IT" sz="1800" b="0" dirty="0">
                          <a:solidFill>
                            <a:schemeClr val="bg1"/>
                          </a:solidFill>
                        </a:rPr>
                        <a:t>Procedure esecutive</a:t>
                      </a:r>
                    </a:p>
                  </a:txBody>
                  <a:tcPr marL="91427" marR="91427" marT="45718" marB="45718"/>
                </a:tc>
                <a:tc>
                  <a:txBody>
                    <a:bodyPr/>
                    <a:lstStyle/>
                    <a:p>
                      <a:pPr algn="just"/>
                      <a:r>
                        <a:rPr lang="it-IT" sz="1800" b="0" dirty="0">
                          <a:solidFill>
                            <a:schemeClr val="bg1"/>
                          </a:solidFill>
                        </a:rPr>
                        <a:t>Dalla presentazione del </a:t>
                      </a:r>
                      <a:r>
                        <a:rPr lang="it-IT" sz="1800" b="0" dirty="0" err="1">
                          <a:solidFill>
                            <a:schemeClr val="bg1"/>
                          </a:solidFill>
                        </a:rPr>
                        <a:t>mod</a:t>
                      </a:r>
                      <a:r>
                        <a:rPr lang="it-IT" sz="1800" b="0" dirty="0">
                          <a:solidFill>
                            <a:schemeClr val="bg1"/>
                          </a:solidFill>
                        </a:rPr>
                        <a:t>. DA – 2018 non è possibile iscrivere fermi amministrativi o ipoteche</a:t>
                      </a:r>
                      <a:r>
                        <a:rPr lang="it-IT" sz="1800" b="0" baseline="0" dirty="0">
                          <a:solidFill>
                            <a:schemeClr val="bg1"/>
                          </a:solidFill>
                        </a:rPr>
                        <a:t> e si bloccano le procedure esecutive avviate.</a:t>
                      </a:r>
                    </a:p>
                    <a:p>
                      <a:r>
                        <a:rPr lang="it-IT" sz="1800" b="0" baseline="0" dirty="0">
                          <a:solidFill>
                            <a:schemeClr val="bg1"/>
                          </a:solidFill>
                        </a:rPr>
                        <a:t>Col pagamento della prima rata si ottiene l’estinzione delle procedure esecutive iniziate prima dell’adesione alla definizione.</a:t>
                      </a:r>
                      <a:endParaRPr lang="it-IT" sz="1800" b="0" dirty="0">
                        <a:solidFill>
                          <a:schemeClr val="bg1"/>
                        </a:solidFill>
                      </a:endParaRPr>
                    </a:p>
                  </a:txBody>
                  <a:tcPr marL="91427" marR="91427" marT="45718" marB="45718"/>
                </a:tc>
                <a:extLst>
                  <a:ext uri="{0D108BD9-81ED-4DB2-BD59-A6C34878D82A}">
                    <a16:rowId xmlns:a16="http://schemas.microsoft.com/office/drawing/2014/main" val="10000"/>
                  </a:ext>
                </a:extLst>
              </a:tr>
              <a:tr h="2047081">
                <a:tc>
                  <a:txBody>
                    <a:bodyPr/>
                    <a:lstStyle/>
                    <a:p>
                      <a:r>
                        <a:rPr lang="it-IT" sz="1800" dirty="0">
                          <a:solidFill>
                            <a:schemeClr val="bg1"/>
                          </a:solidFill>
                        </a:rPr>
                        <a:t>Cancellazione della qualifica di «inadempiente»</a:t>
                      </a:r>
                    </a:p>
                  </a:txBody>
                  <a:tcPr marL="91427" marR="91427" marT="45718" marB="45718">
                    <a:solidFill>
                      <a:schemeClr val="accent1"/>
                    </a:solidFill>
                  </a:tcPr>
                </a:tc>
                <a:tc>
                  <a:txBody>
                    <a:bodyPr/>
                    <a:lstStyle/>
                    <a:p>
                      <a:pPr algn="just"/>
                      <a:r>
                        <a:rPr lang="it-IT" sz="1800" dirty="0">
                          <a:solidFill>
                            <a:schemeClr val="bg1"/>
                          </a:solidFill>
                        </a:rPr>
                        <a:t>Alla presentazione dell’istanza:</a:t>
                      </a:r>
                    </a:p>
                    <a:p>
                      <a:pPr algn="just"/>
                      <a:r>
                        <a:rPr lang="it-IT" sz="1800" dirty="0">
                          <a:solidFill>
                            <a:schemeClr val="bg1"/>
                          </a:solidFill>
                        </a:rPr>
                        <a:t>Erogazione rimborsi senza attivazione della procedura di compensazione (art. 28-ter DPR 602/73);</a:t>
                      </a:r>
                    </a:p>
                    <a:p>
                      <a:pPr algn="just"/>
                      <a:r>
                        <a:rPr lang="it-IT" sz="1800" dirty="0">
                          <a:solidFill>
                            <a:schemeClr val="bg1"/>
                          </a:solidFill>
                        </a:rPr>
                        <a:t>Riscossione</a:t>
                      </a:r>
                      <a:r>
                        <a:rPr lang="it-IT" sz="1800" baseline="0" dirty="0">
                          <a:solidFill>
                            <a:schemeClr val="bg1"/>
                          </a:solidFill>
                        </a:rPr>
                        <a:t> crediti P. A. (art. 48-bis DPR 602/1973);</a:t>
                      </a:r>
                    </a:p>
                    <a:p>
                      <a:pPr algn="just"/>
                      <a:r>
                        <a:rPr lang="it-IT" sz="1800" dirty="0">
                          <a:solidFill>
                            <a:schemeClr val="bg1"/>
                          </a:solidFill>
                        </a:rPr>
                        <a:t>Rilascio del DURC e della regolarità fiscale;</a:t>
                      </a:r>
                    </a:p>
                    <a:p>
                      <a:pPr algn="just"/>
                      <a:r>
                        <a:rPr lang="it-IT" sz="1800" dirty="0">
                          <a:solidFill>
                            <a:schemeClr val="bg1"/>
                          </a:solidFill>
                        </a:rPr>
                        <a:t>Non possono essere sospesi i rimborsi</a:t>
                      </a:r>
                    </a:p>
                  </a:txBody>
                  <a:tcPr marL="91427" marR="91427" marT="45718" marB="45718">
                    <a:solidFill>
                      <a:schemeClr val="accent1"/>
                    </a:solidFill>
                  </a:tcPr>
                </a:tc>
                <a:extLst>
                  <a:ext uri="{0D108BD9-81ED-4DB2-BD59-A6C34878D82A}">
                    <a16:rowId xmlns:a16="http://schemas.microsoft.com/office/drawing/2014/main" val="10001"/>
                  </a:ext>
                </a:extLst>
              </a:tr>
            </a:tbl>
          </a:graphicData>
        </a:graphic>
      </p:graphicFrame>
      <p:pic>
        <p:nvPicPr>
          <p:cNvPr id="6" name="Immagine 5" descr="Risultati immagini per ordine commercialisti salerno">
            <a:extLst>
              <a:ext uri="{FF2B5EF4-FFF2-40B4-BE49-F238E27FC236}">
                <a16:creationId xmlns:a16="http://schemas.microsoft.com/office/drawing/2014/main" id="{6B347EA9-EA1B-4061-95BA-46EFE4BB72C8}"/>
              </a:ext>
            </a:extLst>
          </p:cNvPr>
          <p:cNvPicPr/>
          <p:nvPr/>
        </p:nvPicPr>
        <p:blipFill>
          <a:blip r:embed="rId2" cstate="print"/>
          <a:srcRect/>
          <a:stretch>
            <a:fillRect/>
          </a:stretch>
        </p:blipFill>
        <p:spPr bwMode="auto">
          <a:xfrm>
            <a:off x="179512" y="105239"/>
            <a:ext cx="2736800" cy="586911"/>
          </a:xfrm>
          <a:prstGeom prst="rect">
            <a:avLst/>
          </a:prstGeom>
          <a:noFill/>
          <a:ln w="9525">
            <a:noFill/>
            <a:miter lim="800000"/>
            <a:headEnd/>
            <a:tailEnd/>
          </a:ln>
        </p:spPr>
      </p:pic>
    </p:spTree>
    <p:extLst>
      <p:ext uri="{BB962C8B-B14F-4D97-AF65-F5344CB8AC3E}">
        <p14:creationId xmlns:p14="http://schemas.microsoft.com/office/powerpoint/2010/main" val="1475176377"/>
      </p:ext>
    </p:extLst>
  </p:cSld>
  <p:clrMapOvr>
    <a:masterClrMapping/>
  </p:clrMapOvr>
  <p:transition>
    <p:wipe dir="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olo 1"/>
          <p:cNvSpPr>
            <a:spLocks noGrp="1"/>
          </p:cNvSpPr>
          <p:nvPr>
            <p:ph type="ctrTitle"/>
          </p:nvPr>
        </p:nvSpPr>
        <p:spPr bwMode="auto">
          <a:xfrm>
            <a:off x="357188" y="764705"/>
            <a:ext cx="7772400" cy="919634"/>
          </a:xfrm>
          <a:noFill/>
          <a:ln>
            <a:miter lim="800000"/>
            <a:headEnd/>
            <a:tailEnd/>
          </a:ln>
        </p:spPr>
        <p:txBody>
          <a:bodyPr vert="horz" wrap="square" lIns="91440" tIns="45720" rIns="91440" bIns="45720" numCol="1" anchor="t" anchorCtr="0" compatLnSpc="1">
            <a:prstTxWarp prst="textNoShape">
              <a:avLst/>
            </a:prstTxWarp>
            <a:noAutofit/>
          </a:bodyPr>
          <a:lstStyle/>
          <a:p>
            <a:pPr algn="ctr"/>
            <a:r>
              <a:rPr lang="it-IT" sz="4000" b="1" dirty="0">
                <a:solidFill>
                  <a:srgbClr val="0070C0"/>
                </a:solidFill>
              </a:rPr>
              <a:t>Stralcio mini cartelle – Art. 4 D. L. 119/2018</a:t>
            </a:r>
          </a:p>
        </p:txBody>
      </p:sp>
      <p:sp>
        <p:nvSpPr>
          <p:cNvPr id="49155" name="Sottotitolo 2"/>
          <p:cNvSpPr>
            <a:spLocks noGrp="1"/>
          </p:cNvSpPr>
          <p:nvPr>
            <p:ph type="subTitle" idx="1"/>
          </p:nvPr>
        </p:nvSpPr>
        <p:spPr bwMode="auto">
          <a:xfrm>
            <a:off x="642938" y="2071688"/>
            <a:ext cx="7458075" cy="4094162"/>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69</a:t>
            </a:fld>
            <a:endParaRPr lang="it-IT"/>
          </a:p>
        </p:txBody>
      </p:sp>
      <p:graphicFrame>
        <p:nvGraphicFramePr>
          <p:cNvPr id="4" name="Tabella 3"/>
          <p:cNvGraphicFramePr>
            <a:graphicFrameLocks noGrp="1"/>
          </p:cNvGraphicFramePr>
          <p:nvPr/>
        </p:nvGraphicFramePr>
        <p:xfrm>
          <a:off x="684213" y="2060575"/>
          <a:ext cx="7343775" cy="3938590"/>
        </p:xfrm>
        <a:graphic>
          <a:graphicData uri="http://schemas.openxmlformats.org/drawingml/2006/table">
            <a:tbl>
              <a:tblPr firstRow="1" bandRow="1">
                <a:tableStyleId>{5C22544A-7EE6-4342-B048-85BDC9FD1C3A}</a:tableStyleId>
              </a:tblPr>
              <a:tblGrid>
                <a:gridCol w="2159934">
                  <a:extLst>
                    <a:ext uri="{9D8B030D-6E8A-4147-A177-3AD203B41FA5}">
                      <a16:colId xmlns:a16="http://schemas.microsoft.com/office/drawing/2014/main" val="20000"/>
                    </a:ext>
                  </a:extLst>
                </a:gridCol>
                <a:gridCol w="5183841">
                  <a:extLst>
                    <a:ext uri="{9D8B030D-6E8A-4147-A177-3AD203B41FA5}">
                      <a16:colId xmlns:a16="http://schemas.microsoft.com/office/drawing/2014/main" val="20001"/>
                    </a:ext>
                  </a:extLst>
                </a:gridCol>
              </a:tblGrid>
              <a:tr h="1258983">
                <a:tc>
                  <a:txBody>
                    <a:bodyPr/>
                    <a:lstStyle/>
                    <a:p>
                      <a:r>
                        <a:rPr lang="it-IT" sz="1800" b="0" dirty="0">
                          <a:solidFill>
                            <a:schemeClr val="bg1"/>
                          </a:solidFill>
                        </a:rPr>
                        <a:t>Limite di importo</a:t>
                      </a:r>
                    </a:p>
                  </a:txBody>
                  <a:tcPr marL="91427" marR="91427" marT="45718" marB="45718"/>
                </a:tc>
                <a:tc>
                  <a:txBody>
                    <a:bodyPr/>
                    <a:lstStyle/>
                    <a:p>
                      <a:pPr algn="just"/>
                      <a:r>
                        <a:rPr lang="it-IT" sz="1800" b="0" dirty="0">
                          <a:solidFill>
                            <a:schemeClr val="bg1"/>
                          </a:solidFill>
                        </a:rPr>
                        <a:t>Importo residuo cartella al 24.10.2018 di € 1.000 comprensivi di capitale, interessi per ritardata iscrizione a ruolo e sanzioni (anche in presenza di un debito complessivo maggiore)</a:t>
                      </a:r>
                    </a:p>
                  </a:txBody>
                  <a:tcPr marL="91427" marR="91427" marT="45718" marB="45718"/>
                </a:tc>
                <a:extLst>
                  <a:ext uri="{0D108BD9-81ED-4DB2-BD59-A6C34878D82A}">
                    <a16:rowId xmlns:a16="http://schemas.microsoft.com/office/drawing/2014/main" val="10000"/>
                  </a:ext>
                </a:extLst>
              </a:tr>
              <a:tr h="1258983">
                <a:tc>
                  <a:txBody>
                    <a:bodyPr/>
                    <a:lstStyle/>
                    <a:p>
                      <a:r>
                        <a:rPr lang="it-IT" sz="1800" dirty="0">
                          <a:solidFill>
                            <a:schemeClr val="bg1"/>
                          </a:solidFill>
                        </a:rPr>
                        <a:t>Esclusioni</a:t>
                      </a:r>
                    </a:p>
                  </a:txBody>
                  <a:tcPr marL="91427" marR="91427" marT="45718" marB="45718">
                    <a:solidFill>
                      <a:schemeClr val="accent1"/>
                    </a:solidFill>
                  </a:tcPr>
                </a:tc>
                <a:tc>
                  <a:txBody>
                    <a:bodyPr/>
                    <a:lstStyle/>
                    <a:p>
                      <a:pPr algn="just"/>
                      <a:r>
                        <a:rPr lang="it-IT" sz="1800" dirty="0">
                          <a:solidFill>
                            <a:schemeClr val="bg1"/>
                          </a:solidFill>
                        </a:rPr>
                        <a:t>Risorse proprie tradizionali UE ed IVA riscossa</a:t>
                      </a:r>
                      <a:r>
                        <a:rPr lang="it-IT" sz="1800" baseline="0" dirty="0">
                          <a:solidFill>
                            <a:schemeClr val="bg1"/>
                          </a:solidFill>
                        </a:rPr>
                        <a:t> all’importazione</a:t>
                      </a:r>
                    </a:p>
                    <a:p>
                      <a:pPr algn="just"/>
                      <a:r>
                        <a:rPr lang="it-IT" sz="1800" baseline="0" dirty="0">
                          <a:solidFill>
                            <a:schemeClr val="bg1"/>
                          </a:solidFill>
                        </a:rPr>
                        <a:t>Carichi riscossi in proprio dagli Enti Locali e dai vari enti creditori</a:t>
                      </a:r>
                      <a:endParaRPr lang="it-IT" sz="1800" dirty="0">
                        <a:solidFill>
                          <a:schemeClr val="bg1"/>
                        </a:solidFill>
                      </a:endParaRPr>
                    </a:p>
                  </a:txBody>
                  <a:tcPr marL="91427" marR="91427" marT="45718" marB="45718">
                    <a:solidFill>
                      <a:schemeClr val="accent1"/>
                    </a:solidFill>
                  </a:tcPr>
                </a:tc>
                <a:extLst>
                  <a:ext uri="{0D108BD9-81ED-4DB2-BD59-A6C34878D82A}">
                    <a16:rowId xmlns:a16="http://schemas.microsoft.com/office/drawing/2014/main" val="10001"/>
                  </a:ext>
                </a:extLst>
              </a:tr>
              <a:tr h="506228">
                <a:tc>
                  <a:txBody>
                    <a:bodyPr/>
                    <a:lstStyle/>
                    <a:p>
                      <a:r>
                        <a:rPr lang="it-IT" sz="1800" dirty="0">
                          <a:solidFill>
                            <a:schemeClr val="bg1"/>
                          </a:solidFill>
                        </a:rPr>
                        <a:t>Carichi</a:t>
                      </a:r>
                    </a:p>
                  </a:txBody>
                  <a:tcPr marL="91427" marR="91427" marT="45718" marB="45718">
                    <a:solidFill>
                      <a:schemeClr val="accent1"/>
                    </a:solidFill>
                  </a:tcPr>
                </a:tc>
                <a:tc>
                  <a:txBody>
                    <a:bodyPr/>
                    <a:lstStyle/>
                    <a:p>
                      <a:pPr algn="just"/>
                      <a:r>
                        <a:rPr lang="it-IT" sz="1800" dirty="0">
                          <a:solidFill>
                            <a:schemeClr val="bg1"/>
                          </a:solidFill>
                        </a:rPr>
                        <a:t>Affidati dal 1.1.2000 al 31.12.2010</a:t>
                      </a:r>
                    </a:p>
                  </a:txBody>
                  <a:tcPr marL="91427" marR="91427" marT="45718" marB="45718">
                    <a:solidFill>
                      <a:schemeClr val="accent1"/>
                    </a:solidFill>
                  </a:tcPr>
                </a:tc>
                <a:extLst>
                  <a:ext uri="{0D108BD9-81ED-4DB2-BD59-A6C34878D82A}">
                    <a16:rowId xmlns:a16="http://schemas.microsoft.com/office/drawing/2014/main" val="10002"/>
                  </a:ext>
                </a:extLst>
              </a:tr>
              <a:tr h="914394">
                <a:tc>
                  <a:txBody>
                    <a:bodyPr/>
                    <a:lstStyle/>
                    <a:p>
                      <a:r>
                        <a:rPr lang="it-IT" sz="1800" dirty="0">
                          <a:solidFill>
                            <a:schemeClr val="bg1"/>
                          </a:solidFill>
                        </a:rPr>
                        <a:t>Procedura</a:t>
                      </a:r>
                    </a:p>
                  </a:txBody>
                  <a:tcPr marL="91427" marR="91427" marT="45718" marB="45718">
                    <a:solidFill>
                      <a:schemeClr val="accent1"/>
                    </a:solidFill>
                  </a:tcPr>
                </a:tc>
                <a:tc>
                  <a:txBody>
                    <a:bodyPr/>
                    <a:lstStyle/>
                    <a:p>
                      <a:pPr algn="just"/>
                      <a:r>
                        <a:rPr lang="it-IT" sz="1800" dirty="0">
                          <a:solidFill>
                            <a:schemeClr val="bg1"/>
                          </a:solidFill>
                        </a:rPr>
                        <a:t>Annullamento automatico al 31.12.2018 di tutte</a:t>
                      </a:r>
                      <a:r>
                        <a:rPr lang="it-IT" sz="1800" baseline="0" dirty="0">
                          <a:solidFill>
                            <a:schemeClr val="bg1"/>
                          </a:solidFill>
                        </a:rPr>
                        <a:t> le tipologie di debito (anche non tributarie o contributive</a:t>
                      </a:r>
                      <a:endParaRPr lang="it-IT" sz="1800" dirty="0">
                        <a:solidFill>
                          <a:schemeClr val="bg1"/>
                        </a:solidFill>
                      </a:endParaRPr>
                    </a:p>
                  </a:txBody>
                  <a:tcPr marL="91427" marR="91427" marT="45718" marB="45718">
                    <a:solidFill>
                      <a:schemeClr val="accent1"/>
                    </a:solidFill>
                  </a:tcPr>
                </a:tc>
                <a:extLst>
                  <a:ext uri="{0D108BD9-81ED-4DB2-BD59-A6C34878D82A}">
                    <a16:rowId xmlns:a16="http://schemas.microsoft.com/office/drawing/2014/main" val="10003"/>
                  </a:ext>
                </a:extLst>
              </a:tr>
            </a:tbl>
          </a:graphicData>
        </a:graphic>
      </p:graphicFrame>
      <p:pic>
        <p:nvPicPr>
          <p:cNvPr id="6" name="Immagine 5" descr="Risultati immagini per ordine commercialisti salerno">
            <a:extLst>
              <a:ext uri="{FF2B5EF4-FFF2-40B4-BE49-F238E27FC236}">
                <a16:creationId xmlns:a16="http://schemas.microsoft.com/office/drawing/2014/main" id="{F9855808-A126-430F-A212-2DD1982C7232}"/>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2650029317"/>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1"/>
          <p:cNvSpPr>
            <a:spLocks noGrp="1"/>
          </p:cNvSpPr>
          <p:nvPr>
            <p:ph type="ctrTitle"/>
          </p:nvPr>
        </p:nvSpPr>
        <p:spPr bwMode="auto">
          <a:xfrm>
            <a:off x="395288" y="908720"/>
            <a:ext cx="7772400" cy="648072"/>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Nuove preclusioni</a:t>
            </a:r>
          </a:p>
        </p:txBody>
      </p:sp>
      <p:sp>
        <p:nvSpPr>
          <p:cNvPr id="9219" name="Sottotitolo 2"/>
          <p:cNvSpPr>
            <a:spLocks noGrp="1"/>
          </p:cNvSpPr>
          <p:nvPr>
            <p:ph type="subTitle" idx="1"/>
          </p:nvPr>
        </p:nvSpPr>
        <p:spPr bwMode="auto">
          <a:xfrm>
            <a:off x="395288" y="1773238"/>
            <a:ext cx="8280400" cy="4535487"/>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sz="2000" dirty="0">
                <a:solidFill>
                  <a:srgbClr val="0070C0"/>
                </a:solidFill>
              </a:rPr>
              <a:t>c)  al comma 57, le lettere d) e d-bis) sono sostituite dalle seguenti:</a:t>
            </a:r>
          </a:p>
          <a:p>
            <a:pPr algn="just"/>
            <a:r>
              <a:rPr lang="it-IT" sz="2000" dirty="0">
                <a:solidFill>
                  <a:srgbClr val="0070C0"/>
                </a:solidFill>
              </a:rPr>
              <a:t>« d) gli esercenti attività d'impresa, arti o professioni che partecipano, contemporaneamente all'esercizio dell'attività, a società di persone, ad associazioni o a </a:t>
            </a:r>
            <a:r>
              <a:rPr lang="it-IT" sz="2000" b="1" dirty="0">
                <a:solidFill>
                  <a:srgbClr val="0070C0"/>
                </a:solidFill>
              </a:rPr>
              <a:t>imprese familiari </a:t>
            </a:r>
            <a:r>
              <a:rPr lang="it-IT" sz="2000" dirty="0">
                <a:solidFill>
                  <a:srgbClr val="0070C0"/>
                </a:solidFill>
              </a:rPr>
              <a:t>di cui all'articolo 5 del testo unico di cui al decreto del Presidente della Repubblica 22 dicembre 1986, n. 917, ovvero che </a:t>
            </a:r>
            <a:r>
              <a:rPr lang="it-IT" sz="2000" u="sng" dirty="0">
                <a:solidFill>
                  <a:srgbClr val="0070C0"/>
                </a:solidFill>
              </a:rPr>
              <a:t>controllano direttamente o indirettamente</a:t>
            </a:r>
            <a:r>
              <a:rPr lang="it-IT" sz="2000" dirty="0">
                <a:solidFill>
                  <a:srgbClr val="0070C0"/>
                </a:solidFill>
              </a:rPr>
              <a:t> società a responsabilità limitata o </a:t>
            </a:r>
            <a:r>
              <a:rPr lang="it-IT" sz="2000" b="1" dirty="0">
                <a:solidFill>
                  <a:srgbClr val="0070C0"/>
                </a:solidFill>
              </a:rPr>
              <a:t>associazioni in partecipazione</a:t>
            </a:r>
            <a:r>
              <a:rPr lang="it-IT" sz="2000" dirty="0">
                <a:solidFill>
                  <a:srgbClr val="0070C0"/>
                </a:solidFill>
              </a:rPr>
              <a:t>, le quali esercitano </a:t>
            </a:r>
            <a:r>
              <a:rPr lang="it-IT" sz="2000" b="1" dirty="0">
                <a:solidFill>
                  <a:srgbClr val="0070C0"/>
                </a:solidFill>
              </a:rPr>
              <a:t>attività economiche direttamente o indirettamente riconducibili a quelle svolte dagli esercenti attività d'impresa, arti o professioni</a:t>
            </a:r>
            <a:r>
              <a:rPr lang="it-IT" sz="2000" dirty="0">
                <a:solidFill>
                  <a:srgbClr val="0070C0"/>
                </a:solidFill>
              </a:rPr>
              <a:t>;</a:t>
            </a:r>
          </a:p>
          <a:p>
            <a:pPr algn="just"/>
            <a:r>
              <a:rPr lang="it-IT" sz="2000" i="1" dirty="0">
                <a:solidFill>
                  <a:srgbClr val="0070C0"/>
                </a:solidFill>
              </a:rPr>
              <a:t>d-bis</a:t>
            </a:r>
            <a:r>
              <a:rPr lang="it-IT" sz="2000" dirty="0">
                <a:solidFill>
                  <a:srgbClr val="0070C0"/>
                </a:solidFill>
              </a:rPr>
              <a:t>) le persone fisiche la cui attività sia esercitata </a:t>
            </a:r>
            <a:r>
              <a:rPr lang="it-IT" sz="2000" b="1" dirty="0">
                <a:solidFill>
                  <a:srgbClr val="0070C0"/>
                </a:solidFill>
              </a:rPr>
              <a:t>prevalentemente nei confronti di datori di lavoro</a:t>
            </a:r>
            <a:r>
              <a:rPr lang="it-IT" sz="2000" dirty="0">
                <a:solidFill>
                  <a:srgbClr val="0070C0"/>
                </a:solidFill>
              </a:rPr>
              <a:t> con i quali sono in corso rapporti di lavoro o erano intercorsi rapporti di lavoro nei due precedenti periodi d'imposta, ovvero nei confronti di soggetti direttamente o indirettamente riconducibili ai suddetti datori di lavoro »;</a:t>
            </a:r>
          </a:p>
          <a:p>
            <a:pPr algn="just"/>
            <a:endParaRPr lang="it-IT" sz="2000" dirty="0">
              <a:solidFill>
                <a:srgbClr val="0070C0"/>
              </a:solidFill>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7</a:t>
            </a:fld>
            <a:endParaRPr lang="it-IT"/>
          </a:p>
        </p:txBody>
      </p:sp>
      <p:pic>
        <p:nvPicPr>
          <p:cNvPr id="5" name="Immagine 4" descr="Risultati immagini per ordine commercialisti salerno">
            <a:extLst>
              <a:ext uri="{FF2B5EF4-FFF2-40B4-BE49-F238E27FC236}">
                <a16:creationId xmlns:a16="http://schemas.microsoft.com/office/drawing/2014/main" id="{29458CB1-60EB-410F-9CDF-B130655D06E9}"/>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cSld>
  <p:clrMapOvr>
    <a:masterClrMapping/>
  </p:clrMapOvr>
  <p:transition>
    <p:wipe dir="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olo 1"/>
          <p:cNvSpPr>
            <a:spLocks noGrp="1"/>
          </p:cNvSpPr>
          <p:nvPr>
            <p:ph type="ctrTitle"/>
          </p:nvPr>
        </p:nvSpPr>
        <p:spPr bwMode="auto">
          <a:xfrm>
            <a:off x="357188" y="888769"/>
            <a:ext cx="8158162" cy="586911"/>
          </a:xfrm>
          <a:noFill/>
          <a:ln>
            <a:miter lim="800000"/>
            <a:headEnd/>
            <a:tailEnd/>
          </a:ln>
        </p:spPr>
        <p:txBody>
          <a:bodyPr vert="horz" wrap="square" lIns="91440" tIns="45720" rIns="91440" bIns="45720" numCol="1" anchor="t" anchorCtr="0" compatLnSpc="1">
            <a:prstTxWarp prst="textNoShape">
              <a:avLst/>
            </a:prstTxWarp>
            <a:noAutofit/>
          </a:bodyPr>
          <a:lstStyle/>
          <a:p>
            <a:pPr algn="ctr"/>
            <a:r>
              <a:rPr lang="it-IT" sz="4500" b="1" dirty="0">
                <a:solidFill>
                  <a:srgbClr val="0070C0"/>
                </a:solidFill>
              </a:rPr>
              <a:t>Risorse UE – Art. 5 del D. L. 119/2018</a:t>
            </a:r>
          </a:p>
        </p:txBody>
      </p:sp>
      <p:sp>
        <p:nvSpPr>
          <p:cNvPr id="50179" name="Sottotitolo 2"/>
          <p:cNvSpPr>
            <a:spLocks noGrp="1"/>
          </p:cNvSpPr>
          <p:nvPr>
            <p:ph type="subTitle" idx="1"/>
          </p:nvPr>
        </p:nvSpPr>
        <p:spPr bwMode="auto">
          <a:xfrm>
            <a:off x="642938" y="2071688"/>
            <a:ext cx="7529512" cy="4165600"/>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6" name="Segnaposto numero diapositiva 5"/>
          <p:cNvSpPr>
            <a:spLocks noGrp="1"/>
          </p:cNvSpPr>
          <p:nvPr>
            <p:ph type="sldNum" sz="quarter" idx="12"/>
          </p:nvPr>
        </p:nvSpPr>
        <p:spPr/>
        <p:txBody>
          <a:bodyPr/>
          <a:lstStyle/>
          <a:p>
            <a:fld id="{A6751A3D-E928-4BDE-AA00-E17DCB52BF79}" type="slidenum">
              <a:rPr lang="it-IT" smtClean="0"/>
              <a:pPr/>
              <a:t>70</a:t>
            </a:fld>
            <a:endParaRPr lang="it-IT"/>
          </a:p>
        </p:txBody>
      </p:sp>
      <p:graphicFrame>
        <p:nvGraphicFramePr>
          <p:cNvPr id="5" name="Tabella 4"/>
          <p:cNvGraphicFramePr>
            <a:graphicFrameLocks noGrp="1"/>
          </p:cNvGraphicFramePr>
          <p:nvPr>
            <p:extLst>
              <p:ext uri="{D42A27DB-BD31-4B8C-83A1-F6EECF244321}">
                <p14:modId xmlns:p14="http://schemas.microsoft.com/office/powerpoint/2010/main" val="1329010015"/>
              </p:ext>
            </p:extLst>
          </p:nvPr>
        </p:nvGraphicFramePr>
        <p:xfrm>
          <a:off x="611188" y="2071686"/>
          <a:ext cx="7561262" cy="4453656"/>
        </p:xfrm>
        <a:graphic>
          <a:graphicData uri="http://schemas.openxmlformats.org/drawingml/2006/table">
            <a:tbl>
              <a:tblPr firstRow="1" bandRow="1">
                <a:tableStyleId>{5C22544A-7EE6-4342-B048-85BDC9FD1C3A}</a:tableStyleId>
              </a:tblPr>
              <a:tblGrid>
                <a:gridCol w="2055488">
                  <a:extLst>
                    <a:ext uri="{9D8B030D-6E8A-4147-A177-3AD203B41FA5}">
                      <a16:colId xmlns:a16="http://schemas.microsoft.com/office/drawing/2014/main" val="20000"/>
                    </a:ext>
                  </a:extLst>
                </a:gridCol>
                <a:gridCol w="5505774">
                  <a:extLst>
                    <a:ext uri="{9D8B030D-6E8A-4147-A177-3AD203B41FA5}">
                      <a16:colId xmlns:a16="http://schemas.microsoft.com/office/drawing/2014/main" val="20001"/>
                    </a:ext>
                  </a:extLst>
                </a:gridCol>
              </a:tblGrid>
              <a:tr h="471560">
                <a:tc>
                  <a:txBody>
                    <a:bodyPr/>
                    <a:lstStyle/>
                    <a:p>
                      <a:r>
                        <a:rPr lang="it-IT" sz="1800" b="0" dirty="0">
                          <a:solidFill>
                            <a:schemeClr val="bg1"/>
                          </a:solidFill>
                        </a:rPr>
                        <a:t>Oggetto</a:t>
                      </a:r>
                    </a:p>
                  </a:txBody>
                  <a:tcPr marT="45715" marB="45715"/>
                </a:tc>
                <a:tc>
                  <a:txBody>
                    <a:bodyPr/>
                    <a:lstStyle/>
                    <a:p>
                      <a:pPr algn="just"/>
                      <a:r>
                        <a:rPr lang="it-IT" sz="1800" b="0" dirty="0">
                          <a:solidFill>
                            <a:schemeClr val="bg1"/>
                          </a:solidFill>
                        </a:rPr>
                        <a:t>IVA all’importazione e dazi doganali</a:t>
                      </a:r>
                    </a:p>
                  </a:txBody>
                  <a:tcPr marT="45715" marB="45715"/>
                </a:tc>
                <a:extLst>
                  <a:ext uri="{0D108BD9-81ED-4DB2-BD59-A6C34878D82A}">
                    <a16:rowId xmlns:a16="http://schemas.microsoft.com/office/drawing/2014/main" val="10000"/>
                  </a:ext>
                </a:extLst>
              </a:tr>
              <a:tr h="471560">
                <a:tc>
                  <a:txBody>
                    <a:bodyPr/>
                    <a:lstStyle/>
                    <a:p>
                      <a:r>
                        <a:rPr lang="it-IT" sz="1800" dirty="0">
                          <a:solidFill>
                            <a:schemeClr val="bg1"/>
                          </a:solidFill>
                        </a:rPr>
                        <a:t>Carichi</a:t>
                      </a:r>
                    </a:p>
                  </a:txBody>
                  <a:tcPr marT="45715" marB="45715">
                    <a:solidFill>
                      <a:schemeClr val="accent1"/>
                    </a:solidFill>
                  </a:tcPr>
                </a:tc>
                <a:tc>
                  <a:txBody>
                    <a:bodyPr/>
                    <a:lstStyle/>
                    <a:p>
                      <a:pPr algn="just"/>
                      <a:r>
                        <a:rPr lang="it-IT" sz="1800" dirty="0">
                          <a:solidFill>
                            <a:schemeClr val="bg1"/>
                          </a:solidFill>
                        </a:rPr>
                        <a:t>Affidati dal 1.1.2000</a:t>
                      </a:r>
                      <a:r>
                        <a:rPr lang="it-IT" sz="1800" baseline="0" dirty="0">
                          <a:solidFill>
                            <a:schemeClr val="bg1"/>
                          </a:solidFill>
                        </a:rPr>
                        <a:t> al 31.12.2017</a:t>
                      </a:r>
                      <a:endParaRPr lang="it-IT" sz="1800" dirty="0">
                        <a:solidFill>
                          <a:schemeClr val="bg1"/>
                        </a:solidFill>
                      </a:endParaRPr>
                    </a:p>
                  </a:txBody>
                  <a:tcPr marT="45715" marB="45715">
                    <a:solidFill>
                      <a:schemeClr val="accent1"/>
                    </a:solidFill>
                  </a:tcPr>
                </a:tc>
                <a:extLst>
                  <a:ext uri="{0D108BD9-81ED-4DB2-BD59-A6C34878D82A}">
                    <a16:rowId xmlns:a16="http://schemas.microsoft.com/office/drawing/2014/main" val="10001"/>
                  </a:ext>
                </a:extLst>
              </a:tr>
              <a:tr h="471560">
                <a:tc>
                  <a:txBody>
                    <a:bodyPr/>
                    <a:lstStyle/>
                    <a:p>
                      <a:r>
                        <a:rPr lang="it-IT" sz="1800" dirty="0">
                          <a:solidFill>
                            <a:schemeClr val="bg1"/>
                          </a:solidFill>
                        </a:rPr>
                        <a:t>Stralcio</a:t>
                      </a:r>
                    </a:p>
                  </a:txBody>
                  <a:tcPr marT="45715" marB="45715">
                    <a:solidFill>
                      <a:schemeClr val="accent1"/>
                    </a:solidFill>
                  </a:tcPr>
                </a:tc>
                <a:tc>
                  <a:txBody>
                    <a:bodyPr/>
                    <a:lstStyle/>
                    <a:p>
                      <a:pPr algn="just"/>
                      <a:r>
                        <a:rPr lang="it-IT" sz="1800" dirty="0">
                          <a:solidFill>
                            <a:schemeClr val="bg1"/>
                          </a:solidFill>
                        </a:rPr>
                        <a:t>Sanzioni e parzialmente gli interessi di mora</a:t>
                      </a:r>
                    </a:p>
                  </a:txBody>
                  <a:tcPr marT="45715" marB="45715">
                    <a:solidFill>
                      <a:schemeClr val="accent1"/>
                    </a:solidFill>
                  </a:tcPr>
                </a:tc>
                <a:extLst>
                  <a:ext uri="{0D108BD9-81ED-4DB2-BD59-A6C34878D82A}">
                    <a16:rowId xmlns:a16="http://schemas.microsoft.com/office/drawing/2014/main" val="10002"/>
                  </a:ext>
                </a:extLst>
              </a:tr>
              <a:tr h="641854">
                <a:tc>
                  <a:txBody>
                    <a:bodyPr/>
                    <a:lstStyle/>
                    <a:p>
                      <a:r>
                        <a:rPr lang="it-IT" sz="1800" dirty="0">
                          <a:solidFill>
                            <a:schemeClr val="bg1"/>
                          </a:solidFill>
                        </a:rPr>
                        <a:t>Interessi di mora</a:t>
                      </a:r>
                    </a:p>
                  </a:txBody>
                  <a:tcPr marT="45715" marB="45715">
                    <a:solidFill>
                      <a:schemeClr val="accent1"/>
                    </a:solidFill>
                  </a:tcPr>
                </a:tc>
                <a:tc>
                  <a:txBody>
                    <a:bodyPr/>
                    <a:lstStyle/>
                    <a:p>
                      <a:pPr algn="just"/>
                      <a:r>
                        <a:rPr lang="it-IT" sz="1800" dirty="0">
                          <a:solidFill>
                            <a:schemeClr val="bg1"/>
                          </a:solidFill>
                        </a:rPr>
                        <a:t>Dal 1.5.2016 e fino al 31.7.2019 si pagano gli interessi di mora previsti UE e dal 1.8.2017 interessi al 2%</a:t>
                      </a:r>
                    </a:p>
                  </a:txBody>
                  <a:tcPr marT="45715" marB="45715">
                    <a:solidFill>
                      <a:schemeClr val="accent1"/>
                    </a:solidFill>
                  </a:tcPr>
                </a:tc>
                <a:extLst>
                  <a:ext uri="{0D108BD9-81ED-4DB2-BD59-A6C34878D82A}">
                    <a16:rowId xmlns:a16="http://schemas.microsoft.com/office/drawing/2014/main" val="10003"/>
                  </a:ext>
                </a:extLst>
              </a:tr>
              <a:tr h="471560">
                <a:tc>
                  <a:txBody>
                    <a:bodyPr/>
                    <a:lstStyle/>
                    <a:p>
                      <a:r>
                        <a:rPr lang="it-IT" sz="1800" dirty="0">
                          <a:solidFill>
                            <a:schemeClr val="bg1"/>
                          </a:solidFill>
                        </a:rPr>
                        <a:t>Pagamento unico</a:t>
                      </a:r>
                    </a:p>
                  </a:txBody>
                  <a:tcPr marT="45715" marB="45715">
                    <a:solidFill>
                      <a:schemeClr val="accent1"/>
                    </a:solidFill>
                  </a:tcPr>
                </a:tc>
                <a:tc>
                  <a:txBody>
                    <a:bodyPr/>
                    <a:lstStyle/>
                    <a:p>
                      <a:pPr algn="just"/>
                      <a:r>
                        <a:rPr lang="it-IT" sz="1800" dirty="0">
                          <a:solidFill>
                            <a:schemeClr val="bg1"/>
                          </a:solidFill>
                        </a:rPr>
                        <a:t>30.9.2019</a:t>
                      </a:r>
                    </a:p>
                  </a:txBody>
                  <a:tcPr marT="45715" marB="45715">
                    <a:solidFill>
                      <a:schemeClr val="accent1"/>
                    </a:solidFill>
                  </a:tcPr>
                </a:tc>
                <a:extLst>
                  <a:ext uri="{0D108BD9-81ED-4DB2-BD59-A6C34878D82A}">
                    <a16:rowId xmlns:a16="http://schemas.microsoft.com/office/drawing/2014/main" val="10004"/>
                  </a:ext>
                </a:extLst>
              </a:tr>
              <a:tr h="641854">
                <a:tc>
                  <a:txBody>
                    <a:bodyPr/>
                    <a:lstStyle/>
                    <a:p>
                      <a:r>
                        <a:rPr lang="it-IT" sz="1800" dirty="0">
                          <a:solidFill>
                            <a:schemeClr val="bg1"/>
                          </a:solidFill>
                        </a:rPr>
                        <a:t>Rateizzazione</a:t>
                      </a:r>
                    </a:p>
                  </a:txBody>
                  <a:tcPr marT="45715" marB="45715">
                    <a:solidFill>
                      <a:schemeClr val="accent1"/>
                    </a:solidFill>
                  </a:tcPr>
                </a:tc>
                <a:tc>
                  <a:txBody>
                    <a:bodyPr/>
                    <a:lstStyle/>
                    <a:p>
                      <a:pPr algn="just"/>
                      <a:r>
                        <a:rPr lang="it-IT" sz="1800" dirty="0">
                          <a:solidFill>
                            <a:schemeClr val="bg1"/>
                          </a:solidFill>
                        </a:rPr>
                        <a:t>A partire dal 30.9.2017 in 10 rate (31.7 e 30.9) con interessi al 2%</a:t>
                      </a:r>
                    </a:p>
                  </a:txBody>
                  <a:tcPr marT="45715" marB="45715">
                    <a:solidFill>
                      <a:schemeClr val="accent1"/>
                    </a:solidFill>
                  </a:tcPr>
                </a:tc>
                <a:extLst>
                  <a:ext uri="{0D108BD9-81ED-4DB2-BD59-A6C34878D82A}">
                    <a16:rowId xmlns:a16="http://schemas.microsoft.com/office/drawing/2014/main" val="10005"/>
                  </a:ext>
                </a:extLst>
              </a:tr>
              <a:tr h="641854">
                <a:tc>
                  <a:txBody>
                    <a:bodyPr/>
                    <a:lstStyle/>
                    <a:p>
                      <a:r>
                        <a:rPr lang="it-IT" sz="1800" dirty="0">
                          <a:solidFill>
                            <a:schemeClr val="bg1"/>
                          </a:solidFill>
                        </a:rPr>
                        <a:t>Comunicazioni</a:t>
                      </a:r>
                    </a:p>
                  </a:txBody>
                  <a:tcPr marT="45715" marB="45715">
                    <a:solidFill>
                      <a:schemeClr val="accent1"/>
                    </a:solidFill>
                  </a:tcPr>
                </a:tc>
                <a:tc>
                  <a:txBody>
                    <a:bodyPr/>
                    <a:lstStyle/>
                    <a:p>
                      <a:pPr algn="just"/>
                      <a:r>
                        <a:rPr lang="it-IT" sz="1800" dirty="0">
                          <a:solidFill>
                            <a:schemeClr val="bg1"/>
                          </a:solidFill>
                        </a:rPr>
                        <a:t>La riscossione comunica le posizioni ai debitori (31.5.2019)</a:t>
                      </a:r>
                    </a:p>
                  </a:txBody>
                  <a:tcPr marT="45715" marB="45715">
                    <a:solidFill>
                      <a:schemeClr val="accent1"/>
                    </a:solidFill>
                  </a:tcPr>
                </a:tc>
                <a:extLst>
                  <a:ext uri="{0D108BD9-81ED-4DB2-BD59-A6C34878D82A}">
                    <a16:rowId xmlns:a16="http://schemas.microsoft.com/office/drawing/2014/main" val="10006"/>
                  </a:ext>
                </a:extLst>
              </a:tr>
              <a:tr h="641854">
                <a:tc>
                  <a:txBody>
                    <a:bodyPr/>
                    <a:lstStyle/>
                    <a:p>
                      <a:r>
                        <a:rPr lang="it-IT" sz="1800" dirty="0">
                          <a:solidFill>
                            <a:schemeClr val="bg1"/>
                          </a:solidFill>
                        </a:rPr>
                        <a:t>Dichiarazione</a:t>
                      </a:r>
                    </a:p>
                  </a:txBody>
                  <a:tcPr marT="45715" marB="45715">
                    <a:solidFill>
                      <a:schemeClr val="accent1"/>
                    </a:solidFill>
                  </a:tcPr>
                </a:tc>
                <a:tc>
                  <a:txBody>
                    <a:bodyPr/>
                    <a:lstStyle/>
                    <a:p>
                      <a:pPr algn="just"/>
                      <a:r>
                        <a:rPr lang="it-IT" sz="1800" dirty="0">
                          <a:solidFill>
                            <a:schemeClr val="bg1"/>
                          </a:solidFill>
                        </a:rPr>
                        <a:t>Entro il 30.4.2019 si comunica la volontà di aderire con risposta entro</a:t>
                      </a:r>
                      <a:r>
                        <a:rPr lang="it-IT" sz="1800" baseline="0" dirty="0">
                          <a:solidFill>
                            <a:schemeClr val="bg1"/>
                          </a:solidFill>
                        </a:rPr>
                        <a:t> il 30.6.2019 (come rottamazione ter)</a:t>
                      </a:r>
                      <a:endParaRPr lang="it-IT" sz="1800" dirty="0">
                        <a:solidFill>
                          <a:schemeClr val="bg1"/>
                        </a:solidFill>
                      </a:endParaRPr>
                    </a:p>
                  </a:txBody>
                  <a:tcPr marT="45715" marB="45715">
                    <a:solidFill>
                      <a:schemeClr val="accent1"/>
                    </a:solidFill>
                  </a:tcPr>
                </a:tc>
                <a:extLst>
                  <a:ext uri="{0D108BD9-81ED-4DB2-BD59-A6C34878D82A}">
                    <a16:rowId xmlns:a16="http://schemas.microsoft.com/office/drawing/2014/main" val="10007"/>
                  </a:ext>
                </a:extLst>
              </a:tr>
            </a:tbl>
          </a:graphicData>
        </a:graphic>
      </p:graphicFrame>
      <p:pic>
        <p:nvPicPr>
          <p:cNvPr id="7" name="Immagine 6" descr="Risultati immagini per ordine commercialisti salerno">
            <a:extLst>
              <a:ext uri="{FF2B5EF4-FFF2-40B4-BE49-F238E27FC236}">
                <a16:creationId xmlns:a16="http://schemas.microsoft.com/office/drawing/2014/main" id="{26C0090D-BBCE-4DA8-AC1E-A73D3A7B97B2}"/>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1173801883"/>
      </p:ext>
    </p:extLst>
  </p:cSld>
  <p:clrMapOvr>
    <a:masterClrMapping/>
  </p:clrMapOvr>
  <p:transition>
    <p:wipe dir="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olo 1"/>
          <p:cNvSpPr>
            <a:spLocks noGrp="1"/>
          </p:cNvSpPr>
          <p:nvPr>
            <p:ph type="ctrTitle"/>
          </p:nvPr>
        </p:nvSpPr>
        <p:spPr bwMode="auto">
          <a:xfrm>
            <a:off x="357188" y="974889"/>
            <a:ext cx="8158162" cy="709450"/>
          </a:xfrm>
          <a:noFill/>
          <a:ln>
            <a:miter lim="800000"/>
            <a:headEnd/>
            <a:tailEnd/>
          </a:ln>
        </p:spPr>
        <p:txBody>
          <a:bodyPr vert="horz" wrap="square" lIns="91440" tIns="45720" rIns="91440" bIns="45720" numCol="1" anchor="t" anchorCtr="0" compatLnSpc="1">
            <a:prstTxWarp prst="textNoShape">
              <a:avLst/>
            </a:prstTxWarp>
            <a:noAutofit/>
          </a:bodyPr>
          <a:lstStyle/>
          <a:p>
            <a:pPr algn="ctr"/>
            <a:r>
              <a:rPr lang="it-IT" sz="4500" b="1" dirty="0">
                <a:solidFill>
                  <a:srgbClr val="0070C0"/>
                </a:solidFill>
              </a:rPr>
              <a:t>Liti fiscali pendenti – Art. 6 del D. L. 119/2018</a:t>
            </a:r>
          </a:p>
        </p:txBody>
      </p:sp>
      <p:sp>
        <p:nvSpPr>
          <p:cNvPr id="51203" name="Sottotitolo 2"/>
          <p:cNvSpPr>
            <a:spLocks noGrp="1"/>
          </p:cNvSpPr>
          <p:nvPr>
            <p:ph type="subTitle" idx="1"/>
          </p:nvPr>
        </p:nvSpPr>
        <p:spPr bwMode="auto">
          <a:xfrm>
            <a:off x="642938" y="2071688"/>
            <a:ext cx="7242175" cy="4597400"/>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71</a:t>
            </a:fld>
            <a:endParaRPr lang="it-IT"/>
          </a:p>
        </p:txBody>
      </p:sp>
      <p:graphicFrame>
        <p:nvGraphicFramePr>
          <p:cNvPr id="4" name="Tabella 3"/>
          <p:cNvGraphicFramePr>
            <a:graphicFrameLocks noGrp="1"/>
          </p:cNvGraphicFramePr>
          <p:nvPr>
            <p:extLst>
              <p:ext uri="{D42A27DB-BD31-4B8C-83A1-F6EECF244321}">
                <p14:modId xmlns:p14="http://schemas.microsoft.com/office/powerpoint/2010/main" val="4212315224"/>
              </p:ext>
            </p:extLst>
          </p:nvPr>
        </p:nvGraphicFramePr>
        <p:xfrm>
          <a:off x="684213" y="2170951"/>
          <a:ext cx="7200900" cy="4597400"/>
        </p:xfrm>
        <a:graphic>
          <a:graphicData uri="http://schemas.openxmlformats.org/drawingml/2006/table">
            <a:tbl>
              <a:tblPr firstRow="1" bandRow="1">
                <a:tableStyleId>{5C22544A-7EE6-4342-B048-85BDC9FD1C3A}</a:tableStyleId>
              </a:tblPr>
              <a:tblGrid>
                <a:gridCol w="1728216">
                  <a:extLst>
                    <a:ext uri="{9D8B030D-6E8A-4147-A177-3AD203B41FA5}">
                      <a16:colId xmlns:a16="http://schemas.microsoft.com/office/drawing/2014/main" val="20000"/>
                    </a:ext>
                  </a:extLst>
                </a:gridCol>
                <a:gridCol w="5472684">
                  <a:extLst>
                    <a:ext uri="{9D8B030D-6E8A-4147-A177-3AD203B41FA5}">
                      <a16:colId xmlns:a16="http://schemas.microsoft.com/office/drawing/2014/main" val="20001"/>
                    </a:ext>
                  </a:extLst>
                </a:gridCol>
              </a:tblGrid>
              <a:tr h="935976">
                <a:tc>
                  <a:txBody>
                    <a:bodyPr/>
                    <a:lstStyle/>
                    <a:p>
                      <a:r>
                        <a:rPr lang="it-IT" sz="1800" b="0" dirty="0">
                          <a:solidFill>
                            <a:schemeClr val="bg1"/>
                          </a:solidFill>
                        </a:rPr>
                        <a:t>Liti definibili</a:t>
                      </a:r>
                    </a:p>
                  </a:txBody>
                  <a:tcPr marL="91441" marR="91441" marT="45726" marB="45726"/>
                </a:tc>
                <a:tc>
                  <a:txBody>
                    <a:bodyPr/>
                    <a:lstStyle/>
                    <a:p>
                      <a:pPr algn="just"/>
                      <a:r>
                        <a:rPr lang="it-IT" sz="1800" b="0" dirty="0">
                          <a:solidFill>
                            <a:schemeClr val="bg1"/>
                          </a:solidFill>
                        </a:rPr>
                        <a:t>Ricorso in primo grado notificato alla controparte (non rileva costituzione) entro il 24.10.2018 in cui è parte l’</a:t>
                      </a:r>
                      <a:r>
                        <a:rPr lang="it-IT" sz="1800" b="0" dirty="0" err="1">
                          <a:solidFill>
                            <a:schemeClr val="bg1"/>
                          </a:solidFill>
                        </a:rPr>
                        <a:t>A.d.E</a:t>
                      </a:r>
                      <a:r>
                        <a:rPr lang="it-IT" sz="1800" b="0" dirty="0">
                          <a:solidFill>
                            <a:schemeClr val="bg1"/>
                          </a:solidFill>
                        </a:rPr>
                        <a:t>.</a:t>
                      </a:r>
                    </a:p>
                  </a:txBody>
                  <a:tcPr marL="91441" marR="91441" marT="45726" marB="45726"/>
                </a:tc>
                <a:extLst>
                  <a:ext uri="{0D108BD9-81ED-4DB2-BD59-A6C34878D82A}">
                    <a16:rowId xmlns:a16="http://schemas.microsoft.com/office/drawing/2014/main" val="10000"/>
                  </a:ext>
                </a:extLst>
              </a:tr>
              <a:tr h="681362">
                <a:tc>
                  <a:txBody>
                    <a:bodyPr/>
                    <a:lstStyle/>
                    <a:p>
                      <a:r>
                        <a:rPr lang="it-IT" sz="1800" dirty="0">
                          <a:solidFill>
                            <a:schemeClr val="bg1"/>
                          </a:solidFill>
                        </a:rPr>
                        <a:t>Grado giudizio</a:t>
                      </a:r>
                    </a:p>
                  </a:txBody>
                  <a:tcPr marL="91441" marR="91441" marT="45726" marB="45726">
                    <a:solidFill>
                      <a:schemeClr val="accent1"/>
                    </a:solidFill>
                  </a:tcPr>
                </a:tc>
                <a:tc>
                  <a:txBody>
                    <a:bodyPr/>
                    <a:lstStyle/>
                    <a:p>
                      <a:pPr algn="just"/>
                      <a:r>
                        <a:rPr lang="it-IT" sz="1800" dirty="0">
                          <a:solidFill>
                            <a:schemeClr val="bg1"/>
                          </a:solidFill>
                        </a:rPr>
                        <a:t>Contenziosi in qualsiasi grado di giudizio</a:t>
                      </a:r>
                    </a:p>
                  </a:txBody>
                  <a:tcPr marL="91441" marR="91441" marT="45726" marB="45726">
                    <a:solidFill>
                      <a:schemeClr val="accent1"/>
                    </a:solidFill>
                  </a:tcPr>
                </a:tc>
                <a:extLst>
                  <a:ext uri="{0D108BD9-81ED-4DB2-BD59-A6C34878D82A}">
                    <a16:rowId xmlns:a16="http://schemas.microsoft.com/office/drawing/2014/main" val="10001"/>
                  </a:ext>
                </a:extLst>
              </a:tr>
              <a:tr h="681362">
                <a:tc>
                  <a:txBody>
                    <a:bodyPr/>
                    <a:lstStyle/>
                    <a:p>
                      <a:r>
                        <a:rPr lang="it-IT" sz="1800" dirty="0">
                          <a:solidFill>
                            <a:schemeClr val="bg1"/>
                          </a:solidFill>
                        </a:rPr>
                        <a:t>Esclusioni</a:t>
                      </a:r>
                    </a:p>
                  </a:txBody>
                  <a:tcPr marL="91441" marR="91441" marT="45726" marB="45726">
                    <a:solidFill>
                      <a:schemeClr val="accent1"/>
                    </a:solidFill>
                  </a:tcPr>
                </a:tc>
                <a:tc>
                  <a:txBody>
                    <a:bodyPr/>
                    <a:lstStyle/>
                    <a:p>
                      <a:pPr algn="just"/>
                      <a:r>
                        <a:rPr lang="it-IT" sz="1800" dirty="0">
                          <a:solidFill>
                            <a:schemeClr val="bg1"/>
                          </a:solidFill>
                        </a:rPr>
                        <a:t>Risorse proprie UE, IVA riscossa all’importazione e recupero aiuti di Stato</a:t>
                      </a:r>
                    </a:p>
                  </a:txBody>
                  <a:tcPr marL="91441" marR="91441" marT="45726" marB="45726">
                    <a:solidFill>
                      <a:schemeClr val="accent1"/>
                    </a:solidFill>
                  </a:tcPr>
                </a:tc>
                <a:extLst>
                  <a:ext uri="{0D108BD9-81ED-4DB2-BD59-A6C34878D82A}">
                    <a16:rowId xmlns:a16="http://schemas.microsoft.com/office/drawing/2014/main" val="10002"/>
                  </a:ext>
                </a:extLst>
              </a:tr>
              <a:tr h="681362">
                <a:tc>
                  <a:txBody>
                    <a:bodyPr/>
                    <a:lstStyle/>
                    <a:p>
                      <a:r>
                        <a:rPr lang="it-IT" sz="1800" dirty="0">
                          <a:solidFill>
                            <a:schemeClr val="bg1"/>
                          </a:solidFill>
                        </a:rPr>
                        <a:t>Cosa si paga</a:t>
                      </a:r>
                    </a:p>
                  </a:txBody>
                  <a:tcPr marL="91441" marR="91441" marT="45726" marB="45726">
                    <a:solidFill>
                      <a:schemeClr val="accent1"/>
                    </a:solidFill>
                  </a:tcPr>
                </a:tc>
                <a:tc>
                  <a:txBody>
                    <a:bodyPr/>
                    <a:lstStyle/>
                    <a:p>
                      <a:pPr algn="just"/>
                      <a:r>
                        <a:rPr lang="it-IT" sz="1800" dirty="0">
                          <a:solidFill>
                            <a:schemeClr val="bg1"/>
                          </a:solidFill>
                        </a:rPr>
                        <a:t>Valore della controversia (art. 12, comma 2 D. </a:t>
                      </a:r>
                      <a:r>
                        <a:rPr lang="it-IT" sz="1800" dirty="0" err="1">
                          <a:solidFill>
                            <a:schemeClr val="bg1"/>
                          </a:solidFill>
                        </a:rPr>
                        <a:t>Lgs</a:t>
                      </a:r>
                      <a:r>
                        <a:rPr lang="it-IT" sz="1800" dirty="0">
                          <a:solidFill>
                            <a:schemeClr val="bg1"/>
                          </a:solidFill>
                        </a:rPr>
                        <a:t>. 546/92)</a:t>
                      </a:r>
                    </a:p>
                  </a:txBody>
                  <a:tcPr marL="91441" marR="91441" marT="45726" marB="45726">
                    <a:solidFill>
                      <a:schemeClr val="accent1"/>
                    </a:solidFill>
                  </a:tcPr>
                </a:tc>
                <a:extLst>
                  <a:ext uri="{0D108BD9-81ED-4DB2-BD59-A6C34878D82A}">
                    <a16:rowId xmlns:a16="http://schemas.microsoft.com/office/drawing/2014/main" val="10003"/>
                  </a:ext>
                </a:extLst>
              </a:tr>
              <a:tr h="681362">
                <a:tc>
                  <a:txBody>
                    <a:bodyPr/>
                    <a:lstStyle/>
                    <a:p>
                      <a:r>
                        <a:rPr lang="it-IT" sz="1800" dirty="0">
                          <a:solidFill>
                            <a:schemeClr val="bg1"/>
                          </a:solidFill>
                        </a:rPr>
                        <a:t>Termine</a:t>
                      </a:r>
                    </a:p>
                  </a:txBody>
                  <a:tcPr marL="91441" marR="91441" marT="45726" marB="45726">
                    <a:solidFill>
                      <a:schemeClr val="accent1"/>
                    </a:solidFill>
                  </a:tcPr>
                </a:tc>
                <a:tc>
                  <a:txBody>
                    <a:bodyPr/>
                    <a:lstStyle/>
                    <a:p>
                      <a:pPr algn="just"/>
                      <a:r>
                        <a:rPr lang="it-IT" sz="1800" dirty="0">
                          <a:solidFill>
                            <a:schemeClr val="bg1"/>
                          </a:solidFill>
                        </a:rPr>
                        <a:t>Si perfeziona col pagamento degli importi dovuti entro 31.5.2019</a:t>
                      </a:r>
                    </a:p>
                  </a:txBody>
                  <a:tcPr marL="91441" marR="91441" marT="45726" marB="45726">
                    <a:solidFill>
                      <a:schemeClr val="accent1"/>
                    </a:solidFill>
                  </a:tcPr>
                </a:tc>
                <a:extLst>
                  <a:ext uri="{0D108BD9-81ED-4DB2-BD59-A6C34878D82A}">
                    <a16:rowId xmlns:a16="http://schemas.microsoft.com/office/drawing/2014/main" val="10004"/>
                  </a:ext>
                </a:extLst>
              </a:tr>
              <a:tr h="935976">
                <a:tc>
                  <a:txBody>
                    <a:bodyPr/>
                    <a:lstStyle/>
                    <a:p>
                      <a:r>
                        <a:rPr lang="it-IT" sz="1800" dirty="0">
                          <a:solidFill>
                            <a:schemeClr val="bg1"/>
                          </a:solidFill>
                        </a:rPr>
                        <a:t>Rateizzazione</a:t>
                      </a:r>
                    </a:p>
                  </a:txBody>
                  <a:tcPr marL="91441" marR="91441" marT="45726" marB="45726">
                    <a:solidFill>
                      <a:schemeClr val="accent1"/>
                    </a:solidFill>
                  </a:tcPr>
                </a:tc>
                <a:tc>
                  <a:txBody>
                    <a:bodyPr/>
                    <a:lstStyle/>
                    <a:p>
                      <a:pPr algn="just"/>
                      <a:r>
                        <a:rPr lang="it-IT" sz="1800" dirty="0">
                          <a:solidFill>
                            <a:schemeClr val="bg1"/>
                          </a:solidFill>
                        </a:rPr>
                        <a:t>Importi superiori a 1.000 €. </a:t>
                      </a:r>
                      <a:r>
                        <a:rPr lang="it-IT" sz="1800" dirty="0" err="1">
                          <a:solidFill>
                            <a:schemeClr val="bg1"/>
                          </a:solidFill>
                        </a:rPr>
                        <a:t>max</a:t>
                      </a:r>
                      <a:r>
                        <a:rPr lang="it-IT" sz="1800" dirty="0">
                          <a:solidFill>
                            <a:schemeClr val="bg1"/>
                          </a:solidFill>
                        </a:rPr>
                        <a:t> 20 rate trimestrali (31.8, 30.11, 28.2</a:t>
                      </a:r>
                      <a:r>
                        <a:rPr lang="it-IT" sz="1800" baseline="0" dirty="0">
                          <a:solidFill>
                            <a:schemeClr val="bg1"/>
                          </a:solidFill>
                        </a:rPr>
                        <a:t> e 31.5). Sulle rate successive alla prima si applicano gli interessi legali calcolati dal 1.6.2019</a:t>
                      </a:r>
                      <a:endParaRPr lang="it-IT" sz="1800" dirty="0">
                        <a:solidFill>
                          <a:schemeClr val="bg1"/>
                        </a:solidFill>
                      </a:endParaRPr>
                    </a:p>
                  </a:txBody>
                  <a:tcPr marL="91441" marR="91441" marT="45726" marB="45726">
                    <a:solidFill>
                      <a:schemeClr val="accent1"/>
                    </a:solidFill>
                  </a:tcPr>
                </a:tc>
                <a:extLst>
                  <a:ext uri="{0D108BD9-81ED-4DB2-BD59-A6C34878D82A}">
                    <a16:rowId xmlns:a16="http://schemas.microsoft.com/office/drawing/2014/main" val="10005"/>
                  </a:ext>
                </a:extLst>
              </a:tr>
            </a:tbl>
          </a:graphicData>
        </a:graphic>
      </p:graphicFrame>
      <p:pic>
        <p:nvPicPr>
          <p:cNvPr id="6" name="Immagine 5" descr="Risultati immagini per ordine commercialisti salerno">
            <a:extLst>
              <a:ext uri="{FF2B5EF4-FFF2-40B4-BE49-F238E27FC236}">
                <a16:creationId xmlns:a16="http://schemas.microsoft.com/office/drawing/2014/main" id="{582B3DEA-9E8D-463E-9079-6CF1B1E5CD49}"/>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1403229883"/>
      </p:ext>
    </p:extLst>
  </p:cSld>
  <p:clrMapOvr>
    <a:masterClrMapping/>
  </p:clrMapOvr>
  <p:transition>
    <p:wipe dir="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olo 1"/>
          <p:cNvSpPr>
            <a:spLocks noGrp="1"/>
          </p:cNvSpPr>
          <p:nvPr>
            <p:ph type="ctrTitle"/>
          </p:nvPr>
        </p:nvSpPr>
        <p:spPr bwMode="auto">
          <a:xfrm>
            <a:off x="357188" y="836713"/>
            <a:ext cx="7772400" cy="847626"/>
          </a:xfrm>
          <a:noFill/>
          <a:ln>
            <a:miter lim="800000"/>
            <a:headEnd/>
            <a:tailEnd/>
          </a:ln>
        </p:spPr>
        <p:txBody>
          <a:bodyPr vert="horz" wrap="square" lIns="91440" tIns="45720" rIns="91440" bIns="45720" numCol="1" anchor="t" anchorCtr="0" compatLnSpc="1">
            <a:prstTxWarp prst="textNoShape">
              <a:avLst/>
            </a:prstTxWarp>
            <a:noAutofit/>
          </a:bodyPr>
          <a:lstStyle/>
          <a:p>
            <a:pPr algn="ctr"/>
            <a:r>
              <a:rPr lang="it-IT" sz="4500" b="1" dirty="0">
                <a:solidFill>
                  <a:srgbClr val="0070C0"/>
                </a:solidFill>
              </a:rPr>
              <a:t>Liti fiscali pendenti – Art. 6 del D. L. 119/2018</a:t>
            </a:r>
          </a:p>
        </p:txBody>
      </p:sp>
      <p:sp>
        <p:nvSpPr>
          <p:cNvPr id="52227" name="Sottotitolo 2"/>
          <p:cNvSpPr>
            <a:spLocks noGrp="1"/>
          </p:cNvSpPr>
          <p:nvPr>
            <p:ph type="subTitle" idx="1"/>
          </p:nvPr>
        </p:nvSpPr>
        <p:spPr bwMode="auto">
          <a:xfrm>
            <a:off x="642938" y="2071688"/>
            <a:ext cx="7529512" cy="4597400"/>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72</a:t>
            </a:fld>
            <a:endParaRPr lang="it-IT"/>
          </a:p>
        </p:txBody>
      </p:sp>
      <p:graphicFrame>
        <p:nvGraphicFramePr>
          <p:cNvPr id="4" name="Tabella 3"/>
          <p:cNvGraphicFramePr>
            <a:graphicFrameLocks noGrp="1"/>
          </p:cNvGraphicFramePr>
          <p:nvPr>
            <p:extLst>
              <p:ext uri="{D42A27DB-BD31-4B8C-83A1-F6EECF244321}">
                <p14:modId xmlns:p14="http://schemas.microsoft.com/office/powerpoint/2010/main" val="1482224246"/>
              </p:ext>
            </p:extLst>
          </p:nvPr>
        </p:nvGraphicFramePr>
        <p:xfrm>
          <a:off x="755650" y="2071688"/>
          <a:ext cx="7345363" cy="4597400"/>
        </p:xfrm>
        <a:graphic>
          <a:graphicData uri="http://schemas.openxmlformats.org/drawingml/2006/table">
            <a:tbl>
              <a:tblPr firstRow="1" bandRow="1">
                <a:tableStyleId>{5C22544A-7EE6-4342-B048-85BDC9FD1C3A}</a:tableStyleId>
              </a:tblPr>
              <a:tblGrid>
                <a:gridCol w="1728321">
                  <a:extLst>
                    <a:ext uri="{9D8B030D-6E8A-4147-A177-3AD203B41FA5}">
                      <a16:colId xmlns:a16="http://schemas.microsoft.com/office/drawing/2014/main" val="20000"/>
                    </a:ext>
                  </a:extLst>
                </a:gridCol>
                <a:gridCol w="5617042">
                  <a:extLst>
                    <a:ext uri="{9D8B030D-6E8A-4147-A177-3AD203B41FA5}">
                      <a16:colId xmlns:a16="http://schemas.microsoft.com/office/drawing/2014/main" val="20001"/>
                    </a:ext>
                  </a:extLst>
                </a:gridCol>
              </a:tblGrid>
              <a:tr h="1015961">
                <a:tc>
                  <a:txBody>
                    <a:bodyPr/>
                    <a:lstStyle/>
                    <a:p>
                      <a:r>
                        <a:rPr lang="it-IT" sz="1600" b="0" dirty="0">
                          <a:solidFill>
                            <a:schemeClr val="bg1"/>
                          </a:solidFill>
                        </a:rPr>
                        <a:t>Compensazione</a:t>
                      </a:r>
                    </a:p>
                  </a:txBody>
                  <a:tcPr marL="91447" marR="91447" marT="45710" marB="45710"/>
                </a:tc>
                <a:tc>
                  <a:txBody>
                    <a:bodyPr/>
                    <a:lstStyle/>
                    <a:p>
                      <a:pPr algn="just"/>
                      <a:r>
                        <a:rPr lang="it-IT" sz="1600" b="0" dirty="0">
                          <a:solidFill>
                            <a:schemeClr val="bg1"/>
                          </a:solidFill>
                        </a:rPr>
                        <a:t>Esclusa</a:t>
                      </a:r>
                      <a:r>
                        <a:rPr lang="it-IT" sz="1600" b="0" baseline="0" dirty="0">
                          <a:solidFill>
                            <a:schemeClr val="bg1"/>
                          </a:solidFill>
                        </a:rPr>
                        <a:t> compensazione di cui all’art. 17 del D. </a:t>
                      </a:r>
                      <a:r>
                        <a:rPr lang="it-IT" sz="1600" b="0" baseline="0" dirty="0" err="1">
                          <a:solidFill>
                            <a:schemeClr val="bg1"/>
                          </a:solidFill>
                        </a:rPr>
                        <a:t>Lgs</a:t>
                      </a:r>
                      <a:r>
                        <a:rPr lang="it-IT" sz="1600" b="0" baseline="0" dirty="0">
                          <a:solidFill>
                            <a:schemeClr val="bg1"/>
                          </a:solidFill>
                        </a:rPr>
                        <a:t>. 241/1997</a:t>
                      </a:r>
                      <a:endParaRPr lang="it-IT" sz="1600" b="0" dirty="0">
                        <a:solidFill>
                          <a:schemeClr val="bg1"/>
                        </a:solidFill>
                      </a:endParaRPr>
                    </a:p>
                  </a:txBody>
                  <a:tcPr marL="91447" marR="91447" marT="45710" marB="45710"/>
                </a:tc>
                <a:extLst>
                  <a:ext uri="{0D108BD9-81ED-4DB2-BD59-A6C34878D82A}">
                    <a16:rowId xmlns:a16="http://schemas.microsoft.com/office/drawing/2014/main" val="10000"/>
                  </a:ext>
                </a:extLst>
              </a:tr>
              <a:tr h="537009">
                <a:tc>
                  <a:txBody>
                    <a:bodyPr/>
                    <a:lstStyle/>
                    <a:p>
                      <a:r>
                        <a:rPr lang="it-IT" sz="1600" dirty="0">
                          <a:solidFill>
                            <a:schemeClr val="bg1"/>
                          </a:solidFill>
                        </a:rPr>
                        <a:t>Assenza di importi</a:t>
                      </a:r>
                    </a:p>
                  </a:txBody>
                  <a:tcPr marL="91447" marR="91447" marT="45710" marB="45710">
                    <a:solidFill>
                      <a:schemeClr val="accent1"/>
                    </a:solidFill>
                  </a:tcPr>
                </a:tc>
                <a:tc>
                  <a:txBody>
                    <a:bodyPr/>
                    <a:lstStyle/>
                    <a:p>
                      <a:pPr algn="just"/>
                      <a:r>
                        <a:rPr lang="it-IT" sz="1600" dirty="0">
                          <a:solidFill>
                            <a:schemeClr val="bg1"/>
                          </a:solidFill>
                        </a:rPr>
                        <a:t>Basta la presentazione</a:t>
                      </a:r>
                      <a:r>
                        <a:rPr lang="it-IT" sz="1600" baseline="0" dirty="0">
                          <a:solidFill>
                            <a:schemeClr val="bg1"/>
                          </a:solidFill>
                        </a:rPr>
                        <a:t> della domanda entro il 31.5.2019</a:t>
                      </a:r>
                      <a:endParaRPr lang="it-IT" sz="1600" dirty="0">
                        <a:solidFill>
                          <a:schemeClr val="bg1"/>
                        </a:solidFill>
                      </a:endParaRPr>
                    </a:p>
                  </a:txBody>
                  <a:tcPr marL="91447" marR="91447" marT="45710" marB="45710">
                    <a:solidFill>
                      <a:schemeClr val="accent1"/>
                    </a:solidFill>
                  </a:tcPr>
                </a:tc>
                <a:extLst>
                  <a:ext uri="{0D108BD9-81ED-4DB2-BD59-A6C34878D82A}">
                    <a16:rowId xmlns:a16="http://schemas.microsoft.com/office/drawing/2014/main" val="10001"/>
                  </a:ext>
                </a:extLst>
              </a:tr>
              <a:tr h="924897">
                <a:tc>
                  <a:txBody>
                    <a:bodyPr/>
                    <a:lstStyle/>
                    <a:p>
                      <a:r>
                        <a:rPr lang="it-IT" sz="1600" dirty="0">
                          <a:solidFill>
                            <a:schemeClr val="bg1"/>
                          </a:solidFill>
                        </a:rPr>
                        <a:t>Quanto si paga</a:t>
                      </a:r>
                    </a:p>
                  </a:txBody>
                  <a:tcPr marL="91447" marR="91447" marT="45710" marB="45710">
                    <a:solidFill>
                      <a:schemeClr val="accent1"/>
                    </a:solidFill>
                  </a:tcPr>
                </a:tc>
                <a:tc>
                  <a:txBody>
                    <a:bodyPr/>
                    <a:lstStyle/>
                    <a:p>
                      <a:pPr algn="just"/>
                      <a:r>
                        <a:rPr lang="it-IT" sz="1600" dirty="0">
                          <a:solidFill>
                            <a:schemeClr val="bg1"/>
                          </a:solidFill>
                        </a:rPr>
                        <a:t>Nessuna pronuncia: 90%</a:t>
                      </a:r>
                    </a:p>
                    <a:p>
                      <a:pPr algn="just"/>
                      <a:r>
                        <a:rPr lang="it-IT" sz="1600" dirty="0">
                          <a:solidFill>
                            <a:schemeClr val="bg1"/>
                          </a:solidFill>
                        </a:rPr>
                        <a:t>Pronuncia in I grado: 40% (soccombenza </a:t>
                      </a:r>
                      <a:r>
                        <a:rPr lang="it-IT" sz="1600" dirty="0" err="1">
                          <a:solidFill>
                            <a:schemeClr val="bg1"/>
                          </a:solidFill>
                        </a:rPr>
                        <a:t>AdE</a:t>
                      </a:r>
                      <a:r>
                        <a:rPr lang="it-IT" sz="1600" dirty="0">
                          <a:solidFill>
                            <a:schemeClr val="bg1"/>
                          </a:solidFill>
                        </a:rPr>
                        <a:t>)</a:t>
                      </a:r>
                    </a:p>
                    <a:p>
                      <a:pPr algn="just"/>
                      <a:r>
                        <a:rPr lang="it-IT" sz="1600" dirty="0">
                          <a:solidFill>
                            <a:schemeClr val="bg1"/>
                          </a:solidFill>
                        </a:rPr>
                        <a:t>Pronuncia in II grado: 15% (soccombenza </a:t>
                      </a:r>
                      <a:r>
                        <a:rPr lang="it-IT" sz="1600" dirty="0" err="1">
                          <a:solidFill>
                            <a:schemeClr val="bg1"/>
                          </a:solidFill>
                        </a:rPr>
                        <a:t>AdE</a:t>
                      </a:r>
                      <a:r>
                        <a:rPr lang="it-IT" sz="1600" dirty="0">
                          <a:solidFill>
                            <a:schemeClr val="bg1"/>
                          </a:solidFill>
                        </a:rPr>
                        <a:t>)</a:t>
                      </a:r>
                    </a:p>
                  </a:txBody>
                  <a:tcPr marL="91447" marR="91447" marT="45710" marB="45710">
                    <a:solidFill>
                      <a:schemeClr val="accent1"/>
                    </a:solidFill>
                  </a:tcPr>
                </a:tc>
                <a:extLst>
                  <a:ext uri="{0D108BD9-81ED-4DB2-BD59-A6C34878D82A}">
                    <a16:rowId xmlns:a16="http://schemas.microsoft.com/office/drawing/2014/main" val="10002"/>
                  </a:ext>
                </a:extLst>
              </a:tr>
              <a:tr h="1198947">
                <a:tc>
                  <a:txBody>
                    <a:bodyPr/>
                    <a:lstStyle/>
                    <a:p>
                      <a:r>
                        <a:rPr lang="it-IT" sz="1600" dirty="0">
                          <a:solidFill>
                            <a:schemeClr val="bg1"/>
                          </a:solidFill>
                        </a:rPr>
                        <a:t>Contenzioso solo sanzioni non collegate al tributo</a:t>
                      </a:r>
                    </a:p>
                  </a:txBody>
                  <a:tcPr marL="91447" marR="91447" marT="45710" marB="45710">
                    <a:solidFill>
                      <a:schemeClr val="accent1"/>
                    </a:solidFill>
                  </a:tcPr>
                </a:tc>
                <a:tc>
                  <a:txBody>
                    <a:bodyPr/>
                    <a:lstStyle/>
                    <a:p>
                      <a:pPr algn="just"/>
                      <a:r>
                        <a:rPr lang="it-IT" sz="1600" dirty="0">
                          <a:solidFill>
                            <a:schemeClr val="bg1"/>
                          </a:solidFill>
                        </a:rPr>
                        <a:t>Soccombenza Agenzia entro il 24.10.2018: 15%</a:t>
                      </a:r>
                    </a:p>
                    <a:p>
                      <a:pPr algn="just"/>
                      <a:r>
                        <a:rPr lang="it-IT" sz="1600" dirty="0">
                          <a:solidFill>
                            <a:schemeClr val="bg1"/>
                          </a:solidFill>
                        </a:rPr>
                        <a:t>Altri casi: 40%</a:t>
                      </a:r>
                    </a:p>
                  </a:txBody>
                  <a:tcPr marL="91447" marR="91447" marT="45710" marB="45710">
                    <a:solidFill>
                      <a:schemeClr val="accent1"/>
                    </a:solidFill>
                  </a:tcPr>
                </a:tc>
                <a:extLst>
                  <a:ext uri="{0D108BD9-81ED-4DB2-BD59-A6C34878D82A}">
                    <a16:rowId xmlns:a16="http://schemas.microsoft.com/office/drawing/2014/main" val="10003"/>
                  </a:ext>
                </a:extLst>
              </a:tr>
              <a:tr h="920586">
                <a:tc>
                  <a:txBody>
                    <a:bodyPr/>
                    <a:lstStyle/>
                    <a:p>
                      <a:r>
                        <a:rPr lang="it-IT" sz="1600" dirty="0">
                          <a:solidFill>
                            <a:schemeClr val="bg1"/>
                          </a:solidFill>
                        </a:rPr>
                        <a:t>Domanda di definizione</a:t>
                      </a:r>
                    </a:p>
                  </a:txBody>
                  <a:tcPr marL="91447" marR="91447" marT="45710" marB="45710">
                    <a:solidFill>
                      <a:schemeClr val="accent1"/>
                    </a:solidFill>
                  </a:tcPr>
                </a:tc>
                <a:tc>
                  <a:txBody>
                    <a:bodyPr/>
                    <a:lstStyle/>
                    <a:p>
                      <a:pPr algn="just"/>
                      <a:r>
                        <a:rPr lang="it-IT" sz="1600" dirty="0">
                          <a:solidFill>
                            <a:schemeClr val="bg1"/>
                          </a:solidFill>
                        </a:rPr>
                        <a:t>Entro il 31.5.2018 per ciascuna controversia autonoma</a:t>
                      </a:r>
                    </a:p>
                  </a:txBody>
                  <a:tcPr marL="91447" marR="91447" marT="45710" marB="45710">
                    <a:solidFill>
                      <a:schemeClr val="accent1"/>
                    </a:solidFill>
                  </a:tcPr>
                </a:tc>
                <a:extLst>
                  <a:ext uri="{0D108BD9-81ED-4DB2-BD59-A6C34878D82A}">
                    <a16:rowId xmlns:a16="http://schemas.microsoft.com/office/drawing/2014/main" val="10004"/>
                  </a:ext>
                </a:extLst>
              </a:tr>
            </a:tbl>
          </a:graphicData>
        </a:graphic>
      </p:graphicFrame>
      <p:pic>
        <p:nvPicPr>
          <p:cNvPr id="6" name="Immagine 5" descr="Risultati immagini per ordine commercialisti salerno">
            <a:extLst>
              <a:ext uri="{FF2B5EF4-FFF2-40B4-BE49-F238E27FC236}">
                <a16:creationId xmlns:a16="http://schemas.microsoft.com/office/drawing/2014/main" id="{FE393D2D-0488-4026-8E2A-E3EF59DFCC66}"/>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2850063436"/>
      </p:ext>
    </p:extLst>
  </p:cSld>
  <p:clrMapOvr>
    <a:masterClrMapping/>
  </p:clrMapOvr>
  <p:transition>
    <p:wipe dir="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olo 1"/>
          <p:cNvSpPr>
            <a:spLocks noGrp="1"/>
          </p:cNvSpPr>
          <p:nvPr>
            <p:ph type="ctrTitle"/>
          </p:nvPr>
        </p:nvSpPr>
        <p:spPr bwMode="auto">
          <a:xfrm>
            <a:off x="357188" y="830873"/>
            <a:ext cx="8158162" cy="586989"/>
          </a:xfrm>
          <a:noFill/>
          <a:ln>
            <a:miter lim="800000"/>
            <a:headEnd/>
            <a:tailEnd/>
          </a:ln>
        </p:spPr>
        <p:txBody>
          <a:bodyPr vert="horz" wrap="square" lIns="91440" tIns="45720" rIns="91440" bIns="45720" numCol="1" anchor="t" anchorCtr="0" compatLnSpc="1">
            <a:prstTxWarp prst="textNoShape">
              <a:avLst/>
            </a:prstTxWarp>
            <a:noAutofit/>
          </a:bodyPr>
          <a:lstStyle/>
          <a:p>
            <a:pPr algn="ctr"/>
            <a:r>
              <a:rPr lang="it-IT" sz="4500" b="1" dirty="0">
                <a:solidFill>
                  <a:srgbClr val="0070C0"/>
                </a:solidFill>
              </a:rPr>
              <a:t>Liti fiscali pendenti – Art. 6 del D. L. 119/2018</a:t>
            </a:r>
          </a:p>
        </p:txBody>
      </p:sp>
      <p:sp>
        <p:nvSpPr>
          <p:cNvPr id="53251" name="Sottotitolo 2"/>
          <p:cNvSpPr>
            <a:spLocks noGrp="1"/>
          </p:cNvSpPr>
          <p:nvPr>
            <p:ph type="subTitle" idx="1"/>
          </p:nvPr>
        </p:nvSpPr>
        <p:spPr bwMode="auto">
          <a:xfrm>
            <a:off x="642938" y="2071688"/>
            <a:ext cx="7600950" cy="4525962"/>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73</a:t>
            </a:fld>
            <a:endParaRPr lang="it-IT"/>
          </a:p>
        </p:txBody>
      </p:sp>
      <p:graphicFrame>
        <p:nvGraphicFramePr>
          <p:cNvPr id="4" name="Tabella 3"/>
          <p:cNvGraphicFramePr>
            <a:graphicFrameLocks noGrp="1"/>
          </p:cNvGraphicFramePr>
          <p:nvPr>
            <p:extLst>
              <p:ext uri="{D42A27DB-BD31-4B8C-83A1-F6EECF244321}">
                <p14:modId xmlns:p14="http://schemas.microsoft.com/office/powerpoint/2010/main" val="4065259272"/>
              </p:ext>
            </p:extLst>
          </p:nvPr>
        </p:nvGraphicFramePr>
        <p:xfrm>
          <a:off x="755650" y="2132856"/>
          <a:ext cx="7345363" cy="4393357"/>
        </p:xfrm>
        <a:graphic>
          <a:graphicData uri="http://schemas.openxmlformats.org/drawingml/2006/table">
            <a:tbl>
              <a:tblPr firstRow="1" bandRow="1">
                <a:tableStyleId>{5C22544A-7EE6-4342-B048-85BDC9FD1C3A}</a:tableStyleId>
              </a:tblPr>
              <a:tblGrid>
                <a:gridCol w="1656307">
                  <a:extLst>
                    <a:ext uri="{9D8B030D-6E8A-4147-A177-3AD203B41FA5}">
                      <a16:colId xmlns:a16="http://schemas.microsoft.com/office/drawing/2014/main" val="20000"/>
                    </a:ext>
                  </a:extLst>
                </a:gridCol>
                <a:gridCol w="5689056">
                  <a:extLst>
                    <a:ext uri="{9D8B030D-6E8A-4147-A177-3AD203B41FA5}">
                      <a16:colId xmlns:a16="http://schemas.microsoft.com/office/drawing/2014/main" val="20001"/>
                    </a:ext>
                  </a:extLst>
                </a:gridCol>
              </a:tblGrid>
              <a:tr h="1116324">
                <a:tc>
                  <a:txBody>
                    <a:bodyPr/>
                    <a:lstStyle/>
                    <a:p>
                      <a:r>
                        <a:rPr lang="it-IT" sz="1800" b="0" dirty="0">
                          <a:solidFill>
                            <a:schemeClr val="bg1"/>
                          </a:solidFill>
                        </a:rPr>
                        <a:t>Importi già versati</a:t>
                      </a:r>
                    </a:p>
                  </a:txBody>
                  <a:tcPr marL="91447" marR="91447" marT="45721" marB="45721"/>
                </a:tc>
                <a:tc>
                  <a:txBody>
                    <a:bodyPr/>
                    <a:lstStyle/>
                    <a:p>
                      <a:pPr algn="just"/>
                      <a:r>
                        <a:rPr lang="it-IT" sz="1800" b="0" dirty="0">
                          <a:solidFill>
                            <a:schemeClr val="bg1"/>
                          </a:solidFill>
                        </a:rPr>
                        <a:t>Si scomputano gli importi versati a qualsiasi titolo, ma non si dà luogo a restituzione se si è versato di più</a:t>
                      </a:r>
                    </a:p>
                  </a:txBody>
                  <a:tcPr marL="91447" marR="91447" marT="45721" marB="45721"/>
                </a:tc>
                <a:extLst>
                  <a:ext uri="{0D108BD9-81ED-4DB2-BD59-A6C34878D82A}">
                    <a16:rowId xmlns:a16="http://schemas.microsoft.com/office/drawing/2014/main" val="10000"/>
                  </a:ext>
                </a:extLst>
              </a:tr>
              <a:tr h="1044142">
                <a:tc>
                  <a:txBody>
                    <a:bodyPr/>
                    <a:lstStyle/>
                    <a:p>
                      <a:r>
                        <a:rPr lang="it-IT" sz="1800" dirty="0">
                          <a:solidFill>
                            <a:schemeClr val="bg1"/>
                          </a:solidFill>
                        </a:rPr>
                        <a:t>Sospensione</a:t>
                      </a:r>
                      <a:r>
                        <a:rPr lang="it-IT" sz="1800" baseline="0" dirty="0">
                          <a:solidFill>
                            <a:schemeClr val="bg1"/>
                          </a:solidFill>
                        </a:rPr>
                        <a:t> giudizio</a:t>
                      </a:r>
                      <a:endParaRPr lang="it-IT" sz="1800" dirty="0">
                        <a:solidFill>
                          <a:schemeClr val="bg1"/>
                        </a:solidFill>
                      </a:endParaRPr>
                    </a:p>
                  </a:txBody>
                  <a:tcPr marL="91447" marR="91447" marT="45721" marB="45721">
                    <a:solidFill>
                      <a:schemeClr val="accent1"/>
                    </a:solidFill>
                  </a:tcPr>
                </a:tc>
                <a:tc>
                  <a:txBody>
                    <a:bodyPr/>
                    <a:lstStyle/>
                    <a:p>
                      <a:pPr algn="just"/>
                      <a:r>
                        <a:rPr lang="it-IT" sz="1800" dirty="0">
                          <a:solidFill>
                            <a:schemeClr val="bg1"/>
                          </a:solidFill>
                        </a:rPr>
                        <a:t>Con una richiesta è sospeso fino al 10.6.2019. Con deposito della domanda</a:t>
                      </a:r>
                      <a:r>
                        <a:rPr lang="it-IT" sz="1800" baseline="0" dirty="0">
                          <a:solidFill>
                            <a:schemeClr val="bg1"/>
                          </a:solidFill>
                        </a:rPr>
                        <a:t> e del versamento (anche prima rata) il processo resta sospeso fino al 31.12.2020</a:t>
                      </a:r>
                      <a:endParaRPr lang="it-IT" sz="1800" dirty="0">
                        <a:solidFill>
                          <a:schemeClr val="bg1"/>
                        </a:solidFill>
                      </a:endParaRPr>
                    </a:p>
                  </a:txBody>
                  <a:tcPr marL="91447" marR="91447" marT="45721" marB="45721">
                    <a:solidFill>
                      <a:schemeClr val="accent1"/>
                    </a:solidFill>
                  </a:tcPr>
                </a:tc>
                <a:extLst>
                  <a:ext uri="{0D108BD9-81ED-4DB2-BD59-A6C34878D82A}">
                    <a16:rowId xmlns:a16="http://schemas.microsoft.com/office/drawing/2014/main" val="10001"/>
                  </a:ext>
                </a:extLst>
              </a:tr>
              <a:tr h="1188749">
                <a:tc>
                  <a:txBody>
                    <a:bodyPr/>
                    <a:lstStyle/>
                    <a:p>
                      <a:r>
                        <a:rPr lang="it-IT" sz="1800" dirty="0">
                          <a:solidFill>
                            <a:schemeClr val="bg1"/>
                          </a:solidFill>
                        </a:rPr>
                        <a:t>Termini di impugnazione</a:t>
                      </a:r>
                    </a:p>
                  </a:txBody>
                  <a:tcPr marL="91447" marR="91447" marT="45721" marB="45721">
                    <a:solidFill>
                      <a:schemeClr val="accent1"/>
                    </a:solidFill>
                  </a:tcPr>
                </a:tc>
                <a:tc>
                  <a:txBody>
                    <a:bodyPr/>
                    <a:lstStyle/>
                    <a:p>
                      <a:pPr algn="just"/>
                      <a:r>
                        <a:rPr lang="it-IT" sz="1800" dirty="0">
                          <a:solidFill>
                            <a:schemeClr val="bg1"/>
                          </a:solidFill>
                        </a:rPr>
                        <a:t>Quelli che scadono dalla data di entrata in vigore al 31.7.2019 sono sospesi per 9 mesi (anche incidentale, pronunce</a:t>
                      </a:r>
                      <a:r>
                        <a:rPr lang="it-IT" sz="1800" baseline="0" dirty="0">
                          <a:solidFill>
                            <a:schemeClr val="bg1"/>
                          </a:solidFill>
                        </a:rPr>
                        <a:t> giurisdizionali e di riassunzione e controricorso in Cassazione)</a:t>
                      </a:r>
                      <a:endParaRPr lang="it-IT" sz="1800" dirty="0">
                        <a:solidFill>
                          <a:schemeClr val="bg1"/>
                        </a:solidFill>
                      </a:endParaRPr>
                    </a:p>
                  </a:txBody>
                  <a:tcPr marL="91447" marR="91447" marT="45721" marB="45721">
                    <a:solidFill>
                      <a:schemeClr val="accent1"/>
                    </a:solidFill>
                  </a:tcPr>
                </a:tc>
                <a:extLst>
                  <a:ext uri="{0D108BD9-81ED-4DB2-BD59-A6C34878D82A}">
                    <a16:rowId xmlns:a16="http://schemas.microsoft.com/office/drawing/2014/main" val="10002"/>
                  </a:ext>
                </a:extLst>
              </a:tr>
              <a:tr h="1044142">
                <a:tc>
                  <a:txBody>
                    <a:bodyPr/>
                    <a:lstStyle/>
                    <a:p>
                      <a:r>
                        <a:rPr lang="it-IT" sz="1800" dirty="0">
                          <a:solidFill>
                            <a:schemeClr val="bg1"/>
                          </a:solidFill>
                        </a:rPr>
                        <a:t>Diniego</a:t>
                      </a:r>
                    </a:p>
                  </a:txBody>
                  <a:tcPr marL="91447" marR="91447" marT="45721" marB="45721">
                    <a:solidFill>
                      <a:schemeClr val="accent1"/>
                    </a:solidFill>
                  </a:tcPr>
                </a:tc>
                <a:tc>
                  <a:txBody>
                    <a:bodyPr/>
                    <a:lstStyle/>
                    <a:p>
                      <a:pPr algn="just"/>
                      <a:r>
                        <a:rPr lang="it-IT" sz="1800" dirty="0">
                          <a:solidFill>
                            <a:schemeClr val="bg1"/>
                          </a:solidFill>
                        </a:rPr>
                        <a:t>Il diniego alla definizione deve essere notificato entro il 31.7.2020</a:t>
                      </a:r>
                      <a:r>
                        <a:rPr lang="it-IT" sz="1800" baseline="0" dirty="0">
                          <a:solidFill>
                            <a:schemeClr val="bg1"/>
                          </a:solidFill>
                        </a:rPr>
                        <a:t> ed è impugnabile entro 60 gg. dinanzi all’organo giurisdizionale presso il quale pende la controversia</a:t>
                      </a:r>
                      <a:endParaRPr lang="it-IT" sz="1800" dirty="0">
                        <a:solidFill>
                          <a:schemeClr val="bg1"/>
                        </a:solidFill>
                      </a:endParaRPr>
                    </a:p>
                  </a:txBody>
                  <a:tcPr marL="91447" marR="91447" marT="45721" marB="45721">
                    <a:solidFill>
                      <a:schemeClr val="accent1"/>
                    </a:solidFill>
                  </a:tcPr>
                </a:tc>
                <a:extLst>
                  <a:ext uri="{0D108BD9-81ED-4DB2-BD59-A6C34878D82A}">
                    <a16:rowId xmlns:a16="http://schemas.microsoft.com/office/drawing/2014/main" val="10003"/>
                  </a:ext>
                </a:extLst>
              </a:tr>
            </a:tbl>
          </a:graphicData>
        </a:graphic>
      </p:graphicFrame>
      <p:pic>
        <p:nvPicPr>
          <p:cNvPr id="6" name="Immagine 5" descr="Risultati immagini per ordine commercialisti salerno">
            <a:extLst>
              <a:ext uri="{FF2B5EF4-FFF2-40B4-BE49-F238E27FC236}">
                <a16:creationId xmlns:a16="http://schemas.microsoft.com/office/drawing/2014/main" id="{FD8BAF32-94C0-456D-91F8-13D2855EB4DC}"/>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3058443533"/>
      </p:ext>
    </p:extLst>
  </p:cSld>
  <p:clrMapOvr>
    <a:masterClrMapping/>
  </p:clrMapOvr>
  <p:transition>
    <p:wipe dir="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olo 1"/>
          <p:cNvSpPr>
            <a:spLocks noGrp="1"/>
          </p:cNvSpPr>
          <p:nvPr>
            <p:ph type="ctrTitle"/>
          </p:nvPr>
        </p:nvSpPr>
        <p:spPr bwMode="auto">
          <a:xfrm>
            <a:off x="357188" y="852255"/>
            <a:ext cx="7772400" cy="832083"/>
          </a:xfrm>
          <a:noFill/>
          <a:ln>
            <a:miter lim="800000"/>
            <a:headEnd/>
            <a:tailEnd/>
          </a:ln>
        </p:spPr>
        <p:txBody>
          <a:bodyPr vert="horz" wrap="square" lIns="91440" tIns="45720" rIns="91440" bIns="45720" numCol="1" anchor="t" anchorCtr="0" compatLnSpc="1">
            <a:prstTxWarp prst="textNoShape">
              <a:avLst/>
            </a:prstTxWarp>
            <a:noAutofit/>
          </a:bodyPr>
          <a:lstStyle/>
          <a:p>
            <a:pPr algn="ctr"/>
            <a:r>
              <a:rPr lang="it-IT" sz="4500" b="1" dirty="0">
                <a:solidFill>
                  <a:srgbClr val="0070C0"/>
                </a:solidFill>
              </a:rPr>
              <a:t>Liti fiscali pendenti – Art. 6 del D. L. 119/2018</a:t>
            </a:r>
          </a:p>
        </p:txBody>
      </p:sp>
      <p:sp>
        <p:nvSpPr>
          <p:cNvPr id="54275" name="Sottotitolo 2"/>
          <p:cNvSpPr>
            <a:spLocks noGrp="1"/>
          </p:cNvSpPr>
          <p:nvPr>
            <p:ph type="subTitle" idx="1"/>
          </p:nvPr>
        </p:nvSpPr>
        <p:spPr bwMode="auto">
          <a:xfrm>
            <a:off x="642938" y="2071688"/>
            <a:ext cx="7673975" cy="4525962"/>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74</a:t>
            </a:fld>
            <a:endParaRPr lang="it-IT"/>
          </a:p>
        </p:txBody>
      </p:sp>
      <p:graphicFrame>
        <p:nvGraphicFramePr>
          <p:cNvPr id="4" name="Tabella 3"/>
          <p:cNvGraphicFramePr>
            <a:graphicFrameLocks noGrp="1"/>
          </p:cNvGraphicFramePr>
          <p:nvPr>
            <p:extLst>
              <p:ext uri="{D42A27DB-BD31-4B8C-83A1-F6EECF244321}">
                <p14:modId xmlns:p14="http://schemas.microsoft.com/office/powerpoint/2010/main" val="1991925411"/>
              </p:ext>
            </p:extLst>
          </p:nvPr>
        </p:nvGraphicFramePr>
        <p:xfrm>
          <a:off x="684213" y="1989138"/>
          <a:ext cx="7488237" cy="4525963"/>
        </p:xfrm>
        <a:graphic>
          <a:graphicData uri="http://schemas.openxmlformats.org/drawingml/2006/table">
            <a:tbl>
              <a:tblPr firstRow="1" bandRow="1">
                <a:tableStyleId>{5C22544A-7EE6-4342-B048-85BDC9FD1C3A}</a:tableStyleId>
              </a:tblPr>
              <a:tblGrid>
                <a:gridCol w="1872059">
                  <a:extLst>
                    <a:ext uri="{9D8B030D-6E8A-4147-A177-3AD203B41FA5}">
                      <a16:colId xmlns:a16="http://schemas.microsoft.com/office/drawing/2014/main" val="20000"/>
                    </a:ext>
                  </a:extLst>
                </a:gridCol>
                <a:gridCol w="5616178">
                  <a:extLst>
                    <a:ext uri="{9D8B030D-6E8A-4147-A177-3AD203B41FA5}">
                      <a16:colId xmlns:a16="http://schemas.microsoft.com/office/drawing/2014/main" val="20001"/>
                    </a:ext>
                  </a:extLst>
                </a:gridCol>
              </a:tblGrid>
              <a:tr h="759595">
                <a:tc>
                  <a:txBody>
                    <a:bodyPr/>
                    <a:lstStyle/>
                    <a:p>
                      <a:r>
                        <a:rPr lang="it-IT" sz="1600" b="0" dirty="0">
                          <a:solidFill>
                            <a:schemeClr val="bg1"/>
                          </a:solidFill>
                        </a:rPr>
                        <a:t>Estinzione del processo</a:t>
                      </a:r>
                    </a:p>
                  </a:txBody>
                  <a:tcPr marL="91433" marR="91433" marT="45725" marB="45725"/>
                </a:tc>
                <a:tc>
                  <a:txBody>
                    <a:bodyPr/>
                    <a:lstStyle/>
                    <a:p>
                      <a:pPr algn="just"/>
                      <a:r>
                        <a:rPr lang="it-IT" sz="1600" b="0" dirty="0">
                          <a:solidFill>
                            <a:schemeClr val="bg1"/>
                          </a:solidFill>
                        </a:rPr>
                        <a:t>L’estinzione interviene in mancanza di istanza di trattazione presentata entro il 31.12.2020 dalla parte che ne ha interesse</a:t>
                      </a:r>
                    </a:p>
                  </a:txBody>
                  <a:tcPr marL="91433" marR="91433" marT="45725" marB="45725"/>
                </a:tc>
                <a:extLst>
                  <a:ext uri="{0D108BD9-81ED-4DB2-BD59-A6C34878D82A}">
                    <a16:rowId xmlns:a16="http://schemas.microsoft.com/office/drawing/2014/main" val="10000"/>
                  </a:ext>
                </a:extLst>
              </a:tr>
              <a:tr h="749060">
                <a:tc>
                  <a:txBody>
                    <a:bodyPr/>
                    <a:lstStyle/>
                    <a:p>
                      <a:r>
                        <a:rPr lang="it-IT" sz="1600" dirty="0" err="1">
                          <a:solidFill>
                            <a:schemeClr val="bg1"/>
                          </a:solidFill>
                        </a:rPr>
                        <a:t>Coobligati</a:t>
                      </a:r>
                      <a:endParaRPr lang="it-IT" sz="1600" dirty="0">
                        <a:solidFill>
                          <a:schemeClr val="bg1"/>
                        </a:solidFill>
                      </a:endParaRPr>
                    </a:p>
                  </a:txBody>
                  <a:tcPr marL="91433" marR="91433" marT="45725" marB="45725">
                    <a:solidFill>
                      <a:schemeClr val="accent1"/>
                    </a:solidFill>
                  </a:tcPr>
                </a:tc>
                <a:tc>
                  <a:txBody>
                    <a:bodyPr/>
                    <a:lstStyle/>
                    <a:p>
                      <a:pPr algn="just"/>
                      <a:r>
                        <a:rPr lang="it-IT" sz="1600" dirty="0">
                          <a:solidFill>
                            <a:schemeClr val="bg1"/>
                          </a:solidFill>
                        </a:rPr>
                        <a:t>La chiusura della lite se perfezionata da un </a:t>
                      </a:r>
                      <a:r>
                        <a:rPr lang="it-IT" sz="1600" dirty="0" err="1">
                          <a:solidFill>
                            <a:schemeClr val="bg1"/>
                          </a:solidFill>
                        </a:rPr>
                        <a:t>coobligato</a:t>
                      </a:r>
                      <a:r>
                        <a:rPr lang="it-IT" sz="1600" dirty="0">
                          <a:solidFill>
                            <a:schemeClr val="bg1"/>
                          </a:solidFill>
                        </a:rPr>
                        <a:t> vale per tutti gli altri</a:t>
                      </a:r>
                    </a:p>
                  </a:txBody>
                  <a:tcPr marL="91433" marR="91433" marT="45725" marB="45725">
                    <a:solidFill>
                      <a:schemeClr val="accent1"/>
                    </a:solidFill>
                  </a:tcPr>
                </a:tc>
                <a:extLst>
                  <a:ext uri="{0D108BD9-81ED-4DB2-BD59-A6C34878D82A}">
                    <a16:rowId xmlns:a16="http://schemas.microsoft.com/office/drawing/2014/main" val="10001"/>
                  </a:ext>
                </a:extLst>
              </a:tr>
              <a:tr h="922048">
                <a:tc>
                  <a:txBody>
                    <a:bodyPr/>
                    <a:lstStyle/>
                    <a:p>
                      <a:r>
                        <a:rPr lang="it-IT" sz="1600" dirty="0">
                          <a:solidFill>
                            <a:schemeClr val="bg1"/>
                          </a:solidFill>
                        </a:rPr>
                        <a:t>Altri enti</a:t>
                      </a:r>
                    </a:p>
                  </a:txBody>
                  <a:tcPr marL="91433" marR="91433" marT="45725" marB="45725">
                    <a:solidFill>
                      <a:schemeClr val="accent1"/>
                    </a:solidFill>
                  </a:tcPr>
                </a:tc>
                <a:tc>
                  <a:txBody>
                    <a:bodyPr/>
                    <a:lstStyle/>
                    <a:p>
                      <a:pPr algn="just"/>
                      <a:r>
                        <a:rPr lang="it-IT" sz="1600" dirty="0">
                          <a:solidFill>
                            <a:schemeClr val="bg1"/>
                          </a:solidFill>
                        </a:rPr>
                        <a:t>Gli enti territoriali entro il 31.3.2019 possono estendere la chiusura liti alle controversie attribuite alla giurisdizione tributaria in cui è parte il medesimo ente</a:t>
                      </a:r>
                    </a:p>
                  </a:txBody>
                  <a:tcPr marL="91433" marR="91433" marT="45725" marB="45725">
                    <a:solidFill>
                      <a:schemeClr val="accent1"/>
                    </a:solidFill>
                  </a:tcPr>
                </a:tc>
                <a:extLst>
                  <a:ext uri="{0D108BD9-81ED-4DB2-BD59-A6C34878D82A}">
                    <a16:rowId xmlns:a16="http://schemas.microsoft.com/office/drawing/2014/main" val="10002"/>
                  </a:ext>
                </a:extLst>
              </a:tr>
              <a:tr h="1446766">
                <a:tc>
                  <a:txBody>
                    <a:bodyPr/>
                    <a:lstStyle/>
                    <a:p>
                      <a:r>
                        <a:rPr lang="it-IT" sz="1600" dirty="0">
                          <a:solidFill>
                            <a:schemeClr val="bg1"/>
                          </a:solidFill>
                        </a:rPr>
                        <a:t>Risultati parziali</a:t>
                      </a:r>
                    </a:p>
                  </a:txBody>
                  <a:tcPr marL="91433" marR="91433" marT="45725" marB="45725">
                    <a:solidFill>
                      <a:schemeClr val="accent1"/>
                    </a:solidFill>
                  </a:tcPr>
                </a:tc>
                <a:tc>
                  <a:txBody>
                    <a:bodyPr/>
                    <a:lstStyle/>
                    <a:p>
                      <a:pPr algn="just"/>
                      <a:r>
                        <a:rPr lang="it-IT" sz="1600" dirty="0">
                          <a:solidFill>
                            <a:schemeClr val="bg1"/>
                          </a:solidFill>
                        </a:rPr>
                        <a:t>In caso di</a:t>
                      </a:r>
                      <a:r>
                        <a:rPr lang="it-IT" sz="1600" baseline="0" dirty="0">
                          <a:solidFill>
                            <a:schemeClr val="bg1"/>
                          </a:solidFill>
                        </a:rPr>
                        <a:t> accoglimento parziale del ricorso o </a:t>
                      </a:r>
                      <a:r>
                        <a:rPr lang="it-IT" sz="1600" baseline="0" dirty="0" err="1">
                          <a:solidFill>
                            <a:schemeClr val="bg1"/>
                          </a:solidFill>
                        </a:rPr>
                        <a:t>cmq</a:t>
                      </a:r>
                      <a:r>
                        <a:rPr lang="it-IT" sz="1600" baseline="0" dirty="0">
                          <a:solidFill>
                            <a:schemeClr val="bg1"/>
                          </a:solidFill>
                        </a:rPr>
                        <a:t> di soccombenza ripartito tra contribuente e </a:t>
                      </a:r>
                      <a:r>
                        <a:rPr lang="it-IT" sz="1600" baseline="0" dirty="0" err="1">
                          <a:solidFill>
                            <a:schemeClr val="bg1"/>
                          </a:solidFill>
                        </a:rPr>
                        <a:t>AdE</a:t>
                      </a:r>
                      <a:r>
                        <a:rPr lang="it-IT" sz="1600" baseline="0" dirty="0">
                          <a:solidFill>
                            <a:schemeClr val="bg1"/>
                          </a:solidFill>
                        </a:rPr>
                        <a:t>, l’importo del tributo al netto degli interessi e delle sanzioni è dovuto per intero relativamente alla parte di atto confermata dalla pronuncia giurisdizionale ed in misura ridotta per la parte di atto annullata</a:t>
                      </a:r>
                      <a:endParaRPr lang="it-IT" sz="1600" dirty="0">
                        <a:solidFill>
                          <a:schemeClr val="bg1"/>
                        </a:solidFill>
                      </a:endParaRPr>
                    </a:p>
                  </a:txBody>
                  <a:tcPr marL="91433" marR="91433" marT="45725" marB="45725">
                    <a:solidFill>
                      <a:schemeClr val="accent1"/>
                    </a:solidFill>
                  </a:tcPr>
                </a:tc>
                <a:extLst>
                  <a:ext uri="{0D108BD9-81ED-4DB2-BD59-A6C34878D82A}">
                    <a16:rowId xmlns:a16="http://schemas.microsoft.com/office/drawing/2014/main" val="10003"/>
                  </a:ext>
                </a:extLst>
              </a:tr>
              <a:tr h="648494">
                <a:tc>
                  <a:txBody>
                    <a:bodyPr/>
                    <a:lstStyle/>
                    <a:p>
                      <a:r>
                        <a:rPr lang="it-IT" sz="1600" dirty="0">
                          <a:solidFill>
                            <a:schemeClr val="bg1"/>
                          </a:solidFill>
                        </a:rPr>
                        <a:t>Giudizi in Cassazione</a:t>
                      </a:r>
                    </a:p>
                  </a:txBody>
                  <a:tcPr marL="91433" marR="91433" marT="45725" marB="45725">
                    <a:solidFill>
                      <a:schemeClr val="accent1"/>
                    </a:solidFill>
                  </a:tcPr>
                </a:tc>
                <a:tc>
                  <a:txBody>
                    <a:bodyPr/>
                    <a:lstStyle/>
                    <a:p>
                      <a:pPr algn="just"/>
                      <a:r>
                        <a:rPr lang="it-IT" sz="1600" dirty="0">
                          <a:solidFill>
                            <a:schemeClr val="bg1"/>
                          </a:solidFill>
                        </a:rPr>
                        <a:t>Si paga al 5% delle imposte se il contribuente ha vinto in tutti i gradi di giudizio</a:t>
                      </a:r>
                      <a:r>
                        <a:rPr lang="it-IT" sz="1600" baseline="0" dirty="0">
                          <a:solidFill>
                            <a:schemeClr val="bg1"/>
                          </a:solidFill>
                        </a:rPr>
                        <a:t> precedenti</a:t>
                      </a:r>
                      <a:endParaRPr lang="it-IT" sz="1600" dirty="0">
                        <a:solidFill>
                          <a:schemeClr val="bg1"/>
                        </a:solidFill>
                      </a:endParaRPr>
                    </a:p>
                  </a:txBody>
                  <a:tcPr marL="91433" marR="91433" marT="45725" marB="45725">
                    <a:solidFill>
                      <a:schemeClr val="accent1"/>
                    </a:solidFill>
                  </a:tcPr>
                </a:tc>
                <a:extLst>
                  <a:ext uri="{0D108BD9-81ED-4DB2-BD59-A6C34878D82A}">
                    <a16:rowId xmlns:a16="http://schemas.microsoft.com/office/drawing/2014/main" val="10004"/>
                  </a:ext>
                </a:extLst>
              </a:tr>
            </a:tbl>
          </a:graphicData>
        </a:graphic>
      </p:graphicFrame>
      <p:pic>
        <p:nvPicPr>
          <p:cNvPr id="6" name="Immagine 5" descr="Risultati immagini per ordine commercialisti salerno">
            <a:extLst>
              <a:ext uri="{FF2B5EF4-FFF2-40B4-BE49-F238E27FC236}">
                <a16:creationId xmlns:a16="http://schemas.microsoft.com/office/drawing/2014/main" id="{7711F46B-C4B4-4A9D-B5F9-CDA938F45E40}"/>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3381671016"/>
      </p:ext>
    </p:extLst>
  </p:cSld>
  <p:clrMapOvr>
    <a:masterClrMapping/>
  </p:clrMapOvr>
  <p:transition>
    <p:wipe dir="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olo 1"/>
          <p:cNvSpPr>
            <a:spLocks noGrp="1"/>
          </p:cNvSpPr>
          <p:nvPr>
            <p:ph type="ctrTitle"/>
          </p:nvPr>
        </p:nvSpPr>
        <p:spPr bwMode="auto">
          <a:xfrm>
            <a:off x="357188" y="764704"/>
            <a:ext cx="7772400" cy="919635"/>
          </a:xfrm>
          <a:noFill/>
          <a:ln>
            <a:miter lim="800000"/>
            <a:headEnd/>
            <a:tailEnd/>
          </a:ln>
        </p:spPr>
        <p:txBody>
          <a:bodyPr vert="horz" wrap="square" lIns="91440" tIns="45720" rIns="91440" bIns="45720" numCol="1" anchor="t" anchorCtr="0" compatLnSpc="1">
            <a:prstTxWarp prst="textNoShape">
              <a:avLst/>
            </a:prstTxWarp>
            <a:noAutofit/>
          </a:bodyPr>
          <a:lstStyle/>
          <a:p>
            <a:pPr algn="ctr"/>
            <a:r>
              <a:rPr lang="it-IT" sz="4500" b="1" dirty="0">
                <a:solidFill>
                  <a:srgbClr val="0070C0"/>
                </a:solidFill>
              </a:rPr>
              <a:t>Definizione ASD – Art. 7 del D. L. 119/2018</a:t>
            </a:r>
          </a:p>
        </p:txBody>
      </p:sp>
      <p:sp>
        <p:nvSpPr>
          <p:cNvPr id="55299" name="Sottotitolo 2"/>
          <p:cNvSpPr>
            <a:spLocks noGrp="1"/>
          </p:cNvSpPr>
          <p:nvPr>
            <p:ph type="subTitle" idx="1"/>
          </p:nvPr>
        </p:nvSpPr>
        <p:spPr bwMode="auto">
          <a:xfrm>
            <a:off x="642938" y="2071688"/>
            <a:ext cx="7458075" cy="4310062"/>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75</a:t>
            </a:fld>
            <a:endParaRPr lang="it-IT"/>
          </a:p>
        </p:txBody>
      </p:sp>
      <p:graphicFrame>
        <p:nvGraphicFramePr>
          <p:cNvPr id="4" name="Tabella 3"/>
          <p:cNvGraphicFramePr>
            <a:graphicFrameLocks noGrp="1"/>
          </p:cNvGraphicFramePr>
          <p:nvPr/>
        </p:nvGraphicFramePr>
        <p:xfrm>
          <a:off x="684213" y="2060575"/>
          <a:ext cx="7416800" cy="4181474"/>
        </p:xfrm>
        <a:graphic>
          <a:graphicData uri="http://schemas.openxmlformats.org/drawingml/2006/table">
            <a:tbl>
              <a:tblPr firstRow="1" bandRow="1">
                <a:tableStyleId>{5C22544A-7EE6-4342-B048-85BDC9FD1C3A}</a:tableStyleId>
              </a:tblPr>
              <a:tblGrid>
                <a:gridCol w="1740677">
                  <a:extLst>
                    <a:ext uri="{9D8B030D-6E8A-4147-A177-3AD203B41FA5}">
                      <a16:colId xmlns:a16="http://schemas.microsoft.com/office/drawing/2014/main" val="20000"/>
                    </a:ext>
                  </a:extLst>
                </a:gridCol>
                <a:gridCol w="5676123">
                  <a:extLst>
                    <a:ext uri="{9D8B030D-6E8A-4147-A177-3AD203B41FA5}">
                      <a16:colId xmlns:a16="http://schemas.microsoft.com/office/drawing/2014/main" val="20001"/>
                    </a:ext>
                  </a:extLst>
                </a:gridCol>
              </a:tblGrid>
              <a:tr h="1025501">
                <a:tc>
                  <a:txBody>
                    <a:bodyPr/>
                    <a:lstStyle/>
                    <a:p>
                      <a:r>
                        <a:rPr lang="it-IT" sz="1800" b="0" dirty="0">
                          <a:solidFill>
                            <a:schemeClr val="bg1"/>
                          </a:solidFill>
                        </a:rPr>
                        <a:t>Soggetti</a:t>
                      </a:r>
                    </a:p>
                  </a:txBody>
                  <a:tcPr marL="91456" marR="91456" marT="45722" marB="45722"/>
                </a:tc>
                <a:tc>
                  <a:txBody>
                    <a:bodyPr/>
                    <a:lstStyle/>
                    <a:p>
                      <a:pPr algn="just"/>
                      <a:r>
                        <a:rPr lang="it-IT" sz="1800" b="0" dirty="0">
                          <a:solidFill>
                            <a:schemeClr val="bg1"/>
                          </a:solidFill>
                        </a:rPr>
                        <a:t>Società ed associazioni sportive dilettantistiche iscritte al CONI</a:t>
                      </a:r>
                      <a:r>
                        <a:rPr lang="it-IT" sz="1800" b="0" baseline="0" dirty="0">
                          <a:solidFill>
                            <a:schemeClr val="bg1"/>
                          </a:solidFill>
                        </a:rPr>
                        <a:t> alla data del 31.12.2017</a:t>
                      </a:r>
                      <a:endParaRPr lang="it-IT" sz="1800" b="0" dirty="0">
                        <a:solidFill>
                          <a:schemeClr val="bg1"/>
                        </a:solidFill>
                      </a:endParaRPr>
                    </a:p>
                  </a:txBody>
                  <a:tcPr marL="91456" marR="91456" marT="45722" marB="45722"/>
                </a:tc>
                <a:extLst>
                  <a:ext uri="{0D108BD9-81ED-4DB2-BD59-A6C34878D82A}">
                    <a16:rowId xmlns:a16="http://schemas.microsoft.com/office/drawing/2014/main" val="10000"/>
                  </a:ext>
                </a:extLst>
              </a:tr>
              <a:tr h="1025501">
                <a:tc>
                  <a:txBody>
                    <a:bodyPr/>
                    <a:lstStyle/>
                    <a:p>
                      <a:r>
                        <a:rPr lang="it-IT" sz="1800" dirty="0">
                          <a:solidFill>
                            <a:schemeClr val="bg1"/>
                          </a:solidFill>
                        </a:rPr>
                        <a:t>Accertamento</a:t>
                      </a:r>
                    </a:p>
                  </a:txBody>
                  <a:tcPr marL="91456" marR="91456" marT="45722" marB="45722">
                    <a:solidFill>
                      <a:schemeClr val="accent1"/>
                    </a:solidFill>
                  </a:tcPr>
                </a:tc>
                <a:tc>
                  <a:txBody>
                    <a:bodyPr/>
                    <a:lstStyle/>
                    <a:p>
                      <a:pPr algn="just"/>
                      <a:r>
                        <a:rPr lang="it-IT" sz="1800" dirty="0">
                          <a:solidFill>
                            <a:schemeClr val="bg1"/>
                          </a:solidFill>
                        </a:rPr>
                        <a:t>50% IRES ed</a:t>
                      </a:r>
                      <a:r>
                        <a:rPr lang="it-IT" sz="1800" baseline="0" dirty="0">
                          <a:solidFill>
                            <a:schemeClr val="bg1"/>
                          </a:solidFill>
                        </a:rPr>
                        <a:t> IRAP e tutta l’IVA</a:t>
                      </a:r>
                    </a:p>
                    <a:p>
                      <a:pPr algn="just"/>
                      <a:r>
                        <a:rPr lang="it-IT" sz="1800" baseline="0" dirty="0">
                          <a:solidFill>
                            <a:schemeClr val="bg1"/>
                          </a:solidFill>
                        </a:rPr>
                        <a:t>Sanzioni irrogate ed interessi al 5%</a:t>
                      </a:r>
                      <a:endParaRPr lang="it-IT" sz="1800" dirty="0">
                        <a:solidFill>
                          <a:schemeClr val="bg1"/>
                        </a:solidFill>
                      </a:endParaRPr>
                    </a:p>
                  </a:txBody>
                  <a:tcPr marL="91456" marR="91456" marT="45722" marB="45722">
                    <a:solidFill>
                      <a:schemeClr val="accent1"/>
                    </a:solidFill>
                  </a:tcPr>
                </a:tc>
                <a:extLst>
                  <a:ext uri="{0D108BD9-81ED-4DB2-BD59-A6C34878D82A}">
                    <a16:rowId xmlns:a16="http://schemas.microsoft.com/office/drawing/2014/main" val="10001"/>
                  </a:ext>
                </a:extLst>
              </a:tr>
              <a:tr h="1104971">
                <a:tc>
                  <a:txBody>
                    <a:bodyPr/>
                    <a:lstStyle/>
                    <a:p>
                      <a:r>
                        <a:rPr lang="it-IT" sz="1800" dirty="0">
                          <a:solidFill>
                            <a:schemeClr val="bg1"/>
                          </a:solidFill>
                        </a:rPr>
                        <a:t>Liti pendenti</a:t>
                      </a:r>
                    </a:p>
                  </a:txBody>
                  <a:tcPr marL="91456" marR="91456" marT="45722" marB="45722">
                    <a:solidFill>
                      <a:schemeClr val="accent1"/>
                    </a:solidFill>
                  </a:tcPr>
                </a:tc>
                <a:tc>
                  <a:txBody>
                    <a:bodyPr/>
                    <a:lstStyle/>
                    <a:p>
                      <a:pPr algn="just"/>
                      <a:r>
                        <a:rPr lang="it-IT" sz="1600" dirty="0">
                          <a:solidFill>
                            <a:schemeClr val="bg1"/>
                          </a:solidFill>
                        </a:rPr>
                        <a:t>40% valore lite e 5% sanzioni ed interessi pendenti in I grado</a:t>
                      </a:r>
                    </a:p>
                    <a:p>
                      <a:pPr marL="0" marR="0" indent="0" algn="just" defTabSz="914400" rtl="0" eaLnBrk="1" fontAlgn="auto" latinLnBrk="0" hangingPunct="1">
                        <a:lnSpc>
                          <a:spcPct val="100000"/>
                        </a:lnSpc>
                        <a:spcBef>
                          <a:spcPts val="0"/>
                        </a:spcBef>
                        <a:spcAft>
                          <a:spcPts val="0"/>
                        </a:spcAft>
                        <a:buClrTx/>
                        <a:buSzTx/>
                        <a:buFontTx/>
                        <a:buNone/>
                        <a:tabLst/>
                        <a:defRPr/>
                      </a:pPr>
                      <a:r>
                        <a:rPr lang="it-IT" sz="1600" dirty="0">
                          <a:solidFill>
                            <a:schemeClr val="bg1"/>
                          </a:solidFill>
                        </a:rPr>
                        <a:t>10% valore lite e 5% sanzioni ed interessi se soccombente AF</a:t>
                      </a:r>
                    </a:p>
                    <a:p>
                      <a:pPr marL="0" marR="0" indent="0" algn="just" defTabSz="914400" rtl="0" eaLnBrk="1" fontAlgn="auto" latinLnBrk="0" hangingPunct="1">
                        <a:lnSpc>
                          <a:spcPct val="100000"/>
                        </a:lnSpc>
                        <a:spcBef>
                          <a:spcPts val="0"/>
                        </a:spcBef>
                        <a:spcAft>
                          <a:spcPts val="0"/>
                        </a:spcAft>
                        <a:buClrTx/>
                        <a:buSzTx/>
                        <a:buFontTx/>
                        <a:buNone/>
                        <a:tabLst/>
                        <a:defRPr/>
                      </a:pPr>
                      <a:r>
                        <a:rPr lang="it-IT" sz="1600" dirty="0">
                          <a:solidFill>
                            <a:schemeClr val="bg1"/>
                          </a:solidFill>
                        </a:rPr>
                        <a:t>50% valore lite e 10% sanzioni ed interessi se soccombente contribuente</a:t>
                      </a:r>
                    </a:p>
                  </a:txBody>
                  <a:tcPr marL="91456" marR="91456" marT="45722" marB="45722">
                    <a:solidFill>
                      <a:schemeClr val="accent1"/>
                    </a:solidFill>
                  </a:tcPr>
                </a:tc>
                <a:extLst>
                  <a:ext uri="{0D108BD9-81ED-4DB2-BD59-A6C34878D82A}">
                    <a16:rowId xmlns:a16="http://schemas.microsoft.com/office/drawing/2014/main" val="10002"/>
                  </a:ext>
                </a:extLst>
              </a:tr>
              <a:tr h="1025501">
                <a:tc>
                  <a:txBody>
                    <a:bodyPr/>
                    <a:lstStyle/>
                    <a:p>
                      <a:r>
                        <a:rPr lang="it-IT" sz="1800" dirty="0">
                          <a:solidFill>
                            <a:schemeClr val="bg1"/>
                          </a:solidFill>
                        </a:rPr>
                        <a:t>Esclusione</a:t>
                      </a:r>
                    </a:p>
                  </a:txBody>
                  <a:tcPr marL="91456" marR="91456" marT="45722" marB="45722">
                    <a:solidFill>
                      <a:schemeClr val="accent1"/>
                    </a:solidFill>
                  </a:tcPr>
                </a:tc>
                <a:tc>
                  <a:txBody>
                    <a:bodyPr/>
                    <a:lstStyle/>
                    <a:p>
                      <a:pPr algn="just"/>
                      <a:r>
                        <a:rPr lang="it-IT" sz="1600" dirty="0">
                          <a:solidFill>
                            <a:schemeClr val="bg1"/>
                          </a:solidFill>
                        </a:rPr>
                        <a:t>Se ciascuna imposta supera € 30.000</a:t>
                      </a:r>
                      <a:r>
                        <a:rPr lang="it-IT" sz="1600" baseline="0" dirty="0">
                          <a:solidFill>
                            <a:schemeClr val="bg1"/>
                          </a:solidFill>
                        </a:rPr>
                        <a:t> per ciascun periodo d’imposta, è possibile la definizione degli accertamenti o delle liti pendenti di cui agli artt. 2 e 6</a:t>
                      </a:r>
                      <a:endParaRPr lang="it-IT" sz="1600" dirty="0">
                        <a:solidFill>
                          <a:schemeClr val="bg1"/>
                        </a:solidFill>
                      </a:endParaRPr>
                    </a:p>
                  </a:txBody>
                  <a:tcPr marL="91456" marR="91456" marT="45722" marB="45722">
                    <a:solidFill>
                      <a:schemeClr val="accent1"/>
                    </a:solidFill>
                  </a:tcPr>
                </a:tc>
                <a:extLst>
                  <a:ext uri="{0D108BD9-81ED-4DB2-BD59-A6C34878D82A}">
                    <a16:rowId xmlns:a16="http://schemas.microsoft.com/office/drawing/2014/main" val="10003"/>
                  </a:ext>
                </a:extLst>
              </a:tr>
            </a:tbl>
          </a:graphicData>
        </a:graphic>
      </p:graphicFrame>
      <p:pic>
        <p:nvPicPr>
          <p:cNvPr id="6" name="Immagine 5" descr="Risultati immagini per ordine commercialisti salerno">
            <a:extLst>
              <a:ext uri="{FF2B5EF4-FFF2-40B4-BE49-F238E27FC236}">
                <a16:creationId xmlns:a16="http://schemas.microsoft.com/office/drawing/2014/main" id="{6B00CCC6-8904-4085-9376-E20F82D16AC8}"/>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3716433226"/>
      </p:ext>
    </p:extLst>
  </p:cSld>
  <p:clrMapOvr>
    <a:masterClrMapping/>
  </p:clrMapOvr>
  <p:transition>
    <p:wipe dir="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olo 1"/>
          <p:cNvSpPr>
            <a:spLocks noGrp="1"/>
          </p:cNvSpPr>
          <p:nvPr>
            <p:ph type="ctrTitle"/>
          </p:nvPr>
        </p:nvSpPr>
        <p:spPr bwMode="auto">
          <a:xfrm>
            <a:off x="357188" y="1196975"/>
            <a:ext cx="7772400" cy="487363"/>
          </a:xfrm>
          <a:noFill/>
          <a:ln>
            <a:miter lim="800000"/>
            <a:headEnd/>
            <a:tailEnd/>
          </a:ln>
        </p:spPr>
        <p:txBody>
          <a:bodyPr vert="horz" wrap="square" lIns="91440" tIns="45720" rIns="91440" bIns="45720" numCol="1" anchor="t" anchorCtr="0" compatLnSpc="1">
            <a:prstTxWarp prst="textNoShape">
              <a:avLst/>
            </a:prstTxWarp>
            <a:normAutofit/>
          </a:bodyPr>
          <a:lstStyle/>
          <a:p>
            <a:pPr algn="ctr"/>
            <a:r>
              <a:rPr lang="it-IT" sz="2600" b="1">
                <a:solidFill>
                  <a:srgbClr val="0070C0"/>
                </a:solidFill>
              </a:rPr>
              <a:t>Definizione imposte di consumo – Art. 8 D. L. 119/2018</a:t>
            </a:r>
          </a:p>
        </p:txBody>
      </p:sp>
      <p:sp>
        <p:nvSpPr>
          <p:cNvPr id="56323" name="Sottotitolo 2"/>
          <p:cNvSpPr>
            <a:spLocks noGrp="1"/>
          </p:cNvSpPr>
          <p:nvPr>
            <p:ph type="subTitle" idx="1"/>
          </p:nvPr>
        </p:nvSpPr>
        <p:spPr bwMode="auto">
          <a:xfrm>
            <a:off x="642938" y="2071688"/>
            <a:ext cx="7458075" cy="4381500"/>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76</a:t>
            </a:fld>
            <a:endParaRPr lang="it-IT"/>
          </a:p>
        </p:txBody>
      </p:sp>
      <p:graphicFrame>
        <p:nvGraphicFramePr>
          <p:cNvPr id="4" name="Tabella 3"/>
          <p:cNvGraphicFramePr>
            <a:graphicFrameLocks noGrp="1"/>
          </p:cNvGraphicFramePr>
          <p:nvPr/>
        </p:nvGraphicFramePr>
        <p:xfrm>
          <a:off x="684213" y="2133600"/>
          <a:ext cx="7343775" cy="4164014"/>
        </p:xfrm>
        <a:graphic>
          <a:graphicData uri="http://schemas.openxmlformats.org/drawingml/2006/table">
            <a:tbl>
              <a:tblPr firstRow="1" bandRow="1">
                <a:tableStyleId>{5C22544A-7EE6-4342-B048-85BDC9FD1C3A}</a:tableStyleId>
              </a:tblPr>
              <a:tblGrid>
                <a:gridCol w="1655949">
                  <a:extLst>
                    <a:ext uri="{9D8B030D-6E8A-4147-A177-3AD203B41FA5}">
                      <a16:colId xmlns:a16="http://schemas.microsoft.com/office/drawing/2014/main" val="20000"/>
                    </a:ext>
                  </a:extLst>
                </a:gridCol>
                <a:gridCol w="5687826">
                  <a:extLst>
                    <a:ext uri="{9D8B030D-6E8A-4147-A177-3AD203B41FA5}">
                      <a16:colId xmlns:a16="http://schemas.microsoft.com/office/drawing/2014/main" val="20001"/>
                    </a:ext>
                  </a:extLst>
                </a:gridCol>
              </a:tblGrid>
              <a:tr h="719941">
                <a:tc>
                  <a:txBody>
                    <a:bodyPr/>
                    <a:lstStyle/>
                    <a:p>
                      <a:r>
                        <a:rPr lang="it-IT" sz="1800" b="0" dirty="0">
                          <a:solidFill>
                            <a:schemeClr val="bg1"/>
                          </a:solidFill>
                        </a:rPr>
                        <a:t>Oggetto</a:t>
                      </a:r>
                    </a:p>
                  </a:txBody>
                  <a:tcPr marL="91427" marR="91427" marT="45711" marB="45711"/>
                </a:tc>
                <a:tc>
                  <a:txBody>
                    <a:bodyPr/>
                    <a:lstStyle/>
                    <a:p>
                      <a:pPr algn="just"/>
                      <a:r>
                        <a:rPr lang="it-IT" sz="1800" b="0" dirty="0">
                          <a:solidFill>
                            <a:schemeClr val="bg1"/>
                          </a:solidFill>
                        </a:rPr>
                        <a:t>Imposta di consumo sui prodotti succedanei dei prodotti da fumo (sigarette elettroniche)</a:t>
                      </a:r>
                    </a:p>
                  </a:txBody>
                  <a:tcPr marL="91427" marR="91427" marT="45711" marB="45711"/>
                </a:tc>
                <a:extLst>
                  <a:ext uri="{0D108BD9-81ED-4DB2-BD59-A6C34878D82A}">
                    <a16:rowId xmlns:a16="http://schemas.microsoft.com/office/drawing/2014/main" val="10000"/>
                  </a:ext>
                </a:extLst>
              </a:tr>
              <a:tr h="791935">
                <a:tc>
                  <a:txBody>
                    <a:bodyPr/>
                    <a:lstStyle/>
                    <a:p>
                      <a:r>
                        <a:rPr lang="it-IT" sz="1800" dirty="0">
                          <a:solidFill>
                            <a:schemeClr val="bg1"/>
                          </a:solidFill>
                        </a:rPr>
                        <a:t>Versamenti</a:t>
                      </a:r>
                    </a:p>
                  </a:txBody>
                  <a:tcPr marL="91427" marR="91427" marT="45711" marB="45711">
                    <a:solidFill>
                      <a:schemeClr val="accent1"/>
                    </a:solidFill>
                  </a:tcPr>
                </a:tc>
                <a:tc>
                  <a:txBody>
                    <a:bodyPr/>
                    <a:lstStyle/>
                    <a:p>
                      <a:pPr algn="just"/>
                      <a:r>
                        <a:rPr lang="it-IT" sz="1800" dirty="0">
                          <a:solidFill>
                            <a:schemeClr val="bg1"/>
                          </a:solidFill>
                        </a:rPr>
                        <a:t>Si paga il 5% degli importi dovuti con esclusione di sanzioni ed interessi</a:t>
                      </a:r>
                    </a:p>
                  </a:txBody>
                  <a:tcPr marL="91427" marR="91427" marT="45711" marB="45711">
                    <a:solidFill>
                      <a:schemeClr val="accent1"/>
                    </a:solidFill>
                  </a:tcPr>
                </a:tc>
                <a:extLst>
                  <a:ext uri="{0D108BD9-81ED-4DB2-BD59-A6C34878D82A}">
                    <a16:rowId xmlns:a16="http://schemas.microsoft.com/office/drawing/2014/main" val="10001"/>
                  </a:ext>
                </a:extLst>
              </a:tr>
              <a:tr h="1188886">
                <a:tc>
                  <a:txBody>
                    <a:bodyPr/>
                    <a:lstStyle/>
                    <a:p>
                      <a:r>
                        <a:rPr lang="it-IT" sz="1800" dirty="0">
                          <a:solidFill>
                            <a:schemeClr val="bg1"/>
                          </a:solidFill>
                        </a:rPr>
                        <a:t>Termini</a:t>
                      </a:r>
                    </a:p>
                  </a:txBody>
                  <a:tcPr marL="91427" marR="91427" marT="45711" marB="45711">
                    <a:solidFill>
                      <a:schemeClr val="accent1"/>
                    </a:solidFill>
                  </a:tcPr>
                </a:tc>
                <a:tc>
                  <a:txBody>
                    <a:bodyPr/>
                    <a:lstStyle/>
                    <a:p>
                      <a:pPr algn="just"/>
                      <a:r>
                        <a:rPr lang="it-IT" sz="1800" dirty="0">
                          <a:solidFill>
                            <a:schemeClr val="bg1"/>
                          </a:solidFill>
                        </a:rPr>
                        <a:t>Entro il 28.2</a:t>
                      </a:r>
                      <a:r>
                        <a:rPr lang="it-IT" sz="1800" baseline="0" dirty="0">
                          <a:solidFill>
                            <a:schemeClr val="bg1"/>
                          </a:solidFill>
                        </a:rPr>
                        <a:t> l’ADE pubblica il modello per la definizione</a:t>
                      </a:r>
                    </a:p>
                    <a:p>
                      <a:pPr algn="just"/>
                      <a:r>
                        <a:rPr lang="it-IT" sz="1800" baseline="0" dirty="0">
                          <a:solidFill>
                            <a:schemeClr val="bg1"/>
                          </a:solidFill>
                        </a:rPr>
                        <a:t>Entro il 30.4 il contribuente presenta il modello</a:t>
                      </a:r>
                    </a:p>
                    <a:p>
                      <a:pPr algn="just"/>
                      <a:r>
                        <a:rPr lang="it-IT" sz="1800" baseline="0" dirty="0">
                          <a:solidFill>
                            <a:schemeClr val="bg1"/>
                          </a:solidFill>
                        </a:rPr>
                        <a:t>Entro 120 gg. L’ADE comunica l’importo dovuto</a:t>
                      </a:r>
                    </a:p>
                    <a:p>
                      <a:pPr algn="just"/>
                      <a:r>
                        <a:rPr lang="it-IT" sz="1800" baseline="0" dirty="0">
                          <a:solidFill>
                            <a:schemeClr val="bg1"/>
                          </a:solidFill>
                        </a:rPr>
                        <a:t>Entro 60 gg. Il contribuente paga</a:t>
                      </a:r>
                      <a:endParaRPr lang="it-IT" sz="1800" dirty="0">
                        <a:solidFill>
                          <a:schemeClr val="bg1"/>
                        </a:solidFill>
                      </a:endParaRPr>
                    </a:p>
                  </a:txBody>
                  <a:tcPr marL="91427" marR="91427" marT="45711" marB="45711">
                    <a:solidFill>
                      <a:schemeClr val="accent1"/>
                    </a:solidFill>
                  </a:tcPr>
                </a:tc>
                <a:extLst>
                  <a:ext uri="{0D108BD9-81ED-4DB2-BD59-A6C34878D82A}">
                    <a16:rowId xmlns:a16="http://schemas.microsoft.com/office/drawing/2014/main" val="10002"/>
                  </a:ext>
                </a:extLst>
              </a:tr>
              <a:tr h="1463252">
                <a:tc>
                  <a:txBody>
                    <a:bodyPr/>
                    <a:lstStyle/>
                    <a:p>
                      <a:r>
                        <a:rPr lang="it-IT" sz="1800" dirty="0">
                          <a:solidFill>
                            <a:schemeClr val="bg1"/>
                          </a:solidFill>
                        </a:rPr>
                        <a:t>Rateizzazione</a:t>
                      </a:r>
                    </a:p>
                  </a:txBody>
                  <a:tcPr marL="91427" marR="91427" marT="45711" marB="45711">
                    <a:solidFill>
                      <a:schemeClr val="accent1"/>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800" dirty="0">
                          <a:solidFill>
                            <a:schemeClr val="bg1"/>
                          </a:solidFill>
                        </a:rPr>
                        <a:t>Pagamento in 120 rate mensili, previa presentazione di una garanzia a copertura di 6 mensilità. Il mancato pagamento di 6 rate, anche non consecutive, determina la decadenza con obbligo di versamento delle somme residue entro 60 gg. Dalla</a:t>
                      </a:r>
                      <a:r>
                        <a:rPr lang="it-IT" sz="1800" baseline="0" dirty="0">
                          <a:solidFill>
                            <a:schemeClr val="bg1"/>
                          </a:solidFill>
                        </a:rPr>
                        <a:t> scadenza dell’ultima rata non pagata</a:t>
                      </a:r>
                      <a:endParaRPr lang="it-IT" sz="1800" dirty="0">
                        <a:solidFill>
                          <a:schemeClr val="bg1"/>
                        </a:solidFill>
                      </a:endParaRPr>
                    </a:p>
                  </a:txBody>
                  <a:tcPr marL="91427" marR="91427" marT="45711" marB="45711">
                    <a:solidFill>
                      <a:schemeClr val="accent1"/>
                    </a:solidFill>
                  </a:tcPr>
                </a:tc>
                <a:extLst>
                  <a:ext uri="{0D108BD9-81ED-4DB2-BD59-A6C34878D82A}">
                    <a16:rowId xmlns:a16="http://schemas.microsoft.com/office/drawing/2014/main" val="10003"/>
                  </a:ext>
                </a:extLst>
              </a:tr>
            </a:tbl>
          </a:graphicData>
        </a:graphic>
      </p:graphicFrame>
      <p:pic>
        <p:nvPicPr>
          <p:cNvPr id="6" name="Immagine 5" descr="Risultati immagini per ordine commercialisti salerno">
            <a:extLst>
              <a:ext uri="{FF2B5EF4-FFF2-40B4-BE49-F238E27FC236}">
                <a16:creationId xmlns:a16="http://schemas.microsoft.com/office/drawing/2014/main" id="{83F01855-9BDD-463D-A78D-0E6A6BAF7992}"/>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3921798606"/>
      </p:ext>
    </p:extLst>
  </p:cSld>
  <p:clrMapOvr>
    <a:masterClrMapping/>
  </p:clrMapOvr>
  <p:transition>
    <p:wipe dir="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olo 1"/>
          <p:cNvSpPr>
            <a:spLocks noGrp="1"/>
          </p:cNvSpPr>
          <p:nvPr>
            <p:ph type="ctrTitle"/>
          </p:nvPr>
        </p:nvSpPr>
        <p:spPr bwMode="auto">
          <a:xfrm>
            <a:off x="357188" y="548680"/>
            <a:ext cx="7772400" cy="1135659"/>
          </a:xfrm>
          <a:noFill/>
          <a:ln>
            <a:miter lim="800000"/>
            <a:headEnd/>
            <a:tailEnd/>
          </a:ln>
        </p:spPr>
        <p:txBody>
          <a:bodyPr vert="horz" wrap="square" lIns="91440" tIns="45720" rIns="91440" bIns="45720" numCol="1" anchor="t" anchorCtr="0" compatLnSpc="1">
            <a:prstTxWarp prst="textNoShape">
              <a:avLst/>
            </a:prstTxWarp>
            <a:noAutofit/>
          </a:bodyPr>
          <a:lstStyle/>
          <a:p>
            <a:pPr algn="ctr"/>
            <a:r>
              <a:rPr lang="it-IT" sz="4500" b="1" dirty="0">
                <a:solidFill>
                  <a:srgbClr val="0070C0"/>
                </a:solidFill>
              </a:rPr>
              <a:t>Irregolarità formali – art. 9 del D. L. 119/2018</a:t>
            </a:r>
          </a:p>
        </p:txBody>
      </p:sp>
      <p:sp>
        <p:nvSpPr>
          <p:cNvPr id="57347" name="Sottotitolo 2"/>
          <p:cNvSpPr>
            <a:spLocks noGrp="1"/>
          </p:cNvSpPr>
          <p:nvPr>
            <p:ph type="subTitle" idx="1"/>
          </p:nvPr>
        </p:nvSpPr>
        <p:spPr bwMode="auto">
          <a:xfrm>
            <a:off x="642938" y="2071688"/>
            <a:ext cx="7385050" cy="4597400"/>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77</a:t>
            </a:fld>
            <a:endParaRPr lang="it-IT"/>
          </a:p>
        </p:txBody>
      </p:sp>
      <p:graphicFrame>
        <p:nvGraphicFramePr>
          <p:cNvPr id="4" name="Tabella 3"/>
          <p:cNvGraphicFramePr>
            <a:graphicFrameLocks noGrp="1"/>
          </p:cNvGraphicFramePr>
          <p:nvPr>
            <p:extLst>
              <p:ext uri="{D42A27DB-BD31-4B8C-83A1-F6EECF244321}">
                <p14:modId xmlns:p14="http://schemas.microsoft.com/office/powerpoint/2010/main" val="3170414949"/>
              </p:ext>
            </p:extLst>
          </p:nvPr>
        </p:nvGraphicFramePr>
        <p:xfrm>
          <a:off x="628650" y="1727200"/>
          <a:ext cx="7500938" cy="4870450"/>
        </p:xfrm>
        <a:graphic>
          <a:graphicData uri="http://schemas.openxmlformats.org/drawingml/2006/table">
            <a:tbl>
              <a:tblPr firstRow="1" bandRow="1">
                <a:tableStyleId>{5C22544A-7EE6-4342-B048-85BDC9FD1C3A}</a:tableStyleId>
              </a:tblPr>
              <a:tblGrid>
                <a:gridCol w="1894235">
                  <a:extLst>
                    <a:ext uri="{9D8B030D-6E8A-4147-A177-3AD203B41FA5}">
                      <a16:colId xmlns:a16="http://schemas.microsoft.com/office/drawing/2014/main" val="20000"/>
                    </a:ext>
                  </a:extLst>
                </a:gridCol>
                <a:gridCol w="5606703">
                  <a:extLst>
                    <a:ext uri="{9D8B030D-6E8A-4147-A177-3AD203B41FA5}">
                      <a16:colId xmlns:a16="http://schemas.microsoft.com/office/drawing/2014/main" val="20001"/>
                    </a:ext>
                  </a:extLst>
                </a:gridCol>
              </a:tblGrid>
              <a:tr h="1310787">
                <a:tc>
                  <a:txBody>
                    <a:bodyPr/>
                    <a:lstStyle/>
                    <a:p>
                      <a:r>
                        <a:rPr lang="it-IT" sz="1600" b="0" dirty="0">
                          <a:solidFill>
                            <a:schemeClr val="bg1"/>
                          </a:solidFill>
                        </a:rPr>
                        <a:t>Oggetto</a:t>
                      </a:r>
                    </a:p>
                  </a:txBody>
                  <a:tcPr marL="91441" marR="91441" marT="45725" marB="45725"/>
                </a:tc>
                <a:tc>
                  <a:txBody>
                    <a:bodyPr/>
                    <a:lstStyle/>
                    <a:p>
                      <a:pPr algn="just"/>
                      <a:r>
                        <a:rPr lang="it-IT" sz="1600" b="0" dirty="0">
                          <a:solidFill>
                            <a:schemeClr val="bg1"/>
                          </a:solidFill>
                        </a:rPr>
                        <a:t>Le irregolarità, le infrazioni e le inosservanze di obblighi o di adempimenti, di natura formale, che non rilevano sulla determinazione della base imponibile ai fini delle imposte sui redditi, dell’IVA e dell’IRAP e sul pagamento dei tributi</a:t>
                      </a:r>
                      <a:r>
                        <a:rPr lang="it-IT" sz="1600" b="0" baseline="0" dirty="0">
                          <a:solidFill>
                            <a:schemeClr val="bg1"/>
                          </a:solidFill>
                        </a:rPr>
                        <a:t> fino al 24.10.2018</a:t>
                      </a:r>
                      <a:endParaRPr lang="it-IT" sz="1600" b="0" dirty="0">
                        <a:solidFill>
                          <a:schemeClr val="bg1"/>
                        </a:solidFill>
                      </a:endParaRPr>
                    </a:p>
                  </a:txBody>
                  <a:tcPr marL="91441" marR="91441" marT="45725" marB="45725"/>
                </a:tc>
                <a:extLst>
                  <a:ext uri="{0D108BD9-81ED-4DB2-BD59-A6C34878D82A}">
                    <a16:rowId xmlns:a16="http://schemas.microsoft.com/office/drawing/2014/main" val="10000"/>
                  </a:ext>
                </a:extLst>
              </a:tr>
              <a:tr h="705663">
                <a:tc>
                  <a:txBody>
                    <a:bodyPr/>
                    <a:lstStyle/>
                    <a:p>
                      <a:r>
                        <a:rPr lang="it-IT" sz="1600" b="0" dirty="0">
                          <a:solidFill>
                            <a:schemeClr val="bg1"/>
                          </a:solidFill>
                        </a:rPr>
                        <a:t>Versamento</a:t>
                      </a:r>
                    </a:p>
                  </a:txBody>
                  <a:tcPr marL="91441" marR="91441" marT="45725" marB="45725">
                    <a:solidFill>
                      <a:schemeClr val="accent1"/>
                    </a:solidFill>
                  </a:tcPr>
                </a:tc>
                <a:tc>
                  <a:txBody>
                    <a:bodyPr/>
                    <a:lstStyle/>
                    <a:p>
                      <a:pPr algn="just"/>
                      <a:r>
                        <a:rPr lang="it-IT" sz="1600" b="0" dirty="0">
                          <a:solidFill>
                            <a:schemeClr val="bg1"/>
                          </a:solidFill>
                        </a:rPr>
                        <a:t>Si paga una somma di € 200 per annualità cui si riferiscono le violazioni e rimozione delle irregolarità</a:t>
                      </a:r>
                      <a:r>
                        <a:rPr lang="it-IT" sz="1600" b="0" baseline="0" dirty="0">
                          <a:solidFill>
                            <a:schemeClr val="bg1"/>
                          </a:solidFill>
                        </a:rPr>
                        <a:t> o omissioni</a:t>
                      </a:r>
                      <a:endParaRPr lang="it-IT" sz="1600" b="0" dirty="0">
                        <a:solidFill>
                          <a:schemeClr val="bg1"/>
                        </a:solidFill>
                      </a:endParaRPr>
                    </a:p>
                  </a:txBody>
                  <a:tcPr marL="91441" marR="91441" marT="45725" marB="45725">
                    <a:solidFill>
                      <a:schemeClr val="accent1"/>
                    </a:solidFill>
                  </a:tcPr>
                </a:tc>
                <a:extLst>
                  <a:ext uri="{0D108BD9-81ED-4DB2-BD59-A6C34878D82A}">
                    <a16:rowId xmlns:a16="http://schemas.microsoft.com/office/drawing/2014/main" val="10001"/>
                  </a:ext>
                </a:extLst>
              </a:tr>
              <a:tr h="720161">
                <a:tc>
                  <a:txBody>
                    <a:bodyPr/>
                    <a:lstStyle/>
                    <a:p>
                      <a:r>
                        <a:rPr lang="it-IT" sz="1600" b="0" dirty="0">
                          <a:solidFill>
                            <a:schemeClr val="bg1"/>
                          </a:solidFill>
                        </a:rPr>
                        <a:t>Termini</a:t>
                      </a:r>
                    </a:p>
                  </a:txBody>
                  <a:tcPr marL="91441" marR="91441" marT="45725" marB="45725">
                    <a:solidFill>
                      <a:schemeClr val="accent1"/>
                    </a:solidFill>
                  </a:tcPr>
                </a:tc>
                <a:tc>
                  <a:txBody>
                    <a:bodyPr/>
                    <a:lstStyle/>
                    <a:p>
                      <a:pPr algn="just"/>
                      <a:r>
                        <a:rPr lang="it-IT" sz="1600" b="0" dirty="0">
                          <a:solidFill>
                            <a:schemeClr val="bg1"/>
                          </a:solidFill>
                        </a:rPr>
                        <a:t>Il versamento della somma è eseguito in due rate di pari importo entro: 31.5.2019 e 2.3.2020</a:t>
                      </a:r>
                    </a:p>
                  </a:txBody>
                  <a:tcPr marL="91441" marR="91441" marT="45725" marB="45725">
                    <a:solidFill>
                      <a:schemeClr val="accent1"/>
                    </a:solidFill>
                  </a:tcPr>
                </a:tc>
                <a:extLst>
                  <a:ext uri="{0D108BD9-81ED-4DB2-BD59-A6C34878D82A}">
                    <a16:rowId xmlns:a16="http://schemas.microsoft.com/office/drawing/2014/main" val="10002"/>
                  </a:ext>
                </a:extLst>
              </a:tr>
              <a:tr h="1554654">
                <a:tc>
                  <a:txBody>
                    <a:bodyPr/>
                    <a:lstStyle/>
                    <a:p>
                      <a:r>
                        <a:rPr lang="it-IT" sz="1600" b="0" dirty="0">
                          <a:solidFill>
                            <a:schemeClr val="bg1"/>
                          </a:solidFill>
                        </a:rPr>
                        <a:t>Esclusioni</a:t>
                      </a:r>
                    </a:p>
                  </a:txBody>
                  <a:tcPr marL="91441" marR="91441" marT="45725" marB="45725">
                    <a:solidFill>
                      <a:schemeClr val="accent1"/>
                    </a:solidFill>
                  </a:tcPr>
                </a:tc>
                <a:tc>
                  <a:txBody>
                    <a:bodyPr/>
                    <a:lstStyle/>
                    <a:p>
                      <a:pPr algn="just"/>
                      <a:r>
                        <a:rPr lang="it-IT" sz="1600" b="0" dirty="0">
                          <a:solidFill>
                            <a:schemeClr val="bg1"/>
                          </a:solidFill>
                        </a:rPr>
                        <a:t>Atto di contestazione o irrogazione</a:t>
                      </a:r>
                      <a:r>
                        <a:rPr lang="it-IT" sz="1600" b="0" baseline="0" dirty="0">
                          <a:solidFill>
                            <a:schemeClr val="bg1"/>
                          </a:solidFill>
                        </a:rPr>
                        <a:t> delle sanzioni emessi nell’ambito della procedura di collaborazione volontaria;</a:t>
                      </a:r>
                    </a:p>
                    <a:p>
                      <a:pPr algn="just"/>
                      <a:r>
                        <a:rPr lang="it-IT" sz="1600" b="0" baseline="0" dirty="0">
                          <a:solidFill>
                            <a:schemeClr val="bg1"/>
                          </a:solidFill>
                        </a:rPr>
                        <a:t>Emersione di attività finanziarie e patrimoniali costituite o detenute fuori dal territorio dello Stato</a:t>
                      </a:r>
                    </a:p>
                    <a:p>
                      <a:pPr algn="just"/>
                      <a:r>
                        <a:rPr lang="it-IT" sz="1600" b="0" baseline="0" dirty="0">
                          <a:solidFill>
                            <a:schemeClr val="bg1"/>
                          </a:solidFill>
                        </a:rPr>
                        <a:t>Irregolarità già contestate in atti divenuti definitivi entro la data di entrata in vigore della conversione (18.12.2018)</a:t>
                      </a:r>
                      <a:endParaRPr lang="it-IT" sz="1600" b="0" dirty="0">
                        <a:solidFill>
                          <a:schemeClr val="bg1"/>
                        </a:solidFill>
                      </a:endParaRPr>
                    </a:p>
                  </a:txBody>
                  <a:tcPr marL="91441" marR="91441" marT="45725" marB="45725">
                    <a:solidFill>
                      <a:schemeClr val="accent1"/>
                    </a:solidFill>
                  </a:tcPr>
                </a:tc>
                <a:extLst>
                  <a:ext uri="{0D108BD9-81ED-4DB2-BD59-A6C34878D82A}">
                    <a16:rowId xmlns:a16="http://schemas.microsoft.com/office/drawing/2014/main" val="10003"/>
                  </a:ext>
                </a:extLst>
              </a:tr>
              <a:tr h="579185">
                <a:tc>
                  <a:txBody>
                    <a:bodyPr/>
                    <a:lstStyle/>
                    <a:p>
                      <a:r>
                        <a:rPr lang="it-IT" sz="1600" b="0" dirty="0">
                          <a:solidFill>
                            <a:schemeClr val="bg1"/>
                          </a:solidFill>
                        </a:rPr>
                        <a:t>Provvedimenti attuativi</a:t>
                      </a:r>
                    </a:p>
                  </a:txBody>
                  <a:tcPr marL="91441" marR="91441" marT="45725" marB="45725">
                    <a:solidFill>
                      <a:schemeClr val="accent1"/>
                    </a:solidFill>
                  </a:tcPr>
                </a:tc>
                <a:tc>
                  <a:txBody>
                    <a:bodyPr/>
                    <a:lstStyle/>
                    <a:p>
                      <a:pPr algn="just"/>
                      <a:r>
                        <a:rPr lang="it-IT" sz="1600" b="0" dirty="0">
                          <a:solidFill>
                            <a:schemeClr val="bg1"/>
                          </a:solidFill>
                        </a:rPr>
                        <a:t>In attesa del provvedimento del Direttore </a:t>
                      </a:r>
                      <a:r>
                        <a:rPr lang="it-IT" sz="1600" b="0" dirty="0" err="1">
                          <a:solidFill>
                            <a:schemeClr val="bg1"/>
                          </a:solidFill>
                        </a:rPr>
                        <a:t>AdE</a:t>
                      </a:r>
                      <a:endParaRPr lang="it-IT" sz="1600" b="0" dirty="0">
                        <a:solidFill>
                          <a:schemeClr val="bg1"/>
                        </a:solidFill>
                      </a:endParaRPr>
                    </a:p>
                  </a:txBody>
                  <a:tcPr marL="91441" marR="91441" marT="45725" marB="45725">
                    <a:solidFill>
                      <a:schemeClr val="accent1"/>
                    </a:solidFill>
                  </a:tcPr>
                </a:tc>
                <a:extLst>
                  <a:ext uri="{0D108BD9-81ED-4DB2-BD59-A6C34878D82A}">
                    <a16:rowId xmlns:a16="http://schemas.microsoft.com/office/drawing/2014/main" val="10004"/>
                  </a:ext>
                </a:extLst>
              </a:tr>
            </a:tbl>
          </a:graphicData>
        </a:graphic>
      </p:graphicFrame>
      <p:pic>
        <p:nvPicPr>
          <p:cNvPr id="6" name="Immagine 5" descr="Risultati immagini per ordine commercialisti salerno">
            <a:extLst>
              <a:ext uri="{FF2B5EF4-FFF2-40B4-BE49-F238E27FC236}">
                <a16:creationId xmlns:a16="http://schemas.microsoft.com/office/drawing/2014/main" id="{EA4749DB-1D82-46AC-86AB-29EFF9332777}"/>
              </a:ext>
            </a:extLst>
          </p:cNvPr>
          <p:cNvPicPr/>
          <p:nvPr/>
        </p:nvPicPr>
        <p:blipFill>
          <a:blip r:embed="rId2" cstate="print"/>
          <a:srcRect/>
          <a:stretch>
            <a:fillRect/>
          </a:stretch>
        </p:blipFill>
        <p:spPr bwMode="auto">
          <a:xfrm>
            <a:off x="179512" y="182794"/>
            <a:ext cx="2736800" cy="509901"/>
          </a:xfrm>
          <a:prstGeom prst="rect">
            <a:avLst/>
          </a:prstGeom>
          <a:noFill/>
          <a:ln w="9525">
            <a:noFill/>
            <a:miter lim="800000"/>
            <a:headEnd/>
            <a:tailEnd/>
          </a:ln>
        </p:spPr>
      </p:pic>
    </p:spTree>
    <p:extLst>
      <p:ext uri="{BB962C8B-B14F-4D97-AF65-F5344CB8AC3E}">
        <p14:creationId xmlns:p14="http://schemas.microsoft.com/office/powerpoint/2010/main" val="289367500"/>
      </p:ext>
    </p:extLst>
  </p:cSld>
  <p:clrMapOvr>
    <a:masterClrMapping/>
  </p:clrMapOvr>
  <p:transition>
    <p:wipe dir="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olo 1"/>
          <p:cNvSpPr>
            <a:spLocks noGrp="1"/>
          </p:cNvSpPr>
          <p:nvPr>
            <p:ph type="ctrTitle"/>
          </p:nvPr>
        </p:nvSpPr>
        <p:spPr bwMode="auto">
          <a:xfrm>
            <a:off x="357188" y="1052737"/>
            <a:ext cx="8031236" cy="631602"/>
          </a:xfrm>
          <a:noFill/>
          <a:ln>
            <a:miter lim="800000"/>
            <a:headEnd/>
            <a:tailEnd/>
          </a:ln>
        </p:spPr>
        <p:txBody>
          <a:bodyPr vert="horz" wrap="square" lIns="91440" tIns="45720" rIns="91440" bIns="45720" numCol="1" anchor="t" anchorCtr="0" compatLnSpc="1">
            <a:prstTxWarp prst="textNoShape">
              <a:avLst/>
            </a:prstTxWarp>
            <a:noAutofit/>
          </a:bodyPr>
          <a:lstStyle/>
          <a:p>
            <a:pPr algn="ctr"/>
            <a:r>
              <a:rPr lang="it-IT" sz="4500" b="1" dirty="0">
                <a:solidFill>
                  <a:srgbClr val="0070C0"/>
                </a:solidFill>
              </a:rPr>
              <a:t>Saldo e stralcio ruoli – L. 145/2018</a:t>
            </a:r>
          </a:p>
        </p:txBody>
      </p:sp>
      <p:sp>
        <p:nvSpPr>
          <p:cNvPr id="58371" name="Sottotitolo 2"/>
          <p:cNvSpPr>
            <a:spLocks noGrp="1"/>
          </p:cNvSpPr>
          <p:nvPr>
            <p:ph type="subTitle" idx="1"/>
          </p:nvPr>
        </p:nvSpPr>
        <p:spPr bwMode="auto">
          <a:xfrm>
            <a:off x="642938" y="2071688"/>
            <a:ext cx="7529512" cy="4525962"/>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78</a:t>
            </a:fld>
            <a:endParaRPr lang="it-IT"/>
          </a:p>
        </p:txBody>
      </p:sp>
      <p:graphicFrame>
        <p:nvGraphicFramePr>
          <p:cNvPr id="4" name="Tabella 3"/>
          <p:cNvGraphicFramePr>
            <a:graphicFrameLocks noGrp="1"/>
          </p:cNvGraphicFramePr>
          <p:nvPr>
            <p:extLst>
              <p:ext uri="{D42A27DB-BD31-4B8C-83A1-F6EECF244321}">
                <p14:modId xmlns:p14="http://schemas.microsoft.com/office/powerpoint/2010/main" val="1197065402"/>
              </p:ext>
            </p:extLst>
          </p:nvPr>
        </p:nvGraphicFramePr>
        <p:xfrm>
          <a:off x="755650" y="2132856"/>
          <a:ext cx="7272338" cy="4356851"/>
        </p:xfrm>
        <a:graphic>
          <a:graphicData uri="http://schemas.openxmlformats.org/drawingml/2006/table">
            <a:tbl>
              <a:tblPr firstRow="1" bandRow="1">
                <a:tableStyleId>{5C22544A-7EE6-4342-B048-85BDC9FD1C3A}</a:tableStyleId>
              </a:tblPr>
              <a:tblGrid>
                <a:gridCol w="1584074">
                  <a:extLst>
                    <a:ext uri="{9D8B030D-6E8A-4147-A177-3AD203B41FA5}">
                      <a16:colId xmlns:a16="http://schemas.microsoft.com/office/drawing/2014/main" val="20000"/>
                    </a:ext>
                  </a:extLst>
                </a:gridCol>
                <a:gridCol w="5688264">
                  <a:extLst>
                    <a:ext uri="{9D8B030D-6E8A-4147-A177-3AD203B41FA5}">
                      <a16:colId xmlns:a16="http://schemas.microsoft.com/office/drawing/2014/main" val="20001"/>
                    </a:ext>
                  </a:extLst>
                </a:gridCol>
              </a:tblGrid>
              <a:tr h="1008169">
                <a:tc>
                  <a:txBody>
                    <a:bodyPr/>
                    <a:lstStyle/>
                    <a:p>
                      <a:r>
                        <a:rPr lang="it-IT" sz="1800" b="0" dirty="0"/>
                        <a:t>Debiti agevolati</a:t>
                      </a:r>
                    </a:p>
                  </a:txBody>
                  <a:tcPr marL="91434" marR="91434" marT="45715" marB="45715"/>
                </a:tc>
                <a:tc>
                  <a:txBody>
                    <a:bodyPr/>
                    <a:lstStyle/>
                    <a:p>
                      <a:pPr algn="just"/>
                      <a:r>
                        <a:rPr lang="it-IT" sz="1800" b="0" dirty="0"/>
                        <a:t>Carichi affidati alla riscossione</a:t>
                      </a:r>
                      <a:r>
                        <a:rPr lang="it-IT" sz="1800" b="0" baseline="0" dirty="0"/>
                        <a:t> dal 2000 al 2017 da omesso versamento di imposte derivanti dalle dichiarazioni annuali e dagli artt. 36-bis del DPR 600/73 e 54-bis del DPR 633/72</a:t>
                      </a:r>
                      <a:endParaRPr lang="it-IT" sz="1800" b="0" dirty="0"/>
                    </a:p>
                  </a:txBody>
                  <a:tcPr marL="91434" marR="91434" marT="45715" marB="45715"/>
                </a:tc>
                <a:extLst>
                  <a:ext uri="{0D108BD9-81ED-4DB2-BD59-A6C34878D82A}">
                    <a16:rowId xmlns:a16="http://schemas.microsoft.com/office/drawing/2014/main" val="10000"/>
                  </a:ext>
                </a:extLst>
              </a:tr>
              <a:tr h="1188703">
                <a:tc>
                  <a:txBody>
                    <a:bodyPr/>
                    <a:lstStyle/>
                    <a:p>
                      <a:r>
                        <a:rPr lang="it-IT" sz="1800" dirty="0">
                          <a:solidFill>
                            <a:schemeClr val="bg1"/>
                          </a:solidFill>
                        </a:rPr>
                        <a:t>Contributi</a:t>
                      </a:r>
                    </a:p>
                  </a:txBody>
                  <a:tcPr marL="91434" marR="91434" marT="45715" marB="45715">
                    <a:solidFill>
                      <a:schemeClr val="accent1"/>
                    </a:solidFill>
                  </a:tcPr>
                </a:tc>
                <a:tc>
                  <a:txBody>
                    <a:bodyPr/>
                    <a:lstStyle/>
                    <a:p>
                      <a:pPr algn="just"/>
                      <a:r>
                        <a:rPr lang="it-IT" sz="1800" dirty="0">
                          <a:solidFill>
                            <a:schemeClr val="bg1"/>
                          </a:solidFill>
                        </a:rPr>
                        <a:t>Carichi affidati alla riscossione dal 2000 al 2017 da omesso versamento di contributi dovuti alle casse professionali o gestioni professionali o gestioni previdenziali dei lavoratori autonomi INPS (no accertamento)</a:t>
                      </a:r>
                    </a:p>
                  </a:txBody>
                  <a:tcPr marL="91434" marR="91434" marT="45715" marB="45715">
                    <a:solidFill>
                      <a:schemeClr val="accent1"/>
                    </a:solidFill>
                  </a:tcPr>
                </a:tc>
                <a:extLst>
                  <a:ext uri="{0D108BD9-81ED-4DB2-BD59-A6C34878D82A}">
                    <a16:rowId xmlns:a16="http://schemas.microsoft.com/office/drawing/2014/main" val="10001"/>
                  </a:ext>
                </a:extLst>
              </a:tr>
              <a:tr h="1079986">
                <a:tc>
                  <a:txBody>
                    <a:bodyPr/>
                    <a:lstStyle/>
                    <a:p>
                      <a:r>
                        <a:rPr lang="it-IT" sz="1800" dirty="0">
                          <a:solidFill>
                            <a:schemeClr val="bg1"/>
                          </a:solidFill>
                        </a:rPr>
                        <a:t>Condizione</a:t>
                      </a:r>
                    </a:p>
                  </a:txBody>
                  <a:tcPr marL="91434" marR="91434" marT="45715" marB="45715">
                    <a:solidFill>
                      <a:schemeClr val="accent1"/>
                    </a:solidFill>
                  </a:tcPr>
                </a:tc>
                <a:tc>
                  <a:txBody>
                    <a:bodyPr/>
                    <a:lstStyle/>
                    <a:p>
                      <a:pPr algn="just"/>
                      <a:r>
                        <a:rPr lang="it-IT" sz="1800" dirty="0">
                          <a:solidFill>
                            <a:schemeClr val="bg1"/>
                          </a:solidFill>
                        </a:rPr>
                        <a:t>Grave e comprovata situazione di difficoltà economica. Parametro di riferimento: ISEE</a:t>
                      </a:r>
                    </a:p>
                  </a:txBody>
                  <a:tcPr marL="91434" marR="91434" marT="45715" marB="45715">
                    <a:solidFill>
                      <a:schemeClr val="accent1"/>
                    </a:solidFill>
                  </a:tcPr>
                </a:tc>
                <a:extLst>
                  <a:ext uri="{0D108BD9-81ED-4DB2-BD59-A6C34878D82A}">
                    <a16:rowId xmlns:a16="http://schemas.microsoft.com/office/drawing/2014/main" val="10002"/>
                  </a:ext>
                </a:extLst>
              </a:tr>
              <a:tr h="1079986">
                <a:tc>
                  <a:txBody>
                    <a:bodyPr/>
                    <a:lstStyle/>
                    <a:p>
                      <a:r>
                        <a:rPr lang="it-IT" sz="1800" dirty="0">
                          <a:solidFill>
                            <a:schemeClr val="bg1"/>
                          </a:solidFill>
                        </a:rPr>
                        <a:t>Cosa non si paga</a:t>
                      </a:r>
                    </a:p>
                  </a:txBody>
                  <a:tcPr marL="91434" marR="91434" marT="45715" marB="45715">
                    <a:solidFill>
                      <a:schemeClr val="accent1"/>
                    </a:solidFill>
                  </a:tcPr>
                </a:tc>
                <a:tc>
                  <a:txBody>
                    <a:bodyPr/>
                    <a:lstStyle/>
                    <a:p>
                      <a:pPr algn="just"/>
                      <a:r>
                        <a:rPr lang="it-IT" sz="1800" dirty="0">
                          <a:solidFill>
                            <a:schemeClr val="bg1"/>
                          </a:solidFill>
                        </a:rPr>
                        <a:t>Sanzioni e interessi di mora (si pagano gli aggi e rimborso spese</a:t>
                      </a:r>
                      <a:r>
                        <a:rPr lang="it-IT" sz="1800" baseline="0" dirty="0">
                          <a:solidFill>
                            <a:schemeClr val="bg1"/>
                          </a:solidFill>
                        </a:rPr>
                        <a:t> per le procedure esecutive e le </a:t>
                      </a:r>
                      <a:r>
                        <a:rPr lang="it-IT" sz="1800" baseline="0" dirty="0" err="1">
                          <a:solidFill>
                            <a:schemeClr val="bg1"/>
                          </a:solidFill>
                        </a:rPr>
                        <a:t>nottifiche</a:t>
                      </a:r>
                      <a:r>
                        <a:rPr lang="it-IT" sz="1800" baseline="0" dirty="0">
                          <a:solidFill>
                            <a:schemeClr val="bg1"/>
                          </a:solidFill>
                        </a:rPr>
                        <a:t>)</a:t>
                      </a:r>
                      <a:endParaRPr lang="it-IT" sz="1800" dirty="0">
                        <a:solidFill>
                          <a:schemeClr val="bg1"/>
                        </a:solidFill>
                      </a:endParaRPr>
                    </a:p>
                  </a:txBody>
                  <a:tcPr marL="91434" marR="91434" marT="45715" marB="45715">
                    <a:solidFill>
                      <a:schemeClr val="accent1"/>
                    </a:solidFill>
                  </a:tcPr>
                </a:tc>
                <a:extLst>
                  <a:ext uri="{0D108BD9-81ED-4DB2-BD59-A6C34878D82A}">
                    <a16:rowId xmlns:a16="http://schemas.microsoft.com/office/drawing/2014/main" val="10003"/>
                  </a:ext>
                </a:extLst>
              </a:tr>
            </a:tbl>
          </a:graphicData>
        </a:graphic>
      </p:graphicFrame>
      <p:pic>
        <p:nvPicPr>
          <p:cNvPr id="6" name="Immagine 5" descr="Risultati immagini per ordine commercialisti salerno">
            <a:extLst>
              <a:ext uri="{FF2B5EF4-FFF2-40B4-BE49-F238E27FC236}">
                <a16:creationId xmlns:a16="http://schemas.microsoft.com/office/drawing/2014/main" id="{53FE5FBC-DDA0-4504-90C3-6958DC7AEA2E}"/>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1164511211"/>
      </p:ext>
    </p:extLst>
  </p:cSld>
  <p:clrMapOvr>
    <a:masterClrMapping/>
  </p:clrMapOvr>
  <p:transition>
    <p:wipe dir="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olo 1"/>
          <p:cNvSpPr>
            <a:spLocks noGrp="1"/>
          </p:cNvSpPr>
          <p:nvPr>
            <p:ph type="ctrTitle"/>
          </p:nvPr>
        </p:nvSpPr>
        <p:spPr bwMode="auto">
          <a:xfrm>
            <a:off x="357188" y="908720"/>
            <a:ext cx="8158162" cy="648072"/>
          </a:xfrm>
          <a:noFill/>
          <a:ln>
            <a:miter lim="800000"/>
            <a:headEnd/>
            <a:tailEnd/>
          </a:ln>
        </p:spPr>
        <p:txBody>
          <a:bodyPr vert="horz" wrap="square" lIns="91440" tIns="45720" rIns="91440" bIns="45720" numCol="1" anchor="t" anchorCtr="0" compatLnSpc="1">
            <a:prstTxWarp prst="textNoShape">
              <a:avLst/>
            </a:prstTxWarp>
            <a:noAutofit/>
          </a:bodyPr>
          <a:lstStyle/>
          <a:p>
            <a:r>
              <a:rPr lang="it-IT" sz="4500" b="1" dirty="0">
                <a:solidFill>
                  <a:srgbClr val="0070C0"/>
                </a:solidFill>
              </a:rPr>
              <a:t>Saldo e stralcio ruoli – L. 145/2018</a:t>
            </a:r>
          </a:p>
        </p:txBody>
      </p:sp>
      <p:sp>
        <p:nvSpPr>
          <p:cNvPr id="59395" name="Sottotitolo 2"/>
          <p:cNvSpPr>
            <a:spLocks noGrp="1"/>
          </p:cNvSpPr>
          <p:nvPr>
            <p:ph type="subTitle" idx="1"/>
          </p:nvPr>
        </p:nvSpPr>
        <p:spPr bwMode="auto">
          <a:xfrm>
            <a:off x="642938" y="2071688"/>
            <a:ext cx="7458075" cy="4525962"/>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79</a:t>
            </a:fld>
            <a:endParaRPr lang="it-IT"/>
          </a:p>
        </p:txBody>
      </p:sp>
      <p:graphicFrame>
        <p:nvGraphicFramePr>
          <p:cNvPr id="4" name="Tabella 3"/>
          <p:cNvGraphicFramePr>
            <a:graphicFrameLocks noGrp="1"/>
          </p:cNvGraphicFramePr>
          <p:nvPr/>
        </p:nvGraphicFramePr>
        <p:xfrm>
          <a:off x="755650" y="1844675"/>
          <a:ext cx="7200900" cy="4608511"/>
        </p:xfrm>
        <a:graphic>
          <a:graphicData uri="http://schemas.openxmlformats.org/drawingml/2006/table">
            <a:tbl>
              <a:tblPr firstRow="1" bandRow="1">
                <a:tableStyleId>{5C22544A-7EE6-4342-B048-85BDC9FD1C3A}</a:tableStyleId>
              </a:tblPr>
              <a:tblGrid>
                <a:gridCol w="1656207">
                  <a:extLst>
                    <a:ext uri="{9D8B030D-6E8A-4147-A177-3AD203B41FA5}">
                      <a16:colId xmlns:a16="http://schemas.microsoft.com/office/drawing/2014/main" val="20000"/>
                    </a:ext>
                  </a:extLst>
                </a:gridCol>
                <a:gridCol w="5544693">
                  <a:extLst>
                    <a:ext uri="{9D8B030D-6E8A-4147-A177-3AD203B41FA5}">
                      <a16:colId xmlns:a16="http://schemas.microsoft.com/office/drawing/2014/main" val="20001"/>
                    </a:ext>
                  </a:extLst>
                </a:gridCol>
              </a:tblGrid>
              <a:tr h="1952163">
                <a:tc>
                  <a:txBody>
                    <a:bodyPr/>
                    <a:lstStyle/>
                    <a:p>
                      <a:r>
                        <a:rPr lang="it-IT" sz="1600" b="0" dirty="0"/>
                        <a:t>Saldo e stralcio</a:t>
                      </a:r>
                    </a:p>
                  </a:txBody>
                  <a:tcPr marL="91441" marR="91441" marT="45702" marB="45702"/>
                </a:tc>
                <a:tc>
                  <a:txBody>
                    <a:bodyPr/>
                    <a:lstStyle/>
                    <a:p>
                      <a:pPr algn="just"/>
                      <a:r>
                        <a:rPr lang="it-IT" sz="1600" b="0" dirty="0"/>
                        <a:t>16% del capitale ed interessi affidati</a:t>
                      </a:r>
                      <a:r>
                        <a:rPr lang="it-IT" sz="1600" b="0" baseline="0" dirty="0"/>
                        <a:t> all’agente: ISEE non superiore a € 8.500</a:t>
                      </a:r>
                    </a:p>
                    <a:p>
                      <a:pPr algn="just"/>
                      <a:r>
                        <a:rPr lang="it-IT" sz="1600" b="0" dirty="0"/>
                        <a:t>20% del capitale ed interessi affidati all’egente: ISEE superiore a € 8.500 e non superiore a € 12.500</a:t>
                      </a:r>
                    </a:p>
                    <a:p>
                      <a:pPr marL="0" marR="0" indent="0" algn="just" defTabSz="914400" rtl="0" eaLnBrk="1" fontAlgn="auto" latinLnBrk="0" hangingPunct="1">
                        <a:lnSpc>
                          <a:spcPct val="100000"/>
                        </a:lnSpc>
                        <a:spcBef>
                          <a:spcPts val="0"/>
                        </a:spcBef>
                        <a:spcAft>
                          <a:spcPts val="0"/>
                        </a:spcAft>
                        <a:buClrTx/>
                        <a:buSzTx/>
                        <a:buFontTx/>
                        <a:buNone/>
                        <a:tabLst/>
                        <a:defRPr/>
                      </a:pPr>
                      <a:r>
                        <a:rPr lang="it-IT" sz="1600" b="0" dirty="0"/>
                        <a:t>35% del capitale ed interessi affidati all’egente: ISEE superiore a € 12.500</a:t>
                      </a:r>
                    </a:p>
                  </a:txBody>
                  <a:tcPr marL="91441" marR="91441" marT="45702" marB="45702"/>
                </a:tc>
                <a:extLst>
                  <a:ext uri="{0D108BD9-81ED-4DB2-BD59-A6C34878D82A}">
                    <a16:rowId xmlns:a16="http://schemas.microsoft.com/office/drawing/2014/main" val="10000"/>
                  </a:ext>
                </a:extLst>
              </a:tr>
              <a:tr h="1286268">
                <a:tc>
                  <a:txBody>
                    <a:bodyPr/>
                    <a:lstStyle/>
                    <a:p>
                      <a:r>
                        <a:rPr lang="it-IT" sz="1600" b="0" dirty="0">
                          <a:solidFill>
                            <a:schemeClr val="bg1"/>
                          </a:solidFill>
                        </a:rPr>
                        <a:t>Liquidazione dei beni</a:t>
                      </a:r>
                    </a:p>
                  </a:txBody>
                  <a:tcPr marL="91441" marR="91441" marT="45702" marB="45702">
                    <a:solidFill>
                      <a:schemeClr val="accent1"/>
                    </a:solidFill>
                  </a:tcPr>
                </a:tc>
                <a:tc>
                  <a:txBody>
                    <a:bodyPr/>
                    <a:lstStyle/>
                    <a:p>
                      <a:pPr algn="just"/>
                      <a:r>
                        <a:rPr lang="it-IT" sz="1600" b="0" dirty="0">
                          <a:solidFill>
                            <a:schemeClr val="bg1"/>
                          </a:solidFill>
                        </a:rPr>
                        <a:t>In presenza di grave e comprovata situazione di difficoltà economica e procedura di liquidazione ex art. 14-ter della L. 3/2012:</a:t>
                      </a:r>
                    </a:p>
                    <a:p>
                      <a:pPr algn="just"/>
                      <a:r>
                        <a:rPr lang="it-IT" sz="1600" b="0" dirty="0">
                          <a:solidFill>
                            <a:schemeClr val="bg1"/>
                          </a:solidFill>
                        </a:rPr>
                        <a:t>Saldo</a:t>
                      </a:r>
                      <a:r>
                        <a:rPr lang="it-IT" sz="1600" b="0" baseline="0" dirty="0">
                          <a:solidFill>
                            <a:schemeClr val="bg1"/>
                          </a:solidFill>
                        </a:rPr>
                        <a:t> e stralcio al 10%</a:t>
                      </a:r>
                      <a:endParaRPr lang="it-IT" sz="1600" b="0" dirty="0">
                        <a:solidFill>
                          <a:schemeClr val="bg1"/>
                        </a:solidFill>
                      </a:endParaRPr>
                    </a:p>
                  </a:txBody>
                  <a:tcPr marL="91441" marR="91441" marT="45702" marB="45702">
                    <a:solidFill>
                      <a:schemeClr val="accent1"/>
                    </a:solidFill>
                  </a:tcPr>
                </a:tc>
                <a:extLst>
                  <a:ext uri="{0D108BD9-81ED-4DB2-BD59-A6C34878D82A}">
                    <a16:rowId xmlns:a16="http://schemas.microsoft.com/office/drawing/2014/main" val="10001"/>
                  </a:ext>
                </a:extLst>
              </a:tr>
              <a:tr h="498518">
                <a:tc>
                  <a:txBody>
                    <a:bodyPr/>
                    <a:lstStyle/>
                    <a:p>
                      <a:r>
                        <a:rPr lang="it-IT" sz="1600" b="0" dirty="0">
                          <a:solidFill>
                            <a:schemeClr val="bg1"/>
                          </a:solidFill>
                        </a:rPr>
                        <a:t>Richiesta</a:t>
                      </a:r>
                    </a:p>
                  </a:txBody>
                  <a:tcPr marL="91441" marR="91441" marT="45702" marB="45702">
                    <a:solidFill>
                      <a:schemeClr val="accent1"/>
                    </a:solidFill>
                  </a:tcPr>
                </a:tc>
                <a:tc>
                  <a:txBody>
                    <a:bodyPr/>
                    <a:lstStyle/>
                    <a:p>
                      <a:pPr algn="just"/>
                      <a:r>
                        <a:rPr lang="it-IT" sz="1600" b="0" dirty="0">
                          <a:solidFill>
                            <a:schemeClr val="bg1"/>
                          </a:solidFill>
                        </a:rPr>
                        <a:t>Dichiarazione presentata entro il 30.4.2019</a:t>
                      </a:r>
                    </a:p>
                  </a:txBody>
                  <a:tcPr marL="91441" marR="91441" marT="45702" marB="45702">
                    <a:solidFill>
                      <a:schemeClr val="accent1"/>
                    </a:solidFill>
                  </a:tcPr>
                </a:tc>
                <a:extLst>
                  <a:ext uri="{0D108BD9-81ED-4DB2-BD59-A6C34878D82A}">
                    <a16:rowId xmlns:a16="http://schemas.microsoft.com/office/drawing/2014/main" val="10002"/>
                  </a:ext>
                </a:extLst>
              </a:tr>
              <a:tr h="871562">
                <a:tc>
                  <a:txBody>
                    <a:bodyPr/>
                    <a:lstStyle/>
                    <a:p>
                      <a:r>
                        <a:rPr lang="it-IT" sz="1600" b="0" dirty="0">
                          <a:solidFill>
                            <a:schemeClr val="bg1"/>
                          </a:solidFill>
                        </a:rPr>
                        <a:t>Controlli</a:t>
                      </a:r>
                    </a:p>
                  </a:txBody>
                  <a:tcPr marL="91441" marR="91441" marT="45702" marB="45702">
                    <a:solidFill>
                      <a:schemeClr val="accent1"/>
                    </a:solidFill>
                  </a:tcPr>
                </a:tc>
                <a:tc>
                  <a:txBody>
                    <a:bodyPr/>
                    <a:lstStyle/>
                    <a:p>
                      <a:pPr algn="just"/>
                      <a:r>
                        <a:rPr lang="it-IT" sz="1600" b="0" dirty="0">
                          <a:solidFill>
                            <a:schemeClr val="bg1"/>
                          </a:solidFill>
                        </a:rPr>
                        <a:t>Riscossione, </a:t>
                      </a:r>
                      <a:r>
                        <a:rPr lang="it-IT" sz="1600" b="0" dirty="0" err="1">
                          <a:solidFill>
                            <a:schemeClr val="bg1"/>
                          </a:solidFill>
                        </a:rPr>
                        <a:t>AdE</a:t>
                      </a:r>
                      <a:r>
                        <a:rPr lang="it-IT" sz="1600" b="0" dirty="0">
                          <a:solidFill>
                            <a:schemeClr val="bg1"/>
                          </a:solidFill>
                        </a:rPr>
                        <a:t> e </a:t>
                      </a:r>
                      <a:r>
                        <a:rPr lang="it-IT" sz="1600" b="0" dirty="0" err="1">
                          <a:solidFill>
                            <a:schemeClr val="bg1"/>
                          </a:solidFill>
                        </a:rPr>
                        <a:t>GdF</a:t>
                      </a:r>
                      <a:r>
                        <a:rPr lang="it-IT" sz="1600" b="0" dirty="0">
                          <a:solidFill>
                            <a:schemeClr val="bg1"/>
                          </a:solidFill>
                        </a:rPr>
                        <a:t> verificano gli ISEE nei casi di fondati</a:t>
                      </a:r>
                      <a:r>
                        <a:rPr lang="it-IT" sz="1600" b="0" baseline="0" dirty="0">
                          <a:solidFill>
                            <a:schemeClr val="bg1"/>
                          </a:solidFill>
                        </a:rPr>
                        <a:t> dubbi di veridicità. Entro 20 gg. Possono presentarsi documenti a favore. Senza presentazione gli importi sono riaffidati all’agente</a:t>
                      </a:r>
                      <a:endParaRPr lang="it-IT" sz="1600" b="0" dirty="0">
                        <a:solidFill>
                          <a:schemeClr val="bg1"/>
                        </a:solidFill>
                      </a:endParaRPr>
                    </a:p>
                  </a:txBody>
                  <a:tcPr marL="91441" marR="91441" marT="45702" marB="45702">
                    <a:solidFill>
                      <a:schemeClr val="accent1"/>
                    </a:solidFill>
                  </a:tcPr>
                </a:tc>
                <a:extLst>
                  <a:ext uri="{0D108BD9-81ED-4DB2-BD59-A6C34878D82A}">
                    <a16:rowId xmlns:a16="http://schemas.microsoft.com/office/drawing/2014/main" val="10003"/>
                  </a:ext>
                </a:extLst>
              </a:tr>
            </a:tbl>
          </a:graphicData>
        </a:graphic>
      </p:graphicFrame>
      <p:pic>
        <p:nvPicPr>
          <p:cNvPr id="7" name="Immagine 6" descr="Risultati immagini per ordine commercialisti salerno">
            <a:extLst>
              <a:ext uri="{FF2B5EF4-FFF2-40B4-BE49-F238E27FC236}">
                <a16:creationId xmlns:a16="http://schemas.microsoft.com/office/drawing/2014/main" id="{831E3393-D110-4C8E-9E04-4C09E700BB0C}"/>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422131615"/>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olo 1"/>
          <p:cNvSpPr>
            <a:spLocks noGrp="1"/>
          </p:cNvSpPr>
          <p:nvPr>
            <p:ph type="ctrTitle"/>
          </p:nvPr>
        </p:nvSpPr>
        <p:spPr bwMode="auto">
          <a:xfrm>
            <a:off x="357188" y="836712"/>
            <a:ext cx="7772400" cy="576064"/>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Cause di esclusione</a:t>
            </a:r>
          </a:p>
        </p:txBody>
      </p:sp>
      <p:sp>
        <p:nvSpPr>
          <p:cNvPr id="10243" name="Sottotitolo 2"/>
          <p:cNvSpPr>
            <a:spLocks noGrp="1"/>
          </p:cNvSpPr>
          <p:nvPr>
            <p:ph type="subTitle" idx="1"/>
          </p:nvPr>
        </p:nvSpPr>
        <p:spPr bwMode="auto">
          <a:xfrm>
            <a:off x="642938" y="2071688"/>
            <a:ext cx="7889875" cy="4452937"/>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8</a:t>
            </a:fld>
            <a:endParaRPr lang="it-IT"/>
          </a:p>
        </p:txBody>
      </p:sp>
      <p:graphicFrame>
        <p:nvGraphicFramePr>
          <p:cNvPr id="4" name="Tabella 3"/>
          <p:cNvGraphicFramePr>
            <a:graphicFrameLocks noGrp="1"/>
          </p:cNvGraphicFramePr>
          <p:nvPr/>
        </p:nvGraphicFramePr>
        <p:xfrm>
          <a:off x="611188" y="1700213"/>
          <a:ext cx="7921624" cy="4595810"/>
        </p:xfrm>
        <a:graphic>
          <a:graphicData uri="http://schemas.openxmlformats.org/drawingml/2006/table">
            <a:tbl>
              <a:tblPr firstRow="1" bandRow="1">
                <a:tableStyleId>{5C22544A-7EE6-4342-B048-85BDC9FD1C3A}</a:tableStyleId>
              </a:tblPr>
              <a:tblGrid>
                <a:gridCol w="3960812">
                  <a:extLst>
                    <a:ext uri="{9D8B030D-6E8A-4147-A177-3AD203B41FA5}">
                      <a16:colId xmlns:a16="http://schemas.microsoft.com/office/drawing/2014/main" val="20000"/>
                    </a:ext>
                  </a:extLst>
                </a:gridCol>
                <a:gridCol w="3960812">
                  <a:extLst>
                    <a:ext uri="{9D8B030D-6E8A-4147-A177-3AD203B41FA5}">
                      <a16:colId xmlns:a16="http://schemas.microsoft.com/office/drawing/2014/main" val="20001"/>
                    </a:ext>
                  </a:extLst>
                </a:gridCol>
              </a:tblGrid>
              <a:tr h="432108">
                <a:tc>
                  <a:txBody>
                    <a:bodyPr/>
                    <a:lstStyle/>
                    <a:p>
                      <a:r>
                        <a:rPr lang="it-IT" sz="1600" dirty="0">
                          <a:solidFill>
                            <a:schemeClr val="bg1"/>
                          </a:solidFill>
                        </a:rPr>
                        <a:t>Fino al 31.12.2018</a:t>
                      </a:r>
                    </a:p>
                  </a:txBody>
                  <a:tcPr marL="91449" marR="91449" marT="45726" marB="45726"/>
                </a:tc>
                <a:tc>
                  <a:txBody>
                    <a:bodyPr/>
                    <a:lstStyle/>
                    <a:p>
                      <a:r>
                        <a:rPr lang="it-IT" sz="1600" dirty="0">
                          <a:solidFill>
                            <a:schemeClr val="bg1"/>
                          </a:solidFill>
                        </a:rPr>
                        <a:t>Dal 1.1.2019</a:t>
                      </a:r>
                    </a:p>
                  </a:txBody>
                  <a:tcPr marL="91449" marR="91449" marT="45726" marB="45726"/>
                </a:tc>
                <a:extLst>
                  <a:ext uri="{0D108BD9-81ED-4DB2-BD59-A6C34878D82A}">
                    <a16:rowId xmlns:a16="http://schemas.microsoft.com/office/drawing/2014/main" val="10000"/>
                  </a:ext>
                </a:extLst>
              </a:tr>
              <a:tr h="530799">
                <a:tc>
                  <a:txBody>
                    <a:bodyPr/>
                    <a:lstStyle/>
                    <a:p>
                      <a:r>
                        <a:rPr lang="it-IT" sz="1600" dirty="0">
                          <a:solidFill>
                            <a:schemeClr val="bg1"/>
                          </a:solidFill>
                        </a:rPr>
                        <a:t>Regimi speciali IVA</a:t>
                      </a:r>
                    </a:p>
                  </a:txBody>
                  <a:tcPr marL="91449" marR="91449" marT="45726" marB="45726">
                    <a:solidFill>
                      <a:schemeClr val="accent1"/>
                    </a:solidFill>
                  </a:tcPr>
                </a:tc>
                <a:tc>
                  <a:txBody>
                    <a:bodyPr/>
                    <a:lstStyle/>
                    <a:p>
                      <a:r>
                        <a:rPr lang="it-IT" sz="1600" dirty="0">
                          <a:solidFill>
                            <a:schemeClr val="bg1"/>
                          </a:solidFill>
                        </a:rPr>
                        <a:t>IDEM</a:t>
                      </a:r>
                    </a:p>
                  </a:txBody>
                  <a:tcPr marL="91449" marR="91449" marT="45726" marB="45726">
                    <a:solidFill>
                      <a:schemeClr val="accent1"/>
                    </a:solidFill>
                  </a:tcPr>
                </a:tc>
                <a:extLst>
                  <a:ext uri="{0D108BD9-81ED-4DB2-BD59-A6C34878D82A}">
                    <a16:rowId xmlns:a16="http://schemas.microsoft.com/office/drawing/2014/main" val="10001"/>
                  </a:ext>
                </a:extLst>
              </a:tr>
              <a:tr h="798036">
                <a:tc>
                  <a:txBody>
                    <a:bodyPr/>
                    <a:lstStyle/>
                    <a:p>
                      <a:r>
                        <a:rPr lang="it-IT" sz="1600" dirty="0">
                          <a:solidFill>
                            <a:schemeClr val="bg1"/>
                          </a:solidFill>
                        </a:rPr>
                        <a:t>Soggetti non residenti (tranne soggetti UE e SEE con 75% dei redditi in Italia)</a:t>
                      </a:r>
                    </a:p>
                  </a:txBody>
                  <a:tcPr marL="91449" marR="91449" marT="45726" marB="45726">
                    <a:solidFill>
                      <a:schemeClr val="accent1"/>
                    </a:solidFill>
                  </a:tcPr>
                </a:tc>
                <a:tc>
                  <a:txBody>
                    <a:bodyPr/>
                    <a:lstStyle/>
                    <a:p>
                      <a:r>
                        <a:rPr lang="it-IT" sz="1600" dirty="0">
                          <a:solidFill>
                            <a:schemeClr val="bg1"/>
                          </a:solidFill>
                        </a:rPr>
                        <a:t>IDEM</a:t>
                      </a:r>
                    </a:p>
                  </a:txBody>
                  <a:tcPr marL="91449" marR="91449" marT="45726" marB="45726">
                    <a:solidFill>
                      <a:schemeClr val="accent1"/>
                    </a:solidFill>
                  </a:tcPr>
                </a:tc>
                <a:extLst>
                  <a:ext uri="{0D108BD9-81ED-4DB2-BD59-A6C34878D82A}">
                    <a16:rowId xmlns:a16="http://schemas.microsoft.com/office/drawing/2014/main" val="10002"/>
                  </a:ext>
                </a:extLst>
              </a:tr>
              <a:tr h="642317">
                <a:tc>
                  <a:txBody>
                    <a:bodyPr/>
                    <a:lstStyle/>
                    <a:p>
                      <a:r>
                        <a:rPr lang="it-IT" sz="1600" dirty="0">
                          <a:solidFill>
                            <a:schemeClr val="bg1"/>
                          </a:solidFill>
                        </a:rPr>
                        <a:t>Cessione di fabbricati</a:t>
                      </a:r>
                      <a:r>
                        <a:rPr lang="it-IT" sz="1600" baseline="0" dirty="0">
                          <a:solidFill>
                            <a:schemeClr val="bg1"/>
                          </a:solidFill>
                        </a:rPr>
                        <a:t> o mezzi di trasporto nuovi</a:t>
                      </a:r>
                      <a:endParaRPr lang="it-IT" sz="1600" dirty="0">
                        <a:solidFill>
                          <a:schemeClr val="bg1"/>
                        </a:solidFill>
                      </a:endParaRPr>
                    </a:p>
                  </a:txBody>
                  <a:tcPr marL="91449" marR="91449" marT="45726" marB="45726">
                    <a:solidFill>
                      <a:schemeClr val="accent1"/>
                    </a:solidFill>
                  </a:tcPr>
                </a:tc>
                <a:tc>
                  <a:txBody>
                    <a:bodyPr/>
                    <a:lstStyle/>
                    <a:p>
                      <a:r>
                        <a:rPr lang="it-IT" sz="1600" dirty="0">
                          <a:solidFill>
                            <a:schemeClr val="bg1"/>
                          </a:solidFill>
                        </a:rPr>
                        <a:t>IDEM</a:t>
                      </a:r>
                    </a:p>
                  </a:txBody>
                  <a:tcPr marL="91449" marR="91449" marT="45726" marB="45726">
                    <a:solidFill>
                      <a:schemeClr val="accent1"/>
                    </a:solidFill>
                  </a:tcPr>
                </a:tc>
                <a:extLst>
                  <a:ext uri="{0D108BD9-81ED-4DB2-BD59-A6C34878D82A}">
                    <a16:rowId xmlns:a16="http://schemas.microsoft.com/office/drawing/2014/main" val="10003"/>
                  </a:ext>
                </a:extLst>
              </a:tr>
              <a:tr h="1125607">
                <a:tc>
                  <a:txBody>
                    <a:bodyPr/>
                    <a:lstStyle/>
                    <a:p>
                      <a:r>
                        <a:rPr lang="it-IT" sz="1600" dirty="0">
                          <a:solidFill>
                            <a:schemeClr val="bg1"/>
                          </a:solidFill>
                        </a:rPr>
                        <a:t>Partecipazioni a società ed associazioni di cui all’art. 5 e</a:t>
                      </a:r>
                      <a:r>
                        <a:rPr lang="it-IT" sz="1600" baseline="0" dirty="0">
                          <a:solidFill>
                            <a:schemeClr val="bg1"/>
                          </a:solidFill>
                        </a:rPr>
                        <a:t> srl in trasparenza</a:t>
                      </a:r>
                      <a:endParaRPr lang="it-IT" sz="1600" dirty="0">
                        <a:solidFill>
                          <a:schemeClr val="bg1"/>
                        </a:solidFill>
                      </a:endParaRPr>
                    </a:p>
                  </a:txBody>
                  <a:tcPr marL="91449" marR="91449" marT="45726" marB="45726">
                    <a:solidFill>
                      <a:schemeClr val="accent1"/>
                    </a:solidFill>
                  </a:tcPr>
                </a:tc>
                <a:tc>
                  <a:txBody>
                    <a:bodyPr/>
                    <a:lstStyle/>
                    <a:p>
                      <a:pPr algn="just"/>
                      <a:r>
                        <a:rPr lang="it-IT" sz="1600" dirty="0">
                          <a:solidFill>
                            <a:schemeClr val="bg1"/>
                          </a:solidFill>
                        </a:rPr>
                        <a:t>In aggiunta anche se si controlla srl o associazioni in partecipazione</a:t>
                      </a:r>
                      <a:r>
                        <a:rPr lang="it-IT" sz="1600" baseline="0" dirty="0">
                          <a:solidFill>
                            <a:schemeClr val="bg1"/>
                          </a:solidFill>
                        </a:rPr>
                        <a:t> che esercitano attività economiche riconducibili a quelle del forfettario</a:t>
                      </a:r>
                      <a:endParaRPr lang="it-IT" sz="1600" dirty="0">
                        <a:solidFill>
                          <a:schemeClr val="bg1"/>
                        </a:solidFill>
                      </a:endParaRPr>
                    </a:p>
                  </a:txBody>
                  <a:tcPr marL="91449" marR="91449" marT="45726" marB="45726">
                    <a:solidFill>
                      <a:schemeClr val="accent1"/>
                    </a:solidFill>
                  </a:tcPr>
                </a:tc>
                <a:extLst>
                  <a:ext uri="{0D108BD9-81ED-4DB2-BD59-A6C34878D82A}">
                    <a16:rowId xmlns:a16="http://schemas.microsoft.com/office/drawing/2014/main" val="10004"/>
                  </a:ext>
                </a:extLst>
              </a:tr>
              <a:tr h="1066943">
                <a:tc>
                  <a:txBody>
                    <a:bodyPr/>
                    <a:lstStyle/>
                    <a:p>
                      <a:r>
                        <a:rPr lang="it-IT" sz="1600" dirty="0">
                          <a:solidFill>
                            <a:schemeClr val="bg1"/>
                          </a:solidFill>
                        </a:rPr>
                        <a:t>Percezione anno precedente</a:t>
                      </a:r>
                      <a:r>
                        <a:rPr lang="it-IT" sz="1600" baseline="0" dirty="0">
                          <a:solidFill>
                            <a:schemeClr val="bg1"/>
                          </a:solidFill>
                        </a:rPr>
                        <a:t> di redditi di lavoro dipendente o assimilati maggiori di € 30.000</a:t>
                      </a:r>
                      <a:endParaRPr lang="it-IT" sz="1600" dirty="0">
                        <a:solidFill>
                          <a:schemeClr val="bg1"/>
                        </a:solidFill>
                      </a:endParaRPr>
                    </a:p>
                  </a:txBody>
                  <a:tcPr marL="91449" marR="91449" marT="45726" marB="45726">
                    <a:solidFill>
                      <a:schemeClr val="accent1"/>
                    </a:solidFill>
                  </a:tcPr>
                </a:tc>
                <a:tc>
                  <a:txBody>
                    <a:bodyPr/>
                    <a:lstStyle/>
                    <a:p>
                      <a:pPr algn="just"/>
                      <a:r>
                        <a:rPr lang="it-IT" sz="1600" dirty="0">
                          <a:solidFill>
                            <a:schemeClr val="bg1"/>
                          </a:solidFill>
                        </a:rPr>
                        <a:t>CAMBIA: attività esercitata prevalentemente nei confronti di datori di lavoro dei due anni precedenti o con cui sono in corso rapporti di lavoro</a:t>
                      </a:r>
                    </a:p>
                  </a:txBody>
                  <a:tcPr marL="91449" marR="91449" marT="45726" marB="45726">
                    <a:solidFill>
                      <a:schemeClr val="accent1"/>
                    </a:solidFill>
                  </a:tcPr>
                </a:tc>
                <a:extLst>
                  <a:ext uri="{0D108BD9-81ED-4DB2-BD59-A6C34878D82A}">
                    <a16:rowId xmlns:a16="http://schemas.microsoft.com/office/drawing/2014/main" val="10005"/>
                  </a:ext>
                </a:extLst>
              </a:tr>
            </a:tbl>
          </a:graphicData>
        </a:graphic>
      </p:graphicFrame>
      <p:pic>
        <p:nvPicPr>
          <p:cNvPr id="6" name="Immagine 5" descr="Risultati immagini per ordine commercialisti salerno">
            <a:extLst>
              <a:ext uri="{FF2B5EF4-FFF2-40B4-BE49-F238E27FC236}">
                <a16:creationId xmlns:a16="http://schemas.microsoft.com/office/drawing/2014/main" id="{56F3A14A-76E4-4CCB-BA65-56AB0805B038}"/>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cSld>
  <p:clrMapOvr>
    <a:masterClrMapping/>
  </p:clrMapOvr>
  <p:transition>
    <p:wipe dir="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olo 1"/>
          <p:cNvSpPr>
            <a:spLocks noGrp="1"/>
          </p:cNvSpPr>
          <p:nvPr>
            <p:ph type="ctrTitle"/>
          </p:nvPr>
        </p:nvSpPr>
        <p:spPr bwMode="auto">
          <a:xfrm>
            <a:off x="357188" y="1052737"/>
            <a:ext cx="8158162" cy="631602"/>
          </a:xfrm>
          <a:noFill/>
          <a:ln>
            <a:miter lim="800000"/>
            <a:headEnd/>
            <a:tailEnd/>
          </a:ln>
        </p:spPr>
        <p:txBody>
          <a:bodyPr vert="horz" wrap="square" lIns="91440" tIns="45720" rIns="91440" bIns="45720" numCol="1" anchor="t" anchorCtr="0" compatLnSpc="1">
            <a:prstTxWarp prst="textNoShape">
              <a:avLst/>
            </a:prstTxWarp>
            <a:noAutofit/>
          </a:bodyPr>
          <a:lstStyle/>
          <a:p>
            <a:pPr algn="ctr"/>
            <a:r>
              <a:rPr lang="it-IT" sz="4500" b="1" dirty="0">
                <a:solidFill>
                  <a:srgbClr val="0070C0"/>
                </a:solidFill>
              </a:rPr>
              <a:t>Saldo e stralcio ruoli – L. 145/2018</a:t>
            </a:r>
          </a:p>
        </p:txBody>
      </p:sp>
      <p:sp>
        <p:nvSpPr>
          <p:cNvPr id="60419" name="Sottotitolo 2"/>
          <p:cNvSpPr>
            <a:spLocks noGrp="1"/>
          </p:cNvSpPr>
          <p:nvPr>
            <p:ph type="subTitle" idx="1"/>
          </p:nvPr>
        </p:nvSpPr>
        <p:spPr bwMode="auto">
          <a:xfrm>
            <a:off x="642938" y="2071688"/>
            <a:ext cx="7458075" cy="4452937"/>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80</a:t>
            </a:fld>
            <a:endParaRPr lang="it-IT"/>
          </a:p>
        </p:txBody>
      </p:sp>
      <p:graphicFrame>
        <p:nvGraphicFramePr>
          <p:cNvPr id="4" name="Tabella 3"/>
          <p:cNvGraphicFramePr>
            <a:graphicFrameLocks noGrp="1"/>
          </p:cNvGraphicFramePr>
          <p:nvPr>
            <p:extLst>
              <p:ext uri="{D42A27DB-BD31-4B8C-83A1-F6EECF244321}">
                <p14:modId xmlns:p14="http://schemas.microsoft.com/office/powerpoint/2010/main" val="2801165485"/>
              </p:ext>
            </p:extLst>
          </p:nvPr>
        </p:nvGraphicFramePr>
        <p:xfrm>
          <a:off x="755649" y="1874836"/>
          <a:ext cx="7345363" cy="4481516"/>
        </p:xfrm>
        <a:graphic>
          <a:graphicData uri="http://schemas.openxmlformats.org/drawingml/2006/table">
            <a:tbl>
              <a:tblPr firstRow="1" bandRow="1">
                <a:tableStyleId>{5C22544A-7EE6-4342-B048-85BDC9FD1C3A}</a:tableStyleId>
              </a:tblPr>
              <a:tblGrid>
                <a:gridCol w="1689433">
                  <a:extLst>
                    <a:ext uri="{9D8B030D-6E8A-4147-A177-3AD203B41FA5}">
                      <a16:colId xmlns:a16="http://schemas.microsoft.com/office/drawing/2014/main" val="20000"/>
                    </a:ext>
                  </a:extLst>
                </a:gridCol>
                <a:gridCol w="5655930">
                  <a:extLst>
                    <a:ext uri="{9D8B030D-6E8A-4147-A177-3AD203B41FA5}">
                      <a16:colId xmlns:a16="http://schemas.microsoft.com/office/drawing/2014/main" val="20001"/>
                    </a:ext>
                  </a:extLst>
                </a:gridCol>
              </a:tblGrid>
              <a:tr h="1850071">
                <a:tc>
                  <a:txBody>
                    <a:bodyPr/>
                    <a:lstStyle/>
                    <a:p>
                      <a:r>
                        <a:rPr lang="it-IT" sz="1800" dirty="0">
                          <a:solidFill>
                            <a:schemeClr val="bg1"/>
                          </a:solidFill>
                        </a:rPr>
                        <a:t>Versamento</a:t>
                      </a:r>
                    </a:p>
                  </a:txBody>
                  <a:tcPr marL="91441" marR="91441" marT="45713" marB="45713"/>
                </a:tc>
                <a:tc>
                  <a:txBody>
                    <a:bodyPr/>
                    <a:lstStyle/>
                    <a:p>
                      <a:r>
                        <a:rPr lang="it-IT" sz="1400" dirty="0">
                          <a:solidFill>
                            <a:schemeClr val="bg1"/>
                          </a:solidFill>
                        </a:rPr>
                        <a:t>Unica soluzione: 30.11.2019</a:t>
                      </a:r>
                    </a:p>
                    <a:p>
                      <a:r>
                        <a:rPr lang="it-IT" sz="1400" dirty="0">
                          <a:solidFill>
                            <a:schemeClr val="bg1"/>
                          </a:solidFill>
                        </a:rPr>
                        <a:t>Rateale: </a:t>
                      </a:r>
                    </a:p>
                    <a:p>
                      <a:r>
                        <a:rPr lang="it-IT" sz="1400" dirty="0">
                          <a:solidFill>
                            <a:schemeClr val="bg1"/>
                          </a:solidFill>
                        </a:rPr>
                        <a:t>35% entro 30.11.2019</a:t>
                      </a:r>
                    </a:p>
                    <a:p>
                      <a:r>
                        <a:rPr lang="it-IT" sz="1400" dirty="0">
                          <a:solidFill>
                            <a:schemeClr val="bg1"/>
                          </a:solidFill>
                        </a:rPr>
                        <a:t>20% entro 31.3.2020</a:t>
                      </a:r>
                    </a:p>
                    <a:p>
                      <a:r>
                        <a:rPr lang="it-IT" sz="1400" dirty="0">
                          <a:solidFill>
                            <a:schemeClr val="bg1"/>
                          </a:solidFill>
                        </a:rPr>
                        <a:t>15%</a:t>
                      </a:r>
                      <a:r>
                        <a:rPr lang="it-IT" sz="1400" baseline="0" dirty="0">
                          <a:solidFill>
                            <a:schemeClr val="bg1"/>
                          </a:solidFill>
                        </a:rPr>
                        <a:t> entro 31.7.2020</a:t>
                      </a:r>
                    </a:p>
                    <a:p>
                      <a:r>
                        <a:rPr lang="it-IT" sz="1400" dirty="0">
                          <a:solidFill>
                            <a:schemeClr val="bg1"/>
                          </a:solidFill>
                        </a:rPr>
                        <a:t>15% entro 31.3.2021</a:t>
                      </a:r>
                    </a:p>
                    <a:p>
                      <a:r>
                        <a:rPr lang="it-IT" sz="1400" dirty="0">
                          <a:solidFill>
                            <a:schemeClr val="bg1"/>
                          </a:solidFill>
                        </a:rPr>
                        <a:t>15%</a:t>
                      </a:r>
                      <a:r>
                        <a:rPr lang="it-IT" sz="1400" baseline="0" dirty="0">
                          <a:solidFill>
                            <a:schemeClr val="bg1"/>
                          </a:solidFill>
                        </a:rPr>
                        <a:t> entro 31.7.2021</a:t>
                      </a:r>
                      <a:endParaRPr lang="it-IT" sz="1400" dirty="0">
                        <a:solidFill>
                          <a:schemeClr val="bg1"/>
                        </a:solidFill>
                      </a:endParaRPr>
                    </a:p>
                    <a:p>
                      <a:endParaRPr lang="it-IT" sz="1400" dirty="0">
                        <a:solidFill>
                          <a:schemeClr val="bg1"/>
                        </a:solidFill>
                      </a:endParaRPr>
                    </a:p>
                  </a:txBody>
                  <a:tcPr marL="91441" marR="91441" marT="45713" marB="45713"/>
                </a:tc>
                <a:extLst>
                  <a:ext uri="{0D108BD9-81ED-4DB2-BD59-A6C34878D82A}">
                    <a16:rowId xmlns:a16="http://schemas.microsoft.com/office/drawing/2014/main" val="10000"/>
                  </a:ext>
                </a:extLst>
              </a:tr>
              <a:tr h="594499">
                <a:tc>
                  <a:txBody>
                    <a:bodyPr/>
                    <a:lstStyle/>
                    <a:p>
                      <a:r>
                        <a:rPr lang="it-IT" sz="1800" dirty="0">
                          <a:solidFill>
                            <a:schemeClr val="bg1"/>
                          </a:solidFill>
                        </a:rPr>
                        <a:t>Interessi</a:t>
                      </a:r>
                    </a:p>
                  </a:txBody>
                  <a:tcPr marL="91441" marR="91441" marT="45713" marB="45713">
                    <a:solidFill>
                      <a:schemeClr val="accent1"/>
                    </a:solidFill>
                  </a:tcPr>
                </a:tc>
                <a:tc>
                  <a:txBody>
                    <a:bodyPr/>
                    <a:lstStyle/>
                    <a:p>
                      <a:r>
                        <a:rPr lang="it-IT" sz="1800" dirty="0">
                          <a:solidFill>
                            <a:schemeClr val="bg1"/>
                          </a:solidFill>
                        </a:rPr>
                        <a:t>Se vi è pagamento rateale interessi 2%</a:t>
                      </a:r>
                    </a:p>
                  </a:txBody>
                  <a:tcPr marL="91441" marR="91441" marT="45713" marB="45713">
                    <a:solidFill>
                      <a:schemeClr val="accent1"/>
                    </a:solidFill>
                  </a:tcPr>
                </a:tc>
                <a:extLst>
                  <a:ext uri="{0D108BD9-81ED-4DB2-BD59-A6C34878D82A}">
                    <a16:rowId xmlns:a16="http://schemas.microsoft.com/office/drawing/2014/main" val="10001"/>
                  </a:ext>
                </a:extLst>
              </a:tr>
              <a:tr h="1018473">
                <a:tc>
                  <a:txBody>
                    <a:bodyPr/>
                    <a:lstStyle/>
                    <a:p>
                      <a:r>
                        <a:rPr lang="it-IT" sz="1800" dirty="0">
                          <a:solidFill>
                            <a:schemeClr val="bg1"/>
                          </a:solidFill>
                        </a:rPr>
                        <a:t>Comunicazione</a:t>
                      </a:r>
                    </a:p>
                  </a:txBody>
                  <a:tcPr marL="91441" marR="91441" marT="45713" marB="45713">
                    <a:solidFill>
                      <a:schemeClr val="accent1"/>
                    </a:solidFill>
                  </a:tcPr>
                </a:tc>
                <a:tc>
                  <a:txBody>
                    <a:bodyPr/>
                    <a:lstStyle/>
                    <a:p>
                      <a:r>
                        <a:rPr lang="it-IT" sz="1800" dirty="0">
                          <a:solidFill>
                            <a:schemeClr val="bg1"/>
                          </a:solidFill>
                        </a:rPr>
                        <a:t>Entro 31.10.2019 si</a:t>
                      </a:r>
                      <a:r>
                        <a:rPr lang="it-IT" sz="1800" baseline="0" dirty="0">
                          <a:solidFill>
                            <a:schemeClr val="bg1"/>
                          </a:solidFill>
                        </a:rPr>
                        <a:t> comunica all’agente l’ammontare dovuto e delle singole rate</a:t>
                      </a:r>
                      <a:endParaRPr lang="it-IT" sz="1800" dirty="0">
                        <a:solidFill>
                          <a:schemeClr val="bg1"/>
                        </a:solidFill>
                      </a:endParaRPr>
                    </a:p>
                  </a:txBody>
                  <a:tcPr marL="91441" marR="91441" marT="45713" marB="45713">
                    <a:solidFill>
                      <a:schemeClr val="accent1"/>
                    </a:solidFill>
                  </a:tcPr>
                </a:tc>
                <a:extLst>
                  <a:ext uri="{0D108BD9-81ED-4DB2-BD59-A6C34878D82A}">
                    <a16:rowId xmlns:a16="http://schemas.microsoft.com/office/drawing/2014/main" val="10002"/>
                  </a:ext>
                </a:extLst>
              </a:tr>
              <a:tr h="1018473">
                <a:tc>
                  <a:txBody>
                    <a:bodyPr/>
                    <a:lstStyle/>
                    <a:p>
                      <a:r>
                        <a:rPr lang="it-IT" sz="1800" dirty="0">
                          <a:solidFill>
                            <a:schemeClr val="bg1"/>
                          </a:solidFill>
                        </a:rPr>
                        <a:t>Precedenti rottamazioni</a:t>
                      </a:r>
                    </a:p>
                  </a:txBody>
                  <a:tcPr marL="91441" marR="91441" marT="45713" marB="45713">
                    <a:solidFill>
                      <a:schemeClr val="accent1"/>
                    </a:solidFill>
                  </a:tcPr>
                </a:tc>
                <a:tc>
                  <a:txBody>
                    <a:bodyPr/>
                    <a:lstStyle/>
                    <a:p>
                      <a:r>
                        <a:rPr lang="it-IT" sz="1800" dirty="0">
                          <a:solidFill>
                            <a:schemeClr val="bg1"/>
                          </a:solidFill>
                        </a:rPr>
                        <a:t>Sono riammessi i decaduti dalle precedenti rateazioni</a:t>
                      </a:r>
                    </a:p>
                  </a:txBody>
                  <a:tcPr marL="91441" marR="91441" marT="45713" marB="45713">
                    <a:solidFill>
                      <a:schemeClr val="accent1"/>
                    </a:solidFill>
                  </a:tcPr>
                </a:tc>
                <a:extLst>
                  <a:ext uri="{0D108BD9-81ED-4DB2-BD59-A6C34878D82A}">
                    <a16:rowId xmlns:a16="http://schemas.microsoft.com/office/drawing/2014/main" val="10003"/>
                  </a:ext>
                </a:extLst>
              </a:tr>
            </a:tbl>
          </a:graphicData>
        </a:graphic>
      </p:graphicFrame>
      <p:pic>
        <p:nvPicPr>
          <p:cNvPr id="6" name="Immagine 5" descr="Risultati immagini per ordine commercialisti salerno">
            <a:extLst>
              <a:ext uri="{FF2B5EF4-FFF2-40B4-BE49-F238E27FC236}">
                <a16:creationId xmlns:a16="http://schemas.microsoft.com/office/drawing/2014/main" id="{193B8082-379B-40FC-AE53-595536D49587}"/>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extLst>
      <p:ext uri="{BB962C8B-B14F-4D97-AF65-F5344CB8AC3E}">
        <p14:creationId xmlns:p14="http://schemas.microsoft.com/office/powerpoint/2010/main" val="274730180"/>
      </p:ext>
    </p:extLst>
  </p:cSld>
  <p:clrMapOvr>
    <a:masterClrMapping/>
  </p:clrMapOvr>
  <p:transition>
    <p:wipe dir="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357188" y="1125538"/>
            <a:ext cx="8247062" cy="558800"/>
          </a:xfrm>
        </p:spPr>
        <p:txBody>
          <a:bodyPr>
            <a:normAutofit/>
          </a:bodyPr>
          <a:lstStyle/>
          <a:p>
            <a:pPr algn="ctr">
              <a:defRPr/>
            </a:pPr>
            <a:r>
              <a:rPr lang="it-IT" sz="2200" b="1" cap="all" dirty="0">
                <a:solidFill>
                  <a:srgbClr val="0070C0"/>
                </a:solidFill>
              </a:rPr>
              <a:t>MODIFICHE AL REGIME DEGLI INTERESSI PASSIVI IN VIGORE DAL 2019</a:t>
            </a:r>
            <a:endParaRPr lang="it-IT" sz="2200" b="1" dirty="0">
              <a:solidFill>
                <a:srgbClr val="0070C0"/>
              </a:solidFill>
            </a:endParaRPr>
          </a:p>
        </p:txBody>
      </p:sp>
      <p:sp>
        <p:nvSpPr>
          <p:cNvPr id="30723" name="Sottotitolo 2"/>
          <p:cNvSpPr>
            <a:spLocks noGrp="1"/>
          </p:cNvSpPr>
          <p:nvPr>
            <p:ph type="subTitle" idx="1"/>
          </p:nvPr>
        </p:nvSpPr>
        <p:spPr bwMode="auto">
          <a:xfrm>
            <a:off x="395288" y="1700213"/>
            <a:ext cx="8424862" cy="4752975"/>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sz="2000" dirty="0">
                <a:solidFill>
                  <a:srgbClr val="0070C0"/>
                </a:solidFill>
              </a:rPr>
              <a:t>L’</a:t>
            </a:r>
            <a:r>
              <a:rPr lang="it-IT" sz="2000" b="1" dirty="0">
                <a:solidFill>
                  <a:srgbClr val="0070C0"/>
                </a:solidFill>
              </a:rPr>
              <a:t>art. 96 del </a:t>
            </a:r>
            <a:r>
              <a:rPr lang="it-IT" sz="2000" b="1" dirty="0" err="1">
                <a:solidFill>
                  <a:srgbClr val="0070C0"/>
                </a:solidFill>
              </a:rPr>
              <a:t>T.U.I.R.</a:t>
            </a:r>
            <a:r>
              <a:rPr lang="it-IT" sz="2000" dirty="0">
                <a:solidFill>
                  <a:srgbClr val="0070C0"/>
                </a:solidFill>
              </a:rPr>
              <a:t>, anche dopo le modifiche introdotte dal D. </a:t>
            </a:r>
            <a:r>
              <a:rPr lang="it-IT" sz="2000" dirty="0" err="1">
                <a:solidFill>
                  <a:srgbClr val="0070C0"/>
                </a:solidFill>
              </a:rPr>
              <a:t>Lg</a:t>
            </a:r>
            <a:r>
              <a:rPr lang="it-IT" sz="2000" dirty="0">
                <a:solidFill>
                  <a:srgbClr val="0070C0"/>
                </a:solidFill>
              </a:rPr>
              <a:t>. 142/2018, disciplina la deduzione degli interessi passivi per i soli </a:t>
            </a:r>
            <a:r>
              <a:rPr lang="it-IT" sz="2000" u="sng" dirty="0">
                <a:solidFill>
                  <a:srgbClr val="0070C0"/>
                </a:solidFill>
              </a:rPr>
              <a:t>soggetti IRES</a:t>
            </a:r>
            <a:r>
              <a:rPr lang="it-IT" sz="2000" dirty="0">
                <a:solidFill>
                  <a:srgbClr val="0070C0"/>
                </a:solidFill>
              </a:rPr>
              <a:t>. </a:t>
            </a:r>
          </a:p>
          <a:p>
            <a:pPr algn="just"/>
            <a:r>
              <a:rPr lang="it-IT" sz="2000" dirty="0">
                <a:solidFill>
                  <a:srgbClr val="0070C0"/>
                </a:solidFill>
              </a:rPr>
              <a:t>Per le </a:t>
            </a:r>
            <a:r>
              <a:rPr lang="it-IT" sz="2000" u="sng" dirty="0">
                <a:solidFill>
                  <a:srgbClr val="0070C0"/>
                </a:solidFill>
              </a:rPr>
              <a:t>società di persone e per le imprese individuali</a:t>
            </a:r>
            <a:r>
              <a:rPr lang="it-IT" sz="2000" dirty="0">
                <a:solidFill>
                  <a:srgbClr val="0070C0"/>
                </a:solidFill>
              </a:rPr>
              <a:t>, le regole sugli oneri finanziari restano quelle dell’</a:t>
            </a:r>
            <a:r>
              <a:rPr lang="it-IT" sz="2000" b="1" dirty="0">
                <a:solidFill>
                  <a:srgbClr val="0070C0"/>
                </a:solidFill>
              </a:rPr>
              <a:t>art. 61 del </a:t>
            </a:r>
            <a:r>
              <a:rPr lang="it-IT" sz="2000" b="1" dirty="0" err="1">
                <a:solidFill>
                  <a:srgbClr val="0070C0"/>
                </a:solidFill>
              </a:rPr>
              <a:t>T.U.I.R.</a:t>
            </a:r>
            <a:r>
              <a:rPr lang="it-IT" sz="2000" dirty="0">
                <a:solidFill>
                  <a:srgbClr val="0070C0"/>
                </a:solidFill>
              </a:rPr>
              <a:t> che prevede la deducibilità, senza limiti quantitativi, degli interessi che presentano il requisito di inerenza.</a:t>
            </a:r>
          </a:p>
          <a:p>
            <a:pPr algn="just"/>
            <a:r>
              <a:rPr lang="it-IT" sz="2000" dirty="0">
                <a:solidFill>
                  <a:srgbClr val="0070C0"/>
                </a:solidFill>
              </a:rPr>
              <a:t>Il meccanismo di deduzione per i soggetti IRES in base alla soglia del “</a:t>
            </a:r>
            <a:r>
              <a:rPr lang="it-IT" sz="2000" dirty="0" err="1">
                <a:solidFill>
                  <a:srgbClr val="0070C0"/>
                </a:solidFill>
              </a:rPr>
              <a:t>Rol</a:t>
            </a:r>
            <a:r>
              <a:rPr lang="it-IT" sz="2000" dirty="0">
                <a:solidFill>
                  <a:srgbClr val="0070C0"/>
                </a:solidFill>
              </a:rPr>
              <a:t>” </a:t>
            </a:r>
            <a:r>
              <a:rPr lang="it-IT" sz="2000" b="1" dirty="0">
                <a:solidFill>
                  <a:srgbClr val="0070C0"/>
                </a:solidFill>
              </a:rPr>
              <a:t>non riguarda</a:t>
            </a:r>
            <a:r>
              <a:rPr lang="it-IT" sz="2000" dirty="0">
                <a:solidFill>
                  <a:srgbClr val="0070C0"/>
                </a:solidFill>
              </a:rPr>
              <a:t>, come avveniva sino all’esercizio 2018, gli </a:t>
            </a:r>
            <a:r>
              <a:rPr lang="it-IT" sz="2000" b="1" dirty="0">
                <a:solidFill>
                  <a:srgbClr val="0070C0"/>
                </a:solidFill>
              </a:rPr>
              <a:t>intermediari finanziari</a:t>
            </a:r>
            <a:r>
              <a:rPr lang="it-IT" sz="2000" dirty="0">
                <a:solidFill>
                  <a:srgbClr val="0070C0"/>
                </a:solidFill>
              </a:rPr>
              <a:t>, le imprese di assicurazione e le società capogruppo di imprese assicurative. </a:t>
            </a:r>
          </a:p>
          <a:p>
            <a:pPr algn="just"/>
            <a:r>
              <a:rPr lang="it-IT" sz="2000" dirty="0">
                <a:solidFill>
                  <a:srgbClr val="0070C0"/>
                </a:solidFill>
              </a:rPr>
              <a:t>Al riguardo, il nuovo art. 162-</a:t>
            </a:r>
            <a:r>
              <a:rPr lang="it-IT" sz="2000" i="1" dirty="0">
                <a:solidFill>
                  <a:srgbClr val="0070C0"/>
                </a:solidFill>
              </a:rPr>
              <a:t>bis</a:t>
            </a:r>
            <a:r>
              <a:rPr lang="it-IT" sz="2000" dirty="0">
                <a:solidFill>
                  <a:srgbClr val="0070C0"/>
                </a:solidFill>
              </a:rPr>
              <a:t> del </a:t>
            </a:r>
            <a:r>
              <a:rPr lang="it-IT" sz="2000" b="1" dirty="0" err="1">
                <a:solidFill>
                  <a:srgbClr val="0070C0"/>
                </a:solidFill>
              </a:rPr>
              <a:t>T.U.I.R.</a:t>
            </a:r>
            <a:r>
              <a:rPr lang="it-IT" sz="2000" dirty="0">
                <a:solidFill>
                  <a:srgbClr val="0070C0"/>
                </a:solidFill>
              </a:rPr>
              <a:t>, introdotto dall’art. 12 del D. </a:t>
            </a:r>
            <a:r>
              <a:rPr lang="it-IT" sz="2000" dirty="0" err="1">
                <a:solidFill>
                  <a:srgbClr val="0070C0"/>
                </a:solidFill>
              </a:rPr>
              <a:t>Lg</a:t>
            </a:r>
            <a:r>
              <a:rPr lang="it-IT" sz="2000" dirty="0">
                <a:solidFill>
                  <a:srgbClr val="0070C0"/>
                </a:solidFill>
              </a:rPr>
              <a:t>. 142/2018, prevede la definizione di “intermediari finanziari” che si applica, oltre che con riferimento all’art. 96, per le altre casistiche previste per le imposte sui redditi e per l’IRAP. Questa nuova definizione si applica già dall’esercizio 2018.</a:t>
            </a:r>
          </a:p>
          <a:p>
            <a:endParaRPr lang="it-IT" sz="2000" dirty="0">
              <a:solidFill>
                <a:srgbClr val="0070C0"/>
              </a:solidFill>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81</a:t>
            </a:fld>
            <a:endParaRPr lang="it-IT"/>
          </a:p>
        </p:txBody>
      </p:sp>
      <p:pic>
        <p:nvPicPr>
          <p:cNvPr id="5" name="Immagine 4" descr="Risultati immagini per ordine commercialisti salerno">
            <a:extLst>
              <a:ext uri="{FF2B5EF4-FFF2-40B4-BE49-F238E27FC236}">
                <a16:creationId xmlns:a16="http://schemas.microsoft.com/office/drawing/2014/main" id="{5F86E844-2E30-4A11-AD52-BE960DDD7247}"/>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cSld>
  <p:clrMapOvr>
    <a:masterClrMapping/>
  </p:clrMapOvr>
  <p:transition>
    <p:wipe dir="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olo 1"/>
          <p:cNvSpPr>
            <a:spLocks noGrp="1"/>
          </p:cNvSpPr>
          <p:nvPr>
            <p:ph type="ctrTitle"/>
          </p:nvPr>
        </p:nvSpPr>
        <p:spPr bwMode="auto">
          <a:xfrm>
            <a:off x="357188" y="769705"/>
            <a:ext cx="7772400" cy="586910"/>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sz="4500" b="1" dirty="0">
                <a:solidFill>
                  <a:srgbClr val="0070C0"/>
                </a:solidFill>
              </a:rPr>
              <a:t>Definizione di interessi passivi</a:t>
            </a:r>
            <a:endParaRPr lang="it-IT" sz="4500" dirty="0">
              <a:solidFill>
                <a:srgbClr val="0070C0"/>
              </a:solidFill>
            </a:endParaRPr>
          </a:p>
        </p:txBody>
      </p:sp>
      <p:sp>
        <p:nvSpPr>
          <p:cNvPr id="31747" name="Sottotitolo 2"/>
          <p:cNvSpPr>
            <a:spLocks noGrp="1"/>
          </p:cNvSpPr>
          <p:nvPr>
            <p:ph type="subTitle" idx="1"/>
          </p:nvPr>
        </p:nvSpPr>
        <p:spPr bwMode="auto">
          <a:xfrm>
            <a:off x="642938" y="1700808"/>
            <a:ext cx="7889875" cy="4752380"/>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dirty="0">
                <a:solidFill>
                  <a:srgbClr val="0070C0"/>
                </a:solidFill>
              </a:rPr>
              <a:t>I commi 1 e 3 del nuovo art. 96 definiscono l’</a:t>
            </a:r>
            <a:r>
              <a:rPr lang="it-IT" b="1" dirty="0">
                <a:solidFill>
                  <a:srgbClr val="0070C0"/>
                </a:solidFill>
              </a:rPr>
              <a:t>ambito oggettivo</a:t>
            </a:r>
            <a:r>
              <a:rPr lang="it-IT" dirty="0">
                <a:solidFill>
                  <a:srgbClr val="0070C0"/>
                </a:solidFill>
              </a:rPr>
              <a:t> della disciplina.</a:t>
            </a:r>
          </a:p>
          <a:p>
            <a:pPr algn="just"/>
            <a:r>
              <a:rPr lang="it-IT" dirty="0">
                <a:solidFill>
                  <a:srgbClr val="0070C0"/>
                </a:solidFill>
              </a:rPr>
              <a:t>Il comma 3 prevede che l’art. 96 si applica agli interessi passivi e a quelli attivi, nonché agli oneri e ai proventi finanziari assimilati, che sono qualificati come tali dai </a:t>
            </a:r>
            <a:r>
              <a:rPr lang="it-IT" b="1" dirty="0">
                <a:solidFill>
                  <a:srgbClr val="0070C0"/>
                </a:solidFill>
              </a:rPr>
              <a:t>principi contabili</a:t>
            </a:r>
            <a:r>
              <a:rPr lang="it-IT" dirty="0">
                <a:solidFill>
                  <a:srgbClr val="0070C0"/>
                </a:solidFill>
              </a:rPr>
              <a:t> adottati dall’impresa a condizione che detta qualificazione sia confermata dai decreti attuativi del </a:t>
            </a:r>
            <a:r>
              <a:rPr lang="it-IT" b="1" dirty="0">
                <a:solidFill>
                  <a:srgbClr val="0070C0"/>
                </a:solidFill>
              </a:rPr>
              <a:t>principio di derivazione</a:t>
            </a:r>
            <a:r>
              <a:rPr lang="it-IT" dirty="0">
                <a:solidFill>
                  <a:srgbClr val="0070C0"/>
                </a:solidFill>
              </a:rPr>
              <a:t> emanati ai sensi dell’art. </a:t>
            </a:r>
            <a:r>
              <a:rPr lang="it-IT" b="1" dirty="0">
                <a:solidFill>
                  <a:srgbClr val="0070C0"/>
                </a:solidFill>
              </a:rPr>
              <a:t>1, comma 60</a:t>
            </a:r>
            <a:r>
              <a:rPr lang="it-IT" dirty="0">
                <a:solidFill>
                  <a:srgbClr val="0070C0"/>
                </a:solidFill>
              </a:rPr>
              <a:t>, della </a:t>
            </a:r>
            <a:r>
              <a:rPr lang="it-IT" b="1" dirty="0">
                <a:solidFill>
                  <a:srgbClr val="0070C0"/>
                </a:solidFill>
              </a:rPr>
              <a:t>Legge n. 244/2007</a:t>
            </a:r>
            <a:r>
              <a:rPr lang="it-IT" dirty="0">
                <a:solidFill>
                  <a:srgbClr val="0070C0"/>
                </a:solidFill>
              </a:rPr>
              <a:t>, dell’art. </a:t>
            </a:r>
            <a:r>
              <a:rPr lang="it-IT" b="1" dirty="0">
                <a:solidFill>
                  <a:srgbClr val="0070C0"/>
                </a:solidFill>
              </a:rPr>
              <a:t>4</a:t>
            </a:r>
            <a:r>
              <a:rPr lang="it-IT" dirty="0">
                <a:solidFill>
                  <a:srgbClr val="0070C0"/>
                </a:solidFill>
              </a:rPr>
              <a:t> del </a:t>
            </a:r>
            <a:r>
              <a:rPr lang="it-IT" b="1" dirty="0">
                <a:solidFill>
                  <a:srgbClr val="0070C0"/>
                </a:solidFill>
              </a:rPr>
              <a:t>D. </a:t>
            </a:r>
            <a:r>
              <a:rPr lang="it-IT" b="1" dirty="0" err="1">
                <a:solidFill>
                  <a:srgbClr val="0070C0"/>
                </a:solidFill>
              </a:rPr>
              <a:t>Lgs</a:t>
            </a:r>
            <a:r>
              <a:rPr lang="it-IT" b="1" dirty="0">
                <a:solidFill>
                  <a:srgbClr val="0070C0"/>
                </a:solidFill>
              </a:rPr>
              <a:t>. n. 38/2005</a:t>
            </a:r>
            <a:r>
              <a:rPr lang="it-IT" dirty="0">
                <a:solidFill>
                  <a:srgbClr val="0070C0"/>
                </a:solidFill>
              </a:rPr>
              <a:t> e dell’art. </a:t>
            </a:r>
            <a:r>
              <a:rPr lang="it-IT" b="1" dirty="0">
                <a:solidFill>
                  <a:srgbClr val="0070C0"/>
                </a:solidFill>
              </a:rPr>
              <a:t>13-</a:t>
            </a:r>
            <a:r>
              <a:rPr lang="it-IT" b="1" i="1" dirty="0">
                <a:solidFill>
                  <a:srgbClr val="0070C0"/>
                </a:solidFill>
              </a:rPr>
              <a:t>bis</a:t>
            </a:r>
            <a:r>
              <a:rPr lang="it-IT" dirty="0">
                <a:solidFill>
                  <a:srgbClr val="0070C0"/>
                </a:solidFill>
              </a:rPr>
              <a:t> del </a:t>
            </a:r>
            <a:r>
              <a:rPr lang="it-IT" b="1" dirty="0">
                <a:solidFill>
                  <a:srgbClr val="0070C0"/>
                </a:solidFill>
              </a:rPr>
              <a:t>D.L. n. 244/2016</a:t>
            </a:r>
            <a:endParaRPr lang="it-IT" dirty="0">
              <a:solidFill>
                <a:srgbClr val="0070C0"/>
              </a:solidFill>
            </a:endParaRPr>
          </a:p>
          <a:p>
            <a:endParaRPr lang="it-IT" dirty="0">
              <a:solidFill>
                <a:srgbClr val="0070C0"/>
              </a:solidFill>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82</a:t>
            </a:fld>
            <a:endParaRPr lang="it-IT"/>
          </a:p>
        </p:txBody>
      </p:sp>
      <p:pic>
        <p:nvPicPr>
          <p:cNvPr id="5" name="Immagine 4" descr="Risultati immagini per ordine commercialisti salerno">
            <a:extLst>
              <a:ext uri="{FF2B5EF4-FFF2-40B4-BE49-F238E27FC236}">
                <a16:creationId xmlns:a16="http://schemas.microsoft.com/office/drawing/2014/main" id="{96643CE2-F9CA-4320-95B9-6C5F60284F42}"/>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cSld>
  <p:clrMapOvr>
    <a:masterClrMapping/>
  </p:clrMapOvr>
  <p:transition>
    <p:wipe dir="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olo 1"/>
          <p:cNvSpPr>
            <a:spLocks noGrp="1"/>
          </p:cNvSpPr>
          <p:nvPr>
            <p:ph type="ctrTitle"/>
          </p:nvPr>
        </p:nvSpPr>
        <p:spPr bwMode="auto">
          <a:xfrm>
            <a:off x="357188" y="764704"/>
            <a:ext cx="7772400" cy="919634"/>
          </a:xfrm>
          <a:noFill/>
          <a:ln>
            <a:miter lim="800000"/>
            <a:headEnd/>
            <a:tailEnd/>
          </a:ln>
        </p:spPr>
        <p:txBody>
          <a:bodyPr vert="horz" wrap="square" lIns="91440" tIns="45720" rIns="91440" bIns="45720" numCol="1" anchor="t" anchorCtr="0" compatLnSpc="1">
            <a:prstTxWarp prst="textNoShape">
              <a:avLst/>
            </a:prstTxWarp>
            <a:normAutofit/>
          </a:bodyPr>
          <a:lstStyle/>
          <a:p>
            <a:pPr algn="ctr"/>
            <a:r>
              <a:rPr lang="it-IT" b="1" dirty="0">
                <a:solidFill>
                  <a:srgbClr val="0070C0"/>
                </a:solidFill>
              </a:rPr>
              <a:t>Esempio</a:t>
            </a:r>
          </a:p>
        </p:txBody>
      </p:sp>
      <p:sp>
        <p:nvSpPr>
          <p:cNvPr id="32771" name="Sottotitolo 2"/>
          <p:cNvSpPr>
            <a:spLocks noGrp="1"/>
          </p:cNvSpPr>
          <p:nvPr>
            <p:ph type="subTitle" idx="1"/>
          </p:nvPr>
        </p:nvSpPr>
        <p:spPr bwMode="auto">
          <a:xfrm>
            <a:off x="642938" y="2071688"/>
            <a:ext cx="7816850" cy="4165600"/>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dirty="0">
                <a:solidFill>
                  <a:srgbClr val="0070C0"/>
                </a:solidFill>
              </a:rPr>
              <a:t>La rilevanza degli interessi per il </a:t>
            </a:r>
            <a:r>
              <a:rPr lang="it-IT" i="1" dirty="0">
                <a:solidFill>
                  <a:srgbClr val="0070C0"/>
                </a:solidFill>
              </a:rPr>
              <a:t>test</a:t>
            </a:r>
            <a:r>
              <a:rPr lang="it-IT" dirty="0">
                <a:solidFill>
                  <a:srgbClr val="0070C0"/>
                </a:solidFill>
              </a:rPr>
              <a:t> del </a:t>
            </a:r>
            <a:r>
              <a:rPr lang="it-IT" dirty="0" err="1">
                <a:solidFill>
                  <a:srgbClr val="0070C0"/>
                </a:solidFill>
              </a:rPr>
              <a:t>Rol</a:t>
            </a:r>
            <a:r>
              <a:rPr lang="it-IT" dirty="0">
                <a:solidFill>
                  <a:srgbClr val="0070C0"/>
                </a:solidFill>
              </a:rPr>
              <a:t> richiede inoltre, sempre in base al comma 3 dell’art. 96, che essi derivino da una operazione o da un rapporto contrattuale con </a:t>
            </a:r>
            <a:r>
              <a:rPr lang="it-IT" b="1" dirty="0">
                <a:solidFill>
                  <a:srgbClr val="0070C0"/>
                </a:solidFill>
              </a:rPr>
              <a:t>causa finanziaria</a:t>
            </a:r>
            <a:r>
              <a:rPr lang="it-IT" dirty="0">
                <a:solidFill>
                  <a:srgbClr val="0070C0"/>
                </a:solidFill>
              </a:rPr>
              <a:t> oppure da un rapporto contrattuale contenente una componente finanziaria significativa.</a:t>
            </a:r>
          </a:p>
          <a:p>
            <a:pPr algn="just"/>
            <a:r>
              <a:rPr lang="it-IT" dirty="0">
                <a:solidFill>
                  <a:srgbClr val="0070C0"/>
                </a:solidFill>
              </a:rPr>
              <a:t>Ciò fa sì che, come indicato anche nella relazione ministeriale, entrino nella disciplina dell’art. 96, dall’esercizio 2019, gli oneri e i proventi derivanti da </a:t>
            </a:r>
            <a:r>
              <a:rPr lang="it-IT" b="1" dirty="0">
                <a:solidFill>
                  <a:srgbClr val="0070C0"/>
                </a:solidFill>
              </a:rPr>
              <a:t>debiti di natura commerciale</a:t>
            </a:r>
            <a:r>
              <a:rPr lang="it-IT" dirty="0">
                <a:solidFill>
                  <a:srgbClr val="0070C0"/>
                </a:solidFill>
              </a:rPr>
              <a:t> </a:t>
            </a:r>
            <a:r>
              <a:rPr lang="it-IT" b="1" dirty="0">
                <a:solidFill>
                  <a:srgbClr val="0070C0"/>
                </a:solidFill>
              </a:rPr>
              <a:t>laddove essi vengano rilevati contabilmente</a:t>
            </a:r>
            <a:r>
              <a:rPr lang="it-IT" dirty="0">
                <a:solidFill>
                  <a:srgbClr val="0070C0"/>
                </a:solidFill>
              </a:rPr>
              <a:t>, sia se espliciti (interessi di dilazione), sia se impliciti e scorporati in base ai principi contabili</a:t>
            </a:r>
          </a:p>
          <a:p>
            <a:endParaRPr lang="it-IT" dirty="0">
              <a:solidFill>
                <a:srgbClr val="0070C0"/>
              </a:solidFill>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83</a:t>
            </a:fld>
            <a:endParaRPr lang="it-IT"/>
          </a:p>
        </p:txBody>
      </p:sp>
      <p:pic>
        <p:nvPicPr>
          <p:cNvPr id="5" name="Immagine 4" descr="Risultati immagini per ordine commercialisti salerno">
            <a:extLst>
              <a:ext uri="{FF2B5EF4-FFF2-40B4-BE49-F238E27FC236}">
                <a16:creationId xmlns:a16="http://schemas.microsoft.com/office/drawing/2014/main" id="{214929B6-9632-4683-9C51-747F5AC308EC}"/>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cSld>
  <p:clrMapOvr>
    <a:masterClrMapping/>
  </p:clrMapOvr>
  <p:transition>
    <p:wipe dir="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olo 1"/>
          <p:cNvSpPr>
            <a:spLocks noGrp="1"/>
          </p:cNvSpPr>
          <p:nvPr>
            <p:ph type="ctrTitle"/>
          </p:nvPr>
        </p:nvSpPr>
        <p:spPr bwMode="auto">
          <a:xfrm>
            <a:off x="357188" y="1196975"/>
            <a:ext cx="7772400" cy="48736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a:solidFill>
                  <a:srgbClr val="0070C0"/>
                </a:solidFill>
              </a:rPr>
              <a:t>Interessi capitalizzati</a:t>
            </a:r>
          </a:p>
        </p:txBody>
      </p:sp>
      <p:sp>
        <p:nvSpPr>
          <p:cNvPr id="33795" name="Sottotitolo 2"/>
          <p:cNvSpPr>
            <a:spLocks noGrp="1"/>
          </p:cNvSpPr>
          <p:nvPr>
            <p:ph type="subTitle" idx="1"/>
          </p:nvPr>
        </p:nvSpPr>
        <p:spPr bwMode="auto">
          <a:xfrm>
            <a:off x="642938" y="2071688"/>
            <a:ext cx="7961312" cy="4381500"/>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dirty="0">
                <a:solidFill>
                  <a:srgbClr val="0070C0"/>
                </a:solidFill>
              </a:rPr>
              <a:t>Fino all’esercizio 2018 (dichiarazione REDDITI 2019-SC), la legge prevede invece una espressa esclusione degli oneri finanziari che sono capitalizzati sul valore dei beni ammortizzabili. </a:t>
            </a:r>
          </a:p>
          <a:p>
            <a:pPr algn="just"/>
            <a:r>
              <a:rPr lang="it-IT" dirty="0">
                <a:solidFill>
                  <a:srgbClr val="0070C0"/>
                </a:solidFill>
              </a:rPr>
              <a:t>Un identico esonero era previsto, a seguito di una interpretazione ministeriale, per gli interessi compresi nel valore delle rimanenze dei beni secondo corretti principi contabili. </a:t>
            </a:r>
          </a:p>
          <a:p>
            <a:pPr algn="just"/>
            <a:r>
              <a:rPr lang="it-IT" dirty="0">
                <a:solidFill>
                  <a:srgbClr val="0070C0"/>
                </a:solidFill>
              </a:rPr>
              <a:t>Anche questi interessi devono dunque essere ricompresi nel nuovo regime del </a:t>
            </a:r>
            <a:r>
              <a:rPr lang="it-IT" dirty="0" err="1">
                <a:solidFill>
                  <a:srgbClr val="0070C0"/>
                </a:solidFill>
              </a:rPr>
              <a:t>Rol</a:t>
            </a:r>
            <a:r>
              <a:rPr lang="it-IT" dirty="0">
                <a:solidFill>
                  <a:srgbClr val="0070C0"/>
                </a:solidFill>
              </a:rPr>
              <a:t> in vigore dal 2019.</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84</a:t>
            </a:fld>
            <a:endParaRPr lang="it-IT"/>
          </a:p>
        </p:txBody>
      </p:sp>
      <p:pic>
        <p:nvPicPr>
          <p:cNvPr id="5" name="Immagine 4" descr="Risultati immagini per ordine commercialisti salerno">
            <a:extLst>
              <a:ext uri="{FF2B5EF4-FFF2-40B4-BE49-F238E27FC236}">
                <a16:creationId xmlns:a16="http://schemas.microsoft.com/office/drawing/2014/main" id="{96FF95A1-E5A6-4091-BCFB-7412316CCE18}"/>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cSld>
  <p:clrMapOvr>
    <a:masterClrMapping/>
  </p:clrMapOvr>
  <p:transition>
    <p:wipe dir="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olo 1"/>
          <p:cNvSpPr>
            <a:spLocks noGrp="1"/>
          </p:cNvSpPr>
          <p:nvPr>
            <p:ph type="ctrTitle"/>
          </p:nvPr>
        </p:nvSpPr>
        <p:spPr bwMode="auto">
          <a:xfrm>
            <a:off x="323850" y="1052513"/>
            <a:ext cx="7772400" cy="436562"/>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a:solidFill>
                  <a:srgbClr val="0070C0"/>
                </a:solidFill>
              </a:rPr>
              <a:t>Spese emissione titoli</a:t>
            </a:r>
          </a:p>
        </p:txBody>
      </p:sp>
      <p:sp>
        <p:nvSpPr>
          <p:cNvPr id="34819" name="Sottotitolo 2"/>
          <p:cNvSpPr>
            <a:spLocks noGrp="1"/>
          </p:cNvSpPr>
          <p:nvPr>
            <p:ph type="subTitle" idx="1"/>
          </p:nvPr>
        </p:nvSpPr>
        <p:spPr bwMode="auto">
          <a:xfrm>
            <a:off x="323850" y="1628775"/>
            <a:ext cx="8424863" cy="4895850"/>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sz="1800" dirty="0">
                <a:solidFill>
                  <a:srgbClr val="0070C0"/>
                </a:solidFill>
              </a:rPr>
              <a:t>L’art. </a:t>
            </a:r>
            <a:r>
              <a:rPr lang="it-IT" sz="1800" b="1" dirty="0">
                <a:solidFill>
                  <a:srgbClr val="0070C0"/>
                </a:solidFill>
              </a:rPr>
              <a:t>32, comma 13</a:t>
            </a:r>
            <a:r>
              <a:rPr lang="it-IT" sz="1800" dirty="0">
                <a:solidFill>
                  <a:srgbClr val="0070C0"/>
                </a:solidFill>
              </a:rPr>
              <a:t>, del </a:t>
            </a:r>
            <a:r>
              <a:rPr lang="it-IT" sz="1800" b="1" dirty="0">
                <a:solidFill>
                  <a:srgbClr val="0070C0"/>
                </a:solidFill>
              </a:rPr>
              <a:t>D.L. n. 83/2012</a:t>
            </a:r>
            <a:r>
              <a:rPr lang="it-IT" sz="1800" dirty="0">
                <a:solidFill>
                  <a:srgbClr val="0070C0"/>
                </a:solidFill>
              </a:rPr>
              <a:t> ha previsto che le spese di emissione delle cambiali finanziarie, delle obbligazioni e dei titoli similari di cui all’art. </a:t>
            </a:r>
            <a:r>
              <a:rPr lang="it-IT" sz="1800" b="1" dirty="0">
                <a:solidFill>
                  <a:srgbClr val="0070C0"/>
                </a:solidFill>
              </a:rPr>
              <a:t>1, comma 1</a:t>
            </a:r>
            <a:r>
              <a:rPr lang="it-IT" sz="1800" dirty="0">
                <a:solidFill>
                  <a:srgbClr val="0070C0"/>
                </a:solidFill>
              </a:rPr>
              <a:t>, del </a:t>
            </a:r>
            <a:r>
              <a:rPr lang="it-IT" sz="1800" b="1" dirty="0">
                <a:solidFill>
                  <a:srgbClr val="0070C0"/>
                </a:solidFill>
              </a:rPr>
              <a:t>D. </a:t>
            </a:r>
            <a:r>
              <a:rPr lang="it-IT" sz="1800" b="1" dirty="0" err="1">
                <a:solidFill>
                  <a:srgbClr val="0070C0"/>
                </a:solidFill>
              </a:rPr>
              <a:t>Lgs</a:t>
            </a:r>
            <a:r>
              <a:rPr lang="it-IT" sz="1800" b="1" dirty="0">
                <a:solidFill>
                  <a:srgbClr val="0070C0"/>
                </a:solidFill>
              </a:rPr>
              <a:t>. n. 239/1996</a:t>
            </a:r>
            <a:r>
              <a:rPr lang="it-IT" sz="1800" dirty="0">
                <a:solidFill>
                  <a:srgbClr val="0070C0"/>
                </a:solidFill>
              </a:rPr>
              <a:t> sono deducibili nell’esercizio in cui sono sostenute indipendentemente dal criterio di imputazione a bilancio.</a:t>
            </a:r>
          </a:p>
          <a:p>
            <a:pPr algn="just"/>
            <a:r>
              <a:rPr lang="it-IT" sz="1800" dirty="0">
                <a:solidFill>
                  <a:srgbClr val="0070C0"/>
                </a:solidFill>
              </a:rPr>
              <a:t>La norma, come chiarito dall’Agenzia delle entrate, prevede che i costi sostenuti dalla società emittente per l’emissione sul mercato del prestito obbligazionario incluse le </a:t>
            </a:r>
            <a:r>
              <a:rPr lang="it-IT" sz="1800" u="sng" dirty="0">
                <a:solidFill>
                  <a:srgbClr val="0070C0"/>
                </a:solidFill>
              </a:rPr>
              <a:t>spese legali, notarili, tributarie e di altra natura connesse con la stessa emissione siano deducibili nell’esercizio in cui tali spese sono sostenute</a:t>
            </a:r>
            <a:r>
              <a:rPr lang="it-IT" sz="1800" dirty="0">
                <a:solidFill>
                  <a:srgbClr val="0070C0"/>
                </a:solidFill>
              </a:rPr>
              <a:t>, indipendentemente dal momento di imputazione a bilancio ed a nulla rilevando la ripartizione dell’onere operata, in applicazione dei principi contabili, per tutta la durata dell’operazione di finanziamento. Pertanto, laddove la società si avvalga della facoltà di deduzione per cassa delle spese in questione, la disciplina dell’art. 32 citato prevale sulle regole ordinarie di deducibilità degli interessi passivi e oneri assimilati prevista dall’</a:t>
            </a:r>
            <a:r>
              <a:rPr lang="it-IT" sz="1800" b="1" dirty="0">
                <a:solidFill>
                  <a:srgbClr val="0070C0"/>
                </a:solidFill>
              </a:rPr>
              <a:t>art. 96 del </a:t>
            </a:r>
            <a:r>
              <a:rPr lang="it-IT" sz="1800" b="1" dirty="0" err="1">
                <a:solidFill>
                  <a:srgbClr val="0070C0"/>
                </a:solidFill>
              </a:rPr>
              <a:t>T.U.I.R</a:t>
            </a:r>
            <a:r>
              <a:rPr lang="it-IT" sz="1800" b="1" dirty="0">
                <a:solidFill>
                  <a:srgbClr val="0070C0"/>
                </a:solidFill>
              </a:rPr>
              <a:t>.</a:t>
            </a:r>
            <a:endParaRPr lang="it-IT" sz="1800" dirty="0">
              <a:solidFill>
                <a:srgbClr val="0070C0"/>
              </a:solidFill>
            </a:endParaRPr>
          </a:p>
          <a:p>
            <a:pPr algn="just"/>
            <a:r>
              <a:rPr lang="it-IT" sz="1800" dirty="0">
                <a:solidFill>
                  <a:srgbClr val="0070C0"/>
                </a:solidFill>
              </a:rPr>
              <a:t>L’art. 14 del Decreto abroga, con effetto dall’esercizio 2019, la disposizione sopra citata, con la conseguenza che le spese di collocamento sul mercato delle obbligazioni e dei titoli similari saranno in ogni caso deducibili con le regole previste dall’</a:t>
            </a:r>
            <a:r>
              <a:rPr lang="it-IT" sz="1800" b="1" dirty="0">
                <a:solidFill>
                  <a:srgbClr val="0070C0"/>
                </a:solidFill>
              </a:rPr>
              <a:t>art. 96 del </a:t>
            </a:r>
            <a:r>
              <a:rPr lang="it-IT" sz="1800" b="1" dirty="0" err="1">
                <a:solidFill>
                  <a:srgbClr val="0070C0"/>
                </a:solidFill>
              </a:rPr>
              <a:t>T.U.I.R</a:t>
            </a:r>
            <a:r>
              <a:rPr lang="it-IT" sz="1800" b="1" dirty="0">
                <a:solidFill>
                  <a:srgbClr val="0070C0"/>
                </a:solidFill>
              </a:rPr>
              <a:t>.</a:t>
            </a:r>
            <a:endParaRPr lang="it-IT" sz="1800" dirty="0">
              <a:solidFill>
                <a:srgbClr val="0070C0"/>
              </a:solidFill>
            </a:endParaRPr>
          </a:p>
          <a:p>
            <a:endParaRPr lang="it-IT" sz="1800" dirty="0">
              <a:solidFill>
                <a:srgbClr val="0070C0"/>
              </a:solidFill>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85</a:t>
            </a:fld>
            <a:endParaRPr lang="it-IT"/>
          </a:p>
        </p:txBody>
      </p:sp>
      <p:pic>
        <p:nvPicPr>
          <p:cNvPr id="5" name="Immagine 4" descr="Risultati immagini per ordine commercialisti salerno">
            <a:extLst>
              <a:ext uri="{FF2B5EF4-FFF2-40B4-BE49-F238E27FC236}">
                <a16:creationId xmlns:a16="http://schemas.microsoft.com/office/drawing/2014/main" id="{93FA20B2-B64F-4F16-877B-D4BF22A0EEB7}"/>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cSld>
  <p:clrMapOvr>
    <a:masterClrMapping/>
  </p:clrMapOvr>
  <p:transition>
    <p:wipe dir="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olo 1"/>
          <p:cNvSpPr>
            <a:spLocks noGrp="1"/>
          </p:cNvSpPr>
          <p:nvPr>
            <p:ph type="ctrTitle"/>
          </p:nvPr>
        </p:nvSpPr>
        <p:spPr bwMode="auto">
          <a:xfrm>
            <a:off x="357188" y="620688"/>
            <a:ext cx="7772400" cy="864096"/>
          </a:xfrm>
          <a:noFill/>
          <a:ln>
            <a:miter lim="800000"/>
            <a:headEnd/>
            <a:tailEnd/>
          </a:ln>
        </p:spPr>
        <p:txBody>
          <a:bodyPr vert="horz" wrap="square" lIns="91440" tIns="45720" rIns="91440" bIns="45720" numCol="1" anchor="t" anchorCtr="0" compatLnSpc="1">
            <a:prstTxWarp prst="textNoShape">
              <a:avLst/>
            </a:prstTxWarp>
            <a:noAutofit/>
          </a:bodyPr>
          <a:lstStyle/>
          <a:p>
            <a:pPr algn="ctr"/>
            <a:r>
              <a:rPr lang="it-IT" sz="4500" b="1" dirty="0">
                <a:solidFill>
                  <a:srgbClr val="0070C0"/>
                </a:solidFill>
              </a:rPr>
              <a:t>Riporto a nuovo delle eccedenze di interessi attivi</a:t>
            </a:r>
            <a:endParaRPr lang="it-IT" sz="4500" dirty="0">
              <a:solidFill>
                <a:srgbClr val="0070C0"/>
              </a:solidFill>
            </a:endParaRPr>
          </a:p>
        </p:txBody>
      </p:sp>
      <p:sp>
        <p:nvSpPr>
          <p:cNvPr id="35843" name="Sottotitolo 2"/>
          <p:cNvSpPr>
            <a:spLocks noGrp="1"/>
          </p:cNvSpPr>
          <p:nvPr>
            <p:ph type="subTitle" idx="1"/>
          </p:nvPr>
        </p:nvSpPr>
        <p:spPr bwMode="auto">
          <a:xfrm>
            <a:off x="539750" y="1916832"/>
            <a:ext cx="7961313" cy="4536356"/>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dirty="0">
                <a:solidFill>
                  <a:srgbClr val="0070C0"/>
                </a:solidFill>
              </a:rPr>
              <a:t>Il comma 1 dell’art. 96, come modificato dal Decreto, stabilisce che gli interessi passivi sono prioritariamente ed integralmente deducibili fino a concorrenza della sommatoria degli interessi attivi e proventi finanziari di competenza del periodo di imposta e di quelli riportati da periodi di imposta precedenti ai sensi del comma 6 del medesimo art. 96.</a:t>
            </a:r>
          </a:p>
          <a:p>
            <a:pPr algn="just"/>
            <a:r>
              <a:rPr lang="it-IT" dirty="0">
                <a:solidFill>
                  <a:srgbClr val="0070C0"/>
                </a:solidFill>
              </a:rPr>
              <a:t>Il nuovo meccanismo di deduzione comporta che, qualora gli interessi attivi di un determinato esercizio superino quelli passivi (nel qual caso come noto, non scatta neppure il confronto con il </a:t>
            </a:r>
            <a:r>
              <a:rPr lang="it-IT" dirty="0" err="1">
                <a:solidFill>
                  <a:srgbClr val="0070C0"/>
                </a:solidFill>
              </a:rPr>
              <a:t>Rol</a:t>
            </a:r>
            <a:r>
              <a:rPr lang="it-IT" dirty="0">
                <a:solidFill>
                  <a:srgbClr val="0070C0"/>
                </a:solidFill>
              </a:rPr>
              <a:t>) e non vi siano eccedenze di interessi passivi indeducibili da compensare, la </a:t>
            </a:r>
            <a:r>
              <a:rPr lang="it-IT" b="1" dirty="0">
                <a:solidFill>
                  <a:srgbClr val="0070C0"/>
                </a:solidFill>
              </a:rPr>
              <a:t>differenza positiva</a:t>
            </a:r>
            <a:r>
              <a:rPr lang="it-IT" dirty="0">
                <a:solidFill>
                  <a:srgbClr val="0070C0"/>
                </a:solidFill>
              </a:rPr>
              <a:t> di interessi attivi è </a:t>
            </a:r>
            <a:r>
              <a:rPr lang="it-IT" b="1" dirty="0">
                <a:solidFill>
                  <a:srgbClr val="0070C0"/>
                </a:solidFill>
              </a:rPr>
              <a:t>riportabile in avanti senza limite temporale</a:t>
            </a:r>
            <a:r>
              <a:rPr lang="it-IT" dirty="0">
                <a:solidFill>
                  <a:srgbClr val="0070C0"/>
                </a:solidFill>
              </a:rPr>
              <a:t>.</a:t>
            </a:r>
          </a:p>
          <a:p>
            <a:endParaRPr lang="it-IT" dirty="0">
              <a:solidFill>
                <a:srgbClr val="0070C0"/>
              </a:solidFill>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86</a:t>
            </a:fld>
            <a:endParaRPr lang="it-IT"/>
          </a:p>
        </p:txBody>
      </p:sp>
      <p:pic>
        <p:nvPicPr>
          <p:cNvPr id="5" name="Immagine 4" descr="Risultati immagini per ordine commercialisti salerno">
            <a:extLst>
              <a:ext uri="{FF2B5EF4-FFF2-40B4-BE49-F238E27FC236}">
                <a16:creationId xmlns:a16="http://schemas.microsoft.com/office/drawing/2014/main" id="{30CB2A02-799C-40B5-B256-6328B3830F87}"/>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cSld>
  <p:clrMapOvr>
    <a:masterClrMapping/>
  </p:clrMapOvr>
  <p:transition>
    <p:wipe dir="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olo 1"/>
          <p:cNvSpPr>
            <a:spLocks noGrp="1"/>
          </p:cNvSpPr>
          <p:nvPr>
            <p:ph type="ctrTitle"/>
          </p:nvPr>
        </p:nvSpPr>
        <p:spPr bwMode="auto">
          <a:xfrm>
            <a:off x="395288" y="620688"/>
            <a:ext cx="7772400" cy="919187"/>
          </a:xfrm>
          <a:noFill/>
          <a:ln>
            <a:miter lim="800000"/>
            <a:headEnd/>
            <a:tailEnd/>
          </a:ln>
        </p:spPr>
        <p:txBody>
          <a:bodyPr vert="horz" wrap="square" lIns="91440" tIns="45720" rIns="91440" bIns="45720" numCol="1" anchor="t" anchorCtr="0" compatLnSpc="1">
            <a:prstTxWarp prst="textNoShape">
              <a:avLst/>
            </a:prstTxWarp>
            <a:normAutofit/>
          </a:bodyPr>
          <a:lstStyle/>
          <a:p>
            <a:pPr algn="ctr"/>
            <a:r>
              <a:rPr lang="it-IT" b="1" dirty="0">
                <a:solidFill>
                  <a:srgbClr val="0070C0"/>
                </a:solidFill>
              </a:rPr>
              <a:t>ROL fiscale</a:t>
            </a:r>
          </a:p>
        </p:txBody>
      </p:sp>
      <p:sp>
        <p:nvSpPr>
          <p:cNvPr id="36867" name="Sottotitolo 2"/>
          <p:cNvSpPr>
            <a:spLocks noGrp="1"/>
          </p:cNvSpPr>
          <p:nvPr>
            <p:ph type="subTitle" idx="1"/>
          </p:nvPr>
        </p:nvSpPr>
        <p:spPr bwMode="auto">
          <a:xfrm>
            <a:off x="395288" y="1700213"/>
            <a:ext cx="8569200" cy="4454525"/>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sz="1600" dirty="0">
                <a:solidFill>
                  <a:srgbClr val="0070C0"/>
                </a:solidFill>
              </a:rPr>
              <a:t>L’importo degli interessi passivi che eccede quelli attivi di periodo e riportati a nuovo è deducibile, come già attualmente, nei limiti del 30% del c.d. </a:t>
            </a:r>
            <a:r>
              <a:rPr lang="it-IT" sz="1600" dirty="0" err="1">
                <a:solidFill>
                  <a:srgbClr val="0070C0"/>
                </a:solidFill>
              </a:rPr>
              <a:t>Rol</a:t>
            </a:r>
            <a:r>
              <a:rPr lang="it-IT" sz="1600" dirty="0">
                <a:solidFill>
                  <a:srgbClr val="0070C0"/>
                </a:solidFill>
              </a:rPr>
              <a:t>.</a:t>
            </a:r>
          </a:p>
          <a:p>
            <a:r>
              <a:rPr lang="it-IT" sz="1600" dirty="0">
                <a:solidFill>
                  <a:srgbClr val="0070C0"/>
                </a:solidFill>
              </a:rPr>
              <a:t>Il </a:t>
            </a:r>
            <a:r>
              <a:rPr lang="it-IT" sz="1600" b="1" dirty="0" err="1">
                <a:solidFill>
                  <a:srgbClr val="0070C0"/>
                </a:solidFill>
              </a:rPr>
              <a:t>Rol</a:t>
            </a:r>
            <a:r>
              <a:rPr lang="it-IT" sz="1600" dirty="0">
                <a:solidFill>
                  <a:srgbClr val="0070C0"/>
                </a:solidFill>
              </a:rPr>
              <a:t>, anche dopo le modifiche del Decreto, è dato dalla differenza tra valore della produzione e costi della produzione, senza tener conto, tra questi ultimi, degli ammortamenti (voci 10.a) e 10.b)) e dei canoni di locazione finanziaria. </a:t>
            </a:r>
            <a:r>
              <a:rPr lang="it-IT" sz="1600" u="sng" dirty="0">
                <a:solidFill>
                  <a:srgbClr val="0070C0"/>
                </a:solidFill>
              </a:rPr>
              <a:t>Non viene più prevista l’irrilevanza ai fini del conteggio in esame dei proventi e degli oneri derivanti da trasferimenti di azienda</a:t>
            </a:r>
            <a:r>
              <a:rPr lang="it-IT" sz="1600" dirty="0">
                <a:solidFill>
                  <a:srgbClr val="0070C0"/>
                </a:solidFill>
              </a:rPr>
              <a:t>. Pertanto, una plusvalenza da cessione di azienda (che viene iscritta in A5) incrementerà il </a:t>
            </a:r>
            <a:r>
              <a:rPr lang="it-IT" sz="1600" dirty="0" err="1">
                <a:solidFill>
                  <a:srgbClr val="0070C0"/>
                </a:solidFill>
              </a:rPr>
              <a:t>Rol</a:t>
            </a:r>
            <a:r>
              <a:rPr lang="it-IT" sz="1600" dirty="0">
                <a:solidFill>
                  <a:srgbClr val="0070C0"/>
                </a:solidFill>
              </a:rPr>
              <a:t> mentre una minusvalenza (voce B14 del conto economico) lo ridurrà.</a:t>
            </a:r>
          </a:p>
          <a:p>
            <a:pPr algn="just"/>
            <a:r>
              <a:rPr lang="it-IT" sz="1600" dirty="0">
                <a:solidFill>
                  <a:srgbClr val="0070C0"/>
                </a:solidFill>
              </a:rPr>
              <a:t>Gli importi delle voci che concorrono a formare il </a:t>
            </a:r>
            <a:r>
              <a:rPr lang="it-IT" sz="1600" dirty="0" err="1">
                <a:solidFill>
                  <a:srgbClr val="0070C0"/>
                </a:solidFill>
              </a:rPr>
              <a:t>Rol</a:t>
            </a:r>
            <a:r>
              <a:rPr lang="it-IT" sz="1600" dirty="0">
                <a:solidFill>
                  <a:srgbClr val="0070C0"/>
                </a:solidFill>
              </a:rPr>
              <a:t> devono essere quantificati, secondo quanto stabilisce il comma 4 del nuovo art. 96, nella misura risultante dalla applicazione delle disposizioni sul reddito di impresa (c.d. </a:t>
            </a:r>
            <a:r>
              <a:rPr lang="it-IT" sz="1600" b="1" dirty="0" err="1">
                <a:solidFill>
                  <a:srgbClr val="0070C0"/>
                </a:solidFill>
              </a:rPr>
              <a:t>Rol</a:t>
            </a:r>
            <a:r>
              <a:rPr lang="it-IT" sz="1600" b="1" dirty="0">
                <a:solidFill>
                  <a:srgbClr val="0070C0"/>
                </a:solidFill>
              </a:rPr>
              <a:t> fiscale</a:t>
            </a:r>
            <a:r>
              <a:rPr lang="it-IT" sz="1600" dirty="0">
                <a:solidFill>
                  <a:srgbClr val="0070C0"/>
                </a:solidFill>
              </a:rPr>
              <a:t>).</a:t>
            </a:r>
          </a:p>
          <a:p>
            <a:r>
              <a:rPr lang="it-IT" sz="1600" dirty="0">
                <a:solidFill>
                  <a:srgbClr val="0070C0"/>
                </a:solidFill>
              </a:rPr>
              <a:t>Nel </a:t>
            </a:r>
            <a:r>
              <a:rPr lang="it-IT" sz="1600" b="1" dirty="0">
                <a:solidFill>
                  <a:srgbClr val="0070C0"/>
                </a:solidFill>
              </a:rPr>
              <a:t>calcolo del nuovo </a:t>
            </a:r>
            <a:r>
              <a:rPr lang="it-IT" sz="1600" b="1" dirty="0" err="1">
                <a:solidFill>
                  <a:srgbClr val="0070C0"/>
                </a:solidFill>
              </a:rPr>
              <a:t>Rol</a:t>
            </a:r>
            <a:r>
              <a:rPr lang="it-IT" sz="1600" b="1" dirty="0">
                <a:solidFill>
                  <a:srgbClr val="0070C0"/>
                </a:solidFill>
              </a:rPr>
              <a:t> fiscale</a:t>
            </a:r>
            <a:r>
              <a:rPr lang="it-IT" sz="1600" dirty="0">
                <a:solidFill>
                  <a:srgbClr val="0070C0"/>
                </a:solidFill>
              </a:rPr>
              <a:t>, ad esempio, i costi dei telefoni (voce B.7 del conto economico) si considereranno all’80%, le spese per autovetture, per ristoranti o per rappresentanza si valorizzeranno nei limiti deducibili previsti, rispettivamente, dagli </a:t>
            </a:r>
            <a:r>
              <a:rPr lang="it-IT" sz="1600" b="1" dirty="0">
                <a:solidFill>
                  <a:srgbClr val="0070C0"/>
                </a:solidFill>
              </a:rPr>
              <a:t>artt. 164, 109 e 108 del </a:t>
            </a:r>
            <a:r>
              <a:rPr lang="it-IT" sz="1600" b="1" dirty="0" err="1">
                <a:solidFill>
                  <a:srgbClr val="0070C0"/>
                </a:solidFill>
              </a:rPr>
              <a:t>T.U.I.R.</a:t>
            </a:r>
            <a:r>
              <a:rPr lang="it-IT" sz="1600" dirty="0">
                <a:solidFill>
                  <a:srgbClr val="0070C0"/>
                </a:solidFill>
              </a:rPr>
              <a:t>; i compensi agli amministratori non pagati nell’esercizio non saranno rilevanti (ma lo diverranno nell’anno di pagamento nel quale non sono invece esposti nel conto economico), e così via.</a:t>
            </a:r>
          </a:p>
          <a:p>
            <a:endParaRPr lang="it-IT" sz="1600" dirty="0">
              <a:solidFill>
                <a:srgbClr val="0070C0"/>
              </a:solidFill>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87</a:t>
            </a:fld>
            <a:endParaRPr lang="it-IT"/>
          </a:p>
        </p:txBody>
      </p:sp>
      <p:pic>
        <p:nvPicPr>
          <p:cNvPr id="5" name="Immagine 4" descr="Risultati immagini per ordine commercialisti salerno">
            <a:extLst>
              <a:ext uri="{FF2B5EF4-FFF2-40B4-BE49-F238E27FC236}">
                <a16:creationId xmlns:a16="http://schemas.microsoft.com/office/drawing/2014/main" id="{C4F8E135-7361-404C-ADAB-9F4F77634601}"/>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cSld>
  <p:clrMapOvr>
    <a:masterClrMapping/>
  </p:clrMapOvr>
  <p:transition>
    <p:wipe dir="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olo 1"/>
          <p:cNvSpPr>
            <a:spLocks noGrp="1"/>
          </p:cNvSpPr>
          <p:nvPr>
            <p:ph type="ctrTitle"/>
          </p:nvPr>
        </p:nvSpPr>
        <p:spPr bwMode="auto">
          <a:xfrm>
            <a:off x="357188" y="692697"/>
            <a:ext cx="7772400" cy="648072"/>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Esempio</a:t>
            </a:r>
          </a:p>
        </p:txBody>
      </p:sp>
      <p:sp>
        <p:nvSpPr>
          <p:cNvPr id="37891" name="Sottotitolo 2"/>
          <p:cNvSpPr>
            <a:spLocks noGrp="1"/>
          </p:cNvSpPr>
          <p:nvPr>
            <p:ph type="subTitle" idx="1"/>
          </p:nvPr>
        </p:nvSpPr>
        <p:spPr bwMode="auto">
          <a:xfrm>
            <a:off x="250825" y="1700213"/>
            <a:ext cx="8569325" cy="4824412"/>
          </a:xfrm>
          <a:noFill/>
          <a:ln>
            <a:miter lim="800000"/>
            <a:headEnd/>
            <a:tailEnd/>
          </a:ln>
        </p:spPr>
        <p:txBody>
          <a:bodyPr vert="horz" wrap="square" lIns="91440" tIns="45720" rIns="91440" bIns="45720" numCol="1" anchor="t" anchorCtr="0" compatLnSpc="1">
            <a:prstTxWarp prst="textNoShape">
              <a:avLst/>
            </a:prstTxWarp>
            <a:normAutofit lnSpcReduction="10000"/>
          </a:bodyPr>
          <a:lstStyle/>
          <a:p>
            <a:pPr algn="just"/>
            <a:r>
              <a:rPr lang="it-IT" sz="1800">
                <a:solidFill>
                  <a:srgbClr val="0070C0"/>
                </a:solidFill>
              </a:rPr>
              <a:t>Si supponga una società che espone i seguenti valori nel conto economico:</a:t>
            </a:r>
          </a:p>
          <a:p>
            <a:pPr algn="just"/>
            <a:r>
              <a:rPr lang="it-IT" sz="1800">
                <a:solidFill>
                  <a:srgbClr val="0070C0"/>
                </a:solidFill>
              </a:rPr>
              <a:t>A) valore della produzione 10.000;</a:t>
            </a:r>
          </a:p>
          <a:p>
            <a:pPr algn="just"/>
            <a:r>
              <a:rPr lang="it-IT" sz="1800">
                <a:solidFill>
                  <a:srgbClr val="0070C0"/>
                </a:solidFill>
              </a:rPr>
              <a:t>B) costi della produzione 7.000 di cui: ammortamenti 1.000 e canoni di </a:t>
            </a:r>
            <a:r>
              <a:rPr lang="it-IT" sz="1800" i="1">
                <a:solidFill>
                  <a:srgbClr val="0070C0"/>
                </a:solidFill>
              </a:rPr>
              <a:t>leasing</a:t>
            </a:r>
            <a:r>
              <a:rPr lang="it-IT" sz="1800">
                <a:solidFill>
                  <a:srgbClr val="0070C0"/>
                </a:solidFill>
              </a:rPr>
              <a:t> pari a zero.</a:t>
            </a:r>
          </a:p>
          <a:p>
            <a:pPr algn="just"/>
            <a:r>
              <a:rPr lang="it-IT" sz="1800">
                <a:solidFill>
                  <a:srgbClr val="0070C0"/>
                </a:solidFill>
              </a:rPr>
              <a:t>Nel valore della produzione (voce A5) vi sono plusvalenze per 500, a tassazione differita in cinque esercizi (quota dell’anno: 100). Nella voce A3 è iscritta una commessa infrannuale valutata ai corrispettivi (400) ma fiscalmente rilevante in base ai costi (350).</a:t>
            </a:r>
          </a:p>
          <a:p>
            <a:pPr algn="just"/>
            <a:r>
              <a:rPr lang="it-IT" sz="1800">
                <a:solidFill>
                  <a:srgbClr val="0070C0"/>
                </a:solidFill>
              </a:rPr>
              <a:t>Tra i costi della produzione (B.7) vi sono compensi ad amministratori non pagati per 50, e spese di alberghi di 30 deducibili (75%) per 22 ed infine spese di rappresentanza per 80 deducibili per 65 in quanto eccedenti le soglie parametrate ai ricavi.</a:t>
            </a:r>
          </a:p>
          <a:p>
            <a:pPr algn="just"/>
            <a:r>
              <a:rPr lang="it-IT" sz="1800">
                <a:solidFill>
                  <a:srgbClr val="0070C0"/>
                </a:solidFill>
              </a:rPr>
              <a:t>Calcolo Rol secondo il </a:t>
            </a:r>
            <a:r>
              <a:rPr lang="it-IT" sz="1800" b="1">
                <a:solidFill>
                  <a:srgbClr val="0070C0"/>
                </a:solidFill>
              </a:rPr>
              <a:t>metodo contabile vigente sino al 2018</a:t>
            </a:r>
            <a:r>
              <a:rPr lang="it-IT" sz="1800">
                <a:solidFill>
                  <a:srgbClr val="0070C0"/>
                </a:solidFill>
              </a:rPr>
              <a:t>:</a:t>
            </a:r>
          </a:p>
          <a:p>
            <a:pPr algn="just"/>
            <a:r>
              <a:rPr lang="it-IT" sz="1800">
                <a:solidFill>
                  <a:srgbClr val="0070C0"/>
                </a:solidFill>
              </a:rPr>
              <a:t>Rol “contabile”: [ (10.000 - (7.000 - 1.000)] = [10.000 - 6.000] = 4.000.</a:t>
            </a:r>
          </a:p>
          <a:p>
            <a:pPr algn="just"/>
            <a:r>
              <a:rPr lang="it-IT" sz="1800">
                <a:solidFill>
                  <a:srgbClr val="0070C0"/>
                </a:solidFill>
              </a:rPr>
              <a:t>Calcolo Rol secondo il</a:t>
            </a:r>
            <a:r>
              <a:rPr lang="it-IT" sz="1800" b="1">
                <a:solidFill>
                  <a:srgbClr val="0070C0"/>
                </a:solidFill>
              </a:rPr>
              <a:t> metodo fiscale vigente dal 2019</a:t>
            </a:r>
            <a:r>
              <a:rPr lang="it-IT" sz="1800">
                <a:solidFill>
                  <a:srgbClr val="0070C0"/>
                </a:solidFill>
              </a:rPr>
              <a:t>:</a:t>
            </a:r>
          </a:p>
          <a:p>
            <a:pPr algn="just"/>
            <a:r>
              <a:rPr lang="it-IT" sz="1800">
                <a:solidFill>
                  <a:srgbClr val="0070C0"/>
                </a:solidFill>
              </a:rPr>
              <a:t>Valore della produzione: (10.000 - 500 + 100 - 400 + 350) = 9.550.</a:t>
            </a:r>
          </a:p>
          <a:p>
            <a:pPr algn="just"/>
            <a:r>
              <a:rPr lang="it-IT" sz="1800">
                <a:solidFill>
                  <a:srgbClr val="0070C0"/>
                </a:solidFill>
              </a:rPr>
              <a:t>Costi della produzione: (7.000 - 50 - 30 + 22 - 80 + 65) = 6.927.</a:t>
            </a:r>
          </a:p>
          <a:p>
            <a:pPr algn="just"/>
            <a:r>
              <a:rPr lang="it-IT" sz="1800">
                <a:solidFill>
                  <a:srgbClr val="0070C0"/>
                </a:solidFill>
              </a:rPr>
              <a:t>Rol “fiscale”: [9.550 - (6.927 - 1.000)] = 3.623.</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88</a:t>
            </a:fld>
            <a:endParaRPr lang="it-IT"/>
          </a:p>
        </p:txBody>
      </p:sp>
      <p:pic>
        <p:nvPicPr>
          <p:cNvPr id="5" name="Immagine 4" descr="Risultati immagini per ordine commercialisti salerno">
            <a:extLst>
              <a:ext uri="{FF2B5EF4-FFF2-40B4-BE49-F238E27FC236}">
                <a16:creationId xmlns:a16="http://schemas.microsoft.com/office/drawing/2014/main" id="{2E51C9B3-B03C-4EDB-8C32-413E4F6916FC}"/>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cSld>
  <p:clrMapOvr>
    <a:masterClrMapping/>
  </p:clrMapOvr>
  <p:transition>
    <p:wipe dir="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olo 1"/>
          <p:cNvSpPr>
            <a:spLocks noGrp="1"/>
          </p:cNvSpPr>
          <p:nvPr>
            <p:ph type="ctrTitle"/>
          </p:nvPr>
        </p:nvSpPr>
        <p:spPr bwMode="auto">
          <a:xfrm>
            <a:off x="357188" y="764704"/>
            <a:ext cx="7772400" cy="720080"/>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Riporto a nuovo</a:t>
            </a:r>
          </a:p>
        </p:txBody>
      </p:sp>
      <p:sp>
        <p:nvSpPr>
          <p:cNvPr id="38915" name="Sottotitolo 2"/>
          <p:cNvSpPr>
            <a:spLocks noGrp="1"/>
          </p:cNvSpPr>
          <p:nvPr>
            <p:ph type="subTitle" idx="1"/>
          </p:nvPr>
        </p:nvSpPr>
        <p:spPr bwMode="auto">
          <a:xfrm>
            <a:off x="323850" y="1700808"/>
            <a:ext cx="8424863" cy="4607917"/>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sz="1800" dirty="0">
                <a:solidFill>
                  <a:srgbClr val="0070C0"/>
                </a:solidFill>
              </a:rPr>
              <a:t>Il comma 5 del nuovo art. 96 stabilisce che gli interessi passivi che eccedono la somma degli interessi attivi di periodo e </a:t>
            </a:r>
            <a:r>
              <a:rPr lang="it-IT" sz="1800" b="1" dirty="0">
                <a:solidFill>
                  <a:srgbClr val="0070C0"/>
                </a:solidFill>
              </a:rPr>
              <a:t>riportati da periodi precedenti</a:t>
            </a:r>
            <a:r>
              <a:rPr lang="it-IT" sz="1800" dirty="0">
                <a:solidFill>
                  <a:srgbClr val="0070C0"/>
                </a:solidFill>
              </a:rPr>
              <a:t>, che superano il 30% del </a:t>
            </a:r>
            <a:r>
              <a:rPr lang="it-IT" sz="1800" dirty="0" err="1">
                <a:solidFill>
                  <a:srgbClr val="0070C0"/>
                </a:solidFill>
              </a:rPr>
              <a:t>Rol</a:t>
            </a:r>
            <a:r>
              <a:rPr lang="it-IT" sz="1800" dirty="0">
                <a:solidFill>
                  <a:srgbClr val="0070C0"/>
                </a:solidFill>
              </a:rPr>
              <a:t>, sono riportati a nuovo (senza limite temporale) per essere compensati nei successivi esercizi con la eventuale eccedenza (inversa) di interessi attivi e 30% del </a:t>
            </a:r>
            <a:r>
              <a:rPr lang="it-IT" sz="1800" dirty="0" err="1">
                <a:solidFill>
                  <a:srgbClr val="0070C0"/>
                </a:solidFill>
              </a:rPr>
              <a:t>Rol</a:t>
            </a:r>
            <a:r>
              <a:rPr lang="it-IT" sz="1800" dirty="0">
                <a:solidFill>
                  <a:srgbClr val="0070C0"/>
                </a:solidFill>
              </a:rPr>
              <a:t> rispetto agli interessi passivi di periodo. Il riporto a nuovo temporalmente illimitato è stabilito, come già ricordato, anche per le eccedenze di interessi attivi rispetto a quelli passivi.</a:t>
            </a:r>
          </a:p>
          <a:p>
            <a:pPr algn="just"/>
            <a:r>
              <a:rPr lang="it-IT" sz="1800" dirty="0">
                <a:solidFill>
                  <a:srgbClr val="0070C0"/>
                </a:solidFill>
              </a:rPr>
              <a:t>Se invece il 30% del </a:t>
            </a:r>
            <a:r>
              <a:rPr lang="it-IT" sz="1800" dirty="0" err="1">
                <a:solidFill>
                  <a:srgbClr val="0070C0"/>
                </a:solidFill>
              </a:rPr>
              <a:t>Rol</a:t>
            </a:r>
            <a:r>
              <a:rPr lang="it-IT" sz="1800" dirty="0">
                <a:solidFill>
                  <a:srgbClr val="0070C0"/>
                </a:solidFill>
              </a:rPr>
              <a:t> supera l’importo degli interessi passivi di periodo (al netto di quelli attivi) e di quelli riportati da anni precedenti, l’eccedenza è riportabile a nuovo per essere aggiunta al </a:t>
            </a:r>
            <a:r>
              <a:rPr lang="it-IT" sz="1800" dirty="0" err="1">
                <a:solidFill>
                  <a:srgbClr val="0070C0"/>
                </a:solidFill>
              </a:rPr>
              <a:t>Rol</a:t>
            </a:r>
            <a:r>
              <a:rPr lang="it-IT" sz="1800" dirty="0">
                <a:solidFill>
                  <a:srgbClr val="0070C0"/>
                </a:solidFill>
              </a:rPr>
              <a:t> di esercizi seguenti, ma </a:t>
            </a:r>
            <a:r>
              <a:rPr lang="it-IT" sz="1800" b="1" dirty="0">
                <a:solidFill>
                  <a:srgbClr val="0070C0"/>
                </a:solidFill>
              </a:rPr>
              <a:t>non oltre il quinto</a:t>
            </a:r>
            <a:r>
              <a:rPr lang="it-IT" sz="1800" dirty="0">
                <a:solidFill>
                  <a:srgbClr val="0070C0"/>
                </a:solidFill>
              </a:rPr>
              <a:t>. Viene dunque meno dal 2019 la </a:t>
            </a:r>
            <a:r>
              <a:rPr lang="it-IT" sz="1800" dirty="0" err="1">
                <a:solidFill>
                  <a:srgbClr val="0070C0"/>
                </a:solidFill>
              </a:rPr>
              <a:t>riportabilità</a:t>
            </a:r>
            <a:r>
              <a:rPr lang="it-IT" sz="1800" dirty="0">
                <a:solidFill>
                  <a:srgbClr val="0070C0"/>
                </a:solidFill>
              </a:rPr>
              <a:t> temporalmente illimitata delle eccedenze di </a:t>
            </a:r>
            <a:r>
              <a:rPr lang="it-IT" sz="1800" dirty="0" err="1">
                <a:solidFill>
                  <a:srgbClr val="0070C0"/>
                </a:solidFill>
              </a:rPr>
              <a:t>Rol</a:t>
            </a:r>
            <a:r>
              <a:rPr lang="it-IT" sz="1800" dirty="0">
                <a:solidFill>
                  <a:srgbClr val="0070C0"/>
                </a:solidFill>
              </a:rPr>
              <a:t>. Il criterio utilizzato è quello FIFO.</a:t>
            </a:r>
          </a:p>
          <a:p>
            <a:pPr algn="just"/>
            <a:r>
              <a:rPr lang="it-IT" sz="1800" dirty="0">
                <a:solidFill>
                  <a:srgbClr val="0070C0"/>
                </a:solidFill>
              </a:rPr>
              <a:t>Al riguardo, la nuova norma stabilisce che, ai fini della deduzione degli interessi passivi, si utilizza </a:t>
            </a:r>
            <a:r>
              <a:rPr lang="it-IT" sz="1800" b="1" dirty="0">
                <a:solidFill>
                  <a:srgbClr val="0070C0"/>
                </a:solidFill>
              </a:rPr>
              <a:t>prioritariamente il 30% del </a:t>
            </a:r>
            <a:r>
              <a:rPr lang="it-IT" sz="1800" b="1" dirty="0" err="1">
                <a:solidFill>
                  <a:srgbClr val="0070C0"/>
                </a:solidFill>
              </a:rPr>
              <a:t>Rol</a:t>
            </a:r>
            <a:r>
              <a:rPr lang="it-IT" sz="1800" dirty="0">
                <a:solidFill>
                  <a:srgbClr val="0070C0"/>
                </a:solidFill>
              </a:rPr>
              <a:t> generatosi nel </a:t>
            </a:r>
            <a:r>
              <a:rPr lang="it-IT" sz="1800" b="1" dirty="0">
                <a:solidFill>
                  <a:srgbClr val="0070C0"/>
                </a:solidFill>
              </a:rPr>
              <a:t>periodo di imposta corrente</a:t>
            </a:r>
            <a:r>
              <a:rPr lang="it-IT" sz="1800" dirty="0">
                <a:solidFill>
                  <a:srgbClr val="0070C0"/>
                </a:solidFill>
              </a:rPr>
              <a:t> e successivamente l’eccedenza riportata da esercizi precedenti, partendo da quella di formazione più remota (e dunque più vicina alla scadenza quinquennale).</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89</a:t>
            </a:fld>
            <a:endParaRPr lang="it-IT"/>
          </a:p>
        </p:txBody>
      </p:sp>
      <p:pic>
        <p:nvPicPr>
          <p:cNvPr id="5" name="Immagine 4" descr="Risultati immagini per ordine commercialisti salerno">
            <a:extLst>
              <a:ext uri="{FF2B5EF4-FFF2-40B4-BE49-F238E27FC236}">
                <a16:creationId xmlns:a16="http://schemas.microsoft.com/office/drawing/2014/main" id="{A24A2410-CEC5-4AC0-850F-3B848CA2FD22}"/>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olo 1"/>
          <p:cNvSpPr>
            <a:spLocks noGrp="1"/>
          </p:cNvSpPr>
          <p:nvPr>
            <p:ph type="ctrTitle"/>
          </p:nvPr>
        </p:nvSpPr>
        <p:spPr bwMode="auto">
          <a:xfrm>
            <a:off x="357188" y="764704"/>
            <a:ext cx="7772400" cy="792088"/>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dirty="0">
                <a:solidFill>
                  <a:srgbClr val="0070C0"/>
                </a:solidFill>
              </a:rPr>
              <a:t>Rettifica detrazione IVA</a:t>
            </a:r>
          </a:p>
        </p:txBody>
      </p:sp>
      <p:sp>
        <p:nvSpPr>
          <p:cNvPr id="11267" name="Sottotitolo 2"/>
          <p:cNvSpPr>
            <a:spLocks noGrp="1"/>
          </p:cNvSpPr>
          <p:nvPr>
            <p:ph type="subTitle" idx="1"/>
          </p:nvPr>
        </p:nvSpPr>
        <p:spPr bwMode="auto">
          <a:xfrm>
            <a:off x="684213" y="1844675"/>
            <a:ext cx="7816850" cy="4310063"/>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dirty="0">
                <a:solidFill>
                  <a:srgbClr val="0070C0"/>
                </a:solidFill>
              </a:rPr>
              <a:t>La L. 145/2018 non modifica l’obbligo di operare la rettifica della detrazione IVA per i soggetti che accederanno, dal 2019, al regime forfettario.</a:t>
            </a:r>
          </a:p>
          <a:p>
            <a:pPr algn="just"/>
            <a:r>
              <a:rPr lang="it-IT" dirty="0">
                <a:solidFill>
                  <a:srgbClr val="0070C0"/>
                </a:solidFill>
              </a:rPr>
              <a:t>La rettifica riguarda l’IVA detratta su merci e servizi non ancora ceduti o utilizzati e sui beni ammortizzabili, limitatamente al periodo che residua dalla loro entrata in funzione.</a:t>
            </a:r>
          </a:p>
          <a:p>
            <a:pPr algn="just"/>
            <a:r>
              <a:rPr lang="it-IT" dirty="0">
                <a:solidFill>
                  <a:srgbClr val="0070C0"/>
                </a:solidFill>
              </a:rPr>
              <a:t>La rettifica deve essere operata nella dichiarazione IVA 2019, da presentare entro il 30.4.2019 ed il versamento deve essere eseguito entro il 16 marzo dell’anno di presentazione della stessa.</a:t>
            </a: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9</a:t>
            </a:fld>
            <a:endParaRPr lang="it-IT"/>
          </a:p>
        </p:txBody>
      </p:sp>
      <p:pic>
        <p:nvPicPr>
          <p:cNvPr id="5" name="Immagine 4" descr="Risultati immagini per ordine commercialisti salerno">
            <a:extLst>
              <a:ext uri="{FF2B5EF4-FFF2-40B4-BE49-F238E27FC236}">
                <a16:creationId xmlns:a16="http://schemas.microsoft.com/office/drawing/2014/main" id="{43740B32-0151-462A-89C5-EF42B8A82DA2}"/>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cSld>
  <p:clrMapOvr>
    <a:masterClrMapping/>
  </p:clrMapOvr>
  <p:transition>
    <p:wipe dir="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olo 1"/>
          <p:cNvSpPr>
            <a:spLocks noGrp="1"/>
          </p:cNvSpPr>
          <p:nvPr>
            <p:ph type="ctrTitle"/>
          </p:nvPr>
        </p:nvSpPr>
        <p:spPr bwMode="auto">
          <a:xfrm>
            <a:off x="357188" y="908720"/>
            <a:ext cx="7772400" cy="648072"/>
          </a:xfrm>
          <a:noFill/>
          <a:ln>
            <a:miter lim="800000"/>
            <a:headEnd/>
            <a:tailEnd/>
          </a:ln>
        </p:spPr>
        <p:txBody>
          <a:bodyPr vert="horz" wrap="square" lIns="91440" tIns="45720" rIns="91440" bIns="45720" numCol="1" anchor="t" anchorCtr="0" compatLnSpc="1">
            <a:prstTxWarp prst="textNoShape">
              <a:avLst/>
            </a:prstTxWarp>
            <a:noAutofit/>
          </a:bodyPr>
          <a:lstStyle/>
          <a:p>
            <a:pPr algn="ctr"/>
            <a:r>
              <a:rPr lang="it-IT" sz="4500" b="1" dirty="0">
                <a:solidFill>
                  <a:srgbClr val="0070C0"/>
                </a:solidFill>
              </a:rPr>
              <a:t>Decorrenza e disciplina transitoria</a:t>
            </a:r>
          </a:p>
        </p:txBody>
      </p:sp>
      <p:sp>
        <p:nvSpPr>
          <p:cNvPr id="39939" name="Sottotitolo 2"/>
          <p:cNvSpPr>
            <a:spLocks noGrp="1"/>
          </p:cNvSpPr>
          <p:nvPr>
            <p:ph type="subTitle" idx="1"/>
          </p:nvPr>
        </p:nvSpPr>
        <p:spPr bwMode="auto">
          <a:xfrm>
            <a:off x="395288" y="2204864"/>
            <a:ext cx="8353425" cy="3816424"/>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sz="2000" dirty="0">
                <a:solidFill>
                  <a:srgbClr val="0070C0"/>
                </a:solidFill>
              </a:rPr>
              <a:t>Il nuovo testo dell’</a:t>
            </a:r>
            <a:r>
              <a:rPr lang="it-IT" sz="2000" b="1" dirty="0">
                <a:solidFill>
                  <a:srgbClr val="0070C0"/>
                </a:solidFill>
              </a:rPr>
              <a:t>art. 96 del </a:t>
            </a:r>
            <a:r>
              <a:rPr lang="it-IT" sz="2000" b="1" dirty="0" err="1">
                <a:solidFill>
                  <a:srgbClr val="0070C0"/>
                </a:solidFill>
              </a:rPr>
              <a:t>T.U.I.R.</a:t>
            </a:r>
            <a:r>
              <a:rPr lang="it-IT" sz="2000" dirty="0">
                <a:solidFill>
                  <a:srgbClr val="0070C0"/>
                </a:solidFill>
              </a:rPr>
              <a:t> si applica, come indicato dall’art. 13 del Decreto, a decorrere dal periodo di imposta successivo a quello in corso al 31 dicembre 2018.</a:t>
            </a:r>
          </a:p>
          <a:p>
            <a:pPr algn="just"/>
            <a:r>
              <a:rPr lang="it-IT" sz="2000" dirty="0">
                <a:solidFill>
                  <a:srgbClr val="0070C0"/>
                </a:solidFill>
              </a:rPr>
              <a:t>Le </a:t>
            </a:r>
            <a:r>
              <a:rPr lang="it-IT" sz="2000" b="1" dirty="0">
                <a:solidFill>
                  <a:srgbClr val="0070C0"/>
                </a:solidFill>
              </a:rPr>
              <a:t>norme transitorie</a:t>
            </a:r>
            <a:r>
              <a:rPr lang="it-IT" sz="2000" dirty="0">
                <a:solidFill>
                  <a:srgbClr val="0070C0"/>
                </a:solidFill>
              </a:rPr>
              <a:t> previste nel medesimo art. 13 “salvano”, nell’ingresso nella nuova disciplina, le eccedenze di interessi passivi indeducibili risultanti al termine del periodo precedente. Queste eccedenze - su cui tra l’altro molte società hanno iscritto in bilancio imposte anticipate - si uniscono, come indica l’art. 13, comma 2, a quelle che si formano dal 2019 e potranno dunque generare deduzioni secondo il nuovo meccanismo.</a:t>
            </a:r>
          </a:p>
          <a:p>
            <a:r>
              <a:rPr lang="it-IT" sz="2000" dirty="0">
                <a:solidFill>
                  <a:srgbClr val="0070C0"/>
                </a:solidFill>
              </a:rPr>
              <a:t>Le </a:t>
            </a:r>
            <a:r>
              <a:rPr lang="it-IT" sz="2000" b="1" dirty="0">
                <a:solidFill>
                  <a:srgbClr val="0070C0"/>
                </a:solidFill>
              </a:rPr>
              <a:t>eccedenze di interessi passivi</a:t>
            </a:r>
            <a:r>
              <a:rPr lang="it-IT" sz="2000" dirty="0">
                <a:solidFill>
                  <a:srgbClr val="0070C0"/>
                </a:solidFill>
              </a:rPr>
              <a:t>, vecchie e nuove, cioè, saranno deducibili fino a concorrenza della differenza positiva tra la somma di interessi attivi e 30% del </a:t>
            </a:r>
            <a:r>
              <a:rPr lang="it-IT" sz="2000" dirty="0" err="1">
                <a:solidFill>
                  <a:srgbClr val="0070C0"/>
                </a:solidFill>
              </a:rPr>
              <a:t>Rol</a:t>
            </a:r>
            <a:r>
              <a:rPr lang="it-IT" sz="2000" dirty="0">
                <a:solidFill>
                  <a:srgbClr val="0070C0"/>
                </a:solidFill>
              </a:rPr>
              <a:t> “fiscale”, da un lato, e gli interessi passivi dell’anno, dall’altro.</a:t>
            </a:r>
          </a:p>
          <a:p>
            <a:endParaRPr lang="it-IT" dirty="0">
              <a:solidFill>
                <a:srgbClr val="0070C0"/>
              </a:solidFill>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90</a:t>
            </a:fld>
            <a:endParaRPr lang="it-IT"/>
          </a:p>
        </p:txBody>
      </p:sp>
      <p:pic>
        <p:nvPicPr>
          <p:cNvPr id="5" name="Immagine 4" descr="Risultati immagini per ordine commercialisti salerno">
            <a:extLst>
              <a:ext uri="{FF2B5EF4-FFF2-40B4-BE49-F238E27FC236}">
                <a16:creationId xmlns:a16="http://schemas.microsoft.com/office/drawing/2014/main" id="{BCAFBDF0-4927-401A-B56F-0671C74C0D38}"/>
              </a:ext>
            </a:extLst>
          </p:cNvPr>
          <p:cNvPicPr/>
          <p:nvPr/>
        </p:nvPicPr>
        <p:blipFill>
          <a:blip r:embed="rId2" cstate="print"/>
          <a:srcRect/>
          <a:stretch>
            <a:fillRect/>
          </a:stretch>
        </p:blipFill>
        <p:spPr bwMode="auto">
          <a:xfrm>
            <a:off x="179512" y="182794"/>
            <a:ext cx="2736800" cy="586911"/>
          </a:xfrm>
          <a:prstGeom prst="rect">
            <a:avLst/>
          </a:prstGeom>
          <a:noFill/>
          <a:ln w="9525">
            <a:noFill/>
            <a:miter lim="800000"/>
            <a:headEnd/>
            <a:tailEnd/>
          </a:ln>
        </p:spPr>
      </p:pic>
    </p:spTree>
  </p:cSld>
  <p:clrMapOvr>
    <a:masterClrMapping/>
  </p:clrMapOvr>
  <p:transition>
    <p:wipe dir="r"/>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olo 1"/>
          <p:cNvSpPr>
            <a:spLocks noGrp="1"/>
          </p:cNvSpPr>
          <p:nvPr>
            <p:ph type="ctrTitle"/>
          </p:nvPr>
        </p:nvSpPr>
        <p:spPr bwMode="auto">
          <a:xfrm>
            <a:off x="611188" y="1125538"/>
            <a:ext cx="8137525" cy="558800"/>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a:solidFill>
                  <a:srgbClr val="0070C0"/>
                </a:solidFill>
              </a:rPr>
              <a:t>Credito d’imposta R. &amp; S.</a:t>
            </a:r>
          </a:p>
        </p:txBody>
      </p:sp>
      <p:sp>
        <p:nvSpPr>
          <p:cNvPr id="67587" name="Sottotitolo 2"/>
          <p:cNvSpPr>
            <a:spLocks noGrp="1"/>
          </p:cNvSpPr>
          <p:nvPr>
            <p:ph type="subTitle" idx="1"/>
          </p:nvPr>
        </p:nvSpPr>
        <p:spPr bwMode="auto">
          <a:xfrm>
            <a:off x="642938" y="2071688"/>
            <a:ext cx="8177212" cy="4094162"/>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91</a:t>
            </a:fld>
            <a:endParaRPr lang="it-IT"/>
          </a:p>
        </p:txBody>
      </p:sp>
      <p:graphicFrame>
        <p:nvGraphicFramePr>
          <p:cNvPr id="4" name="Tabella 3"/>
          <p:cNvGraphicFramePr>
            <a:graphicFrameLocks noGrp="1"/>
          </p:cNvGraphicFramePr>
          <p:nvPr/>
        </p:nvGraphicFramePr>
        <p:xfrm>
          <a:off x="684213" y="2133600"/>
          <a:ext cx="8064500" cy="3959224"/>
        </p:xfrm>
        <a:graphic>
          <a:graphicData uri="http://schemas.openxmlformats.org/drawingml/2006/table">
            <a:tbl>
              <a:tblPr firstRow="1" bandRow="1">
                <a:tableStyleId>{5C22544A-7EE6-4342-B048-85BDC9FD1C3A}</a:tableStyleId>
              </a:tblPr>
              <a:tblGrid>
                <a:gridCol w="1584098">
                  <a:extLst>
                    <a:ext uri="{9D8B030D-6E8A-4147-A177-3AD203B41FA5}">
                      <a16:colId xmlns:a16="http://schemas.microsoft.com/office/drawing/2014/main" val="20000"/>
                    </a:ext>
                  </a:extLst>
                </a:gridCol>
                <a:gridCol w="6480402">
                  <a:extLst>
                    <a:ext uri="{9D8B030D-6E8A-4147-A177-3AD203B41FA5}">
                      <a16:colId xmlns:a16="http://schemas.microsoft.com/office/drawing/2014/main" val="20001"/>
                    </a:ext>
                  </a:extLst>
                </a:gridCol>
              </a:tblGrid>
              <a:tr h="989806">
                <a:tc>
                  <a:txBody>
                    <a:bodyPr/>
                    <a:lstStyle/>
                    <a:p>
                      <a:r>
                        <a:rPr lang="it-IT" sz="1800" b="0" dirty="0">
                          <a:solidFill>
                            <a:schemeClr val="bg1"/>
                          </a:solidFill>
                        </a:rPr>
                        <a:t>La misura</a:t>
                      </a:r>
                    </a:p>
                  </a:txBody>
                  <a:tcPr marL="91436" marR="91436" marT="45706" marB="45706"/>
                </a:tc>
                <a:tc>
                  <a:txBody>
                    <a:bodyPr/>
                    <a:lstStyle/>
                    <a:p>
                      <a:pPr algn="just"/>
                      <a:r>
                        <a:rPr lang="it-IT" sz="1800" b="0" dirty="0">
                          <a:solidFill>
                            <a:schemeClr val="bg1"/>
                          </a:solidFill>
                        </a:rPr>
                        <a:t>Riduzione da 20 milioni di € a 10 milioni di euro</a:t>
                      </a:r>
                    </a:p>
                  </a:txBody>
                  <a:tcPr marL="91436" marR="91436" marT="45706" marB="45706"/>
                </a:tc>
                <a:extLst>
                  <a:ext uri="{0D108BD9-81ED-4DB2-BD59-A6C34878D82A}">
                    <a16:rowId xmlns:a16="http://schemas.microsoft.com/office/drawing/2014/main" val="10000"/>
                  </a:ext>
                </a:extLst>
              </a:tr>
              <a:tr h="989806">
                <a:tc>
                  <a:txBody>
                    <a:bodyPr/>
                    <a:lstStyle/>
                    <a:p>
                      <a:r>
                        <a:rPr lang="it-IT" sz="1800" dirty="0">
                          <a:solidFill>
                            <a:schemeClr val="bg1"/>
                          </a:solidFill>
                        </a:rPr>
                        <a:t>percentuale</a:t>
                      </a:r>
                    </a:p>
                  </a:txBody>
                  <a:tcPr marL="91436" marR="91436" marT="45706" marB="45706">
                    <a:solidFill>
                      <a:schemeClr val="accent1"/>
                    </a:solidFill>
                  </a:tcPr>
                </a:tc>
                <a:tc>
                  <a:txBody>
                    <a:bodyPr/>
                    <a:lstStyle/>
                    <a:p>
                      <a:pPr algn="just"/>
                      <a:r>
                        <a:rPr lang="it-IT" sz="1800" dirty="0">
                          <a:solidFill>
                            <a:schemeClr val="bg1"/>
                          </a:solidFill>
                        </a:rPr>
                        <a:t>Riduzione dal 50% al 25% della misura dell’agevolazione</a:t>
                      </a:r>
                      <a:r>
                        <a:rPr lang="it-IT" sz="1800" baseline="0" dirty="0">
                          <a:solidFill>
                            <a:schemeClr val="bg1"/>
                          </a:solidFill>
                        </a:rPr>
                        <a:t> di all’art. 3 comma 1 del D. L. 145/2013 salvo eccezioni</a:t>
                      </a:r>
                      <a:endParaRPr lang="it-IT" sz="1800" dirty="0">
                        <a:solidFill>
                          <a:schemeClr val="bg1"/>
                        </a:solidFill>
                      </a:endParaRPr>
                    </a:p>
                  </a:txBody>
                  <a:tcPr marL="91436" marR="91436" marT="45706" marB="45706">
                    <a:solidFill>
                      <a:schemeClr val="accent1"/>
                    </a:solidFill>
                  </a:tcPr>
                </a:tc>
                <a:extLst>
                  <a:ext uri="{0D108BD9-81ED-4DB2-BD59-A6C34878D82A}">
                    <a16:rowId xmlns:a16="http://schemas.microsoft.com/office/drawing/2014/main" val="10001"/>
                  </a:ext>
                </a:extLst>
              </a:tr>
              <a:tr h="989806">
                <a:tc>
                  <a:txBody>
                    <a:bodyPr/>
                    <a:lstStyle/>
                    <a:p>
                      <a:r>
                        <a:rPr lang="it-IT" sz="1800" dirty="0">
                          <a:solidFill>
                            <a:schemeClr val="bg1"/>
                          </a:solidFill>
                        </a:rPr>
                        <a:t>50%</a:t>
                      </a:r>
                    </a:p>
                  </a:txBody>
                  <a:tcPr marL="91436" marR="91436" marT="45706" marB="45706">
                    <a:solidFill>
                      <a:schemeClr val="accent1"/>
                    </a:solidFill>
                  </a:tcPr>
                </a:tc>
                <a:tc>
                  <a:txBody>
                    <a:bodyPr/>
                    <a:lstStyle/>
                    <a:p>
                      <a:pPr algn="just"/>
                      <a:r>
                        <a:rPr lang="it-IT" sz="1800" dirty="0">
                          <a:solidFill>
                            <a:schemeClr val="bg1"/>
                          </a:solidFill>
                        </a:rPr>
                        <a:t>La misura del 50% è mantenuta per le spese riferite al personale dipendente e per i contratti con le università, enti di ricerca e start up o</a:t>
                      </a:r>
                      <a:r>
                        <a:rPr lang="it-IT" sz="1800" baseline="0" dirty="0">
                          <a:solidFill>
                            <a:schemeClr val="bg1"/>
                          </a:solidFill>
                        </a:rPr>
                        <a:t> PMI innovative</a:t>
                      </a:r>
                      <a:endParaRPr lang="it-IT" sz="1800" dirty="0">
                        <a:solidFill>
                          <a:schemeClr val="bg1"/>
                        </a:solidFill>
                      </a:endParaRPr>
                    </a:p>
                  </a:txBody>
                  <a:tcPr marL="91436" marR="91436" marT="45706" marB="45706">
                    <a:solidFill>
                      <a:schemeClr val="accent1"/>
                    </a:solidFill>
                  </a:tcPr>
                </a:tc>
                <a:extLst>
                  <a:ext uri="{0D108BD9-81ED-4DB2-BD59-A6C34878D82A}">
                    <a16:rowId xmlns:a16="http://schemas.microsoft.com/office/drawing/2014/main" val="10002"/>
                  </a:ext>
                </a:extLst>
              </a:tr>
              <a:tr h="989806">
                <a:tc>
                  <a:txBody>
                    <a:bodyPr/>
                    <a:lstStyle/>
                    <a:p>
                      <a:r>
                        <a:rPr lang="it-IT" sz="1800" dirty="0">
                          <a:solidFill>
                            <a:schemeClr val="bg1"/>
                          </a:solidFill>
                        </a:rPr>
                        <a:t>Gruppi</a:t>
                      </a:r>
                    </a:p>
                  </a:txBody>
                  <a:tcPr marL="91436" marR="91436" marT="45706" marB="45706">
                    <a:solidFill>
                      <a:schemeClr val="accent1"/>
                    </a:solidFill>
                  </a:tcPr>
                </a:tc>
                <a:tc>
                  <a:txBody>
                    <a:bodyPr/>
                    <a:lstStyle/>
                    <a:p>
                      <a:pPr algn="just"/>
                      <a:r>
                        <a:rPr lang="it-IT" sz="1800" dirty="0">
                          <a:solidFill>
                            <a:schemeClr val="bg1"/>
                          </a:solidFill>
                        </a:rPr>
                        <a:t>Mantenuti i limiti per le attività infragruppo</a:t>
                      </a:r>
                    </a:p>
                  </a:txBody>
                  <a:tcPr marL="91436" marR="91436" marT="45706" marB="45706">
                    <a:solidFill>
                      <a:schemeClr val="accent1"/>
                    </a:solidFill>
                  </a:tcPr>
                </a:tc>
                <a:extLst>
                  <a:ext uri="{0D108BD9-81ED-4DB2-BD59-A6C34878D82A}">
                    <a16:rowId xmlns:a16="http://schemas.microsoft.com/office/drawing/2014/main" val="10003"/>
                  </a:ext>
                </a:extLst>
              </a:tr>
            </a:tbl>
          </a:graphicData>
        </a:graphic>
      </p:graphicFrame>
    </p:spTree>
  </p:cSld>
  <p:clrMapOvr>
    <a:masterClrMapping/>
  </p:clrMapOvr>
  <p:transition>
    <p:wipe dir="r"/>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olo 1"/>
          <p:cNvSpPr>
            <a:spLocks noGrp="1"/>
          </p:cNvSpPr>
          <p:nvPr>
            <p:ph type="ctrTitle"/>
          </p:nvPr>
        </p:nvSpPr>
        <p:spPr bwMode="auto">
          <a:xfrm>
            <a:off x="357188" y="1196975"/>
            <a:ext cx="7772400" cy="48736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a:solidFill>
                  <a:srgbClr val="0070C0"/>
                </a:solidFill>
              </a:rPr>
              <a:t>Credito d’imposta R. &amp; S.</a:t>
            </a:r>
          </a:p>
        </p:txBody>
      </p:sp>
      <p:sp>
        <p:nvSpPr>
          <p:cNvPr id="68611" name="Sottotitolo 2"/>
          <p:cNvSpPr>
            <a:spLocks noGrp="1"/>
          </p:cNvSpPr>
          <p:nvPr>
            <p:ph type="subTitle" idx="1"/>
          </p:nvPr>
        </p:nvSpPr>
        <p:spPr bwMode="auto">
          <a:xfrm>
            <a:off x="642938" y="2071688"/>
            <a:ext cx="7889875" cy="4452937"/>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92</a:t>
            </a:fld>
            <a:endParaRPr lang="it-IT"/>
          </a:p>
        </p:txBody>
      </p:sp>
      <p:graphicFrame>
        <p:nvGraphicFramePr>
          <p:cNvPr id="4" name="Tabella 3"/>
          <p:cNvGraphicFramePr>
            <a:graphicFrameLocks noGrp="1"/>
          </p:cNvGraphicFramePr>
          <p:nvPr/>
        </p:nvGraphicFramePr>
        <p:xfrm>
          <a:off x="684213" y="1773238"/>
          <a:ext cx="7848600" cy="4920155"/>
        </p:xfrm>
        <a:graphic>
          <a:graphicData uri="http://schemas.openxmlformats.org/drawingml/2006/table">
            <a:tbl>
              <a:tblPr firstRow="1" bandRow="1">
                <a:tableStyleId>{5C22544A-7EE6-4342-B048-85BDC9FD1C3A}</a:tableStyleId>
              </a:tblPr>
              <a:tblGrid>
                <a:gridCol w="1800138">
                  <a:extLst>
                    <a:ext uri="{9D8B030D-6E8A-4147-A177-3AD203B41FA5}">
                      <a16:colId xmlns:a16="http://schemas.microsoft.com/office/drawing/2014/main" val="20000"/>
                    </a:ext>
                  </a:extLst>
                </a:gridCol>
                <a:gridCol w="6048462">
                  <a:extLst>
                    <a:ext uri="{9D8B030D-6E8A-4147-A177-3AD203B41FA5}">
                      <a16:colId xmlns:a16="http://schemas.microsoft.com/office/drawing/2014/main" val="20001"/>
                    </a:ext>
                  </a:extLst>
                </a:gridCol>
              </a:tblGrid>
              <a:tr h="1188538">
                <a:tc>
                  <a:txBody>
                    <a:bodyPr/>
                    <a:lstStyle/>
                    <a:p>
                      <a:r>
                        <a:rPr lang="it-IT" sz="1800" b="0" dirty="0">
                          <a:solidFill>
                            <a:schemeClr val="bg1"/>
                          </a:solidFill>
                        </a:rPr>
                        <a:t>I beni</a:t>
                      </a:r>
                    </a:p>
                  </a:txBody>
                  <a:tcPr marL="91437" marR="91437" marT="45705" marB="45705"/>
                </a:tc>
                <a:tc>
                  <a:txBody>
                    <a:bodyPr/>
                    <a:lstStyle/>
                    <a:p>
                      <a:pPr algn="just"/>
                      <a:r>
                        <a:rPr lang="it-IT" sz="1800" b="0" dirty="0">
                          <a:solidFill>
                            <a:schemeClr val="bg1"/>
                          </a:solidFill>
                        </a:rPr>
                        <a:t>Il beneficio ridotto del 25% è esteso ai beni materiali, forniture ed altri prodotti impiegati nell’attività di R</a:t>
                      </a:r>
                      <a:r>
                        <a:rPr lang="it-IT" sz="1800" b="0" baseline="0" dirty="0">
                          <a:solidFill>
                            <a:schemeClr val="bg1"/>
                          </a:solidFill>
                        </a:rPr>
                        <a:t> &amp; S anche per la realizzazione di prototipi o impianti pilota relativi alle fasi della ricerca industriale e dello sviluppo sperimentale</a:t>
                      </a:r>
                      <a:endParaRPr lang="it-IT" sz="1800" b="0" dirty="0">
                        <a:solidFill>
                          <a:schemeClr val="bg1"/>
                        </a:solidFill>
                      </a:endParaRPr>
                    </a:p>
                  </a:txBody>
                  <a:tcPr marL="91437" marR="91437" marT="45705" marB="45705"/>
                </a:tc>
                <a:extLst>
                  <a:ext uri="{0D108BD9-81ED-4DB2-BD59-A6C34878D82A}">
                    <a16:rowId xmlns:a16="http://schemas.microsoft.com/office/drawing/2014/main" val="10000"/>
                  </a:ext>
                </a:extLst>
              </a:tr>
              <a:tr h="1188538">
                <a:tc>
                  <a:txBody>
                    <a:bodyPr/>
                    <a:lstStyle/>
                    <a:p>
                      <a:r>
                        <a:rPr lang="it-IT" sz="1800" dirty="0">
                          <a:solidFill>
                            <a:schemeClr val="bg1"/>
                          </a:solidFill>
                        </a:rPr>
                        <a:t>Relazione tecnica</a:t>
                      </a:r>
                    </a:p>
                  </a:txBody>
                  <a:tcPr marL="91437" marR="91437" marT="45705" marB="45705">
                    <a:solidFill>
                      <a:schemeClr val="accent1"/>
                    </a:solidFill>
                  </a:tcPr>
                </a:tc>
                <a:tc>
                  <a:txBody>
                    <a:bodyPr/>
                    <a:lstStyle/>
                    <a:p>
                      <a:pPr algn="just"/>
                      <a:r>
                        <a:rPr lang="it-IT" sz="1800" dirty="0">
                          <a:solidFill>
                            <a:schemeClr val="bg1"/>
                          </a:solidFill>
                        </a:rPr>
                        <a:t>Da redigere e conservare una relazione tecnica che illustri</a:t>
                      </a:r>
                      <a:r>
                        <a:rPr lang="it-IT" sz="1800" baseline="0" dirty="0">
                          <a:solidFill>
                            <a:schemeClr val="bg1"/>
                          </a:solidFill>
                        </a:rPr>
                        <a:t> le finalità, i contenuti ed i risultati delle attività di R &amp; S svolte in ciascun periodo d’imposta in relazione ai progetti in corso di realizzazione</a:t>
                      </a:r>
                      <a:endParaRPr lang="it-IT" sz="1800" dirty="0">
                        <a:solidFill>
                          <a:schemeClr val="bg1"/>
                        </a:solidFill>
                      </a:endParaRPr>
                    </a:p>
                  </a:txBody>
                  <a:tcPr marL="91437" marR="91437" marT="45705" marB="45705">
                    <a:solidFill>
                      <a:schemeClr val="accent1"/>
                    </a:solidFill>
                  </a:tcPr>
                </a:tc>
                <a:extLst>
                  <a:ext uri="{0D108BD9-81ED-4DB2-BD59-A6C34878D82A}">
                    <a16:rowId xmlns:a16="http://schemas.microsoft.com/office/drawing/2014/main" val="10001"/>
                  </a:ext>
                </a:extLst>
              </a:tr>
              <a:tr h="1462820">
                <a:tc>
                  <a:txBody>
                    <a:bodyPr/>
                    <a:lstStyle/>
                    <a:p>
                      <a:r>
                        <a:rPr lang="it-IT" sz="1800" dirty="0">
                          <a:solidFill>
                            <a:schemeClr val="bg1"/>
                          </a:solidFill>
                        </a:rPr>
                        <a:t>Certificazione</a:t>
                      </a:r>
                    </a:p>
                  </a:txBody>
                  <a:tcPr marL="91437" marR="91437" marT="45705" marB="45705">
                    <a:solidFill>
                      <a:schemeClr val="accent1"/>
                    </a:solidFill>
                  </a:tcPr>
                </a:tc>
                <a:tc>
                  <a:txBody>
                    <a:bodyPr/>
                    <a:lstStyle/>
                    <a:p>
                      <a:pPr algn="just"/>
                      <a:r>
                        <a:rPr lang="it-IT" sz="1800" dirty="0">
                          <a:solidFill>
                            <a:schemeClr val="bg1"/>
                          </a:solidFill>
                        </a:rPr>
                        <a:t>L’effettivo sostenimento</a:t>
                      </a:r>
                      <a:r>
                        <a:rPr lang="it-IT" sz="1800" baseline="0" dirty="0">
                          <a:solidFill>
                            <a:schemeClr val="bg1"/>
                          </a:solidFill>
                        </a:rPr>
                        <a:t> delle spese ammissibili e la corrispondenza delle stesse alla documentazione contabile predisposta dall’impresa devono risultare da apposita certificazione rilasciata dal soggetto incaricato della revisione legale</a:t>
                      </a:r>
                      <a:endParaRPr lang="it-IT" sz="1800" dirty="0">
                        <a:solidFill>
                          <a:schemeClr val="bg1"/>
                        </a:solidFill>
                      </a:endParaRPr>
                    </a:p>
                  </a:txBody>
                  <a:tcPr marL="91437" marR="91437" marT="45705" marB="45705">
                    <a:solidFill>
                      <a:schemeClr val="accent1"/>
                    </a:solidFill>
                  </a:tcPr>
                </a:tc>
                <a:extLst>
                  <a:ext uri="{0D108BD9-81ED-4DB2-BD59-A6C34878D82A}">
                    <a16:rowId xmlns:a16="http://schemas.microsoft.com/office/drawing/2014/main" val="10002"/>
                  </a:ext>
                </a:extLst>
              </a:tr>
              <a:tr h="1079765">
                <a:tc>
                  <a:txBody>
                    <a:bodyPr/>
                    <a:lstStyle/>
                    <a:p>
                      <a:r>
                        <a:rPr lang="it-IT" sz="1800" dirty="0">
                          <a:solidFill>
                            <a:schemeClr val="bg1"/>
                          </a:solidFill>
                        </a:rPr>
                        <a:t>Tempistica</a:t>
                      </a:r>
                    </a:p>
                  </a:txBody>
                  <a:tcPr marL="91437" marR="91437" marT="45705" marB="45705">
                    <a:solidFill>
                      <a:schemeClr val="accent1"/>
                    </a:solidFill>
                  </a:tcPr>
                </a:tc>
                <a:tc>
                  <a:txBody>
                    <a:bodyPr/>
                    <a:lstStyle/>
                    <a:p>
                      <a:pPr algn="just"/>
                      <a:r>
                        <a:rPr lang="it-IT" sz="1800" dirty="0">
                          <a:solidFill>
                            <a:schemeClr val="bg1"/>
                          </a:solidFill>
                        </a:rPr>
                        <a:t>La fruizione del beneficio è subordinata all’avvenuto adempimento degli obblighi di certificazione e non più all’effettuazione della spesa</a:t>
                      </a:r>
                    </a:p>
                  </a:txBody>
                  <a:tcPr marL="91437" marR="91437" marT="45705" marB="45705">
                    <a:solidFill>
                      <a:schemeClr val="accent1"/>
                    </a:solidFill>
                  </a:tcPr>
                </a:tc>
                <a:extLst>
                  <a:ext uri="{0D108BD9-81ED-4DB2-BD59-A6C34878D82A}">
                    <a16:rowId xmlns:a16="http://schemas.microsoft.com/office/drawing/2014/main" val="10003"/>
                  </a:ext>
                </a:extLst>
              </a:tr>
            </a:tbl>
          </a:graphicData>
        </a:graphic>
      </p:graphicFrame>
    </p:spTree>
  </p:cSld>
  <p:clrMapOvr>
    <a:masterClrMapping/>
  </p:clrMapOvr>
  <p:transition>
    <p:wipe dir="r"/>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olo 1"/>
          <p:cNvSpPr>
            <a:spLocks noGrp="1"/>
          </p:cNvSpPr>
          <p:nvPr>
            <p:ph type="ctrTitle"/>
          </p:nvPr>
        </p:nvSpPr>
        <p:spPr bwMode="auto">
          <a:xfrm>
            <a:off x="357188" y="548681"/>
            <a:ext cx="7772400" cy="1135658"/>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altLang="it-IT" b="1" dirty="0">
                <a:solidFill>
                  <a:srgbClr val="0070C0"/>
                </a:solidFill>
                <a:cs typeface="Arial" charset="0"/>
              </a:rPr>
              <a:t>Proroga della detrazione “bonus verde”</a:t>
            </a:r>
            <a:br>
              <a:rPr lang="it-IT" altLang="it-IT" i="1" dirty="0">
                <a:solidFill>
                  <a:srgbClr val="0070C0"/>
                </a:solidFill>
                <a:cs typeface="Arial" charset="0"/>
              </a:rPr>
            </a:br>
            <a:endParaRPr lang="it-IT" dirty="0">
              <a:solidFill>
                <a:srgbClr val="0070C0"/>
              </a:solidFill>
            </a:endParaRPr>
          </a:p>
        </p:txBody>
      </p:sp>
      <p:sp>
        <p:nvSpPr>
          <p:cNvPr id="72707" name="Sottotitolo 2"/>
          <p:cNvSpPr>
            <a:spLocks noGrp="1"/>
          </p:cNvSpPr>
          <p:nvPr>
            <p:ph type="subTitle" idx="1"/>
          </p:nvPr>
        </p:nvSpPr>
        <p:spPr bwMode="auto">
          <a:xfrm>
            <a:off x="642938" y="2071688"/>
            <a:ext cx="7816850" cy="4310062"/>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a:solidFill>
                  <a:srgbClr val="0070C0"/>
                </a:solidFill>
                <a:latin typeface="Arial" charset="0"/>
                <a:cs typeface="Arial" charset="0"/>
              </a:rPr>
              <a:t>È prorogata </a:t>
            </a:r>
            <a:r>
              <a:rPr lang="it-IT" u="sng">
                <a:solidFill>
                  <a:srgbClr val="0070C0"/>
                </a:solidFill>
                <a:latin typeface="Arial" charset="0"/>
                <a:cs typeface="Arial" charset="0"/>
              </a:rPr>
              <a:t>anche per il 2019 la detrazione IRPEF del 36%</a:t>
            </a:r>
            <a:r>
              <a:rPr lang="it-IT">
                <a:solidFill>
                  <a:srgbClr val="0070C0"/>
                </a:solidFill>
                <a:latin typeface="Arial" charset="0"/>
                <a:cs typeface="Arial" charset="0"/>
              </a:rPr>
              <a:t>, su una </a:t>
            </a:r>
            <a:r>
              <a:rPr lang="it-IT" u="sng">
                <a:solidFill>
                  <a:srgbClr val="0070C0"/>
                </a:solidFill>
                <a:latin typeface="Arial" charset="0"/>
                <a:cs typeface="Arial" charset="0"/>
              </a:rPr>
              <a:t>spesa massima di € 5.000 per unità immobiliare ad uso abitativo</a:t>
            </a:r>
            <a:r>
              <a:rPr lang="it-IT">
                <a:solidFill>
                  <a:srgbClr val="0070C0"/>
                </a:solidFill>
                <a:latin typeface="Arial" charset="0"/>
                <a:cs typeface="Arial" charset="0"/>
              </a:rPr>
              <a:t>, fruibile dal proprietario/detentore dell’immobile sul quale sono effettuati interventi di: </a:t>
            </a:r>
          </a:p>
          <a:p>
            <a:pPr algn="just">
              <a:buFontTx/>
              <a:buChar char="-"/>
            </a:pPr>
            <a:r>
              <a:rPr lang="it-IT">
                <a:solidFill>
                  <a:srgbClr val="0070C0"/>
                </a:solidFill>
                <a:latin typeface="Arial" charset="0"/>
                <a:cs typeface="Arial" charset="0"/>
              </a:rPr>
              <a:t>“sistemazione a verde” di aree scoperte private di edifici esistenti, unità immobiliari, pertinenze o recinzioni, impianti di irrigazione e realizzazione pozzi;</a:t>
            </a:r>
          </a:p>
          <a:p>
            <a:pPr algn="just">
              <a:buFontTx/>
              <a:buChar char="-"/>
            </a:pPr>
            <a:r>
              <a:rPr lang="it-IT">
                <a:solidFill>
                  <a:srgbClr val="0070C0"/>
                </a:solidFill>
                <a:latin typeface="Arial" charset="0"/>
                <a:cs typeface="Arial" charset="0"/>
              </a:rPr>
              <a:t>realizzazione di coperture a verde e di giardini pensili.</a:t>
            </a:r>
          </a:p>
          <a:p>
            <a:endParaRPr lang="it-IT">
              <a:solidFill>
                <a:srgbClr val="0070C0"/>
              </a:solidFill>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93</a:t>
            </a:fld>
            <a:endParaRPr lang="it-IT"/>
          </a:p>
        </p:txBody>
      </p:sp>
    </p:spTree>
  </p:cSld>
  <p:clrMapOvr>
    <a:masterClrMapping/>
  </p:clrMapOvr>
  <p:transition>
    <p:wipe dir="r"/>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olo 1"/>
          <p:cNvSpPr>
            <a:spLocks noGrp="1"/>
          </p:cNvSpPr>
          <p:nvPr>
            <p:ph type="ctrTitle"/>
          </p:nvPr>
        </p:nvSpPr>
        <p:spPr bwMode="auto">
          <a:xfrm>
            <a:off x="323850" y="1125538"/>
            <a:ext cx="8247063" cy="415925"/>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altLang="it-IT" sz="2600" b="1">
                <a:solidFill>
                  <a:srgbClr val="0070C0"/>
                </a:solidFill>
                <a:cs typeface="Arial" charset="0"/>
              </a:rPr>
              <a:t>Proroga della detrazione per interventi di recupero edilizio</a:t>
            </a:r>
            <a:endParaRPr lang="it-IT" sz="2600" b="1">
              <a:solidFill>
                <a:srgbClr val="0070C0"/>
              </a:solidFill>
            </a:endParaRPr>
          </a:p>
        </p:txBody>
      </p:sp>
      <p:sp>
        <p:nvSpPr>
          <p:cNvPr id="73731" name="Sottotitolo 2"/>
          <p:cNvSpPr>
            <a:spLocks noGrp="1"/>
          </p:cNvSpPr>
          <p:nvPr>
            <p:ph type="subTitle" idx="1"/>
          </p:nvPr>
        </p:nvSpPr>
        <p:spPr bwMode="auto">
          <a:xfrm>
            <a:off x="395288" y="1628775"/>
            <a:ext cx="8353425" cy="4824413"/>
          </a:xfrm>
          <a:noFill/>
          <a:ln>
            <a:miter lim="800000"/>
            <a:headEnd/>
            <a:tailEnd/>
          </a:ln>
        </p:spPr>
        <p:txBody>
          <a:bodyPr vert="horz" wrap="square" lIns="91440" tIns="45720" rIns="91440" bIns="45720" numCol="1" anchor="t" anchorCtr="0" compatLnSpc="1">
            <a:prstTxWarp prst="textNoShape">
              <a:avLst/>
            </a:prstTxWarp>
            <a:normAutofit/>
          </a:bodyPr>
          <a:lstStyle/>
          <a:p>
            <a:pPr algn="just"/>
            <a:r>
              <a:rPr lang="it-IT" sz="1800" dirty="0">
                <a:solidFill>
                  <a:srgbClr val="0070C0"/>
                </a:solidFill>
                <a:latin typeface="Arial" charset="0"/>
                <a:cs typeface="Arial" charset="0"/>
              </a:rPr>
              <a:t>Si prevede la </a:t>
            </a:r>
            <a:r>
              <a:rPr lang="it-IT" sz="1800" u="sng" dirty="0">
                <a:solidFill>
                  <a:srgbClr val="0070C0"/>
                </a:solidFill>
                <a:latin typeface="Arial" charset="0"/>
                <a:cs typeface="Arial" charset="0"/>
              </a:rPr>
              <a:t>proroga, per le spese sostenute fino al 31.12.2019 </a:t>
            </a:r>
            <a:r>
              <a:rPr lang="it-IT" sz="1800" dirty="0">
                <a:solidFill>
                  <a:srgbClr val="0070C0"/>
                </a:solidFill>
                <a:latin typeface="Arial" charset="0"/>
                <a:cs typeface="Arial" charset="0"/>
              </a:rPr>
              <a:t>(anziché 31.12.2018), della detrazione IRPEF per gli </a:t>
            </a:r>
            <a:r>
              <a:rPr lang="it-IT" sz="1800" b="1" dirty="0">
                <a:solidFill>
                  <a:srgbClr val="0070C0"/>
                </a:solidFill>
                <a:latin typeface="Arial" charset="0"/>
                <a:cs typeface="Arial" charset="0"/>
              </a:rPr>
              <a:t>interventi di recupero del patrimonio edilizio (art. 16-bis </a:t>
            </a:r>
            <a:r>
              <a:rPr lang="it-IT" sz="1800" b="1" dirty="0" err="1">
                <a:solidFill>
                  <a:srgbClr val="0070C0"/>
                </a:solidFill>
                <a:latin typeface="Arial" charset="0"/>
                <a:cs typeface="Arial" charset="0"/>
              </a:rPr>
              <a:t>Tuir</a:t>
            </a:r>
            <a:r>
              <a:rPr lang="it-IT" sz="1800" b="1" dirty="0">
                <a:solidFill>
                  <a:srgbClr val="0070C0"/>
                </a:solidFill>
                <a:latin typeface="Arial" charset="0"/>
                <a:cs typeface="Arial" charset="0"/>
              </a:rPr>
              <a:t>)</a:t>
            </a:r>
            <a:r>
              <a:rPr lang="it-IT" sz="1800" dirty="0">
                <a:solidFill>
                  <a:srgbClr val="0070C0"/>
                </a:solidFill>
                <a:latin typeface="Arial" charset="0"/>
                <a:cs typeface="Arial" charset="0"/>
              </a:rPr>
              <a:t>: </a:t>
            </a:r>
          </a:p>
          <a:p>
            <a:pPr algn="just">
              <a:buFontTx/>
              <a:buChar char="-"/>
            </a:pPr>
            <a:r>
              <a:rPr lang="it-IT" sz="1800" dirty="0">
                <a:solidFill>
                  <a:srgbClr val="0070C0"/>
                </a:solidFill>
                <a:latin typeface="Arial" charset="0"/>
                <a:cs typeface="Arial" charset="0"/>
              </a:rPr>
              <a:t>nella misura del 50%; </a:t>
            </a:r>
          </a:p>
          <a:p>
            <a:pPr algn="just">
              <a:buFontTx/>
              <a:buChar char="-"/>
            </a:pPr>
            <a:r>
              <a:rPr lang="it-IT" sz="1800" dirty="0">
                <a:solidFill>
                  <a:srgbClr val="0070C0"/>
                </a:solidFill>
                <a:latin typeface="Arial" charset="0"/>
                <a:cs typeface="Arial" charset="0"/>
              </a:rPr>
              <a:t>su un importo massimo di € 96.000.</a:t>
            </a:r>
          </a:p>
          <a:p>
            <a:pPr algn="just"/>
            <a:endParaRPr lang="it-IT" sz="1800" dirty="0">
              <a:solidFill>
                <a:srgbClr val="0070C0"/>
              </a:solidFill>
              <a:latin typeface="Arial" charset="0"/>
              <a:cs typeface="Arial" charset="0"/>
            </a:endParaRPr>
          </a:p>
          <a:p>
            <a:pPr algn="just"/>
            <a:r>
              <a:rPr lang="it-IT" sz="1800" dirty="0">
                <a:solidFill>
                  <a:srgbClr val="0070C0"/>
                </a:solidFill>
                <a:latin typeface="Arial" charset="0"/>
                <a:cs typeface="Arial" charset="0"/>
              </a:rPr>
              <a:t>Detrazione per </a:t>
            </a:r>
            <a:r>
              <a:rPr lang="it-IT" sz="1800" b="1" dirty="0">
                <a:solidFill>
                  <a:srgbClr val="0070C0"/>
                </a:solidFill>
                <a:latin typeface="Arial" charset="0"/>
                <a:cs typeface="Arial" charset="0"/>
              </a:rPr>
              <a:t>risparmio energetico</a:t>
            </a:r>
            <a:r>
              <a:rPr lang="it-IT" sz="1800" dirty="0">
                <a:solidFill>
                  <a:srgbClr val="0070C0"/>
                </a:solidFill>
                <a:latin typeface="Arial" charset="0"/>
                <a:cs typeface="Arial" charset="0"/>
              </a:rPr>
              <a:t>:</a:t>
            </a:r>
          </a:p>
          <a:p>
            <a:pPr algn="just"/>
            <a:r>
              <a:rPr lang="it-IT" sz="1800" dirty="0">
                <a:solidFill>
                  <a:srgbClr val="0070C0"/>
                </a:solidFill>
                <a:latin typeface="Arial" charset="0"/>
                <a:cs typeface="Arial" charset="0"/>
              </a:rPr>
              <a:t>Anno 2019; detrazione del 65%</a:t>
            </a:r>
          </a:p>
          <a:p>
            <a:pPr algn="just"/>
            <a:r>
              <a:rPr lang="it-IT" sz="1800" dirty="0">
                <a:solidFill>
                  <a:srgbClr val="0070C0"/>
                </a:solidFill>
                <a:latin typeface="Arial" charset="0"/>
                <a:cs typeface="Arial" charset="0"/>
              </a:rPr>
              <a:t>Obbligatorio l’invio all’ENEA entro 90 gg.</a:t>
            </a:r>
          </a:p>
          <a:p>
            <a:pPr algn="just"/>
            <a:endParaRPr lang="it-IT" sz="1800" dirty="0">
              <a:solidFill>
                <a:srgbClr val="0070C0"/>
              </a:solidFill>
              <a:latin typeface="Arial" charset="0"/>
              <a:cs typeface="Arial" charset="0"/>
            </a:endParaRPr>
          </a:p>
          <a:p>
            <a:pPr algn="just"/>
            <a:r>
              <a:rPr lang="it-IT" sz="1800" dirty="0">
                <a:solidFill>
                  <a:srgbClr val="0070C0"/>
                </a:solidFill>
                <a:latin typeface="Arial" charset="0"/>
                <a:cs typeface="Arial" charset="0"/>
              </a:rPr>
              <a:t>Le detrazioni c.d. “</a:t>
            </a:r>
            <a:r>
              <a:rPr lang="it-IT" sz="1800" b="1" dirty="0">
                <a:solidFill>
                  <a:srgbClr val="0070C0"/>
                </a:solidFill>
                <a:latin typeface="Arial" charset="0"/>
                <a:cs typeface="Arial" charset="0"/>
              </a:rPr>
              <a:t>sisma bonus”/riduzione del rischio sismico</a:t>
            </a:r>
            <a:r>
              <a:rPr lang="it-IT" sz="1800" dirty="0">
                <a:solidFill>
                  <a:srgbClr val="0070C0"/>
                </a:solidFill>
                <a:latin typeface="Arial" charset="0"/>
                <a:cs typeface="Arial" charset="0"/>
              </a:rPr>
              <a:t> e la riqualificazione energetica su parti comuni condominiali </a:t>
            </a:r>
            <a:r>
              <a:rPr lang="it-IT" sz="1800" u="sng" dirty="0">
                <a:solidFill>
                  <a:srgbClr val="0070C0"/>
                </a:solidFill>
                <a:latin typeface="Arial" charset="0"/>
                <a:cs typeface="Arial" charset="0"/>
              </a:rPr>
              <a:t>non sono oggetto di proroga </a:t>
            </a:r>
            <a:r>
              <a:rPr lang="it-IT" sz="1800" dirty="0">
                <a:solidFill>
                  <a:srgbClr val="0070C0"/>
                </a:solidFill>
                <a:latin typeface="Arial" charset="0"/>
                <a:cs typeface="Arial" charset="0"/>
              </a:rPr>
              <a:t>in quanto le stesse sono già riconosciute fino al 2021. </a:t>
            </a:r>
          </a:p>
          <a:p>
            <a:pPr algn="just"/>
            <a:r>
              <a:rPr lang="it-IT" sz="1800" dirty="0">
                <a:solidFill>
                  <a:srgbClr val="0070C0"/>
                </a:solidFill>
                <a:latin typeface="Arial" charset="0"/>
                <a:cs typeface="Arial" charset="0"/>
              </a:rPr>
              <a:t>Ripartita in 5 anni e varia dal 50% all’85% a seconda degli interventi realizzati.</a:t>
            </a:r>
          </a:p>
          <a:p>
            <a:endParaRPr lang="it-IT" sz="2200" dirty="0">
              <a:solidFill>
                <a:srgbClr val="0070C0"/>
              </a:solidFill>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94</a:t>
            </a:fld>
            <a:endParaRPr lang="it-IT"/>
          </a:p>
        </p:txBody>
      </p:sp>
    </p:spTree>
  </p:cSld>
  <p:clrMapOvr>
    <a:masterClrMapping/>
  </p:clrMapOvr>
  <p:transition>
    <p:wipe dir="r"/>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olo 1"/>
          <p:cNvSpPr>
            <a:spLocks noGrp="1"/>
          </p:cNvSpPr>
          <p:nvPr>
            <p:ph type="ctrTitle"/>
          </p:nvPr>
        </p:nvSpPr>
        <p:spPr bwMode="auto">
          <a:xfrm>
            <a:off x="468313" y="1052513"/>
            <a:ext cx="7772400" cy="487362"/>
          </a:xfrm>
          <a:noFill/>
          <a:ln>
            <a:miter lim="800000"/>
            <a:headEnd/>
            <a:tailEnd/>
          </a:ln>
        </p:spPr>
        <p:txBody>
          <a:bodyPr vert="horz" wrap="square" lIns="91440" tIns="45720" rIns="91440" bIns="45720" numCol="1" anchor="t" anchorCtr="0" compatLnSpc="1">
            <a:prstTxWarp prst="textNoShape">
              <a:avLst/>
            </a:prstTxWarp>
            <a:normAutofit/>
          </a:bodyPr>
          <a:lstStyle/>
          <a:p>
            <a:pPr algn="ctr"/>
            <a:r>
              <a:rPr lang="it-IT" altLang="it-IT" sz="2600" b="1">
                <a:solidFill>
                  <a:srgbClr val="0070C0"/>
                </a:solidFill>
                <a:cs typeface="Arial" charset="0"/>
              </a:rPr>
              <a:t>Proroga detrazione bonus mobili ed elettrodomestici</a:t>
            </a:r>
            <a:endParaRPr lang="it-IT" sz="2600" b="1">
              <a:solidFill>
                <a:srgbClr val="0070C0"/>
              </a:solidFill>
            </a:endParaRPr>
          </a:p>
        </p:txBody>
      </p:sp>
      <p:sp>
        <p:nvSpPr>
          <p:cNvPr id="75779" name="Sottotitolo 2"/>
          <p:cNvSpPr>
            <a:spLocks noGrp="1"/>
          </p:cNvSpPr>
          <p:nvPr>
            <p:ph type="subTitle" idx="1"/>
          </p:nvPr>
        </p:nvSpPr>
        <p:spPr bwMode="auto">
          <a:xfrm>
            <a:off x="684213" y="1628775"/>
            <a:ext cx="7529512" cy="4968875"/>
          </a:xfrm>
          <a:extLst/>
        </p:spPr>
        <p:txBody>
          <a:bodyPr vert="horz" wrap="square" lIns="91440" tIns="45720" rIns="91440" bIns="45720" numCol="1" anchor="t" anchorCtr="0" compatLnSpc="1">
            <a:prstTxWarp prst="textNoShape">
              <a:avLst/>
            </a:prstTxWarp>
          </a:bodyPr>
          <a:lstStyle/>
          <a:p>
            <a:pPr algn="just">
              <a:defRPr/>
            </a:pPr>
            <a:r>
              <a:rPr lang="it-IT" altLang="it-IT" sz="2000" dirty="0">
                <a:solidFill>
                  <a:srgbClr val="0070C0"/>
                </a:solidFill>
                <a:latin typeface="+mj-lt"/>
                <a:cs typeface="Arial" charset="0"/>
              </a:rPr>
              <a:t>È prorogata </a:t>
            </a:r>
            <a:r>
              <a:rPr lang="it-IT" altLang="it-IT" sz="2000" u="sng" dirty="0">
                <a:solidFill>
                  <a:srgbClr val="0070C0"/>
                </a:solidFill>
                <a:latin typeface="+mj-lt"/>
                <a:cs typeface="Arial" charset="0"/>
              </a:rPr>
              <a:t>fino al 31.12.2019</a:t>
            </a:r>
            <a:r>
              <a:rPr lang="it-IT" altLang="it-IT" sz="2000" dirty="0">
                <a:solidFill>
                  <a:srgbClr val="0070C0"/>
                </a:solidFill>
                <a:latin typeface="+mj-lt"/>
                <a:cs typeface="Arial" charset="0"/>
              </a:rPr>
              <a:t> </a:t>
            </a:r>
            <a:r>
              <a:rPr lang="it-IT" altLang="it-IT" sz="2000" u="sng" dirty="0">
                <a:solidFill>
                  <a:srgbClr val="0070C0"/>
                </a:solidFill>
                <a:latin typeface="+mj-lt"/>
                <a:cs typeface="Arial" charset="0"/>
              </a:rPr>
              <a:t>la detrazione IRPEF del 50%</a:t>
            </a:r>
            <a:r>
              <a:rPr lang="it-IT" altLang="it-IT" sz="2000" dirty="0">
                <a:solidFill>
                  <a:srgbClr val="0070C0"/>
                </a:solidFill>
                <a:latin typeface="+mj-lt"/>
                <a:cs typeface="Arial" charset="0"/>
              </a:rPr>
              <a:t> prevista a favore dei soggetti che sostengono </a:t>
            </a:r>
            <a:r>
              <a:rPr lang="it-IT" altLang="it-IT" sz="2000" u="sng" dirty="0">
                <a:solidFill>
                  <a:srgbClr val="0070C0"/>
                </a:solidFill>
                <a:latin typeface="+mj-lt"/>
                <a:cs typeface="Arial" charset="0"/>
              </a:rPr>
              <a:t>spese per l’acquisto di mobili/grandi elettrodomestici </a:t>
            </a:r>
            <a:r>
              <a:rPr lang="it-IT" altLang="it-IT" sz="2000" dirty="0">
                <a:solidFill>
                  <a:srgbClr val="0070C0"/>
                </a:solidFill>
                <a:latin typeface="+mj-lt"/>
                <a:cs typeface="Arial" charset="0"/>
              </a:rPr>
              <a:t>rientranti nella categoria A+ (A per i forni) finalizzati </a:t>
            </a:r>
            <a:r>
              <a:rPr lang="it-IT" altLang="it-IT" sz="2000" u="sng" dirty="0">
                <a:solidFill>
                  <a:srgbClr val="0070C0"/>
                </a:solidFill>
                <a:latin typeface="+mj-lt"/>
                <a:cs typeface="Arial" charset="0"/>
              </a:rPr>
              <a:t>all’arredo dell’immobile oggetto di interventi di recupero del patrimonio edilizio</a:t>
            </a:r>
            <a:r>
              <a:rPr lang="it-IT" altLang="it-IT" sz="2000" dirty="0">
                <a:solidFill>
                  <a:srgbClr val="0070C0"/>
                </a:solidFill>
                <a:latin typeface="+mj-lt"/>
                <a:cs typeface="Arial" charset="0"/>
              </a:rPr>
              <a:t>, per il quale si fruisce della relativa detrazione. </a:t>
            </a:r>
          </a:p>
          <a:p>
            <a:pPr algn="just">
              <a:defRPr/>
            </a:pPr>
            <a:r>
              <a:rPr lang="it-IT" altLang="it-IT" sz="2000" dirty="0">
                <a:solidFill>
                  <a:srgbClr val="0070C0"/>
                </a:solidFill>
                <a:latin typeface="+mj-lt"/>
                <a:cs typeface="Arial" charset="0"/>
              </a:rPr>
              <a:t>Per poter fruire della detrazione relativamente alle </a:t>
            </a:r>
            <a:r>
              <a:rPr lang="it-IT" altLang="it-IT" sz="2000" u="sng" dirty="0">
                <a:solidFill>
                  <a:srgbClr val="0070C0"/>
                </a:solidFill>
                <a:latin typeface="+mj-lt"/>
                <a:cs typeface="Arial" charset="0"/>
              </a:rPr>
              <a:t>spese sostenute nel 2019</a:t>
            </a:r>
            <a:r>
              <a:rPr lang="it-IT" altLang="it-IT" sz="2000" dirty="0">
                <a:solidFill>
                  <a:srgbClr val="0070C0"/>
                </a:solidFill>
                <a:latin typeface="+mj-lt"/>
                <a:cs typeface="Arial" charset="0"/>
              </a:rPr>
              <a:t> è necessario che </a:t>
            </a:r>
            <a:r>
              <a:rPr lang="it-IT" altLang="it-IT" sz="2000" u="sng" dirty="0">
                <a:solidFill>
                  <a:srgbClr val="0070C0"/>
                </a:solidFill>
                <a:latin typeface="+mj-lt"/>
                <a:cs typeface="Arial" charset="0"/>
              </a:rPr>
              <a:t>i lavori di recupero edilizio siano iniziati a decorrere dall’1.1.2018. </a:t>
            </a:r>
            <a:r>
              <a:rPr lang="it-IT" altLang="it-IT" sz="2000" dirty="0">
                <a:solidFill>
                  <a:srgbClr val="0070C0"/>
                </a:solidFill>
                <a:latin typeface="+mj-lt"/>
                <a:cs typeface="Arial" charset="0"/>
              </a:rPr>
              <a:t>Il pagamento deve avvenire dopo l’inizio dei lavori</a:t>
            </a:r>
          </a:p>
          <a:p>
            <a:pPr algn="just">
              <a:defRPr/>
            </a:pPr>
            <a:r>
              <a:rPr lang="it-IT" altLang="it-IT" sz="2000" dirty="0">
                <a:solidFill>
                  <a:srgbClr val="0070C0"/>
                </a:solidFill>
                <a:latin typeface="+mj-lt"/>
                <a:cs typeface="Arial" charset="0"/>
              </a:rPr>
              <a:t>Come in passato la detrazione è fruibile in </a:t>
            </a:r>
            <a:r>
              <a:rPr lang="it-IT" altLang="it-IT" sz="2000" u="sng" dirty="0">
                <a:solidFill>
                  <a:srgbClr val="0070C0"/>
                </a:solidFill>
                <a:latin typeface="+mj-lt"/>
                <a:cs typeface="Arial" charset="0"/>
              </a:rPr>
              <a:t>10 quote annuali</a:t>
            </a:r>
            <a:r>
              <a:rPr lang="it-IT" altLang="it-IT" sz="2000" dirty="0">
                <a:solidFill>
                  <a:srgbClr val="0070C0"/>
                </a:solidFill>
                <a:latin typeface="+mj-lt"/>
                <a:cs typeface="Arial" charset="0"/>
              </a:rPr>
              <a:t> e l’ammontare della spesa detraibile </a:t>
            </a:r>
            <a:r>
              <a:rPr lang="it-IT" altLang="it-IT" sz="2000" u="sng" dirty="0">
                <a:solidFill>
                  <a:srgbClr val="0070C0"/>
                </a:solidFill>
                <a:latin typeface="+mj-lt"/>
                <a:cs typeface="Arial" charset="0"/>
              </a:rPr>
              <a:t>(massimo € 10.000)</a:t>
            </a:r>
            <a:r>
              <a:rPr lang="it-IT" altLang="it-IT" sz="2000" dirty="0">
                <a:solidFill>
                  <a:srgbClr val="0070C0"/>
                </a:solidFill>
                <a:latin typeface="+mj-lt"/>
                <a:cs typeface="Arial" charset="0"/>
              </a:rPr>
              <a:t> è computata indipendentemente dall’importo delle spese sostenute per i lavori di recupero del patrimonio edilizio.</a:t>
            </a:r>
            <a:endParaRPr lang="it-IT" sz="2000" dirty="0">
              <a:solidFill>
                <a:srgbClr val="0070C0"/>
              </a:solidFill>
              <a:latin typeface="+mj-lt"/>
            </a:endParaRPr>
          </a:p>
        </p:txBody>
      </p:sp>
      <p:sp>
        <p:nvSpPr>
          <p:cNvPr id="4" name="Segnaposto numero diapositiva 3"/>
          <p:cNvSpPr>
            <a:spLocks noGrp="1"/>
          </p:cNvSpPr>
          <p:nvPr>
            <p:ph type="sldNum" sz="quarter" idx="12"/>
          </p:nvPr>
        </p:nvSpPr>
        <p:spPr/>
        <p:txBody>
          <a:bodyPr/>
          <a:lstStyle/>
          <a:p>
            <a:fld id="{A6751A3D-E928-4BDE-AA00-E17DCB52BF79}" type="slidenum">
              <a:rPr lang="it-IT" smtClean="0"/>
              <a:pPr/>
              <a:t>95</a:t>
            </a:fld>
            <a:endParaRPr lang="it-IT"/>
          </a:p>
        </p:txBody>
      </p:sp>
    </p:spTree>
  </p:cSld>
  <p:clrMapOvr>
    <a:masterClrMapping/>
  </p:clrMapOvr>
  <p:transition>
    <p:wipe dir="r"/>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olo 1"/>
          <p:cNvSpPr>
            <a:spLocks noGrp="1"/>
          </p:cNvSpPr>
          <p:nvPr>
            <p:ph type="ctrTitle"/>
          </p:nvPr>
        </p:nvSpPr>
        <p:spPr bwMode="auto">
          <a:xfrm>
            <a:off x="357188" y="1196975"/>
            <a:ext cx="7772400" cy="48736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it-IT" b="1">
                <a:solidFill>
                  <a:srgbClr val="0070C0"/>
                </a:solidFill>
              </a:rPr>
              <a:t>Lezioni private</a:t>
            </a:r>
          </a:p>
        </p:txBody>
      </p:sp>
      <p:sp>
        <p:nvSpPr>
          <p:cNvPr id="75779" name="Sottotitolo 2"/>
          <p:cNvSpPr>
            <a:spLocks noGrp="1"/>
          </p:cNvSpPr>
          <p:nvPr>
            <p:ph type="subTitle" idx="1"/>
          </p:nvPr>
        </p:nvSpPr>
        <p:spPr bwMode="auto">
          <a:xfrm>
            <a:off x="642938" y="2071688"/>
            <a:ext cx="7673975" cy="3949700"/>
          </a:xfrm>
          <a:noFill/>
          <a:ln>
            <a:miter lim="800000"/>
            <a:headEnd/>
            <a:tailEnd/>
          </a:ln>
        </p:spPr>
        <p:txBody>
          <a:bodyPr vert="horz" wrap="square" lIns="91440" tIns="45720" rIns="91440" bIns="45720" numCol="1" anchor="t" anchorCtr="0" compatLnSpc="1">
            <a:prstTxWarp prst="textNoShape">
              <a:avLst/>
            </a:prstTxWarp>
          </a:bodyPr>
          <a:lstStyle/>
          <a:p>
            <a:endParaRPr lang="it-IT"/>
          </a:p>
        </p:txBody>
      </p:sp>
      <p:sp>
        <p:nvSpPr>
          <p:cNvPr id="5" name="Segnaposto numero diapositiva 4"/>
          <p:cNvSpPr>
            <a:spLocks noGrp="1"/>
          </p:cNvSpPr>
          <p:nvPr>
            <p:ph type="sldNum" sz="quarter" idx="12"/>
          </p:nvPr>
        </p:nvSpPr>
        <p:spPr/>
        <p:txBody>
          <a:bodyPr/>
          <a:lstStyle/>
          <a:p>
            <a:fld id="{A6751A3D-E928-4BDE-AA00-E17DCB52BF79}" type="slidenum">
              <a:rPr lang="it-IT" smtClean="0"/>
              <a:pPr/>
              <a:t>96</a:t>
            </a:fld>
            <a:endParaRPr lang="it-IT"/>
          </a:p>
        </p:txBody>
      </p:sp>
      <p:graphicFrame>
        <p:nvGraphicFramePr>
          <p:cNvPr id="4" name="Tabella 3"/>
          <p:cNvGraphicFramePr>
            <a:graphicFrameLocks noGrp="1"/>
          </p:cNvGraphicFramePr>
          <p:nvPr/>
        </p:nvGraphicFramePr>
        <p:xfrm>
          <a:off x="684213" y="2133600"/>
          <a:ext cx="7559675" cy="3816352"/>
        </p:xfrm>
        <a:graphic>
          <a:graphicData uri="http://schemas.openxmlformats.org/drawingml/2006/table">
            <a:tbl>
              <a:tblPr firstRow="1" bandRow="1">
                <a:tableStyleId>{5C22544A-7EE6-4342-B048-85BDC9FD1C3A}</a:tableStyleId>
              </a:tblPr>
              <a:tblGrid>
                <a:gridCol w="1799923">
                  <a:extLst>
                    <a:ext uri="{9D8B030D-6E8A-4147-A177-3AD203B41FA5}">
                      <a16:colId xmlns:a16="http://schemas.microsoft.com/office/drawing/2014/main" val="20000"/>
                    </a:ext>
                  </a:extLst>
                </a:gridCol>
                <a:gridCol w="5759752">
                  <a:extLst>
                    <a:ext uri="{9D8B030D-6E8A-4147-A177-3AD203B41FA5}">
                      <a16:colId xmlns:a16="http://schemas.microsoft.com/office/drawing/2014/main" val="20001"/>
                    </a:ext>
                  </a:extLst>
                </a:gridCol>
              </a:tblGrid>
              <a:tr h="954088">
                <a:tc>
                  <a:txBody>
                    <a:bodyPr/>
                    <a:lstStyle/>
                    <a:p>
                      <a:r>
                        <a:rPr lang="it-IT" sz="1800" b="0" dirty="0">
                          <a:solidFill>
                            <a:schemeClr val="bg1"/>
                          </a:solidFill>
                        </a:rPr>
                        <a:t>Decorrenza</a:t>
                      </a:r>
                    </a:p>
                  </a:txBody>
                  <a:tcPr marL="91426" marR="91426" marT="45719" marB="45719"/>
                </a:tc>
                <a:tc>
                  <a:txBody>
                    <a:bodyPr/>
                    <a:lstStyle/>
                    <a:p>
                      <a:pPr algn="just"/>
                      <a:r>
                        <a:rPr lang="it-IT" sz="1800" b="0" dirty="0">
                          <a:solidFill>
                            <a:schemeClr val="bg1"/>
                          </a:solidFill>
                        </a:rPr>
                        <a:t>Dall’1.1.2019</a:t>
                      </a:r>
                    </a:p>
                  </a:txBody>
                  <a:tcPr marL="91426" marR="91426" marT="45719" marB="45719"/>
                </a:tc>
                <a:extLst>
                  <a:ext uri="{0D108BD9-81ED-4DB2-BD59-A6C34878D82A}">
                    <a16:rowId xmlns:a16="http://schemas.microsoft.com/office/drawing/2014/main" val="10000"/>
                  </a:ext>
                </a:extLst>
              </a:tr>
              <a:tr h="954088">
                <a:tc>
                  <a:txBody>
                    <a:bodyPr/>
                    <a:lstStyle/>
                    <a:p>
                      <a:r>
                        <a:rPr lang="it-IT" sz="1800" dirty="0">
                          <a:solidFill>
                            <a:schemeClr val="bg1"/>
                          </a:solidFill>
                        </a:rPr>
                        <a:t>Soggetti</a:t>
                      </a:r>
                    </a:p>
                  </a:txBody>
                  <a:tcPr marL="91426" marR="91426" marT="45719" marB="45719">
                    <a:solidFill>
                      <a:schemeClr val="accent1"/>
                    </a:solidFill>
                  </a:tcPr>
                </a:tc>
                <a:tc>
                  <a:txBody>
                    <a:bodyPr/>
                    <a:lstStyle/>
                    <a:p>
                      <a:pPr algn="just"/>
                      <a:r>
                        <a:rPr lang="it-IT" sz="1800" dirty="0">
                          <a:solidFill>
                            <a:schemeClr val="bg1"/>
                          </a:solidFill>
                        </a:rPr>
                        <a:t>I docenti titolari di cattedre di ogni ordine e grado</a:t>
                      </a:r>
                    </a:p>
                  </a:txBody>
                  <a:tcPr marL="91426" marR="91426" marT="45719" marB="45719">
                    <a:solidFill>
                      <a:schemeClr val="accent1"/>
                    </a:solidFill>
                  </a:tcPr>
                </a:tc>
                <a:extLst>
                  <a:ext uri="{0D108BD9-81ED-4DB2-BD59-A6C34878D82A}">
                    <a16:rowId xmlns:a16="http://schemas.microsoft.com/office/drawing/2014/main" val="10001"/>
                  </a:ext>
                </a:extLst>
              </a:tr>
              <a:tr h="954088">
                <a:tc>
                  <a:txBody>
                    <a:bodyPr/>
                    <a:lstStyle/>
                    <a:p>
                      <a:r>
                        <a:rPr lang="it-IT" sz="1800" dirty="0">
                          <a:solidFill>
                            <a:schemeClr val="bg1"/>
                          </a:solidFill>
                        </a:rPr>
                        <a:t>Oggetto</a:t>
                      </a:r>
                    </a:p>
                  </a:txBody>
                  <a:tcPr marL="91426" marR="91426" marT="45719" marB="45719">
                    <a:solidFill>
                      <a:schemeClr val="accent1"/>
                    </a:solidFill>
                  </a:tcPr>
                </a:tc>
                <a:tc>
                  <a:txBody>
                    <a:bodyPr/>
                    <a:lstStyle/>
                    <a:p>
                      <a:pPr algn="just"/>
                      <a:r>
                        <a:rPr lang="it-IT" sz="1800" dirty="0">
                          <a:solidFill>
                            <a:schemeClr val="bg1"/>
                          </a:solidFill>
                        </a:rPr>
                        <a:t>Lezioni private e ripetizioni</a:t>
                      </a:r>
                    </a:p>
                  </a:txBody>
                  <a:tcPr marL="91426" marR="91426" marT="45719" marB="45719">
                    <a:solidFill>
                      <a:schemeClr val="accent1"/>
                    </a:solidFill>
                  </a:tcPr>
                </a:tc>
                <a:extLst>
                  <a:ext uri="{0D108BD9-81ED-4DB2-BD59-A6C34878D82A}">
                    <a16:rowId xmlns:a16="http://schemas.microsoft.com/office/drawing/2014/main" val="10002"/>
                  </a:ext>
                </a:extLst>
              </a:tr>
              <a:tr h="954088">
                <a:tc>
                  <a:txBody>
                    <a:bodyPr/>
                    <a:lstStyle/>
                    <a:p>
                      <a:r>
                        <a:rPr lang="it-IT" sz="1800" dirty="0">
                          <a:solidFill>
                            <a:schemeClr val="bg1"/>
                          </a:solidFill>
                        </a:rPr>
                        <a:t>Imposta sostitutiva</a:t>
                      </a:r>
                    </a:p>
                  </a:txBody>
                  <a:tcPr marL="91426" marR="91426" marT="45719" marB="45719">
                    <a:solidFill>
                      <a:schemeClr val="accent1"/>
                    </a:solidFill>
                  </a:tcPr>
                </a:tc>
                <a:tc>
                  <a:txBody>
                    <a:bodyPr/>
                    <a:lstStyle/>
                    <a:p>
                      <a:pPr algn="just"/>
                      <a:r>
                        <a:rPr lang="it-IT" sz="1800" dirty="0">
                          <a:solidFill>
                            <a:schemeClr val="bg1"/>
                          </a:solidFill>
                        </a:rPr>
                        <a:t>Dovuta nella misura del 15% da versare alle ordinarie scadenze (possibile opzione per l’Irpef nei modi ordinari)</a:t>
                      </a:r>
                    </a:p>
                  </a:txBody>
                  <a:tcPr marL="91426" marR="91426" marT="45719" marB="45719">
                    <a:solidFill>
                      <a:schemeClr val="accent1"/>
                    </a:solidFill>
                  </a:tcPr>
                </a:tc>
                <a:extLst>
                  <a:ext uri="{0D108BD9-81ED-4DB2-BD59-A6C34878D82A}">
                    <a16:rowId xmlns:a16="http://schemas.microsoft.com/office/drawing/2014/main" val="10003"/>
                  </a:ext>
                </a:extLst>
              </a:tr>
            </a:tbl>
          </a:graphicData>
        </a:graphic>
      </p:graphicFrame>
    </p:spTree>
  </p:cSld>
  <p:clrMapOvr>
    <a:masterClrMapping/>
  </p:clrMapOvr>
  <p:transition>
    <p:wipe dir="r"/>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E4E59D6-C654-4B6B-B9DD-EBC7E00771C0}"/>
              </a:ext>
            </a:extLst>
          </p:cNvPr>
          <p:cNvSpPr>
            <a:spLocks noGrp="1"/>
          </p:cNvSpPr>
          <p:nvPr>
            <p:ph type="title"/>
          </p:nvPr>
        </p:nvSpPr>
        <p:spPr/>
        <p:txBody>
          <a:bodyPr/>
          <a:lstStyle/>
          <a:p>
            <a:endParaRPr lang="it-IT" dirty="0"/>
          </a:p>
        </p:txBody>
      </p:sp>
      <p:sp>
        <p:nvSpPr>
          <p:cNvPr id="3" name="Segnaposto contenuto 2">
            <a:extLst>
              <a:ext uri="{FF2B5EF4-FFF2-40B4-BE49-F238E27FC236}">
                <a16:creationId xmlns:a16="http://schemas.microsoft.com/office/drawing/2014/main" id="{0D5BB934-F64D-4F4C-B33C-3314126BCEFB}"/>
              </a:ext>
            </a:extLst>
          </p:cNvPr>
          <p:cNvSpPr>
            <a:spLocks noGrp="1"/>
          </p:cNvSpPr>
          <p:nvPr>
            <p:ph idx="1"/>
          </p:nvPr>
        </p:nvSpPr>
        <p:spPr/>
        <p:txBody>
          <a:bodyPr/>
          <a:lstStyle/>
          <a:p>
            <a:endParaRPr lang="it-IT"/>
          </a:p>
        </p:txBody>
      </p:sp>
      <p:sp>
        <p:nvSpPr>
          <p:cNvPr id="4" name="Segnaposto numero diapositiva 3">
            <a:extLst>
              <a:ext uri="{FF2B5EF4-FFF2-40B4-BE49-F238E27FC236}">
                <a16:creationId xmlns:a16="http://schemas.microsoft.com/office/drawing/2014/main" id="{7FE18812-B8A4-4683-8323-B7E193769B45}"/>
              </a:ext>
            </a:extLst>
          </p:cNvPr>
          <p:cNvSpPr>
            <a:spLocks noGrp="1"/>
          </p:cNvSpPr>
          <p:nvPr>
            <p:ph type="sldNum" sz="quarter" idx="12"/>
          </p:nvPr>
        </p:nvSpPr>
        <p:spPr/>
        <p:txBody>
          <a:bodyPr/>
          <a:lstStyle/>
          <a:p>
            <a:fld id="{A6751A3D-E928-4BDE-AA00-E17DCB52BF79}" type="slidenum">
              <a:rPr lang="it-IT" smtClean="0"/>
              <a:pPr/>
              <a:t>97</a:t>
            </a:fld>
            <a:endParaRPr lang="it-IT"/>
          </a:p>
        </p:txBody>
      </p:sp>
    </p:spTree>
    <p:extLst>
      <p:ext uri="{BB962C8B-B14F-4D97-AF65-F5344CB8AC3E}">
        <p14:creationId xmlns:p14="http://schemas.microsoft.com/office/powerpoint/2010/main" val="431964411"/>
      </p:ext>
    </p:extLst>
  </p:cSld>
  <p:clrMapOvr>
    <a:masterClrMapping/>
  </p:clrMapOvr>
  <p:transition>
    <p:wipe dir="r"/>
  </p:transition>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1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Tema di 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Tema di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TM02900688[[fn=Sfaccettatura]]</Template>
  <TotalTime>287</TotalTime>
  <Words>7724</Words>
  <Application>Microsoft Office PowerPoint</Application>
  <PresentationFormat>Presentazione su schermo (4:3)</PresentationFormat>
  <Paragraphs>876</Paragraphs>
  <Slides>97</Slides>
  <Notes>0</Notes>
  <HiddenSlides>0</HiddenSlides>
  <MMClips>0</MMClips>
  <ScaleCrop>false</ScaleCrop>
  <HeadingPairs>
    <vt:vector size="6" baseType="variant">
      <vt:variant>
        <vt:lpstr>Caratteri utilizzati</vt:lpstr>
      </vt:variant>
      <vt:variant>
        <vt:i4>4</vt:i4>
      </vt:variant>
      <vt:variant>
        <vt:lpstr>Tema</vt:lpstr>
      </vt:variant>
      <vt:variant>
        <vt:i4>3</vt:i4>
      </vt:variant>
      <vt:variant>
        <vt:lpstr>Titoli diapositive</vt:lpstr>
      </vt:variant>
      <vt:variant>
        <vt:i4>97</vt:i4>
      </vt:variant>
    </vt:vector>
  </HeadingPairs>
  <TitlesOfParts>
    <vt:vector size="104" baseType="lpstr">
      <vt:lpstr>Arial</vt:lpstr>
      <vt:lpstr>Calibri</vt:lpstr>
      <vt:lpstr>Calibri Light</vt:lpstr>
      <vt:lpstr>Wingdings 2</vt:lpstr>
      <vt:lpstr>HDOfficeLightV0</vt:lpstr>
      <vt:lpstr>1_HDOfficeLightV0</vt:lpstr>
      <vt:lpstr>Office Theme</vt:lpstr>
      <vt:lpstr>LE NOVITA’ FISCALI DEL DECRETO N. 119 E DELLA LEGGE DI BILANCIO 2019</vt:lpstr>
      <vt:lpstr>Regime forfettario</vt:lpstr>
      <vt:lpstr>Limite ricavi e compensi</vt:lpstr>
      <vt:lpstr>Tabella fino al 31.12.2018</vt:lpstr>
      <vt:lpstr>Tabella dal 2019</vt:lpstr>
      <vt:lpstr>Requisiti</vt:lpstr>
      <vt:lpstr>Nuove preclusioni</vt:lpstr>
      <vt:lpstr>Cause di esclusione</vt:lpstr>
      <vt:lpstr>Rettifica detrazione IVA</vt:lpstr>
      <vt:lpstr>Flat tax 2020</vt:lpstr>
      <vt:lpstr>Proroga rivalutazione terreni e partecipazioni </vt:lpstr>
      <vt:lpstr>La deducibilità dell’IMU sui immobili strumentali</vt:lpstr>
      <vt:lpstr>Estromissione impresa individuale</vt:lpstr>
      <vt:lpstr>Estromissione impresa individuale</vt:lpstr>
      <vt:lpstr>Abrogazione dell’IRI</vt:lpstr>
      <vt:lpstr>Abrogazione dell’ACE</vt:lpstr>
      <vt:lpstr>Cedolare secca sugli immobili commerciali</vt:lpstr>
      <vt:lpstr>MINI IRES </vt:lpstr>
      <vt:lpstr>MINI IRES </vt:lpstr>
      <vt:lpstr>MINI IRES </vt:lpstr>
      <vt:lpstr>MINI IRES </vt:lpstr>
      <vt:lpstr>MINI IRES </vt:lpstr>
      <vt:lpstr>MINI IRES </vt:lpstr>
      <vt:lpstr>ESEMPIO MINI IRES </vt:lpstr>
      <vt:lpstr>MINI IRPEF </vt:lpstr>
      <vt:lpstr>Interessi passivi immobiliari di gestione</vt:lpstr>
      <vt:lpstr>Interessi passivi immobiliari di gestione</vt:lpstr>
      <vt:lpstr>FE NOVITA’ DA LEGGE DI BILANCIO 2019  E DECRETO N. 119 COLLEGATO</vt:lpstr>
      <vt:lpstr>FE NOVITA’ DA LEGGE DI BILANCIO 2019  E DECRETO N. 119 COLLEGATO</vt:lpstr>
      <vt:lpstr>FE NOVITA’ DA LEGGE DI BILANCIO 2019  E DECRETO N. 119 COLLEGATO</vt:lpstr>
      <vt:lpstr>FE NOVITA’ DA LEGGE DI BILANCIO 2019  E DECRETO N. 119 COLLEGATO</vt:lpstr>
      <vt:lpstr>FE NOVITA’ DA LEGGE DI BILANCIO 2019  E DECRETO N. 119 COLLEGATO</vt:lpstr>
      <vt:lpstr>FE NOVITA’ DA LEGGE DI BILANCIO 2019  E DECRETO N. 119 COLLEGATO</vt:lpstr>
      <vt:lpstr>FE NOVITA’ DA LEGGE DI BILANCIO 2019  E DECRETO N. 119 COLLEGATO</vt:lpstr>
      <vt:lpstr>FE NOVITA’ DA LEGGE DI BILANCIO 2019  E DECRETO N. 119 COLLEGATO</vt:lpstr>
      <vt:lpstr>FE NOVITA’ DA LEGGE DI BILANCIO 2019  E DECRETO N. 119 COLLEGATO</vt:lpstr>
      <vt:lpstr>FE NOVITA’ DA LEGGE DI BILANCIO 2019  E DECRETO N. 119 COLLEGATO</vt:lpstr>
      <vt:lpstr>FE NOVITA’ DA LEGGE DI BILANCIO 2019  E DECRETO N. 119 COLLEGATO</vt:lpstr>
      <vt:lpstr>FE NOVITA’ DA LEGGE DI BILANCIO 2019  E DECRETO N. 119 COLLEGATO</vt:lpstr>
      <vt:lpstr>FE NOVITA’ DA LEGGE DI BILANCIO 2019  E DECRETO N. 119 COLLEGATO</vt:lpstr>
      <vt:lpstr>FE NOVITA’ DA LEGGE DI BILANCIO 2019  E DECRETO N. 119 COLLEGATO</vt:lpstr>
      <vt:lpstr>FE NOVITA’ DA LEGGE DI BILANCIO 2019  E DECRETO N. 119 COLLEGATO</vt:lpstr>
      <vt:lpstr>Rivalutazione beni d’impresa</vt:lpstr>
      <vt:lpstr>Categorie omogenee</vt:lpstr>
      <vt:lpstr>Imposte sostitutive</vt:lpstr>
      <vt:lpstr>Riconoscimento fiscale</vt:lpstr>
      <vt:lpstr>Limite economico</vt:lpstr>
      <vt:lpstr>Metodologie</vt:lpstr>
      <vt:lpstr>Rivalutazione costo storico e fondo di ammortamento</vt:lpstr>
      <vt:lpstr>Esempio</vt:lpstr>
      <vt:lpstr>Piano di ammortamento ante rivalutazione</vt:lpstr>
      <vt:lpstr>ATTIVO DELLO S.P. ante rivalutazione </vt:lpstr>
      <vt:lpstr>Dati esempio</vt:lpstr>
      <vt:lpstr>Esempio</vt:lpstr>
      <vt:lpstr>Piano di ammortamento post rivalutazione</vt:lpstr>
      <vt:lpstr>Rivalutazione costo storico e fondo di ammortamento</vt:lpstr>
      <vt:lpstr>Verifica del limite economico</vt:lpstr>
      <vt:lpstr>ATTIVO DELLO S.P. post rivalutazione </vt:lpstr>
      <vt:lpstr>Conseguenze</vt:lpstr>
      <vt:lpstr>Il saldo attivo</vt:lpstr>
      <vt:lpstr>Novità relative alla Pace Fiscale</vt:lpstr>
      <vt:lpstr>IPOTESI E SCADENZE</vt:lpstr>
      <vt:lpstr>PVC – ART. 1 d. l. 119/2018</vt:lpstr>
      <vt:lpstr>PVC – ART. 1 d. l. 119/2018</vt:lpstr>
      <vt:lpstr>Accertamenti – Art. 2 D. L. 119/2018</vt:lpstr>
      <vt:lpstr>Rottamazione ruoli (TER) – Art. 3 D. L. 119/2018</vt:lpstr>
      <vt:lpstr>Rottamazione ruoli (TER) – Art. 3 D. L. 119/2018</vt:lpstr>
      <vt:lpstr>Rottamazione ruoli (TER) – Art. 3 D. L. 119/2018</vt:lpstr>
      <vt:lpstr>Stralcio mini cartelle – Art. 4 D. L. 119/2018</vt:lpstr>
      <vt:lpstr>Risorse UE – Art. 5 del D. L. 119/2018</vt:lpstr>
      <vt:lpstr>Liti fiscali pendenti – Art. 6 del D. L. 119/2018</vt:lpstr>
      <vt:lpstr>Liti fiscali pendenti – Art. 6 del D. L. 119/2018</vt:lpstr>
      <vt:lpstr>Liti fiscali pendenti – Art. 6 del D. L. 119/2018</vt:lpstr>
      <vt:lpstr>Liti fiscali pendenti – Art. 6 del D. L. 119/2018</vt:lpstr>
      <vt:lpstr>Definizione ASD – Art. 7 del D. L. 119/2018</vt:lpstr>
      <vt:lpstr>Definizione imposte di consumo – Art. 8 D. L. 119/2018</vt:lpstr>
      <vt:lpstr>Irregolarità formali – art. 9 del D. L. 119/2018</vt:lpstr>
      <vt:lpstr>Saldo e stralcio ruoli – L. 145/2018</vt:lpstr>
      <vt:lpstr>Saldo e stralcio ruoli – L. 145/2018</vt:lpstr>
      <vt:lpstr>Saldo e stralcio ruoli – L. 145/2018</vt:lpstr>
      <vt:lpstr>MODIFICHE AL REGIME DEGLI INTERESSI PASSIVI IN VIGORE DAL 2019</vt:lpstr>
      <vt:lpstr>Definizione di interessi passivi</vt:lpstr>
      <vt:lpstr>Esempio</vt:lpstr>
      <vt:lpstr>Interessi capitalizzati</vt:lpstr>
      <vt:lpstr>Spese emissione titoli</vt:lpstr>
      <vt:lpstr>Riporto a nuovo delle eccedenze di interessi attivi</vt:lpstr>
      <vt:lpstr>ROL fiscale</vt:lpstr>
      <vt:lpstr>Esempio</vt:lpstr>
      <vt:lpstr>Riporto a nuovo</vt:lpstr>
      <vt:lpstr>Decorrenza e disciplina transitoria</vt:lpstr>
      <vt:lpstr>Credito d’imposta R. &amp; S.</vt:lpstr>
      <vt:lpstr>Credito d’imposta R. &amp; S.</vt:lpstr>
      <vt:lpstr>Proroga della detrazione “bonus verde” </vt:lpstr>
      <vt:lpstr>Proroga della detrazione per interventi di recupero edilizio</vt:lpstr>
      <vt:lpstr>Proroga detrazione bonus mobili ed elettrodomestici</vt:lpstr>
      <vt:lpstr>Lezioni private</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Angelo Fiore</dc:creator>
  <cp:lastModifiedBy>Marcella Villano</cp:lastModifiedBy>
  <cp:revision>46</cp:revision>
  <dcterms:created xsi:type="dcterms:W3CDTF">2019-02-16T09:56:19Z</dcterms:created>
  <dcterms:modified xsi:type="dcterms:W3CDTF">2019-02-19T10:24:22Z</dcterms:modified>
</cp:coreProperties>
</file>