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5" r:id="rId1"/>
  </p:sldMasterIdLst>
  <p:notesMasterIdLst>
    <p:notesMasterId r:id="rId21"/>
  </p:notesMasterIdLst>
  <p:handoutMasterIdLst>
    <p:handoutMasterId r:id="rId22"/>
  </p:handoutMasterIdLst>
  <p:sldIdLst>
    <p:sldId id="456" r:id="rId2"/>
    <p:sldId id="466" r:id="rId3"/>
    <p:sldId id="465" r:id="rId4"/>
    <p:sldId id="387" r:id="rId5"/>
    <p:sldId id="463" r:id="rId6"/>
    <p:sldId id="341" r:id="rId7"/>
    <p:sldId id="398" r:id="rId8"/>
    <p:sldId id="342" r:id="rId9"/>
    <p:sldId id="343" r:id="rId10"/>
    <p:sldId id="391" r:id="rId11"/>
    <p:sldId id="399" r:id="rId12"/>
    <p:sldId id="454" r:id="rId13"/>
    <p:sldId id="396" r:id="rId14"/>
    <p:sldId id="400" r:id="rId15"/>
    <p:sldId id="457" r:id="rId16"/>
    <p:sldId id="458" r:id="rId17"/>
    <p:sldId id="459" r:id="rId18"/>
    <p:sldId id="462" r:id="rId19"/>
    <p:sldId id="460" r:id="rId20"/>
  </p:sldIdLst>
  <p:sldSz cx="9144000" cy="6858000" type="screen4x3"/>
  <p:notesSz cx="6737350" cy="98758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ci Silvia" initials="SR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265B"/>
    <a:srgbClr val="00B050"/>
    <a:srgbClr val="294697"/>
    <a:srgbClr val="ED7D31"/>
    <a:srgbClr val="A6A6A6"/>
    <a:srgbClr val="C00000"/>
    <a:srgbClr val="5B9BD5"/>
    <a:srgbClr val="FFC900"/>
    <a:srgbClr val="FFD100"/>
    <a:srgbClr val="F5CA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94" autoAdjust="0"/>
    <p:restoredTop sz="90337" autoAdjust="0"/>
  </p:normalViewPr>
  <p:slideViewPr>
    <p:cSldViewPr snapToGrid="0">
      <p:cViewPr varScale="1">
        <p:scale>
          <a:sx n="106" d="100"/>
          <a:sy n="106" d="100"/>
        </p:scale>
        <p:origin x="16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7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3D4AEE-599B-4FCC-96CE-D4CED1B4A1E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</dgm:pt>
    <dgm:pt modelId="{9C1E28AB-FBEA-40FC-9B50-B4DA6673D487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400" dirty="0">
              <a:latin typeface="Calibri" panose="020F0502020204030204" pitchFamily="34" charset="0"/>
              <a:cs typeface="Calibri" panose="020F0502020204030204" pitchFamily="34" charset="0"/>
            </a:rPr>
            <a:t>PRESENTAZIONE DELLA DOMANDA DI AGEVOLAZIONE</a:t>
          </a:r>
        </a:p>
      </dgm:t>
    </dgm:pt>
    <dgm:pt modelId="{B79F87C8-81CD-4B29-84C4-3FD6A027F20D}" type="parTrans" cxnId="{011F8D6E-ABD7-4D47-A9E7-5AC18CCA0348}">
      <dgm:prSet/>
      <dgm:spPr/>
      <dgm:t>
        <a:bodyPr/>
        <a:lstStyle/>
        <a:p>
          <a:endParaRPr lang="it-IT" sz="1400"/>
        </a:p>
      </dgm:t>
    </dgm:pt>
    <dgm:pt modelId="{9C393AE3-0E62-457F-AE8D-56C61A94B4F6}" type="sibTrans" cxnId="{011F8D6E-ABD7-4D47-A9E7-5AC18CCA0348}">
      <dgm:prSet/>
      <dgm:spPr/>
      <dgm:t>
        <a:bodyPr/>
        <a:lstStyle/>
        <a:p>
          <a:endParaRPr lang="it-IT" sz="1400"/>
        </a:p>
      </dgm:t>
    </dgm:pt>
    <dgm:pt modelId="{379A7FF3-FBAF-46E1-8CF0-4D7C6F24E574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400" dirty="0">
              <a:latin typeface="Calibri" panose="020F0502020204030204" pitchFamily="34" charset="0"/>
              <a:cs typeface="Calibri" panose="020F0502020204030204" pitchFamily="34" charset="0"/>
            </a:rPr>
            <a:t>VALUTAZIONE E CONCESSIONE DELLE DOMANDE DI AGEVOLAZIONE</a:t>
          </a:r>
        </a:p>
      </dgm:t>
    </dgm:pt>
    <dgm:pt modelId="{67B1E471-31A1-4D0B-9163-A1FC7E3DC9E5}" type="parTrans" cxnId="{6AA2B29D-20EC-474E-BA23-7A03514EB310}">
      <dgm:prSet/>
      <dgm:spPr/>
      <dgm:t>
        <a:bodyPr/>
        <a:lstStyle/>
        <a:p>
          <a:endParaRPr lang="it-IT" sz="1400"/>
        </a:p>
      </dgm:t>
    </dgm:pt>
    <dgm:pt modelId="{7085624B-A8C6-48CE-A086-F6BA20142628}" type="sibTrans" cxnId="{6AA2B29D-20EC-474E-BA23-7A03514EB310}">
      <dgm:prSet/>
      <dgm:spPr/>
      <dgm:t>
        <a:bodyPr/>
        <a:lstStyle/>
        <a:p>
          <a:endParaRPr lang="it-IT" sz="1400"/>
        </a:p>
      </dgm:t>
    </dgm:pt>
    <dgm:pt modelId="{886F575A-7E47-414B-B099-D7DA01B228D8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400" dirty="0">
              <a:latin typeface="Calibri" panose="020F0502020204030204" pitchFamily="34" charset="0"/>
              <a:cs typeface="Calibri" panose="020F0502020204030204" pitchFamily="34" charset="0"/>
            </a:rPr>
            <a:t>EROGAZIONE AGEVOLAZIONI</a:t>
          </a:r>
        </a:p>
      </dgm:t>
    </dgm:pt>
    <dgm:pt modelId="{B7F4AD8F-187E-48BD-B306-ECDF4ACC21F9}" type="parTrans" cxnId="{18980FCA-E66B-49DF-9968-621D6329B4B9}">
      <dgm:prSet/>
      <dgm:spPr/>
      <dgm:t>
        <a:bodyPr/>
        <a:lstStyle/>
        <a:p>
          <a:endParaRPr lang="it-IT" sz="1400"/>
        </a:p>
      </dgm:t>
    </dgm:pt>
    <dgm:pt modelId="{03E6FCCA-87E0-46C1-96F1-0609B4AD576B}" type="sibTrans" cxnId="{18980FCA-E66B-49DF-9968-621D6329B4B9}">
      <dgm:prSet/>
      <dgm:spPr/>
      <dgm:t>
        <a:bodyPr/>
        <a:lstStyle/>
        <a:p>
          <a:endParaRPr lang="it-IT" sz="1400"/>
        </a:p>
      </dgm:t>
    </dgm:pt>
    <dgm:pt modelId="{1D8656CC-35B5-4D45-9071-00A8365B00A1}" type="pres">
      <dgm:prSet presAssocID="{2C3D4AEE-599B-4FCC-96CE-D4CED1B4A1EA}" presName="rootnode" presStyleCnt="0">
        <dgm:presLayoutVars>
          <dgm:chMax/>
          <dgm:chPref/>
          <dgm:dir/>
          <dgm:animLvl val="lvl"/>
        </dgm:presLayoutVars>
      </dgm:prSet>
      <dgm:spPr/>
    </dgm:pt>
    <dgm:pt modelId="{838D1A2B-A227-4727-A38C-60BE390E4C81}" type="pres">
      <dgm:prSet presAssocID="{9C1E28AB-FBEA-40FC-9B50-B4DA6673D487}" presName="composite" presStyleCnt="0"/>
      <dgm:spPr/>
    </dgm:pt>
    <dgm:pt modelId="{CFC748A7-422B-491D-8469-82B6CD8A187F}" type="pres">
      <dgm:prSet presAssocID="{9C1E28AB-FBEA-40FC-9B50-B4DA6673D487}" presName="bentUpArrow1" presStyleLbl="alignImgPlace1" presStyleIdx="0" presStyleCnt="2" custScaleX="91796" custScaleY="83079" custLinFactNeighborX="-6064" custLinFactNeighborY="-35246"/>
      <dgm:spPr>
        <a:solidFill>
          <a:srgbClr val="99DFB9"/>
        </a:solidFill>
      </dgm:spPr>
    </dgm:pt>
    <dgm:pt modelId="{C594656A-B85B-475B-B8AA-CBB5585DF7BC}" type="pres">
      <dgm:prSet presAssocID="{9C1E28AB-FBEA-40FC-9B50-B4DA6673D487}" presName="ParentText" presStyleLbl="node1" presStyleIdx="0" presStyleCnt="3" custScaleY="54741" custLinFactNeighborX="-46" custLinFactNeighborY="12239">
        <dgm:presLayoutVars>
          <dgm:chMax val="1"/>
          <dgm:chPref val="1"/>
          <dgm:bulletEnabled val="1"/>
        </dgm:presLayoutVars>
      </dgm:prSet>
      <dgm:spPr/>
    </dgm:pt>
    <dgm:pt modelId="{115F983B-BD57-495B-8AA9-21E65ECA12AC}" type="pres">
      <dgm:prSet presAssocID="{9C1E28AB-FBEA-40FC-9B50-B4DA6673D487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D9BB959A-F85D-4601-AE4E-96B3969AAE9D}" type="pres">
      <dgm:prSet presAssocID="{9C393AE3-0E62-457F-AE8D-56C61A94B4F6}" presName="sibTrans" presStyleCnt="0"/>
      <dgm:spPr/>
    </dgm:pt>
    <dgm:pt modelId="{8564F6C0-35E0-4C6A-9BD5-D141415ED259}" type="pres">
      <dgm:prSet presAssocID="{379A7FF3-FBAF-46E1-8CF0-4D7C6F24E574}" presName="composite" presStyleCnt="0"/>
      <dgm:spPr/>
    </dgm:pt>
    <dgm:pt modelId="{BCECC09B-06AD-4C77-9722-ECEB33FEA858}" type="pres">
      <dgm:prSet presAssocID="{379A7FF3-FBAF-46E1-8CF0-4D7C6F24E574}" presName="bentUpArrow1" presStyleLbl="alignImgPlace1" presStyleIdx="1" presStyleCnt="2" custScaleX="79022" custLinFactNeighborX="-23873" custLinFactNeighborY="-50542"/>
      <dgm:spPr>
        <a:solidFill>
          <a:srgbClr val="99DFB9"/>
        </a:solidFill>
      </dgm:spPr>
    </dgm:pt>
    <dgm:pt modelId="{583421B4-73D1-4D32-8A15-575BD71569A4}" type="pres">
      <dgm:prSet presAssocID="{379A7FF3-FBAF-46E1-8CF0-4D7C6F24E574}" presName="ParentText" presStyleLbl="node1" presStyleIdx="1" presStyleCnt="3" custScaleY="54741" custLinFactNeighborX="-7697" custLinFactNeighborY="-19185">
        <dgm:presLayoutVars>
          <dgm:chMax val="1"/>
          <dgm:chPref val="1"/>
          <dgm:bulletEnabled val="1"/>
        </dgm:presLayoutVars>
      </dgm:prSet>
      <dgm:spPr/>
    </dgm:pt>
    <dgm:pt modelId="{149943CE-7F42-420E-B870-E3EB96C21D6D}" type="pres">
      <dgm:prSet presAssocID="{379A7FF3-FBAF-46E1-8CF0-4D7C6F24E574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DF536613-4122-412E-AA3A-0D79E06F5E73}" type="pres">
      <dgm:prSet presAssocID="{7085624B-A8C6-48CE-A086-F6BA20142628}" presName="sibTrans" presStyleCnt="0"/>
      <dgm:spPr/>
    </dgm:pt>
    <dgm:pt modelId="{F2DBEDB8-466A-40D3-974C-9F19AF2CA747}" type="pres">
      <dgm:prSet presAssocID="{886F575A-7E47-414B-B099-D7DA01B228D8}" presName="composite" presStyleCnt="0"/>
      <dgm:spPr/>
    </dgm:pt>
    <dgm:pt modelId="{ABDFB1FB-3ADB-411B-B8BF-91902DB5D668}" type="pres">
      <dgm:prSet presAssocID="{886F575A-7E47-414B-B099-D7DA01B228D8}" presName="ParentText" presStyleLbl="node1" presStyleIdx="2" presStyleCnt="3" custScaleY="54741" custLinFactNeighborX="-26068" custLinFactNeighborY="-12495">
        <dgm:presLayoutVars>
          <dgm:chMax val="1"/>
          <dgm:chPref val="1"/>
          <dgm:bulletEnabled val="1"/>
        </dgm:presLayoutVars>
      </dgm:prSet>
      <dgm:spPr/>
    </dgm:pt>
  </dgm:ptLst>
  <dgm:cxnLst>
    <dgm:cxn modelId="{1C52E04A-7717-4C1A-888E-3A70410094F3}" type="presOf" srcId="{379A7FF3-FBAF-46E1-8CF0-4D7C6F24E574}" destId="{583421B4-73D1-4D32-8A15-575BD71569A4}" srcOrd="0" destOrd="0" presId="urn:microsoft.com/office/officeart/2005/8/layout/StepDownProcess"/>
    <dgm:cxn modelId="{1EF1AB54-45B3-4558-A622-6B6A4090BA04}" type="presOf" srcId="{886F575A-7E47-414B-B099-D7DA01B228D8}" destId="{ABDFB1FB-3ADB-411B-B8BF-91902DB5D668}" srcOrd="0" destOrd="0" presId="urn:microsoft.com/office/officeart/2005/8/layout/StepDownProcess"/>
    <dgm:cxn modelId="{011F8D6E-ABD7-4D47-A9E7-5AC18CCA0348}" srcId="{2C3D4AEE-599B-4FCC-96CE-D4CED1B4A1EA}" destId="{9C1E28AB-FBEA-40FC-9B50-B4DA6673D487}" srcOrd="0" destOrd="0" parTransId="{B79F87C8-81CD-4B29-84C4-3FD6A027F20D}" sibTransId="{9C393AE3-0E62-457F-AE8D-56C61A94B4F6}"/>
    <dgm:cxn modelId="{6AA2B29D-20EC-474E-BA23-7A03514EB310}" srcId="{2C3D4AEE-599B-4FCC-96CE-D4CED1B4A1EA}" destId="{379A7FF3-FBAF-46E1-8CF0-4D7C6F24E574}" srcOrd="1" destOrd="0" parTransId="{67B1E471-31A1-4D0B-9163-A1FC7E3DC9E5}" sibTransId="{7085624B-A8C6-48CE-A086-F6BA20142628}"/>
    <dgm:cxn modelId="{18980FCA-E66B-49DF-9968-621D6329B4B9}" srcId="{2C3D4AEE-599B-4FCC-96CE-D4CED1B4A1EA}" destId="{886F575A-7E47-414B-B099-D7DA01B228D8}" srcOrd="2" destOrd="0" parTransId="{B7F4AD8F-187E-48BD-B306-ECDF4ACC21F9}" sibTransId="{03E6FCCA-87E0-46C1-96F1-0609B4AD576B}"/>
    <dgm:cxn modelId="{5F1392D5-6725-44A2-B99B-EDBD1181B8D6}" type="presOf" srcId="{2C3D4AEE-599B-4FCC-96CE-D4CED1B4A1EA}" destId="{1D8656CC-35B5-4D45-9071-00A8365B00A1}" srcOrd="0" destOrd="0" presId="urn:microsoft.com/office/officeart/2005/8/layout/StepDownProcess"/>
    <dgm:cxn modelId="{8484EFEB-797A-484B-B5F2-4782EE25AB83}" type="presOf" srcId="{9C1E28AB-FBEA-40FC-9B50-B4DA6673D487}" destId="{C594656A-B85B-475B-B8AA-CBB5585DF7BC}" srcOrd="0" destOrd="0" presId="urn:microsoft.com/office/officeart/2005/8/layout/StepDownProcess"/>
    <dgm:cxn modelId="{9A5CB376-CCC0-4C75-8AA1-E0C1DD4014C0}" type="presParOf" srcId="{1D8656CC-35B5-4D45-9071-00A8365B00A1}" destId="{838D1A2B-A227-4727-A38C-60BE390E4C81}" srcOrd="0" destOrd="0" presId="urn:microsoft.com/office/officeart/2005/8/layout/StepDownProcess"/>
    <dgm:cxn modelId="{A2BE58DF-9CA8-43E8-8B44-320B1B661F56}" type="presParOf" srcId="{838D1A2B-A227-4727-A38C-60BE390E4C81}" destId="{CFC748A7-422B-491D-8469-82B6CD8A187F}" srcOrd="0" destOrd="0" presId="urn:microsoft.com/office/officeart/2005/8/layout/StepDownProcess"/>
    <dgm:cxn modelId="{5C2E48C2-FF5E-48B5-8DC7-E8CDAB4D783B}" type="presParOf" srcId="{838D1A2B-A227-4727-A38C-60BE390E4C81}" destId="{C594656A-B85B-475B-B8AA-CBB5585DF7BC}" srcOrd="1" destOrd="0" presId="urn:microsoft.com/office/officeart/2005/8/layout/StepDownProcess"/>
    <dgm:cxn modelId="{40B27596-F724-4A25-8389-7D92287DDEC1}" type="presParOf" srcId="{838D1A2B-A227-4727-A38C-60BE390E4C81}" destId="{115F983B-BD57-495B-8AA9-21E65ECA12AC}" srcOrd="2" destOrd="0" presId="urn:microsoft.com/office/officeart/2005/8/layout/StepDownProcess"/>
    <dgm:cxn modelId="{9444DD1B-D29F-45F2-9989-58F37C05FD7C}" type="presParOf" srcId="{1D8656CC-35B5-4D45-9071-00A8365B00A1}" destId="{D9BB959A-F85D-4601-AE4E-96B3969AAE9D}" srcOrd="1" destOrd="0" presId="urn:microsoft.com/office/officeart/2005/8/layout/StepDownProcess"/>
    <dgm:cxn modelId="{E7BB6009-5A14-43B5-AC4A-AFD1BBDE388E}" type="presParOf" srcId="{1D8656CC-35B5-4D45-9071-00A8365B00A1}" destId="{8564F6C0-35E0-4C6A-9BD5-D141415ED259}" srcOrd="2" destOrd="0" presId="urn:microsoft.com/office/officeart/2005/8/layout/StepDownProcess"/>
    <dgm:cxn modelId="{B5DD959F-81CD-4AF3-93D9-2436F6F790A9}" type="presParOf" srcId="{8564F6C0-35E0-4C6A-9BD5-D141415ED259}" destId="{BCECC09B-06AD-4C77-9722-ECEB33FEA858}" srcOrd="0" destOrd="0" presId="urn:microsoft.com/office/officeart/2005/8/layout/StepDownProcess"/>
    <dgm:cxn modelId="{AC82FFC8-93FC-46AD-8A19-F98B565E4E4C}" type="presParOf" srcId="{8564F6C0-35E0-4C6A-9BD5-D141415ED259}" destId="{583421B4-73D1-4D32-8A15-575BD71569A4}" srcOrd="1" destOrd="0" presId="urn:microsoft.com/office/officeart/2005/8/layout/StepDownProcess"/>
    <dgm:cxn modelId="{61BDBDAF-614F-47C9-9E70-AC4DC1679B43}" type="presParOf" srcId="{8564F6C0-35E0-4C6A-9BD5-D141415ED259}" destId="{149943CE-7F42-420E-B870-E3EB96C21D6D}" srcOrd="2" destOrd="0" presId="urn:microsoft.com/office/officeart/2005/8/layout/StepDownProcess"/>
    <dgm:cxn modelId="{D26F54F8-BFDF-49B5-A5F6-84B45A9ECA1C}" type="presParOf" srcId="{1D8656CC-35B5-4D45-9071-00A8365B00A1}" destId="{DF536613-4122-412E-AA3A-0D79E06F5E73}" srcOrd="3" destOrd="0" presId="urn:microsoft.com/office/officeart/2005/8/layout/StepDownProcess"/>
    <dgm:cxn modelId="{70456970-2911-4508-AC69-11980757F71D}" type="presParOf" srcId="{1D8656CC-35B5-4D45-9071-00A8365B00A1}" destId="{F2DBEDB8-466A-40D3-974C-9F19AF2CA747}" srcOrd="4" destOrd="0" presId="urn:microsoft.com/office/officeart/2005/8/layout/StepDownProcess"/>
    <dgm:cxn modelId="{7DBC605F-519A-4EFC-B7E5-2CB42CDE4D31}" type="presParOf" srcId="{F2DBEDB8-466A-40D3-974C-9F19AF2CA747}" destId="{ABDFB1FB-3ADB-411B-B8BF-91902DB5D668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748A7-422B-491D-8469-82B6CD8A187F}">
      <dsp:nvSpPr>
        <dsp:cNvPr id="0" name=""/>
        <dsp:cNvSpPr/>
      </dsp:nvSpPr>
      <dsp:spPr>
        <a:xfrm rot="5400000">
          <a:off x="1501073" y="1017187"/>
          <a:ext cx="1160060" cy="145925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9DFB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94656A-B85B-475B-B8AA-CBB5585DF7BC}">
      <dsp:nvSpPr>
        <dsp:cNvPr id="0" name=""/>
        <dsp:cNvSpPr/>
      </dsp:nvSpPr>
      <dsp:spPr>
        <a:xfrm>
          <a:off x="1108309" y="469973"/>
          <a:ext cx="2350604" cy="900679"/>
        </a:xfrm>
        <a:prstGeom prst="roundRect">
          <a:avLst>
            <a:gd name="adj" fmla="val 166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Calibri" panose="020F0502020204030204" pitchFamily="34" charset="0"/>
              <a:cs typeface="Calibri" panose="020F0502020204030204" pitchFamily="34" charset="0"/>
            </a:rPr>
            <a:t>PRESENTAZIONE DELLA DOMANDA DI AGEVOLAZIONE</a:t>
          </a:r>
        </a:p>
      </dsp:txBody>
      <dsp:txXfrm>
        <a:off x="1152284" y="513948"/>
        <a:ext cx="2262654" cy="812729"/>
      </dsp:txXfrm>
    </dsp:sp>
    <dsp:sp modelId="{115F983B-BD57-495B-8AA9-21E65ECA12AC}">
      <dsp:nvSpPr>
        <dsp:cNvPr id="0" name=""/>
        <dsp:cNvSpPr/>
      </dsp:nvSpPr>
      <dsp:spPr>
        <a:xfrm>
          <a:off x="3459995" y="53187"/>
          <a:ext cx="1709605" cy="1329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CC09B-06AD-4C77-9722-ECEB33FEA858}">
      <dsp:nvSpPr>
        <dsp:cNvPr id="0" name=""/>
        <dsp:cNvSpPr/>
      </dsp:nvSpPr>
      <dsp:spPr>
        <a:xfrm rot="5400000">
          <a:off x="3048732" y="2478345"/>
          <a:ext cx="1396334" cy="125619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9DFB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3421B4-73D1-4D32-8A15-575BD71569A4}">
      <dsp:nvSpPr>
        <dsp:cNvPr id="0" name=""/>
        <dsp:cNvSpPr/>
      </dsp:nvSpPr>
      <dsp:spPr>
        <a:xfrm>
          <a:off x="2877366" y="1526149"/>
          <a:ext cx="2350604" cy="900679"/>
        </a:xfrm>
        <a:prstGeom prst="roundRect">
          <a:avLst>
            <a:gd name="adj" fmla="val 166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Calibri" panose="020F0502020204030204" pitchFamily="34" charset="0"/>
              <a:cs typeface="Calibri" panose="020F0502020204030204" pitchFamily="34" charset="0"/>
            </a:rPr>
            <a:t>VALUTAZIONE E CONCESSIONE DELLE DOMANDE DI AGEVOLAZIONE</a:t>
          </a:r>
        </a:p>
      </dsp:txBody>
      <dsp:txXfrm>
        <a:off x="2921341" y="1570124"/>
        <a:ext cx="2262654" cy="812729"/>
      </dsp:txXfrm>
    </dsp:sp>
    <dsp:sp modelId="{149943CE-7F42-420E-B870-E3EB96C21D6D}">
      <dsp:nvSpPr>
        <dsp:cNvPr id="0" name=""/>
        <dsp:cNvSpPr/>
      </dsp:nvSpPr>
      <dsp:spPr>
        <a:xfrm>
          <a:off x="5408896" y="1626396"/>
          <a:ext cx="1709605" cy="1329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DFB1FB-3ADB-411B-B8BF-91902DB5D668}">
      <dsp:nvSpPr>
        <dsp:cNvPr id="0" name=""/>
        <dsp:cNvSpPr/>
      </dsp:nvSpPr>
      <dsp:spPr>
        <a:xfrm>
          <a:off x="4394437" y="3112157"/>
          <a:ext cx="2350604" cy="900679"/>
        </a:xfrm>
        <a:prstGeom prst="roundRect">
          <a:avLst>
            <a:gd name="adj" fmla="val 166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latin typeface="Calibri" panose="020F0502020204030204" pitchFamily="34" charset="0"/>
              <a:cs typeface="Calibri" panose="020F0502020204030204" pitchFamily="34" charset="0"/>
            </a:rPr>
            <a:t>EROGAZIONE AGEVOLAZIONI</a:t>
          </a:r>
        </a:p>
      </dsp:txBody>
      <dsp:txXfrm>
        <a:off x="4438412" y="3156132"/>
        <a:ext cx="2262654" cy="8127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19519" cy="495507"/>
          </a:xfrm>
          <a:prstGeom prst="rect">
            <a:avLst/>
          </a:prstGeom>
        </p:spPr>
        <p:txBody>
          <a:bodyPr vert="horz" lIns="89777" tIns="44887" rIns="89777" bIns="4488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16273" y="3"/>
            <a:ext cx="2919519" cy="495507"/>
          </a:xfrm>
          <a:prstGeom prst="rect">
            <a:avLst/>
          </a:prstGeom>
        </p:spPr>
        <p:txBody>
          <a:bodyPr vert="horz" lIns="89777" tIns="44887" rIns="89777" bIns="44887" rtlCol="0"/>
          <a:lstStyle>
            <a:lvl1pPr algn="r">
              <a:defRPr sz="1200"/>
            </a:lvl1pPr>
          </a:lstStyle>
          <a:p>
            <a:fld id="{C0909A38-034C-4F7D-A531-FF3DAFF8CB80}" type="datetimeFigureOut">
              <a:rPr lang="it-IT" smtClean="0"/>
              <a:pPr/>
              <a:t>14/01/19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2" y="9380336"/>
            <a:ext cx="2919519" cy="495506"/>
          </a:xfrm>
          <a:prstGeom prst="rect">
            <a:avLst/>
          </a:prstGeom>
        </p:spPr>
        <p:txBody>
          <a:bodyPr vert="horz" lIns="89777" tIns="44887" rIns="89777" bIns="4488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16273" y="9380336"/>
            <a:ext cx="2919519" cy="495506"/>
          </a:xfrm>
          <a:prstGeom prst="rect">
            <a:avLst/>
          </a:prstGeom>
        </p:spPr>
        <p:txBody>
          <a:bodyPr vert="horz" lIns="89777" tIns="44887" rIns="89777" bIns="44887" rtlCol="0" anchor="b"/>
          <a:lstStyle>
            <a:lvl1pPr algn="r">
              <a:defRPr sz="1200"/>
            </a:lvl1pPr>
          </a:lstStyle>
          <a:p>
            <a:fld id="{60B295E1-EC6B-434A-809A-E5CBFCEEFAE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309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19519" cy="495507"/>
          </a:xfrm>
          <a:prstGeom prst="rect">
            <a:avLst/>
          </a:prstGeom>
        </p:spPr>
        <p:txBody>
          <a:bodyPr vert="horz" lIns="89777" tIns="44887" rIns="89777" bIns="4488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16273" y="3"/>
            <a:ext cx="2919519" cy="495507"/>
          </a:xfrm>
          <a:prstGeom prst="rect">
            <a:avLst/>
          </a:prstGeom>
        </p:spPr>
        <p:txBody>
          <a:bodyPr vert="horz" lIns="89777" tIns="44887" rIns="89777" bIns="44887" rtlCol="0"/>
          <a:lstStyle>
            <a:lvl1pPr algn="r">
              <a:defRPr sz="1200"/>
            </a:lvl1pPr>
          </a:lstStyle>
          <a:p>
            <a:fld id="{60A5DD3D-48C9-4978-BE7F-86C4D542A6D1}" type="datetimeFigureOut">
              <a:rPr lang="it-IT" smtClean="0"/>
              <a:pPr/>
              <a:t>14/01/19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777" tIns="44887" rIns="89777" bIns="4488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3736" y="4752749"/>
            <a:ext cx="5389880" cy="3888610"/>
          </a:xfrm>
          <a:prstGeom prst="rect">
            <a:avLst/>
          </a:prstGeom>
        </p:spPr>
        <p:txBody>
          <a:bodyPr vert="horz" lIns="89777" tIns="44887" rIns="89777" bIns="44887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9380336"/>
            <a:ext cx="2919519" cy="495506"/>
          </a:xfrm>
          <a:prstGeom prst="rect">
            <a:avLst/>
          </a:prstGeom>
        </p:spPr>
        <p:txBody>
          <a:bodyPr vert="horz" lIns="89777" tIns="44887" rIns="89777" bIns="4488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16273" y="9380336"/>
            <a:ext cx="2919519" cy="495506"/>
          </a:xfrm>
          <a:prstGeom prst="rect">
            <a:avLst/>
          </a:prstGeom>
        </p:spPr>
        <p:txBody>
          <a:bodyPr vert="horz" lIns="89777" tIns="44887" rIns="89777" bIns="44887" rtlCol="0" anchor="b"/>
          <a:lstStyle>
            <a:lvl1pPr algn="r">
              <a:defRPr sz="1200"/>
            </a:lvl1pPr>
          </a:lstStyle>
          <a:p>
            <a:fld id="{41BED247-277A-4751-A374-5D34B85F185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35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8476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143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altLang="it-IT"/>
          </a:p>
        </p:txBody>
      </p:sp>
      <p:sp>
        <p:nvSpPr>
          <p:cNvPr id="66564" name="Segnaposto numero diapositiva 3"/>
          <p:cNvSpPr txBox="1">
            <a:spLocks noGrp="1"/>
          </p:cNvSpPr>
          <p:nvPr/>
        </p:nvSpPr>
        <p:spPr bwMode="auto">
          <a:xfrm>
            <a:off x="3886453" y="9480423"/>
            <a:ext cx="2969424" cy="49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7" tIns="46039" rIns="92077" bIns="46039"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/>
            <a:fld id="{995268FE-1835-4F23-ABB4-D945FEC9D684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/>
              <a:t>13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193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altLang="it-IT"/>
          </a:p>
        </p:txBody>
      </p:sp>
      <p:sp>
        <p:nvSpPr>
          <p:cNvPr id="66564" name="Segnaposto numero diapositiva 3"/>
          <p:cNvSpPr txBox="1">
            <a:spLocks noGrp="1"/>
          </p:cNvSpPr>
          <p:nvPr/>
        </p:nvSpPr>
        <p:spPr bwMode="auto">
          <a:xfrm>
            <a:off x="3886453" y="9480423"/>
            <a:ext cx="2969424" cy="49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7" tIns="46039" rIns="92077" bIns="46039"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/>
            <a:fld id="{995268FE-1835-4F23-ABB4-D945FEC9D684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/>
              <a:t>14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790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3272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2061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351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7627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ED247-277A-4751-A374-5D34B85F1855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174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367138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7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491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168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210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78094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16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8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92788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10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61177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55312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38622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106131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46872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1588"/>
            <a:ext cx="91440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42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703" r:id="rId7"/>
    <p:sldLayoutId id="2147483705" r:id="rId8"/>
    <p:sldLayoutId id="2147483704" r:id="rId9"/>
    <p:sldLayoutId id="2147483682" r:id="rId10"/>
    <p:sldLayoutId id="2147483687" r:id="rId11"/>
    <p:sldLayoutId id="2147483700" r:id="rId12"/>
    <p:sldLayoutId id="2147483701" r:id="rId1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Relationship Id="rId5" Type="http://schemas.openxmlformats.org/officeDocument/2006/relationships/image" Target="cid:image002.png@01D3B245.7771A360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se.gov.i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ttangolo 2"/>
          <p:cNvSpPr>
            <a:spLocks noChangeArrowheads="1"/>
          </p:cNvSpPr>
          <p:nvPr/>
        </p:nvSpPr>
        <p:spPr bwMode="auto">
          <a:xfrm>
            <a:off x="0" y="2609973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defRPr/>
            </a:pPr>
            <a:r>
              <a:rPr lang="it-IT" altLang="it-IT" sz="3600" b="1" dirty="0">
                <a:solidFill>
                  <a:srgbClr val="44546A">
                    <a:lumMod val="75000"/>
                  </a:srgbClr>
                </a:solidFill>
                <a:latin typeface="Futura Std Medium" panose="020B0702020204020203" pitchFamily="34" charset="0"/>
              </a:rPr>
              <a:t> </a:t>
            </a:r>
          </a:p>
        </p:txBody>
      </p:sp>
      <p:sp>
        <p:nvSpPr>
          <p:cNvPr id="15" name="Rettangolo 2"/>
          <p:cNvSpPr>
            <a:spLocks noChangeArrowheads="1"/>
          </p:cNvSpPr>
          <p:nvPr/>
        </p:nvSpPr>
        <p:spPr bwMode="auto">
          <a:xfrm>
            <a:off x="1423497" y="1124303"/>
            <a:ext cx="6368143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defRPr/>
            </a:pPr>
            <a:r>
              <a:rPr lang="it-IT" altLang="it-IT" sz="2400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 </a:t>
            </a:r>
            <a:r>
              <a:rPr lang="it-IT" altLang="it-IT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intervento agevolativo a sostegno di investimenti innovativi – </a:t>
            </a:r>
          </a:p>
          <a:p>
            <a:pPr algn="ctr">
              <a:defRPr/>
            </a:pPr>
            <a:r>
              <a:rPr lang="it-IT" altLang="it-IT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"Fabbrica Intelligente" </a:t>
            </a:r>
            <a:br>
              <a:rPr lang="it-IT" altLang="it-IT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it-IT" altLang="it-IT" sz="2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it-IT" altLang="it-IT" sz="36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</a:t>
            </a:r>
          </a:p>
          <a:p>
            <a:pPr algn="ctr">
              <a:defRPr/>
            </a:pPr>
            <a:endParaRPr lang="es-ES" altLang="it-IT" sz="2000" b="1" dirty="0">
              <a:solidFill>
                <a:srgbClr val="00903B"/>
              </a:solidFill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es-ES" altLang="it-IT" sz="2000" b="1" dirty="0">
                <a:solidFill>
                  <a:srgbClr val="00903B"/>
                </a:solidFill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Decreto ministeriale 9 marzo 2018</a:t>
            </a:r>
          </a:p>
          <a:p>
            <a:pPr algn="ctr">
              <a:defRPr/>
            </a:pPr>
            <a:endParaRPr lang="it-IT" altLang="it-IT" sz="1400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-1" y="4865401"/>
            <a:ext cx="914399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sz="1600" b="1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Romeo Angelo Petti</a:t>
            </a: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sz="16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MiSE</a:t>
            </a:r>
            <a:r>
              <a:rPr lang="it-IT" altLang="it-IT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DGIAI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48" y="5719575"/>
            <a:ext cx="7306056" cy="918502"/>
          </a:xfrm>
          <a:prstGeom prst="rect">
            <a:avLst/>
          </a:prstGeom>
        </p:spPr>
      </p:pic>
      <p:pic>
        <p:nvPicPr>
          <p:cNvPr id="21" name="Immagine 20" descr="cohesion30"/>
          <p:cNvPicPr>
            <a:picLocks noChangeAspect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40" y="5737267"/>
            <a:ext cx="945454" cy="8831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9593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399044" y="300246"/>
            <a:ext cx="8744956" cy="981295"/>
          </a:xfrm>
        </p:spPr>
        <p:txBody>
          <a:bodyPr/>
          <a:lstStyle/>
          <a:p>
            <a:pPr algn="l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Macchinari Innovativi – ‘Fabbrica Intelligente’</a:t>
            </a:r>
            <a:b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Spese ammissibili e Linee di Intervento</a:t>
            </a:r>
          </a:p>
        </p:txBody>
      </p:sp>
      <p:graphicFrame>
        <p:nvGraphicFramePr>
          <p:cNvPr id="57" name="Tabella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177239"/>
              </p:ext>
            </p:extLst>
          </p:nvPr>
        </p:nvGraphicFramePr>
        <p:xfrm>
          <a:off x="549102" y="3072386"/>
          <a:ext cx="8173446" cy="3263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2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786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Linee di intervento Area tematica FABBRICA INTELLIGENTE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1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Sistemi per la produzione personalizzata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2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Tecnologie per un manifatturiero sostenibile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3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Sistemi per la valorizzazione delle persone nelle fabbriche 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4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Sistemi di produzione evolutivi e adattativi 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5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1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Processi produttivi innovativi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910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6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Soluzioni per la modellazione, la simulazione e il supporto alle previsioni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910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8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7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0" kern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Strategie e management per i sistemi produttivi di prossima generazione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8" name="Freccia a destra 57"/>
          <p:cNvSpPr/>
          <p:nvPr/>
        </p:nvSpPr>
        <p:spPr>
          <a:xfrm rot="5400000">
            <a:off x="6418740" y="2577809"/>
            <a:ext cx="535607" cy="453547"/>
          </a:xfrm>
          <a:prstGeom prst="rightArrow">
            <a:avLst/>
          </a:prstGeom>
          <a:solidFill>
            <a:srgbClr val="99DF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Rettangolo 58"/>
          <p:cNvSpPr/>
          <p:nvPr/>
        </p:nvSpPr>
        <p:spPr>
          <a:xfrm>
            <a:off x="5203370" y="1586245"/>
            <a:ext cx="35191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Rispondenti alle Linee di Intervento dell’area tematica ‘FABBRICA INTELLIGENTE’</a:t>
            </a:r>
            <a:endParaRPr lang="it-IT" sz="20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549101" y="1651477"/>
            <a:ext cx="465426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i="1" dirty="0">
                <a:latin typeface="Calibri" panose="020F0502020204030204" pitchFamily="34" charset="0"/>
                <a:cs typeface="Calibri" panose="020F0502020204030204" pitchFamily="34" charset="0"/>
              </a:rPr>
              <a:t>Macchinari e/o impianti e/o attrezzature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i="1" dirty="0">
                <a:latin typeface="Calibri" panose="020F0502020204030204" pitchFamily="34" charset="0"/>
                <a:cs typeface="Calibri" panose="020F0502020204030204" pitchFamily="34" charset="0"/>
              </a:rPr>
              <a:t>Programmi informatici e licenze correlati all’utilizzo dei beni materiali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Parentesi graffa chiusa 60"/>
          <p:cNvSpPr/>
          <p:nvPr/>
        </p:nvSpPr>
        <p:spPr>
          <a:xfrm flipV="1">
            <a:off x="4995322" y="1651477"/>
            <a:ext cx="275721" cy="1200329"/>
          </a:xfrm>
          <a:prstGeom prst="rightBrace">
            <a:avLst>
              <a:gd name="adj1" fmla="val 8333"/>
              <a:gd name="adj2" fmla="val 45243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338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221818" y="235574"/>
            <a:ext cx="8640828" cy="981295"/>
          </a:xfrm>
        </p:spPr>
        <p:txBody>
          <a:bodyPr/>
          <a:lstStyle/>
          <a:p>
            <a:pPr algn="l"/>
            <a:r>
              <a:rPr lang="it-IT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FOCUS : Tecnologie di riferimento delle Linee di intervento – ‘</a:t>
            </a:r>
            <a:r>
              <a:rPr lang="it-IT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Roadmap</a:t>
            </a:r>
            <a:r>
              <a:rPr lang="it-IT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 per la ricerca e l’innovazione’ 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57582"/>
              </p:ext>
            </p:extLst>
          </p:nvPr>
        </p:nvGraphicFramePr>
        <p:xfrm>
          <a:off x="310896" y="1214538"/>
          <a:ext cx="8476488" cy="4610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58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158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Linea di intervento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Tecnologie di riferimento</a:t>
                      </a: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3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1 - Sistemi per la produzione personalizzata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Sistemi e modelli industriali per la produzione efficiente di prodotti personalizzati ad alto valore aggiunto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509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2 - Tecnologie per un manifatturiero sostenibile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Sistemi in grado di rendere più efficienti i processi produttivi sostenibili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2937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3 - Sistemi per la valorizzazione delle persone nelle fabbriche 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Implementazione di nuove tecnologie che permettano alle persone e alle macchine di cooperare sinergicamente, condividendo attività in modo efficiente e sicuro. 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2937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4 - Sistemi di produzione evolutivi e adattativi 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Sistemi produttivi ad alta efficienza che consentano di minimizzare i costi di produzione, migliorare la produttività e la qualità del prodotto, in particolare nei settori con alti volumi e ridotta marginalità. 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0495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5 - Processi produttivi innovativi 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Adozione di tecnologie che garantiscano la possibilità di realizzare, a costi contenuti, una gamma crescente di lavorazioni per la realizzazione di geometrie sempre più complesse e su nuovi materiali.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316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6 - Soluzioni per la modellazione, la simulazione e il supporto alle previsioni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Adozione di sistemi produttivi in grado di evolvere nel tempo e di adattarsi dinamicamente alle mutevoli condizioni di contesto. 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2937">
                <a:tc>
                  <a:txBody>
                    <a:bodyPr/>
                    <a:lstStyle/>
                    <a:p>
                      <a:pPr marL="0" algn="l" defTabSz="914400" rtl="0" eaLnBrk="1" fontAlgn="ctr" latinLnBrk="0" hangingPunct="1">
                        <a:spcAft>
                          <a:spcPts val="1200"/>
                        </a:spcAft>
                      </a:pPr>
                      <a:r>
                        <a:rPr lang="it-IT" sz="14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LI 7 - Strategie e management per i sistemi produttivi di prossima generazione</a:t>
                      </a:r>
                    </a:p>
                  </a:txBody>
                  <a:tcPr marL="9525" marR="9525" marT="9525" marB="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0" hangingPunct="1"/>
                      <a:r>
                        <a:rPr lang="it-IT" sz="1400" i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Implementazione di strategie di produzione e di gestione di reti industriali complesse e filiere che incrementino la competitività delle imprese manifatturiere.</a:t>
                      </a:r>
                    </a:p>
                  </a:txBody>
                  <a:tcPr marL="36000" marR="36000" marT="36000" marB="36000"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022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399044" y="284480"/>
            <a:ext cx="8744956" cy="981295"/>
          </a:xfrm>
        </p:spPr>
        <p:txBody>
          <a:bodyPr/>
          <a:lstStyle/>
          <a:p>
            <a:pPr algn="l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</a:t>
            </a:r>
            <a:b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Spese non ammissibili</a:t>
            </a:r>
          </a:p>
        </p:txBody>
      </p:sp>
      <p:sp>
        <p:nvSpPr>
          <p:cNvPr id="60" name="Rettangolo 59"/>
          <p:cNvSpPr/>
          <p:nvPr/>
        </p:nvSpPr>
        <p:spPr>
          <a:xfrm>
            <a:off x="584998" y="1258285"/>
            <a:ext cx="770861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it-IT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Non sono ammesse le spese: </a:t>
            </a:r>
          </a:p>
          <a:p>
            <a:pPr algn="just"/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sostenute attraverso il sistema della locazione finanziaria;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connesse a commesse interne;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relative a macchinari, impianti e attrezzature usati;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per l’acquisto o la locazione di terreni e fabbricati;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di funzionamento, ivi incluse quelle per scorte di materie prime, semilavorati, prodotti finiti e materiali di consumo di qualsiasi genere;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per consulenze e prestazioni d’opera professionale, incluse le spese notarili;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relative alla formazione del personale impiegato dall’impresa, anche laddove strettamente riferita alle immobilizzazioni previste dal programma;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imputabili a imposte e tasse;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inerenti a beni la cui installazione non è prevista presso l’unità produttiva interessata dal programma;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correlate all’acquisto di mezzi targati;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ascrivibili a titoli di spesa il cui importo sia inferiore a 500,00 euro al netto di IVA. </a:t>
            </a:r>
          </a:p>
        </p:txBody>
      </p:sp>
    </p:spTree>
    <p:extLst>
      <p:ext uri="{BB962C8B-B14F-4D97-AF65-F5344CB8AC3E}">
        <p14:creationId xmlns:p14="http://schemas.microsoft.com/office/powerpoint/2010/main" val="326373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5"/>
          <p:cNvSpPr txBox="1">
            <a:spLocks/>
          </p:cNvSpPr>
          <p:nvPr/>
        </p:nvSpPr>
        <p:spPr>
          <a:xfrm>
            <a:off x="411349" y="278648"/>
            <a:ext cx="8484204" cy="745495"/>
          </a:xfrm>
          <a:prstGeom prst="rect">
            <a:avLst/>
          </a:prstGeom>
        </p:spPr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defRPr>
            </a:lvl1pPr>
            <a:lvl2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2pPr>
            <a:lvl3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3pPr>
            <a:lvl4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4pPr>
            <a:lvl5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5pPr>
            <a:lvl6pPr marL="4572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6pPr>
            <a:lvl7pPr marL="9144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7pPr>
            <a:lvl8pPr marL="13716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8pPr>
            <a:lvl9pPr marL="18288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9pPr>
          </a:lstStyle>
          <a:p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</a:t>
            </a:r>
          </a:p>
          <a:p>
            <a:r>
              <a:rPr lang="it-IT" sz="2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Dotazione finanziaria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907793" y="5133170"/>
            <a:ext cx="38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!!!</a:t>
            </a: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 flipH="1">
            <a:off x="768597" y="4695362"/>
            <a:ext cx="3095825" cy="375401"/>
          </a:xfrm>
          <a:custGeom>
            <a:avLst/>
            <a:gdLst>
              <a:gd name="T0" fmla="*/ 190 w 1385"/>
              <a:gd name="T1" fmla="*/ 0 h 511"/>
              <a:gd name="T2" fmla="*/ 0 w 1385"/>
              <a:gd name="T3" fmla="*/ 270 h 511"/>
              <a:gd name="T4" fmla="*/ 216 w 1385"/>
              <a:gd name="T5" fmla="*/ 511 h 511"/>
              <a:gd name="T6" fmla="*/ 1385 w 1385"/>
              <a:gd name="T7" fmla="*/ 511 h 511"/>
              <a:gd name="T8" fmla="*/ 1383 w 1385"/>
              <a:gd name="T9" fmla="*/ 0 h 511"/>
              <a:gd name="T10" fmla="*/ 190 w 1385"/>
              <a:gd name="T11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5" h="511">
                <a:moveTo>
                  <a:pt x="190" y="0"/>
                </a:moveTo>
                <a:lnTo>
                  <a:pt x="0" y="270"/>
                </a:lnTo>
                <a:lnTo>
                  <a:pt x="216" y="511"/>
                </a:lnTo>
                <a:lnTo>
                  <a:pt x="1385" y="511"/>
                </a:lnTo>
                <a:lnTo>
                  <a:pt x="1383" y="0"/>
                </a:lnTo>
                <a:lnTo>
                  <a:pt x="19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 flipH="1">
            <a:off x="744575" y="3674241"/>
            <a:ext cx="3095825" cy="375401"/>
          </a:xfrm>
          <a:custGeom>
            <a:avLst/>
            <a:gdLst>
              <a:gd name="T0" fmla="*/ 190 w 1385"/>
              <a:gd name="T1" fmla="*/ 0 h 511"/>
              <a:gd name="T2" fmla="*/ 0 w 1385"/>
              <a:gd name="T3" fmla="*/ 270 h 511"/>
              <a:gd name="T4" fmla="*/ 216 w 1385"/>
              <a:gd name="T5" fmla="*/ 511 h 511"/>
              <a:gd name="T6" fmla="*/ 1385 w 1385"/>
              <a:gd name="T7" fmla="*/ 511 h 511"/>
              <a:gd name="T8" fmla="*/ 1383 w 1385"/>
              <a:gd name="T9" fmla="*/ 0 h 511"/>
              <a:gd name="T10" fmla="*/ 190 w 1385"/>
              <a:gd name="T11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5" h="511">
                <a:moveTo>
                  <a:pt x="190" y="0"/>
                </a:moveTo>
                <a:lnTo>
                  <a:pt x="0" y="270"/>
                </a:lnTo>
                <a:lnTo>
                  <a:pt x="216" y="511"/>
                </a:lnTo>
                <a:lnTo>
                  <a:pt x="1385" y="511"/>
                </a:lnTo>
                <a:lnTo>
                  <a:pt x="1383" y="0"/>
                </a:lnTo>
                <a:lnTo>
                  <a:pt x="19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 flipH="1">
            <a:off x="483988" y="3644776"/>
            <a:ext cx="272585" cy="443776"/>
          </a:xfrm>
          <a:custGeom>
            <a:avLst/>
            <a:gdLst>
              <a:gd name="T0" fmla="*/ 847 w 847"/>
              <a:gd name="T1" fmla="*/ 0 h 645"/>
              <a:gd name="T2" fmla="*/ 847 w 847"/>
              <a:gd name="T3" fmla="*/ 645 h 645"/>
              <a:gd name="T4" fmla="*/ 2 w 847"/>
              <a:gd name="T5" fmla="*/ 555 h 645"/>
              <a:gd name="T6" fmla="*/ 0 w 847"/>
              <a:gd name="T7" fmla="*/ 38 h 645"/>
              <a:gd name="T8" fmla="*/ 847 w 847"/>
              <a:gd name="T9" fmla="*/ 0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645">
                <a:moveTo>
                  <a:pt x="847" y="0"/>
                </a:moveTo>
                <a:lnTo>
                  <a:pt x="847" y="645"/>
                </a:lnTo>
                <a:lnTo>
                  <a:pt x="2" y="555"/>
                </a:lnTo>
                <a:lnTo>
                  <a:pt x="0" y="38"/>
                </a:lnTo>
                <a:lnTo>
                  <a:pt x="847" y="0"/>
                </a:lnTo>
                <a:close/>
              </a:path>
            </a:pathLst>
          </a:custGeom>
          <a:solidFill>
            <a:srgbClr val="8E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4" name="CasellaDiTesto 13"/>
          <p:cNvSpPr txBox="1"/>
          <p:nvPr/>
        </p:nvSpPr>
        <p:spPr>
          <a:xfrm>
            <a:off x="758386" y="3690496"/>
            <a:ext cx="3658166" cy="36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fontAlgn="base">
              <a:spcBef>
                <a:spcPct val="20000"/>
              </a:spcBef>
              <a:spcAft>
                <a:spcPct val="0"/>
              </a:spcAft>
              <a:defRPr sz="1600" kern="0">
                <a:solidFill>
                  <a:srgbClr val="818A8F"/>
                </a:solidFill>
              </a:defRPr>
            </a:lvl1pPr>
          </a:lstStyle>
          <a:p>
            <a:pPr algn="l"/>
            <a:r>
              <a:rPr lang="es-E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 IC Asse 3 – Competitività PMI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735945" y="4721383"/>
            <a:ext cx="2972466" cy="36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fontAlgn="base">
              <a:spcBef>
                <a:spcPct val="20000"/>
              </a:spcBef>
              <a:spcAft>
                <a:spcPct val="0"/>
              </a:spcAft>
              <a:defRPr sz="1600" kern="0">
                <a:solidFill>
                  <a:srgbClr val="818A8F"/>
                </a:solidFill>
              </a:defRPr>
            </a:lvl1pPr>
          </a:lstStyle>
          <a:p>
            <a:pPr algn="l"/>
            <a:r>
              <a:rPr lang="es-E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 IC </a:t>
            </a:r>
            <a:r>
              <a:rPr lang="it-IT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 4 – Efficienza energetica</a:t>
            </a:r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 flipH="1">
            <a:off x="496016" y="4675426"/>
            <a:ext cx="272585" cy="468000"/>
          </a:xfrm>
          <a:custGeom>
            <a:avLst/>
            <a:gdLst>
              <a:gd name="T0" fmla="*/ 847 w 847"/>
              <a:gd name="T1" fmla="*/ 0 h 645"/>
              <a:gd name="T2" fmla="*/ 847 w 847"/>
              <a:gd name="T3" fmla="*/ 645 h 645"/>
              <a:gd name="T4" fmla="*/ 2 w 847"/>
              <a:gd name="T5" fmla="*/ 555 h 645"/>
              <a:gd name="T6" fmla="*/ 0 w 847"/>
              <a:gd name="T7" fmla="*/ 38 h 645"/>
              <a:gd name="T8" fmla="*/ 847 w 847"/>
              <a:gd name="T9" fmla="*/ 0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645">
                <a:moveTo>
                  <a:pt x="847" y="0"/>
                </a:moveTo>
                <a:lnTo>
                  <a:pt x="847" y="645"/>
                </a:lnTo>
                <a:lnTo>
                  <a:pt x="2" y="555"/>
                </a:lnTo>
                <a:lnTo>
                  <a:pt x="0" y="38"/>
                </a:lnTo>
                <a:lnTo>
                  <a:pt x="847" y="0"/>
                </a:lnTo>
                <a:close/>
              </a:path>
            </a:pathLst>
          </a:custGeom>
          <a:solidFill>
            <a:srgbClr val="00903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 flipH="1">
            <a:off x="723913" y="2599563"/>
            <a:ext cx="3095825" cy="479563"/>
          </a:xfrm>
          <a:custGeom>
            <a:avLst/>
            <a:gdLst>
              <a:gd name="T0" fmla="*/ 190 w 1385"/>
              <a:gd name="T1" fmla="*/ 0 h 511"/>
              <a:gd name="T2" fmla="*/ 0 w 1385"/>
              <a:gd name="T3" fmla="*/ 270 h 511"/>
              <a:gd name="T4" fmla="*/ 216 w 1385"/>
              <a:gd name="T5" fmla="*/ 511 h 511"/>
              <a:gd name="T6" fmla="*/ 1385 w 1385"/>
              <a:gd name="T7" fmla="*/ 511 h 511"/>
              <a:gd name="T8" fmla="*/ 1383 w 1385"/>
              <a:gd name="T9" fmla="*/ 0 h 511"/>
              <a:gd name="T10" fmla="*/ 190 w 1385"/>
              <a:gd name="T11" fmla="*/ 0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5" h="511">
                <a:moveTo>
                  <a:pt x="190" y="0"/>
                </a:moveTo>
                <a:lnTo>
                  <a:pt x="0" y="270"/>
                </a:lnTo>
                <a:lnTo>
                  <a:pt x="216" y="511"/>
                </a:lnTo>
                <a:lnTo>
                  <a:pt x="1385" y="511"/>
                </a:lnTo>
                <a:lnTo>
                  <a:pt x="1383" y="0"/>
                </a:lnTo>
                <a:lnTo>
                  <a:pt x="19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 flipH="1">
            <a:off x="475357" y="2555401"/>
            <a:ext cx="260588" cy="599746"/>
          </a:xfrm>
          <a:custGeom>
            <a:avLst/>
            <a:gdLst>
              <a:gd name="T0" fmla="*/ 847 w 847"/>
              <a:gd name="T1" fmla="*/ 0 h 645"/>
              <a:gd name="T2" fmla="*/ 847 w 847"/>
              <a:gd name="T3" fmla="*/ 645 h 645"/>
              <a:gd name="T4" fmla="*/ 2 w 847"/>
              <a:gd name="T5" fmla="*/ 555 h 645"/>
              <a:gd name="T6" fmla="*/ 0 w 847"/>
              <a:gd name="T7" fmla="*/ 38 h 645"/>
              <a:gd name="T8" fmla="*/ 847 w 847"/>
              <a:gd name="T9" fmla="*/ 0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7" h="645">
                <a:moveTo>
                  <a:pt x="847" y="0"/>
                </a:moveTo>
                <a:lnTo>
                  <a:pt x="847" y="645"/>
                </a:lnTo>
                <a:lnTo>
                  <a:pt x="2" y="555"/>
                </a:lnTo>
                <a:lnTo>
                  <a:pt x="0" y="38"/>
                </a:lnTo>
                <a:lnTo>
                  <a:pt x="84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9" name="CasellaDiTesto 18"/>
          <p:cNvSpPr txBox="1"/>
          <p:nvPr/>
        </p:nvSpPr>
        <p:spPr>
          <a:xfrm>
            <a:off x="737727" y="2605317"/>
            <a:ext cx="2850949" cy="365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fontAlgn="base">
              <a:spcBef>
                <a:spcPct val="20000"/>
              </a:spcBef>
              <a:spcAft>
                <a:spcPct val="0"/>
              </a:spcAft>
              <a:defRPr sz="1600" kern="0">
                <a:solidFill>
                  <a:srgbClr val="818A8F"/>
                </a:solidFill>
              </a:defRPr>
            </a:lvl1pPr>
          </a:lstStyle>
          <a:p>
            <a:pPr algn="l"/>
            <a:r>
              <a:rPr lang="es-E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POC - Programma complementare di azione e coesione</a:t>
            </a:r>
          </a:p>
        </p:txBody>
      </p:sp>
      <p:sp>
        <p:nvSpPr>
          <p:cNvPr id="6" name="Rettangolo 5"/>
          <p:cNvSpPr/>
          <p:nvPr/>
        </p:nvSpPr>
        <p:spPr>
          <a:xfrm>
            <a:off x="910551" y="5150490"/>
            <a:ext cx="4782678" cy="1200329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>
            <a:spAutoFit/>
          </a:bodyPr>
          <a:lstStyle/>
          <a:p>
            <a:endParaRPr lang="it-IT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it-IT" sz="14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Riservata ai programmi di investimento innovativi diretti al cambiamento fondamentale di un’unità produttiva esistente riconducibili alla linea di intervento LI 2 ‘Tecnologie per un manifatturiero sostenibile</a:t>
            </a:r>
            <a:r>
              <a:rPr lang="it-IT" sz="12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 </a:t>
            </a:r>
          </a:p>
        </p:txBody>
      </p:sp>
      <p:sp>
        <p:nvSpPr>
          <p:cNvPr id="4" name="Rettangolo arrotondato 3"/>
          <p:cNvSpPr/>
          <p:nvPr/>
        </p:nvSpPr>
        <p:spPr>
          <a:xfrm>
            <a:off x="4593711" y="4617979"/>
            <a:ext cx="3934868" cy="525447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Azione 4.2.1 -  Euro 53.094.000,00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4593711" y="3596785"/>
            <a:ext cx="3934868" cy="52560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Azione 3.1.1 - Euro 169.194.666,67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4593711" y="2543369"/>
            <a:ext cx="3934868" cy="525600"/>
          </a:xfrm>
          <a:prstGeom prst="roundRect">
            <a:avLst/>
          </a:prstGeom>
          <a:solidFill>
            <a:srgbClr val="A6A6A6"/>
          </a:solidFill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b="1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 119.205.333,33</a:t>
            </a:r>
          </a:p>
        </p:txBody>
      </p:sp>
      <p:sp>
        <p:nvSpPr>
          <p:cNvPr id="5" name="Rettangolo 4"/>
          <p:cNvSpPr/>
          <p:nvPr/>
        </p:nvSpPr>
        <p:spPr>
          <a:xfrm>
            <a:off x="2422145" y="1593311"/>
            <a:ext cx="3063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b="1" i="1" dirty="0">
                <a:solidFill>
                  <a:srgbClr val="ED7D3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TOTALE € 341.494.000</a:t>
            </a:r>
          </a:p>
        </p:txBody>
      </p:sp>
    </p:spTree>
    <p:extLst>
      <p:ext uri="{BB962C8B-B14F-4D97-AF65-F5344CB8AC3E}">
        <p14:creationId xmlns:p14="http://schemas.microsoft.com/office/powerpoint/2010/main" val="325635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/>
      <p:bldP spid="15" grpId="0"/>
      <p:bldP spid="16" grpId="0" animBg="1"/>
      <p:bldP spid="18" grpId="0" animBg="1"/>
      <p:bldP spid="19" grpId="0"/>
      <p:bldP spid="6" grpId="0"/>
      <p:bldP spid="4" grpId="0" animBg="1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5"/>
          <p:cNvSpPr txBox="1">
            <a:spLocks/>
          </p:cNvSpPr>
          <p:nvPr/>
        </p:nvSpPr>
        <p:spPr>
          <a:xfrm>
            <a:off x="430612" y="288929"/>
            <a:ext cx="8484204" cy="1028889"/>
          </a:xfrm>
          <a:prstGeom prst="rect">
            <a:avLst/>
          </a:prstGeom>
        </p:spPr>
        <p:txBody>
          <a:bodyPr/>
          <a:lstStyle>
            <a:lvl1pPr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defRPr>
            </a:lvl1pPr>
            <a:lvl2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2pPr>
            <a:lvl3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3pPr>
            <a:lvl4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4pPr>
            <a:lvl5pPr algn="ctr" defTabSz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5pPr>
            <a:lvl6pPr marL="4572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6pPr>
            <a:lvl7pPr marL="9144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7pPr>
            <a:lvl8pPr marL="13716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8pPr>
            <a:lvl9pPr marL="1828800" algn="ctr" defTabSz="457200" fontAlgn="base">
              <a:spcBef>
                <a:spcPct val="0"/>
              </a:spcBef>
              <a:spcAft>
                <a:spcPct val="0"/>
              </a:spcAft>
              <a:defRPr sz="4400">
                <a:latin typeface="Calibri" panose="020F0502020204030204" pitchFamily="34" charset="0"/>
              </a:defRPr>
            </a:lvl9pPr>
          </a:lstStyle>
          <a:p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Macchinari Innovativi – ‘Fabbrica Intelligente’</a:t>
            </a:r>
          </a:p>
          <a:p>
            <a:r>
              <a:rPr lang="it-IT" sz="2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Procedura</a:t>
            </a:r>
            <a:r>
              <a:rPr lang="it-IT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3063861484"/>
              </p:ext>
            </p:extLst>
          </p:nvPr>
        </p:nvGraphicFramePr>
        <p:xfrm>
          <a:off x="-714955" y="1471001"/>
          <a:ext cx="8467189" cy="4563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ttangolo 5"/>
          <p:cNvSpPr/>
          <p:nvPr/>
        </p:nvSpPr>
        <p:spPr>
          <a:xfrm>
            <a:off x="5246020" y="1863396"/>
            <a:ext cx="3844287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i="1" u="sng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it-IT" b="1" i="1" u="sng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</a:t>
            </a:r>
            <a:endParaRPr lang="it-IT" b="1" i="1" u="sng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lphaLcParenR"/>
            </a:pPr>
            <a:r>
              <a:rPr lang="it-IT" sz="14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Valutazione della capacità di restituzione F.A.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it-IT" sz="14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Verifica possesso requisiti soggettivi e coerenza del piano di investimento con le disposizioni attuative</a:t>
            </a:r>
          </a:p>
          <a:p>
            <a:pPr marL="342900" indent="-342900" algn="just">
              <a:buFont typeface="+mj-lt"/>
              <a:buAutoNum type="alphaLcParenR"/>
            </a:pPr>
            <a:r>
              <a:rPr lang="it-IT" sz="14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Verifica superamento soglie previste in relazione ai seguenti criteri di valutazione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Caratteristiche dell’impresa proponente¹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Qualità della proposta²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Parentesi graffa chiusa 7"/>
          <p:cNvSpPr/>
          <p:nvPr/>
        </p:nvSpPr>
        <p:spPr>
          <a:xfrm flipH="1" flipV="1">
            <a:off x="4946904" y="1840332"/>
            <a:ext cx="137160" cy="2485276"/>
          </a:xfrm>
          <a:prstGeom prst="rightBrace">
            <a:avLst>
              <a:gd name="adj1" fmla="val 8333"/>
              <a:gd name="adj2" fmla="val 45243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293803" y="1286335"/>
            <a:ext cx="5492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Procedura valutativa con procedimento a sportello</a:t>
            </a:r>
          </a:p>
        </p:txBody>
      </p:sp>
      <p:sp>
        <p:nvSpPr>
          <p:cNvPr id="10" name="Parentesi graffa chiusa 9"/>
          <p:cNvSpPr/>
          <p:nvPr/>
        </p:nvSpPr>
        <p:spPr>
          <a:xfrm flipH="1" flipV="1">
            <a:off x="6263170" y="4381540"/>
            <a:ext cx="168667" cy="1169551"/>
          </a:xfrm>
          <a:prstGeom prst="rightBrace">
            <a:avLst>
              <a:gd name="adj1" fmla="val 8333"/>
              <a:gd name="adj2" fmla="val 45243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6431837" y="4420243"/>
            <a:ext cx="24829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Possibilità di ricorso al conto vincolato per erogazione anticipata rispetto al pagamento delle fatture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210313" y="5722419"/>
            <a:ext cx="893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¹ </a:t>
            </a:r>
            <a:r>
              <a:rPr lang="it-IT" sz="12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copertura finanziaria delle immobilizzazioni, copertura degli oneri finanziari, indipendenza finanziaria, incidenza della gestione caratteristica sul fatturato</a:t>
            </a:r>
            <a:r>
              <a:rPr lang="it-IT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it-IT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² </a:t>
            </a:r>
            <a:r>
              <a:rPr lang="it-IT" sz="12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qualità della proposta progettuale, fattibilità tecnica, sostenibilità economica dell’investimento</a:t>
            </a:r>
            <a:r>
              <a:rPr lang="it-IT" sz="1200" b="1" i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2479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3119" y="288095"/>
            <a:ext cx="8974026" cy="964161"/>
          </a:xfrm>
        </p:spPr>
        <p:txBody>
          <a:bodyPr/>
          <a:lstStyle/>
          <a:p>
            <a:pPr algn="l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Macchinari Innovativi – ‘Fabbrica Intelligente’</a:t>
            </a:r>
            <a:b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direttoriale - </a:t>
            </a:r>
            <a:r>
              <a:rPr lang="it-IT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Adottato ai sensi dell’art. 8, co. 2 del DM 9 marzo 2018</a:t>
            </a:r>
            <a:endParaRPr lang="it-IT" sz="1800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82" y="2104732"/>
            <a:ext cx="1906183" cy="1906183"/>
          </a:xfrm>
          <a:prstGeom prst="rect">
            <a:avLst/>
          </a:prstGeom>
        </p:spPr>
      </p:pic>
      <p:sp>
        <p:nvSpPr>
          <p:cNvPr id="14" name="Rettangolo arrotondato 13"/>
          <p:cNvSpPr/>
          <p:nvPr/>
        </p:nvSpPr>
        <p:spPr>
          <a:xfrm>
            <a:off x="3211432" y="1822422"/>
            <a:ext cx="5150791" cy="646330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endParaRPr lang="it-IT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211431" y="1822421"/>
            <a:ext cx="5150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Stabilisce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termini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e le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modalità di presentazione delle domande di agevolazioni </a:t>
            </a:r>
          </a:p>
        </p:txBody>
      </p:sp>
      <p:sp>
        <p:nvSpPr>
          <p:cNvPr id="2" name="Rettangolo 1"/>
          <p:cNvSpPr/>
          <p:nvPr/>
        </p:nvSpPr>
        <p:spPr>
          <a:xfrm>
            <a:off x="3211428" y="3606781"/>
            <a:ext cx="51507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Disciplina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modalità di presentazione delle richieste di erogazione</a:t>
            </a:r>
          </a:p>
          <a:p>
            <a:pPr algn="just">
              <a:spcAft>
                <a:spcPts val="1200"/>
              </a:spcAft>
            </a:pPr>
            <a:endParaRPr lang="it-IT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3211430" y="2700135"/>
            <a:ext cx="5150791" cy="646330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endParaRPr lang="it-IT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3211430" y="3574113"/>
            <a:ext cx="5150791" cy="646330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endParaRPr lang="it-IT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11429" y="2717764"/>
            <a:ext cx="5150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Fissa i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punteggi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, le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condizioni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e le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soglie minime di ammissibilità delle domande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1071418" y="5072919"/>
            <a:ext cx="7490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1" i="1" dirty="0">
                <a:solidFill>
                  <a:srgbClr val="7030A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 soggetti proponenti possono presentare, a valere su ciascuna delle dotazioni finanziarie previste dal DM 9 marzo 2018 (POC-PON IC Asse 3 ovvero PON IC Asse 4), un’unica domanda di agevolazione.</a:t>
            </a:r>
          </a:p>
        </p:txBody>
      </p:sp>
      <p:sp>
        <p:nvSpPr>
          <p:cNvPr id="26" name="Parentesi graffa chiusa 25"/>
          <p:cNvSpPr/>
          <p:nvPr/>
        </p:nvSpPr>
        <p:spPr>
          <a:xfrm flipH="1" flipV="1">
            <a:off x="2656112" y="1822421"/>
            <a:ext cx="275773" cy="2398022"/>
          </a:xfrm>
          <a:prstGeom prst="rightBrace">
            <a:avLst>
              <a:gd name="adj1" fmla="val 8333"/>
              <a:gd name="adj2" fmla="val 45243"/>
            </a:avLst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>
            <a:off x="413119" y="5190715"/>
            <a:ext cx="627767" cy="595403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000" b="-3000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15326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1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3118" y="288095"/>
            <a:ext cx="8974026" cy="964161"/>
          </a:xfrm>
        </p:spPr>
        <p:txBody>
          <a:bodyPr/>
          <a:lstStyle/>
          <a:p>
            <a:pPr algn="l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it-IT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direttoriale</a:t>
            </a:r>
            <a:br>
              <a:rPr lang="it-IT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Termini e le modalità di presentazione delle domande</a:t>
            </a:r>
            <a:endParaRPr lang="it-IT" sz="1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13118" y="1252256"/>
            <a:ext cx="8391333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Procedura informatica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accessibile nell’apposita sezione “Macchinari innovativi” del sito web del </a:t>
            </a:r>
            <a:r>
              <a:rPr lang="it-IT" i="1" dirty="0">
                <a:latin typeface="Calibri" panose="020F0502020204030204" pitchFamily="34" charset="0"/>
                <a:cs typeface="Calibri" panose="020F0502020204030204" pitchFamily="34" charset="0"/>
              </a:rPr>
              <a:t>Ministero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hlinkClick r:id="rId3"/>
              </a:rPr>
              <a:t>www.mise.gov.it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algn="just">
              <a:spcAft>
                <a:spcPts val="600"/>
              </a:spcAft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L’accesso è riservato al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rappresentante legale della PMI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, come risultante dal certificato camerale della medesima, o al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libero professionista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o ad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altro soggetto delegato.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Per presentare domanda di agevolazione è necessario essere in possesso dalla </a:t>
            </a: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Carta nazionale dei servizi,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disporre di una firma digitale e utilizzare la PEC aziendale.</a:t>
            </a:r>
          </a:p>
          <a:p>
            <a:pPr algn="just">
              <a:spcAft>
                <a:spcPts val="600"/>
              </a:spcAft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Le domande di agevolazione sono ammesse alla fase istruttoria sulla base dell’ordine cronologico giornaliero di presentazione.</a:t>
            </a:r>
          </a:p>
          <a:p>
            <a:pPr algn="just">
              <a:spcAft>
                <a:spcPts val="600"/>
              </a:spcAft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2819180" y="4540896"/>
            <a:ext cx="5407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endParaRPr lang="it-I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413118" y="4220596"/>
            <a:ext cx="7991856" cy="1599632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endParaRPr lang="it-IT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690344" y="4483378"/>
            <a:ext cx="2232807" cy="937617"/>
          </a:xfrm>
          <a:prstGeom prst="roundRect">
            <a:avLst/>
          </a:prstGeom>
          <a:solidFill>
            <a:srgbClr val="FFC000"/>
          </a:solidFill>
          <a:ln w="28575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kern="0" dirty="0">
                <a:solidFill>
                  <a:prstClr val="white"/>
                </a:solidFill>
                <a:latin typeface="Calibri"/>
              </a:rPr>
              <a:t>Verifica requisiti tecnici per accesso alla piattaforma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3342352" y="4483378"/>
            <a:ext cx="2232807" cy="937617"/>
          </a:xfrm>
          <a:prstGeom prst="roundRect">
            <a:avLst/>
          </a:prstGeom>
          <a:solidFill>
            <a:srgbClr val="FFC000"/>
          </a:solidFill>
          <a:ln w="28575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kern="0" dirty="0">
                <a:solidFill>
                  <a:prstClr val="white"/>
                </a:solidFill>
                <a:latin typeface="Calibri"/>
              </a:rPr>
              <a:t>Compilazione domanda e caricamento allegati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kern="0" dirty="0">
                <a:solidFill>
                  <a:prstClr val="white"/>
                </a:solidFill>
                <a:latin typeface="Calibri"/>
              </a:rPr>
              <a:t> 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5994360" y="4483378"/>
            <a:ext cx="2232807" cy="937617"/>
          </a:xfrm>
          <a:prstGeom prst="roundRect">
            <a:avLst/>
          </a:prstGeom>
          <a:solidFill>
            <a:srgbClr val="FFC000"/>
          </a:solidFill>
          <a:ln w="28575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kern="0" dirty="0">
                <a:solidFill>
                  <a:prstClr val="white"/>
                </a:solidFill>
                <a:latin typeface="Calibri"/>
              </a:rPr>
              <a:t>Apertura sportello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kern="0" dirty="0">
                <a:solidFill>
                  <a:prstClr val="white"/>
                </a:solidFill>
                <a:latin typeface="Calibri"/>
              </a:rPr>
              <a:t> </a:t>
            </a:r>
          </a:p>
        </p:txBody>
      </p:sp>
      <p:sp>
        <p:nvSpPr>
          <p:cNvPr id="35" name="Freccia a destra 34"/>
          <p:cNvSpPr/>
          <p:nvPr/>
        </p:nvSpPr>
        <p:spPr>
          <a:xfrm>
            <a:off x="246742" y="5485282"/>
            <a:ext cx="8557709" cy="536160"/>
          </a:xfrm>
          <a:prstGeom prst="rightArrow">
            <a:avLst/>
          </a:prstGeom>
          <a:solidFill>
            <a:srgbClr val="99DFB9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rgbClr val="7030A0"/>
                </a:solidFill>
              </a:rPr>
              <a:t>09/01/19</a:t>
            </a:r>
            <a:r>
              <a:rPr lang="it-IT"/>
              <a:t>                          </a:t>
            </a:r>
            <a:r>
              <a:rPr lang="it-IT">
                <a:solidFill>
                  <a:srgbClr val="7030A0"/>
                </a:solidFill>
              </a:rPr>
              <a:t>15/01/19</a:t>
            </a:r>
            <a:r>
              <a:rPr lang="it-IT"/>
              <a:t>                              </a:t>
            </a:r>
            <a:r>
              <a:rPr lang="it-IT" dirty="0">
                <a:solidFill>
                  <a:srgbClr val="7030A0"/>
                </a:solidFill>
              </a:rPr>
              <a:t>29/01/19</a:t>
            </a:r>
          </a:p>
        </p:txBody>
      </p:sp>
    </p:spTree>
    <p:extLst>
      <p:ext uri="{BB962C8B-B14F-4D97-AF65-F5344CB8AC3E}">
        <p14:creationId xmlns:p14="http://schemas.microsoft.com/office/powerpoint/2010/main" val="190643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3119" y="288095"/>
            <a:ext cx="8974026" cy="964161"/>
          </a:xfrm>
        </p:spPr>
        <p:txBody>
          <a:bodyPr/>
          <a:lstStyle/>
          <a:p>
            <a:pPr algn="l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Macchinari Innovativi </a:t>
            </a: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it-IT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direttoriale</a:t>
            </a:r>
            <a:b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Punteggi</a:t>
            </a:r>
            <a:r>
              <a:rPr lang="it-IT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condizioni e</a:t>
            </a:r>
            <a:r>
              <a:rPr lang="it-IT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soglie minime di ammissibilità delle domande</a:t>
            </a:r>
            <a:endParaRPr lang="it-IT" sz="1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13682" y="951949"/>
            <a:ext cx="131387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6041234"/>
            <a:ext cx="58494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100" b="1" i="1" baseline="300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kumimoji="0" lang="it-IT" altLang="it-IT" sz="11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 le imprese dotate del rating di legalità il punteggio complessivo è aumentato di 3 punti.</a:t>
            </a:r>
            <a:endParaRPr kumimoji="0" lang="it-IT" altLang="it-IT" sz="1100" b="1" i="1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546582"/>
              </p:ext>
            </p:extLst>
          </p:nvPr>
        </p:nvGraphicFramePr>
        <p:xfrm>
          <a:off x="201707" y="1252254"/>
          <a:ext cx="8565220" cy="4442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6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5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0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4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6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4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2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83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1° Criterio di valutazione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Elementi di valutazione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Indicatori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Condizione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Punteggio*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Punteggio </a:t>
                      </a:r>
                      <a:r>
                        <a:rPr lang="it-IT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</a:t>
                      </a: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del criterio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Soglia minima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147">
                <a:tc rowSpan="1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Caratteristiche dell’impresa proponente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- Copertura finanziaria delle immobilizzazioni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= (mezzi propri + debiti a medio lungo termine) / immobilizzazioni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≤ 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 &lt; A &lt; 1,2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(A *10) / 1,2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 ≥ 1,2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 -  Copertura degli oneri finanziari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 = margine operativo lordo/oneri finanziari lordi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 ≤ 2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7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&lt; B &lt; 10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 ≥ 10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 - Indipendenza finanziaria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 = mezzi propri / totale del passivo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 ≤ 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 &lt; C &lt; 0,25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(C*10) / 0,25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 ≥ 0,25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38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 - Incidenza della gestione caratteristica sul fatturato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 = margine operativo lordo (</a:t>
                      </a:r>
                      <a:r>
                        <a:rPr lang="it-IT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mol</a:t>
                      </a: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/ fatturato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 ≤ 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 &lt; D &lt; 0,08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(D*10) / 0,08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14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 ≥ 0,08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28650" y="3144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59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3119" y="288095"/>
            <a:ext cx="8974026" cy="964161"/>
          </a:xfrm>
        </p:spPr>
        <p:txBody>
          <a:bodyPr/>
          <a:lstStyle/>
          <a:p>
            <a:pPr algn="l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Macchinari Innovativi </a:t>
            </a:r>
            <a: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it-IT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direttoriale</a:t>
            </a:r>
            <a:b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Punteggi</a:t>
            </a:r>
            <a:r>
              <a:rPr lang="it-IT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condizioni e</a:t>
            </a:r>
            <a:r>
              <a:rPr lang="it-IT" sz="1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soglie minime di ammissibilità delle domande</a:t>
            </a:r>
            <a:endParaRPr lang="it-IT" sz="1800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13682" y="951949"/>
            <a:ext cx="131387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6041234"/>
            <a:ext cx="58494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1100" b="1" i="1" baseline="300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kumimoji="0" lang="it-IT" altLang="it-IT" sz="11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 le imprese dotate del rating di legalità il punteggio complessivo è aumentato di 3 punti.</a:t>
            </a:r>
            <a:endParaRPr kumimoji="0" lang="it-IT" altLang="it-IT" sz="1100" b="1" i="1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553376"/>
              </p:ext>
            </p:extLst>
          </p:nvPr>
        </p:nvGraphicFramePr>
        <p:xfrm>
          <a:off x="201707" y="1252256"/>
          <a:ext cx="8538277" cy="44392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2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2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3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7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8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7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9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25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2° Criterio di valutazione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Elementi di valutazione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Indicatori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Condizione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Punteggio*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Punteggio </a:t>
                      </a:r>
                      <a:r>
                        <a:rPr lang="it-IT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</a:t>
                      </a: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del criterio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Soglia minima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805">
                <a:tc rowSpan="9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Qualità della proposta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 - Qualità della proposta progettuale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= rapporto tra l'importo degli investimenti ammessi ricadenti nelle tipologie tecnologiche "fabbrica intelligente" e l'importo totale degli investimenti ammessi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= 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8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&lt; E &lt; 1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* 20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31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= 1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99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 - Fattibilità tecnica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= rapporto tra l'ammontare complessivo degli investimenti ammessi corredati di adeguati preventivi e l'importo totale degli investimenti ammessi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&lt; 0,67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48842" marR="48842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73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0,67 &lt; F &lt; 1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(F - 0,67)*10 / 0,33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176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 = 1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15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 - Incidenza della gestione caratteristica sull'investimento da realizzare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 = rapporto dato dal margine operativo lordo e gli investimenti ammessi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  ≤ 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8714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 &lt; G &lt; 0,25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(G * 10) / 0,25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795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 ≥ 0,25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rgbClr val="00B050">
                        <a:alpha val="52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28650" y="3144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88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3119" y="288095"/>
            <a:ext cx="8974026" cy="964161"/>
          </a:xfrm>
        </p:spPr>
        <p:txBody>
          <a:bodyPr/>
          <a:lstStyle/>
          <a:p>
            <a:pPr algn="l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</a:t>
            </a:r>
            <a:r>
              <a:rPr lang="it-IT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it-IT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direttoriale</a:t>
            </a:r>
            <a:br>
              <a:rPr lang="it-IT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Modalità di presentazione delle richieste di erogazione</a:t>
            </a:r>
            <a:br>
              <a:rPr lang="it-IT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it-IT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it-IT" sz="1800" b="1" i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819563" y="1040846"/>
            <a:ext cx="7102763" cy="5430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fini della presentazione delle richieste di erogazione il soggetto beneficiario può optare per una delle seguenti modalità:</a:t>
            </a: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70510" algn="l"/>
              </a:tabLst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sulla base di titoli di spesa quietanzati attraverso l’utilizzo di un conto corrente ordinario;</a:t>
            </a:r>
          </a:p>
          <a:p>
            <a:pPr marL="742950" lvl="1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70510" algn="l"/>
              </a:tabLst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sulla base di titoli di spesa non quietanzati attraverso l’utilizzo di un </a:t>
            </a: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conto corrente vincolato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 aprire presso una delle banche convenzionate di cui all’elenco riportato nei siti del </a:t>
            </a:r>
            <a:r>
              <a:rPr lang="it-IT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Ministero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dell’ABI e di </a:t>
            </a:r>
            <a:r>
              <a:rPr lang="it-IT" sz="16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Invitalia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lvl="0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 caso di utilizzo del conto vincolato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soggetto beneficiario, prima dell’erogazione delle agevolazioni, è tenuto ad assicurare la </a:t>
            </a: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disponibilità sullo stesso conto unicamente delle risorse finanziarie di propria competenza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(25 % del costo dei beni oggetto della richiesta di erogazione + IVA).</a:t>
            </a:r>
          </a:p>
          <a:p>
            <a:pPr marL="285750" lvl="0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Entro 30 gg dal ricevimento della richiesta di erogazione </a:t>
            </a:r>
            <a:r>
              <a:rPr lang="it-IT" sz="1600" b="1" i="1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Invitalia</a:t>
            </a: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provvede a: </a:t>
            </a:r>
          </a:p>
          <a:p>
            <a:pPr marL="285750" lvl="0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270510" algn="l"/>
              </a:tabLst>
            </a:pP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erogare l’agevolazione sul conto corrente vincolato del beneficiario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lvl="0" indent="-28575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270510" algn="l"/>
              </a:tabLst>
            </a:pP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comunicare contestualmente il nulla-osta a procedere alla banca convenzionata 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presso la quale è stato aperto il conto corrente vincolato  </a:t>
            </a: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trasmettendo l’elenco dei pagamenti da effettuare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143047" y="3628665"/>
            <a:ext cx="1412033" cy="1805819"/>
          </a:xfrm>
          <a:prstGeom prst="roundRect">
            <a:avLst/>
          </a:prstGeom>
          <a:solidFill>
            <a:srgbClr val="FFC000"/>
          </a:solidFill>
          <a:ln w="28575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Conto corrente vincolato</a:t>
            </a:r>
            <a:endParaRPr lang="it-IT" kern="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09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869B7C1-7DA7-C64C-9DFC-4E5FF65EE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866898"/>
          </a:xfrm>
        </p:spPr>
        <p:txBody>
          <a:bodyPr/>
          <a:lstStyle/>
          <a:p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misura </a:t>
            </a:r>
            <a:r>
              <a:rPr lang="it-IT" sz="2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Macchinari Innovativi 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inquadra nell’ambito del </a:t>
            </a: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rogramma</a:t>
            </a: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perativo</a:t>
            </a: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azionale</a:t>
            </a: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937F083-0BE4-F04D-B9A8-0EF6E052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</a:t>
            </a:r>
            <a:endParaRPr lang="it-IT" sz="2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660245F-BE27-8C48-A201-F4105FF3A327}"/>
              </a:ext>
            </a:extLst>
          </p:cNvPr>
          <p:cNvSpPr txBox="1"/>
          <p:nvPr/>
        </p:nvSpPr>
        <p:spPr>
          <a:xfrm>
            <a:off x="570016" y="2042557"/>
            <a:ext cx="81167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L’obiettivo del PON nonché la misura in esame ha come obiettivo rafforzare nel territorio delle </a:t>
            </a:r>
            <a:r>
              <a:rPr lang="it-IT" sz="2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meno sviluppate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 COMPETITIVITA’ del tessuto imprenditoriale e favorire la transizione del settore manifatturiero verso la cosiddetta </a:t>
            </a:r>
            <a:r>
              <a:rPr lang="it-IT" sz="26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Fabbrica intelligente</a:t>
            </a:r>
            <a:r>
              <a:rPr lang="it-IT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FCD9212-97D8-F44A-A2A4-E4F438FCE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243" y="4135438"/>
            <a:ext cx="40005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0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CC4AC65-73E8-034D-B0DC-973E44819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2933"/>
          </a:xfrm>
        </p:spPr>
        <p:txBody>
          <a:bodyPr/>
          <a:lstStyle/>
          <a:p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</a:t>
            </a:r>
            <a:endParaRPr lang="it-IT" sz="2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932D2A1-FDA2-5444-B4AC-B1E3B6EBBD82}"/>
              </a:ext>
            </a:extLst>
          </p:cNvPr>
          <p:cNvSpPr txBox="1"/>
          <p:nvPr/>
        </p:nvSpPr>
        <p:spPr>
          <a:xfrm>
            <a:off x="195943" y="1099457"/>
            <a:ext cx="8588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 la misura in esame sono stati considerati gli obiettivi del  </a:t>
            </a: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relativi agli: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69B1F1A-3B8B-404E-8237-82D311F16B39}"/>
              </a:ext>
            </a:extLst>
          </p:cNvPr>
          <p:cNvSpPr txBox="1"/>
          <p:nvPr/>
        </p:nvSpPr>
        <p:spPr>
          <a:xfrm>
            <a:off x="195943" y="1983787"/>
            <a:ext cx="858882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 III - COMPETITIVITÀ PMI: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Promuovere processi di riposizionamento competitivo del sistema produttivo, attraverso interventi inquadrabili in una ampia strategia di sviluppo e innovazione.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3E80B95-AEAE-E145-8C30-79980813F2AB}"/>
              </a:ext>
            </a:extLst>
          </p:cNvPr>
          <p:cNvSpPr txBox="1"/>
          <p:nvPr/>
        </p:nvSpPr>
        <p:spPr>
          <a:xfrm>
            <a:off x="195943" y="4068446"/>
            <a:ext cx="875211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 IV - EFFICIENZA ENERGETICA: </a:t>
            </a:r>
            <a:r>
              <a:rPr lang="it-IT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interventi per il raggiungimento di maggiori livelli di efficienza energetica all’interno delle aziende; per l’innalzamento del livello di tutela ambientale nelle strutture e nei cicli produttivi.</a:t>
            </a:r>
          </a:p>
        </p:txBody>
      </p:sp>
    </p:spTree>
    <p:extLst>
      <p:ext uri="{BB962C8B-B14F-4D97-AF65-F5344CB8AC3E}">
        <p14:creationId xmlns:p14="http://schemas.microsoft.com/office/powerpoint/2010/main" val="255383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38204" y="218365"/>
            <a:ext cx="8435406" cy="873452"/>
          </a:xfrm>
        </p:spPr>
        <p:txBody>
          <a:bodyPr/>
          <a:lstStyle/>
          <a:p>
            <a:pPr algn="l"/>
            <a: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 </a:t>
            </a:r>
            <a:br>
              <a:rPr 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Finalità </a:t>
            </a:r>
            <a:r>
              <a:rPr lang="it-IT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 3 e 4 PON IC </a:t>
            </a:r>
            <a:endParaRPr lang="it-IT" sz="2600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338204" y="1391033"/>
            <a:ext cx="68476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Calibri" panose="020F0502020204030204" pitchFamily="34" charset="0"/>
              </a:rPr>
              <a:t>Il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DM 9 marzo 2018 </a:t>
            </a:r>
            <a:r>
              <a:rPr lang="it-IT" sz="2000" dirty="0">
                <a:latin typeface="Calibri" panose="020F0502020204030204" pitchFamily="34" charset="0"/>
              </a:rPr>
              <a:t>favorisce la realizzazione di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programmi innovativi</a:t>
            </a:r>
            <a:r>
              <a:rPr lang="it-IT" sz="2000" dirty="0">
                <a:latin typeface="Calibri" panose="020F0502020204030204" pitchFamily="34" charset="0"/>
              </a:rPr>
              <a:t>, coerenti con il </a:t>
            </a:r>
            <a:r>
              <a:rPr lang="it-IT" sz="2000" b="1" i="1" dirty="0">
                <a:solidFill>
                  <a:srgbClr val="00B050"/>
                </a:solidFill>
                <a:latin typeface="Calibri" panose="020F0502020204030204" pitchFamily="34" charset="0"/>
              </a:rPr>
              <a:t>Programma nazionale Impresa 4.0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it-IT" sz="2000" dirty="0">
                <a:latin typeface="Calibri" panose="020F0502020204030204" pitchFamily="34" charset="0"/>
              </a:rPr>
              <a:t>e con la </a:t>
            </a:r>
            <a:r>
              <a:rPr lang="it-IT" sz="2000" b="1" i="1" dirty="0">
                <a:solidFill>
                  <a:srgbClr val="00B050"/>
                </a:solidFill>
                <a:latin typeface="Calibri" panose="020F0502020204030204" pitchFamily="34" charset="0"/>
              </a:rPr>
              <a:t>Strategia nazionale di specializzazione intelligente</a:t>
            </a:r>
            <a:r>
              <a:rPr lang="it-IT" sz="2000" dirty="0">
                <a:latin typeface="Calibri" panose="020F0502020204030204" pitchFamily="34" charset="0"/>
              </a:rPr>
              <a:t>, in grado di favorire il miglioramento competitivo delle piccole e medie imprese operanti nei territori delle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Regioni meno sviluppate </a:t>
            </a:r>
            <a:r>
              <a:rPr lang="it-IT" sz="1600" b="1" dirty="0">
                <a:solidFill>
                  <a:srgbClr val="00B050"/>
                </a:solidFill>
                <a:latin typeface="Calibri" panose="020F0502020204030204" pitchFamily="34" charset="0"/>
              </a:rPr>
              <a:t>(Basilicata, Calabria, Campania, Puglia e Sicilia).</a:t>
            </a:r>
          </a:p>
        </p:txBody>
      </p:sp>
      <p:sp>
        <p:nvSpPr>
          <p:cNvPr id="20" name="Rettangolo con angoli arrotondati sullo stesso lato 19"/>
          <p:cNvSpPr/>
          <p:nvPr/>
        </p:nvSpPr>
        <p:spPr>
          <a:xfrm rot="5400000">
            <a:off x="3644990" y="1311055"/>
            <a:ext cx="2809325" cy="7026927"/>
          </a:xfrm>
          <a:prstGeom prst="round2SameRect">
            <a:avLst/>
          </a:prstGeom>
          <a:solidFill>
            <a:srgbClr val="00B050"/>
          </a:solidFill>
          <a:ln w="19050">
            <a:noFill/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sp>
      <p:sp>
        <p:nvSpPr>
          <p:cNvPr id="21" name="CasellaDiTesto 20"/>
          <p:cNvSpPr txBox="1"/>
          <p:nvPr/>
        </p:nvSpPr>
        <p:spPr>
          <a:xfrm>
            <a:off x="1536189" y="3419856"/>
            <a:ext cx="6919151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Sostenere la realizzazione di programmi di investimento rientranti esclusivamente in quelli che sono gli obiettivi: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1) IMPRESA 4.0 (linee di attività LI 1 – LI 7)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2) </a:t>
            </a:r>
            <a:r>
              <a:rPr lang="it-IT" sz="2000" b="1">
                <a:solidFill>
                  <a:schemeClr val="bg1"/>
                </a:solidFill>
                <a:latin typeface="Calibri" panose="020F0502020204030204" pitchFamily="34" charset="0"/>
              </a:rPr>
              <a:t>Strategia Nazionale </a:t>
            </a: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di Specializzazione Intelligente: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   .  industria intelligente e sostenibile, energia e ambiente,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   .  salute, Alimentazione, qualità della vita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   .  agenda digitale, </a:t>
            </a:r>
            <a:r>
              <a:rPr lang="it-IT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smart</a:t>
            </a: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it-IT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communities</a:t>
            </a: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, sistemi di mobilità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   . turismo, patrimonio culturale e industria creativa,</a:t>
            </a:r>
          </a:p>
          <a:p>
            <a:pPr algn="just">
              <a:defRPr/>
            </a:pPr>
            <a:r>
              <a:rPr lang="it-IT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   . aerospazio e difesa. </a:t>
            </a:r>
          </a:p>
          <a:p>
            <a:pPr algn="just">
              <a:defRPr/>
            </a:pP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e 21"/>
          <p:cNvSpPr/>
          <p:nvPr/>
        </p:nvSpPr>
        <p:spPr>
          <a:xfrm>
            <a:off x="338204" y="3812147"/>
            <a:ext cx="1197988" cy="1125613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it-IT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Finalità dell’intervento</a:t>
            </a:r>
          </a:p>
        </p:txBody>
      </p:sp>
      <p:grpSp>
        <p:nvGrpSpPr>
          <p:cNvPr id="23" name="Gruppo 12"/>
          <p:cNvGrpSpPr>
            <a:grpSpLocks/>
          </p:cNvGrpSpPr>
          <p:nvPr/>
        </p:nvGrpSpPr>
        <p:grpSpPr bwMode="auto">
          <a:xfrm>
            <a:off x="7302320" y="1880837"/>
            <a:ext cx="1260798" cy="1068426"/>
            <a:chOff x="3728313" y="2467946"/>
            <a:chExt cx="1080120" cy="1080000"/>
          </a:xfrm>
        </p:grpSpPr>
        <p:pic>
          <p:nvPicPr>
            <p:cNvPr id="24" name="Immagin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888"/>
            <a:stretch>
              <a:fillRect/>
            </a:stretch>
          </p:blipFill>
          <p:spPr bwMode="auto">
            <a:xfrm>
              <a:off x="3828112" y="2724916"/>
              <a:ext cx="880521" cy="62670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Ovale 24"/>
            <p:cNvSpPr/>
            <p:nvPr/>
          </p:nvSpPr>
          <p:spPr>
            <a:xfrm>
              <a:off x="3728313" y="2467946"/>
              <a:ext cx="1080120" cy="1080000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7641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1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878F1446-6931-AF41-BD78-422FC384C4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297" y="2296160"/>
            <a:ext cx="8674503" cy="4033520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71CDF432-3666-9545-8986-E16E32377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2516"/>
            <a:ext cx="2702689" cy="1018573"/>
          </a:xfrm>
        </p:spPr>
        <p:txBody>
          <a:bodyPr/>
          <a:lstStyle/>
          <a:p>
            <a:pPr algn="l"/>
            <a:r>
              <a:rPr lang="it-IT" dirty="0"/>
              <a:t>Industria 4.0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F144C5-F7E0-0F42-9302-C78A625A6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341" y="-182702"/>
            <a:ext cx="2223493" cy="222349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82D036-328B-A042-9874-FF58DC48AC39}"/>
              </a:ext>
            </a:extLst>
          </p:cNvPr>
          <p:cNvSpPr txBox="1"/>
          <p:nvPr/>
        </p:nvSpPr>
        <p:spPr>
          <a:xfrm>
            <a:off x="6007561" y="134971"/>
            <a:ext cx="2766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>
                <a:solidFill>
                  <a:srgbClr val="0070C0"/>
                </a:solidFill>
                <a:latin typeface="+mj-lt"/>
              </a:rPr>
              <a:t>Strategia Nazionale di Specializzazione Intelligente</a:t>
            </a:r>
          </a:p>
        </p:txBody>
      </p:sp>
      <p:cxnSp>
        <p:nvCxnSpPr>
          <p:cNvPr id="9" name="Connettore 4 8">
            <a:extLst>
              <a:ext uri="{FF2B5EF4-FFF2-40B4-BE49-F238E27FC236}">
                <a16:creationId xmlns:a16="http://schemas.microsoft.com/office/drawing/2014/main" id="{E8C83B30-2522-E841-8C00-F4B94E25C96E}"/>
              </a:ext>
            </a:extLst>
          </p:cNvPr>
          <p:cNvCxnSpPr/>
          <p:nvPr/>
        </p:nvCxnSpPr>
        <p:spPr>
          <a:xfrm>
            <a:off x="1458410" y="929045"/>
            <a:ext cx="1842931" cy="529365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4 10">
            <a:extLst>
              <a:ext uri="{FF2B5EF4-FFF2-40B4-BE49-F238E27FC236}">
                <a16:creationId xmlns:a16="http://schemas.microsoft.com/office/drawing/2014/main" id="{E1705CB2-CFB0-A34D-AAAC-70EC23239967}"/>
              </a:ext>
            </a:extLst>
          </p:cNvPr>
          <p:cNvCxnSpPr>
            <a:cxnSpLocks/>
          </p:cNvCxnSpPr>
          <p:nvPr/>
        </p:nvCxnSpPr>
        <p:spPr>
          <a:xfrm rot="10800000">
            <a:off x="5524834" y="1075470"/>
            <a:ext cx="2431683" cy="41998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04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19 0.10254 C 0.11424 0.09861 0.11094 0.09514 0.10833 0.09074 C 0.10712 0.08842 0.1059 0.08611 0.10451 0.08402 C 0.1026 0.08102 0.10035 0.07824 0.09826 0.07546 C 0.09653 0.07314 0.09496 0.07083 0.09323 0.06875 C 0.09114 0.06643 0.08871 0.06458 0.0868 0.06203 C 0.08576 0.06064 0.08524 0.05856 0.08437 0.05694 C 0.07934 0.04884 0.0816 0.05439 0.07552 0.04676 C 0.07101 0.04143 0.06823 0.03356 0.06285 0.02986 C 0.05503 0.02477 0.05937 0.02801 0.05017 0.0199 C 0.04896 0.01875 0.04774 0.01713 0.04635 0.01643 C 0.04514 0.01574 0.04375 0.01551 0.04253 0.01481 C 0.03993 0.01273 0.03785 0.00926 0.03489 0.00787 C 0.01389 -0.00139 0.03993 0.01111 0.02101 -0.00047 C 0.01858 -0.00186 0.01597 -0.00255 0.01337 -0.00394 C 0.00746 -0.00718 0.00608 -0.00811 -0.00052 -0.01065 C -0.00399 -0.01204 -0.00833 -0.01297 -0.01181 -0.01389 C -0.02014 -0.01945 -0.01424 -0.01644 -0.02587 -0.01898 C -0.03195 -0.02037 -0.03455 -0.02153 -0.04097 -0.02408 C -0.04219 -0.02454 -0.04358 -0.02523 -0.04479 -0.0257 C -0.04809 -0.02709 -0.05174 -0.02755 -0.05486 -0.02917 C -0.05695 -0.03033 -0.05903 -0.03172 -0.06129 -0.03264 C -0.06337 -0.03334 -0.06545 -0.03334 -0.06754 -0.03426 C -0.08004 -0.03912 -0.07153 -0.04167 -0.09288 -0.0426 L -0.12708 -0.04445 C -0.14288 -0.04954 -0.12326 -0.04283 -0.13594 -0.04769 C -0.13767 -0.04838 -0.13941 -0.04885 -0.14097 -0.04954 C -0.14479 -0.05093 -0.14844 -0.05371 -0.15243 -0.0544 C -0.16806 -0.05811 -0.15174 -0.05394 -0.16754 -0.05949 C -0.16962 -0.06042 -0.17188 -0.06042 -0.17396 -0.06135 C -0.18663 -0.06598 -0.17639 -0.06366 -0.19045 -0.06806 C -0.19288 -0.06875 -0.19549 -0.06922 -0.19792 -0.06968 C -0.21076 -0.07547 -0.19097 -0.06667 -0.20677 -0.07315 C -0.20938 -0.07408 -0.21181 -0.07593 -0.21441 -0.07639 L -0.22205 -0.07801 C -0.23212 -0.07755 -0.24236 -0.07755 -0.25243 -0.07639 C -0.25365 -0.07639 -0.25504 -0.07547 -0.25625 -0.07477 C -0.25764 -0.07385 -0.25868 -0.07246 -0.26007 -0.0713 C -0.26076 -0.06968 -0.26163 -0.06783 -0.2625 -0.06621 C -0.26372 -0.06459 -0.26545 -0.06343 -0.26632 -0.06135 C -0.26754 -0.05811 -0.26806 -0.0544 -0.26892 -0.05116 C -0.26927 -0.04954 -0.26945 -0.04746 -0.27014 -0.04607 L -0.27257 -0.04098 C -0.27344 -0.03658 -0.27396 -0.03172 -0.27517 -0.02755 C -0.27847 -0.01644 -0.27726 -0.02199 -0.27899 -0.01065 C -0.27899 -0.00973 -0.28004 0.02523 -0.27517 0.03495 C -0.27101 0.04328 -0.27379 0.03865 -0.26632 0.04838 L -0.26632 0.04838 C -0.26354 0.05347 -0.26233 0.05648 -0.25868 0.06041 C -0.25764 0.06157 -0.25625 0.0625 -0.25486 0.06365 C -0.2533 0.06527 -0.25156 0.06713 -0.24983 0.06875 C -0.24861 0.0699 -0.24722 0.07083 -0.24601 0.07222 C -0.24427 0.07384 -0.24288 0.07592 -0.24097 0.07708 C -0.23906 0.0787 -0.23681 0.07939 -0.23472 0.08055 C -0.23229 0.08217 -0.22326 0.08912 -0.21823 0.09074 C -0.2158 0.09143 -0.2132 0.09189 -0.21059 0.09236 C -0.1967 0.09189 -0.18281 0.09213 -0.16892 0.09074 C -0.16667 0.09051 -0.16476 0.08819 -0.1625 0.08727 C -0.16094 0.08657 -0.15903 0.08634 -0.15747 0.08564 C -0.15538 0.08472 -0.1533 0.0831 -0.15104 0.08217 C -0.13698 0.07592 -0.15747 0.08703 -0.13854 0.07708 C -0.13542 0.07569 -0.13264 0.07361 -0.12969 0.07222 C -0.12795 0.07129 -0.12622 0.07106 -0.12448 0.07037 C -0.12153 0.06944 -0.11858 0.06852 -0.11563 0.06713 C -0.10886 0.06389 -0.10851 0.06227 -0.10295 0.06041 C -0.09965 0.05902 -0.09601 0.05902 -0.09288 0.05694 C -0.09115 0.05578 -0.08958 0.05439 -0.08785 0.05347 C -0.08455 0.05208 -0.08108 0.05139 -0.07778 0.05023 C -0.06389 0.0449 -0.07188 0.04745 -0.05365 0.04352 L -0.05365 0.04352 C -0.05191 0.04282 -0.05035 0.04213 -0.04861 0.04166 C -0.04445 0.04097 -0.04011 0.04051 -0.03594 0.04004 C -0.03247 0.03889 -0.02795 0.03727 -0.02448 0.03657 C -0.02031 0.03588 -0.01615 0.03564 -0.01181 0.03495 C 0.02274 0.02986 -0.00295 0.0331 0.02361 0.02986 C 0.03958 0.02569 0.03194 0.02731 0.04635 0.02477 C 0.04809 0.0243 0.04965 0.02338 0.05139 0.02314 C 0.07344 0.01944 0.08628 0.02222 0.11215 0.02314 C 0.12205 0.02592 0.12986 0.02801 0.1401 0.02986 C 0.14427 0.03078 0.14844 0.03078 0.1526 0.03171 C 0.15781 0.03264 0.16285 0.03402 0.16788 0.03495 C 0.17344 0.03611 0.1908 0.03773 0.19566 0.03842 C 0.20417 0.04051 0.2125 0.04375 0.22101 0.04514 L 0.23246 0.04676 C 0.26285 0.05185 0.21753 0.0449 0.25139 0.05023 C 0.25521 0.05069 0.25903 0.05115 0.26285 0.05185 C 0.26493 0.05231 0.26701 0.05324 0.2691 0.05347 C 0.27292 0.05416 0.27674 0.05463 0.28055 0.05532 C 0.29028 0.05856 0.2809 0.05555 0.29444 0.05856 C 0.29653 0.05902 0.29861 0.05972 0.30087 0.06041 C 0.3033 0.06088 0.3059 0.06134 0.30833 0.06203 C 0.31007 0.0625 0.3118 0.06342 0.31337 0.06365 C 0.31927 0.06458 0.32535 0.06481 0.33125 0.06527 C 0.33403 0.06736 0.3375 0.06921 0.3401 0.07222 C 0.34184 0.0743 0.3434 0.07662 0.34514 0.07893 C 0.34635 0.08055 0.34739 0.0824 0.34896 0.08402 L 0.35399 0.08912 C 0.36163 0.10949 0.35191 0.08402 0.35903 0.10092 C 0.35989 0.10301 0.36059 0.10555 0.36163 0.10764 C 0.36562 0.11551 0.3651 0.10509 0.3691 0.12106 C 0.37205 0.13264 0.36979 0.1287 0.37413 0.13449 C 0.3743 0.13518 0.37743 0.14421 0.37413 0.14467 C 0.37118 0.14514 0.36823 0.14236 0.36528 0.14143 C 0.3658 0.14352 0.36597 0.14606 0.36667 0.14814 C 0.36719 0.15 0.3684 0.15139 0.3691 0.15324 C 0.36979 0.15486 0.36996 0.15648 0.37049 0.15833 C 0.37118 0.16064 0.37222 0.16273 0.37292 0.16504 C 0.37361 0.16713 0.37361 0.16944 0.37413 0.17176 C 0.375 0.17453 0.37587 0.17731 0.37674 0.18009 C 0.37726 0.18194 0.3776 0.18356 0.37795 0.18518 C 0.37882 0.18796 0.37969 0.19074 0.38055 0.19375 C 0.38142 0.19699 0.38316 0.20023 0.38316 0.2037 L 0.38316 0.21574 " pathEditMode="relative" ptsTypes="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ttangolo 49"/>
          <p:cNvSpPr/>
          <p:nvPr/>
        </p:nvSpPr>
        <p:spPr>
          <a:xfrm>
            <a:off x="671331" y="1296366"/>
            <a:ext cx="8171725" cy="5016758"/>
          </a:xfrm>
          <a:prstGeom prst="rect">
            <a:avLst/>
          </a:prstGeom>
          <a:ln>
            <a:noFill/>
            <a:prstDash val="sysDash"/>
          </a:ln>
        </p:spPr>
        <p:txBody>
          <a:bodyPr wrap="square">
            <a:spAutoFit/>
          </a:bodyPr>
          <a:lstStyle/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realizzati esclusivamente presso unità produttive localizzate nei territori delle </a:t>
            </a:r>
            <a:r>
              <a:rPr lang="it-IT" sz="20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Regioni meno sviluppate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(Basilicata, Calabria, Campania, Puglia e Sicilia);</a:t>
            </a:r>
          </a:p>
          <a:p>
            <a:pPr lvl="2" algn="just">
              <a:buClr>
                <a:srgbClr val="00B050"/>
              </a:buClr>
              <a:buSzPct val="150000"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finalizzati allo svolgimento di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attività manifatturiere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di cui alla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sez. C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della classificazione delle attività economiche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ATECO2007;</a:t>
            </a: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che prevedono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l’acquisizione dei sistemi e delle tecnologie riconducibili all’area tematica “Fabbrica intelligente”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della Strategia nazionale di specializzazione intelligente;</a:t>
            </a: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importo non inferiore a € 500.000 e non superiori a € 3.000.000; </a:t>
            </a: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di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durata massima pari a 12 mesi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dalla data del provvedimento di concessione.</a:t>
            </a: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08344" y="1296365"/>
            <a:ext cx="8634713" cy="5000263"/>
          </a:xfrm>
          <a:prstGeom prst="rect">
            <a:avLst/>
          </a:prstGeom>
          <a:noFill/>
          <a:ln>
            <a:solidFill>
              <a:srgbClr val="FFD1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85010" y="264626"/>
            <a:ext cx="8758990" cy="765521"/>
          </a:xfrm>
        </p:spPr>
        <p:txBody>
          <a:bodyPr/>
          <a:lstStyle/>
          <a:p>
            <a:pPr algn="l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</a:t>
            </a:r>
            <a:b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 di investimento ammissibili</a:t>
            </a:r>
          </a:p>
        </p:txBody>
      </p:sp>
      <p:pic>
        <p:nvPicPr>
          <p:cNvPr id="49" name="Immagin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0" y="3140708"/>
            <a:ext cx="1383632" cy="132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7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513716" y="1469984"/>
            <a:ext cx="7871059" cy="4474375"/>
          </a:xfrm>
          <a:prstGeom prst="rect">
            <a:avLst/>
          </a:prstGeom>
          <a:noFill/>
          <a:ln>
            <a:solidFill>
              <a:srgbClr val="FFC9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3119" y="288095"/>
            <a:ext cx="8974026" cy="964161"/>
          </a:xfrm>
        </p:spPr>
        <p:txBody>
          <a:bodyPr/>
          <a:lstStyle/>
          <a:p>
            <a:pPr algn="l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</a:t>
            </a:r>
            <a:b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Soggetti beneficiari</a:t>
            </a:r>
            <a:r>
              <a:rPr lang="it-IT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6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013996" y="1666752"/>
            <a:ext cx="61577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Micro, Piccole e Medie imprese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, regolarmente costituite e iscritte nel Registro delle imprese, che si trovano in regime di contabilità ordinaria e dispongono di almeno due bilanci approvati e depositati.</a:t>
            </a:r>
          </a:p>
          <a:p>
            <a:pPr algn="just">
              <a:spcAft>
                <a:spcPts val="1200"/>
              </a:spcAft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Sono ammesse alle agevolazioni anche le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imprese non residenti nel territorio italiano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alla data di presentazione della domanda e i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Liberi professionisti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iscritti agli ordini professionali o aderenti alle associazioni professionali individuate nell’elenco tenuto dal Ministero dello sviluppo economico. 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70" y="2608412"/>
            <a:ext cx="1462557" cy="140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2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8243" y="2850097"/>
            <a:ext cx="1503118" cy="1503118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</p:pic>
      <p:sp>
        <p:nvSpPr>
          <p:cNvPr id="10" name="Rettangolo 9"/>
          <p:cNvSpPr/>
          <p:nvPr/>
        </p:nvSpPr>
        <p:spPr>
          <a:xfrm>
            <a:off x="430979" y="1351603"/>
            <a:ext cx="8383837" cy="4367173"/>
          </a:xfrm>
          <a:prstGeom prst="rect">
            <a:avLst/>
          </a:prstGeom>
          <a:noFill/>
          <a:ln>
            <a:solidFill>
              <a:srgbClr val="FFC9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348916" y="264995"/>
            <a:ext cx="8262256" cy="956344"/>
          </a:xfrm>
        </p:spPr>
        <p:txBody>
          <a:bodyPr/>
          <a:lstStyle/>
          <a:p>
            <a:pPr algn="l"/>
            <a:r>
              <a:rPr lang="it-IT" sz="2400" b="1" dirty="0">
                <a:latin typeface="Calibri" panose="020F0502020204030204" pitchFamily="34" charset="0"/>
                <a:cs typeface="Calibri" panose="020F0502020204030204" pitchFamily="34" charset="0"/>
              </a:rPr>
              <a:t>Macchinari Innovativi – ‘Fabbrica Intelligente’ </a:t>
            </a:r>
            <a:br>
              <a:rPr lang="it-IT" sz="2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Agevolazioni concedibili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031359" y="1484536"/>
            <a:ext cx="65798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Le agevolazioni sono concesse nella forma del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contributo in conto impianti e del finanziamento agevolato</a:t>
            </a:r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sulla base di una percentuale nominale rispetto alle spese ammissibili pari al 75 % e sono così ripartita sulla base della dimensione aziendale: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840375" y="4702263"/>
            <a:ext cx="677079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Il finanziamento agevolato </a:t>
            </a:r>
            <a:r>
              <a:rPr lang="it-IT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tasso zero</a:t>
            </a:r>
            <a:r>
              <a:rPr lang="it-IT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deve essere restituito dall’impresa beneficiaria, senza interessi, in un periodo della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durata massima di 7 anni ¹</a:t>
            </a:r>
          </a:p>
          <a:p>
            <a:pPr algn="just"/>
            <a:endParaRPr lang="it-IT" sz="16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793261"/>
              </p:ext>
            </p:extLst>
          </p:nvPr>
        </p:nvGraphicFramePr>
        <p:xfrm>
          <a:off x="2031360" y="3115752"/>
          <a:ext cx="6706287" cy="146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4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5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728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Dimensione impresa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Contributo in conto impianti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Finanziamento agevolato 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54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it-IT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micro e piccola</a:t>
                      </a:r>
                    </a:p>
                  </a:txBody>
                  <a:tcPr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35 %</a:t>
                      </a:r>
                      <a:endParaRPr lang="it-IT" sz="1600" dirty="0"/>
                    </a:p>
                  </a:txBody>
                  <a:tcPr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40 %</a:t>
                      </a:r>
                      <a:endParaRPr lang="it-IT" sz="1600" dirty="0"/>
                    </a:p>
                  </a:txBody>
                  <a:tcPr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54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1200"/>
                        </a:spcAft>
                      </a:pPr>
                      <a:r>
                        <a:rPr lang="it-IT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media</a:t>
                      </a:r>
                    </a:p>
                  </a:txBody>
                  <a:tcPr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25 %</a:t>
                      </a:r>
                      <a:endParaRPr lang="it-IT" sz="1600" dirty="0"/>
                    </a:p>
                  </a:txBody>
                  <a:tcPr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50 %</a:t>
                      </a:r>
                      <a:endParaRPr lang="it-IT" sz="1600" dirty="0"/>
                    </a:p>
                  </a:txBody>
                  <a:tcPr anchor="ctr"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430980" y="5849040"/>
            <a:ext cx="85593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¹</a:t>
            </a:r>
            <a: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decorrere dalla data di erogazione dell’ultima quota a saldo delle agevolazioni, secondo un piano di ammortamento a rate semestrali costanti </a:t>
            </a:r>
          </a:p>
        </p:txBody>
      </p:sp>
    </p:spTree>
    <p:extLst>
      <p:ext uri="{BB962C8B-B14F-4D97-AF65-F5344CB8AC3E}">
        <p14:creationId xmlns:p14="http://schemas.microsoft.com/office/powerpoint/2010/main" val="384393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405786" y="350946"/>
            <a:ext cx="8738214" cy="992812"/>
          </a:xfrm>
        </p:spPr>
        <p:txBody>
          <a:bodyPr/>
          <a:lstStyle/>
          <a:p>
            <a:pPr algn="l"/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Macchinari Innovativi – ‘Fabbrica Intelligente’</a:t>
            </a:r>
            <a:b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Tipologia di investimento </a:t>
            </a:r>
          </a:p>
        </p:txBody>
      </p:sp>
      <p:sp>
        <p:nvSpPr>
          <p:cNvPr id="53" name="Rettangolo 52"/>
          <p:cNvSpPr/>
          <p:nvPr/>
        </p:nvSpPr>
        <p:spPr>
          <a:xfrm>
            <a:off x="1660367" y="2136426"/>
            <a:ext cx="70322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Realizzazione di una </a:t>
            </a: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nuova unità produttiva</a:t>
            </a:r>
          </a:p>
          <a:p>
            <a:pPr algn="just">
              <a:buClr>
                <a:srgbClr val="00B050"/>
              </a:buClr>
              <a:buSzPct val="150000"/>
            </a:pPr>
            <a:endParaRPr lang="it-IT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Ampliamento della capacità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di un’unità produttiva esistente</a:t>
            </a:r>
          </a:p>
          <a:p>
            <a:pPr algn="just">
              <a:buClr>
                <a:srgbClr val="00B050"/>
              </a:buClr>
              <a:buSzPct val="150000"/>
            </a:pP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Diversificazione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della produzione funzionale a ottenere prodotti mai fabbricati in precedenza di un’unità produttiva esistente</a:t>
            </a: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Clr>
                <a:srgbClr val="00B050"/>
              </a:buClr>
              <a:buSzPct val="150000"/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Cambiamento fondamentale del processo di produzione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di un’unità produttiva esistente</a:t>
            </a:r>
          </a:p>
        </p:txBody>
      </p:sp>
      <p:grpSp>
        <p:nvGrpSpPr>
          <p:cNvPr id="5" name="Group 30"/>
          <p:cNvGrpSpPr/>
          <p:nvPr/>
        </p:nvGrpSpPr>
        <p:grpSpPr>
          <a:xfrm>
            <a:off x="874573" y="2009881"/>
            <a:ext cx="790952" cy="578173"/>
            <a:chOff x="5715001" y="3627438"/>
            <a:chExt cx="755650" cy="552450"/>
          </a:xfrm>
          <a:solidFill>
            <a:srgbClr val="0070C0"/>
          </a:solidFill>
        </p:grpSpPr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6283326" y="3627438"/>
              <a:ext cx="161925" cy="61913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66" y="3"/>
                </a:cxn>
                <a:cxn ang="0">
                  <a:pos x="78" y="8"/>
                </a:cxn>
                <a:cxn ang="0">
                  <a:pos x="89" y="13"/>
                </a:cxn>
                <a:cxn ang="0">
                  <a:pos x="102" y="26"/>
                </a:cxn>
                <a:cxn ang="0">
                  <a:pos x="89" y="37"/>
                </a:cxn>
                <a:cxn ang="0">
                  <a:pos x="86" y="38"/>
                </a:cxn>
                <a:cxn ang="0">
                  <a:pos x="86" y="37"/>
                </a:cxn>
                <a:cxn ang="0">
                  <a:pos x="85" y="37"/>
                </a:cxn>
                <a:cxn ang="0">
                  <a:pos x="85" y="36"/>
                </a:cxn>
                <a:cxn ang="0">
                  <a:pos x="82" y="34"/>
                </a:cxn>
                <a:cxn ang="0">
                  <a:pos x="77" y="29"/>
                </a:cxn>
                <a:cxn ang="0">
                  <a:pos x="66" y="22"/>
                </a:cxn>
                <a:cxn ang="0">
                  <a:pos x="52" y="20"/>
                </a:cxn>
                <a:cxn ang="0">
                  <a:pos x="44" y="21"/>
                </a:cxn>
                <a:cxn ang="0">
                  <a:pos x="35" y="24"/>
                </a:cxn>
                <a:cxn ang="0">
                  <a:pos x="24" y="30"/>
                </a:cxn>
                <a:cxn ang="0">
                  <a:pos x="14" y="39"/>
                </a:cxn>
                <a:cxn ang="0">
                  <a:pos x="0" y="25"/>
                </a:cxn>
                <a:cxn ang="0">
                  <a:pos x="19" y="11"/>
                </a:cxn>
                <a:cxn ang="0">
                  <a:pos x="36" y="3"/>
                </a:cxn>
                <a:cxn ang="0">
                  <a:pos x="52" y="0"/>
                </a:cxn>
              </a:cxnLst>
              <a:rect l="0" t="0" r="r" b="b"/>
              <a:pathLst>
                <a:path w="102" h="39">
                  <a:moveTo>
                    <a:pt x="52" y="0"/>
                  </a:moveTo>
                  <a:lnTo>
                    <a:pt x="66" y="3"/>
                  </a:lnTo>
                  <a:lnTo>
                    <a:pt x="78" y="8"/>
                  </a:lnTo>
                  <a:lnTo>
                    <a:pt x="89" y="13"/>
                  </a:lnTo>
                  <a:lnTo>
                    <a:pt x="102" y="26"/>
                  </a:lnTo>
                  <a:lnTo>
                    <a:pt x="89" y="37"/>
                  </a:lnTo>
                  <a:lnTo>
                    <a:pt x="86" y="38"/>
                  </a:lnTo>
                  <a:lnTo>
                    <a:pt x="86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2" y="34"/>
                  </a:lnTo>
                  <a:lnTo>
                    <a:pt x="77" y="29"/>
                  </a:lnTo>
                  <a:lnTo>
                    <a:pt x="66" y="22"/>
                  </a:lnTo>
                  <a:lnTo>
                    <a:pt x="52" y="20"/>
                  </a:lnTo>
                  <a:lnTo>
                    <a:pt x="44" y="21"/>
                  </a:lnTo>
                  <a:lnTo>
                    <a:pt x="35" y="24"/>
                  </a:lnTo>
                  <a:lnTo>
                    <a:pt x="24" y="30"/>
                  </a:lnTo>
                  <a:lnTo>
                    <a:pt x="14" y="39"/>
                  </a:lnTo>
                  <a:lnTo>
                    <a:pt x="0" y="25"/>
                  </a:lnTo>
                  <a:lnTo>
                    <a:pt x="19" y="11"/>
                  </a:lnTo>
                  <a:lnTo>
                    <a:pt x="36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9"/>
            <p:cNvSpPr>
              <a:spLocks/>
            </p:cNvSpPr>
            <p:nvPr/>
          </p:nvSpPr>
          <p:spPr bwMode="auto">
            <a:xfrm>
              <a:off x="6122988" y="3689350"/>
              <a:ext cx="158750" cy="6350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100" y="15"/>
                </a:cxn>
                <a:cxn ang="0">
                  <a:pos x="83" y="29"/>
                </a:cxn>
                <a:cxn ang="0">
                  <a:pos x="66" y="37"/>
                </a:cxn>
                <a:cxn ang="0">
                  <a:pos x="50" y="40"/>
                </a:cxn>
                <a:cxn ang="0">
                  <a:pos x="35" y="38"/>
                </a:cxn>
                <a:cxn ang="0">
                  <a:pos x="24" y="33"/>
                </a:cxn>
                <a:cxn ang="0">
                  <a:pos x="13" y="27"/>
                </a:cxn>
                <a:cxn ang="0">
                  <a:pos x="9" y="24"/>
                </a:cxn>
                <a:cxn ang="0">
                  <a:pos x="6" y="20"/>
                </a:cxn>
                <a:cxn ang="0">
                  <a:pos x="0" y="14"/>
                </a:cxn>
                <a:cxn ang="0">
                  <a:pos x="14" y="2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7" y="4"/>
                </a:cxn>
                <a:cxn ang="0">
                  <a:pos x="18" y="7"/>
                </a:cxn>
                <a:cxn ang="0">
                  <a:pos x="21" y="8"/>
                </a:cxn>
                <a:cxn ang="0">
                  <a:pos x="25" y="11"/>
                </a:cxn>
                <a:cxn ang="0">
                  <a:pos x="35" y="17"/>
                </a:cxn>
                <a:cxn ang="0">
                  <a:pos x="50" y="20"/>
                </a:cxn>
                <a:cxn ang="0">
                  <a:pos x="60" y="19"/>
                </a:cxn>
                <a:cxn ang="0">
                  <a:pos x="74" y="12"/>
                </a:cxn>
                <a:cxn ang="0">
                  <a:pos x="87" y="0"/>
                </a:cxn>
              </a:cxnLst>
              <a:rect l="0" t="0" r="r" b="b"/>
              <a:pathLst>
                <a:path w="100" h="40">
                  <a:moveTo>
                    <a:pt x="87" y="0"/>
                  </a:moveTo>
                  <a:lnTo>
                    <a:pt x="100" y="15"/>
                  </a:lnTo>
                  <a:lnTo>
                    <a:pt x="83" y="29"/>
                  </a:lnTo>
                  <a:lnTo>
                    <a:pt x="66" y="37"/>
                  </a:lnTo>
                  <a:lnTo>
                    <a:pt x="50" y="40"/>
                  </a:lnTo>
                  <a:lnTo>
                    <a:pt x="35" y="38"/>
                  </a:lnTo>
                  <a:lnTo>
                    <a:pt x="24" y="33"/>
                  </a:lnTo>
                  <a:lnTo>
                    <a:pt x="13" y="27"/>
                  </a:lnTo>
                  <a:lnTo>
                    <a:pt x="9" y="24"/>
                  </a:lnTo>
                  <a:lnTo>
                    <a:pt x="6" y="20"/>
                  </a:lnTo>
                  <a:lnTo>
                    <a:pt x="0" y="14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1" y="8"/>
                  </a:lnTo>
                  <a:lnTo>
                    <a:pt x="25" y="11"/>
                  </a:lnTo>
                  <a:lnTo>
                    <a:pt x="35" y="17"/>
                  </a:lnTo>
                  <a:lnTo>
                    <a:pt x="50" y="20"/>
                  </a:lnTo>
                  <a:lnTo>
                    <a:pt x="60" y="19"/>
                  </a:lnTo>
                  <a:lnTo>
                    <a:pt x="74" y="12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"/>
            <p:cNvSpPr>
              <a:spLocks/>
            </p:cNvSpPr>
            <p:nvPr/>
          </p:nvSpPr>
          <p:spPr bwMode="auto">
            <a:xfrm>
              <a:off x="6062663" y="3705225"/>
              <a:ext cx="407988" cy="44450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57" y="0"/>
                </a:cxn>
                <a:cxn ang="0">
                  <a:pos x="257" y="280"/>
                </a:cxn>
                <a:cxn ang="0">
                  <a:pos x="27" y="280"/>
                </a:cxn>
                <a:cxn ang="0">
                  <a:pos x="27" y="279"/>
                </a:cxn>
                <a:cxn ang="0">
                  <a:pos x="29" y="277"/>
                </a:cxn>
                <a:cxn ang="0">
                  <a:pos x="29" y="275"/>
                </a:cxn>
                <a:cxn ang="0">
                  <a:pos x="31" y="273"/>
                </a:cxn>
                <a:cxn ang="0">
                  <a:pos x="37" y="268"/>
                </a:cxn>
                <a:cxn ang="0">
                  <a:pos x="39" y="264"/>
                </a:cxn>
                <a:cxn ang="0">
                  <a:pos x="40" y="259"/>
                </a:cxn>
                <a:cxn ang="0">
                  <a:pos x="43" y="247"/>
                </a:cxn>
                <a:cxn ang="0">
                  <a:pos x="43" y="230"/>
                </a:cxn>
                <a:cxn ang="0">
                  <a:pos x="40" y="210"/>
                </a:cxn>
                <a:cxn ang="0">
                  <a:pos x="33" y="193"/>
                </a:cxn>
                <a:cxn ang="0">
                  <a:pos x="18" y="178"/>
                </a:cxn>
                <a:cxn ang="0">
                  <a:pos x="13" y="171"/>
                </a:cxn>
                <a:cxn ang="0">
                  <a:pos x="6" y="166"/>
                </a:cxn>
                <a:cxn ang="0">
                  <a:pos x="0" y="162"/>
                </a:cxn>
                <a:cxn ang="0">
                  <a:pos x="5" y="148"/>
                </a:cxn>
                <a:cxn ang="0">
                  <a:pos x="8" y="132"/>
                </a:cxn>
                <a:cxn ang="0">
                  <a:pos x="39" y="148"/>
                </a:cxn>
                <a:cxn ang="0">
                  <a:pos x="39" y="98"/>
                </a:cxn>
                <a:cxn ang="0">
                  <a:pos x="138" y="144"/>
                </a:cxn>
                <a:cxn ang="0">
                  <a:pos x="138" y="98"/>
                </a:cxn>
                <a:cxn ang="0">
                  <a:pos x="208" y="136"/>
                </a:cxn>
                <a:cxn ang="0">
                  <a:pos x="208" y="0"/>
                </a:cxn>
              </a:cxnLst>
              <a:rect l="0" t="0" r="r" b="b"/>
              <a:pathLst>
                <a:path w="257" h="280">
                  <a:moveTo>
                    <a:pt x="208" y="0"/>
                  </a:moveTo>
                  <a:lnTo>
                    <a:pt x="257" y="0"/>
                  </a:lnTo>
                  <a:lnTo>
                    <a:pt x="257" y="280"/>
                  </a:lnTo>
                  <a:lnTo>
                    <a:pt x="27" y="280"/>
                  </a:lnTo>
                  <a:lnTo>
                    <a:pt x="27" y="279"/>
                  </a:lnTo>
                  <a:lnTo>
                    <a:pt x="29" y="277"/>
                  </a:lnTo>
                  <a:lnTo>
                    <a:pt x="29" y="275"/>
                  </a:lnTo>
                  <a:lnTo>
                    <a:pt x="31" y="273"/>
                  </a:lnTo>
                  <a:lnTo>
                    <a:pt x="37" y="268"/>
                  </a:lnTo>
                  <a:lnTo>
                    <a:pt x="39" y="264"/>
                  </a:lnTo>
                  <a:lnTo>
                    <a:pt x="40" y="259"/>
                  </a:lnTo>
                  <a:lnTo>
                    <a:pt x="43" y="247"/>
                  </a:lnTo>
                  <a:lnTo>
                    <a:pt x="43" y="230"/>
                  </a:lnTo>
                  <a:lnTo>
                    <a:pt x="40" y="210"/>
                  </a:lnTo>
                  <a:lnTo>
                    <a:pt x="33" y="193"/>
                  </a:lnTo>
                  <a:lnTo>
                    <a:pt x="18" y="178"/>
                  </a:lnTo>
                  <a:lnTo>
                    <a:pt x="13" y="171"/>
                  </a:lnTo>
                  <a:lnTo>
                    <a:pt x="6" y="166"/>
                  </a:lnTo>
                  <a:lnTo>
                    <a:pt x="0" y="162"/>
                  </a:lnTo>
                  <a:lnTo>
                    <a:pt x="5" y="148"/>
                  </a:lnTo>
                  <a:lnTo>
                    <a:pt x="8" y="132"/>
                  </a:lnTo>
                  <a:lnTo>
                    <a:pt x="39" y="148"/>
                  </a:lnTo>
                  <a:lnTo>
                    <a:pt x="39" y="98"/>
                  </a:lnTo>
                  <a:lnTo>
                    <a:pt x="138" y="144"/>
                  </a:lnTo>
                  <a:lnTo>
                    <a:pt x="138" y="98"/>
                  </a:lnTo>
                  <a:lnTo>
                    <a:pt x="208" y="136"/>
                  </a:lnTo>
                  <a:lnTo>
                    <a:pt x="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auto">
            <a:xfrm>
              <a:off x="5965826" y="3627438"/>
              <a:ext cx="158750" cy="61913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65" y="3"/>
                </a:cxn>
                <a:cxn ang="0">
                  <a:pos x="76" y="8"/>
                </a:cxn>
                <a:cxn ang="0">
                  <a:pos x="87" y="13"/>
                </a:cxn>
                <a:cxn ang="0">
                  <a:pos x="91" y="16"/>
                </a:cxn>
                <a:cxn ang="0">
                  <a:pos x="94" y="20"/>
                </a:cxn>
                <a:cxn ang="0">
                  <a:pos x="100" y="26"/>
                </a:cxn>
                <a:cxn ang="0">
                  <a:pos x="86" y="38"/>
                </a:cxn>
                <a:cxn ang="0">
                  <a:pos x="79" y="32"/>
                </a:cxn>
                <a:cxn ang="0">
                  <a:pos x="75" y="29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39" y="21"/>
                </a:cxn>
                <a:cxn ang="0">
                  <a:pos x="28" y="28"/>
                </a:cxn>
                <a:cxn ang="0">
                  <a:pos x="13" y="39"/>
                </a:cxn>
                <a:cxn ang="0">
                  <a:pos x="0" y="25"/>
                </a:cxn>
                <a:cxn ang="0">
                  <a:pos x="17" y="11"/>
                </a:cxn>
                <a:cxn ang="0">
                  <a:pos x="34" y="3"/>
                </a:cxn>
                <a:cxn ang="0">
                  <a:pos x="50" y="0"/>
                </a:cxn>
              </a:cxnLst>
              <a:rect l="0" t="0" r="r" b="b"/>
              <a:pathLst>
                <a:path w="100" h="39">
                  <a:moveTo>
                    <a:pt x="50" y="0"/>
                  </a:moveTo>
                  <a:lnTo>
                    <a:pt x="65" y="3"/>
                  </a:lnTo>
                  <a:lnTo>
                    <a:pt x="76" y="8"/>
                  </a:lnTo>
                  <a:lnTo>
                    <a:pt x="87" y="13"/>
                  </a:lnTo>
                  <a:lnTo>
                    <a:pt x="91" y="16"/>
                  </a:lnTo>
                  <a:lnTo>
                    <a:pt x="94" y="20"/>
                  </a:lnTo>
                  <a:lnTo>
                    <a:pt x="100" y="26"/>
                  </a:lnTo>
                  <a:lnTo>
                    <a:pt x="86" y="38"/>
                  </a:lnTo>
                  <a:lnTo>
                    <a:pt x="79" y="32"/>
                  </a:lnTo>
                  <a:lnTo>
                    <a:pt x="75" y="29"/>
                  </a:lnTo>
                  <a:lnTo>
                    <a:pt x="65" y="22"/>
                  </a:lnTo>
                  <a:lnTo>
                    <a:pt x="50" y="20"/>
                  </a:lnTo>
                  <a:lnTo>
                    <a:pt x="39" y="21"/>
                  </a:lnTo>
                  <a:lnTo>
                    <a:pt x="28" y="28"/>
                  </a:lnTo>
                  <a:lnTo>
                    <a:pt x="13" y="39"/>
                  </a:lnTo>
                  <a:lnTo>
                    <a:pt x="0" y="25"/>
                  </a:lnTo>
                  <a:lnTo>
                    <a:pt x="17" y="11"/>
                  </a:lnTo>
                  <a:lnTo>
                    <a:pt x="34" y="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2"/>
            <p:cNvSpPr>
              <a:spLocks noEditPoints="1"/>
            </p:cNvSpPr>
            <p:nvPr/>
          </p:nvSpPr>
          <p:spPr bwMode="auto">
            <a:xfrm>
              <a:off x="5715001" y="3843338"/>
              <a:ext cx="393700" cy="336550"/>
            </a:xfrm>
            <a:custGeom>
              <a:avLst/>
              <a:gdLst/>
              <a:ahLst/>
              <a:cxnLst>
                <a:cxn ang="0">
                  <a:pos x="64" y="33"/>
                </a:cxn>
                <a:cxn ang="0">
                  <a:pos x="80" y="49"/>
                </a:cxn>
                <a:cxn ang="0">
                  <a:pos x="80" y="74"/>
                </a:cxn>
                <a:cxn ang="0">
                  <a:pos x="80" y="87"/>
                </a:cxn>
                <a:cxn ang="0">
                  <a:pos x="96" y="101"/>
                </a:cxn>
                <a:cxn ang="0">
                  <a:pos x="89" y="112"/>
                </a:cxn>
                <a:cxn ang="0">
                  <a:pos x="87" y="105"/>
                </a:cxn>
                <a:cxn ang="0">
                  <a:pos x="85" y="105"/>
                </a:cxn>
                <a:cxn ang="0">
                  <a:pos x="87" y="110"/>
                </a:cxn>
                <a:cxn ang="0">
                  <a:pos x="81" y="127"/>
                </a:cxn>
                <a:cxn ang="0">
                  <a:pos x="79" y="155"/>
                </a:cxn>
                <a:cxn ang="0">
                  <a:pos x="68" y="171"/>
                </a:cxn>
                <a:cxn ang="0">
                  <a:pos x="30" y="169"/>
                </a:cxn>
                <a:cxn ang="0">
                  <a:pos x="14" y="160"/>
                </a:cxn>
                <a:cxn ang="0">
                  <a:pos x="12" y="138"/>
                </a:cxn>
                <a:cxn ang="0">
                  <a:pos x="18" y="118"/>
                </a:cxn>
                <a:cxn ang="0">
                  <a:pos x="19" y="112"/>
                </a:cxn>
                <a:cxn ang="0">
                  <a:pos x="21" y="105"/>
                </a:cxn>
                <a:cxn ang="0">
                  <a:pos x="22" y="102"/>
                </a:cxn>
                <a:cxn ang="0">
                  <a:pos x="18" y="113"/>
                </a:cxn>
                <a:cxn ang="0">
                  <a:pos x="9" y="135"/>
                </a:cxn>
                <a:cxn ang="0">
                  <a:pos x="2" y="144"/>
                </a:cxn>
                <a:cxn ang="0">
                  <a:pos x="0" y="126"/>
                </a:cxn>
                <a:cxn ang="0">
                  <a:pos x="9" y="102"/>
                </a:cxn>
                <a:cxn ang="0">
                  <a:pos x="35" y="83"/>
                </a:cxn>
                <a:cxn ang="0">
                  <a:pos x="25" y="61"/>
                </a:cxn>
                <a:cxn ang="0">
                  <a:pos x="33" y="40"/>
                </a:cxn>
                <a:cxn ang="0">
                  <a:pos x="54" y="30"/>
                </a:cxn>
                <a:cxn ang="0">
                  <a:pos x="184" y="4"/>
                </a:cxn>
                <a:cxn ang="0">
                  <a:pos x="208" y="28"/>
                </a:cxn>
                <a:cxn ang="0">
                  <a:pos x="209" y="58"/>
                </a:cxn>
                <a:cxn ang="0">
                  <a:pos x="195" y="80"/>
                </a:cxn>
                <a:cxn ang="0">
                  <a:pos x="216" y="92"/>
                </a:cxn>
                <a:cxn ang="0">
                  <a:pos x="237" y="113"/>
                </a:cxn>
                <a:cxn ang="0">
                  <a:pos x="248" y="144"/>
                </a:cxn>
                <a:cxn ang="0">
                  <a:pos x="245" y="167"/>
                </a:cxn>
                <a:cxn ang="0">
                  <a:pos x="237" y="176"/>
                </a:cxn>
                <a:cxn ang="0">
                  <a:pos x="229" y="147"/>
                </a:cxn>
                <a:cxn ang="0">
                  <a:pos x="220" y="121"/>
                </a:cxn>
                <a:cxn ang="0">
                  <a:pos x="217" y="120"/>
                </a:cxn>
                <a:cxn ang="0">
                  <a:pos x="229" y="154"/>
                </a:cxn>
                <a:cxn ang="0">
                  <a:pos x="233" y="184"/>
                </a:cxn>
                <a:cxn ang="0">
                  <a:pos x="216" y="205"/>
                </a:cxn>
                <a:cxn ang="0">
                  <a:pos x="186" y="212"/>
                </a:cxn>
                <a:cxn ang="0">
                  <a:pos x="132" y="210"/>
                </a:cxn>
                <a:cxn ang="0">
                  <a:pos x="108" y="197"/>
                </a:cxn>
                <a:cxn ang="0">
                  <a:pos x="103" y="171"/>
                </a:cxn>
                <a:cxn ang="0">
                  <a:pos x="114" y="130"/>
                </a:cxn>
                <a:cxn ang="0">
                  <a:pos x="120" y="112"/>
                </a:cxn>
                <a:cxn ang="0">
                  <a:pos x="110" y="133"/>
                </a:cxn>
                <a:cxn ang="0">
                  <a:pos x="100" y="163"/>
                </a:cxn>
                <a:cxn ang="0">
                  <a:pos x="92" y="173"/>
                </a:cxn>
                <a:cxn ang="0">
                  <a:pos x="87" y="157"/>
                </a:cxn>
                <a:cxn ang="0">
                  <a:pos x="89" y="127"/>
                </a:cxn>
                <a:cxn ang="0">
                  <a:pos x="107" y="101"/>
                </a:cxn>
                <a:cxn ang="0">
                  <a:pos x="129" y="85"/>
                </a:cxn>
                <a:cxn ang="0">
                  <a:pos x="132" y="70"/>
                </a:cxn>
                <a:cxn ang="0">
                  <a:pos x="124" y="45"/>
                </a:cxn>
                <a:cxn ang="0">
                  <a:pos x="137" y="13"/>
                </a:cxn>
                <a:cxn ang="0">
                  <a:pos x="167" y="0"/>
                </a:cxn>
              </a:cxnLst>
              <a:rect l="0" t="0" r="r" b="b"/>
              <a:pathLst>
                <a:path w="248" h="212">
                  <a:moveTo>
                    <a:pt x="54" y="30"/>
                  </a:moveTo>
                  <a:lnTo>
                    <a:pt x="64" y="33"/>
                  </a:lnTo>
                  <a:lnTo>
                    <a:pt x="74" y="40"/>
                  </a:lnTo>
                  <a:lnTo>
                    <a:pt x="80" y="49"/>
                  </a:lnTo>
                  <a:lnTo>
                    <a:pt x="83" y="61"/>
                  </a:lnTo>
                  <a:lnTo>
                    <a:pt x="80" y="74"/>
                  </a:lnTo>
                  <a:lnTo>
                    <a:pt x="72" y="83"/>
                  </a:lnTo>
                  <a:lnTo>
                    <a:pt x="80" y="87"/>
                  </a:lnTo>
                  <a:lnTo>
                    <a:pt x="88" y="93"/>
                  </a:lnTo>
                  <a:lnTo>
                    <a:pt x="96" y="101"/>
                  </a:lnTo>
                  <a:lnTo>
                    <a:pt x="92" y="106"/>
                  </a:lnTo>
                  <a:lnTo>
                    <a:pt x="89" y="112"/>
                  </a:lnTo>
                  <a:lnTo>
                    <a:pt x="88" y="108"/>
                  </a:lnTo>
                  <a:lnTo>
                    <a:pt x="87" y="105"/>
                  </a:lnTo>
                  <a:lnTo>
                    <a:pt x="84" y="102"/>
                  </a:lnTo>
                  <a:lnTo>
                    <a:pt x="85" y="105"/>
                  </a:lnTo>
                  <a:lnTo>
                    <a:pt x="87" y="106"/>
                  </a:lnTo>
                  <a:lnTo>
                    <a:pt x="87" y="110"/>
                  </a:lnTo>
                  <a:lnTo>
                    <a:pt x="88" y="113"/>
                  </a:lnTo>
                  <a:lnTo>
                    <a:pt x="81" y="127"/>
                  </a:lnTo>
                  <a:lnTo>
                    <a:pt x="79" y="144"/>
                  </a:lnTo>
                  <a:lnTo>
                    <a:pt x="79" y="155"/>
                  </a:lnTo>
                  <a:lnTo>
                    <a:pt x="81" y="168"/>
                  </a:lnTo>
                  <a:lnTo>
                    <a:pt x="68" y="171"/>
                  </a:lnTo>
                  <a:lnTo>
                    <a:pt x="41" y="171"/>
                  </a:lnTo>
                  <a:lnTo>
                    <a:pt x="30" y="169"/>
                  </a:lnTo>
                  <a:lnTo>
                    <a:pt x="21" y="167"/>
                  </a:lnTo>
                  <a:lnTo>
                    <a:pt x="14" y="160"/>
                  </a:lnTo>
                  <a:lnTo>
                    <a:pt x="10" y="152"/>
                  </a:lnTo>
                  <a:lnTo>
                    <a:pt x="12" y="138"/>
                  </a:lnTo>
                  <a:lnTo>
                    <a:pt x="17" y="121"/>
                  </a:lnTo>
                  <a:lnTo>
                    <a:pt x="18" y="118"/>
                  </a:lnTo>
                  <a:lnTo>
                    <a:pt x="18" y="114"/>
                  </a:lnTo>
                  <a:lnTo>
                    <a:pt x="19" y="112"/>
                  </a:lnTo>
                  <a:lnTo>
                    <a:pt x="21" y="108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2"/>
                  </a:lnTo>
                  <a:lnTo>
                    <a:pt x="21" y="105"/>
                  </a:lnTo>
                  <a:lnTo>
                    <a:pt x="18" y="113"/>
                  </a:lnTo>
                  <a:lnTo>
                    <a:pt x="14" y="123"/>
                  </a:lnTo>
                  <a:lnTo>
                    <a:pt x="9" y="135"/>
                  </a:lnTo>
                  <a:lnTo>
                    <a:pt x="6" y="147"/>
                  </a:lnTo>
                  <a:lnTo>
                    <a:pt x="2" y="144"/>
                  </a:lnTo>
                  <a:lnTo>
                    <a:pt x="1" y="138"/>
                  </a:lnTo>
                  <a:lnTo>
                    <a:pt x="0" y="126"/>
                  </a:lnTo>
                  <a:lnTo>
                    <a:pt x="2" y="113"/>
                  </a:lnTo>
                  <a:lnTo>
                    <a:pt x="9" y="102"/>
                  </a:lnTo>
                  <a:lnTo>
                    <a:pt x="17" y="93"/>
                  </a:lnTo>
                  <a:lnTo>
                    <a:pt x="35" y="83"/>
                  </a:lnTo>
                  <a:lnTo>
                    <a:pt x="27" y="74"/>
                  </a:lnTo>
                  <a:lnTo>
                    <a:pt x="25" y="61"/>
                  </a:lnTo>
                  <a:lnTo>
                    <a:pt x="27" y="49"/>
                  </a:lnTo>
                  <a:lnTo>
                    <a:pt x="33" y="40"/>
                  </a:lnTo>
                  <a:lnTo>
                    <a:pt x="42" y="33"/>
                  </a:lnTo>
                  <a:lnTo>
                    <a:pt x="54" y="30"/>
                  </a:lnTo>
                  <a:close/>
                  <a:moveTo>
                    <a:pt x="167" y="0"/>
                  </a:moveTo>
                  <a:lnTo>
                    <a:pt x="184" y="4"/>
                  </a:lnTo>
                  <a:lnTo>
                    <a:pt x="199" y="13"/>
                  </a:lnTo>
                  <a:lnTo>
                    <a:pt x="208" y="28"/>
                  </a:lnTo>
                  <a:lnTo>
                    <a:pt x="212" y="45"/>
                  </a:lnTo>
                  <a:lnTo>
                    <a:pt x="209" y="58"/>
                  </a:lnTo>
                  <a:lnTo>
                    <a:pt x="204" y="70"/>
                  </a:lnTo>
                  <a:lnTo>
                    <a:pt x="195" y="80"/>
                  </a:lnTo>
                  <a:lnTo>
                    <a:pt x="205" y="85"/>
                  </a:lnTo>
                  <a:lnTo>
                    <a:pt x="216" y="92"/>
                  </a:lnTo>
                  <a:lnTo>
                    <a:pt x="228" y="101"/>
                  </a:lnTo>
                  <a:lnTo>
                    <a:pt x="237" y="113"/>
                  </a:lnTo>
                  <a:lnTo>
                    <a:pt x="245" y="127"/>
                  </a:lnTo>
                  <a:lnTo>
                    <a:pt x="248" y="144"/>
                  </a:lnTo>
                  <a:lnTo>
                    <a:pt x="248" y="157"/>
                  </a:lnTo>
                  <a:lnTo>
                    <a:pt x="245" y="167"/>
                  </a:lnTo>
                  <a:lnTo>
                    <a:pt x="242" y="173"/>
                  </a:lnTo>
                  <a:lnTo>
                    <a:pt x="237" y="176"/>
                  </a:lnTo>
                  <a:lnTo>
                    <a:pt x="234" y="163"/>
                  </a:lnTo>
                  <a:lnTo>
                    <a:pt x="229" y="147"/>
                  </a:lnTo>
                  <a:lnTo>
                    <a:pt x="225" y="133"/>
                  </a:lnTo>
                  <a:lnTo>
                    <a:pt x="220" y="121"/>
                  </a:lnTo>
                  <a:lnTo>
                    <a:pt x="216" y="112"/>
                  </a:lnTo>
                  <a:lnTo>
                    <a:pt x="217" y="120"/>
                  </a:lnTo>
                  <a:lnTo>
                    <a:pt x="221" y="130"/>
                  </a:lnTo>
                  <a:lnTo>
                    <a:pt x="229" y="154"/>
                  </a:lnTo>
                  <a:lnTo>
                    <a:pt x="232" y="171"/>
                  </a:lnTo>
                  <a:lnTo>
                    <a:pt x="233" y="184"/>
                  </a:lnTo>
                  <a:lnTo>
                    <a:pt x="227" y="197"/>
                  </a:lnTo>
                  <a:lnTo>
                    <a:pt x="216" y="205"/>
                  </a:lnTo>
                  <a:lnTo>
                    <a:pt x="203" y="210"/>
                  </a:lnTo>
                  <a:lnTo>
                    <a:pt x="186" y="212"/>
                  </a:lnTo>
                  <a:lnTo>
                    <a:pt x="149" y="212"/>
                  </a:lnTo>
                  <a:lnTo>
                    <a:pt x="132" y="210"/>
                  </a:lnTo>
                  <a:lnTo>
                    <a:pt x="118" y="205"/>
                  </a:lnTo>
                  <a:lnTo>
                    <a:pt x="108" y="197"/>
                  </a:lnTo>
                  <a:lnTo>
                    <a:pt x="101" y="184"/>
                  </a:lnTo>
                  <a:lnTo>
                    <a:pt x="103" y="171"/>
                  </a:lnTo>
                  <a:lnTo>
                    <a:pt x="107" y="154"/>
                  </a:lnTo>
                  <a:lnTo>
                    <a:pt x="114" y="130"/>
                  </a:lnTo>
                  <a:lnTo>
                    <a:pt x="117" y="120"/>
                  </a:lnTo>
                  <a:lnTo>
                    <a:pt x="120" y="112"/>
                  </a:lnTo>
                  <a:lnTo>
                    <a:pt x="116" y="121"/>
                  </a:lnTo>
                  <a:lnTo>
                    <a:pt x="110" y="133"/>
                  </a:lnTo>
                  <a:lnTo>
                    <a:pt x="104" y="147"/>
                  </a:lnTo>
                  <a:lnTo>
                    <a:pt x="100" y="163"/>
                  </a:lnTo>
                  <a:lnTo>
                    <a:pt x="96" y="176"/>
                  </a:lnTo>
                  <a:lnTo>
                    <a:pt x="92" y="173"/>
                  </a:lnTo>
                  <a:lnTo>
                    <a:pt x="89" y="167"/>
                  </a:lnTo>
                  <a:lnTo>
                    <a:pt x="87" y="157"/>
                  </a:lnTo>
                  <a:lnTo>
                    <a:pt x="87" y="144"/>
                  </a:lnTo>
                  <a:lnTo>
                    <a:pt x="89" y="127"/>
                  </a:lnTo>
                  <a:lnTo>
                    <a:pt x="97" y="113"/>
                  </a:lnTo>
                  <a:lnTo>
                    <a:pt x="107" y="101"/>
                  </a:lnTo>
                  <a:lnTo>
                    <a:pt x="118" y="92"/>
                  </a:lnTo>
                  <a:lnTo>
                    <a:pt x="129" y="85"/>
                  </a:lnTo>
                  <a:lnTo>
                    <a:pt x="139" y="80"/>
                  </a:lnTo>
                  <a:lnTo>
                    <a:pt x="132" y="70"/>
                  </a:lnTo>
                  <a:lnTo>
                    <a:pt x="126" y="58"/>
                  </a:lnTo>
                  <a:lnTo>
                    <a:pt x="124" y="45"/>
                  </a:lnTo>
                  <a:lnTo>
                    <a:pt x="128" y="28"/>
                  </a:lnTo>
                  <a:lnTo>
                    <a:pt x="137" y="13"/>
                  </a:lnTo>
                  <a:lnTo>
                    <a:pt x="150" y="4"/>
                  </a:lnTo>
                  <a:lnTo>
                    <a:pt x="1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28"/>
          <p:cNvGrpSpPr>
            <a:grpSpLocks noChangeAspect="1"/>
          </p:cNvGrpSpPr>
          <p:nvPr/>
        </p:nvGrpSpPr>
        <p:grpSpPr bwMode="auto">
          <a:xfrm>
            <a:off x="807521" y="5181860"/>
            <a:ext cx="722651" cy="503010"/>
            <a:chOff x="-1389" y="2111"/>
            <a:chExt cx="1701" cy="1184"/>
          </a:xfrm>
          <a:solidFill>
            <a:srgbClr val="0070C0"/>
          </a:solidFill>
        </p:grpSpPr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-675" y="2111"/>
              <a:ext cx="987" cy="1184"/>
            </a:xfrm>
            <a:custGeom>
              <a:avLst/>
              <a:gdLst>
                <a:gd name="T0" fmla="*/ 253 w 416"/>
                <a:gd name="T1" fmla="*/ 56 h 498"/>
                <a:gd name="T2" fmla="*/ 231 w 416"/>
                <a:gd name="T3" fmla="*/ 0 h 498"/>
                <a:gd name="T4" fmla="*/ 416 w 416"/>
                <a:gd name="T5" fmla="*/ 59 h 498"/>
                <a:gd name="T6" fmla="*/ 324 w 416"/>
                <a:gd name="T7" fmla="*/ 231 h 498"/>
                <a:gd name="T8" fmla="*/ 301 w 416"/>
                <a:gd name="T9" fmla="*/ 175 h 498"/>
                <a:gd name="T10" fmla="*/ 123 w 416"/>
                <a:gd name="T11" fmla="*/ 497 h 498"/>
                <a:gd name="T12" fmla="*/ 10 w 416"/>
                <a:gd name="T13" fmla="*/ 497 h 498"/>
                <a:gd name="T14" fmla="*/ 0 w 416"/>
                <a:gd name="T15" fmla="*/ 483 h 498"/>
                <a:gd name="T16" fmla="*/ 213 w 416"/>
                <a:gd name="T17" fmla="*/ 80 h 498"/>
                <a:gd name="T18" fmla="*/ 253 w 416"/>
                <a:gd name="T19" fmla="*/ 56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6" h="498">
                  <a:moveTo>
                    <a:pt x="253" y="56"/>
                  </a:moveTo>
                  <a:cubicBezTo>
                    <a:pt x="245" y="37"/>
                    <a:pt x="239" y="20"/>
                    <a:pt x="231" y="0"/>
                  </a:cubicBezTo>
                  <a:cubicBezTo>
                    <a:pt x="294" y="20"/>
                    <a:pt x="354" y="39"/>
                    <a:pt x="416" y="59"/>
                  </a:cubicBezTo>
                  <a:cubicBezTo>
                    <a:pt x="386" y="117"/>
                    <a:pt x="356" y="172"/>
                    <a:pt x="324" y="231"/>
                  </a:cubicBezTo>
                  <a:cubicBezTo>
                    <a:pt x="316" y="211"/>
                    <a:pt x="309" y="194"/>
                    <a:pt x="301" y="175"/>
                  </a:cubicBezTo>
                  <a:cubicBezTo>
                    <a:pt x="165" y="241"/>
                    <a:pt x="130" y="360"/>
                    <a:pt x="123" y="497"/>
                  </a:cubicBezTo>
                  <a:cubicBezTo>
                    <a:pt x="84" y="497"/>
                    <a:pt x="47" y="498"/>
                    <a:pt x="10" y="497"/>
                  </a:cubicBezTo>
                  <a:cubicBezTo>
                    <a:pt x="7" y="497"/>
                    <a:pt x="0" y="488"/>
                    <a:pt x="0" y="483"/>
                  </a:cubicBezTo>
                  <a:cubicBezTo>
                    <a:pt x="8" y="315"/>
                    <a:pt x="57" y="169"/>
                    <a:pt x="213" y="80"/>
                  </a:cubicBezTo>
                  <a:cubicBezTo>
                    <a:pt x="226" y="72"/>
                    <a:pt x="238" y="65"/>
                    <a:pt x="25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-1389" y="2111"/>
              <a:ext cx="762" cy="756"/>
            </a:xfrm>
            <a:custGeom>
              <a:avLst/>
              <a:gdLst>
                <a:gd name="T0" fmla="*/ 119 w 321"/>
                <a:gd name="T1" fmla="*/ 175 h 318"/>
                <a:gd name="T2" fmla="*/ 94 w 321"/>
                <a:gd name="T3" fmla="*/ 231 h 318"/>
                <a:gd name="T4" fmla="*/ 0 w 321"/>
                <a:gd name="T5" fmla="*/ 57 h 318"/>
                <a:gd name="T6" fmla="*/ 189 w 321"/>
                <a:gd name="T7" fmla="*/ 0 h 318"/>
                <a:gd name="T8" fmla="*/ 174 w 321"/>
                <a:gd name="T9" fmla="*/ 37 h 318"/>
                <a:gd name="T10" fmla="*/ 184 w 321"/>
                <a:gd name="T11" fmla="*/ 67 h 318"/>
                <a:gd name="T12" fmla="*/ 312 w 321"/>
                <a:gd name="T13" fmla="*/ 165 h 318"/>
                <a:gd name="T14" fmla="*/ 315 w 321"/>
                <a:gd name="T15" fmla="*/ 196 h 318"/>
                <a:gd name="T16" fmla="*/ 260 w 321"/>
                <a:gd name="T17" fmla="*/ 318 h 318"/>
                <a:gd name="T18" fmla="*/ 119 w 321"/>
                <a:gd name="T19" fmla="*/ 17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318">
                  <a:moveTo>
                    <a:pt x="119" y="175"/>
                  </a:moveTo>
                  <a:cubicBezTo>
                    <a:pt x="111" y="193"/>
                    <a:pt x="103" y="210"/>
                    <a:pt x="94" y="231"/>
                  </a:cubicBezTo>
                  <a:cubicBezTo>
                    <a:pt x="63" y="172"/>
                    <a:pt x="32" y="116"/>
                    <a:pt x="0" y="57"/>
                  </a:cubicBezTo>
                  <a:cubicBezTo>
                    <a:pt x="63" y="38"/>
                    <a:pt x="124" y="19"/>
                    <a:pt x="189" y="0"/>
                  </a:cubicBezTo>
                  <a:cubicBezTo>
                    <a:pt x="183" y="14"/>
                    <a:pt x="179" y="26"/>
                    <a:pt x="174" y="37"/>
                  </a:cubicBezTo>
                  <a:cubicBezTo>
                    <a:pt x="166" y="51"/>
                    <a:pt x="168" y="59"/>
                    <a:pt x="184" y="67"/>
                  </a:cubicBezTo>
                  <a:cubicBezTo>
                    <a:pt x="232" y="92"/>
                    <a:pt x="275" y="125"/>
                    <a:pt x="312" y="165"/>
                  </a:cubicBezTo>
                  <a:cubicBezTo>
                    <a:pt x="321" y="175"/>
                    <a:pt x="321" y="183"/>
                    <a:pt x="315" y="196"/>
                  </a:cubicBezTo>
                  <a:cubicBezTo>
                    <a:pt x="295" y="237"/>
                    <a:pt x="278" y="278"/>
                    <a:pt x="260" y="318"/>
                  </a:cubicBezTo>
                  <a:cubicBezTo>
                    <a:pt x="232" y="256"/>
                    <a:pt x="186" y="207"/>
                    <a:pt x="119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</p:grpSp>
      <p:sp>
        <p:nvSpPr>
          <p:cNvPr id="15" name="Freeform 27"/>
          <p:cNvSpPr>
            <a:spLocks noEditPoints="1"/>
          </p:cNvSpPr>
          <p:nvPr/>
        </p:nvSpPr>
        <p:spPr bwMode="auto">
          <a:xfrm>
            <a:off x="874573" y="2919869"/>
            <a:ext cx="748497" cy="561784"/>
          </a:xfrm>
          <a:custGeom>
            <a:avLst/>
            <a:gdLst>
              <a:gd name="T0" fmla="*/ 1582 w 3628"/>
              <a:gd name="T1" fmla="*/ 2173 h 3641"/>
              <a:gd name="T2" fmla="*/ 1539 w 3628"/>
              <a:gd name="T3" fmla="*/ 2454 h 3641"/>
              <a:gd name="T4" fmla="*/ 1257 w 3628"/>
              <a:gd name="T5" fmla="*/ 2497 h 3641"/>
              <a:gd name="T6" fmla="*/ 1129 w 3628"/>
              <a:gd name="T7" fmla="*/ 2245 h 3641"/>
              <a:gd name="T8" fmla="*/ 1329 w 3628"/>
              <a:gd name="T9" fmla="*/ 2048 h 3641"/>
              <a:gd name="T10" fmla="*/ 1011 w 3628"/>
              <a:gd name="T11" fmla="*/ 1760 h 3641"/>
              <a:gd name="T12" fmla="*/ 743 w 3628"/>
              <a:gd name="T13" fmla="*/ 2156 h 3641"/>
              <a:gd name="T14" fmla="*/ 839 w 3628"/>
              <a:gd name="T15" fmla="*/ 2638 h 3641"/>
              <a:gd name="T16" fmla="*/ 1240 w 3628"/>
              <a:gd name="T17" fmla="*/ 2904 h 3641"/>
              <a:gd name="T18" fmla="*/ 1724 w 3628"/>
              <a:gd name="T19" fmla="*/ 2809 h 3641"/>
              <a:gd name="T20" fmla="*/ 1992 w 3628"/>
              <a:gd name="T21" fmla="*/ 2411 h 3641"/>
              <a:gd name="T22" fmla="*/ 1896 w 3628"/>
              <a:gd name="T23" fmla="*/ 1931 h 3641"/>
              <a:gd name="T24" fmla="*/ 1496 w 3628"/>
              <a:gd name="T25" fmla="*/ 1665 h 3641"/>
              <a:gd name="T26" fmla="*/ 1561 w 3628"/>
              <a:gd name="T27" fmla="*/ 968 h 3641"/>
              <a:gd name="T28" fmla="*/ 2018 w 3628"/>
              <a:gd name="T29" fmla="*/ 1340 h 3641"/>
              <a:gd name="T30" fmla="*/ 2426 w 3628"/>
              <a:gd name="T31" fmla="*/ 1422 h 3641"/>
              <a:gd name="T32" fmla="*/ 2356 w 3628"/>
              <a:gd name="T33" fmla="*/ 1693 h 3641"/>
              <a:gd name="T34" fmla="*/ 2711 w 3628"/>
              <a:gd name="T35" fmla="*/ 2093 h 3641"/>
              <a:gd name="T36" fmla="*/ 2694 w 3628"/>
              <a:gd name="T37" fmla="*/ 2484 h 3641"/>
              <a:gd name="T38" fmla="*/ 2322 w 3628"/>
              <a:gd name="T39" fmla="*/ 2953 h 3641"/>
              <a:gd name="T40" fmla="*/ 2228 w 3628"/>
              <a:gd name="T41" fmla="*/ 3347 h 3641"/>
              <a:gd name="T42" fmla="*/ 1963 w 3628"/>
              <a:gd name="T43" fmla="*/ 3288 h 3641"/>
              <a:gd name="T44" fmla="*/ 1552 w 3628"/>
              <a:gd name="T45" fmla="*/ 3617 h 3641"/>
              <a:gd name="T46" fmla="*/ 1160 w 3628"/>
              <a:gd name="T47" fmla="*/ 3601 h 3641"/>
              <a:gd name="T48" fmla="*/ 681 w 3628"/>
              <a:gd name="T49" fmla="*/ 3239 h 3641"/>
              <a:gd name="T50" fmla="*/ 289 w 3628"/>
              <a:gd name="T51" fmla="*/ 3141 h 3641"/>
              <a:gd name="T52" fmla="*/ 350 w 3628"/>
              <a:gd name="T53" fmla="*/ 2878 h 3641"/>
              <a:gd name="T54" fmla="*/ 25 w 3628"/>
              <a:gd name="T55" fmla="*/ 2475 h 3641"/>
              <a:gd name="T56" fmla="*/ 41 w 3628"/>
              <a:gd name="T57" fmla="*/ 2085 h 3641"/>
              <a:gd name="T58" fmla="*/ 409 w 3628"/>
              <a:gd name="T59" fmla="*/ 1626 h 3641"/>
              <a:gd name="T60" fmla="*/ 498 w 3628"/>
              <a:gd name="T61" fmla="*/ 1227 h 3641"/>
              <a:gd name="T62" fmla="*/ 842 w 3628"/>
              <a:gd name="T63" fmla="*/ 1258 h 3641"/>
              <a:gd name="T64" fmla="*/ 1181 w 3628"/>
              <a:gd name="T65" fmla="*/ 939 h 3641"/>
              <a:gd name="T66" fmla="*/ 2984 w 3628"/>
              <a:gd name="T67" fmla="*/ 676 h 3641"/>
              <a:gd name="T68" fmla="*/ 2945 w 3628"/>
              <a:gd name="T69" fmla="*/ 865 h 3641"/>
              <a:gd name="T70" fmla="*/ 2753 w 3628"/>
              <a:gd name="T71" fmla="*/ 826 h 3641"/>
              <a:gd name="T72" fmla="*/ 2793 w 3628"/>
              <a:gd name="T73" fmla="*/ 636 h 3641"/>
              <a:gd name="T74" fmla="*/ 2693 w 3628"/>
              <a:gd name="T75" fmla="*/ 435 h 3641"/>
              <a:gd name="T76" fmla="*/ 2507 w 3628"/>
              <a:gd name="T77" fmla="*/ 711 h 3641"/>
              <a:gd name="T78" fmla="*/ 2633 w 3628"/>
              <a:gd name="T79" fmla="*/ 1026 h 3641"/>
              <a:gd name="T80" fmla="*/ 2960 w 3628"/>
              <a:gd name="T81" fmla="*/ 1101 h 3641"/>
              <a:gd name="T82" fmla="*/ 3211 w 3628"/>
              <a:gd name="T83" fmla="*/ 874 h 3641"/>
              <a:gd name="T84" fmla="*/ 3164 w 3628"/>
              <a:gd name="T85" fmla="*/ 539 h 3641"/>
              <a:gd name="T86" fmla="*/ 2865 w 3628"/>
              <a:gd name="T87" fmla="*/ 389 h 3641"/>
              <a:gd name="T88" fmla="*/ 2943 w 3628"/>
              <a:gd name="T89" fmla="*/ 102 h 3641"/>
              <a:gd name="T90" fmla="*/ 3258 w 3628"/>
              <a:gd name="T91" fmla="*/ 79 h 3641"/>
              <a:gd name="T92" fmla="*/ 3397 w 3628"/>
              <a:gd name="T93" fmla="*/ 357 h 3641"/>
              <a:gd name="T94" fmla="*/ 3628 w 3628"/>
              <a:gd name="T95" fmla="*/ 554 h 3641"/>
              <a:gd name="T96" fmla="*/ 3528 w 3628"/>
              <a:gd name="T97" fmla="*/ 848 h 3641"/>
              <a:gd name="T98" fmla="*/ 3544 w 3628"/>
              <a:gd name="T99" fmla="*/ 1146 h 3641"/>
              <a:gd name="T100" fmla="*/ 3267 w 3628"/>
              <a:gd name="T101" fmla="*/ 1289 h 3641"/>
              <a:gd name="T102" fmla="*/ 3064 w 3628"/>
              <a:gd name="T103" fmla="*/ 1505 h 3641"/>
              <a:gd name="T104" fmla="*/ 2766 w 3628"/>
              <a:gd name="T105" fmla="*/ 1413 h 3641"/>
              <a:gd name="T106" fmla="*/ 2467 w 3628"/>
              <a:gd name="T107" fmla="*/ 1424 h 3641"/>
              <a:gd name="T108" fmla="*/ 2329 w 3628"/>
              <a:gd name="T109" fmla="*/ 1149 h 3641"/>
              <a:gd name="T110" fmla="*/ 2109 w 3628"/>
              <a:gd name="T111" fmla="*/ 948 h 3641"/>
              <a:gd name="T112" fmla="*/ 2208 w 3628"/>
              <a:gd name="T113" fmla="*/ 658 h 3641"/>
              <a:gd name="T114" fmla="*/ 2189 w 3628"/>
              <a:gd name="T115" fmla="*/ 360 h 3641"/>
              <a:gd name="T116" fmla="*/ 2469 w 3628"/>
              <a:gd name="T117" fmla="*/ 227 h 3641"/>
              <a:gd name="T118" fmla="*/ 2665 w 3628"/>
              <a:gd name="T119" fmla="*/ 0 h 3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28" h="3641">
                <a:moveTo>
                  <a:pt x="1367" y="2044"/>
                </a:moveTo>
                <a:lnTo>
                  <a:pt x="1407" y="2048"/>
                </a:lnTo>
                <a:lnTo>
                  <a:pt x="1444" y="2057"/>
                </a:lnTo>
                <a:lnTo>
                  <a:pt x="1479" y="2072"/>
                </a:lnTo>
                <a:lnTo>
                  <a:pt x="1510" y="2091"/>
                </a:lnTo>
                <a:lnTo>
                  <a:pt x="1539" y="2115"/>
                </a:lnTo>
                <a:lnTo>
                  <a:pt x="1563" y="2143"/>
                </a:lnTo>
                <a:lnTo>
                  <a:pt x="1582" y="2173"/>
                </a:lnTo>
                <a:lnTo>
                  <a:pt x="1597" y="2209"/>
                </a:lnTo>
                <a:lnTo>
                  <a:pt x="1606" y="2245"/>
                </a:lnTo>
                <a:lnTo>
                  <a:pt x="1609" y="2284"/>
                </a:lnTo>
                <a:lnTo>
                  <a:pt x="1606" y="2323"/>
                </a:lnTo>
                <a:lnTo>
                  <a:pt x="1597" y="2360"/>
                </a:lnTo>
                <a:lnTo>
                  <a:pt x="1582" y="2394"/>
                </a:lnTo>
                <a:lnTo>
                  <a:pt x="1563" y="2426"/>
                </a:lnTo>
                <a:lnTo>
                  <a:pt x="1539" y="2454"/>
                </a:lnTo>
                <a:lnTo>
                  <a:pt x="1510" y="2478"/>
                </a:lnTo>
                <a:lnTo>
                  <a:pt x="1479" y="2497"/>
                </a:lnTo>
                <a:lnTo>
                  <a:pt x="1444" y="2512"/>
                </a:lnTo>
                <a:lnTo>
                  <a:pt x="1407" y="2521"/>
                </a:lnTo>
                <a:lnTo>
                  <a:pt x="1367" y="2525"/>
                </a:lnTo>
                <a:lnTo>
                  <a:pt x="1329" y="2521"/>
                </a:lnTo>
                <a:lnTo>
                  <a:pt x="1291" y="2512"/>
                </a:lnTo>
                <a:lnTo>
                  <a:pt x="1257" y="2497"/>
                </a:lnTo>
                <a:lnTo>
                  <a:pt x="1225" y="2478"/>
                </a:lnTo>
                <a:lnTo>
                  <a:pt x="1197" y="2454"/>
                </a:lnTo>
                <a:lnTo>
                  <a:pt x="1172" y="2426"/>
                </a:lnTo>
                <a:lnTo>
                  <a:pt x="1153" y="2394"/>
                </a:lnTo>
                <a:lnTo>
                  <a:pt x="1138" y="2360"/>
                </a:lnTo>
                <a:lnTo>
                  <a:pt x="1129" y="2323"/>
                </a:lnTo>
                <a:lnTo>
                  <a:pt x="1125" y="2284"/>
                </a:lnTo>
                <a:lnTo>
                  <a:pt x="1129" y="2245"/>
                </a:lnTo>
                <a:lnTo>
                  <a:pt x="1138" y="2209"/>
                </a:lnTo>
                <a:lnTo>
                  <a:pt x="1153" y="2173"/>
                </a:lnTo>
                <a:lnTo>
                  <a:pt x="1172" y="2143"/>
                </a:lnTo>
                <a:lnTo>
                  <a:pt x="1197" y="2115"/>
                </a:lnTo>
                <a:lnTo>
                  <a:pt x="1225" y="2091"/>
                </a:lnTo>
                <a:lnTo>
                  <a:pt x="1257" y="2072"/>
                </a:lnTo>
                <a:lnTo>
                  <a:pt x="1291" y="2057"/>
                </a:lnTo>
                <a:lnTo>
                  <a:pt x="1329" y="2048"/>
                </a:lnTo>
                <a:lnTo>
                  <a:pt x="1367" y="2044"/>
                </a:lnTo>
                <a:close/>
                <a:moveTo>
                  <a:pt x="1367" y="1652"/>
                </a:moveTo>
                <a:lnTo>
                  <a:pt x="1302" y="1656"/>
                </a:lnTo>
                <a:lnTo>
                  <a:pt x="1240" y="1665"/>
                </a:lnTo>
                <a:lnTo>
                  <a:pt x="1178" y="1681"/>
                </a:lnTo>
                <a:lnTo>
                  <a:pt x="1120" y="1702"/>
                </a:lnTo>
                <a:lnTo>
                  <a:pt x="1064" y="1728"/>
                </a:lnTo>
                <a:lnTo>
                  <a:pt x="1011" y="1760"/>
                </a:lnTo>
                <a:lnTo>
                  <a:pt x="962" y="1796"/>
                </a:lnTo>
                <a:lnTo>
                  <a:pt x="916" y="1837"/>
                </a:lnTo>
                <a:lnTo>
                  <a:pt x="875" y="1882"/>
                </a:lnTo>
                <a:lnTo>
                  <a:pt x="839" y="1931"/>
                </a:lnTo>
                <a:lnTo>
                  <a:pt x="807" y="1983"/>
                </a:lnTo>
                <a:lnTo>
                  <a:pt x="781" y="2039"/>
                </a:lnTo>
                <a:lnTo>
                  <a:pt x="759" y="2096"/>
                </a:lnTo>
                <a:lnTo>
                  <a:pt x="743" y="2156"/>
                </a:lnTo>
                <a:lnTo>
                  <a:pt x="734" y="2220"/>
                </a:lnTo>
                <a:lnTo>
                  <a:pt x="730" y="2284"/>
                </a:lnTo>
                <a:lnTo>
                  <a:pt x="734" y="2349"/>
                </a:lnTo>
                <a:lnTo>
                  <a:pt x="743" y="2411"/>
                </a:lnTo>
                <a:lnTo>
                  <a:pt x="759" y="2473"/>
                </a:lnTo>
                <a:lnTo>
                  <a:pt x="781" y="2530"/>
                </a:lnTo>
                <a:lnTo>
                  <a:pt x="807" y="2586"/>
                </a:lnTo>
                <a:lnTo>
                  <a:pt x="839" y="2638"/>
                </a:lnTo>
                <a:lnTo>
                  <a:pt x="875" y="2687"/>
                </a:lnTo>
                <a:lnTo>
                  <a:pt x="916" y="2731"/>
                </a:lnTo>
                <a:lnTo>
                  <a:pt x="962" y="2772"/>
                </a:lnTo>
                <a:lnTo>
                  <a:pt x="1011" y="2809"/>
                </a:lnTo>
                <a:lnTo>
                  <a:pt x="1064" y="2841"/>
                </a:lnTo>
                <a:lnTo>
                  <a:pt x="1120" y="2867"/>
                </a:lnTo>
                <a:lnTo>
                  <a:pt x="1178" y="2888"/>
                </a:lnTo>
                <a:lnTo>
                  <a:pt x="1240" y="2904"/>
                </a:lnTo>
                <a:lnTo>
                  <a:pt x="1302" y="2913"/>
                </a:lnTo>
                <a:lnTo>
                  <a:pt x="1367" y="2917"/>
                </a:lnTo>
                <a:lnTo>
                  <a:pt x="1432" y="2913"/>
                </a:lnTo>
                <a:lnTo>
                  <a:pt x="1496" y="2904"/>
                </a:lnTo>
                <a:lnTo>
                  <a:pt x="1557" y="2888"/>
                </a:lnTo>
                <a:lnTo>
                  <a:pt x="1616" y="2867"/>
                </a:lnTo>
                <a:lnTo>
                  <a:pt x="1671" y="2841"/>
                </a:lnTo>
                <a:lnTo>
                  <a:pt x="1724" y="2809"/>
                </a:lnTo>
                <a:lnTo>
                  <a:pt x="1773" y="2772"/>
                </a:lnTo>
                <a:lnTo>
                  <a:pt x="1818" y="2731"/>
                </a:lnTo>
                <a:lnTo>
                  <a:pt x="1859" y="2687"/>
                </a:lnTo>
                <a:lnTo>
                  <a:pt x="1896" y="2638"/>
                </a:lnTo>
                <a:lnTo>
                  <a:pt x="1928" y="2586"/>
                </a:lnTo>
                <a:lnTo>
                  <a:pt x="1955" y="2530"/>
                </a:lnTo>
                <a:lnTo>
                  <a:pt x="1976" y="2473"/>
                </a:lnTo>
                <a:lnTo>
                  <a:pt x="1992" y="2411"/>
                </a:lnTo>
                <a:lnTo>
                  <a:pt x="2002" y="2349"/>
                </a:lnTo>
                <a:lnTo>
                  <a:pt x="2004" y="2284"/>
                </a:lnTo>
                <a:lnTo>
                  <a:pt x="2002" y="2220"/>
                </a:lnTo>
                <a:lnTo>
                  <a:pt x="1992" y="2156"/>
                </a:lnTo>
                <a:lnTo>
                  <a:pt x="1976" y="2096"/>
                </a:lnTo>
                <a:lnTo>
                  <a:pt x="1955" y="2039"/>
                </a:lnTo>
                <a:lnTo>
                  <a:pt x="1928" y="1983"/>
                </a:lnTo>
                <a:lnTo>
                  <a:pt x="1896" y="1931"/>
                </a:lnTo>
                <a:lnTo>
                  <a:pt x="1859" y="1882"/>
                </a:lnTo>
                <a:lnTo>
                  <a:pt x="1818" y="1837"/>
                </a:lnTo>
                <a:lnTo>
                  <a:pt x="1773" y="1796"/>
                </a:lnTo>
                <a:lnTo>
                  <a:pt x="1724" y="1760"/>
                </a:lnTo>
                <a:lnTo>
                  <a:pt x="1671" y="1728"/>
                </a:lnTo>
                <a:lnTo>
                  <a:pt x="1616" y="1702"/>
                </a:lnTo>
                <a:lnTo>
                  <a:pt x="1557" y="1681"/>
                </a:lnTo>
                <a:lnTo>
                  <a:pt x="1496" y="1665"/>
                </a:lnTo>
                <a:lnTo>
                  <a:pt x="1432" y="1656"/>
                </a:lnTo>
                <a:lnTo>
                  <a:pt x="1367" y="1652"/>
                </a:lnTo>
                <a:close/>
                <a:moveTo>
                  <a:pt x="1217" y="927"/>
                </a:moveTo>
                <a:lnTo>
                  <a:pt x="1503" y="927"/>
                </a:lnTo>
                <a:lnTo>
                  <a:pt x="1523" y="931"/>
                </a:lnTo>
                <a:lnTo>
                  <a:pt x="1540" y="939"/>
                </a:lnTo>
                <a:lnTo>
                  <a:pt x="1552" y="952"/>
                </a:lnTo>
                <a:lnTo>
                  <a:pt x="1561" y="968"/>
                </a:lnTo>
                <a:lnTo>
                  <a:pt x="1564" y="988"/>
                </a:lnTo>
                <a:lnTo>
                  <a:pt x="1564" y="1156"/>
                </a:lnTo>
                <a:lnTo>
                  <a:pt x="1645" y="1173"/>
                </a:lnTo>
                <a:lnTo>
                  <a:pt x="1724" y="1196"/>
                </a:lnTo>
                <a:lnTo>
                  <a:pt x="1800" y="1224"/>
                </a:lnTo>
                <a:lnTo>
                  <a:pt x="1875" y="1257"/>
                </a:lnTo>
                <a:lnTo>
                  <a:pt x="1947" y="1297"/>
                </a:lnTo>
                <a:lnTo>
                  <a:pt x="2018" y="1340"/>
                </a:lnTo>
                <a:lnTo>
                  <a:pt x="2137" y="1222"/>
                </a:lnTo>
                <a:lnTo>
                  <a:pt x="2150" y="1212"/>
                </a:lnTo>
                <a:lnTo>
                  <a:pt x="2164" y="1206"/>
                </a:lnTo>
                <a:lnTo>
                  <a:pt x="2180" y="1204"/>
                </a:lnTo>
                <a:lnTo>
                  <a:pt x="2195" y="1206"/>
                </a:lnTo>
                <a:lnTo>
                  <a:pt x="2210" y="1212"/>
                </a:lnTo>
                <a:lnTo>
                  <a:pt x="2222" y="1222"/>
                </a:lnTo>
                <a:lnTo>
                  <a:pt x="2426" y="1422"/>
                </a:lnTo>
                <a:lnTo>
                  <a:pt x="2436" y="1435"/>
                </a:lnTo>
                <a:lnTo>
                  <a:pt x="2442" y="1450"/>
                </a:lnTo>
                <a:lnTo>
                  <a:pt x="2444" y="1466"/>
                </a:lnTo>
                <a:lnTo>
                  <a:pt x="2442" y="1480"/>
                </a:lnTo>
                <a:lnTo>
                  <a:pt x="2436" y="1495"/>
                </a:lnTo>
                <a:lnTo>
                  <a:pt x="2426" y="1507"/>
                </a:lnTo>
                <a:lnTo>
                  <a:pt x="2309" y="1623"/>
                </a:lnTo>
                <a:lnTo>
                  <a:pt x="2356" y="1693"/>
                </a:lnTo>
                <a:lnTo>
                  <a:pt x="2397" y="1766"/>
                </a:lnTo>
                <a:lnTo>
                  <a:pt x="2434" y="1842"/>
                </a:lnTo>
                <a:lnTo>
                  <a:pt x="2463" y="1920"/>
                </a:lnTo>
                <a:lnTo>
                  <a:pt x="2488" y="2000"/>
                </a:lnTo>
                <a:lnTo>
                  <a:pt x="2507" y="2082"/>
                </a:lnTo>
                <a:lnTo>
                  <a:pt x="2674" y="2082"/>
                </a:lnTo>
                <a:lnTo>
                  <a:pt x="2694" y="2085"/>
                </a:lnTo>
                <a:lnTo>
                  <a:pt x="2711" y="2093"/>
                </a:lnTo>
                <a:lnTo>
                  <a:pt x="2724" y="2107"/>
                </a:lnTo>
                <a:lnTo>
                  <a:pt x="2733" y="2123"/>
                </a:lnTo>
                <a:lnTo>
                  <a:pt x="2735" y="2142"/>
                </a:lnTo>
                <a:lnTo>
                  <a:pt x="2735" y="2426"/>
                </a:lnTo>
                <a:lnTo>
                  <a:pt x="2732" y="2445"/>
                </a:lnTo>
                <a:lnTo>
                  <a:pt x="2724" y="2462"/>
                </a:lnTo>
                <a:lnTo>
                  <a:pt x="2710" y="2475"/>
                </a:lnTo>
                <a:lnTo>
                  <a:pt x="2694" y="2484"/>
                </a:lnTo>
                <a:lnTo>
                  <a:pt x="2674" y="2487"/>
                </a:lnTo>
                <a:lnTo>
                  <a:pt x="2512" y="2487"/>
                </a:lnTo>
                <a:lnTo>
                  <a:pt x="2495" y="2569"/>
                </a:lnTo>
                <a:lnTo>
                  <a:pt x="2472" y="2650"/>
                </a:lnTo>
                <a:lnTo>
                  <a:pt x="2443" y="2730"/>
                </a:lnTo>
                <a:lnTo>
                  <a:pt x="2408" y="2807"/>
                </a:lnTo>
                <a:lnTo>
                  <a:pt x="2367" y="2881"/>
                </a:lnTo>
                <a:lnTo>
                  <a:pt x="2322" y="2953"/>
                </a:lnTo>
                <a:lnTo>
                  <a:pt x="2431" y="3060"/>
                </a:lnTo>
                <a:lnTo>
                  <a:pt x="2440" y="3074"/>
                </a:lnTo>
                <a:lnTo>
                  <a:pt x="2447" y="3088"/>
                </a:lnTo>
                <a:lnTo>
                  <a:pt x="2448" y="3103"/>
                </a:lnTo>
                <a:lnTo>
                  <a:pt x="2447" y="3118"/>
                </a:lnTo>
                <a:lnTo>
                  <a:pt x="2440" y="3133"/>
                </a:lnTo>
                <a:lnTo>
                  <a:pt x="2431" y="3145"/>
                </a:lnTo>
                <a:lnTo>
                  <a:pt x="2228" y="3347"/>
                </a:lnTo>
                <a:lnTo>
                  <a:pt x="2216" y="3356"/>
                </a:lnTo>
                <a:lnTo>
                  <a:pt x="2201" y="3362"/>
                </a:lnTo>
                <a:lnTo>
                  <a:pt x="2186" y="3364"/>
                </a:lnTo>
                <a:lnTo>
                  <a:pt x="2170" y="3362"/>
                </a:lnTo>
                <a:lnTo>
                  <a:pt x="2155" y="3356"/>
                </a:lnTo>
                <a:lnTo>
                  <a:pt x="2142" y="3347"/>
                </a:lnTo>
                <a:lnTo>
                  <a:pt x="2036" y="3241"/>
                </a:lnTo>
                <a:lnTo>
                  <a:pt x="1963" y="3288"/>
                </a:lnTo>
                <a:lnTo>
                  <a:pt x="1889" y="3330"/>
                </a:lnTo>
                <a:lnTo>
                  <a:pt x="1810" y="3365"/>
                </a:lnTo>
                <a:lnTo>
                  <a:pt x="1730" y="3396"/>
                </a:lnTo>
                <a:lnTo>
                  <a:pt x="1648" y="3419"/>
                </a:lnTo>
                <a:lnTo>
                  <a:pt x="1564" y="3438"/>
                </a:lnTo>
                <a:lnTo>
                  <a:pt x="1564" y="3581"/>
                </a:lnTo>
                <a:lnTo>
                  <a:pt x="1561" y="3601"/>
                </a:lnTo>
                <a:lnTo>
                  <a:pt x="1552" y="3617"/>
                </a:lnTo>
                <a:lnTo>
                  <a:pt x="1540" y="3629"/>
                </a:lnTo>
                <a:lnTo>
                  <a:pt x="1523" y="3638"/>
                </a:lnTo>
                <a:lnTo>
                  <a:pt x="1503" y="3641"/>
                </a:lnTo>
                <a:lnTo>
                  <a:pt x="1217" y="3641"/>
                </a:lnTo>
                <a:lnTo>
                  <a:pt x="1197" y="3638"/>
                </a:lnTo>
                <a:lnTo>
                  <a:pt x="1181" y="3629"/>
                </a:lnTo>
                <a:lnTo>
                  <a:pt x="1168" y="3617"/>
                </a:lnTo>
                <a:lnTo>
                  <a:pt x="1160" y="3601"/>
                </a:lnTo>
                <a:lnTo>
                  <a:pt x="1156" y="3581"/>
                </a:lnTo>
                <a:lnTo>
                  <a:pt x="1156" y="3438"/>
                </a:lnTo>
                <a:lnTo>
                  <a:pt x="1072" y="3419"/>
                </a:lnTo>
                <a:lnTo>
                  <a:pt x="988" y="3395"/>
                </a:lnTo>
                <a:lnTo>
                  <a:pt x="907" y="3365"/>
                </a:lnTo>
                <a:lnTo>
                  <a:pt x="829" y="3329"/>
                </a:lnTo>
                <a:lnTo>
                  <a:pt x="753" y="3287"/>
                </a:lnTo>
                <a:lnTo>
                  <a:pt x="681" y="3239"/>
                </a:lnTo>
                <a:lnTo>
                  <a:pt x="577" y="3342"/>
                </a:lnTo>
                <a:lnTo>
                  <a:pt x="565" y="3352"/>
                </a:lnTo>
                <a:lnTo>
                  <a:pt x="550" y="3357"/>
                </a:lnTo>
                <a:lnTo>
                  <a:pt x="535" y="3359"/>
                </a:lnTo>
                <a:lnTo>
                  <a:pt x="519" y="3357"/>
                </a:lnTo>
                <a:lnTo>
                  <a:pt x="504" y="3352"/>
                </a:lnTo>
                <a:lnTo>
                  <a:pt x="492" y="3342"/>
                </a:lnTo>
                <a:lnTo>
                  <a:pt x="289" y="3141"/>
                </a:lnTo>
                <a:lnTo>
                  <a:pt x="280" y="3127"/>
                </a:lnTo>
                <a:lnTo>
                  <a:pt x="273" y="3114"/>
                </a:lnTo>
                <a:lnTo>
                  <a:pt x="272" y="3098"/>
                </a:lnTo>
                <a:lnTo>
                  <a:pt x="273" y="3083"/>
                </a:lnTo>
                <a:lnTo>
                  <a:pt x="280" y="3068"/>
                </a:lnTo>
                <a:lnTo>
                  <a:pt x="289" y="3056"/>
                </a:lnTo>
                <a:lnTo>
                  <a:pt x="396" y="2949"/>
                </a:lnTo>
                <a:lnTo>
                  <a:pt x="350" y="2878"/>
                </a:lnTo>
                <a:lnTo>
                  <a:pt x="310" y="2804"/>
                </a:lnTo>
                <a:lnTo>
                  <a:pt x="276" y="2727"/>
                </a:lnTo>
                <a:lnTo>
                  <a:pt x="248" y="2649"/>
                </a:lnTo>
                <a:lnTo>
                  <a:pt x="225" y="2569"/>
                </a:lnTo>
                <a:lnTo>
                  <a:pt x="208" y="2487"/>
                </a:lnTo>
                <a:lnTo>
                  <a:pt x="60" y="2487"/>
                </a:lnTo>
                <a:lnTo>
                  <a:pt x="41" y="2484"/>
                </a:lnTo>
                <a:lnTo>
                  <a:pt x="25" y="2475"/>
                </a:lnTo>
                <a:lnTo>
                  <a:pt x="11" y="2462"/>
                </a:lnTo>
                <a:lnTo>
                  <a:pt x="3" y="2445"/>
                </a:lnTo>
                <a:lnTo>
                  <a:pt x="0" y="2427"/>
                </a:lnTo>
                <a:lnTo>
                  <a:pt x="0" y="2142"/>
                </a:lnTo>
                <a:lnTo>
                  <a:pt x="3" y="2123"/>
                </a:lnTo>
                <a:lnTo>
                  <a:pt x="11" y="2107"/>
                </a:lnTo>
                <a:lnTo>
                  <a:pt x="25" y="2093"/>
                </a:lnTo>
                <a:lnTo>
                  <a:pt x="41" y="2085"/>
                </a:lnTo>
                <a:lnTo>
                  <a:pt x="60" y="2082"/>
                </a:lnTo>
                <a:lnTo>
                  <a:pt x="213" y="2082"/>
                </a:lnTo>
                <a:lnTo>
                  <a:pt x="232" y="2000"/>
                </a:lnTo>
                <a:lnTo>
                  <a:pt x="256" y="1921"/>
                </a:lnTo>
                <a:lnTo>
                  <a:pt x="286" y="1844"/>
                </a:lnTo>
                <a:lnTo>
                  <a:pt x="322" y="1768"/>
                </a:lnTo>
                <a:lnTo>
                  <a:pt x="362" y="1695"/>
                </a:lnTo>
                <a:lnTo>
                  <a:pt x="409" y="1626"/>
                </a:lnTo>
                <a:lnTo>
                  <a:pt x="294" y="1513"/>
                </a:lnTo>
                <a:lnTo>
                  <a:pt x="284" y="1501"/>
                </a:lnTo>
                <a:lnTo>
                  <a:pt x="278" y="1486"/>
                </a:lnTo>
                <a:lnTo>
                  <a:pt x="276" y="1470"/>
                </a:lnTo>
                <a:lnTo>
                  <a:pt x="278" y="1455"/>
                </a:lnTo>
                <a:lnTo>
                  <a:pt x="284" y="1441"/>
                </a:lnTo>
                <a:lnTo>
                  <a:pt x="294" y="1428"/>
                </a:lnTo>
                <a:lnTo>
                  <a:pt x="498" y="1227"/>
                </a:lnTo>
                <a:lnTo>
                  <a:pt x="512" y="1215"/>
                </a:lnTo>
                <a:lnTo>
                  <a:pt x="531" y="1210"/>
                </a:lnTo>
                <a:lnTo>
                  <a:pt x="549" y="1210"/>
                </a:lnTo>
                <a:lnTo>
                  <a:pt x="567" y="1215"/>
                </a:lnTo>
                <a:lnTo>
                  <a:pt x="583" y="1227"/>
                </a:lnTo>
                <a:lnTo>
                  <a:pt x="700" y="1342"/>
                </a:lnTo>
                <a:lnTo>
                  <a:pt x="769" y="1298"/>
                </a:lnTo>
                <a:lnTo>
                  <a:pt x="842" y="1258"/>
                </a:lnTo>
                <a:lnTo>
                  <a:pt x="918" y="1224"/>
                </a:lnTo>
                <a:lnTo>
                  <a:pt x="995" y="1196"/>
                </a:lnTo>
                <a:lnTo>
                  <a:pt x="1075" y="1173"/>
                </a:lnTo>
                <a:lnTo>
                  <a:pt x="1156" y="1156"/>
                </a:lnTo>
                <a:lnTo>
                  <a:pt x="1156" y="988"/>
                </a:lnTo>
                <a:lnTo>
                  <a:pt x="1160" y="968"/>
                </a:lnTo>
                <a:lnTo>
                  <a:pt x="1168" y="952"/>
                </a:lnTo>
                <a:lnTo>
                  <a:pt x="1181" y="939"/>
                </a:lnTo>
                <a:lnTo>
                  <a:pt x="1197" y="931"/>
                </a:lnTo>
                <a:lnTo>
                  <a:pt x="1217" y="927"/>
                </a:lnTo>
                <a:close/>
                <a:moveTo>
                  <a:pt x="2872" y="614"/>
                </a:moveTo>
                <a:lnTo>
                  <a:pt x="2898" y="617"/>
                </a:lnTo>
                <a:lnTo>
                  <a:pt x="2923" y="625"/>
                </a:lnTo>
                <a:lnTo>
                  <a:pt x="2947" y="638"/>
                </a:lnTo>
                <a:lnTo>
                  <a:pt x="2968" y="654"/>
                </a:lnTo>
                <a:lnTo>
                  <a:pt x="2984" y="676"/>
                </a:lnTo>
                <a:lnTo>
                  <a:pt x="2997" y="700"/>
                </a:lnTo>
                <a:lnTo>
                  <a:pt x="3004" y="727"/>
                </a:lnTo>
                <a:lnTo>
                  <a:pt x="3007" y="753"/>
                </a:lnTo>
                <a:lnTo>
                  <a:pt x="3003" y="780"/>
                </a:lnTo>
                <a:lnTo>
                  <a:pt x="2995" y="805"/>
                </a:lnTo>
                <a:lnTo>
                  <a:pt x="2983" y="828"/>
                </a:lnTo>
                <a:lnTo>
                  <a:pt x="2966" y="848"/>
                </a:lnTo>
                <a:lnTo>
                  <a:pt x="2945" y="865"/>
                </a:lnTo>
                <a:lnTo>
                  <a:pt x="2920" y="878"/>
                </a:lnTo>
                <a:lnTo>
                  <a:pt x="2892" y="886"/>
                </a:lnTo>
                <a:lnTo>
                  <a:pt x="2866" y="888"/>
                </a:lnTo>
                <a:lnTo>
                  <a:pt x="2839" y="884"/>
                </a:lnTo>
                <a:lnTo>
                  <a:pt x="2814" y="877"/>
                </a:lnTo>
                <a:lnTo>
                  <a:pt x="2791" y="864"/>
                </a:lnTo>
                <a:lnTo>
                  <a:pt x="2770" y="847"/>
                </a:lnTo>
                <a:lnTo>
                  <a:pt x="2753" y="826"/>
                </a:lnTo>
                <a:lnTo>
                  <a:pt x="2741" y="802"/>
                </a:lnTo>
                <a:lnTo>
                  <a:pt x="2733" y="775"/>
                </a:lnTo>
                <a:lnTo>
                  <a:pt x="2730" y="747"/>
                </a:lnTo>
                <a:lnTo>
                  <a:pt x="2734" y="721"/>
                </a:lnTo>
                <a:lnTo>
                  <a:pt x="2742" y="696"/>
                </a:lnTo>
                <a:lnTo>
                  <a:pt x="2754" y="674"/>
                </a:lnTo>
                <a:lnTo>
                  <a:pt x="2771" y="653"/>
                </a:lnTo>
                <a:lnTo>
                  <a:pt x="2793" y="636"/>
                </a:lnTo>
                <a:lnTo>
                  <a:pt x="2818" y="624"/>
                </a:lnTo>
                <a:lnTo>
                  <a:pt x="2845" y="616"/>
                </a:lnTo>
                <a:lnTo>
                  <a:pt x="2872" y="614"/>
                </a:lnTo>
                <a:close/>
                <a:moveTo>
                  <a:pt x="2865" y="389"/>
                </a:moveTo>
                <a:lnTo>
                  <a:pt x="2822" y="393"/>
                </a:lnTo>
                <a:lnTo>
                  <a:pt x="2777" y="401"/>
                </a:lnTo>
                <a:lnTo>
                  <a:pt x="2734" y="415"/>
                </a:lnTo>
                <a:lnTo>
                  <a:pt x="2693" y="435"/>
                </a:lnTo>
                <a:lnTo>
                  <a:pt x="2655" y="459"/>
                </a:lnTo>
                <a:lnTo>
                  <a:pt x="2621" y="486"/>
                </a:lnTo>
                <a:lnTo>
                  <a:pt x="2591" y="517"/>
                </a:lnTo>
                <a:lnTo>
                  <a:pt x="2565" y="551"/>
                </a:lnTo>
                <a:lnTo>
                  <a:pt x="2543" y="589"/>
                </a:lnTo>
                <a:lnTo>
                  <a:pt x="2526" y="627"/>
                </a:lnTo>
                <a:lnTo>
                  <a:pt x="2515" y="668"/>
                </a:lnTo>
                <a:lnTo>
                  <a:pt x="2507" y="711"/>
                </a:lnTo>
                <a:lnTo>
                  <a:pt x="2504" y="754"/>
                </a:lnTo>
                <a:lnTo>
                  <a:pt x="2508" y="797"/>
                </a:lnTo>
                <a:lnTo>
                  <a:pt x="2516" y="841"/>
                </a:lnTo>
                <a:lnTo>
                  <a:pt x="2531" y="884"/>
                </a:lnTo>
                <a:lnTo>
                  <a:pt x="2550" y="925"/>
                </a:lnTo>
                <a:lnTo>
                  <a:pt x="2574" y="963"/>
                </a:lnTo>
                <a:lnTo>
                  <a:pt x="2601" y="997"/>
                </a:lnTo>
                <a:lnTo>
                  <a:pt x="2633" y="1026"/>
                </a:lnTo>
                <a:lnTo>
                  <a:pt x="2668" y="1052"/>
                </a:lnTo>
                <a:lnTo>
                  <a:pt x="2705" y="1074"/>
                </a:lnTo>
                <a:lnTo>
                  <a:pt x="2744" y="1091"/>
                </a:lnTo>
                <a:lnTo>
                  <a:pt x="2786" y="1103"/>
                </a:lnTo>
                <a:lnTo>
                  <a:pt x="2829" y="1110"/>
                </a:lnTo>
                <a:lnTo>
                  <a:pt x="2872" y="1112"/>
                </a:lnTo>
                <a:lnTo>
                  <a:pt x="2916" y="1109"/>
                </a:lnTo>
                <a:lnTo>
                  <a:pt x="2960" y="1101"/>
                </a:lnTo>
                <a:lnTo>
                  <a:pt x="3003" y="1086"/>
                </a:lnTo>
                <a:lnTo>
                  <a:pt x="3044" y="1067"/>
                </a:lnTo>
                <a:lnTo>
                  <a:pt x="3082" y="1043"/>
                </a:lnTo>
                <a:lnTo>
                  <a:pt x="3116" y="1016"/>
                </a:lnTo>
                <a:lnTo>
                  <a:pt x="3147" y="984"/>
                </a:lnTo>
                <a:lnTo>
                  <a:pt x="3172" y="950"/>
                </a:lnTo>
                <a:lnTo>
                  <a:pt x="3194" y="913"/>
                </a:lnTo>
                <a:lnTo>
                  <a:pt x="3211" y="874"/>
                </a:lnTo>
                <a:lnTo>
                  <a:pt x="3224" y="832"/>
                </a:lnTo>
                <a:lnTo>
                  <a:pt x="3230" y="790"/>
                </a:lnTo>
                <a:lnTo>
                  <a:pt x="3233" y="747"/>
                </a:lnTo>
                <a:lnTo>
                  <a:pt x="3230" y="704"/>
                </a:lnTo>
                <a:lnTo>
                  <a:pt x="3221" y="660"/>
                </a:lnTo>
                <a:lnTo>
                  <a:pt x="3208" y="617"/>
                </a:lnTo>
                <a:lnTo>
                  <a:pt x="3188" y="576"/>
                </a:lnTo>
                <a:lnTo>
                  <a:pt x="3164" y="539"/>
                </a:lnTo>
                <a:lnTo>
                  <a:pt x="3136" y="505"/>
                </a:lnTo>
                <a:lnTo>
                  <a:pt x="3104" y="476"/>
                </a:lnTo>
                <a:lnTo>
                  <a:pt x="3069" y="449"/>
                </a:lnTo>
                <a:lnTo>
                  <a:pt x="3032" y="428"/>
                </a:lnTo>
                <a:lnTo>
                  <a:pt x="2993" y="411"/>
                </a:lnTo>
                <a:lnTo>
                  <a:pt x="2952" y="398"/>
                </a:lnTo>
                <a:lnTo>
                  <a:pt x="2908" y="392"/>
                </a:lnTo>
                <a:lnTo>
                  <a:pt x="2865" y="389"/>
                </a:lnTo>
                <a:close/>
                <a:moveTo>
                  <a:pt x="2665" y="0"/>
                </a:moveTo>
                <a:lnTo>
                  <a:pt x="2679" y="2"/>
                </a:lnTo>
                <a:lnTo>
                  <a:pt x="2689" y="9"/>
                </a:lnTo>
                <a:lnTo>
                  <a:pt x="2697" y="21"/>
                </a:lnTo>
                <a:lnTo>
                  <a:pt x="2733" y="111"/>
                </a:lnTo>
                <a:lnTo>
                  <a:pt x="2802" y="101"/>
                </a:lnTo>
                <a:lnTo>
                  <a:pt x="2873" y="97"/>
                </a:lnTo>
                <a:lnTo>
                  <a:pt x="2943" y="102"/>
                </a:lnTo>
                <a:lnTo>
                  <a:pt x="3013" y="113"/>
                </a:lnTo>
                <a:lnTo>
                  <a:pt x="3051" y="25"/>
                </a:lnTo>
                <a:lnTo>
                  <a:pt x="3059" y="13"/>
                </a:lnTo>
                <a:lnTo>
                  <a:pt x="3071" y="7"/>
                </a:lnTo>
                <a:lnTo>
                  <a:pt x="3083" y="4"/>
                </a:lnTo>
                <a:lnTo>
                  <a:pt x="3097" y="7"/>
                </a:lnTo>
                <a:lnTo>
                  <a:pt x="3247" y="71"/>
                </a:lnTo>
                <a:lnTo>
                  <a:pt x="3258" y="79"/>
                </a:lnTo>
                <a:lnTo>
                  <a:pt x="3266" y="90"/>
                </a:lnTo>
                <a:lnTo>
                  <a:pt x="3268" y="104"/>
                </a:lnTo>
                <a:lnTo>
                  <a:pt x="3266" y="116"/>
                </a:lnTo>
                <a:lnTo>
                  <a:pt x="3228" y="203"/>
                </a:lnTo>
                <a:lnTo>
                  <a:pt x="3275" y="235"/>
                </a:lnTo>
                <a:lnTo>
                  <a:pt x="3319" y="273"/>
                </a:lnTo>
                <a:lnTo>
                  <a:pt x="3360" y="314"/>
                </a:lnTo>
                <a:lnTo>
                  <a:pt x="3397" y="357"/>
                </a:lnTo>
                <a:lnTo>
                  <a:pt x="3431" y="404"/>
                </a:lnTo>
                <a:lnTo>
                  <a:pt x="3519" y="369"/>
                </a:lnTo>
                <a:lnTo>
                  <a:pt x="3533" y="367"/>
                </a:lnTo>
                <a:lnTo>
                  <a:pt x="3547" y="370"/>
                </a:lnTo>
                <a:lnTo>
                  <a:pt x="3557" y="377"/>
                </a:lnTo>
                <a:lnTo>
                  <a:pt x="3565" y="388"/>
                </a:lnTo>
                <a:lnTo>
                  <a:pt x="3625" y="540"/>
                </a:lnTo>
                <a:lnTo>
                  <a:pt x="3628" y="554"/>
                </a:lnTo>
                <a:lnTo>
                  <a:pt x="3624" y="566"/>
                </a:lnTo>
                <a:lnTo>
                  <a:pt x="3617" y="576"/>
                </a:lnTo>
                <a:lnTo>
                  <a:pt x="3606" y="584"/>
                </a:lnTo>
                <a:lnTo>
                  <a:pt x="3519" y="618"/>
                </a:lnTo>
                <a:lnTo>
                  <a:pt x="3529" y="675"/>
                </a:lnTo>
                <a:lnTo>
                  <a:pt x="3534" y="733"/>
                </a:lnTo>
                <a:lnTo>
                  <a:pt x="3534" y="790"/>
                </a:lnTo>
                <a:lnTo>
                  <a:pt x="3528" y="848"/>
                </a:lnTo>
                <a:lnTo>
                  <a:pt x="3518" y="906"/>
                </a:lnTo>
                <a:lnTo>
                  <a:pt x="3599" y="940"/>
                </a:lnTo>
                <a:lnTo>
                  <a:pt x="3610" y="948"/>
                </a:lnTo>
                <a:lnTo>
                  <a:pt x="3617" y="959"/>
                </a:lnTo>
                <a:lnTo>
                  <a:pt x="3620" y="972"/>
                </a:lnTo>
                <a:lnTo>
                  <a:pt x="3616" y="985"/>
                </a:lnTo>
                <a:lnTo>
                  <a:pt x="3552" y="1135"/>
                </a:lnTo>
                <a:lnTo>
                  <a:pt x="3544" y="1146"/>
                </a:lnTo>
                <a:lnTo>
                  <a:pt x="3533" y="1153"/>
                </a:lnTo>
                <a:lnTo>
                  <a:pt x="3519" y="1155"/>
                </a:lnTo>
                <a:lnTo>
                  <a:pt x="3507" y="1153"/>
                </a:lnTo>
                <a:lnTo>
                  <a:pt x="3427" y="1119"/>
                </a:lnTo>
                <a:lnTo>
                  <a:pt x="3392" y="1166"/>
                </a:lnTo>
                <a:lnTo>
                  <a:pt x="3355" y="1211"/>
                </a:lnTo>
                <a:lnTo>
                  <a:pt x="3313" y="1251"/>
                </a:lnTo>
                <a:lnTo>
                  <a:pt x="3267" y="1289"/>
                </a:lnTo>
                <a:lnTo>
                  <a:pt x="3219" y="1322"/>
                </a:lnTo>
                <a:lnTo>
                  <a:pt x="3249" y="1399"/>
                </a:lnTo>
                <a:lnTo>
                  <a:pt x="3252" y="1411"/>
                </a:lnTo>
                <a:lnTo>
                  <a:pt x="3249" y="1425"/>
                </a:lnTo>
                <a:lnTo>
                  <a:pt x="3242" y="1435"/>
                </a:lnTo>
                <a:lnTo>
                  <a:pt x="3229" y="1443"/>
                </a:lnTo>
                <a:lnTo>
                  <a:pt x="3077" y="1503"/>
                </a:lnTo>
                <a:lnTo>
                  <a:pt x="3064" y="1505"/>
                </a:lnTo>
                <a:lnTo>
                  <a:pt x="3051" y="1503"/>
                </a:lnTo>
                <a:lnTo>
                  <a:pt x="3040" y="1495"/>
                </a:lnTo>
                <a:lnTo>
                  <a:pt x="3033" y="1484"/>
                </a:lnTo>
                <a:lnTo>
                  <a:pt x="3002" y="1408"/>
                </a:lnTo>
                <a:lnTo>
                  <a:pt x="2943" y="1417"/>
                </a:lnTo>
                <a:lnTo>
                  <a:pt x="2883" y="1420"/>
                </a:lnTo>
                <a:lnTo>
                  <a:pt x="2825" y="1419"/>
                </a:lnTo>
                <a:lnTo>
                  <a:pt x="2766" y="1413"/>
                </a:lnTo>
                <a:lnTo>
                  <a:pt x="2708" y="1402"/>
                </a:lnTo>
                <a:lnTo>
                  <a:pt x="2674" y="1478"/>
                </a:lnTo>
                <a:lnTo>
                  <a:pt x="2666" y="1489"/>
                </a:lnTo>
                <a:lnTo>
                  <a:pt x="2655" y="1496"/>
                </a:lnTo>
                <a:lnTo>
                  <a:pt x="2642" y="1498"/>
                </a:lnTo>
                <a:lnTo>
                  <a:pt x="2629" y="1496"/>
                </a:lnTo>
                <a:lnTo>
                  <a:pt x="2478" y="1432"/>
                </a:lnTo>
                <a:lnTo>
                  <a:pt x="2467" y="1424"/>
                </a:lnTo>
                <a:lnTo>
                  <a:pt x="2460" y="1412"/>
                </a:lnTo>
                <a:lnTo>
                  <a:pt x="2458" y="1400"/>
                </a:lnTo>
                <a:lnTo>
                  <a:pt x="2460" y="1386"/>
                </a:lnTo>
                <a:lnTo>
                  <a:pt x="2494" y="1308"/>
                </a:lnTo>
                <a:lnTo>
                  <a:pt x="2447" y="1273"/>
                </a:lnTo>
                <a:lnTo>
                  <a:pt x="2404" y="1236"/>
                </a:lnTo>
                <a:lnTo>
                  <a:pt x="2364" y="1194"/>
                </a:lnTo>
                <a:lnTo>
                  <a:pt x="2329" y="1149"/>
                </a:lnTo>
                <a:lnTo>
                  <a:pt x="2297" y="1101"/>
                </a:lnTo>
                <a:lnTo>
                  <a:pt x="2218" y="1133"/>
                </a:lnTo>
                <a:lnTo>
                  <a:pt x="2204" y="1135"/>
                </a:lnTo>
                <a:lnTo>
                  <a:pt x="2192" y="1131"/>
                </a:lnTo>
                <a:lnTo>
                  <a:pt x="2180" y="1125"/>
                </a:lnTo>
                <a:lnTo>
                  <a:pt x="2173" y="1113"/>
                </a:lnTo>
                <a:lnTo>
                  <a:pt x="2113" y="961"/>
                </a:lnTo>
                <a:lnTo>
                  <a:pt x="2109" y="948"/>
                </a:lnTo>
                <a:lnTo>
                  <a:pt x="2113" y="935"/>
                </a:lnTo>
                <a:lnTo>
                  <a:pt x="2120" y="924"/>
                </a:lnTo>
                <a:lnTo>
                  <a:pt x="2131" y="917"/>
                </a:lnTo>
                <a:lnTo>
                  <a:pt x="2212" y="886"/>
                </a:lnTo>
                <a:lnTo>
                  <a:pt x="2204" y="829"/>
                </a:lnTo>
                <a:lnTo>
                  <a:pt x="2201" y="772"/>
                </a:lnTo>
                <a:lnTo>
                  <a:pt x="2202" y="715"/>
                </a:lnTo>
                <a:lnTo>
                  <a:pt x="2208" y="658"/>
                </a:lnTo>
                <a:lnTo>
                  <a:pt x="2219" y="602"/>
                </a:lnTo>
                <a:lnTo>
                  <a:pt x="2134" y="566"/>
                </a:lnTo>
                <a:lnTo>
                  <a:pt x="2123" y="558"/>
                </a:lnTo>
                <a:lnTo>
                  <a:pt x="2116" y="547"/>
                </a:lnTo>
                <a:lnTo>
                  <a:pt x="2114" y="534"/>
                </a:lnTo>
                <a:lnTo>
                  <a:pt x="2116" y="521"/>
                </a:lnTo>
                <a:lnTo>
                  <a:pt x="2181" y="371"/>
                </a:lnTo>
                <a:lnTo>
                  <a:pt x="2189" y="360"/>
                </a:lnTo>
                <a:lnTo>
                  <a:pt x="2201" y="353"/>
                </a:lnTo>
                <a:lnTo>
                  <a:pt x="2213" y="351"/>
                </a:lnTo>
                <a:lnTo>
                  <a:pt x="2227" y="353"/>
                </a:lnTo>
                <a:lnTo>
                  <a:pt x="2314" y="391"/>
                </a:lnTo>
                <a:lnTo>
                  <a:pt x="2347" y="345"/>
                </a:lnTo>
                <a:lnTo>
                  <a:pt x="2384" y="302"/>
                </a:lnTo>
                <a:lnTo>
                  <a:pt x="2426" y="264"/>
                </a:lnTo>
                <a:lnTo>
                  <a:pt x="2469" y="227"/>
                </a:lnTo>
                <a:lnTo>
                  <a:pt x="2516" y="196"/>
                </a:lnTo>
                <a:lnTo>
                  <a:pt x="2480" y="106"/>
                </a:lnTo>
                <a:lnTo>
                  <a:pt x="2478" y="93"/>
                </a:lnTo>
                <a:lnTo>
                  <a:pt x="2480" y="80"/>
                </a:lnTo>
                <a:lnTo>
                  <a:pt x="2488" y="69"/>
                </a:lnTo>
                <a:lnTo>
                  <a:pt x="2500" y="62"/>
                </a:lnTo>
                <a:lnTo>
                  <a:pt x="2652" y="2"/>
                </a:lnTo>
                <a:lnTo>
                  <a:pt x="2665" y="0"/>
                </a:lnTo>
                <a:lnTo>
                  <a:pt x="2665" y="0"/>
                </a:lnTo>
                <a:close/>
              </a:path>
            </a:pathLst>
          </a:custGeom>
          <a:solidFill>
            <a:srgbClr val="0070C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uppo 15"/>
          <p:cNvGrpSpPr/>
          <p:nvPr/>
        </p:nvGrpSpPr>
        <p:grpSpPr>
          <a:xfrm>
            <a:off x="867604" y="3739597"/>
            <a:ext cx="655851" cy="798222"/>
            <a:chOff x="323528" y="1843283"/>
            <a:chExt cx="753009" cy="1165520"/>
          </a:xfrm>
          <a:solidFill>
            <a:srgbClr val="0070C0"/>
          </a:solidFill>
        </p:grpSpPr>
        <p:sp>
          <p:nvSpPr>
            <p:cNvPr id="17" name="Freeform 23"/>
            <p:cNvSpPr>
              <a:spLocks noEditPoints="1"/>
            </p:cNvSpPr>
            <p:nvPr/>
          </p:nvSpPr>
          <p:spPr bwMode="auto">
            <a:xfrm>
              <a:off x="454320" y="2168952"/>
              <a:ext cx="542630" cy="839851"/>
            </a:xfrm>
            <a:custGeom>
              <a:avLst/>
              <a:gdLst>
                <a:gd name="T0" fmla="*/ 940 w 2187"/>
                <a:gd name="T1" fmla="*/ 1158 h 3387"/>
                <a:gd name="T2" fmla="*/ 1261 w 2187"/>
                <a:gd name="T3" fmla="*/ 1210 h 3387"/>
                <a:gd name="T4" fmla="*/ 1229 w 2187"/>
                <a:gd name="T5" fmla="*/ 1137 h 3387"/>
                <a:gd name="T6" fmla="*/ 1157 w 2187"/>
                <a:gd name="T7" fmla="*/ 1148 h 3387"/>
                <a:gd name="T8" fmla="*/ 1059 w 2187"/>
                <a:gd name="T9" fmla="*/ 1169 h 3387"/>
                <a:gd name="T10" fmla="*/ 991 w 2187"/>
                <a:gd name="T11" fmla="*/ 1126 h 3387"/>
                <a:gd name="T12" fmla="*/ 758 w 2187"/>
                <a:gd name="T13" fmla="*/ 336 h 3387"/>
                <a:gd name="T14" fmla="*/ 445 w 2187"/>
                <a:gd name="T15" fmla="*/ 564 h 3387"/>
                <a:gd name="T16" fmla="*/ 282 w 2187"/>
                <a:gd name="T17" fmla="*/ 905 h 3387"/>
                <a:gd name="T18" fmla="*/ 297 w 2187"/>
                <a:gd name="T19" fmla="*/ 1275 h 3387"/>
                <a:gd name="T20" fmla="*/ 416 w 2187"/>
                <a:gd name="T21" fmla="*/ 1556 h 3387"/>
                <a:gd name="T22" fmla="*/ 592 w 2187"/>
                <a:gd name="T23" fmla="*/ 1822 h 3387"/>
                <a:gd name="T24" fmla="*/ 771 w 2187"/>
                <a:gd name="T25" fmla="*/ 2161 h 3387"/>
                <a:gd name="T26" fmla="*/ 763 w 2187"/>
                <a:gd name="T27" fmla="*/ 1235 h 3387"/>
                <a:gd name="T28" fmla="*/ 820 w 2187"/>
                <a:gd name="T29" fmla="*/ 1043 h 3387"/>
                <a:gd name="T30" fmla="*/ 991 w 2187"/>
                <a:gd name="T31" fmla="*/ 961 h 3387"/>
                <a:gd name="T32" fmla="*/ 1196 w 2187"/>
                <a:gd name="T33" fmla="*/ 961 h 3387"/>
                <a:gd name="T34" fmla="*/ 1369 w 2187"/>
                <a:gd name="T35" fmla="*/ 1043 h 3387"/>
                <a:gd name="T36" fmla="*/ 1423 w 2187"/>
                <a:gd name="T37" fmla="*/ 1236 h 3387"/>
                <a:gd name="T38" fmla="*/ 1417 w 2187"/>
                <a:gd name="T39" fmla="*/ 2161 h 3387"/>
                <a:gd name="T40" fmla="*/ 1595 w 2187"/>
                <a:gd name="T41" fmla="*/ 1823 h 3387"/>
                <a:gd name="T42" fmla="*/ 1771 w 2187"/>
                <a:gd name="T43" fmla="*/ 1557 h 3387"/>
                <a:gd name="T44" fmla="*/ 1890 w 2187"/>
                <a:gd name="T45" fmla="*/ 1275 h 3387"/>
                <a:gd name="T46" fmla="*/ 1905 w 2187"/>
                <a:gd name="T47" fmla="*/ 905 h 3387"/>
                <a:gd name="T48" fmla="*/ 1742 w 2187"/>
                <a:gd name="T49" fmla="*/ 564 h 3387"/>
                <a:gd name="T50" fmla="*/ 1429 w 2187"/>
                <a:gd name="T51" fmla="*/ 336 h 3387"/>
                <a:gd name="T52" fmla="*/ 1094 w 2187"/>
                <a:gd name="T53" fmla="*/ 0 h 3387"/>
                <a:gd name="T54" fmla="*/ 1574 w 2187"/>
                <a:gd name="T55" fmla="*/ 105 h 3387"/>
                <a:gd name="T56" fmla="*/ 1946 w 2187"/>
                <a:gd name="T57" fmla="*/ 388 h 3387"/>
                <a:gd name="T58" fmla="*/ 2158 w 2187"/>
                <a:gd name="T59" fmla="*/ 798 h 3387"/>
                <a:gd name="T60" fmla="*/ 2171 w 2187"/>
                <a:gd name="T61" fmla="*/ 1243 h 3387"/>
                <a:gd name="T62" fmla="*/ 2068 w 2187"/>
                <a:gd name="T63" fmla="*/ 1574 h 3387"/>
                <a:gd name="T64" fmla="*/ 1911 w 2187"/>
                <a:gd name="T65" fmla="*/ 1838 h 3387"/>
                <a:gd name="T66" fmla="*/ 1734 w 2187"/>
                <a:gd name="T67" fmla="*/ 2115 h 3387"/>
                <a:gd name="T68" fmla="*/ 1626 w 2187"/>
                <a:gd name="T69" fmla="*/ 2442 h 3387"/>
                <a:gd name="T70" fmla="*/ 1562 w 2187"/>
                <a:gd name="T71" fmla="*/ 2612 h 3387"/>
                <a:gd name="T72" fmla="*/ 1598 w 2187"/>
                <a:gd name="T73" fmla="*/ 2705 h 3387"/>
                <a:gd name="T74" fmla="*/ 1573 w 2187"/>
                <a:gd name="T75" fmla="*/ 2852 h 3387"/>
                <a:gd name="T76" fmla="*/ 1600 w 2187"/>
                <a:gd name="T77" fmla="*/ 2953 h 3387"/>
                <a:gd name="T78" fmla="*/ 1570 w 2187"/>
                <a:gd name="T79" fmla="*/ 3098 h 3387"/>
                <a:gd name="T80" fmla="*/ 1382 w 2187"/>
                <a:gd name="T81" fmla="*/ 3179 h 3387"/>
                <a:gd name="T82" fmla="*/ 1219 w 2187"/>
                <a:gd name="T83" fmla="*/ 3360 h 3387"/>
                <a:gd name="T84" fmla="*/ 968 w 2187"/>
                <a:gd name="T85" fmla="*/ 3360 h 3387"/>
                <a:gd name="T86" fmla="*/ 805 w 2187"/>
                <a:gd name="T87" fmla="*/ 3179 h 3387"/>
                <a:gd name="T88" fmla="*/ 617 w 2187"/>
                <a:gd name="T89" fmla="*/ 3098 h 3387"/>
                <a:gd name="T90" fmla="*/ 587 w 2187"/>
                <a:gd name="T91" fmla="*/ 2953 h 3387"/>
                <a:gd name="T92" fmla="*/ 614 w 2187"/>
                <a:gd name="T93" fmla="*/ 2852 h 3387"/>
                <a:gd name="T94" fmla="*/ 590 w 2187"/>
                <a:gd name="T95" fmla="*/ 2704 h 3387"/>
                <a:gd name="T96" fmla="*/ 626 w 2187"/>
                <a:gd name="T97" fmla="*/ 2612 h 3387"/>
                <a:gd name="T98" fmla="*/ 562 w 2187"/>
                <a:gd name="T99" fmla="*/ 2442 h 3387"/>
                <a:gd name="T100" fmla="*/ 453 w 2187"/>
                <a:gd name="T101" fmla="*/ 2115 h 3387"/>
                <a:gd name="T102" fmla="*/ 277 w 2187"/>
                <a:gd name="T103" fmla="*/ 1838 h 3387"/>
                <a:gd name="T104" fmla="*/ 119 w 2187"/>
                <a:gd name="T105" fmla="*/ 1574 h 3387"/>
                <a:gd name="T106" fmla="*/ 15 w 2187"/>
                <a:gd name="T107" fmla="*/ 1243 h 3387"/>
                <a:gd name="T108" fmla="*/ 29 w 2187"/>
                <a:gd name="T109" fmla="*/ 798 h 3387"/>
                <a:gd name="T110" fmla="*/ 241 w 2187"/>
                <a:gd name="T111" fmla="*/ 388 h 3387"/>
                <a:gd name="T112" fmla="*/ 614 w 2187"/>
                <a:gd name="T113" fmla="*/ 105 h 3387"/>
                <a:gd name="T114" fmla="*/ 1094 w 2187"/>
                <a:gd name="T115" fmla="*/ 0 h 3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87" h="3387">
                  <a:moveTo>
                    <a:pt x="991" y="1126"/>
                  </a:moveTo>
                  <a:lnTo>
                    <a:pt x="979" y="1128"/>
                  </a:lnTo>
                  <a:lnTo>
                    <a:pt x="968" y="1133"/>
                  </a:lnTo>
                  <a:lnTo>
                    <a:pt x="956" y="1140"/>
                  </a:lnTo>
                  <a:lnTo>
                    <a:pt x="945" y="1151"/>
                  </a:lnTo>
                  <a:lnTo>
                    <a:pt x="940" y="1158"/>
                  </a:lnTo>
                  <a:lnTo>
                    <a:pt x="934" y="1167"/>
                  </a:lnTo>
                  <a:lnTo>
                    <a:pt x="929" y="1179"/>
                  </a:lnTo>
                  <a:lnTo>
                    <a:pt x="926" y="1194"/>
                  </a:lnTo>
                  <a:lnTo>
                    <a:pt x="926" y="1210"/>
                  </a:lnTo>
                  <a:lnTo>
                    <a:pt x="1093" y="2161"/>
                  </a:lnTo>
                  <a:lnTo>
                    <a:pt x="1261" y="1210"/>
                  </a:lnTo>
                  <a:lnTo>
                    <a:pt x="1261" y="1194"/>
                  </a:lnTo>
                  <a:lnTo>
                    <a:pt x="1259" y="1179"/>
                  </a:lnTo>
                  <a:lnTo>
                    <a:pt x="1254" y="1167"/>
                  </a:lnTo>
                  <a:lnTo>
                    <a:pt x="1249" y="1158"/>
                  </a:lnTo>
                  <a:lnTo>
                    <a:pt x="1244" y="1151"/>
                  </a:lnTo>
                  <a:lnTo>
                    <a:pt x="1229" y="1137"/>
                  </a:lnTo>
                  <a:lnTo>
                    <a:pt x="1213" y="1129"/>
                  </a:lnTo>
                  <a:lnTo>
                    <a:pt x="1196" y="1126"/>
                  </a:lnTo>
                  <a:lnTo>
                    <a:pt x="1183" y="1128"/>
                  </a:lnTo>
                  <a:lnTo>
                    <a:pt x="1172" y="1134"/>
                  </a:lnTo>
                  <a:lnTo>
                    <a:pt x="1163" y="1140"/>
                  </a:lnTo>
                  <a:lnTo>
                    <a:pt x="1157" y="1148"/>
                  </a:lnTo>
                  <a:lnTo>
                    <a:pt x="1144" y="1160"/>
                  </a:lnTo>
                  <a:lnTo>
                    <a:pt x="1129" y="1169"/>
                  </a:lnTo>
                  <a:lnTo>
                    <a:pt x="1112" y="1175"/>
                  </a:lnTo>
                  <a:lnTo>
                    <a:pt x="1093" y="1177"/>
                  </a:lnTo>
                  <a:lnTo>
                    <a:pt x="1075" y="1175"/>
                  </a:lnTo>
                  <a:lnTo>
                    <a:pt x="1059" y="1169"/>
                  </a:lnTo>
                  <a:lnTo>
                    <a:pt x="1043" y="1160"/>
                  </a:lnTo>
                  <a:lnTo>
                    <a:pt x="1030" y="1148"/>
                  </a:lnTo>
                  <a:lnTo>
                    <a:pt x="1024" y="1140"/>
                  </a:lnTo>
                  <a:lnTo>
                    <a:pt x="1014" y="1134"/>
                  </a:lnTo>
                  <a:lnTo>
                    <a:pt x="1004" y="1128"/>
                  </a:lnTo>
                  <a:lnTo>
                    <a:pt x="991" y="1126"/>
                  </a:lnTo>
                  <a:close/>
                  <a:moveTo>
                    <a:pt x="1094" y="270"/>
                  </a:moveTo>
                  <a:lnTo>
                    <a:pt x="1023" y="272"/>
                  </a:lnTo>
                  <a:lnTo>
                    <a:pt x="953" y="280"/>
                  </a:lnTo>
                  <a:lnTo>
                    <a:pt x="886" y="295"/>
                  </a:lnTo>
                  <a:lnTo>
                    <a:pt x="821" y="313"/>
                  </a:lnTo>
                  <a:lnTo>
                    <a:pt x="758" y="336"/>
                  </a:lnTo>
                  <a:lnTo>
                    <a:pt x="697" y="364"/>
                  </a:lnTo>
                  <a:lnTo>
                    <a:pt x="640" y="397"/>
                  </a:lnTo>
                  <a:lnTo>
                    <a:pt x="587" y="433"/>
                  </a:lnTo>
                  <a:lnTo>
                    <a:pt x="536" y="473"/>
                  </a:lnTo>
                  <a:lnTo>
                    <a:pt x="489" y="516"/>
                  </a:lnTo>
                  <a:lnTo>
                    <a:pt x="445" y="564"/>
                  </a:lnTo>
                  <a:lnTo>
                    <a:pt x="406" y="614"/>
                  </a:lnTo>
                  <a:lnTo>
                    <a:pt x="372" y="668"/>
                  </a:lnTo>
                  <a:lnTo>
                    <a:pt x="342" y="723"/>
                  </a:lnTo>
                  <a:lnTo>
                    <a:pt x="317" y="782"/>
                  </a:lnTo>
                  <a:lnTo>
                    <a:pt x="296" y="843"/>
                  </a:lnTo>
                  <a:lnTo>
                    <a:pt x="282" y="905"/>
                  </a:lnTo>
                  <a:lnTo>
                    <a:pt x="274" y="970"/>
                  </a:lnTo>
                  <a:lnTo>
                    <a:pt x="271" y="1036"/>
                  </a:lnTo>
                  <a:lnTo>
                    <a:pt x="272" y="1101"/>
                  </a:lnTo>
                  <a:lnTo>
                    <a:pt x="277" y="1163"/>
                  </a:lnTo>
                  <a:lnTo>
                    <a:pt x="286" y="1221"/>
                  </a:lnTo>
                  <a:lnTo>
                    <a:pt x="297" y="1275"/>
                  </a:lnTo>
                  <a:lnTo>
                    <a:pt x="311" y="1328"/>
                  </a:lnTo>
                  <a:lnTo>
                    <a:pt x="328" y="1376"/>
                  </a:lnTo>
                  <a:lnTo>
                    <a:pt x="347" y="1424"/>
                  </a:lnTo>
                  <a:lnTo>
                    <a:pt x="369" y="1470"/>
                  </a:lnTo>
                  <a:lnTo>
                    <a:pt x="391" y="1513"/>
                  </a:lnTo>
                  <a:lnTo>
                    <a:pt x="416" y="1556"/>
                  </a:lnTo>
                  <a:lnTo>
                    <a:pt x="442" y="1600"/>
                  </a:lnTo>
                  <a:lnTo>
                    <a:pt x="470" y="1642"/>
                  </a:lnTo>
                  <a:lnTo>
                    <a:pt x="498" y="1684"/>
                  </a:lnTo>
                  <a:lnTo>
                    <a:pt x="528" y="1727"/>
                  </a:lnTo>
                  <a:lnTo>
                    <a:pt x="560" y="1774"/>
                  </a:lnTo>
                  <a:lnTo>
                    <a:pt x="592" y="1822"/>
                  </a:lnTo>
                  <a:lnTo>
                    <a:pt x="625" y="1873"/>
                  </a:lnTo>
                  <a:lnTo>
                    <a:pt x="657" y="1925"/>
                  </a:lnTo>
                  <a:lnTo>
                    <a:pt x="688" y="1981"/>
                  </a:lnTo>
                  <a:lnTo>
                    <a:pt x="718" y="2038"/>
                  </a:lnTo>
                  <a:lnTo>
                    <a:pt x="745" y="2098"/>
                  </a:lnTo>
                  <a:lnTo>
                    <a:pt x="771" y="2161"/>
                  </a:lnTo>
                  <a:lnTo>
                    <a:pt x="792" y="2226"/>
                  </a:lnTo>
                  <a:lnTo>
                    <a:pt x="810" y="2295"/>
                  </a:lnTo>
                  <a:lnTo>
                    <a:pt x="824" y="2366"/>
                  </a:lnTo>
                  <a:lnTo>
                    <a:pt x="962" y="2366"/>
                  </a:lnTo>
                  <a:lnTo>
                    <a:pt x="763" y="1237"/>
                  </a:lnTo>
                  <a:lnTo>
                    <a:pt x="763" y="1235"/>
                  </a:lnTo>
                  <a:lnTo>
                    <a:pt x="760" y="1201"/>
                  </a:lnTo>
                  <a:lnTo>
                    <a:pt x="763" y="1167"/>
                  </a:lnTo>
                  <a:lnTo>
                    <a:pt x="771" y="1134"/>
                  </a:lnTo>
                  <a:lnTo>
                    <a:pt x="783" y="1102"/>
                  </a:lnTo>
                  <a:lnTo>
                    <a:pt x="800" y="1072"/>
                  </a:lnTo>
                  <a:lnTo>
                    <a:pt x="820" y="1043"/>
                  </a:lnTo>
                  <a:lnTo>
                    <a:pt x="844" y="1020"/>
                  </a:lnTo>
                  <a:lnTo>
                    <a:pt x="871" y="999"/>
                  </a:lnTo>
                  <a:lnTo>
                    <a:pt x="899" y="983"/>
                  </a:lnTo>
                  <a:lnTo>
                    <a:pt x="929" y="971"/>
                  </a:lnTo>
                  <a:lnTo>
                    <a:pt x="960" y="964"/>
                  </a:lnTo>
                  <a:lnTo>
                    <a:pt x="991" y="961"/>
                  </a:lnTo>
                  <a:lnTo>
                    <a:pt x="1027" y="964"/>
                  </a:lnTo>
                  <a:lnTo>
                    <a:pt x="1061" y="974"/>
                  </a:lnTo>
                  <a:lnTo>
                    <a:pt x="1094" y="989"/>
                  </a:lnTo>
                  <a:lnTo>
                    <a:pt x="1126" y="974"/>
                  </a:lnTo>
                  <a:lnTo>
                    <a:pt x="1160" y="964"/>
                  </a:lnTo>
                  <a:lnTo>
                    <a:pt x="1196" y="961"/>
                  </a:lnTo>
                  <a:lnTo>
                    <a:pt x="1228" y="964"/>
                  </a:lnTo>
                  <a:lnTo>
                    <a:pt x="1259" y="971"/>
                  </a:lnTo>
                  <a:lnTo>
                    <a:pt x="1289" y="983"/>
                  </a:lnTo>
                  <a:lnTo>
                    <a:pt x="1318" y="999"/>
                  </a:lnTo>
                  <a:lnTo>
                    <a:pt x="1345" y="1020"/>
                  </a:lnTo>
                  <a:lnTo>
                    <a:pt x="1369" y="1043"/>
                  </a:lnTo>
                  <a:lnTo>
                    <a:pt x="1389" y="1071"/>
                  </a:lnTo>
                  <a:lnTo>
                    <a:pt x="1406" y="1101"/>
                  </a:lnTo>
                  <a:lnTo>
                    <a:pt x="1417" y="1133"/>
                  </a:lnTo>
                  <a:lnTo>
                    <a:pt x="1425" y="1167"/>
                  </a:lnTo>
                  <a:lnTo>
                    <a:pt x="1427" y="1201"/>
                  </a:lnTo>
                  <a:lnTo>
                    <a:pt x="1423" y="1236"/>
                  </a:lnTo>
                  <a:lnTo>
                    <a:pt x="1423" y="1237"/>
                  </a:lnTo>
                  <a:lnTo>
                    <a:pt x="1225" y="2366"/>
                  </a:lnTo>
                  <a:lnTo>
                    <a:pt x="1364" y="2366"/>
                  </a:lnTo>
                  <a:lnTo>
                    <a:pt x="1378" y="2295"/>
                  </a:lnTo>
                  <a:lnTo>
                    <a:pt x="1396" y="2226"/>
                  </a:lnTo>
                  <a:lnTo>
                    <a:pt x="1417" y="2161"/>
                  </a:lnTo>
                  <a:lnTo>
                    <a:pt x="1442" y="2098"/>
                  </a:lnTo>
                  <a:lnTo>
                    <a:pt x="1470" y="2038"/>
                  </a:lnTo>
                  <a:lnTo>
                    <a:pt x="1500" y="1981"/>
                  </a:lnTo>
                  <a:lnTo>
                    <a:pt x="1531" y="1926"/>
                  </a:lnTo>
                  <a:lnTo>
                    <a:pt x="1563" y="1874"/>
                  </a:lnTo>
                  <a:lnTo>
                    <a:pt x="1595" y="1823"/>
                  </a:lnTo>
                  <a:lnTo>
                    <a:pt x="1628" y="1774"/>
                  </a:lnTo>
                  <a:lnTo>
                    <a:pt x="1660" y="1727"/>
                  </a:lnTo>
                  <a:lnTo>
                    <a:pt x="1689" y="1684"/>
                  </a:lnTo>
                  <a:lnTo>
                    <a:pt x="1717" y="1642"/>
                  </a:lnTo>
                  <a:lnTo>
                    <a:pt x="1745" y="1600"/>
                  </a:lnTo>
                  <a:lnTo>
                    <a:pt x="1771" y="1557"/>
                  </a:lnTo>
                  <a:lnTo>
                    <a:pt x="1795" y="1514"/>
                  </a:lnTo>
                  <a:lnTo>
                    <a:pt x="1819" y="1470"/>
                  </a:lnTo>
                  <a:lnTo>
                    <a:pt x="1840" y="1425"/>
                  </a:lnTo>
                  <a:lnTo>
                    <a:pt x="1859" y="1377"/>
                  </a:lnTo>
                  <a:lnTo>
                    <a:pt x="1876" y="1328"/>
                  </a:lnTo>
                  <a:lnTo>
                    <a:pt x="1890" y="1275"/>
                  </a:lnTo>
                  <a:lnTo>
                    <a:pt x="1902" y="1221"/>
                  </a:lnTo>
                  <a:lnTo>
                    <a:pt x="1910" y="1163"/>
                  </a:lnTo>
                  <a:lnTo>
                    <a:pt x="1915" y="1101"/>
                  </a:lnTo>
                  <a:lnTo>
                    <a:pt x="1917" y="1036"/>
                  </a:lnTo>
                  <a:lnTo>
                    <a:pt x="1914" y="970"/>
                  </a:lnTo>
                  <a:lnTo>
                    <a:pt x="1905" y="905"/>
                  </a:lnTo>
                  <a:lnTo>
                    <a:pt x="1890" y="843"/>
                  </a:lnTo>
                  <a:lnTo>
                    <a:pt x="1871" y="782"/>
                  </a:lnTo>
                  <a:lnTo>
                    <a:pt x="1845" y="723"/>
                  </a:lnTo>
                  <a:lnTo>
                    <a:pt x="1815" y="668"/>
                  </a:lnTo>
                  <a:lnTo>
                    <a:pt x="1781" y="614"/>
                  </a:lnTo>
                  <a:lnTo>
                    <a:pt x="1742" y="564"/>
                  </a:lnTo>
                  <a:lnTo>
                    <a:pt x="1698" y="516"/>
                  </a:lnTo>
                  <a:lnTo>
                    <a:pt x="1652" y="473"/>
                  </a:lnTo>
                  <a:lnTo>
                    <a:pt x="1601" y="433"/>
                  </a:lnTo>
                  <a:lnTo>
                    <a:pt x="1546" y="397"/>
                  </a:lnTo>
                  <a:lnTo>
                    <a:pt x="1490" y="364"/>
                  </a:lnTo>
                  <a:lnTo>
                    <a:pt x="1429" y="336"/>
                  </a:lnTo>
                  <a:lnTo>
                    <a:pt x="1367" y="313"/>
                  </a:lnTo>
                  <a:lnTo>
                    <a:pt x="1302" y="295"/>
                  </a:lnTo>
                  <a:lnTo>
                    <a:pt x="1233" y="280"/>
                  </a:lnTo>
                  <a:lnTo>
                    <a:pt x="1164" y="272"/>
                  </a:lnTo>
                  <a:lnTo>
                    <a:pt x="1094" y="270"/>
                  </a:lnTo>
                  <a:close/>
                  <a:moveTo>
                    <a:pt x="1094" y="0"/>
                  </a:moveTo>
                  <a:lnTo>
                    <a:pt x="1179" y="3"/>
                  </a:lnTo>
                  <a:lnTo>
                    <a:pt x="1262" y="12"/>
                  </a:lnTo>
                  <a:lnTo>
                    <a:pt x="1344" y="28"/>
                  </a:lnTo>
                  <a:lnTo>
                    <a:pt x="1423" y="49"/>
                  </a:lnTo>
                  <a:lnTo>
                    <a:pt x="1500" y="74"/>
                  </a:lnTo>
                  <a:lnTo>
                    <a:pt x="1574" y="105"/>
                  </a:lnTo>
                  <a:lnTo>
                    <a:pt x="1645" y="142"/>
                  </a:lnTo>
                  <a:lnTo>
                    <a:pt x="1713" y="182"/>
                  </a:lnTo>
                  <a:lnTo>
                    <a:pt x="1777" y="228"/>
                  </a:lnTo>
                  <a:lnTo>
                    <a:pt x="1838" y="277"/>
                  </a:lnTo>
                  <a:lnTo>
                    <a:pt x="1895" y="331"/>
                  </a:lnTo>
                  <a:lnTo>
                    <a:pt x="1946" y="388"/>
                  </a:lnTo>
                  <a:lnTo>
                    <a:pt x="1994" y="449"/>
                  </a:lnTo>
                  <a:lnTo>
                    <a:pt x="2037" y="514"/>
                  </a:lnTo>
                  <a:lnTo>
                    <a:pt x="2075" y="581"/>
                  </a:lnTo>
                  <a:lnTo>
                    <a:pt x="2108" y="651"/>
                  </a:lnTo>
                  <a:lnTo>
                    <a:pt x="2136" y="723"/>
                  </a:lnTo>
                  <a:lnTo>
                    <a:pt x="2158" y="798"/>
                  </a:lnTo>
                  <a:lnTo>
                    <a:pt x="2173" y="876"/>
                  </a:lnTo>
                  <a:lnTo>
                    <a:pt x="2184" y="955"/>
                  </a:lnTo>
                  <a:lnTo>
                    <a:pt x="2187" y="1036"/>
                  </a:lnTo>
                  <a:lnTo>
                    <a:pt x="2185" y="1108"/>
                  </a:lnTo>
                  <a:lnTo>
                    <a:pt x="2180" y="1177"/>
                  </a:lnTo>
                  <a:lnTo>
                    <a:pt x="2171" y="1243"/>
                  </a:lnTo>
                  <a:lnTo>
                    <a:pt x="2160" y="1305"/>
                  </a:lnTo>
                  <a:lnTo>
                    <a:pt x="2147" y="1364"/>
                  </a:lnTo>
                  <a:lnTo>
                    <a:pt x="2130" y="1420"/>
                  </a:lnTo>
                  <a:lnTo>
                    <a:pt x="2111" y="1474"/>
                  </a:lnTo>
                  <a:lnTo>
                    <a:pt x="2091" y="1524"/>
                  </a:lnTo>
                  <a:lnTo>
                    <a:pt x="2068" y="1574"/>
                  </a:lnTo>
                  <a:lnTo>
                    <a:pt x="2044" y="1621"/>
                  </a:lnTo>
                  <a:lnTo>
                    <a:pt x="2020" y="1667"/>
                  </a:lnTo>
                  <a:lnTo>
                    <a:pt x="1994" y="1711"/>
                  </a:lnTo>
                  <a:lnTo>
                    <a:pt x="1967" y="1754"/>
                  </a:lnTo>
                  <a:lnTo>
                    <a:pt x="1939" y="1796"/>
                  </a:lnTo>
                  <a:lnTo>
                    <a:pt x="1911" y="1838"/>
                  </a:lnTo>
                  <a:lnTo>
                    <a:pt x="1883" y="1879"/>
                  </a:lnTo>
                  <a:lnTo>
                    <a:pt x="1852" y="1925"/>
                  </a:lnTo>
                  <a:lnTo>
                    <a:pt x="1821" y="1972"/>
                  </a:lnTo>
                  <a:lnTo>
                    <a:pt x="1790" y="2018"/>
                  </a:lnTo>
                  <a:lnTo>
                    <a:pt x="1761" y="2065"/>
                  </a:lnTo>
                  <a:lnTo>
                    <a:pt x="1734" y="2115"/>
                  </a:lnTo>
                  <a:lnTo>
                    <a:pt x="1709" y="2165"/>
                  </a:lnTo>
                  <a:lnTo>
                    <a:pt x="1685" y="2217"/>
                  </a:lnTo>
                  <a:lnTo>
                    <a:pt x="1665" y="2270"/>
                  </a:lnTo>
                  <a:lnTo>
                    <a:pt x="1649" y="2325"/>
                  </a:lnTo>
                  <a:lnTo>
                    <a:pt x="1635" y="2382"/>
                  </a:lnTo>
                  <a:lnTo>
                    <a:pt x="1626" y="2442"/>
                  </a:lnTo>
                  <a:lnTo>
                    <a:pt x="1622" y="2505"/>
                  </a:lnTo>
                  <a:lnTo>
                    <a:pt x="1619" y="2531"/>
                  </a:lnTo>
                  <a:lnTo>
                    <a:pt x="1610" y="2556"/>
                  </a:lnTo>
                  <a:lnTo>
                    <a:pt x="1598" y="2577"/>
                  </a:lnTo>
                  <a:lnTo>
                    <a:pt x="1582" y="2597"/>
                  </a:lnTo>
                  <a:lnTo>
                    <a:pt x="1562" y="2612"/>
                  </a:lnTo>
                  <a:lnTo>
                    <a:pt x="1540" y="2625"/>
                  </a:lnTo>
                  <a:lnTo>
                    <a:pt x="1515" y="2632"/>
                  </a:lnTo>
                  <a:lnTo>
                    <a:pt x="1541" y="2643"/>
                  </a:lnTo>
                  <a:lnTo>
                    <a:pt x="1564" y="2660"/>
                  </a:lnTo>
                  <a:lnTo>
                    <a:pt x="1584" y="2680"/>
                  </a:lnTo>
                  <a:lnTo>
                    <a:pt x="1598" y="2705"/>
                  </a:lnTo>
                  <a:lnTo>
                    <a:pt x="1607" y="2732"/>
                  </a:lnTo>
                  <a:lnTo>
                    <a:pt x="1610" y="2760"/>
                  </a:lnTo>
                  <a:lnTo>
                    <a:pt x="1607" y="2786"/>
                  </a:lnTo>
                  <a:lnTo>
                    <a:pt x="1600" y="2811"/>
                  </a:lnTo>
                  <a:lnTo>
                    <a:pt x="1589" y="2834"/>
                  </a:lnTo>
                  <a:lnTo>
                    <a:pt x="1573" y="2852"/>
                  </a:lnTo>
                  <a:lnTo>
                    <a:pt x="1555" y="2869"/>
                  </a:lnTo>
                  <a:lnTo>
                    <a:pt x="1534" y="2882"/>
                  </a:lnTo>
                  <a:lnTo>
                    <a:pt x="1555" y="2894"/>
                  </a:lnTo>
                  <a:lnTo>
                    <a:pt x="1573" y="2911"/>
                  </a:lnTo>
                  <a:lnTo>
                    <a:pt x="1589" y="2930"/>
                  </a:lnTo>
                  <a:lnTo>
                    <a:pt x="1600" y="2953"/>
                  </a:lnTo>
                  <a:lnTo>
                    <a:pt x="1607" y="2977"/>
                  </a:lnTo>
                  <a:lnTo>
                    <a:pt x="1610" y="3004"/>
                  </a:lnTo>
                  <a:lnTo>
                    <a:pt x="1607" y="3030"/>
                  </a:lnTo>
                  <a:lnTo>
                    <a:pt x="1599" y="3055"/>
                  </a:lnTo>
                  <a:lnTo>
                    <a:pt x="1587" y="3079"/>
                  </a:lnTo>
                  <a:lnTo>
                    <a:pt x="1570" y="3098"/>
                  </a:lnTo>
                  <a:lnTo>
                    <a:pt x="1551" y="3115"/>
                  </a:lnTo>
                  <a:lnTo>
                    <a:pt x="1528" y="3127"/>
                  </a:lnTo>
                  <a:lnTo>
                    <a:pt x="1502" y="3135"/>
                  </a:lnTo>
                  <a:lnTo>
                    <a:pt x="1475" y="3137"/>
                  </a:lnTo>
                  <a:lnTo>
                    <a:pt x="1392" y="3137"/>
                  </a:lnTo>
                  <a:lnTo>
                    <a:pt x="1382" y="3179"/>
                  </a:lnTo>
                  <a:lnTo>
                    <a:pt x="1366" y="3218"/>
                  </a:lnTo>
                  <a:lnTo>
                    <a:pt x="1345" y="3254"/>
                  </a:lnTo>
                  <a:lnTo>
                    <a:pt x="1319" y="3287"/>
                  </a:lnTo>
                  <a:lnTo>
                    <a:pt x="1289" y="3316"/>
                  </a:lnTo>
                  <a:lnTo>
                    <a:pt x="1256" y="3340"/>
                  </a:lnTo>
                  <a:lnTo>
                    <a:pt x="1219" y="3360"/>
                  </a:lnTo>
                  <a:lnTo>
                    <a:pt x="1180" y="3374"/>
                  </a:lnTo>
                  <a:lnTo>
                    <a:pt x="1137" y="3384"/>
                  </a:lnTo>
                  <a:lnTo>
                    <a:pt x="1094" y="3387"/>
                  </a:lnTo>
                  <a:lnTo>
                    <a:pt x="1050" y="3384"/>
                  </a:lnTo>
                  <a:lnTo>
                    <a:pt x="1007" y="3374"/>
                  </a:lnTo>
                  <a:lnTo>
                    <a:pt x="968" y="3360"/>
                  </a:lnTo>
                  <a:lnTo>
                    <a:pt x="931" y="3340"/>
                  </a:lnTo>
                  <a:lnTo>
                    <a:pt x="898" y="3316"/>
                  </a:lnTo>
                  <a:lnTo>
                    <a:pt x="868" y="3287"/>
                  </a:lnTo>
                  <a:lnTo>
                    <a:pt x="842" y="3254"/>
                  </a:lnTo>
                  <a:lnTo>
                    <a:pt x="821" y="3218"/>
                  </a:lnTo>
                  <a:lnTo>
                    <a:pt x="805" y="3179"/>
                  </a:lnTo>
                  <a:lnTo>
                    <a:pt x="794" y="3137"/>
                  </a:lnTo>
                  <a:lnTo>
                    <a:pt x="712" y="3137"/>
                  </a:lnTo>
                  <a:lnTo>
                    <a:pt x="685" y="3135"/>
                  </a:lnTo>
                  <a:lnTo>
                    <a:pt x="659" y="3127"/>
                  </a:lnTo>
                  <a:lnTo>
                    <a:pt x="636" y="3115"/>
                  </a:lnTo>
                  <a:lnTo>
                    <a:pt x="617" y="3098"/>
                  </a:lnTo>
                  <a:lnTo>
                    <a:pt x="600" y="3079"/>
                  </a:lnTo>
                  <a:lnTo>
                    <a:pt x="588" y="3055"/>
                  </a:lnTo>
                  <a:lnTo>
                    <a:pt x="579" y="3030"/>
                  </a:lnTo>
                  <a:lnTo>
                    <a:pt x="577" y="3004"/>
                  </a:lnTo>
                  <a:lnTo>
                    <a:pt x="579" y="2977"/>
                  </a:lnTo>
                  <a:lnTo>
                    <a:pt x="587" y="2953"/>
                  </a:lnTo>
                  <a:lnTo>
                    <a:pt x="598" y="2930"/>
                  </a:lnTo>
                  <a:lnTo>
                    <a:pt x="614" y="2911"/>
                  </a:lnTo>
                  <a:lnTo>
                    <a:pt x="632" y="2894"/>
                  </a:lnTo>
                  <a:lnTo>
                    <a:pt x="654" y="2882"/>
                  </a:lnTo>
                  <a:lnTo>
                    <a:pt x="632" y="2869"/>
                  </a:lnTo>
                  <a:lnTo>
                    <a:pt x="614" y="2852"/>
                  </a:lnTo>
                  <a:lnTo>
                    <a:pt x="598" y="2834"/>
                  </a:lnTo>
                  <a:lnTo>
                    <a:pt x="587" y="2811"/>
                  </a:lnTo>
                  <a:lnTo>
                    <a:pt x="579" y="2786"/>
                  </a:lnTo>
                  <a:lnTo>
                    <a:pt x="577" y="2760"/>
                  </a:lnTo>
                  <a:lnTo>
                    <a:pt x="581" y="2732"/>
                  </a:lnTo>
                  <a:lnTo>
                    <a:pt x="590" y="2704"/>
                  </a:lnTo>
                  <a:lnTo>
                    <a:pt x="604" y="2680"/>
                  </a:lnTo>
                  <a:lnTo>
                    <a:pt x="623" y="2660"/>
                  </a:lnTo>
                  <a:lnTo>
                    <a:pt x="647" y="2643"/>
                  </a:lnTo>
                  <a:lnTo>
                    <a:pt x="672" y="2632"/>
                  </a:lnTo>
                  <a:lnTo>
                    <a:pt x="648" y="2625"/>
                  </a:lnTo>
                  <a:lnTo>
                    <a:pt x="626" y="2612"/>
                  </a:lnTo>
                  <a:lnTo>
                    <a:pt x="606" y="2597"/>
                  </a:lnTo>
                  <a:lnTo>
                    <a:pt x="590" y="2577"/>
                  </a:lnTo>
                  <a:lnTo>
                    <a:pt x="577" y="2556"/>
                  </a:lnTo>
                  <a:lnTo>
                    <a:pt x="569" y="2531"/>
                  </a:lnTo>
                  <a:lnTo>
                    <a:pt x="566" y="2505"/>
                  </a:lnTo>
                  <a:lnTo>
                    <a:pt x="562" y="2442"/>
                  </a:lnTo>
                  <a:lnTo>
                    <a:pt x="553" y="2382"/>
                  </a:lnTo>
                  <a:lnTo>
                    <a:pt x="539" y="2325"/>
                  </a:lnTo>
                  <a:lnTo>
                    <a:pt x="523" y="2269"/>
                  </a:lnTo>
                  <a:lnTo>
                    <a:pt x="502" y="2217"/>
                  </a:lnTo>
                  <a:lnTo>
                    <a:pt x="479" y="2164"/>
                  </a:lnTo>
                  <a:lnTo>
                    <a:pt x="453" y="2115"/>
                  </a:lnTo>
                  <a:lnTo>
                    <a:pt x="427" y="2065"/>
                  </a:lnTo>
                  <a:lnTo>
                    <a:pt x="397" y="2018"/>
                  </a:lnTo>
                  <a:lnTo>
                    <a:pt x="367" y="1970"/>
                  </a:lnTo>
                  <a:lnTo>
                    <a:pt x="336" y="1924"/>
                  </a:lnTo>
                  <a:lnTo>
                    <a:pt x="305" y="1879"/>
                  </a:lnTo>
                  <a:lnTo>
                    <a:pt x="277" y="1838"/>
                  </a:lnTo>
                  <a:lnTo>
                    <a:pt x="249" y="1796"/>
                  </a:lnTo>
                  <a:lnTo>
                    <a:pt x="221" y="1754"/>
                  </a:lnTo>
                  <a:lnTo>
                    <a:pt x="194" y="1711"/>
                  </a:lnTo>
                  <a:lnTo>
                    <a:pt x="167" y="1667"/>
                  </a:lnTo>
                  <a:lnTo>
                    <a:pt x="143" y="1621"/>
                  </a:lnTo>
                  <a:lnTo>
                    <a:pt x="119" y="1574"/>
                  </a:lnTo>
                  <a:lnTo>
                    <a:pt x="96" y="1524"/>
                  </a:lnTo>
                  <a:lnTo>
                    <a:pt x="75" y="1473"/>
                  </a:lnTo>
                  <a:lnTo>
                    <a:pt x="57" y="1419"/>
                  </a:lnTo>
                  <a:lnTo>
                    <a:pt x="40" y="1364"/>
                  </a:lnTo>
                  <a:lnTo>
                    <a:pt x="27" y="1305"/>
                  </a:lnTo>
                  <a:lnTo>
                    <a:pt x="15" y="1243"/>
                  </a:lnTo>
                  <a:lnTo>
                    <a:pt x="7" y="1177"/>
                  </a:lnTo>
                  <a:lnTo>
                    <a:pt x="2" y="1108"/>
                  </a:lnTo>
                  <a:lnTo>
                    <a:pt x="0" y="1036"/>
                  </a:lnTo>
                  <a:lnTo>
                    <a:pt x="3" y="955"/>
                  </a:lnTo>
                  <a:lnTo>
                    <a:pt x="13" y="876"/>
                  </a:lnTo>
                  <a:lnTo>
                    <a:pt x="29" y="798"/>
                  </a:lnTo>
                  <a:lnTo>
                    <a:pt x="51" y="723"/>
                  </a:lnTo>
                  <a:lnTo>
                    <a:pt x="78" y="651"/>
                  </a:lnTo>
                  <a:lnTo>
                    <a:pt x="112" y="581"/>
                  </a:lnTo>
                  <a:lnTo>
                    <a:pt x="150" y="514"/>
                  </a:lnTo>
                  <a:lnTo>
                    <a:pt x="193" y="449"/>
                  </a:lnTo>
                  <a:lnTo>
                    <a:pt x="241" y="388"/>
                  </a:lnTo>
                  <a:lnTo>
                    <a:pt x="293" y="331"/>
                  </a:lnTo>
                  <a:lnTo>
                    <a:pt x="349" y="277"/>
                  </a:lnTo>
                  <a:lnTo>
                    <a:pt x="410" y="228"/>
                  </a:lnTo>
                  <a:lnTo>
                    <a:pt x="474" y="182"/>
                  </a:lnTo>
                  <a:lnTo>
                    <a:pt x="542" y="142"/>
                  </a:lnTo>
                  <a:lnTo>
                    <a:pt x="614" y="105"/>
                  </a:lnTo>
                  <a:lnTo>
                    <a:pt x="687" y="74"/>
                  </a:lnTo>
                  <a:lnTo>
                    <a:pt x="764" y="49"/>
                  </a:lnTo>
                  <a:lnTo>
                    <a:pt x="843" y="28"/>
                  </a:lnTo>
                  <a:lnTo>
                    <a:pt x="925" y="12"/>
                  </a:lnTo>
                  <a:lnTo>
                    <a:pt x="1008" y="3"/>
                  </a:lnTo>
                  <a:lnTo>
                    <a:pt x="10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cxnSp>
          <p:nvCxnSpPr>
            <p:cNvPr id="18" name="Connettore 1 17"/>
            <p:cNvCxnSpPr/>
            <p:nvPr/>
          </p:nvCxnSpPr>
          <p:spPr>
            <a:xfrm>
              <a:off x="323528" y="2090928"/>
              <a:ext cx="130792" cy="156048"/>
            </a:xfrm>
            <a:prstGeom prst="line">
              <a:avLst/>
            </a:prstGeom>
            <a:grpFill/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>
              <a:off x="454320" y="1948290"/>
              <a:ext cx="111164" cy="188922"/>
            </a:xfrm>
            <a:prstGeom prst="line">
              <a:avLst/>
            </a:prstGeom>
            <a:grpFill/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687985" y="1843283"/>
              <a:ext cx="14679" cy="252000"/>
            </a:xfrm>
            <a:prstGeom prst="line">
              <a:avLst/>
            </a:prstGeom>
            <a:grpFill/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flipV="1">
              <a:off x="817708" y="1921155"/>
              <a:ext cx="111164" cy="188922"/>
            </a:xfrm>
            <a:prstGeom prst="line">
              <a:avLst/>
            </a:prstGeom>
            <a:grpFill/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/>
          </p:nvCxnSpPr>
          <p:spPr>
            <a:xfrm flipV="1">
              <a:off x="945745" y="2049919"/>
              <a:ext cx="130792" cy="156048"/>
            </a:xfrm>
            <a:prstGeom prst="line">
              <a:avLst/>
            </a:prstGeom>
            <a:grpFill/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846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538135"/>
      </a:hlink>
      <a:folHlink>
        <a:srgbClr val="538135"/>
      </a:folHlink>
    </a:clrScheme>
    <a:fontScheme name="Personalizzato 1">
      <a:majorFont>
        <a:latin typeface="Futura Std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9709</TotalTime>
  <Words>2073</Words>
  <Application>Microsoft Macintosh PowerPoint</Application>
  <PresentationFormat>Presentazione su schermo (4:3)</PresentationFormat>
  <Paragraphs>266</Paragraphs>
  <Slides>19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Courier New</vt:lpstr>
      <vt:lpstr>Futura Std Medium</vt:lpstr>
      <vt:lpstr>Times New Roman</vt:lpstr>
      <vt:lpstr>Wingdings</vt:lpstr>
      <vt:lpstr>Tema di Office</vt:lpstr>
      <vt:lpstr>Presentazione standard di PowerPoint</vt:lpstr>
      <vt:lpstr>Macchinari Innovativi – ‘Fabbrica Intelligente</vt:lpstr>
      <vt:lpstr>Macchinari Innovativi – ‘Fabbrica Intelligente’</vt:lpstr>
      <vt:lpstr>Macchinari Innovativi – ‘Fabbrica Intelligente’  Finalità Asse 3 e 4 PON IC </vt:lpstr>
      <vt:lpstr>Industria 4.0</vt:lpstr>
      <vt:lpstr>Macchinari Innovativi – ‘Fabbrica Intelligente’ Programmi di investimento ammissibili</vt:lpstr>
      <vt:lpstr>Macchinari Innovativi – ‘Fabbrica Intelligente’ Soggetti beneficiari </vt:lpstr>
      <vt:lpstr>Macchinari Innovativi – ‘Fabbrica Intelligente’  Agevolazioni concedibili</vt:lpstr>
      <vt:lpstr>Macchinari Innovativi – ‘Fabbrica Intelligente’ Tipologia di investimento </vt:lpstr>
      <vt:lpstr>Macchinari Innovativi – ‘Fabbrica Intelligente’ Spese ammissibili e Linee di Intervento</vt:lpstr>
      <vt:lpstr>FOCUS : Tecnologie di riferimento delle Linee di intervento – ‘Roadmap per la ricerca e l’innovazione’ </vt:lpstr>
      <vt:lpstr>Macchinari Innovativi – ‘Fabbrica Intelligente’ Spese non ammissibili</vt:lpstr>
      <vt:lpstr>Presentazione standard di PowerPoint</vt:lpstr>
      <vt:lpstr>Presentazione standard di PowerPoint</vt:lpstr>
      <vt:lpstr>Macchinari Innovativi – ‘Fabbrica Intelligente’ Decreto direttoriale - Adottato ai sensi dell’art. 8, co. 2 del DM 9 marzo 2018</vt:lpstr>
      <vt:lpstr>Macchinari Innovativi – Decreto direttoriale Termini e le modalità di presentazione delle domande</vt:lpstr>
      <vt:lpstr>Macchinari Innovativi – Decreto direttoriale Punteggi, condizioni e soglie minime di ammissibilità delle domande</vt:lpstr>
      <vt:lpstr>Macchinari Innovativi – Decreto direttoriale Punteggi, condizioni e soglie minime di ammissibilità delle domande</vt:lpstr>
      <vt:lpstr>Macchinari Innovativi – Decreto direttoriale Modalità di presentazione delle richieste di erogazione  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Vittoria Polvere</dc:creator>
  <cp:keywords/>
  <dc:description/>
  <cp:lastModifiedBy>romeo angelo petti</cp:lastModifiedBy>
  <cp:revision>685</cp:revision>
  <cp:lastPrinted>2019-01-13T23:16:05Z</cp:lastPrinted>
  <dcterms:created xsi:type="dcterms:W3CDTF">2018-04-27T09:58:02Z</dcterms:created>
  <dcterms:modified xsi:type="dcterms:W3CDTF">2019-01-14T00:20:07Z</dcterms:modified>
  <cp:category/>
</cp:coreProperties>
</file>