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6"/>
  </p:notesMasterIdLst>
  <p:handoutMasterIdLst>
    <p:handoutMasterId r:id="rId17"/>
  </p:handoutMasterIdLst>
  <p:sldIdLst>
    <p:sldId id="272" r:id="rId2"/>
    <p:sldId id="270" r:id="rId3"/>
    <p:sldId id="290" r:id="rId4"/>
    <p:sldId id="291" r:id="rId5"/>
    <p:sldId id="284" r:id="rId6"/>
    <p:sldId id="281" r:id="rId7"/>
    <p:sldId id="292" r:id="rId8"/>
    <p:sldId id="280" r:id="rId9"/>
    <p:sldId id="293" r:id="rId10"/>
    <p:sldId id="285" r:id="rId11"/>
    <p:sldId id="286" r:id="rId12"/>
    <p:sldId id="294" r:id="rId13"/>
    <p:sldId id="288" r:id="rId14"/>
    <p:sldId id="278" r:id="rId15"/>
  </p:sldIdLst>
  <p:sldSz cx="9144000" cy="6858000" type="screen4x3"/>
  <p:notesSz cx="6858000" cy="99456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5DC2"/>
    <a:srgbClr val="325682"/>
    <a:srgbClr val="2C6EAA"/>
    <a:srgbClr val="3E6DC2"/>
    <a:srgbClr val="537DC9"/>
    <a:srgbClr val="223E64"/>
    <a:srgbClr val="226F96"/>
    <a:srgbClr val="2880BC"/>
    <a:srgbClr val="255F93"/>
    <a:srgbClr val="2872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63" autoAdjust="0"/>
    <p:restoredTop sz="94660" autoAdjust="0"/>
  </p:normalViewPr>
  <p:slideViewPr>
    <p:cSldViewPr snapToGrid="0">
      <p:cViewPr varScale="1">
        <p:scale>
          <a:sx n="92" d="100"/>
          <a:sy n="92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7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09A38-034C-4F7D-A531-FF3DAFF8CB80}" type="datetimeFigureOut">
              <a:rPr lang="it-IT" smtClean="0"/>
              <a:pPr/>
              <a:t>14/12/2018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295E1-EC6B-434A-809A-E5CBFCEEFAE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309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5DD3D-48C9-4978-BE7F-86C4D542A6D1}" type="datetimeFigureOut">
              <a:rPr lang="it-IT" smtClean="0"/>
              <a:pPr/>
              <a:t>14/12/2018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ED247-277A-4751-A374-5D34B85F185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35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67138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7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491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6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210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04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78094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16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8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92788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10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61177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55312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8622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</a:t>
            </a:r>
            <a:r>
              <a:rPr lang="it-IT" dirty="0" smtClean="0"/>
              <a:t>schema</a:t>
            </a:r>
            <a:endParaRPr lang="it-IT" dirty="0"/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106131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46872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1588"/>
            <a:ext cx="91440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42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703" r:id="rId7"/>
    <p:sldLayoutId id="2147483705" r:id="rId8"/>
    <p:sldLayoutId id="2147483704" r:id="rId9"/>
    <p:sldLayoutId id="2147483682" r:id="rId10"/>
    <p:sldLayoutId id="2147483687" r:id="rId11"/>
    <p:sldLayoutId id="2147483700" r:id="rId12"/>
    <p:sldLayoutId id="2147483701" r:id="rId13"/>
    <p:sldLayoutId id="2147483702" r:id="rId1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5" Type="http://schemas.openxmlformats.org/officeDocument/2006/relationships/image" Target="cid:image002.png@01D3B245.7771A360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viluppoeconomico.gov.it/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6" Type="http://schemas.openxmlformats.org/officeDocument/2006/relationships/image" Target="cid:image002.png@01D3B245.7771A360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" y="931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ttangolo 2"/>
          <p:cNvSpPr>
            <a:spLocks noChangeArrowheads="1"/>
          </p:cNvSpPr>
          <p:nvPr/>
        </p:nvSpPr>
        <p:spPr bwMode="auto">
          <a:xfrm>
            <a:off x="0" y="2609973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defRPr/>
            </a:pPr>
            <a:r>
              <a:rPr lang="it-IT" altLang="it-IT" sz="3600" b="1" dirty="0">
                <a:solidFill>
                  <a:srgbClr val="44546A">
                    <a:lumMod val="75000"/>
                  </a:srgbClr>
                </a:solidFill>
                <a:latin typeface="Futura Std Medium" panose="020B0702020204020203" pitchFamily="34" charset="0"/>
              </a:rPr>
              <a:t> </a:t>
            </a:r>
          </a:p>
        </p:txBody>
      </p:sp>
      <p:sp>
        <p:nvSpPr>
          <p:cNvPr id="15369" name="Rettangolo 2"/>
          <p:cNvSpPr>
            <a:spLocks noChangeArrowheads="1"/>
          </p:cNvSpPr>
          <p:nvPr/>
        </p:nvSpPr>
        <p:spPr bwMode="auto">
          <a:xfrm>
            <a:off x="0" y="96820"/>
            <a:ext cx="9144000" cy="57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endParaRPr lang="it-IT" altLang="it-IT" sz="2400" b="1" dirty="0">
              <a:solidFill>
                <a:prstClr val="white"/>
              </a:solidFill>
              <a:latin typeface="Futura Std Book" panose="020B0502020204020303" pitchFamily="34" charset="0"/>
            </a:endParaRPr>
          </a:p>
        </p:txBody>
      </p:sp>
      <p:sp>
        <p:nvSpPr>
          <p:cNvPr id="16" name="Rettangolo 3"/>
          <p:cNvSpPr>
            <a:spLocks noChangeArrowheads="1"/>
          </p:cNvSpPr>
          <p:nvPr/>
        </p:nvSpPr>
        <p:spPr bwMode="auto">
          <a:xfrm>
            <a:off x="587829" y="1473541"/>
            <a:ext cx="7870371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it-IT" altLang="it-IT" sz="2400" b="1" i="1" dirty="0" smtClean="0">
                <a:solidFill>
                  <a:schemeClr val="bg1"/>
                </a:solidFill>
                <a:latin typeface="Futura Std Medium" panose="020B0702020204020203" pitchFamily="34" charset="0"/>
              </a:rPr>
              <a:t>Il </a:t>
            </a:r>
            <a:r>
              <a:rPr lang="it-IT" altLang="it-IT" sz="2400" b="1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sostegno ai progetti di Ricerca e Sviluppo. </a:t>
            </a:r>
            <a:endParaRPr lang="it-IT" altLang="it-IT" sz="2400" b="1" i="1" dirty="0" smtClean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ctr"/>
            <a:r>
              <a:rPr lang="it-IT" altLang="it-IT" sz="2400" b="1" i="1" dirty="0" smtClean="0">
                <a:solidFill>
                  <a:schemeClr val="bg1"/>
                </a:solidFill>
                <a:latin typeface="Futura Std Medium" panose="020B0702020204020203" pitchFamily="34" charset="0"/>
              </a:rPr>
              <a:t>Fondo </a:t>
            </a:r>
            <a:r>
              <a:rPr lang="it-IT" altLang="it-IT" sz="2400" b="1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Crescita Sostenibile:</a:t>
            </a:r>
          </a:p>
          <a:p>
            <a:pPr algn="ctr"/>
            <a:r>
              <a:rPr lang="it-IT" altLang="it-IT" sz="2400" b="1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“</a:t>
            </a:r>
            <a:r>
              <a:rPr lang="it-IT" altLang="it-IT" sz="2400" b="1" i="1" dirty="0" err="1" smtClean="0">
                <a:solidFill>
                  <a:schemeClr val="bg1"/>
                </a:solidFill>
                <a:latin typeface="Futura Std Medium" panose="020B0702020204020203" pitchFamily="34" charset="0"/>
              </a:rPr>
              <a:t>Agrifood</a:t>
            </a:r>
            <a:r>
              <a:rPr lang="it-IT" altLang="it-IT" sz="2400" b="1" i="1" dirty="0" smtClean="0">
                <a:solidFill>
                  <a:schemeClr val="bg1"/>
                </a:solidFill>
                <a:latin typeface="Futura Std Medium" panose="020B0702020204020203" pitchFamily="34" charset="0"/>
              </a:rPr>
              <a:t>” e “Fabbrica </a:t>
            </a:r>
            <a:r>
              <a:rPr lang="it-IT" altLang="it-IT" sz="2400" b="1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Intelligente”</a:t>
            </a:r>
          </a:p>
          <a:p>
            <a:pPr algn="ctr"/>
            <a:endParaRPr lang="it-IT" altLang="it-IT" sz="2400" dirty="0">
              <a:solidFill>
                <a:schemeClr val="bg1"/>
              </a:solidFill>
              <a:latin typeface="Futura Std Medium" panose="020B0702020204020203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" y="3937062"/>
            <a:ext cx="9143999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it-IT" altLang="it-IT" b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Dott. Girolamo </a:t>
            </a:r>
            <a:r>
              <a:rPr lang="it-IT" altLang="it-IT" b="1" dirty="0" err="1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Defelice</a:t>
            </a:r>
            <a:endParaRPr lang="it-IT" altLang="it-IT" b="1" dirty="0" smtClean="0">
              <a:solidFill>
                <a:schemeClr val="bg1"/>
              </a:solidFill>
              <a:latin typeface="Futura Std Medium" panose="020B0702020204020203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b="1" i="1" dirty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Divisione VII "Interventi per ricerca e </a:t>
            </a:r>
            <a:r>
              <a:rPr lang="it-IT" b="1" i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sviluppo"</a:t>
            </a:r>
            <a:endParaRPr lang="it-IT" b="1" i="1" dirty="0">
              <a:solidFill>
                <a:schemeClr val="bg1"/>
              </a:solidFill>
              <a:latin typeface="Futura Std Medium" panose="020B0702020204020203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b="1" i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Ministero dello Sviluppo Economico</a:t>
            </a: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b="1" i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Direzione generale incentivi alle imprese</a:t>
            </a:r>
            <a:endParaRPr lang="it-IT" altLang="it-IT" b="1" i="1" dirty="0">
              <a:solidFill>
                <a:schemeClr val="bg1"/>
              </a:solidFill>
              <a:latin typeface="Futura Std Medium" panose="020B0702020204020203" pitchFamily="34" charset="0"/>
              <a:cs typeface="Tahoma" panose="020B060403050404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48" y="5719575"/>
            <a:ext cx="7306056" cy="918502"/>
          </a:xfrm>
          <a:prstGeom prst="rect">
            <a:avLst/>
          </a:prstGeom>
        </p:spPr>
      </p:pic>
      <p:pic>
        <p:nvPicPr>
          <p:cNvPr id="21" name="Immagine 20" descr="cohesion30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40" y="5737267"/>
            <a:ext cx="945454" cy="88311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ttangolo 10"/>
          <p:cNvSpPr/>
          <p:nvPr/>
        </p:nvSpPr>
        <p:spPr>
          <a:xfrm>
            <a:off x="3107" y="301233"/>
            <a:ext cx="914399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b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Bari – 13 dicembre 2018</a:t>
            </a: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b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Confindustria Bari e Barletta –Andria-Trani</a:t>
            </a:r>
          </a:p>
        </p:txBody>
      </p:sp>
    </p:spTree>
    <p:extLst>
      <p:ext uri="{BB962C8B-B14F-4D97-AF65-F5344CB8AC3E}">
        <p14:creationId xmlns:p14="http://schemas.microsoft.com/office/powerpoint/2010/main" val="107959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Connettore 1 35"/>
          <p:cNvCxnSpPr/>
          <p:nvPr/>
        </p:nvCxnSpPr>
        <p:spPr>
          <a:xfrm>
            <a:off x="567397" y="1140792"/>
            <a:ext cx="7932039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16424" y="952033"/>
            <a:ext cx="2554110" cy="601987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it-IT" altLang="it-IT" sz="18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NEGOZIALE </a:t>
            </a:r>
            <a:endParaRPr lang="it-IT" altLang="it-IT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uppo 4"/>
          <p:cNvGrpSpPr>
            <a:grpSpLocks/>
          </p:cNvGrpSpPr>
          <p:nvPr/>
        </p:nvGrpSpPr>
        <p:grpSpPr bwMode="auto">
          <a:xfrm>
            <a:off x="555027" y="1441583"/>
            <a:ext cx="8221420" cy="1623623"/>
            <a:chOff x="90398" y="2344551"/>
            <a:chExt cx="10181652" cy="2164569"/>
          </a:xfrm>
        </p:grpSpPr>
        <p:sp>
          <p:nvSpPr>
            <p:cNvPr id="15" name="Shape 269"/>
            <p:cNvSpPr>
              <a:spLocks noChangeArrowheads="1"/>
            </p:cNvSpPr>
            <p:nvPr/>
          </p:nvSpPr>
          <p:spPr bwMode="auto">
            <a:xfrm>
              <a:off x="90398" y="2801273"/>
              <a:ext cx="10181652" cy="136293"/>
            </a:xfrm>
            <a:prstGeom prst="homePlate">
              <a:avLst>
                <a:gd name="adj" fmla="val 49998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69" tIns="68569" rIns="68569" bIns="68569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it-IT" altLang="it-IT" sz="713" kern="0">
                <a:solidFill>
                  <a:srgbClr val="000000"/>
                </a:solidFill>
                <a:latin typeface="+mj-lt"/>
              </a:endParaRPr>
            </a:p>
          </p:txBody>
        </p:sp>
        <p:grpSp>
          <p:nvGrpSpPr>
            <p:cNvPr id="16" name="Gruppo 3"/>
            <p:cNvGrpSpPr>
              <a:grpSpLocks/>
            </p:cNvGrpSpPr>
            <p:nvPr/>
          </p:nvGrpSpPr>
          <p:grpSpPr bwMode="auto">
            <a:xfrm>
              <a:off x="273462" y="2344551"/>
              <a:ext cx="5678836" cy="2164569"/>
              <a:chOff x="273462" y="2311217"/>
              <a:chExt cx="5678836" cy="2164568"/>
            </a:xfrm>
          </p:grpSpPr>
          <p:sp>
            <p:nvSpPr>
              <p:cNvPr id="17" name="Rettangolo 16"/>
              <p:cNvSpPr/>
              <p:nvPr/>
            </p:nvSpPr>
            <p:spPr>
              <a:xfrm>
                <a:off x="655916" y="3389518"/>
                <a:ext cx="1611829" cy="1086267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/>
                <a:lightRig rig="threePt" dir="t">
                  <a:rot lat="0" lon="0" rev="7500000"/>
                </a:lightRig>
              </a:scene3d>
              <a:sp3d/>
            </p:spPr>
            <p:txBody>
              <a:bodyPr lIns="57150" tIns="28575" rIns="57150" bIns="28575" spcCol="1270" anchor="ctr"/>
              <a:lstStyle/>
              <a:p>
                <a:pPr algn="ctr" defTabSz="66675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endParaRPr lang="it-IT" sz="713" kern="0" dirty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18" name="Shape 270"/>
              <p:cNvSpPr/>
              <p:nvPr/>
            </p:nvSpPr>
            <p:spPr>
              <a:xfrm>
                <a:off x="273462" y="2311217"/>
                <a:ext cx="1349965" cy="1078300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lIns="68569" tIns="68569" rIns="68569" bIns="68569" anchor="ctr"/>
              <a:lstStyle/>
              <a:p>
                <a:pPr algn="ctr" defTabSz="685800" eaLnBrk="0" fontAlgn="base" hangingPunct="0">
                  <a:defRPr/>
                </a:pPr>
                <a:r>
                  <a:rPr lang="it-IT" sz="900" b="1" kern="0" dirty="0">
                    <a:solidFill>
                      <a:schemeClr val="bg1"/>
                    </a:solidFill>
                    <a:latin typeface="+mj-lt"/>
                    <a:ea typeface="Roboto"/>
                    <a:cs typeface="Roboto"/>
                    <a:sym typeface="Roboto"/>
                  </a:rPr>
                  <a:t>INVIO PROPOSTA PROGETTUALE</a:t>
                </a:r>
              </a:p>
              <a:p>
                <a:pPr algn="ctr" defTabSz="685800" eaLnBrk="0" fontAlgn="base" hangingPunct="0">
                  <a:defRPr/>
                </a:pPr>
                <a:r>
                  <a:rPr lang="it-IT" sz="900" b="1" kern="0" dirty="0">
                    <a:solidFill>
                      <a:srgbClr val="FF0000"/>
                    </a:solidFill>
                    <a:latin typeface="+mj-lt"/>
                    <a:ea typeface="Roboto"/>
                    <a:cs typeface="Roboto"/>
                    <a:sym typeface="Roboto"/>
                  </a:rPr>
                  <a:t>dal </a:t>
                </a:r>
                <a:r>
                  <a:rPr lang="it-IT" sz="900" b="1" kern="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Roboto"/>
                    <a:cs typeface="Roboto"/>
                    <a:sym typeface="Roboto"/>
                  </a:rPr>
                  <a:t>27 </a:t>
                </a:r>
                <a:r>
                  <a:rPr lang="it-IT" sz="900" b="1" kern="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ea typeface="Roboto"/>
                    <a:cs typeface="Roboto"/>
                    <a:sym typeface="Roboto"/>
                  </a:rPr>
                  <a:t>novembre (1)</a:t>
                </a:r>
              </a:p>
            </p:txBody>
          </p:sp>
          <p:sp>
            <p:nvSpPr>
              <p:cNvPr id="19" name="Shape 271"/>
              <p:cNvSpPr/>
              <p:nvPr/>
            </p:nvSpPr>
            <p:spPr>
              <a:xfrm>
                <a:off x="1771842" y="2311218"/>
                <a:ext cx="1219391" cy="1078299"/>
              </a:xfrm>
              <a:prstGeom prst="roundRect">
                <a:avLst/>
              </a:prstGeom>
              <a:solidFill>
                <a:srgbClr val="86AFE6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lIns="68569" tIns="68569" rIns="68569" bIns="68569" anchor="ctr"/>
              <a:lstStyle/>
              <a:p>
                <a:pPr algn="ctr" defTabSz="685800" eaLnBrk="0" fontAlgn="base" hangingPunct="0">
                  <a:defRPr/>
                </a:pPr>
                <a:r>
                  <a:rPr lang="it-IT" sz="825" b="1" kern="0" dirty="0">
                    <a:solidFill>
                      <a:schemeClr val="bg1"/>
                    </a:solidFill>
                    <a:latin typeface="+mj-lt"/>
                    <a:ea typeface="Roboto"/>
                    <a:cs typeface="Roboto"/>
                    <a:sym typeface="Roboto"/>
                  </a:rPr>
                  <a:t>VALUTAZIONE PRELIMINARE DI NATURA TECNICA</a:t>
                </a:r>
              </a:p>
              <a:p>
                <a:pPr algn="ctr" defTabSz="685800" eaLnBrk="0" fontAlgn="base" hangingPunct="0">
                  <a:defRPr/>
                </a:pPr>
                <a:r>
                  <a:rPr lang="it-IT" sz="825" b="1" kern="0" dirty="0">
                    <a:solidFill>
                      <a:srgbClr val="FF0000"/>
                    </a:solidFill>
                    <a:latin typeface="+mj-lt"/>
                    <a:ea typeface="Roboto"/>
                    <a:cs typeface="Roboto"/>
                    <a:sym typeface="Roboto"/>
                  </a:rPr>
                  <a:t>20 gg</a:t>
                </a:r>
              </a:p>
            </p:txBody>
          </p:sp>
          <p:sp>
            <p:nvSpPr>
              <p:cNvPr id="20" name="Shape 271"/>
              <p:cNvSpPr/>
              <p:nvPr/>
            </p:nvSpPr>
            <p:spPr>
              <a:xfrm>
                <a:off x="3132282" y="2311218"/>
                <a:ext cx="1332116" cy="1078299"/>
              </a:xfrm>
              <a:prstGeom prst="roundRect">
                <a:avLst/>
              </a:prstGeom>
              <a:solidFill>
                <a:srgbClr val="2880BC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lIns="68569" tIns="68569" rIns="68569" bIns="68569" anchor="ctr"/>
              <a:lstStyle/>
              <a:p>
                <a:pPr algn="ctr" defTabSz="685800" eaLnBrk="0" fontAlgn="base" hangingPunct="0">
                  <a:defRPr/>
                </a:pPr>
                <a:r>
                  <a:rPr lang="it-IT" sz="900" b="1" kern="0" dirty="0">
                    <a:solidFill>
                      <a:schemeClr val="bg1"/>
                    </a:solidFill>
                    <a:latin typeface="+mj-lt"/>
                    <a:ea typeface="Roboto"/>
                    <a:cs typeface="Roboto"/>
                    <a:sym typeface="Roboto"/>
                  </a:rPr>
                  <a:t>FASE NEGOZIALE CON REGIONI</a:t>
                </a:r>
              </a:p>
              <a:p>
                <a:pPr algn="ctr" defTabSz="685800" eaLnBrk="0" fontAlgn="base" hangingPunct="0">
                  <a:defRPr/>
                </a:pPr>
                <a:r>
                  <a:rPr lang="it-IT" sz="900" b="1" kern="0" dirty="0">
                    <a:solidFill>
                      <a:schemeClr val="bg1"/>
                    </a:solidFill>
                    <a:latin typeface="+mj-lt"/>
                    <a:ea typeface="Roboto"/>
                    <a:cs typeface="Roboto"/>
                    <a:sym typeface="Roboto"/>
                  </a:rPr>
                  <a:t>INTERESSATE</a:t>
                </a:r>
              </a:p>
            </p:txBody>
          </p:sp>
          <p:sp>
            <p:nvSpPr>
              <p:cNvPr id="21" name="Shape 271"/>
              <p:cNvSpPr/>
              <p:nvPr/>
            </p:nvSpPr>
            <p:spPr>
              <a:xfrm>
                <a:off x="4605448" y="2311217"/>
                <a:ext cx="1346850" cy="1078300"/>
              </a:xfrm>
              <a:prstGeom prst="roundRect">
                <a:avLst/>
              </a:prstGeom>
              <a:solidFill>
                <a:srgbClr val="3E5DC2"/>
              </a:solidFill>
              <a:ln w="381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lIns="68569" tIns="68569" rIns="68569" bIns="68569" anchor="ctr"/>
              <a:lstStyle/>
              <a:p>
                <a:pPr algn="ctr" defTabSz="685800" eaLnBrk="0" fontAlgn="base" hangingPunct="0">
                  <a:defRPr/>
                </a:pPr>
                <a:r>
                  <a:rPr lang="it-IT" sz="1050" b="1" kern="0" dirty="0">
                    <a:solidFill>
                      <a:srgbClr val="FFFFFF"/>
                    </a:solidFill>
                    <a:latin typeface="+mj-lt"/>
                    <a:ea typeface="Roboto"/>
                    <a:cs typeface="Roboto"/>
                    <a:sym typeface="Roboto"/>
                  </a:rPr>
                  <a:t>FIRMA ACCORDO</a:t>
                </a:r>
              </a:p>
            </p:txBody>
          </p:sp>
        </p:grpSp>
      </p:grpSp>
      <p:sp>
        <p:nvSpPr>
          <p:cNvPr id="22" name="Shape 271"/>
          <p:cNvSpPr/>
          <p:nvPr/>
        </p:nvSpPr>
        <p:spPr bwMode="auto">
          <a:xfrm>
            <a:off x="5390355" y="1441583"/>
            <a:ext cx="993512" cy="808823"/>
          </a:xfrm>
          <a:prstGeom prst="roundRect">
            <a:avLst/>
          </a:prstGeom>
          <a:solidFill>
            <a:srgbClr val="2C6EAA"/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eaLnBrk="0" fontAlgn="base" hangingPunct="0">
              <a:spcAft>
                <a:spcPts val="450"/>
              </a:spcAft>
              <a:defRPr/>
            </a:pPr>
            <a:r>
              <a:rPr lang="it-IT" sz="8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PROGETTO DEFINITIVO E</a:t>
            </a:r>
          </a:p>
          <a:p>
            <a:pPr algn="ctr" eaLnBrk="0" fontAlgn="base" hangingPunct="0">
              <a:defRPr/>
            </a:pPr>
            <a:r>
              <a:rPr lang="it-IT" sz="8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DOMANDA</a:t>
            </a:r>
          </a:p>
          <a:p>
            <a:pPr algn="ctr" eaLnBrk="0" fontAlgn="base" hangingPunct="0">
              <a:defRPr/>
            </a:pPr>
            <a:r>
              <a:rPr lang="it-IT" sz="8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DI AGEVOLAZIONI</a:t>
            </a:r>
          </a:p>
        </p:txBody>
      </p:sp>
      <p:sp>
        <p:nvSpPr>
          <p:cNvPr id="23" name="Shape 271"/>
          <p:cNvSpPr/>
          <p:nvPr/>
        </p:nvSpPr>
        <p:spPr bwMode="auto">
          <a:xfrm>
            <a:off x="6503708" y="1441583"/>
            <a:ext cx="921537" cy="808823"/>
          </a:xfrm>
          <a:prstGeom prst="roundRect">
            <a:avLst/>
          </a:prstGeom>
          <a:solidFill>
            <a:srgbClr val="325682"/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ISTRUTTORIA DOMANDA</a:t>
            </a:r>
          </a:p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0000"/>
                </a:solidFill>
                <a:latin typeface="+mj-lt"/>
                <a:ea typeface="Roboto"/>
                <a:cs typeface="Roboto"/>
                <a:sym typeface="Roboto"/>
              </a:rPr>
              <a:t>70 gg</a:t>
            </a:r>
          </a:p>
        </p:txBody>
      </p:sp>
      <p:sp>
        <p:nvSpPr>
          <p:cNvPr id="24" name="Shape 271"/>
          <p:cNvSpPr/>
          <p:nvPr/>
        </p:nvSpPr>
        <p:spPr bwMode="auto">
          <a:xfrm>
            <a:off x="7545085" y="1441582"/>
            <a:ext cx="1160375" cy="808823"/>
          </a:xfrm>
          <a:prstGeom prst="roundRect">
            <a:avLst/>
          </a:prstGeom>
          <a:solidFill>
            <a:srgbClr val="4F81BD">
              <a:lumMod val="50000"/>
            </a:srgbClr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DECRETO DI CONCESSIONE AGEVOLAZIONI</a:t>
            </a:r>
          </a:p>
        </p:txBody>
      </p:sp>
      <p:sp>
        <p:nvSpPr>
          <p:cNvPr id="25" name="Freccia in giù 24"/>
          <p:cNvSpPr/>
          <p:nvPr/>
        </p:nvSpPr>
        <p:spPr>
          <a:xfrm>
            <a:off x="1197711" y="2297409"/>
            <a:ext cx="77074" cy="135000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6" name="CasellaDiTesto 25"/>
          <p:cNvSpPr txBox="1"/>
          <p:nvPr/>
        </p:nvSpPr>
        <p:spPr>
          <a:xfrm>
            <a:off x="580591" y="2433726"/>
            <a:ext cx="13323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altLang="it-IT" sz="105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POSSIBILITA’ DI AVVIARE IL PROGETTO DI R&amp;S</a:t>
            </a:r>
          </a:p>
        </p:txBody>
      </p:sp>
      <p:sp>
        <p:nvSpPr>
          <p:cNvPr id="27" name="Shape 269"/>
          <p:cNvSpPr>
            <a:spLocks noChangeArrowheads="1"/>
          </p:cNvSpPr>
          <p:nvPr/>
        </p:nvSpPr>
        <p:spPr bwMode="auto">
          <a:xfrm>
            <a:off x="555026" y="4578319"/>
            <a:ext cx="8221421" cy="116295"/>
          </a:xfrm>
          <a:prstGeom prst="homePlate">
            <a:avLst>
              <a:gd name="adj" fmla="val 49998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9" tIns="68569" rIns="68569" bIns="6856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it-IT" altLang="it-IT" sz="713" ker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9" name="Shape 271"/>
          <p:cNvSpPr/>
          <p:nvPr/>
        </p:nvSpPr>
        <p:spPr bwMode="auto">
          <a:xfrm>
            <a:off x="690287" y="4229534"/>
            <a:ext cx="1209697" cy="8337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DOMANDA</a:t>
            </a:r>
          </a:p>
          <a:p>
            <a:pPr algn="ctr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DI AGEVOLAZIONI</a:t>
            </a:r>
          </a:p>
          <a:p>
            <a:pPr algn="ctr" eaLnBrk="0" fontAlgn="base" hangingPunct="0">
              <a:defRPr/>
            </a:pPr>
            <a:r>
              <a:rPr lang="it-IT" sz="900" b="1" kern="0" dirty="0">
                <a:solidFill>
                  <a:srgbClr val="FF0000"/>
                </a:solidFill>
                <a:latin typeface="+mj-lt"/>
                <a:ea typeface="Roboto"/>
                <a:cs typeface="Roboto"/>
                <a:sym typeface="Roboto"/>
              </a:rPr>
              <a:t>dal </a:t>
            </a:r>
            <a:r>
              <a:rPr lang="it-IT" sz="900" b="1" kern="0" dirty="0" smtClean="0">
                <a:solidFill>
                  <a:srgbClr val="FF0000"/>
                </a:solidFill>
                <a:latin typeface="+mj-lt"/>
                <a:ea typeface="Roboto"/>
                <a:cs typeface="Roboto"/>
                <a:sym typeface="Roboto"/>
              </a:rPr>
              <a:t>22 gennaio 2019 (2)</a:t>
            </a:r>
            <a:endParaRPr lang="it-IT" sz="900" b="1" kern="0" dirty="0">
              <a:solidFill>
                <a:srgbClr val="FF0000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30" name="Shape 271"/>
          <p:cNvSpPr/>
          <p:nvPr/>
        </p:nvSpPr>
        <p:spPr bwMode="auto">
          <a:xfrm>
            <a:off x="6322860" y="4228387"/>
            <a:ext cx="943763" cy="834865"/>
          </a:xfrm>
          <a:prstGeom prst="roundRect">
            <a:avLst/>
          </a:prstGeom>
          <a:solidFill>
            <a:srgbClr val="325682"/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ISTRUTTORIA DOMANDA</a:t>
            </a:r>
          </a:p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0000"/>
                </a:solidFill>
                <a:latin typeface="+mj-lt"/>
                <a:ea typeface="Roboto"/>
                <a:cs typeface="Roboto"/>
                <a:sym typeface="Roboto"/>
              </a:rPr>
              <a:t>90 gg</a:t>
            </a:r>
          </a:p>
        </p:txBody>
      </p:sp>
      <p:sp>
        <p:nvSpPr>
          <p:cNvPr id="31" name="Shape 271"/>
          <p:cNvSpPr/>
          <p:nvPr/>
        </p:nvSpPr>
        <p:spPr bwMode="auto">
          <a:xfrm>
            <a:off x="7425245" y="4228387"/>
            <a:ext cx="1180873" cy="834864"/>
          </a:xfrm>
          <a:prstGeom prst="roundRect">
            <a:avLst/>
          </a:prstGeom>
          <a:solidFill>
            <a:srgbClr val="4F81BD">
              <a:lumMod val="50000"/>
            </a:srgbClr>
          </a:solidFill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lIns="68569" tIns="68569" rIns="68569" bIns="68569" anchor="ctr"/>
          <a:lstStyle/>
          <a:p>
            <a:pPr algn="ctr" defTabSz="685800" eaLnBrk="0" fontAlgn="base" hangingPunct="0">
              <a:defRPr/>
            </a:pPr>
            <a:r>
              <a:rPr lang="it-IT" sz="900" b="1" kern="0" dirty="0">
                <a:solidFill>
                  <a:srgbClr val="FFFFFF"/>
                </a:solidFill>
                <a:latin typeface="+mj-lt"/>
                <a:ea typeface="Roboto"/>
                <a:cs typeface="Roboto"/>
                <a:sym typeface="Roboto"/>
              </a:rPr>
              <a:t>DECRETO DI CONCESSIONE AGEVOLAZIONI</a:t>
            </a:r>
          </a:p>
        </p:txBody>
      </p:sp>
      <p:sp>
        <p:nvSpPr>
          <p:cNvPr id="32" name="Freccia in giù 31"/>
          <p:cNvSpPr/>
          <p:nvPr/>
        </p:nvSpPr>
        <p:spPr>
          <a:xfrm>
            <a:off x="1208237" y="5093722"/>
            <a:ext cx="77074" cy="135000"/>
          </a:xfrm>
          <a:prstGeom prst="downArrow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3" name="CasellaDiTesto 32"/>
          <p:cNvSpPr txBox="1"/>
          <p:nvPr/>
        </p:nvSpPr>
        <p:spPr>
          <a:xfrm>
            <a:off x="569950" y="5228724"/>
            <a:ext cx="133003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altLang="it-IT" sz="105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POSSIBILITA’ DI AVVIARE IL PROGETTO DI R&amp;S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2333708" y="2512545"/>
            <a:ext cx="45608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olidFill>
                  <a:srgbClr val="FF0000"/>
                </a:solidFill>
              </a:rPr>
              <a:t>(1) </a:t>
            </a:r>
            <a:r>
              <a:rPr lang="it-IT" sz="1350" b="1" dirty="0">
                <a:solidFill>
                  <a:srgbClr val="FF0000"/>
                </a:solidFill>
              </a:rPr>
              <a:t>D.D. 27 settembre 2018 (sul sito internet del MISE)</a:t>
            </a:r>
          </a:p>
        </p:txBody>
      </p:sp>
      <p:sp>
        <p:nvSpPr>
          <p:cNvPr id="35" name="CasellaDiTesto 34"/>
          <p:cNvSpPr txBox="1"/>
          <p:nvPr/>
        </p:nvSpPr>
        <p:spPr>
          <a:xfrm>
            <a:off x="2399889" y="5228724"/>
            <a:ext cx="456086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>
                <a:solidFill>
                  <a:srgbClr val="FF0000"/>
                </a:solidFill>
              </a:rPr>
              <a:t>(2) </a:t>
            </a:r>
            <a:r>
              <a:rPr lang="it-IT" sz="1350" b="1" dirty="0">
                <a:solidFill>
                  <a:srgbClr val="FF0000"/>
                </a:solidFill>
              </a:rPr>
              <a:t>D.D. </a:t>
            </a:r>
            <a:r>
              <a:rPr lang="it-IT" sz="1350" b="1" dirty="0" smtClean="0">
                <a:solidFill>
                  <a:srgbClr val="FF0000"/>
                </a:solidFill>
              </a:rPr>
              <a:t>20 </a:t>
            </a:r>
            <a:r>
              <a:rPr lang="it-IT" sz="1350" b="1" dirty="0">
                <a:solidFill>
                  <a:srgbClr val="FF0000"/>
                </a:solidFill>
              </a:rPr>
              <a:t>novembre 2018 (sul sito internet del MISE)</a:t>
            </a:r>
          </a:p>
          <a:p>
            <a:r>
              <a:rPr lang="it-IT" sz="1350" dirty="0" smtClean="0">
                <a:solidFill>
                  <a:srgbClr val="FF0000"/>
                </a:solidFill>
              </a:rPr>
              <a:t> </a:t>
            </a:r>
            <a:endParaRPr lang="it-IT" sz="1350" dirty="0">
              <a:solidFill>
                <a:srgbClr val="FF0000"/>
              </a:solidFill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6749464" y="3570847"/>
            <a:ext cx="57354" cy="4780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6" name="Freccia in giù 5"/>
          <p:cNvSpPr/>
          <p:nvPr/>
        </p:nvSpPr>
        <p:spPr>
          <a:xfrm>
            <a:off x="7197335" y="2297409"/>
            <a:ext cx="57354" cy="530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7" name="CasellaDiTesto 6"/>
          <p:cNvSpPr txBox="1"/>
          <p:nvPr/>
        </p:nvSpPr>
        <p:spPr>
          <a:xfrm>
            <a:off x="6454322" y="3007625"/>
            <a:ext cx="17652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b="1" dirty="0">
                <a:solidFill>
                  <a:schemeClr val="tx2"/>
                </a:solidFill>
              </a:rPr>
              <a:t>Soggetto gestore</a:t>
            </a:r>
          </a:p>
        </p:txBody>
      </p:sp>
      <p:pic>
        <p:nvPicPr>
          <p:cNvPr id="28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-14884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0" y="707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IC 2014-20 Nuovo intervento agevolativo a favore dei progetti di R&amp;S nell’ambito della SNSI</a:t>
            </a:r>
          </a:p>
        </p:txBody>
      </p:sp>
      <p:cxnSp>
        <p:nvCxnSpPr>
          <p:cNvPr id="37" name="Connettore 1 36"/>
          <p:cNvCxnSpPr/>
          <p:nvPr/>
        </p:nvCxnSpPr>
        <p:spPr>
          <a:xfrm>
            <a:off x="579836" y="3476557"/>
            <a:ext cx="7932039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38" name="Titolo 1"/>
          <p:cNvSpPr txBox="1">
            <a:spLocks/>
          </p:cNvSpPr>
          <p:nvPr/>
        </p:nvSpPr>
        <p:spPr>
          <a:xfrm>
            <a:off x="2928306" y="3287798"/>
            <a:ext cx="2754667" cy="60198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it-IT" altLang="it-IT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PROCEDURA A SPORTELLO</a:t>
            </a:r>
            <a:endParaRPr lang="it-IT" altLang="it-IT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>
            <a:off x="726210" y="2671720"/>
            <a:ext cx="7885945" cy="3113260"/>
          </a:xfrm>
          <a:prstGeom prst="rect">
            <a:avLst/>
          </a:prstGeom>
          <a:noFill/>
          <a:ln w="28575">
            <a:solidFill>
              <a:schemeClr val="accent4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it-IT" b="1">
              <a:ln>
                <a:solidFill>
                  <a:sysClr val="windowText" lastClr="000000"/>
                </a:solidFill>
              </a:ln>
              <a:solidFill>
                <a:schemeClr val="accent4"/>
              </a:solidFill>
            </a:endParaRPr>
          </a:p>
        </p:txBody>
      </p:sp>
      <p:sp>
        <p:nvSpPr>
          <p:cNvPr id="4" name="Rettangolo 7"/>
          <p:cNvSpPr>
            <a:spLocks noGrp="1" noChangeArrowheads="1"/>
          </p:cNvSpPr>
          <p:nvPr>
            <p:ph type="title"/>
          </p:nvPr>
        </p:nvSpPr>
        <p:spPr bwMode="auto">
          <a:xfrm>
            <a:off x="635374" y="943641"/>
            <a:ext cx="7886700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entrambe le procedure, l’</a:t>
            </a:r>
            <a:r>
              <a:rPr lang="it-IT" altLang="it-IT" sz="3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istruttoria della domanda di agevolazioni </a:t>
            </a:r>
            <a:r>
              <a:rPr lang="it-IT" altLang="it-IT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prevede l’attribuzione di </a:t>
            </a:r>
            <a:r>
              <a:rPr lang="it-IT" altLang="it-IT" sz="3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punteggi</a:t>
            </a:r>
            <a:r>
              <a:rPr lang="it-IT" altLang="it-IT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sulla base dei seguenti criteri: </a:t>
            </a:r>
            <a:endParaRPr lang="it-IT" altLang="it-IT" sz="3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ttangolo 7"/>
          <p:cNvSpPr>
            <a:spLocks noGrp="1" noChangeArrowheads="1"/>
          </p:cNvSpPr>
          <p:nvPr>
            <p:ph idx="1"/>
          </p:nvPr>
        </p:nvSpPr>
        <p:spPr bwMode="auto">
          <a:xfrm>
            <a:off x="726210" y="3088728"/>
            <a:ext cx="220195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 algn="ctr">
              <a:buNone/>
              <a:defRPr/>
            </a:pPr>
            <a:r>
              <a:rPr lang="it-IT" altLang="it-IT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CARATTERISTICHE DEL SOGGETTO PROPONENTE</a:t>
            </a:r>
          </a:p>
        </p:txBody>
      </p:sp>
      <p:sp>
        <p:nvSpPr>
          <p:cNvPr id="6" name="Rettangolo 7"/>
          <p:cNvSpPr>
            <a:spLocks noChangeArrowheads="1"/>
          </p:cNvSpPr>
          <p:nvPr/>
        </p:nvSpPr>
        <p:spPr bwMode="auto">
          <a:xfrm>
            <a:off x="3602148" y="3088728"/>
            <a:ext cx="201487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QUALITA’ DEL PROGETTO</a:t>
            </a:r>
          </a:p>
        </p:txBody>
      </p:sp>
      <p:sp>
        <p:nvSpPr>
          <p:cNvPr id="7" name="Rettangolo 7"/>
          <p:cNvSpPr>
            <a:spLocks noChangeArrowheads="1"/>
          </p:cNvSpPr>
          <p:nvPr/>
        </p:nvSpPr>
        <p:spPr bwMode="auto">
          <a:xfrm>
            <a:off x="6305733" y="3088728"/>
            <a:ext cx="164029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1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IMPATTO DEL PROGETTO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911053" y="4051951"/>
            <a:ext cx="2308007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Capacità tecnico organizzativa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Qualità delle </a:t>
            </a:r>
            <a:r>
              <a:rPr lang="it-IT" altLang="it-IT" sz="16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collaborazioni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Solidità economico- finanziaria</a:t>
            </a:r>
            <a:endParaRPr lang="it-IT" altLang="it-IT" sz="16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ttangolo 7"/>
          <p:cNvSpPr>
            <a:spLocks noChangeArrowheads="1"/>
          </p:cNvSpPr>
          <p:nvPr/>
        </p:nvSpPr>
        <p:spPr bwMode="auto">
          <a:xfrm>
            <a:off x="3442448" y="4051951"/>
            <a:ext cx="239357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Fattibilità tecnica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Rilevanza risultati attesi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Grado di innovazione</a:t>
            </a:r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6305733" y="4051951"/>
            <a:ext cx="221634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Interesse industriale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altLang="it-IT" sz="16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Potenzialità di sviluppo</a:t>
            </a:r>
          </a:p>
        </p:txBody>
      </p:sp>
      <p:pic>
        <p:nvPicPr>
          <p:cNvPr id="11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-14884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0" y="707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IC 2014-20 Nuovo intervento agevolativo a favore dei progetti di R&amp;S nell’ambito della SNSI</a:t>
            </a:r>
          </a:p>
        </p:txBody>
      </p:sp>
      <p:sp>
        <p:nvSpPr>
          <p:cNvPr id="12" name="Ovale 11"/>
          <p:cNvSpPr/>
          <p:nvPr/>
        </p:nvSpPr>
        <p:spPr bwMode="auto">
          <a:xfrm>
            <a:off x="1612046" y="2512571"/>
            <a:ext cx="425450" cy="401638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b="1" dirty="0">
              <a:solidFill>
                <a:srgbClr val="1F497D"/>
              </a:solidFill>
            </a:endParaRPr>
          </a:p>
        </p:txBody>
      </p:sp>
      <p:sp>
        <p:nvSpPr>
          <p:cNvPr id="14" name="CasellaDiTesto 12"/>
          <p:cNvSpPr txBox="1">
            <a:spLocks noChangeArrowheads="1"/>
          </p:cNvSpPr>
          <p:nvPr/>
        </p:nvSpPr>
        <p:spPr bwMode="auto">
          <a:xfrm>
            <a:off x="1668423" y="2539720"/>
            <a:ext cx="312696" cy="36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dirty="0" smtClean="0">
                <a:solidFill>
                  <a:srgbClr val="1F497D"/>
                </a:solidFill>
                <a:latin typeface="Tahoma" panose="020B0604030504040204" pitchFamily="34" charset="0"/>
              </a:rPr>
              <a:t>1</a:t>
            </a:r>
            <a:endParaRPr lang="it-IT" altLang="it-IT" sz="1800" dirty="0">
              <a:solidFill>
                <a:srgbClr val="1F497D"/>
              </a:solidFill>
              <a:latin typeface="Tahoma" panose="020B0604030504040204" pitchFamily="34" charset="0"/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4339695" y="2512571"/>
            <a:ext cx="425450" cy="401638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b="1" dirty="0">
              <a:solidFill>
                <a:srgbClr val="1F497D"/>
              </a:solidFill>
            </a:endParaRPr>
          </a:p>
        </p:txBody>
      </p:sp>
      <p:sp>
        <p:nvSpPr>
          <p:cNvPr id="16" name="CasellaDiTesto 12"/>
          <p:cNvSpPr txBox="1">
            <a:spLocks noChangeArrowheads="1"/>
          </p:cNvSpPr>
          <p:nvPr/>
        </p:nvSpPr>
        <p:spPr bwMode="auto">
          <a:xfrm>
            <a:off x="4396072" y="2542832"/>
            <a:ext cx="312696" cy="36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dirty="0" smtClean="0">
                <a:solidFill>
                  <a:srgbClr val="1F497D"/>
                </a:solidFill>
                <a:latin typeface="Tahoma" panose="020B0604030504040204" pitchFamily="34" charset="0"/>
              </a:rPr>
              <a:t>2</a:t>
            </a:r>
            <a:endParaRPr lang="it-IT" altLang="it-IT" sz="1800" dirty="0">
              <a:solidFill>
                <a:srgbClr val="1F497D"/>
              </a:solidFill>
              <a:latin typeface="Tahoma" panose="020B0604030504040204" pitchFamily="34" charset="0"/>
            </a:endParaRPr>
          </a:p>
        </p:txBody>
      </p:sp>
      <p:sp>
        <p:nvSpPr>
          <p:cNvPr id="17" name="Ovale 16"/>
          <p:cNvSpPr/>
          <p:nvPr/>
        </p:nvSpPr>
        <p:spPr bwMode="auto">
          <a:xfrm>
            <a:off x="6964713" y="2512571"/>
            <a:ext cx="425450" cy="40163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b="1" dirty="0">
              <a:solidFill>
                <a:srgbClr val="1F497D"/>
              </a:solidFill>
            </a:endParaRPr>
          </a:p>
        </p:txBody>
      </p:sp>
      <p:sp>
        <p:nvSpPr>
          <p:cNvPr id="18" name="CasellaDiTesto 12"/>
          <p:cNvSpPr txBox="1">
            <a:spLocks noChangeArrowheads="1"/>
          </p:cNvSpPr>
          <p:nvPr/>
        </p:nvSpPr>
        <p:spPr bwMode="auto">
          <a:xfrm>
            <a:off x="7021090" y="2545940"/>
            <a:ext cx="312696" cy="36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dirty="0" smtClean="0">
                <a:solidFill>
                  <a:srgbClr val="1F497D"/>
                </a:solidFill>
                <a:latin typeface="Tahoma" panose="020B0604030504040204" pitchFamily="34" charset="0"/>
              </a:rPr>
              <a:t>3</a:t>
            </a:r>
            <a:endParaRPr lang="it-IT" altLang="it-IT" sz="1800" dirty="0">
              <a:solidFill>
                <a:srgbClr val="1F497D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190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7"/>
          <p:cNvSpPr>
            <a:spLocks noChangeArrowheads="1"/>
          </p:cNvSpPr>
          <p:nvPr/>
        </p:nvSpPr>
        <p:spPr bwMode="auto">
          <a:xfrm>
            <a:off x="3738337" y="4308125"/>
            <a:ext cx="230759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it-IT" altLang="it-IT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83.519.800,00</a:t>
            </a:r>
            <a:endParaRPr lang="it-IT" altLang="it-IT" b="1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5854471" y="4315458"/>
            <a:ext cx="230759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it-IT" altLang="it-IT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83.519.800,00</a:t>
            </a:r>
            <a:endParaRPr lang="it-IT" altLang="it-IT" b="1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ttangolo 7"/>
          <p:cNvSpPr>
            <a:spLocks noChangeArrowheads="1"/>
          </p:cNvSpPr>
          <p:nvPr/>
        </p:nvSpPr>
        <p:spPr bwMode="auto">
          <a:xfrm>
            <a:off x="1078265" y="4722287"/>
            <a:ext cx="255080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meno sviluppate</a:t>
            </a:r>
            <a:endParaRPr lang="it-IT" altLang="it-IT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ttangolo 7"/>
          <p:cNvSpPr>
            <a:spLocks noChangeArrowheads="1"/>
          </p:cNvSpPr>
          <p:nvPr/>
        </p:nvSpPr>
        <p:spPr bwMode="auto">
          <a:xfrm>
            <a:off x="957495" y="5218657"/>
            <a:ext cx="264923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in transizione</a:t>
            </a:r>
            <a:endParaRPr lang="it-IT" altLang="it-IT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Connettore 1 23"/>
          <p:cNvCxnSpPr/>
          <p:nvPr/>
        </p:nvCxnSpPr>
        <p:spPr>
          <a:xfrm flipV="1">
            <a:off x="998516" y="5171306"/>
            <a:ext cx="7164000" cy="1358"/>
          </a:xfrm>
          <a:prstGeom prst="line">
            <a:avLst/>
          </a:prstGeom>
          <a:ln w="15875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V="1">
            <a:off x="998516" y="5666998"/>
            <a:ext cx="7164000" cy="1358"/>
          </a:xfrm>
          <a:prstGeom prst="line">
            <a:avLst/>
          </a:prstGeom>
          <a:ln w="15875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ttangolo 7"/>
          <p:cNvSpPr>
            <a:spLocks noChangeArrowheads="1"/>
          </p:cNvSpPr>
          <p:nvPr/>
        </p:nvSpPr>
        <p:spPr bwMode="auto">
          <a:xfrm>
            <a:off x="3738337" y="4722287"/>
            <a:ext cx="18374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it-IT" altLang="it-IT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63.519.800,00</a:t>
            </a:r>
          </a:p>
        </p:txBody>
      </p:sp>
      <p:sp>
        <p:nvSpPr>
          <p:cNvPr id="27" name="Rettangolo 7"/>
          <p:cNvSpPr>
            <a:spLocks noChangeArrowheads="1"/>
          </p:cNvSpPr>
          <p:nvPr/>
        </p:nvSpPr>
        <p:spPr bwMode="auto">
          <a:xfrm>
            <a:off x="3738337" y="5218657"/>
            <a:ext cx="18374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€ 20.000.000,00</a:t>
            </a:r>
            <a:endParaRPr lang="it-IT" altLang="it-IT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ettangolo 7"/>
          <p:cNvSpPr>
            <a:spLocks noChangeArrowheads="1"/>
          </p:cNvSpPr>
          <p:nvPr/>
        </p:nvSpPr>
        <p:spPr bwMode="auto">
          <a:xfrm>
            <a:off x="5854471" y="4722287"/>
            <a:ext cx="18374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€ 63.519.800,00</a:t>
            </a:r>
            <a:endParaRPr lang="it-IT" altLang="it-IT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ttangolo 7"/>
          <p:cNvSpPr>
            <a:spLocks noChangeArrowheads="1"/>
          </p:cNvSpPr>
          <p:nvPr/>
        </p:nvSpPr>
        <p:spPr bwMode="auto">
          <a:xfrm>
            <a:off x="5854471" y="5218657"/>
            <a:ext cx="183744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altLang="it-IT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€ 20.000.000,00</a:t>
            </a:r>
            <a:endParaRPr lang="it-IT" altLang="it-IT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Connettore 1 39"/>
          <p:cNvCxnSpPr/>
          <p:nvPr/>
        </p:nvCxnSpPr>
        <p:spPr>
          <a:xfrm>
            <a:off x="1007845" y="4678134"/>
            <a:ext cx="7164000" cy="0"/>
          </a:xfrm>
          <a:prstGeom prst="line">
            <a:avLst/>
          </a:prstGeom>
          <a:ln w="15875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uppo 10"/>
          <p:cNvGrpSpPr>
            <a:grpSpLocks/>
          </p:cNvGrpSpPr>
          <p:nvPr/>
        </p:nvGrpSpPr>
        <p:grpSpPr bwMode="auto">
          <a:xfrm>
            <a:off x="4087218" y="2885805"/>
            <a:ext cx="972000" cy="972000"/>
            <a:chOff x="1691680" y="2577586"/>
            <a:chExt cx="1080120" cy="1080000"/>
          </a:xfrm>
        </p:grpSpPr>
        <p:grpSp>
          <p:nvGrpSpPr>
            <p:cNvPr id="42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4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5" name="Rettangolo 44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43" name="Ovale 42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46" name="Gruppo 12"/>
          <p:cNvGrpSpPr>
            <a:grpSpLocks/>
          </p:cNvGrpSpPr>
          <p:nvPr/>
        </p:nvGrpSpPr>
        <p:grpSpPr bwMode="auto">
          <a:xfrm>
            <a:off x="6165323" y="2885805"/>
            <a:ext cx="972000" cy="972000"/>
            <a:chOff x="3728313" y="2467946"/>
            <a:chExt cx="1080120" cy="1080000"/>
          </a:xfrm>
        </p:grpSpPr>
        <p:pic>
          <p:nvPicPr>
            <p:cNvPr id="47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Ovale 47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58" name="Rettangolo 7"/>
          <p:cNvSpPr>
            <a:spLocks noChangeArrowheads="1"/>
          </p:cNvSpPr>
          <p:nvPr/>
        </p:nvSpPr>
        <p:spPr bwMode="auto">
          <a:xfrm>
            <a:off x="4023201" y="3955401"/>
            <a:ext cx="131390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b="1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Agrifood</a:t>
            </a:r>
            <a:endParaRPr lang="it-IT" altLang="it-IT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Rettangolo 7"/>
          <p:cNvSpPr>
            <a:spLocks noChangeArrowheads="1"/>
          </p:cNvSpPr>
          <p:nvPr/>
        </p:nvSpPr>
        <p:spPr bwMode="auto">
          <a:xfrm>
            <a:off x="5403821" y="3955401"/>
            <a:ext cx="267436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 </a:t>
            </a:r>
            <a:r>
              <a:rPr lang="it-IT" altLang="it-IT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intelligente</a:t>
            </a:r>
          </a:p>
        </p:txBody>
      </p:sp>
      <p:sp>
        <p:nvSpPr>
          <p:cNvPr id="62" name="Rettangolo 7"/>
          <p:cNvSpPr>
            <a:spLocks noChangeArrowheads="1"/>
          </p:cNvSpPr>
          <p:nvPr/>
        </p:nvSpPr>
        <p:spPr bwMode="auto">
          <a:xfrm>
            <a:off x="532224" y="822131"/>
            <a:ext cx="8051840" cy="938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defRPr/>
            </a:pP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risorse finanziarie rese disponibili con il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ministeriale 5 marzo 2018 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la concessione delle agevolazioni a valere sulla procedura valutativa a sportello di cui al Capo III sono pari a euro </a:t>
            </a:r>
            <a:r>
              <a:rPr lang="it-IT" altLang="it-IT" sz="16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167,04 milioni di euro.</a:t>
            </a:r>
            <a:endParaRPr lang="it-IT" altLang="it-IT" sz="16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ettangolo 7"/>
          <p:cNvSpPr>
            <a:spLocks noChangeArrowheads="1"/>
          </p:cNvSpPr>
          <p:nvPr/>
        </p:nvSpPr>
        <p:spPr bwMode="auto">
          <a:xfrm>
            <a:off x="516835" y="1989361"/>
            <a:ext cx="8051840" cy="3744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defRPr/>
            </a:pPr>
            <a:r>
              <a:rPr lang="it-IT" altLang="it-IT" sz="1600" b="1" u="sng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Risorse disponibili suddivise per settore applicativo e tipologia di territori</a:t>
            </a:r>
          </a:p>
        </p:txBody>
      </p:sp>
      <p:sp>
        <p:nvSpPr>
          <p:cNvPr id="50" name="Rettangolo 11"/>
          <p:cNvSpPr>
            <a:spLocks noChangeArrowheads="1"/>
          </p:cNvSpPr>
          <p:nvPr/>
        </p:nvSpPr>
        <p:spPr bwMode="auto">
          <a:xfrm>
            <a:off x="251571" y="11508"/>
            <a:ext cx="87058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IC 2014-20 Nuovo intervento agevolativo a favore dei progetti di R&amp;S nell’ambito della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SNSI – </a:t>
            </a:r>
            <a:r>
              <a:rPr lang="it-IT" altLang="it-IT" sz="2000" i="1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Risorse disponibili </a:t>
            </a:r>
            <a:endParaRPr lang="it-IT" altLang="it-IT" sz="2000" i="1" dirty="0">
              <a:solidFill>
                <a:schemeClr val="bg1"/>
              </a:solidFill>
              <a:latin typeface="Futura Std Medium" panose="020B070202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-14884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0" y="707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IC 2014-20 Nuovo intervento agevolativo a favore dei progetti di R&amp;S nell’ambito della SNSI</a:t>
            </a:r>
          </a:p>
        </p:txBody>
      </p:sp>
      <p:sp>
        <p:nvSpPr>
          <p:cNvPr id="14" name="Segnaposto contenuto 2"/>
          <p:cNvSpPr>
            <a:spLocks noGrp="1"/>
          </p:cNvSpPr>
          <p:nvPr>
            <p:ph idx="1"/>
          </p:nvPr>
        </p:nvSpPr>
        <p:spPr>
          <a:xfrm>
            <a:off x="1135591" y="2125537"/>
            <a:ext cx="7038025" cy="4351338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it-IT" sz="2000" dirty="0"/>
              <a:t>Le agevolazioni concesse </a:t>
            </a:r>
            <a:r>
              <a:rPr lang="it-IT" sz="2000" b="1" u="sng" dirty="0" smtClean="0"/>
              <a:t>non </a:t>
            </a:r>
            <a:r>
              <a:rPr lang="it-IT" sz="2000" b="1" u="sng" dirty="0"/>
              <a:t>sono cumulabili</a:t>
            </a:r>
            <a:r>
              <a:rPr lang="it-IT" sz="2000" dirty="0"/>
              <a:t>, con riferimento alle medesime spese, con altre agevolazioni </a:t>
            </a:r>
            <a:r>
              <a:rPr lang="it-IT" sz="2000" dirty="0" smtClean="0"/>
              <a:t>pubbliche </a:t>
            </a:r>
            <a:r>
              <a:rPr lang="it-IT" sz="2000" dirty="0"/>
              <a:t>che si configurano come </a:t>
            </a:r>
            <a:r>
              <a:rPr lang="it-IT" sz="2000" b="1" u="sng" dirty="0"/>
              <a:t>aiuti di </a:t>
            </a:r>
            <a:r>
              <a:rPr lang="it-IT" sz="2000" b="1" u="sng" dirty="0" smtClean="0"/>
              <a:t>Stato</a:t>
            </a:r>
          </a:p>
          <a:p>
            <a:pPr marL="0" indent="0" algn="just">
              <a:spcAft>
                <a:spcPts val="3000"/>
              </a:spcAft>
              <a:buNone/>
            </a:pPr>
            <a:endParaRPr lang="it-IT" sz="2000" b="1" u="sng" dirty="0" smtClean="0"/>
          </a:p>
          <a:p>
            <a:pPr marL="0" indent="0" algn="just">
              <a:buNone/>
            </a:pPr>
            <a:r>
              <a:rPr lang="it-IT" sz="2000" dirty="0" smtClean="0"/>
              <a:t>Le agevolazioni </a:t>
            </a:r>
            <a:r>
              <a:rPr lang="it-IT" sz="2000" b="1" u="sng" dirty="0" smtClean="0"/>
              <a:t>sono cumulabili</a:t>
            </a:r>
            <a:r>
              <a:rPr lang="it-IT" sz="2000" dirty="0" smtClean="0"/>
              <a:t>, nel limite dei costi ammissibili, con le </a:t>
            </a:r>
            <a:r>
              <a:rPr lang="it-IT" sz="2000" b="1" u="sng" dirty="0" smtClean="0"/>
              <a:t>agevolazioni fiscali alla ricerca</a:t>
            </a:r>
            <a:r>
              <a:rPr lang="it-IT" sz="2000" dirty="0" smtClean="0"/>
              <a:t> in quanto queste ultime </a:t>
            </a:r>
            <a:r>
              <a:rPr lang="it-IT" sz="2000" u="sng" dirty="0" smtClean="0"/>
              <a:t>non sono aiuti di Stato</a:t>
            </a:r>
            <a:endParaRPr lang="it-IT" sz="2000" u="sng" dirty="0"/>
          </a:p>
        </p:txBody>
      </p:sp>
      <p:sp>
        <p:nvSpPr>
          <p:cNvPr id="6" name="Rettangolo arrotondato 5"/>
          <p:cNvSpPr/>
          <p:nvPr/>
        </p:nvSpPr>
        <p:spPr>
          <a:xfrm>
            <a:off x="3078821" y="1137286"/>
            <a:ext cx="2940450" cy="568060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ATTENZIONE</a:t>
            </a:r>
            <a:endParaRPr lang="it-IT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vale 6"/>
          <p:cNvSpPr/>
          <p:nvPr/>
        </p:nvSpPr>
        <p:spPr bwMode="auto">
          <a:xfrm>
            <a:off x="455051" y="2428596"/>
            <a:ext cx="425450" cy="4016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b="1" dirty="0">
              <a:solidFill>
                <a:srgbClr val="1F497D"/>
              </a:solidFill>
            </a:endParaRPr>
          </a:p>
        </p:txBody>
      </p:sp>
      <p:sp>
        <p:nvSpPr>
          <p:cNvPr id="8" name="CasellaDiTesto 12"/>
          <p:cNvSpPr txBox="1">
            <a:spLocks noChangeArrowheads="1"/>
          </p:cNvSpPr>
          <p:nvPr/>
        </p:nvSpPr>
        <p:spPr bwMode="auto">
          <a:xfrm>
            <a:off x="511428" y="2455745"/>
            <a:ext cx="33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  <a:endParaRPr lang="it-IT" altLang="it-IT" sz="18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9" name="Ovale 8"/>
          <p:cNvSpPr/>
          <p:nvPr/>
        </p:nvSpPr>
        <p:spPr bwMode="auto">
          <a:xfrm>
            <a:off x="458160" y="4279169"/>
            <a:ext cx="425450" cy="4016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b="1" dirty="0">
              <a:solidFill>
                <a:srgbClr val="1F497D"/>
              </a:solidFill>
            </a:endParaRPr>
          </a:p>
        </p:txBody>
      </p:sp>
      <p:sp>
        <p:nvSpPr>
          <p:cNvPr id="10" name="CasellaDiTesto 12"/>
          <p:cNvSpPr txBox="1">
            <a:spLocks noChangeArrowheads="1"/>
          </p:cNvSpPr>
          <p:nvPr/>
        </p:nvSpPr>
        <p:spPr bwMode="auto">
          <a:xfrm>
            <a:off x="514537" y="4306318"/>
            <a:ext cx="33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  <a:endParaRPr lang="it-IT" altLang="it-IT" sz="18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4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299" name="Segnaposto numero diapositiva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EE96B6-E6E6-4048-B1BD-3D605D2E7423}" type="slidenum">
              <a:rPr lang="it-IT" altLang="it-I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it-IT" altLang="it-IT" sz="1200" smtClean="0">
              <a:solidFill>
                <a:srgbClr val="898989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-18279" y="2195242"/>
            <a:ext cx="56451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1"/>
                </a:solidFill>
                <a:latin typeface="Futura Std Medium" panose="020B0702020204020203" pitchFamily="34" charset="0"/>
              </a:rPr>
              <a:t>Grazie per l’attenzione</a:t>
            </a:r>
          </a:p>
          <a:p>
            <a:pPr algn="ctr">
              <a:spcBef>
                <a:spcPct val="0"/>
              </a:spcBef>
            </a:pPr>
            <a:endParaRPr lang="it-IT" altLang="it-IT" sz="2400" b="1" dirty="0" smtClean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ctr"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1"/>
                </a:solidFill>
                <a:latin typeface="Futura Std Medium" panose="020B0702020204020203" pitchFamily="34" charset="0"/>
                <a:hlinkClick r:id="rId3"/>
              </a:rPr>
              <a:t>www.sviluppoeconomico.gov.it</a:t>
            </a:r>
            <a:endParaRPr lang="it-IT" altLang="it-IT" sz="2400" b="1" dirty="0" smtClean="0">
              <a:solidFill>
                <a:schemeClr val="bg1"/>
              </a:solidFill>
              <a:latin typeface="Futura Std Medium" panose="020B0702020204020203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48" y="5719575"/>
            <a:ext cx="7306056" cy="918502"/>
          </a:xfrm>
          <a:prstGeom prst="rect">
            <a:avLst/>
          </a:prstGeom>
        </p:spPr>
      </p:pic>
      <p:pic>
        <p:nvPicPr>
          <p:cNvPr id="18" name="Immagine 17" descr="cohesion30"/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40" y="5737267"/>
            <a:ext cx="945454" cy="883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9" t="36838" r="35446" b="3371"/>
          <a:stretch/>
        </p:blipFill>
        <p:spPr>
          <a:xfrm>
            <a:off x="5649556" y="-16340"/>
            <a:ext cx="3498840" cy="557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Connettore 1 69"/>
          <p:cNvCxnSpPr/>
          <p:nvPr/>
        </p:nvCxnSpPr>
        <p:spPr>
          <a:xfrm flipV="1">
            <a:off x="653291" y="4406183"/>
            <a:ext cx="7848000" cy="1358"/>
          </a:xfrm>
          <a:prstGeom prst="line">
            <a:avLst/>
          </a:prstGeom>
          <a:ln w="15875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11"/>
          <p:cNvSpPr>
            <a:spLocks noChangeArrowheads="1"/>
          </p:cNvSpPr>
          <p:nvPr/>
        </p:nvSpPr>
        <p:spPr bwMode="auto">
          <a:xfrm>
            <a:off x="0" y="11696"/>
            <a:ext cx="91439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IC 2014-20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Nuovo intervento agevolativo a favore dei progetti di R&amp;S nell’ambito della SNSI</a:t>
            </a:r>
          </a:p>
        </p:txBody>
      </p:sp>
      <p:sp>
        <p:nvSpPr>
          <p:cNvPr id="100" name="Rettangolo arrotondato 99"/>
          <p:cNvSpPr/>
          <p:nvPr/>
        </p:nvSpPr>
        <p:spPr>
          <a:xfrm>
            <a:off x="965302" y="4538624"/>
            <a:ext cx="7646755" cy="1542263"/>
          </a:xfrm>
          <a:prstGeom prst="roundRect">
            <a:avLst/>
          </a:prstGeom>
          <a:ln w="19050">
            <a:noFill/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Bef>
                <a:spcPts val="600"/>
              </a:spcBef>
              <a:spcAft>
                <a:spcPts val="1000"/>
              </a:spcAft>
            </a:pP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Sostenere l’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innovazione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attraverso 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sperimentazione e l’adozione di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soluzioni innovative di alto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profilo</a:t>
            </a:r>
            <a:endParaRPr lang="it-IT" sz="15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000"/>
              </a:spcAft>
              <a:defRPr/>
            </a:pP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Sviluppare proficue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collaborazioni</a:t>
            </a:r>
            <a:r>
              <a:rPr lang="it-IT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imprese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Centri di ricerca 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Organismi di ricerca </a:t>
            </a:r>
            <a:endParaRPr lang="it-IT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Sostenere lo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sviluppo</a:t>
            </a:r>
            <a:r>
              <a:rPr lang="it-IT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degli ambiti della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Strategia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nazionale di specializzazione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intelligente</a:t>
            </a:r>
            <a:endParaRPr lang="it-IT" sz="15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Pentagono 62"/>
          <p:cNvSpPr/>
          <p:nvPr/>
        </p:nvSpPr>
        <p:spPr>
          <a:xfrm>
            <a:off x="3253817" y="4233983"/>
            <a:ext cx="2636366" cy="326352"/>
          </a:xfrm>
          <a:prstGeom prst="homePlate">
            <a:avLst>
              <a:gd name="adj" fmla="val 0"/>
            </a:avLst>
          </a:prstGeom>
          <a:solidFill>
            <a:srgbClr val="00B050"/>
          </a:solidFill>
          <a:ln w="28575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500" b="1" dirty="0" smtClean="0"/>
              <a:t>Finalità dell’intervento</a:t>
            </a:r>
            <a:endParaRPr lang="it-IT" sz="1500" b="1" dirty="0"/>
          </a:p>
        </p:txBody>
      </p:sp>
      <p:grpSp>
        <p:nvGrpSpPr>
          <p:cNvPr id="103" name="Gruppo 10"/>
          <p:cNvGrpSpPr>
            <a:grpSpLocks/>
          </p:cNvGrpSpPr>
          <p:nvPr/>
        </p:nvGrpSpPr>
        <p:grpSpPr bwMode="auto">
          <a:xfrm>
            <a:off x="1686068" y="2487901"/>
            <a:ext cx="1152000" cy="1152000"/>
            <a:chOff x="1691680" y="2577586"/>
            <a:chExt cx="1080120" cy="1080000"/>
          </a:xfrm>
        </p:grpSpPr>
        <p:grpSp>
          <p:nvGrpSpPr>
            <p:cNvPr id="104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106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7" name="Rettangolo 106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105" name="Ovale 104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108" name="Gruppo 12"/>
          <p:cNvGrpSpPr>
            <a:grpSpLocks/>
          </p:cNvGrpSpPr>
          <p:nvPr/>
        </p:nvGrpSpPr>
        <p:grpSpPr bwMode="auto">
          <a:xfrm>
            <a:off x="3894475" y="2487901"/>
            <a:ext cx="1152000" cy="1152000"/>
            <a:chOff x="3728313" y="2467946"/>
            <a:chExt cx="1080120" cy="1080000"/>
          </a:xfrm>
        </p:grpSpPr>
        <p:pic>
          <p:nvPicPr>
            <p:cNvPr id="109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" name="Ovale 109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114" name="Rettangolo 7"/>
          <p:cNvSpPr>
            <a:spLocks noChangeArrowheads="1"/>
          </p:cNvSpPr>
          <p:nvPr/>
        </p:nvSpPr>
        <p:spPr bwMode="auto">
          <a:xfrm>
            <a:off x="1765523" y="3724644"/>
            <a:ext cx="95073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sz="1600" b="1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Agrifood</a:t>
            </a:r>
            <a:endParaRPr lang="it-IT" altLang="it-IT" sz="16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Rettangolo 7"/>
          <p:cNvSpPr>
            <a:spLocks noChangeArrowheads="1"/>
          </p:cNvSpPr>
          <p:nvPr/>
        </p:nvSpPr>
        <p:spPr bwMode="auto">
          <a:xfrm>
            <a:off x="5917782" y="3724644"/>
            <a:ext cx="1642195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Scienze </a:t>
            </a:r>
            <a:r>
              <a:rPr lang="it-IT" altLang="it-IT" sz="1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vita</a:t>
            </a:r>
          </a:p>
        </p:txBody>
      </p:sp>
      <p:sp>
        <p:nvSpPr>
          <p:cNvPr id="116" name="Rettangolo 7"/>
          <p:cNvSpPr>
            <a:spLocks noChangeArrowheads="1"/>
          </p:cNvSpPr>
          <p:nvPr/>
        </p:nvSpPr>
        <p:spPr bwMode="auto">
          <a:xfrm>
            <a:off x="3481718" y="3724644"/>
            <a:ext cx="193516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 </a:t>
            </a:r>
            <a:r>
              <a:rPr lang="it-IT" altLang="it-IT" sz="1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intelligente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715527" y="4729722"/>
            <a:ext cx="288000" cy="301336"/>
            <a:chOff x="2001615" y="4695951"/>
            <a:chExt cx="360000" cy="376670"/>
          </a:xfrm>
        </p:grpSpPr>
        <p:sp>
          <p:nvSpPr>
            <p:cNvPr id="47" name="Ovale 46"/>
            <p:cNvSpPr/>
            <p:nvPr/>
          </p:nvSpPr>
          <p:spPr>
            <a:xfrm>
              <a:off x="2001615" y="4712621"/>
              <a:ext cx="360000" cy="360000"/>
            </a:xfrm>
            <a:prstGeom prst="ellips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it-IT" b="1" dirty="0">
                <a:solidFill>
                  <a:schemeClr val="tx2"/>
                </a:solidFill>
              </a:endParaRPr>
            </a:p>
          </p:txBody>
        </p:sp>
        <p:sp>
          <p:nvSpPr>
            <p:cNvPr id="48" name="CasellaDiTesto 12"/>
            <p:cNvSpPr txBox="1">
              <a:spLocks noChangeArrowheads="1"/>
            </p:cNvSpPr>
            <p:nvPr/>
          </p:nvSpPr>
          <p:spPr bwMode="auto">
            <a:xfrm>
              <a:off x="2021178" y="4695951"/>
              <a:ext cx="337034" cy="36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300" b="1" dirty="0">
                  <a:solidFill>
                    <a:schemeClr val="accent5">
                      <a:lumMod val="50000"/>
                    </a:schemeClr>
                  </a:solidFill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50" name="Gruppo 49"/>
          <p:cNvGrpSpPr/>
          <p:nvPr/>
        </p:nvGrpSpPr>
        <p:grpSpPr>
          <a:xfrm>
            <a:off x="715527" y="5225957"/>
            <a:ext cx="288000" cy="297715"/>
            <a:chOff x="2001615" y="4712621"/>
            <a:chExt cx="360000" cy="372143"/>
          </a:xfrm>
        </p:grpSpPr>
        <p:sp>
          <p:nvSpPr>
            <p:cNvPr id="51" name="Ovale 50"/>
            <p:cNvSpPr/>
            <p:nvPr/>
          </p:nvSpPr>
          <p:spPr>
            <a:xfrm>
              <a:off x="2001615" y="4712621"/>
              <a:ext cx="360000" cy="360000"/>
            </a:xfrm>
            <a:prstGeom prst="ellips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it-IT" b="1" dirty="0">
                <a:solidFill>
                  <a:schemeClr val="tx2"/>
                </a:solidFill>
              </a:endParaRPr>
            </a:p>
          </p:txBody>
        </p:sp>
        <p:sp>
          <p:nvSpPr>
            <p:cNvPr id="52" name="CasellaDiTesto 12"/>
            <p:cNvSpPr txBox="1">
              <a:spLocks noChangeArrowheads="1"/>
            </p:cNvSpPr>
            <p:nvPr/>
          </p:nvSpPr>
          <p:spPr bwMode="auto">
            <a:xfrm>
              <a:off x="2021177" y="4719278"/>
              <a:ext cx="337033" cy="365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300" b="1" dirty="0" smtClean="0">
                  <a:solidFill>
                    <a:schemeClr val="accent5">
                      <a:lumMod val="50000"/>
                    </a:schemeClr>
                  </a:solidFill>
                  <a:cs typeface="Calibri" panose="020F0502020204030204" pitchFamily="34" charset="0"/>
                </a:rPr>
                <a:t>2</a:t>
              </a:r>
              <a:endParaRPr lang="it-IT" altLang="it-IT" sz="1300" b="1" dirty="0">
                <a:solidFill>
                  <a:schemeClr val="accent5">
                    <a:lumMod val="50000"/>
                  </a:schemeClr>
                </a:solidFill>
                <a:cs typeface="Calibri" panose="020F0502020204030204" pitchFamily="34" charset="0"/>
              </a:endParaRPr>
            </a:p>
          </p:txBody>
        </p:sp>
      </p:grpSp>
      <p:grpSp>
        <p:nvGrpSpPr>
          <p:cNvPr id="67" name="Gruppo 66"/>
          <p:cNvGrpSpPr/>
          <p:nvPr/>
        </p:nvGrpSpPr>
        <p:grpSpPr>
          <a:xfrm>
            <a:off x="715527" y="5654649"/>
            <a:ext cx="288000" cy="297714"/>
            <a:chOff x="2001615" y="4712621"/>
            <a:chExt cx="360000" cy="372143"/>
          </a:xfrm>
        </p:grpSpPr>
        <p:sp>
          <p:nvSpPr>
            <p:cNvPr id="68" name="Ovale 67"/>
            <p:cNvSpPr/>
            <p:nvPr/>
          </p:nvSpPr>
          <p:spPr>
            <a:xfrm>
              <a:off x="2001615" y="4712621"/>
              <a:ext cx="360000" cy="360000"/>
            </a:xfrm>
            <a:prstGeom prst="ellips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it-IT" b="1" dirty="0">
                <a:solidFill>
                  <a:schemeClr val="tx2"/>
                </a:solidFill>
              </a:endParaRPr>
            </a:p>
          </p:txBody>
        </p:sp>
        <p:sp>
          <p:nvSpPr>
            <p:cNvPr id="69" name="CasellaDiTesto 12"/>
            <p:cNvSpPr txBox="1">
              <a:spLocks noChangeArrowheads="1"/>
            </p:cNvSpPr>
            <p:nvPr/>
          </p:nvSpPr>
          <p:spPr bwMode="auto">
            <a:xfrm>
              <a:off x="2021177" y="4719279"/>
              <a:ext cx="337034" cy="36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300" b="1" dirty="0" smtClean="0">
                  <a:solidFill>
                    <a:schemeClr val="accent5">
                      <a:lumMod val="50000"/>
                    </a:schemeClr>
                  </a:solidFill>
                  <a:cs typeface="Calibri" panose="020F0502020204030204" pitchFamily="34" charset="0"/>
                </a:rPr>
                <a:t>3</a:t>
              </a:r>
              <a:endParaRPr lang="it-IT" altLang="it-IT" sz="1300" b="1" dirty="0">
                <a:solidFill>
                  <a:schemeClr val="accent5">
                    <a:lumMod val="50000"/>
                  </a:schemeClr>
                </a:solidFill>
                <a:cs typeface="Calibri" panose="020F0502020204030204" pitchFamily="34" charset="0"/>
              </a:endParaRPr>
            </a:p>
          </p:txBody>
        </p:sp>
      </p:grpSp>
      <p:grpSp>
        <p:nvGrpSpPr>
          <p:cNvPr id="6" name="Gruppo 5"/>
          <p:cNvGrpSpPr/>
          <p:nvPr/>
        </p:nvGrpSpPr>
        <p:grpSpPr>
          <a:xfrm>
            <a:off x="6184055" y="2487901"/>
            <a:ext cx="1152000" cy="1152000"/>
            <a:chOff x="6252879" y="2537065"/>
            <a:chExt cx="972000" cy="972000"/>
          </a:xfrm>
        </p:grpSpPr>
        <p:sp>
          <p:nvSpPr>
            <p:cNvPr id="113" name="Ovale 112"/>
            <p:cNvSpPr/>
            <p:nvPr/>
          </p:nvSpPr>
          <p:spPr bwMode="auto">
            <a:xfrm>
              <a:off x="6252879" y="2537065"/>
              <a:ext cx="972000" cy="972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66" r="70793" b="1273"/>
            <a:stretch/>
          </p:blipFill>
          <p:spPr>
            <a:xfrm>
              <a:off x="6360632" y="2646380"/>
              <a:ext cx="776157" cy="764510"/>
            </a:xfrm>
            <a:prstGeom prst="rect">
              <a:avLst/>
            </a:prstGeom>
          </p:spPr>
        </p:pic>
      </p:grpSp>
      <p:sp>
        <p:nvSpPr>
          <p:cNvPr id="31" name="Rettangolo 7"/>
          <p:cNvSpPr>
            <a:spLocks noChangeArrowheads="1"/>
          </p:cNvSpPr>
          <p:nvPr/>
        </p:nvSpPr>
        <p:spPr bwMode="auto">
          <a:xfrm>
            <a:off x="560217" y="907856"/>
            <a:ext cx="8051840" cy="12208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defRPr/>
            </a:pP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il decreto ministeriale 5 marzo 2018 è stato definito un nuovo intervento agevolativo </a:t>
            </a:r>
            <a:r>
              <a:rPr lang="it-IT" alt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favore di progetti 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riguardanti attività di </a:t>
            </a:r>
            <a: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ricerca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industriale 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sviluppo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sperimentale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finalizzate alla realizzazione - o al notevole miglioramento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di nuovi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prodotti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processi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servizi </a:t>
            </a: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nei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settori </a:t>
            </a:r>
            <a: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applicativi </a:t>
            </a:r>
            <a:r>
              <a:rPr lang="it-IT" altLang="it-IT" sz="1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</a:t>
            </a:r>
            <a:r>
              <a:rPr lang="it-IT" altLang="it-IT" sz="1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Strategia nazionale di specializzazione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intelligente (SNSI)</a:t>
            </a:r>
            <a:endParaRPr lang="it-IT" altLang="it-IT" sz="1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9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5" name="Connettore 1 84"/>
          <p:cNvCxnSpPr/>
          <p:nvPr/>
        </p:nvCxnSpPr>
        <p:spPr>
          <a:xfrm>
            <a:off x="576922" y="2513179"/>
            <a:ext cx="7932039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2" name="CasellaDiTesto 1"/>
          <p:cNvSpPr txBox="1"/>
          <p:nvPr/>
        </p:nvSpPr>
        <p:spPr>
          <a:xfrm>
            <a:off x="1689276" y="845793"/>
            <a:ext cx="7062837" cy="1746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t-IT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mprese 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qualsiasi dimensione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4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almeno due bilanci approvati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che esercitano attività industriali, agroindustriali, artigiane o di servizi all’industria 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Centri di </a:t>
            </a:r>
            <a:r>
              <a:rPr lang="it-IT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ricerca</a:t>
            </a:r>
          </a:p>
          <a:p>
            <a:pPr marL="177800" indent="-1778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Organismi di ricerca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possono essere soggetti co-proponenti di </a:t>
            </a:r>
            <a:r>
              <a:rPr lang="it-IT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progetti congiunti</a:t>
            </a:r>
          </a:p>
          <a:p>
            <a:pPr marL="177800" indent="-1778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Esclusivamente 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i progetti inerenti il settore applicativo </a:t>
            </a:r>
            <a:r>
              <a:rPr lang="it-IT" sz="1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Agrifood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possono essere soggetti 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co-proponenti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progetti congiunti le 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imprese agricole 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 esercitano le attività di cui all’articolo 2135 del c.c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</a:t>
            </a:r>
            <a:r>
              <a:rPr lang="it-IT" sz="14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almeno due bilanci approvati</a:t>
            </a:r>
            <a:endParaRPr lang="it-IT" sz="1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indent="-17780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it-IT" sz="135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146792" y="1213299"/>
            <a:ext cx="15604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  <a:latin typeface="+mn-lt"/>
              </a:rPr>
              <a:t>SOGGETTI AGEVOLABILI</a:t>
            </a:r>
            <a:endParaRPr lang="it-IT" sz="1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2782174" y="2368625"/>
            <a:ext cx="3598702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</a:rPr>
              <a:t>SETTORI APPLICATIVI AGEVOLABILI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58" name="Rettangolo 7"/>
          <p:cNvSpPr>
            <a:spLocks noChangeArrowheads="1"/>
          </p:cNvSpPr>
          <p:nvPr/>
        </p:nvSpPr>
        <p:spPr bwMode="auto">
          <a:xfrm>
            <a:off x="2083478" y="2676402"/>
            <a:ext cx="1022349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Agrifood</a:t>
            </a:r>
            <a:endParaRPr kumimoji="0" lang="it-IT" altLang="it-IT" sz="18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9" name="Rettangolo 7"/>
          <p:cNvSpPr>
            <a:spLocks noChangeArrowheads="1"/>
          </p:cNvSpPr>
          <p:nvPr/>
        </p:nvSpPr>
        <p:spPr bwMode="auto">
          <a:xfrm>
            <a:off x="5392310" y="2677336"/>
            <a:ext cx="1808336" cy="38044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Scienze</a:t>
            </a:r>
            <a:r>
              <a:rPr kumimoji="0" lang="it-IT" alt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</a:t>
            </a:r>
            <a:r>
              <a: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della</a:t>
            </a:r>
            <a:r>
              <a:rPr kumimoji="0" lang="it-IT" altLang="it-IT" sz="1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</a:t>
            </a:r>
            <a:r>
              <a: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vita</a:t>
            </a:r>
          </a:p>
        </p:txBody>
      </p:sp>
      <p:sp>
        <p:nvSpPr>
          <p:cNvPr id="60" name="Rettangolo 7"/>
          <p:cNvSpPr>
            <a:spLocks noChangeArrowheads="1"/>
          </p:cNvSpPr>
          <p:nvPr/>
        </p:nvSpPr>
        <p:spPr bwMode="auto">
          <a:xfrm>
            <a:off x="3435437" y="4953608"/>
            <a:ext cx="2284414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Fabbrica </a:t>
            </a:r>
            <a:r>
              <a:rPr kumimoji="0" lang="it-IT" altLang="it-IT" sz="1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intelligente</a:t>
            </a:r>
          </a:p>
        </p:txBody>
      </p:sp>
      <p:sp>
        <p:nvSpPr>
          <p:cNvPr id="61" name="Rettangolo 7"/>
          <p:cNvSpPr>
            <a:spLocks noChangeArrowheads="1"/>
          </p:cNvSpPr>
          <p:nvPr/>
        </p:nvSpPr>
        <p:spPr bwMode="auto">
          <a:xfrm>
            <a:off x="-68739" y="2966938"/>
            <a:ext cx="3174566" cy="129266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43F59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</a:t>
            </a: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Tecnologie alimentari innovative</a:t>
            </a:r>
          </a:p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</a:t>
            </a:r>
            <a:r>
              <a:rPr kumimoji="0" lang="it-IT" sz="130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Packaging </a:t>
            </a: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alimentare</a:t>
            </a:r>
          </a:p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Processi industriali intelligenti e adattativi</a:t>
            </a:r>
          </a:p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Processi industriali “verdi”</a:t>
            </a:r>
          </a:p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Riduzione di scarti</a:t>
            </a:r>
          </a:p>
          <a:p>
            <a:pPr marL="0" marR="0" lvl="1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Valorizzazione dei sottoprodotti</a:t>
            </a:r>
          </a:p>
        </p:txBody>
      </p:sp>
      <p:sp>
        <p:nvSpPr>
          <p:cNvPr id="62" name="Rettangolo 7"/>
          <p:cNvSpPr>
            <a:spLocks noChangeArrowheads="1"/>
          </p:cNvSpPr>
          <p:nvPr/>
        </p:nvSpPr>
        <p:spPr bwMode="auto">
          <a:xfrm>
            <a:off x="5366136" y="2956997"/>
            <a:ext cx="3787389" cy="129266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E-</a:t>
            </a:r>
            <a:r>
              <a:rPr kumimoji="0" lang="it-IT" sz="1300" b="0" i="1" u="none" strike="noStrike" kern="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health</a:t>
            </a: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, diagnostica avanzata e mini invasività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Medicina rigenerativa, predittiva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Medicina personalizzata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Biotecnologie, bioinformatica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Sviluppo farmaceutico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Nutraceutica, Nutrigenomica, alimenti funzionali</a:t>
            </a:r>
          </a:p>
        </p:txBody>
      </p:sp>
      <p:sp>
        <p:nvSpPr>
          <p:cNvPr id="64" name="Rettangolo 7"/>
          <p:cNvSpPr>
            <a:spLocks noChangeArrowheads="1"/>
          </p:cNvSpPr>
          <p:nvPr/>
        </p:nvSpPr>
        <p:spPr bwMode="auto">
          <a:xfrm>
            <a:off x="3518582" y="5234792"/>
            <a:ext cx="5168412" cy="109260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Sistemi </a:t>
            </a: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produttivi per la produzione personalizzata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Strategie, modelli e strumenti per la sostenibilità industriale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Sistemi per la valorizzazione delle persone nelle fabbriche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Processi produttivi innovativi e sistemi di produzione evolutivi</a:t>
            </a:r>
          </a:p>
          <a:p>
            <a:pPr marL="0" marR="0" lvl="1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Strategie e management per i sistemi produttivi di prossima generazione</a:t>
            </a:r>
          </a:p>
        </p:txBody>
      </p:sp>
      <p:sp>
        <p:nvSpPr>
          <p:cNvPr id="65" name="Ovale 64"/>
          <p:cNvSpPr/>
          <p:nvPr/>
        </p:nvSpPr>
        <p:spPr>
          <a:xfrm>
            <a:off x="3584374" y="3296195"/>
            <a:ext cx="1332000" cy="1296000"/>
          </a:xfrm>
          <a:prstGeom prst="ellipse">
            <a:avLst/>
          </a:prstGeom>
          <a:noFill/>
          <a:ln w="28575" cap="flat" cmpd="sng" algn="ctr">
            <a:solidFill>
              <a:schemeClr val="accent4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1" name="Gruppo 7"/>
          <p:cNvGrpSpPr>
            <a:grpSpLocks/>
          </p:cNvGrpSpPr>
          <p:nvPr/>
        </p:nvGrpSpPr>
        <p:grpSpPr bwMode="auto">
          <a:xfrm>
            <a:off x="3188020" y="2881794"/>
            <a:ext cx="716883" cy="825408"/>
            <a:chOff x="1146867" y="2326889"/>
            <a:chExt cx="1916566" cy="2403769"/>
          </a:xfrm>
        </p:grpSpPr>
        <p:pic>
          <p:nvPicPr>
            <p:cNvPr id="72" name="Immagin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169"/>
            <a:stretch>
              <a:fillRect/>
            </a:stretch>
          </p:blipFill>
          <p:spPr bwMode="auto">
            <a:xfrm>
              <a:off x="1146867" y="2326889"/>
              <a:ext cx="1916566" cy="240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Rettangolo 72"/>
            <p:cNvSpPr/>
            <p:nvPr/>
          </p:nvSpPr>
          <p:spPr>
            <a:xfrm>
              <a:off x="2911192" y="3603082"/>
              <a:ext cx="132293" cy="8635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74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94" b="9878"/>
          <a:stretch/>
        </p:blipFill>
        <p:spPr bwMode="auto">
          <a:xfrm>
            <a:off x="3754981" y="4287339"/>
            <a:ext cx="972124" cy="62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Rettangolo 7"/>
          <p:cNvSpPr>
            <a:spLocks noChangeArrowheads="1"/>
          </p:cNvSpPr>
          <p:nvPr/>
        </p:nvSpPr>
        <p:spPr bwMode="auto">
          <a:xfrm>
            <a:off x="5375459" y="4288391"/>
            <a:ext cx="2643187" cy="37446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>
            <a:spAutoFit/>
          </a:bodyPr>
          <a:lstStyle/>
          <a:p>
            <a:pPr marL="0" marR="0" lvl="1" indent="0" algn="just" defTabSz="914400" eaLnBrk="0" fontAlgn="base" latinLnBrk="0" hangingPunct="0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5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Cabina di Regia istituita con D.P.C.M. del 25 </a:t>
            </a:r>
            <a:r>
              <a:rPr kumimoji="0" lang="it-IT" sz="115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febbraio </a:t>
            </a:r>
            <a:r>
              <a:rPr kumimoji="0" lang="it-IT" sz="115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2016</a:t>
            </a:r>
            <a:endParaRPr kumimoji="0" lang="it-IT" sz="115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6" name="Rettangolo 7"/>
          <p:cNvSpPr>
            <a:spLocks noChangeArrowheads="1"/>
          </p:cNvSpPr>
          <p:nvPr/>
        </p:nvSpPr>
        <p:spPr bwMode="auto">
          <a:xfrm>
            <a:off x="865670" y="5298955"/>
            <a:ext cx="2644775" cy="51552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>
            <a:spAutoFit/>
          </a:bodyPr>
          <a:lstStyle/>
          <a:p>
            <a:pPr marL="0" marR="0" lvl="1" indent="0" algn="r" defTabSz="914400" eaLnBrk="0" fontAlgn="base" latinLnBrk="0" hangingPunct="0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50" b="0" i="1" u="none" strike="noStrike" kern="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Roadmap</a:t>
            </a:r>
            <a:r>
              <a:rPr kumimoji="0" lang="it-IT" sz="115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per la ricerca e l’innovazione del Cluster tecnologico Fabbrica intelligente</a:t>
            </a:r>
            <a:endParaRPr kumimoji="0" lang="it-IT" sz="115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7" name="Rettangolo 7"/>
          <p:cNvSpPr>
            <a:spLocks noChangeArrowheads="1"/>
          </p:cNvSpPr>
          <p:nvPr/>
        </p:nvSpPr>
        <p:spPr bwMode="auto">
          <a:xfrm>
            <a:off x="307357" y="4287371"/>
            <a:ext cx="2782888" cy="51552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>
            <a:spAutoFit/>
          </a:bodyPr>
          <a:lstStyle/>
          <a:p>
            <a:pPr marL="0" marR="0" lvl="1" indent="0" algn="r" defTabSz="914400" eaLnBrk="0" fontAlgn="base" latinLnBrk="0" hangingPunct="0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5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Analisi settoriale volta a selezionare tematiche ad elevato contenuto tecnologico per lo sviluppo del settore agroalimentare</a:t>
            </a:r>
            <a:endParaRPr kumimoji="0" lang="it-IT" sz="1150" b="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78" name="Connettore 1 77"/>
          <p:cNvCxnSpPr/>
          <p:nvPr/>
        </p:nvCxnSpPr>
        <p:spPr>
          <a:xfrm>
            <a:off x="5472503" y="4244612"/>
            <a:ext cx="3240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cxnSp>
        <p:nvCxnSpPr>
          <p:cNvPr id="79" name="Connettore 1 78"/>
          <p:cNvCxnSpPr/>
          <p:nvPr/>
        </p:nvCxnSpPr>
        <p:spPr>
          <a:xfrm>
            <a:off x="3524038" y="5336013"/>
            <a:ext cx="0" cy="90000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81" name="Rettangolo 7"/>
          <p:cNvSpPr>
            <a:spLocks noChangeArrowheads="1"/>
          </p:cNvSpPr>
          <p:nvPr/>
        </p:nvSpPr>
        <p:spPr bwMode="auto">
          <a:xfrm>
            <a:off x="3542830" y="3426745"/>
            <a:ext cx="1362509" cy="83099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1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Smart </a:t>
            </a:r>
            <a:r>
              <a:rPr kumimoji="0" lang="it-IT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Specialization</a:t>
            </a:r>
            <a:r>
              <a:rPr kumimoji="0" lang="it-IT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 </a:t>
            </a:r>
            <a:r>
              <a:rPr kumimoji="0" lang="it-IT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t>Strategy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86" name="Connettore 1 85"/>
          <p:cNvCxnSpPr/>
          <p:nvPr/>
        </p:nvCxnSpPr>
        <p:spPr>
          <a:xfrm>
            <a:off x="1118227" y="4257058"/>
            <a:ext cx="190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31" name="Rettangolo 11"/>
          <p:cNvSpPr>
            <a:spLocks noChangeArrowheads="1"/>
          </p:cNvSpPr>
          <p:nvPr/>
        </p:nvSpPr>
        <p:spPr bwMode="auto">
          <a:xfrm>
            <a:off x="0" y="11696"/>
            <a:ext cx="91439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IC 2014-20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Nuovo intervento agevolativo a favore dei progetti di R&amp;S nell’ambito della SNSI</a:t>
            </a: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6" r="70793" b="1273"/>
          <a:stretch/>
        </p:blipFill>
        <p:spPr>
          <a:xfrm>
            <a:off x="4458540" y="2989125"/>
            <a:ext cx="776157" cy="76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2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ttangolo 7"/>
          <p:cNvSpPr>
            <a:spLocks noChangeArrowheads="1"/>
          </p:cNvSpPr>
          <p:nvPr/>
        </p:nvSpPr>
        <p:spPr bwMode="auto">
          <a:xfrm>
            <a:off x="1560009" y="738361"/>
            <a:ext cx="7231566" cy="7848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Progetti 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ricerca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sviluppo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finalizzati 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alla realizzazione di nuovi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prodotti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processi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servizi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tramite lo sviluppo delle seguenti 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tecnologie abilitanti fondamentali (</a:t>
            </a:r>
            <a:r>
              <a:rPr lang="it-IT" altLang="it-IT" sz="1500" b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KETs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nei settori applicativi della SNSI </a:t>
            </a:r>
            <a:r>
              <a:rPr lang="it-IT" altLang="it-IT" sz="1500" b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Agrifood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 intelligente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cienze della vita:</a:t>
            </a:r>
          </a:p>
        </p:txBody>
      </p:sp>
      <p:sp>
        <p:nvSpPr>
          <p:cNvPr id="63" name="CasellaDiTesto 62"/>
          <p:cNvSpPr txBox="1"/>
          <p:nvPr/>
        </p:nvSpPr>
        <p:spPr>
          <a:xfrm>
            <a:off x="33533" y="1318898"/>
            <a:ext cx="15604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</a:rPr>
              <a:t>PROGETTI</a:t>
            </a:r>
            <a:endParaRPr lang="it-IT" sz="1400" b="1" dirty="0" smtClean="0">
              <a:solidFill>
                <a:srgbClr val="00B050"/>
              </a:solidFill>
              <a:latin typeface="+mn-lt"/>
            </a:endParaRPr>
          </a:p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  <a:latin typeface="+mn-lt"/>
              </a:rPr>
              <a:t>AGEVOLABILI</a:t>
            </a:r>
            <a:endParaRPr lang="it-IT" sz="1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553962" y="1473733"/>
            <a:ext cx="456189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Tecnologie dell’informazione e della comunicazione</a:t>
            </a:r>
          </a:p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Nanotecnologie</a:t>
            </a:r>
          </a:p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Materiali </a:t>
            </a:r>
            <a:r>
              <a:rPr lang="it-IT" altLang="it-IT" sz="135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avanzati</a:t>
            </a:r>
          </a:p>
        </p:txBody>
      </p:sp>
      <p:sp>
        <p:nvSpPr>
          <p:cNvPr id="4" name="Rettangolo 3"/>
          <p:cNvSpPr/>
          <p:nvPr/>
        </p:nvSpPr>
        <p:spPr>
          <a:xfrm>
            <a:off x="5626671" y="1473733"/>
            <a:ext cx="3461685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Biotecnologie</a:t>
            </a:r>
          </a:p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Fabbricazione e trasformazione avanzate</a:t>
            </a:r>
          </a:p>
          <a:p>
            <a:pPr marL="93663" indent="-93663" algn="just">
              <a:lnSpc>
                <a:spcPts val="1900"/>
              </a:lnSpc>
              <a:buFont typeface="Arial" panose="020B0604020202020204" pitchFamily="34" charset="0"/>
              <a:buChar char="•"/>
              <a:defRPr/>
            </a:pPr>
            <a:r>
              <a:rPr lang="it-IT" altLang="it-IT" sz="13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Spazio</a:t>
            </a:r>
          </a:p>
        </p:txBody>
      </p:sp>
      <p:cxnSp>
        <p:nvCxnSpPr>
          <p:cNvPr id="95" name="Connettore 1 94"/>
          <p:cNvCxnSpPr/>
          <p:nvPr/>
        </p:nvCxnSpPr>
        <p:spPr>
          <a:xfrm>
            <a:off x="1541504" y="836456"/>
            <a:ext cx="0" cy="140400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pic>
        <p:nvPicPr>
          <p:cNvPr id="32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ttangolo 11"/>
          <p:cNvSpPr>
            <a:spLocks noChangeArrowheads="1"/>
          </p:cNvSpPr>
          <p:nvPr/>
        </p:nvSpPr>
        <p:spPr bwMode="auto">
          <a:xfrm>
            <a:off x="0" y="11696"/>
            <a:ext cx="91439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IC 2014-20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Nuovo intervento agevolativo a favore dei progetti di R&amp;S nell’ambito della SNSI</a:t>
            </a:r>
          </a:p>
        </p:txBody>
      </p:sp>
      <p:cxnSp>
        <p:nvCxnSpPr>
          <p:cNvPr id="36" name="Connettore 1 35"/>
          <p:cNvCxnSpPr/>
          <p:nvPr/>
        </p:nvCxnSpPr>
        <p:spPr>
          <a:xfrm flipH="1">
            <a:off x="666000" y="2536475"/>
            <a:ext cx="7812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35" name="CasellaDiTesto 34"/>
          <p:cNvSpPr txBox="1"/>
          <p:nvPr/>
        </p:nvSpPr>
        <p:spPr>
          <a:xfrm>
            <a:off x="3517051" y="2378769"/>
            <a:ext cx="210989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</a:rPr>
              <a:t>COSTI AMMISSIBILI</a:t>
            </a:r>
            <a:endParaRPr lang="it-IT" sz="1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7" name="Rettangolo 7"/>
          <p:cNvSpPr>
            <a:spLocks noChangeArrowheads="1"/>
          </p:cNvSpPr>
          <p:nvPr/>
        </p:nvSpPr>
        <p:spPr bwMode="auto">
          <a:xfrm>
            <a:off x="340618" y="3226396"/>
            <a:ext cx="8414504" cy="218521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5113" indent="-265113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4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PERSONALE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a 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tempo indeterminato 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e 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determinato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che svolge l’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attività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di 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R&amp;S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all’interno dell’unità locale del soggetto proponente (</a:t>
            </a:r>
            <a:r>
              <a:rPr lang="it-IT" sz="1450" u="sng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 amministrativo, contabile o commerciale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sulla base dei 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costi orari standard unitari </a:t>
            </a:r>
            <a:r>
              <a:rPr lang="it-IT" sz="145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definiti con il </a:t>
            </a:r>
            <a:r>
              <a:rPr lang="it-IT" sz="145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decreto interministeriale n. 116 del 24 gennaio </a:t>
            </a:r>
            <a:r>
              <a:rPr lang="it-IT" sz="1450" b="1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2018</a:t>
            </a:r>
          </a:p>
          <a:p>
            <a:pPr marL="265113" indent="-265113" algn="just">
              <a:buFont typeface="Arial" panose="020B0604020202020204" pitchFamily="34" charset="0"/>
              <a:buChar char="•"/>
              <a:defRPr/>
            </a:pPr>
            <a:r>
              <a:rPr lang="it-IT" altLang="it-IT" sz="1400" b="1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CONSULENZE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(compreso personale non dipendente che svolge l’attività relativa al progetto al di fuori dell’unità 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locale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it-IT" alt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BENI IMMATERIALI</a:t>
            </a:r>
            <a:endParaRPr lang="it-IT" altLang="it-IT" sz="145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5113" indent="-265113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altLang="it-IT" sz="1400" b="1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STRUMENTI </a:t>
            </a:r>
            <a:r>
              <a:rPr lang="it-IT" altLang="it-IT" sz="14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E ATTREZZATURE</a:t>
            </a:r>
            <a:r>
              <a:rPr lang="it-IT" altLang="it-IT" sz="1400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it-IT" altLang="it-IT" sz="1450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nuovi di fabbrica 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(quota 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 utile in base all’utilizzo nel 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progetto)</a:t>
            </a:r>
          </a:p>
          <a:p>
            <a:pPr marL="265113" indent="-265113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altLang="it-IT" sz="1400" b="1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MATERIALI</a:t>
            </a:r>
            <a:endParaRPr lang="it-IT" altLang="it-IT" sz="1400" b="1" kern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265113" indent="-265113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it-IT" altLang="it-IT" sz="1400" b="1" kern="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SPESE </a:t>
            </a:r>
            <a:r>
              <a:rPr lang="it-IT" altLang="it-IT" sz="1400" b="1" kern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GENERALI 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 base forfettaria = 25% dei costi diretti (personale, </a:t>
            </a: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strumenti e attrezzature e materiali)</a:t>
            </a:r>
          </a:p>
        </p:txBody>
      </p:sp>
      <p:sp>
        <p:nvSpPr>
          <p:cNvPr id="9" name="Rettangolo 8"/>
          <p:cNvSpPr/>
          <p:nvPr/>
        </p:nvSpPr>
        <p:spPr>
          <a:xfrm>
            <a:off x="296534" y="5462809"/>
            <a:ext cx="9702872" cy="838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algn="just">
              <a:spcAft>
                <a:spcPts val="600"/>
              </a:spcAft>
              <a:defRPr/>
            </a:pPr>
            <a:r>
              <a:rPr lang="it-IT" altLang="it-IT" sz="145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progetto congiunto 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singolo soggetto deve sostenere:</a:t>
            </a:r>
          </a:p>
          <a:p>
            <a:pPr marL="374650" indent="-285750" algn="just">
              <a:buFont typeface="Wingdings" panose="05000000000000000000" pitchFamily="2" charset="2"/>
              <a:buChar char="§"/>
              <a:defRPr/>
            </a:pP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it-IT" altLang="it-IT" sz="145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negoziale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almeno il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10% dei costi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almeno il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5%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altro</a:t>
            </a:r>
          </a:p>
          <a:p>
            <a:pPr marL="374650" indent="-285750" algn="just">
              <a:buFont typeface="Wingdings" panose="05000000000000000000" pitchFamily="2" charset="2"/>
              <a:buChar char="§"/>
              <a:defRPr/>
            </a:pP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it-IT" altLang="it-IT" sz="145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a sportello</a:t>
            </a:r>
            <a:r>
              <a:rPr lang="it-IT" altLang="it-IT" sz="145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almeno il </a:t>
            </a:r>
            <a:r>
              <a:rPr lang="it-IT" altLang="it-IT" sz="145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10% dei costi</a:t>
            </a:r>
            <a:endParaRPr lang="it-IT" altLang="it-IT" sz="145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852059" y="2797235"/>
            <a:ext cx="82919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algn="just">
              <a:defRPr/>
            </a:pPr>
            <a:r>
              <a:rPr lang="it-IT" altLang="it-IT" sz="1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COSTI DEVONO ESSERE </a:t>
            </a:r>
            <a:r>
              <a:rPr lang="it-IT" altLang="it-IT" sz="1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SOSTENUTI E PAGATI DIRETTAMENTE DAL BENEFICIARIO</a:t>
            </a:r>
            <a:endParaRPr lang="it-IT" altLang="it-IT" sz="1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875070" y="2766084"/>
            <a:ext cx="7098891" cy="389369"/>
          </a:xfrm>
          <a:prstGeom prst="rect">
            <a:avLst/>
          </a:prstGeom>
          <a:noFill/>
          <a:ln w="28575">
            <a:solidFill>
              <a:schemeClr val="accent4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it-IT" b="1">
              <a:ln>
                <a:solidFill>
                  <a:sysClr val="windowText" lastClr="000000"/>
                </a:solidFill>
              </a:ln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6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Connettore 1 104"/>
          <p:cNvCxnSpPr/>
          <p:nvPr/>
        </p:nvCxnSpPr>
        <p:spPr>
          <a:xfrm>
            <a:off x="605977" y="1167096"/>
            <a:ext cx="7932039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106" name="CasellaDiTesto 105"/>
          <p:cNvSpPr txBox="1"/>
          <p:nvPr/>
        </p:nvSpPr>
        <p:spPr>
          <a:xfrm>
            <a:off x="2165427" y="981072"/>
            <a:ext cx="4813140" cy="3385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b="1" dirty="0" smtClean="0">
                <a:solidFill>
                  <a:srgbClr val="00B050"/>
                </a:solidFill>
              </a:rPr>
              <a:t>PROCEDURE PER L’ATTUAZIONE DELL’INTERVENTO</a:t>
            </a:r>
            <a:endParaRPr lang="it-IT" sz="1400" b="1" dirty="0">
              <a:solidFill>
                <a:srgbClr val="00B050"/>
              </a:solidFill>
            </a:endParaRPr>
          </a:p>
        </p:txBody>
      </p:sp>
      <p:sp>
        <p:nvSpPr>
          <p:cNvPr id="107" name="Rettangolo 7"/>
          <p:cNvSpPr>
            <a:spLocks noChangeArrowheads="1"/>
          </p:cNvSpPr>
          <p:nvPr/>
        </p:nvSpPr>
        <p:spPr bwMode="auto">
          <a:xfrm>
            <a:off x="475355" y="1574203"/>
            <a:ext cx="8193282" cy="923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altLang="it-IT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L’intervento agevolativo di cui al DM 5 marzo 2018 prevede </a:t>
            </a:r>
            <a:r>
              <a:rPr lang="it-IT" altLang="it-IT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differenti procedure </a:t>
            </a:r>
            <a:r>
              <a:rPr lang="it-IT" altLang="it-IT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la </a:t>
            </a:r>
            <a:r>
              <a:rPr lang="it-IT" altLang="it-IT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valutazione </a:t>
            </a:r>
            <a:r>
              <a:rPr lang="it-IT" altLang="it-IT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dei </a:t>
            </a:r>
            <a:r>
              <a:rPr lang="it-IT" altLang="it-IT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progetti di ricerca e sviluppo </a:t>
            </a:r>
            <a:r>
              <a:rPr lang="it-IT" altLang="it-IT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per la </a:t>
            </a:r>
            <a:r>
              <a:rPr lang="it-IT" altLang="it-IT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concessione delle relative agevolazioni </a:t>
            </a:r>
          </a:p>
        </p:txBody>
      </p:sp>
      <p:pic>
        <p:nvPicPr>
          <p:cNvPr id="32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ttangolo 11"/>
          <p:cNvSpPr>
            <a:spLocks noChangeArrowheads="1"/>
          </p:cNvSpPr>
          <p:nvPr/>
        </p:nvSpPr>
        <p:spPr bwMode="auto">
          <a:xfrm>
            <a:off x="0" y="11696"/>
            <a:ext cx="91439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PON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IC 2014-20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Nuovo intervento agevolativo a favore dei progetti di R&amp;S nell’ambito della SNSI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656649" y="4911820"/>
            <a:ext cx="3815232" cy="102864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it-IT" sz="15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a sportello ai sensi del </a:t>
            </a:r>
            <a:r>
              <a:rPr lang="it-IT" sz="15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Ministeriale </a:t>
            </a:r>
            <a:r>
              <a:rPr lang="it-IT" sz="15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1° giugno </a:t>
            </a:r>
            <a:r>
              <a:rPr lang="it-IT" sz="15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2016</a:t>
            </a:r>
          </a:p>
          <a:p>
            <a:pPr algn="ctr">
              <a:spcAft>
                <a:spcPts val="600"/>
              </a:spcAft>
              <a:defRPr/>
            </a:pPr>
            <a:r>
              <a:rPr lang="it-IT" sz="1500" b="1" u="sng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direttoriale 20 novembre 2018</a:t>
            </a:r>
            <a:endParaRPr lang="it-IT" sz="1500" b="1" u="sng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635596" y="2994534"/>
            <a:ext cx="3813702" cy="102864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it-IT" sz="15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</a:t>
            </a:r>
            <a:r>
              <a:rPr lang="it-IT" sz="15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negoziale ai sensi del Decreto Ministeriale </a:t>
            </a:r>
            <a:r>
              <a:rPr lang="it-IT" sz="15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 maggio 2017 </a:t>
            </a:r>
          </a:p>
          <a:p>
            <a:pPr algn="ctr">
              <a:spcAft>
                <a:spcPts val="600"/>
              </a:spcAft>
              <a:defRPr/>
            </a:pPr>
            <a:r>
              <a:rPr lang="it-IT" sz="1500" b="1" u="sng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direttoriale 27 settembre 2018</a:t>
            </a:r>
          </a:p>
        </p:txBody>
      </p:sp>
      <p:sp>
        <p:nvSpPr>
          <p:cNvPr id="16" name="Rettangolo arrotondato 15"/>
          <p:cNvSpPr/>
          <p:nvPr/>
        </p:nvSpPr>
        <p:spPr>
          <a:xfrm rot="20931710">
            <a:off x="404553" y="2829374"/>
            <a:ext cx="900000" cy="323105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Capo II</a:t>
            </a:r>
            <a:endParaRPr lang="it-IT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 rot="21030961">
            <a:off x="397149" y="4702643"/>
            <a:ext cx="900000" cy="323105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Capo III</a:t>
            </a:r>
            <a:endParaRPr lang="it-IT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Connettore 1 17"/>
          <p:cNvCxnSpPr/>
          <p:nvPr/>
        </p:nvCxnSpPr>
        <p:spPr>
          <a:xfrm>
            <a:off x="610895" y="4367500"/>
            <a:ext cx="7932039" cy="0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ysDot"/>
          </a:ln>
          <a:effectLst/>
        </p:spPr>
      </p:cxnSp>
      <p:grpSp>
        <p:nvGrpSpPr>
          <p:cNvPr id="19" name="Gruppo 10"/>
          <p:cNvGrpSpPr>
            <a:grpSpLocks/>
          </p:cNvGrpSpPr>
          <p:nvPr/>
        </p:nvGrpSpPr>
        <p:grpSpPr bwMode="auto">
          <a:xfrm>
            <a:off x="5019209" y="3058173"/>
            <a:ext cx="828000" cy="828000"/>
            <a:chOff x="1691680" y="2577586"/>
            <a:chExt cx="1080120" cy="1080000"/>
          </a:xfrm>
        </p:grpSpPr>
        <p:grpSp>
          <p:nvGrpSpPr>
            <p:cNvPr id="20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22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Rettangolo 22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21" name="Ovale 20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24" name="Gruppo 12"/>
          <p:cNvGrpSpPr>
            <a:grpSpLocks/>
          </p:cNvGrpSpPr>
          <p:nvPr/>
        </p:nvGrpSpPr>
        <p:grpSpPr bwMode="auto">
          <a:xfrm>
            <a:off x="6165732" y="3058173"/>
            <a:ext cx="828000" cy="828000"/>
            <a:chOff x="3728313" y="2467946"/>
            <a:chExt cx="1080120" cy="1080000"/>
          </a:xfrm>
        </p:grpSpPr>
        <p:pic>
          <p:nvPicPr>
            <p:cNvPr id="25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Ovale 25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7324599" y="3058173"/>
            <a:ext cx="828000" cy="828000"/>
            <a:chOff x="6252879" y="2537065"/>
            <a:chExt cx="972000" cy="972000"/>
          </a:xfrm>
        </p:grpSpPr>
        <p:sp>
          <p:nvSpPr>
            <p:cNvPr id="28" name="Ovale 27"/>
            <p:cNvSpPr/>
            <p:nvPr/>
          </p:nvSpPr>
          <p:spPr bwMode="auto">
            <a:xfrm>
              <a:off x="6252879" y="2537065"/>
              <a:ext cx="972000" cy="972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66" r="70793" b="1273"/>
            <a:stretch/>
          </p:blipFill>
          <p:spPr>
            <a:xfrm>
              <a:off x="6360632" y="2646380"/>
              <a:ext cx="776157" cy="764510"/>
            </a:xfrm>
            <a:prstGeom prst="rect">
              <a:avLst/>
            </a:prstGeom>
          </p:spPr>
        </p:pic>
      </p:grpSp>
      <p:grpSp>
        <p:nvGrpSpPr>
          <p:cNvPr id="30" name="Gruppo 10"/>
          <p:cNvGrpSpPr>
            <a:grpSpLocks/>
          </p:cNvGrpSpPr>
          <p:nvPr/>
        </p:nvGrpSpPr>
        <p:grpSpPr bwMode="auto">
          <a:xfrm>
            <a:off x="5014297" y="4990221"/>
            <a:ext cx="828000" cy="828000"/>
            <a:chOff x="1691680" y="2577586"/>
            <a:chExt cx="1080120" cy="1080000"/>
          </a:xfrm>
        </p:grpSpPr>
        <p:grpSp>
          <p:nvGrpSpPr>
            <p:cNvPr id="31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35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ttangolo 35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34" name="Ovale 33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37" name="Gruppo 12"/>
          <p:cNvGrpSpPr>
            <a:grpSpLocks/>
          </p:cNvGrpSpPr>
          <p:nvPr/>
        </p:nvGrpSpPr>
        <p:grpSpPr bwMode="auto">
          <a:xfrm>
            <a:off x="6160820" y="4990221"/>
            <a:ext cx="828000" cy="828000"/>
            <a:chOff x="3728313" y="2467946"/>
            <a:chExt cx="1080120" cy="1080000"/>
          </a:xfrm>
        </p:grpSpPr>
        <p:pic>
          <p:nvPicPr>
            <p:cNvPr id="38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Ovale 38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82164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ttangolo 33"/>
          <p:cNvSpPr/>
          <p:nvPr/>
        </p:nvSpPr>
        <p:spPr>
          <a:xfrm>
            <a:off x="655916" y="2237642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1766325" y="1004989"/>
            <a:ext cx="6890528" cy="31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Intero territorio nazionale</a:t>
            </a:r>
            <a:endParaRPr lang="it-IT" sz="1450" b="1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1766325" y="2244402"/>
            <a:ext cx="7172402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Programmi relativi ad attività di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RI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e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SS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con importo compreso tra </a:t>
            </a:r>
            <a:r>
              <a:rPr lang="it-IT" sz="1450" b="1" u="sng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€ 5 milioni e € 40 milioni</a:t>
            </a:r>
          </a:p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Durata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non superiore a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36 mesi</a:t>
            </a:r>
          </a:p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Possibilità di presentare progetti in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forma congiunta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fino ad un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massimo di 5 soggetti co-proponenti</a:t>
            </a:r>
          </a:p>
        </p:txBody>
      </p:sp>
      <p:sp>
        <p:nvSpPr>
          <p:cNvPr id="2" name="Rettangolo 1"/>
          <p:cNvSpPr/>
          <p:nvPr/>
        </p:nvSpPr>
        <p:spPr>
          <a:xfrm>
            <a:off x="1766325" y="3387004"/>
            <a:ext cx="7044767" cy="2700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Sono concesse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nei limiti delle intensità massime di aiuto stabilite dagli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articoli 4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25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del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regolamento (UE) 651/2014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nella forma del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contributo diretto alla spesa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e, ove previsto dall’accordo, del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finanziamento agevolato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per un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importo definito nell’ambito della fase di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negoziazione</a:t>
            </a:r>
          </a:p>
          <a:p>
            <a:pPr marL="177800" indent="-17780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i="1" u="sng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(Agevolazione minima)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Contributo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diretto alla spesa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pari a una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quota base del 20%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dei costi e delle spese ammissibili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cui si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aggiunge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una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quota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equivalente a quanto reso disponibile dalle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Regioni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o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province autonome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(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minimo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3%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dei costi e delle spese ammissibili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)</a:t>
            </a:r>
          </a:p>
          <a:p>
            <a:pPr marL="177800" indent="-1778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450" u="sng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Qualora previsto dall’Accordo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, Finanziamento agevolato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nel limite del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20%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dei costi e delle spese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ammissibili – Tasso 20% TR – Durata 1-8 anni + </a:t>
            </a:r>
            <a:r>
              <a:rPr lang="it-IT" sz="145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max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3 anni </a:t>
            </a:r>
            <a:r>
              <a:rPr lang="it-IT" sz="145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preamm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– Senza garanzie – Per Organismi di ricerca: sostituito dal 3% di contributo alla spesa</a:t>
            </a:r>
            <a:endParaRPr lang="it-IT" sz="1450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281696" y="784334"/>
            <a:ext cx="1537773" cy="609058"/>
          </a:xfrm>
          <a:prstGeom prst="roundRect">
            <a:avLst>
              <a:gd name="adj" fmla="val 5113"/>
            </a:avLst>
          </a:prstGeom>
          <a:solidFill>
            <a:schemeClr val="accent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TERRITORI AGEVOLABILI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249410" y="2252154"/>
            <a:ext cx="1570059" cy="1057242"/>
          </a:xfrm>
          <a:prstGeom prst="roundRect">
            <a:avLst>
              <a:gd name="adj" fmla="val 511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INTERVENTI AMMISSIBILI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249410" y="3400223"/>
            <a:ext cx="1548804" cy="2737121"/>
          </a:xfrm>
          <a:prstGeom prst="roundRect">
            <a:avLst>
              <a:gd name="adj" fmla="val 5113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AGEVOLAZIONI CONCEDIBILI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270665" y="3344026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19" name="Rettangolo 11"/>
          <p:cNvSpPr>
            <a:spLocks noChangeArrowheads="1"/>
          </p:cNvSpPr>
          <p:nvPr/>
        </p:nvSpPr>
        <p:spPr bwMode="auto">
          <a:xfrm>
            <a:off x="270665" y="150141"/>
            <a:ext cx="87058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Procedura negoziale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- DM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5 marzo 2018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Capo II e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DD 27 settembre 2018</a:t>
            </a:r>
          </a:p>
          <a:p>
            <a:pPr>
              <a:spcBef>
                <a:spcPct val="0"/>
              </a:spcBef>
              <a:buNone/>
            </a:pPr>
            <a:endParaRPr lang="it-IT" altLang="it-IT" sz="2000" dirty="0">
              <a:solidFill>
                <a:schemeClr val="bg1"/>
              </a:solidFill>
              <a:latin typeface="Futura Std Medium" panose="020B0702020204020203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Connettore 1 26"/>
          <p:cNvCxnSpPr/>
          <p:nvPr/>
        </p:nvCxnSpPr>
        <p:spPr>
          <a:xfrm>
            <a:off x="281696" y="1472258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grpSp>
        <p:nvGrpSpPr>
          <p:cNvPr id="17" name="Gruppo 10"/>
          <p:cNvGrpSpPr>
            <a:grpSpLocks/>
          </p:cNvGrpSpPr>
          <p:nvPr/>
        </p:nvGrpSpPr>
        <p:grpSpPr bwMode="auto">
          <a:xfrm>
            <a:off x="2039828" y="1593791"/>
            <a:ext cx="455831" cy="450761"/>
            <a:chOff x="1691680" y="2577586"/>
            <a:chExt cx="1080120" cy="1080000"/>
          </a:xfrm>
        </p:grpSpPr>
        <p:grpSp>
          <p:nvGrpSpPr>
            <p:cNvPr id="18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26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ettangolo 27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21" name="Ovale 20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29" name="Gruppo 12"/>
          <p:cNvGrpSpPr>
            <a:grpSpLocks/>
          </p:cNvGrpSpPr>
          <p:nvPr/>
        </p:nvGrpSpPr>
        <p:grpSpPr bwMode="auto">
          <a:xfrm>
            <a:off x="2727232" y="1603545"/>
            <a:ext cx="455831" cy="450761"/>
            <a:chOff x="3728313" y="2467946"/>
            <a:chExt cx="1080120" cy="1080000"/>
          </a:xfrm>
        </p:grpSpPr>
        <p:pic>
          <p:nvPicPr>
            <p:cNvPr id="30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vale 30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32" name="Gruppo 31"/>
          <p:cNvGrpSpPr/>
          <p:nvPr/>
        </p:nvGrpSpPr>
        <p:grpSpPr>
          <a:xfrm>
            <a:off x="3436244" y="1615307"/>
            <a:ext cx="455831" cy="450761"/>
            <a:chOff x="6252879" y="2537065"/>
            <a:chExt cx="972000" cy="972000"/>
          </a:xfrm>
        </p:grpSpPr>
        <p:sp>
          <p:nvSpPr>
            <p:cNvPr id="33" name="Ovale 32"/>
            <p:cNvSpPr/>
            <p:nvPr/>
          </p:nvSpPr>
          <p:spPr bwMode="auto">
            <a:xfrm>
              <a:off x="6252879" y="2537065"/>
              <a:ext cx="972000" cy="972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66" r="70793" b="1273"/>
            <a:stretch/>
          </p:blipFill>
          <p:spPr>
            <a:xfrm>
              <a:off x="6360632" y="2646380"/>
              <a:ext cx="776157" cy="764510"/>
            </a:xfrm>
            <a:prstGeom prst="rect">
              <a:avLst/>
            </a:prstGeom>
          </p:spPr>
        </p:pic>
      </p:grpSp>
      <p:sp>
        <p:nvSpPr>
          <p:cNvPr id="36" name="Rettangolo arrotondato 35"/>
          <p:cNvSpPr/>
          <p:nvPr/>
        </p:nvSpPr>
        <p:spPr>
          <a:xfrm>
            <a:off x="280213" y="1504539"/>
            <a:ext cx="1537773" cy="609058"/>
          </a:xfrm>
          <a:prstGeom prst="roundRect">
            <a:avLst>
              <a:gd name="adj" fmla="val 5113"/>
            </a:avLst>
          </a:prstGeom>
          <a:solidFill>
            <a:schemeClr val="accent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SETTORI AGEVOLABILI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Connettore 1 36"/>
          <p:cNvCxnSpPr/>
          <p:nvPr/>
        </p:nvCxnSpPr>
        <p:spPr>
          <a:xfrm>
            <a:off x="289177" y="2175839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val="7910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ttangolo 11"/>
          <p:cNvSpPr>
            <a:spLocks noChangeArrowheads="1"/>
          </p:cNvSpPr>
          <p:nvPr/>
        </p:nvSpPr>
        <p:spPr bwMode="auto">
          <a:xfrm>
            <a:off x="270665" y="150141"/>
            <a:ext cx="87058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Procedura negoziale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- DM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5 marzo 2018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Capo II e DD 27 settembre 2018</a:t>
            </a:r>
            <a:endParaRPr lang="it-IT" altLang="it-IT" sz="2000" dirty="0">
              <a:solidFill>
                <a:schemeClr val="bg1"/>
              </a:solidFill>
              <a:latin typeface="Futura Std Medium" panose="020B0702020204020203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066278"/>
              </p:ext>
            </p:extLst>
          </p:nvPr>
        </p:nvGraphicFramePr>
        <p:xfrm>
          <a:off x="569165" y="2025998"/>
          <a:ext cx="8005664" cy="1606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5576"/>
                <a:gridCol w="1819468"/>
                <a:gridCol w="1637522"/>
                <a:gridCol w="1673912"/>
                <a:gridCol w="1419186"/>
              </a:tblGrid>
              <a:tr h="4370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50" b="1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Tipologia </a:t>
                      </a:r>
                      <a:endParaRPr lang="it-IT" sz="1250" b="1" u="none" strike="noStrike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it-IT" sz="125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Regioni</a:t>
                      </a:r>
                      <a:endParaRPr lang="it-IT" sz="125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50" b="1" u="none" strike="noStrike" dirty="0" err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Agrifood</a:t>
                      </a:r>
                      <a:r>
                        <a:rPr lang="it-IT" sz="1250" b="1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it-IT" sz="125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50" b="1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Fabbrica Intelligente </a:t>
                      </a:r>
                      <a:endParaRPr lang="it-IT" sz="125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50" b="1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Scienze della vita </a:t>
                      </a:r>
                      <a:endParaRPr lang="it-IT" sz="125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50" b="1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Totale risorse disponibili</a:t>
                      </a:r>
                      <a:endParaRPr lang="it-IT" sz="125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2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IN TRANSIZIONE</a:t>
                      </a:r>
                      <a:endParaRPr lang="it-IT" sz="9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€ 20.000.000,00 </a:t>
                      </a:r>
                      <a:endParaRPr lang="it-IT" sz="1000" b="1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€ 20.000.000,00 </a:t>
                      </a:r>
                      <a:endParaRPr lang="it-IT" sz="1000" b="1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€ 20.000.000,00 </a:t>
                      </a:r>
                      <a:endParaRPr lang="it-IT" sz="1000" b="1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€ 60.000.000,00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022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MENO SVILUPPATE</a:t>
                      </a:r>
                      <a:endParaRPr lang="it-IT" sz="9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€ 63.519.800,00 </a:t>
                      </a:r>
                      <a:endParaRPr lang="it-IT" sz="1000" b="1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€ 63.519.800,00 </a:t>
                      </a:r>
                      <a:endParaRPr lang="it-IT" sz="1000" b="0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€ 33.519.800,00 </a:t>
                      </a:r>
                      <a:endParaRPr lang="it-IT" sz="1000" b="0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€ 160.559.400,00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24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SVILUPPATE</a:t>
                      </a:r>
                      <a:endParaRPr lang="it-IT" sz="900" b="1" i="1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€ 58.047.600,00 </a:t>
                      </a:r>
                      <a:endParaRPr lang="it-IT" sz="1000" b="0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€ 58.047.600,00 </a:t>
                      </a:r>
                      <a:endParaRPr lang="it-IT" sz="1000" b="0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€ 59.023.800,00 </a:t>
                      </a:r>
                      <a:endParaRPr lang="it-IT" sz="1000" b="0" i="0" u="none" strike="noStrike" dirty="0">
                        <a:solidFill>
                          <a:srgbClr val="36363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 € 175.119.000,00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239">
                <a:tc>
                  <a:txBody>
                    <a:bodyPr/>
                    <a:lstStyle/>
                    <a:p>
                      <a:pPr algn="r" defTabSz="388938" fontAlgn="ctr">
                        <a:tabLst>
                          <a:tab pos="1073150" algn="l"/>
                        </a:tabLst>
                      </a:pPr>
                      <a:r>
                        <a:rPr lang="it-IT" sz="1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Totale</a:t>
                      </a:r>
                      <a:endParaRPr lang="it-IT" sz="10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€ 141.567.400,00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€ 141.567.400,00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€ 112.543.600,00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 € 395.678.400,00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84236" y="966122"/>
            <a:ext cx="817552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defRPr/>
            </a:pP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risorse finanziarie rese disponibili con il </a:t>
            </a:r>
            <a:r>
              <a:rPr lang="it-IT" alt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decreto ministeriale 5 marzo 2018 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la concessione delle agevolazioni a valere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sull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procedura negoziale di cui al 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Capo II </a:t>
            </a: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predetto decreto sono </a:t>
            </a:r>
            <a:r>
              <a:rPr lang="it-IT" alt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pari a euro </a:t>
            </a:r>
            <a:r>
              <a:rPr lang="it-IT" altLang="it-IT" sz="15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395,68 </a:t>
            </a:r>
            <a:r>
              <a:rPr lang="it-IT" altLang="it-IT" sz="15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milioni di euro.</a:t>
            </a:r>
            <a:endParaRPr lang="it-IT" altLang="it-IT" sz="15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ttangolo 37"/>
          <p:cNvSpPr/>
          <p:nvPr/>
        </p:nvSpPr>
        <p:spPr>
          <a:xfrm>
            <a:off x="535809" y="3917706"/>
            <a:ext cx="8175523" cy="2467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alt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 decreto </a:t>
            </a:r>
            <a:r>
              <a:rPr lang="it-IT" alt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direttoriale del 27 novembre 2018 </a:t>
            </a:r>
            <a:r>
              <a:rPr lang="it-IT" sz="1600" dirty="0"/>
              <a:t> 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 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stata disposta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partire dalle ore 19.00 del 27 novembre 2018, la </a:t>
            </a:r>
            <a:r>
              <a:rPr lang="it-IT" sz="1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sospensione dei termini di presentazione delle proposte progettuali 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i seguenti settori applicativi e territori:</a:t>
            </a:r>
          </a:p>
          <a:p>
            <a:pPr marL="354013">
              <a:spcAft>
                <a:spcPts val="600"/>
              </a:spcAft>
            </a:pP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settore applicativo “</a:t>
            </a:r>
            <a:r>
              <a:rPr lang="it-IT" sz="15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Agrifood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nei territori delle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più sviluppate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54013">
              <a:spcAft>
                <a:spcPts val="600"/>
              </a:spcAft>
            </a:pP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settore applicativo “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 intelligente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nei territori delle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più sviluppate 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delle r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egioni meno sviluppate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54013"/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settore applicativo “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Scienze della vita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nei territori delle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più sviluppate </a:t>
            </a:r>
            <a:r>
              <a:rPr lang="it-IT" sz="1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delle </a:t>
            </a:r>
            <a:r>
              <a:rPr lang="it-IT" sz="1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meno </a:t>
            </a:r>
            <a:r>
              <a:rPr lang="it-IT" sz="1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sviluppate</a:t>
            </a:r>
            <a:r>
              <a:rPr lang="it-IT" sz="1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5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2200"/>
              </a:lnSpc>
              <a:defRPr/>
            </a:pPr>
            <a:endParaRPr lang="it-IT" altLang="it-IT" sz="1500" b="1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643812" y="4861250"/>
            <a:ext cx="27058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643812" y="5181604"/>
            <a:ext cx="27058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643812" y="5707221"/>
            <a:ext cx="27058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8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ttangolo 33"/>
          <p:cNvSpPr/>
          <p:nvPr/>
        </p:nvSpPr>
        <p:spPr>
          <a:xfrm>
            <a:off x="655916" y="2237642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1766325" y="766058"/>
            <a:ext cx="6890528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Regioni meno sviluppate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(Basilicata, Calabria, Campania, Puglia e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Sicilia)*</a:t>
            </a:r>
            <a:endParaRPr lang="it-IT" sz="1450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141750"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Regioni in transizione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(Abruzzo, Molise e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Sardegna)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*</a:t>
            </a:r>
            <a:endParaRPr lang="it-IT" sz="1450" b="1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1766323" y="1274109"/>
            <a:ext cx="7061317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750"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* </a:t>
            </a:r>
            <a:r>
              <a:rPr lang="it-IT" sz="145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 </a:t>
            </a:r>
            <a:r>
              <a:rPr lang="it-IT" sz="145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progetti congiunti possono realizzare il 35% delle attività di R&amp;S nelle </a:t>
            </a:r>
            <a:r>
              <a:rPr lang="it-IT" sz="1450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Regioni più </a:t>
            </a:r>
            <a:r>
              <a:rPr lang="it-IT" sz="145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sviluppate</a:t>
            </a:r>
            <a:endParaRPr lang="it-IT" sz="145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cxnSp>
        <p:nvCxnSpPr>
          <p:cNvPr id="49" name="Connettore 1 48"/>
          <p:cNvCxnSpPr/>
          <p:nvPr/>
        </p:nvCxnSpPr>
        <p:spPr>
          <a:xfrm>
            <a:off x="260971" y="1901137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51" name="CasellaDiTesto 50"/>
          <p:cNvSpPr txBox="1"/>
          <p:nvPr/>
        </p:nvSpPr>
        <p:spPr>
          <a:xfrm>
            <a:off x="1819469" y="2851276"/>
            <a:ext cx="7083371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Programmi relativi ad attività di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RI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e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SS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con importo compreso tra </a:t>
            </a:r>
            <a:r>
              <a:rPr lang="it-IT" sz="1450" b="1" u="sng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€ 800 mila e € 5 milioni</a:t>
            </a:r>
          </a:p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Durata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del progetto compresa tra i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18 mesi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ed i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36 mesi</a:t>
            </a:r>
          </a:p>
          <a:p>
            <a:pPr marL="177800" indent="-1778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Possibilità di presentare progetti in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forma congiunta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fino ad un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massimo di 3 soggetti co-proponenti</a:t>
            </a:r>
          </a:p>
        </p:txBody>
      </p:sp>
      <p:cxnSp>
        <p:nvCxnSpPr>
          <p:cNvPr id="55" name="Connettore 1 54"/>
          <p:cNvCxnSpPr/>
          <p:nvPr/>
        </p:nvCxnSpPr>
        <p:spPr>
          <a:xfrm>
            <a:off x="260971" y="4102117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  <p:sp>
        <p:nvSpPr>
          <p:cNvPr id="2" name="Rettangolo 1"/>
          <p:cNvSpPr/>
          <p:nvPr/>
        </p:nvSpPr>
        <p:spPr>
          <a:xfrm>
            <a:off x="1776021" y="4104178"/>
            <a:ext cx="7041922" cy="225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Finanziamento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agevolato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per un importo pari al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20% delle spese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ammissibili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– Tasso 20% TR – Durata 1-8 anni + </a:t>
            </a:r>
            <a:r>
              <a:rPr lang="it-IT" sz="1450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max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3 anni </a:t>
            </a:r>
            <a:r>
              <a:rPr lang="it-IT" sz="1450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preamm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– Senza garanzie – Per Organismi di ricerca: sostituito dal 3% di contributo alla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spesa</a:t>
            </a:r>
            <a:endParaRPr lang="it-IT" sz="1450" b="1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177800" indent="-1778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Contributo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diretto alla spesa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, la cui misura dipende dalla dimensione del soggetto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proponente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:</a:t>
            </a:r>
            <a:endParaRPr lang="it-IT" sz="145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635000" lvl="1" indent="-1778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Ricerca industriale: </a:t>
            </a:r>
            <a:r>
              <a:rPr lang="it-IT" sz="145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min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40% - </a:t>
            </a:r>
            <a:r>
              <a:rPr lang="it-IT" sz="145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max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60%</a:t>
            </a:r>
          </a:p>
          <a:p>
            <a:pPr marL="635000" lvl="1" indent="-1778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Sviluppo sperimentale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: </a:t>
            </a:r>
            <a:r>
              <a:rPr lang="it-IT" sz="1450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min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15%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- </a:t>
            </a:r>
            <a:r>
              <a:rPr lang="it-IT" sz="1450" dirty="0" err="1">
                <a:solidFill>
                  <a:schemeClr val="accent1">
                    <a:lumMod val="50000"/>
                  </a:schemeClr>
                </a:solidFill>
                <a:latin typeface="Calibri"/>
              </a:rPr>
              <a:t>max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35%</a:t>
            </a:r>
            <a:endParaRPr lang="it-IT" sz="1450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E’ prevista una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maggiorazione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del contributo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alla spesa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nel caso di collaborazione effettiva alm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eno con una PMI nell’ambito di un programma congiunto.</a:t>
            </a:r>
            <a:endParaRPr lang="it-IT" sz="1300" dirty="0">
              <a:solidFill>
                <a:schemeClr val="accent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4" name="Rettangolo 11"/>
          <p:cNvSpPr>
            <a:spLocks noChangeArrowheads="1"/>
          </p:cNvSpPr>
          <p:nvPr/>
        </p:nvSpPr>
        <p:spPr bwMode="auto">
          <a:xfrm>
            <a:off x="260902" y="160992"/>
            <a:ext cx="88830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Procedura</a:t>
            </a:r>
            <a:r>
              <a:rPr lang="it-IT" altLang="it-IT" sz="2000" dirty="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a sportello  - DM 5 marzo 2018 Capo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III e DD 20 novembre 2018</a:t>
            </a:r>
            <a:endParaRPr lang="it-IT" altLang="it-IT" sz="2000" dirty="0">
              <a:solidFill>
                <a:schemeClr val="bg1"/>
              </a:solidFill>
              <a:latin typeface="Futura Std Medium" panose="020B0702020204020203" pitchFamily="34" charset="0"/>
              <a:cs typeface="Arial" panose="020B0604020202020204" pitchFamily="34" charset="0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228155" y="777089"/>
            <a:ext cx="1537773" cy="1033423"/>
          </a:xfrm>
          <a:prstGeom prst="roundRect">
            <a:avLst>
              <a:gd name="adj" fmla="val 5113"/>
            </a:avLst>
          </a:prstGeom>
          <a:solidFill>
            <a:schemeClr val="accent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TERRITORI AGEVOLABILI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249410" y="2828799"/>
            <a:ext cx="1570059" cy="1182694"/>
          </a:xfrm>
          <a:prstGeom prst="roundRect">
            <a:avLst>
              <a:gd name="adj" fmla="val 511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INTERVENTI AMMISSIBILI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249410" y="4175555"/>
            <a:ext cx="1548804" cy="2088626"/>
          </a:xfrm>
          <a:prstGeom prst="roundRect">
            <a:avLst>
              <a:gd name="adj" fmla="val 5113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AGEVOLAZIONI CONCEDIBILI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ruppo 10"/>
          <p:cNvGrpSpPr>
            <a:grpSpLocks/>
          </p:cNvGrpSpPr>
          <p:nvPr/>
        </p:nvGrpSpPr>
        <p:grpSpPr bwMode="auto">
          <a:xfrm>
            <a:off x="2039828" y="2139885"/>
            <a:ext cx="455831" cy="450761"/>
            <a:chOff x="1691680" y="2577586"/>
            <a:chExt cx="1080120" cy="1080000"/>
          </a:xfrm>
        </p:grpSpPr>
        <p:grpSp>
          <p:nvGrpSpPr>
            <p:cNvPr id="20" name="Gruppo 7"/>
            <p:cNvGrpSpPr>
              <a:grpSpLocks/>
            </p:cNvGrpSpPr>
            <p:nvPr/>
          </p:nvGrpSpPr>
          <p:grpSpPr bwMode="auto">
            <a:xfrm>
              <a:off x="1886953" y="2688520"/>
              <a:ext cx="679078" cy="804962"/>
              <a:chOff x="1147675" y="2415757"/>
              <a:chExt cx="1895810" cy="2290798"/>
            </a:xfrm>
          </p:grpSpPr>
          <p:pic>
            <p:nvPicPr>
              <p:cNvPr id="24" name="Immagin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169"/>
              <a:stretch>
                <a:fillRect/>
              </a:stretch>
            </p:blipFill>
            <p:spPr bwMode="auto">
              <a:xfrm>
                <a:off x="1147675" y="2415757"/>
                <a:ext cx="1895810" cy="2290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ettangolo 24"/>
              <p:cNvSpPr/>
              <p:nvPr/>
            </p:nvSpPr>
            <p:spPr>
              <a:xfrm>
                <a:off x="2908430" y="3601662"/>
                <a:ext cx="133035" cy="8637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</p:grpSp>
        <p:sp>
          <p:nvSpPr>
            <p:cNvPr id="22" name="Ovale 21"/>
            <p:cNvSpPr/>
            <p:nvPr/>
          </p:nvSpPr>
          <p:spPr>
            <a:xfrm>
              <a:off x="1691680" y="257758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grpSp>
        <p:nvGrpSpPr>
          <p:cNvPr id="26" name="Gruppo 12"/>
          <p:cNvGrpSpPr>
            <a:grpSpLocks/>
          </p:cNvGrpSpPr>
          <p:nvPr/>
        </p:nvGrpSpPr>
        <p:grpSpPr bwMode="auto">
          <a:xfrm>
            <a:off x="2641964" y="2139885"/>
            <a:ext cx="455831" cy="450761"/>
            <a:chOff x="3728313" y="2467946"/>
            <a:chExt cx="1080120" cy="1080000"/>
          </a:xfrm>
        </p:grpSpPr>
        <p:pic>
          <p:nvPicPr>
            <p:cNvPr id="27" name="Immagin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Ovale 27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29" name="Rettangolo arrotondato 28"/>
          <p:cNvSpPr/>
          <p:nvPr/>
        </p:nvSpPr>
        <p:spPr>
          <a:xfrm>
            <a:off x="238248" y="1974876"/>
            <a:ext cx="1537773" cy="732462"/>
          </a:xfrm>
          <a:prstGeom prst="roundRect">
            <a:avLst>
              <a:gd name="adj" fmla="val 5113"/>
            </a:avLst>
          </a:prstGeom>
          <a:solidFill>
            <a:schemeClr val="accent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SETTORI AGEVOLABILI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0" name="Connettore 1 29"/>
          <p:cNvCxnSpPr/>
          <p:nvPr/>
        </p:nvCxnSpPr>
        <p:spPr>
          <a:xfrm>
            <a:off x="281696" y="2780775"/>
            <a:ext cx="856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ysDot"/>
          </a:ln>
          <a:effectLst/>
        </p:spPr>
      </p:cxnSp>
    </p:spTree>
    <p:extLst>
      <p:ext uri="{BB962C8B-B14F-4D97-AF65-F5344CB8AC3E}">
        <p14:creationId xmlns:p14="http://schemas.microsoft.com/office/powerpoint/2010/main" val="27451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0"/>
            <a:ext cx="9143996" cy="71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ttangolo 11"/>
          <p:cNvSpPr>
            <a:spLocks noChangeArrowheads="1"/>
          </p:cNvSpPr>
          <p:nvPr/>
        </p:nvSpPr>
        <p:spPr bwMode="auto">
          <a:xfrm>
            <a:off x="260902" y="160992"/>
            <a:ext cx="88830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Procedura</a:t>
            </a:r>
            <a:r>
              <a:rPr lang="it-IT" altLang="it-IT" sz="2000" dirty="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a sportello  - DM 5 marzo 2018 Capo </a:t>
            </a:r>
            <a:r>
              <a:rPr lang="it-IT" altLang="it-IT" sz="2000" dirty="0" smtClean="0">
                <a:solidFill>
                  <a:schemeClr val="bg1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III e DD 27 novembre 2018</a:t>
            </a:r>
            <a:endParaRPr lang="it-IT" altLang="it-IT" sz="2000" dirty="0">
              <a:solidFill>
                <a:schemeClr val="bg1"/>
              </a:solidFill>
              <a:latin typeface="Futura Std Medium" panose="020B0702020204020203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89675" y="981132"/>
            <a:ext cx="8029173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Con 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decreto direttoriale 20 novembre 2018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sono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stati stabiliti i </a:t>
            </a:r>
            <a:r>
              <a:rPr lang="it-IT" sz="1450" u="sng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termini e le modalità per la presentazione delle domande di agevolazione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che devono essere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presentate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in via esclusivamente telematica dalle ore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10.00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alle ore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19.00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 di tutti i giorni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lavorativi a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partire dal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22 gennaio 2019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,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utilizzando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la procedura disponibile nel sito internet del Soggetto 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gestore </a:t>
            </a:r>
            <a:r>
              <a:rPr lang="it-IT" sz="1450" b="1" u="sng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(https</a:t>
            </a:r>
            <a:r>
              <a:rPr lang="it-IT" sz="1450" b="1" u="sng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://fondocrescitasostenibile.mcc.it)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per la richiesta delle agevolazioni a valere sull’intervento </a:t>
            </a:r>
            <a:r>
              <a:rPr lang="it-IT" sz="1450" b="1" dirty="0">
                <a:solidFill>
                  <a:srgbClr val="00B050"/>
                </a:solidFill>
                <a:latin typeface="Calibri"/>
              </a:rPr>
              <a:t>“Decreto ministeriale 5 marzo 2018 – Capo III – procedura valutativa a sportello”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489676" y="2700330"/>
            <a:ext cx="8210939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L</a:t>
            </a:r>
            <a:r>
              <a:rPr lang="it-IT" sz="145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procedura di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compilazione guidata 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è resa disponibile nel sito internet del Soggetto gestore a partire dal </a:t>
            </a:r>
            <a:r>
              <a:rPr lang="it-IT" sz="1450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17 dicembre </a:t>
            </a:r>
            <a:r>
              <a:rPr lang="it-IT" sz="1450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2018</a:t>
            </a:r>
            <a:r>
              <a:rPr lang="it-IT" sz="145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l="12041" t="11864" r="13162" b="51046"/>
          <a:stretch/>
        </p:blipFill>
        <p:spPr>
          <a:xfrm>
            <a:off x="601823" y="3638938"/>
            <a:ext cx="7814389" cy="207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1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538135"/>
      </a:hlink>
      <a:folHlink>
        <a:srgbClr val="538135"/>
      </a:folHlink>
    </a:clrScheme>
    <a:fontScheme name="Personalizzato 1">
      <a:majorFont>
        <a:latin typeface="Futura Std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</TotalTime>
  <Words>1655</Words>
  <Application>Microsoft Office PowerPoint</Application>
  <PresentationFormat>Presentazione su schermo (4:3)</PresentationFormat>
  <Paragraphs>212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PROCEDURA NEGOZIALE </vt:lpstr>
      <vt:lpstr>Per entrambe le procedure, l’istruttoria della domanda di agevolazioni prevede l’attribuzione di punteggi sulla base dei seguenti criteri: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Giovanna Pelliccione</dc:creator>
  <cp:lastModifiedBy>Girolamo De Felice</cp:lastModifiedBy>
  <cp:revision>156</cp:revision>
  <cp:lastPrinted>2018-11-14T22:07:41Z</cp:lastPrinted>
  <dcterms:created xsi:type="dcterms:W3CDTF">2018-04-27T09:58:02Z</dcterms:created>
  <dcterms:modified xsi:type="dcterms:W3CDTF">2018-12-14T09:53:21Z</dcterms:modified>
</cp:coreProperties>
</file>