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83" r:id="rId8"/>
    <p:sldId id="284" r:id="rId9"/>
    <p:sldId id="285" r:id="rId10"/>
    <p:sldId id="286" r:id="rId11"/>
    <p:sldId id="288" r:id="rId12"/>
    <p:sldId id="287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1771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43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18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3114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83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64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436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056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29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9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15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83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7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1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16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46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8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40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496" y="1620089"/>
            <a:ext cx="9073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GIORNATA MONDIALE PER LA SICUREZZA E LA SALUTE SUL LAVORO (28 aprile 2018)</a:t>
            </a:r>
          </a:p>
          <a:p>
            <a:pPr algn="ctr"/>
            <a:r>
              <a:rPr lang="it-I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“Migliorare la sicurezza e la salute dei giovani lavoratori e la fine del lavoro minorile”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982057" y="4440014"/>
            <a:ext cx="28125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Dott. Vittorio </a:t>
            </a:r>
            <a:r>
              <a:rPr lang="it-IT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Ugliano</a:t>
            </a:r>
            <a:endParaRPr lang="it-IT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t-IT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Direttore SPSAL</a:t>
            </a:r>
          </a:p>
        </p:txBody>
      </p:sp>
      <p:pic>
        <p:nvPicPr>
          <p:cNvPr id="6" name="Immagin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05" y="-2497"/>
            <a:ext cx="1103777" cy="110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882" y="493052"/>
            <a:ext cx="2573975" cy="60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35497" y="2601094"/>
            <a:ext cx="9073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Convegno</a:t>
            </a:r>
            <a:endParaRPr lang="it-IT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5496" y="3507581"/>
            <a:ext cx="9073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“SICUREZZA SUL LAVORO: VALORE IMPRESCINDIBILE”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5497" y="6444044"/>
            <a:ext cx="907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Sede Confindustria Salerno 27 Aprile 2018 </a:t>
            </a:r>
          </a:p>
        </p:txBody>
      </p:sp>
    </p:spTree>
    <p:extLst>
      <p:ext uri="{BB962C8B-B14F-4D97-AF65-F5344CB8AC3E}">
        <p14:creationId xmlns:p14="http://schemas.microsoft.com/office/powerpoint/2010/main" val="189363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0444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Ambiti di Attività: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80034" y="1688862"/>
            <a:ext cx="874966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Promozione ed educazione alla salute e sicurezza nei luoghi di lavoro tramite attività di formazione;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Attività di vigilanza e controllo sull'applicazione della legislazione in materia di sicurezza nei luoghi di lavoro e successivi adempimenti;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Accertamento delle prescrizioni </a:t>
            </a:r>
            <a:r>
              <a:rPr lang="it-IT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D.Leg.vo</a:t>
            </a: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758/94;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Attività di vigilanza e controllo sull'applicazione della legislazione in materia di sicurezza delle attrezzature, macchine ed impianti;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Indagini/inchieste infortuni su delega dell'A.G. e/o d'ufficio;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Collaborazione con U.O.C. di Igiene e Medicina del Lavoro, ove necessaria.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860" y="37004"/>
            <a:ext cx="91085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U.O.C. - SPSAL </a:t>
            </a:r>
          </a:p>
        </p:txBody>
      </p:sp>
    </p:spTree>
    <p:extLst>
      <p:ext uri="{BB962C8B-B14F-4D97-AF65-F5344CB8AC3E}">
        <p14:creationId xmlns:p14="http://schemas.microsoft.com/office/powerpoint/2010/main" val="312111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0444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Svolge anche le seguenti Attività: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323975" y="1688862"/>
            <a:ext cx="713422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ascensori/montacarichi;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impianti di messa a terra;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tensione passo contatto;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impianti contro le scariche atmosferiche;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 e omologazione impianti antideflagranti;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apparecchi sollevamento;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impianti di riscaldamento;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recipienti in pressione;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generatori di vapore.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860" y="37004"/>
            <a:ext cx="91085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U.O.C. - SPSAL </a:t>
            </a:r>
          </a:p>
        </p:txBody>
      </p:sp>
    </p:spTree>
    <p:extLst>
      <p:ext uri="{BB962C8B-B14F-4D97-AF65-F5344CB8AC3E}">
        <p14:creationId xmlns:p14="http://schemas.microsoft.com/office/powerpoint/2010/main" val="2908453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414884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SISTEMA PUBBLICO DI </a:t>
            </a:r>
          </a:p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 E PREVENZIONE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L’attività di vigilanza nel campo della prevenzione è affidata alle Aziende Sanitarie Locali (art. 19, </a:t>
            </a:r>
            <a:r>
              <a:rPr lang="it-IT" sz="3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</a:t>
            </a: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1, </a:t>
            </a:r>
            <a:r>
              <a:rPr lang="it-IT" sz="3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lett</a:t>
            </a: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b), d.lgs. n. 758 del 1994), ma non in via esclusiva, come si evince dall’art. 13 del </a:t>
            </a:r>
            <a:r>
              <a:rPr lang="it-IT" sz="3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dlgs</a:t>
            </a: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n. 81 del 2008.</a:t>
            </a:r>
          </a:p>
        </p:txBody>
      </p:sp>
    </p:spTree>
    <p:extLst>
      <p:ext uri="{BB962C8B-B14F-4D97-AF65-F5344CB8AC3E}">
        <p14:creationId xmlns:p14="http://schemas.microsoft.com/office/powerpoint/2010/main" val="1036236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0444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COMPETENZE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All’Azienda Sanitaria Locale</a:t>
            </a:r>
          </a:p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- per il territorio;</a:t>
            </a:r>
          </a:p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Ministero dello sviluppo economico</a:t>
            </a:r>
          </a:p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per il settore minerario;</a:t>
            </a:r>
          </a:p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 Corpo Nazionale dei Vigili del fuoco.</a:t>
            </a:r>
          </a:p>
        </p:txBody>
      </p:sp>
    </p:spTree>
    <p:extLst>
      <p:ext uri="{BB962C8B-B14F-4D97-AF65-F5344CB8AC3E}">
        <p14:creationId xmlns:p14="http://schemas.microsoft.com/office/powerpoint/2010/main" val="1798354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120736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</a:t>
            </a:r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CONTROLLO,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 intende la verifica della rispondenza degli ambienti, degli impianti e delle macchine alle norme di sicurezza vigenti.</a:t>
            </a:r>
          </a:p>
        </p:txBody>
      </p:sp>
    </p:spTree>
    <p:extLst>
      <p:ext uri="{BB962C8B-B14F-4D97-AF65-F5344CB8AC3E}">
        <p14:creationId xmlns:p14="http://schemas.microsoft.com/office/powerpoint/2010/main" val="2334714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120736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</a:t>
            </a:r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</a:t>
            </a:r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 intende la verifica periodica dell’efficienza, nel tempo, di macchine ed impianti ritenuti particolarmente a rischio.</a:t>
            </a:r>
          </a:p>
        </p:txBody>
      </p:sp>
    </p:spTree>
    <p:extLst>
      <p:ext uri="{BB962C8B-B14F-4D97-AF65-F5344CB8AC3E}">
        <p14:creationId xmlns:p14="http://schemas.microsoft.com/office/powerpoint/2010/main" val="1651530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120736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CONTROLLO, </a:t>
            </a:r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it-IT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assistenza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 intende l’attività tesa a fornire indirizzi e procedure operative ed a coordinare l’attuazione di quanto previsto dalla normativa </a:t>
            </a:r>
            <a:r>
              <a:rPr lang="it-IT" sz="3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prevenzionale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 più in generale dalle misure di prevenzione nei luoghi di lavoro.</a:t>
            </a:r>
          </a:p>
        </p:txBody>
      </p:sp>
    </p:spTree>
    <p:extLst>
      <p:ext uri="{BB962C8B-B14F-4D97-AF65-F5344CB8AC3E}">
        <p14:creationId xmlns:p14="http://schemas.microsoft.com/office/powerpoint/2010/main" val="1633714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34924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 DI: </a:t>
            </a:r>
          </a:p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CONTROLLO,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Azienda Sanitaria Locale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Direzione provinciale del lavoro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Vigili del fuoco 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Uffici di sanità aerea e marittima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Autorità marittime, portuali ed aeroportuali</a:t>
            </a:r>
          </a:p>
        </p:txBody>
      </p:sp>
    </p:spTree>
    <p:extLst>
      <p:ext uri="{BB962C8B-B14F-4D97-AF65-F5344CB8AC3E}">
        <p14:creationId xmlns:p14="http://schemas.microsoft.com/office/powerpoint/2010/main" val="885014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34924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ALTRI ORGANI DI: </a:t>
            </a:r>
          </a:p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CONTROLLO,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Carabinieri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Possono intervenire come autorità di polizia giudiziaria per effettuare controlli negli ambienti di lavoro e raccogliere le prove ed eseguire i necessari rilievi in caso di infortunio sul lavoro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di stato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Municipale</a:t>
            </a:r>
          </a:p>
        </p:txBody>
      </p:sp>
    </p:spTree>
    <p:extLst>
      <p:ext uri="{BB962C8B-B14F-4D97-AF65-F5344CB8AC3E}">
        <p14:creationId xmlns:p14="http://schemas.microsoft.com/office/powerpoint/2010/main" val="3403131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34924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ALTRI ORGANI DI: </a:t>
            </a:r>
          </a:p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CONTROLLO,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Carabinieri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di stato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Attraverso i commissariati dislocati nelle varie città, provvede alla ricezione delle denunce di infortunio e può effettuare interventi urgenti in caso di gravi infortuni sul lavoro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Municipale</a:t>
            </a:r>
          </a:p>
        </p:txBody>
      </p:sp>
    </p:spTree>
    <p:extLst>
      <p:ext uri="{BB962C8B-B14F-4D97-AF65-F5344CB8AC3E}">
        <p14:creationId xmlns:p14="http://schemas.microsoft.com/office/powerpoint/2010/main" val="184137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08" y="44624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Attività di vigilanza dell’ASL Salerno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nei Luoghi di Lavoro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2198762"/>
            <a:ext cx="9108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OBIETTIVI:</a:t>
            </a:r>
            <a:endParaRPr lang="it-IT" sz="3200" b="1" dirty="0">
              <a:solidFill>
                <a:srgbClr val="0070C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981075" y="3220482"/>
            <a:ext cx="8060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Diminuire la percentuale delle patologie correlate al lavoro (Malattie Professionali).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81075" y="5012075"/>
            <a:ext cx="8060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Contrastare e ridurre il numero  degli infortuni sul lavoro.</a:t>
            </a:r>
          </a:p>
        </p:txBody>
      </p:sp>
    </p:spTree>
    <p:extLst>
      <p:ext uri="{BB962C8B-B14F-4D97-AF65-F5344CB8AC3E}">
        <p14:creationId xmlns:p14="http://schemas.microsoft.com/office/powerpoint/2010/main" val="915324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34924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ALTRI ORGANI DI: </a:t>
            </a:r>
          </a:p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VIGILANZA, CONTROLLO, ASSISTENZA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1698387"/>
            <a:ext cx="847032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Carabinieri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di Stato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Municipale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3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- Preposta alla vigilanza dei 	cantieri edili nei comuni di appartenenza per verificare la rispondenza delle costruzioni con le licenze edilizie, possono rilevare violazioni anche in materia antinfortunistica e di igiene del lavoro. In qualità di UPG hanno l’obbligo di denuncia all’autorità giudiziaria o alle ASL competenti.</a:t>
            </a:r>
          </a:p>
        </p:txBody>
      </p:sp>
    </p:spTree>
    <p:extLst>
      <p:ext uri="{BB962C8B-B14F-4D97-AF65-F5344CB8AC3E}">
        <p14:creationId xmlns:p14="http://schemas.microsoft.com/office/powerpoint/2010/main" val="1659381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1939" y="1208803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OPERATORI DEI SERVIZI DI PREVENZIONE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Tutti gli operatori sono Pubblici Ufficiali. Hanno facoltà di accesso ed obbligo di denuncia.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Alcuni sono Ufficiali di Polizia Giudiziaria. Hanno potere di accesso, obbligo di comunicazione delle notizie di reato (art. </a:t>
            </a:r>
            <a:r>
              <a:rPr lang="it-IT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347 C.P.P</a:t>
            </a: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all’A.G. e di formulazione di prescrizioni e facoltà di emanare disposizioni.</a:t>
            </a:r>
          </a:p>
        </p:txBody>
      </p:sp>
    </p:spTree>
    <p:extLst>
      <p:ext uri="{BB962C8B-B14F-4D97-AF65-F5344CB8AC3E}">
        <p14:creationId xmlns:p14="http://schemas.microsoft.com/office/powerpoint/2010/main" val="2704198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1939" y="1208803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OPERATORI DEI SERVIZI DI PREVENZIONE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essi compete: individuare i reati, impedire che vengano portati ad ulteriori conseguenze, informare l’autorità giudiziaria, individuare i responsabili dei reati.</a:t>
            </a:r>
          </a:p>
        </p:txBody>
      </p:sp>
    </p:spTree>
    <p:extLst>
      <p:ext uri="{BB962C8B-B14F-4D97-AF65-F5344CB8AC3E}">
        <p14:creationId xmlns:p14="http://schemas.microsoft.com/office/powerpoint/2010/main" val="42403724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8426" y="690062"/>
            <a:ext cx="815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Modalità di effettuazione della vigilanza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Prescrizioni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Notizia di reato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 dell’adempimento</a:t>
            </a:r>
          </a:p>
        </p:txBody>
      </p:sp>
    </p:spTree>
    <p:extLst>
      <p:ext uri="{BB962C8B-B14F-4D97-AF65-F5344CB8AC3E}">
        <p14:creationId xmlns:p14="http://schemas.microsoft.com/office/powerpoint/2010/main" val="1144223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8426" y="690062"/>
            <a:ext cx="815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Modalità di effettuazione della vigilanza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caso di adempimento alle prescrizioni: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Ammissione al pagamento di sanzione in sede amministrativa.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Estinzione del reato.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caso di non adempimento alle prescrizioni: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decreto penale o processo.</a:t>
            </a:r>
          </a:p>
        </p:txBody>
      </p:sp>
    </p:spTree>
    <p:extLst>
      <p:ext uri="{BB962C8B-B14F-4D97-AF65-F5344CB8AC3E}">
        <p14:creationId xmlns:p14="http://schemas.microsoft.com/office/powerpoint/2010/main" val="2950973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8426" y="690062"/>
            <a:ext cx="815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Programmazione della vigilanza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Piani mirati di prevenzione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Esposti (provenienti dai RLS)‏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Indagini per delega dell’A.G.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Inchieste Infortuni.</a:t>
            </a:r>
          </a:p>
        </p:txBody>
      </p:sp>
    </p:spTree>
    <p:extLst>
      <p:ext uri="{BB962C8B-B14F-4D97-AF65-F5344CB8AC3E}">
        <p14:creationId xmlns:p14="http://schemas.microsoft.com/office/powerpoint/2010/main" val="318878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888426" y="690062"/>
            <a:ext cx="8153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Tipologie di vigilanza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99" y="2178447"/>
            <a:ext cx="8470329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 complessivo di tutti i rischi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Controllo mirato ad alcuni aspetti (es: rischio di caduta dall’alto in un cantiere, problema rumore in una fabbrica)‏</a:t>
            </a:r>
          </a:p>
          <a:p>
            <a:pPr marL="457200" indent="-4572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it-IT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Controlli senza preventiva informazione (unica eccezione verifiche degli impianti)</a:t>
            </a:r>
          </a:p>
        </p:txBody>
      </p:sp>
    </p:spTree>
    <p:extLst>
      <p:ext uri="{BB962C8B-B14F-4D97-AF65-F5344CB8AC3E}">
        <p14:creationId xmlns:p14="http://schemas.microsoft.com/office/powerpoint/2010/main" val="347899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08" y="44624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Attività di vigilanza dell’ASL Salerno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nei Luoghi di Lavoro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2198762"/>
            <a:ext cx="9108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MODALITÀ: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81075" y="3220482"/>
            <a:ext cx="8060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Azioni di prevenzione e controllo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81075" y="5012075"/>
            <a:ext cx="8060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Vigilanza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81075" y="4116278"/>
            <a:ext cx="80607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Promozione della salute nei luoghi di lavoro</a:t>
            </a:r>
          </a:p>
        </p:txBody>
      </p:sp>
    </p:spTree>
    <p:extLst>
      <p:ext uri="{BB962C8B-B14F-4D97-AF65-F5344CB8AC3E}">
        <p14:creationId xmlns:p14="http://schemas.microsoft.com/office/powerpoint/2010/main" val="280509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08" y="44624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Attività di vigilanza dell’ASL Salerno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nei Luoghi di Lavoro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2198762"/>
            <a:ext cx="9108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81075" y="3220482"/>
            <a:ext cx="8060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Tutelare e  migliorare la sicurezza e il benessere della salute dei lavoratori nei luoghi di lavoro</a:t>
            </a:r>
          </a:p>
        </p:txBody>
      </p:sp>
    </p:spTree>
    <p:extLst>
      <p:ext uri="{BB962C8B-B14F-4D97-AF65-F5344CB8AC3E}">
        <p14:creationId xmlns:p14="http://schemas.microsoft.com/office/powerpoint/2010/main" val="242426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08" y="44624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Attività di vigilanza dell’ASL Salerno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nei Luoghi di Lavoro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2198762"/>
            <a:ext cx="9108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71500" y="2734707"/>
            <a:ext cx="84703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Attraverso un’azione sinergica di tutti gli attori che si occupano di salute e sicurezza negli ambienti di lavoro…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638425" y="5055320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Procure della Repubblica (4)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2638425" y="5495456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Comando Provinciale dei V.V.F.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638425" y="5918142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Polizia e Carabinieri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638425" y="6373912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Forze di Polizia Giudiziaria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638425" y="4554787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Ispettorato Provinciale del Lavoro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638425" y="4100854"/>
            <a:ext cx="6191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Personale di vigilanza dell’ASL</a:t>
            </a:r>
          </a:p>
        </p:txBody>
      </p:sp>
    </p:spTree>
    <p:extLst>
      <p:ext uri="{BB962C8B-B14F-4D97-AF65-F5344CB8AC3E}">
        <p14:creationId xmlns:p14="http://schemas.microsoft.com/office/powerpoint/2010/main" val="2301097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2008" y="44624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Attività di vigilanza dell’ASL Salerno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nei Luoghi di Lavoro</a:t>
            </a:r>
            <a:endParaRPr lang="it-IT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257174" y="2198762"/>
            <a:ext cx="8851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AA.SS.LL. intervengono mediante  i due Servizi del Dipartimento di Prevenzione: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81075" y="3601482"/>
            <a:ext cx="8060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Servizio Prevenzione e Sicurezza degli Ambienti di Lavoro (S.P.S.A.L.)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81075" y="4942647"/>
            <a:ext cx="8060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Servizio Igiene e Medicina del Lavoro (S.I.M.L.)</a:t>
            </a:r>
          </a:p>
        </p:txBody>
      </p:sp>
    </p:spTree>
    <p:extLst>
      <p:ext uri="{BB962C8B-B14F-4D97-AF65-F5344CB8AC3E}">
        <p14:creationId xmlns:p14="http://schemas.microsoft.com/office/powerpoint/2010/main" val="303679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860" y="14144"/>
            <a:ext cx="9108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Prevenzione e Sicurezza Ambienti di Lavoro - SPSAL</a:t>
            </a:r>
          </a:p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U.O.C.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57173" y="1342227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Obiettivo: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81075" y="1993662"/>
            <a:ext cx="8060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Garantire la salute di quanti operano negli ambienti di lavoro mediante attività di prevenzione e promozione della salute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81075" y="4523547"/>
            <a:ext cx="80607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Applicazione della normativa di igiene e sicurezza nei luoghi di lavoro, con iniziative volte a sensibilizzare le aziende sul territorio della Provincia di Salerno.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57173" y="3872067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Interventi di verifica:</a:t>
            </a:r>
          </a:p>
        </p:txBody>
      </p:sp>
    </p:spTree>
    <p:extLst>
      <p:ext uri="{BB962C8B-B14F-4D97-AF65-F5344CB8AC3E}">
        <p14:creationId xmlns:p14="http://schemas.microsoft.com/office/powerpoint/2010/main" val="3769592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860" y="37004"/>
            <a:ext cx="91085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U.O.C. - SPSAL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80035" y="70444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Ambiti di Attività: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80034" y="1231662"/>
            <a:ext cx="8749665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Censimento delle attività lavorative esistenti sul territorio e mappatura dei fattori di rischio;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Programmazione e protocolli per la vigilanza antinfortunistica nei luoghi di lavoro;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Programmazione e protocolli per la vigilanza e la sicurezza degli impianti, accertamenti e verifiche periodiche previste dalle leggi vigenti;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Verifiche dei requisiti per gli addetti alla sicurezza e i responsabili dei servizi di prevenzione e protezione delle imprese;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Verifica dei documenti di valutazione dei rischi redatti dai datori di lavoro (art.28 del Testo Unico per la Sicurezza </a:t>
            </a:r>
            <a:r>
              <a:rPr lang="it-IT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D.Leg.vo</a:t>
            </a: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n. 81/08);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Attività connesse alle emergenze ambientali ed ai grandi rischi industriali in collegamento con l'ARPAC</a:t>
            </a:r>
          </a:p>
        </p:txBody>
      </p:sp>
    </p:spTree>
    <p:extLst>
      <p:ext uri="{BB962C8B-B14F-4D97-AF65-F5344CB8AC3E}">
        <p14:creationId xmlns:p14="http://schemas.microsoft.com/office/powerpoint/2010/main" val="2040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0035" y="704444"/>
            <a:ext cx="88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Ambiti di Attività: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80034" y="1414542"/>
            <a:ext cx="8749665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Protocolli per i rilievi dei livelli di rischio fisico-chimico-biologico presenti nei luoghi di lavoro;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Nuovi Insediamenti produttivi art. 67 D. </a:t>
            </a:r>
            <a:r>
              <a:rPr lang="it-IT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Lgs</a:t>
            </a: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81/08;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Pareri di competenza per l'utenza ed Enti nell'ambito di procedure autorizzative;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Partecipazione a commissioni e tavoli tecnici, in cui è richiesta la presenza di personale specializzato afferente alla  U.O.C.  PSAL;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Rilascio dei libretti di tirocinio per conduttori di caldaie e generatori di vapore;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Partecipazione a commissioni di esame per il rilascio di patentini  per conduttori di caldaie e generatori di vapore;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860" y="37004"/>
            <a:ext cx="91085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U.O.C. - SPSAL </a:t>
            </a:r>
          </a:p>
        </p:txBody>
      </p:sp>
    </p:spTree>
    <p:extLst>
      <p:ext uri="{BB962C8B-B14F-4D97-AF65-F5344CB8AC3E}">
        <p14:creationId xmlns:p14="http://schemas.microsoft.com/office/powerpoint/2010/main" val="4006617696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</TotalTime>
  <Words>1202</Words>
  <Application>Microsoft Office PowerPoint</Application>
  <PresentationFormat>Presentazione su schermo (4:3)</PresentationFormat>
  <Paragraphs>143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2" baseType="lpstr">
      <vt:lpstr>Arial</vt:lpstr>
      <vt:lpstr>Century Gothic</vt:lpstr>
      <vt:lpstr>Times New Roman</vt:lpstr>
      <vt:lpstr>Wingdings</vt:lpstr>
      <vt:lpstr>Wingdings 3</vt:lpstr>
      <vt:lpstr>Filo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Ida</dc:creator>
  <cp:lastModifiedBy>Angelica Agresta</cp:lastModifiedBy>
  <cp:revision>18</cp:revision>
  <dcterms:created xsi:type="dcterms:W3CDTF">2018-04-26T07:43:26Z</dcterms:created>
  <dcterms:modified xsi:type="dcterms:W3CDTF">2018-05-02T13:22:20Z</dcterms:modified>
</cp:coreProperties>
</file>