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319" r:id="rId4"/>
    <p:sldId id="327" r:id="rId5"/>
    <p:sldId id="309" r:id="rId6"/>
    <p:sldId id="302" r:id="rId7"/>
    <p:sldId id="303" r:id="rId8"/>
    <p:sldId id="305" r:id="rId9"/>
    <p:sldId id="306" r:id="rId10"/>
    <p:sldId id="304" r:id="rId11"/>
    <p:sldId id="318" r:id="rId12"/>
    <p:sldId id="311" r:id="rId13"/>
    <p:sldId id="312" r:id="rId14"/>
    <p:sldId id="321" r:id="rId15"/>
    <p:sldId id="313" r:id="rId16"/>
    <p:sldId id="315" r:id="rId17"/>
    <p:sldId id="323" r:id="rId18"/>
    <p:sldId id="317" r:id="rId19"/>
    <p:sldId id="299" r:id="rId20"/>
    <p:sldId id="333" r:id="rId21"/>
    <p:sldId id="322" r:id="rId22"/>
    <p:sldId id="331" r:id="rId23"/>
    <p:sldId id="334" r:id="rId24"/>
    <p:sldId id="332" r:id="rId25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0CE2"/>
    <a:srgbClr val="333399"/>
    <a:srgbClr val="F4F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82" d="100"/>
          <a:sy n="82" d="100"/>
        </p:scale>
        <p:origin x="147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31E5890-D300-4819-96AF-F6745B0D4C5B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4F458F9-4714-4B4C-9BD9-D5B8A5C09D4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2237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6200" y="8688388"/>
            <a:ext cx="297180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02" tIns="47751" rIns="95502" bIns="47751" anchor="b"/>
          <a:lstStyle>
            <a:lvl1pPr defTabSz="9556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922C9B92-FB49-440C-B76A-887FFDF4EB32}" type="slidenum">
              <a:rPr lang="it-IT" altLang="it-IT" sz="1300">
                <a:latin typeface="Times New Roman" pitchFamily="18" charset="0"/>
              </a:rPr>
              <a:pPr algn="r"/>
              <a:t>20</a:t>
            </a:fld>
            <a:endParaRPr lang="it-IT" altLang="it-IT" sz="1300">
              <a:latin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alt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6200" y="8688388"/>
            <a:ext cx="297180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02" tIns="47751" rIns="95502" bIns="47751" anchor="b"/>
          <a:lstStyle>
            <a:lvl1pPr defTabSz="9556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55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FA742629-3809-4FAD-9E3B-F086C66EFB67}" type="slidenum">
              <a:rPr lang="it-IT" altLang="it-IT" sz="1300">
                <a:latin typeface="Times New Roman" pitchFamily="18" charset="0"/>
              </a:rPr>
              <a:pPr algn="r"/>
              <a:t>23</a:t>
            </a:fld>
            <a:endParaRPr lang="it-IT" altLang="it-IT" sz="130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alt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25DEE-B2E2-4385-B7A7-01C3109F48FD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816FC-E1C0-4FA8-AA48-5277E78ABD2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019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84584-5C6A-4AEE-9A17-3A53F3BA4FE3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A130D-AEC7-4629-A1BE-7A86A7A2F32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9440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9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AF66C-25BF-4BFA-9E5F-52246F6719F6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719E1-3AC7-4F1A-AD59-C9518CD95BB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5866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8D438-93F0-4DD8-8DF6-80A792D1E1C5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B8A16-7BD3-414A-96A1-3651DD86AA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7005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C8528-DDA8-4753-B984-B3273576434E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E1B7C-A983-42BC-8B52-A3B02E9DBC2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2474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C92FF-4357-43A4-AF49-B2DB641BB052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01D81-11F0-4CF8-B358-59D0323F60E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79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61877-B8D9-4533-BC59-7B1BFDB686B5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B1CB-A70D-4411-B766-7466F8389E3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920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6A419-A45E-47DB-A030-8463817791BB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5BBE1-7B9A-4650-9ECC-5E6C6C1299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91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40831-48D2-49AF-8524-E10E74DC2942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4CF3C-2869-4063-9450-24E5EC07D6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51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0C0AC-A2B1-4057-ABEB-C7C0BCDC5D02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6E89D-4326-467A-BCC8-441A2FD8058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52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8336-9276-4566-A9B4-110848087748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019C8-5035-4CD2-A170-5C8BDDF84C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1975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8554B-EC97-471A-B9E0-38EB37265442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19C9C-25E2-4DC6-B4DE-3CC08532A40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110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B7D94-B70B-4B51-B5E6-57FD0887B292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2791-2BDB-4AA8-8619-BC06588C4F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984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74747-8689-4122-98AF-4A2BCDF891B2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9C0FD-D02C-4795-8A3F-69879A363B0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58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49A769-F832-42E0-AC66-1082485C9EFA}" type="datetimeFigureOut">
              <a:rPr lang="it-IT"/>
              <a:pPr>
                <a:defRPr/>
              </a:pPr>
              <a:t>02/05/2018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A1284-C490-4153-B218-D7F328991DA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95288" y="1341438"/>
            <a:ext cx="8358187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accent6">
                    <a:lumMod val="75000"/>
                  </a:schemeClr>
                </a:solidFill>
              </a:rPr>
              <a:t>Convegno </a:t>
            </a:r>
            <a:br>
              <a:rPr lang="it-IT" sz="2800" dirty="0"/>
            </a:br>
            <a:r>
              <a:rPr lang="it-IT" sz="2800" b="1" dirty="0">
                <a:solidFill>
                  <a:srgbClr val="333399"/>
                </a:solidFill>
              </a:rPr>
              <a:t>“</a:t>
            </a:r>
            <a:r>
              <a:rPr lang="it-IT" sz="2800" b="1" cap="small" dirty="0">
                <a:solidFill>
                  <a:srgbClr val="333399"/>
                </a:solidFill>
              </a:rPr>
              <a:t>Sicurezza sul lavoro: valore imprescindibile</a:t>
            </a:r>
            <a:r>
              <a:rPr lang="it-IT" sz="2800" b="1" dirty="0">
                <a:solidFill>
                  <a:srgbClr val="333399"/>
                </a:solidFill>
              </a:rPr>
              <a:t>”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71550" y="3284538"/>
            <a:ext cx="7505700" cy="30654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4100" b="1" dirty="0">
                <a:solidFill>
                  <a:schemeClr val="accent6">
                    <a:lumMod val="75000"/>
                  </a:schemeClr>
                </a:solidFill>
              </a:rPr>
              <a:t>IL PROGRAMMA DELLE ATTIVITA’ DI PREVENZIONE E VIGILANZA IN MATERIA DI SALUTE E SICUREZZA SUL LAVORO  NELL’ASL SALERNO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altLang="it-IT" sz="2400" b="1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altLang="it-IT" sz="2400" b="1" dirty="0">
              <a:solidFill>
                <a:schemeClr val="tx1"/>
              </a:solidFill>
            </a:endParaRP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600" b="1" dirty="0">
                <a:solidFill>
                  <a:schemeClr val="tx1"/>
                </a:solidFill>
              </a:rPr>
              <a:t>Maria Grazia Panico</a:t>
            </a: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600" b="1" dirty="0">
                <a:solidFill>
                  <a:schemeClr val="tx1"/>
                </a:solidFill>
              </a:rPr>
              <a:t>UOC Igiene e Medicina del Lavoro</a:t>
            </a:r>
          </a:p>
          <a:p>
            <a:pPr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600" b="1" dirty="0">
                <a:solidFill>
                  <a:schemeClr val="tx1"/>
                </a:solidFill>
              </a:rPr>
              <a:t>ASL Salerno</a:t>
            </a:r>
          </a:p>
        </p:txBody>
      </p:sp>
      <p:pic>
        <p:nvPicPr>
          <p:cNvPr id="2052" name="Immagin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41325"/>
            <a:ext cx="134302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ttangolo 4"/>
          <p:cNvSpPr>
            <a:spLocks noChangeArrowheads="1"/>
          </p:cNvSpPr>
          <p:nvPr/>
        </p:nvSpPr>
        <p:spPr bwMode="auto">
          <a:xfrm>
            <a:off x="146050" y="6361113"/>
            <a:ext cx="5226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b="1">
                <a:latin typeface="Calibri" pitchFamily="34" charset="0"/>
              </a:rPr>
              <a:t>Sede Confindustria Salerno, 27 aprile 2018</a:t>
            </a:r>
            <a:endParaRPr lang="it-IT">
              <a:latin typeface="Calibri" pitchFamily="34" charset="0"/>
            </a:endParaRPr>
          </a:p>
        </p:txBody>
      </p:sp>
      <p:pic>
        <p:nvPicPr>
          <p:cNvPr id="2054" name="Immagin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49275"/>
            <a:ext cx="32924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ttangolo 1"/>
          <p:cNvSpPr>
            <a:spLocks noChangeArrowheads="1"/>
          </p:cNvSpPr>
          <p:nvPr/>
        </p:nvSpPr>
        <p:spPr bwMode="auto">
          <a:xfrm>
            <a:off x="1277938" y="3578225"/>
            <a:ext cx="6481762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2600" b="1">
                <a:solidFill>
                  <a:srgbClr val="002060"/>
                </a:solidFill>
                <a:latin typeface="Calibri" pitchFamily="34" charset="0"/>
              </a:rPr>
              <a:t>A garanzia dell’effettiva erogazione sul territorio e dell’uniformità delle prestazioni rese ai cittadini</a:t>
            </a:r>
          </a:p>
        </p:txBody>
      </p:sp>
      <p:sp>
        <p:nvSpPr>
          <p:cNvPr id="11267" name="Rettangolo 2"/>
          <p:cNvSpPr>
            <a:spLocks noChangeArrowheads="1"/>
          </p:cNvSpPr>
          <p:nvPr/>
        </p:nvSpPr>
        <p:spPr bwMode="auto">
          <a:xfrm>
            <a:off x="327025" y="836613"/>
            <a:ext cx="862488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3400" b="1">
                <a:solidFill>
                  <a:srgbClr val="FF0000"/>
                </a:solidFill>
                <a:latin typeface="Calibri" pitchFamily="34" charset="0"/>
              </a:rPr>
              <a:t>Monitoraggio dei Livelli essenziali di assistenza</a:t>
            </a:r>
          </a:p>
        </p:txBody>
      </p:sp>
      <p:sp>
        <p:nvSpPr>
          <p:cNvPr id="6" name="Rettangolo 5"/>
          <p:cNvSpPr/>
          <p:nvPr/>
        </p:nvSpPr>
        <p:spPr>
          <a:xfrm>
            <a:off x="5605463" y="2281238"/>
            <a:ext cx="2400300" cy="6302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set di indicatori</a:t>
            </a:r>
            <a:r>
              <a:rPr lang="it-IT" sz="26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 </a:t>
            </a:r>
          </a:p>
        </p:txBody>
      </p:sp>
      <p:sp>
        <p:nvSpPr>
          <p:cNvPr id="7" name="Rettangolo 6"/>
          <p:cNvSpPr/>
          <p:nvPr/>
        </p:nvSpPr>
        <p:spPr>
          <a:xfrm>
            <a:off x="1293813" y="2273300"/>
            <a:ext cx="1871662" cy="6302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annuale</a:t>
            </a:r>
            <a:r>
              <a:rPr lang="it-IT" sz="26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 </a:t>
            </a: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3" y="5538788"/>
            <a:ext cx="1258887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e 7"/>
          <p:cNvSpPr/>
          <p:nvPr/>
        </p:nvSpPr>
        <p:spPr>
          <a:xfrm>
            <a:off x="1182688" y="3178175"/>
            <a:ext cx="6911975" cy="2736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112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13" y="0"/>
            <a:ext cx="41433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395288" y="1557338"/>
            <a:ext cx="8353425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3400" b="1">
                <a:solidFill>
                  <a:srgbClr val="440CE2"/>
                </a:solidFill>
              </a:rPr>
              <a:t>VIGILANZA E CONTROLLO – OBIETTIVI 2018</a:t>
            </a:r>
          </a:p>
        </p:txBody>
      </p:sp>
      <p:sp>
        <p:nvSpPr>
          <p:cNvPr id="12291" name="Rettangolo 4"/>
          <p:cNvSpPr>
            <a:spLocks noChangeArrowheads="1"/>
          </p:cNvSpPr>
          <p:nvPr/>
        </p:nvSpPr>
        <p:spPr bwMode="auto">
          <a:xfrm>
            <a:off x="684213" y="2492375"/>
            <a:ext cx="784860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800"/>
              </a:spcBef>
            </a:pP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Obiettivo n. 1</a:t>
            </a:r>
            <a:r>
              <a:rPr lang="it-IT" sz="2400" b="1">
                <a:latin typeface="Calibri" pitchFamily="34" charset="0"/>
              </a:rPr>
              <a:t>: </a:t>
            </a:r>
            <a:r>
              <a:rPr lang="it-IT" sz="2400">
                <a:latin typeface="Calibri" pitchFamily="34" charset="0"/>
              </a:rPr>
              <a:t>ispezionare almeno il </a:t>
            </a: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5% delle imprese </a:t>
            </a:r>
            <a:r>
              <a:rPr lang="it-IT" sz="2400">
                <a:latin typeface="Calibri" pitchFamily="34" charset="0"/>
              </a:rPr>
              <a:t>presenti sul territorio (Posizioni Assicurative Territoriali </a:t>
            </a:r>
            <a:r>
              <a:rPr lang="it-IT" sz="2400" b="1">
                <a:latin typeface="Calibri" pitchFamily="34" charset="0"/>
              </a:rPr>
              <a:t>- </a:t>
            </a:r>
            <a:r>
              <a:rPr lang="it-IT" sz="2400">
                <a:latin typeface="Calibri" pitchFamily="34" charset="0"/>
              </a:rPr>
              <a:t>PAT)</a:t>
            </a:r>
          </a:p>
          <a:p>
            <a:pPr>
              <a:spcBef>
                <a:spcPts val="1800"/>
              </a:spcBef>
            </a:pP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Obiettivo n. 2</a:t>
            </a:r>
            <a:r>
              <a:rPr lang="it-IT" sz="2400">
                <a:latin typeface="Calibri" pitchFamily="34" charset="0"/>
              </a:rPr>
              <a:t>: effettuare un </a:t>
            </a: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numero di ispezioni </a:t>
            </a:r>
            <a:r>
              <a:rPr lang="it-IT" sz="2400">
                <a:latin typeface="Calibri" pitchFamily="34" charset="0"/>
              </a:rPr>
              <a:t>nelle imprese tenendo conto della percentuale di imprese presenti sul territorio</a:t>
            </a:r>
          </a:p>
          <a:p>
            <a:pPr>
              <a:spcBef>
                <a:spcPts val="1800"/>
              </a:spcBef>
            </a:pP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Obiettivo n. 3</a:t>
            </a:r>
            <a:r>
              <a:rPr lang="it-IT" sz="2400" b="1">
                <a:latin typeface="Calibri" pitchFamily="34" charset="0"/>
              </a:rPr>
              <a:t>: </a:t>
            </a:r>
            <a:r>
              <a:rPr lang="it-IT" sz="2400">
                <a:latin typeface="Calibri" pitchFamily="34" charset="0"/>
              </a:rPr>
              <a:t>rilevare tutti gli </a:t>
            </a: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infortuni gravi e mortali</a:t>
            </a:r>
          </a:p>
        </p:txBody>
      </p:sp>
      <p:sp>
        <p:nvSpPr>
          <p:cNvPr id="12292" name="Picture 2"/>
          <p:cNvSpPr>
            <a:spLocks noChangeAspect="1" noChangeArrowheads="1"/>
          </p:cNvSpPr>
          <p:nvPr/>
        </p:nvSpPr>
        <p:spPr bwMode="auto">
          <a:xfrm>
            <a:off x="3276600" y="0"/>
            <a:ext cx="1752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2293" name="Rettangolo 5"/>
          <p:cNvSpPr>
            <a:spLocks noChangeArrowheads="1"/>
          </p:cNvSpPr>
          <p:nvPr/>
        </p:nvSpPr>
        <p:spPr bwMode="auto">
          <a:xfrm>
            <a:off x="611188" y="5805488"/>
            <a:ext cx="8208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i="1">
                <a:solidFill>
                  <a:srgbClr val="440CE2"/>
                </a:solidFill>
                <a:latin typeface="Calibri" pitchFamily="34" charset="0"/>
              </a:rPr>
              <a:t>l’</a:t>
            </a:r>
            <a:r>
              <a:rPr lang="it-IT" b="1" i="1">
                <a:solidFill>
                  <a:srgbClr val="440CE2"/>
                </a:solidFill>
                <a:latin typeface="Calibri" pitchFamily="34" charset="0"/>
              </a:rPr>
              <a:t>INAIL</a:t>
            </a:r>
            <a:r>
              <a:rPr lang="it-IT" i="1">
                <a:solidFill>
                  <a:srgbClr val="440CE2"/>
                </a:solidFill>
                <a:latin typeface="Calibri" pitchFamily="34" charset="0"/>
              </a:rPr>
              <a:t>, nei flussi informativi, </a:t>
            </a:r>
            <a:r>
              <a:rPr lang="it-IT" b="1" i="1">
                <a:solidFill>
                  <a:srgbClr val="440CE2"/>
                </a:solidFill>
                <a:latin typeface="Calibri" pitchFamily="34" charset="0"/>
              </a:rPr>
              <a:t>rileva annualmente i dati </a:t>
            </a:r>
            <a:r>
              <a:rPr lang="it-IT" i="1">
                <a:solidFill>
                  <a:srgbClr val="440CE2"/>
                </a:solidFill>
                <a:latin typeface="Calibri" pitchFamily="34" charset="0"/>
              </a:rPr>
              <a:t>relativi alle PAT regionali attive </a:t>
            </a:r>
            <a:endParaRPr lang="it-IT" b="1" i="1">
              <a:solidFill>
                <a:srgbClr val="440CE2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275" y="1300163"/>
            <a:ext cx="6048375" cy="529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86100"/>
            <a:ext cx="2592388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87313"/>
            <a:ext cx="90360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Rettangolo 2"/>
          <p:cNvSpPr>
            <a:spLocks noChangeArrowheads="1"/>
          </p:cNvSpPr>
          <p:nvPr/>
        </p:nvSpPr>
        <p:spPr bwMode="auto">
          <a:xfrm>
            <a:off x="3348038" y="746125"/>
            <a:ext cx="3222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sz="3200" b="1">
                <a:solidFill>
                  <a:schemeClr val="bg1"/>
                </a:solidFill>
                <a:latin typeface="Calibri" pitchFamily="34" charset="0"/>
              </a:rPr>
              <a:t>PAT </a:t>
            </a:r>
            <a:r>
              <a:rPr lang="it-IT" sz="2800" b="1">
                <a:solidFill>
                  <a:schemeClr val="bg1"/>
                </a:solidFill>
                <a:latin typeface="Calibri" pitchFamily="34" charset="0"/>
              </a:rPr>
              <a:t>al 31/12/2015</a:t>
            </a:r>
            <a:endParaRPr lang="it-IT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8" name="Rettangolo 8"/>
          <p:cNvSpPr>
            <a:spLocks noChangeArrowheads="1"/>
          </p:cNvSpPr>
          <p:nvPr/>
        </p:nvSpPr>
        <p:spPr bwMode="auto">
          <a:xfrm>
            <a:off x="911225" y="3684588"/>
            <a:ext cx="14589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2800" b="1">
                <a:solidFill>
                  <a:schemeClr val="bg1"/>
                </a:solidFill>
                <a:latin typeface="Calibri" pitchFamily="34" charset="0"/>
              </a:rPr>
              <a:t>169.427</a:t>
            </a:r>
            <a:r>
              <a:rPr lang="it-IT" sz="2800" b="1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3319" name="Rettangolo 3"/>
          <p:cNvSpPr>
            <a:spLocks noChangeArrowheads="1"/>
          </p:cNvSpPr>
          <p:nvPr/>
        </p:nvSpPr>
        <p:spPr bwMode="auto">
          <a:xfrm>
            <a:off x="6737350" y="5189538"/>
            <a:ext cx="14287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35.016</a:t>
            </a:r>
            <a:r>
              <a:rPr lang="it-IT" sz="3200" b="1">
                <a:latin typeface="Calibri" pitchFamily="34" charset="0"/>
              </a:rPr>
              <a:t> </a:t>
            </a:r>
          </a:p>
        </p:txBody>
      </p:sp>
      <p:sp>
        <p:nvSpPr>
          <p:cNvPr id="13320" name="Rettangolo 6"/>
          <p:cNvSpPr>
            <a:spLocks noChangeArrowheads="1"/>
          </p:cNvSpPr>
          <p:nvPr/>
        </p:nvSpPr>
        <p:spPr bwMode="auto">
          <a:xfrm>
            <a:off x="150813" y="1844675"/>
            <a:ext cx="2447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Obiettivo LEA: 5%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ttangolo 1"/>
          <p:cNvSpPr>
            <a:spLocks noChangeArrowheads="1"/>
          </p:cNvSpPr>
          <p:nvPr/>
        </p:nvSpPr>
        <p:spPr bwMode="auto">
          <a:xfrm>
            <a:off x="468313" y="404813"/>
            <a:ext cx="82073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sz="3600" b="1">
                <a:solidFill>
                  <a:srgbClr val="FF0000"/>
                </a:solidFill>
                <a:latin typeface="Calibri" pitchFamily="34" charset="0"/>
              </a:rPr>
              <a:t>Obiettivo LEA: 5%</a:t>
            </a:r>
          </a:p>
          <a:p>
            <a:pPr algn="ctr"/>
            <a:endParaRPr lang="it-IT" sz="2800" b="1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it-IT" sz="2800" b="1">
                <a:solidFill>
                  <a:srgbClr val="333399"/>
                </a:solidFill>
                <a:latin typeface="Calibri" pitchFamily="34" charset="0"/>
              </a:rPr>
              <a:t>Numero imprese da ispezionare </a:t>
            </a:r>
            <a:r>
              <a:rPr lang="it-IT" sz="2800">
                <a:solidFill>
                  <a:srgbClr val="333399"/>
                </a:solidFill>
                <a:latin typeface="Calibri" pitchFamily="34" charset="0"/>
              </a:rPr>
              <a:t>in provincia di Salerno e numero ispezioni per comparto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539750" y="2636838"/>
          <a:ext cx="8064499" cy="2840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7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5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9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25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06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99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dirty="0">
                          <a:effectLst/>
                        </a:rPr>
                        <a:t>Anno 2018</a:t>
                      </a:r>
                      <a:endParaRPr lang="it-IT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EDILIZIA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AGRICOLTURA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ALTRI SETTORI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TOTALE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dirty="0">
                          <a:effectLst/>
                        </a:rPr>
                        <a:t>n. PAT </a:t>
                      </a:r>
                      <a:r>
                        <a:rPr lang="it-IT" sz="2000" dirty="0">
                          <a:effectLst/>
                        </a:rPr>
                        <a:t>da controllare</a:t>
                      </a:r>
                      <a:endParaRPr lang="it-IT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333399"/>
                          </a:solidFill>
                          <a:effectLst/>
                        </a:rPr>
                        <a:t>218</a:t>
                      </a:r>
                      <a:endParaRPr lang="it-IT" sz="2400" b="1" dirty="0">
                        <a:solidFill>
                          <a:srgbClr val="3333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333399"/>
                          </a:solidFill>
                          <a:effectLst/>
                        </a:rPr>
                        <a:t>17</a:t>
                      </a:r>
                      <a:endParaRPr lang="it-IT" sz="2400" b="1" dirty="0">
                        <a:solidFill>
                          <a:srgbClr val="3333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333399"/>
                          </a:solidFill>
                          <a:effectLst/>
                        </a:rPr>
                        <a:t>1.516</a:t>
                      </a:r>
                      <a:endParaRPr lang="it-IT" sz="2400" b="1" dirty="0">
                        <a:solidFill>
                          <a:srgbClr val="3333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0000"/>
                          </a:solidFill>
                          <a:effectLst/>
                        </a:rPr>
                        <a:t>1.751</a:t>
                      </a:r>
                      <a:endParaRPr lang="it-IT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1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>
                          <a:effectLst/>
                        </a:rPr>
                        <a:t>n. Ispezioni nelle imprese</a:t>
                      </a:r>
                      <a:endParaRPr lang="it-IT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>
                          <a:solidFill>
                            <a:srgbClr val="333399"/>
                          </a:solidFill>
                          <a:effectLst/>
                        </a:rPr>
                        <a:t>722</a:t>
                      </a:r>
                      <a:endParaRPr lang="it-IT" sz="2400" b="1">
                        <a:solidFill>
                          <a:srgbClr val="3333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333399"/>
                          </a:solidFill>
                          <a:effectLst/>
                        </a:rPr>
                        <a:t>20</a:t>
                      </a:r>
                      <a:endParaRPr lang="it-IT" sz="2400" b="1" dirty="0">
                        <a:solidFill>
                          <a:srgbClr val="3333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333399"/>
                          </a:solidFill>
                          <a:effectLst/>
                        </a:rPr>
                        <a:t>2.866</a:t>
                      </a:r>
                      <a:endParaRPr lang="it-IT" sz="2400" b="1" dirty="0">
                        <a:solidFill>
                          <a:srgbClr val="333399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>
                          <a:solidFill>
                            <a:srgbClr val="FF0000"/>
                          </a:solidFill>
                          <a:effectLst/>
                        </a:rPr>
                        <a:t>3.608</a:t>
                      </a:r>
                      <a:endParaRPr lang="it-IT" sz="2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48" marR="44448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755650" y="1125538"/>
          <a:ext cx="7416800" cy="54721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0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4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1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01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Gruppo </a:t>
                      </a:r>
                      <a:r>
                        <a:rPr lang="it-IT" sz="2000" dirty="0" err="1">
                          <a:effectLst/>
                        </a:rPr>
                        <a:t>Ateco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Unità Locali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Obiettivi LEA ASL SALERNO  5%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Agricoltura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346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17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Industrie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4.310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216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Costruzioni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4.358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218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Commercio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9.334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467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Alloggio e ristorazione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3.728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186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Sanità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1.302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65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Istruzione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397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20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Amministrazione pubblica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452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23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Arte, sport, intrattenimento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569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28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Trasporto e magazzinaggio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1.513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76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Altre attività di servizi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8707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435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3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TOTALE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>
                          <a:effectLst/>
                        </a:rPr>
                        <a:t>35.016</a:t>
                      </a:r>
                      <a:endParaRPr lang="it-IT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</a:rPr>
                        <a:t>1.751</a:t>
                      </a:r>
                      <a:endParaRPr lang="it-IT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5420" name="Rettangolo 2"/>
          <p:cNvSpPr>
            <a:spLocks noChangeArrowheads="1"/>
          </p:cNvSpPr>
          <p:nvPr/>
        </p:nvSpPr>
        <p:spPr bwMode="auto">
          <a:xfrm>
            <a:off x="250825" y="449263"/>
            <a:ext cx="88931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600" b="1">
                <a:solidFill>
                  <a:srgbClr val="440CE2"/>
                </a:solidFill>
                <a:latin typeface="Calibri" pitchFamily="34" charset="0"/>
              </a:rPr>
              <a:t>Obiettivo LEA n. 1 : numero P.A.T. da ispezionare  nel 2018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ttangolo 1"/>
          <p:cNvSpPr>
            <a:spLocks noChangeArrowheads="1"/>
          </p:cNvSpPr>
          <p:nvPr/>
        </p:nvSpPr>
        <p:spPr bwMode="auto">
          <a:xfrm>
            <a:off x="519113" y="1989138"/>
            <a:ext cx="7848600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>
                <a:latin typeface="Calibri" pitchFamily="34" charset="0"/>
              </a:rPr>
              <a:t>La </a:t>
            </a:r>
            <a:r>
              <a:rPr lang="it-IT" sz="2800">
                <a:solidFill>
                  <a:srgbClr val="FF0000"/>
                </a:solidFill>
                <a:latin typeface="Calibri" pitchFamily="34" charset="0"/>
              </a:rPr>
              <a:t>selezione delle aziende </a:t>
            </a:r>
            <a:r>
              <a:rPr lang="it-IT" sz="2800">
                <a:latin typeface="Calibri" pitchFamily="34" charset="0"/>
              </a:rPr>
              <a:t>avviene, conformemente alle indicazioni di </a:t>
            </a:r>
            <a:r>
              <a:rPr lang="it-IT" sz="2800">
                <a:solidFill>
                  <a:srgbClr val="FF0000"/>
                </a:solidFill>
                <a:latin typeface="Calibri" pitchFamily="34" charset="0"/>
              </a:rPr>
              <a:t>priorità </a:t>
            </a:r>
            <a:r>
              <a:rPr lang="it-IT" sz="2800">
                <a:latin typeface="Calibri" pitchFamily="34" charset="0"/>
              </a:rPr>
              <a:t>del Comitato per l’indirizzo di cui all’art. 5 del DLgs 81/08, sulla base del rischio evidenziato con </a:t>
            </a:r>
            <a:r>
              <a:rPr lang="it-IT" sz="2800" b="1">
                <a:solidFill>
                  <a:srgbClr val="FF0000"/>
                </a:solidFill>
                <a:latin typeface="Calibri" pitchFamily="34" charset="0"/>
              </a:rPr>
              <a:t>criteri oggettivi </a:t>
            </a:r>
            <a:r>
              <a:rPr lang="it-IT" sz="2800">
                <a:latin typeface="Calibri" pitchFamily="34" charset="0"/>
              </a:rPr>
              <a:t>e delle direttive regionali che individuano i </a:t>
            </a:r>
            <a:r>
              <a:rPr lang="it-IT" sz="2800">
                <a:solidFill>
                  <a:srgbClr val="FF0000"/>
                </a:solidFill>
                <a:latin typeface="Calibri" pitchFamily="34" charset="0"/>
              </a:rPr>
              <a:t>comparti produttivi a</a:t>
            </a:r>
            <a:br>
              <a:rPr lang="it-IT" sz="2800">
                <a:solidFill>
                  <a:srgbClr val="FF0000"/>
                </a:solidFill>
                <a:latin typeface="Calibri" pitchFamily="34" charset="0"/>
              </a:rPr>
            </a:br>
            <a:r>
              <a:rPr lang="it-IT" sz="2800">
                <a:solidFill>
                  <a:srgbClr val="FF0000"/>
                </a:solidFill>
                <a:latin typeface="Calibri" pitchFamily="34" charset="0"/>
              </a:rPr>
              <a:t>maggior rischio </a:t>
            </a:r>
            <a:br>
              <a:rPr lang="it-IT" sz="2800">
                <a:latin typeface="Calibri" pitchFamily="34" charset="0"/>
              </a:rPr>
            </a:br>
            <a:endParaRPr lang="it-IT" sz="2800">
              <a:latin typeface="Calibri" pitchFamily="34" charset="0"/>
            </a:endParaRP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11163"/>
            <a:ext cx="44481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ttangolo 2"/>
          <p:cNvSpPr>
            <a:spLocks noChangeArrowheads="1"/>
          </p:cNvSpPr>
          <p:nvPr/>
        </p:nvSpPr>
        <p:spPr bwMode="auto">
          <a:xfrm>
            <a:off x="250825" y="450850"/>
            <a:ext cx="85693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sz="3000" b="1">
                <a:solidFill>
                  <a:srgbClr val="FF0000"/>
                </a:solidFill>
                <a:latin typeface="Calibri" pitchFamily="34" charset="0"/>
              </a:rPr>
              <a:t>IL RECLUTAMENTO DELLE AZIENDE ASSICURATE INAIL </a:t>
            </a:r>
          </a:p>
        </p:txBody>
      </p:sp>
      <p:sp>
        <p:nvSpPr>
          <p:cNvPr id="17411" name="Rettangolo 3"/>
          <p:cNvSpPr>
            <a:spLocks noChangeArrowheads="1"/>
          </p:cNvSpPr>
          <p:nvPr/>
        </p:nvSpPr>
        <p:spPr bwMode="auto">
          <a:xfrm>
            <a:off x="900113" y="1557338"/>
            <a:ext cx="2447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FONTE INAIL </a:t>
            </a:r>
          </a:p>
        </p:txBody>
      </p:sp>
      <p:sp>
        <p:nvSpPr>
          <p:cNvPr id="17412" name="Rettangolo 4"/>
          <p:cNvSpPr>
            <a:spLocks noChangeArrowheads="1"/>
          </p:cNvSpPr>
          <p:nvPr/>
        </p:nvSpPr>
        <p:spPr bwMode="auto">
          <a:xfrm>
            <a:off x="5219700" y="1557338"/>
            <a:ext cx="2736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FONTE  CCIAA</a:t>
            </a:r>
            <a:r>
              <a:rPr lang="it-IT" sz="320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7413" name="Rettangolo 5"/>
          <p:cNvSpPr>
            <a:spLocks noChangeArrowheads="1"/>
          </p:cNvSpPr>
          <p:nvPr/>
        </p:nvSpPr>
        <p:spPr bwMode="auto">
          <a:xfrm>
            <a:off x="573088" y="2273300"/>
            <a:ext cx="360045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800">
                <a:latin typeface="Calibri" pitchFamily="34" charset="0"/>
              </a:rPr>
              <a:t>Si selezionano le Posizioni</a:t>
            </a:r>
            <a:br>
              <a:rPr lang="it-IT" sz="2800">
                <a:latin typeface="Calibri" pitchFamily="34" charset="0"/>
              </a:rPr>
            </a:br>
            <a:r>
              <a:rPr lang="it-IT" sz="2800">
                <a:latin typeface="Calibri" pitchFamily="34" charset="0"/>
              </a:rPr>
              <a:t>Assicurative Territoriali (PAT) che hanno i codici di tariffa</a:t>
            </a:r>
            <a:br>
              <a:rPr lang="it-IT" sz="2800">
                <a:latin typeface="Calibri" pitchFamily="34" charset="0"/>
              </a:rPr>
            </a:br>
            <a:r>
              <a:rPr lang="it-IT" sz="2800">
                <a:latin typeface="Calibri" pitchFamily="34" charset="0"/>
              </a:rPr>
              <a:t>INAIL di interesse</a:t>
            </a:r>
            <a:br>
              <a:rPr lang="it-IT" sz="2800" b="1">
                <a:latin typeface="Calibri" pitchFamily="34" charset="0"/>
              </a:rPr>
            </a:br>
            <a:endParaRPr lang="it-IT" sz="2800">
              <a:latin typeface="Calibri" pitchFamily="34" charset="0"/>
            </a:endParaRPr>
          </a:p>
        </p:txBody>
      </p:sp>
      <p:sp>
        <p:nvSpPr>
          <p:cNvPr id="17414" name="Rettangolo 6"/>
          <p:cNvSpPr>
            <a:spLocks noChangeArrowheads="1"/>
          </p:cNvSpPr>
          <p:nvPr/>
        </p:nvSpPr>
        <p:spPr bwMode="auto">
          <a:xfrm>
            <a:off x="4802188" y="2314575"/>
            <a:ext cx="417671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1200"/>
              </a:spcBef>
            </a:pPr>
            <a:r>
              <a:rPr lang="it-IT" sz="2800">
                <a:latin typeface="Calibri" pitchFamily="34" charset="0"/>
              </a:rPr>
              <a:t>Dalla banca dati PARIX si esportano le aziende con Ateco di interesse e si incrociano i dati con quelli dell’ INAIL. </a:t>
            </a:r>
          </a:p>
          <a:p>
            <a:pPr>
              <a:spcBef>
                <a:spcPts val="1200"/>
              </a:spcBef>
            </a:pPr>
            <a:r>
              <a:rPr lang="it-IT" sz="2400" i="1">
                <a:latin typeface="Calibri" pitchFamily="34" charset="0"/>
              </a:rPr>
              <a:t>Ciò serve a confermare lo stato in vita dell’azienda selezionata</a:t>
            </a:r>
            <a:br>
              <a:rPr lang="it-IT" sz="2400" i="1">
                <a:latin typeface="Calibri" pitchFamily="34" charset="0"/>
              </a:rPr>
            </a:br>
            <a:endParaRPr lang="it-IT" sz="2400" i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ttangolo 1"/>
          <p:cNvSpPr>
            <a:spLocks noChangeArrowheads="1"/>
          </p:cNvSpPr>
          <p:nvPr/>
        </p:nvSpPr>
        <p:spPr bwMode="auto">
          <a:xfrm>
            <a:off x="827088" y="620713"/>
            <a:ext cx="7561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TRASPARENZA E MISURE ANTICORRUZIONE </a:t>
            </a:r>
          </a:p>
        </p:txBody>
      </p:sp>
      <p:sp>
        <p:nvSpPr>
          <p:cNvPr id="18435" name="Rettangolo 2"/>
          <p:cNvSpPr>
            <a:spLocks noChangeArrowheads="1"/>
          </p:cNvSpPr>
          <p:nvPr/>
        </p:nvSpPr>
        <p:spPr bwMode="auto">
          <a:xfrm>
            <a:off x="696913" y="1412875"/>
            <a:ext cx="7823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800">
                <a:latin typeface="Calibri" pitchFamily="34" charset="0"/>
              </a:rPr>
              <a:t>il punto di riferimento principale è rappresentato dal piano aziendale per l’anticorruzione </a:t>
            </a:r>
          </a:p>
        </p:txBody>
      </p:sp>
      <p:sp>
        <p:nvSpPr>
          <p:cNvPr id="18436" name="Rettangolo 3"/>
          <p:cNvSpPr>
            <a:spLocks noChangeArrowheads="1"/>
          </p:cNvSpPr>
          <p:nvPr/>
        </p:nvSpPr>
        <p:spPr bwMode="auto">
          <a:xfrm>
            <a:off x="1258888" y="2690813"/>
            <a:ext cx="7129462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800">
                <a:latin typeface="Calibri" pitchFamily="34" charset="0"/>
              </a:rPr>
              <a:t>assegnazione dei carichi di lavoro con criteri definiti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800">
                <a:latin typeface="Calibri" pitchFamily="34" charset="0"/>
              </a:rPr>
              <a:t>verifica periodica del rispetto della programmazione 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800">
                <a:latin typeface="Calibri" pitchFamily="34" charset="0"/>
              </a:rPr>
              <a:t>rotazione delle coppie di operatori impiegate</a:t>
            </a:r>
          </a:p>
          <a:p>
            <a:pPr marL="342900" indent="-342900">
              <a:spcBef>
                <a:spcPts val="1200"/>
              </a:spcBef>
              <a:buClr>
                <a:srgbClr val="FF0000"/>
              </a:buClr>
              <a:buFont typeface="Wingdings" pitchFamily="2" charset="2"/>
              <a:buChar char="ü"/>
            </a:pPr>
            <a:r>
              <a:rPr lang="it-IT" sz="2800">
                <a:latin typeface="Calibri" pitchFamily="34" charset="0"/>
              </a:rPr>
              <a:t>rotazione degli ambiti di intervento; </a:t>
            </a:r>
            <a:br>
              <a:rPr lang="it-IT">
                <a:latin typeface="Calibri" pitchFamily="34" charset="0"/>
              </a:rPr>
            </a:br>
            <a:br>
              <a:rPr lang="it-IT">
                <a:latin typeface="Calibri" pitchFamily="34" charset="0"/>
              </a:rPr>
            </a:br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sellaDiTesto 1"/>
          <p:cNvSpPr txBox="1">
            <a:spLocks noChangeArrowheads="1"/>
          </p:cNvSpPr>
          <p:nvPr/>
        </p:nvSpPr>
        <p:spPr bwMode="auto">
          <a:xfrm>
            <a:off x="2843213" y="692150"/>
            <a:ext cx="2695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4000" b="1">
                <a:solidFill>
                  <a:srgbClr val="FF0000"/>
                </a:solidFill>
              </a:rPr>
              <a:t>PERSONALE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8313" y="1700213"/>
            <a:ext cx="7775575" cy="30940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it-IT" altLang="it-IT" sz="2600" dirty="0">
                <a:solidFill>
                  <a:schemeClr val="tx1"/>
                </a:solidFill>
                <a:cs typeface="Times" charset="0"/>
              </a:rPr>
              <a:t>L’attività di vigilanza è svolta da  di personale ispettivo con qualifica di </a:t>
            </a:r>
            <a:r>
              <a:rPr lang="it-IT" altLang="it-IT" sz="2600" i="1" dirty="0">
                <a:solidFill>
                  <a:srgbClr val="440CE2"/>
                </a:solidFill>
                <a:cs typeface="Times" charset="0"/>
              </a:rPr>
              <a:t>ufficiali di polizia giudiziaria</a:t>
            </a:r>
            <a:r>
              <a:rPr lang="it-IT" altLang="it-IT" sz="2600" dirty="0">
                <a:solidFill>
                  <a:srgbClr val="440CE2"/>
                </a:solidFill>
                <a:cs typeface="Times" charset="0"/>
              </a:rPr>
              <a:t> </a:t>
            </a:r>
            <a:r>
              <a:rPr lang="it-IT" altLang="it-IT" sz="2600" dirty="0">
                <a:solidFill>
                  <a:schemeClr val="tx1"/>
                </a:solidFill>
                <a:cs typeface="Times" charset="0"/>
              </a:rPr>
              <a:t>ed è costituito da:</a:t>
            </a:r>
          </a:p>
          <a:p>
            <a:pPr marL="457200" indent="-457200" fontAlgn="auto"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it-IT" sz="2400" b="1" dirty="0"/>
              <a:t>MEDICI</a:t>
            </a:r>
          </a:p>
          <a:p>
            <a:pPr marL="457200" indent="-457200" fontAlgn="auto"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it-IT" sz="2400" b="1" dirty="0"/>
              <a:t>INGEGNERI</a:t>
            </a:r>
          </a:p>
          <a:p>
            <a:pPr marL="457200" indent="-457200" fontAlgn="auto"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it-IT" sz="2400" b="1" dirty="0"/>
              <a:t>TECNICI DELLA PREVENZIONE</a:t>
            </a:r>
          </a:p>
        </p:txBody>
      </p:sp>
      <p:sp>
        <p:nvSpPr>
          <p:cNvPr id="19460" name="Rettangolo 3"/>
          <p:cNvSpPr>
            <a:spLocks noChangeArrowheads="1"/>
          </p:cNvSpPr>
          <p:nvPr/>
        </p:nvSpPr>
        <p:spPr bwMode="auto">
          <a:xfrm>
            <a:off x="468313" y="5013325"/>
            <a:ext cx="8374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Gli operatori effettuano, di norma, l’attività di vigilanza in coppia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8B72532-CB62-4649-9984-FD6EEE1B3D92}" type="slidenum">
              <a:rPr lang="it-IT" altLang="it-IT" sz="1400">
                <a:latin typeface="Times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it-IT" altLang="it-IT" sz="1400">
              <a:latin typeface="Times" pitchFamily="18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260350"/>
            <a:ext cx="8424863" cy="1081088"/>
          </a:xfrm>
        </p:spPr>
        <p:txBody>
          <a:bodyPr/>
          <a:lstStyle/>
          <a:p>
            <a:pPr algn="l"/>
            <a:r>
              <a:rPr lang="it-IT" sz="3200" b="1">
                <a:solidFill>
                  <a:srgbClr val="FF0000"/>
                </a:solidFill>
              </a:rPr>
              <a:t>Accesso al luogo e ai documenti da ispezionare </a:t>
            </a:r>
            <a:br>
              <a:rPr lang="it-IT" sz="3200" b="1"/>
            </a:br>
            <a:endParaRPr lang="it-IT" altLang="it-IT" sz="3200" b="1">
              <a:cs typeface="Times" pitchFamily="18" charset="0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412875"/>
            <a:ext cx="8170862" cy="4968875"/>
          </a:xfrm>
        </p:spPr>
        <p:txBody>
          <a:bodyPr rtlCol="0">
            <a:normAutofit/>
          </a:bodyPr>
          <a:lstStyle/>
          <a:p>
            <a:pPr algn="just" defTabSz="3810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altLang="it-IT" sz="2400" b="1" dirty="0">
                <a:solidFill>
                  <a:srgbClr val="440CE2"/>
                </a:solidFill>
                <a:cs typeface="Times" charset="0"/>
              </a:rPr>
              <a:t>Il personale di vigilanza, in qualità di ufficiale di polizia giudiziaria ha la facoltà di:</a:t>
            </a:r>
          </a:p>
          <a:p>
            <a:pPr marL="342900" indent="-342900" algn="l" defTabSz="381000" fontAlgn="auto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it-IT" altLang="it-IT" sz="2400" dirty="0">
                <a:solidFill>
                  <a:schemeClr val="tx1"/>
                </a:solidFill>
                <a:cs typeface="Times" charset="0"/>
              </a:rPr>
              <a:t>visitare in qualsiasi momento ed in ogni parte i luoghi di lavoro e relative dipendenze</a:t>
            </a:r>
          </a:p>
          <a:p>
            <a:pPr marL="342900" indent="-342900" algn="l" defTabSz="381000" fontAlgn="auto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it-IT" altLang="it-IT" sz="2400" dirty="0">
                <a:solidFill>
                  <a:schemeClr val="tx1"/>
                </a:solidFill>
                <a:cs typeface="Times" charset="0"/>
              </a:rPr>
              <a:t>richiedere ed ottenere tutte le notizie e  informazioni ritenute necessarie per l’adempimento delle funzioni, comprese quelle sui processi di lavorazione</a:t>
            </a:r>
            <a:endParaRPr lang="it-IT" altLang="it-IT" sz="2000" dirty="0">
              <a:solidFill>
                <a:srgbClr val="003399"/>
              </a:solidFill>
              <a:cs typeface="Times" charset="0"/>
            </a:endParaRPr>
          </a:p>
          <a:p>
            <a:pPr marL="342900" indent="-342900" algn="l" defTabSz="381000" fontAlgn="auto"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it-IT" sz="2400" dirty="0">
                <a:solidFill>
                  <a:schemeClr val="tx1"/>
                </a:solidFill>
              </a:rPr>
              <a:t>verificare la presenza di procedure per la gestione di eventuali emergenze </a:t>
            </a:r>
            <a:br>
              <a:rPr lang="it-IT" sz="2400" dirty="0">
                <a:solidFill>
                  <a:schemeClr val="tx1"/>
                </a:solidFill>
              </a:rPr>
            </a:br>
            <a:endParaRPr lang="it-IT" altLang="it-IT" sz="2400" dirty="0">
              <a:solidFill>
                <a:schemeClr val="tx1"/>
              </a:solidFill>
              <a:cs typeface="Times" charset="0"/>
            </a:endParaRPr>
          </a:p>
          <a:p>
            <a:pPr algn="l" defTabSz="38100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it-IT" altLang="it-IT" sz="2000" dirty="0">
              <a:solidFill>
                <a:srgbClr val="003399"/>
              </a:solidFill>
              <a:cs typeface="Times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209800" y="185738"/>
            <a:ext cx="2362200" cy="1447800"/>
          </a:xfrm>
          <a:prstGeom prst="downArrowCallout">
            <a:avLst>
              <a:gd name="adj1" fmla="val 14358"/>
              <a:gd name="adj2" fmla="val 20274"/>
              <a:gd name="adj3" fmla="val 26968"/>
              <a:gd name="adj4" fmla="val 66667"/>
            </a:avLst>
          </a:prstGeom>
          <a:solidFill>
            <a:schemeClr val="bg2"/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800" b="1" dirty="0">
                <a:solidFill>
                  <a:schemeClr val="folHlink"/>
                </a:solidFill>
              </a:rPr>
              <a:t>UOC </a:t>
            </a:r>
            <a:r>
              <a:rPr lang="it-IT" altLang="it-IT" sz="1400" b="1" dirty="0">
                <a:solidFill>
                  <a:schemeClr val="folHlink"/>
                </a:solidFill>
              </a:rPr>
              <a:t> </a:t>
            </a:r>
            <a:r>
              <a:rPr lang="it-IT" altLang="it-IT" sz="1800" b="1" dirty="0">
                <a:solidFill>
                  <a:schemeClr val="folHlink"/>
                </a:solidFill>
              </a:rPr>
              <a:t>PRE</a:t>
            </a:r>
            <a:r>
              <a:rPr lang="it-IT" altLang="it-IT" sz="1400" b="1" dirty="0">
                <a:solidFill>
                  <a:schemeClr val="folHlink"/>
                </a:solidFill>
              </a:rPr>
              <a:t>VENZIONE E </a:t>
            </a:r>
            <a:r>
              <a:rPr lang="it-IT" altLang="it-IT" sz="1800" b="1" dirty="0">
                <a:solidFill>
                  <a:schemeClr val="folHlink"/>
                </a:solidFill>
              </a:rPr>
              <a:t>S</a:t>
            </a:r>
            <a:r>
              <a:rPr lang="it-IT" altLang="it-IT" sz="1400" b="1" dirty="0">
                <a:solidFill>
                  <a:schemeClr val="folHlink"/>
                </a:solidFill>
              </a:rPr>
              <a:t>ICUREZZA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800" b="1" dirty="0">
                <a:solidFill>
                  <a:schemeClr val="folHlink"/>
                </a:solidFill>
              </a:rPr>
              <a:t>A</a:t>
            </a:r>
            <a:r>
              <a:rPr lang="it-IT" altLang="it-IT" sz="1400" b="1" dirty="0">
                <a:solidFill>
                  <a:schemeClr val="folHlink"/>
                </a:solidFill>
              </a:rPr>
              <a:t>MBIENTI di </a:t>
            </a:r>
            <a:r>
              <a:rPr lang="it-IT" altLang="it-IT" sz="1800" b="1" dirty="0">
                <a:solidFill>
                  <a:schemeClr val="folHlink"/>
                </a:solidFill>
              </a:rPr>
              <a:t>L</a:t>
            </a:r>
            <a:r>
              <a:rPr lang="it-IT" altLang="it-IT" sz="1400" b="1" dirty="0">
                <a:solidFill>
                  <a:schemeClr val="folHlink"/>
                </a:solidFill>
              </a:rPr>
              <a:t>AVORO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2743200" y="1673225"/>
            <a:ext cx="3657600" cy="1524000"/>
          </a:xfrm>
          <a:prstGeom prst="octagon">
            <a:avLst>
              <a:gd name="adj" fmla="val 29287"/>
            </a:avLst>
          </a:prstGeom>
          <a:solidFill>
            <a:schemeClr val="accent4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b="1" dirty="0">
                <a:solidFill>
                  <a:schemeClr val="folHlink"/>
                </a:solidFill>
              </a:rPr>
              <a:t>DIPARTIMENTO DI PREVENZIONE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b="1" dirty="0">
                <a:solidFill>
                  <a:schemeClr val="folHlink"/>
                </a:solidFill>
              </a:rPr>
              <a:t>A.S.L.</a:t>
            </a:r>
            <a:endParaRPr lang="it-IT" altLang="it-IT" sz="1400" b="1" dirty="0">
              <a:solidFill>
                <a:schemeClr val="folHlink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28600" y="1598613"/>
            <a:ext cx="8763000" cy="5138738"/>
            <a:chOff x="144" y="987"/>
            <a:chExt cx="5520" cy="3237"/>
          </a:xfrm>
          <a:solidFill>
            <a:schemeClr val="bg1"/>
          </a:solidFill>
        </p:grpSpPr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 flipH="1">
              <a:off x="4071" y="987"/>
              <a:ext cx="1344" cy="432"/>
            </a:xfrm>
            <a:prstGeom prst="rightArrowCallout">
              <a:avLst>
                <a:gd name="adj1" fmla="val 48157"/>
                <a:gd name="adj2" fmla="val 39588"/>
                <a:gd name="adj3" fmla="val 43282"/>
                <a:gd name="adj4" fmla="val 75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2200" b="1" dirty="0">
                  <a:solidFill>
                    <a:schemeClr val="folHlink"/>
                  </a:solidFill>
                </a:rPr>
                <a:t>S.I.S.P.</a:t>
              </a:r>
            </a:p>
          </p:txBody>
        </p:sp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>
              <a:off x="240" y="1256"/>
              <a:ext cx="1392" cy="413"/>
            </a:xfrm>
            <a:prstGeom prst="rightArrowCallout">
              <a:avLst>
                <a:gd name="adj1" fmla="val 50000"/>
                <a:gd name="adj2" fmla="val 50000"/>
                <a:gd name="adj3" fmla="val 39228"/>
                <a:gd name="adj4" fmla="val 76435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altLang="it-IT" sz="2200" b="1" dirty="0">
                  <a:solidFill>
                    <a:schemeClr val="folHlink"/>
                  </a:solidFill>
                </a:rPr>
                <a:t>S.I.A.N.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44" y="2072"/>
              <a:ext cx="5520" cy="2152"/>
              <a:chOff x="144" y="2072"/>
              <a:chExt cx="5520" cy="2152"/>
            </a:xfrm>
            <a:grpFill/>
          </p:grpSpPr>
          <p:sp>
            <p:nvSpPr>
              <p:cNvPr id="16392" name="AutoShape 8"/>
              <p:cNvSpPr>
                <a:spLocks noChangeArrowheads="1"/>
              </p:cNvSpPr>
              <p:nvPr/>
            </p:nvSpPr>
            <p:spPr bwMode="auto">
              <a:xfrm>
                <a:off x="1680" y="2072"/>
                <a:ext cx="2352" cy="712"/>
              </a:xfrm>
              <a:prstGeom prst="upArrowCallout">
                <a:avLst>
                  <a:gd name="adj1" fmla="val 44106"/>
                  <a:gd name="adj2" fmla="val 46064"/>
                  <a:gd name="adj3" fmla="val 16713"/>
                  <a:gd name="adj4" fmla="val 66667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 sz="2200" b="1" dirty="0">
                    <a:solidFill>
                      <a:schemeClr val="folHlink"/>
                    </a:solidFill>
                  </a:rPr>
                  <a:t>VETERINARIA</a:t>
                </a:r>
              </a:p>
            </p:txBody>
          </p:sp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144" y="2784"/>
                <a:ext cx="5520" cy="1440"/>
                <a:chOff x="144" y="2784"/>
                <a:chExt cx="5520" cy="1440"/>
              </a:xfrm>
              <a:grpFill/>
            </p:grpSpPr>
            <p:sp>
              <p:nvSpPr>
                <p:cNvPr id="16394" name="Rectangle 10"/>
                <p:cNvSpPr>
                  <a:spLocks noChangeArrowheads="1"/>
                </p:cNvSpPr>
                <p:nvPr/>
              </p:nvSpPr>
              <p:spPr bwMode="auto">
                <a:xfrm>
                  <a:off x="144" y="3744"/>
                  <a:ext cx="1248" cy="480"/>
                </a:xfrm>
                <a:prstGeom prst="rect">
                  <a:avLst/>
                </a:prstGeom>
                <a:grp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10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SANITA’</a:t>
                  </a:r>
                </a:p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10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ANIMALE</a:t>
                  </a:r>
                </a:p>
              </p:txBody>
            </p:sp>
            <p:sp>
              <p:nvSpPr>
                <p:cNvPr id="16395" name="Rectangle 11"/>
                <p:cNvSpPr>
                  <a:spLocks noChangeArrowheads="1"/>
                </p:cNvSpPr>
                <p:nvPr/>
              </p:nvSpPr>
              <p:spPr bwMode="auto">
                <a:xfrm>
                  <a:off x="144" y="3456"/>
                  <a:ext cx="1248" cy="288"/>
                </a:xfrm>
                <a:prstGeom prst="rect">
                  <a:avLst/>
                </a:prstGeom>
                <a:grp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2200" b="1" dirty="0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AREA A</a:t>
                  </a:r>
                </a:p>
              </p:txBody>
            </p:sp>
            <p:sp>
              <p:nvSpPr>
                <p:cNvPr id="16396" name="Rectangle 12"/>
                <p:cNvSpPr>
                  <a:spLocks noChangeArrowheads="1"/>
                </p:cNvSpPr>
                <p:nvPr/>
              </p:nvSpPr>
              <p:spPr bwMode="auto">
                <a:xfrm>
                  <a:off x="1536" y="3744"/>
                  <a:ext cx="2160" cy="480"/>
                </a:xfrm>
                <a:prstGeom prst="rect">
                  <a:avLst/>
                </a:prstGeom>
                <a:grp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10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ALIMENTI DI</a:t>
                  </a:r>
                </a:p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10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 ORIGINE ANIMALE</a:t>
                  </a:r>
                </a:p>
              </p:txBody>
            </p:sp>
            <p:sp>
              <p:nvSpPr>
                <p:cNvPr id="16397" name="Rectangle 13"/>
                <p:cNvSpPr>
                  <a:spLocks noChangeArrowheads="1"/>
                </p:cNvSpPr>
                <p:nvPr/>
              </p:nvSpPr>
              <p:spPr bwMode="auto">
                <a:xfrm>
                  <a:off x="1536" y="3456"/>
                  <a:ext cx="2160" cy="288"/>
                </a:xfrm>
                <a:prstGeom prst="rect">
                  <a:avLst/>
                </a:prstGeom>
                <a:grp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2200" b="1" dirty="0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AREA B</a:t>
                  </a:r>
                </a:p>
              </p:txBody>
            </p:sp>
            <p:sp>
              <p:nvSpPr>
                <p:cNvPr id="16398" name="Rectangle 14"/>
                <p:cNvSpPr>
                  <a:spLocks noChangeArrowheads="1"/>
                </p:cNvSpPr>
                <p:nvPr/>
              </p:nvSpPr>
              <p:spPr bwMode="auto">
                <a:xfrm>
                  <a:off x="3792" y="3744"/>
                  <a:ext cx="1872" cy="480"/>
                </a:xfrm>
                <a:prstGeom prst="rect">
                  <a:avLst/>
                </a:prstGeom>
                <a:grp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10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IGIENE ALLEVAMENTI</a:t>
                  </a:r>
                </a:p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10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E PRODUZIONE</a:t>
                  </a:r>
                </a:p>
              </p:txBody>
            </p:sp>
            <p:sp>
              <p:nvSpPr>
                <p:cNvPr id="16399" name="Rectangle 15"/>
                <p:cNvSpPr>
                  <a:spLocks noChangeArrowheads="1"/>
                </p:cNvSpPr>
                <p:nvPr/>
              </p:nvSpPr>
              <p:spPr bwMode="auto">
                <a:xfrm>
                  <a:off x="3792" y="3456"/>
                  <a:ext cx="1872" cy="288"/>
                </a:xfrm>
                <a:prstGeom prst="rect">
                  <a:avLst/>
                </a:prstGeom>
                <a:grpFill/>
                <a:ln w="9525">
                  <a:solidFill>
                    <a:schemeClr val="folHlink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 eaLnBrk="0" fontAlgn="auto" hangingPunct="0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t-IT" sz="2200" b="1">
                      <a:solidFill>
                        <a:schemeClr val="folHlink"/>
                      </a:solidFill>
                      <a:latin typeface="+mn-lt"/>
                      <a:cs typeface="+mn-cs"/>
                    </a:rPr>
                    <a:t>AREA C</a:t>
                  </a:r>
                </a:p>
              </p:txBody>
            </p:sp>
            <p:cxnSp>
              <p:nvCxnSpPr>
                <p:cNvPr id="8208" name="AutoShape 16"/>
                <p:cNvCxnSpPr>
                  <a:cxnSpLocks noChangeShapeType="1"/>
                </p:cNvCxnSpPr>
                <p:nvPr/>
              </p:nvCxnSpPr>
              <p:spPr bwMode="auto">
                <a:xfrm flipH="1">
                  <a:off x="912" y="2832"/>
                  <a:ext cx="1008" cy="480"/>
                </a:xfrm>
                <a:prstGeom prst="straightConnector1">
                  <a:avLst/>
                </a:prstGeom>
                <a:grpFill/>
                <a:ln w="9525">
                  <a:solidFill>
                    <a:schemeClr val="folHlink"/>
                  </a:solidFill>
                  <a:round/>
                  <a:headEnd/>
                  <a:tailEnd type="triangle" w="lg" len="lg"/>
                </a:ln>
                <a:extLst/>
              </p:spPr>
            </p:cxnSp>
            <p:cxnSp>
              <p:nvCxnSpPr>
                <p:cNvPr id="8209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2736" y="2784"/>
                  <a:ext cx="0" cy="576"/>
                </a:xfrm>
                <a:prstGeom prst="straightConnector1">
                  <a:avLst/>
                </a:prstGeom>
                <a:grpFill/>
                <a:ln w="9525">
                  <a:solidFill>
                    <a:schemeClr val="folHlink"/>
                  </a:solidFill>
                  <a:round/>
                  <a:headEnd/>
                  <a:tailEnd type="triangle" w="lg" len="lg"/>
                </a:ln>
                <a:extLst/>
              </p:spPr>
            </p:cxnSp>
            <p:cxnSp>
              <p:nvCxnSpPr>
                <p:cNvPr id="8210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3840" y="2880"/>
                  <a:ext cx="816" cy="480"/>
                </a:xfrm>
                <a:prstGeom prst="straightConnector1">
                  <a:avLst/>
                </a:prstGeom>
                <a:grpFill/>
                <a:ln w="9525">
                  <a:solidFill>
                    <a:schemeClr val="folHlink"/>
                  </a:solidFill>
                  <a:round/>
                  <a:headEnd/>
                  <a:tailEnd type="triangle" w="lg" len="lg"/>
                </a:ln>
                <a:extLst/>
              </p:spPr>
            </p:cxnSp>
          </p:grpSp>
        </p:grpSp>
      </p:grp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4716463" y="185738"/>
            <a:ext cx="2303462" cy="1447800"/>
          </a:xfrm>
          <a:prstGeom prst="downArrowCallout">
            <a:avLst>
              <a:gd name="adj1" fmla="val 14358"/>
              <a:gd name="adj2" fmla="val 20274"/>
              <a:gd name="adj3" fmla="val 26968"/>
              <a:gd name="adj4" fmla="val 66667"/>
            </a:avLst>
          </a:prstGeom>
          <a:solidFill>
            <a:schemeClr val="accent3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800" b="1" dirty="0">
                <a:solidFill>
                  <a:schemeClr val="folHlink"/>
                </a:solidFill>
              </a:rPr>
              <a:t>UOC </a:t>
            </a:r>
            <a:r>
              <a:rPr lang="it-IT" altLang="it-IT" sz="1400" b="1" dirty="0">
                <a:solidFill>
                  <a:schemeClr val="folHlink"/>
                </a:solidFill>
              </a:rPr>
              <a:t> </a:t>
            </a:r>
            <a:r>
              <a:rPr lang="it-IT" altLang="it-IT" sz="1800" b="1" dirty="0">
                <a:solidFill>
                  <a:schemeClr val="folHlink"/>
                </a:solidFill>
              </a:rPr>
              <a:t>Igiene e Medicina </a:t>
            </a:r>
            <a:r>
              <a:rPr lang="it-IT" altLang="it-IT" sz="1400" b="1" dirty="0">
                <a:solidFill>
                  <a:schemeClr val="folHlink"/>
                </a:solidFill>
              </a:rPr>
              <a:t>del </a:t>
            </a:r>
            <a:r>
              <a:rPr lang="it-IT" altLang="it-IT" sz="1800" b="1" dirty="0">
                <a:solidFill>
                  <a:schemeClr val="folHlink"/>
                </a:solidFill>
              </a:rPr>
              <a:t>L</a:t>
            </a:r>
            <a:r>
              <a:rPr lang="it-IT" altLang="it-IT" sz="1400" b="1" dirty="0">
                <a:solidFill>
                  <a:schemeClr val="folHlink"/>
                </a:solidFill>
              </a:rPr>
              <a:t>AVORO</a:t>
            </a:r>
          </a:p>
        </p:txBody>
      </p:sp>
      <p:sp>
        <p:nvSpPr>
          <p:cNvPr id="35" name="AutoShape 5"/>
          <p:cNvSpPr>
            <a:spLocks noChangeArrowheads="1"/>
          </p:cNvSpPr>
          <p:nvPr/>
        </p:nvSpPr>
        <p:spPr bwMode="auto">
          <a:xfrm flipH="1">
            <a:off x="6488113" y="2435225"/>
            <a:ext cx="2133600" cy="657225"/>
          </a:xfrm>
          <a:prstGeom prst="rightArrowCallout">
            <a:avLst>
              <a:gd name="adj1" fmla="val 48157"/>
              <a:gd name="adj2" fmla="val 39588"/>
              <a:gd name="adj3" fmla="val 43282"/>
              <a:gd name="adj4" fmla="val 75000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200" b="1" dirty="0">
                <a:solidFill>
                  <a:schemeClr val="folHlink"/>
                </a:solidFill>
              </a:rPr>
              <a:t>S.E.P.</a:t>
            </a:r>
          </a:p>
        </p:txBody>
      </p:sp>
      <p:pic>
        <p:nvPicPr>
          <p:cNvPr id="3079" name="Immagin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4813"/>
            <a:ext cx="201612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8640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it-IT" altLang="it-IT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it-IT" alt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SOPRALLUOGO IN AZIENDA</a:t>
            </a:r>
            <a:r>
              <a:rPr lang="it-IT" altLang="it-IT" b="0" dirty="0">
                <a:solidFill>
                  <a:srgbClr val="FF0000"/>
                </a:solidFill>
                <a:cs typeface="+mn-cs"/>
              </a:rPr>
              <a:t> </a:t>
            </a:r>
            <a:endParaRPr lang="it-IT" altLang="it-IT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188422" name="Rectangle 6"/>
          <p:cNvSpPr>
            <a:spLocks noChangeArrowheads="1"/>
          </p:cNvSpPr>
          <p:nvPr/>
        </p:nvSpPr>
        <p:spPr bwMode="auto">
          <a:xfrm>
            <a:off x="468313" y="981075"/>
            <a:ext cx="8280400" cy="5232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400" dirty="0">
                <a:latin typeface="+mn-lt"/>
                <a:cs typeface="+mn-cs"/>
              </a:rPr>
              <a:t>Nell’ambito del sopralluogo si analizza il ciclo produttivo e ciascuna fase di lavoro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2400" b="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400" dirty="0">
                <a:latin typeface="+mn-lt"/>
                <a:cs typeface="+mn-cs"/>
              </a:rPr>
              <a:t>Di ogni ambiente vengono osservate 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le caratteristiche strutturali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Altezza, aerazione e illuminazione  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Posti di lavoro e di passaggio e luoghi di lavoro esterni 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Porte e portoni e vie e uscite di sicurezza 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Pavimenti, finestre, scale 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Viabilità, banchine e rampe di carico </a:t>
            </a:r>
          </a:p>
          <a:p>
            <a:pPr indent="20638" eaLnBrk="1" fontAlgn="auto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it-IT" altLang="it-IT" sz="2400" b="0" dirty="0">
                <a:latin typeface="+mn-lt"/>
                <a:cs typeface="+mn-cs"/>
              </a:rPr>
              <a:t>Spogliatoi, docce e gabinetti 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ttangolo 1"/>
          <p:cNvSpPr>
            <a:spLocks noChangeArrowheads="1"/>
          </p:cNvSpPr>
          <p:nvPr/>
        </p:nvSpPr>
        <p:spPr bwMode="auto">
          <a:xfrm>
            <a:off x="1908175" y="55563"/>
            <a:ext cx="5253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solidFill>
                  <a:srgbClr val="FF0000"/>
                </a:solidFill>
                <a:latin typeface="Calibri" pitchFamily="34" charset="0"/>
                <a:cs typeface="Times" pitchFamily="18" charset="0"/>
              </a:rPr>
              <a:t>Accesso ai documenti (1)</a:t>
            </a:r>
            <a:endParaRPr lang="it-IT" sz="3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2531" name="Rettangolo 2"/>
          <p:cNvSpPr>
            <a:spLocks noChangeArrowheads="1"/>
          </p:cNvSpPr>
          <p:nvPr/>
        </p:nvSpPr>
        <p:spPr bwMode="auto">
          <a:xfrm>
            <a:off x="900113" y="1052513"/>
            <a:ext cx="7704137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Documento di valutazione dei rischi </a:t>
            </a:r>
            <a:r>
              <a:rPr lang="it-IT" sz="2400">
                <a:latin typeface="Calibri" pitchFamily="34" charset="0"/>
              </a:rPr>
              <a:t>corredato di tutte le documentazioni tecniche relative a valutazione stress lavoro correlato, agenti fisici , misure del livello di esposizione al rumore, vibrazioni, agenti chimici, agenti biologici, movimentazione manuale dei carichi, ecc.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latin typeface="Calibri" pitchFamily="34" charset="0"/>
              </a:rPr>
              <a:t>Sistemi di gestione della sicurezza  </a:t>
            </a:r>
            <a:r>
              <a:rPr lang="it-IT" sz="2400">
                <a:latin typeface="Calibri" pitchFamily="34" charset="0"/>
              </a:rPr>
              <a:t>designazioni, nomine e deleghe delle figure aziendali della  sicurezza (RSPP, ASPP, RLS, addetti al primo soccorso, addetti squadra antincendio)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latin typeface="Calibri" pitchFamily="34" charset="0"/>
              </a:rPr>
              <a:t>Informazione, formazione, addestramento  </a:t>
            </a:r>
            <a:r>
              <a:rPr lang="it-IT" sz="2400">
                <a:latin typeface="Calibri" pitchFamily="34" charset="0"/>
              </a:rPr>
              <a:t>(</a:t>
            </a: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attestati di formazione RSPP</a:t>
            </a:r>
            <a:r>
              <a:rPr lang="it-IT" sz="2400">
                <a:latin typeface="Calibri" pitchFamily="34" charset="0"/>
              </a:rPr>
              <a:t> e </a:t>
            </a: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documentazione</a:t>
            </a:r>
            <a:r>
              <a:rPr lang="it-IT" sz="2400">
                <a:latin typeface="Calibri" pitchFamily="34" charset="0"/>
              </a:rPr>
              <a:t> di avvenuta formazione e informazione dei lavoratori sui rischi)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ttangolo 1"/>
          <p:cNvSpPr>
            <a:spLocks noChangeArrowheads="1"/>
          </p:cNvSpPr>
          <p:nvPr/>
        </p:nvSpPr>
        <p:spPr bwMode="auto">
          <a:xfrm>
            <a:off x="1908175" y="55563"/>
            <a:ext cx="52530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3600" b="1">
                <a:solidFill>
                  <a:srgbClr val="FF0000"/>
                </a:solidFill>
                <a:latin typeface="Calibri" pitchFamily="34" charset="0"/>
                <a:cs typeface="Times" pitchFamily="18" charset="0"/>
              </a:rPr>
              <a:t>Accesso ai documenti (2)</a:t>
            </a:r>
            <a:endParaRPr lang="it-IT" sz="36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3555" name="Rettangolo 2"/>
          <p:cNvSpPr>
            <a:spLocks noChangeArrowheads="1"/>
          </p:cNvSpPr>
          <p:nvPr/>
        </p:nvSpPr>
        <p:spPr bwMode="auto">
          <a:xfrm>
            <a:off x="900113" y="1052513"/>
            <a:ext cx="7993062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registro degli infortuni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sorveglianza sanitaria </a:t>
            </a:r>
            <a:r>
              <a:rPr lang="it-IT" sz="2400">
                <a:latin typeface="Calibri" pitchFamily="34" charset="0"/>
              </a:rPr>
              <a:t>(nomina medico competente, protocollo sorveglianza sanitaria, cartelle sanitarie e di rischio, Giudizio di idoneità dei lavoratori occupati in mansioni con obbligo di sorveglianza sanitaria 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latin typeface="Calibri" pitchFamily="34" charset="0"/>
              </a:rPr>
              <a:t>attrezzature macchine e impianti </a:t>
            </a:r>
            <a:r>
              <a:rPr lang="it-IT" sz="2400">
                <a:latin typeface="Calibri" pitchFamily="34" charset="0"/>
              </a:rPr>
              <a:t>(istruzioni d’uso, libretto di manutenzione, registro di controllo delle attrezzature, dichiarazione di conformità degli impianti)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latin typeface="Calibri" pitchFamily="34" charset="0"/>
              </a:rPr>
              <a:t>dispositivi individuali di protezione </a:t>
            </a:r>
            <a:r>
              <a:rPr lang="it-IT" sz="2000">
                <a:latin typeface="Calibri" pitchFamily="34" charset="0"/>
              </a:rPr>
              <a:t>(schede tecniche e verbale di consegna)</a:t>
            </a:r>
          </a:p>
          <a:p>
            <a:pPr marL="342900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it-IT" sz="2400" b="1">
                <a:latin typeface="Calibri" pitchFamily="34" charset="0"/>
              </a:rPr>
              <a:t>gestione delle emergenze </a:t>
            </a:r>
            <a:r>
              <a:rPr lang="it-IT" sz="2400">
                <a:latin typeface="Calibri" pitchFamily="34" charset="0"/>
              </a:rPr>
              <a:t>(</a:t>
            </a:r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Piano delle emergenze</a:t>
            </a:r>
            <a:r>
              <a:rPr lang="it-IT" sz="2400">
                <a:latin typeface="Calibri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Text Box 2"/>
          <p:cNvSpPr txBox="1">
            <a:spLocks noChangeArrowheads="1"/>
          </p:cNvSpPr>
          <p:nvPr/>
        </p:nvSpPr>
        <p:spPr bwMode="auto">
          <a:xfrm>
            <a:off x="414338" y="422275"/>
            <a:ext cx="83534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it-IT" altLang="it-IT" dirty="0">
                <a:solidFill>
                  <a:srgbClr val="FF0000"/>
                </a:solidFill>
                <a:latin typeface="+mn-lt"/>
                <a:cs typeface="+mn-cs"/>
              </a:rPr>
              <a:t>MACCHINE IMPIANTI ED ATTREZZATURE</a:t>
            </a:r>
          </a:p>
        </p:txBody>
      </p:sp>
      <p:sp>
        <p:nvSpPr>
          <p:cNvPr id="199685" name="Rectangle 5"/>
          <p:cNvSpPr>
            <a:spLocks noChangeArrowheads="1"/>
          </p:cNvSpPr>
          <p:nvPr/>
        </p:nvSpPr>
        <p:spPr bwMode="auto">
          <a:xfrm>
            <a:off x="557213" y="1233488"/>
            <a:ext cx="82804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20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99686" name="Rectangle 6"/>
          <p:cNvSpPr>
            <a:spLocks noChangeArrowheads="1"/>
          </p:cNvSpPr>
          <p:nvPr/>
        </p:nvSpPr>
        <p:spPr bwMode="auto">
          <a:xfrm>
            <a:off x="449263" y="1052513"/>
            <a:ext cx="8496300" cy="36750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400" b="0" dirty="0">
                <a:latin typeface="+mn-lt"/>
                <a:cs typeface="+mn-cs"/>
              </a:rPr>
              <a:t>Per ogni impianto, macchina, attrezzatura, nell’ambito dell’intervento si pone attenzione:</a:t>
            </a:r>
          </a:p>
          <a:p>
            <a:pPr marL="809625" indent="-266700" eaLnBrk="1" fontAlgn="auto" hangingPunct="1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altLang="it-IT" sz="2400" b="0" dirty="0">
                <a:latin typeface="+mn-lt"/>
                <a:cs typeface="+mn-cs"/>
              </a:rPr>
              <a:t>presenza di </a:t>
            </a:r>
            <a:r>
              <a:rPr lang="it-IT" altLang="it-IT" sz="2400" dirty="0">
                <a:latin typeface="+mn-lt"/>
                <a:cs typeface="+mn-cs"/>
              </a:rPr>
              <a:t>dispositivi di sicurezza e di marcatura CE</a:t>
            </a:r>
          </a:p>
          <a:p>
            <a:pPr marL="809625" indent="-266700" eaLnBrk="1" fontAlgn="auto" hangingPunct="1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altLang="it-IT" sz="2400" b="0" dirty="0">
                <a:latin typeface="+mn-lt"/>
                <a:cs typeface="+mn-cs"/>
              </a:rPr>
              <a:t>stato di </a:t>
            </a:r>
            <a:r>
              <a:rPr lang="it-IT" altLang="it-IT" sz="2400" dirty="0">
                <a:latin typeface="+mn-lt"/>
                <a:cs typeface="+mn-cs"/>
              </a:rPr>
              <a:t>manutenzione</a:t>
            </a:r>
          </a:p>
          <a:p>
            <a:pPr marL="809625" indent="-266700" eaLnBrk="1" fontAlgn="auto" hangingPunct="1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altLang="it-IT" sz="2400" dirty="0">
                <a:latin typeface="+mn-lt"/>
                <a:cs typeface="+mn-cs"/>
              </a:rPr>
              <a:t>collaud</a:t>
            </a:r>
            <a:r>
              <a:rPr lang="it-IT" altLang="it-IT" sz="2400" b="0" dirty="0">
                <a:latin typeface="+mn-lt"/>
                <a:cs typeface="+mn-cs"/>
              </a:rPr>
              <a:t>i e </a:t>
            </a:r>
            <a:r>
              <a:rPr lang="it-IT" altLang="it-IT" sz="2400" dirty="0">
                <a:latin typeface="+mn-lt"/>
                <a:cs typeface="+mn-cs"/>
              </a:rPr>
              <a:t>verifiche</a:t>
            </a:r>
            <a:r>
              <a:rPr lang="it-IT" altLang="it-IT" sz="2400" b="0" dirty="0">
                <a:latin typeface="+mn-lt"/>
                <a:cs typeface="+mn-cs"/>
              </a:rPr>
              <a:t> da parte degli enti preposti</a:t>
            </a:r>
          </a:p>
          <a:p>
            <a:pPr marL="809625" indent="-266700" eaLnBrk="1" fontAlgn="auto" hangingPunct="1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it-IT" altLang="it-IT" sz="2400" dirty="0">
                <a:latin typeface="+mn-lt"/>
                <a:cs typeface="+mn-cs"/>
              </a:rPr>
              <a:t>corretto utilizzo delle macchine</a:t>
            </a:r>
            <a:endParaRPr lang="it-IT" altLang="it-IT" sz="24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1219200" y="0"/>
            <a:ext cx="6985000" cy="2089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altLang="it-IT" sz="3200" b="1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it-IT" sz="3200" b="1" dirty="0">
                <a:solidFill>
                  <a:srgbClr val="FF0000"/>
                </a:solidFill>
                <a:latin typeface="Arial" charset="0"/>
                <a:cs typeface="+mn-cs"/>
              </a:rPr>
              <a:t>SOPRALLUOGO IN AZIENDA</a:t>
            </a:r>
            <a:endParaRPr lang="it-IT" altLang="it-IT" sz="3200" b="1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altLang="it-IT" sz="3600" dirty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234950" y="2014538"/>
            <a:ext cx="3200400" cy="1371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190500" indent="-1905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62000" indent="-285750" eaLnBrk="0" hangingPunct="0"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811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Verifica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dei luoghi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delle macchine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degli impianti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organizzazione lavoro</a:t>
            </a:r>
            <a:r>
              <a:rPr lang="it-IT" altLang="it-IT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+mn-cs"/>
              </a:rPr>
              <a:t> </a:t>
            </a:r>
          </a:p>
        </p:txBody>
      </p:sp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5651500" y="1981200"/>
            <a:ext cx="3314700" cy="1800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190500" indent="-1905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62000" indent="-285750" eaLnBrk="0" hangingPunct="0"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811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400" dirty="0">
                <a:solidFill>
                  <a:srgbClr val="F709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Raccolta informazioni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Datore di lavoro-dirigenti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Rappresentanti dei lavoratori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lavoratori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Medico competente</a:t>
            </a:r>
          </a:p>
        </p:txBody>
      </p:sp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1692275" y="3860800"/>
            <a:ext cx="5562600" cy="2016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1257300" indent="-2667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1900238" indent="-285750" eaLnBrk="0" hangingPunct="0"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2308225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2716213" indent="-228600" eaLnBrk="0" hangingPunct="0"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3124200" indent="-228600" eaLnBrk="0" hangingPunct="0"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35814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4038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4495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4953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400" dirty="0">
                <a:solidFill>
                  <a:srgbClr val="F709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Verifica documentazione</a:t>
            </a:r>
            <a:r>
              <a:rPr lang="it-IT" altLang="it-IT" sz="2400" dirty="0">
                <a:latin typeface="Arial" charset="0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Valutazione dei rischi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Registro infortuni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Accertamenti sanitari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Certificazione tecnica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 dirty="0">
                <a:latin typeface="Arial" charset="0"/>
                <a:cs typeface="+mn-cs"/>
              </a:rPr>
              <a:t>Formazione  </a:t>
            </a:r>
          </a:p>
        </p:txBody>
      </p:sp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2411413" y="5876925"/>
            <a:ext cx="4470400" cy="381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2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VERBALE DI ISPEZIONE</a:t>
            </a:r>
            <a:r>
              <a:rPr lang="it-IT" altLang="it-IT" sz="2000">
                <a:solidFill>
                  <a:srgbClr val="FFFF00"/>
                </a:solidFill>
                <a:latin typeface="Arial" charset="0"/>
                <a:cs typeface="+mn-cs"/>
              </a:rPr>
              <a:t> 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179388" y="6400800"/>
            <a:ext cx="4248150" cy="341313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/>
            <a:r>
              <a:rPr lang="it-IT" altLang="it-IT">
                <a:solidFill>
                  <a:srgbClr val="000066"/>
                </a:solidFill>
              </a:rPr>
              <a:t>PRESCRIZIONI - CONTRAVVENZIONI</a:t>
            </a:r>
          </a:p>
        </p:txBody>
      </p:sp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4787900" y="6381750"/>
            <a:ext cx="4321175" cy="381000"/>
          </a:xfrm>
          <a:prstGeom prst="rect">
            <a:avLst/>
          </a:prstGeom>
          <a:solidFill>
            <a:srgbClr val="808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altLang="it-IT" sz="1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RAPPORTO IN PROCURA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 flipV="1">
            <a:off x="7226300" y="1020763"/>
            <a:ext cx="1258888" cy="936625"/>
          </a:xfrm>
          <a:custGeom>
            <a:avLst/>
            <a:gdLst>
              <a:gd name="T0" fmla="*/ 52408844 w 21600"/>
              <a:gd name="T1" fmla="*/ 0 h 21600"/>
              <a:gd name="T2" fmla="*/ 31443936 w 21600"/>
              <a:gd name="T3" fmla="*/ 13538048 h 21600"/>
              <a:gd name="T4" fmla="*/ 0 w 21600"/>
              <a:gd name="T5" fmla="*/ 33847024 h 21600"/>
              <a:gd name="T6" fmla="*/ 31443936 w 21600"/>
              <a:gd name="T7" fmla="*/ 40614181 h 21600"/>
              <a:gd name="T8" fmla="*/ 62887873 w 21600"/>
              <a:gd name="T9" fmla="*/ 28204294 h 21600"/>
              <a:gd name="T10" fmla="*/ 73370327 w 21600"/>
              <a:gd name="T11" fmla="*/ 1353804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 flipH="1" flipV="1">
            <a:off x="1219200" y="1044575"/>
            <a:ext cx="1231900" cy="936625"/>
          </a:xfrm>
          <a:custGeom>
            <a:avLst/>
            <a:gdLst>
              <a:gd name="T0" fmla="*/ 50185834 w 21600"/>
              <a:gd name="T1" fmla="*/ 0 h 21600"/>
              <a:gd name="T2" fmla="*/ 30110206 w 21600"/>
              <a:gd name="T3" fmla="*/ 13538048 h 21600"/>
              <a:gd name="T4" fmla="*/ 0 w 21600"/>
              <a:gd name="T5" fmla="*/ 33847024 h 21600"/>
              <a:gd name="T6" fmla="*/ 30110206 w 21600"/>
              <a:gd name="T7" fmla="*/ 40614181 h 21600"/>
              <a:gd name="T8" fmla="*/ 60220412 w 21600"/>
              <a:gd name="T9" fmla="*/ 28204294 h 21600"/>
              <a:gd name="T10" fmla="*/ 70258226 w 21600"/>
              <a:gd name="T11" fmla="*/ 13538048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4173538" y="1295400"/>
            <a:ext cx="711200" cy="1371600"/>
          </a:xfrm>
          <a:prstGeom prst="downArrow">
            <a:avLst>
              <a:gd name="adj1" fmla="val 50000"/>
              <a:gd name="adj2" fmla="val 48214"/>
            </a:avLst>
          </a:prstGeom>
          <a:solidFill>
            <a:srgbClr val="99CC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altLang="it-IT" sz="2800" b="1"/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550988"/>
            <a:ext cx="8753475" cy="342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ttangolo 1"/>
          <p:cNvSpPr>
            <a:spLocks noChangeArrowheads="1"/>
          </p:cNvSpPr>
          <p:nvPr/>
        </p:nvSpPr>
        <p:spPr bwMode="auto">
          <a:xfrm>
            <a:off x="1258888" y="830263"/>
            <a:ext cx="7273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4000" b="1">
                <a:solidFill>
                  <a:srgbClr val="FF0000"/>
                </a:solidFill>
                <a:latin typeface="Calibri" pitchFamily="34" charset="0"/>
              </a:rPr>
              <a:t>Compiti dell’organo di vigilanza</a:t>
            </a:r>
          </a:p>
        </p:txBody>
      </p:sp>
      <p:sp>
        <p:nvSpPr>
          <p:cNvPr id="4100" name="Rettangolo 3"/>
          <p:cNvSpPr>
            <a:spLocks noChangeArrowheads="1"/>
          </p:cNvSpPr>
          <p:nvPr/>
        </p:nvSpPr>
        <p:spPr bwMode="auto">
          <a:xfrm>
            <a:off x="539750" y="5805488"/>
            <a:ext cx="8208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FF0000"/>
                </a:solidFill>
                <a:latin typeface="Calibri" pitchFamily="34" charset="0"/>
              </a:rPr>
              <a:t>L’obiettivo è la tutela della salute e della sicurezza negli ambienti di lavoro</a:t>
            </a:r>
          </a:p>
        </p:txBody>
      </p:sp>
      <p:sp>
        <p:nvSpPr>
          <p:cNvPr id="8" name="Freccia in giù 7"/>
          <p:cNvSpPr/>
          <p:nvPr/>
        </p:nvSpPr>
        <p:spPr>
          <a:xfrm>
            <a:off x="4859338" y="5084763"/>
            <a:ext cx="288925" cy="5762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288" y="476250"/>
            <a:ext cx="7993062" cy="1600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it-IT" sz="3200" b="1" dirty="0">
                <a:solidFill>
                  <a:srgbClr val="FF0000"/>
                </a:solidFill>
                <a:latin typeface="+mn-lt"/>
                <a:cs typeface="+mn-cs"/>
              </a:rPr>
              <a:t>Come opera l’organo di vigilanza della ASL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endParaRPr lang="it-IT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819150" indent="-282575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it-IT" sz="2400" b="1" dirty="0">
                <a:latin typeface="+mn-lt"/>
                <a:cs typeface="+mn-cs"/>
              </a:rPr>
              <a:t>Servizio Prevenzione e Sicurezza sui Luoghi di Lavoro</a:t>
            </a:r>
          </a:p>
          <a:p>
            <a:pPr marL="819150" indent="-282575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pitchFamily="2" charset="2"/>
              <a:buChar char="v"/>
              <a:defRPr/>
            </a:pPr>
            <a:r>
              <a:rPr lang="it-IT" sz="2400" b="1" dirty="0">
                <a:latin typeface="+mn-lt"/>
                <a:cs typeface="+mn-cs"/>
              </a:rPr>
              <a:t>Servizio Igiene e Medicina del Lavoro</a:t>
            </a:r>
            <a:endParaRPr lang="it-IT" sz="2400" dirty="0">
              <a:latin typeface="+mn-lt"/>
              <a:cs typeface="+mn-cs"/>
            </a:endParaRP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36838"/>
            <a:ext cx="8045450" cy="306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ttangolo 2"/>
          <p:cNvSpPr>
            <a:spLocks noChangeArrowheads="1"/>
          </p:cNvSpPr>
          <p:nvPr/>
        </p:nvSpPr>
        <p:spPr bwMode="auto">
          <a:xfrm>
            <a:off x="615950" y="5967413"/>
            <a:ext cx="81724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b="1" i="1">
                <a:solidFill>
                  <a:srgbClr val="440CE2"/>
                </a:solidFill>
                <a:latin typeface="Calibri" pitchFamily="34" charset="0"/>
              </a:rPr>
              <a:t>La vigilanza nei luoghi di lavoro è finalizzata a verificare il rispetto della normativa relativa all’igiene e sicurezza del lavoro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sellaDiTesto 3"/>
          <p:cNvSpPr txBox="1">
            <a:spLocks noChangeArrowheads="1"/>
          </p:cNvSpPr>
          <p:nvPr/>
        </p:nvSpPr>
        <p:spPr bwMode="auto">
          <a:xfrm>
            <a:off x="1911350" y="333375"/>
            <a:ext cx="5060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3600" b="1">
                <a:solidFill>
                  <a:srgbClr val="440CE2"/>
                </a:solidFill>
              </a:rPr>
              <a:t>VIGILANZA E CONTROLLO</a:t>
            </a:r>
          </a:p>
        </p:txBody>
      </p:sp>
      <p:sp>
        <p:nvSpPr>
          <p:cNvPr id="6147" name="Rettangolo 4"/>
          <p:cNvSpPr>
            <a:spLocks noChangeArrowheads="1"/>
          </p:cNvSpPr>
          <p:nvPr/>
        </p:nvSpPr>
        <p:spPr bwMode="auto">
          <a:xfrm>
            <a:off x="492125" y="1268413"/>
            <a:ext cx="8351838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b="1">
                <a:solidFill>
                  <a:srgbClr val="FF0000"/>
                </a:solidFill>
                <a:latin typeface="Calibri" pitchFamily="34" charset="0"/>
              </a:rPr>
              <a:t>Il volume di attività di controllo </a:t>
            </a:r>
            <a:r>
              <a:rPr lang="it-IT" sz="2800">
                <a:latin typeface="Calibri" pitchFamily="34" charset="0"/>
              </a:rPr>
              <a:t>è stabilito a livello nazionale (</a:t>
            </a:r>
            <a:r>
              <a:rPr lang="it-IT" sz="2800" b="1">
                <a:latin typeface="Calibri" pitchFamily="34" charset="0"/>
              </a:rPr>
              <a:t>DPCM 17/12/2007 </a:t>
            </a:r>
            <a:r>
              <a:rPr lang="it-IT" sz="2800">
                <a:latin typeface="Calibri" pitchFamily="34" charset="0"/>
              </a:rPr>
              <a:t>Patto per la Salute) e </a:t>
            </a:r>
            <a:r>
              <a:rPr lang="it-IT" sz="2800" b="1">
                <a:solidFill>
                  <a:srgbClr val="FF0000"/>
                </a:solidFill>
                <a:latin typeface="Calibri" pitchFamily="34" charset="0"/>
              </a:rPr>
              <a:t>modulato a livello regionale </a:t>
            </a:r>
            <a:r>
              <a:rPr lang="it-IT" sz="2800">
                <a:latin typeface="Calibri" pitchFamily="34" charset="0"/>
              </a:rPr>
              <a:t>dalla Direzione Regionale Tutela salute e coor.to del Sistema Sanitario Regionale </a:t>
            </a:r>
            <a:br>
              <a:rPr lang="it-IT" sz="2800">
                <a:latin typeface="Calibri" pitchFamily="34" charset="0"/>
              </a:rPr>
            </a:br>
            <a:r>
              <a:rPr lang="it-IT" sz="2800">
                <a:latin typeface="Calibri" pitchFamily="34" charset="0"/>
              </a:rPr>
              <a:t> e dal Comitato Regionale di Coordinamento di cui all’art. 7 del DLgs 81/08. </a:t>
            </a:r>
            <a:br>
              <a:rPr lang="it-IT" sz="2800">
                <a:latin typeface="Calibri" pitchFamily="34" charset="0"/>
              </a:rPr>
            </a:br>
            <a:br>
              <a:rPr lang="it-IT" sz="2800">
                <a:latin typeface="Calibri" pitchFamily="34" charset="0"/>
              </a:rPr>
            </a:br>
            <a:endParaRPr lang="it-IT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ttangolo 1"/>
          <p:cNvSpPr>
            <a:spLocks noChangeArrowheads="1"/>
          </p:cNvSpPr>
          <p:nvPr/>
        </p:nvSpPr>
        <p:spPr bwMode="auto">
          <a:xfrm>
            <a:off x="560388" y="220663"/>
            <a:ext cx="78994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3600" b="1">
                <a:solidFill>
                  <a:srgbClr val="FF0000"/>
                </a:solidFill>
                <a:latin typeface="Calibri" pitchFamily="34" charset="0"/>
              </a:rPr>
              <a:t>DPCM del 17 dicembre 2007</a:t>
            </a:r>
          </a:p>
          <a:p>
            <a:r>
              <a:rPr lang="it-IT" sz="2400">
                <a:latin typeface="Calibri" pitchFamily="34" charset="0"/>
              </a:rPr>
              <a:t>“</a:t>
            </a:r>
            <a:r>
              <a:rPr lang="it-IT" sz="2800" i="1">
                <a:latin typeface="Calibri" pitchFamily="34" charset="0"/>
              </a:rPr>
              <a:t>Patto per la tutela della salute e la prevenzione nei luoghi di lavoro</a:t>
            </a:r>
            <a:r>
              <a:rPr lang="it-IT" sz="2800">
                <a:latin typeface="Calibri" pitchFamily="34" charset="0"/>
              </a:rPr>
              <a:t>”</a:t>
            </a:r>
            <a:endParaRPr lang="it-IT" sz="28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508625" y="1849438"/>
            <a:ext cx="3240088" cy="20621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cs typeface="+mn-cs"/>
              </a:rPr>
              <a:t>Razionalizzazione degli interventi di prevenzione nei luoghi di lavoro</a:t>
            </a:r>
          </a:p>
        </p:txBody>
      </p:sp>
      <p:sp>
        <p:nvSpPr>
          <p:cNvPr id="4" name="Rettangolo 3"/>
          <p:cNvSpPr/>
          <p:nvPr/>
        </p:nvSpPr>
        <p:spPr>
          <a:xfrm>
            <a:off x="971550" y="2587625"/>
            <a:ext cx="3403600" cy="584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n-lt"/>
                <a:cs typeface="+mn-cs"/>
              </a:rPr>
              <a:t> </a:t>
            </a:r>
            <a:r>
              <a:rPr lang="it-IT" sz="3200" dirty="0">
                <a:latin typeface="+mn-lt"/>
                <a:cs typeface="+mn-cs"/>
              </a:rPr>
              <a:t>obiettivi strategici </a:t>
            </a:r>
            <a:r>
              <a:rPr lang="it-IT" sz="3200" b="1" dirty="0">
                <a:latin typeface="+mn-lt"/>
                <a:cs typeface="+mn-cs"/>
              </a:rPr>
              <a:t> </a:t>
            </a:r>
            <a:endParaRPr lang="it-IT" sz="3200" dirty="0">
              <a:latin typeface="+mn-lt"/>
              <a:cs typeface="+mn-cs"/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4565650" y="2879725"/>
            <a:ext cx="71913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2673350" y="1728788"/>
            <a:ext cx="0" cy="698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75" name="Rettangolo 8"/>
          <p:cNvSpPr>
            <a:spLocks noChangeArrowheads="1"/>
          </p:cNvSpPr>
          <p:nvPr/>
        </p:nvSpPr>
        <p:spPr bwMode="auto">
          <a:xfrm>
            <a:off x="560388" y="4129088"/>
            <a:ext cx="4724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it-IT" sz="3600" b="1">
                <a:solidFill>
                  <a:srgbClr val="FF0000"/>
                </a:solidFill>
                <a:latin typeface="Calibri" pitchFamily="34" charset="0"/>
              </a:rPr>
              <a:t>DPCM 12 gennaio 2017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647700" y="5084763"/>
            <a:ext cx="6156325" cy="10779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200" dirty="0">
                <a:latin typeface="+mn-lt"/>
                <a:cs typeface="+mn-cs"/>
              </a:rPr>
              <a:t>“</a:t>
            </a:r>
            <a:r>
              <a:rPr lang="it-IT" sz="3200" i="1" dirty="0">
                <a:latin typeface="+mn-lt"/>
                <a:cs typeface="+mn-cs"/>
              </a:rPr>
              <a:t>Definizione e aggiornamento dei </a:t>
            </a:r>
            <a:r>
              <a:rPr lang="it-IT" sz="3200" b="1" i="1" dirty="0">
                <a:latin typeface="+mn-lt"/>
                <a:cs typeface="+mn-cs"/>
              </a:rPr>
              <a:t>livelli essenziali di assistenza </a:t>
            </a:r>
            <a:r>
              <a:rPr lang="it-IT" sz="3200" b="1" i="1" dirty="0">
                <a:solidFill>
                  <a:srgbClr val="FF0000"/>
                </a:solidFill>
                <a:latin typeface="+mn-lt"/>
                <a:cs typeface="+mn-cs"/>
              </a:rPr>
              <a:t>(LEA)</a:t>
            </a:r>
            <a:r>
              <a:rPr lang="it-IT" sz="3200" i="1" dirty="0">
                <a:latin typeface="+mn-lt"/>
                <a:cs typeface="+mn-cs"/>
              </a:rPr>
              <a:t>”</a:t>
            </a:r>
            <a:endParaRPr lang="it-IT" sz="32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1"/>
          <p:cNvSpPr txBox="1">
            <a:spLocks noChangeArrowheads="1"/>
          </p:cNvSpPr>
          <p:nvPr/>
        </p:nvSpPr>
        <p:spPr bwMode="auto">
          <a:xfrm>
            <a:off x="2725738" y="260350"/>
            <a:ext cx="3467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it-IT" sz="4000" b="1">
                <a:solidFill>
                  <a:srgbClr val="FF0000"/>
                </a:solidFill>
              </a:rPr>
              <a:t>Cosa sono i LEA</a:t>
            </a:r>
          </a:p>
        </p:txBody>
      </p:sp>
      <p:sp>
        <p:nvSpPr>
          <p:cNvPr id="8195" name="Rettangolo 2"/>
          <p:cNvSpPr>
            <a:spLocks noChangeArrowheads="1"/>
          </p:cNvSpPr>
          <p:nvPr/>
        </p:nvSpPr>
        <p:spPr bwMode="auto">
          <a:xfrm>
            <a:off x="1042988" y="1217613"/>
            <a:ext cx="74898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t-IT" sz="3200">
                <a:latin typeface="Calibri" pitchFamily="34" charset="0"/>
              </a:rPr>
              <a:t>I Livelli essenziali di assistenza (LEA) sono le </a:t>
            </a:r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attività,</a:t>
            </a:r>
            <a:r>
              <a:rPr lang="it-IT" sz="3200">
                <a:latin typeface="Calibri" pitchFamily="34" charset="0"/>
              </a:rPr>
              <a:t> </a:t>
            </a:r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servizi e prestazioni </a:t>
            </a:r>
            <a:r>
              <a:rPr lang="it-IT" sz="3200">
                <a:latin typeface="Calibri" pitchFamily="34" charset="0"/>
              </a:rPr>
              <a:t>che il </a:t>
            </a:r>
            <a:r>
              <a:rPr lang="it-IT" sz="3200" b="1">
                <a:latin typeface="Calibri" pitchFamily="34" charset="0"/>
              </a:rPr>
              <a:t>Servizio sanitario nazionale</a:t>
            </a:r>
            <a:r>
              <a:rPr lang="it-IT" sz="3200">
                <a:latin typeface="Calibri" pitchFamily="34" charset="0"/>
              </a:rPr>
              <a:t> è tenuto </a:t>
            </a:r>
            <a:r>
              <a:rPr lang="it-IT" sz="3200" b="1">
                <a:solidFill>
                  <a:srgbClr val="FF0000"/>
                </a:solidFill>
                <a:latin typeface="Calibri" pitchFamily="34" charset="0"/>
              </a:rPr>
              <a:t>a fornire a tutti i cittadini</a:t>
            </a:r>
            <a:r>
              <a:rPr lang="it-IT" sz="3200">
                <a:latin typeface="Calibri" pitchFamily="34" charset="0"/>
              </a:rPr>
              <a:t>, gratuitamente o dietro pagamento di una quota di partecipazione (ticket)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ttangolo 1"/>
          <p:cNvSpPr>
            <a:spLocks noChangeArrowheads="1"/>
          </p:cNvSpPr>
          <p:nvPr/>
        </p:nvSpPr>
        <p:spPr bwMode="auto">
          <a:xfrm>
            <a:off x="323850" y="404813"/>
            <a:ext cx="84248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400" b="1">
                <a:solidFill>
                  <a:srgbClr val="FF0000"/>
                </a:solidFill>
                <a:latin typeface="Calibri" pitchFamily="34" charset="0"/>
              </a:rPr>
              <a:t>Decreto del presidente del consiglio dei ministri 12 gennaio 2017 </a:t>
            </a:r>
          </a:p>
          <a:p>
            <a:r>
              <a:rPr lang="it-IT" i="1">
                <a:latin typeface="Calibri" pitchFamily="34" charset="0"/>
              </a:rPr>
              <a:t>Definizione e aggiornamento dei livelli essenziali di assistenza, di cui all'articolo 1, comma 7, del decreto legislativo 30 dicembre 1992, n. 502.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55650" y="1665288"/>
            <a:ext cx="7993063" cy="3756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it-IT" altLang="it-IT" sz="2800" dirty="0">
                <a:latin typeface="Arial Unicode MS" pitchFamily="34" charset="-128"/>
                <a:cs typeface="Arial" pitchFamily="34" charset="0"/>
              </a:rPr>
              <a:t>Art. 1</a:t>
            </a:r>
          </a:p>
          <a:p>
            <a:pPr marL="514350" indent="-514350">
              <a:buFontTx/>
              <a:buAutoNum type="arabicPeriod"/>
              <a:defRPr/>
            </a:pPr>
            <a:r>
              <a:rPr lang="it-IT" sz="2800" dirty="0">
                <a:latin typeface="+mn-lt"/>
                <a:cs typeface="+mn-cs"/>
              </a:rPr>
              <a:t>Il Servizio sanitario nazionale </a:t>
            </a:r>
            <a:r>
              <a:rPr lang="it-IT" sz="2800" b="1" dirty="0">
                <a:solidFill>
                  <a:srgbClr val="FF0000"/>
                </a:solidFill>
                <a:latin typeface="+mn-lt"/>
                <a:cs typeface="+mn-cs"/>
              </a:rPr>
              <a:t>assicura, </a:t>
            </a:r>
            <a:r>
              <a:rPr lang="it-IT" sz="2800" dirty="0">
                <a:latin typeface="+mn-lt"/>
                <a:cs typeface="+mn-cs"/>
              </a:rPr>
              <a:t>……….., </a:t>
            </a:r>
          </a:p>
          <a:p>
            <a:pPr>
              <a:defRPr/>
            </a:pPr>
            <a:r>
              <a:rPr lang="it-IT" sz="2800" dirty="0">
                <a:latin typeface="+mn-lt"/>
                <a:cs typeface="+mn-cs"/>
              </a:rPr>
              <a:t>      i seguenti livelli essenziali di assistenza: </a:t>
            </a:r>
          </a:p>
          <a:p>
            <a:pPr>
              <a:defRPr/>
            </a:pPr>
            <a:endParaRPr lang="it-IT" sz="2800" dirty="0">
              <a:latin typeface="+mn-lt"/>
              <a:cs typeface="+mn-cs"/>
            </a:endParaRPr>
          </a:p>
          <a:p>
            <a:pPr marL="987425" indent="-450850">
              <a:lnSpc>
                <a:spcPct val="150000"/>
              </a:lnSpc>
              <a:buFontTx/>
              <a:buAutoNum type="alphaLcParenR"/>
              <a:defRPr/>
            </a:pPr>
            <a:r>
              <a:rPr lang="it-IT" sz="2800" b="1" dirty="0">
                <a:solidFill>
                  <a:srgbClr val="FF0000"/>
                </a:solidFill>
                <a:latin typeface="+mn-lt"/>
                <a:cs typeface="+mn-cs"/>
              </a:rPr>
              <a:t>Prevenzione collettiva e sanità pubblica;</a:t>
            </a:r>
          </a:p>
          <a:p>
            <a:pPr marL="987425" indent="-450850">
              <a:lnSpc>
                <a:spcPct val="150000"/>
              </a:lnSpc>
              <a:buFontTx/>
              <a:buAutoNum type="alphaLcParenR"/>
              <a:defRPr/>
            </a:pPr>
            <a:r>
              <a:rPr lang="it-IT" sz="2800" dirty="0">
                <a:latin typeface="+mn-lt"/>
                <a:cs typeface="+mn-cs"/>
              </a:rPr>
              <a:t>Assistenza distrettuale; </a:t>
            </a:r>
          </a:p>
          <a:p>
            <a:pPr marL="987425" indent="-450850">
              <a:lnSpc>
                <a:spcPct val="150000"/>
              </a:lnSpc>
              <a:buFontTx/>
              <a:buAutoNum type="alphaLcParenR"/>
              <a:defRPr/>
            </a:pPr>
            <a:r>
              <a:rPr lang="it-IT" sz="2800" dirty="0">
                <a:latin typeface="+mn-lt"/>
                <a:cs typeface="+mn-cs"/>
              </a:rPr>
              <a:t>Assistenza ospedaliera.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2"/>
          <p:cNvSpPr>
            <a:spLocks noChangeArrowheads="1"/>
          </p:cNvSpPr>
          <p:nvPr/>
        </p:nvSpPr>
        <p:spPr bwMode="auto">
          <a:xfrm>
            <a:off x="468313" y="765175"/>
            <a:ext cx="8355012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>
                <a:latin typeface="Calibri" pitchFamily="34" charset="0"/>
              </a:rPr>
              <a:t>Il livello della “</a:t>
            </a:r>
            <a:r>
              <a:rPr lang="it-IT" sz="2800" b="1">
                <a:latin typeface="Calibri" pitchFamily="34" charset="0"/>
              </a:rPr>
              <a:t>Prevenzione collettiva e sanità pubblica</a:t>
            </a:r>
            <a:r>
              <a:rPr lang="it-IT" sz="2800">
                <a:latin typeface="Calibri" pitchFamily="34" charset="0"/>
              </a:rPr>
              <a:t>” include le </a:t>
            </a:r>
            <a:r>
              <a:rPr lang="it-IT" sz="2800" b="1">
                <a:solidFill>
                  <a:srgbClr val="FF0000"/>
                </a:solidFill>
                <a:latin typeface="Calibri" pitchFamily="34" charset="0"/>
              </a:rPr>
              <a:t>attività e le prestazioni volte a tutelare la salute e la sicurezza della comunità da rischi </a:t>
            </a:r>
            <a:r>
              <a:rPr lang="it-IT" sz="2800">
                <a:latin typeface="Calibri" pitchFamily="34" charset="0"/>
              </a:rPr>
              <a:t>infettivi, ambientali, </a:t>
            </a:r>
            <a:r>
              <a:rPr lang="it-IT" sz="2800" b="1">
                <a:solidFill>
                  <a:srgbClr val="FF0000"/>
                </a:solidFill>
                <a:latin typeface="Calibri" pitchFamily="34" charset="0"/>
              </a:rPr>
              <a:t>legati alle condizioni di lavoro</a:t>
            </a:r>
            <a:r>
              <a:rPr lang="it-IT" sz="2800">
                <a:latin typeface="Calibri" pitchFamily="34" charset="0"/>
              </a:rPr>
              <a:t>, correlati agli stili di vita.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733675" y="5084763"/>
            <a:ext cx="3214688" cy="12001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dirty="0">
                <a:latin typeface="+mn-lt"/>
                <a:cs typeface="+mn-cs"/>
              </a:rPr>
              <a:t>controllare il </a:t>
            </a:r>
            <a:r>
              <a:rPr lang="it-IT" sz="3600" b="1" dirty="0">
                <a:solidFill>
                  <a:srgbClr val="FF0000"/>
                </a:solidFill>
                <a:latin typeface="+mn-lt"/>
                <a:cs typeface="+mn-cs"/>
              </a:rPr>
              <a:t>5%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>
                <a:solidFill>
                  <a:srgbClr val="FF0000"/>
                </a:solidFill>
                <a:latin typeface="+mn-lt"/>
                <a:cs typeface="+mn-cs"/>
              </a:rPr>
              <a:t>delle aziende </a:t>
            </a:r>
            <a:endParaRPr lang="it-IT" sz="3600" dirty="0">
              <a:latin typeface="+mn-lt"/>
              <a:cs typeface="+mn-cs"/>
            </a:endParaRPr>
          </a:p>
        </p:txBody>
      </p:sp>
      <p:sp>
        <p:nvSpPr>
          <p:cNvPr id="4" name="Freccia in giù 3"/>
          <p:cNvSpPr/>
          <p:nvPr/>
        </p:nvSpPr>
        <p:spPr>
          <a:xfrm>
            <a:off x="4141788" y="3860800"/>
            <a:ext cx="401637" cy="9699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zione vigilanzaConfindustr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Presentazione vigilanzaConfindustria</Template>
  <TotalTime>0</TotalTime>
  <Words>1223</Words>
  <Application>Microsoft Office PowerPoint</Application>
  <PresentationFormat>Presentazione su schermo (4:3)</PresentationFormat>
  <Paragraphs>201</Paragraphs>
  <Slides>24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4" baseType="lpstr">
      <vt:lpstr>Arial</vt:lpstr>
      <vt:lpstr>Arial Black</vt:lpstr>
      <vt:lpstr>Arial Unicode MS</vt:lpstr>
      <vt:lpstr>Calibri</vt:lpstr>
      <vt:lpstr>Comic Sans MS</vt:lpstr>
      <vt:lpstr>Tahoma</vt:lpstr>
      <vt:lpstr>Times</vt:lpstr>
      <vt:lpstr>Times New Roman</vt:lpstr>
      <vt:lpstr>Wingdings</vt:lpstr>
      <vt:lpstr>Presentazione vigilanzaConfindustria</vt:lpstr>
      <vt:lpstr>Convegno  “Sicurezza sul lavoro: valore imprescindibile”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Accesso al luogo e ai documenti da ispezionare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Convegno  “Sicurezza sul lavoro: valore imprescindibile”</dc:title>
  <dc:creator>Francesco Cotini</dc:creator>
  <cp:lastModifiedBy>Angelica Agresta</cp:lastModifiedBy>
  <cp:revision>1</cp:revision>
  <dcterms:created xsi:type="dcterms:W3CDTF">2018-05-02T13:16:41Z</dcterms:created>
  <dcterms:modified xsi:type="dcterms:W3CDTF">2018-05-02T13:21:31Z</dcterms:modified>
</cp:coreProperties>
</file>