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61" r:id="rId2"/>
    <p:sldId id="456" r:id="rId3"/>
    <p:sldId id="457" r:id="rId4"/>
    <p:sldId id="458" r:id="rId5"/>
    <p:sldId id="270" r:id="rId6"/>
    <p:sldId id="374" r:id="rId7"/>
    <p:sldId id="375" r:id="rId8"/>
    <p:sldId id="399" r:id="rId9"/>
    <p:sldId id="454" r:id="rId10"/>
    <p:sldId id="376" r:id="rId11"/>
    <p:sldId id="462" r:id="rId12"/>
    <p:sldId id="452" r:id="rId13"/>
    <p:sldId id="379" r:id="rId14"/>
    <p:sldId id="397" r:id="rId15"/>
    <p:sldId id="385" r:id="rId16"/>
    <p:sldId id="380" r:id="rId17"/>
    <p:sldId id="326" r:id="rId18"/>
    <p:sldId id="393" r:id="rId19"/>
    <p:sldId id="381" r:id="rId20"/>
    <p:sldId id="386" r:id="rId21"/>
    <p:sldId id="453" r:id="rId22"/>
    <p:sldId id="387" r:id="rId23"/>
    <p:sldId id="427" r:id="rId24"/>
    <p:sldId id="388" r:id="rId25"/>
    <p:sldId id="389" r:id="rId26"/>
    <p:sldId id="390" r:id="rId27"/>
    <p:sldId id="394" r:id="rId28"/>
    <p:sldId id="334" r:id="rId29"/>
    <p:sldId id="395" r:id="rId30"/>
    <p:sldId id="426" r:id="rId31"/>
    <p:sldId id="396" r:id="rId32"/>
    <p:sldId id="459" r:id="rId33"/>
    <p:sldId id="429" r:id="rId34"/>
    <p:sldId id="400" r:id="rId35"/>
    <p:sldId id="401" r:id="rId36"/>
    <p:sldId id="402" r:id="rId37"/>
    <p:sldId id="404" r:id="rId38"/>
    <p:sldId id="463" r:id="rId39"/>
    <p:sldId id="430" r:id="rId40"/>
    <p:sldId id="439" r:id="rId41"/>
    <p:sldId id="460" r:id="rId42"/>
    <p:sldId id="407" r:id="rId43"/>
    <p:sldId id="408" r:id="rId44"/>
    <p:sldId id="409" r:id="rId45"/>
    <p:sldId id="415" r:id="rId46"/>
    <p:sldId id="416" r:id="rId47"/>
    <p:sldId id="417" r:id="rId48"/>
    <p:sldId id="431" r:id="rId49"/>
    <p:sldId id="440" r:id="rId50"/>
    <p:sldId id="441" r:id="rId51"/>
    <p:sldId id="442" r:id="rId52"/>
    <p:sldId id="405" r:id="rId53"/>
    <p:sldId id="418" r:id="rId54"/>
    <p:sldId id="433" r:id="rId55"/>
    <p:sldId id="434" r:id="rId56"/>
    <p:sldId id="435" r:id="rId57"/>
    <p:sldId id="436" r:id="rId58"/>
    <p:sldId id="443" r:id="rId59"/>
    <p:sldId id="437" r:id="rId60"/>
    <p:sldId id="444" r:id="rId61"/>
    <p:sldId id="445" r:id="rId62"/>
    <p:sldId id="420" r:id="rId63"/>
    <p:sldId id="412" r:id="rId64"/>
    <p:sldId id="413" r:id="rId65"/>
    <p:sldId id="438" r:id="rId66"/>
    <p:sldId id="414" r:id="rId67"/>
    <p:sldId id="446" r:id="rId68"/>
    <p:sldId id="421" r:id="rId69"/>
    <p:sldId id="422" r:id="rId70"/>
    <p:sldId id="423" r:id="rId71"/>
    <p:sldId id="447" r:id="rId72"/>
    <p:sldId id="448" r:id="rId73"/>
    <p:sldId id="450" r:id="rId74"/>
    <p:sldId id="449" r:id="rId75"/>
    <p:sldId id="424" r:id="rId76"/>
    <p:sldId id="325" r:id="rId7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F9A644-ADB2-499B-A924-9AC97B36E900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8EB19514-E5CF-4968-8613-0C04F1E96AB8}">
      <dgm:prSet phldrT="[Testo]"/>
      <dgm:spPr>
        <a:solidFill>
          <a:schemeClr val="accent4">
            <a:lumMod val="75000"/>
          </a:schemeClr>
        </a:solidFill>
        <a:scene3d>
          <a:camera prst="orthographicFront"/>
          <a:lightRig rig="threePt" dir="t"/>
        </a:scene3d>
        <a:sp3d contourW="12700" prstMaterial="matte">
          <a:bevelT prst="slope"/>
          <a:contourClr>
            <a:schemeClr val="accent4">
              <a:lumMod val="75000"/>
            </a:schemeClr>
          </a:contourClr>
        </a:sp3d>
      </dgm:spPr>
      <dgm:t>
        <a:bodyPr/>
        <a:lstStyle/>
        <a:p>
          <a:r>
            <a:rPr lang="it-IT" dirty="0" smtClean="0"/>
            <a:t>Manutenzione</a:t>
          </a:r>
          <a:endParaRPr lang="it-IT" dirty="0"/>
        </a:p>
      </dgm:t>
    </dgm:pt>
    <dgm:pt modelId="{2DC50A6E-5564-4DDD-A641-B33A607CFC5A}" type="parTrans" cxnId="{FC7028E9-DBE4-4AD7-9FAA-049066FAE76F}">
      <dgm:prSet/>
      <dgm:spPr/>
      <dgm:t>
        <a:bodyPr/>
        <a:lstStyle/>
        <a:p>
          <a:endParaRPr lang="it-IT"/>
        </a:p>
      </dgm:t>
    </dgm:pt>
    <dgm:pt modelId="{8F2376BE-C66E-4ACF-A75F-4DFB4B71279B}" type="sibTrans" cxnId="{FC7028E9-DBE4-4AD7-9FAA-049066FAE76F}">
      <dgm:prSet/>
      <dgm:spPr/>
      <dgm:t>
        <a:bodyPr/>
        <a:lstStyle/>
        <a:p>
          <a:endParaRPr lang="it-IT"/>
        </a:p>
      </dgm:t>
    </dgm:pt>
    <dgm:pt modelId="{7C75FEAF-B863-4B5A-9086-9BBA9377405F}">
      <dgm:prSet phldrT="[Testo]"/>
      <dgm:spPr>
        <a:solidFill>
          <a:srgbClr val="00B050"/>
        </a:solidFill>
        <a:scene3d>
          <a:camera prst="orthographicFront"/>
          <a:lightRig rig="threePt" dir="t"/>
        </a:scene3d>
        <a:sp3d>
          <a:bevelT prst="slope"/>
          <a:bevelB prst="slope"/>
        </a:sp3d>
      </dgm:spPr>
      <dgm:t>
        <a:bodyPr/>
        <a:lstStyle/>
        <a:p>
          <a:r>
            <a:rPr lang="it-IT" dirty="0" smtClean="0"/>
            <a:t>Controllo Analitico</a:t>
          </a:r>
          <a:endParaRPr lang="it-IT" dirty="0"/>
        </a:p>
      </dgm:t>
    </dgm:pt>
    <dgm:pt modelId="{6935DAC3-51C2-4459-A769-A153958714B4}" type="parTrans" cxnId="{8AC445B2-E3CD-4CAD-A0D1-EBE06C4B76EC}">
      <dgm:prSet/>
      <dgm:spPr/>
      <dgm:t>
        <a:bodyPr/>
        <a:lstStyle/>
        <a:p>
          <a:endParaRPr lang="it-IT"/>
        </a:p>
      </dgm:t>
    </dgm:pt>
    <dgm:pt modelId="{8E783B9E-1161-46D0-85D0-4A8BF02428EB}" type="sibTrans" cxnId="{8AC445B2-E3CD-4CAD-A0D1-EBE06C4B76EC}">
      <dgm:prSet/>
      <dgm:spPr/>
      <dgm:t>
        <a:bodyPr/>
        <a:lstStyle/>
        <a:p>
          <a:endParaRPr lang="it-IT"/>
        </a:p>
      </dgm:t>
    </dgm:pt>
    <dgm:pt modelId="{AEC78048-D33F-4077-B1E9-806ED46CC2B1}">
      <dgm:prSet phldrT="[Testo]"/>
      <dgm:spPr>
        <a:solidFill>
          <a:srgbClr val="FF0000"/>
        </a:solidFill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r>
            <a:rPr lang="it-IT" dirty="0" smtClean="0"/>
            <a:t>Analisi del rischio</a:t>
          </a:r>
          <a:endParaRPr lang="it-IT" dirty="0"/>
        </a:p>
      </dgm:t>
    </dgm:pt>
    <dgm:pt modelId="{7854FC81-C26F-4E5C-952A-EB65315EF590}" type="parTrans" cxnId="{37E0FADB-3902-4BD2-85A3-0FC65E185D8E}">
      <dgm:prSet/>
      <dgm:spPr/>
      <dgm:t>
        <a:bodyPr/>
        <a:lstStyle/>
        <a:p>
          <a:endParaRPr lang="it-IT"/>
        </a:p>
      </dgm:t>
    </dgm:pt>
    <dgm:pt modelId="{0DB1255C-D3FF-4403-90DE-60C58069E707}" type="sibTrans" cxnId="{37E0FADB-3902-4BD2-85A3-0FC65E185D8E}">
      <dgm:prSet/>
      <dgm:spPr/>
      <dgm:t>
        <a:bodyPr/>
        <a:lstStyle/>
        <a:p>
          <a:endParaRPr lang="it-IT"/>
        </a:p>
      </dgm:t>
    </dgm:pt>
    <dgm:pt modelId="{F588DF8F-2AE4-4081-A9F1-458EE82B1892}" type="pres">
      <dgm:prSet presAssocID="{9EF9A644-ADB2-499B-A924-9AC97B36E900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E63FE6D-8D0C-4A5E-A24A-50F2733B4BA7}" type="pres">
      <dgm:prSet presAssocID="{8EB19514-E5CF-4968-8613-0C04F1E96AB8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737F119-407E-4B7F-AA1C-A8D5BC9AA6C1}" type="pres">
      <dgm:prSet presAssocID="{8EB19514-E5CF-4968-8613-0C04F1E96AB8}" presName="gear1srcNode" presStyleLbl="node1" presStyleIdx="0" presStyleCnt="3"/>
      <dgm:spPr/>
      <dgm:t>
        <a:bodyPr/>
        <a:lstStyle/>
        <a:p>
          <a:endParaRPr lang="it-IT"/>
        </a:p>
      </dgm:t>
    </dgm:pt>
    <dgm:pt modelId="{CE317C2F-5A6B-460D-A497-08073E6280A6}" type="pres">
      <dgm:prSet presAssocID="{8EB19514-E5CF-4968-8613-0C04F1E96AB8}" presName="gear1dstNode" presStyleLbl="node1" presStyleIdx="0" presStyleCnt="3"/>
      <dgm:spPr/>
      <dgm:t>
        <a:bodyPr/>
        <a:lstStyle/>
        <a:p>
          <a:endParaRPr lang="it-IT"/>
        </a:p>
      </dgm:t>
    </dgm:pt>
    <dgm:pt modelId="{7BEB3422-E878-4730-A2D7-79246505794A}" type="pres">
      <dgm:prSet presAssocID="{7C75FEAF-B863-4B5A-9086-9BBA9377405F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9F8841C-931E-442B-8669-8A4FBF8F3BD4}" type="pres">
      <dgm:prSet presAssocID="{7C75FEAF-B863-4B5A-9086-9BBA9377405F}" presName="gear2srcNode" presStyleLbl="node1" presStyleIdx="1" presStyleCnt="3"/>
      <dgm:spPr/>
      <dgm:t>
        <a:bodyPr/>
        <a:lstStyle/>
        <a:p>
          <a:endParaRPr lang="it-IT"/>
        </a:p>
      </dgm:t>
    </dgm:pt>
    <dgm:pt modelId="{726BA3F9-62B3-441A-90B3-86C2DD80B68E}" type="pres">
      <dgm:prSet presAssocID="{7C75FEAF-B863-4B5A-9086-9BBA9377405F}" presName="gear2dstNode" presStyleLbl="node1" presStyleIdx="1" presStyleCnt="3"/>
      <dgm:spPr/>
      <dgm:t>
        <a:bodyPr/>
        <a:lstStyle/>
        <a:p>
          <a:endParaRPr lang="it-IT"/>
        </a:p>
      </dgm:t>
    </dgm:pt>
    <dgm:pt modelId="{34A615A9-76F0-4897-ADBE-D0D8DF7BD56E}" type="pres">
      <dgm:prSet presAssocID="{AEC78048-D33F-4077-B1E9-806ED46CC2B1}" presName="gear3" presStyleLbl="node1" presStyleIdx="2" presStyleCnt="3"/>
      <dgm:spPr/>
      <dgm:t>
        <a:bodyPr/>
        <a:lstStyle/>
        <a:p>
          <a:endParaRPr lang="it-IT"/>
        </a:p>
      </dgm:t>
    </dgm:pt>
    <dgm:pt modelId="{FF65CF91-C358-4637-B6ED-A283CCF89B96}" type="pres">
      <dgm:prSet presAssocID="{AEC78048-D33F-4077-B1E9-806ED46CC2B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5DBB69D-3BDD-4FDC-984A-D76D706D2D7A}" type="pres">
      <dgm:prSet presAssocID="{AEC78048-D33F-4077-B1E9-806ED46CC2B1}" presName="gear3srcNode" presStyleLbl="node1" presStyleIdx="2" presStyleCnt="3"/>
      <dgm:spPr/>
      <dgm:t>
        <a:bodyPr/>
        <a:lstStyle/>
        <a:p>
          <a:endParaRPr lang="it-IT"/>
        </a:p>
      </dgm:t>
    </dgm:pt>
    <dgm:pt modelId="{F4401C18-B2C1-45AC-B76C-971EA1E0492C}" type="pres">
      <dgm:prSet presAssocID="{AEC78048-D33F-4077-B1E9-806ED46CC2B1}" presName="gear3dstNode" presStyleLbl="node1" presStyleIdx="2" presStyleCnt="3"/>
      <dgm:spPr/>
      <dgm:t>
        <a:bodyPr/>
        <a:lstStyle/>
        <a:p>
          <a:endParaRPr lang="it-IT"/>
        </a:p>
      </dgm:t>
    </dgm:pt>
    <dgm:pt modelId="{0440853A-4C70-4723-885A-E9FE9E263A32}" type="pres">
      <dgm:prSet presAssocID="{8F2376BE-C66E-4ACF-A75F-4DFB4B71279B}" presName="connector1" presStyleLbl="sibTrans2D1" presStyleIdx="0" presStyleCnt="3"/>
      <dgm:spPr/>
      <dgm:t>
        <a:bodyPr/>
        <a:lstStyle/>
        <a:p>
          <a:endParaRPr lang="it-IT"/>
        </a:p>
      </dgm:t>
    </dgm:pt>
    <dgm:pt modelId="{7F18A3D0-B447-45E0-9889-D05674E625F3}" type="pres">
      <dgm:prSet presAssocID="{8E783B9E-1161-46D0-85D0-4A8BF02428EB}" presName="connector2" presStyleLbl="sibTrans2D1" presStyleIdx="1" presStyleCnt="3"/>
      <dgm:spPr/>
      <dgm:t>
        <a:bodyPr/>
        <a:lstStyle/>
        <a:p>
          <a:endParaRPr lang="it-IT"/>
        </a:p>
      </dgm:t>
    </dgm:pt>
    <dgm:pt modelId="{F0D5DDD7-8C96-44E6-9515-D54DFF3BE4F0}" type="pres">
      <dgm:prSet presAssocID="{0DB1255C-D3FF-4403-90DE-60C58069E707}" presName="connector3" presStyleLbl="sibTrans2D1" presStyleIdx="2" presStyleCnt="3"/>
      <dgm:spPr/>
      <dgm:t>
        <a:bodyPr/>
        <a:lstStyle/>
        <a:p>
          <a:endParaRPr lang="it-IT"/>
        </a:p>
      </dgm:t>
    </dgm:pt>
  </dgm:ptLst>
  <dgm:cxnLst>
    <dgm:cxn modelId="{8D5733C2-2F96-465D-9F77-0D971504D7E7}" type="presOf" srcId="{7C75FEAF-B863-4B5A-9086-9BBA9377405F}" destId="{726BA3F9-62B3-441A-90B3-86C2DD80B68E}" srcOrd="2" destOrd="0" presId="urn:microsoft.com/office/officeart/2005/8/layout/gear1"/>
    <dgm:cxn modelId="{37E0FADB-3902-4BD2-85A3-0FC65E185D8E}" srcId="{9EF9A644-ADB2-499B-A924-9AC97B36E900}" destId="{AEC78048-D33F-4077-B1E9-806ED46CC2B1}" srcOrd="2" destOrd="0" parTransId="{7854FC81-C26F-4E5C-952A-EB65315EF590}" sibTransId="{0DB1255C-D3FF-4403-90DE-60C58069E707}"/>
    <dgm:cxn modelId="{FC7028E9-DBE4-4AD7-9FAA-049066FAE76F}" srcId="{9EF9A644-ADB2-499B-A924-9AC97B36E900}" destId="{8EB19514-E5CF-4968-8613-0C04F1E96AB8}" srcOrd="0" destOrd="0" parTransId="{2DC50A6E-5564-4DDD-A641-B33A607CFC5A}" sibTransId="{8F2376BE-C66E-4ACF-A75F-4DFB4B71279B}"/>
    <dgm:cxn modelId="{5904C5EA-241E-4F9C-B174-D6C0CAEA03A4}" type="presOf" srcId="{8EB19514-E5CF-4968-8613-0C04F1E96AB8}" destId="{C737F119-407E-4B7F-AA1C-A8D5BC9AA6C1}" srcOrd="1" destOrd="0" presId="urn:microsoft.com/office/officeart/2005/8/layout/gear1"/>
    <dgm:cxn modelId="{D2553270-EE7F-49F2-BD4B-D735A696A53A}" type="presOf" srcId="{7C75FEAF-B863-4B5A-9086-9BBA9377405F}" destId="{7BEB3422-E878-4730-A2D7-79246505794A}" srcOrd="0" destOrd="0" presId="urn:microsoft.com/office/officeart/2005/8/layout/gear1"/>
    <dgm:cxn modelId="{BD77A756-008E-4ED6-884D-EAD1A3C7A053}" type="presOf" srcId="{AEC78048-D33F-4077-B1E9-806ED46CC2B1}" destId="{34A615A9-76F0-4897-ADBE-D0D8DF7BD56E}" srcOrd="0" destOrd="0" presId="urn:microsoft.com/office/officeart/2005/8/layout/gear1"/>
    <dgm:cxn modelId="{1CF75ECF-383C-4B93-9A1C-1A6DA1C61766}" type="presOf" srcId="{AEC78048-D33F-4077-B1E9-806ED46CC2B1}" destId="{A5DBB69D-3BDD-4FDC-984A-D76D706D2D7A}" srcOrd="2" destOrd="0" presId="urn:microsoft.com/office/officeart/2005/8/layout/gear1"/>
    <dgm:cxn modelId="{2434E39C-87BC-4EC2-9A60-E02DF46C952C}" type="presOf" srcId="{9EF9A644-ADB2-499B-A924-9AC97B36E900}" destId="{F588DF8F-2AE4-4081-A9F1-458EE82B1892}" srcOrd="0" destOrd="0" presId="urn:microsoft.com/office/officeart/2005/8/layout/gear1"/>
    <dgm:cxn modelId="{78452B5F-6A48-4D75-97E1-BAC8E5B22197}" type="presOf" srcId="{AEC78048-D33F-4077-B1E9-806ED46CC2B1}" destId="{F4401C18-B2C1-45AC-B76C-971EA1E0492C}" srcOrd="3" destOrd="0" presId="urn:microsoft.com/office/officeart/2005/8/layout/gear1"/>
    <dgm:cxn modelId="{3CBD177F-FBD2-4FF7-A13D-76E8A34EBD61}" type="presOf" srcId="{8F2376BE-C66E-4ACF-A75F-4DFB4B71279B}" destId="{0440853A-4C70-4723-885A-E9FE9E263A32}" srcOrd="0" destOrd="0" presId="urn:microsoft.com/office/officeart/2005/8/layout/gear1"/>
    <dgm:cxn modelId="{26DF4D61-B44F-4ECA-879C-709A10CE0BE7}" type="presOf" srcId="{8E783B9E-1161-46D0-85D0-4A8BF02428EB}" destId="{7F18A3D0-B447-45E0-9889-D05674E625F3}" srcOrd="0" destOrd="0" presId="urn:microsoft.com/office/officeart/2005/8/layout/gear1"/>
    <dgm:cxn modelId="{CC7B7186-D379-43D7-A62D-3008F51FFAEC}" type="presOf" srcId="{8EB19514-E5CF-4968-8613-0C04F1E96AB8}" destId="{CE317C2F-5A6B-460D-A497-08073E6280A6}" srcOrd="2" destOrd="0" presId="urn:microsoft.com/office/officeart/2005/8/layout/gear1"/>
    <dgm:cxn modelId="{8AC445B2-E3CD-4CAD-A0D1-EBE06C4B76EC}" srcId="{9EF9A644-ADB2-499B-A924-9AC97B36E900}" destId="{7C75FEAF-B863-4B5A-9086-9BBA9377405F}" srcOrd="1" destOrd="0" parTransId="{6935DAC3-51C2-4459-A769-A153958714B4}" sibTransId="{8E783B9E-1161-46D0-85D0-4A8BF02428EB}"/>
    <dgm:cxn modelId="{9AD53324-9573-40F5-9D49-B6F45CC08F53}" type="presOf" srcId="{7C75FEAF-B863-4B5A-9086-9BBA9377405F}" destId="{A9F8841C-931E-442B-8669-8A4FBF8F3BD4}" srcOrd="1" destOrd="0" presId="urn:microsoft.com/office/officeart/2005/8/layout/gear1"/>
    <dgm:cxn modelId="{C11676D7-EAA0-4671-AAD5-995011F4D70E}" type="presOf" srcId="{0DB1255C-D3FF-4403-90DE-60C58069E707}" destId="{F0D5DDD7-8C96-44E6-9515-D54DFF3BE4F0}" srcOrd="0" destOrd="0" presId="urn:microsoft.com/office/officeart/2005/8/layout/gear1"/>
    <dgm:cxn modelId="{984F775F-D9C9-4562-BEEB-67F797A05FF3}" type="presOf" srcId="{8EB19514-E5CF-4968-8613-0C04F1E96AB8}" destId="{1E63FE6D-8D0C-4A5E-A24A-50F2733B4BA7}" srcOrd="0" destOrd="0" presId="urn:microsoft.com/office/officeart/2005/8/layout/gear1"/>
    <dgm:cxn modelId="{96A660F6-A472-4002-A7C0-9068AB8EED4D}" type="presOf" srcId="{AEC78048-D33F-4077-B1E9-806ED46CC2B1}" destId="{FF65CF91-C358-4637-B6ED-A283CCF89B96}" srcOrd="1" destOrd="0" presId="urn:microsoft.com/office/officeart/2005/8/layout/gear1"/>
    <dgm:cxn modelId="{1013D5F5-638B-457A-AA76-597321FB5EEF}" type="presParOf" srcId="{F588DF8F-2AE4-4081-A9F1-458EE82B1892}" destId="{1E63FE6D-8D0C-4A5E-A24A-50F2733B4BA7}" srcOrd="0" destOrd="0" presId="urn:microsoft.com/office/officeart/2005/8/layout/gear1"/>
    <dgm:cxn modelId="{EFE8FF81-5280-4117-AE79-A412FAFF8EF0}" type="presParOf" srcId="{F588DF8F-2AE4-4081-A9F1-458EE82B1892}" destId="{C737F119-407E-4B7F-AA1C-A8D5BC9AA6C1}" srcOrd="1" destOrd="0" presId="urn:microsoft.com/office/officeart/2005/8/layout/gear1"/>
    <dgm:cxn modelId="{E33DDD21-BD06-4D38-861B-248F334A09CB}" type="presParOf" srcId="{F588DF8F-2AE4-4081-A9F1-458EE82B1892}" destId="{CE317C2F-5A6B-460D-A497-08073E6280A6}" srcOrd="2" destOrd="0" presId="urn:microsoft.com/office/officeart/2005/8/layout/gear1"/>
    <dgm:cxn modelId="{9AE9B0FE-1B4A-43D1-826E-7959B45239C7}" type="presParOf" srcId="{F588DF8F-2AE4-4081-A9F1-458EE82B1892}" destId="{7BEB3422-E878-4730-A2D7-79246505794A}" srcOrd="3" destOrd="0" presId="urn:microsoft.com/office/officeart/2005/8/layout/gear1"/>
    <dgm:cxn modelId="{1C1AE10D-E476-4C65-AD51-B953DB94770C}" type="presParOf" srcId="{F588DF8F-2AE4-4081-A9F1-458EE82B1892}" destId="{A9F8841C-931E-442B-8669-8A4FBF8F3BD4}" srcOrd="4" destOrd="0" presId="urn:microsoft.com/office/officeart/2005/8/layout/gear1"/>
    <dgm:cxn modelId="{56EF0967-DA7A-4B21-862D-D37D042975D0}" type="presParOf" srcId="{F588DF8F-2AE4-4081-A9F1-458EE82B1892}" destId="{726BA3F9-62B3-441A-90B3-86C2DD80B68E}" srcOrd="5" destOrd="0" presId="urn:microsoft.com/office/officeart/2005/8/layout/gear1"/>
    <dgm:cxn modelId="{EAB0E5BA-8868-4EF8-8A31-95771B260082}" type="presParOf" srcId="{F588DF8F-2AE4-4081-A9F1-458EE82B1892}" destId="{34A615A9-76F0-4897-ADBE-D0D8DF7BD56E}" srcOrd="6" destOrd="0" presId="urn:microsoft.com/office/officeart/2005/8/layout/gear1"/>
    <dgm:cxn modelId="{C3E5D5A2-68E5-4794-BF67-879EBB59DE93}" type="presParOf" srcId="{F588DF8F-2AE4-4081-A9F1-458EE82B1892}" destId="{FF65CF91-C358-4637-B6ED-A283CCF89B96}" srcOrd="7" destOrd="0" presId="urn:microsoft.com/office/officeart/2005/8/layout/gear1"/>
    <dgm:cxn modelId="{9AE010A8-6800-4922-974C-B21DA0E74736}" type="presParOf" srcId="{F588DF8F-2AE4-4081-A9F1-458EE82B1892}" destId="{A5DBB69D-3BDD-4FDC-984A-D76D706D2D7A}" srcOrd="8" destOrd="0" presId="urn:microsoft.com/office/officeart/2005/8/layout/gear1"/>
    <dgm:cxn modelId="{B45832DF-9DC0-4A8E-B113-79A9AFD12FFA}" type="presParOf" srcId="{F588DF8F-2AE4-4081-A9F1-458EE82B1892}" destId="{F4401C18-B2C1-45AC-B76C-971EA1E0492C}" srcOrd="9" destOrd="0" presId="urn:microsoft.com/office/officeart/2005/8/layout/gear1"/>
    <dgm:cxn modelId="{6A64EF71-71F6-4461-A17A-F276D3A5391D}" type="presParOf" srcId="{F588DF8F-2AE4-4081-A9F1-458EE82B1892}" destId="{0440853A-4C70-4723-885A-E9FE9E263A32}" srcOrd="10" destOrd="0" presId="urn:microsoft.com/office/officeart/2005/8/layout/gear1"/>
    <dgm:cxn modelId="{17F0E83F-F278-42BF-94D7-68C8AE9A7761}" type="presParOf" srcId="{F588DF8F-2AE4-4081-A9F1-458EE82B1892}" destId="{7F18A3D0-B447-45E0-9889-D05674E625F3}" srcOrd="11" destOrd="0" presId="urn:microsoft.com/office/officeart/2005/8/layout/gear1"/>
    <dgm:cxn modelId="{95F2D8FA-F322-41BF-BBF5-635889D7C3C4}" type="presParOf" srcId="{F588DF8F-2AE4-4081-A9F1-458EE82B1892}" destId="{F0D5DDD7-8C96-44E6-9515-D54DFF3BE4F0}" srcOrd="12" destOrd="0" presId="urn:microsoft.com/office/officeart/2005/8/layout/gear1"/>
  </dgm:cxnLst>
  <dgm:bg>
    <a:pattFill prst="lgGrid">
      <a:fgClr>
        <a:schemeClr val="accent6">
          <a:lumMod val="75000"/>
        </a:schemeClr>
      </a:fgClr>
      <a:bgClr>
        <a:schemeClr val="bg1"/>
      </a:bgClr>
    </a:patt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63FE6D-8D0C-4A5E-A24A-50F2733B4BA7}">
      <dsp:nvSpPr>
        <dsp:cNvPr id="0" name=""/>
        <dsp:cNvSpPr/>
      </dsp:nvSpPr>
      <dsp:spPr>
        <a:xfrm>
          <a:off x="4229100" y="3086100"/>
          <a:ext cx="3771900" cy="3771900"/>
        </a:xfrm>
        <a:prstGeom prst="gear9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contourW="12700" prstMaterial="matte">
          <a:bevelT prst="slope"/>
          <a:contourClr>
            <a:schemeClr val="accent4">
              <a:lumMod val="75000"/>
            </a:schemeClr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 smtClean="0"/>
            <a:t>Manutenzione</a:t>
          </a:r>
          <a:endParaRPr lang="it-IT" sz="2700" kern="1200" dirty="0"/>
        </a:p>
      </dsp:txBody>
      <dsp:txXfrm>
        <a:off x="4987420" y="3969650"/>
        <a:ext cx="2255260" cy="1938834"/>
      </dsp:txXfrm>
    </dsp:sp>
    <dsp:sp modelId="{7BEB3422-E878-4730-A2D7-79246505794A}">
      <dsp:nvSpPr>
        <dsp:cNvPr id="0" name=""/>
        <dsp:cNvSpPr/>
      </dsp:nvSpPr>
      <dsp:spPr>
        <a:xfrm>
          <a:off x="2034540" y="2194560"/>
          <a:ext cx="2743200" cy="2743200"/>
        </a:xfrm>
        <a:prstGeom prst="gear6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  <a:bevelB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 smtClean="0"/>
            <a:t>Controllo Analitico</a:t>
          </a:r>
          <a:endParaRPr lang="it-IT" sz="2700" kern="1200" dirty="0"/>
        </a:p>
      </dsp:txBody>
      <dsp:txXfrm>
        <a:off x="2725149" y="2889343"/>
        <a:ext cx="1361982" cy="1353634"/>
      </dsp:txXfrm>
    </dsp:sp>
    <dsp:sp modelId="{34A615A9-76F0-4897-ADBE-D0D8DF7BD56E}">
      <dsp:nvSpPr>
        <dsp:cNvPr id="0" name=""/>
        <dsp:cNvSpPr/>
      </dsp:nvSpPr>
      <dsp:spPr>
        <a:xfrm rot="20700000">
          <a:off x="3571011" y="302031"/>
          <a:ext cx="2687776" cy="2687776"/>
        </a:xfrm>
        <a:prstGeom prst="gear6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 smtClean="0"/>
            <a:t>Analisi del rischio</a:t>
          </a:r>
          <a:endParaRPr lang="it-IT" sz="2700" kern="1200" dirty="0"/>
        </a:p>
      </dsp:txBody>
      <dsp:txXfrm rot="-20700000">
        <a:off x="4160520" y="891540"/>
        <a:ext cx="1508760" cy="1508760"/>
      </dsp:txXfrm>
    </dsp:sp>
    <dsp:sp modelId="{0440853A-4C70-4723-885A-E9FE9E263A32}">
      <dsp:nvSpPr>
        <dsp:cNvPr id="0" name=""/>
        <dsp:cNvSpPr/>
      </dsp:nvSpPr>
      <dsp:spPr>
        <a:xfrm>
          <a:off x="3969260" y="2499588"/>
          <a:ext cx="4828032" cy="4828032"/>
        </a:xfrm>
        <a:prstGeom prst="circularArrow">
          <a:avLst>
            <a:gd name="adj1" fmla="val 4687"/>
            <a:gd name="adj2" fmla="val 299029"/>
            <a:gd name="adj3" fmla="val 2556741"/>
            <a:gd name="adj4" fmla="val 15776484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18A3D0-B447-45E0-9889-D05674E625F3}">
      <dsp:nvSpPr>
        <dsp:cNvPr id="0" name=""/>
        <dsp:cNvSpPr/>
      </dsp:nvSpPr>
      <dsp:spPr>
        <a:xfrm>
          <a:off x="1548724" y="1576162"/>
          <a:ext cx="3507867" cy="350786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D5DDD7-8C96-44E6-9515-D54DFF3BE4F0}">
      <dsp:nvSpPr>
        <dsp:cNvPr id="0" name=""/>
        <dsp:cNvSpPr/>
      </dsp:nvSpPr>
      <dsp:spPr>
        <a:xfrm>
          <a:off x="2949301" y="-298123"/>
          <a:ext cx="3782187" cy="378218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30/01/2018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wmf"/><Relationship Id="rId4" Type="http://schemas.openxmlformats.org/officeDocument/2006/relationships/image" Target="../media/image51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7" Type="http://schemas.openxmlformats.org/officeDocument/2006/relationships/image" Target="../media/image56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wmf"/><Relationship Id="rId5" Type="http://schemas.openxmlformats.org/officeDocument/2006/relationships/image" Target="../media/image51.jpeg"/><Relationship Id="rId4" Type="http://schemas.openxmlformats.org/officeDocument/2006/relationships/image" Target="../media/image50.wm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980" y="116632"/>
            <a:ext cx="6416040" cy="6403848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6876256" y="22707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>
                <a:solidFill>
                  <a:schemeClr val="accent6">
                    <a:lumMod val="75000"/>
                  </a:schemeClr>
                </a:solidFill>
              </a:rPr>
              <a:t>Amalfi 31.01.2018   </a:t>
            </a:r>
            <a:endParaRPr lang="it-IT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0" y="638132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Legionellosi : aspetti applicativi delle Linee Guida del 07/05/2015</a:t>
            </a:r>
            <a:endParaRPr lang="it-IT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979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103"/>
            <a:ext cx="9144000" cy="686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5113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7" y="-27384"/>
            <a:ext cx="9108503" cy="688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1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0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3454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s://luce-gas.it/images/contatore-acq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142984"/>
            <a:ext cx="4524375" cy="4448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29" y="0"/>
            <a:ext cx="91343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489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1354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22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459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534" y="0"/>
            <a:ext cx="91930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565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536" y="620688"/>
            <a:ext cx="8424936" cy="563231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FF0000"/>
                </a:solidFill>
              </a:rPr>
              <a:t>PERICOLO</a:t>
            </a:r>
          </a:p>
          <a:p>
            <a:pPr algn="ctr"/>
            <a:endParaRPr lang="it-IT" sz="3600" b="1" dirty="0" smtClean="0">
              <a:solidFill>
                <a:srgbClr val="FF0000"/>
              </a:solidFill>
            </a:endParaRPr>
          </a:p>
          <a:p>
            <a:pPr algn="just"/>
            <a:r>
              <a:rPr lang="it-IT" sz="3600" dirty="0" smtClean="0"/>
              <a:t>E’ rappresentato dal genere Legionella che comprende 61 specie diverse e 70 </a:t>
            </a:r>
            <a:r>
              <a:rPr lang="it-IT" sz="3600" dirty="0" err="1" smtClean="0"/>
              <a:t>sierogruppi</a:t>
            </a:r>
            <a:r>
              <a:rPr lang="it-IT" sz="3600" dirty="0" smtClean="0"/>
              <a:t>.</a:t>
            </a:r>
          </a:p>
          <a:p>
            <a:pPr algn="just"/>
            <a:r>
              <a:rPr lang="it-IT" sz="3600" dirty="0" smtClean="0"/>
              <a:t>Non tutte sono associate ai casi di malattia nell’uomo.</a:t>
            </a:r>
          </a:p>
          <a:p>
            <a:pPr algn="just"/>
            <a:r>
              <a:rPr lang="it-IT" sz="3600" dirty="0" smtClean="0"/>
              <a:t>La forma più frequente, nei casi diagnosticati, è la Legionella </a:t>
            </a:r>
            <a:r>
              <a:rPr lang="it-IT" sz="3600" dirty="0" err="1" smtClean="0"/>
              <a:t>Pneumophila</a:t>
            </a:r>
            <a:r>
              <a:rPr lang="it-IT" sz="3600" dirty="0" smtClean="0"/>
              <a:t> (</a:t>
            </a:r>
            <a:r>
              <a:rPr lang="it-IT" sz="3600" dirty="0" err="1" smtClean="0"/>
              <a:t>sierogruppo</a:t>
            </a:r>
            <a:r>
              <a:rPr lang="it-IT" sz="3600" dirty="0" smtClean="0"/>
              <a:t> 1)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218956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44" y="0"/>
            <a:ext cx="9119956" cy="6869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3660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43" y="836712"/>
            <a:ext cx="6966747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81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0161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3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139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146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529" y="0"/>
            <a:ext cx="91775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ttangolo arrotondato 2"/>
          <p:cNvSpPr/>
          <p:nvPr/>
        </p:nvSpPr>
        <p:spPr>
          <a:xfrm>
            <a:off x="2555776" y="4005064"/>
            <a:ext cx="5904656" cy="1512168"/>
          </a:xfrm>
          <a:prstGeom prst="roundRect">
            <a:avLst/>
          </a:prstGeom>
          <a:solidFill>
            <a:schemeClr val="accent1"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26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283" y="0"/>
            <a:ext cx="9178283" cy="685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4955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narHorz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0"/>
            <a:ext cx="91440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C00000"/>
                </a:solidFill>
              </a:rPr>
              <a:t>Consigli per la gestione dell’impianto idro-sanitario</a:t>
            </a:r>
          </a:p>
          <a:p>
            <a:pPr algn="ctr"/>
            <a:endParaRPr lang="it-IT" sz="2400" b="1" dirty="0" smtClean="0">
              <a:solidFill>
                <a:srgbClr val="C00000"/>
              </a:solidFill>
            </a:endParaRP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Le reti dell’acqua fredda e calda devono essere adeguatamente distanziate e coibentate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Evitare tubazioni con tratti terminali ciechi e senza o ridotta circolazione dell’acqua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I materiali utilizzati devono impedire l’attacco di biofilm e garantire la possibilità di eseguire adeguati trattamenti di disinfezione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/>
              <a:t>L</a:t>
            </a:r>
            <a:r>
              <a:rPr lang="it-IT" sz="2400" dirty="0" smtClean="0"/>
              <a:t>a </a:t>
            </a:r>
            <a:r>
              <a:rPr lang="it-IT" sz="2400" dirty="0" smtClean="0"/>
              <a:t>temperatura dell’acqua calda deve essere mantenuta a 60°C nei serbatoi di accumulo e non deve scendere sotto i 50°C alla base di ogni colonna di ricircolo, usando dispositivi per evitare scottature (miscelatori, valvole termostatiche…)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I serbatoi di accumulo devono essere facilmente ispezionabili al loro interno, con alla base un rubinetto per effettuare lo spurgo ed un altro, posto a 30 cm da terra, per permettere il controllo analitico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I serbatoi dell’acqua fredda e calda devono essere ispezionati e puliti periodicamente dalle incrostazioni, disinfettandoli una volta l’anno con 50 mg/L di cloro residuo libero per 1 ora</a:t>
            </a:r>
          </a:p>
          <a:p>
            <a:endParaRPr lang="it-IT" sz="2400" dirty="0" smtClean="0"/>
          </a:p>
          <a:p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31621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narHorz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795476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Fare scorrere sia l’acqua fredda che calda nelle camere per alcuni minuti prima che vengano occupate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Mantenere i diffusori delle docce e i rompigetto dei rubinetti puliti e privi di incrostazioni di calcare, sostituendoli all’occorrenza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Negli alberghi a funzionamento stagionale, prima della riapertura, bisogna procedere ad una pulizia sia dei serbatoi che della rubinetteria, facendo scorrere l’acqua da tutti i rubinetti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Bisogna trattare adeguatamente i circuiti delle fontane decorative</a:t>
            </a:r>
          </a:p>
          <a:p>
            <a:pPr marL="285750" indent="-285750">
              <a:buFontTx/>
              <a:buChar char="-"/>
            </a:pP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3528" y="836712"/>
            <a:ext cx="864096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C00000"/>
                </a:solidFill>
              </a:rPr>
              <a:t>Gestione </a:t>
            </a:r>
            <a:r>
              <a:rPr lang="it-IT" sz="2800" b="1" dirty="0" smtClean="0">
                <a:solidFill>
                  <a:srgbClr val="C00000"/>
                </a:solidFill>
              </a:rPr>
              <a:t>dell’impianto di condizionamento centralizzato</a:t>
            </a:r>
          </a:p>
          <a:p>
            <a:pPr algn="ctr"/>
            <a:endParaRPr lang="it-IT" sz="2400" dirty="0" smtClean="0"/>
          </a:p>
          <a:p>
            <a:pPr marL="342900" indent="-3429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it-IT" sz="2400" dirty="0" smtClean="0"/>
              <a:t>Eseguire ispezioni e controlli per verificare il corretto funzionamento e la presenza di sporcizia e di acqua di condensa nelle canalizzazioni e nei terminali (ventilconvettori, </a:t>
            </a:r>
            <a:r>
              <a:rPr lang="it-IT" sz="2400" dirty="0" err="1" smtClean="0"/>
              <a:t>fancoil</a:t>
            </a:r>
            <a:r>
              <a:rPr lang="it-IT" sz="2400" dirty="0" smtClean="0"/>
              <a:t>….)</a:t>
            </a:r>
          </a:p>
          <a:p>
            <a:pPr algn="just">
              <a:buClr>
                <a:srgbClr val="FF0000"/>
              </a:buClr>
            </a:pPr>
            <a:endParaRPr lang="it-IT" sz="2400" dirty="0" smtClean="0"/>
          </a:p>
          <a:p>
            <a:pPr marL="342900" indent="-3429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it-IT" sz="2400" dirty="0" smtClean="0"/>
              <a:t>Controllare lo stato di efficienza dei filtri, eliminando l’eventuale presenza di condensa e/o di gocce d’acqua sulla loro superficie per evitare la crescita batterica, con secondaria diffusione degli ambienti condizionati</a:t>
            </a:r>
          </a:p>
          <a:p>
            <a:pPr algn="just">
              <a:buClr>
                <a:srgbClr val="FF0000"/>
              </a:buClr>
            </a:pPr>
            <a:endParaRPr lang="it-IT" sz="2400" dirty="0" smtClean="0"/>
          </a:p>
          <a:p>
            <a:pPr marL="342900" indent="-3429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it-IT" sz="2400" dirty="0" smtClean="0"/>
              <a:t>I filtri vanno sostituiti, secondo le indicazioni del costruttore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3715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536" y="992917"/>
            <a:ext cx="8424936" cy="452431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FF0000"/>
                </a:solidFill>
              </a:rPr>
              <a:t>RISCHIO</a:t>
            </a:r>
          </a:p>
          <a:p>
            <a:pPr algn="ctr"/>
            <a:endParaRPr lang="it-IT" sz="3600" b="1" dirty="0" smtClean="0">
              <a:solidFill>
                <a:srgbClr val="FF0000"/>
              </a:solidFill>
            </a:endParaRPr>
          </a:p>
          <a:p>
            <a:pPr algn="just"/>
            <a:r>
              <a:rPr lang="it-IT" sz="3600" dirty="0" smtClean="0"/>
              <a:t>Colonizzazione dell’impianto causa di casi  di legionellosi a carico dei clienti e/o del personale.</a:t>
            </a:r>
          </a:p>
          <a:p>
            <a:pPr algn="just"/>
            <a:r>
              <a:rPr lang="it-IT" sz="3600" dirty="0" smtClean="0"/>
              <a:t>Esposizione dell’attività a possibili provvedimenti e ad attenzione da parte di tour operator.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318890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80513" cy="690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0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7504" y="44624"/>
            <a:ext cx="8892480" cy="790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C00000"/>
                </a:solidFill>
              </a:rPr>
              <a:t>Gestione delle vasche idromassaggio</a:t>
            </a:r>
          </a:p>
          <a:p>
            <a:pPr algn="ctr"/>
            <a:endParaRPr lang="it-IT" sz="2400" dirty="0" smtClean="0"/>
          </a:p>
          <a:p>
            <a:pPr marL="342900" indent="-342900" algn="just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it-IT" sz="2400" dirty="0" smtClean="0"/>
              <a:t>Bisogna garantire il rispetto dei tempi di ricircolo adeguati alle dimensioni ed alla frequentazione dell’impianto con un controllo ogni 3 ore al massimo</a:t>
            </a:r>
          </a:p>
          <a:p>
            <a:pPr algn="just">
              <a:buClr>
                <a:srgbClr val="0070C0"/>
              </a:buClr>
            </a:pPr>
            <a:endParaRPr lang="it-IT" sz="2400" dirty="0" smtClean="0"/>
          </a:p>
          <a:p>
            <a:pPr marL="342900" indent="-342900" algn="just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it-IT" sz="2400" dirty="0" smtClean="0"/>
              <a:t>Sostituire, ogni giorno, almeno la metà della massa d’acqua</a:t>
            </a:r>
          </a:p>
          <a:p>
            <a:pPr algn="just">
              <a:buClr>
                <a:srgbClr val="0070C0"/>
              </a:buClr>
            </a:pPr>
            <a:r>
              <a:rPr lang="it-IT" sz="2400" dirty="0"/>
              <a:t> </a:t>
            </a:r>
            <a:endParaRPr lang="it-IT" sz="2400" dirty="0" smtClean="0"/>
          </a:p>
          <a:p>
            <a:pPr marL="342900" indent="-342900" algn="just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it-IT" sz="2400" dirty="0" smtClean="0"/>
              <a:t>Pulire </a:t>
            </a:r>
            <a:r>
              <a:rPr lang="it-IT" sz="2400" dirty="0"/>
              <a:t>e risciacquare ogni giorno i filtri</a:t>
            </a:r>
          </a:p>
          <a:p>
            <a:pPr algn="just">
              <a:buClr>
                <a:srgbClr val="0070C0"/>
              </a:buClr>
            </a:pPr>
            <a:endParaRPr lang="it-IT" sz="2400" dirty="0" smtClean="0"/>
          </a:p>
          <a:p>
            <a:pPr marL="342900" indent="-342900" algn="just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it-IT" sz="2400" dirty="0" smtClean="0"/>
              <a:t>Prevedere concentrazione di cloro attivo libero pari a 0,7-1,5 mg/L e del </a:t>
            </a:r>
            <a:r>
              <a:rPr lang="it-IT" sz="2400" dirty="0" err="1" smtClean="0"/>
              <a:t>pH</a:t>
            </a:r>
            <a:r>
              <a:rPr lang="it-IT" sz="2400" dirty="0" smtClean="0"/>
              <a:t> tra 7,0-7,6</a:t>
            </a:r>
          </a:p>
          <a:p>
            <a:pPr algn="just"/>
            <a:endParaRPr lang="it-IT" sz="2400" dirty="0" smtClean="0"/>
          </a:p>
          <a:p>
            <a:pPr marL="342900" indent="-342900" algn="just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it-IT" sz="2400" dirty="0" smtClean="0"/>
              <a:t>Controllare temperatura e concentrazione di cloro e del </a:t>
            </a:r>
            <a:r>
              <a:rPr lang="it-IT" sz="2400" dirty="0" err="1" smtClean="0"/>
              <a:t>pH</a:t>
            </a:r>
            <a:r>
              <a:rPr lang="it-IT" sz="2400" dirty="0" smtClean="0"/>
              <a:t> tre volte al giorno</a:t>
            </a:r>
          </a:p>
          <a:p>
            <a:pPr algn="just"/>
            <a:endParaRPr lang="it-IT" sz="2400" dirty="0" smtClean="0"/>
          </a:p>
          <a:p>
            <a:pPr marL="342900" indent="-342900" algn="just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it-IT" sz="2400" dirty="0" smtClean="0"/>
              <a:t>Operare una disinfezione accurata settimanale</a:t>
            </a:r>
          </a:p>
          <a:p>
            <a:pPr marL="285750" indent="-285750" algn="just">
              <a:buFontTx/>
              <a:buChar char="-"/>
            </a:pPr>
            <a:endParaRPr lang="it-IT" sz="2400" dirty="0" smtClean="0"/>
          </a:p>
          <a:p>
            <a:pPr marL="285750" indent="-285750" algn="just">
              <a:buFontTx/>
              <a:buChar char="-"/>
            </a:pPr>
            <a:endParaRPr lang="it-IT" sz="2400" dirty="0" smtClean="0"/>
          </a:p>
          <a:p>
            <a:pPr marL="285750" indent="-285750" algn="just">
              <a:buFontTx/>
              <a:buChar char="-"/>
            </a:pPr>
            <a:endParaRPr lang="it-IT" sz="2400" dirty="0" smtClean="0"/>
          </a:p>
          <a:p>
            <a:pPr marL="285750" indent="-285750" algn="just">
              <a:buFontTx/>
              <a:buChar char="-"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6575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7504" y="188640"/>
            <a:ext cx="8928992" cy="601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24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Fattori di rischio aggiuntivi </a:t>
            </a:r>
            <a:endParaRPr lang="it-IT" sz="2400" b="1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2400" b="1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per la peculiarità delle </a:t>
            </a:r>
            <a:r>
              <a:rPr lang="it-IT" sz="24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strutture turistico-alberghiere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soggiorni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brevi, variabilità nell’uso in base alla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stagione</a:t>
            </a: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consumo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di acqua concentrato in certe ore del giorno e notte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(calo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della T° dell’acqua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qualità dell’acqua erogata può variare e dovrebbe essere monitorata più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frequentemente in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bassa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stagione per lo scarso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consumo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 quando l’albergo è chiuso in quanto il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ristagno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facilita la formazione di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biofilm</a:t>
            </a: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sistema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di distribuzione dell’acqua molto complesso (ogni stanza ha il bagno)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 percorsi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lunghi dal sito di distribuzione ai rubinetti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scarsa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conoscenza del problema da parte del personale dei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dirty="0" smtClean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servizi </a:t>
            </a: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tecnici dell’hotel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65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20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393" y="1772816"/>
            <a:ext cx="3709213" cy="326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03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620688"/>
            <a:ext cx="9144000" cy="5632311"/>
          </a:xfrm>
          <a:prstGeom prst="rect">
            <a:avLst/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C00000"/>
                </a:solidFill>
              </a:rPr>
              <a:t>2000    </a:t>
            </a:r>
            <a:r>
              <a:rPr lang="it-IT" sz="2400" dirty="0" smtClean="0"/>
              <a:t>        Linee Guida per la prevenzione ed il controllo della  </a:t>
            </a:r>
          </a:p>
          <a:p>
            <a:r>
              <a:rPr lang="it-IT" sz="2400" dirty="0"/>
              <a:t> </a:t>
            </a:r>
            <a:r>
              <a:rPr lang="it-IT" sz="2400" dirty="0" smtClean="0"/>
              <a:t>                    legionellosi</a:t>
            </a:r>
          </a:p>
          <a:p>
            <a:endParaRPr lang="it-IT" sz="2400" dirty="0" smtClean="0"/>
          </a:p>
          <a:p>
            <a:r>
              <a:rPr lang="it-IT" sz="2400" dirty="0" smtClean="0">
                <a:solidFill>
                  <a:srgbClr val="C00000"/>
                </a:solidFill>
              </a:rPr>
              <a:t>2005   </a:t>
            </a:r>
            <a:r>
              <a:rPr lang="it-IT" sz="2400" dirty="0" smtClean="0"/>
              <a:t>         Linee Guida recanti indicazioni sulla legionellosi per i </a:t>
            </a:r>
          </a:p>
          <a:p>
            <a:r>
              <a:rPr lang="it-IT" sz="2400" dirty="0"/>
              <a:t> </a:t>
            </a:r>
            <a:r>
              <a:rPr lang="it-IT" sz="2400" dirty="0" smtClean="0"/>
              <a:t>                    gestori di strutture turistico-ricettive e termali</a:t>
            </a:r>
          </a:p>
          <a:p>
            <a:endParaRPr lang="it-IT" sz="2400" dirty="0"/>
          </a:p>
          <a:p>
            <a:r>
              <a:rPr lang="it-IT" sz="2400" dirty="0" smtClean="0">
                <a:solidFill>
                  <a:srgbClr val="C00000"/>
                </a:solidFill>
              </a:rPr>
              <a:t>2015 </a:t>
            </a:r>
            <a:r>
              <a:rPr lang="it-IT" sz="2400" dirty="0" smtClean="0"/>
              <a:t>           </a:t>
            </a:r>
            <a:r>
              <a:rPr lang="it-IT" sz="2400" dirty="0"/>
              <a:t>Linee Guida per la prevenzione ed il controllo della  </a:t>
            </a:r>
          </a:p>
          <a:p>
            <a:r>
              <a:rPr lang="it-IT" sz="2400" dirty="0"/>
              <a:t>                     </a:t>
            </a:r>
            <a:r>
              <a:rPr lang="it-IT" sz="2400" dirty="0" smtClean="0"/>
              <a:t>legionellosi.</a:t>
            </a:r>
          </a:p>
          <a:p>
            <a:r>
              <a:rPr lang="it-IT" sz="2400" dirty="0"/>
              <a:t> </a:t>
            </a:r>
            <a:r>
              <a:rPr lang="it-IT" sz="2400" dirty="0" smtClean="0"/>
              <a:t>                    Riunisce, aggiorna ed integra le indicazioni riportate nelle </a:t>
            </a:r>
          </a:p>
          <a:p>
            <a:r>
              <a:rPr lang="it-IT" sz="2400" dirty="0"/>
              <a:t> </a:t>
            </a:r>
            <a:r>
              <a:rPr lang="it-IT" sz="2400" dirty="0" smtClean="0"/>
              <a:t>                    precedenti linee guida e le sostituisce</a:t>
            </a:r>
          </a:p>
          <a:p>
            <a:endParaRPr lang="it-IT" sz="2400" dirty="0"/>
          </a:p>
          <a:p>
            <a:r>
              <a:rPr lang="it-IT" sz="2400" dirty="0">
                <a:solidFill>
                  <a:srgbClr val="00B050"/>
                </a:solidFill>
              </a:rPr>
              <a:t>2008            </a:t>
            </a:r>
            <a:r>
              <a:rPr lang="it-IT" sz="2400" dirty="0" err="1">
                <a:solidFill>
                  <a:srgbClr val="00B050"/>
                </a:solidFill>
              </a:rPr>
              <a:t>Dlvo</a:t>
            </a:r>
            <a:r>
              <a:rPr lang="it-IT" sz="2400" dirty="0">
                <a:solidFill>
                  <a:srgbClr val="00B050"/>
                </a:solidFill>
              </a:rPr>
              <a:t> n. 81 rischi per gli ambienti di lavoro</a:t>
            </a:r>
            <a:r>
              <a:rPr lang="it-IT" sz="2400" dirty="0"/>
              <a:t>. Al Titolo X la </a:t>
            </a:r>
          </a:p>
          <a:p>
            <a:r>
              <a:rPr lang="it-IT" sz="2400" dirty="0"/>
              <a:t>                     legionella è classificata al gruppo 2 tra gli agenti patogeni</a:t>
            </a:r>
          </a:p>
          <a:p>
            <a:endParaRPr lang="it-IT" sz="2400" dirty="0"/>
          </a:p>
          <a:p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1807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solid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686301"/>
            <a:ext cx="9144000" cy="5262979"/>
          </a:xfrm>
          <a:prstGeom prst="rect">
            <a:avLst/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/>
              <a:t>Aspetti salienti delle Linee Guida</a:t>
            </a:r>
          </a:p>
          <a:p>
            <a:pPr algn="ctr"/>
            <a:endParaRPr lang="it-IT" sz="28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800" dirty="0" smtClean="0"/>
              <a:t>Sono delle </a:t>
            </a:r>
            <a:r>
              <a:rPr lang="it-IT" sz="2800" dirty="0" smtClean="0">
                <a:solidFill>
                  <a:srgbClr val="FF0000"/>
                </a:solidFill>
              </a:rPr>
              <a:t>raccomandazioni</a:t>
            </a:r>
            <a:r>
              <a:rPr lang="it-IT" sz="2800" dirty="0" smtClean="0"/>
              <a:t>, quindi, un invito ad utilizzare le regole e le procedure riportate in maniera più cogente che non semplici consigli o suggerimenti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800" dirty="0" smtClean="0"/>
              <a:t>Sono un </a:t>
            </a:r>
            <a:r>
              <a:rPr lang="it-IT" sz="2800" dirty="0" smtClean="0">
                <a:solidFill>
                  <a:srgbClr val="FF0000"/>
                </a:solidFill>
              </a:rPr>
              <a:t>sistema</a:t>
            </a:r>
            <a:r>
              <a:rPr lang="it-IT" sz="2800" dirty="0" smtClean="0"/>
              <a:t>, cioè un insieme organico di definizioni, regole, procedure e riscontri accomunati dal medesimo obiettivo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800" dirty="0" smtClean="0"/>
              <a:t>Sono soggette a periodici </a:t>
            </a:r>
            <a:r>
              <a:rPr lang="it-IT" sz="2800" dirty="0" smtClean="0">
                <a:solidFill>
                  <a:srgbClr val="FF0000"/>
                </a:solidFill>
              </a:rPr>
              <a:t>aggiornamenti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800" dirty="0" smtClean="0"/>
              <a:t>Definiscono un </a:t>
            </a:r>
            <a:r>
              <a:rPr lang="it-IT" sz="2800" dirty="0" smtClean="0">
                <a:solidFill>
                  <a:srgbClr val="FF0000"/>
                </a:solidFill>
              </a:rPr>
              <a:t>comportamento</a:t>
            </a:r>
            <a:r>
              <a:rPr lang="it-IT" sz="2800" dirty="0" smtClean="0"/>
              <a:t>, cioè l’insieme delle azioni che devono essere intraprese per raggiungere il risultato preposto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33129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-14288" y="836712"/>
            <a:ext cx="9158288" cy="5262979"/>
          </a:xfrm>
          <a:prstGeom prst="rect">
            <a:avLst/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b="1" dirty="0" smtClean="0">
                <a:solidFill>
                  <a:srgbClr val="FF0000"/>
                </a:solidFill>
              </a:rPr>
              <a:t>Non sono leggi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 smtClean="0"/>
              <a:t>Richiedono un’elasticità che non è concessa alle leggi ordinarie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 smtClean="0"/>
              <a:t>Da un punto di vista legale, sono molto simili alle cosiddette Norme Tecniche ( UNI, UNI-CIG, UNI-CEI, ecc.)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 smtClean="0"/>
              <a:t>Non hanno valore di legge, tuttavia, </a:t>
            </a:r>
            <a:r>
              <a:rPr lang="it-IT" sz="2800" b="1" dirty="0" smtClean="0">
                <a:solidFill>
                  <a:srgbClr val="FF0000"/>
                </a:solidFill>
              </a:rPr>
              <a:t>l’osservanza delle Linee Guida rientra negli obblighi di diligenza richiesti a chi adempie ad un’attività imprenditoriale : cura, cautela, perizia e legalità</a:t>
            </a:r>
            <a:endParaRPr lang="it-IT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8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836712"/>
            <a:ext cx="9144000" cy="501675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it-IT" sz="3200" dirty="0" smtClean="0"/>
              <a:t>L’albergatore è soggetto ai cosiddetti obblighi di protezione, che fanno riferimento agli articoli 1175 c.c. (comportamento secondo correttezza) e 1375 c.c. (buona fede contrattuale).</a:t>
            </a:r>
          </a:p>
          <a:p>
            <a:endParaRPr lang="it-IT" sz="3200" dirty="0"/>
          </a:p>
          <a:p>
            <a:r>
              <a:rPr lang="it-IT" sz="3200" dirty="0" smtClean="0"/>
              <a:t>Con l’espressione </a:t>
            </a:r>
            <a:r>
              <a:rPr lang="it-IT" sz="3200" dirty="0"/>
              <a:t>obblighi di </a:t>
            </a:r>
            <a:r>
              <a:rPr lang="it-IT" sz="3200" dirty="0" smtClean="0"/>
              <a:t>protezione s’intende </a:t>
            </a:r>
            <a:r>
              <a:rPr lang="it-IT" sz="3200" b="1" dirty="0" smtClean="0">
                <a:solidFill>
                  <a:srgbClr val="00B050"/>
                </a:solidFill>
              </a:rPr>
              <a:t>l’obbligo di assicurare la sorveglianza,  l’igiene e la sicurezza dei luoghi ove si svolge il servizio, nel rispetto delle normative vigenti, per garantire la sicurezza e l’incolumità fisica del cliente.</a:t>
            </a:r>
            <a:endParaRPr lang="it-IT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87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242646"/>
            <a:ext cx="8352927" cy="626469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" y="15453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8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1" y="0"/>
            <a:ext cx="918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7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536" y="692696"/>
            <a:ext cx="8424936" cy="5078313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FF0000"/>
                </a:solidFill>
              </a:rPr>
              <a:t>PREVENZIONE</a:t>
            </a:r>
          </a:p>
          <a:p>
            <a:pPr algn="ctr"/>
            <a:endParaRPr lang="it-IT" sz="3600" b="1" dirty="0" smtClean="0">
              <a:solidFill>
                <a:srgbClr val="FF0000"/>
              </a:solidFill>
            </a:endParaRPr>
          </a:p>
          <a:p>
            <a:pPr algn="just"/>
            <a:r>
              <a:rPr lang="it-IT" sz="3600" dirty="0" smtClean="0"/>
              <a:t>Consiste nel mettere in atto una strategia condivisa e documentata per un’oculata gestione dell’impiantistica, atta ad evitare la crescita batterica.</a:t>
            </a:r>
          </a:p>
          <a:p>
            <a:pPr algn="just"/>
            <a:r>
              <a:rPr lang="it-IT" sz="3600" dirty="0" smtClean="0"/>
              <a:t>Vi è la necessità di raccordo e sintonia operativa tra la </a:t>
            </a:r>
            <a:r>
              <a:rPr lang="it-IT" sz="3600" i="1" dirty="0" smtClean="0"/>
              <a:t>mente pensante </a:t>
            </a:r>
            <a:r>
              <a:rPr lang="it-IT" sz="3600" dirty="0" smtClean="0"/>
              <a:t>ed il </a:t>
            </a:r>
            <a:r>
              <a:rPr lang="it-IT" sz="3600" i="1" dirty="0" smtClean="0"/>
              <a:t>braccio operativo.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404665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944"/>
            <a:ext cx="9104638" cy="685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4701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3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50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496" y="1320119"/>
            <a:ext cx="9108504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800" b="0" dirty="0">
                <a:solidFill>
                  <a:srgbClr val="00B050"/>
                </a:solidFill>
                <a:latin typeface="+mj-lt"/>
              </a:rPr>
              <a:t>Ogni struttura turistico-ricettiva  </a:t>
            </a:r>
            <a:r>
              <a:rPr lang="it-IT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deve </a:t>
            </a:r>
            <a:r>
              <a:rPr lang="it-IT" sz="2800" dirty="0">
                <a:solidFill>
                  <a:srgbClr val="00B050"/>
                </a:solidFill>
                <a:latin typeface="+mj-lt"/>
              </a:rPr>
              <a:t> </a:t>
            </a:r>
            <a:r>
              <a:rPr lang="it-IT" sz="2800" b="0" dirty="0">
                <a:solidFill>
                  <a:srgbClr val="00B050"/>
                </a:solidFill>
                <a:latin typeface="+mj-lt"/>
              </a:rPr>
              <a:t>individuare e nominare un </a:t>
            </a:r>
            <a:r>
              <a:rPr lang="it-IT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responsabile</a:t>
            </a:r>
            <a:endParaRPr lang="it-IT" sz="2800" b="0" dirty="0">
              <a:solidFill>
                <a:srgbClr val="00B050"/>
              </a:solidFill>
              <a:latin typeface="+mj-lt"/>
            </a:endParaRPr>
          </a:p>
          <a:p>
            <a:pPr>
              <a:spcBef>
                <a:spcPct val="50000"/>
              </a:spcBef>
              <a:defRPr/>
            </a:pPr>
            <a:r>
              <a:rPr lang="it-IT" sz="2800" b="0" dirty="0">
                <a:solidFill>
                  <a:srgbClr val="00B050"/>
                </a:solidFill>
                <a:latin typeface="+mj-lt"/>
              </a:rPr>
              <a:t>- che sia </a:t>
            </a:r>
            <a:r>
              <a:rPr lang="it-IT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esperto</a:t>
            </a:r>
            <a:endParaRPr lang="it-IT" sz="2800" b="0" dirty="0">
              <a:solidFill>
                <a:srgbClr val="00B050"/>
              </a:solidFill>
              <a:latin typeface="+mj-lt"/>
            </a:endParaRPr>
          </a:p>
          <a:p>
            <a:pPr marL="174625" indent="-174625">
              <a:spcBef>
                <a:spcPct val="50000"/>
              </a:spcBef>
              <a:defRPr/>
            </a:pPr>
            <a:r>
              <a:rPr lang="it-IT" sz="2800" b="0" dirty="0">
                <a:solidFill>
                  <a:srgbClr val="00B050"/>
                </a:solidFill>
                <a:latin typeface="+mj-lt"/>
              </a:rPr>
              <a:t>- che </a:t>
            </a:r>
            <a:r>
              <a:rPr lang="it-IT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comprenda l’importanza della prevenzione</a:t>
            </a:r>
            <a:r>
              <a:rPr lang="it-IT" sz="2800" b="0" dirty="0">
                <a:solidFill>
                  <a:srgbClr val="00B050"/>
                </a:solidFill>
                <a:latin typeface="+mj-lt"/>
              </a:rPr>
              <a:t> </a:t>
            </a:r>
            <a:r>
              <a:rPr lang="it-IT" sz="2800" b="0" dirty="0" smtClean="0">
                <a:solidFill>
                  <a:srgbClr val="00B050"/>
                </a:solidFill>
                <a:latin typeface="+mj-lt"/>
              </a:rPr>
              <a:t>e dell’</a:t>
            </a:r>
            <a:r>
              <a:rPr lang="it-IT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applicazione</a:t>
            </a:r>
            <a:r>
              <a:rPr lang="it-IT" sz="2800" b="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it-IT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delle misure di controllo</a:t>
            </a:r>
          </a:p>
          <a:p>
            <a:pPr marL="174625" indent="-174625">
              <a:spcBef>
                <a:spcPct val="50000"/>
              </a:spcBef>
              <a:defRPr/>
            </a:pPr>
            <a:r>
              <a:rPr lang="it-IT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- </a:t>
            </a:r>
            <a:r>
              <a:rPr lang="it-IT" sz="2800" b="0" dirty="0">
                <a:solidFill>
                  <a:srgbClr val="00B050"/>
                </a:solidFill>
                <a:latin typeface="+mj-lt"/>
              </a:rPr>
              <a:t>che operi per l’</a:t>
            </a:r>
            <a:r>
              <a:rPr lang="it-IT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identificazione</a:t>
            </a:r>
            <a:r>
              <a:rPr lang="it-IT" sz="2800" b="0" dirty="0">
                <a:solidFill>
                  <a:srgbClr val="00B050"/>
                </a:solidFill>
                <a:latin typeface="+mj-lt"/>
              </a:rPr>
              <a:t> e la </a:t>
            </a:r>
            <a:r>
              <a:rPr lang="it-IT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valutazione del rischio potenziale d’infezione</a:t>
            </a:r>
          </a:p>
        </p:txBody>
      </p:sp>
    </p:spTree>
    <p:extLst>
      <p:ext uri="{BB962C8B-B14F-4D97-AF65-F5344CB8AC3E}">
        <p14:creationId xmlns:p14="http://schemas.microsoft.com/office/powerpoint/2010/main" val="24019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51521" y="972011"/>
            <a:ext cx="8892480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 compiti del responsabile  sono </a:t>
            </a: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:</a:t>
            </a:r>
            <a:endParaRPr lang="it-IT" altLang="it-IT" sz="28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>
              <a:spcBef>
                <a:spcPct val="50000"/>
              </a:spcBef>
            </a:pP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la conoscenza dei fattori di rischio</a:t>
            </a:r>
          </a:p>
          <a:p>
            <a:pPr marL="268288" indent="-268288">
              <a:spcBef>
                <a:spcPct val="50000"/>
              </a:spcBef>
            </a:pP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la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conoscenza dell’impiantistica presente e delle modalità di </a:t>
            </a:r>
            <a:r>
              <a:rPr lang="it-IT" alt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esercizio </a:t>
            </a:r>
            <a:r>
              <a:rPr lang="it-IT" altLang="it-IT" sz="2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attraverso </a:t>
            </a:r>
            <a:r>
              <a:rPr lang="it-IT" alt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l’ispezione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della struttura </a:t>
            </a: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per valutare l’intero impianto con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individuazione dei punti critici</a:t>
            </a:r>
          </a:p>
          <a:p>
            <a:pPr marL="268288" indent="-268288">
              <a:spcBef>
                <a:spcPct val="50000"/>
              </a:spcBef>
            </a:pP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il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coordinamento delle varie figure professionali </a:t>
            </a: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che interagiscono nella </a:t>
            </a: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problematica (formazione del team)</a:t>
            </a:r>
            <a:endParaRPr lang="it-IT" altLang="it-IT" sz="28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527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497" y="528696"/>
            <a:ext cx="9108504" cy="556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it-IT" altLang="it-IT" sz="2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         </a:t>
            </a:r>
          </a:p>
          <a:p>
            <a:pPr marL="457200" indent="-457200">
              <a:spcBef>
                <a:spcPct val="50000"/>
              </a:spcBef>
            </a:pPr>
            <a:r>
              <a:rPr lang="it-IT" alt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Istituzione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di un registro </a:t>
            </a: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in cui siano </a:t>
            </a: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documentati:</a:t>
            </a:r>
            <a:endParaRPr lang="it-IT" altLang="it-IT" sz="28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>
              <a:lnSpc>
                <a:spcPct val="60000"/>
              </a:lnSpc>
              <a:spcBef>
                <a:spcPct val="30000"/>
              </a:spcBef>
              <a:buFontTx/>
              <a:buChar char="-"/>
            </a:pP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 gli </a:t>
            </a: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interventi di valutazione del rischio</a:t>
            </a:r>
          </a:p>
          <a:p>
            <a:pPr marL="444500" indent="-444500">
              <a:spcBef>
                <a:spcPct val="30000"/>
              </a:spcBef>
              <a:buFontTx/>
              <a:buChar char="-"/>
            </a:pP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le </a:t>
            </a: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operazioni di manutenzione ordinaria e </a:t>
            </a: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straordinaria </a:t>
            </a: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sull’impianto idrico e di </a:t>
            </a: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climatizzazione</a:t>
            </a:r>
            <a:endParaRPr lang="it-IT" altLang="it-IT" sz="28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442913" indent="-442913">
              <a:spcBef>
                <a:spcPct val="100000"/>
              </a:spcBef>
            </a:pPr>
            <a:r>
              <a:rPr lang="it-IT" alt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Effettuazione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dell’analisi del rischio, </a:t>
            </a:r>
            <a:r>
              <a:rPr lang="it-IT" alt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con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cadenza almeno </a:t>
            </a:r>
            <a:r>
              <a:rPr lang="it-IT" alt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     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it-IT" alt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   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it-IT" alt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biennale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 ogni qualvolta la </a:t>
            </a:r>
            <a:r>
              <a:rPr lang="it-IT" alt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situazione </a:t>
            </a: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viene modificata</a:t>
            </a:r>
          </a:p>
          <a:p>
            <a:pPr marL="442913" indent="-442913">
              <a:spcBef>
                <a:spcPct val="100000"/>
              </a:spcBef>
            </a:pP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rifare l’analisi ad </a:t>
            </a:r>
            <a:r>
              <a:rPr lang="it-IT" altLang="it-IT" sz="28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ogni segnalazione di un possibile caso di </a:t>
            </a:r>
            <a:r>
              <a:rPr lang="it-IT" altLang="it-IT" sz="28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      legionellosi</a:t>
            </a:r>
            <a:endParaRPr lang="it-IT" altLang="it-IT" sz="28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>
              <a:lnSpc>
                <a:spcPct val="70000"/>
              </a:lnSpc>
              <a:spcBef>
                <a:spcPct val="30000"/>
              </a:spcBef>
              <a:buFontTx/>
              <a:buNone/>
            </a:pPr>
            <a:endParaRPr lang="it-IT" altLang="it-IT" sz="28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129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3403" y="1042278"/>
            <a:ext cx="9120598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800" dirty="0">
                <a:solidFill>
                  <a:srgbClr val="C00000"/>
                </a:solidFill>
                <a:latin typeface="+mj-lt"/>
              </a:rPr>
              <a:t>I</a:t>
            </a:r>
            <a:r>
              <a:rPr lang="it-IT" sz="2800" b="0" dirty="0" smtClean="0">
                <a:solidFill>
                  <a:srgbClr val="C00000"/>
                </a:solidFill>
                <a:latin typeface="+mj-lt"/>
              </a:rPr>
              <a:t>l </a:t>
            </a:r>
            <a:r>
              <a:rPr lang="it-IT" sz="2800" b="0" dirty="0">
                <a:solidFill>
                  <a:srgbClr val="C00000"/>
                </a:solidFill>
                <a:latin typeface="+mj-lt"/>
              </a:rPr>
              <a:t>responsabile dell’impianto deve svolgere controlli interni secondo protocolli di gestione e di autocontrollo formalizzati in un:</a:t>
            </a:r>
          </a:p>
          <a:p>
            <a:pPr>
              <a:spcBef>
                <a:spcPct val="50000"/>
              </a:spcBef>
              <a:defRPr/>
            </a:pPr>
            <a:r>
              <a: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documento di valutazione del rischio </a:t>
            </a:r>
            <a:r>
              <a:rPr lang="it-IT" sz="2800" b="0" dirty="0">
                <a:solidFill>
                  <a:srgbClr val="C00000"/>
                </a:solidFill>
                <a:latin typeface="+mj-lt"/>
              </a:rPr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it-IT" sz="2800" b="0" dirty="0">
                <a:solidFill>
                  <a:srgbClr val="C00000"/>
                </a:solidFill>
                <a:latin typeface="+mj-lt"/>
              </a:rPr>
              <a:t>che deve analizzare ogni fase che potrebbe rilevarsi critica nella gestione dell’ attività.</a:t>
            </a:r>
          </a:p>
          <a:p>
            <a:pPr algn="just">
              <a:spcBef>
                <a:spcPct val="50000"/>
              </a:spcBef>
              <a:defRPr/>
            </a:pPr>
            <a:endParaRPr lang="it-IT" sz="2800" b="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43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496" y="-171400"/>
            <a:ext cx="9372600" cy="1356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Il documento deve tenere in considerazione questi principi :</a:t>
            </a:r>
          </a:p>
          <a:p>
            <a:pPr algn="just">
              <a:lnSpc>
                <a:spcPct val="60000"/>
              </a:lnSpc>
              <a:spcBef>
                <a:spcPct val="30000"/>
              </a:spcBef>
              <a:buFontTx/>
              <a:buNone/>
            </a:pPr>
            <a:endParaRPr lang="it-IT" altLang="it-IT" sz="2800" b="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5496" y="980728"/>
            <a:ext cx="9108504" cy="5435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15000"/>
              </a:spcBef>
              <a:buFontTx/>
              <a:buChar char="1"/>
            </a:pP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.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Analisi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dei potenziali pericoli igienico sanitari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della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struttura </a:t>
            </a:r>
            <a:endParaRPr lang="it-IT" altLang="it-IT" sz="2800" b="0" dirty="0" smtClean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70000"/>
              </a:lnSpc>
              <a:spcBef>
                <a:spcPct val="15000"/>
              </a:spcBef>
              <a:buNone/>
            </a:pPr>
            <a:r>
              <a:rPr lang="it-IT" altLang="it-IT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it-IT" altLang="it-IT" sz="2800" dirty="0" smtClean="0">
                <a:solidFill>
                  <a:srgbClr val="C00000"/>
                </a:solidFill>
                <a:latin typeface="+mj-lt"/>
              </a:rPr>
              <a:t>   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e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dei servizi annessi;</a:t>
            </a:r>
          </a:p>
          <a:p>
            <a:pPr>
              <a:lnSpc>
                <a:spcPct val="70000"/>
              </a:lnSpc>
              <a:spcBef>
                <a:spcPct val="15000"/>
              </a:spcBef>
              <a:buFontTx/>
              <a:buNone/>
            </a:pPr>
            <a:endParaRPr lang="it-IT" altLang="it-IT" sz="2800" b="0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70000"/>
              </a:lnSpc>
              <a:spcBef>
                <a:spcPct val="15000"/>
              </a:spcBef>
              <a:buFontTx/>
              <a:buChar char="2"/>
            </a:pP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.Individuazione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dei punti o delle fasi in cui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possono </a:t>
            </a:r>
          </a:p>
          <a:p>
            <a:pPr>
              <a:lnSpc>
                <a:spcPct val="70000"/>
              </a:lnSpc>
              <a:spcBef>
                <a:spcPct val="15000"/>
              </a:spcBef>
              <a:buNone/>
            </a:pPr>
            <a:r>
              <a:rPr lang="it-IT" altLang="it-IT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it-IT" altLang="it-IT" sz="2800" dirty="0" smtClean="0">
                <a:solidFill>
                  <a:srgbClr val="C00000"/>
                </a:solidFill>
                <a:latin typeface="+mj-lt"/>
              </a:rPr>
              <a:t> 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estrinsecarsi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tali pericoli e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definizione delle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relative misure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  </a:t>
            </a:r>
          </a:p>
          <a:p>
            <a:pPr>
              <a:lnSpc>
                <a:spcPct val="70000"/>
              </a:lnSpc>
              <a:spcBef>
                <a:spcPct val="15000"/>
              </a:spcBef>
              <a:buNone/>
            </a:pPr>
            <a:r>
              <a:rPr lang="it-IT" altLang="it-IT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it-IT" altLang="it-IT" sz="2800" dirty="0" smtClean="0">
                <a:solidFill>
                  <a:srgbClr val="C00000"/>
                </a:solidFill>
                <a:latin typeface="+mj-lt"/>
              </a:rPr>
              <a:t> 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preventive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e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mitigative da adottare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;</a:t>
            </a:r>
          </a:p>
          <a:p>
            <a:pPr>
              <a:lnSpc>
                <a:spcPct val="70000"/>
              </a:lnSpc>
              <a:spcBef>
                <a:spcPct val="15000"/>
              </a:spcBef>
              <a:buFontTx/>
              <a:buNone/>
            </a:pPr>
            <a:endParaRPr lang="it-IT" altLang="it-IT" sz="2800" b="0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70000"/>
              </a:lnSpc>
              <a:spcBef>
                <a:spcPct val="15000"/>
              </a:spcBef>
              <a:buFontTx/>
              <a:buChar char="3"/>
            </a:pP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.Individuazione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dei punti critici e definizione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dei limiti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critici </a:t>
            </a:r>
            <a:endParaRPr lang="it-IT" altLang="it-IT" sz="2800" b="0" dirty="0" smtClean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70000"/>
              </a:lnSpc>
              <a:spcBef>
                <a:spcPct val="15000"/>
              </a:spcBef>
              <a:buNone/>
            </a:pPr>
            <a:r>
              <a:rPr lang="it-IT" altLang="it-IT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it-IT" altLang="it-IT" sz="2800" dirty="0" smtClean="0">
                <a:solidFill>
                  <a:srgbClr val="C00000"/>
                </a:solidFill>
                <a:latin typeface="+mj-lt"/>
              </a:rPr>
              <a:t> 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degli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stessi;</a:t>
            </a:r>
          </a:p>
          <a:p>
            <a:pPr>
              <a:lnSpc>
                <a:spcPct val="70000"/>
              </a:lnSpc>
              <a:spcBef>
                <a:spcPct val="15000"/>
              </a:spcBef>
              <a:buFontTx/>
              <a:buNone/>
            </a:pPr>
            <a:endParaRPr lang="it-IT" altLang="it-IT" sz="2800" b="0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70000"/>
              </a:lnSpc>
              <a:spcBef>
                <a:spcPct val="15000"/>
              </a:spcBef>
              <a:buFontTx/>
              <a:buChar char="4"/>
            </a:pP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.Definizione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del sistema di monitoraggio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dei parametri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di </a:t>
            </a:r>
            <a:endParaRPr lang="it-IT" altLang="it-IT" sz="2800" b="0" dirty="0" smtClean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70000"/>
              </a:lnSpc>
              <a:spcBef>
                <a:spcPct val="15000"/>
              </a:spcBef>
              <a:buNone/>
            </a:pPr>
            <a:r>
              <a:rPr lang="it-IT" altLang="it-IT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it-IT" altLang="it-IT" sz="2800" dirty="0" smtClean="0">
                <a:solidFill>
                  <a:srgbClr val="C00000"/>
                </a:solidFill>
                <a:latin typeface="+mj-lt"/>
              </a:rPr>
              <a:t> 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controllo </a:t>
            </a: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e dei relativi limiti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critici;</a:t>
            </a:r>
          </a:p>
          <a:p>
            <a:pPr>
              <a:lnSpc>
                <a:spcPct val="70000"/>
              </a:lnSpc>
              <a:spcBef>
                <a:spcPct val="15000"/>
              </a:spcBef>
              <a:buNone/>
            </a:pPr>
            <a:endParaRPr lang="it-IT" altLang="it-IT" sz="2800" b="0" dirty="0">
              <a:solidFill>
                <a:srgbClr val="C00000"/>
              </a:solidFill>
              <a:latin typeface="+mj-lt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it-IT" altLang="it-IT" sz="28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2383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497" y="1115447"/>
            <a:ext cx="9108504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sz="1600" b="1">
                <a:solidFill>
                  <a:srgbClr val="FFFF00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1600" b="1">
                <a:solidFill>
                  <a:srgbClr val="FFFF00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1600" b="1">
                <a:solidFill>
                  <a:srgbClr val="FFFF00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1600" b="1">
                <a:solidFill>
                  <a:srgbClr val="FFFF00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1600" b="1">
                <a:solidFill>
                  <a:srgbClr val="FFFF00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FFFF00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FFFF00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FFFF00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FFFF00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80000"/>
              </a:lnSpc>
              <a:buClr>
                <a:srgbClr val="FF0000"/>
              </a:buClr>
            </a:pP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5. Individuazione dei soggetti responsabili dell’igiene, della sicurezza degli impianti e dei bagnanti, della funzionalità della piscina e formazione degli addetti in modo tale da assicurare un addestramento o una formazione idonea in relazione al tipo di attività da 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svolgere</a:t>
            </a:r>
            <a:endParaRPr lang="it-IT" altLang="it-IT" sz="2800" b="0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70000"/>
              </a:lnSpc>
              <a:buClr>
                <a:srgbClr val="FF0000"/>
              </a:buClr>
            </a:pPr>
            <a:endParaRPr lang="it-IT" altLang="it-IT" sz="2800" b="0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it-IT" altLang="it-IT" sz="2800" b="0" dirty="0">
                <a:solidFill>
                  <a:srgbClr val="C00000"/>
                </a:solidFill>
                <a:latin typeface="+mj-lt"/>
              </a:rPr>
              <a:t>6. Verifiche del piano e riesame periodico, anche in relazione al variare delle condizioni iniziali, delle analisi dei rischi, dei punti critici e delle procedure in materia di controllo e sorveglianza</a:t>
            </a:r>
            <a:r>
              <a:rPr lang="it-IT" altLang="it-IT" sz="2800" b="0" dirty="0" smtClean="0">
                <a:solidFill>
                  <a:srgbClr val="C00000"/>
                </a:solidFill>
                <a:latin typeface="+mj-lt"/>
              </a:rPr>
              <a:t>.</a:t>
            </a:r>
          </a:p>
          <a:p>
            <a:pPr>
              <a:lnSpc>
                <a:spcPct val="80000"/>
              </a:lnSpc>
            </a:pPr>
            <a:endParaRPr lang="it-IT" altLang="it-IT" sz="2800" b="0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endParaRPr lang="it-IT" altLang="it-IT" sz="2800" b="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269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84"/>
            <a:ext cx="9143999" cy="1638703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0429"/>
            <a:ext cx="9143999" cy="341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3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9392"/>
            <a:ext cx="9144000" cy="695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5444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-27384"/>
            <a:ext cx="916756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068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763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231259041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324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63FE6D-8D0C-4A5E-A24A-50F2733B4B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1E63FE6D-8D0C-4A5E-A24A-50F2733B4B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1E63FE6D-8D0C-4A5E-A24A-50F2733B4B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440853A-4C70-4723-885A-E9FE9E263A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graphicEl>
                                              <a:dgm id="{0440853A-4C70-4723-885A-E9FE9E263A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0440853A-4C70-4723-885A-E9FE9E263A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BEB3422-E878-4730-A2D7-7924650579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7BEB3422-E878-4730-A2D7-7924650579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7BEB3422-E878-4730-A2D7-7924650579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18A3D0-B447-45E0-9889-D05674E625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graphicEl>
                                              <a:dgm id="{7F18A3D0-B447-45E0-9889-D05674E625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graphicEl>
                                              <a:dgm id="{7F18A3D0-B447-45E0-9889-D05674E625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4A615A9-76F0-4897-ADBE-D0D8DF7BD5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34A615A9-76F0-4897-ADBE-D0D8DF7BD5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34A615A9-76F0-4897-ADBE-D0D8DF7BD5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D5DDD7-8C96-44E6-9515-D54DFF3BE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F0D5DDD7-8C96-44E6-9515-D54DFF3BE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graphicEl>
                                              <a:dgm id="{F0D5DDD7-8C96-44E6-9515-D54DFF3BE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5497" y="44624"/>
            <a:ext cx="9108504" cy="6784421"/>
          </a:xfrm>
          <a:prstGeom prst="rect">
            <a:avLst/>
          </a:prstGeom>
          <a:gradFill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2400" b="1" i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Il registro della manutenzione </a:t>
            </a:r>
            <a:r>
              <a:rPr lang="it-IT" sz="2400" b="1" i="1" dirty="0" smtClean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deve comprendere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Le caratteristiche dell’impianto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a. La mappatura dell’impianto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b. Materiale delle tubazioni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c. Eventuali modifiche e </a:t>
            </a:r>
            <a:r>
              <a:rPr lang="it-IT" sz="2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riparazioni </a:t>
            </a: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avvenute nel tempo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d. Temperature massime raggiungibili in ogni </a:t>
            </a:r>
            <a:r>
              <a:rPr lang="it-IT" sz="2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sezione dell’impianto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e. I punti dove è possibile immettere cloro nell’impianto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f. La presenza di eventuali barriere che permettano di isolare parti </a:t>
            </a:r>
            <a:endParaRPr lang="it-IT" sz="2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dell’impianto </a:t>
            </a: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idrico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g. Cariche registrate nel corso del tempo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2. Metodi di disinfezione dell’acqua sanitaria scelti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a. Modalità e tempi in cui i trattamenti sono stati eseguiti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b. Cariche registrate prima e dopo i trattamenti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b="1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3. Manutenzione vera e propria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a. Schema generale degli interventi programmati </a:t>
            </a:r>
            <a:endParaRPr lang="it-IT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t-IT" sz="2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b. Tipo di manutenzione effettuata, firmata dal responsabile</a:t>
            </a:r>
            <a:endParaRPr lang="it-IT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05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5" y="1"/>
            <a:ext cx="9144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4823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7283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2163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3234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76672"/>
            <a:ext cx="9144000" cy="1359235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482617"/>
            <a:ext cx="8964488" cy="189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4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7503" y="116632"/>
            <a:ext cx="8928993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/>
              <a:t>Campionamento</a:t>
            </a:r>
          </a:p>
          <a:p>
            <a:pPr algn="just"/>
            <a:r>
              <a:rPr lang="it-IT" sz="2400" dirty="0" smtClean="0"/>
              <a:t>Deve essere effettuato prima di qualsiasi intervento di disinfezione e a distanza di 48 ore dalla sua esecuzione.</a:t>
            </a:r>
          </a:p>
          <a:p>
            <a:pPr algn="just"/>
            <a:r>
              <a:rPr lang="it-IT" sz="2400" dirty="0" smtClean="0"/>
              <a:t>Il numero di campioni deve essere proporzionato alle dimensioni dell’impianto.</a:t>
            </a:r>
          </a:p>
          <a:p>
            <a:pPr algn="just"/>
            <a:r>
              <a:rPr lang="it-IT" sz="2400" dirty="0" smtClean="0"/>
              <a:t>Devono essere effettuati almeno i seguenti prelievi </a:t>
            </a:r>
          </a:p>
          <a:p>
            <a:pPr algn="ctr"/>
            <a:r>
              <a:rPr lang="it-IT" sz="2400" dirty="0" smtClean="0"/>
              <a:t>Per </a:t>
            </a:r>
            <a:r>
              <a:rPr lang="it-IT" sz="2400" dirty="0"/>
              <a:t>l’acqua </a:t>
            </a:r>
            <a:r>
              <a:rPr lang="it-IT" sz="2400" dirty="0" smtClean="0"/>
              <a:t>calda 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400" dirty="0"/>
              <a:t>m</a:t>
            </a:r>
            <a:r>
              <a:rPr lang="it-IT" sz="2400" dirty="0" smtClean="0"/>
              <a:t>andata (oppure da rubinetto più vicino al serbatoio)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400" dirty="0" smtClean="0"/>
              <a:t>ricircolo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400" dirty="0"/>
              <a:t>f</a:t>
            </a:r>
            <a:r>
              <a:rPr lang="it-IT" sz="2400" dirty="0" smtClean="0"/>
              <a:t>ondo del serbatoio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400" dirty="0"/>
              <a:t>a</a:t>
            </a:r>
            <a:r>
              <a:rPr lang="it-IT" sz="2400" dirty="0" smtClean="0"/>
              <a:t>lmeno 3 punti rappresentativi ( i più lontani, i più freddi, quelli scarsamente </a:t>
            </a:r>
            <a:r>
              <a:rPr lang="it-IT" sz="2400" dirty="0" smtClean="0"/>
              <a:t>utilizzati )</a:t>
            </a:r>
            <a:endParaRPr lang="it-IT" sz="2400" dirty="0" smtClean="0"/>
          </a:p>
          <a:p>
            <a:pPr algn="ctr"/>
            <a:r>
              <a:rPr lang="it-IT" sz="2400" dirty="0" smtClean="0"/>
              <a:t>Per l’acqua fredda: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400" dirty="0"/>
              <a:t>f</a:t>
            </a:r>
            <a:r>
              <a:rPr lang="it-IT" sz="2400" dirty="0" smtClean="0"/>
              <a:t>ondo del serbatoio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400" dirty="0"/>
              <a:t>a</a:t>
            </a:r>
            <a:r>
              <a:rPr lang="it-IT" sz="2400" dirty="0" smtClean="0"/>
              <a:t>lmeno 2 in punti rappresentativi (il più lontano nella distribuzione e il più caldo)</a:t>
            </a:r>
          </a:p>
          <a:p>
            <a:pPr algn="just"/>
            <a:r>
              <a:rPr lang="it-IT" sz="2400" dirty="0"/>
              <a:t>Per le strutture a funzionamento stagionale, il campionamento dovrà essere effettuato sempre prima della riapertura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00225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63" y="0"/>
            <a:ext cx="91489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2724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696"/>
            <a:ext cx="914400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5077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784"/>
            <a:ext cx="9144000" cy="3296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2369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5496" y="129986"/>
            <a:ext cx="90010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solidFill>
                  <a:srgbClr val="0000FF"/>
                </a:solidFill>
                <a:latin typeface="+mj-lt"/>
              </a:rPr>
              <a:t>Principali fattori che determinano </a:t>
            </a:r>
            <a:r>
              <a:rPr lang="it-IT" sz="2400" b="1" i="1" dirty="0" smtClean="0">
                <a:solidFill>
                  <a:srgbClr val="0000FF"/>
                </a:solidFill>
                <a:latin typeface="+mj-lt"/>
              </a:rPr>
              <a:t>la difficoltà </a:t>
            </a:r>
            <a:r>
              <a:rPr lang="it-IT" sz="2400" b="1" i="1" dirty="0">
                <a:solidFill>
                  <a:srgbClr val="0000FF"/>
                </a:solidFill>
                <a:latin typeface="+mj-lt"/>
              </a:rPr>
              <a:t>interpretativa dei risultati </a:t>
            </a:r>
            <a:r>
              <a:rPr lang="it-IT" sz="2400" b="1" i="1" dirty="0" smtClean="0">
                <a:solidFill>
                  <a:srgbClr val="0000FF"/>
                </a:solidFill>
                <a:latin typeface="+mj-lt"/>
              </a:rPr>
              <a:t>ambientali</a:t>
            </a:r>
          </a:p>
          <a:p>
            <a:endParaRPr lang="it-IT" sz="2400" b="1" i="1" dirty="0">
              <a:solidFill>
                <a:srgbClr val="0000FF"/>
              </a:solidFill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sz="2400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La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dose minima infettante è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sconosciuta</a:t>
            </a:r>
          </a:p>
          <a:p>
            <a:endParaRPr lang="it-IT" sz="1200" dirty="0">
              <a:solidFill>
                <a:srgbClr val="000000"/>
              </a:solidFill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 La </a:t>
            </a:r>
            <a:r>
              <a:rPr lang="it-IT" sz="2400" i="1" dirty="0">
                <a:solidFill>
                  <a:srgbClr val="000000"/>
                </a:solidFill>
                <a:latin typeface="+mj-lt"/>
              </a:rPr>
              <a:t>Legionella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può essere presente anche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in assenza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di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casi</a:t>
            </a:r>
          </a:p>
          <a:p>
            <a:endParaRPr lang="it-IT" sz="1200" dirty="0">
              <a:solidFill>
                <a:srgbClr val="000000"/>
              </a:solidFill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Non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è stabilita una correlazione tra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l’entità della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contaminazione e il rischio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di sviluppare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la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malattia</a:t>
            </a:r>
          </a:p>
          <a:p>
            <a:endParaRPr lang="it-IT" sz="1200" dirty="0">
              <a:solidFill>
                <a:srgbClr val="000000"/>
              </a:solidFill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L’analisi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batteriologica è solo una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stima puntuale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della situazione: la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concentrazione di </a:t>
            </a:r>
            <a:r>
              <a:rPr lang="it-IT" sz="2400" i="1" dirty="0">
                <a:solidFill>
                  <a:srgbClr val="000000"/>
                </a:solidFill>
                <a:latin typeface="+mj-lt"/>
              </a:rPr>
              <a:t>Legionella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può variare in base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al momento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del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campionamento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e da un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punto a un altro</a:t>
            </a:r>
          </a:p>
          <a:p>
            <a:endParaRPr lang="it-IT" sz="1200" dirty="0">
              <a:solidFill>
                <a:srgbClr val="000000"/>
              </a:solidFill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La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specie riscontrata nell’acqua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non necessariamente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è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patogena</a:t>
            </a:r>
          </a:p>
          <a:p>
            <a:endParaRPr lang="it-IT" sz="1200" dirty="0">
              <a:solidFill>
                <a:srgbClr val="000000"/>
              </a:solidFill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4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L’aerosolizzazione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dell’acqua è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importante quanto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le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UFC/l,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ma questo </a:t>
            </a:r>
            <a:r>
              <a:rPr lang="it-IT" sz="2400" dirty="0" smtClean="0">
                <a:solidFill>
                  <a:srgbClr val="000000"/>
                </a:solidFill>
                <a:latin typeface="+mj-lt"/>
              </a:rPr>
              <a:t>parametro è difficilmente </a:t>
            </a:r>
            <a:r>
              <a:rPr lang="it-IT" sz="2400" dirty="0">
                <a:solidFill>
                  <a:srgbClr val="000000"/>
                </a:solidFill>
                <a:latin typeface="+mj-lt"/>
              </a:rPr>
              <a:t>misurabile</a:t>
            </a:r>
            <a:endParaRPr lang="it-IT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515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83"/>
            <a:ext cx="9144000" cy="688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6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60" y="0"/>
            <a:ext cx="91451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7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0808"/>
            <a:ext cx="91440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2649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496" y="-27384"/>
            <a:ext cx="9108504" cy="729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it-IT" altLang="it-IT" sz="24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In presenza di un caso singolo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it-IT" altLang="it-IT" sz="24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La bonifica ambientale è raccomandata in caso di positività dell’analisi dei campioni alle concentrazioni indicate nelle tabelle </a:t>
            </a:r>
            <a:r>
              <a:rPr lang="it-IT" altLang="it-IT" sz="24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6 </a:t>
            </a:r>
            <a:r>
              <a:rPr lang="it-IT" altLang="it-IT" sz="24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 </a:t>
            </a:r>
            <a:r>
              <a:rPr lang="it-IT" altLang="it-IT" sz="24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7.</a:t>
            </a:r>
          </a:p>
          <a:p>
            <a:pPr>
              <a:spcBef>
                <a:spcPct val="50000"/>
              </a:spcBef>
              <a:buFontTx/>
              <a:buNone/>
            </a:pPr>
            <a:endParaRPr lang="it-IT" altLang="it-IT" sz="2400" b="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it-IT" altLang="it-IT" sz="24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In presenza di un </a:t>
            </a:r>
            <a:r>
              <a:rPr lang="it-IT" altLang="it-IT" sz="2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cluster (</a:t>
            </a:r>
            <a:r>
              <a:rPr lang="it-IT" altLang="it-IT" sz="24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quando si hanno 2 o più casi che hanno soggiornato presso la stessa struttura nei primi 10 giorni dall’insorgenza della malattia e nell’arco di due anni</a:t>
            </a:r>
            <a:r>
              <a:rPr lang="it-IT" altLang="it-IT" sz="2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)</a:t>
            </a:r>
            <a:endParaRPr lang="it-IT" altLang="it-IT" sz="24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174625" indent="-174625">
              <a:spcBef>
                <a:spcPct val="50000"/>
              </a:spcBef>
              <a:buFontTx/>
              <a:buNone/>
            </a:pPr>
            <a:r>
              <a:rPr lang="it-IT" altLang="it-IT" sz="24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- gli interventi di </a:t>
            </a:r>
            <a:r>
              <a:rPr lang="it-IT" altLang="it-IT" sz="24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controllo </a:t>
            </a:r>
            <a:r>
              <a:rPr lang="it-IT" altLang="it-IT" sz="24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devono essere adottati </a:t>
            </a:r>
            <a:r>
              <a:rPr lang="it-IT" altLang="it-IT" sz="24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tempestivamente</a:t>
            </a:r>
            <a:r>
              <a:rPr lang="it-IT" altLang="it-IT" sz="24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ma solo dopo che siano stati raccolti i campioni;</a:t>
            </a:r>
          </a:p>
          <a:p>
            <a:pPr marL="174625" indent="-174625">
              <a:spcBef>
                <a:spcPct val="50000"/>
              </a:spcBef>
              <a:buFontTx/>
              <a:buNone/>
            </a:pPr>
            <a:r>
              <a:rPr lang="it-IT" altLang="it-IT" sz="24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- a scopo preventivo, tutte le attrezzature non essenziali, come piscine per idromassaggio e torri di raffreddamento degli impianti dell’aria condizionata, devono essere disattivate </a:t>
            </a:r>
            <a:r>
              <a:rPr lang="it-IT" altLang="it-IT" sz="2400" b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immediatamente</a:t>
            </a:r>
            <a:r>
              <a:rPr lang="it-IT" altLang="it-IT" sz="24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fino a che vengano effettuati gli accertamenti analitici del caso;</a:t>
            </a:r>
          </a:p>
          <a:p>
            <a:pPr marL="174625" indent="-174625">
              <a:spcBef>
                <a:spcPct val="50000"/>
              </a:spcBef>
              <a:buFontTx/>
              <a:buNone/>
            </a:pPr>
            <a:r>
              <a:rPr lang="it-IT" altLang="it-IT" sz="2400" b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- se gli accertamenti risultano positivi, deve essere effettuata al più presto la bonifica ambientale, seguita dalla verifica della sua efficacia</a:t>
            </a:r>
            <a:endParaRPr lang="it-IT" altLang="it-IT" sz="24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  <a:buFontTx/>
              <a:buNone/>
            </a:pPr>
            <a:endParaRPr lang="it-IT" altLang="it-IT" sz="24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158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700808"/>
            <a:ext cx="914400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8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203848" y="136881"/>
            <a:ext cx="2604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dirty="0">
                <a:latin typeface="Times New Roman" panose="02020603050405020304" pitchFamily="18" charset="0"/>
              </a:rPr>
              <a:t>METODI DI BONIFICA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228183"/>
              </p:ext>
            </p:extLst>
          </p:nvPr>
        </p:nvGraphicFramePr>
        <p:xfrm>
          <a:off x="-1" y="689583"/>
          <a:ext cx="9144000" cy="612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latin typeface="Times New Roman" panose="02020603050405020304" pitchFamily="18" charset="0"/>
                        </a:rPr>
                        <a:t>METODO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latin typeface="Times New Roman" panose="02020603050405020304" pitchFamily="18" charset="0"/>
                        </a:rPr>
                        <a:t>VANTAGGI 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dirty="0" smtClean="0">
                          <a:latin typeface="Times New Roman" panose="02020603050405020304" pitchFamily="18" charset="0"/>
                        </a:rPr>
                        <a:t>SVANTAGGI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Innalzamento termico</a:t>
                      </a:r>
                    </a:p>
                    <a:p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alla periferia &gt; 60 °C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Semplice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Efficace sulla breve durata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Facile da controllare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Rischio di scottature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Necessita di organizzazione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Efficacia di breve durata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Ha impatto sulle tubature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Ipoclorito di sodio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Tecnica di disinfezione collaudata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Semplice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Economico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Formazione di </a:t>
                      </a:r>
                      <a:r>
                        <a:rPr lang="it-IT" dirty="0" err="1" smtClean="0">
                          <a:latin typeface="Times New Roman" panose="02020603050405020304" pitchFamily="18" charset="0"/>
                        </a:rPr>
                        <a:t>trialometani</a:t>
                      </a:r>
                      <a:endParaRPr lang="it-IT" dirty="0" smtClean="0">
                        <a:latin typeface="Times New Roman" panose="02020603050405020304" pitchFamily="18" charset="0"/>
                      </a:endParaRP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Influenza il sapore e l’odore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Non è stabile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Scarsa penetrazione nel biofilm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Favorisce la corrosione delle tubature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Biossido di cloro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Tecnica collaudata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Non produce </a:t>
                      </a:r>
                      <a:r>
                        <a:rPr lang="it-IT" dirty="0" err="1" smtClean="0">
                          <a:latin typeface="Times New Roman" panose="02020603050405020304" pitchFamily="18" charset="0"/>
                        </a:rPr>
                        <a:t>alometani</a:t>
                      </a:r>
                      <a:endParaRPr lang="it-IT" dirty="0" smtClean="0">
                        <a:latin typeface="Times New Roman" panose="02020603050405020304" pitchFamily="18" charset="0"/>
                      </a:endParaRP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Semplice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Ha notevole attività biocida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Permane relativamente a lungo</a:t>
                      </a:r>
                      <a:r>
                        <a:rPr lang="it-IT" baseline="0" dirty="0" smtClean="0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nelle tubature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Formazione di cloriti e clorati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Richiede produzione estemporanea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Ha impatto sulle tubature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731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692005"/>
              </p:ext>
            </p:extLst>
          </p:nvPr>
        </p:nvGraphicFramePr>
        <p:xfrm>
          <a:off x="-1" y="856704"/>
          <a:ext cx="9144000" cy="6001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419229"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latin typeface="Times New Roman" panose="02020603050405020304" pitchFamily="18" charset="0"/>
                        </a:rPr>
                        <a:t>METODO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latin typeface="Times New Roman" panose="02020603050405020304" pitchFamily="18" charset="0"/>
                        </a:rPr>
                        <a:t>VANTAGGI 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dirty="0" smtClean="0">
                          <a:latin typeface="Times New Roman" panose="02020603050405020304" pitchFamily="18" charset="0"/>
                        </a:rPr>
                        <a:t>SVANTAGGI</a:t>
                      </a:r>
                    </a:p>
                  </a:txBody>
                  <a:tcPr/>
                </a:tc>
              </a:tr>
              <a:tr h="10337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Perossido di idrogeno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Metodo collaudato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Semplice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Debole disinfettante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Sospetto di </a:t>
                      </a:r>
                      <a:r>
                        <a:rPr lang="it-IT" dirty="0" err="1" smtClean="0">
                          <a:latin typeface="Times New Roman" panose="02020603050405020304" pitchFamily="18" charset="0"/>
                        </a:rPr>
                        <a:t>mutagenicità</a:t>
                      </a:r>
                      <a:endParaRPr lang="it-IT" dirty="0" smtClean="0">
                        <a:latin typeface="Times New Roman" panose="02020603050405020304" pitchFamily="18" charset="0"/>
                      </a:endParaRPr>
                    </a:p>
                    <a:p>
                      <a:endParaRPr lang="it-IT" dirty="0"/>
                    </a:p>
                  </a:txBody>
                  <a:tcPr/>
                </a:tc>
              </a:tr>
              <a:tr h="134383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Acido peracetico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Notevole efficacia biocida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Efficace sul biofilm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Impatto sulle tubature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Instabilità chimica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Scarsa esperienza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3204520">
                <a:tc>
                  <a:txBody>
                    <a:bodyPr/>
                    <a:lstStyle/>
                    <a:p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Ionizzazione</a:t>
                      </a:r>
                      <a:r>
                        <a:rPr lang="it-IT" b="1" i="1" baseline="0" dirty="0" smtClean="0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Cu/Ag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Efficace quando sono mantenute le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concentrazioni prescritte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Non genera prodotti secondari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Necessita di costante monitoraggio di Cu e Ag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Applicabile ad acque e tubature con determinate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caratteristiche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Incremento concentrazioni Cu e Ag nell’acqua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Costoso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Manutenzione impegnativa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3203848" y="136881"/>
            <a:ext cx="2604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dirty="0">
                <a:latin typeface="Times New Roman" panose="02020603050405020304" pitchFamily="18" charset="0"/>
              </a:rPr>
              <a:t>METODI DI BONIFICA</a:t>
            </a:r>
          </a:p>
        </p:txBody>
      </p:sp>
    </p:spTree>
    <p:extLst>
      <p:ext uri="{BB962C8B-B14F-4D97-AF65-F5344CB8AC3E}">
        <p14:creationId xmlns:p14="http://schemas.microsoft.com/office/powerpoint/2010/main" val="214232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6512" y="0"/>
            <a:ext cx="91832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042266"/>
            <a:ext cx="6581725" cy="396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8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869071"/>
              </p:ext>
            </p:extLst>
          </p:nvPr>
        </p:nvGraphicFramePr>
        <p:xfrm>
          <a:off x="-1" y="681816"/>
          <a:ext cx="9144000" cy="613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latin typeface="Times New Roman" panose="02020603050405020304" pitchFamily="18" charset="0"/>
                        </a:rPr>
                        <a:t>METODO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latin typeface="Times New Roman" panose="02020603050405020304" pitchFamily="18" charset="0"/>
                        </a:rPr>
                        <a:t>VANTAGGI 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dirty="0" smtClean="0">
                          <a:latin typeface="Times New Roman" panose="02020603050405020304" pitchFamily="18" charset="0"/>
                        </a:rPr>
                        <a:t>SVANTAGGI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Perossido di</a:t>
                      </a:r>
                    </a:p>
                    <a:p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idrogeno/ioni argento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Soluzione pronta all’uso, da diluire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Efficace sul biofilm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 genera prodotti secondari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Applicabile ad acque con determinate caratteristiche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Ha impatto sulle tubature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U. V.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Tecnica collaudata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Semplice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Senza odori e sapori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Non ha effetto residuo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Non inattiva le legionelle nell’impianto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Non ha effetto sulla formazione di biofilm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b="1" i="1" dirty="0" smtClean="0">
                          <a:latin typeface="Times New Roman" panose="02020603050405020304" pitchFamily="18" charset="0"/>
                        </a:rPr>
                        <a:t>Ozono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Elevata attività biocida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Privo di odori e sapori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Facile impiego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Non genera prodotti collaterali dannosi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Efficacia limitata nello spazio e nel tempo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Inefficace nei rami morti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Non penetra nel biofilm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Ha impatto, se concentrato, sulle tubature</a:t>
                      </a:r>
                    </a:p>
                    <a:p>
                      <a:r>
                        <a:rPr lang="it-IT" dirty="0" smtClean="0">
                          <a:latin typeface="Times New Roman" panose="02020603050405020304" pitchFamily="18" charset="0"/>
                        </a:rPr>
                        <a:t>Difficile manutenzione</a:t>
                      </a:r>
                      <a:endParaRPr lang="it-IT" dirty="0" smtClean="0"/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ttangolo 2"/>
          <p:cNvSpPr/>
          <p:nvPr/>
        </p:nvSpPr>
        <p:spPr>
          <a:xfrm>
            <a:off x="3203848" y="136881"/>
            <a:ext cx="2604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dirty="0">
                <a:latin typeface="Times New Roman" panose="02020603050405020304" pitchFamily="18" charset="0"/>
              </a:rPr>
              <a:t>METODI DI BONIFICA</a:t>
            </a:r>
          </a:p>
        </p:txBody>
      </p:sp>
    </p:spTree>
    <p:extLst>
      <p:ext uri="{BB962C8B-B14F-4D97-AF65-F5344CB8AC3E}">
        <p14:creationId xmlns:p14="http://schemas.microsoft.com/office/powerpoint/2010/main" val="99619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defTabSz="952500" eaLnBrk="1" hangingPunct="1"/>
            <a:r>
              <a:rPr lang="it-IT" altLang="it-IT" sz="2000" b="1">
                <a:solidFill>
                  <a:srgbClr val="333399"/>
                </a:solidFill>
                <a:latin typeface="Arial" charset="0"/>
              </a:rPr>
              <a:t>	Mantenimento temperatura &gt; 50°C</a:t>
            </a:r>
          </a:p>
        </p:txBody>
      </p:sp>
      <p:sp>
        <p:nvSpPr>
          <p:cNvPr id="48131" name="Line 3"/>
          <p:cNvSpPr>
            <a:spLocks noChangeShapeType="1"/>
          </p:cNvSpPr>
          <p:nvPr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143000" y="990600"/>
            <a:ext cx="6629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90500" indent="-190500" eaLnBrk="1" hangingPunct="1">
              <a:spcBef>
                <a:spcPct val="50000"/>
              </a:spcBef>
              <a:tabLst>
                <a:tab pos="196850" algn="l"/>
              </a:tabLst>
            </a:pPr>
            <a:r>
              <a:rPr lang="it-IT" altLang="it-IT" sz="1400" b="1">
                <a:solidFill>
                  <a:schemeClr val="hlink"/>
                </a:solidFill>
                <a:latin typeface="Times New Roman" pitchFamily="18" charset="0"/>
              </a:rPr>
              <a:t>	</a:t>
            </a:r>
            <a:r>
              <a:rPr lang="it-IT" altLang="it-IT" sz="2000" b="1" i="1" u="sng">
                <a:solidFill>
                  <a:srgbClr val="000066"/>
                </a:solidFill>
                <a:latin typeface="Arial" charset="0"/>
              </a:rPr>
              <a:t>Modalità di esecuzione</a:t>
            </a:r>
            <a:endParaRPr lang="it-IT" altLang="it-IT" sz="1600">
              <a:latin typeface="Arial" charset="0"/>
            </a:endParaRPr>
          </a:p>
        </p:txBody>
      </p:sp>
      <p:sp>
        <p:nvSpPr>
          <p:cNvPr id="48133" name="Text Box 57"/>
          <p:cNvSpPr txBox="1">
            <a:spLocks noChangeArrowheads="1"/>
          </p:cNvSpPr>
          <p:nvPr/>
        </p:nvSpPr>
        <p:spPr bwMode="auto">
          <a:xfrm>
            <a:off x="1223963" y="1524000"/>
            <a:ext cx="7772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01600" eaLnBrk="1" hangingPunct="1">
              <a:spcBef>
                <a:spcPct val="50000"/>
              </a:spcBef>
            </a:pPr>
            <a:r>
              <a:rPr lang="it-IT" altLang="it-IT" sz="1600">
                <a:latin typeface="Arial" charset="0"/>
              </a:rPr>
              <a:t>Mantenimento costante della temperatura tra 55-60°C all’interno della rete di distribuzione acqua calda mediante taratura valvola miscelatrice</a:t>
            </a:r>
            <a:r>
              <a:rPr lang="it-IT" altLang="it-IT" sz="1400" b="1" i="1">
                <a:latin typeface="Arial" charset="0"/>
              </a:rPr>
              <a:t> 		</a:t>
            </a:r>
            <a:endParaRPr lang="it-IT" altLang="it-IT" sz="1400">
              <a:solidFill>
                <a:srgbClr val="000099"/>
              </a:solidFill>
              <a:latin typeface="Arial" charset="0"/>
            </a:endParaRPr>
          </a:p>
        </p:txBody>
      </p:sp>
      <p:grpSp>
        <p:nvGrpSpPr>
          <p:cNvPr id="2" name="Group 285"/>
          <p:cNvGrpSpPr>
            <a:grpSpLocks/>
          </p:cNvGrpSpPr>
          <p:nvPr/>
        </p:nvGrpSpPr>
        <p:grpSpPr bwMode="auto">
          <a:xfrm>
            <a:off x="1295400" y="2362200"/>
            <a:ext cx="7683500" cy="3978275"/>
            <a:chOff x="816" y="1488"/>
            <a:chExt cx="4840" cy="2506"/>
          </a:xfrm>
        </p:grpSpPr>
        <p:grpSp>
          <p:nvGrpSpPr>
            <p:cNvPr id="3" name="Group 173"/>
            <p:cNvGrpSpPr>
              <a:grpSpLocks/>
            </p:cNvGrpSpPr>
            <p:nvPr/>
          </p:nvGrpSpPr>
          <p:grpSpPr bwMode="auto">
            <a:xfrm>
              <a:off x="1634" y="2111"/>
              <a:ext cx="822" cy="1279"/>
              <a:chOff x="1530" y="2085"/>
              <a:chExt cx="822" cy="1279"/>
            </a:xfrm>
          </p:grpSpPr>
          <p:sp>
            <p:nvSpPr>
              <p:cNvPr id="48243" name="Rectangle 174"/>
              <p:cNvSpPr>
                <a:spLocks noChangeArrowheads="1"/>
              </p:cNvSpPr>
              <p:nvPr/>
            </p:nvSpPr>
            <p:spPr bwMode="auto">
              <a:xfrm>
                <a:off x="1576" y="2882"/>
                <a:ext cx="68" cy="32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48244" name="Freeform 175"/>
              <p:cNvSpPr>
                <a:spLocks/>
              </p:cNvSpPr>
              <p:nvPr/>
            </p:nvSpPr>
            <p:spPr bwMode="auto">
              <a:xfrm>
                <a:off x="1530" y="2882"/>
                <a:ext cx="46" cy="320"/>
              </a:xfrm>
              <a:custGeom>
                <a:avLst/>
                <a:gdLst>
                  <a:gd name="T0" fmla="*/ 0 w 114"/>
                  <a:gd name="T1" fmla="*/ 0 h 798"/>
                  <a:gd name="T2" fmla="*/ 0 w 114"/>
                  <a:gd name="T3" fmla="*/ 0 h 798"/>
                  <a:gd name="T4" fmla="*/ 0 w 114"/>
                  <a:gd name="T5" fmla="*/ 0 h 79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4" h="798">
                    <a:moveTo>
                      <a:pt x="114" y="0"/>
                    </a:moveTo>
                    <a:cubicBezTo>
                      <a:pt x="57" y="161"/>
                      <a:pt x="0" y="323"/>
                      <a:pt x="0" y="456"/>
                    </a:cubicBezTo>
                    <a:cubicBezTo>
                      <a:pt x="0" y="589"/>
                      <a:pt x="57" y="693"/>
                      <a:pt x="114" y="798"/>
                    </a:cubicBez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8245" name="Rectangle 176"/>
              <p:cNvSpPr>
                <a:spLocks noChangeArrowheads="1"/>
              </p:cNvSpPr>
              <p:nvPr/>
            </p:nvSpPr>
            <p:spPr bwMode="auto">
              <a:xfrm>
                <a:off x="1647" y="2085"/>
                <a:ext cx="705" cy="127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</p:grpSp>
        <p:sp>
          <p:nvSpPr>
            <p:cNvPr id="48136" name="Freeform 177"/>
            <p:cNvSpPr>
              <a:spLocks/>
            </p:cNvSpPr>
            <p:nvPr/>
          </p:nvSpPr>
          <p:spPr bwMode="auto">
            <a:xfrm>
              <a:off x="1748" y="3387"/>
              <a:ext cx="707" cy="46"/>
            </a:xfrm>
            <a:custGeom>
              <a:avLst/>
              <a:gdLst>
                <a:gd name="T0" fmla="*/ 0 w 1767"/>
                <a:gd name="T1" fmla="*/ 0 h 114"/>
                <a:gd name="T2" fmla="*/ 0 w 1767"/>
                <a:gd name="T3" fmla="*/ 0 h 114"/>
                <a:gd name="T4" fmla="*/ 0 w 1767"/>
                <a:gd name="T5" fmla="*/ 0 h 1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67" h="114">
                  <a:moveTo>
                    <a:pt x="0" y="0"/>
                  </a:moveTo>
                  <a:cubicBezTo>
                    <a:pt x="337" y="57"/>
                    <a:pt x="675" y="114"/>
                    <a:pt x="969" y="114"/>
                  </a:cubicBezTo>
                  <a:cubicBezTo>
                    <a:pt x="1263" y="114"/>
                    <a:pt x="1634" y="19"/>
                    <a:pt x="1767" y="0"/>
                  </a:cubicBezTo>
                </a:path>
              </a:pathLst>
            </a:custGeom>
            <a:solidFill>
              <a:srgbClr val="F9078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137" name="Freeform 178"/>
            <p:cNvSpPr>
              <a:spLocks/>
            </p:cNvSpPr>
            <p:nvPr/>
          </p:nvSpPr>
          <p:spPr bwMode="auto">
            <a:xfrm>
              <a:off x="1748" y="2065"/>
              <a:ext cx="707" cy="45"/>
            </a:xfrm>
            <a:custGeom>
              <a:avLst/>
              <a:gdLst>
                <a:gd name="T0" fmla="*/ 0 w 1767"/>
                <a:gd name="T1" fmla="*/ 0 h 114"/>
                <a:gd name="T2" fmla="*/ 0 w 1767"/>
                <a:gd name="T3" fmla="*/ 0 h 114"/>
                <a:gd name="T4" fmla="*/ 0 w 1767"/>
                <a:gd name="T5" fmla="*/ 0 h 1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67" h="114">
                  <a:moveTo>
                    <a:pt x="0" y="114"/>
                  </a:moveTo>
                  <a:cubicBezTo>
                    <a:pt x="309" y="57"/>
                    <a:pt x="618" y="0"/>
                    <a:pt x="912" y="0"/>
                  </a:cubicBezTo>
                  <a:cubicBezTo>
                    <a:pt x="1206" y="0"/>
                    <a:pt x="1625" y="95"/>
                    <a:pt x="1767" y="114"/>
                  </a:cubicBezTo>
                </a:path>
              </a:pathLst>
            </a:custGeom>
            <a:solidFill>
              <a:srgbClr val="F9078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138" name="Rectangle 179"/>
            <p:cNvSpPr>
              <a:spLocks noChangeArrowheads="1"/>
            </p:cNvSpPr>
            <p:nvPr/>
          </p:nvSpPr>
          <p:spPr bwMode="auto">
            <a:xfrm>
              <a:off x="1751" y="2111"/>
              <a:ext cx="705" cy="1279"/>
            </a:xfrm>
            <a:prstGeom prst="rect">
              <a:avLst/>
            </a:prstGeom>
            <a:solidFill>
              <a:srgbClr val="FD033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48139" name="Line 180"/>
            <p:cNvSpPr>
              <a:spLocks noChangeShapeType="1"/>
            </p:cNvSpPr>
            <p:nvPr/>
          </p:nvSpPr>
          <p:spPr bwMode="auto">
            <a:xfrm flipV="1">
              <a:off x="1752" y="3674"/>
              <a:ext cx="40" cy="8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40" name="Line 181"/>
            <p:cNvSpPr>
              <a:spLocks noChangeShapeType="1"/>
            </p:cNvSpPr>
            <p:nvPr/>
          </p:nvSpPr>
          <p:spPr bwMode="auto">
            <a:xfrm flipV="1">
              <a:off x="1760" y="3682"/>
              <a:ext cx="48" cy="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4" name="Group 182"/>
            <p:cNvGrpSpPr>
              <a:grpSpLocks/>
            </p:cNvGrpSpPr>
            <p:nvPr/>
          </p:nvGrpSpPr>
          <p:grpSpPr bwMode="auto">
            <a:xfrm>
              <a:off x="1752" y="3378"/>
              <a:ext cx="67" cy="305"/>
              <a:chOff x="1648" y="3352"/>
              <a:chExt cx="67" cy="305"/>
            </a:xfrm>
          </p:grpSpPr>
          <p:sp>
            <p:nvSpPr>
              <p:cNvPr id="48241" name="Line 183"/>
              <p:cNvSpPr>
                <a:spLocks noChangeShapeType="1"/>
              </p:cNvSpPr>
              <p:nvPr/>
            </p:nvSpPr>
            <p:spPr bwMode="auto">
              <a:xfrm>
                <a:off x="1648" y="3352"/>
                <a:ext cx="0" cy="3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48242" name="Line 184"/>
              <p:cNvSpPr>
                <a:spLocks noChangeShapeType="1"/>
              </p:cNvSpPr>
              <p:nvPr/>
            </p:nvSpPr>
            <p:spPr bwMode="auto">
              <a:xfrm flipV="1">
                <a:off x="1701" y="3375"/>
                <a:ext cx="14" cy="2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sp>
          <p:nvSpPr>
            <p:cNvPr id="48142" name="Line 185"/>
            <p:cNvSpPr>
              <a:spLocks noChangeShapeType="1"/>
            </p:cNvSpPr>
            <p:nvPr/>
          </p:nvSpPr>
          <p:spPr bwMode="auto">
            <a:xfrm>
              <a:off x="2464" y="3394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43" name="Line 186"/>
            <p:cNvSpPr>
              <a:spLocks noChangeShapeType="1"/>
            </p:cNvSpPr>
            <p:nvPr/>
          </p:nvSpPr>
          <p:spPr bwMode="auto">
            <a:xfrm flipH="1">
              <a:off x="2432" y="3682"/>
              <a:ext cx="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44" name="Line 187"/>
            <p:cNvSpPr>
              <a:spLocks noChangeShapeType="1"/>
            </p:cNvSpPr>
            <p:nvPr/>
          </p:nvSpPr>
          <p:spPr bwMode="auto">
            <a:xfrm flipH="1" flipV="1">
              <a:off x="2400" y="3402"/>
              <a:ext cx="32" cy="2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5" name="Group 188"/>
            <p:cNvGrpSpPr>
              <a:grpSpLocks/>
            </p:cNvGrpSpPr>
            <p:nvPr/>
          </p:nvGrpSpPr>
          <p:grpSpPr bwMode="auto">
            <a:xfrm>
              <a:off x="1173" y="2792"/>
              <a:ext cx="198" cy="272"/>
              <a:chOff x="1969" y="5751"/>
              <a:chExt cx="496" cy="679"/>
            </a:xfrm>
          </p:grpSpPr>
          <p:grpSp>
            <p:nvGrpSpPr>
              <p:cNvPr id="6" name="Group 189"/>
              <p:cNvGrpSpPr>
                <a:grpSpLocks/>
              </p:cNvGrpSpPr>
              <p:nvPr/>
            </p:nvGrpSpPr>
            <p:grpSpPr bwMode="auto">
              <a:xfrm>
                <a:off x="1969" y="6036"/>
                <a:ext cx="496" cy="394"/>
                <a:chOff x="1969" y="6036"/>
                <a:chExt cx="496" cy="394"/>
              </a:xfrm>
            </p:grpSpPr>
            <p:sp>
              <p:nvSpPr>
                <p:cNvPr id="48238" name="AutoShape 190"/>
                <p:cNvSpPr>
                  <a:spLocks noChangeArrowheads="1"/>
                </p:cNvSpPr>
                <p:nvPr/>
              </p:nvSpPr>
              <p:spPr bwMode="auto">
                <a:xfrm rot="-5393540">
                  <a:off x="2188" y="6064"/>
                  <a:ext cx="306" cy="249"/>
                </a:xfrm>
                <a:prstGeom prst="triangle">
                  <a:avLst>
                    <a:gd name="adj" fmla="val 49903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it-IT" altLang="it-IT"/>
                </a:p>
              </p:txBody>
            </p:sp>
            <p:sp>
              <p:nvSpPr>
                <p:cNvPr id="48239" name="AutoShape 191"/>
                <p:cNvSpPr>
                  <a:spLocks noChangeArrowheads="1"/>
                </p:cNvSpPr>
                <p:nvPr/>
              </p:nvSpPr>
              <p:spPr bwMode="auto">
                <a:xfrm rot="5400000">
                  <a:off x="1941" y="6078"/>
                  <a:ext cx="300" cy="2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it-IT" altLang="it-IT"/>
                </a:p>
              </p:txBody>
            </p:sp>
            <p:sp>
              <p:nvSpPr>
                <p:cNvPr id="48240" name="AutoShape 192"/>
                <p:cNvSpPr>
                  <a:spLocks noChangeArrowheads="1"/>
                </p:cNvSpPr>
                <p:nvPr/>
              </p:nvSpPr>
              <p:spPr bwMode="auto">
                <a:xfrm>
                  <a:off x="2049" y="6186"/>
                  <a:ext cx="300" cy="2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it-IT" altLang="it-IT"/>
                </a:p>
              </p:txBody>
            </p:sp>
          </p:grpSp>
          <p:sp>
            <p:nvSpPr>
              <p:cNvPr id="48236" name="Rectangle 193"/>
              <p:cNvSpPr>
                <a:spLocks noChangeArrowheads="1"/>
              </p:cNvSpPr>
              <p:nvPr/>
            </p:nvSpPr>
            <p:spPr bwMode="auto">
              <a:xfrm>
                <a:off x="2106" y="5751"/>
                <a:ext cx="215" cy="21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48237" name="Line 194"/>
              <p:cNvSpPr>
                <a:spLocks noChangeShapeType="1"/>
              </p:cNvSpPr>
              <p:nvPr/>
            </p:nvSpPr>
            <p:spPr bwMode="auto">
              <a:xfrm flipV="1">
                <a:off x="2216" y="5979"/>
                <a:ext cx="0" cy="2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48146" name="Line 195"/>
            <p:cNvSpPr>
              <a:spLocks noChangeShapeType="1"/>
            </p:cNvSpPr>
            <p:nvPr/>
          </p:nvSpPr>
          <p:spPr bwMode="auto">
            <a:xfrm>
              <a:off x="1368" y="2970"/>
              <a:ext cx="29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47" name="Line 196"/>
            <p:cNvSpPr>
              <a:spLocks noChangeShapeType="1"/>
            </p:cNvSpPr>
            <p:nvPr/>
          </p:nvSpPr>
          <p:spPr bwMode="auto">
            <a:xfrm flipH="1">
              <a:off x="840" y="3186"/>
              <a:ext cx="81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48" name="Line 197"/>
            <p:cNvSpPr>
              <a:spLocks noChangeShapeType="1"/>
            </p:cNvSpPr>
            <p:nvPr/>
          </p:nvSpPr>
          <p:spPr bwMode="auto">
            <a:xfrm flipH="1">
              <a:off x="816" y="2970"/>
              <a:ext cx="35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49" name="Line 198"/>
            <p:cNvSpPr>
              <a:spLocks noChangeShapeType="1"/>
            </p:cNvSpPr>
            <p:nvPr/>
          </p:nvSpPr>
          <p:spPr bwMode="auto">
            <a:xfrm>
              <a:off x="1264" y="3058"/>
              <a:ext cx="0" cy="12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7" name="Group 199"/>
            <p:cNvGrpSpPr>
              <a:grpSpLocks noChangeAspect="1"/>
            </p:cNvGrpSpPr>
            <p:nvPr/>
          </p:nvGrpSpPr>
          <p:grpSpPr bwMode="auto">
            <a:xfrm rot="5400000">
              <a:off x="1823" y="2858"/>
              <a:ext cx="288" cy="438"/>
              <a:chOff x="3967" y="2328"/>
              <a:chExt cx="577" cy="880"/>
            </a:xfrm>
          </p:grpSpPr>
          <p:sp>
            <p:nvSpPr>
              <p:cNvPr id="48232" name="AutoShape 200"/>
              <p:cNvSpPr>
                <a:spLocks noChangeAspect="1" noChangeArrowheads="1"/>
              </p:cNvSpPr>
              <p:nvPr/>
            </p:nvSpPr>
            <p:spPr bwMode="auto">
              <a:xfrm>
                <a:off x="3967" y="2328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2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800" y="10800"/>
                    </a:moveTo>
                    <a:cubicBezTo>
                      <a:pt x="4800" y="7486"/>
                      <a:pt x="7486" y="4800"/>
                      <a:pt x="10800" y="4800"/>
                    </a:cubicBezTo>
                    <a:cubicBezTo>
                      <a:pt x="14113" y="4799"/>
                      <a:pt x="16799" y="7486"/>
                      <a:pt x="168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4800" y="1080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48233" name="Rectangle 201"/>
              <p:cNvSpPr>
                <a:spLocks noChangeAspect="1" noChangeArrowheads="1"/>
              </p:cNvSpPr>
              <p:nvPr/>
            </p:nvSpPr>
            <p:spPr bwMode="auto">
              <a:xfrm>
                <a:off x="3968" y="2608"/>
                <a:ext cx="136" cy="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48234" name="Rectangle 202"/>
              <p:cNvSpPr>
                <a:spLocks noChangeAspect="1" noChangeArrowheads="1"/>
              </p:cNvSpPr>
              <p:nvPr/>
            </p:nvSpPr>
            <p:spPr bwMode="auto">
              <a:xfrm>
                <a:off x="4408" y="2616"/>
                <a:ext cx="136" cy="584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</p:grpSp>
        <p:sp>
          <p:nvSpPr>
            <p:cNvPr id="48151" name="Line 203"/>
            <p:cNvSpPr>
              <a:spLocks noChangeShapeType="1"/>
            </p:cNvSpPr>
            <p:nvPr/>
          </p:nvSpPr>
          <p:spPr bwMode="auto">
            <a:xfrm>
              <a:off x="856" y="3178"/>
              <a:ext cx="18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52" name="Line 204"/>
            <p:cNvSpPr>
              <a:spLocks noChangeShapeType="1"/>
            </p:cNvSpPr>
            <p:nvPr/>
          </p:nvSpPr>
          <p:spPr bwMode="auto">
            <a:xfrm flipH="1">
              <a:off x="928" y="2970"/>
              <a:ext cx="15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53" name="Text Box 205"/>
            <p:cNvSpPr txBox="1">
              <a:spLocks noChangeArrowheads="1"/>
            </p:cNvSpPr>
            <p:nvPr/>
          </p:nvSpPr>
          <p:spPr bwMode="auto">
            <a:xfrm>
              <a:off x="819" y="3239"/>
              <a:ext cx="776" cy="160"/>
            </a:xfrm>
            <a:prstGeom prst="rect">
              <a:avLst/>
            </a:prstGeom>
            <a:solidFill>
              <a:srgbClr val="F907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algn="ctr" eaLnBrk="1" hangingPunct="1">
                <a:spcBef>
                  <a:spcPct val="50000"/>
                </a:spcBef>
              </a:pPr>
              <a:r>
                <a:rPr lang="it-IT" altLang="it-IT" sz="1000" b="1">
                  <a:latin typeface="Arial" charset="0"/>
                  <a:cs typeface="Times New Roman" pitchFamily="18" charset="0"/>
                </a:rPr>
                <a:t>DALLA CALDAIA</a:t>
              </a:r>
            </a:p>
          </p:txBody>
        </p:sp>
        <p:sp>
          <p:nvSpPr>
            <p:cNvPr id="48154" name="Line 206"/>
            <p:cNvSpPr>
              <a:spLocks noChangeShapeType="1"/>
            </p:cNvSpPr>
            <p:nvPr/>
          </p:nvSpPr>
          <p:spPr bwMode="auto">
            <a:xfrm flipV="1">
              <a:off x="2088" y="1746"/>
              <a:ext cx="0" cy="31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55" name="Line 207"/>
            <p:cNvSpPr>
              <a:spLocks noChangeShapeType="1"/>
            </p:cNvSpPr>
            <p:nvPr/>
          </p:nvSpPr>
          <p:spPr bwMode="auto">
            <a:xfrm>
              <a:off x="2088" y="1746"/>
              <a:ext cx="15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8" name="Group 208"/>
            <p:cNvGrpSpPr>
              <a:grpSpLocks noChangeAspect="1"/>
            </p:cNvGrpSpPr>
            <p:nvPr/>
          </p:nvGrpSpPr>
          <p:grpSpPr bwMode="auto">
            <a:xfrm>
              <a:off x="4240" y="3330"/>
              <a:ext cx="86" cy="349"/>
              <a:chOff x="4888" y="2608"/>
              <a:chExt cx="288" cy="1160"/>
            </a:xfrm>
          </p:grpSpPr>
          <p:sp>
            <p:nvSpPr>
              <p:cNvPr id="48229" name="AutoShape 209"/>
              <p:cNvSpPr>
                <a:spLocks noChangeAspect="1" noChangeArrowheads="1"/>
              </p:cNvSpPr>
              <p:nvPr/>
            </p:nvSpPr>
            <p:spPr bwMode="auto">
              <a:xfrm>
                <a:off x="4888" y="3192"/>
                <a:ext cx="288" cy="576"/>
              </a:xfrm>
              <a:prstGeom prst="flowChartCollate">
                <a:avLst/>
              </a:prstGeom>
              <a:noFill/>
              <a:ln w="9525">
                <a:solidFill>
                  <a:srgbClr val="F7B309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48230" name="Line 210"/>
              <p:cNvSpPr>
                <a:spLocks noChangeAspect="1" noChangeShapeType="1"/>
              </p:cNvSpPr>
              <p:nvPr/>
            </p:nvSpPr>
            <p:spPr bwMode="auto">
              <a:xfrm flipV="1">
                <a:off x="4896" y="2616"/>
                <a:ext cx="248" cy="568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48231" name="Line 211"/>
              <p:cNvSpPr>
                <a:spLocks noChangeAspect="1" noChangeShapeType="1"/>
              </p:cNvSpPr>
              <p:nvPr/>
            </p:nvSpPr>
            <p:spPr bwMode="auto">
              <a:xfrm flipH="1">
                <a:off x="4896" y="2608"/>
                <a:ext cx="256" cy="0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9" name="Group 212"/>
            <p:cNvGrpSpPr>
              <a:grpSpLocks noChangeAspect="1"/>
            </p:cNvGrpSpPr>
            <p:nvPr/>
          </p:nvGrpSpPr>
          <p:grpSpPr bwMode="auto">
            <a:xfrm>
              <a:off x="2856" y="3322"/>
              <a:ext cx="86" cy="349"/>
              <a:chOff x="4888" y="2608"/>
              <a:chExt cx="288" cy="1160"/>
            </a:xfrm>
          </p:grpSpPr>
          <p:sp>
            <p:nvSpPr>
              <p:cNvPr id="48226" name="AutoShape 213"/>
              <p:cNvSpPr>
                <a:spLocks noChangeAspect="1" noChangeArrowheads="1"/>
              </p:cNvSpPr>
              <p:nvPr/>
            </p:nvSpPr>
            <p:spPr bwMode="auto">
              <a:xfrm>
                <a:off x="4888" y="3192"/>
                <a:ext cx="288" cy="576"/>
              </a:xfrm>
              <a:prstGeom prst="flowChartCollate">
                <a:avLst/>
              </a:prstGeom>
              <a:noFill/>
              <a:ln w="9525">
                <a:solidFill>
                  <a:srgbClr val="F7B309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48227" name="Line 214"/>
              <p:cNvSpPr>
                <a:spLocks noChangeAspect="1" noChangeShapeType="1"/>
              </p:cNvSpPr>
              <p:nvPr/>
            </p:nvSpPr>
            <p:spPr bwMode="auto">
              <a:xfrm flipV="1">
                <a:off x="4896" y="2616"/>
                <a:ext cx="248" cy="568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48228" name="Line 215"/>
              <p:cNvSpPr>
                <a:spLocks noChangeAspect="1" noChangeShapeType="1"/>
              </p:cNvSpPr>
              <p:nvPr/>
            </p:nvSpPr>
            <p:spPr bwMode="auto">
              <a:xfrm flipH="1">
                <a:off x="4896" y="2608"/>
                <a:ext cx="256" cy="0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0" name="Group 216"/>
            <p:cNvGrpSpPr>
              <a:grpSpLocks noChangeAspect="1"/>
            </p:cNvGrpSpPr>
            <p:nvPr/>
          </p:nvGrpSpPr>
          <p:grpSpPr bwMode="auto">
            <a:xfrm>
              <a:off x="3448" y="3330"/>
              <a:ext cx="86" cy="349"/>
              <a:chOff x="4888" y="2608"/>
              <a:chExt cx="288" cy="1160"/>
            </a:xfrm>
          </p:grpSpPr>
          <p:sp>
            <p:nvSpPr>
              <p:cNvPr id="48223" name="AutoShape 217"/>
              <p:cNvSpPr>
                <a:spLocks noChangeAspect="1" noChangeArrowheads="1"/>
              </p:cNvSpPr>
              <p:nvPr/>
            </p:nvSpPr>
            <p:spPr bwMode="auto">
              <a:xfrm>
                <a:off x="4888" y="3192"/>
                <a:ext cx="288" cy="576"/>
              </a:xfrm>
              <a:prstGeom prst="flowChartCollate">
                <a:avLst/>
              </a:prstGeom>
              <a:noFill/>
              <a:ln w="9525">
                <a:solidFill>
                  <a:srgbClr val="F7B309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48224" name="Line 218"/>
              <p:cNvSpPr>
                <a:spLocks noChangeAspect="1" noChangeShapeType="1"/>
              </p:cNvSpPr>
              <p:nvPr/>
            </p:nvSpPr>
            <p:spPr bwMode="auto">
              <a:xfrm flipV="1">
                <a:off x="4896" y="2616"/>
                <a:ext cx="248" cy="568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48225" name="Line 219"/>
              <p:cNvSpPr>
                <a:spLocks noChangeAspect="1" noChangeShapeType="1"/>
              </p:cNvSpPr>
              <p:nvPr/>
            </p:nvSpPr>
            <p:spPr bwMode="auto">
              <a:xfrm flipH="1">
                <a:off x="4896" y="2608"/>
                <a:ext cx="256" cy="0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1" name="Group 220"/>
            <p:cNvGrpSpPr>
              <a:grpSpLocks noChangeAspect="1"/>
            </p:cNvGrpSpPr>
            <p:nvPr/>
          </p:nvGrpSpPr>
          <p:grpSpPr bwMode="auto">
            <a:xfrm>
              <a:off x="3792" y="3330"/>
              <a:ext cx="86" cy="349"/>
              <a:chOff x="4888" y="2608"/>
              <a:chExt cx="288" cy="1160"/>
            </a:xfrm>
          </p:grpSpPr>
          <p:sp>
            <p:nvSpPr>
              <p:cNvPr id="48220" name="AutoShape 221"/>
              <p:cNvSpPr>
                <a:spLocks noChangeAspect="1" noChangeArrowheads="1"/>
              </p:cNvSpPr>
              <p:nvPr/>
            </p:nvSpPr>
            <p:spPr bwMode="auto">
              <a:xfrm>
                <a:off x="4888" y="3192"/>
                <a:ext cx="288" cy="576"/>
              </a:xfrm>
              <a:prstGeom prst="flowChartCollate">
                <a:avLst/>
              </a:prstGeom>
              <a:noFill/>
              <a:ln w="9525">
                <a:solidFill>
                  <a:srgbClr val="66CCFF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48221" name="Line 222"/>
              <p:cNvSpPr>
                <a:spLocks noChangeAspect="1" noChangeShapeType="1"/>
              </p:cNvSpPr>
              <p:nvPr/>
            </p:nvSpPr>
            <p:spPr bwMode="auto">
              <a:xfrm flipV="1">
                <a:off x="4896" y="2616"/>
                <a:ext cx="248" cy="568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48222" name="Line 223"/>
              <p:cNvSpPr>
                <a:spLocks noChangeAspect="1" noChangeShapeType="1"/>
              </p:cNvSpPr>
              <p:nvPr/>
            </p:nvSpPr>
            <p:spPr bwMode="auto">
              <a:xfrm flipH="1">
                <a:off x="4896" y="2608"/>
                <a:ext cx="256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sp>
          <p:nvSpPr>
            <p:cNvPr id="48160" name="Line 224"/>
            <p:cNvSpPr>
              <a:spLocks noChangeShapeType="1"/>
            </p:cNvSpPr>
            <p:nvPr/>
          </p:nvSpPr>
          <p:spPr bwMode="auto">
            <a:xfrm>
              <a:off x="2904" y="3994"/>
              <a:ext cx="1360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61" name="Line 225"/>
            <p:cNvSpPr>
              <a:spLocks noChangeShapeType="1"/>
            </p:cNvSpPr>
            <p:nvPr/>
          </p:nvSpPr>
          <p:spPr bwMode="auto">
            <a:xfrm>
              <a:off x="4288" y="3858"/>
              <a:ext cx="8" cy="136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62" name="Line 226"/>
            <p:cNvSpPr>
              <a:spLocks noChangeShapeType="1"/>
            </p:cNvSpPr>
            <p:nvPr/>
          </p:nvSpPr>
          <p:spPr bwMode="auto">
            <a:xfrm>
              <a:off x="3488" y="3874"/>
              <a:ext cx="0" cy="112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63" name="Line 227"/>
            <p:cNvSpPr>
              <a:spLocks noChangeShapeType="1"/>
            </p:cNvSpPr>
            <p:nvPr/>
          </p:nvSpPr>
          <p:spPr bwMode="auto">
            <a:xfrm>
              <a:off x="2896" y="3818"/>
              <a:ext cx="8" cy="176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64" name="Line 228"/>
            <p:cNvSpPr>
              <a:spLocks noChangeShapeType="1"/>
            </p:cNvSpPr>
            <p:nvPr/>
          </p:nvSpPr>
          <p:spPr bwMode="auto">
            <a:xfrm>
              <a:off x="2904" y="3826"/>
              <a:ext cx="1760" cy="0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65" name="Line 229"/>
            <p:cNvSpPr>
              <a:spLocks noChangeShapeType="1"/>
            </p:cNvSpPr>
            <p:nvPr/>
          </p:nvSpPr>
          <p:spPr bwMode="auto">
            <a:xfrm>
              <a:off x="3832" y="3682"/>
              <a:ext cx="0" cy="144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66" name="Line 230"/>
            <p:cNvSpPr>
              <a:spLocks noChangeShapeType="1"/>
            </p:cNvSpPr>
            <p:nvPr/>
          </p:nvSpPr>
          <p:spPr bwMode="auto">
            <a:xfrm flipH="1">
              <a:off x="3488" y="3682"/>
              <a:ext cx="8" cy="112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67" name="Line 231"/>
            <p:cNvSpPr>
              <a:spLocks noChangeShapeType="1"/>
            </p:cNvSpPr>
            <p:nvPr/>
          </p:nvSpPr>
          <p:spPr bwMode="auto">
            <a:xfrm>
              <a:off x="4280" y="3674"/>
              <a:ext cx="8" cy="12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68" name="Line 232"/>
            <p:cNvSpPr>
              <a:spLocks noChangeShapeType="1"/>
            </p:cNvSpPr>
            <p:nvPr/>
          </p:nvSpPr>
          <p:spPr bwMode="auto">
            <a:xfrm flipV="1">
              <a:off x="2896" y="3170"/>
              <a:ext cx="0" cy="152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69" name="Line 233"/>
            <p:cNvSpPr>
              <a:spLocks noChangeShapeType="1"/>
            </p:cNvSpPr>
            <p:nvPr/>
          </p:nvSpPr>
          <p:spPr bwMode="auto">
            <a:xfrm flipH="1">
              <a:off x="2464" y="3162"/>
              <a:ext cx="432" cy="0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70" name="AutoShape 234"/>
            <p:cNvSpPr>
              <a:spLocks noChangeAspect="1" noChangeArrowheads="1"/>
            </p:cNvSpPr>
            <p:nvPr/>
          </p:nvSpPr>
          <p:spPr bwMode="auto">
            <a:xfrm rot="-5393540">
              <a:off x="3809" y="1666"/>
              <a:ext cx="174" cy="141"/>
            </a:xfrm>
            <a:prstGeom prst="triangle">
              <a:avLst>
                <a:gd name="adj" fmla="val 49903"/>
              </a:avLst>
            </a:prstGeom>
            <a:solidFill>
              <a:srgbClr val="F7B309"/>
            </a:solidFill>
            <a:ln w="9525">
              <a:solidFill>
                <a:srgbClr val="F7B309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48171" name="AutoShape 235"/>
            <p:cNvSpPr>
              <a:spLocks noChangeAspect="1" noChangeArrowheads="1"/>
            </p:cNvSpPr>
            <p:nvPr/>
          </p:nvSpPr>
          <p:spPr bwMode="auto">
            <a:xfrm rot="5400000">
              <a:off x="3668" y="1675"/>
              <a:ext cx="171" cy="138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48172" name="AutoShape 236"/>
            <p:cNvSpPr>
              <a:spLocks noChangeAspect="1" noChangeArrowheads="1"/>
            </p:cNvSpPr>
            <p:nvPr/>
          </p:nvSpPr>
          <p:spPr bwMode="auto">
            <a:xfrm>
              <a:off x="3730" y="1735"/>
              <a:ext cx="170" cy="139"/>
            </a:xfrm>
            <a:prstGeom prst="triangle">
              <a:avLst>
                <a:gd name="adj" fmla="val 50000"/>
              </a:avLst>
            </a:prstGeom>
            <a:solidFill>
              <a:srgbClr val="F7B30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48173" name="Rectangle 237"/>
            <p:cNvSpPr>
              <a:spLocks noChangeAspect="1" noChangeArrowheads="1"/>
            </p:cNvSpPr>
            <p:nvPr/>
          </p:nvSpPr>
          <p:spPr bwMode="auto">
            <a:xfrm>
              <a:off x="3763" y="1488"/>
              <a:ext cx="121" cy="12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48174" name="Line 238"/>
            <p:cNvSpPr>
              <a:spLocks noChangeAspect="1" noChangeShapeType="1"/>
            </p:cNvSpPr>
            <p:nvPr/>
          </p:nvSpPr>
          <p:spPr bwMode="auto">
            <a:xfrm flipV="1">
              <a:off x="3825" y="1618"/>
              <a:ext cx="0" cy="1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175" name="Line 239"/>
            <p:cNvSpPr>
              <a:spLocks noChangeShapeType="1"/>
            </p:cNvSpPr>
            <p:nvPr/>
          </p:nvSpPr>
          <p:spPr bwMode="auto">
            <a:xfrm flipV="1">
              <a:off x="3824" y="1874"/>
              <a:ext cx="0" cy="984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76" name="Line 240"/>
            <p:cNvSpPr>
              <a:spLocks noChangeShapeType="1"/>
            </p:cNvSpPr>
            <p:nvPr/>
          </p:nvSpPr>
          <p:spPr bwMode="auto">
            <a:xfrm flipV="1">
              <a:off x="4664" y="2858"/>
              <a:ext cx="0" cy="968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77" name="Line 241"/>
            <p:cNvSpPr>
              <a:spLocks noChangeShapeType="1"/>
            </p:cNvSpPr>
            <p:nvPr/>
          </p:nvSpPr>
          <p:spPr bwMode="auto">
            <a:xfrm>
              <a:off x="3960" y="1738"/>
              <a:ext cx="1696" cy="0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78" name="Oval 242"/>
            <p:cNvSpPr>
              <a:spLocks noChangeArrowheads="1"/>
            </p:cNvSpPr>
            <p:nvPr/>
          </p:nvSpPr>
          <p:spPr bwMode="auto">
            <a:xfrm>
              <a:off x="4112" y="2442"/>
              <a:ext cx="312" cy="304"/>
            </a:xfrm>
            <a:prstGeom prst="ellipse">
              <a:avLst/>
            </a:prstGeom>
            <a:solidFill>
              <a:srgbClr val="F7B30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000" anchor="ctr">
              <a:spAutoFit/>
            </a:bodyPr>
            <a:lstStyle/>
            <a:p>
              <a:pPr eaLnBrk="1" hangingPunct="1"/>
              <a:endParaRPr lang="it-IT" altLang="it-IT"/>
            </a:p>
          </p:txBody>
        </p:sp>
        <p:sp>
          <p:nvSpPr>
            <p:cNvPr id="48179" name="AutoShape 243"/>
            <p:cNvSpPr>
              <a:spLocks noChangeArrowheads="1"/>
            </p:cNvSpPr>
            <p:nvPr/>
          </p:nvSpPr>
          <p:spPr bwMode="auto">
            <a:xfrm rot="10800000">
              <a:off x="4125" y="2548"/>
              <a:ext cx="291" cy="194"/>
            </a:xfrm>
            <a:prstGeom prst="triangle">
              <a:avLst>
                <a:gd name="adj" fmla="val 500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anchor="ctr">
              <a:spAutoFit/>
            </a:bodyPr>
            <a:lstStyle/>
            <a:p>
              <a:pPr eaLnBrk="1" hangingPunct="1"/>
              <a:endParaRPr lang="it-IT" altLang="it-IT"/>
            </a:p>
          </p:txBody>
        </p:sp>
        <p:sp>
          <p:nvSpPr>
            <p:cNvPr id="48180" name="Line 244"/>
            <p:cNvSpPr>
              <a:spLocks noChangeShapeType="1"/>
            </p:cNvSpPr>
            <p:nvPr/>
          </p:nvSpPr>
          <p:spPr bwMode="auto">
            <a:xfrm flipH="1" flipV="1">
              <a:off x="4272" y="2738"/>
              <a:ext cx="8" cy="5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81" name="Line 245"/>
            <p:cNvSpPr>
              <a:spLocks noChangeShapeType="1"/>
            </p:cNvSpPr>
            <p:nvPr/>
          </p:nvSpPr>
          <p:spPr bwMode="auto">
            <a:xfrm flipV="1">
              <a:off x="4256" y="2130"/>
              <a:ext cx="0" cy="30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82" name="Line 246"/>
            <p:cNvSpPr>
              <a:spLocks noChangeShapeType="1"/>
            </p:cNvSpPr>
            <p:nvPr/>
          </p:nvSpPr>
          <p:spPr bwMode="auto">
            <a:xfrm>
              <a:off x="4256" y="2122"/>
              <a:ext cx="1376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83" name="Line 247"/>
            <p:cNvSpPr>
              <a:spLocks noChangeShapeType="1"/>
            </p:cNvSpPr>
            <p:nvPr/>
          </p:nvSpPr>
          <p:spPr bwMode="auto">
            <a:xfrm flipV="1">
              <a:off x="3488" y="2858"/>
              <a:ext cx="0" cy="472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84" name="Line 248"/>
            <p:cNvSpPr>
              <a:spLocks noChangeShapeType="1"/>
            </p:cNvSpPr>
            <p:nvPr/>
          </p:nvSpPr>
          <p:spPr bwMode="auto">
            <a:xfrm>
              <a:off x="3488" y="2858"/>
              <a:ext cx="336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12" name="Group 249"/>
            <p:cNvGrpSpPr>
              <a:grpSpLocks/>
            </p:cNvGrpSpPr>
            <p:nvPr/>
          </p:nvGrpSpPr>
          <p:grpSpPr bwMode="auto">
            <a:xfrm>
              <a:off x="2837" y="2810"/>
              <a:ext cx="166" cy="158"/>
              <a:chOff x="1181" y="1368"/>
              <a:chExt cx="166" cy="158"/>
            </a:xfrm>
          </p:grpSpPr>
          <p:sp>
            <p:nvSpPr>
              <p:cNvPr id="48218" name="AutoShape 250"/>
              <p:cNvSpPr>
                <a:spLocks noChangeArrowheads="1"/>
              </p:cNvSpPr>
              <p:nvPr/>
            </p:nvSpPr>
            <p:spPr bwMode="auto">
              <a:xfrm rot="-5393540">
                <a:off x="1236" y="1380"/>
                <a:ext cx="123" cy="99"/>
              </a:xfrm>
              <a:prstGeom prst="triangle">
                <a:avLst>
                  <a:gd name="adj" fmla="val 4990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48219" name="AutoShape 251"/>
              <p:cNvSpPr>
                <a:spLocks noChangeArrowheads="1"/>
              </p:cNvSpPr>
              <p:nvPr/>
            </p:nvSpPr>
            <p:spPr bwMode="auto">
              <a:xfrm>
                <a:off x="1181" y="1428"/>
                <a:ext cx="120" cy="98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</p:grpSp>
        <p:sp>
          <p:nvSpPr>
            <p:cNvPr id="48186" name="Line 252"/>
            <p:cNvSpPr>
              <a:spLocks noChangeShapeType="1"/>
            </p:cNvSpPr>
            <p:nvPr/>
          </p:nvSpPr>
          <p:spPr bwMode="auto">
            <a:xfrm flipV="1">
              <a:off x="2896" y="2962"/>
              <a:ext cx="0" cy="2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87" name="Line 253"/>
            <p:cNvSpPr>
              <a:spLocks noChangeShapeType="1"/>
            </p:cNvSpPr>
            <p:nvPr/>
          </p:nvSpPr>
          <p:spPr bwMode="auto">
            <a:xfrm>
              <a:off x="3000" y="286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88" name="Line 254"/>
            <p:cNvSpPr>
              <a:spLocks noChangeShapeType="1"/>
            </p:cNvSpPr>
            <p:nvPr/>
          </p:nvSpPr>
          <p:spPr bwMode="auto">
            <a:xfrm>
              <a:off x="3096" y="2866"/>
              <a:ext cx="0" cy="1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89" name="Line 255"/>
            <p:cNvSpPr>
              <a:spLocks noChangeShapeType="1"/>
            </p:cNvSpPr>
            <p:nvPr/>
          </p:nvSpPr>
          <p:spPr bwMode="auto">
            <a:xfrm>
              <a:off x="3088" y="3194"/>
              <a:ext cx="0" cy="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0" name="Line 256"/>
            <p:cNvSpPr>
              <a:spLocks noChangeShapeType="1"/>
            </p:cNvSpPr>
            <p:nvPr/>
          </p:nvSpPr>
          <p:spPr bwMode="auto">
            <a:xfrm flipV="1">
              <a:off x="3088" y="3082"/>
              <a:ext cx="56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1" name="Line 257"/>
            <p:cNvSpPr>
              <a:spLocks noChangeShapeType="1"/>
            </p:cNvSpPr>
            <p:nvPr/>
          </p:nvSpPr>
          <p:spPr bwMode="auto">
            <a:xfrm flipH="1" flipV="1">
              <a:off x="3040" y="3074"/>
              <a:ext cx="48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2" name="Line 258"/>
            <p:cNvSpPr>
              <a:spLocks noChangeShapeType="1"/>
            </p:cNvSpPr>
            <p:nvPr/>
          </p:nvSpPr>
          <p:spPr bwMode="auto">
            <a:xfrm flipV="1">
              <a:off x="2888" y="2722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3" name="Line 259"/>
            <p:cNvSpPr>
              <a:spLocks noChangeShapeType="1"/>
            </p:cNvSpPr>
            <p:nvPr/>
          </p:nvSpPr>
          <p:spPr bwMode="auto">
            <a:xfrm>
              <a:off x="2864" y="2722"/>
              <a:ext cx="48" cy="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4" name="Line 260"/>
            <p:cNvSpPr>
              <a:spLocks noChangeShapeType="1"/>
            </p:cNvSpPr>
            <p:nvPr/>
          </p:nvSpPr>
          <p:spPr bwMode="auto">
            <a:xfrm flipH="1">
              <a:off x="2864" y="2754"/>
              <a:ext cx="48" cy="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5" name="Line 261"/>
            <p:cNvSpPr>
              <a:spLocks noChangeShapeType="1"/>
            </p:cNvSpPr>
            <p:nvPr/>
          </p:nvSpPr>
          <p:spPr bwMode="auto">
            <a:xfrm>
              <a:off x="2864" y="2778"/>
              <a:ext cx="48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6" name="Line 262"/>
            <p:cNvSpPr>
              <a:spLocks noChangeShapeType="1"/>
            </p:cNvSpPr>
            <p:nvPr/>
          </p:nvSpPr>
          <p:spPr bwMode="auto">
            <a:xfrm flipH="1">
              <a:off x="2608" y="3162"/>
              <a:ext cx="168" cy="0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7" name="Line 263"/>
            <p:cNvSpPr>
              <a:spLocks noChangeShapeType="1"/>
            </p:cNvSpPr>
            <p:nvPr/>
          </p:nvSpPr>
          <p:spPr bwMode="auto">
            <a:xfrm flipH="1">
              <a:off x="3160" y="3994"/>
              <a:ext cx="232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8" name="Line 264"/>
            <p:cNvSpPr>
              <a:spLocks noChangeShapeType="1"/>
            </p:cNvSpPr>
            <p:nvPr/>
          </p:nvSpPr>
          <p:spPr bwMode="auto">
            <a:xfrm flipV="1">
              <a:off x="3488" y="3042"/>
              <a:ext cx="8" cy="192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199" name="Line 265"/>
            <p:cNvSpPr>
              <a:spLocks noChangeShapeType="1"/>
            </p:cNvSpPr>
            <p:nvPr/>
          </p:nvSpPr>
          <p:spPr bwMode="auto">
            <a:xfrm flipV="1">
              <a:off x="3824" y="3050"/>
              <a:ext cx="8" cy="22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00" name="Line 266"/>
            <p:cNvSpPr>
              <a:spLocks noChangeShapeType="1"/>
            </p:cNvSpPr>
            <p:nvPr/>
          </p:nvSpPr>
          <p:spPr bwMode="auto">
            <a:xfrm>
              <a:off x="4264" y="2874"/>
              <a:ext cx="16" cy="248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01" name="Line 267"/>
            <p:cNvSpPr>
              <a:spLocks noChangeShapeType="1"/>
            </p:cNvSpPr>
            <p:nvPr/>
          </p:nvSpPr>
          <p:spPr bwMode="auto">
            <a:xfrm flipH="1">
              <a:off x="5544" y="2114"/>
              <a:ext cx="88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02" name="Line 268"/>
            <p:cNvSpPr>
              <a:spLocks noChangeShapeType="1"/>
            </p:cNvSpPr>
            <p:nvPr/>
          </p:nvSpPr>
          <p:spPr bwMode="auto">
            <a:xfrm flipV="1">
              <a:off x="5536" y="1730"/>
              <a:ext cx="104" cy="8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03" name="Line 269"/>
            <p:cNvSpPr>
              <a:spLocks noChangeShapeType="1"/>
            </p:cNvSpPr>
            <p:nvPr/>
          </p:nvSpPr>
          <p:spPr bwMode="auto">
            <a:xfrm>
              <a:off x="2832" y="1746"/>
              <a:ext cx="17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04" name="Line 270"/>
            <p:cNvSpPr>
              <a:spLocks noChangeShapeType="1"/>
            </p:cNvSpPr>
            <p:nvPr/>
          </p:nvSpPr>
          <p:spPr bwMode="auto">
            <a:xfrm flipH="1" flipV="1">
              <a:off x="3824" y="2122"/>
              <a:ext cx="8" cy="128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05" name="Line 271"/>
            <p:cNvSpPr>
              <a:spLocks noChangeShapeType="1"/>
            </p:cNvSpPr>
            <p:nvPr/>
          </p:nvSpPr>
          <p:spPr bwMode="auto">
            <a:xfrm>
              <a:off x="4656" y="2866"/>
              <a:ext cx="912" cy="0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06" name="Line 272"/>
            <p:cNvSpPr>
              <a:spLocks noChangeShapeType="1"/>
            </p:cNvSpPr>
            <p:nvPr/>
          </p:nvSpPr>
          <p:spPr bwMode="auto">
            <a:xfrm flipH="1">
              <a:off x="5528" y="2858"/>
              <a:ext cx="64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07" name="Line 273"/>
            <p:cNvSpPr>
              <a:spLocks noChangeShapeType="1"/>
            </p:cNvSpPr>
            <p:nvPr/>
          </p:nvSpPr>
          <p:spPr bwMode="auto">
            <a:xfrm flipH="1">
              <a:off x="3152" y="3826"/>
              <a:ext cx="96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08" name="Text Box 274"/>
            <p:cNvSpPr txBox="1">
              <a:spLocks noChangeArrowheads="1"/>
            </p:cNvSpPr>
            <p:nvPr/>
          </p:nvSpPr>
          <p:spPr bwMode="auto">
            <a:xfrm>
              <a:off x="4478" y="2631"/>
              <a:ext cx="1132" cy="173"/>
            </a:xfrm>
            <a:prstGeom prst="rect">
              <a:avLst/>
            </a:prstGeom>
            <a:solidFill>
              <a:srgbClr val="66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solidFill>
                    <a:srgbClr val="4D4D4D"/>
                  </a:solidFill>
                  <a:latin typeface="Arial" charset="0"/>
                  <a:cs typeface="Times New Roman" pitchFamily="18" charset="0"/>
                </a:rPr>
                <a:t>ACQUA</a:t>
              </a:r>
              <a:r>
                <a:rPr lang="it-IT" altLang="it-IT" sz="1200" b="1">
                  <a:solidFill>
                    <a:srgbClr val="00CC00"/>
                  </a:solidFill>
                  <a:latin typeface="Arial" charset="0"/>
                  <a:cs typeface="Times New Roman" pitchFamily="18" charset="0"/>
                </a:rPr>
                <a:t> </a:t>
              </a:r>
              <a:r>
                <a:rPr lang="it-IT" altLang="it-IT" sz="1200" b="1">
                  <a:solidFill>
                    <a:srgbClr val="4D4D4D"/>
                  </a:solidFill>
                  <a:latin typeface="Arial" charset="0"/>
                  <a:cs typeface="Times New Roman" pitchFamily="18" charset="0"/>
                </a:rPr>
                <a:t>FREDDA 15°C</a:t>
              </a:r>
            </a:p>
          </p:txBody>
        </p:sp>
        <p:sp>
          <p:nvSpPr>
            <p:cNvPr id="48209" name="Text Box 275"/>
            <p:cNvSpPr txBox="1">
              <a:spLocks noChangeArrowheads="1"/>
            </p:cNvSpPr>
            <p:nvPr/>
          </p:nvSpPr>
          <p:spPr bwMode="auto">
            <a:xfrm>
              <a:off x="4518" y="2295"/>
              <a:ext cx="869" cy="154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000">
                  <a:latin typeface="Arial" charset="0"/>
                  <a:cs typeface="Times New Roman" pitchFamily="18" charset="0"/>
                </a:rPr>
                <a:t>POMPA RICIRCOLO</a:t>
              </a:r>
            </a:p>
          </p:txBody>
        </p:sp>
        <p:sp>
          <p:nvSpPr>
            <p:cNvPr id="48210" name="Line 276"/>
            <p:cNvSpPr>
              <a:spLocks noChangeShapeType="1"/>
            </p:cNvSpPr>
            <p:nvPr/>
          </p:nvSpPr>
          <p:spPr bwMode="auto">
            <a:xfrm flipH="1">
              <a:off x="4400" y="2450"/>
              <a:ext cx="104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11" name="Text Box 277"/>
            <p:cNvSpPr txBox="1">
              <a:spLocks noChangeArrowheads="1"/>
            </p:cNvSpPr>
            <p:nvPr/>
          </p:nvSpPr>
          <p:spPr bwMode="auto">
            <a:xfrm>
              <a:off x="4526" y="1863"/>
              <a:ext cx="921" cy="173"/>
            </a:xfrm>
            <a:prstGeom prst="rect">
              <a:avLst/>
            </a:prstGeom>
            <a:solidFill>
              <a:srgbClr val="F7B30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RICIRCOLO 55 °C</a:t>
              </a:r>
            </a:p>
          </p:txBody>
        </p:sp>
        <p:sp>
          <p:nvSpPr>
            <p:cNvPr id="48212" name="Text Box 278"/>
            <p:cNvSpPr txBox="1">
              <a:spLocks noChangeArrowheads="1"/>
            </p:cNvSpPr>
            <p:nvPr/>
          </p:nvSpPr>
          <p:spPr bwMode="auto">
            <a:xfrm>
              <a:off x="4190" y="1527"/>
              <a:ext cx="1315" cy="173"/>
            </a:xfrm>
            <a:prstGeom prst="rect">
              <a:avLst/>
            </a:prstGeom>
            <a:solidFill>
              <a:srgbClr val="F7B30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AL CONSUMO TM 55-60°C</a:t>
              </a:r>
            </a:p>
          </p:txBody>
        </p:sp>
        <p:sp>
          <p:nvSpPr>
            <p:cNvPr id="48213" name="Text Box 279"/>
            <p:cNvSpPr txBox="1">
              <a:spLocks noChangeArrowheads="1"/>
            </p:cNvSpPr>
            <p:nvPr/>
          </p:nvSpPr>
          <p:spPr bwMode="auto">
            <a:xfrm>
              <a:off x="1753" y="2271"/>
              <a:ext cx="70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algn="ctr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SERBATOIO</a:t>
              </a:r>
            </a:p>
            <a:p>
              <a:pPr marL="457200" indent="-457200" algn="ctr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ACCUMULO </a:t>
              </a:r>
            </a:p>
            <a:p>
              <a:pPr marL="457200" indent="-457200" algn="ctr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70°C</a:t>
              </a:r>
            </a:p>
          </p:txBody>
        </p:sp>
        <p:sp>
          <p:nvSpPr>
            <p:cNvPr id="48214" name="Text Box 280"/>
            <p:cNvSpPr txBox="1">
              <a:spLocks noChangeArrowheads="1"/>
            </p:cNvSpPr>
            <p:nvPr/>
          </p:nvSpPr>
          <p:spPr bwMode="auto">
            <a:xfrm>
              <a:off x="2470" y="1511"/>
              <a:ext cx="334" cy="17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70°C</a:t>
              </a:r>
            </a:p>
          </p:txBody>
        </p:sp>
        <p:sp>
          <p:nvSpPr>
            <p:cNvPr id="48215" name="Text Box 281"/>
            <p:cNvSpPr txBox="1">
              <a:spLocks noChangeArrowheads="1"/>
            </p:cNvSpPr>
            <p:nvPr/>
          </p:nvSpPr>
          <p:spPr bwMode="auto">
            <a:xfrm rot="-5400000">
              <a:off x="3873" y="2996"/>
              <a:ext cx="334" cy="179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66CCFF"/>
              </a:solidFill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15°C</a:t>
              </a:r>
            </a:p>
          </p:txBody>
        </p:sp>
        <p:sp>
          <p:nvSpPr>
            <p:cNvPr id="48216" name="Line 282"/>
            <p:cNvSpPr>
              <a:spLocks noChangeShapeType="1"/>
            </p:cNvSpPr>
            <p:nvPr/>
          </p:nvSpPr>
          <p:spPr bwMode="auto">
            <a:xfrm>
              <a:off x="2888" y="3674"/>
              <a:ext cx="8" cy="152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48217" name="Line 283"/>
            <p:cNvSpPr>
              <a:spLocks noChangeShapeType="1"/>
            </p:cNvSpPr>
            <p:nvPr/>
          </p:nvSpPr>
          <p:spPr bwMode="auto">
            <a:xfrm>
              <a:off x="3824" y="2858"/>
              <a:ext cx="8" cy="472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418979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defTabSz="952500" eaLnBrk="1" hangingPunct="1"/>
            <a:r>
              <a:rPr lang="it-IT" altLang="it-IT" sz="2000" b="1">
                <a:solidFill>
                  <a:srgbClr val="333399"/>
                </a:solidFill>
                <a:latin typeface="Arial" charset="0"/>
              </a:rPr>
              <a:t>	Mantenimento temperatura &gt;50°C</a:t>
            </a:r>
          </a:p>
        </p:txBody>
      </p:sp>
      <p:sp>
        <p:nvSpPr>
          <p:cNvPr id="49155" name="Line 3"/>
          <p:cNvSpPr>
            <a:spLocks noChangeShapeType="1"/>
          </p:cNvSpPr>
          <p:nvPr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143000" y="990600"/>
            <a:ext cx="6629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90500" indent="-190500" eaLnBrk="1" hangingPunct="1">
              <a:spcBef>
                <a:spcPct val="50000"/>
              </a:spcBef>
              <a:tabLst>
                <a:tab pos="196850" algn="l"/>
              </a:tabLst>
            </a:pPr>
            <a:r>
              <a:rPr lang="it-IT" altLang="it-IT" sz="1400" b="1">
                <a:solidFill>
                  <a:schemeClr val="hlink"/>
                </a:solidFill>
                <a:latin typeface="Times New Roman" pitchFamily="18" charset="0"/>
              </a:rPr>
              <a:t>	</a:t>
            </a:r>
            <a:r>
              <a:rPr lang="it-IT" altLang="it-IT" sz="2000" b="1" i="1" u="sng">
                <a:solidFill>
                  <a:srgbClr val="000066"/>
                </a:solidFill>
                <a:latin typeface="Arial" charset="0"/>
              </a:rPr>
              <a:t>Commenti</a:t>
            </a:r>
            <a:endParaRPr lang="it-IT" altLang="it-IT" sz="1600">
              <a:latin typeface="Arial" charset="0"/>
            </a:endParaRPr>
          </a:p>
        </p:txBody>
      </p:sp>
      <p:sp>
        <p:nvSpPr>
          <p:cNvPr id="49157" name="Text Box 61"/>
          <p:cNvSpPr txBox="1">
            <a:spLocks noChangeArrowheads="1"/>
          </p:cNvSpPr>
          <p:nvPr/>
        </p:nvSpPr>
        <p:spPr bwMode="auto">
          <a:xfrm>
            <a:off x="1295400" y="1600200"/>
            <a:ext cx="4267200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 dirty="0">
                <a:latin typeface="Arial" charset="0"/>
              </a:rPr>
              <a:t>Non elimina Legionella </a:t>
            </a: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endParaRPr lang="it-IT" altLang="it-IT" sz="1600" dirty="0">
              <a:latin typeface="Arial" charset="0"/>
            </a:endParaRP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 dirty="0">
                <a:latin typeface="Arial" charset="0"/>
              </a:rPr>
              <a:t>Non sempre applicabile </a:t>
            </a:r>
          </a:p>
          <a:p>
            <a:pPr marL="196850" indent="-196850" eaLnBrk="1" hangingPunct="1">
              <a:spcBef>
                <a:spcPct val="50000"/>
              </a:spcBef>
            </a:pPr>
            <a:r>
              <a:rPr lang="it-IT" altLang="it-IT" sz="1600" dirty="0">
                <a:latin typeface="Arial" charset="0"/>
              </a:rPr>
              <a:t>    (centrali termiche non  adeguate)</a:t>
            </a:r>
          </a:p>
          <a:p>
            <a:pPr marL="196850" indent="-196850" eaLnBrk="1" hangingPunct="1">
              <a:spcBef>
                <a:spcPct val="50000"/>
              </a:spcBef>
            </a:pPr>
            <a:endParaRPr lang="it-IT" altLang="it-IT" sz="1600" dirty="0">
              <a:latin typeface="Arial" charset="0"/>
            </a:endParaRP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 dirty="0">
                <a:latin typeface="Arial" charset="0"/>
              </a:rPr>
              <a:t>Contrario al Regolamento sul risparmio energetico D.P.R. 412/93 (T= 48°C)</a:t>
            </a:r>
          </a:p>
          <a:p>
            <a:pPr marL="196850" indent="-196850" eaLnBrk="1" hangingPunct="1">
              <a:spcBef>
                <a:spcPct val="50000"/>
              </a:spcBef>
            </a:pPr>
            <a:endParaRPr lang="it-IT" altLang="it-IT" sz="1600" dirty="0">
              <a:latin typeface="Arial" charset="0"/>
            </a:endParaRP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 dirty="0">
                <a:latin typeface="Arial" charset="0"/>
              </a:rPr>
              <a:t>Incrostazione reti di distribuzione e terminali (aumento rischio ricrescita batterica)</a:t>
            </a: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endParaRPr lang="it-IT" altLang="it-IT" sz="1600" dirty="0">
              <a:latin typeface="Arial" charset="0"/>
            </a:endParaRP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 dirty="0">
                <a:latin typeface="Arial" charset="0"/>
              </a:rPr>
              <a:t>Azione corrosiva nel bollitore e nella rete (aumento rischio ricrescita batterica)</a:t>
            </a:r>
          </a:p>
        </p:txBody>
      </p:sp>
      <p:pic>
        <p:nvPicPr>
          <p:cNvPr id="49158" name="Picture 62"/>
          <p:cNvPicPr>
            <a:picLocks noChangeAspect="1" noChangeArrowheads="1"/>
          </p:cNvPicPr>
          <p:nvPr/>
        </p:nvPicPr>
        <p:blipFill>
          <a:blip r:embed="rId2"/>
          <a:srcRect l="71405"/>
          <a:stretch>
            <a:fillRect/>
          </a:stretch>
        </p:blipFill>
        <p:spPr bwMode="auto">
          <a:xfrm>
            <a:off x="6316663" y="3981450"/>
            <a:ext cx="601662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159" name="Line 65"/>
          <p:cNvSpPr>
            <a:spLocks noChangeShapeType="1"/>
          </p:cNvSpPr>
          <p:nvPr/>
        </p:nvSpPr>
        <p:spPr bwMode="auto">
          <a:xfrm>
            <a:off x="5867400" y="4572000"/>
            <a:ext cx="534988" cy="401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49160" name="Line 66"/>
          <p:cNvSpPr>
            <a:spLocks noChangeShapeType="1"/>
          </p:cNvSpPr>
          <p:nvPr/>
        </p:nvSpPr>
        <p:spPr bwMode="auto">
          <a:xfrm flipV="1">
            <a:off x="5867400" y="4953000"/>
            <a:ext cx="533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49161" name="Picture 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875" y="5842000"/>
            <a:ext cx="10604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62" name="Picture 68" descr="Figura 3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5334000"/>
            <a:ext cx="931863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3" name="Line 69"/>
          <p:cNvSpPr>
            <a:spLocks noChangeShapeType="1"/>
          </p:cNvSpPr>
          <p:nvPr/>
        </p:nvSpPr>
        <p:spPr bwMode="auto">
          <a:xfrm>
            <a:off x="6707188" y="5537200"/>
            <a:ext cx="866775" cy="811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49164" name="Line 70"/>
          <p:cNvSpPr>
            <a:spLocks noChangeShapeType="1"/>
          </p:cNvSpPr>
          <p:nvPr/>
        </p:nvSpPr>
        <p:spPr bwMode="auto">
          <a:xfrm>
            <a:off x="6481763" y="6246813"/>
            <a:ext cx="1092200" cy="136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49165" name="Picture 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72400" y="41910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66" name="Picture 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0" y="4419600"/>
            <a:ext cx="608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209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defTabSz="952500" eaLnBrk="1" hangingPunct="1"/>
            <a:r>
              <a:rPr lang="it-IT" altLang="it-IT" sz="2000" b="1">
                <a:solidFill>
                  <a:srgbClr val="333399"/>
                </a:solidFill>
                <a:latin typeface="Arial" charset="0"/>
              </a:rPr>
              <a:t>	Shock termico</a:t>
            </a:r>
          </a:p>
        </p:txBody>
      </p:sp>
      <p:sp>
        <p:nvSpPr>
          <p:cNvPr id="50179" name="Line 3"/>
          <p:cNvSpPr>
            <a:spLocks noChangeShapeType="1"/>
          </p:cNvSpPr>
          <p:nvPr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143000" y="990600"/>
            <a:ext cx="6629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90500" indent="-190500" eaLnBrk="1" hangingPunct="1">
              <a:spcBef>
                <a:spcPct val="50000"/>
              </a:spcBef>
              <a:tabLst>
                <a:tab pos="196850" algn="l"/>
              </a:tabLst>
            </a:pPr>
            <a:r>
              <a:rPr lang="it-IT" altLang="it-IT" sz="1400" b="1">
                <a:solidFill>
                  <a:schemeClr val="hlink"/>
                </a:solidFill>
                <a:latin typeface="Times New Roman" pitchFamily="18" charset="0"/>
              </a:rPr>
              <a:t>	</a:t>
            </a:r>
            <a:r>
              <a:rPr lang="it-IT" altLang="it-IT" sz="2000" b="1" i="1" u="sng">
                <a:solidFill>
                  <a:srgbClr val="000066"/>
                </a:solidFill>
                <a:latin typeface="Arial" charset="0"/>
              </a:rPr>
              <a:t>Modalità di esecuzione</a:t>
            </a:r>
            <a:endParaRPr lang="it-IT" altLang="it-IT" sz="1600">
              <a:latin typeface="Arial" charset="0"/>
            </a:endParaRPr>
          </a:p>
        </p:txBody>
      </p:sp>
      <p:sp>
        <p:nvSpPr>
          <p:cNvPr id="50181" name="Text Box 56"/>
          <p:cNvSpPr txBox="1">
            <a:spLocks noChangeArrowheads="1"/>
          </p:cNvSpPr>
          <p:nvPr/>
        </p:nvSpPr>
        <p:spPr bwMode="auto">
          <a:xfrm>
            <a:off x="1219200" y="1600200"/>
            <a:ext cx="7772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01600" eaLnBrk="1" hangingPunct="1">
              <a:spcBef>
                <a:spcPct val="50000"/>
              </a:spcBef>
            </a:pPr>
            <a:r>
              <a:rPr lang="it-IT" altLang="it-IT" sz="1600">
                <a:latin typeface="Arial" charset="0"/>
              </a:rPr>
              <a:t>Aumento della temperatura dell’acqua calda a 70-80°C continuativamente per 3 gg. con scorrimento per 30 min. (temperatura minima ai punti distali 60°C)</a:t>
            </a:r>
            <a:r>
              <a:rPr lang="it-IT" altLang="it-IT" sz="160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it-IT" altLang="it-IT" sz="1400" b="1" i="1">
                <a:latin typeface="Arial" charset="0"/>
              </a:rPr>
              <a:t>	</a:t>
            </a:r>
          </a:p>
        </p:txBody>
      </p:sp>
      <p:grpSp>
        <p:nvGrpSpPr>
          <p:cNvPr id="2" name="Group 285"/>
          <p:cNvGrpSpPr>
            <a:grpSpLocks/>
          </p:cNvGrpSpPr>
          <p:nvPr/>
        </p:nvGrpSpPr>
        <p:grpSpPr bwMode="auto">
          <a:xfrm>
            <a:off x="1295400" y="2362200"/>
            <a:ext cx="7683500" cy="3978275"/>
            <a:chOff x="816" y="1488"/>
            <a:chExt cx="4840" cy="2506"/>
          </a:xfrm>
        </p:grpSpPr>
        <p:grpSp>
          <p:nvGrpSpPr>
            <p:cNvPr id="3" name="Group 174"/>
            <p:cNvGrpSpPr>
              <a:grpSpLocks/>
            </p:cNvGrpSpPr>
            <p:nvPr/>
          </p:nvGrpSpPr>
          <p:grpSpPr bwMode="auto">
            <a:xfrm>
              <a:off x="1634" y="2111"/>
              <a:ext cx="822" cy="1279"/>
              <a:chOff x="1530" y="2085"/>
              <a:chExt cx="822" cy="1279"/>
            </a:xfrm>
          </p:grpSpPr>
          <p:sp>
            <p:nvSpPr>
              <p:cNvPr id="50291" name="Rectangle 175"/>
              <p:cNvSpPr>
                <a:spLocks noChangeArrowheads="1"/>
              </p:cNvSpPr>
              <p:nvPr/>
            </p:nvSpPr>
            <p:spPr bwMode="auto">
              <a:xfrm>
                <a:off x="1576" y="2882"/>
                <a:ext cx="68" cy="32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50292" name="Freeform 176"/>
              <p:cNvSpPr>
                <a:spLocks/>
              </p:cNvSpPr>
              <p:nvPr/>
            </p:nvSpPr>
            <p:spPr bwMode="auto">
              <a:xfrm>
                <a:off x="1530" y="2882"/>
                <a:ext cx="46" cy="320"/>
              </a:xfrm>
              <a:custGeom>
                <a:avLst/>
                <a:gdLst>
                  <a:gd name="T0" fmla="*/ 0 w 114"/>
                  <a:gd name="T1" fmla="*/ 0 h 798"/>
                  <a:gd name="T2" fmla="*/ 0 w 114"/>
                  <a:gd name="T3" fmla="*/ 0 h 798"/>
                  <a:gd name="T4" fmla="*/ 0 w 114"/>
                  <a:gd name="T5" fmla="*/ 0 h 79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4" h="798">
                    <a:moveTo>
                      <a:pt x="114" y="0"/>
                    </a:moveTo>
                    <a:cubicBezTo>
                      <a:pt x="57" y="161"/>
                      <a:pt x="0" y="323"/>
                      <a:pt x="0" y="456"/>
                    </a:cubicBezTo>
                    <a:cubicBezTo>
                      <a:pt x="0" y="589"/>
                      <a:pt x="57" y="693"/>
                      <a:pt x="114" y="798"/>
                    </a:cubicBez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0293" name="Rectangle 177"/>
              <p:cNvSpPr>
                <a:spLocks noChangeArrowheads="1"/>
              </p:cNvSpPr>
              <p:nvPr/>
            </p:nvSpPr>
            <p:spPr bwMode="auto">
              <a:xfrm>
                <a:off x="1647" y="2085"/>
                <a:ext cx="705" cy="127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</p:grpSp>
        <p:sp>
          <p:nvSpPr>
            <p:cNvPr id="50184" name="Freeform 178"/>
            <p:cNvSpPr>
              <a:spLocks/>
            </p:cNvSpPr>
            <p:nvPr/>
          </p:nvSpPr>
          <p:spPr bwMode="auto">
            <a:xfrm>
              <a:off x="1748" y="3387"/>
              <a:ext cx="707" cy="46"/>
            </a:xfrm>
            <a:custGeom>
              <a:avLst/>
              <a:gdLst>
                <a:gd name="T0" fmla="*/ 0 w 1767"/>
                <a:gd name="T1" fmla="*/ 0 h 114"/>
                <a:gd name="T2" fmla="*/ 0 w 1767"/>
                <a:gd name="T3" fmla="*/ 0 h 114"/>
                <a:gd name="T4" fmla="*/ 0 w 1767"/>
                <a:gd name="T5" fmla="*/ 0 h 1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67" h="114">
                  <a:moveTo>
                    <a:pt x="0" y="0"/>
                  </a:moveTo>
                  <a:cubicBezTo>
                    <a:pt x="337" y="57"/>
                    <a:pt x="675" y="114"/>
                    <a:pt x="969" y="114"/>
                  </a:cubicBezTo>
                  <a:cubicBezTo>
                    <a:pt x="1263" y="114"/>
                    <a:pt x="1634" y="19"/>
                    <a:pt x="1767" y="0"/>
                  </a:cubicBezTo>
                </a:path>
              </a:pathLst>
            </a:custGeom>
            <a:solidFill>
              <a:srgbClr val="F9078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0185" name="Freeform 179"/>
            <p:cNvSpPr>
              <a:spLocks/>
            </p:cNvSpPr>
            <p:nvPr/>
          </p:nvSpPr>
          <p:spPr bwMode="auto">
            <a:xfrm>
              <a:off x="1748" y="2065"/>
              <a:ext cx="707" cy="45"/>
            </a:xfrm>
            <a:custGeom>
              <a:avLst/>
              <a:gdLst>
                <a:gd name="T0" fmla="*/ 0 w 1767"/>
                <a:gd name="T1" fmla="*/ 0 h 114"/>
                <a:gd name="T2" fmla="*/ 0 w 1767"/>
                <a:gd name="T3" fmla="*/ 0 h 114"/>
                <a:gd name="T4" fmla="*/ 0 w 1767"/>
                <a:gd name="T5" fmla="*/ 0 h 1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67" h="114">
                  <a:moveTo>
                    <a:pt x="0" y="114"/>
                  </a:moveTo>
                  <a:cubicBezTo>
                    <a:pt x="309" y="57"/>
                    <a:pt x="618" y="0"/>
                    <a:pt x="912" y="0"/>
                  </a:cubicBezTo>
                  <a:cubicBezTo>
                    <a:pt x="1206" y="0"/>
                    <a:pt x="1625" y="95"/>
                    <a:pt x="1767" y="114"/>
                  </a:cubicBezTo>
                </a:path>
              </a:pathLst>
            </a:custGeom>
            <a:solidFill>
              <a:srgbClr val="F9078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0186" name="Rectangle 180"/>
            <p:cNvSpPr>
              <a:spLocks noChangeArrowheads="1"/>
            </p:cNvSpPr>
            <p:nvPr/>
          </p:nvSpPr>
          <p:spPr bwMode="auto">
            <a:xfrm>
              <a:off x="1751" y="2111"/>
              <a:ext cx="705" cy="1279"/>
            </a:xfrm>
            <a:prstGeom prst="rect">
              <a:avLst/>
            </a:prstGeom>
            <a:solidFill>
              <a:srgbClr val="FD033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50187" name="Line 181"/>
            <p:cNvSpPr>
              <a:spLocks noChangeShapeType="1"/>
            </p:cNvSpPr>
            <p:nvPr/>
          </p:nvSpPr>
          <p:spPr bwMode="auto">
            <a:xfrm flipV="1">
              <a:off x="1752" y="3674"/>
              <a:ext cx="40" cy="8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188" name="Line 182"/>
            <p:cNvSpPr>
              <a:spLocks noChangeShapeType="1"/>
            </p:cNvSpPr>
            <p:nvPr/>
          </p:nvSpPr>
          <p:spPr bwMode="auto">
            <a:xfrm flipV="1">
              <a:off x="1760" y="3682"/>
              <a:ext cx="48" cy="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4" name="Group 183"/>
            <p:cNvGrpSpPr>
              <a:grpSpLocks/>
            </p:cNvGrpSpPr>
            <p:nvPr/>
          </p:nvGrpSpPr>
          <p:grpSpPr bwMode="auto">
            <a:xfrm>
              <a:off x="1752" y="3378"/>
              <a:ext cx="67" cy="305"/>
              <a:chOff x="1648" y="3352"/>
              <a:chExt cx="67" cy="305"/>
            </a:xfrm>
          </p:grpSpPr>
          <p:sp>
            <p:nvSpPr>
              <p:cNvPr id="50289" name="Line 184"/>
              <p:cNvSpPr>
                <a:spLocks noChangeShapeType="1"/>
              </p:cNvSpPr>
              <p:nvPr/>
            </p:nvSpPr>
            <p:spPr bwMode="auto">
              <a:xfrm>
                <a:off x="1648" y="3352"/>
                <a:ext cx="0" cy="3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50290" name="Line 185"/>
              <p:cNvSpPr>
                <a:spLocks noChangeShapeType="1"/>
              </p:cNvSpPr>
              <p:nvPr/>
            </p:nvSpPr>
            <p:spPr bwMode="auto">
              <a:xfrm flipV="1">
                <a:off x="1701" y="3375"/>
                <a:ext cx="14" cy="2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sp>
          <p:nvSpPr>
            <p:cNvPr id="50190" name="Line 186"/>
            <p:cNvSpPr>
              <a:spLocks noChangeShapeType="1"/>
            </p:cNvSpPr>
            <p:nvPr/>
          </p:nvSpPr>
          <p:spPr bwMode="auto">
            <a:xfrm>
              <a:off x="2464" y="3394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191" name="Line 187"/>
            <p:cNvSpPr>
              <a:spLocks noChangeShapeType="1"/>
            </p:cNvSpPr>
            <p:nvPr/>
          </p:nvSpPr>
          <p:spPr bwMode="auto">
            <a:xfrm flipH="1">
              <a:off x="2432" y="3682"/>
              <a:ext cx="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192" name="Line 188"/>
            <p:cNvSpPr>
              <a:spLocks noChangeShapeType="1"/>
            </p:cNvSpPr>
            <p:nvPr/>
          </p:nvSpPr>
          <p:spPr bwMode="auto">
            <a:xfrm flipH="1" flipV="1">
              <a:off x="2400" y="3402"/>
              <a:ext cx="32" cy="2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5" name="Group 189"/>
            <p:cNvGrpSpPr>
              <a:grpSpLocks/>
            </p:cNvGrpSpPr>
            <p:nvPr/>
          </p:nvGrpSpPr>
          <p:grpSpPr bwMode="auto">
            <a:xfrm>
              <a:off x="1173" y="2792"/>
              <a:ext cx="198" cy="272"/>
              <a:chOff x="1969" y="5751"/>
              <a:chExt cx="496" cy="679"/>
            </a:xfrm>
          </p:grpSpPr>
          <p:grpSp>
            <p:nvGrpSpPr>
              <p:cNvPr id="6" name="Group 190"/>
              <p:cNvGrpSpPr>
                <a:grpSpLocks/>
              </p:cNvGrpSpPr>
              <p:nvPr/>
            </p:nvGrpSpPr>
            <p:grpSpPr bwMode="auto">
              <a:xfrm>
                <a:off x="1969" y="6036"/>
                <a:ext cx="496" cy="394"/>
                <a:chOff x="1969" y="6036"/>
                <a:chExt cx="496" cy="394"/>
              </a:xfrm>
            </p:grpSpPr>
            <p:sp>
              <p:nvSpPr>
                <p:cNvPr id="50286" name="AutoShape 191"/>
                <p:cNvSpPr>
                  <a:spLocks noChangeArrowheads="1"/>
                </p:cNvSpPr>
                <p:nvPr/>
              </p:nvSpPr>
              <p:spPr bwMode="auto">
                <a:xfrm rot="-5393540">
                  <a:off x="2188" y="6064"/>
                  <a:ext cx="306" cy="249"/>
                </a:xfrm>
                <a:prstGeom prst="triangle">
                  <a:avLst>
                    <a:gd name="adj" fmla="val 49903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it-IT" altLang="it-IT"/>
                </a:p>
              </p:txBody>
            </p:sp>
            <p:sp>
              <p:nvSpPr>
                <p:cNvPr id="50287" name="AutoShape 192"/>
                <p:cNvSpPr>
                  <a:spLocks noChangeArrowheads="1"/>
                </p:cNvSpPr>
                <p:nvPr/>
              </p:nvSpPr>
              <p:spPr bwMode="auto">
                <a:xfrm rot="5400000">
                  <a:off x="1941" y="6078"/>
                  <a:ext cx="300" cy="2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it-IT" altLang="it-IT"/>
                </a:p>
              </p:txBody>
            </p:sp>
            <p:sp>
              <p:nvSpPr>
                <p:cNvPr id="50288" name="AutoShape 193"/>
                <p:cNvSpPr>
                  <a:spLocks noChangeArrowheads="1"/>
                </p:cNvSpPr>
                <p:nvPr/>
              </p:nvSpPr>
              <p:spPr bwMode="auto">
                <a:xfrm>
                  <a:off x="2049" y="6186"/>
                  <a:ext cx="300" cy="2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it-IT" altLang="it-IT"/>
                </a:p>
              </p:txBody>
            </p:sp>
          </p:grpSp>
          <p:sp>
            <p:nvSpPr>
              <p:cNvPr id="50284" name="Rectangle 194"/>
              <p:cNvSpPr>
                <a:spLocks noChangeArrowheads="1"/>
              </p:cNvSpPr>
              <p:nvPr/>
            </p:nvSpPr>
            <p:spPr bwMode="auto">
              <a:xfrm>
                <a:off x="2106" y="5751"/>
                <a:ext cx="215" cy="21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50285" name="Line 195"/>
              <p:cNvSpPr>
                <a:spLocks noChangeShapeType="1"/>
              </p:cNvSpPr>
              <p:nvPr/>
            </p:nvSpPr>
            <p:spPr bwMode="auto">
              <a:xfrm flipV="1">
                <a:off x="2216" y="5979"/>
                <a:ext cx="0" cy="2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50194" name="Line 196"/>
            <p:cNvSpPr>
              <a:spLocks noChangeShapeType="1"/>
            </p:cNvSpPr>
            <p:nvPr/>
          </p:nvSpPr>
          <p:spPr bwMode="auto">
            <a:xfrm>
              <a:off x="1368" y="2970"/>
              <a:ext cx="29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195" name="Line 197"/>
            <p:cNvSpPr>
              <a:spLocks noChangeShapeType="1"/>
            </p:cNvSpPr>
            <p:nvPr/>
          </p:nvSpPr>
          <p:spPr bwMode="auto">
            <a:xfrm flipH="1">
              <a:off x="840" y="3186"/>
              <a:ext cx="81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196" name="Line 198"/>
            <p:cNvSpPr>
              <a:spLocks noChangeShapeType="1"/>
            </p:cNvSpPr>
            <p:nvPr/>
          </p:nvSpPr>
          <p:spPr bwMode="auto">
            <a:xfrm flipH="1">
              <a:off x="816" y="2970"/>
              <a:ext cx="35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197" name="Line 199"/>
            <p:cNvSpPr>
              <a:spLocks noChangeShapeType="1"/>
            </p:cNvSpPr>
            <p:nvPr/>
          </p:nvSpPr>
          <p:spPr bwMode="auto">
            <a:xfrm>
              <a:off x="1264" y="3058"/>
              <a:ext cx="0" cy="12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7" name="Group 200"/>
            <p:cNvGrpSpPr>
              <a:grpSpLocks noChangeAspect="1"/>
            </p:cNvGrpSpPr>
            <p:nvPr/>
          </p:nvGrpSpPr>
          <p:grpSpPr bwMode="auto">
            <a:xfrm rot="5400000">
              <a:off x="1823" y="2858"/>
              <a:ext cx="288" cy="438"/>
              <a:chOff x="3967" y="2328"/>
              <a:chExt cx="577" cy="880"/>
            </a:xfrm>
          </p:grpSpPr>
          <p:sp>
            <p:nvSpPr>
              <p:cNvPr id="50280" name="AutoShape 201"/>
              <p:cNvSpPr>
                <a:spLocks noChangeAspect="1" noChangeArrowheads="1"/>
              </p:cNvSpPr>
              <p:nvPr/>
            </p:nvSpPr>
            <p:spPr bwMode="auto">
              <a:xfrm>
                <a:off x="3967" y="2328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2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800" y="10800"/>
                    </a:moveTo>
                    <a:cubicBezTo>
                      <a:pt x="4800" y="7486"/>
                      <a:pt x="7486" y="4800"/>
                      <a:pt x="10800" y="4800"/>
                    </a:cubicBezTo>
                    <a:cubicBezTo>
                      <a:pt x="14113" y="4799"/>
                      <a:pt x="16799" y="7486"/>
                      <a:pt x="168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4800" y="1080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50281" name="Rectangle 202"/>
              <p:cNvSpPr>
                <a:spLocks noChangeAspect="1" noChangeArrowheads="1"/>
              </p:cNvSpPr>
              <p:nvPr/>
            </p:nvSpPr>
            <p:spPr bwMode="auto">
              <a:xfrm>
                <a:off x="3968" y="2608"/>
                <a:ext cx="136" cy="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50282" name="Rectangle 203"/>
              <p:cNvSpPr>
                <a:spLocks noChangeAspect="1" noChangeArrowheads="1"/>
              </p:cNvSpPr>
              <p:nvPr/>
            </p:nvSpPr>
            <p:spPr bwMode="auto">
              <a:xfrm>
                <a:off x="4408" y="2616"/>
                <a:ext cx="136" cy="584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</p:grpSp>
        <p:sp>
          <p:nvSpPr>
            <p:cNvPr id="50199" name="Line 204"/>
            <p:cNvSpPr>
              <a:spLocks noChangeShapeType="1"/>
            </p:cNvSpPr>
            <p:nvPr/>
          </p:nvSpPr>
          <p:spPr bwMode="auto">
            <a:xfrm>
              <a:off x="856" y="3178"/>
              <a:ext cx="18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00" name="Line 205"/>
            <p:cNvSpPr>
              <a:spLocks noChangeShapeType="1"/>
            </p:cNvSpPr>
            <p:nvPr/>
          </p:nvSpPr>
          <p:spPr bwMode="auto">
            <a:xfrm flipH="1">
              <a:off x="928" y="2970"/>
              <a:ext cx="15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01" name="Text Box 206"/>
            <p:cNvSpPr txBox="1">
              <a:spLocks noChangeArrowheads="1"/>
            </p:cNvSpPr>
            <p:nvPr/>
          </p:nvSpPr>
          <p:spPr bwMode="auto">
            <a:xfrm>
              <a:off x="819" y="3239"/>
              <a:ext cx="776" cy="160"/>
            </a:xfrm>
            <a:prstGeom prst="rect">
              <a:avLst/>
            </a:prstGeom>
            <a:solidFill>
              <a:srgbClr val="F907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algn="ctr" eaLnBrk="1" hangingPunct="1">
                <a:spcBef>
                  <a:spcPct val="50000"/>
                </a:spcBef>
              </a:pPr>
              <a:r>
                <a:rPr lang="it-IT" altLang="it-IT" sz="1000" b="1">
                  <a:latin typeface="Arial" charset="0"/>
                  <a:cs typeface="Times New Roman" pitchFamily="18" charset="0"/>
                </a:rPr>
                <a:t>DALLA CALDAIA</a:t>
              </a:r>
            </a:p>
          </p:txBody>
        </p:sp>
        <p:sp>
          <p:nvSpPr>
            <p:cNvPr id="50202" name="Line 207"/>
            <p:cNvSpPr>
              <a:spLocks noChangeShapeType="1"/>
            </p:cNvSpPr>
            <p:nvPr/>
          </p:nvSpPr>
          <p:spPr bwMode="auto">
            <a:xfrm flipV="1">
              <a:off x="2088" y="1746"/>
              <a:ext cx="0" cy="31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03" name="Line 208"/>
            <p:cNvSpPr>
              <a:spLocks noChangeShapeType="1"/>
            </p:cNvSpPr>
            <p:nvPr/>
          </p:nvSpPr>
          <p:spPr bwMode="auto">
            <a:xfrm>
              <a:off x="2088" y="1746"/>
              <a:ext cx="15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8" name="Group 209"/>
            <p:cNvGrpSpPr>
              <a:grpSpLocks noChangeAspect="1"/>
            </p:cNvGrpSpPr>
            <p:nvPr/>
          </p:nvGrpSpPr>
          <p:grpSpPr bwMode="auto">
            <a:xfrm>
              <a:off x="4240" y="3330"/>
              <a:ext cx="86" cy="349"/>
              <a:chOff x="4888" y="2608"/>
              <a:chExt cx="288" cy="1160"/>
            </a:xfrm>
          </p:grpSpPr>
          <p:sp>
            <p:nvSpPr>
              <p:cNvPr id="50277" name="AutoShape 210"/>
              <p:cNvSpPr>
                <a:spLocks noChangeAspect="1" noChangeArrowheads="1"/>
              </p:cNvSpPr>
              <p:nvPr/>
            </p:nvSpPr>
            <p:spPr bwMode="auto">
              <a:xfrm>
                <a:off x="4888" y="3192"/>
                <a:ext cx="288" cy="576"/>
              </a:xfrm>
              <a:prstGeom prst="flowChartCollate">
                <a:avLst/>
              </a:prstGeom>
              <a:noFill/>
              <a:ln w="9525">
                <a:solidFill>
                  <a:srgbClr val="F7B309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50278" name="Line 211"/>
              <p:cNvSpPr>
                <a:spLocks noChangeAspect="1" noChangeShapeType="1"/>
              </p:cNvSpPr>
              <p:nvPr/>
            </p:nvSpPr>
            <p:spPr bwMode="auto">
              <a:xfrm flipV="1">
                <a:off x="4896" y="2616"/>
                <a:ext cx="248" cy="568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50279" name="Line 212"/>
              <p:cNvSpPr>
                <a:spLocks noChangeAspect="1" noChangeShapeType="1"/>
              </p:cNvSpPr>
              <p:nvPr/>
            </p:nvSpPr>
            <p:spPr bwMode="auto">
              <a:xfrm flipH="1">
                <a:off x="4896" y="2608"/>
                <a:ext cx="256" cy="0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9" name="Group 213"/>
            <p:cNvGrpSpPr>
              <a:grpSpLocks noChangeAspect="1"/>
            </p:cNvGrpSpPr>
            <p:nvPr/>
          </p:nvGrpSpPr>
          <p:grpSpPr bwMode="auto">
            <a:xfrm>
              <a:off x="2856" y="3322"/>
              <a:ext cx="86" cy="349"/>
              <a:chOff x="4888" y="2608"/>
              <a:chExt cx="288" cy="1160"/>
            </a:xfrm>
          </p:grpSpPr>
          <p:sp>
            <p:nvSpPr>
              <p:cNvPr id="50274" name="AutoShape 214"/>
              <p:cNvSpPr>
                <a:spLocks noChangeAspect="1" noChangeArrowheads="1"/>
              </p:cNvSpPr>
              <p:nvPr/>
            </p:nvSpPr>
            <p:spPr bwMode="auto">
              <a:xfrm>
                <a:off x="4888" y="3192"/>
                <a:ext cx="288" cy="576"/>
              </a:xfrm>
              <a:prstGeom prst="flowChartCollate">
                <a:avLst/>
              </a:prstGeom>
              <a:noFill/>
              <a:ln w="9525">
                <a:solidFill>
                  <a:srgbClr val="F7B309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50275" name="Line 215"/>
              <p:cNvSpPr>
                <a:spLocks noChangeAspect="1" noChangeShapeType="1"/>
              </p:cNvSpPr>
              <p:nvPr/>
            </p:nvSpPr>
            <p:spPr bwMode="auto">
              <a:xfrm flipV="1">
                <a:off x="4896" y="2616"/>
                <a:ext cx="248" cy="568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50276" name="Line 216"/>
              <p:cNvSpPr>
                <a:spLocks noChangeAspect="1" noChangeShapeType="1"/>
              </p:cNvSpPr>
              <p:nvPr/>
            </p:nvSpPr>
            <p:spPr bwMode="auto">
              <a:xfrm flipH="1">
                <a:off x="4896" y="2608"/>
                <a:ext cx="256" cy="0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0" name="Group 217"/>
            <p:cNvGrpSpPr>
              <a:grpSpLocks noChangeAspect="1"/>
            </p:cNvGrpSpPr>
            <p:nvPr/>
          </p:nvGrpSpPr>
          <p:grpSpPr bwMode="auto">
            <a:xfrm>
              <a:off x="3448" y="3330"/>
              <a:ext cx="86" cy="349"/>
              <a:chOff x="4888" y="2608"/>
              <a:chExt cx="288" cy="1160"/>
            </a:xfrm>
          </p:grpSpPr>
          <p:sp>
            <p:nvSpPr>
              <p:cNvPr id="50271" name="AutoShape 218"/>
              <p:cNvSpPr>
                <a:spLocks noChangeAspect="1" noChangeArrowheads="1"/>
              </p:cNvSpPr>
              <p:nvPr/>
            </p:nvSpPr>
            <p:spPr bwMode="auto">
              <a:xfrm>
                <a:off x="4888" y="3192"/>
                <a:ext cx="288" cy="576"/>
              </a:xfrm>
              <a:prstGeom prst="flowChartCollate">
                <a:avLst/>
              </a:prstGeom>
              <a:noFill/>
              <a:ln w="9525">
                <a:solidFill>
                  <a:srgbClr val="F7B309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50272" name="Line 219"/>
              <p:cNvSpPr>
                <a:spLocks noChangeAspect="1" noChangeShapeType="1"/>
              </p:cNvSpPr>
              <p:nvPr/>
            </p:nvSpPr>
            <p:spPr bwMode="auto">
              <a:xfrm flipV="1">
                <a:off x="4896" y="2616"/>
                <a:ext cx="248" cy="568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50273" name="Line 220"/>
              <p:cNvSpPr>
                <a:spLocks noChangeAspect="1" noChangeShapeType="1"/>
              </p:cNvSpPr>
              <p:nvPr/>
            </p:nvSpPr>
            <p:spPr bwMode="auto">
              <a:xfrm flipH="1">
                <a:off x="4896" y="2608"/>
                <a:ext cx="256" cy="0"/>
              </a:xfrm>
              <a:prstGeom prst="line">
                <a:avLst/>
              </a:prstGeom>
              <a:noFill/>
              <a:ln w="9525">
                <a:solidFill>
                  <a:srgbClr val="F7B309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grpSp>
          <p:nvGrpSpPr>
            <p:cNvPr id="11" name="Group 221"/>
            <p:cNvGrpSpPr>
              <a:grpSpLocks noChangeAspect="1"/>
            </p:cNvGrpSpPr>
            <p:nvPr/>
          </p:nvGrpSpPr>
          <p:grpSpPr bwMode="auto">
            <a:xfrm>
              <a:off x="3792" y="3330"/>
              <a:ext cx="86" cy="349"/>
              <a:chOff x="4888" y="2608"/>
              <a:chExt cx="288" cy="1160"/>
            </a:xfrm>
          </p:grpSpPr>
          <p:sp>
            <p:nvSpPr>
              <p:cNvPr id="50268" name="AutoShape 222"/>
              <p:cNvSpPr>
                <a:spLocks noChangeAspect="1" noChangeArrowheads="1"/>
              </p:cNvSpPr>
              <p:nvPr/>
            </p:nvSpPr>
            <p:spPr bwMode="auto">
              <a:xfrm>
                <a:off x="4888" y="3192"/>
                <a:ext cx="288" cy="576"/>
              </a:xfrm>
              <a:prstGeom prst="flowChartCollate">
                <a:avLst/>
              </a:prstGeom>
              <a:noFill/>
              <a:ln w="9525">
                <a:solidFill>
                  <a:srgbClr val="66CCFF"/>
                </a:solidFill>
                <a:miter lim="800000"/>
                <a:headEnd/>
                <a:tailEnd/>
              </a:ln>
              <a:effectLst/>
            </p:spPr>
            <p:txBody>
              <a:bodyPr wrap="none" lIns="90000" anchor="ctr">
                <a:spAutoFit/>
              </a:bodyPr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50269" name="Line 223"/>
              <p:cNvSpPr>
                <a:spLocks noChangeAspect="1" noChangeShapeType="1"/>
              </p:cNvSpPr>
              <p:nvPr/>
            </p:nvSpPr>
            <p:spPr bwMode="auto">
              <a:xfrm flipV="1">
                <a:off x="4896" y="2616"/>
                <a:ext cx="248" cy="568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  <p:sp>
            <p:nvSpPr>
              <p:cNvPr id="50270" name="Line 224"/>
              <p:cNvSpPr>
                <a:spLocks noChangeAspect="1" noChangeShapeType="1"/>
              </p:cNvSpPr>
              <p:nvPr/>
            </p:nvSpPr>
            <p:spPr bwMode="auto">
              <a:xfrm flipH="1">
                <a:off x="4896" y="2608"/>
                <a:ext cx="256" cy="0"/>
              </a:xfrm>
              <a:prstGeom prst="line">
                <a:avLst/>
              </a:prstGeom>
              <a:noFill/>
              <a:ln w="9525">
                <a:solidFill>
                  <a:srgbClr val="66CCFF"/>
                </a:solidFill>
                <a:round/>
                <a:headEnd/>
                <a:tailEnd/>
              </a:ln>
              <a:effectLst/>
            </p:spPr>
            <p:txBody>
              <a:bodyPr lIns="90000">
                <a:spAutoFit/>
              </a:bodyPr>
              <a:lstStyle/>
              <a:p>
                <a:endParaRPr lang="it-IT"/>
              </a:p>
            </p:txBody>
          </p:sp>
        </p:grpSp>
        <p:sp>
          <p:nvSpPr>
            <p:cNvPr id="50208" name="Line 225"/>
            <p:cNvSpPr>
              <a:spLocks noChangeShapeType="1"/>
            </p:cNvSpPr>
            <p:nvPr/>
          </p:nvSpPr>
          <p:spPr bwMode="auto">
            <a:xfrm>
              <a:off x="2904" y="3994"/>
              <a:ext cx="1360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09" name="Line 226"/>
            <p:cNvSpPr>
              <a:spLocks noChangeShapeType="1"/>
            </p:cNvSpPr>
            <p:nvPr/>
          </p:nvSpPr>
          <p:spPr bwMode="auto">
            <a:xfrm>
              <a:off x="4288" y="3858"/>
              <a:ext cx="8" cy="136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10" name="Line 227"/>
            <p:cNvSpPr>
              <a:spLocks noChangeShapeType="1"/>
            </p:cNvSpPr>
            <p:nvPr/>
          </p:nvSpPr>
          <p:spPr bwMode="auto">
            <a:xfrm>
              <a:off x="3488" y="3874"/>
              <a:ext cx="0" cy="112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11" name="Line 228"/>
            <p:cNvSpPr>
              <a:spLocks noChangeShapeType="1"/>
            </p:cNvSpPr>
            <p:nvPr/>
          </p:nvSpPr>
          <p:spPr bwMode="auto">
            <a:xfrm>
              <a:off x="2896" y="3818"/>
              <a:ext cx="8" cy="176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12" name="Line 229"/>
            <p:cNvSpPr>
              <a:spLocks noChangeShapeType="1"/>
            </p:cNvSpPr>
            <p:nvPr/>
          </p:nvSpPr>
          <p:spPr bwMode="auto">
            <a:xfrm>
              <a:off x="2904" y="3826"/>
              <a:ext cx="1760" cy="0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13" name="Line 230"/>
            <p:cNvSpPr>
              <a:spLocks noChangeShapeType="1"/>
            </p:cNvSpPr>
            <p:nvPr/>
          </p:nvSpPr>
          <p:spPr bwMode="auto">
            <a:xfrm>
              <a:off x="3832" y="3682"/>
              <a:ext cx="0" cy="144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14" name="Line 231"/>
            <p:cNvSpPr>
              <a:spLocks noChangeShapeType="1"/>
            </p:cNvSpPr>
            <p:nvPr/>
          </p:nvSpPr>
          <p:spPr bwMode="auto">
            <a:xfrm flipH="1">
              <a:off x="3488" y="3682"/>
              <a:ext cx="8" cy="112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15" name="Line 232"/>
            <p:cNvSpPr>
              <a:spLocks noChangeShapeType="1"/>
            </p:cNvSpPr>
            <p:nvPr/>
          </p:nvSpPr>
          <p:spPr bwMode="auto">
            <a:xfrm>
              <a:off x="4280" y="3674"/>
              <a:ext cx="8" cy="12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16" name="Line 233"/>
            <p:cNvSpPr>
              <a:spLocks noChangeShapeType="1"/>
            </p:cNvSpPr>
            <p:nvPr/>
          </p:nvSpPr>
          <p:spPr bwMode="auto">
            <a:xfrm flipV="1">
              <a:off x="2896" y="3170"/>
              <a:ext cx="0" cy="152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17" name="Line 234"/>
            <p:cNvSpPr>
              <a:spLocks noChangeShapeType="1"/>
            </p:cNvSpPr>
            <p:nvPr/>
          </p:nvSpPr>
          <p:spPr bwMode="auto">
            <a:xfrm flipH="1">
              <a:off x="2464" y="3162"/>
              <a:ext cx="432" cy="0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18" name="AutoShape 235"/>
            <p:cNvSpPr>
              <a:spLocks noChangeAspect="1" noChangeArrowheads="1"/>
            </p:cNvSpPr>
            <p:nvPr/>
          </p:nvSpPr>
          <p:spPr bwMode="auto">
            <a:xfrm rot="-5393540">
              <a:off x="3809" y="1666"/>
              <a:ext cx="174" cy="141"/>
            </a:xfrm>
            <a:prstGeom prst="triangle">
              <a:avLst>
                <a:gd name="adj" fmla="val 49903"/>
              </a:avLst>
            </a:prstGeom>
            <a:solidFill>
              <a:srgbClr val="F7B309"/>
            </a:solidFill>
            <a:ln w="9525">
              <a:solidFill>
                <a:srgbClr val="F7B309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50219" name="AutoShape 236"/>
            <p:cNvSpPr>
              <a:spLocks noChangeAspect="1" noChangeArrowheads="1"/>
            </p:cNvSpPr>
            <p:nvPr/>
          </p:nvSpPr>
          <p:spPr bwMode="auto">
            <a:xfrm rot="5400000">
              <a:off x="3668" y="1675"/>
              <a:ext cx="171" cy="138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50220" name="AutoShape 237"/>
            <p:cNvSpPr>
              <a:spLocks noChangeAspect="1" noChangeArrowheads="1"/>
            </p:cNvSpPr>
            <p:nvPr/>
          </p:nvSpPr>
          <p:spPr bwMode="auto">
            <a:xfrm>
              <a:off x="3730" y="1735"/>
              <a:ext cx="170" cy="139"/>
            </a:xfrm>
            <a:prstGeom prst="triangle">
              <a:avLst>
                <a:gd name="adj" fmla="val 50000"/>
              </a:avLst>
            </a:prstGeom>
            <a:solidFill>
              <a:srgbClr val="F7B30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50221" name="Rectangle 238"/>
            <p:cNvSpPr>
              <a:spLocks noChangeAspect="1" noChangeArrowheads="1"/>
            </p:cNvSpPr>
            <p:nvPr/>
          </p:nvSpPr>
          <p:spPr bwMode="auto">
            <a:xfrm>
              <a:off x="3763" y="1488"/>
              <a:ext cx="121" cy="12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t-IT" altLang="it-IT"/>
            </a:p>
          </p:txBody>
        </p:sp>
        <p:sp>
          <p:nvSpPr>
            <p:cNvPr id="50222" name="Line 239"/>
            <p:cNvSpPr>
              <a:spLocks noChangeAspect="1" noChangeShapeType="1"/>
            </p:cNvSpPr>
            <p:nvPr/>
          </p:nvSpPr>
          <p:spPr bwMode="auto">
            <a:xfrm flipV="1">
              <a:off x="3825" y="1618"/>
              <a:ext cx="0" cy="1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0223" name="Line 240"/>
            <p:cNvSpPr>
              <a:spLocks noChangeShapeType="1"/>
            </p:cNvSpPr>
            <p:nvPr/>
          </p:nvSpPr>
          <p:spPr bwMode="auto">
            <a:xfrm flipV="1">
              <a:off x="3824" y="1874"/>
              <a:ext cx="0" cy="984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24" name="Line 241"/>
            <p:cNvSpPr>
              <a:spLocks noChangeShapeType="1"/>
            </p:cNvSpPr>
            <p:nvPr/>
          </p:nvSpPr>
          <p:spPr bwMode="auto">
            <a:xfrm flipV="1">
              <a:off x="4664" y="2858"/>
              <a:ext cx="0" cy="968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25" name="Line 242"/>
            <p:cNvSpPr>
              <a:spLocks noChangeShapeType="1"/>
            </p:cNvSpPr>
            <p:nvPr/>
          </p:nvSpPr>
          <p:spPr bwMode="auto">
            <a:xfrm>
              <a:off x="3960" y="1738"/>
              <a:ext cx="1696" cy="0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26" name="Oval 243"/>
            <p:cNvSpPr>
              <a:spLocks noChangeArrowheads="1"/>
            </p:cNvSpPr>
            <p:nvPr/>
          </p:nvSpPr>
          <p:spPr bwMode="auto">
            <a:xfrm>
              <a:off x="4112" y="2442"/>
              <a:ext cx="312" cy="304"/>
            </a:xfrm>
            <a:prstGeom prst="ellipse">
              <a:avLst/>
            </a:prstGeom>
            <a:solidFill>
              <a:srgbClr val="F7B30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000" anchor="ctr">
              <a:spAutoFit/>
            </a:bodyPr>
            <a:lstStyle/>
            <a:p>
              <a:pPr eaLnBrk="1" hangingPunct="1"/>
              <a:endParaRPr lang="it-IT" altLang="it-IT"/>
            </a:p>
          </p:txBody>
        </p:sp>
        <p:sp>
          <p:nvSpPr>
            <p:cNvPr id="50227" name="AutoShape 244"/>
            <p:cNvSpPr>
              <a:spLocks noChangeArrowheads="1"/>
            </p:cNvSpPr>
            <p:nvPr/>
          </p:nvSpPr>
          <p:spPr bwMode="auto">
            <a:xfrm rot="10800000">
              <a:off x="4125" y="2548"/>
              <a:ext cx="291" cy="194"/>
            </a:xfrm>
            <a:prstGeom prst="triangle">
              <a:avLst>
                <a:gd name="adj" fmla="val 500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anchor="ctr">
              <a:spAutoFit/>
            </a:bodyPr>
            <a:lstStyle/>
            <a:p>
              <a:pPr eaLnBrk="1" hangingPunct="1"/>
              <a:endParaRPr lang="it-IT" altLang="it-IT"/>
            </a:p>
          </p:txBody>
        </p:sp>
        <p:sp>
          <p:nvSpPr>
            <p:cNvPr id="50228" name="Line 245"/>
            <p:cNvSpPr>
              <a:spLocks noChangeShapeType="1"/>
            </p:cNvSpPr>
            <p:nvPr/>
          </p:nvSpPr>
          <p:spPr bwMode="auto">
            <a:xfrm flipH="1" flipV="1">
              <a:off x="4272" y="2738"/>
              <a:ext cx="8" cy="5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29" name="Line 246"/>
            <p:cNvSpPr>
              <a:spLocks noChangeShapeType="1"/>
            </p:cNvSpPr>
            <p:nvPr/>
          </p:nvSpPr>
          <p:spPr bwMode="auto">
            <a:xfrm flipV="1">
              <a:off x="4256" y="2130"/>
              <a:ext cx="0" cy="30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30" name="Line 247"/>
            <p:cNvSpPr>
              <a:spLocks noChangeShapeType="1"/>
            </p:cNvSpPr>
            <p:nvPr/>
          </p:nvSpPr>
          <p:spPr bwMode="auto">
            <a:xfrm>
              <a:off x="4256" y="2122"/>
              <a:ext cx="1376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31" name="Line 248"/>
            <p:cNvSpPr>
              <a:spLocks noChangeShapeType="1"/>
            </p:cNvSpPr>
            <p:nvPr/>
          </p:nvSpPr>
          <p:spPr bwMode="auto">
            <a:xfrm flipV="1">
              <a:off x="3488" y="2858"/>
              <a:ext cx="0" cy="472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32" name="Line 249"/>
            <p:cNvSpPr>
              <a:spLocks noChangeShapeType="1"/>
            </p:cNvSpPr>
            <p:nvPr/>
          </p:nvSpPr>
          <p:spPr bwMode="auto">
            <a:xfrm>
              <a:off x="3488" y="2858"/>
              <a:ext cx="336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grpSp>
          <p:nvGrpSpPr>
            <p:cNvPr id="12" name="Group 250"/>
            <p:cNvGrpSpPr>
              <a:grpSpLocks/>
            </p:cNvGrpSpPr>
            <p:nvPr/>
          </p:nvGrpSpPr>
          <p:grpSpPr bwMode="auto">
            <a:xfrm>
              <a:off x="2837" y="2810"/>
              <a:ext cx="166" cy="158"/>
              <a:chOff x="1181" y="1368"/>
              <a:chExt cx="166" cy="158"/>
            </a:xfrm>
          </p:grpSpPr>
          <p:sp>
            <p:nvSpPr>
              <p:cNvPr id="50266" name="AutoShape 251"/>
              <p:cNvSpPr>
                <a:spLocks noChangeArrowheads="1"/>
              </p:cNvSpPr>
              <p:nvPr/>
            </p:nvSpPr>
            <p:spPr bwMode="auto">
              <a:xfrm rot="-5393540">
                <a:off x="1236" y="1380"/>
                <a:ext cx="123" cy="99"/>
              </a:xfrm>
              <a:prstGeom prst="triangle">
                <a:avLst>
                  <a:gd name="adj" fmla="val 4990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  <p:sp>
            <p:nvSpPr>
              <p:cNvPr id="50267" name="AutoShape 252"/>
              <p:cNvSpPr>
                <a:spLocks noChangeArrowheads="1"/>
              </p:cNvSpPr>
              <p:nvPr/>
            </p:nvSpPr>
            <p:spPr bwMode="auto">
              <a:xfrm>
                <a:off x="1181" y="1428"/>
                <a:ext cx="120" cy="98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t-IT" altLang="it-IT"/>
              </a:p>
            </p:txBody>
          </p:sp>
        </p:grpSp>
        <p:sp>
          <p:nvSpPr>
            <p:cNvPr id="50234" name="Line 253"/>
            <p:cNvSpPr>
              <a:spLocks noChangeShapeType="1"/>
            </p:cNvSpPr>
            <p:nvPr/>
          </p:nvSpPr>
          <p:spPr bwMode="auto">
            <a:xfrm flipV="1">
              <a:off x="2896" y="2962"/>
              <a:ext cx="0" cy="2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35" name="Line 254"/>
            <p:cNvSpPr>
              <a:spLocks noChangeShapeType="1"/>
            </p:cNvSpPr>
            <p:nvPr/>
          </p:nvSpPr>
          <p:spPr bwMode="auto">
            <a:xfrm>
              <a:off x="3000" y="286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36" name="Line 255"/>
            <p:cNvSpPr>
              <a:spLocks noChangeShapeType="1"/>
            </p:cNvSpPr>
            <p:nvPr/>
          </p:nvSpPr>
          <p:spPr bwMode="auto">
            <a:xfrm>
              <a:off x="3096" y="2866"/>
              <a:ext cx="0" cy="1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37" name="Line 256"/>
            <p:cNvSpPr>
              <a:spLocks noChangeShapeType="1"/>
            </p:cNvSpPr>
            <p:nvPr/>
          </p:nvSpPr>
          <p:spPr bwMode="auto">
            <a:xfrm>
              <a:off x="3088" y="3194"/>
              <a:ext cx="0" cy="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38" name="Line 257"/>
            <p:cNvSpPr>
              <a:spLocks noChangeShapeType="1"/>
            </p:cNvSpPr>
            <p:nvPr/>
          </p:nvSpPr>
          <p:spPr bwMode="auto">
            <a:xfrm flipV="1">
              <a:off x="3088" y="3082"/>
              <a:ext cx="56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39" name="Line 258"/>
            <p:cNvSpPr>
              <a:spLocks noChangeShapeType="1"/>
            </p:cNvSpPr>
            <p:nvPr/>
          </p:nvSpPr>
          <p:spPr bwMode="auto">
            <a:xfrm flipH="1" flipV="1">
              <a:off x="3040" y="3074"/>
              <a:ext cx="48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0" name="Line 259"/>
            <p:cNvSpPr>
              <a:spLocks noChangeShapeType="1"/>
            </p:cNvSpPr>
            <p:nvPr/>
          </p:nvSpPr>
          <p:spPr bwMode="auto">
            <a:xfrm flipV="1">
              <a:off x="2888" y="2722"/>
              <a:ext cx="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1" name="Line 260"/>
            <p:cNvSpPr>
              <a:spLocks noChangeShapeType="1"/>
            </p:cNvSpPr>
            <p:nvPr/>
          </p:nvSpPr>
          <p:spPr bwMode="auto">
            <a:xfrm>
              <a:off x="2864" y="2722"/>
              <a:ext cx="48" cy="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2" name="Line 261"/>
            <p:cNvSpPr>
              <a:spLocks noChangeShapeType="1"/>
            </p:cNvSpPr>
            <p:nvPr/>
          </p:nvSpPr>
          <p:spPr bwMode="auto">
            <a:xfrm flipH="1">
              <a:off x="2864" y="2754"/>
              <a:ext cx="48" cy="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3" name="Line 262"/>
            <p:cNvSpPr>
              <a:spLocks noChangeShapeType="1"/>
            </p:cNvSpPr>
            <p:nvPr/>
          </p:nvSpPr>
          <p:spPr bwMode="auto">
            <a:xfrm>
              <a:off x="2864" y="2778"/>
              <a:ext cx="48" cy="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4" name="Line 263"/>
            <p:cNvSpPr>
              <a:spLocks noChangeShapeType="1"/>
            </p:cNvSpPr>
            <p:nvPr/>
          </p:nvSpPr>
          <p:spPr bwMode="auto">
            <a:xfrm flipH="1">
              <a:off x="2608" y="3162"/>
              <a:ext cx="168" cy="0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5" name="Line 264"/>
            <p:cNvSpPr>
              <a:spLocks noChangeShapeType="1"/>
            </p:cNvSpPr>
            <p:nvPr/>
          </p:nvSpPr>
          <p:spPr bwMode="auto">
            <a:xfrm flipH="1">
              <a:off x="3160" y="3994"/>
              <a:ext cx="232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6" name="Line 265"/>
            <p:cNvSpPr>
              <a:spLocks noChangeShapeType="1"/>
            </p:cNvSpPr>
            <p:nvPr/>
          </p:nvSpPr>
          <p:spPr bwMode="auto">
            <a:xfrm flipV="1">
              <a:off x="3488" y="3042"/>
              <a:ext cx="8" cy="192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7" name="Line 266"/>
            <p:cNvSpPr>
              <a:spLocks noChangeShapeType="1"/>
            </p:cNvSpPr>
            <p:nvPr/>
          </p:nvSpPr>
          <p:spPr bwMode="auto">
            <a:xfrm flipV="1">
              <a:off x="3824" y="3050"/>
              <a:ext cx="8" cy="224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8" name="Line 267"/>
            <p:cNvSpPr>
              <a:spLocks noChangeShapeType="1"/>
            </p:cNvSpPr>
            <p:nvPr/>
          </p:nvSpPr>
          <p:spPr bwMode="auto">
            <a:xfrm>
              <a:off x="4264" y="2874"/>
              <a:ext cx="16" cy="248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prstDash val="lgDash"/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49" name="Line 268"/>
            <p:cNvSpPr>
              <a:spLocks noChangeShapeType="1"/>
            </p:cNvSpPr>
            <p:nvPr/>
          </p:nvSpPr>
          <p:spPr bwMode="auto">
            <a:xfrm flipH="1">
              <a:off x="5544" y="2114"/>
              <a:ext cx="88" cy="0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50" name="Line 269"/>
            <p:cNvSpPr>
              <a:spLocks noChangeShapeType="1"/>
            </p:cNvSpPr>
            <p:nvPr/>
          </p:nvSpPr>
          <p:spPr bwMode="auto">
            <a:xfrm flipV="1">
              <a:off x="5536" y="1730"/>
              <a:ext cx="104" cy="8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51" name="Line 270"/>
            <p:cNvSpPr>
              <a:spLocks noChangeShapeType="1"/>
            </p:cNvSpPr>
            <p:nvPr/>
          </p:nvSpPr>
          <p:spPr bwMode="auto">
            <a:xfrm>
              <a:off x="2832" y="1746"/>
              <a:ext cx="17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52" name="Line 271"/>
            <p:cNvSpPr>
              <a:spLocks noChangeShapeType="1"/>
            </p:cNvSpPr>
            <p:nvPr/>
          </p:nvSpPr>
          <p:spPr bwMode="auto">
            <a:xfrm flipH="1" flipV="1">
              <a:off x="3824" y="2122"/>
              <a:ext cx="8" cy="128"/>
            </a:xfrm>
            <a:prstGeom prst="line">
              <a:avLst/>
            </a:prstGeom>
            <a:noFill/>
            <a:ln w="9525">
              <a:solidFill>
                <a:srgbClr val="F7B309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53" name="Line 272"/>
            <p:cNvSpPr>
              <a:spLocks noChangeShapeType="1"/>
            </p:cNvSpPr>
            <p:nvPr/>
          </p:nvSpPr>
          <p:spPr bwMode="auto">
            <a:xfrm>
              <a:off x="4656" y="2866"/>
              <a:ext cx="912" cy="0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54" name="Line 273"/>
            <p:cNvSpPr>
              <a:spLocks noChangeShapeType="1"/>
            </p:cNvSpPr>
            <p:nvPr/>
          </p:nvSpPr>
          <p:spPr bwMode="auto">
            <a:xfrm flipH="1">
              <a:off x="5528" y="2858"/>
              <a:ext cx="64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55" name="Line 274"/>
            <p:cNvSpPr>
              <a:spLocks noChangeShapeType="1"/>
            </p:cNvSpPr>
            <p:nvPr/>
          </p:nvSpPr>
          <p:spPr bwMode="auto">
            <a:xfrm flipH="1">
              <a:off x="3152" y="3826"/>
              <a:ext cx="96" cy="0"/>
            </a:xfrm>
            <a:prstGeom prst="line">
              <a:avLst/>
            </a:prstGeom>
            <a:noFill/>
            <a:ln w="9525">
              <a:solidFill>
                <a:srgbClr val="66CCFF"/>
              </a:solidFill>
              <a:round/>
              <a:headEnd/>
              <a:tailEnd type="triangle" w="lg" len="lg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56" name="Text Box 275"/>
            <p:cNvSpPr txBox="1">
              <a:spLocks noChangeArrowheads="1"/>
            </p:cNvSpPr>
            <p:nvPr/>
          </p:nvSpPr>
          <p:spPr bwMode="auto">
            <a:xfrm>
              <a:off x="4478" y="2631"/>
              <a:ext cx="1132" cy="173"/>
            </a:xfrm>
            <a:prstGeom prst="rect">
              <a:avLst/>
            </a:prstGeom>
            <a:solidFill>
              <a:srgbClr val="66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solidFill>
                    <a:srgbClr val="4D4D4D"/>
                  </a:solidFill>
                  <a:latin typeface="Arial" charset="0"/>
                  <a:cs typeface="Times New Roman" pitchFamily="18" charset="0"/>
                </a:rPr>
                <a:t>ACQUA</a:t>
              </a:r>
              <a:r>
                <a:rPr lang="it-IT" altLang="it-IT" sz="1200" b="1">
                  <a:solidFill>
                    <a:srgbClr val="00CC00"/>
                  </a:solidFill>
                  <a:latin typeface="Arial" charset="0"/>
                  <a:cs typeface="Times New Roman" pitchFamily="18" charset="0"/>
                </a:rPr>
                <a:t> </a:t>
              </a:r>
              <a:r>
                <a:rPr lang="it-IT" altLang="it-IT" sz="1200" b="1">
                  <a:solidFill>
                    <a:srgbClr val="4D4D4D"/>
                  </a:solidFill>
                  <a:latin typeface="Arial" charset="0"/>
                  <a:cs typeface="Times New Roman" pitchFamily="18" charset="0"/>
                </a:rPr>
                <a:t>FREDDA 15°C</a:t>
              </a:r>
            </a:p>
          </p:txBody>
        </p:sp>
        <p:sp>
          <p:nvSpPr>
            <p:cNvPr id="50257" name="Text Box 276"/>
            <p:cNvSpPr txBox="1">
              <a:spLocks noChangeArrowheads="1"/>
            </p:cNvSpPr>
            <p:nvPr/>
          </p:nvSpPr>
          <p:spPr bwMode="auto">
            <a:xfrm>
              <a:off x="4518" y="2295"/>
              <a:ext cx="869" cy="154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000">
                  <a:latin typeface="Arial" charset="0"/>
                  <a:cs typeface="Times New Roman" pitchFamily="18" charset="0"/>
                </a:rPr>
                <a:t>POMPA RICIRCOLO</a:t>
              </a:r>
            </a:p>
          </p:txBody>
        </p:sp>
        <p:sp>
          <p:nvSpPr>
            <p:cNvPr id="50258" name="Line 277"/>
            <p:cNvSpPr>
              <a:spLocks noChangeShapeType="1"/>
            </p:cNvSpPr>
            <p:nvPr/>
          </p:nvSpPr>
          <p:spPr bwMode="auto">
            <a:xfrm flipH="1">
              <a:off x="4400" y="2450"/>
              <a:ext cx="104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59" name="Text Box 278"/>
            <p:cNvSpPr txBox="1">
              <a:spLocks noChangeArrowheads="1"/>
            </p:cNvSpPr>
            <p:nvPr/>
          </p:nvSpPr>
          <p:spPr bwMode="auto">
            <a:xfrm>
              <a:off x="4526" y="1863"/>
              <a:ext cx="977" cy="173"/>
            </a:xfrm>
            <a:prstGeom prst="rect">
              <a:avLst/>
            </a:prstGeom>
            <a:solidFill>
              <a:srgbClr val="F7B30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RICIRCOLO &gt;60 °C</a:t>
              </a:r>
            </a:p>
          </p:txBody>
        </p:sp>
        <p:sp>
          <p:nvSpPr>
            <p:cNvPr id="50260" name="Text Box 279"/>
            <p:cNvSpPr txBox="1">
              <a:spLocks noChangeArrowheads="1"/>
            </p:cNvSpPr>
            <p:nvPr/>
          </p:nvSpPr>
          <p:spPr bwMode="auto">
            <a:xfrm>
              <a:off x="4190" y="1527"/>
              <a:ext cx="1233" cy="173"/>
            </a:xfrm>
            <a:prstGeom prst="rect">
              <a:avLst/>
            </a:prstGeom>
            <a:solidFill>
              <a:srgbClr val="F7B30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AL CONSUMO TM &gt;60°C</a:t>
              </a:r>
            </a:p>
          </p:txBody>
        </p:sp>
        <p:sp>
          <p:nvSpPr>
            <p:cNvPr id="50261" name="Text Box 280"/>
            <p:cNvSpPr txBox="1">
              <a:spLocks noChangeArrowheads="1"/>
            </p:cNvSpPr>
            <p:nvPr/>
          </p:nvSpPr>
          <p:spPr bwMode="auto">
            <a:xfrm>
              <a:off x="1753" y="2271"/>
              <a:ext cx="70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algn="ctr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SERBATOIO</a:t>
              </a:r>
            </a:p>
            <a:p>
              <a:pPr marL="457200" indent="-457200" algn="ctr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ACCUMULO </a:t>
              </a:r>
            </a:p>
            <a:p>
              <a:pPr marL="457200" indent="-457200" algn="ctr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80°C</a:t>
              </a:r>
            </a:p>
          </p:txBody>
        </p:sp>
        <p:sp>
          <p:nvSpPr>
            <p:cNvPr id="50262" name="Text Box 281"/>
            <p:cNvSpPr txBox="1">
              <a:spLocks noChangeArrowheads="1"/>
            </p:cNvSpPr>
            <p:nvPr/>
          </p:nvSpPr>
          <p:spPr bwMode="auto">
            <a:xfrm>
              <a:off x="2470" y="1511"/>
              <a:ext cx="472" cy="17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70-80°C</a:t>
              </a:r>
            </a:p>
          </p:txBody>
        </p:sp>
        <p:sp>
          <p:nvSpPr>
            <p:cNvPr id="50263" name="Text Box 282"/>
            <p:cNvSpPr txBox="1">
              <a:spLocks noChangeArrowheads="1"/>
            </p:cNvSpPr>
            <p:nvPr/>
          </p:nvSpPr>
          <p:spPr bwMode="auto">
            <a:xfrm rot="-5400000">
              <a:off x="3873" y="2996"/>
              <a:ext cx="334" cy="179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66CCFF"/>
              </a:solidFill>
              <a:miter lim="800000"/>
              <a:headEnd/>
              <a:tailEnd/>
            </a:ln>
            <a:effectLst/>
          </p:spPr>
          <p:txBody>
            <a:bodyPr wrap="none" lIns="90000">
              <a:spAutoFit/>
            </a:bodyPr>
            <a:lstStyle/>
            <a:p>
              <a:pPr marL="457200" indent="-457200" eaLnBrk="1" hangingPunct="1">
                <a:spcBef>
                  <a:spcPct val="50000"/>
                </a:spcBef>
              </a:pPr>
              <a:r>
                <a:rPr lang="it-IT" altLang="it-IT" sz="1200" b="1">
                  <a:latin typeface="Arial" charset="0"/>
                  <a:cs typeface="Times New Roman" pitchFamily="18" charset="0"/>
                </a:rPr>
                <a:t>15°C</a:t>
              </a:r>
            </a:p>
          </p:txBody>
        </p:sp>
        <p:sp>
          <p:nvSpPr>
            <p:cNvPr id="50264" name="Line 283"/>
            <p:cNvSpPr>
              <a:spLocks noChangeShapeType="1"/>
            </p:cNvSpPr>
            <p:nvPr/>
          </p:nvSpPr>
          <p:spPr bwMode="auto">
            <a:xfrm>
              <a:off x="2888" y="3674"/>
              <a:ext cx="8" cy="152"/>
            </a:xfrm>
            <a:prstGeom prst="line">
              <a:avLst/>
            </a:prstGeom>
            <a:noFill/>
            <a:ln w="38100">
              <a:solidFill>
                <a:srgbClr val="F7B309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  <p:sp>
          <p:nvSpPr>
            <p:cNvPr id="50265" name="Line 284"/>
            <p:cNvSpPr>
              <a:spLocks noChangeShapeType="1"/>
            </p:cNvSpPr>
            <p:nvPr/>
          </p:nvSpPr>
          <p:spPr bwMode="auto">
            <a:xfrm>
              <a:off x="3824" y="2858"/>
              <a:ext cx="8" cy="472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 lIns="90000">
              <a:spAutoFit/>
            </a:bodyPr>
            <a:lstStyle/>
            <a:p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5545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295400" y="1600200"/>
            <a:ext cx="4038600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>
                <a:latin typeface="Arial" charset="0"/>
              </a:rPr>
              <a:t>Necessità di interventi frequenti </a:t>
            </a: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>
                <a:latin typeface="Arial" charset="0"/>
              </a:rPr>
              <a:t>Ricrescita batterica nel periodo tra due risanamenti</a:t>
            </a: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>
                <a:latin typeface="Arial" charset="0"/>
              </a:rPr>
              <a:t>Non sempre applicabile </a:t>
            </a:r>
          </a:p>
          <a:p>
            <a:pPr marL="196850" indent="-196850" eaLnBrk="1" hangingPunct="1">
              <a:spcBef>
                <a:spcPct val="50000"/>
              </a:spcBef>
            </a:pPr>
            <a:r>
              <a:rPr lang="it-IT" altLang="it-IT" sz="1600">
                <a:latin typeface="Arial" charset="0"/>
              </a:rPr>
              <a:t>    (centrali termiche non  adeguate)</a:t>
            </a: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>
                <a:latin typeface="Arial" charset="0"/>
              </a:rPr>
              <a:t>Richiede tempo e personale per controllo T (rischio ustioni)</a:t>
            </a: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>
                <a:latin typeface="Arial" charset="0"/>
              </a:rPr>
              <a:t>Innesco processi di incrostazione</a:t>
            </a:r>
          </a:p>
          <a:p>
            <a:pPr marL="196850" indent="-196850" eaLnBrk="1" hangingPunct="1">
              <a:spcBef>
                <a:spcPct val="50000"/>
              </a:spcBef>
              <a:buFontTx/>
              <a:buChar char="•"/>
            </a:pPr>
            <a:r>
              <a:rPr lang="it-IT" altLang="it-IT" sz="1600">
                <a:latin typeface="Arial" charset="0"/>
              </a:rPr>
              <a:t>Azione corrosiva: Costo manutenzione impianti! 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219200" y="1143000"/>
            <a:ext cx="381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90500" indent="-190500" eaLnBrk="1" hangingPunct="1">
              <a:spcBef>
                <a:spcPct val="50000"/>
              </a:spcBef>
              <a:tabLst>
                <a:tab pos="196850" algn="l"/>
              </a:tabLst>
            </a:pPr>
            <a:r>
              <a:rPr lang="it-IT" altLang="it-IT" sz="1400" b="1">
                <a:solidFill>
                  <a:schemeClr val="hlink"/>
                </a:solidFill>
                <a:latin typeface="Times New Roman" pitchFamily="18" charset="0"/>
              </a:rPr>
              <a:t>	</a:t>
            </a:r>
            <a:r>
              <a:rPr lang="it-IT" altLang="it-IT" sz="2000" b="1" i="1" u="sng">
                <a:solidFill>
                  <a:srgbClr val="000066"/>
                </a:solidFill>
                <a:latin typeface="Arial" charset="0"/>
              </a:rPr>
              <a:t>Commenti</a:t>
            </a:r>
            <a:endParaRPr lang="it-IT" altLang="it-IT" sz="2000" b="1" i="1" u="sng">
              <a:solidFill>
                <a:srgbClr val="00CC00"/>
              </a:solidFill>
              <a:latin typeface="Arial" charset="0"/>
            </a:endParaRPr>
          </a:p>
        </p:txBody>
      </p:sp>
      <p:pic>
        <p:nvPicPr>
          <p:cNvPr id="51204" name="Picture 4" descr="Kur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8813" y="1233488"/>
            <a:ext cx="3340100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Rectangle 5"/>
          <p:cNvSpPr>
            <a:spLocks noChangeArrowheads="1"/>
          </p:cNvSpPr>
          <p:nvPr/>
        </p:nvSpPr>
        <p:spPr bwMode="white">
          <a:xfrm>
            <a:off x="6624638" y="1219200"/>
            <a:ext cx="2159000" cy="3222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white">
          <a:xfrm>
            <a:off x="8334375" y="1620838"/>
            <a:ext cx="809625" cy="2809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white">
          <a:xfrm>
            <a:off x="5815013" y="1379538"/>
            <a:ext cx="225425" cy="1206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white">
          <a:xfrm>
            <a:off x="8604250" y="2303463"/>
            <a:ext cx="314325" cy="161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white">
          <a:xfrm>
            <a:off x="7715250" y="1590675"/>
            <a:ext cx="900113" cy="24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white">
          <a:xfrm>
            <a:off x="6219825" y="1660525"/>
            <a:ext cx="1393825" cy="412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pic>
        <p:nvPicPr>
          <p:cNvPr id="51211" name="Picture 12"/>
          <p:cNvPicPr>
            <a:picLocks noChangeAspect="1" noChangeArrowheads="1"/>
          </p:cNvPicPr>
          <p:nvPr/>
        </p:nvPicPr>
        <p:blipFill>
          <a:blip r:embed="rId3"/>
          <a:srcRect l="71405"/>
          <a:stretch>
            <a:fillRect/>
          </a:stretch>
        </p:blipFill>
        <p:spPr bwMode="auto">
          <a:xfrm>
            <a:off x="7434263" y="3200400"/>
            <a:ext cx="795337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2" name="AutoShape 13"/>
          <p:cNvSpPr>
            <a:spLocks noChangeArrowheads="1"/>
          </p:cNvSpPr>
          <p:nvPr/>
        </p:nvSpPr>
        <p:spPr bwMode="white">
          <a:xfrm>
            <a:off x="5867400" y="3235325"/>
            <a:ext cx="1473200" cy="1565275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51213" name="Line 14"/>
          <p:cNvSpPr>
            <a:spLocks noChangeShapeType="1"/>
          </p:cNvSpPr>
          <p:nvPr/>
        </p:nvSpPr>
        <p:spPr bwMode="auto">
          <a:xfrm>
            <a:off x="6775450" y="3662363"/>
            <a:ext cx="846138" cy="854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51214" name="Line 15"/>
          <p:cNvSpPr>
            <a:spLocks noChangeShapeType="1"/>
          </p:cNvSpPr>
          <p:nvPr/>
        </p:nvSpPr>
        <p:spPr bwMode="auto">
          <a:xfrm>
            <a:off x="6556375" y="4410075"/>
            <a:ext cx="1065213" cy="141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51215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73950" y="5359400"/>
            <a:ext cx="10604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16" name="Picture 17" descr="Figura 3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8075" y="4851400"/>
            <a:ext cx="931863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7" name="AutoShape 18"/>
          <p:cNvSpPr>
            <a:spLocks noChangeArrowheads="1"/>
          </p:cNvSpPr>
          <p:nvPr/>
        </p:nvSpPr>
        <p:spPr bwMode="white">
          <a:xfrm>
            <a:off x="5867400" y="4648200"/>
            <a:ext cx="1509713" cy="1489075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51218" name="Line 19"/>
          <p:cNvSpPr>
            <a:spLocks noChangeShapeType="1"/>
          </p:cNvSpPr>
          <p:nvPr/>
        </p:nvSpPr>
        <p:spPr bwMode="auto">
          <a:xfrm>
            <a:off x="6799263" y="5054600"/>
            <a:ext cx="866775" cy="811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51219" name="Line 20"/>
          <p:cNvSpPr>
            <a:spLocks noChangeShapeType="1"/>
          </p:cNvSpPr>
          <p:nvPr/>
        </p:nvSpPr>
        <p:spPr bwMode="auto">
          <a:xfrm>
            <a:off x="6573838" y="5764213"/>
            <a:ext cx="1092200" cy="136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51220" name="Picture 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00200" y="4953000"/>
            <a:ext cx="281940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21" name="Line 22"/>
          <p:cNvSpPr>
            <a:spLocks noChangeShapeType="1"/>
          </p:cNvSpPr>
          <p:nvPr/>
        </p:nvSpPr>
        <p:spPr bwMode="auto">
          <a:xfrm flipV="1">
            <a:off x="4800600" y="41148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51222" name="Line 23"/>
          <p:cNvSpPr>
            <a:spLocks noChangeShapeType="1"/>
          </p:cNvSpPr>
          <p:nvPr/>
        </p:nvSpPr>
        <p:spPr bwMode="auto">
          <a:xfrm>
            <a:off x="3505200" y="4572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51223" name="Line 24"/>
          <p:cNvSpPr>
            <a:spLocks noChangeShapeType="1"/>
          </p:cNvSpPr>
          <p:nvPr/>
        </p:nvSpPr>
        <p:spPr bwMode="auto">
          <a:xfrm>
            <a:off x="3733800" y="4572000"/>
            <a:ext cx="2362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51224" name="Line 25"/>
          <p:cNvSpPr>
            <a:spLocks noChangeShapeType="1"/>
          </p:cNvSpPr>
          <p:nvPr/>
        </p:nvSpPr>
        <p:spPr bwMode="auto">
          <a:xfrm>
            <a:off x="5257800" y="2133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51225" name="Text Box 26"/>
          <p:cNvSpPr txBox="1">
            <a:spLocks noChangeArrowheads="1"/>
          </p:cNvSpPr>
          <p:nvPr/>
        </p:nvSpPr>
        <p:spPr bwMode="auto">
          <a:xfrm>
            <a:off x="6477000" y="1066800"/>
            <a:ext cx="1371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it-IT" altLang="it-IT" sz="1200"/>
              <a:t>Possibile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altLang="it-IT" sz="1200"/>
              <a:t>ricontaminazione</a:t>
            </a:r>
          </a:p>
        </p:txBody>
      </p:sp>
      <p:sp>
        <p:nvSpPr>
          <p:cNvPr id="51226" name="Line 27"/>
          <p:cNvSpPr>
            <a:spLocks noChangeShapeType="1"/>
          </p:cNvSpPr>
          <p:nvPr/>
        </p:nvSpPr>
        <p:spPr bwMode="auto">
          <a:xfrm flipH="1">
            <a:off x="6248400" y="1600200"/>
            <a:ext cx="533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51227" name="Line 28"/>
          <p:cNvSpPr>
            <a:spLocks noChangeShapeType="1"/>
          </p:cNvSpPr>
          <p:nvPr/>
        </p:nvSpPr>
        <p:spPr bwMode="auto">
          <a:xfrm>
            <a:off x="7239000" y="1600200"/>
            <a:ext cx="304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51228" name="Text Box 29"/>
          <p:cNvSpPr txBox="1">
            <a:spLocks noChangeArrowheads="1"/>
          </p:cNvSpPr>
          <p:nvPr/>
        </p:nvSpPr>
        <p:spPr bwMode="auto">
          <a:xfrm>
            <a:off x="0" y="304800"/>
            <a:ext cx="91440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defTabSz="952500" eaLnBrk="1" hangingPunct="1"/>
            <a:r>
              <a:rPr lang="it-IT" altLang="it-IT" sz="2000" b="1">
                <a:solidFill>
                  <a:srgbClr val="333399"/>
                </a:solidFill>
                <a:latin typeface="Arial" charset="0"/>
              </a:rPr>
              <a:t>	Shock termico</a:t>
            </a:r>
          </a:p>
        </p:txBody>
      </p:sp>
      <p:sp>
        <p:nvSpPr>
          <p:cNvPr id="51229" name="Line 30"/>
          <p:cNvSpPr>
            <a:spLocks noChangeShapeType="1"/>
          </p:cNvSpPr>
          <p:nvPr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762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51230" name="Picture 3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3475" y="3556000"/>
            <a:ext cx="89376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431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79512" y="332656"/>
            <a:ext cx="88204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it-IT" sz="2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Paradossalmente può succedere che, in seguito a una bonifica importante, nei primi giorni le </a:t>
            </a:r>
            <a:r>
              <a:rPr lang="it-IT" sz="24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cariche tendano </a:t>
            </a:r>
            <a:r>
              <a:rPr lang="it-IT" sz="2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 aumentare </a:t>
            </a:r>
            <a:r>
              <a:rPr lang="it-IT" sz="24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e/o </a:t>
            </a:r>
            <a:r>
              <a:rPr lang="it-IT" sz="2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presentino nuovi sierotipi: tale eventualità può essere rilevata, </a:t>
            </a:r>
            <a:r>
              <a:rPr lang="it-IT" sz="24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 esempio</a:t>
            </a:r>
            <a:r>
              <a:rPr lang="it-IT" sz="2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 impianti vetusti sui quali non è mai stata effettuata tale operazione</a:t>
            </a:r>
            <a:r>
              <a:rPr lang="it-IT" sz="24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it-IT" sz="24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questo </a:t>
            </a:r>
            <a:r>
              <a:rPr lang="it-IT" sz="24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 occorre </a:t>
            </a:r>
            <a:r>
              <a:rPr lang="it-IT" sz="2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ripetere la </a:t>
            </a:r>
            <a:r>
              <a:rPr lang="it-IT" sz="24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bonifica fino alla negativizzazione dei risultati analitici.</a:t>
            </a:r>
            <a:endParaRPr lang="it-IT" sz="24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66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786" y="31644"/>
            <a:ext cx="9144032" cy="708274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e 3"/>
          <p:cNvSpPr/>
          <p:nvPr/>
        </p:nvSpPr>
        <p:spPr>
          <a:xfrm>
            <a:off x="4860032" y="5157192"/>
            <a:ext cx="2016224" cy="17008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arrotondato 4"/>
          <p:cNvSpPr/>
          <p:nvPr/>
        </p:nvSpPr>
        <p:spPr>
          <a:xfrm>
            <a:off x="5004048" y="3573016"/>
            <a:ext cx="2016224" cy="158417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arrotondato 5"/>
          <p:cNvSpPr/>
          <p:nvPr/>
        </p:nvSpPr>
        <p:spPr>
          <a:xfrm>
            <a:off x="323528" y="3935189"/>
            <a:ext cx="1512168" cy="7179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251520" y="5589240"/>
            <a:ext cx="1512168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361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7384"/>
            <a:ext cx="9144000" cy="6885384"/>
          </a:xfrm>
          <a:prstGeom prst="rect">
            <a:avLst/>
          </a:prstGeom>
        </p:spPr>
      </p:pic>
      <p:cxnSp>
        <p:nvCxnSpPr>
          <p:cNvPr id="4" name="Connettore 1 3"/>
          <p:cNvCxnSpPr/>
          <p:nvPr/>
        </p:nvCxnSpPr>
        <p:spPr>
          <a:xfrm>
            <a:off x="4860032" y="2996952"/>
            <a:ext cx="34563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2699792" y="3429000"/>
            <a:ext cx="54726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2771800" y="3789040"/>
            <a:ext cx="5400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2843808" y="4221088"/>
            <a:ext cx="51125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6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</TotalTime>
  <Words>2244</Words>
  <Application>Microsoft Office PowerPoint</Application>
  <PresentationFormat>Presentazione su schermo (4:3)</PresentationFormat>
  <Paragraphs>309</Paragraphs>
  <Slides>76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76</vt:i4>
      </vt:variant>
    </vt:vector>
  </HeadingPairs>
  <TitlesOfParts>
    <vt:vector size="82" baseType="lpstr">
      <vt:lpstr>Arial</vt:lpstr>
      <vt:lpstr>Calibri</vt:lpstr>
      <vt:lpstr>Century Gothic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antonio cavaliere</dc:creator>
  <cp:lastModifiedBy>Antonio</cp:lastModifiedBy>
  <cp:revision>132</cp:revision>
  <dcterms:created xsi:type="dcterms:W3CDTF">2017-12-06T12:30:32Z</dcterms:created>
  <dcterms:modified xsi:type="dcterms:W3CDTF">2018-01-30T18:10:51Z</dcterms:modified>
</cp:coreProperties>
</file>