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Default Extension="emf" ContentType="image/x-emf"/>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9" r:id="rId1"/>
    <p:sldMasterId id="2147483674" r:id="rId2"/>
    <p:sldMasterId id="2147483691" r:id="rId3"/>
  </p:sldMasterIdLst>
  <p:notesMasterIdLst>
    <p:notesMasterId r:id="rId31"/>
  </p:notesMasterIdLst>
  <p:handoutMasterIdLst>
    <p:handoutMasterId r:id="rId32"/>
  </p:handoutMasterIdLst>
  <p:sldIdLst>
    <p:sldId id="488" r:id="rId4"/>
    <p:sldId id="525" r:id="rId5"/>
    <p:sldId id="511" r:id="rId6"/>
    <p:sldId id="517" r:id="rId7"/>
    <p:sldId id="526" r:id="rId8"/>
    <p:sldId id="516" r:id="rId9"/>
    <p:sldId id="503" r:id="rId10"/>
    <p:sldId id="513" r:id="rId11"/>
    <p:sldId id="514" r:id="rId12"/>
    <p:sldId id="515" r:id="rId13"/>
    <p:sldId id="496" r:id="rId14"/>
    <p:sldId id="499" r:id="rId15"/>
    <p:sldId id="502" r:id="rId16"/>
    <p:sldId id="497" r:id="rId17"/>
    <p:sldId id="498" r:id="rId18"/>
    <p:sldId id="504" r:id="rId19"/>
    <p:sldId id="505" r:id="rId20"/>
    <p:sldId id="506" r:id="rId21"/>
    <p:sldId id="508" r:id="rId22"/>
    <p:sldId id="507" r:id="rId23"/>
    <p:sldId id="519" r:id="rId24"/>
    <p:sldId id="518" r:id="rId25"/>
    <p:sldId id="521" r:id="rId26"/>
    <p:sldId id="522" r:id="rId27"/>
    <p:sldId id="523" r:id="rId28"/>
    <p:sldId id="524" r:id="rId29"/>
    <p:sldId id="495" r:id="rId30"/>
  </p:sldIdLst>
  <p:sldSz cx="9144000" cy="6858000" type="screen4x3"/>
  <p:notesSz cx="6797675" cy="9926638"/>
  <p:defaultTextStyle>
    <a:defPPr>
      <a:defRPr lang="it-IT"/>
    </a:defPPr>
    <a:lvl1pPr marL="0" algn="l" defTabSz="913818" rtl="0" eaLnBrk="1" latinLnBrk="0" hangingPunct="1">
      <a:defRPr sz="1800" kern="1200">
        <a:solidFill>
          <a:schemeClr val="tx1"/>
        </a:solidFill>
        <a:latin typeface="+mn-lt"/>
        <a:ea typeface="+mn-ea"/>
        <a:cs typeface="+mn-cs"/>
      </a:defRPr>
    </a:lvl1pPr>
    <a:lvl2pPr marL="456912" algn="l" defTabSz="913818" rtl="0" eaLnBrk="1" latinLnBrk="0" hangingPunct="1">
      <a:defRPr sz="1800" kern="1200">
        <a:solidFill>
          <a:schemeClr val="tx1"/>
        </a:solidFill>
        <a:latin typeface="+mn-lt"/>
        <a:ea typeface="+mn-ea"/>
        <a:cs typeface="+mn-cs"/>
      </a:defRPr>
    </a:lvl2pPr>
    <a:lvl3pPr marL="913818" algn="l" defTabSz="913818" rtl="0" eaLnBrk="1" latinLnBrk="0" hangingPunct="1">
      <a:defRPr sz="1800" kern="1200">
        <a:solidFill>
          <a:schemeClr val="tx1"/>
        </a:solidFill>
        <a:latin typeface="+mn-lt"/>
        <a:ea typeface="+mn-ea"/>
        <a:cs typeface="+mn-cs"/>
      </a:defRPr>
    </a:lvl3pPr>
    <a:lvl4pPr marL="1370730" algn="l" defTabSz="913818" rtl="0" eaLnBrk="1" latinLnBrk="0" hangingPunct="1">
      <a:defRPr sz="1800" kern="1200">
        <a:solidFill>
          <a:schemeClr val="tx1"/>
        </a:solidFill>
        <a:latin typeface="+mn-lt"/>
        <a:ea typeface="+mn-ea"/>
        <a:cs typeface="+mn-cs"/>
      </a:defRPr>
    </a:lvl4pPr>
    <a:lvl5pPr marL="1827638" algn="l" defTabSz="913818" rtl="0" eaLnBrk="1" latinLnBrk="0" hangingPunct="1">
      <a:defRPr sz="1800" kern="1200">
        <a:solidFill>
          <a:schemeClr val="tx1"/>
        </a:solidFill>
        <a:latin typeface="+mn-lt"/>
        <a:ea typeface="+mn-ea"/>
        <a:cs typeface="+mn-cs"/>
      </a:defRPr>
    </a:lvl5pPr>
    <a:lvl6pPr marL="2284547" algn="l" defTabSz="913818" rtl="0" eaLnBrk="1" latinLnBrk="0" hangingPunct="1">
      <a:defRPr sz="1800" kern="1200">
        <a:solidFill>
          <a:schemeClr val="tx1"/>
        </a:solidFill>
        <a:latin typeface="+mn-lt"/>
        <a:ea typeface="+mn-ea"/>
        <a:cs typeface="+mn-cs"/>
      </a:defRPr>
    </a:lvl6pPr>
    <a:lvl7pPr marL="2741455" algn="l" defTabSz="913818" rtl="0" eaLnBrk="1" latinLnBrk="0" hangingPunct="1">
      <a:defRPr sz="1800" kern="1200">
        <a:solidFill>
          <a:schemeClr val="tx1"/>
        </a:solidFill>
        <a:latin typeface="+mn-lt"/>
        <a:ea typeface="+mn-ea"/>
        <a:cs typeface="+mn-cs"/>
      </a:defRPr>
    </a:lvl7pPr>
    <a:lvl8pPr marL="3198366" algn="l" defTabSz="913818" rtl="0" eaLnBrk="1" latinLnBrk="0" hangingPunct="1">
      <a:defRPr sz="1800" kern="1200">
        <a:solidFill>
          <a:schemeClr val="tx1"/>
        </a:solidFill>
        <a:latin typeface="+mn-lt"/>
        <a:ea typeface="+mn-ea"/>
        <a:cs typeface="+mn-cs"/>
      </a:defRPr>
    </a:lvl8pPr>
    <a:lvl9pPr marL="3655275" algn="l" defTabSz="913818"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upons" initials="p" lastIdx="3" clrIdx="0"/>
  <p:cmAuthor id="1" name="Massimo BERTOLINI" initials="MB"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0D8E8"/>
    <a:srgbClr val="66FF99"/>
    <a:srgbClr val="FFFF66"/>
    <a:srgbClr val="0000FF"/>
    <a:srgbClr val="99FF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Stile medio 2 - Colore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B4B98B0-60AC-42C2-AFA5-B58CD77FA1E5}" styleName="Stile chiaro 1 - Color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Stile chiaro 1 - Color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Stile medio 1 - Color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BC89EF96-8CEA-46FF-86C4-4CE0E7609802}" styleName="Stile chiaro 3 - Colore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Stile chiaro 3 - Colore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301B821-A1FF-4177-AEE7-76D212191A09}" styleName="Stile medio 1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E3FDE45-AF77-4B5C-9715-49D594BDF05E}" styleName="Stile chiaro 1 - Colore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63" autoAdjust="0"/>
    <p:restoredTop sz="94317" autoAdjust="0"/>
  </p:normalViewPr>
  <p:slideViewPr>
    <p:cSldViewPr>
      <p:cViewPr>
        <p:scale>
          <a:sx n="80" d="100"/>
          <a:sy n="80" d="100"/>
        </p:scale>
        <p:origin x="-1747" y="-144"/>
      </p:cViewPr>
      <p:guideLst>
        <p:guide orient="horz" pos="2160"/>
        <p:guide pos="288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1" d="100"/>
          <a:sy n="61" d="100"/>
        </p:scale>
        <p:origin x="-3245" y="-96"/>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0335C2D2-9246-4781-95E4-B495D6A4E1B2}" type="datetime1">
              <a:rPr lang="it-IT" smtClean="0"/>
              <a:pPr/>
              <a:t>29/05/2017</a:t>
            </a:fld>
            <a:endParaRPr lang="it-IT"/>
          </a:p>
        </p:txBody>
      </p:sp>
      <p:sp>
        <p:nvSpPr>
          <p:cNvPr id="4" name="Segnaposto piè di pagina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30B1E842-642F-470A-90C5-7B60DEF9BAB5}" type="slidenum">
              <a:rPr lang="it-IT" smtClean="0"/>
              <a:pPr/>
              <a:t>‹N›</a:t>
            </a:fld>
            <a:endParaRPr lang="it-IT"/>
          </a:p>
        </p:txBody>
      </p:sp>
    </p:spTree>
    <p:extLst>
      <p:ext uri="{BB962C8B-B14F-4D97-AF65-F5344CB8AC3E}">
        <p14:creationId xmlns:p14="http://schemas.microsoft.com/office/powerpoint/2010/main" xmlns="" val="282667546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0EE581AE-C69E-4BAB-A19F-E11D4BF5B67E}" type="datetime1">
              <a:rPr lang="it-IT" smtClean="0"/>
              <a:pPr/>
              <a:t>29/05/2017</a:t>
            </a:fld>
            <a:endParaRPr lang="it-IT"/>
          </a:p>
        </p:txBody>
      </p:sp>
      <p:sp>
        <p:nvSpPr>
          <p:cNvPr id="4" name="Segnaposto immagine diapositiva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2EE7F610-42C8-458F-AB4C-BC7118599C9A}" type="slidenum">
              <a:rPr lang="it-IT" smtClean="0"/>
              <a:pPr/>
              <a:t>‹N›</a:t>
            </a:fld>
            <a:endParaRPr lang="it-IT"/>
          </a:p>
        </p:txBody>
      </p:sp>
    </p:spTree>
    <p:extLst>
      <p:ext uri="{BB962C8B-B14F-4D97-AF65-F5344CB8AC3E}">
        <p14:creationId xmlns:p14="http://schemas.microsoft.com/office/powerpoint/2010/main" xmlns="" val="3489471023"/>
      </p:ext>
    </p:extLst>
  </p:cSld>
  <p:clrMap bg1="lt1" tx1="dk1" bg2="lt2" tx2="dk2" accent1="accent1" accent2="accent2" accent3="accent3" accent4="accent4" accent5="accent5" accent6="accent6" hlink="hlink" folHlink="folHlink"/>
  <p:hf hdr="0" ftr="0"/>
  <p:notesStyle>
    <a:lvl1pPr marL="0" algn="l" defTabSz="913818" rtl="0" eaLnBrk="1" latinLnBrk="0" hangingPunct="1">
      <a:defRPr sz="1200" kern="1200">
        <a:solidFill>
          <a:schemeClr val="tx1"/>
        </a:solidFill>
        <a:latin typeface="+mn-lt"/>
        <a:ea typeface="+mn-ea"/>
        <a:cs typeface="+mn-cs"/>
      </a:defRPr>
    </a:lvl1pPr>
    <a:lvl2pPr marL="456912" algn="l" defTabSz="913818" rtl="0" eaLnBrk="1" latinLnBrk="0" hangingPunct="1">
      <a:defRPr sz="1200" kern="1200">
        <a:solidFill>
          <a:schemeClr val="tx1"/>
        </a:solidFill>
        <a:latin typeface="+mn-lt"/>
        <a:ea typeface="+mn-ea"/>
        <a:cs typeface="+mn-cs"/>
      </a:defRPr>
    </a:lvl2pPr>
    <a:lvl3pPr marL="913818" algn="l" defTabSz="913818" rtl="0" eaLnBrk="1" latinLnBrk="0" hangingPunct="1">
      <a:defRPr sz="1200" kern="1200">
        <a:solidFill>
          <a:schemeClr val="tx1"/>
        </a:solidFill>
        <a:latin typeface="+mn-lt"/>
        <a:ea typeface="+mn-ea"/>
        <a:cs typeface="+mn-cs"/>
      </a:defRPr>
    </a:lvl3pPr>
    <a:lvl4pPr marL="1370730" algn="l" defTabSz="913818" rtl="0" eaLnBrk="1" latinLnBrk="0" hangingPunct="1">
      <a:defRPr sz="1200" kern="1200">
        <a:solidFill>
          <a:schemeClr val="tx1"/>
        </a:solidFill>
        <a:latin typeface="+mn-lt"/>
        <a:ea typeface="+mn-ea"/>
        <a:cs typeface="+mn-cs"/>
      </a:defRPr>
    </a:lvl4pPr>
    <a:lvl5pPr marL="1827638" algn="l" defTabSz="913818" rtl="0" eaLnBrk="1" latinLnBrk="0" hangingPunct="1">
      <a:defRPr sz="1200" kern="1200">
        <a:solidFill>
          <a:schemeClr val="tx1"/>
        </a:solidFill>
        <a:latin typeface="+mn-lt"/>
        <a:ea typeface="+mn-ea"/>
        <a:cs typeface="+mn-cs"/>
      </a:defRPr>
    </a:lvl5pPr>
    <a:lvl6pPr marL="2284547" algn="l" defTabSz="913818" rtl="0" eaLnBrk="1" latinLnBrk="0" hangingPunct="1">
      <a:defRPr sz="1200" kern="1200">
        <a:solidFill>
          <a:schemeClr val="tx1"/>
        </a:solidFill>
        <a:latin typeface="+mn-lt"/>
        <a:ea typeface="+mn-ea"/>
        <a:cs typeface="+mn-cs"/>
      </a:defRPr>
    </a:lvl6pPr>
    <a:lvl7pPr marL="2741455" algn="l" defTabSz="913818" rtl="0" eaLnBrk="1" latinLnBrk="0" hangingPunct="1">
      <a:defRPr sz="1200" kern="1200">
        <a:solidFill>
          <a:schemeClr val="tx1"/>
        </a:solidFill>
        <a:latin typeface="+mn-lt"/>
        <a:ea typeface="+mn-ea"/>
        <a:cs typeface="+mn-cs"/>
      </a:defRPr>
    </a:lvl7pPr>
    <a:lvl8pPr marL="3198366" algn="l" defTabSz="913818" rtl="0" eaLnBrk="1" latinLnBrk="0" hangingPunct="1">
      <a:defRPr sz="1200" kern="1200">
        <a:solidFill>
          <a:schemeClr val="tx1"/>
        </a:solidFill>
        <a:latin typeface="+mn-lt"/>
        <a:ea typeface="+mn-ea"/>
        <a:cs typeface="+mn-cs"/>
      </a:defRPr>
    </a:lvl8pPr>
    <a:lvl9pPr marL="3655275" algn="l" defTabSz="91381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data 3"/>
          <p:cNvSpPr>
            <a:spLocks noGrp="1"/>
          </p:cNvSpPr>
          <p:nvPr>
            <p:ph type="dt" idx="10"/>
          </p:nvPr>
        </p:nvSpPr>
        <p:spPr/>
        <p:txBody>
          <a:bodyPr/>
          <a:lstStyle/>
          <a:p>
            <a:fld id="{0EE581AE-C69E-4BAB-A19F-E11D4BF5B67E}" type="datetime1">
              <a:rPr lang="it-IT" smtClean="0"/>
              <a:pPr/>
              <a:t>29/05/2017</a:t>
            </a:fld>
            <a:endParaRPr lang="it-IT"/>
          </a:p>
        </p:txBody>
      </p:sp>
      <p:sp>
        <p:nvSpPr>
          <p:cNvPr id="5" name="Segnaposto numero diapositiva 4"/>
          <p:cNvSpPr>
            <a:spLocks noGrp="1"/>
          </p:cNvSpPr>
          <p:nvPr>
            <p:ph type="sldNum" sz="quarter" idx="11"/>
          </p:nvPr>
        </p:nvSpPr>
        <p:spPr/>
        <p:txBody>
          <a:bodyPr/>
          <a:lstStyle/>
          <a:p>
            <a:fld id="{2EE7F610-42C8-458F-AB4C-BC7118599C9A}" type="slidenum">
              <a:rPr lang="it-IT" smtClean="0"/>
              <a:pPr/>
              <a:t>11</a:t>
            </a:fld>
            <a:endParaRPr lang="it-IT"/>
          </a:p>
        </p:txBody>
      </p:sp>
    </p:spTree>
    <p:extLst>
      <p:ext uri="{BB962C8B-B14F-4D97-AF65-F5344CB8AC3E}">
        <p14:creationId xmlns:p14="http://schemas.microsoft.com/office/powerpoint/2010/main" xmlns="" val="1612667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075DCAB-B4AE-48EA-B16E-D029EB501FB0}" type="slidenum">
              <a:rPr lang="en-US" smtClean="0"/>
              <a:pPr/>
              <a:t>21</a:t>
            </a:fld>
            <a:endParaRPr lang="en-US"/>
          </a:p>
        </p:txBody>
      </p:sp>
    </p:spTree>
    <p:extLst>
      <p:ext uri="{BB962C8B-B14F-4D97-AF65-F5344CB8AC3E}">
        <p14:creationId xmlns="" xmlns:p14="http://schemas.microsoft.com/office/powerpoint/2010/main" val="3757871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data 3"/>
          <p:cNvSpPr>
            <a:spLocks noGrp="1"/>
          </p:cNvSpPr>
          <p:nvPr>
            <p:ph type="dt" idx="10"/>
          </p:nvPr>
        </p:nvSpPr>
        <p:spPr/>
        <p:txBody>
          <a:bodyPr/>
          <a:lstStyle/>
          <a:p>
            <a:fld id="{0EE581AE-C69E-4BAB-A19F-E11D4BF5B67E}" type="datetime1">
              <a:rPr lang="it-IT" smtClean="0"/>
              <a:pPr/>
              <a:t>29/05/2017</a:t>
            </a:fld>
            <a:endParaRPr lang="it-IT"/>
          </a:p>
        </p:txBody>
      </p:sp>
      <p:sp>
        <p:nvSpPr>
          <p:cNvPr id="5" name="Segnaposto numero diapositiva 4"/>
          <p:cNvSpPr>
            <a:spLocks noGrp="1"/>
          </p:cNvSpPr>
          <p:nvPr>
            <p:ph type="sldNum" sz="quarter" idx="11"/>
          </p:nvPr>
        </p:nvSpPr>
        <p:spPr/>
        <p:txBody>
          <a:bodyPr/>
          <a:lstStyle/>
          <a:p>
            <a:fld id="{2EE7F610-42C8-458F-AB4C-BC7118599C9A}" type="slidenum">
              <a:rPr lang="it-IT" smtClean="0"/>
              <a:pPr/>
              <a:t>23</a:t>
            </a:fld>
            <a:endParaRPr lang="it-IT"/>
          </a:p>
        </p:txBody>
      </p:sp>
    </p:spTree>
    <p:extLst>
      <p:ext uri="{BB962C8B-B14F-4D97-AF65-F5344CB8AC3E}">
        <p14:creationId xmlns:p14="http://schemas.microsoft.com/office/powerpoint/2010/main" xmlns="" val="171157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data 3"/>
          <p:cNvSpPr>
            <a:spLocks noGrp="1"/>
          </p:cNvSpPr>
          <p:nvPr>
            <p:ph type="dt" idx="10"/>
          </p:nvPr>
        </p:nvSpPr>
        <p:spPr/>
        <p:txBody>
          <a:bodyPr/>
          <a:lstStyle/>
          <a:p>
            <a:fld id="{0EE581AE-C69E-4BAB-A19F-E11D4BF5B67E}" type="datetime1">
              <a:rPr lang="it-IT" smtClean="0"/>
              <a:pPr/>
              <a:t>29/05/2017</a:t>
            </a:fld>
            <a:endParaRPr lang="it-IT"/>
          </a:p>
        </p:txBody>
      </p:sp>
      <p:sp>
        <p:nvSpPr>
          <p:cNvPr id="5" name="Segnaposto numero diapositiva 4"/>
          <p:cNvSpPr>
            <a:spLocks noGrp="1"/>
          </p:cNvSpPr>
          <p:nvPr>
            <p:ph type="sldNum" sz="quarter" idx="11"/>
          </p:nvPr>
        </p:nvSpPr>
        <p:spPr/>
        <p:txBody>
          <a:bodyPr/>
          <a:lstStyle/>
          <a:p>
            <a:fld id="{2EE7F610-42C8-458F-AB4C-BC7118599C9A}" type="slidenum">
              <a:rPr lang="it-IT" smtClean="0"/>
              <a:pPr/>
              <a:t>24</a:t>
            </a:fld>
            <a:endParaRPr lang="it-IT"/>
          </a:p>
        </p:txBody>
      </p:sp>
    </p:spTree>
    <p:extLst>
      <p:ext uri="{BB962C8B-B14F-4D97-AF65-F5344CB8AC3E}">
        <p14:creationId xmlns:p14="http://schemas.microsoft.com/office/powerpoint/2010/main" xmlns="" val="171157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data 3"/>
          <p:cNvSpPr>
            <a:spLocks noGrp="1"/>
          </p:cNvSpPr>
          <p:nvPr>
            <p:ph type="dt" idx="10"/>
          </p:nvPr>
        </p:nvSpPr>
        <p:spPr/>
        <p:txBody>
          <a:bodyPr/>
          <a:lstStyle/>
          <a:p>
            <a:fld id="{0EE581AE-C69E-4BAB-A19F-E11D4BF5B67E}" type="datetime1">
              <a:rPr lang="it-IT" smtClean="0"/>
              <a:pPr/>
              <a:t>29/05/2017</a:t>
            </a:fld>
            <a:endParaRPr lang="it-IT"/>
          </a:p>
        </p:txBody>
      </p:sp>
      <p:sp>
        <p:nvSpPr>
          <p:cNvPr id="5" name="Segnaposto numero diapositiva 4"/>
          <p:cNvSpPr>
            <a:spLocks noGrp="1"/>
          </p:cNvSpPr>
          <p:nvPr>
            <p:ph type="sldNum" sz="quarter" idx="11"/>
          </p:nvPr>
        </p:nvSpPr>
        <p:spPr/>
        <p:txBody>
          <a:bodyPr/>
          <a:lstStyle/>
          <a:p>
            <a:fld id="{2EE7F610-42C8-458F-AB4C-BC7118599C9A}" type="slidenum">
              <a:rPr lang="it-IT" smtClean="0"/>
              <a:pPr/>
              <a:t>25</a:t>
            </a:fld>
            <a:endParaRPr lang="it-IT"/>
          </a:p>
        </p:txBody>
      </p:sp>
    </p:spTree>
    <p:extLst>
      <p:ext uri="{BB962C8B-B14F-4D97-AF65-F5344CB8AC3E}">
        <p14:creationId xmlns:p14="http://schemas.microsoft.com/office/powerpoint/2010/main" xmlns="" val="171157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data 3"/>
          <p:cNvSpPr>
            <a:spLocks noGrp="1"/>
          </p:cNvSpPr>
          <p:nvPr>
            <p:ph type="dt" idx="10"/>
          </p:nvPr>
        </p:nvSpPr>
        <p:spPr/>
        <p:txBody>
          <a:bodyPr/>
          <a:lstStyle/>
          <a:p>
            <a:fld id="{0EE581AE-C69E-4BAB-A19F-E11D4BF5B67E}" type="datetime1">
              <a:rPr lang="it-IT" smtClean="0"/>
              <a:pPr/>
              <a:t>29/05/2017</a:t>
            </a:fld>
            <a:endParaRPr lang="it-IT"/>
          </a:p>
        </p:txBody>
      </p:sp>
      <p:sp>
        <p:nvSpPr>
          <p:cNvPr id="5" name="Segnaposto numero diapositiva 4"/>
          <p:cNvSpPr>
            <a:spLocks noGrp="1"/>
          </p:cNvSpPr>
          <p:nvPr>
            <p:ph type="sldNum" sz="quarter" idx="11"/>
          </p:nvPr>
        </p:nvSpPr>
        <p:spPr/>
        <p:txBody>
          <a:bodyPr/>
          <a:lstStyle/>
          <a:p>
            <a:fld id="{2EE7F610-42C8-458F-AB4C-BC7118599C9A}" type="slidenum">
              <a:rPr lang="it-IT" smtClean="0"/>
              <a:pPr/>
              <a:t>26</a:t>
            </a:fld>
            <a:endParaRPr lang="it-IT"/>
          </a:p>
        </p:txBody>
      </p:sp>
    </p:spTree>
    <p:extLst>
      <p:ext uri="{BB962C8B-B14F-4D97-AF65-F5344CB8AC3E}">
        <p14:creationId xmlns:p14="http://schemas.microsoft.com/office/powerpoint/2010/main" xmlns="" val="16126679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3" name="Segnaposto numero diapositiva 2"/>
          <p:cNvSpPr>
            <a:spLocks noGrp="1"/>
          </p:cNvSpPr>
          <p:nvPr>
            <p:ph type="sldNum" sz="quarter" idx="10"/>
          </p:nvPr>
        </p:nvSpPr>
        <p:spPr/>
        <p:txBody>
          <a:bodyPr/>
          <a:lstStyle/>
          <a:p>
            <a:fld id="{F1CD1FFF-D9A0-4992-B7A3-AACB5E4F286E}" type="slidenum">
              <a:rPr lang="it-IT" smtClean="0"/>
              <a:pPr/>
              <a:t>‹N›</a:t>
            </a:fld>
            <a:endParaRPr lang="it-IT" dirty="0"/>
          </a:p>
        </p:txBody>
      </p:sp>
      <p:sp>
        <p:nvSpPr>
          <p:cNvPr id="4" name="Arrotonda angolo diagonale rettangolo 21"/>
          <p:cNvSpPr>
            <a:spLocks noChangeAspect="1" noChangeArrowheads="1"/>
          </p:cNvSpPr>
          <p:nvPr userDrawn="1"/>
        </p:nvSpPr>
        <p:spPr bwMode="auto">
          <a:xfrm>
            <a:off x="251521" y="332662"/>
            <a:ext cx="8640960" cy="1008112"/>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accent3"/>
          </a:solidFill>
          <a:ln w="19050">
            <a:solidFill>
              <a:schemeClr val="accent3">
                <a:lumMod val="75000"/>
              </a:schemeClr>
            </a:solidFill>
            <a:miter lim="800000"/>
            <a:headEnd/>
            <a:tailEnd/>
          </a:ln>
          <a:effectLst>
            <a:outerShdw dist="101600" dir="7860000" algn="ctr" rotWithShape="0">
              <a:schemeClr val="accent3">
                <a:lumMod val="50000"/>
                <a:alpha val="50000"/>
              </a:schemeClr>
            </a:outerShdw>
          </a:effectLst>
        </p:spPr>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2800" b="1" dirty="0" smtClean="0">
                <a:solidFill>
                  <a:srgbClr val="FFFFFF"/>
                </a:solidFill>
                <a:latin typeface="+mn-lt"/>
                <a:cs typeface="Arial" pitchFamily="34" charset="0"/>
              </a:rPr>
              <a:t>TITOLO</a:t>
            </a:r>
            <a:endParaRPr lang="it-IT" altLang="zh-CN" sz="2800" b="1" dirty="0">
              <a:solidFill>
                <a:srgbClr val="FFFFFF"/>
              </a:solidFill>
              <a:latin typeface="+mn-lt"/>
              <a:cs typeface="Arial" pitchFamily="34" charset="0"/>
            </a:endParaRPr>
          </a:p>
        </p:txBody>
      </p:sp>
      <p:sp>
        <p:nvSpPr>
          <p:cNvPr id="5" name="Arrotonda angolo diagonale rettangolo 21"/>
          <p:cNvSpPr>
            <a:spLocks noChangeAspect="1" noChangeArrowheads="1"/>
          </p:cNvSpPr>
          <p:nvPr userDrawn="1"/>
        </p:nvSpPr>
        <p:spPr bwMode="auto">
          <a:xfrm>
            <a:off x="1691680" y="1700808"/>
            <a:ext cx="6480720" cy="1008112"/>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ln>
            <a:solidFill>
              <a:schemeClr val="accent3">
                <a:lumMod val="60000"/>
                <a:lumOff val="40000"/>
              </a:schemeClr>
            </a:solidFill>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2000" b="1" dirty="0" smtClean="0">
                <a:solidFill>
                  <a:schemeClr val="tx2"/>
                </a:solidFill>
                <a:latin typeface="+mn-lt"/>
                <a:cs typeface="Arial" pitchFamily="34" charset="0"/>
              </a:rPr>
              <a:t>Titolo livello 1</a:t>
            </a:r>
            <a:endParaRPr lang="it-IT" altLang="zh-CN" sz="2000" b="1" dirty="0">
              <a:solidFill>
                <a:schemeClr val="tx2"/>
              </a:solidFill>
              <a:latin typeface="+mn-lt"/>
              <a:cs typeface="Arial" pitchFamily="34" charset="0"/>
            </a:endParaRPr>
          </a:p>
        </p:txBody>
      </p:sp>
    </p:spTree>
    <p:extLst>
      <p:ext uri="{BB962C8B-B14F-4D97-AF65-F5344CB8AC3E}">
        <p14:creationId xmlns:p14="http://schemas.microsoft.com/office/powerpoint/2010/main" xmlns="" val="2946232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17"/>
            <a:ext cx="7772400" cy="1362075"/>
          </a:xfrm>
        </p:spPr>
        <p:txBody>
          <a:bodyPr anchor="t"/>
          <a:lstStyle>
            <a:lvl1pPr algn="l">
              <a:defRPr sz="34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1600"/>
            </a:lvl1pPr>
            <a:lvl2pPr marL="382695" indent="0">
              <a:buNone/>
              <a:defRPr sz="1500"/>
            </a:lvl2pPr>
            <a:lvl3pPr marL="765387" indent="0">
              <a:buNone/>
              <a:defRPr sz="1300"/>
            </a:lvl3pPr>
            <a:lvl4pPr marL="1148082" indent="0">
              <a:buNone/>
              <a:defRPr sz="1200"/>
            </a:lvl4pPr>
            <a:lvl5pPr marL="1530776" indent="0">
              <a:buNone/>
              <a:defRPr sz="1200"/>
            </a:lvl5pPr>
            <a:lvl6pPr marL="1913469" indent="0">
              <a:buNone/>
              <a:defRPr sz="1200"/>
            </a:lvl6pPr>
            <a:lvl7pPr marL="2296158" indent="0">
              <a:buNone/>
              <a:defRPr sz="1200"/>
            </a:lvl7pPr>
            <a:lvl8pPr marL="2678856" indent="0">
              <a:buNone/>
              <a:defRPr sz="1200"/>
            </a:lvl8pPr>
            <a:lvl9pPr marL="3061551" indent="0">
              <a:buNone/>
              <a:defRPr sz="1200"/>
            </a:lvl9pPr>
          </a:lstStyle>
          <a:p>
            <a:pPr lvl="0"/>
            <a:r>
              <a:rPr lang="it-IT"/>
              <a:t>Fare clic per modificare stili del testo dello schema</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35"/>
            <a:ext cx="4038600" cy="4525963"/>
          </a:xfrm>
        </p:spPr>
        <p:txBody>
          <a:bodyPr/>
          <a:lstStyle>
            <a:lvl1pPr>
              <a:defRPr sz="2300"/>
            </a:lvl1pPr>
            <a:lvl2pPr>
              <a:defRPr sz="2000"/>
            </a:lvl2pPr>
            <a:lvl3pPr>
              <a:defRPr sz="1600"/>
            </a:lvl3pPr>
            <a:lvl4pPr>
              <a:defRPr sz="1500"/>
            </a:lvl4pPr>
            <a:lvl5pPr>
              <a:defRPr sz="1500"/>
            </a:lvl5pPr>
            <a:lvl6pPr>
              <a:defRPr sz="1500"/>
            </a:lvl6pPr>
            <a:lvl7pPr>
              <a:defRPr sz="1500"/>
            </a:lvl7pPr>
            <a:lvl8pPr>
              <a:defRPr sz="1500"/>
            </a:lvl8pPr>
            <a:lvl9pPr>
              <a:defRPr sz="15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1" y="1600235"/>
            <a:ext cx="4038600" cy="4525963"/>
          </a:xfrm>
        </p:spPr>
        <p:txBody>
          <a:bodyPr/>
          <a:lstStyle>
            <a:lvl1pPr>
              <a:defRPr sz="2300"/>
            </a:lvl1pPr>
            <a:lvl2pPr>
              <a:defRPr sz="2000"/>
            </a:lvl2pPr>
            <a:lvl3pPr>
              <a:defRPr sz="1600"/>
            </a:lvl3pPr>
            <a:lvl4pPr>
              <a:defRPr sz="1500"/>
            </a:lvl4pPr>
            <a:lvl5pPr>
              <a:defRPr sz="1500"/>
            </a:lvl5pPr>
            <a:lvl6pPr>
              <a:defRPr sz="1500"/>
            </a:lvl6pPr>
            <a:lvl7pPr>
              <a:defRPr sz="1500"/>
            </a:lvl7pPr>
            <a:lvl8pPr>
              <a:defRPr sz="1500"/>
            </a:lvl8pPr>
            <a:lvl9pPr>
              <a:defRPr sz="15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14" y="1535113"/>
            <a:ext cx="4040188" cy="639762"/>
          </a:xfrm>
        </p:spPr>
        <p:txBody>
          <a:bodyPr anchor="b"/>
          <a:lstStyle>
            <a:lvl1pPr marL="0" indent="0">
              <a:buNone/>
              <a:defRPr sz="2000" b="1"/>
            </a:lvl1pPr>
            <a:lvl2pPr marL="382695" indent="0">
              <a:buNone/>
              <a:defRPr sz="1600" b="1"/>
            </a:lvl2pPr>
            <a:lvl3pPr marL="765387" indent="0">
              <a:buNone/>
              <a:defRPr sz="1500" b="1"/>
            </a:lvl3pPr>
            <a:lvl4pPr marL="1148082" indent="0">
              <a:buNone/>
              <a:defRPr sz="1300" b="1"/>
            </a:lvl4pPr>
            <a:lvl5pPr marL="1530776" indent="0">
              <a:buNone/>
              <a:defRPr sz="1300" b="1"/>
            </a:lvl5pPr>
            <a:lvl6pPr marL="1913469" indent="0">
              <a:buNone/>
              <a:defRPr sz="1300" b="1"/>
            </a:lvl6pPr>
            <a:lvl7pPr marL="2296158" indent="0">
              <a:buNone/>
              <a:defRPr sz="1300" b="1"/>
            </a:lvl7pPr>
            <a:lvl8pPr marL="2678856" indent="0">
              <a:buNone/>
              <a:defRPr sz="1300" b="1"/>
            </a:lvl8pPr>
            <a:lvl9pPr marL="3061551" indent="0">
              <a:buNone/>
              <a:defRPr sz="1300" b="1"/>
            </a:lvl9pPr>
          </a:lstStyle>
          <a:p>
            <a:pPr lvl="0"/>
            <a:r>
              <a:rPr lang="it-IT"/>
              <a:t>Fare clic per modificare stili del testo dello schema</a:t>
            </a:r>
          </a:p>
        </p:txBody>
      </p:sp>
      <p:sp>
        <p:nvSpPr>
          <p:cNvPr id="4" name="Segnaposto contenuto 3"/>
          <p:cNvSpPr>
            <a:spLocks noGrp="1"/>
          </p:cNvSpPr>
          <p:nvPr>
            <p:ph sz="half" idx="2"/>
          </p:nvPr>
        </p:nvSpPr>
        <p:spPr>
          <a:xfrm>
            <a:off x="457214" y="2174875"/>
            <a:ext cx="4040188" cy="3951288"/>
          </a:xfrm>
        </p:spPr>
        <p:txBody>
          <a:bodyPr/>
          <a:lstStyle>
            <a:lvl1pPr>
              <a:defRPr sz="2000"/>
            </a:lvl1pPr>
            <a:lvl2pPr>
              <a:defRPr sz="1600"/>
            </a:lvl2pPr>
            <a:lvl3pPr>
              <a:defRPr sz="1500"/>
            </a:lvl3pPr>
            <a:lvl4pPr>
              <a:defRPr sz="1300"/>
            </a:lvl4pPr>
            <a:lvl5pPr>
              <a:defRPr sz="1300"/>
            </a:lvl5pPr>
            <a:lvl6pPr>
              <a:defRPr sz="1300"/>
            </a:lvl6pPr>
            <a:lvl7pPr>
              <a:defRPr sz="1300"/>
            </a:lvl7pPr>
            <a:lvl8pPr>
              <a:defRPr sz="1300"/>
            </a:lvl8pPr>
            <a:lvl9pPr>
              <a:defRPr sz="13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34" y="1535113"/>
            <a:ext cx="4041775" cy="639762"/>
          </a:xfrm>
        </p:spPr>
        <p:txBody>
          <a:bodyPr anchor="b"/>
          <a:lstStyle>
            <a:lvl1pPr marL="0" indent="0">
              <a:buNone/>
              <a:defRPr sz="2000" b="1"/>
            </a:lvl1pPr>
            <a:lvl2pPr marL="382695" indent="0">
              <a:buNone/>
              <a:defRPr sz="1600" b="1"/>
            </a:lvl2pPr>
            <a:lvl3pPr marL="765387" indent="0">
              <a:buNone/>
              <a:defRPr sz="1500" b="1"/>
            </a:lvl3pPr>
            <a:lvl4pPr marL="1148082" indent="0">
              <a:buNone/>
              <a:defRPr sz="1300" b="1"/>
            </a:lvl4pPr>
            <a:lvl5pPr marL="1530776" indent="0">
              <a:buNone/>
              <a:defRPr sz="1300" b="1"/>
            </a:lvl5pPr>
            <a:lvl6pPr marL="1913469" indent="0">
              <a:buNone/>
              <a:defRPr sz="1300" b="1"/>
            </a:lvl6pPr>
            <a:lvl7pPr marL="2296158" indent="0">
              <a:buNone/>
              <a:defRPr sz="1300" b="1"/>
            </a:lvl7pPr>
            <a:lvl8pPr marL="2678856" indent="0">
              <a:buNone/>
              <a:defRPr sz="1300" b="1"/>
            </a:lvl8pPr>
            <a:lvl9pPr marL="3061551" indent="0">
              <a:buNone/>
              <a:defRPr sz="1300" b="1"/>
            </a:lvl9pPr>
          </a:lstStyle>
          <a:p>
            <a:pPr lvl="0"/>
            <a:r>
              <a:rPr lang="it-IT"/>
              <a:t>Fare clic per modificare stili del testo dello schema</a:t>
            </a:r>
          </a:p>
        </p:txBody>
      </p:sp>
      <p:sp>
        <p:nvSpPr>
          <p:cNvPr id="6" name="Segnaposto contenuto 5"/>
          <p:cNvSpPr>
            <a:spLocks noGrp="1"/>
          </p:cNvSpPr>
          <p:nvPr>
            <p:ph sz="quarter" idx="4"/>
          </p:nvPr>
        </p:nvSpPr>
        <p:spPr>
          <a:xfrm>
            <a:off x="4645034" y="2174875"/>
            <a:ext cx="4041775" cy="3951288"/>
          </a:xfrm>
        </p:spPr>
        <p:txBody>
          <a:bodyPr/>
          <a:lstStyle>
            <a:lvl1pPr>
              <a:defRPr sz="2000"/>
            </a:lvl1pPr>
            <a:lvl2pPr>
              <a:defRPr sz="1600"/>
            </a:lvl2pPr>
            <a:lvl3pPr>
              <a:defRPr sz="1500"/>
            </a:lvl3pPr>
            <a:lvl4pPr>
              <a:defRPr sz="1300"/>
            </a:lvl4pPr>
            <a:lvl5pPr>
              <a:defRPr sz="1300"/>
            </a:lvl5pPr>
            <a:lvl6pPr>
              <a:defRPr sz="1300"/>
            </a:lvl6pPr>
            <a:lvl7pPr>
              <a:defRPr sz="1300"/>
            </a:lvl7pPr>
            <a:lvl8pPr>
              <a:defRPr sz="1300"/>
            </a:lvl8pPr>
            <a:lvl9pPr>
              <a:defRPr sz="13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19" y="273050"/>
            <a:ext cx="3008313" cy="1162050"/>
          </a:xfrm>
        </p:spPr>
        <p:txBody>
          <a:bodyPr anchor="b"/>
          <a:lstStyle>
            <a:lvl1pPr algn="l">
              <a:defRPr sz="1600" b="1"/>
            </a:lvl1pPr>
          </a:lstStyle>
          <a:p>
            <a:r>
              <a:rPr lang="it-IT"/>
              <a:t>Fare clic per modificare lo stile del titolo</a:t>
            </a:r>
          </a:p>
        </p:txBody>
      </p:sp>
      <p:sp>
        <p:nvSpPr>
          <p:cNvPr id="3" name="Segnaposto contenuto 2"/>
          <p:cNvSpPr>
            <a:spLocks noGrp="1"/>
          </p:cNvSpPr>
          <p:nvPr>
            <p:ph idx="1"/>
          </p:nvPr>
        </p:nvSpPr>
        <p:spPr>
          <a:xfrm>
            <a:off x="3575073" y="273096"/>
            <a:ext cx="5111750" cy="5853113"/>
          </a:xfrm>
        </p:spPr>
        <p:txBody>
          <a:bodyPr/>
          <a:lstStyle>
            <a:lvl1pPr>
              <a:defRPr sz="2700"/>
            </a:lvl1pPr>
            <a:lvl2pPr>
              <a:defRPr sz="2300"/>
            </a:lvl2pPr>
            <a:lvl3pPr>
              <a:defRPr sz="20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19" y="1435103"/>
            <a:ext cx="3008313" cy="4691063"/>
          </a:xfrm>
        </p:spPr>
        <p:txBody>
          <a:bodyPr/>
          <a:lstStyle>
            <a:lvl1pPr marL="0" indent="0">
              <a:buNone/>
              <a:defRPr sz="1200"/>
            </a:lvl1pPr>
            <a:lvl2pPr marL="382695" indent="0">
              <a:buNone/>
              <a:defRPr sz="1000"/>
            </a:lvl2pPr>
            <a:lvl3pPr marL="765387" indent="0">
              <a:buNone/>
              <a:defRPr sz="800"/>
            </a:lvl3pPr>
            <a:lvl4pPr marL="1148082" indent="0">
              <a:buNone/>
              <a:defRPr sz="700"/>
            </a:lvl4pPr>
            <a:lvl5pPr marL="1530776" indent="0">
              <a:buNone/>
              <a:defRPr sz="700"/>
            </a:lvl5pPr>
            <a:lvl6pPr marL="1913469" indent="0">
              <a:buNone/>
              <a:defRPr sz="700"/>
            </a:lvl6pPr>
            <a:lvl7pPr marL="2296158" indent="0">
              <a:buNone/>
              <a:defRPr sz="700"/>
            </a:lvl7pPr>
            <a:lvl8pPr marL="2678856" indent="0">
              <a:buNone/>
              <a:defRPr sz="700"/>
            </a:lvl8pPr>
            <a:lvl9pPr marL="3061551" indent="0">
              <a:buNone/>
              <a:defRPr sz="700"/>
            </a:lvl9pPr>
          </a:lstStyle>
          <a:p>
            <a:pPr lvl="0"/>
            <a:r>
              <a:rPr lang="it-IT"/>
              <a:t>Fare clic per modificare stili del testo dello schema</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16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2700"/>
            </a:lvl1pPr>
            <a:lvl2pPr marL="382695" indent="0">
              <a:buNone/>
              <a:defRPr sz="2300"/>
            </a:lvl2pPr>
            <a:lvl3pPr marL="765387" indent="0">
              <a:buNone/>
              <a:defRPr sz="2000"/>
            </a:lvl3pPr>
            <a:lvl4pPr marL="1148082" indent="0">
              <a:buNone/>
              <a:defRPr sz="1600"/>
            </a:lvl4pPr>
            <a:lvl5pPr marL="1530776" indent="0">
              <a:buNone/>
              <a:defRPr sz="1600"/>
            </a:lvl5pPr>
            <a:lvl6pPr marL="1913469" indent="0">
              <a:buNone/>
              <a:defRPr sz="1600"/>
            </a:lvl6pPr>
            <a:lvl7pPr marL="2296158" indent="0">
              <a:buNone/>
              <a:defRPr sz="1600"/>
            </a:lvl7pPr>
            <a:lvl8pPr marL="2678856" indent="0">
              <a:buNone/>
              <a:defRPr sz="1600"/>
            </a:lvl8pPr>
            <a:lvl9pPr marL="3061551" indent="0">
              <a:buNone/>
              <a:defRPr sz="16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200"/>
            </a:lvl1pPr>
            <a:lvl2pPr marL="382695" indent="0">
              <a:buNone/>
              <a:defRPr sz="1000"/>
            </a:lvl2pPr>
            <a:lvl3pPr marL="765387" indent="0">
              <a:buNone/>
              <a:defRPr sz="800"/>
            </a:lvl3pPr>
            <a:lvl4pPr marL="1148082" indent="0">
              <a:buNone/>
              <a:defRPr sz="700"/>
            </a:lvl4pPr>
            <a:lvl5pPr marL="1530776" indent="0">
              <a:buNone/>
              <a:defRPr sz="700"/>
            </a:lvl5pPr>
            <a:lvl6pPr marL="1913469" indent="0">
              <a:buNone/>
              <a:defRPr sz="700"/>
            </a:lvl6pPr>
            <a:lvl7pPr marL="2296158" indent="0">
              <a:buNone/>
              <a:defRPr sz="700"/>
            </a:lvl7pPr>
            <a:lvl8pPr marL="2678856" indent="0">
              <a:buNone/>
              <a:defRPr sz="700"/>
            </a:lvl8pPr>
            <a:lvl9pPr marL="3061551" indent="0">
              <a:buNone/>
              <a:defRPr sz="700"/>
            </a:lvl9pPr>
          </a:lstStyle>
          <a:p>
            <a:pPr lvl="0"/>
            <a:r>
              <a:rPr lang="it-IT"/>
              <a:t>Fare clic per modificare stili del testo dello schema</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79"/>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2" y="274679"/>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25"/>
            <a:ext cx="9144000" cy="8366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lIns="91171" tIns="45584" rIns="91171" bIns="45584" anchor="ctr"/>
          <a:lstStyle/>
          <a:p>
            <a:pPr algn="ctr" defTabSz="455841">
              <a:defRPr/>
            </a:pPr>
            <a:endParaRPr lang="en-US" dirty="0">
              <a:solidFill>
                <a:srgbClr val="FFFFFF"/>
              </a:solidFill>
            </a:endParaRPr>
          </a:p>
        </p:txBody>
      </p:sp>
      <p:pic>
        <p:nvPicPr>
          <p:cNvPr id="5" name="Picture 6"/>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215546" y="169914"/>
            <a:ext cx="1871663" cy="496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2447780" y="44700"/>
            <a:ext cx="6480720" cy="742703"/>
          </a:xfrm>
        </p:spPr>
        <p:txBody>
          <a:bodyPr/>
          <a:lstStyle>
            <a:lvl1pPr algn="r">
              <a:defRPr sz="2400" b="1" cap="none" spc="0">
                <a:ln w="12700">
                  <a:noFill/>
                  <a:prstDash val="solid"/>
                </a:ln>
                <a:solidFill>
                  <a:schemeClr val="bg1"/>
                </a:solidFill>
                <a:effectLst>
                  <a:outerShdw blurRad="41275" dist="20320" dir="1800000" algn="tl" rotWithShape="0">
                    <a:srgbClr val="000000">
                      <a:alpha val="40000"/>
                    </a:srgbClr>
                  </a:outerShdw>
                </a:effectLst>
              </a:defRPr>
            </a:lvl1pPr>
          </a:lstStyle>
          <a:p>
            <a:r>
              <a:rPr lang="en-US" dirty="0" smtClean="0"/>
              <a:t>Click to edit Master title style</a:t>
            </a:r>
            <a:endParaRPr lang="en-GB" dirty="0"/>
          </a:p>
        </p:txBody>
      </p:sp>
      <p:sp>
        <p:nvSpPr>
          <p:cNvPr id="10" name="Content Placeholder 2"/>
          <p:cNvSpPr>
            <a:spLocks noGrp="1"/>
          </p:cNvSpPr>
          <p:nvPr>
            <p:ph idx="1"/>
          </p:nvPr>
        </p:nvSpPr>
        <p:spPr>
          <a:xfrm>
            <a:off x="457200" y="1340791"/>
            <a:ext cx="8229600" cy="4857924"/>
          </a:xfrm>
        </p:spPr>
        <p:txBody>
          <a:bodyPr/>
          <a:lstStyle>
            <a:lvl1pPr marL="341887" indent="-341887">
              <a:buClr>
                <a:srgbClr val="0F5494"/>
              </a:buClr>
              <a:buFont typeface="Arial" pitchFamily="34" charset="0"/>
              <a:buChar char="•"/>
              <a:defRPr sz="2000" b="0" i="0" cap="none" spc="0">
                <a:ln w="12700">
                  <a:noFill/>
                  <a:prstDash val="solid"/>
                </a:ln>
                <a:solidFill>
                  <a:srgbClr val="0F5494"/>
                </a:solidFill>
                <a:effectLst/>
              </a:defRPr>
            </a:lvl1pPr>
            <a:lvl2pPr>
              <a:buClr>
                <a:srgbClr val="0F5494"/>
              </a:buClr>
              <a:defRPr sz="1800" b="0" cap="none" spc="0">
                <a:ln w="12700">
                  <a:noFill/>
                  <a:prstDash val="solid"/>
                </a:ln>
                <a:solidFill>
                  <a:srgbClr val="C00000"/>
                </a:solidFill>
                <a:effectLst/>
              </a:defRPr>
            </a:lvl2pPr>
            <a:lvl3pPr marL="1196594" indent="-284901">
              <a:buFont typeface="Arial" pitchFamily="34" charset="0"/>
              <a:buChar char="•"/>
              <a:defRPr sz="1600" b="0" cap="none" spc="0">
                <a:ln w="12700">
                  <a:noFill/>
                  <a:prstDash val="solid"/>
                </a:ln>
                <a:solidFill>
                  <a:schemeClr val="accent1">
                    <a:lumMod val="10000"/>
                  </a:schemeClr>
                </a:solidFill>
                <a:effectLst/>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Rectangle 4"/>
          <p:cNvSpPr>
            <a:spLocks noGrp="1" noChangeArrowheads="1"/>
          </p:cNvSpPr>
          <p:nvPr>
            <p:ph type="dt" sz="half" idx="10"/>
          </p:nvPr>
        </p:nvSpPr>
        <p:spPr>
          <a:xfrm>
            <a:off x="457200" y="6245241"/>
            <a:ext cx="2133600" cy="476250"/>
          </a:xfrm>
          <a:prstGeom prst="rect">
            <a:avLst/>
          </a:prstGeom>
        </p:spPr>
        <p:txBody>
          <a:bodyPr lIns="91171" tIns="45584" rIns="91171" bIns="45584"/>
          <a:lstStyle>
            <a:lvl1pPr eaLnBrk="0" hangingPunct="0">
              <a:defRPr>
                <a:cs typeface="Arial" pitchFamily="34" charset="0"/>
              </a:defRPr>
            </a:lvl1pPr>
          </a:lstStyle>
          <a:p>
            <a:pPr fontAlgn="base">
              <a:spcBef>
                <a:spcPct val="0"/>
              </a:spcBef>
              <a:spcAft>
                <a:spcPct val="0"/>
              </a:spcAft>
              <a:defRPr/>
            </a:pPr>
            <a:endParaRPr lang="en-GB" sz="1600" dirty="0">
              <a:solidFill>
                <a:srgbClr val="000000"/>
              </a:solidFill>
            </a:endParaRPr>
          </a:p>
        </p:txBody>
      </p:sp>
      <p:sp>
        <p:nvSpPr>
          <p:cNvPr id="7" name="Rectangle 5"/>
          <p:cNvSpPr>
            <a:spLocks noGrp="1" noChangeArrowheads="1"/>
          </p:cNvSpPr>
          <p:nvPr>
            <p:ph type="ftr" sz="quarter" idx="11"/>
          </p:nvPr>
        </p:nvSpPr>
        <p:spPr>
          <a:xfrm>
            <a:off x="3124201" y="6237383"/>
            <a:ext cx="2895600" cy="484187"/>
          </a:xfrm>
          <a:prstGeom prst="rect">
            <a:avLst/>
          </a:prstGeom>
        </p:spPr>
        <p:txBody>
          <a:bodyPr lIns="91171" tIns="45584" rIns="91171" bIns="45584"/>
          <a:lstStyle>
            <a:lvl1pPr eaLnBrk="0" hangingPunct="0">
              <a:defRPr sz="1600">
                <a:solidFill>
                  <a:srgbClr val="000000"/>
                </a:solidFill>
              </a:defRPr>
            </a:lvl1pPr>
          </a:lstStyle>
          <a:p>
            <a:pPr fontAlgn="base">
              <a:spcBef>
                <a:spcPct val="0"/>
              </a:spcBef>
              <a:spcAft>
                <a:spcPct val="0"/>
              </a:spcAft>
              <a:defRPr/>
            </a:pPr>
            <a:endParaRPr lang="it-IT" dirty="0"/>
          </a:p>
        </p:txBody>
      </p:sp>
      <p:sp>
        <p:nvSpPr>
          <p:cNvPr id="8" name="Rectangle 6"/>
          <p:cNvSpPr>
            <a:spLocks noGrp="1" noChangeArrowheads="1"/>
          </p:cNvSpPr>
          <p:nvPr>
            <p:ph type="sldNum" sz="quarter" idx="12"/>
          </p:nvPr>
        </p:nvSpPr>
        <p:spPr>
          <a:xfrm>
            <a:off x="6553200" y="6245241"/>
            <a:ext cx="2133600" cy="476250"/>
          </a:xfrm>
          <a:prstGeom prst="rect">
            <a:avLst/>
          </a:prstGeom>
        </p:spPr>
        <p:txBody>
          <a:bodyPr lIns="91171" tIns="45584" rIns="91171" bIns="45584"/>
          <a:lstStyle>
            <a:lvl1pPr eaLnBrk="0" hangingPunct="0">
              <a:defRPr>
                <a:cs typeface="Arial" pitchFamily="34" charset="0"/>
              </a:defRPr>
            </a:lvl1pPr>
          </a:lstStyle>
          <a:p>
            <a:pPr fontAlgn="base">
              <a:spcBef>
                <a:spcPct val="0"/>
              </a:spcBef>
              <a:spcAft>
                <a:spcPct val="0"/>
              </a:spcAft>
              <a:defRPr/>
            </a:pPr>
            <a:r>
              <a:rPr lang="en-GB" sz="1600" dirty="0">
                <a:solidFill>
                  <a:srgbClr val="000000"/>
                </a:solidFill>
              </a:rPr>
              <a:t>  DRAFT </a:t>
            </a:r>
            <a:fld id="{E1475690-5ED8-45B7-8501-8CB21A492E9C}" type="slidenum">
              <a:rPr lang="en-GB" sz="1600">
                <a:solidFill>
                  <a:srgbClr val="000000"/>
                </a:solidFill>
              </a:rPr>
              <a:pPr fontAlgn="base">
                <a:spcBef>
                  <a:spcPct val="0"/>
                </a:spcBef>
                <a:spcAft>
                  <a:spcPct val="0"/>
                </a:spcAft>
                <a:defRPr/>
              </a:pPr>
              <a:t>‹N›</a:t>
            </a:fld>
            <a:endParaRPr lang="en-GB" sz="1600" dirty="0">
              <a:solidFill>
                <a:srgbClr val="000000"/>
              </a:solidFill>
            </a:endParaRPr>
          </a:p>
        </p:txBody>
      </p:sp>
    </p:spTree>
    <p:extLst>
      <p:ext uri="{BB962C8B-B14F-4D97-AF65-F5344CB8AC3E}">
        <p14:creationId xmlns:p14="http://schemas.microsoft.com/office/powerpoint/2010/main" xmlns="" val="2821650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pitolo">
    <p:spTree>
      <p:nvGrpSpPr>
        <p:cNvPr id="1" name=""/>
        <p:cNvGrpSpPr/>
        <p:nvPr/>
      </p:nvGrpSpPr>
      <p:grpSpPr>
        <a:xfrm>
          <a:off x="0" y="0"/>
          <a:ext cx="0" cy="0"/>
          <a:chOff x="0" y="0"/>
          <a:chExt cx="0" cy="0"/>
        </a:xfrm>
      </p:grpSpPr>
      <p:pic>
        <p:nvPicPr>
          <p:cNvPr id="7" name="Picture 46" descr="barra gialla"/>
          <p:cNvPicPr>
            <a:picLocks noChangeAspect="1" noChangeArrowheads="1"/>
          </p:cNvPicPr>
          <p:nvPr userDrawn="1"/>
        </p:nvPicPr>
        <p:blipFill>
          <a:blip r:embed="rId2" cstate="screen">
            <a:extLst>
              <a:ext uri="{28A0092B-C50C-407E-A947-70E740481C1C}">
                <a14:useLocalDpi xmlns:a14="http://schemas.microsoft.com/office/drawing/2010/main" xmlns=""/>
              </a:ext>
            </a:extLst>
          </a:blip>
          <a:srcRect/>
          <a:stretch>
            <a:fillRect/>
          </a:stretch>
        </p:blipFill>
        <p:spPr bwMode="auto">
          <a:xfrm>
            <a:off x="14" y="548680"/>
            <a:ext cx="251513" cy="1440000"/>
          </a:xfrm>
          <a:prstGeom prst="rect">
            <a:avLst/>
          </a:prstGeom>
          <a:noFill/>
        </p:spPr>
      </p:pic>
      <p:sp>
        <p:nvSpPr>
          <p:cNvPr id="3" name="Segnaposto numero diapositiva 3"/>
          <p:cNvSpPr>
            <a:spLocks noGrp="1"/>
          </p:cNvSpPr>
          <p:nvPr>
            <p:ph type="sldNum" sz="quarter" idx="4"/>
          </p:nvPr>
        </p:nvSpPr>
        <p:spPr>
          <a:xfrm>
            <a:off x="8172400" y="6453336"/>
            <a:ext cx="720080" cy="288032"/>
          </a:xfrm>
          <a:prstGeom prst="rect">
            <a:avLst/>
          </a:prstGeom>
        </p:spPr>
        <p:txBody>
          <a:bodyPr/>
          <a:lstStyle>
            <a:lvl1pPr algn="ctr">
              <a:defRPr sz="1200" b="1">
                <a:latin typeface="Bookman Old Style" panose="02050604050505020204" pitchFamily="18" charset="0"/>
              </a:defRPr>
            </a:lvl1pPr>
          </a:lstStyle>
          <a:p>
            <a:fld id="{F1CD1FFF-D9A0-4992-B7A3-AACB5E4F286E}" type="slidenum">
              <a:rPr lang="it-IT" smtClean="0"/>
              <a:pPr/>
              <a:t>‹N›</a:t>
            </a:fld>
            <a:endParaRPr lang="it-IT"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Rectangle 3"/>
          <p:cNvSpPr/>
          <p:nvPr userDrawn="1"/>
        </p:nvSpPr>
        <p:spPr>
          <a:xfrm>
            <a:off x="0" y="26"/>
            <a:ext cx="9144000" cy="10525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lIns="91171" tIns="45584" rIns="91171" bIns="45584" anchor="ctr"/>
          <a:lstStyle/>
          <a:p>
            <a:pPr algn="ctr" defTabSz="455841" fontAlgn="base">
              <a:spcBef>
                <a:spcPct val="0"/>
              </a:spcBef>
              <a:spcAft>
                <a:spcPct val="0"/>
              </a:spcAft>
              <a:defRPr/>
            </a:pPr>
            <a:endParaRPr lang="en-US" sz="1600" dirty="0">
              <a:solidFill>
                <a:srgbClr val="FFFFFF"/>
              </a:solidFill>
            </a:endParaRPr>
          </a:p>
        </p:txBody>
      </p:sp>
      <p:pic>
        <p:nvPicPr>
          <p:cNvPr id="5" name="Picture 6" descr="LOGO CE-EN-quadri.eps"/>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20" y="9"/>
            <a:ext cx="1476375" cy="981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763689" y="260648"/>
            <a:ext cx="7272808" cy="720080"/>
          </a:xfrm>
        </p:spPr>
        <p:txBody>
          <a:bodyPr/>
          <a:lstStyle>
            <a:lvl1pPr>
              <a:defRPr sz="2400" b="0">
                <a:solidFill>
                  <a:schemeClr val="bg1"/>
                </a:solidFill>
              </a:defRPr>
            </a:lvl1pPr>
          </a:lstStyle>
          <a:p>
            <a:r>
              <a:rPr lang="en-US" dirty="0" smtClean="0"/>
              <a:t>Click to edit Master title style</a:t>
            </a:r>
            <a:endParaRPr lang="en-GB" dirty="0"/>
          </a:p>
        </p:txBody>
      </p:sp>
      <p:sp>
        <p:nvSpPr>
          <p:cNvPr id="10" name="Content Placeholder 2"/>
          <p:cNvSpPr>
            <a:spLocks noGrp="1"/>
          </p:cNvSpPr>
          <p:nvPr>
            <p:ph idx="1"/>
          </p:nvPr>
        </p:nvSpPr>
        <p:spPr>
          <a:xfrm>
            <a:off x="457200" y="1412776"/>
            <a:ext cx="8229600" cy="5040560"/>
          </a:xfrm>
        </p:spPr>
        <p:txBody>
          <a:bodyPr/>
          <a:lstStyle>
            <a:lvl1pPr marL="341887" indent="-341887">
              <a:buClr>
                <a:srgbClr val="0F5494"/>
              </a:buClr>
              <a:buFont typeface="Arial" pitchFamily="34" charset="0"/>
              <a:buChar char="•"/>
              <a:defRPr sz="2000" i="0">
                <a:solidFill>
                  <a:srgbClr val="0D3F89"/>
                </a:solidFill>
              </a:defRPr>
            </a:lvl1pPr>
            <a:lvl2pPr marL="740749" indent="-284901">
              <a:buClr>
                <a:srgbClr val="C00000"/>
              </a:buClr>
              <a:buFont typeface="Verdana" panose="020B0604030504040204" pitchFamily="34" charset="0"/>
              <a:buChar char="–"/>
              <a:defRPr sz="1800" b="0">
                <a:solidFill>
                  <a:srgbClr val="C00000"/>
                </a:solidFill>
              </a:defRPr>
            </a:lvl2pPr>
            <a:lvl3pPr marL="1069967" indent="-284901">
              <a:buFont typeface="Arial" pitchFamily="34" charset="0"/>
              <a:buChar char="•"/>
              <a:defRPr sz="1600">
                <a:solidFill>
                  <a:srgbClr val="003300"/>
                </a:solidFill>
              </a:defRPr>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xmlns="" val="1488148953"/>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1A27C80E-1CAA-4714-B2D4-10754F1AB7C4}" type="datetimeFigureOut">
              <a:rPr lang="it-IT" smtClean="0">
                <a:solidFill>
                  <a:prstClr val="black">
                    <a:tint val="75000"/>
                  </a:prstClr>
                </a:solidFill>
              </a:rPr>
              <a:pPr/>
              <a:t>29/05/2017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936D31DF-839F-4F92-9D17-220D7E7A26F1}"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1A27C80E-1CAA-4714-B2D4-10754F1AB7C4}" type="datetimeFigureOut">
              <a:rPr lang="it-IT" smtClean="0">
                <a:solidFill>
                  <a:prstClr val="black">
                    <a:tint val="75000"/>
                  </a:prstClr>
                </a:solidFill>
              </a:rPr>
              <a:pPr/>
              <a:t>29/05/2017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936D31DF-839F-4F92-9D17-220D7E7A26F1}"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1A27C80E-1CAA-4714-B2D4-10754F1AB7C4}" type="datetimeFigureOut">
              <a:rPr lang="it-IT" smtClean="0">
                <a:solidFill>
                  <a:prstClr val="black">
                    <a:tint val="75000"/>
                  </a:prstClr>
                </a:solidFill>
              </a:rPr>
              <a:pPr/>
              <a:t>29/05/2017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936D31DF-839F-4F92-9D17-220D7E7A26F1}"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1A27C80E-1CAA-4714-B2D4-10754F1AB7C4}" type="datetimeFigureOut">
              <a:rPr lang="it-IT" smtClean="0">
                <a:solidFill>
                  <a:prstClr val="black">
                    <a:tint val="75000"/>
                  </a:prstClr>
                </a:solidFill>
              </a:rPr>
              <a:pPr/>
              <a:t>29/05/2017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936D31DF-839F-4F92-9D17-220D7E7A26F1}"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1A27C80E-1CAA-4714-B2D4-10754F1AB7C4}" type="datetimeFigureOut">
              <a:rPr lang="it-IT" smtClean="0">
                <a:solidFill>
                  <a:prstClr val="black">
                    <a:tint val="75000"/>
                  </a:prstClr>
                </a:solidFill>
              </a:rPr>
              <a:pPr/>
              <a:t>29/05/2017</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936D31DF-839F-4F92-9D17-220D7E7A26F1}"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1A27C80E-1CAA-4714-B2D4-10754F1AB7C4}" type="datetimeFigureOut">
              <a:rPr lang="it-IT" smtClean="0">
                <a:solidFill>
                  <a:prstClr val="black">
                    <a:tint val="75000"/>
                  </a:prstClr>
                </a:solidFill>
              </a:rPr>
              <a:pPr/>
              <a:t>29/05/2017</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936D31DF-839F-4F92-9D17-220D7E7A26F1}"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1A27C80E-1CAA-4714-B2D4-10754F1AB7C4}" type="datetimeFigureOut">
              <a:rPr lang="it-IT" smtClean="0">
                <a:solidFill>
                  <a:prstClr val="black">
                    <a:tint val="75000"/>
                  </a:prstClr>
                </a:solidFill>
              </a:rPr>
              <a:pPr/>
              <a:t>29/05/2017</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936D31DF-839F-4F92-9D17-220D7E7A26F1}"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1A27C80E-1CAA-4714-B2D4-10754F1AB7C4}" type="datetimeFigureOut">
              <a:rPr lang="it-IT" smtClean="0">
                <a:solidFill>
                  <a:prstClr val="black">
                    <a:tint val="75000"/>
                  </a:prstClr>
                </a:solidFill>
              </a:rPr>
              <a:pPr/>
              <a:t>29/05/2017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936D31DF-839F-4F92-9D17-220D7E7A26F1}"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1A27C80E-1CAA-4714-B2D4-10754F1AB7C4}" type="datetimeFigureOut">
              <a:rPr lang="it-IT" smtClean="0">
                <a:solidFill>
                  <a:prstClr val="black">
                    <a:tint val="75000"/>
                  </a:prstClr>
                </a:solidFill>
              </a:rPr>
              <a:pPr/>
              <a:t>29/05/2017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936D31DF-839F-4F92-9D17-220D7E7A26F1}"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Paragrafo">
    <p:spTree>
      <p:nvGrpSpPr>
        <p:cNvPr id="1" name=""/>
        <p:cNvGrpSpPr/>
        <p:nvPr/>
      </p:nvGrpSpPr>
      <p:grpSpPr>
        <a:xfrm>
          <a:off x="0" y="0"/>
          <a:ext cx="0" cy="0"/>
          <a:chOff x="0" y="0"/>
          <a:chExt cx="0" cy="0"/>
        </a:xfrm>
      </p:grpSpPr>
      <p:pic>
        <p:nvPicPr>
          <p:cNvPr id="7" name="Picture 46" descr="barra gialla"/>
          <p:cNvPicPr>
            <a:picLocks noChangeAspect="1" noChangeArrowheads="1"/>
          </p:cNvPicPr>
          <p:nvPr userDrawn="1"/>
        </p:nvPicPr>
        <p:blipFill>
          <a:blip r:embed="rId2" cstate="screen">
            <a:extLst>
              <a:ext uri="{28A0092B-C50C-407E-A947-70E740481C1C}">
                <a14:useLocalDpi xmlns:a14="http://schemas.microsoft.com/office/drawing/2010/main" xmlns=""/>
              </a:ext>
            </a:extLst>
          </a:blip>
          <a:srcRect/>
          <a:stretch>
            <a:fillRect/>
          </a:stretch>
        </p:blipFill>
        <p:spPr bwMode="auto">
          <a:xfrm>
            <a:off x="14" y="764790"/>
            <a:ext cx="251513" cy="720000"/>
          </a:xfrm>
          <a:prstGeom prst="rect">
            <a:avLst/>
          </a:prstGeom>
          <a:noFill/>
        </p:spPr>
      </p:pic>
      <p:sp>
        <p:nvSpPr>
          <p:cNvPr id="8" name="Segnaposto numero diapositiva 3"/>
          <p:cNvSpPr>
            <a:spLocks noGrp="1"/>
          </p:cNvSpPr>
          <p:nvPr>
            <p:ph type="sldNum" sz="quarter" idx="4"/>
          </p:nvPr>
        </p:nvSpPr>
        <p:spPr>
          <a:xfrm>
            <a:off x="8172400" y="6453336"/>
            <a:ext cx="720080" cy="288032"/>
          </a:xfrm>
          <a:prstGeom prst="rect">
            <a:avLst/>
          </a:prstGeom>
        </p:spPr>
        <p:txBody>
          <a:bodyPr/>
          <a:lstStyle>
            <a:lvl1pPr algn="ctr">
              <a:defRPr sz="1200" b="1">
                <a:latin typeface="Bookman Old Style" panose="02050604050505020204" pitchFamily="18" charset="0"/>
              </a:defRPr>
            </a:lvl1pPr>
          </a:lstStyle>
          <a:p>
            <a:fld id="{F1CD1FFF-D9A0-4992-B7A3-AACB5E4F286E}" type="slidenum">
              <a:rPr lang="it-IT" smtClean="0"/>
              <a:pPr/>
              <a:t>‹N›</a:t>
            </a:fld>
            <a:endParaRPr lang="it-IT"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1A27C80E-1CAA-4714-B2D4-10754F1AB7C4}" type="datetimeFigureOut">
              <a:rPr lang="it-IT" smtClean="0">
                <a:solidFill>
                  <a:prstClr val="black">
                    <a:tint val="75000"/>
                  </a:prstClr>
                </a:solidFill>
              </a:rPr>
              <a:pPr/>
              <a:t>29/05/2017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936D31DF-839F-4F92-9D17-220D7E7A26F1}"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1A27C80E-1CAA-4714-B2D4-10754F1AB7C4}" type="datetimeFigureOut">
              <a:rPr lang="it-IT" smtClean="0">
                <a:solidFill>
                  <a:prstClr val="black">
                    <a:tint val="75000"/>
                  </a:prstClr>
                </a:solidFill>
              </a:rPr>
              <a:pPr/>
              <a:t>29/05/2017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936D31DF-839F-4F92-9D17-220D7E7A26F1}"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 corrente">
    <p:spTree>
      <p:nvGrpSpPr>
        <p:cNvPr id="1" name=""/>
        <p:cNvGrpSpPr/>
        <p:nvPr/>
      </p:nvGrpSpPr>
      <p:grpSpPr>
        <a:xfrm>
          <a:off x="0" y="0"/>
          <a:ext cx="0" cy="0"/>
          <a:chOff x="0" y="0"/>
          <a:chExt cx="0" cy="0"/>
        </a:xfrm>
      </p:grpSpPr>
      <p:sp>
        <p:nvSpPr>
          <p:cNvPr id="5" name="Segnaposto numero diapositiva 3"/>
          <p:cNvSpPr>
            <a:spLocks noGrp="1"/>
          </p:cNvSpPr>
          <p:nvPr>
            <p:ph type="sldNum" sz="quarter" idx="4"/>
          </p:nvPr>
        </p:nvSpPr>
        <p:spPr>
          <a:xfrm>
            <a:off x="8172400" y="6453336"/>
            <a:ext cx="720080" cy="288032"/>
          </a:xfrm>
          <a:prstGeom prst="rect">
            <a:avLst/>
          </a:prstGeom>
        </p:spPr>
        <p:txBody>
          <a:bodyPr/>
          <a:lstStyle>
            <a:lvl1pPr algn="ctr">
              <a:defRPr sz="1200" b="1">
                <a:latin typeface="Bookman Old Style" panose="02050604050505020204" pitchFamily="18" charset="0"/>
              </a:defRPr>
            </a:lvl1pPr>
          </a:lstStyle>
          <a:p>
            <a:fld id="{F1CD1FFF-D9A0-4992-B7A3-AACB5E4F286E}" type="slidenum">
              <a:rPr lang="it-IT" smtClean="0"/>
              <a:pPr/>
              <a:t>‹N›</a:t>
            </a:fld>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336557" y="841375"/>
            <a:ext cx="8496300" cy="668338"/>
          </a:xfrm>
          <a:prstGeom prst="rect">
            <a:avLst/>
          </a:prstGeom>
        </p:spPr>
        <p:txBody>
          <a:bodyPr lIns="93276" tIns="46638" rIns="93276" bIns="46638"/>
          <a:lstStyle/>
          <a:p>
            <a:r>
              <a:rPr lang="it-IT" dirty="0"/>
              <a:t>Fare clic per modificare lo stile del titolo</a:t>
            </a:r>
          </a:p>
        </p:txBody>
      </p:sp>
      <p:sp>
        <p:nvSpPr>
          <p:cNvPr id="3" name="Segnaposto contenuto 2"/>
          <p:cNvSpPr>
            <a:spLocks noGrp="1"/>
          </p:cNvSpPr>
          <p:nvPr>
            <p:ph idx="1"/>
          </p:nvPr>
        </p:nvSpPr>
        <p:spPr>
          <a:xfrm>
            <a:off x="323866" y="1600200"/>
            <a:ext cx="8569325" cy="4781550"/>
          </a:xfrm>
          <a:prstGeom prst="rect">
            <a:avLst/>
          </a:prstGeom>
        </p:spPr>
        <p:txBody>
          <a:bodyPr lIns="93276" tIns="46638" rIns="93276" bIns="46638"/>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634083"/>
          </a:xfrm>
          <a:prstGeom prst="rect">
            <a:avLst/>
          </a:prstGeom>
        </p:spPr>
        <p:txBody>
          <a:bodyPr lIns="93276" tIns="46638" rIns="93276" bIns="46638">
            <a:normAutofit/>
          </a:bodyPr>
          <a:lstStyle>
            <a:lvl1pPr>
              <a:defRPr sz="3600"/>
            </a:lvl1pPr>
          </a:lstStyle>
          <a:p>
            <a:r>
              <a:rPr lang="en-US" smtClean="0"/>
              <a:t>Click to edit Master title style</a:t>
            </a:r>
            <a:endParaRPr lang="en-US"/>
          </a:p>
        </p:txBody>
      </p:sp>
      <p:sp>
        <p:nvSpPr>
          <p:cNvPr id="3" name="Date Placeholder 2"/>
          <p:cNvSpPr>
            <a:spLocks noGrp="1"/>
          </p:cNvSpPr>
          <p:nvPr>
            <p:ph type="dt" sz="half" idx="10"/>
          </p:nvPr>
        </p:nvSpPr>
        <p:spPr>
          <a:xfrm>
            <a:off x="457200" y="6356351"/>
            <a:ext cx="2133600" cy="365125"/>
          </a:xfrm>
          <a:prstGeom prst="rect">
            <a:avLst/>
          </a:prstGeom>
        </p:spPr>
        <p:txBody>
          <a:bodyPr lIns="93276" tIns="46638" rIns="93276" bIns="46638"/>
          <a:lstStyle/>
          <a:p>
            <a:fld id="{A326D24B-C69F-4FAB-8758-CE93EB1BCF4B}" type="datetimeFigureOut">
              <a:rPr lang="en-US" smtClean="0">
                <a:solidFill>
                  <a:prstClr val="black">
                    <a:tint val="75000"/>
                  </a:prstClr>
                </a:solidFill>
              </a:rPr>
              <a:pPr/>
              <a:t>5/29/2017</a:t>
            </a:fld>
            <a:endParaRPr lang="en-US">
              <a:solidFill>
                <a:prstClr val="black">
                  <a:tint val="75000"/>
                </a:prstClr>
              </a:solidFill>
            </a:endParaRPr>
          </a:p>
        </p:txBody>
      </p:sp>
      <p:sp>
        <p:nvSpPr>
          <p:cNvPr id="4" name="Footer Placeholder 3"/>
          <p:cNvSpPr>
            <a:spLocks noGrp="1"/>
          </p:cNvSpPr>
          <p:nvPr>
            <p:ph type="ftr" sz="quarter" idx="11"/>
          </p:nvPr>
        </p:nvSpPr>
        <p:spPr>
          <a:xfrm>
            <a:off x="3124201" y="6356351"/>
            <a:ext cx="2895600" cy="365125"/>
          </a:xfrm>
          <a:prstGeom prst="rect">
            <a:avLst/>
          </a:prstGeom>
        </p:spPr>
        <p:txBody>
          <a:bodyPr lIns="93276" tIns="46638" rIns="93276" bIns="46638"/>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832E979-3B8C-49FA-BE8F-D35AF5205AC1}" type="slidenum">
              <a:rPr lang="en-US" smtClean="0">
                <a:solidFill>
                  <a:prstClr val="black">
                    <a:tint val="75000"/>
                  </a:prstClr>
                </a:solidFill>
              </a:rPr>
              <a:pPr/>
              <a:t>‹N›</a:t>
            </a:fld>
            <a:endParaRPr lang="en-US">
              <a:solidFill>
                <a:prstClr val="black">
                  <a:tint val="75000"/>
                </a:prstClr>
              </a:solidFill>
            </a:endParaRPr>
          </a:p>
        </p:txBody>
      </p:sp>
      <p:pic>
        <p:nvPicPr>
          <p:cNvPr id="9" name="Picture 8" descr="Background.jpg"/>
          <p:cNvPicPr>
            <a:picLocks noChangeAspect="1"/>
          </p:cNvPicPr>
          <p:nvPr userDrawn="1"/>
        </p:nvPicPr>
        <p:blipFill>
          <a:blip r:embed="rId2" cstate="print"/>
          <a:stretch>
            <a:fillRect/>
          </a:stretch>
        </p:blipFill>
        <p:spPr>
          <a:xfrm>
            <a:off x="0" y="17"/>
            <a:ext cx="9144000" cy="6858000"/>
          </a:xfrm>
          <a:prstGeom prst="rect">
            <a:avLst/>
          </a:prstGeom>
        </p:spPr>
      </p:pic>
      <p:pic>
        <p:nvPicPr>
          <p:cNvPr id="7" name="Picture 2"/>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7832810" y="44625"/>
            <a:ext cx="1275705" cy="6206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Segnaposto numero diapositiva 9"/>
          <p:cNvSpPr txBox="1">
            <a:spLocks/>
          </p:cNvSpPr>
          <p:nvPr userDrawn="1"/>
        </p:nvSpPr>
        <p:spPr>
          <a:xfrm>
            <a:off x="7010400" y="6492876"/>
            <a:ext cx="2133600" cy="365125"/>
          </a:xfrm>
          <a:prstGeom prst="rect">
            <a:avLst/>
          </a:prstGeom>
        </p:spPr>
        <p:txBody>
          <a:bodyPr vert="horz" lIns="91250" tIns="45622" rIns="91250" bIns="45622" rtlCol="0" anchor="ctr"/>
          <a:lstStyle/>
          <a:p>
            <a:pPr algn="r" defTabSz="912497" fontAlgn="auto">
              <a:spcBef>
                <a:spcPts val="0"/>
              </a:spcBef>
              <a:spcAft>
                <a:spcPts val="0"/>
              </a:spcAft>
              <a:defRPr/>
            </a:pPr>
            <a:fld id="{4A240262-8EB2-42BD-B711-B7C82C6814B7}" type="slidenum">
              <a:rPr lang="en-US" sz="1200" smtClean="0">
                <a:solidFill>
                  <a:prstClr val="black"/>
                </a:solidFill>
                <a:latin typeface="Calibri"/>
              </a:rPr>
              <a:pPr algn="r" defTabSz="912497" fontAlgn="auto">
                <a:spcBef>
                  <a:spcPts val="0"/>
                </a:spcBef>
                <a:spcAft>
                  <a:spcPts val="0"/>
                </a:spcAft>
                <a:defRPr/>
              </a:pPr>
              <a:t>‹N›</a:t>
            </a:fld>
            <a:endParaRPr lang="en-US" sz="1200" dirty="0">
              <a:solidFill>
                <a:prstClr val="black"/>
              </a:solidFill>
              <a:latin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1_Diapositiva titolo">
    <p:spTree>
      <p:nvGrpSpPr>
        <p:cNvPr id="1" name=""/>
        <p:cNvGrpSpPr/>
        <p:nvPr/>
      </p:nvGrpSpPr>
      <p:grpSpPr>
        <a:xfrm>
          <a:off x="0" y="0"/>
          <a:ext cx="0" cy="0"/>
          <a:chOff x="0" y="0"/>
          <a:chExt cx="0" cy="0"/>
        </a:xfrm>
      </p:grpSpPr>
      <p:pic>
        <p:nvPicPr>
          <p:cNvPr id="4" name="Picture 12" descr="Aquila"/>
          <p:cNvPicPr>
            <a:picLocks noChangeAspect="1" noChangeArrowheads="1"/>
          </p:cNvPicPr>
          <p:nvPr/>
        </p:nvPicPr>
        <p:blipFill>
          <a:blip r:embed="rId2" cstate="print">
            <a:lum bright="74000" contrast="-76000"/>
          </a:blip>
          <a:srcRect l="35730"/>
          <a:stretch>
            <a:fillRect/>
          </a:stretch>
        </p:blipFill>
        <p:spPr bwMode="auto">
          <a:xfrm>
            <a:off x="23813" y="908056"/>
            <a:ext cx="3611562" cy="5616575"/>
          </a:xfrm>
          <a:prstGeom prst="rect">
            <a:avLst/>
          </a:prstGeom>
          <a:noFill/>
          <a:ln w="9525">
            <a:noFill/>
            <a:miter lim="800000"/>
            <a:headEnd/>
            <a:tailEnd/>
          </a:ln>
        </p:spPr>
      </p:pic>
      <p:pic>
        <p:nvPicPr>
          <p:cNvPr id="5" name="Picture 9" descr="ConfindustriaSIT"/>
          <p:cNvPicPr>
            <a:picLocks noChangeAspect="1" noChangeArrowheads="1"/>
          </p:cNvPicPr>
          <p:nvPr/>
        </p:nvPicPr>
        <p:blipFill>
          <a:blip r:embed="rId3" cstate="print"/>
          <a:srcRect/>
          <a:stretch>
            <a:fillRect/>
          </a:stretch>
        </p:blipFill>
        <p:spPr bwMode="auto">
          <a:xfrm>
            <a:off x="2690822" y="282580"/>
            <a:ext cx="3384549" cy="819150"/>
          </a:xfrm>
          <a:prstGeom prst="rect">
            <a:avLst/>
          </a:prstGeom>
          <a:noFill/>
          <a:ln w="9525">
            <a:noFill/>
            <a:miter lim="800000"/>
            <a:headEnd/>
            <a:tailEnd/>
          </a:ln>
        </p:spPr>
      </p:pic>
      <p:sp>
        <p:nvSpPr>
          <p:cNvPr id="6" name="Text Box 11"/>
          <p:cNvSpPr txBox="1">
            <a:spLocks noChangeArrowheads="1"/>
          </p:cNvSpPr>
          <p:nvPr userDrawn="1"/>
        </p:nvSpPr>
        <p:spPr bwMode="auto">
          <a:xfrm>
            <a:off x="12717" y="6542088"/>
            <a:ext cx="9123363" cy="304800"/>
          </a:xfrm>
          <a:prstGeom prst="rect">
            <a:avLst/>
          </a:prstGeom>
          <a:solidFill>
            <a:srgbClr val="274F77"/>
          </a:solidFill>
          <a:ln>
            <a:noFill/>
          </a:ln>
          <a:extLst/>
        </p:spPr>
        <p:txBody>
          <a:bodyPr wrap="none" lIns="15070" tIns="15070" rIns="15070" bIns="15070"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765387" fontAlgn="base">
              <a:spcBef>
                <a:spcPct val="50000"/>
              </a:spcBef>
              <a:spcAft>
                <a:spcPct val="0"/>
              </a:spcAft>
              <a:defRPr/>
            </a:pPr>
            <a:r>
              <a:rPr lang="it-IT" altLang="it-IT" sz="800" dirty="0">
                <a:solidFill>
                  <a:srgbClr val="FFFFFF"/>
                </a:solidFill>
              </a:rPr>
              <a:t>                                                                                              Confindustria Servizi Innovativi e Tecnologici</a:t>
            </a:r>
            <a:r>
              <a:rPr lang="it-IT" altLang="it-IT" sz="700" dirty="0">
                <a:solidFill>
                  <a:srgbClr val="FFFFFF"/>
                </a:solidFill>
              </a:rPr>
              <a:t> </a:t>
            </a:r>
          </a:p>
        </p:txBody>
      </p:sp>
      <p:sp>
        <p:nvSpPr>
          <p:cNvPr id="31747" name="Rectangle 2"/>
          <p:cNvSpPr>
            <a:spLocks noGrp="1" noChangeArrowheads="1"/>
          </p:cNvSpPr>
          <p:nvPr>
            <p:ph type="ctrTitle"/>
          </p:nvPr>
        </p:nvSpPr>
        <p:spPr>
          <a:xfrm>
            <a:off x="685800" y="2130472"/>
            <a:ext cx="7772400" cy="1470025"/>
          </a:xfrm>
        </p:spPr>
        <p:txBody>
          <a:bodyPr/>
          <a:lstStyle>
            <a:lvl1pPr>
              <a:defRPr sz="2300" smtClean="0"/>
            </a:lvl1pPr>
          </a:lstStyle>
          <a:p>
            <a:r>
              <a:rPr lang="it-IT"/>
              <a:t>Fare clic per modificare lo stile del titolo</a:t>
            </a:r>
          </a:p>
        </p:txBody>
      </p:sp>
      <p:sp>
        <p:nvSpPr>
          <p:cNvPr id="31748" name="Rectangle 3"/>
          <p:cNvSpPr>
            <a:spLocks noGrp="1" noChangeArrowheads="1"/>
          </p:cNvSpPr>
          <p:nvPr>
            <p:ph type="subTitle" idx="1"/>
          </p:nvPr>
        </p:nvSpPr>
        <p:spPr>
          <a:xfrm>
            <a:off x="1371614" y="3886200"/>
            <a:ext cx="6400800" cy="1752600"/>
          </a:xfrm>
        </p:spPr>
        <p:txBody>
          <a:bodyPr/>
          <a:lstStyle>
            <a:lvl1pPr algn="ctr">
              <a:defRPr smtClean="0"/>
            </a:lvl1pPr>
          </a:lstStyle>
          <a:p>
            <a:r>
              <a:rPr lang="it-IT"/>
              <a:t>Fare clic per modificare lo stile del sottotitolo dello schema</a:t>
            </a:r>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72"/>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14" y="3886200"/>
            <a:ext cx="6400800" cy="1752600"/>
          </a:xfrm>
        </p:spPr>
        <p:txBody>
          <a:bodyPr/>
          <a:lstStyle>
            <a:lvl1pPr marL="0" indent="0" algn="ctr">
              <a:buNone/>
              <a:defRPr/>
            </a:lvl1pPr>
            <a:lvl2pPr marL="382695" indent="0" algn="ctr">
              <a:buNone/>
              <a:defRPr/>
            </a:lvl2pPr>
            <a:lvl3pPr marL="765387" indent="0" algn="ctr">
              <a:buNone/>
              <a:defRPr/>
            </a:lvl3pPr>
            <a:lvl4pPr marL="1148082" indent="0" algn="ctr">
              <a:buNone/>
              <a:defRPr/>
            </a:lvl4pPr>
            <a:lvl5pPr marL="1530776" indent="0" algn="ctr">
              <a:buNone/>
              <a:defRPr/>
            </a:lvl5pPr>
            <a:lvl6pPr marL="1913469" indent="0" algn="ctr">
              <a:buNone/>
              <a:defRPr/>
            </a:lvl6pPr>
            <a:lvl7pPr marL="2296158" indent="0" algn="ctr">
              <a:buNone/>
              <a:defRPr/>
            </a:lvl7pPr>
            <a:lvl8pPr marL="2678856" indent="0" algn="ctr">
              <a:buNone/>
              <a:defRPr/>
            </a:lvl8pPr>
            <a:lvl9pPr marL="3061551" indent="0" algn="ctr">
              <a:buNone/>
              <a:defRPr/>
            </a:lvl9pPr>
          </a:lstStyle>
          <a:p>
            <a:r>
              <a:rPr lang="it-IT"/>
              <a:t>Fare clic per modificare lo stile del sottotitolo dello schema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Fare clic per modificare lo stile del titolo</a:t>
            </a:r>
          </a:p>
        </p:txBody>
      </p:sp>
      <p:sp>
        <p:nvSpPr>
          <p:cNvPr id="3" name="Segnaposto contenuto 2"/>
          <p:cNvSpPr>
            <a:spLocks noGrp="1"/>
          </p:cNvSpPr>
          <p:nvPr>
            <p:ph idx="1"/>
          </p:nvPr>
        </p:nvSpPr>
        <p:spPr/>
        <p:txBody>
          <a:body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image" Target="../media/image6.jpeg"/><Relationship Id="rId2" Type="http://schemas.openxmlformats.org/officeDocument/2006/relationships/slideLayout" Target="../slideLayouts/slideLayout8.xml"/><Relationship Id="rId16"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theme" Target="../theme/theme2.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cstate="print">
            <a:lum/>
          </a:blip>
          <a:srcRect/>
          <a:stretch>
            <a:fillRect/>
          </a:stretch>
        </a:blipFill>
        <a:effectLst/>
      </p:bgPr>
    </p:bg>
    <p:spTree>
      <p:nvGrpSpPr>
        <p:cNvPr id="1" name=""/>
        <p:cNvGrpSpPr/>
        <p:nvPr/>
      </p:nvGrpSpPr>
      <p:grpSpPr>
        <a:xfrm>
          <a:off x="0" y="0"/>
          <a:ext cx="0" cy="0"/>
          <a:chOff x="0" y="0"/>
          <a:chExt cx="0" cy="0"/>
        </a:xfrm>
      </p:grpSpPr>
      <p:sp>
        <p:nvSpPr>
          <p:cNvPr id="11" name="Segnaposto numero diapositiva 3"/>
          <p:cNvSpPr>
            <a:spLocks noGrp="1"/>
          </p:cNvSpPr>
          <p:nvPr>
            <p:ph type="sldNum" sz="quarter" idx="4"/>
          </p:nvPr>
        </p:nvSpPr>
        <p:spPr>
          <a:xfrm>
            <a:off x="8172400" y="6453336"/>
            <a:ext cx="720080" cy="288032"/>
          </a:xfrm>
          <a:prstGeom prst="rect">
            <a:avLst/>
          </a:prstGeom>
        </p:spPr>
        <p:txBody>
          <a:bodyPr lIns="91382" tIns="45691" rIns="91382" bIns="45691"/>
          <a:lstStyle>
            <a:lvl1pPr algn="ctr">
              <a:defRPr sz="1200" b="1">
                <a:latin typeface="Bookman Old Style" panose="02050604050505020204" pitchFamily="18" charset="0"/>
              </a:defRPr>
            </a:lvl1pPr>
          </a:lstStyle>
          <a:p>
            <a:fld id="{F1CD1FFF-D9A0-4992-B7A3-AACB5E4F286E}" type="slidenum">
              <a:rPr lang="it-IT" smtClean="0"/>
              <a:pPr/>
              <a:t>‹N›</a:t>
            </a:fld>
            <a:endParaRPr lang="it-IT" dirty="0"/>
          </a:p>
        </p:txBody>
      </p:sp>
    </p:spTree>
  </p:cSld>
  <p:clrMap bg1="lt1" tx1="dk1" bg2="lt2" tx2="dk2" accent1="accent1" accent2="accent2" accent3="accent3" accent4="accent4" accent5="accent5" accent6="accent6" hlink="hlink" folHlink="folHlink"/>
  <p:sldLayoutIdLst>
    <p:sldLayoutId id="2147483673" r:id="rId1"/>
    <p:sldLayoutId id="2147483671" r:id="rId2"/>
    <p:sldLayoutId id="2147483672" r:id="rId3"/>
    <p:sldLayoutId id="2147483670" r:id="rId4"/>
    <p:sldLayoutId id="2147483689" r:id="rId5"/>
    <p:sldLayoutId id="2147483690" r:id="rId6"/>
  </p:sldLayoutIdLst>
  <p:hf hdr="0" dt="0"/>
  <p:txStyles>
    <p:titleStyle>
      <a:lvl1pPr algn="ctr" defTabSz="913818" rtl="0" eaLnBrk="1" latinLnBrk="0" hangingPunct="1">
        <a:spcBef>
          <a:spcPct val="0"/>
        </a:spcBef>
        <a:buNone/>
        <a:defRPr sz="4400" kern="1200">
          <a:solidFill>
            <a:schemeClr val="tx1"/>
          </a:solidFill>
          <a:latin typeface="+mj-lt"/>
          <a:ea typeface="+mj-ea"/>
          <a:cs typeface="+mj-cs"/>
        </a:defRPr>
      </a:lvl1pPr>
    </p:titleStyle>
    <p:bodyStyle>
      <a:lvl1pPr marL="342682" indent="-342682" algn="l" defTabSz="913818"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478" indent="-285569" algn="l" defTabSz="913818"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273" indent="-228453" algn="l" defTabSz="913818"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183" indent="-228453" algn="l" defTabSz="913818"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6092" indent="-228453" algn="l" defTabSz="913818"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3001" indent="-228453" algn="l" defTabSz="91381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9911" indent="-228453" algn="l" defTabSz="91381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6820" indent="-228453" algn="l" defTabSz="91381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3728" indent="-228453" algn="l" defTabSz="91381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3818" rtl="0" eaLnBrk="1" latinLnBrk="0" hangingPunct="1">
        <a:defRPr sz="1800" kern="1200">
          <a:solidFill>
            <a:schemeClr val="tx1"/>
          </a:solidFill>
          <a:latin typeface="+mn-lt"/>
          <a:ea typeface="+mn-ea"/>
          <a:cs typeface="+mn-cs"/>
        </a:defRPr>
      </a:lvl1pPr>
      <a:lvl2pPr marL="456912" algn="l" defTabSz="913818" rtl="0" eaLnBrk="1" latinLnBrk="0" hangingPunct="1">
        <a:defRPr sz="1800" kern="1200">
          <a:solidFill>
            <a:schemeClr val="tx1"/>
          </a:solidFill>
          <a:latin typeface="+mn-lt"/>
          <a:ea typeface="+mn-ea"/>
          <a:cs typeface="+mn-cs"/>
        </a:defRPr>
      </a:lvl2pPr>
      <a:lvl3pPr marL="913818" algn="l" defTabSz="913818" rtl="0" eaLnBrk="1" latinLnBrk="0" hangingPunct="1">
        <a:defRPr sz="1800" kern="1200">
          <a:solidFill>
            <a:schemeClr val="tx1"/>
          </a:solidFill>
          <a:latin typeface="+mn-lt"/>
          <a:ea typeface="+mn-ea"/>
          <a:cs typeface="+mn-cs"/>
        </a:defRPr>
      </a:lvl3pPr>
      <a:lvl4pPr marL="1370730" algn="l" defTabSz="913818" rtl="0" eaLnBrk="1" latinLnBrk="0" hangingPunct="1">
        <a:defRPr sz="1800" kern="1200">
          <a:solidFill>
            <a:schemeClr val="tx1"/>
          </a:solidFill>
          <a:latin typeface="+mn-lt"/>
          <a:ea typeface="+mn-ea"/>
          <a:cs typeface="+mn-cs"/>
        </a:defRPr>
      </a:lvl4pPr>
      <a:lvl5pPr marL="1827638" algn="l" defTabSz="913818" rtl="0" eaLnBrk="1" latinLnBrk="0" hangingPunct="1">
        <a:defRPr sz="1800" kern="1200">
          <a:solidFill>
            <a:schemeClr val="tx1"/>
          </a:solidFill>
          <a:latin typeface="+mn-lt"/>
          <a:ea typeface="+mn-ea"/>
          <a:cs typeface="+mn-cs"/>
        </a:defRPr>
      </a:lvl5pPr>
      <a:lvl6pPr marL="2284547" algn="l" defTabSz="913818" rtl="0" eaLnBrk="1" latinLnBrk="0" hangingPunct="1">
        <a:defRPr sz="1800" kern="1200">
          <a:solidFill>
            <a:schemeClr val="tx1"/>
          </a:solidFill>
          <a:latin typeface="+mn-lt"/>
          <a:ea typeface="+mn-ea"/>
          <a:cs typeface="+mn-cs"/>
        </a:defRPr>
      </a:lvl6pPr>
      <a:lvl7pPr marL="2741455" algn="l" defTabSz="913818" rtl="0" eaLnBrk="1" latinLnBrk="0" hangingPunct="1">
        <a:defRPr sz="1800" kern="1200">
          <a:solidFill>
            <a:schemeClr val="tx1"/>
          </a:solidFill>
          <a:latin typeface="+mn-lt"/>
          <a:ea typeface="+mn-ea"/>
          <a:cs typeface="+mn-cs"/>
        </a:defRPr>
      </a:lvl7pPr>
      <a:lvl8pPr marL="3198366" algn="l" defTabSz="913818" rtl="0" eaLnBrk="1" latinLnBrk="0" hangingPunct="1">
        <a:defRPr sz="1800" kern="1200">
          <a:solidFill>
            <a:schemeClr val="tx1"/>
          </a:solidFill>
          <a:latin typeface="+mn-lt"/>
          <a:ea typeface="+mn-ea"/>
          <a:cs typeface="+mn-cs"/>
        </a:defRPr>
      </a:lvl8pPr>
      <a:lvl9pPr marL="3655275" algn="l" defTabSz="91381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F7FBFF"/>
            </a:gs>
          </a:gsLst>
          <a:lin ang="0" scaled="1"/>
        </a:gradFill>
        <a:effectLst/>
      </p:bgPr>
    </p:bg>
    <p:spTree>
      <p:nvGrpSpPr>
        <p:cNvPr id="1" name=""/>
        <p:cNvGrpSpPr/>
        <p:nvPr/>
      </p:nvGrpSpPr>
      <p:grpSpPr>
        <a:xfrm>
          <a:off x="0" y="0"/>
          <a:ext cx="0" cy="0"/>
          <a:chOff x="0" y="0"/>
          <a:chExt cx="0" cy="0"/>
        </a:xfrm>
      </p:grpSpPr>
      <p:sp>
        <p:nvSpPr>
          <p:cNvPr id="1026" name="Text Box 11"/>
          <p:cNvSpPr txBox="1">
            <a:spLocks noChangeArrowheads="1"/>
          </p:cNvSpPr>
          <p:nvPr userDrawn="1"/>
        </p:nvSpPr>
        <p:spPr bwMode="auto">
          <a:xfrm>
            <a:off x="12717" y="6542088"/>
            <a:ext cx="9123363" cy="304800"/>
          </a:xfrm>
          <a:prstGeom prst="rect">
            <a:avLst/>
          </a:prstGeom>
          <a:solidFill>
            <a:srgbClr val="274F77"/>
          </a:solidFill>
          <a:ln>
            <a:noFill/>
          </a:ln>
          <a:extLst/>
        </p:spPr>
        <p:txBody>
          <a:bodyPr wrap="none" lIns="15070" tIns="15070" rIns="15070" bIns="15070"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765387" fontAlgn="base">
              <a:spcBef>
                <a:spcPct val="50000"/>
              </a:spcBef>
              <a:spcAft>
                <a:spcPct val="0"/>
              </a:spcAft>
              <a:defRPr/>
            </a:pPr>
            <a:r>
              <a:rPr lang="it-IT" altLang="it-IT" sz="800" dirty="0">
                <a:solidFill>
                  <a:srgbClr val="FFFFFF"/>
                </a:solidFill>
              </a:rPr>
              <a:t>                                                                                              Confindustria Servizi Innovativi e Tecnologici</a:t>
            </a:r>
            <a:r>
              <a:rPr lang="it-IT" altLang="it-IT" sz="700" dirty="0">
                <a:solidFill>
                  <a:srgbClr val="FFFFFF"/>
                </a:solidFill>
              </a:rPr>
              <a:t> </a:t>
            </a:r>
          </a:p>
        </p:txBody>
      </p:sp>
      <p:pic>
        <p:nvPicPr>
          <p:cNvPr id="2051" name="Picture 12" descr="Aquila"/>
          <p:cNvPicPr>
            <a:picLocks noChangeAspect="1" noChangeArrowheads="1"/>
          </p:cNvPicPr>
          <p:nvPr/>
        </p:nvPicPr>
        <p:blipFill>
          <a:blip r:embed="rId16" cstate="print">
            <a:lum bright="74000" contrast="-76000"/>
          </a:blip>
          <a:srcRect l="39955"/>
          <a:stretch>
            <a:fillRect/>
          </a:stretch>
        </p:blipFill>
        <p:spPr bwMode="auto">
          <a:xfrm>
            <a:off x="36530" y="2274926"/>
            <a:ext cx="2552700" cy="4249737"/>
          </a:xfrm>
          <a:prstGeom prst="rect">
            <a:avLst/>
          </a:prstGeom>
          <a:noFill/>
          <a:ln w="9525">
            <a:noFill/>
            <a:miter lim="800000"/>
            <a:headEnd/>
            <a:tailEnd/>
          </a:ln>
        </p:spPr>
      </p:pic>
      <p:sp>
        <p:nvSpPr>
          <p:cNvPr id="2052" name="Rectangle 2"/>
          <p:cNvSpPr>
            <a:spLocks noGrp="1" noChangeArrowheads="1"/>
          </p:cNvSpPr>
          <p:nvPr>
            <p:ph type="title"/>
          </p:nvPr>
        </p:nvSpPr>
        <p:spPr bwMode="auto">
          <a:xfrm>
            <a:off x="336573" y="841375"/>
            <a:ext cx="8496300" cy="668338"/>
          </a:xfrm>
          <a:prstGeom prst="rect">
            <a:avLst/>
          </a:prstGeom>
          <a:noFill/>
          <a:ln w="9525">
            <a:noFill/>
            <a:miter lim="800000"/>
            <a:headEnd/>
            <a:tailEnd/>
          </a:ln>
        </p:spPr>
        <p:txBody>
          <a:bodyPr vert="horz" wrap="square" lIns="76538" tIns="38272" rIns="76538" bIns="38272" numCol="1" anchor="ctr" anchorCtr="0" compatLnSpc="1">
            <a:prstTxWarp prst="textNoShape">
              <a:avLst/>
            </a:prstTxWarp>
          </a:bodyPr>
          <a:lstStyle/>
          <a:p>
            <a:pPr lvl="0"/>
            <a:r>
              <a:rPr lang="it-IT" altLang="it-IT"/>
              <a:t>Fare clic per modificare lo stile del titolo</a:t>
            </a:r>
          </a:p>
        </p:txBody>
      </p:sp>
      <p:sp>
        <p:nvSpPr>
          <p:cNvPr id="2053" name="Rectangle 3"/>
          <p:cNvSpPr>
            <a:spLocks noGrp="1" noChangeArrowheads="1"/>
          </p:cNvSpPr>
          <p:nvPr>
            <p:ph type="body" idx="1"/>
          </p:nvPr>
        </p:nvSpPr>
        <p:spPr bwMode="auto">
          <a:xfrm>
            <a:off x="323888" y="1600200"/>
            <a:ext cx="8569325" cy="4781550"/>
          </a:xfrm>
          <a:prstGeom prst="rect">
            <a:avLst/>
          </a:prstGeom>
          <a:noFill/>
          <a:ln w="9525">
            <a:noFill/>
            <a:miter lim="800000"/>
            <a:headEnd/>
            <a:tailEnd/>
          </a:ln>
        </p:spPr>
        <p:txBody>
          <a:bodyPr vert="horz" wrap="square" lIns="76538" tIns="38272" rIns="76538" bIns="38272"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p:txBody>
      </p:sp>
      <p:sp>
        <p:nvSpPr>
          <p:cNvPr id="1030" name="Line 7"/>
          <p:cNvSpPr>
            <a:spLocks noChangeShapeType="1"/>
          </p:cNvSpPr>
          <p:nvPr/>
        </p:nvSpPr>
        <p:spPr bwMode="auto">
          <a:xfrm>
            <a:off x="2749587" y="735013"/>
            <a:ext cx="6118225" cy="0"/>
          </a:xfrm>
          <a:prstGeom prst="line">
            <a:avLst/>
          </a:prstGeom>
          <a:noFill/>
          <a:ln w="19050">
            <a:solidFill>
              <a:srgbClr val="274F77"/>
            </a:solidFill>
            <a:round/>
            <a:headEnd/>
            <a:tailEnd/>
          </a:ln>
        </p:spPr>
        <p:txBody>
          <a:bodyPr lIns="76538" tIns="38272" rIns="76538" bIns="38272"/>
          <a:lstStyle/>
          <a:p>
            <a:pPr defTabSz="765387" eaLnBrk="0" fontAlgn="base" hangingPunct="0">
              <a:spcBef>
                <a:spcPct val="0"/>
              </a:spcBef>
              <a:spcAft>
                <a:spcPct val="0"/>
              </a:spcAft>
              <a:defRPr/>
            </a:pPr>
            <a:endParaRPr lang="it-IT" sz="1500" dirty="0">
              <a:solidFill>
                <a:srgbClr val="000000"/>
              </a:solidFill>
            </a:endParaRPr>
          </a:p>
        </p:txBody>
      </p:sp>
      <p:pic>
        <p:nvPicPr>
          <p:cNvPr id="2055" name="Picture 9" descr="ConfindustriaSIT"/>
          <p:cNvPicPr>
            <a:picLocks noChangeAspect="1" noChangeArrowheads="1"/>
          </p:cNvPicPr>
          <p:nvPr/>
        </p:nvPicPr>
        <p:blipFill>
          <a:blip r:embed="rId17" cstate="print"/>
          <a:srcRect/>
          <a:stretch>
            <a:fillRect/>
          </a:stretch>
        </p:blipFill>
        <p:spPr bwMode="auto">
          <a:xfrm>
            <a:off x="195272" y="142907"/>
            <a:ext cx="2479674" cy="600075"/>
          </a:xfrm>
          <a:prstGeom prst="rect">
            <a:avLst/>
          </a:prstGeom>
          <a:noFill/>
          <a:ln w="9525">
            <a:noFill/>
            <a:miter lim="800000"/>
            <a:headEnd/>
            <a:tailEnd/>
          </a:ln>
        </p:spPr>
      </p:pic>
      <p:sp>
        <p:nvSpPr>
          <p:cNvPr id="1033" name="Text Box 9"/>
          <p:cNvSpPr txBox="1">
            <a:spLocks noChangeArrowheads="1"/>
          </p:cNvSpPr>
          <p:nvPr userDrawn="1"/>
        </p:nvSpPr>
        <p:spPr bwMode="auto">
          <a:xfrm>
            <a:off x="8359777" y="6545299"/>
            <a:ext cx="749300" cy="234356"/>
          </a:xfrm>
          <a:prstGeom prst="rect">
            <a:avLst/>
          </a:prstGeom>
          <a:noFill/>
          <a:ln w="9525">
            <a:noFill/>
            <a:miter lim="800000"/>
            <a:headEnd/>
            <a:tailEnd/>
          </a:ln>
          <a:effectLst/>
        </p:spPr>
        <p:txBody>
          <a:bodyPr lIns="76538" tIns="38272" rIns="76538" bIns="38272">
            <a:spAutoFit/>
          </a:bodyPr>
          <a:lstStyle/>
          <a:p>
            <a:pPr defTabSz="765387" fontAlgn="base">
              <a:spcBef>
                <a:spcPct val="50000"/>
              </a:spcBef>
              <a:spcAft>
                <a:spcPct val="0"/>
              </a:spcAft>
              <a:defRPr/>
            </a:pPr>
            <a:fld id="{DB3EE422-F8BB-4F7C-952F-87D71169A1B8}" type="slidenum">
              <a:rPr lang="it-IT" altLang="it-IT" sz="1000">
                <a:solidFill>
                  <a:srgbClr val="FFFFFF"/>
                </a:solidFill>
                <a:latin typeface="Tahoma" pitchFamily="34" charset="0"/>
              </a:rPr>
              <a:pPr defTabSz="765387" fontAlgn="base">
                <a:spcBef>
                  <a:spcPct val="50000"/>
                </a:spcBef>
                <a:spcAft>
                  <a:spcPct val="0"/>
                </a:spcAft>
                <a:defRPr/>
              </a:pPr>
              <a:t>‹N›</a:t>
            </a:fld>
            <a:endParaRPr lang="it-IT" altLang="it-IT" sz="1000" dirty="0">
              <a:solidFill>
                <a:srgbClr val="FFFFFF"/>
              </a:solidFill>
              <a:latin typeface="Tahoma" pitchFamily="34" charset="0"/>
            </a:endParaRPr>
          </a:p>
        </p:txBody>
      </p:sp>
      <p:sp>
        <p:nvSpPr>
          <p:cNvPr id="2" name="Rectangle 3"/>
          <p:cNvSpPr>
            <a:spLocks noChangeArrowheads="1"/>
          </p:cNvSpPr>
          <p:nvPr/>
        </p:nvSpPr>
        <p:spPr bwMode="auto">
          <a:xfrm>
            <a:off x="3132139" y="404813"/>
            <a:ext cx="5688012" cy="215900"/>
          </a:xfrm>
          <a:prstGeom prst="rect">
            <a:avLst/>
          </a:prstGeom>
          <a:noFill/>
          <a:ln>
            <a:noFill/>
          </a:ln>
          <a:extLst/>
        </p:spPr>
        <p:txBody>
          <a:bodyPr lIns="76538" tIns="38272" rIns="76538" bIns="38272"/>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defTabSz="765387" eaLnBrk="0" fontAlgn="base" hangingPunct="0">
              <a:spcBef>
                <a:spcPct val="20000"/>
              </a:spcBef>
              <a:spcAft>
                <a:spcPct val="0"/>
              </a:spcAft>
              <a:defRPr/>
            </a:pPr>
            <a:endParaRPr lang="it-IT" altLang="it-IT" sz="2000"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Lst>
  <p:hf hdr="0" ftr="0" dt="0"/>
  <p:txStyles>
    <p:titleStyle>
      <a:lvl1pPr algn="ctr" rtl="0" eaLnBrk="0" fontAlgn="base" hangingPunct="0">
        <a:spcBef>
          <a:spcPct val="0"/>
        </a:spcBef>
        <a:spcAft>
          <a:spcPct val="0"/>
        </a:spcAft>
        <a:defRPr sz="2100">
          <a:solidFill>
            <a:schemeClr val="tx2"/>
          </a:solidFill>
          <a:latin typeface="Tahoma" pitchFamily="34" charset="0"/>
          <a:ea typeface="+mj-ea"/>
          <a:cs typeface="+mj-cs"/>
        </a:defRPr>
      </a:lvl1pPr>
      <a:lvl2pPr algn="ctr" rtl="0" eaLnBrk="0" fontAlgn="base" hangingPunct="0">
        <a:spcBef>
          <a:spcPct val="0"/>
        </a:spcBef>
        <a:spcAft>
          <a:spcPct val="0"/>
        </a:spcAft>
        <a:defRPr sz="2100">
          <a:solidFill>
            <a:schemeClr val="tx2"/>
          </a:solidFill>
          <a:latin typeface="Tahoma" pitchFamily="34" charset="0"/>
        </a:defRPr>
      </a:lvl2pPr>
      <a:lvl3pPr algn="ctr" rtl="0" eaLnBrk="0" fontAlgn="base" hangingPunct="0">
        <a:spcBef>
          <a:spcPct val="0"/>
        </a:spcBef>
        <a:spcAft>
          <a:spcPct val="0"/>
        </a:spcAft>
        <a:defRPr sz="2100">
          <a:solidFill>
            <a:schemeClr val="tx2"/>
          </a:solidFill>
          <a:latin typeface="Tahoma" pitchFamily="34" charset="0"/>
        </a:defRPr>
      </a:lvl3pPr>
      <a:lvl4pPr algn="ctr" rtl="0" eaLnBrk="0" fontAlgn="base" hangingPunct="0">
        <a:spcBef>
          <a:spcPct val="0"/>
        </a:spcBef>
        <a:spcAft>
          <a:spcPct val="0"/>
        </a:spcAft>
        <a:defRPr sz="2100">
          <a:solidFill>
            <a:schemeClr val="tx2"/>
          </a:solidFill>
          <a:latin typeface="Tahoma" pitchFamily="34" charset="0"/>
        </a:defRPr>
      </a:lvl4pPr>
      <a:lvl5pPr algn="ctr" rtl="0" eaLnBrk="0" fontAlgn="base" hangingPunct="0">
        <a:spcBef>
          <a:spcPct val="0"/>
        </a:spcBef>
        <a:spcAft>
          <a:spcPct val="0"/>
        </a:spcAft>
        <a:defRPr sz="2100">
          <a:solidFill>
            <a:schemeClr val="tx2"/>
          </a:solidFill>
          <a:latin typeface="Tahoma" pitchFamily="34" charset="0"/>
        </a:defRPr>
      </a:lvl5pPr>
      <a:lvl6pPr marL="382695" algn="ctr" rtl="0" fontAlgn="base">
        <a:spcBef>
          <a:spcPct val="0"/>
        </a:spcBef>
        <a:spcAft>
          <a:spcPct val="0"/>
        </a:spcAft>
        <a:defRPr sz="3700">
          <a:solidFill>
            <a:schemeClr val="tx2"/>
          </a:solidFill>
          <a:latin typeface="Arial" charset="0"/>
        </a:defRPr>
      </a:lvl6pPr>
      <a:lvl7pPr marL="765387" algn="ctr" rtl="0" fontAlgn="base">
        <a:spcBef>
          <a:spcPct val="0"/>
        </a:spcBef>
        <a:spcAft>
          <a:spcPct val="0"/>
        </a:spcAft>
        <a:defRPr sz="3700">
          <a:solidFill>
            <a:schemeClr val="tx2"/>
          </a:solidFill>
          <a:latin typeface="Arial" charset="0"/>
        </a:defRPr>
      </a:lvl7pPr>
      <a:lvl8pPr marL="1148082" algn="ctr" rtl="0" fontAlgn="base">
        <a:spcBef>
          <a:spcPct val="0"/>
        </a:spcBef>
        <a:spcAft>
          <a:spcPct val="0"/>
        </a:spcAft>
        <a:defRPr sz="3700">
          <a:solidFill>
            <a:schemeClr val="tx2"/>
          </a:solidFill>
          <a:latin typeface="Arial" charset="0"/>
        </a:defRPr>
      </a:lvl8pPr>
      <a:lvl9pPr marL="1530776" algn="ctr" rtl="0" fontAlgn="base">
        <a:spcBef>
          <a:spcPct val="0"/>
        </a:spcBef>
        <a:spcAft>
          <a:spcPct val="0"/>
        </a:spcAft>
        <a:defRPr sz="3700">
          <a:solidFill>
            <a:schemeClr val="tx2"/>
          </a:solidFill>
          <a:latin typeface="Arial" charset="0"/>
        </a:defRPr>
      </a:lvl9pPr>
    </p:titleStyle>
    <p:bodyStyle>
      <a:lvl1pPr marL="287021" indent="-287021" algn="l" rtl="0" eaLnBrk="0" fontAlgn="base" hangingPunct="0">
        <a:spcBef>
          <a:spcPct val="20000"/>
        </a:spcBef>
        <a:spcAft>
          <a:spcPct val="0"/>
        </a:spcAft>
        <a:buChar char="•"/>
        <a:defRPr sz="2000">
          <a:solidFill>
            <a:schemeClr val="tx1"/>
          </a:solidFill>
          <a:latin typeface="+mn-lt"/>
          <a:ea typeface="+mn-ea"/>
          <a:cs typeface="+mn-cs"/>
        </a:defRPr>
      </a:lvl1pPr>
      <a:lvl2pPr marL="454450" indent="-154138" algn="l" rtl="0" eaLnBrk="0" fontAlgn="base" hangingPunct="0">
        <a:spcBef>
          <a:spcPct val="20000"/>
        </a:spcBef>
        <a:spcAft>
          <a:spcPct val="0"/>
        </a:spcAft>
        <a:buChar char="•"/>
        <a:defRPr sz="1800">
          <a:solidFill>
            <a:schemeClr val="tx1"/>
          </a:solidFill>
          <a:latin typeface="+mn-lt"/>
        </a:defRPr>
      </a:lvl2pPr>
      <a:lvl3pPr marL="825183" indent="-191344" algn="l" rtl="0" eaLnBrk="0" fontAlgn="base" hangingPunct="0">
        <a:spcBef>
          <a:spcPct val="20000"/>
        </a:spcBef>
        <a:spcAft>
          <a:spcPct val="0"/>
        </a:spcAft>
        <a:buFont typeface="Arial" charset="0"/>
        <a:buChar char="−"/>
        <a:defRPr sz="2000">
          <a:solidFill>
            <a:schemeClr val="tx1"/>
          </a:solidFill>
          <a:latin typeface="+mn-lt"/>
        </a:defRPr>
      </a:lvl3pPr>
      <a:lvl4pPr marL="1372644" indent="-191344" algn="l" rtl="0" eaLnBrk="0" fontAlgn="base" hangingPunct="0">
        <a:spcBef>
          <a:spcPct val="20000"/>
        </a:spcBef>
        <a:spcAft>
          <a:spcPct val="0"/>
        </a:spcAft>
        <a:buChar char="–"/>
        <a:defRPr sz="1600">
          <a:solidFill>
            <a:schemeClr val="tx1"/>
          </a:solidFill>
          <a:latin typeface="+mn-lt"/>
        </a:defRPr>
      </a:lvl4pPr>
      <a:lvl5pPr marL="1722120" indent="-191344" algn="l" rtl="0" eaLnBrk="0" fontAlgn="base" hangingPunct="0">
        <a:spcBef>
          <a:spcPct val="20000"/>
        </a:spcBef>
        <a:spcAft>
          <a:spcPct val="0"/>
        </a:spcAft>
        <a:buChar char="»"/>
        <a:defRPr sz="1600">
          <a:solidFill>
            <a:schemeClr val="tx1"/>
          </a:solidFill>
          <a:latin typeface="+mn-lt"/>
        </a:defRPr>
      </a:lvl5pPr>
      <a:lvl6pPr marL="2104812" indent="-191344" algn="l" rtl="0" fontAlgn="base">
        <a:spcBef>
          <a:spcPct val="20000"/>
        </a:spcBef>
        <a:spcAft>
          <a:spcPct val="0"/>
        </a:spcAft>
        <a:buChar char="»"/>
        <a:defRPr sz="1600">
          <a:solidFill>
            <a:schemeClr val="tx1"/>
          </a:solidFill>
          <a:latin typeface="+mn-lt"/>
        </a:defRPr>
      </a:lvl6pPr>
      <a:lvl7pPr marL="2487512" indent="-191344" algn="l" rtl="0" fontAlgn="base">
        <a:spcBef>
          <a:spcPct val="20000"/>
        </a:spcBef>
        <a:spcAft>
          <a:spcPct val="0"/>
        </a:spcAft>
        <a:buChar char="»"/>
        <a:defRPr sz="1600">
          <a:solidFill>
            <a:schemeClr val="tx1"/>
          </a:solidFill>
          <a:latin typeface="+mn-lt"/>
        </a:defRPr>
      </a:lvl7pPr>
      <a:lvl8pPr marL="2870202" indent="-191344" algn="l" rtl="0" fontAlgn="base">
        <a:spcBef>
          <a:spcPct val="20000"/>
        </a:spcBef>
        <a:spcAft>
          <a:spcPct val="0"/>
        </a:spcAft>
        <a:buChar char="»"/>
        <a:defRPr sz="1600">
          <a:solidFill>
            <a:schemeClr val="tx1"/>
          </a:solidFill>
          <a:latin typeface="+mn-lt"/>
        </a:defRPr>
      </a:lvl8pPr>
      <a:lvl9pPr marL="3252896" indent="-191344" algn="l" rtl="0" fontAlgn="base">
        <a:spcBef>
          <a:spcPct val="20000"/>
        </a:spcBef>
        <a:spcAft>
          <a:spcPct val="0"/>
        </a:spcAft>
        <a:buChar char="»"/>
        <a:defRPr sz="1600">
          <a:solidFill>
            <a:schemeClr val="tx1"/>
          </a:solidFill>
          <a:latin typeface="+mn-lt"/>
        </a:defRPr>
      </a:lvl9pPr>
    </p:bodyStyle>
    <p:otherStyle>
      <a:defPPr>
        <a:defRPr lang="it-IT"/>
      </a:defPPr>
      <a:lvl1pPr marL="0" algn="l" defTabSz="765387" rtl="0" eaLnBrk="1" latinLnBrk="0" hangingPunct="1">
        <a:defRPr sz="1500" kern="1200">
          <a:solidFill>
            <a:schemeClr val="tx1"/>
          </a:solidFill>
          <a:latin typeface="+mn-lt"/>
          <a:ea typeface="+mn-ea"/>
          <a:cs typeface="+mn-cs"/>
        </a:defRPr>
      </a:lvl1pPr>
      <a:lvl2pPr marL="382695" algn="l" defTabSz="765387" rtl="0" eaLnBrk="1" latinLnBrk="0" hangingPunct="1">
        <a:defRPr sz="1500" kern="1200">
          <a:solidFill>
            <a:schemeClr val="tx1"/>
          </a:solidFill>
          <a:latin typeface="+mn-lt"/>
          <a:ea typeface="+mn-ea"/>
          <a:cs typeface="+mn-cs"/>
        </a:defRPr>
      </a:lvl2pPr>
      <a:lvl3pPr marL="765387" algn="l" defTabSz="765387" rtl="0" eaLnBrk="1" latinLnBrk="0" hangingPunct="1">
        <a:defRPr sz="1500" kern="1200">
          <a:solidFill>
            <a:schemeClr val="tx1"/>
          </a:solidFill>
          <a:latin typeface="+mn-lt"/>
          <a:ea typeface="+mn-ea"/>
          <a:cs typeface="+mn-cs"/>
        </a:defRPr>
      </a:lvl3pPr>
      <a:lvl4pPr marL="1148082" algn="l" defTabSz="765387" rtl="0" eaLnBrk="1" latinLnBrk="0" hangingPunct="1">
        <a:defRPr sz="1500" kern="1200">
          <a:solidFill>
            <a:schemeClr val="tx1"/>
          </a:solidFill>
          <a:latin typeface="+mn-lt"/>
          <a:ea typeface="+mn-ea"/>
          <a:cs typeface="+mn-cs"/>
        </a:defRPr>
      </a:lvl4pPr>
      <a:lvl5pPr marL="1530776" algn="l" defTabSz="765387" rtl="0" eaLnBrk="1" latinLnBrk="0" hangingPunct="1">
        <a:defRPr sz="1500" kern="1200">
          <a:solidFill>
            <a:schemeClr val="tx1"/>
          </a:solidFill>
          <a:latin typeface="+mn-lt"/>
          <a:ea typeface="+mn-ea"/>
          <a:cs typeface="+mn-cs"/>
        </a:defRPr>
      </a:lvl5pPr>
      <a:lvl6pPr marL="1913469" algn="l" defTabSz="765387" rtl="0" eaLnBrk="1" latinLnBrk="0" hangingPunct="1">
        <a:defRPr sz="1500" kern="1200">
          <a:solidFill>
            <a:schemeClr val="tx1"/>
          </a:solidFill>
          <a:latin typeface="+mn-lt"/>
          <a:ea typeface="+mn-ea"/>
          <a:cs typeface="+mn-cs"/>
        </a:defRPr>
      </a:lvl6pPr>
      <a:lvl7pPr marL="2296158" algn="l" defTabSz="765387" rtl="0" eaLnBrk="1" latinLnBrk="0" hangingPunct="1">
        <a:defRPr sz="1500" kern="1200">
          <a:solidFill>
            <a:schemeClr val="tx1"/>
          </a:solidFill>
          <a:latin typeface="+mn-lt"/>
          <a:ea typeface="+mn-ea"/>
          <a:cs typeface="+mn-cs"/>
        </a:defRPr>
      </a:lvl7pPr>
      <a:lvl8pPr marL="2678856" algn="l" defTabSz="765387" rtl="0" eaLnBrk="1" latinLnBrk="0" hangingPunct="1">
        <a:defRPr sz="1500" kern="1200">
          <a:solidFill>
            <a:schemeClr val="tx1"/>
          </a:solidFill>
          <a:latin typeface="+mn-lt"/>
          <a:ea typeface="+mn-ea"/>
          <a:cs typeface="+mn-cs"/>
        </a:defRPr>
      </a:lvl8pPr>
      <a:lvl9pPr marL="3061551" algn="l" defTabSz="765387" rtl="0" eaLnBrk="1" latinLnBrk="0" hangingPunct="1">
        <a:defRPr sz="15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A27C80E-1CAA-4714-B2D4-10754F1AB7C4}" type="datetimeFigureOut">
              <a:rPr lang="it-IT" smtClean="0">
                <a:solidFill>
                  <a:prstClr val="black">
                    <a:tint val="75000"/>
                  </a:prstClr>
                </a:solidFill>
              </a:rPr>
              <a:pPr defTabSz="914400"/>
              <a:t>29/05/2017</a:t>
            </a:fld>
            <a:endParaRPr lang="it-IT">
              <a:solidFill>
                <a:prstClr val="black">
                  <a:tint val="75000"/>
                </a:prstClr>
              </a:solidFill>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it-IT">
              <a:solidFill>
                <a:prstClr val="black">
                  <a:tint val="75000"/>
                </a:prstClr>
              </a:solidFill>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936D31DF-839F-4F92-9D17-220D7E7A26F1}" type="slidenum">
              <a:rPr lang="it-IT" smtClean="0">
                <a:solidFill>
                  <a:prstClr val="black">
                    <a:tint val="75000"/>
                  </a:prstClr>
                </a:solidFill>
              </a:rPr>
              <a:pPr defTabSz="914400"/>
              <a:t>‹N›</a:t>
            </a:fld>
            <a:endParaRPr lang="it-IT">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png"/></Relationships>
</file>

<file path=ppt/slides/_rels/slide10.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gif"/><Relationship Id="rId2" Type="http://schemas.openxmlformats.org/officeDocument/2006/relationships/image" Target="../media/image29.jpeg"/><Relationship Id="rId1" Type="http://schemas.openxmlformats.org/officeDocument/2006/relationships/slideLayout" Target="../slideLayouts/slideLayout10.xml"/><Relationship Id="rId6" Type="http://schemas.openxmlformats.org/officeDocument/2006/relationships/image" Target="../media/image33.jpeg"/><Relationship Id="rId5" Type="http://schemas.openxmlformats.org/officeDocument/2006/relationships/image" Target="../media/image32.emf"/><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37.jpeg"/></Relationships>
</file>

<file path=ppt/slides/_rels/slide12.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4.xml"/><Relationship Id="rId6" Type="http://schemas.openxmlformats.org/officeDocument/2006/relationships/image" Target="../media/image42.png"/><Relationship Id="rId5" Type="http://schemas.openxmlformats.org/officeDocument/2006/relationships/image" Target="../media/image41.png"/><Relationship Id="rId10" Type="http://schemas.openxmlformats.org/officeDocument/2006/relationships/image" Target="../media/image36.jpeg"/><Relationship Id="rId4" Type="http://schemas.openxmlformats.org/officeDocument/2006/relationships/image" Target="../media/image40.png"/><Relationship Id="rId9" Type="http://schemas.openxmlformats.org/officeDocument/2006/relationships/image" Target="../media/image45.gif"/></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6.jpeg"/><Relationship Id="rId1" Type="http://schemas.openxmlformats.org/officeDocument/2006/relationships/slideLayout" Target="../slideLayouts/slideLayout4.xml"/><Relationship Id="rId5" Type="http://schemas.openxmlformats.org/officeDocument/2006/relationships/image" Target="../media/image36.jpe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hyperlink" Target="http://www.the-mtc.org/" TargetMode="External"/><Relationship Id="rId2" Type="http://schemas.openxmlformats.org/officeDocument/2006/relationships/image" Target="../media/image47.jpeg"/><Relationship Id="rId1" Type="http://schemas.openxmlformats.org/officeDocument/2006/relationships/slideLayout" Target="../slideLayouts/slideLayout4.xml"/><Relationship Id="rId5" Type="http://schemas.openxmlformats.org/officeDocument/2006/relationships/image" Target="../media/image36.jpeg"/><Relationship Id="rId4" Type="http://schemas.openxmlformats.org/officeDocument/2006/relationships/hyperlink" Target="https://www.gov.uk/government/news/60-million-to-support-uks-world-leading-aerospace-technology-announced-by-chancellor"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48.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15.jpeg"/><Relationship Id="rId5" Type="http://schemas.openxmlformats.org/officeDocument/2006/relationships/image" Target="../media/image18.jpeg"/><Relationship Id="rId4" Type="http://schemas.openxmlformats.org/officeDocument/2006/relationships/image" Target="../media/image17.jpeg"/></Relationships>
</file>

<file path=ppt/slides/_rels/slide2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36.jpeg"/><Relationship Id="rId1" Type="http://schemas.openxmlformats.org/officeDocument/2006/relationships/slideLayout" Target="../slideLayouts/slideLayout4.xml"/><Relationship Id="rId5" Type="http://schemas.openxmlformats.org/officeDocument/2006/relationships/image" Target="../media/image51.jpeg"/><Relationship Id="rId4" Type="http://schemas.openxmlformats.org/officeDocument/2006/relationships/image" Target="../media/image50.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image" Target="../media/image52.png"/><Relationship Id="rId1" Type="http://schemas.openxmlformats.org/officeDocument/2006/relationships/slideLayout" Target="../slideLayouts/slideLayout5.xml"/><Relationship Id="rId6" Type="http://schemas.openxmlformats.org/officeDocument/2006/relationships/image" Target="../media/image56.png"/><Relationship Id="rId11" Type="http://schemas.openxmlformats.org/officeDocument/2006/relationships/image" Target="../media/image36.jpeg"/><Relationship Id="rId5" Type="http://schemas.openxmlformats.org/officeDocument/2006/relationships/image" Target="../media/image55.png"/><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png"/></Relationships>
</file>

<file path=ppt/slides/_rels/slide2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37.jpeg"/></Relationships>
</file>

<file path=ppt/slides/_rels/slide27.xml.rels><?xml version="1.0" encoding="UTF-8" standalone="yes"?>
<Relationships xmlns="http://schemas.openxmlformats.org/package/2006/relationships"><Relationship Id="rId3" Type="http://schemas.openxmlformats.org/officeDocument/2006/relationships/hyperlink" Target="mailto:roberto.buratti@upi.pr.it" TargetMode="External"/><Relationship Id="rId2" Type="http://schemas.openxmlformats.org/officeDocument/2006/relationships/image" Target="../media/image10.jpeg"/><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5.jpe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1.xml"/><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19.xml"/><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F1CD1FFF-D9A0-4992-B7A3-AACB5E4F286E}" type="slidenum">
              <a:rPr lang="it-IT" smtClean="0"/>
              <a:pPr/>
              <a:t>1</a:t>
            </a:fld>
            <a:endParaRPr lang="it-IT" dirty="0"/>
          </a:p>
        </p:txBody>
      </p:sp>
      <p:pic>
        <p:nvPicPr>
          <p:cNvPr id="4" name="Immagin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6"/>
            <a:ext cx="9144000" cy="6858000"/>
          </a:xfrm>
          <a:prstGeom prst="rect">
            <a:avLst/>
          </a:prstGeom>
        </p:spPr>
      </p:pic>
      <p:pic>
        <p:nvPicPr>
          <p:cNvPr id="13" name="Immagine 1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907704" y="5013176"/>
            <a:ext cx="1278852" cy="809811"/>
          </a:xfrm>
          <a:prstGeom prst="rect">
            <a:avLst/>
          </a:prstGeom>
        </p:spPr>
      </p:pic>
      <p:pic>
        <p:nvPicPr>
          <p:cNvPr id="16" name="Immagine 1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491880" y="5229200"/>
            <a:ext cx="1080120" cy="444030"/>
          </a:xfrm>
          <a:prstGeom prst="rect">
            <a:avLst/>
          </a:prstGeom>
        </p:spPr>
      </p:pic>
      <p:sp>
        <p:nvSpPr>
          <p:cNvPr id="17" name="CasellaDiTesto 16"/>
          <p:cNvSpPr txBox="1"/>
          <p:nvPr/>
        </p:nvSpPr>
        <p:spPr>
          <a:xfrm>
            <a:off x="1" y="6084004"/>
            <a:ext cx="9144000" cy="338496"/>
          </a:xfrm>
          <a:prstGeom prst="rect">
            <a:avLst/>
          </a:prstGeom>
          <a:noFill/>
        </p:spPr>
        <p:txBody>
          <a:bodyPr wrap="square" lIns="91382" tIns="45691" rIns="91382" bIns="45691" rtlCol="0">
            <a:spAutoFit/>
          </a:bodyPr>
          <a:lstStyle/>
          <a:p>
            <a:pPr algn="ctr"/>
            <a:r>
              <a:rPr lang="it-IT" sz="1600" b="1" dirty="0" smtClean="0">
                <a:solidFill>
                  <a:schemeClr val="tx2">
                    <a:lumMod val="75000"/>
                  </a:schemeClr>
                </a:solidFill>
              </a:rPr>
              <a:t>PRODUZIONE INTELLIGENTE E </a:t>
            </a:r>
            <a:r>
              <a:rPr lang="it-IT" sz="1600" b="1" smtClean="0">
                <a:solidFill>
                  <a:schemeClr val="tx2">
                    <a:lumMod val="75000"/>
                  </a:schemeClr>
                </a:solidFill>
              </a:rPr>
              <a:t>CONNETTIVITÀ </a:t>
            </a:r>
            <a:r>
              <a:rPr lang="it-IT" sz="1600" b="1" smtClean="0">
                <a:solidFill>
                  <a:schemeClr val="tx2">
                    <a:lumMod val="75000"/>
                  </a:schemeClr>
                </a:solidFill>
              </a:rPr>
              <a:t>TOTALE: </a:t>
            </a:r>
            <a:r>
              <a:rPr lang="it-IT" sz="1600" b="1" dirty="0" smtClean="0">
                <a:solidFill>
                  <a:schemeClr val="tx2">
                    <a:lumMod val="75000"/>
                  </a:schemeClr>
                </a:solidFill>
              </a:rPr>
              <a:t>STRATEGIE E STRUMENTI PER L’INDUSTRIA 4.0</a:t>
            </a:r>
            <a:endParaRPr lang="it-IT" sz="1600" b="1" dirty="0">
              <a:solidFill>
                <a:schemeClr val="tx2">
                  <a:lumMod val="75000"/>
                </a:schemeClr>
              </a:solidFill>
            </a:endParaRPr>
          </a:p>
        </p:txBody>
      </p:sp>
      <p:sp>
        <p:nvSpPr>
          <p:cNvPr id="18" name="CasellaDiTesto 17"/>
          <p:cNvSpPr txBox="1"/>
          <p:nvPr/>
        </p:nvSpPr>
        <p:spPr>
          <a:xfrm>
            <a:off x="0" y="4293099"/>
            <a:ext cx="9144000" cy="469159"/>
          </a:xfrm>
          <a:prstGeom prst="rect">
            <a:avLst/>
          </a:prstGeom>
          <a:solidFill>
            <a:schemeClr val="bg1">
              <a:alpha val="80000"/>
            </a:schemeClr>
          </a:solidFill>
        </p:spPr>
        <p:txBody>
          <a:bodyPr wrap="square" lIns="91382" tIns="45691" rIns="91382" bIns="45691" rtlCol="0">
            <a:spAutoFit/>
          </a:bodyPr>
          <a:lstStyle/>
          <a:p>
            <a:pPr algn="ctr"/>
            <a:r>
              <a:rPr lang="it-IT" sz="2400" b="1" dirty="0" err="1" smtClean="0">
                <a:solidFill>
                  <a:schemeClr val="tx2">
                    <a:lumMod val="75000"/>
                  </a:schemeClr>
                </a:solidFill>
              </a:rPr>
              <a:t>Digital</a:t>
            </a:r>
            <a:r>
              <a:rPr lang="it-IT" sz="2400" b="1" dirty="0" smtClean="0">
                <a:solidFill>
                  <a:schemeClr val="tx2">
                    <a:lumMod val="75000"/>
                  </a:schemeClr>
                </a:solidFill>
              </a:rPr>
              <a:t> </a:t>
            </a:r>
            <a:r>
              <a:rPr lang="it-IT" sz="2400" b="1" dirty="0" err="1" smtClean="0">
                <a:solidFill>
                  <a:schemeClr val="tx2">
                    <a:lumMod val="75000"/>
                  </a:schemeClr>
                </a:solidFill>
              </a:rPr>
              <a:t>Innovation</a:t>
            </a:r>
            <a:r>
              <a:rPr lang="it-IT" sz="2400" b="1" dirty="0" smtClean="0">
                <a:solidFill>
                  <a:schemeClr val="tx2">
                    <a:lumMod val="75000"/>
                  </a:schemeClr>
                </a:solidFill>
              </a:rPr>
              <a:t> </a:t>
            </a:r>
            <a:r>
              <a:rPr lang="it-IT" sz="2400" b="1" dirty="0" err="1" smtClean="0">
                <a:solidFill>
                  <a:schemeClr val="tx2">
                    <a:lumMod val="75000"/>
                  </a:schemeClr>
                </a:solidFill>
              </a:rPr>
              <a:t>Hub</a:t>
            </a:r>
            <a:r>
              <a:rPr lang="it-IT" sz="2400" b="1" dirty="0" smtClean="0">
                <a:solidFill>
                  <a:schemeClr val="tx2">
                    <a:lumMod val="75000"/>
                  </a:schemeClr>
                </a:solidFill>
              </a:rPr>
              <a:t> e </a:t>
            </a:r>
            <a:r>
              <a:rPr lang="it-IT" sz="2400" b="1" dirty="0" err="1" smtClean="0">
                <a:solidFill>
                  <a:schemeClr val="tx2">
                    <a:lumMod val="75000"/>
                  </a:schemeClr>
                </a:solidFill>
              </a:rPr>
              <a:t>Competence</a:t>
            </a:r>
            <a:r>
              <a:rPr lang="it-IT" sz="2400" b="1" dirty="0" smtClean="0">
                <a:solidFill>
                  <a:schemeClr val="tx2">
                    <a:lumMod val="75000"/>
                  </a:schemeClr>
                </a:solidFill>
              </a:rPr>
              <a:t> Center: stato dell’arte</a:t>
            </a:r>
            <a:endParaRPr lang="it-IT" sz="2400" b="1" dirty="0">
              <a:solidFill>
                <a:schemeClr val="tx2">
                  <a:lumMod val="75000"/>
                </a:schemeClr>
              </a:solidFill>
            </a:endParaRPr>
          </a:p>
        </p:txBody>
      </p:sp>
      <p:pic>
        <p:nvPicPr>
          <p:cNvPr id="19" name="Immagine 18"/>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4932040" y="4941168"/>
            <a:ext cx="936104" cy="979965"/>
          </a:xfrm>
          <a:prstGeom prst="rect">
            <a:avLst/>
          </a:prstGeom>
        </p:spPr>
      </p:pic>
      <p:pic>
        <p:nvPicPr>
          <p:cNvPr id="23"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084168" y="5013176"/>
            <a:ext cx="1368152" cy="90795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 name="Immagine 2"/>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907704" y="2060848"/>
            <a:ext cx="5328592" cy="1732526"/>
          </a:xfrm>
          <a:prstGeom prst="rect">
            <a:avLst/>
          </a:prstGeom>
        </p:spPr>
      </p:pic>
      <p:pic>
        <p:nvPicPr>
          <p:cNvPr id="5" name="Immagine 4"/>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3707904" y="404664"/>
            <a:ext cx="1728192" cy="1357680"/>
          </a:xfrm>
          <a:prstGeom prst="rect">
            <a:avLst/>
          </a:prstGeom>
        </p:spPr>
      </p:pic>
      <p:sp>
        <p:nvSpPr>
          <p:cNvPr id="12" name="Rettangolo 11"/>
          <p:cNvSpPr/>
          <p:nvPr/>
        </p:nvSpPr>
        <p:spPr>
          <a:xfrm>
            <a:off x="2051720" y="3789040"/>
            <a:ext cx="5184576" cy="523220"/>
          </a:xfrm>
          <a:prstGeom prst="rect">
            <a:avLst/>
          </a:prstGeom>
        </p:spPr>
        <p:txBody>
          <a:bodyPr wrap="square">
            <a:spAutoFit/>
          </a:bodyPr>
          <a:lstStyle/>
          <a:p>
            <a:pPr algn="ctr"/>
            <a:r>
              <a:rPr lang="en-US" sz="2800" dirty="0" smtClean="0"/>
              <a:t>www.italian-dih.eu</a:t>
            </a:r>
          </a:p>
        </p:txBody>
      </p:sp>
    </p:spTree>
    <p:extLst>
      <p:ext uri="{BB962C8B-B14F-4D97-AF65-F5344CB8AC3E}">
        <p14:creationId xmlns:p14="http://schemas.microsoft.com/office/powerpoint/2010/main" xmlns="" val="8619420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noChangeArrowheads="1"/>
          </p:cNvSpPr>
          <p:nvPr/>
        </p:nvSpPr>
        <p:spPr>
          <a:xfrm>
            <a:off x="649347" y="23"/>
            <a:ext cx="8227513" cy="749865"/>
          </a:xfrm>
          <a:prstGeom prst="rect">
            <a:avLst/>
          </a:prstGeom>
        </p:spPr>
        <p:txBody>
          <a:bodyPr vert="horz" lIns="91201" tIns="45599" rIns="91201" bIns="45599" rtlCol="0"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2400" dirty="0">
                <a:solidFill>
                  <a:srgbClr val="0070C0"/>
                </a:solidFill>
                <a:effectLst>
                  <a:outerShdw blurRad="38100" dist="38100" dir="2700000" algn="tl">
                    <a:srgbClr val="000000">
                      <a:alpha val="43137"/>
                    </a:srgbClr>
                  </a:outerShdw>
                </a:effectLst>
                <a:latin typeface="Tahoma" pitchFamily="34" charset="0"/>
              </a:rPr>
              <a:t>    </a:t>
            </a:r>
            <a:endParaRPr lang="it-IT" sz="2400" dirty="0" smtClean="0">
              <a:solidFill>
                <a:srgbClr val="0070C0"/>
              </a:solidFill>
              <a:effectLst>
                <a:outerShdw blurRad="38100" dist="38100" dir="2700000" algn="tl">
                  <a:srgbClr val="000000">
                    <a:alpha val="43137"/>
                  </a:srgbClr>
                </a:outerShdw>
              </a:effectLst>
              <a:latin typeface="Tahoma" pitchFamily="34" charset="0"/>
            </a:endParaRPr>
          </a:p>
          <a:p>
            <a:r>
              <a:rPr lang="it-IT" sz="2900" b="1" dirty="0" smtClean="0">
                <a:solidFill>
                  <a:srgbClr val="0070C0"/>
                </a:solidFill>
                <a:effectLst>
                  <a:outerShdw blurRad="38100" dist="38100" dir="2700000" algn="tl">
                    <a:srgbClr val="000000">
                      <a:alpha val="43137"/>
                    </a:srgbClr>
                  </a:outerShdw>
                </a:effectLst>
              </a:rPr>
              <a:t>        </a:t>
            </a:r>
            <a:r>
              <a:rPr lang="it-IT" sz="3500" b="1" dirty="0" smtClean="0">
                <a:solidFill>
                  <a:srgbClr val="0070C0"/>
                </a:solidFill>
                <a:effectLst>
                  <a:outerShdw blurRad="38100" dist="38100" dir="2700000" algn="tl">
                    <a:srgbClr val="000000">
                      <a:alpha val="43137"/>
                    </a:srgbClr>
                  </a:outerShdw>
                </a:effectLst>
              </a:rPr>
              <a:t>CSIT : i 6 </a:t>
            </a:r>
            <a:r>
              <a:rPr lang="it-IT" sz="3500" b="1" dirty="0" err="1" smtClean="0">
                <a:solidFill>
                  <a:srgbClr val="0070C0"/>
                </a:solidFill>
                <a:effectLst>
                  <a:outerShdw blurRad="38100" dist="38100" dir="2700000" algn="tl">
                    <a:srgbClr val="000000">
                      <a:alpha val="43137"/>
                    </a:srgbClr>
                  </a:outerShdw>
                </a:effectLst>
              </a:rPr>
              <a:t>Italian-DIH</a:t>
            </a:r>
            <a:r>
              <a:rPr lang="it-IT" sz="3500" b="1" dirty="0" smtClean="0">
                <a:solidFill>
                  <a:srgbClr val="0070C0"/>
                </a:solidFill>
                <a:effectLst>
                  <a:outerShdw blurRad="38100" dist="38100" dir="2700000" algn="tl">
                    <a:srgbClr val="000000">
                      <a:alpha val="43137"/>
                    </a:srgbClr>
                  </a:outerShdw>
                </a:effectLst>
              </a:rPr>
              <a:t> I4MS</a:t>
            </a:r>
            <a:endParaRPr lang="it-IT" sz="2900" b="1" dirty="0">
              <a:solidFill>
                <a:srgbClr val="0070C0"/>
              </a:solidFill>
              <a:effectLst>
                <a:outerShdw blurRad="38100" dist="38100" dir="2700000" algn="tl">
                  <a:srgbClr val="000000">
                    <a:alpha val="43137"/>
                  </a:srgbClr>
                </a:outerShdw>
              </a:effectLst>
            </a:endParaRPr>
          </a:p>
          <a:p>
            <a:endParaRPr lang="it-IT" altLang="it-IT" sz="2900" b="1" dirty="0">
              <a:solidFill>
                <a:schemeClr val="accent2"/>
              </a:solidFill>
            </a:endParaRPr>
          </a:p>
        </p:txBody>
      </p:sp>
      <p:sp>
        <p:nvSpPr>
          <p:cNvPr id="5" name="Rettangolo 4"/>
          <p:cNvSpPr/>
          <p:nvPr/>
        </p:nvSpPr>
        <p:spPr>
          <a:xfrm>
            <a:off x="0" y="692696"/>
            <a:ext cx="9144000" cy="4972225"/>
          </a:xfrm>
          <a:prstGeom prst="rect">
            <a:avLst/>
          </a:prstGeom>
        </p:spPr>
        <p:txBody>
          <a:bodyPr wrap="square" lIns="93061" tIns="46529" rIns="93061" bIns="46529">
            <a:spAutoFit/>
          </a:bodyPr>
          <a:lstStyle/>
          <a:p>
            <a:pPr algn="ctr"/>
            <a:r>
              <a:rPr lang="it-IT" sz="2300" b="1" dirty="0" smtClean="0">
                <a:solidFill>
                  <a:srgbClr val="FF0000"/>
                </a:solidFill>
              </a:rPr>
              <a:t>Nasce la prima rete italiana di DIH I4MS nella rete Confindustria</a:t>
            </a:r>
          </a:p>
          <a:p>
            <a:endParaRPr lang="it-IT" sz="1400" dirty="0" smtClean="0">
              <a:solidFill>
                <a:srgbClr val="0070C0"/>
              </a:solidFill>
            </a:endParaRPr>
          </a:p>
          <a:p>
            <a:r>
              <a:rPr lang="it-IT" sz="1400" b="1" dirty="0" smtClean="0">
                <a:solidFill>
                  <a:schemeClr val="accent2">
                    <a:lumMod val="25000"/>
                  </a:schemeClr>
                </a:solidFill>
              </a:rPr>
              <a:t>Nel  Lazio il DIH “CICERO"</a:t>
            </a:r>
            <a:r>
              <a:rPr lang="it-IT" sz="1400" dirty="0" smtClean="0">
                <a:solidFill>
                  <a:schemeClr val="accent2">
                    <a:lumMod val="25000"/>
                  </a:schemeClr>
                </a:solidFill>
              </a:rPr>
              <a:t> (CPS/IOT </a:t>
            </a:r>
            <a:r>
              <a:rPr lang="it-IT" sz="1400" dirty="0" err="1" smtClean="0">
                <a:solidFill>
                  <a:schemeClr val="accent2">
                    <a:lumMod val="25000"/>
                  </a:schemeClr>
                </a:solidFill>
              </a:rPr>
              <a:t>Ecosystem</a:t>
            </a:r>
            <a:r>
              <a:rPr lang="it-IT" sz="1400" dirty="0" smtClean="0">
                <a:solidFill>
                  <a:schemeClr val="accent2">
                    <a:lumMod val="25000"/>
                  </a:schemeClr>
                </a:solidFill>
              </a:rPr>
              <a:t> </a:t>
            </a:r>
            <a:r>
              <a:rPr lang="it-IT" sz="1400" dirty="0" err="1" smtClean="0">
                <a:solidFill>
                  <a:schemeClr val="accent2">
                    <a:lumMod val="25000"/>
                  </a:schemeClr>
                </a:solidFill>
              </a:rPr>
              <a:t>of</a:t>
            </a:r>
            <a:r>
              <a:rPr lang="it-IT" sz="1400" dirty="0" smtClean="0">
                <a:solidFill>
                  <a:schemeClr val="accent2">
                    <a:lumMod val="25000"/>
                  </a:schemeClr>
                </a:solidFill>
              </a:rPr>
              <a:t> </a:t>
            </a:r>
            <a:r>
              <a:rPr lang="it-IT" sz="1400" dirty="0" err="1" smtClean="0">
                <a:solidFill>
                  <a:schemeClr val="accent2">
                    <a:lumMod val="25000"/>
                  </a:schemeClr>
                </a:solidFill>
              </a:rPr>
              <a:t>Excellence</a:t>
            </a:r>
            <a:r>
              <a:rPr lang="it-IT" sz="1400" dirty="0" smtClean="0">
                <a:solidFill>
                  <a:schemeClr val="accent2">
                    <a:lumMod val="25000"/>
                  </a:schemeClr>
                </a:solidFill>
              </a:rPr>
              <a:t> </a:t>
            </a:r>
            <a:r>
              <a:rPr lang="it-IT" sz="1400" dirty="0" err="1" smtClean="0">
                <a:solidFill>
                  <a:schemeClr val="accent2">
                    <a:lumMod val="25000"/>
                  </a:schemeClr>
                </a:solidFill>
              </a:rPr>
              <a:t>for</a:t>
            </a:r>
            <a:r>
              <a:rPr lang="it-IT" sz="1400" dirty="0" smtClean="0">
                <a:solidFill>
                  <a:schemeClr val="accent2">
                    <a:lumMod val="25000"/>
                  </a:schemeClr>
                </a:solidFill>
              </a:rPr>
              <a:t> Manufacturing </a:t>
            </a:r>
            <a:r>
              <a:rPr lang="it-IT" sz="1400" dirty="0" err="1" smtClean="0">
                <a:solidFill>
                  <a:schemeClr val="accent2">
                    <a:lumMod val="25000"/>
                  </a:schemeClr>
                </a:solidFill>
              </a:rPr>
              <a:t>Innovation</a:t>
            </a:r>
            <a:r>
              <a:rPr lang="it-IT" sz="1400" dirty="0" smtClean="0">
                <a:solidFill>
                  <a:schemeClr val="accent2">
                    <a:lumMod val="25000"/>
                  </a:schemeClr>
                </a:solidFill>
              </a:rPr>
              <a:t>), promosso da </a:t>
            </a:r>
            <a:r>
              <a:rPr lang="it-IT" sz="1400" dirty="0" err="1" smtClean="0">
                <a:solidFill>
                  <a:schemeClr val="accent2">
                    <a:lumMod val="25000"/>
                  </a:schemeClr>
                </a:solidFill>
              </a:rPr>
              <a:t>Un-Industria</a:t>
            </a:r>
            <a:r>
              <a:rPr lang="it-IT" sz="1400" dirty="0" smtClean="0">
                <a:solidFill>
                  <a:schemeClr val="accent2">
                    <a:lumMod val="25000"/>
                  </a:schemeClr>
                </a:solidFill>
              </a:rPr>
              <a:t>  e specializzato su </a:t>
            </a:r>
            <a:r>
              <a:rPr lang="it-IT" sz="1400" b="1" dirty="0" smtClean="0">
                <a:solidFill>
                  <a:schemeClr val="accent2">
                    <a:lumMod val="25000"/>
                  </a:schemeClr>
                </a:solidFill>
              </a:rPr>
              <a:t>Cyber </a:t>
            </a:r>
            <a:r>
              <a:rPr lang="it-IT" sz="1400" b="1" dirty="0" err="1" smtClean="0">
                <a:solidFill>
                  <a:schemeClr val="accent2">
                    <a:lumMod val="25000"/>
                  </a:schemeClr>
                </a:solidFill>
              </a:rPr>
              <a:t>Physical</a:t>
            </a:r>
            <a:r>
              <a:rPr lang="it-IT" sz="1400" b="1" dirty="0" smtClean="0">
                <a:solidFill>
                  <a:schemeClr val="accent2">
                    <a:lumMod val="25000"/>
                  </a:schemeClr>
                </a:solidFill>
              </a:rPr>
              <a:t> </a:t>
            </a:r>
            <a:r>
              <a:rPr lang="it-IT" sz="1400" b="1" dirty="0" err="1" smtClean="0">
                <a:solidFill>
                  <a:schemeClr val="accent2">
                    <a:lumMod val="25000"/>
                  </a:schemeClr>
                </a:solidFill>
              </a:rPr>
              <a:t>Systems</a:t>
            </a:r>
            <a:r>
              <a:rPr lang="it-IT" sz="1400" b="1" dirty="0" smtClean="0">
                <a:solidFill>
                  <a:schemeClr val="accent2">
                    <a:lumMod val="25000"/>
                  </a:schemeClr>
                </a:solidFill>
              </a:rPr>
              <a:t> e Internet </a:t>
            </a:r>
            <a:r>
              <a:rPr lang="it-IT" sz="1400" b="1" dirty="0" err="1" smtClean="0">
                <a:solidFill>
                  <a:schemeClr val="accent2">
                    <a:lumMod val="25000"/>
                  </a:schemeClr>
                </a:solidFill>
              </a:rPr>
              <a:t>of</a:t>
            </a:r>
            <a:r>
              <a:rPr lang="it-IT" sz="1400" b="1" dirty="0" smtClean="0">
                <a:solidFill>
                  <a:schemeClr val="accent2">
                    <a:lumMod val="25000"/>
                  </a:schemeClr>
                </a:solidFill>
              </a:rPr>
              <a:t> </a:t>
            </a:r>
            <a:r>
              <a:rPr lang="it-IT" sz="1400" b="1" dirty="0" err="1" smtClean="0">
                <a:solidFill>
                  <a:schemeClr val="accent2">
                    <a:lumMod val="25000"/>
                  </a:schemeClr>
                </a:solidFill>
              </a:rPr>
              <a:t>Things</a:t>
            </a:r>
            <a:r>
              <a:rPr lang="it-IT" sz="1400" b="1" dirty="0" smtClean="0">
                <a:solidFill>
                  <a:schemeClr val="accent2">
                    <a:lumMod val="25000"/>
                  </a:schemeClr>
                </a:solidFill>
              </a:rPr>
              <a:t>; </a:t>
            </a:r>
          </a:p>
          <a:p>
            <a:endParaRPr lang="it-IT" sz="1400" dirty="0" smtClean="0">
              <a:solidFill>
                <a:schemeClr val="accent2">
                  <a:lumMod val="25000"/>
                </a:schemeClr>
              </a:solidFill>
            </a:endParaRPr>
          </a:p>
          <a:p>
            <a:r>
              <a:rPr lang="it-IT" sz="1400" b="1" dirty="0" smtClean="0">
                <a:solidFill>
                  <a:schemeClr val="accent2">
                    <a:lumMod val="25000"/>
                  </a:schemeClr>
                </a:solidFill>
              </a:rPr>
              <a:t>Nelle Marche il DIH "4M.0"</a:t>
            </a:r>
            <a:r>
              <a:rPr lang="it-IT" sz="1400" dirty="0" smtClean="0">
                <a:solidFill>
                  <a:schemeClr val="accent2">
                    <a:lumMod val="25000"/>
                  </a:schemeClr>
                </a:solidFill>
              </a:rPr>
              <a:t> (Marche </a:t>
            </a:r>
            <a:r>
              <a:rPr lang="it-IT" sz="1400" dirty="0" err="1" smtClean="0">
                <a:solidFill>
                  <a:schemeClr val="accent2">
                    <a:lumMod val="25000"/>
                  </a:schemeClr>
                </a:solidFill>
              </a:rPr>
              <a:t>Region</a:t>
            </a:r>
            <a:r>
              <a:rPr lang="it-IT" sz="1400" dirty="0" smtClean="0">
                <a:solidFill>
                  <a:schemeClr val="accent2">
                    <a:lumMod val="25000"/>
                  </a:schemeClr>
                </a:solidFill>
              </a:rPr>
              <a:t> - </a:t>
            </a:r>
            <a:r>
              <a:rPr lang="it-IT" sz="1400" dirty="0" err="1" smtClean="0">
                <a:solidFill>
                  <a:schemeClr val="accent2">
                    <a:lumMod val="25000"/>
                  </a:schemeClr>
                </a:solidFill>
              </a:rPr>
              <a:t>Innovation</a:t>
            </a:r>
            <a:r>
              <a:rPr lang="it-IT" sz="1400" dirty="0" smtClean="0">
                <a:solidFill>
                  <a:schemeClr val="accent2">
                    <a:lumMod val="25000"/>
                  </a:schemeClr>
                </a:solidFill>
              </a:rPr>
              <a:t> </a:t>
            </a:r>
            <a:r>
              <a:rPr lang="it-IT" sz="1400" dirty="0" err="1" smtClean="0">
                <a:solidFill>
                  <a:schemeClr val="accent2">
                    <a:lumMod val="25000"/>
                  </a:schemeClr>
                </a:solidFill>
              </a:rPr>
              <a:t>Machine</a:t>
            </a:r>
            <a:r>
              <a:rPr lang="it-IT" sz="1400" dirty="0" smtClean="0">
                <a:solidFill>
                  <a:schemeClr val="accent2">
                    <a:lumMod val="25000"/>
                  </a:schemeClr>
                </a:solidFill>
              </a:rPr>
              <a:t> and Market </a:t>
            </a:r>
            <a:r>
              <a:rPr lang="it-IT" sz="1400" dirty="0" err="1" smtClean="0">
                <a:solidFill>
                  <a:schemeClr val="accent2">
                    <a:lumMod val="25000"/>
                  </a:schemeClr>
                </a:solidFill>
              </a:rPr>
              <a:t>Manifacturing</a:t>
            </a:r>
            <a:r>
              <a:rPr lang="it-IT" sz="1400" dirty="0" smtClean="0">
                <a:solidFill>
                  <a:schemeClr val="accent2">
                    <a:lumMod val="25000"/>
                  </a:schemeClr>
                </a:solidFill>
              </a:rPr>
              <a:t> 4.0)  promosso da Confindustria Marche con focus su </a:t>
            </a:r>
            <a:r>
              <a:rPr lang="it-IT" sz="1400" b="1" dirty="0" smtClean="0">
                <a:solidFill>
                  <a:schemeClr val="accent2">
                    <a:lumMod val="25000"/>
                  </a:schemeClr>
                </a:solidFill>
              </a:rPr>
              <a:t>HPC/</a:t>
            </a:r>
            <a:r>
              <a:rPr lang="it-IT" sz="1400" b="1" dirty="0" err="1" smtClean="0">
                <a:solidFill>
                  <a:schemeClr val="accent2">
                    <a:lumMod val="25000"/>
                  </a:schemeClr>
                </a:solidFill>
              </a:rPr>
              <a:t>Robotics</a:t>
            </a:r>
            <a:r>
              <a:rPr lang="it-IT" sz="1400" b="1" dirty="0" smtClean="0">
                <a:solidFill>
                  <a:schemeClr val="accent2">
                    <a:lumMod val="25000"/>
                  </a:schemeClr>
                </a:solidFill>
              </a:rPr>
              <a:t>;</a:t>
            </a:r>
          </a:p>
          <a:p>
            <a:endParaRPr lang="it-IT" sz="1400" dirty="0" smtClean="0">
              <a:solidFill>
                <a:schemeClr val="accent2">
                  <a:lumMod val="25000"/>
                </a:schemeClr>
              </a:solidFill>
            </a:endParaRPr>
          </a:p>
          <a:p>
            <a:r>
              <a:rPr lang="it-IT" sz="1400" b="1" dirty="0" smtClean="0">
                <a:solidFill>
                  <a:schemeClr val="accent2">
                    <a:lumMod val="25000"/>
                  </a:schemeClr>
                </a:solidFill>
              </a:rPr>
              <a:t>In Emilia Romagna il DIH "SMILE"</a:t>
            </a:r>
            <a:r>
              <a:rPr lang="it-IT" sz="1400" dirty="0" smtClean="0">
                <a:solidFill>
                  <a:schemeClr val="accent2">
                    <a:lumMod val="25000"/>
                  </a:schemeClr>
                </a:solidFill>
              </a:rPr>
              <a:t>  ( Smart Manufacturing </a:t>
            </a:r>
            <a:r>
              <a:rPr lang="it-IT" sz="1400" dirty="0" err="1" smtClean="0">
                <a:solidFill>
                  <a:schemeClr val="accent2">
                    <a:lumMod val="25000"/>
                  </a:schemeClr>
                </a:solidFill>
              </a:rPr>
              <a:t>Innovation</a:t>
            </a:r>
            <a:r>
              <a:rPr lang="it-IT" sz="1400" dirty="0" smtClean="0">
                <a:solidFill>
                  <a:schemeClr val="accent2">
                    <a:lumMod val="25000"/>
                  </a:schemeClr>
                </a:solidFill>
              </a:rPr>
              <a:t> </a:t>
            </a:r>
            <a:r>
              <a:rPr lang="it-IT" sz="1400" dirty="0" err="1" smtClean="0">
                <a:solidFill>
                  <a:schemeClr val="accent2">
                    <a:lumMod val="25000"/>
                  </a:schemeClr>
                </a:solidFill>
              </a:rPr>
              <a:t>Lean</a:t>
            </a:r>
            <a:r>
              <a:rPr lang="it-IT" sz="1400" dirty="0" smtClean="0">
                <a:solidFill>
                  <a:schemeClr val="accent2">
                    <a:lumMod val="25000"/>
                  </a:schemeClr>
                </a:solidFill>
              </a:rPr>
              <a:t> </a:t>
            </a:r>
            <a:r>
              <a:rPr lang="it-IT" sz="1400" dirty="0" err="1" smtClean="0">
                <a:solidFill>
                  <a:schemeClr val="accent2">
                    <a:lumMod val="25000"/>
                  </a:schemeClr>
                </a:solidFill>
              </a:rPr>
              <a:t>Excellence</a:t>
            </a:r>
            <a:r>
              <a:rPr lang="it-IT" sz="1400" dirty="0" smtClean="0">
                <a:solidFill>
                  <a:schemeClr val="accent2">
                    <a:lumMod val="25000"/>
                  </a:schemeClr>
                </a:solidFill>
              </a:rPr>
              <a:t> </a:t>
            </a:r>
            <a:r>
              <a:rPr lang="it-IT" sz="1400" dirty="0" err="1" smtClean="0">
                <a:solidFill>
                  <a:schemeClr val="accent2">
                    <a:lumMod val="25000"/>
                  </a:schemeClr>
                </a:solidFill>
              </a:rPr>
              <a:t>Centre</a:t>
            </a:r>
            <a:r>
              <a:rPr lang="it-IT" sz="1400" dirty="0" smtClean="0">
                <a:solidFill>
                  <a:schemeClr val="accent2">
                    <a:lumMod val="25000"/>
                  </a:schemeClr>
                </a:solidFill>
              </a:rPr>
              <a:t>) - promosso da Unione Parmense degli Industriali e Università degli Studi di Parma con focus su </a:t>
            </a:r>
            <a:r>
              <a:rPr lang="it-IT" sz="1400" b="1" dirty="0" err="1" smtClean="0">
                <a:solidFill>
                  <a:schemeClr val="accent2">
                    <a:lumMod val="25000"/>
                  </a:schemeClr>
                </a:solidFill>
              </a:rPr>
              <a:t>Lean</a:t>
            </a:r>
            <a:r>
              <a:rPr lang="it-IT" sz="1400" b="1" dirty="0" smtClean="0">
                <a:solidFill>
                  <a:schemeClr val="accent2">
                    <a:lumMod val="25000"/>
                  </a:schemeClr>
                </a:solidFill>
              </a:rPr>
              <a:t> </a:t>
            </a:r>
            <a:r>
              <a:rPr lang="it-IT" sz="1400" b="1" dirty="0" err="1" smtClean="0">
                <a:solidFill>
                  <a:schemeClr val="accent2">
                    <a:lumMod val="25000"/>
                  </a:schemeClr>
                </a:solidFill>
              </a:rPr>
              <a:t>Innovation</a:t>
            </a:r>
            <a:r>
              <a:rPr lang="it-IT" sz="1400" b="1" dirty="0" smtClean="0">
                <a:solidFill>
                  <a:schemeClr val="accent2">
                    <a:lumMod val="25000"/>
                  </a:schemeClr>
                </a:solidFill>
              </a:rPr>
              <a:t>, Cyber </a:t>
            </a:r>
            <a:r>
              <a:rPr lang="it-IT" sz="1400" b="1" dirty="0" err="1" smtClean="0">
                <a:solidFill>
                  <a:schemeClr val="accent2">
                    <a:lumMod val="25000"/>
                  </a:schemeClr>
                </a:solidFill>
              </a:rPr>
              <a:t>Physical</a:t>
            </a:r>
            <a:r>
              <a:rPr lang="it-IT" sz="1400" b="1" dirty="0" smtClean="0">
                <a:solidFill>
                  <a:schemeClr val="accent2">
                    <a:lumMod val="25000"/>
                  </a:schemeClr>
                </a:solidFill>
              </a:rPr>
              <a:t> </a:t>
            </a:r>
            <a:r>
              <a:rPr lang="it-IT" sz="1400" b="1" dirty="0" err="1" smtClean="0">
                <a:solidFill>
                  <a:schemeClr val="accent2">
                    <a:lumMod val="25000"/>
                  </a:schemeClr>
                </a:solidFill>
              </a:rPr>
              <a:t>Systems</a:t>
            </a:r>
            <a:r>
              <a:rPr lang="it-IT" sz="1400" b="1" dirty="0" smtClean="0">
                <a:solidFill>
                  <a:schemeClr val="accent2">
                    <a:lumMod val="25000"/>
                  </a:schemeClr>
                </a:solidFill>
              </a:rPr>
              <a:t> (CPS) e Internet </a:t>
            </a:r>
            <a:r>
              <a:rPr lang="it-IT" sz="1400" b="1" dirty="0" err="1" smtClean="0">
                <a:solidFill>
                  <a:schemeClr val="accent2">
                    <a:lumMod val="25000"/>
                  </a:schemeClr>
                </a:solidFill>
              </a:rPr>
              <a:t>of</a:t>
            </a:r>
            <a:r>
              <a:rPr lang="it-IT" sz="1400" b="1" dirty="0" smtClean="0">
                <a:solidFill>
                  <a:schemeClr val="accent2">
                    <a:lumMod val="25000"/>
                  </a:schemeClr>
                </a:solidFill>
              </a:rPr>
              <a:t> </a:t>
            </a:r>
            <a:r>
              <a:rPr lang="it-IT" sz="1400" b="1" dirty="0" err="1" smtClean="0">
                <a:solidFill>
                  <a:schemeClr val="accent2">
                    <a:lumMod val="25000"/>
                  </a:schemeClr>
                </a:solidFill>
              </a:rPr>
              <a:t>Things</a:t>
            </a:r>
            <a:r>
              <a:rPr lang="it-IT" sz="1400" b="1" dirty="0" smtClean="0">
                <a:solidFill>
                  <a:schemeClr val="accent2">
                    <a:lumMod val="25000"/>
                  </a:schemeClr>
                </a:solidFill>
              </a:rPr>
              <a:t> (</a:t>
            </a:r>
            <a:r>
              <a:rPr lang="it-IT" sz="1400" b="1" dirty="0" err="1" smtClean="0">
                <a:solidFill>
                  <a:schemeClr val="accent2">
                    <a:lumMod val="25000"/>
                  </a:schemeClr>
                </a:solidFill>
              </a:rPr>
              <a:t>IoT</a:t>
            </a:r>
            <a:r>
              <a:rPr lang="it-IT" sz="1400" b="1" dirty="0" smtClean="0">
                <a:solidFill>
                  <a:schemeClr val="accent2">
                    <a:lumMod val="25000"/>
                  </a:schemeClr>
                </a:solidFill>
              </a:rPr>
              <a:t>);</a:t>
            </a:r>
          </a:p>
          <a:p>
            <a:endParaRPr lang="it-IT" sz="1400" dirty="0" smtClean="0">
              <a:solidFill>
                <a:schemeClr val="accent2">
                  <a:lumMod val="25000"/>
                </a:schemeClr>
              </a:solidFill>
            </a:endParaRPr>
          </a:p>
          <a:p>
            <a:r>
              <a:rPr lang="it-IT" sz="1400" b="1" dirty="0" smtClean="0">
                <a:solidFill>
                  <a:schemeClr val="accent2">
                    <a:lumMod val="25000"/>
                  </a:schemeClr>
                </a:solidFill>
              </a:rPr>
              <a:t>In Piemonte il "DIMA HUB"</a:t>
            </a:r>
            <a:r>
              <a:rPr lang="it-IT" sz="1400" dirty="0" smtClean="0">
                <a:solidFill>
                  <a:schemeClr val="accent2">
                    <a:lumMod val="25000"/>
                  </a:schemeClr>
                </a:solidFill>
              </a:rPr>
              <a:t>  promosso da Politecnico di Torino, Università di Torino, </a:t>
            </a:r>
            <a:r>
              <a:rPr lang="it-IT" sz="1400" dirty="0" err="1" smtClean="0">
                <a:solidFill>
                  <a:schemeClr val="accent2">
                    <a:lumMod val="25000"/>
                  </a:schemeClr>
                </a:solidFill>
              </a:rPr>
              <a:t>Mesap</a:t>
            </a:r>
            <a:r>
              <a:rPr lang="it-IT" sz="1400" dirty="0" smtClean="0">
                <a:solidFill>
                  <a:schemeClr val="accent2">
                    <a:lumMod val="25000"/>
                  </a:schemeClr>
                </a:solidFill>
              </a:rPr>
              <a:t> e Unione Industriale Torino con focus su </a:t>
            </a:r>
            <a:r>
              <a:rPr lang="it-IT" sz="1400" b="1" dirty="0" err="1" smtClean="0">
                <a:solidFill>
                  <a:schemeClr val="accent2">
                    <a:lumMod val="25000"/>
                  </a:schemeClr>
                </a:solidFill>
              </a:rPr>
              <a:t>Advanced</a:t>
            </a:r>
            <a:r>
              <a:rPr lang="it-IT" sz="1400" b="1" dirty="0" smtClean="0">
                <a:solidFill>
                  <a:schemeClr val="accent2">
                    <a:lumMod val="25000"/>
                  </a:schemeClr>
                </a:solidFill>
              </a:rPr>
              <a:t> </a:t>
            </a:r>
            <a:r>
              <a:rPr lang="it-IT" sz="1400" b="1" dirty="0" err="1" smtClean="0">
                <a:solidFill>
                  <a:schemeClr val="accent2">
                    <a:lumMod val="25000"/>
                  </a:schemeClr>
                </a:solidFill>
              </a:rPr>
              <a:t>laser-based</a:t>
            </a:r>
            <a:r>
              <a:rPr lang="it-IT" sz="1400" b="1" dirty="0" smtClean="0">
                <a:solidFill>
                  <a:schemeClr val="accent2">
                    <a:lumMod val="25000"/>
                  </a:schemeClr>
                </a:solidFill>
              </a:rPr>
              <a:t> </a:t>
            </a:r>
            <a:r>
              <a:rPr lang="it-IT" sz="1400" b="1" dirty="0" err="1" smtClean="0">
                <a:solidFill>
                  <a:schemeClr val="accent2">
                    <a:lumMod val="25000"/>
                  </a:schemeClr>
                </a:solidFill>
              </a:rPr>
              <a:t>applications</a:t>
            </a:r>
            <a:r>
              <a:rPr lang="it-IT" sz="1400" dirty="0" smtClean="0">
                <a:solidFill>
                  <a:schemeClr val="accent2">
                    <a:lumMod val="25000"/>
                  </a:schemeClr>
                </a:solidFill>
              </a:rPr>
              <a:t> (inclusa la manifattura additiva)</a:t>
            </a:r>
          </a:p>
          <a:p>
            <a:endParaRPr lang="it-IT" sz="1400" dirty="0" smtClean="0">
              <a:solidFill>
                <a:schemeClr val="accent2">
                  <a:lumMod val="25000"/>
                </a:schemeClr>
              </a:solidFill>
            </a:endParaRPr>
          </a:p>
          <a:p>
            <a:r>
              <a:rPr lang="it-IT" sz="1400" b="1" dirty="0" smtClean="0">
                <a:solidFill>
                  <a:schemeClr val="accent2">
                    <a:lumMod val="25000"/>
                  </a:schemeClr>
                </a:solidFill>
              </a:rPr>
              <a:t>Nel Triveneto</a:t>
            </a:r>
            <a:r>
              <a:rPr lang="it-IT" sz="1400" dirty="0" smtClean="0">
                <a:solidFill>
                  <a:schemeClr val="accent2">
                    <a:lumMod val="25000"/>
                  </a:schemeClr>
                </a:solidFill>
              </a:rPr>
              <a:t> "</a:t>
            </a:r>
            <a:r>
              <a:rPr lang="it-IT" sz="1400" b="1" dirty="0" smtClean="0">
                <a:solidFill>
                  <a:schemeClr val="accent2">
                    <a:lumMod val="25000"/>
                  </a:schemeClr>
                </a:solidFill>
              </a:rPr>
              <a:t>t</a:t>
            </a:r>
            <a:r>
              <a:rPr lang="it-IT" sz="1400" b="1" baseline="30000" dirty="0" smtClean="0">
                <a:solidFill>
                  <a:schemeClr val="accent2">
                    <a:lumMod val="25000"/>
                  </a:schemeClr>
                </a:solidFill>
              </a:rPr>
              <a:t>2</a:t>
            </a:r>
            <a:r>
              <a:rPr lang="it-IT" sz="1400" b="1" dirty="0" smtClean="0">
                <a:solidFill>
                  <a:schemeClr val="accent2">
                    <a:lumMod val="25000"/>
                  </a:schemeClr>
                </a:solidFill>
              </a:rPr>
              <a:t>i Trasferimento Tecnologico e Innovazione" </a:t>
            </a:r>
            <a:r>
              <a:rPr lang="it-IT" sz="1400" dirty="0" smtClean="0">
                <a:solidFill>
                  <a:schemeClr val="accent2">
                    <a:lumMod val="25000"/>
                  </a:schemeClr>
                </a:solidFill>
              </a:rPr>
              <a:t> società consortile per l’innovazione delle Camere di Commercio di </a:t>
            </a:r>
            <a:r>
              <a:rPr lang="it-IT" sz="1400" dirty="0" err="1" smtClean="0">
                <a:solidFill>
                  <a:schemeClr val="accent2">
                    <a:lumMod val="25000"/>
                  </a:schemeClr>
                </a:solidFill>
              </a:rPr>
              <a:t>Treviso-Belluno</a:t>
            </a:r>
            <a:r>
              <a:rPr lang="it-IT" sz="1400" dirty="0" smtClean="0">
                <a:solidFill>
                  <a:schemeClr val="accent2">
                    <a:lumMod val="25000"/>
                  </a:schemeClr>
                </a:solidFill>
              </a:rPr>
              <a:t>, Verona e Venezia Rovigo Delta Lagunare, sostenuta da Confindustria Servizi Innovativi e Tecnologici (CSIT) con focus su </a:t>
            </a:r>
            <a:r>
              <a:rPr lang="it-IT" sz="1400" b="1" dirty="0" smtClean="0">
                <a:solidFill>
                  <a:schemeClr val="accent2">
                    <a:lumMod val="25000"/>
                  </a:schemeClr>
                </a:solidFill>
              </a:rPr>
              <a:t>CLOUD-BASED HPC SIMULATION</a:t>
            </a:r>
          </a:p>
          <a:p>
            <a:endParaRPr lang="it-IT" sz="1400" dirty="0" smtClean="0">
              <a:solidFill>
                <a:schemeClr val="accent2">
                  <a:lumMod val="25000"/>
                </a:schemeClr>
              </a:solidFill>
            </a:endParaRPr>
          </a:p>
          <a:p>
            <a:r>
              <a:rPr lang="it-IT" sz="1400" b="1" dirty="0" smtClean="0">
                <a:solidFill>
                  <a:schemeClr val="accent2">
                    <a:lumMod val="25000"/>
                  </a:schemeClr>
                </a:solidFill>
              </a:rPr>
              <a:t>In  Puglia è "</a:t>
            </a:r>
            <a:r>
              <a:rPr lang="it-IT" sz="1400" b="1" dirty="0" err="1" smtClean="0">
                <a:solidFill>
                  <a:schemeClr val="accent2">
                    <a:lumMod val="25000"/>
                  </a:schemeClr>
                </a:solidFill>
              </a:rPr>
              <a:t>Apulia</a:t>
            </a:r>
            <a:r>
              <a:rPr lang="it-IT" sz="1400" b="1" dirty="0" smtClean="0">
                <a:solidFill>
                  <a:schemeClr val="accent2">
                    <a:lumMod val="25000"/>
                  </a:schemeClr>
                </a:solidFill>
              </a:rPr>
              <a:t> </a:t>
            </a:r>
            <a:r>
              <a:rPr lang="it-IT" sz="1400" b="1" dirty="0" err="1" smtClean="0">
                <a:solidFill>
                  <a:schemeClr val="accent2">
                    <a:lumMod val="25000"/>
                  </a:schemeClr>
                </a:solidFill>
              </a:rPr>
              <a:t>Manifacturing</a:t>
            </a:r>
            <a:r>
              <a:rPr lang="it-IT" sz="1400" b="1" dirty="0" smtClean="0">
                <a:solidFill>
                  <a:schemeClr val="accent2">
                    <a:lumMod val="25000"/>
                  </a:schemeClr>
                </a:solidFill>
              </a:rPr>
              <a:t>"</a:t>
            </a:r>
            <a:r>
              <a:rPr lang="it-IT" sz="1400" dirty="0" smtClean="0">
                <a:solidFill>
                  <a:schemeClr val="accent2">
                    <a:lumMod val="25000"/>
                  </a:schemeClr>
                </a:solidFill>
              </a:rPr>
              <a:t> (CPS/</a:t>
            </a:r>
            <a:r>
              <a:rPr lang="it-IT" sz="1400" dirty="0" err="1" smtClean="0">
                <a:solidFill>
                  <a:schemeClr val="accent2">
                    <a:lumMod val="25000"/>
                  </a:schemeClr>
                </a:solidFill>
              </a:rPr>
              <a:t>IoTHub</a:t>
            </a:r>
            <a:r>
              <a:rPr lang="it-IT" sz="1400" dirty="0" smtClean="0">
                <a:solidFill>
                  <a:schemeClr val="accent2">
                    <a:lumMod val="25000"/>
                  </a:schemeClr>
                </a:solidFill>
              </a:rPr>
              <a:t> </a:t>
            </a:r>
            <a:r>
              <a:rPr lang="it-IT" sz="1400" dirty="0" err="1" smtClean="0">
                <a:solidFill>
                  <a:schemeClr val="accent2">
                    <a:lumMod val="25000"/>
                  </a:schemeClr>
                </a:solidFill>
              </a:rPr>
              <a:t>for</a:t>
            </a:r>
            <a:r>
              <a:rPr lang="it-IT" sz="1400" dirty="0" smtClean="0">
                <a:solidFill>
                  <a:schemeClr val="accent2">
                    <a:lumMod val="25000"/>
                  </a:schemeClr>
                </a:solidFill>
              </a:rPr>
              <a:t> </a:t>
            </a:r>
            <a:r>
              <a:rPr lang="it-IT" sz="1400" dirty="0" err="1" smtClean="0">
                <a:solidFill>
                  <a:schemeClr val="accent2">
                    <a:lumMod val="25000"/>
                  </a:schemeClr>
                </a:solidFill>
              </a:rPr>
              <a:t>Regional</a:t>
            </a:r>
            <a:r>
              <a:rPr lang="it-IT" sz="1400" dirty="0" smtClean="0">
                <a:solidFill>
                  <a:schemeClr val="accent2">
                    <a:lumMod val="25000"/>
                  </a:schemeClr>
                </a:solidFill>
              </a:rPr>
              <a:t> </a:t>
            </a:r>
            <a:r>
              <a:rPr lang="it-IT" sz="1400" dirty="0" err="1" smtClean="0">
                <a:solidFill>
                  <a:schemeClr val="accent2">
                    <a:lumMod val="25000"/>
                  </a:schemeClr>
                </a:solidFill>
              </a:rPr>
              <a:t>Digital</a:t>
            </a:r>
            <a:r>
              <a:rPr lang="it-IT" sz="1400" dirty="0" smtClean="0">
                <a:solidFill>
                  <a:schemeClr val="accent2">
                    <a:lumMod val="25000"/>
                  </a:schemeClr>
                </a:solidFill>
              </a:rPr>
              <a:t> Manufacturing </a:t>
            </a:r>
            <a:r>
              <a:rPr lang="it-IT" sz="1400" dirty="0" err="1" smtClean="0">
                <a:solidFill>
                  <a:schemeClr val="accent2">
                    <a:lumMod val="25000"/>
                  </a:schemeClr>
                </a:solidFill>
              </a:rPr>
              <a:t>SMEs</a:t>
            </a:r>
            <a:r>
              <a:rPr lang="it-IT" sz="1400" dirty="0" smtClean="0">
                <a:solidFill>
                  <a:schemeClr val="accent2">
                    <a:lumMod val="25000"/>
                  </a:schemeClr>
                </a:solidFill>
              </a:rPr>
              <a:t>"), promosso da Confindustria Bari BAT , Politecnico di Bari e con il distretto meccatronico regionale della Puglia è specializzato in Cyber </a:t>
            </a:r>
            <a:r>
              <a:rPr lang="it-IT" sz="1400" dirty="0" err="1" smtClean="0">
                <a:solidFill>
                  <a:schemeClr val="accent2">
                    <a:lumMod val="25000"/>
                  </a:schemeClr>
                </a:solidFill>
              </a:rPr>
              <a:t>Physical</a:t>
            </a:r>
            <a:r>
              <a:rPr lang="it-IT" sz="1400" dirty="0" smtClean="0">
                <a:solidFill>
                  <a:schemeClr val="accent2">
                    <a:lumMod val="25000"/>
                  </a:schemeClr>
                </a:solidFill>
              </a:rPr>
              <a:t> </a:t>
            </a:r>
            <a:r>
              <a:rPr lang="it-IT" sz="1400" dirty="0" err="1" smtClean="0">
                <a:solidFill>
                  <a:schemeClr val="accent2">
                    <a:lumMod val="25000"/>
                  </a:schemeClr>
                </a:solidFill>
              </a:rPr>
              <a:t>Systems</a:t>
            </a:r>
            <a:r>
              <a:rPr lang="it-IT" sz="1400" dirty="0" smtClean="0">
                <a:solidFill>
                  <a:schemeClr val="accent2">
                    <a:lumMod val="25000"/>
                  </a:schemeClr>
                </a:solidFill>
              </a:rPr>
              <a:t>(CPS) e dell'Internet </a:t>
            </a:r>
            <a:r>
              <a:rPr lang="it-IT" sz="1400" dirty="0" err="1" smtClean="0">
                <a:solidFill>
                  <a:schemeClr val="accent2">
                    <a:lumMod val="25000"/>
                  </a:schemeClr>
                </a:solidFill>
              </a:rPr>
              <a:t>of</a:t>
            </a:r>
            <a:r>
              <a:rPr lang="it-IT" sz="1400" dirty="0" smtClean="0">
                <a:solidFill>
                  <a:schemeClr val="accent2">
                    <a:lumMod val="25000"/>
                  </a:schemeClr>
                </a:solidFill>
              </a:rPr>
              <a:t> </a:t>
            </a:r>
            <a:r>
              <a:rPr lang="it-IT" sz="1400" dirty="0" err="1" smtClean="0">
                <a:solidFill>
                  <a:schemeClr val="accent2">
                    <a:lumMod val="25000"/>
                  </a:schemeClr>
                </a:solidFill>
              </a:rPr>
              <a:t>Things</a:t>
            </a:r>
            <a:r>
              <a:rPr lang="it-IT" sz="1400" dirty="0" smtClean="0">
                <a:solidFill>
                  <a:schemeClr val="accent2">
                    <a:lumMod val="25000"/>
                  </a:schemeClr>
                </a:solidFill>
              </a:rPr>
              <a:t> (</a:t>
            </a:r>
            <a:r>
              <a:rPr lang="it-IT" sz="1400" dirty="0" err="1" smtClean="0">
                <a:solidFill>
                  <a:schemeClr val="accent2">
                    <a:lumMod val="25000"/>
                  </a:schemeClr>
                </a:solidFill>
              </a:rPr>
              <a:t>IoT</a:t>
            </a:r>
            <a:r>
              <a:rPr lang="it-IT" sz="1400" dirty="0" smtClean="0">
                <a:solidFill>
                  <a:schemeClr val="accent2">
                    <a:lumMod val="25000"/>
                  </a:schemeClr>
                </a:solidFill>
              </a:rPr>
              <a:t>)</a:t>
            </a:r>
            <a:endParaRPr lang="it-IT" sz="1400" dirty="0">
              <a:solidFill>
                <a:schemeClr val="accent2">
                  <a:lumMod val="25000"/>
                </a:schemeClr>
              </a:solidFill>
            </a:endParaRPr>
          </a:p>
        </p:txBody>
      </p:sp>
      <p:pic>
        <p:nvPicPr>
          <p:cNvPr id="7" name="Immagine 6"/>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l="21651" t="30560" r="21650" b="32720"/>
          <a:stretch/>
        </p:blipFill>
        <p:spPr>
          <a:xfrm>
            <a:off x="107504" y="5805265"/>
            <a:ext cx="1584176" cy="633658"/>
          </a:xfrm>
          <a:prstGeom prst="rect">
            <a:avLst/>
          </a:prstGeom>
        </p:spPr>
      </p:pic>
      <p:pic>
        <p:nvPicPr>
          <p:cNvPr id="1026" name="Picture 2"/>
          <p:cNvPicPr>
            <a:picLocks noChangeAspect="1" noChangeArrowheads="1"/>
          </p:cNvPicPr>
          <p:nvPr/>
        </p:nvPicPr>
        <p:blipFill>
          <a:blip r:embed="rId3" cstate="print"/>
          <a:srcRect/>
          <a:stretch>
            <a:fillRect/>
          </a:stretch>
        </p:blipFill>
        <p:spPr bwMode="auto">
          <a:xfrm>
            <a:off x="1691680" y="5805264"/>
            <a:ext cx="1872208" cy="720080"/>
          </a:xfrm>
          <a:prstGeom prst="rect">
            <a:avLst/>
          </a:prstGeom>
          <a:noFill/>
          <a:ln w="9525">
            <a:noFill/>
            <a:miter lim="800000"/>
            <a:headEnd/>
            <a:tailEnd/>
          </a:ln>
        </p:spPr>
      </p:pic>
      <p:pic>
        <p:nvPicPr>
          <p:cNvPr id="9" name="Picture 2"/>
          <p:cNvPicPr>
            <a:picLocks noChangeAspect="1" noChangeArrowheads="1"/>
          </p:cNvPicPr>
          <p:nvPr/>
        </p:nvPicPr>
        <p:blipFill>
          <a:blip r:embed="rId4" cstate="print">
            <a:extLst>
              <a:ext uri="{28A0092B-C50C-407E-A947-70E740481C1C}">
                <a14:useLocalDpi xmlns="" xmlns:a14="http://schemas.microsoft.com/office/drawing/2010/main"/>
              </a:ext>
            </a:extLst>
          </a:blip>
          <a:srcRect/>
          <a:stretch>
            <a:fillRect/>
          </a:stretch>
        </p:blipFill>
        <p:spPr bwMode="auto">
          <a:xfrm>
            <a:off x="3563888" y="5805264"/>
            <a:ext cx="1440160" cy="72008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1" name="Immagine 10"/>
          <p:cNvPicPr>
            <a:picLocks noChangeAspect="1"/>
          </p:cNvPicPr>
          <p:nvPr/>
        </p:nvPicPr>
        <p:blipFill>
          <a:blip r:embed="rId5" cstate="print"/>
          <a:stretch>
            <a:fillRect/>
          </a:stretch>
        </p:blipFill>
        <p:spPr>
          <a:xfrm>
            <a:off x="5076056" y="5661250"/>
            <a:ext cx="1440160" cy="871213"/>
          </a:xfrm>
          <a:prstGeom prst="rect">
            <a:avLst/>
          </a:prstGeom>
        </p:spPr>
      </p:pic>
      <p:pic>
        <p:nvPicPr>
          <p:cNvPr id="1029" name="Picture 5"/>
          <p:cNvPicPr>
            <a:picLocks noChangeAspect="1" noChangeArrowheads="1"/>
          </p:cNvPicPr>
          <p:nvPr/>
        </p:nvPicPr>
        <p:blipFill>
          <a:blip r:embed="rId6" cstate="print"/>
          <a:srcRect/>
          <a:stretch>
            <a:fillRect/>
          </a:stretch>
        </p:blipFill>
        <p:spPr bwMode="auto">
          <a:xfrm>
            <a:off x="6444209" y="5733258"/>
            <a:ext cx="1152129" cy="661169"/>
          </a:xfrm>
          <a:prstGeom prst="rect">
            <a:avLst/>
          </a:prstGeom>
          <a:noFill/>
          <a:ln w="9525">
            <a:noFill/>
            <a:miter lim="800000"/>
            <a:headEnd/>
            <a:tailEnd/>
          </a:ln>
          <a:effectLst/>
        </p:spPr>
      </p:pic>
      <p:pic>
        <p:nvPicPr>
          <p:cNvPr id="1030" name="Picture 6" descr="C:\Users\Luigi Perissich\Desktop\CICERO-HUB.gif"/>
          <p:cNvPicPr>
            <a:picLocks noChangeAspect="1" noChangeArrowheads="1"/>
          </p:cNvPicPr>
          <p:nvPr/>
        </p:nvPicPr>
        <p:blipFill>
          <a:blip r:embed="rId7" cstate="print"/>
          <a:srcRect/>
          <a:stretch>
            <a:fillRect/>
          </a:stretch>
        </p:blipFill>
        <p:spPr bwMode="auto">
          <a:xfrm>
            <a:off x="7596336" y="5589241"/>
            <a:ext cx="1445072" cy="872108"/>
          </a:xfrm>
          <a:prstGeom prst="rect">
            <a:avLst/>
          </a:prstGeom>
          <a:noFill/>
        </p:spPr>
      </p:pic>
      <p:pic>
        <p:nvPicPr>
          <p:cNvPr id="13" name="Picture 2"/>
          <p:cNvPicPr>
            <a:picLocks noChangeAspect="1" noChangeArrowheads="1"/>
          </p:cNvPicPr>
          <p:nvPr/>
        </p:nvPicPr>
        <p:blipFill>
          <a:blip r:embed="rId8" cstate="print"/>
          <a:srcRect/>
          <a:stretch>
            <a:fillRect/>
          </a:stretch>
        </p:blipFill>
        <p:spPr bwMode="auto">
          <a:xfrm>
            <a:off x="7740352" y="3"/>
            <a:ext cx="1240556" cy="692695"/>
          </a:xfrm>
          <a:prstGeom prst="rect">
            <a:avLst/>
          </a:prstGeom>
          <a:noFill/>
          <a:ln w="9525">
            <a:noFill/>
            <a:miter lim="800000"/>
            <a:headEnd/>
            <a:tailEnd/>
          </a:ln>
        </p:spPr>
      </p:pic>
    </p:spTree>
    <p:extLst>
      <p:ext uri="{BB962C8B-B14F-4D97-AF65-F5344CB8AC3E}">
        <p14:creationId xmlns="" xmlns:p14="http://schemas.microsoft.com/office/powerpoint/2010/main" val="1130458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rrotonda angolo diagonale rettangolo 21"/>
          <p:cNvSpPr>
            <a:spLocks noChangeAspect="1" noChangeArrowheads="1"/>
          </p:cNvSpPr>
          <p:nvPr/>
        </p:nvSpPr>
        <p:spPr bwMode="auto">
          <a:xfrm>
            <a:off x="570102" y="4725150"/>
            <a:ext cx="7746320" cy="2160240"/>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noFill/>
          <a:ln>
            <a:noFill/>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marL="177687" lvl="1" algn="just" fontAlgn="base">
              <a:spcBef>
                <a:spcPct val="0"/>
              </a:spcBef>
              <a:spcAft>
                <a:spcPct val="0"/>
              </a:spcAft>
            </a:pPr>
            <a:endParaRPr lang="en-US" altLang="zh-CN" sz="1600" dirty="0" smtClean="0">
              <a:solidFill>
                <a:schemeClr val="tx2"/>
              </a:solidFill>
              <a:cs typeface="Arial" pitchFamily="34" charset="0"/>
            </a:endParaRPr>
          </a:p>
        </p:txBody>
      </p:sp>
      <p:sp>
        <p:nvSpPr>
          <p:cNvPr id="2" name="Segnaposto numero diapositiva 1"/>
          <p:cNvSpPr>
            <a:spLocks noGrp="1"/>
          </p:cNvSpPr>
          <p:nvPr>
            <p:ph type="sldNum" sz="quarter" idx="4"/>
          </p:nvPr>
        </p:nvSpPr>
        <p:spPr/>
        <p:txBody>
          <a:bodyPr/>
          <a:lstStyle/>
          <a:p>
            <a:fld id="{F1CD1FFF-D9A0-4992-B7A3-AACB5E4F286E}" type="slidenum">
              <a:rPr lang="it-IT" smtClean="0"/>
              <a:pPr/>
              <a:t>11</a:t>
            </a:fld>
            <a:endParaRPr lang="it-IT" dirty="0"/>
          </a:p>
        </p:txBody>
      </p:sp>
      <p:sp>
        <p:nvSpPr>
          <p:cNvPr id="10" name="Arrotonda angolo diagonale rettangolo 21"/>
          <p:cNvSpPr>
            <a:spLocks noChangeAspect="1" noChangeArrowheads="1"/>
          </p:cNvSpPr>
          <p:nvPr/>
        </p:nvSpPr>
        <p:spPr bwMode="auto">
          <a:xfrm>
            <a:off x="3419872" y="332656"/>
            <a:ext cx="4968552" cy="504056"/>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accent3"/>
          </a:solidFill>
          <a:ln w="19050">
            <a:solidFill>
              <a:schemeClr val="accent3">
                <a:lumMod val="75000"/>
              </a:schemeClr>
            </a:solidFill>
            <a:miter lim="800000"/>
            <a:headEnd/>
            <a:tailEnd/>
          </a:ln>
          <a:effectLst>
            <a:outerShdw dist="101600" dir="7860000" algn="ctr" rotWithShape="0">
              <a:schemeClr val="accent3">
                <a:lumMod val="50000"/>
                <a:alpha val="50000"/>
              </a:schemeClr>
            </a:outerShdw>
          </a:effectLst>
        </p:spPr>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2400" b="1" dirty="0" smtClean="0">
                <a:solidFill>
                  <a:srgbClr val="FFFFFF"/>
                </a:solidFill>
                <a:cs typeface="Arial" pitchFamily="34" charset="0"/>
              </a:rPr>
              <a:t>1 rete italiana in 1 rete europea</a:t>
            </a:r>
            <a:endParaRPr lang="it-IT" altLang="zh-CN" sz="2400" b="1" dirty="0">
              <a:solidFill>
                <a:srgbClr val="FFFFFF"/>
              </a:solidFill>
              <a:cs typeface="Arial" pitchFamily="34" charset="0"/>
            </a:endParaRPr>
          </a:p>
        </p:txBody>
      </p:sp>
      <p:pic>
        <p:nvPicPr>
          <p:cNvPr id="13" name="Immagine 1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59632" y="348590"/>
            <a:ext cx="1944216" cy="632138"/>
          </a:xfrm>
          <a:prstGeom prst="rect">
            <a:avLst/>
          </a:prstGeom>
        </p:spPr>
      </p:pic>
      <p:pic>
        <p:nvPicPr>
          <p:cNvPr id="4" name="Immagine 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67545" y="1196752"/>
            <a:ext cx="8208912" cy="5400600"/>
          </a:xfrm>
          <a:prstGeom prst="rect">
            <a:avLst/>
          </a:prstGeom>
        </p:spPr>
      </p:pic>
      <p:pic>
        <p:nvPicPr>
          <p:cNvPr id="7"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148064" y="5085184"/>
            <a:ext cx="1080120" cy="61992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7894062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F1CD1FFF-D9A0-4992-B7A3-AACB5E4F286E}" type="slidenum">
              <a:rPr lang="it-IT" smtClean="0"/>
              <a:pPr/>
              <a:t>12</a:t>
            </a:fld>
            <a:endParaRPr lang="it-IT" dirty="0"/>
          </a:p>
        </p:txBody>
      </p:sp>
      <p:sp>
        <p:nvSpPr>
          <p:cNvPr id="3" name="Rettangolo 2"/>
          <p:cNvSpPr/>
          <p:nvPr/>
        </p:nvSpPr>
        <p:spPr>
          <a:xfrm>
            <a:off x="179512" y="1484787"/>
            <a:ext cx="8496944" cy="5262921"/>
          </a:xfrm>
          <a:prstGeom prst="rect">
            <a:avLst/>
          </a:prstGeom>
        </p:spPr>
        <p:txBody>
          <a:bodyPr wrap="square" lIns="91382" tIns="45691" rIns="91382" bIns="45691">
            <a:spAutoFit/>
          </a:bodyPr>
          <a:lstStyle/>
          <a:p>
            <a:r>
              <a:rPr lang="it-IT" sz="2400" b="1" dirty="0" smtClean="0">
                <a:solidFill>
                  <a:schemeClr val="tx2"/>
                </a:solidFill>
              </a:rPr>
              <a:t>Panoramica dei contenuti del progetto I4MS presentato alla UE</a:t>
            </a:r>
            <a:r>
              <a:rPr lang="it-IT" sz="2000" b="1" dirty="0" smtClean="0">
                <a:solidFill>
                  <a:schemeClr val="tx2"/>
                </a:solidFill>
              </a:rPr>
              <a:t>:</a:t>
            </a:r>
          </a:p>
          <a:p>
            <a:pPr marL="342682" indent="-342682">
              <a:buFont typeface="Arial" panose="020B0604020202020204" pitchFamily="34" charset="0"/>
              <a:buChar char="•"/>
            </a:pPr>
            <a:r>
              <a:rPr lang="it-IT" sz="2400" dirty="0" smtClean="0"/>
              <a:t>Concetto</a:t>
            </a:r>
            <a:r>
              <a:rPr lang="it-IT" sz="2400" dirty="0"/>
              <a:t>, obiettivi e </a:t>
            </a:r>
            <a:r>
              <a:rPr lang="it-IT" sz="2400" dirty="0" smtClean="0"/>
              <a:t>risultati;</a:t>
            </a:r>
            <a:endParaRPr lang="it-IT" sz="2400" dirty="0"/>
          </a:p>
          <a:p>
            <a:pPr marL="342682" indent="-342682">
              <a:buFont typeface="Arial" panose="020B0604020202020204" pitchFamily="34" charset="0"/>
              <a:buChar char="•"/>
            </a:pPr>
            <a:r>
              <a:rPr lang="it-IT" sz="2400" dirty="0" smtClean="0"/>
              <a:t>Una prima </a:t>
            </a:r>
            <a:r>
              <a:rPr lang="it-IT" sz="2400" b="1" dirty="0"/>
              <a:t>descrizione dell'ecosistema </a:t>
            </a:r>
            <a:r>
              <a:rPr lang="it-IT" sz="2400" b="1" dirty="0" smtClean="0"/>
              <a:t>territoriale </a:t>
            </a:r>
            <a:r>
              <a:rPr lang="it-IT" sz="2400" dirty="0" smtClean="0"/>
              <a:t>nel quale il DIH porterà innovazione;</a:t>
            </a:r>
            <a:endParaRPr lang="en-US" sz="2400" dirty="0"/>
          </a:p>
          <a:p>
            <a:pPr marL="342682" indent="-342682">
              <a:buFont typeface="Arial" panose="020B0604020202020204" pitchFamily="34" charset="0"/>
              <a:buChar char="•"/>
            </a:pPr>
            <a:r>
              <a:rPr lang="en-US" sz="2400" dirty="0" err="1" smtClean="0"/>
              <a:t>Descrizione</a:t>
            </a:r>
            <a:r>
              <a:rPr lang="en-US" sz="2400" dirty="0" smtClean="0"/>
              <a:t> </a:t>
            </a:r>
            <a:r>
              <a:rPr lang="en-US" sz="2400" dirty="0" err="1" smtClean="0"/>
              <a:t>delle</a:t>
            </a:r>
            <a:r>
              <a:rPr lang="en-US" sz="2400" dirty="0" smtClean="0"/>
              <a:t> </a:t>
            </a:r>
            <a:r>
              <a:rPr lang="en-US" sz="2400" dirty="0" err="1" smtClean="0"/>
              <a:t>attività</a:t>
            </a:r>
            <a:r>
              <a:rPr lang="en-US" sz="2400" dirty="0" smtClean="0"/>
              <a:t>;</a:t>
            </a:r>
            <a:endParaRPr lang="en-US" sz="2400" dirty="0"/>
          </a:p>
          <a:p>
            <a:pPr marL="342682" indent="-342682">
              <a:buFont typeface="Arial" panose="020B0604020202020204" pitchFamily="34" charset="0"/>
              <a:buChar char="•"/>
            </a:pPr>
            <a:r>
              <a:rPr lang="it-IT" sz="2400" b="1" dirty="0" smtClean="0"/>
              <a:t>Potenziale impatto </a:t>
            </a:r>
            <a:r>
              <a:rPr lang="it-IT" sz="2400" dirty="0" smtClean="0"/>
              <a:t>atteso;</a:t>
            </a:r>
          </a:p>
          <a:p>
            <a:pPr marL="342682" indent="-342682">
              <a:buFont typeface="Arial" panose="020B0604020202020204" pitchFamily="34" charset="0"/>
              <a:buChar char="•"/>
            </a:pPr>
            <a:r>
              <a:rPr lang="it-IT" sz="2400" dirty="0" smtClean="0"/>
              <a:t>Organizzazione e pianificazione;</a:t>
            </a:r>
          </a:p>
          <a:p>
            <a:pPr marL="342682" indent="-342682">
              <a:buFont typeface="Arial" panose="020B0604020202020204" pitchFamily="34" charset="0"/>
              <a:buChar char="•"/>
            </a:pPr>
            <a:r>
              <a:rPr lang="it-IT" sz="2400" b="1" dirty="0" smtClean="0"/>
              <a:t>Costi e risorse da impiegare</a:t>
            </a:r>
            <a:r>
              <a:rPr lang="it-IT" sz="2400" dirty="0" smtClean="0"/>
              <a:t>;</a:t>
            </a:r>
            <a:endParaRPr lang="it-IT" sz="2400" dirty="0"/>
          </a:p>
          <a:p>
            <a:pPr marL="342682" indent="-342682">
              <a:buFont typeface="Arial" panose="020B0604020202020204" pitchFamily="34" charset="0"/>
              <a:buChar char="•"/>
            </a:pPr>
            <a:r>
              <a:rPr lang="en-US" sz="2400" dirty="0" err="1" smtClean="0"/>
              <a:t>Allegato</a:t>
            </a:r>
            <a:r>
              <a:rPr lang="en-US" sz="2400" dirty="0" smtClean="0"/>
              <a:t> </a:t>
            </a:r>
            <a:r>
              <a:rPr lang="en-US" sz="2400" dirty="0"/>
              <a:t>1: </a:t>
            </a:r>
            <a:r>
              <a:rPr lang="it-IT" sz="2400" dirty="0"/>
              <a:t>Panoramica </a:t>
            </a:r>
            <a:r>
              <a:rPr lang="it-IT" sz="2400" dirty="0" smtClean="0"/>
              <a:t>sui </a:t>
            </a:r>
            <a:r>
              <a:rPr lang="it-IT" sz="2400" b="1" dirty="0"/>
              <a:t>partner del </a:t>
            </a:r>
            <a:r>
              <a:rPr lang="it-IT" sz="2400" b="1" dirty="0" smtClean="0"/>
              <a:t>progetto</a:t>
            </a:r>
            <a:r>
              <a:rPr lang="it-IT" sz="2400" dirty="0" smtClean="0"/>
              <a:t>;</a:t>
            </a:r>
          </a:p>
          <a:p>
            <a:pPr marL="342682" indent="-342682">
              <a:buFont typeface="Arial" panose="020B0604020202020204" pitchFamily="34" charset="0"/>
              <a:buChar char="•"/>
            </a:pPr>
            <a:r>
              <a:rPr lang="en-US" sz="2400" dirty="0" err="1" smtClean="0"/>
              <a:t>Allegato</a:t>
            </a:r>
            <a:r>
              <a:rPr lang="en-US" sz="2400" dirty="0" smtClean="0"/>
              <a:t> </a:t>
            </a:r>
            <a:r>
              <a:rPr lang="en-US" sz="2400" dirty="0"/>
              <a:t>2: </a:t>
            </a:r>
            <a:r>
              <a:rPr lang="it-IT" sz="2400" dirty="0"/>
              <a:t>Panoramica </a:t>
            </a:r>
            <a:r>
              <a:rPr lang="it-IT" sz="2400" dirty="0" smtClean="0"/>
              <a:t>sulle </a:t>
            </a:r>
            <a:r>
              <a:rPr lang="it-IT" sz="2400" b="1" dirty="0"/>
              <a:t>possibili fonti di </a:t>
            </a:r>
            <a:r>
              <a:rPr lang="it-IT" sz="2400" b="1" dirty="0" smtClean="0"/>
              <a:t>finanziamento</a:t>
            </a:r>
            <a:r>
              <a:rPr lang="it-IT" sz="2400" dirty="0" smtClean="0"/>
              <a:t>;</a:t>
            </a:r>
          </a:p>
          <a:p>
            <a:pPr marL="342682" indent="-342682">
              <a:buFont typeface="Arial" panose="020B0604020202020204" pitchFamily="34" charset="0"/>
              <a:buChar char="•"/>
            </a:pPr>
            <a:r>
              <a:rPr lang="en-US" sz="2400" dirty="0" err="1" smtClean="0"/>
              <a:t>Allegato</a:t>
            </a:r>
            <a:r>
              <a:rPr lang="en-US" sz="2400" dirty="0" smtClean="0"/>
              <a:t> </a:t>
            </a:r>
            <a:r>
              <a:rPr lang="en-US" sz="2400" dirty="0"/>
              <a:t>3: </a:t>
            </a:r>
            <a:r>
              <a:rPr lang="it-IT" sz="2400" dirty="0"/>
              <a:t>Panoramica </a:t>
            </a:r>
            <a:r>
              <a:rPr lang="it-IT" sz="2400" dirty="0" smtClean="0"/>
              <a:t>dei </a:t>
            </a:r>
            <a:r>
              <a:rPr lang="it-IT" sz="2400" b="1" dirty="0"/>
              <a:t>principali </a:t>
            </a:r>
            <a:r>
              <a:rPr lang="it-IT" sz="2400" b="1" dirty="0" err="1" smtClean="0"/>
              <a:t>stakeholder</a:t>
            </a:r>
            <a:r>
              <a:rPr lang="it-IT" sz="2400" b="1" dirty="0" smtClean="0"/>
              <a:t> che insistono sul territorio in esame;</a:t>
            </a:r>
            <a:endParaRPr lang="en-US" sz="2400" b="1" dirty="0"/>
          </a:p>
          <a:p>
            <a:pPr marL="342682" indent="-342682">
              <a:buFont typeface="Arial" panose="020B0604020202020204" pitchFamily="34" charset="0"/>
              <a:buChar char="•"/>
            </a:pPr>
            <a:r>
              <a:rPr lang="en-US" sz="2400" dirty="0" err="1" smtClean="0"/>
              <a:t>Allegato</a:t>
            </a:r>
            <a:r>
              <a:rPr lang="en-US" sz="2400" dirty="0" smtClean="0"/>
              <a:t> 4</a:t>
            </a:r>
            <a:r>
              <a:rPr lang="en-US" sz="2400" dirty="0"/>
              <a:t>: </a:t>
            </a:r>
            <a:r>
              <a:rPr lang="en-US" sz="2400" b="1" dirty="0" err="1" smtClean="0"/>
              <a:t>Lettere</a:t>
            </a:r>
            <a:r>
              <a:rPr lang="en-US" sz="2400" b="1" dirty="0" smtClean="0"/>
              <a:t> di </a:t>
            </a:r>
            <a:r>
              <a:rPr lang="en-US" sz="2400" b="1" dirty="0" err="1" smtClean="0"/>
              <a:t>supporto</a:t>
            </a:r>
            <a:r>
              <a:rPr lang="en-US" sz="2400" b="1" dirty="0" smtClean="0"/>
              <a:t> al </a:t>
            </a:r>
            <a:r>
              <a:rPr lang="en-US" sz="2400" b="1" dirty="0" err="1" smtClean="0"/>
              <a:t>progetto</a:t>
            </a:r>
            <a:r>
              <a:rPr lang="en-US" sz="2400" b="1" dirty="0" smtClean="0"/>
              <a:t> da parte </a:t>
            </a:r>
            <a:r>
              <a:rPr lang="en-US" sz="2400" b="1" dirty="0" err="1" smtClean="0"/>
              <a:t>dei</a:t>
            </a:r>
            <a:r>
              <a:rPr lang="en-US" sz="2400" b="1" dirty="0" smtClean="0"/>
              <a:t> </a:t>
            </a:r>
            <a:r>
              <a:rPr lang="en-US" sz="2400" b="1" dirty="0" err="1" smtClean="0"/>
              <a:t>principali</a:t>
            </a:r>
            <a:r>
              <a:rPr lang="en-US" sz="2400" b="1" dirty="0" smtClean="0"/>
              <a:t> </a:t>
            </a:r>
            <a:r>
              <a:rPr lang="en-US" sz="2400" b="1" dirty="0" err="1" smtClean="0"/>
              <a:t>enti</a:t>
            </a:r>
            <a:r>
              <a:rPr lang="en-US" sz="2400" b="1" dirty="0" smtClean="0"/>
              <a:t> e </a:t>
            </a:r>
            <a:r>
              <a:rPr lang="en-US" sz="2400" b="1" dirty="0" err="1" smtClean="0"/>
              <a:t>soggetti</a:t>
            </a:r>
            <a:r>
              <a:rPr lang="en-US" sz="2400" b="1" dirty="0" smtClean="0"/>
              <a:t> </a:t>
            </a:r>
            <a:r>
              <a:rPr lang="en-US" sz="2400" b="1" dirty="0" err="1" smtClean="0"/>
              <a:t>economici</a:t>
            </a:r>
            <a:r>
              <a:rPr lang="en-US" sz="2400" b="1" dirty="0" smtClean="0"/>
              <a:t> </a:t>
            </a:r>
            <a:r>
              <a:rPr lang="en-US" sz="2400" b="1" dirty="0" err="1" smtClean="0"/>
              <a:t>interessati</a:t>
            </a:r>
            <a:r>
              <a:rPr lang="en-US" sz="2400" dirty="0" smtClean="0"/>
              <a:t>.</a:t>
            </a:r>
            <a:endParaRPr lang="it-IT" sz="2400" dirty="0"/>
          </a:p>
        </p:txBody>
      </p:sp>
      <p:sp>
        <p:nvSpPr>
          <p:cNvPr id="5" name="Arrotonda angolo diagonale rettangolo 21"/>
          <p:cNvSpPr>
            <a:spLocks noChangeAspect="1" noChangeArrowheads="1"/>
          </p:cNvSpPr>
          <p:nvPr/>
        </p:nvSpPr>
        <p:spPr bwMode="auto">
          <a:xfrm>
            <a:off x="4067944" y="332656"/>
            <a:ext cx="3888432" cy="504056"/>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accent3"/>
          </a:solidFill>
          <a:ln w="19050">
            <a:solidFill>
              <a:schemeClr val="accent3">
                <a:lumMod val="75000"/>
              </a:schemeClr>
            </a:solidFill>
            <a:miter lim="800000"/>
            <a:headEnd/>
            <a:tailEnd/>
          </a:ln>
          <a:effectLst>
            <a:outerShdw dist="101600" dir="7860000" algn="ctr" rotWithShape="0">
              <a:schemeClr val="accent3">
                <a:lumMod val="50000"/>
                <a:alpha val="50000"/>
              </a:schemeClr>
            </a:outerShdw>
          </a:effectLst>
        </p:spPr>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1600" b="1" dirty="0" smtClean="0">
                <a:solidFill>
                  <a:srgbClr val="FFFFFF"/>
                </a:solidFill>
                <a:cs typeface="Arial" pitchFamily="34" charset="0"/>
              </a:rPr>
              <a:t>Le fasi del progetto di costituzione</a:t>
            </a:r>
            <a:endParaRPr lang="it-IT" altLang="zh-CN" sz="1600" b="1" dirty="0">
              <a:solidFill>
                <a:srgbClr val="FFFFFF"/>
              </a:solidFill>
              <a:cs typeface="Arial" pitchFamily="34" charset="0"/>
            </a:endParaRPr>
          </a:p>
        </p:txBody>
      </p:sp>
      <p:sp>
        <p:nvSpPr>
          <p:cNvPr id="6" name="Arrotonda angolo diagonale rettangolo 21"/>
          <p:cNvSpPr>
            <a:spLocks noChangeAspect="1" noChangeArrowheads="1"/>
          </p:cNvSpPr>
          <p:nvPr/>
        </p:nvSpPr>
        <p:spPr bwMode="auto">
          <a:xfrm>
            <a:off x="4067944" y="980728"/>
            <a:ext cx="4608512" cy="360041"/>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tx2"/>
          </a:solidFill>
          <a:ln>
            <a:solidFill>
              <a:schemeClr val="tx2"/>
            </a:solidFill>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1400" b="1" dirty="0" smtClean="0">
                <a:solidFill>
                  <a:schemeClr val="bg1"/>
                </a:solidFill>
                <a:cs typeface="Arial" pitchFamily="34" charset="0"/>
              </a:rPr>
              <a:t>Fase 1: Metodologia adottata chiara e pragmatica</a:t>
            </a:r>
            <a:endParaRPr lang="it-IT" altLang="zh-CN" sz="1400" b="1" dirty="0">
              <a:solidFill>
                <a:schemeClr val="bg1"/>
              </a:solidFill>
              <a:cs typeface="Arial" pitchFamily="34" charset="0"/>
            </a:endParaRPr>
          </a:p>
        </p:txBody>
      </p:sp>
      <p:pic>
        <p:nvPicPr>
          <p:cNvPr id="8" name="Immagine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59632" y="348590"/>
            <a:ext cx="1944216" cy="632138"/>
          </a:xfrm>
          <a:prstGeom prst="rect">
            <a:avLst/>
          </a:prstGeom>
        </p:spPr>
      </p:pic>
    </p:spTree>
    <p:extLst>
      <p:ext uri="{BB962C8B-B14F-4D97-AF65-F5344CB8AC3E}">
        <p14:creationId xmlns:p14="http://schemas.microsoft.com/office/powerpoint/2010/main" xmlns="" val="23020710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F1CD1FFF-D9A0-4992-B7A3-AACB5E4F286E}" type="slidenum">
              <a:rPr lang="it-IT" smtClean="0"/>
              <a:pPr/>
              <a:t>13</a:t>
            </a:fld>
            <a:endParaRPr lang="it-IT" dirty="0"/>
          </a:p>
        </p:txBody>
      </p:sp>
      <p:sp>
        <p:nvSpPr>
          <p:cNvPr id="4" name="Arrotonda angolo diagonale rettangolo 21"/>
          <p:cNvSpPr>
            <a:spLocks noChangeAspect="1" noChangeArrowheads="1"/>
          </p:cNvSpPr>
          <p:nvPr/>
        </p:nvSpPr>
        <p:spPr bwMode="auto">
          <a:xfrm>
            <a:off x="4067944" y="332656"/>
            <a:ext cx="3888432" cy="504056"/>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accent3"/>
          </a:solidFill>
          <a:ln w="19050">
            <a:solidFill>
              <a:schemeClr val="accent3">
                <a:lumMod val="75000"/>
              </a:schemeClr>
            </a:solidFill>
            <a:miter lim="800000"/>
            <a:headEnd/>
            <a:tailEnd/>
          </a:ln>
          <a:effectLst>
            <a:outerShdw dist="101600" dir="7860000" algn="ctr" rotWithShape="0">
              <a:schemeClr val="accent3">
                <a:lumMod val="50000"/>
                <a:alpha val="50000"/>
              </a:schemeClr>
            </a:outerShdw>
          </a:effectLst>
        </p:spPr>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1600" b="1" dirty="0" smtClean="0">
                <a:solidFill>
                  <a:srgbClr val="FFFFFF"/>
                </a:solidFill>
                <a:cs typeface="Arial" pitchFamily="34" charset="0"/>
              </a:rPr>
              <a:t>Le fasi del progetto di costituzione</a:t>
            </a:r>
            <a:endParaRPr lang="it-IT" altLang="zh-CN" sz="1600" b="1" dirty="0">
              <a:solidFill>
                <a:srgbClr val="FFFFFF"/>
              </a:solidFill>
              <a:cs typeface="Arial" pitchFamily="34" charset="0"/>
            </a:endParaRPr>
          </a:p>
        </p:txBody>
      </p:sp>
      <p:sp>
        <p:nvSpPr>
          <p:cNvPr id="5" name="Arrotonda angolo diagonale rettangolo 21"/>
          <p:cNvSpPr>
            <a:spLocks noChangeAspect="1" noChangeArrowheads="1"/>
          </p:cNvSpPr>
          <p:nvPr/>
        </p:nvSpPr>
        <p:spPr bwMode="auto">
          <a:xfrm>
            <a:off x="4067944" y="980728"/>
            <a:ext cx="4104456" cy="360040"/>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tx2"/>
          </a:solidFill>
          <a:ln>
            <a:solidFill>
              <a:schemeClr val="tx2"/>
            </a:solidFill>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1400" b="1" dirty="0" smtClean="0">
                <a:solidFill>
                  <a:schemeClr val="bg1"/>
                </a:solidFill>
                <a:cs typeface="Arial" pitchFamily="34" charset="0"/>
              </a:rPr>
              <a:t>Fase 1: Non «tuttologi» ma specializzati</a:t>
            </a:r>
            <a:endParaRPr lang="it-IT" altLang="zh-CN" sz="1400" b="1" dirty="0">
              <a:solidFill>
                <a:schemeClr val="bg1"/>
              </a:solidFill>
              <a:cs typeface="Arial" pitchFamily="34" charset="0"/>
            </a:endParaRPr>
          </a:p>
        </p:txBody>
      </p:sp>
      <p:sp>
        <p:nvSpPr>
          <p:cNvPr id="6" name="Rettangolo 5"/>
          <p:cNvSpPr/>
          <p:nvPr/>
        </p:nvSpPr>
        <p:spPr>
          <a:xfrm>
            <a:off x="323529" y="1700811"/>
            <a:ext cx="8496944" cy="4893589"/>
          </a:xfrm>
          <a:prstGeom prst="rect">
            <a:avLst/>
          </a:prstGeom>
        </p:spPr>
        <p:txBody>
          <a:bodyPr wrap="square" lIns="91382" tIns="45691" rIns="91382" bIns="45691">
            <a:spAutoFit/>
          </a:bodyPr>
          <a:lstStyle/>
          <a:p>
            <a:pPr algn="just"/>
            <a:r>
              <a:rPr lang="it-IT" sz="2000" dirty="0" smtClean="0"/>
              <a:t>L'obiettivo </a:t>
            </a:r>
            <a:r>
              <a:rPr lang="it-IT" sz="2000" dirty="0"/>
              <a:t>del progetto </a:t>
            </a:r>
            <a:r>
              <a:rPr lang="it-IT" sz="2000" b="1" dirty="0" smtClean="0">
                <a:solidFill>
                  <a:schemeClr val="tx2"/>
                </a:solidFill>
              </a:rPr>
              <a:t>DIH</a:t>
            </a:r>
            <a:r>
              <a:rPr lang="it-IT" sz="2000" dirty="0"/>
              <a:t> è </a:t>
            </a:r>
            <a:r>
              <a:rPr lang="it-IT" sz="2000" dirty="0" smtClean="0"/>
              <a:t>creare </a:t>
            </a:r>
            <a:r>
              <a:rPr lang="it-IT" sz="2000" dirty="0"/>
              <a:t>un </a:t>
            </a:r>
            <a:r>
              <a:rPr lang="it-IT" sz="2000" b="1" dirty="0" smtClean="0">
                <a:solidFill>
                  <a:schemeClr val="tx2"/>
                </a:solidFill>
              </a:rPr>
              <a:t>efficace trasferimento </a:t>
            </a:r>
            <a:r>
              <a:rPr lang="it-IT" sz="2000" b="1" dirty="0">
                <a:solidFill>
                  <a:schemeClr val="tx2"/>
                </a:solidFill>
              </a:rPr>
              <a:t>tecnologico tra </a:t>
            </a:r>
            <a:r>
              <a:rPr lang="it-IT" sz="2000" b="1" dirty="0" smtClean="0">
                <a:solidFill>
                  <a:schemeClr val="tx2"/>
                </a:solidFill>
              </a:rPr>
              <a:t>università, offerta tecnologica e </a:t>
            </a:r>
            <a:r>
              <a:rPr lang="it-IT" sz="2000" b="1" dirty="0">
                <a:solidFill>
                  <a:schemeClr val="tx2"/>
                </a:solidFill>
              </a:rPr>
              <a:t>industria</a:t>
            </a:r>
            <a:r>
              <a:rPr lang="it-IT" sz="2000" dirty="0"/>
              <a:t>, </a:t>
            </a:r>
            <a:r>
              <a:rPr lang="it-IT" sz="2000" dirty="0" smtClean="0"/>
              <a:t>per supportare le imprese che intendono</a:t>
            </a:r>
            <a:r>
              <a:rPr lang="it-IT" sz="2000" dirty="0"/>
              <a:t> </a:t>
            </a:r>
            <a:r>
              <a:rPr lang="it-IT" sz="2000" b="1" dirty="0">
                <a:solidFill>
                  <a:schemeClr val="tx2"/>
                </a:solidFill>
              </a:rPr>
              <a:t>cambiare </a:t>
            </a:r>
            <a:r>
              <a:rPr lang="it-IT" sz="2000" b="1" dirty="0" smtClean="0">
                <a:solidFill>
                  <a:schemeClr val="tx2"/>
                </a:solidFill>
              </a:rPr>
              <a:t>i loro modelli </a:t>
            </a:r>
            <a:r>
              <a:rPr lang="it-IT" sz="2000" b="1" dirty="0">
                <a:solidFill>
                  <a:schemeClr val="tx2"/>
                </a:solidFill>
              </a:rPr>
              <a:t>di </a:t>
            </a:r>
            <a:r>
              <a:rPr lang="it-IT" sz="2000" b="1" dirty="0" smtClean="0">
                <a:solidFill>
                  <a:schemeClr val="tx2"/>
                </a:solidFill>
              </a:rPr>
              <a:t>business/prodotti</a:t>
            </a:r>
            <a:r>
              <a:rPr lang="it-IT" sz="2000" dirty="0"/>
              <a:t> </a:t>
            </a:r>
            <a:r>
              <a:rPr lang="it-IT" sz="2000" dirty="0" smtClean="0"/>
              <a:t>attraverso la </a:t>
            </a:r>
            <a:r>
              <a:rPr lang="it-IT" sz="2000" b="1" dirty="0" smtClean="0">
                <a:solidFill>
                  <a:schemeClr val="tx2"/>
                </a:solidFill>
              </a:rPr>
              <a:t>digitalizzazione</a:t>
            </a:r>
            <a:r>
              <a:rPr lang="it-IT" sz="2000" dirty="0"/>
              <a:t> </a:t>
            </a:r>
            <a:r>
              <a:rPr lang="it-IT" sz="2000" dirty="0" smtClean="0"/>
              <a:t>dei processi operativi e l’implementazione di </a:t>
            </a:r>
            <a:r>
              <a:rPr lang="it-IT" sz="2000" b="1" dirty="0" smtClean="0">
                <a:solidFill>
                  <a:schemeClr val="tx2"/>
                </a:solidFill>
              </a:rPr>
              <a:t>metodologie innovative e snelle</a:t>
            </a:r>
            <a:r>
              <a:rPr lang="it-IT" sz="2000" dirty="0" smtClean="0"/>
              <a:t>, supportate da</a:t>
            </a:r>
            <a:r>
              <a:rPr lang="it-IT" sz="2000" dirty="0"/>
              <a:t> </a:t>
            </a:r>
            <a:r>
              <a:rPr lang="it-IT" sz="2000" b="1" dirty="0">
                <a:solidFill>
                  <a:schemeClr val="tx2"/>
                </a:solidFill>
              </a:rPr>
              <a:t>tecnologie intelligenti</a:t>
            </a:r>
            <a:r>
              <a:rPr lang="it-IT" sz="2000" dirty="0" smtClean="0"/>
              <a:t>.</a:t>
            </a:r>
          </a:p>
          <a:p>
            <a:pPr algn="just"/>
            <a:endParaRPr lang="it-IT" sz="800" dirty="0"/>
          </a:p>
          <a:p>
            <a:pPr algn="just"/>
            <a:r>
              <a:rPr lang="it-IT" sz="2000" dirty="0" smtClean="0"/>
              <a:t>L’attenzione di ogni HUB è </a:t>
            </a:r>
            <a:r>
              <a:rPr lang="it-IT" sz="2000" b="1" dirty="0">
                <a:solidFill>
                  <a:srgbClr val="C00000"/>
                </a:solidFill>
              </a:rPr>
              <a:t>focalizzata</a:t>
            </a:r>
            <a:r>
              <a:rPr lang="it-IT" sz="2000" dirty="0"/>
              <a:t> </a:t>
            </a:r>
            <a:r>
              <a:rPr lang="it-IT" sz="2000" dirty="0" smtClean="0"/>
              <a:t>sulle varie tecnologie I4MS, </a:t>
            </a:r>
            <a:r>
              <a:rPr lang="it-IT" sz="2000" b="1" dirty="0" smtClean="0">
                <a:solidFill>
                  <a:schemeClr val="tx2"/>
                </a:solidFill>
              </a:rPr>
              <a:t>Sistemi Cyber-Fisici </a:t>
            </a:r>
            <a:r>
              <a:rPr lang="it-IT" sz="2000" b="1" dirty="0">
                <a:solidFill>
                  <a:schemeClr val="tx2"/>
                </a:solidFill>
              </a:rPr>
              <a:t>(</a:t>
            </a:r>
            <a:r>
              <a:rPr lang="it-IT" sz="2000" b="1" dirty="0" smtClean="0">
                <a:solidFill>
                  <a:schemeClr val="tx2"/>
                </a:solidFill>
              </a:rPr>
              <a:t>CPS)</a:t>
            </a:r>
            <a:r>
              <a:rPr lang="it-IT" sz="2000" dirty="0" smtClean="0"/>
              <a:t>, tecnologie </a:t>
            </a:r>
            <a:r>
              <a:rPr lang="it-IT" sz="2000" b="1" dirty="0" smtClean="0">
                <a:solidFill>
                  <a:schemeClr val="tx2"/>
                </a:solidFill>
              </a:rPr>
              <a:t>Internet </a:t>
            </a:r>
            <a:r>
              <a:rPr lang="it-IT" sz="2000" b="1" dirty="0">
                <a:solidFill>
                  <a:schemeClr val="tx2"/>
                </a:solidFill>
              </a:rPr>
              <a:t>of Things (</a:t>
            </a:r>
            <a:r>
              <a:rPr lang="it-IT" sz="2000" b="1" dirty="0" err="1">
                <a:solidFill>
                  <a:schemeClr val="tx2"/>
                </a:solidFill>
              </a:rPr>
              <a:t>IoT</a:t>
            </a:r>
            <a:r>
              <a:rPr lang="it-IT" sz="2000" b="1" dirty="0" smtClean="0">
                <a:solidFill>
                  <a:schemeClr val="tx2"/>
                </a:solidFill>
              </a:rPr>
              <a:t>), Robotica, Laser, e HPC,</a:t>
            </a:r>
            <a:r>
              <a:rPr lang="it-IT" sz="2000" dirty="0">
                <a:solidFill>
                  <a:schemeClr val="tx2"/>
                </a:solidFill>
              </a:rPr>
              <a:t> </a:t>
            </a:r>
            <a:r>
              <a:rPr lang="it-IT" sz="2000" dirty="0" smtClean="0"/>
              <a:t>quali elementi necessari per </a:t>
            </a:r>
            <a:r>
              <a:rPr lang="it-IT" sz="2000" dirty="0"/>
              <a:t>migliorare </a:t>
            </a:r>
            <a:r>
              <a:rPr lang="it-IT" sz="2000" b="1" dirty="0">
                <a:solidFill>
                  <a:schemeClr val="tx2"/>
                </a:solidFill>
              </a:rPr>
              <a:t>l'automazione della produzione</a:t>
            </a:r>
            <a:r>
              <a:rPr lang="it-IT" sz="2000" dirty="0"/>
              <a:t> e </a:t>
            </a:r>
            <a:r>
              <a:rPr lang="it-IT" sz="2000" dirty="0" smtClean="0"/>
              <a:t>rendere </a:t>
            </a:r>
            <a:r>
              <a:rPr lang="it-IT" sz="2000" b="1" dirty="0" smtClean="0">
                <a:solidFill>
                  <a:schemeClr val="tx2"/>
                </a:solidFill>
              </a:rPr>
              <a:t>eccellenti i processi funzionali</a:t>
            </a:r>
            <a:r>
              <a:rPr lang="it-IT" sz="2000" dirty="0" smtClean="0"/>
              <a:t>.</a:t>
            </a:r>
            <a:endParaRPr lang="en-US" sz="800" dirty="0"/>
          </a:p>
          <a:p>
            <a:r>
              <a:rPr lang="it-IT" sz="2000" b="1" dirty="0" smtClean="0">
                <a:solidFill>
                  <a:srgbClr val="C00000"/>
                </a:solidFill>
              </a:rPr>
              <a:t>Con criteri rigorosamente </a:t>
            </a:r>
            <a:r>
              <a:rPr lang="it-IT" sz="2400" b="1" dirty="0" smtClean="0">
                <a:solidFill>
                  <a:srgbClr val="C00000"/>
                </a:solidFill>
              </a:rPr>
              <a:t>BOTTOM-UP</a:t>
            </a:r>
            <a:r>
              <a:rPr lang="it-IT" sz="2000" b="1" dirty="0" smtClean="0">
                <a:solidFill>
                  <a:srgbClr val="C00000"/>
                </a:solidFill>
              </a:rPr>
              <a:t> e </a:t>
            </a:r>
            <a:r>
              <a:rPr lang="it-IT" sz="2400" b="1" dirty="0" smtClean="0">
                <a:solidFill>
                  <a:srgbClr val="C00000"/>
                </a:solidFill>
              </a:rPr>
              <a:t>INCLUSIVI</a:t>
            </a:r>
            <a:r>
              <a:rPr lang="it-IT" sz="2000" b="1" dirty="0" smtClean="0">
                <a:solidFill>
                  <a:srgbClr val="C00000"/>
                </a:solidFill>
              </a:rPr>
              <a:t> ogni HUB ha:</a:t>
            </a:r>
            <a:endParaRPr lang="it-IT" sz="2000" dirty="0" smtClean="0"/>
          </a:p>
          <a:p>
            <a:pPr marL="342682" indent="-342682">
              <a:buFontTx/>
              <a:buChar char="-"/>
            </a:pPr>
            <a:r>
              <a:rPr lang="it-IT" sz="2000" b="1" i="1" dirty="0" smtClean="0"/>
              <a:t>definito il modello di business dell’Hub</a:t>
            </a:r>
          </a:p>
          <a:p>
            <a:pPr marL="342682" indent="-342682">
              <a:buFontTx/>
              <a:buChar char="-"/>
            </a:pPr>
            <a:r>
              <a:rPr lang="it-IT" sz="2000" b="1" i="1" dirty="0" smtClean="0"/>
              <a:t>definito </a:t>
            </a:r>
            <a:r>
              <a:rPr lang="it-IT" sz="2000" b="1" i="1" dirty="0"/>
              <a:t>il portafoglio di servizi offerti </a:t>
            </a:r>
            <a:r>
              <a:rPr lang="it-IT" sz="2000" b="1" i="1" dirty="0" smtClean="0"/>
              <a:t>dall’Hub</a:t>
            </a:r>
            <a:endParaRPr lang="it-IT" sz="2000" b="1" i="1" dirty="0"/>
          </a:p>
          <a:p>
            <a:pPr marL="342682" indent="-342682">
              <a:buFontTx/>
              <a:buChar char="-"/>
            </a:pPr>
            <a:r>
              <a:rPr lang="it-IT" sz="2000" b="1" i="1" dirty="0" smtClean="0"/>
              <a:t>mappato </a:t>
            </a:r>
            <a:r>
              <a:rPr lang="it-IT" sz="2000" b="1" i="1" dirty="0"/>
              <a:t>l'ecosistema regionale e </a:t>
            </a:r>
            <a:r>
              <a:rPr lang="it-IT" sz="2000" b="1" i="1" dirty="0" smtClean="0"/>
              <a:t>indicato </a:t>
            </a:r>
            <a:r>
              <a:rPr lang="it-IT" sz="2000" b="1" i="1" dirty="0"/>
              <a:t>la lista dei possibili casi di utilizzo da sviluppare nella fase </a:t>
            </a:r>
            <a:r>
              <a:rPr lang="it-IT" sz="2000" b="1" i="1" dirty="0" smtClean="0"/>
              <a:t>successiva</a:t>
            </a:r>
          </a:p>
          <a:p>
            <a:pPr marL="342682" indent="-342682">
              <a:buFontTx/>
              <a:buChar char="-"/>
            </a:pPr>
            <a:r>
              <a:rPr lang="it-IT" sz="2000" b="1" i="1" dirty="0" smtClean="0"/>
              <a:t>Redatto il Business </a:t>
            </a:r>
            <a:r>
              <a:rPr lang="it-IT" sz="2000" b="1" i="1" dirty="0" err="1" smtClean="0"/>
              <a:t>Plan</a:t>
            </a:r>
            <a:r>
              <a:rPr lang="it-IT" sz="2000" b="1" i="1" dirty="0" smtClean="0"/>
              <a:t> dell’HUB</a:t>
            </a:r>
          </a:p>
        </p:txBody>
      </p:sp>
      <p:pic>
        <p:nvPicPr>
          <p:cNvPr id="8" name="Immagine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59632" y="348590"/>
            <a:ext cx="1944216" cy="632138"/>
          </a:xfrm>
          <a:prstGeom prst="rect">
            <a:avLst/>
          </a:prstGeom>
        </p:spPr>
      </p:pic>
    </p:spTree>
    <p:extLst>
      <p:ext uri="{BB962C8B-B14F-4D97-AF65-F5344CB8AC3E}">
        <p14:creationId xmlns:p14="http://schemas.microsoft.com/office/powerpoint/2010/main" xmlns="" val="31479763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F1CD1FFF-D9A0-4992-B7A3-AACB5E4F286E}" type="slidenum">
              <a:rPr lang="it-IT" smtClean="0"/>
              <a:pPr/>
              <a:t>14</a:t>
            </a:fld>
            <a:endParaRPr lang="it-IT" dirty="0"/>
          </a:p>
        </p:txBody>
      </p:sp>
      <p:sp>
        <p:nvSpPr>
          <p:cNvPr id="3" name="Arrotonda angolo diagonale rettangolo 21"/>
          <p:cNvSpPr>
            <a:spLocks noChangeAspect="1" noChangeArrowheads="1"/>
          </p:cNvSpPr>
          <p:nvPr/>
        </p:nvSpPr>
        <p:spPr bwMode="auto">
          <a:xfrm>
            <a:off x="323528" y="1556794"/>
            <a:ext cx="8424936" cy="5040559"/>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ln>
            <a:noFill/>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marL="177687" lvl="1" algn="just" fontAlgn="base">
              <a:spcBef>
                <a:spcPct val="0"/>
              </a:spcBef>
              <a:spcAft>
                <a:spcPct val="0"/>
              </a:spcAft>
            </a:pPr>
            <a:r>
              <a:rPr lang="it-IT" altLang="zh-CN" sz="2000" dirty="0" smtClean="0">
                <a:solidFill>
                  <a:schemeClr val="tx2"/>
                </a:solidFill>
                <a:cs typeface="Arial" pitchFamily="34" charset="0"/>
              </a:rPr>
              <a:t>Le tecnologie I4MS costituiscono </a:t>
            </a:r>
            <a:r>
              <a:rPr lang="it-IT" altLang="zh-CN" sz="2000" b="1" dirty="0" smtClean="0">
                <a:solidFill>
                  <a:schemeClr val="tx2"/>
                </a:solidFill>
                <a:cs typeface="Arial" pitchFamily="34" charset="0"/>
              </a:rPr>
              <a:t>il </a:t>
            </a:r>
            <a:r>
              <a:rPr lang="it-IT" altLang="zh-CN" sz="2000" b="1" dirty="0">
                <a:solidFill>
                  <a:schemeClr val="tx2"/>
                </a:solidFill>
                <a:cs typeface="Arial" pitchFamily="34" charset="0"/>
              </a:rPr>
              <a:t>motore che deve accelerare la competitività delle </a:t>
            </a:r>
            <a:r>
              <a:rPr lang="it-IT" altLang="zh-CN" sz="2000" b="1" dirty="0" smtClean="0">
                <a:solidFill>
                  <a:schemeClr val="tx2"/>
                </a:solidFill>
                <a:cs typeface="Arial" pitchFamily="34" charset="0"/>
              </a:rPr>
              <a:t>imprese del sistema economico territoriale nel quale l’HUB è inserito</a:t>
            </a:r>
            <a:r>
              <a:rPr lang="it-IT" altLang="zh-CN" sz="2000" dirty="0" smtClean="0">
                <a:solidFill>
                  <a:schemeClr val="tx2"/>
                </a:solidFill>
                <a:cs typeface="Arial" pitchFamily="34" charset="0"/>
              </a:rPr>
              <a:t>. </a:t>
            </a:r>
            <a:r>
              <a:rPr lang="it-IT" altLang="zh-CN" sz="2000" b="1" dirty="0" smtClean="0">
                <a:solidFill>
                  <a:schemeClr val="tx2"/>
                </a:solidFill>
                <a:cs typeface="Arial" pitchFamily="34" charset="0"/>
              </a:rPr>
              <a:t>Le Università, Centri di Competenza regionali e le aziende dell’offerta hanno </a:t>
            </a:r>
            <a:r>
              <a:rPr lang="it-IT" altLang="zh-CN" sz="2000" b="1" dirty="0">
                <a:solidFill>
                  <a:schemeClr val="tx2"/>
                </a:solidFill>
                <a:cs typeface="Arial" pitchFamily="34" charset="0"/>
              </a:rPr>
              <a:t>le conoscenze</a:t>
            </a:r>
            <a:r>
              <a:rPr lang="it-IT" altLang="zh-CN" sz="2000" dirty="0">
                <a:solidFill>
                  <a:schemeClr val="tx2"/>
                </a:solidFill>
                <a:cs typeface="Arial" pitchFamily="34" charset="0"/>
              </a:rPr>
              <a:t> per aiutare le aziende </a:t>
            </a:r>
            <a:r>
              <a:rPr lang="it-IT" altLang="zh-CN" sz="2000" dirty="0" smtClean="0">
                <a:solidFill>
                  <a:schemeClr val="tx2"/>
                </a:solidFill>
                <a:cs typeface="Arial" pitchFamily="34" charset="0"/>
              </a:rPr>
              <a:t>manifatturiere nello </a:t>
            </a:r>
            <a:r>
              <a:rPr lang="it-IT" altLang="zh-CN" sz="2000" dirty="0">
                <a:solidFill>
                  <a:schemeClr val="tx2"/>
                </a:solidFill>
                <a:cs typeface="Arial" pitchFamily="34" charset="0"/>
              </a:rPr>
              <a:t>sviluppo di nuove tecnologie, le loro applicazioni e la diffusione.</a:t>
            </a:r>
          </a:p>
          <a:p>
            <a:pPr marL="177687" lvl="1" algn="just" fontAlgn="base">
              <a:spcBef>
                <a:spcPct val="0"/>
              </a:spcBef>
              <a:spcAft>
                <a:spcPct val="0"/>
              </a:spcAft>
            </a:pPr>
            <a:r>
              <a:rPr lang="it-IT" altLang="zh-CN" sz="2000" dirty="0" smtClean="0">
                <a:solidFill>
                  <a:schemeClr val="tx2"/>
                </a:solidFill>
                <a:cs typeface="Arial" pitchFamily="34" charset="0"/>
              </a:rPr>
              <a:t>Lo </a:t>
            </a:r>
            <a:r>
              <a:rPr lang="it-IT" altLang="zh-CN" sz="2000" dirty="0">
                <a:solidFill>
                  <a:schemeClr val="tx2"/>
                </a:solidFill>
                <a:cs typeface="Arial" pitchFamily="34" charset="0"/>
              </a:rPr>
              <a:t>sviluppo di nuove </a:t>
            </a:r>
            <a:r>
              <a:rPr lang="it-IT" altLang="zh-CN" sz="2000" dirty="0" smtClean="0">
                <a:solidFill>
                  <a:schemeClr val="tx2"/>
                </a:solidFill>
                <a:cs typeface="Arial" pitchFamily="34" charset="0"/>
              </a:rPr>
              <a:t>tecnologie e nuove applicazioni, </a:t>
            </a:r>
            <a:r>
              <a:rPr lang="it-IT" altLang="zh-CN" sz="2000" dirty="0">
                <a:solidFill>
                  <a:schemeClr val="tx2"/>
                </a:solidFill>
                <a:cs typeface="Arial" pitchFamily="34" charset="0"/>
              </a:rPr>
              <a:t>la creazione di un efficace </a:t>
            </a:r>
            <a:r>
              <a:rPr lang="it-IT" altLang="zh-CN" sz="2000" b="1" dirty="0">
                <a:solidFill>
                  <a:schemeClr val="tx2"/>
                </a:solidFill>
                <a:cs typeface="Arial" pitchFamily="34" charset="0"/>
              </a:rPr>
              <a:t>scambio di buone pratiche, nuovi modelli di business </a:t>
            </a:r>
            <a:r>
              <a:rPr lang="it-IT" altLang="zh-CN" sz="2000" dirty="0">
                <a:solidFill>
                  <a:schemeClr val="tx2"/>
                </a:solidFill>
                <a:cs typeface="Arial" pitchFamily="34" charset="0"/>
              </a:rPr>
              <a:t>e lo sviluppo di processi di innovazione più </a:t>
            </a:r>
            <a:r>
              <a:rPr lang="it-IT" altLang="zh-CN" sz="2000" dirty="0" smtClean="0">
                <a:solidFill>
                  <a:schemeClr val="tx2"/>
                </a:solidFill>
                <a:cs typeface="Arial" pitchFamily="34" charset="0"/>
              </a:rPr>
              <a:t>aperti, trasparenti e replicabili </a:t>
            </a:r>
            <a:r>
              <a:rPr lang="it-IT" altLang="zh-CN" sz="2000" b="1" dirty="0" smtClean="0">
                <a:solidFill>
                  <a:schemeClr val="tx2"/>
                </a:solidFill>
                <a:cs typeface="Arial" pitchFamily="34" charset="0"/>
              </a:rPr>
              <a:t>è </a:t>
            </a:r>
            <a:r>
              <a:rPr lang="it-IT" altLang="zh-CN" sz="2000" b="1" dirty="0">
                <a:solidFill>
                  <a:schemeClr val="tx2"/>
                </a:solidFill>
                <a:cs typeface="Arial" pitchFamily="34" charset="0"/>
              </a:rPr>
              <a:t>il valore aggiunto </a:t>
            </a:r>
            <a:r>
              <a:rPr lang="it-IT" altLang="zh-CN" sz="2000" b="1" dirty="0" smtClean="0">
                <a:solidFill>
                  <a:schemeClr val="tx2"/>
                </a:solidFill>
                <a:cs typeface="Arial" pitchFamily="34" charset="0"/>
              </a:rPr>
              <a:t>del progetto proposto in ambito </a:t>
            </a:r>
            <a:r>
              <a:rPr lang="it-IT" altLang="zh-CN" sz="2000" b="1" dirty="0">
                <a:solidFill>
                  <a:schemeClr val="tx2"/>
                </a:solidFill>
                <a:cs typeface="Arial" pitchFamily="34" charset="0"/>
              </a:rPr>
              <a:t>I4MS</a:t>
            </a:r>
            <a:r>
              <a:rPr lang="it-IT" altLang="zh-CN" sz="2000" dirty="0" smtClean="0">
                <a:solidFill>
                  <a:schemeClr val="tx2"/>
                </a:solidFill>
                <a:cs typeface="Arial" pitchFamily="34" charset="0"/>
              </a:rPr>
              <a:t>.</a:t>
            </a:r>
          </a:p>
          <a:p>
            <a:pPr marL="177687" lvl="1" algn="just" fontAlgn="base">
              <a:spcBef>
                <a:spcPct val="0"/>
              </a:spcBef>
              <a:spcAft>
                <a:spcPct val="0"/>
              </a:spcAft>
            </a:pPr>
            <a:endParaRPr lang="it-IT" altLang="zh-CN" sz="2000" dirty="0">
              <a:solidFill>
                <a:schemeClr val="tx2"/>
              </a:solidFill>
              <a:cs typeface="Arial" pitchFamily="34" charset="0"/>
            </a:endParaRPr>
          </a:p>
          <a:p>
            <a:pPr marL="177687" lvl="1" algn="just" fontAlgn="base">
              <a:spcBef>
                <a:spcPct val="0"/>
              </a:spcBef>
              <a:spcAft>
                <a:spcPct val="0"/>
              </a:spcAft>
            </a:pPr>
            <a:r>
              <a:rPr lang="it-IT" altLang="zh-CN" sz="2000" dirty="0">
                <a:solidFill>
                  <a:schemeClr val="tx2"/>
                </a:solidFill>
                <a:cs typeface="Arial" pitchFamily="34" charset="0"/>
              </a:rPr>
              <a:t>Obiettivi specifici </a:t>
            </a:r>
            <a:r>
              <a:rPr lang="it-IT" altLang="zh-CN" sz="2000" dirty="0" smtClean="0">
                <a:solidFill>
                  <a:schemeClr val="tx2"/>
                </a:solidFill>
                <a:cs typeface="Arial" pitchFamily="34" charset="0"/>
              </a:rPr>
              <a:t>dei DIH sono</a:t>
            </a:r>
            <a:r>
              <a:rPr lang="it-IT" altLang="zh-CN" sz="2000" dirty="0">
                <a:solidFill>
                  <a:schemeClr val="tx2"/>
                </a:solidFill>
                <a:cs typeface="Arial" pitchFamily="34" charset="0"/>
              </a:rPr>
              <a:t>: </a:t>
            </a:r>
            <a:r>
              <a:rPr lang="it-IT" altLang="zh-CN" sz="2000" b="1" dirty="0" smtClean="0">
                <a:solidFill>
                  <a:schemeClr val="tx2"/>
                </a:solidFill>
                <a:cs typeface="Arial" pitchFamily="34" charset="0"/>
              </a:rPr>
              <a:t>costituire </a:t>
            </a:r>
            <a:r>
              <a:rPr lang="it-IT" altLang="zh-CN" sz="2000" b="1" dirty="0">
                <a:solidFill>
                  <a:schemeClr val="tx2"/>
                </a:solidFill>
                <a:cs typeface="Arial" pitchFamily="34" charset="0"/>
              </a:rPr>
              <a:t>una comunità </a:t>
            </a:r>
            <a:r>
              <a:rPr lang="it-IT" altLang="zh-CN" sz="2000" b="1" dirty="0" smtClean="0">
                <a:solidFill>
                  <a:schemeClr val="tx2"/>
                </a:solidFill>
                <a:cs typeface="Arial" pitchFamily="34" charset="0"/>
              </a:rPr>
              <a:t>collaborativa con organi di indirizzo </a:t>
            </a:r>
            <a:r>
              <a:rPr lang="it-IT" altLang="zh-CN" sz="2000" b="1" dirty="0" smtClean="0">
                <a:solidFill>
                  <a:schemeClr val="tx2"/>
                </a:solidFill>
                <a:cs typeface="Arial" pitchFamily="34" charset="0"/>
              </a:rPr>
              <a:t>con imprese </a:t>
            </a:r>
            <a:r>
              <a:rPr lang="it-IT" altLang="zh-CN" sz="2000" b="1" dirty="0" smtClean="0">
                <a:solidFill>
                  <a:schemeClr val="tx2"/>
                </a:solidFill>
                <a:cs typeface="Arial" pitchFamily="34" charset="0"/>
              </a:rPr>
              <a:t>manifatturiere</a:t>
            </a:r>
            <a:r>
              <a:rPr lang="it-IT" altLang="zh-CN" sz="2000" dirty="0" smtClean="0">
                <a:solidFill>
                  <a:schemeClr val="tx2"/>
                </a:solidFill>
                <a:cs typeface="Arial" pitchFamily="34" charset="0"/>
              </a:rPr>
              <a:t> </a:t>
            </a:r>
            <a:r>
              <a:rPr lang="it-IT" altLang="zh-CN" sz="2000" b="1" dirty="0" smtClean="0">
                <a:solidFill>
                  <a:schemeClr val="tx2"/>
                </a:solidFill>
                <a:cs typeface="Arial" pitchFamily="34" charset="0"/>
              </a:rPr>
              <a:t>e </a:t>
            </a:r>
            <a:r>
              <a:rPr lang="it-IT" altLang="zh-CN" sz="2000" b="1" dirty="0" smtClean="0">
                <a:solidFill>
                  <a:schemeClr val="tx2"/>
                </a:solidFill>
                <a:cs typeface="Arial" pitchFamily="34" charset="0"/>
              </a:rPr>
              <a:t>con aziende </a:t>
            </a:r>
            <a:r>
              <a:rPr lang="it-IT" altLang="zh-CN" sz="2000" b="1" dirty="0" smtClean="0">
                <a:solidFill>
                  <a:schemeClr val="tx2"/>
                </a:solidFill>
                <a:cs typeface="Arial" pitchFamily="34" charset="0"/>
              </a:rPr>
              <a:t>e consulenti competenti</a:t>
            </a:r>
            <a:r>
              <a:rPr lang="it-IT" altLang="zh-CN" sz="2000" dirty="0" smtClean="0">
                <a:solidFill>
                  <a:schemeClr val="tx2"/>
                </a:solidFill>
                <a:cs typeface="Arial" pitchFamily="34" charset="0"/>
              </a:rPr>
              <a:t>, </a:t>
            </a:r>
            <a:r>
              <a:rPr lang="it-IT" altLang="zh-CN" sz="2000" b="1" dirty="0" smtClean="0">
                <a:solidFill>
                  <a:schemeClr val="tx2"/>
                </a:solidFill>
                <a:cs typeface="Arial" pitchFamily="34" charset="0"/>
              </a:rPr>
              <a:t>identificare e presentare </a:t>
            </a:r>
            <a:r>
              <a:rPr lang="it-IT" altLang="zh-CN" sz="2000" b="1" dirty="0" smtClean="0">
                <a:solidFill>
                  <a:schemeClr val="tx2"/>
                </a:solidFill>
                <a:cs typeface="Arial" pitchFamily="34" charset="0"/>
              </a:rPr>
              <a:t>nuove </a:t>
            </a:r>
            <a:r>
              <a:rPr lang="it-IT" altLang="zh-CN" sz="2000" b="1" dirty="0" smtClean="0">
                <a:solidFill>
                  <a:schemeClr val="tx2"/>
                </a:solidFill>
                <a:cs typeface="Arial" pitchFamily="34" charset="0"/>
              </a:rPr>
              <a:t>tecnologie e servizi</a:t>
            </a:r>
            <a:r>
              <a:rPr lang="it-IT" altLang="zh-CN" sz="2000" dirty="0" smtClean="0">
                <a:solidFill>
                  <a:schemeClr val="tx2"/>
                </a:solidFill>
                <a:cs typeface="Arial" pitchFamily="34" charset="0"/>
              </a:rPr>
              <a:t>, </a:t>
            </a:r>
            <a:r>
              <a:rPr lang="it-IT" altLang="zh-CN" sz="2000" b="1" dirty="0" smtClean="0">
                <a:solidFill>
                  <a:schemeClr val="tx2"/>
                </a:solidFill>
                <a:cs typeface="Arial" pitchFamily="34" charset="0"/>
              </a:rPr>
              <a:t>raccogliere e testare soluzioni </a:t>
            </a:r>
            <a:r>
              <a:rPr lang="it-IT" altLang="zh-CN" sz="2000" b="1" dirty="0">
                <a:solidFill>
                  <a:schemeClr val="tx2"/>
                </a:solidFill>
                <a:cs typeface="Arial" pitchFamily="34" charset="0"/>
              </a:rPr>
              <a:t>prototipali</a:t>
            </a:r>
            <a:r>
              <a:rPr lang="it-IT" altLang="zh-CN" sz="2000" dirty="0">
                <a:solidFill>
                  <a:schemeClr val="tx2"/>
                </a:solidFill>
                <a:cs typeface="Arial" pitchFamily="34" charset="0"/>
              </a:rPr>
              <a:t>, </a:t>
            </a:r>
            <a:r>
              <a:rPr lang="it-IT" altLang="zh-CN" sz="2000" b="1" dirty="0" smtClean="0">
                <a:solidFill>
                  <a:schemeClr val="tx2"/>
                </a:solidFill>
                <a:cs typeface="Arial" pitchFamily="34" charset="0"/>
              </a:rPr>
              <a:t>fare diffusione,comunicazione e formazione</a:t>
            </a:r>
            <a:r>
              <a:rPr lang="it-IT" altLang="zh-CN" sz="2000" dirty="0" smtClean="0">
                <a:solidFill>
                  <a:schemeClr val="tx2"/>
                </a:solidFill>
                <a:cs typeface="Arial" pitchFamily="34" charset="0"/>
              </a:rPr>
              <a:t>.</a:t>
            </a:r>
            <a:endParaRPr lang="en-US" altLang="zh-CN" sz="2000" dirty="0" smtClean="0">
              <a:solidFill>
                <a:schemeClr val="tx2"/>
              </a:solidFill>
              <a:cs typeface="Arial" pitchFamily="34" charset="0"/>
            </a:endParaRPr>
          </a:p>
        </p:txBody>
      </p:sp>
      <p:sp>
        <p:nvSpPr>
          <p:cNvPr id="5" name="Arrotonda angolo diagonale rettangolo 21"/>
          <p:cNvSpPr>
            <a:spLocks noChangeAspect="1" noChangeArrowheads="1"/>
          </p:cNvSpPr>
          <p:nvPr/>
        </p:nvSpPr>
        <p:spPr bwMode="auto">
          <a:xfrm>
            <a:off x="4067944" y="332656"/>
            <a:ext cx="3888432" cy="504056"/>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accent3"/>
          </a:solidFill>
          <a:ln w="19050">
            <a:solidFill>
              <a:schemeClr val="accent3">
                <a:lumMod val="75000"/>
              </a:schemeClr>
            </a:solidFill>
            <a:miter lim="800000"/>
            <a:headEnd/>
            <a:tailEnd/>
          </a:ln>
          <a:effectLst>
            <a:outerShdw dist="101600" dir="7860000" algn="ctr" rotWithShape="0">
              <a:schemeClr val="accent3">
                <a:lumMod val="50000"/>
                <a:alpha val="50000"/>
              </a:schemeClr>
            </a:outerShdw>
          </a:effectLst>
        </p:spPr>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1600" b="1" dirty="0" smtClean="0">
                <a:solidFill>
                  <a:srgbClr val="FFFFFF"/>
                </a:solidFill>
                <a:cs typeface="Arial" pitchFamily="34" charset="0"/>
              </a:rPr>
              <a:t>Le fasi del progetto di costituzione</a:t>
            </a:r>
            <a:endParaRPr lang="it-IT" altLang="zh-CN" sz="1600" b="1" dirty="0">
              <a:solidFill>
                <a:srgbClr val="FFFFFF"/>
              </a:solidFill>
              <a:cs typeface="Arial" pitchFamily="34" charset="0"/>
            </a:endParaRPr>
          </a:p>
        </p:txBody>
      </p:sp>
      <p:sp>
        <p:nvSpPr>
          <p:cNvPr id="6" name="Arrotonda angolo diagonale rettangolo 21"/>
          <p:cNvSpPr>
            <a:spLocks noChangeAspect="1" noChangeArrowheads="1"/>
          </p:cNvSpPr>
          <p:nvPr/>
        </p:nvSpPr>
        <p:spPr bwMode="auto">
          <a:xfrm>
            <a:off x="4067944" y="980728"/>
            <a:ext cx="3744416" cy="360040"/>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tx2"/>
          </a:solidFill>
          <a:ln>
            <a:solidFill>
              <a:schemeClr val="tx2"/>
            </a:solidFill>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1400" b="1" dirty="0">
                <a:solidFill>
                  <a:schemeClr val="bg1"/>
                </a:solidFill>
                <a:cs typeface="Arial" pitchFamily="34" charset="0"/>
              </a:rPr>
              <a:t>Fase 1: Concetto, obiettivi e risultati</a:t>
            </a:r>
          </a:p>
        </p:txBody>
      </p:sp>
      <p:pic>
        <p:nvPicPr>
          <p:cNvPr id="8" name="Immagine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59632" y="348590"/>
            <a:ext cx="1944216" cy="632138"/>
          </a:xfrm>
          <a:prstGeom prst="rect">
            <a:avLst/>
          </a:prstGeom>
        </p:spPr>
      </p:pic>
    </p:spTree>
    <p:extLst>
      <p:ext uri="{BB962C8B-B14F-4D97-AF65-F5344CB8AC3E}">
        <p14:creationId xmlns:p14="http://schemas.microsoft.com/office/powerpoint/2010/main" xmlns="" val="39458475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F1CD1FFF-D9A0-4992-B7A3-AACB5E4F286E}" type="slidenum">
              <a:rPr lang="it-IT" smtClean="0"/>
              <a:pPr/>
              <a:t>15</a:t>
            </a:fld>
            <a:endParaRPr lang="it-IT" dirty="0"/>
          </a:p>
        </p:txBody>
      </p:sp>
      <p:sp>
        <p:nvSpPr>
          <p:cNvPr id="4" name="Rettangolo 3"/>
          <p:cNvSpPr/>
          <p:nvPr/>
        </p:nvSpPr>
        <p:spPr>
          <a:xfrm>
            <a:off x="755576" y="1628803"/>
            <a:ext cx="7848872" cy="4401146"/>
          </a:xfrm>
          <a:prstGeom prst="rect">
            <a:avLst/>
          </a:prstGeom>
        </p:spPr>
        <p:txBody>
          <a:bodyPr wrap="square" lIns="91382" tIns="45691" rIns="91382" bIns="45691">
            <a:spAutoFit/>
          </a:bodyPr>
          <a:lstStyle/>
          <a:p>
            <a:r>
              <a:rPr lang="en-US" sz="2000" b="1" i="1" dirty="0" err="1" smtClean="0"/>
              <a:t>Tabella</a:t>
            </a:r>
            <a:r>
              <a:rPr lang="en-US" sz="2000" b="1" i="1" dirty="0" smtClean="0"/>
              <a:t> </a:t>
            </a:r>
            <a:r>
              <a:rPr lang="en-US" sz="2000" b="1" i="1" dirty="0"/>
              <a:t>1: </a:t>
            </a:r>
            <a:r>
              <a:rPr lang="en-US" sz="2000" b="1" i="1" dirty="0" err="1"/>
              <a:t>Lista</a:t>
            </a:r>
            <a:r>
              <a:rPr lang="en-US" sz="2000" b="1" i="1" dirty="0"/>
              <a:t> </a:t>
            </a:r>
            <a:r>
              <a:rPr lang="en-US" sz="2000" b="1" i="1" dirty="0" err="1"/>
              <a:t>dei</a:t>
            </a:r>
            <a:r>
              <a:rPr lang="en-US" sz="2000" b="1" i="1" dirty="0"/>
              <a:t> </a:t>
            </a:r>
            <a:r>
              <a:rPr lang="en-US" sz="2000" b="1" i="1" dirty="0" err="1"/>
              <a:t>processi</a:t>
            </a:r>
            <a:r>
              <a:rPr lang="en-US" sz="2000" b="1" i="1" dirty="0"/>
              <a:t> </a:t>
            </a:r>
            <a:r>
              <a:rPr lang="en-US" sz="2000" b="1" i="1" dirty="0" err="1" smtClean="0"/>
              <a:t>esecutivi</a:t>
            </a:r>
            <a:r>
              <a:rPr lang="en-US" sz="2000" b="1" i="1" dirty="0" smtClean="0"/>
              <a:t> (deliverables)</a:t>
            </a:r>
            <a:r>
              <a:rPr lang="en-US" sz="2000" dirty="0"/>
              <a:t>	</a:t>
            </a:r>
            <a:endParaRPr lang="en-US" sz="2000" dirty="0" smtClean="0"/>
          </a:p>
          <a:p>
            <a:endParaRPr lang="en-US" sz="2000" dirty="0"/>
          </a:p>
          <a:p>
            <a:pPr marL="285569" indent="-285569">
              <a:buFont typeface="Arial" panose="020B0604020202020204" pitchFamily="34" charset="0"/>
              <a:buChar char="•"/>
            </a:pPr>
            <a:r>
              <a:rPr lang="it-IT" sz="2000" dirty="0"/>
              <a:t>D1.1 </a:t>
            </a:r>
            <a:r>
              <a:rPr lang="it-IT" sz="2000" dirty="0">
                <a:solidFill>
                  <a:schemeClr val="tx2">
                    <a:lumMod val="75000"/>
                  </a:schemeClr>
                </a:solidFill>
              </a:rPr>
              <a:t>- </a:t>
            </a:r>
            <a:r>
              <a:rPr lang="it-IT" sz="2000" dirty="0" smtClean="0">
                <a:solidFill>
                  <a:schemeClr val="tx2">
                    <a:lumMod val="75000"/>
                  </a:schemeClr>
                </a:solidFill>
              </a:rPr>
              <a:t>valutazione </a:t>
            </a:r>
            <a:r>
              <a:rPr lang="it-IT" sz="2000" dirty="0">
                <a:solidFill>
                  <a:schemeClr val="tx2">
                    <a:lumMod val="75000"/>
                  </a:schemeClr>
                </a:solidFill>
              </a:rPr>
              <a:t>dell'ecosistema </a:t>
            </a:r>
            <a:r>
              <a:rPr lang="it-IT" sz="2000" dirty="0" smtClean="0">
                <a:solidFill>
                  <a:schemeClr val="tx2">
                    <a:lumMod val="75000"/>
                  </a:schemeClr>
                </a:solidFill>
              </a:rPr>
              <a:t>«regionale» al quale proporre il DIH</a:t>
            </a:r>
          </a:p>
          <a:p>
            <a:pPr marL="285569" indent="-285569">
              <a:buFont typeface="Arial" panose="020B0604020202020204" pitchFamily="34" charset="0"/>
              <a:buChar char="•"/>
            </a:pPr>
            <a:r>
              <a:rPr lang="it-IT" sz="2000" dirty="0" smtClean="0">
                <a:solidFill>
                  <a:schemeClr val="tx2">
                    <a:lumMod val="75000"/>
                  </a:schemeClr>
                </a:solidFill>
              </a:rPr>
              <a:t>D1.2 </a:t>
            </a:r>
            <a:r>
              <a:rPr lang="it-IT" sz="2000" dirty="0">
                <a:solidFill>
                  <a:schemeClr val="tx2">
                    <a:lumMod val="75000"/>
                  </a:schemeClr>
                </a:solidFill>
              </a:rPr>
              <a:t>- </a:t>
            </a:r>
            <a:r>
              <a:rPr lang="it-IT" sz="2000" dirty="0" smtClean="0">
                <a:solidFill>
                  <a:schemeClr val="tx2">
                    <a:lumMod val="75000"/>
                  </a:schemeClr>
                </a:solidFill>
              </a:rPr>
              <a:t>lista degli </a:t>
            </a:r>
            <a:r>
              <a:rPr lang="it-IT" sz="2000" dirty="0" err="1" smtClean="0">
                <a:solidFill>
                  <a:schemeClr val="tx2">
                    <a:lumMod val="75000"/>
                  </a:schemeClr>
                </a:solidFill>
              </a:rPr>
              <a:t>Stakeholders</a:t>
            </a:r>
            <a:r>
              <a:rPr lang="it-IT" sz="2000" dirty="0" smtClean="0">
                <a:solidFill>
                  <a:schemeClr val="tx2">
                    <a:lumMod val="75000"/>
                  </a:schemeClr>
                </a:solidFill>
              </a:rPr>
              <a:t> potenzialmente interessati</a:t>
            </a:r>
          </a:p>
          <a:p>
            <a:pPr marL="285569" indent="-285569">
              <a:buFont typeface="Arial" panose="020B0604020202020204" pitchFamily="34" charset="0"/>
              <a:buChar char="•"/>
            </a:pPr>
            <a:r>
              <a:rPr lang="it-IT" sz="2000" dirty="0" smtClean="0">
                <a:solidFill>
                  <a:schemeClr val="tx2">
                    <a:lumMod val="75000"/>
                  </a:schemeClr>
                </a:solidFill>
              </a:rPr>
              <a:t>D1.3 </a:t>
            </a:r>
            <a:r>
              <a:rPr lang="it-IT" sz="2000" dirty="0">
                <a:solidFill>
                  <a:schemeClr val="tx2">
                    <a:lumMod val="75000"/>
                  </a:schemeClr>
                </a:solidFill>
              </a:rPr>
              <a:t>- analisi </a:t>
            </a:r>
            <a:r>
              <a:rPr lang="it-IT" sz="2000" dirty="0" smtClean="0">
                <a:solidFill>
                  <a:schemeClr val="tx2">
                    <a:lumMod val="75000"/>
                  </a:schemeClr>
                </a:solidFill>
              </a:rPr>
              <a:t>dei punti </a:t>
            </a:r>
            <a:r>
              <a:rPr lang="it-IT" sz="2000" dirty="0">
                <a:solidFill>
                  <a:schemeClr val="tx2">
                    <a:lumMod val="75000"/>
                  </a:schemeClr>
                </a:solidFill>
              </a:rPr>
              <a:t>di forza e di debolezza, opportunità, minacce e le aree di possibile </a:t>
            </a:r>
            <a:r>
              <a:rPr lang="it-IT" sz="2000" dirty="0" smtClean="0">
                <a:solidFill>
                  <a:schemeClr val="tx2">
                    <a:lumMod val="75000"/>
                  </a:schemeClr>
                </a:solidFill>
              </a:rPr>
              <a:t>sviluppo </a:t>
            </a:r>
            <a:r>
              <a:rPr lang="it-IT" sz="2000" i="1" dirty="0">
                <a:solidFill>
                  <a:schemeClr val="tx2">
                    <a:lumMod val="75000"/>
                  </a:schemeClr>
                </a:solidFill>
              </a:rPr>
              <a:t>(SWOT)</a:t>
            </a:r>
            <a:endParaRPr lang="it-IT" sz="2000" i="1" dirty="0" smtClean="0">
              <a:solidFill>
                <a:schemeClr val="tx2">
                  <a:lumMod val="75000"/>
                </a:schemeClr>
              </a:solidFill>
            </a:endParaRPr>
          </a:p>
          <a:p>
            <a:pPr marL="285569" indent="-285569">
              <a:buFont typeface="Arial" panose="020B0604020202020204" pitchFamily="34" charset="0"/>
              <a:buChar char="•"/>
            </a:pPr>
            <a:r>
              <a:rPr lang="it-IT" sz="2000" dirty="0" smtClean="0">
                <a:solidFill>
                  <a:schemeClr val="tx2">
                    <a:lumMod val="75000"/>
                  </a:schemeClr>
                </a:solidFill>
              </a:rPr>
              <a:t>D2.1 </a:t>
            </a:r>
            <a:r>
              <a:rPr lang="it-IT" sz="2000" dirty="0">
                <a:solidFill>
                  <a:schemeClr val="tx2">
                    <a:lumMod val="75000"/>
                  </a:schemeClr>
                </a:solidFill>
              </a:rPr>
              <a:t>- </a:t>
            </a:r>
            <a:r>
              <a:rPr lang="it-IT" sz="2000" dirty="0" smtClean="0">
                <a:solidFill>
                  <a:schemeClr val="tx2">
                    <a:lumMod val="75000"/>
                  </a:schemeClr>
                </a:solidFill>
              </a:rPr>
              <a:t>visione</a:t>
            </a:r>
            <a:r>
              <a:rPr lang="it-IT" sz="2000" dirty="0">
                <a:solidFill>
                  <a:schemeClr val="tx2">
                    <a:lumMod val="75000"/>
                  </a:schemeClr>
                </a:solidFill>
              </a:rPr>
              <a:t>, missione e strategia a lungo termine del </a:t>
            </a:r>
            <a:r>
              <a:rPr lang="it-IT" sz="2000" dirty="0" smtClean="0">
                <a:solidFill>
                  <a:schemeClr val="tx2">
                    <a:lumMod val="75000"/>
                  </a:schemeClr>
                </a:solidFill>
              </a:rPr>
              <a:t>DIH</a:t>
            </a:r>
          </a:p>
          <a:p>
            <a:pPr marL="285569" indent="-285569">
              <a:buFont typeface="Arial" panose="020B0604020202020204" pitchFamily="34" charset="0"/>
              <a:buChar char="•"/>
            </a:pPr>
            <a:r>
              <a:rPr lang="it-IT" sz="2000" dirty="0" smtClean="0">
                <a:solidFill>
                  <a:schemeClr val="tx2">
                    <a:lumMod val="75000"/>
                  </a:schemeClr>
                </a:solidFill>
              </a:rPr>
              <a:t>D2.2 </a:t>
            </a:r>
            <a:r>
              <a:rPr lang="it-IT" sz="2000" dirty="0">
                <a:solidFill>
                  <a:schemeClr val="tx2">
                    <a:lumMod val="75000"/>
                  </a:schemeClr>
                </a:solidFill>
              </a:rPr>
              <a:t>- </a:t>
            </a:r>
            <a:r>
              <a:rPr lang="it-IT" sz="2000" dirty="0" smtClean="0">
                <a:solidFill>
                  <a:schemeClr val="tx2">
                    <a:lumMod val="75000"/>
                  </a:schemeClr>
                </a:solidFill>
              </a:rPr>
              <a:t>lista </a:t>
            </a:r>
            <a:r>
              <a:rPr lang="it-IT" sz="2000" dirty="0">
                <a:solidFill>
                  <a:schemeClr val="tx2">
                    <a:lumMod val="75000"/>
                  </a:schemeClr>
                </a:solidFill>
              </a:rPr>
              <a:t>dei servizi offerti </a:t>
            </a:r>
            <a:r>
              <a:rPr lang="it-IT" sz="2000" dirty="0" smtClean="0">
                <a:solidFill>
                  <a:schemeClr val="tx2">
                    <a:lumMod val="75000"/>
                  </a:schemeClr>
                </a:solidFill>
              </a:rPr>
              <a:t>dal DIH I4MS</a:t>
            </a:r>
          </a:p>
          <a:p>
            <a:pPr marL="285569" indent="-285569">
              <a:buFont typeface="Arial" panose="020B0604020202020204" pitchFamily="34" charset="0"/>
              <a:buChar char="•"/>
            </a:pPr>
            <a:r>
              <a:rPr lang="it-IT" sz="2000" dirty="0" smtClean="0">
                <a:solidFill>
                  <a:schemeClr val="tx2">
                    <a:lumMod val="75000"/>
                  </a:schemeClr>
                </a:solidFill>
              </a:rPr>
              <a:t>D3.1 </a:t>
            </a:r>
            <a:r>
              <a:rPr lang="it-IT" sz="2000" dirty="0">
                <a:solidFill>
                  <a:schemeClr val="tx2">
                    <a:lumMod val="75000"/>
                  </a:schemeClr>
                </a:solidFill>
              </a:rPr>
              <a:t>- </a:t>
            </a:r>
            <a:r>
              <a:rPr lang="it-IT" sz="2000" dirty="0" smtClean="0">
                <a:solidFill>
                  <a:schemeClr val="tx2">
                    <a:lumMod val="75000"/>
                  </a:schemeClr>
                </a:solidFill>
              </a:rPr>
              <a:t>relazione </a:t>
            </a:r>
            <a:r>
              <a:rPr lang="it-IT" sz="2000" dirty="0">
                <a:solidFill>
                  <a:schemeClr val="tx2">
                    <a:lumMod val="75000"/>
                  </a:schemeClr>
                </a:solidFill>
              </a:rPr>
              <a:t>in merito </a:t>
            </a:r>
            <a:r>
              <a:rPr lang="it-IT" sz="2000" dirty="0" smtClean="0">
                <a:solidFill>
                  <a:schemeClr val="tx2">
                    <a:lumMod val="75000"/>
                  </a:schemeClr>
                </a:solidFill>
              </a:rPr>
              <a:t>ai </a:t>
            </a:r>
            <a:r>
              <a:rPr lang="it-IT" sz="2000" dirty="0">
                <a:solidFill>
                  <a:schemeClr val="tx2">
                    <a:lumMod val="75000"/>
                  </a:schemeClr>
                </a:solidFill>
              </a:rPr>
              <a:t>casi di </a:t>
            </a:r>
            <a:r>
              <a:rPr lang="it-IT" sz="2000" dirty="0" smtClean="0">
                <a:solidFill>
                  <a:schemeClr val="tx2">
                    <a:lumMod val="75000"/>
                  </a:schemeClr>
                </a:solidFill>
              </a:rPr>
              <a:t>studio e utilizzo (</a:t>
            </a:r>
            <a:r>
              <a:rPr lang="it-IT" sz="2000" i="1" dirty="0" err="1" smtClean="0">
                <a:solidFill>
                  <a:schemeClr val="tx2">
                    <a:lumMod val="75000"/>
                  </a:schemeClr>
                </a:solidFill>
              </a:rPr>
              <a:t>use</a:t>
            </a:r>
            <a:r>
              <a:rPr lang="it-IT" sz="2000" i="1" dirty="0" smtClean="0">
                <a:solidFill>
                  <a:schemeClr val="tx2">
                    <a:lumMod val="75000"/>
                  </a:schemeClr>
                </a:solidFill>
              </a:rPr>
              <a:t> </a:t>
            </a:r>
            <a:r>
              <a:rPr lang="it-IT" sz="2000" i="1" dirty="0" err="1" smtClean="0">
                <a:solidFill>
                  <a:schemeClr val="tx2">
                    <a:lumMod val="75000"/>
                  </a:schemeClr>
                </a:solidFill>
              </a:rPr>
              <a:t>cases</a:t>
            </a:r>
            <a:r>
              <a:rPr lang="it-IT" sz="2000" dirty="0" smtClean="0">
                <a:solidFill>
                  <a:schemeClr val="tx2">
                    <a:lumMod val="75000"/>
                  </a:schemeClr>
                </a:solidFill>
              </a:rPr>
              <a:t>)</a:t>
            </a:r>
          </a:p>
          <a:p>
            <a:pPr marL="285569" indent="-285569">
              <a:buFont typeface="Arial" panose="020B0604020202020204" pitchFamily="34" charset="0"/>
              <a:buChar char="•"/>
            </a:pPr>
            <a:r>
              <a:rPr lang="it-IT" sz="2000" dirty="0" smtClean="0">
                <a:solidFill>
                  <a:schemeClr val="tx2">
                    <a:lumMod val="75000"/>
                  </a:schemeClr>
                </a:solidFill>
              </a:rPr>
              <a:t>D4.1 </a:t>
            </a:r>
            <a:r>
              <a:rPr lang="it-IT" sz="2000" dirty="0">
                <a:solidFill>
                  <a:schemeClr val="tx2">
                    <a:lumMod val="75000"/>
                  </a:schemeClr>
                </a:solidFill>
              </a:rPr>
              <a:t>- </a:t>
            </a:r>
            <a:r>
              <a:rPr lang="it-IT" sz="2000" dirty="0" smtClean="0">
                <a:solidFill>
                  <a:schemeClr val="tx2">
                    <a:lumMod val="75000"/>
                  </a:schemeClr>
                </a:solidFill>
              </a:rPr>
              <a:t>business </a:t>
            </a:r>
            <a:r>
              <a:rPr lang="it-IT" sz="2000" dirty="0" err="1" smtClean="0">
                <a:solidFill>
                  <a:schemeClr val="tx2">
                    <a:lumMod val="75000"/>
                  </a:schemeClr>
                </a:solidFill>
              </a:rPr>
              <a:t>plan</a:t>
            </a:r>
            <a:r>
              <a:rPr lang="it-IT" sz="2000" dirty="0" smtClean="0">
                <a:solidFill>
                  <a:schemeClr val="tx2">
                    <a:lumMod val="75000"/>
                  </a:schemeClr>
                </a:solidFill>
              </a:rPr>
              <a:t> </a:t>
            </a:r>
            <a:r>
              <a:rPr lang="it-IT" sz="2000" dirty="0">
                <a:solidFill>
                  <a:schemeClr val="tx2">
                    <a:lumMod val="75000"/>
                  </a:schemeClr>
                </a:solidFill>
              </a:rPr>
              <a:t>con </a:t>
            </a:r>
            <a:r>
              <a:rPr lang="it-IT" sz="2000" dirty="0" smtClean="0">
                <a:solidFill>
                  <a:schemeClr val="tx2">
                    <a:lumMod val="75000"/>
                  </a:schemeClr>
                </a:solidFill>
              </a:rPr>
              <a:t>proiezioni </a:t>
            </a:r>
            <a:r>
              <a:rPr lang="it-IT" sz="2000" dirty="0">
                <a:solidFill>
                  <a:schemeClr val="tx2">
                    <a:lumMod val="75000"/>
                  </a:schemeClr>
                </a:solidFill>
              </a:rPr>
              <a:t>economiche e </a:t>
            </a:r>
            <a:r>
              <a:rPr lang="it-IT" sz="2000" dirty="0" smtClean="0">
                <a:solidFill>
                  <a:schemeClr val="tx2">
                    <a:lumMod val="75000"/>
                  </a:schemeClr>
                </a:solidFill>
              </a:rPr>
              <a:t>finanziarie</a:t>
            </a:r>
          </a:p>
          <a:p>
            <a:pPr marL="285569" indent="-285569">
              <a:buFont typeface="Arial" panose="020B0604020202020204" pitchFamily="34" charset="0"/>
              <a:buChar char="•"/>
            </a:pPr>
            <a:r>
              <a:rPr lang="it-IT" sz="2000" dirty="0" smtClean="0">
                <a:solidFill>
                  <a:schemeClr val="tx2">
                    <a:lumMod val="75000"/>
                  </a:schemeClr>
                </a:solidFill>
              </a:rPr>
              <a:t>D5.1 - sito </a:t>
            </a:r>
            <a:r>
              <a:rPr lang="it-IT" sz="2000" dirty="0">
                <a:solidFill>
                  <a:schemeClr val="tx2">
                    <a:lumMod val="75000"/>
                  </a:schemeClr>
                </a:solidFill>
              </a:rPr>
              <a:t>web del </a:t>
            </a:r>
            <a:r>
              <a:rPr lang="it-IT" sz="2000" dirty="0" smtClean="0">
                <a:solidFill>
                  <a:schemeClr val="tx2">
                    <a:lumMod val="75000"/>
                  </a:schemeClr>
                </a:solidFill>
              </a:rPr>
              <a:t>progetto</a:t>
            </a:r>
          </a:p>
          <a:p>
            <a:pPr marL="285569" indent="-285569">
              <a:buFont typeface="Arial" panose="020B0604020202020204" pitchFamily="34" charset="0"/>
              <a:buChar char="•"/>
            </a:pPr>
            <a:r>
              <a:rPr lang="it-IT" sz="2000" dirty="0" smtClean="0">
                <a:solidFill>
                  <a:schemeClr val="tx2">
                    <a:lumMod val="75000"/>
                  </a:schemeClr>
                </a:solidFill>
              </a:rPr>
              <a:t>D5.2 </a:t>
            </a:r>
            <a:r>
              <a:rPr lang="it-IT" sz="2000" dirty="0">
                <a:solidFill>
                  <a:schemeClr val="tx2">
                    <a:lumMod val="75000"/>
                  </a:schemeClr>
                </a:solidFill>
              </a:rPr>
              <a:t>- </a:t>
            </a:r>
            <a:r>
              <a:rPr lang="it-IT" sz="2000" dirty="0" smtClean="0">
                <a:solidFill>
                  <a:schemeClr val="tx2">
                    <a:lumMod val="75000"/>
                  </a:schemeClr>
                </a:solidFill>
              </a:rPr>
              <a:t>relazione dei </a:t>
            </a:r>
            <a:r>
              <a:rPr lang="it-IT" sz="2000" dirty="0">
                <a:solidFill>
                  <a:schemeClr val="tx2">
                    <a:lumMod val="75000"/>
                  </a:schemeClr>
                </a:solidFill>
              </a:rPr>
              <a:t>workshop </a:t>
            </a:r>
            <a:r>
              <a:rPr lang="it-IT" sz="2000" dirty="0" smtClean="0">
                <a:solidFill>
                  <a:schemeClr val="tx2">
                    <a:lumMod val="75000"/>
                  </a:schemeClr>
                </a:solidFill>
              </a:rPr>
              <a:t>condotti</a:t>
            </a:r>
          </a:p>
          <a:p>
            <a:pPr marL="285569" indent="-285569">
              <a:buFont typeface="Arial" panose="020B0604020202020204" pitchFamily="34" charset="0"/>
              <a:buChar char="•"/>
            </a:pPr>
            <a:r>
              <a:rPr lang="it-IT" sz="2000" dirty="0" smtClean="0">
                <a:solidFill>
                  <a:schemeClr val="tx2">
                    <a:lumMod val="75000"/>
                  </a:schemeClr>
                </a:solidFill>
              </a:rPr>
              <a:t>D5.3 </a:t>
            </a:r>
            <a:r>
              <a:rPr lang="it-IT" sz="2000" dirty="0">
                <a:solidFill>
                  <a:schemeClr val="tx2">
                    <a:lumMod val="75000"/>
                  </a:schemeClr>
                </a:solidFill>
              </a:rPr>
              <a:t>- </a:t>
            </a:r>
            <a:r>
              <a:rPr lang="it-IT" sz="2000" dirty="0" smtClean="0">
                <a:solidFill>
                  <a:schemeClr val="tx2">
                    <a:lumMod val="75000"/>
                  </a:schemeClr>
                </a:solidFill>
              </a:rPr>
              <a:t>relazione </a:t>
            </a:r>
            <a:r>
              <a:rPr lang="it-IT" sz="2000" dirty="0">
                <a:solidFill>
                  <a:schemeClr val="tx2">
                    <a:lumMod val="75000"/>
                  </a:schemeClr>
                </a:solidFill>
              </a:rPr>
              <a:t>finale del </a:t>
            </a:r>
            <a:r>
              <a:rPr lang="it-IT" sz="2000" dirty="0" smtClean="0">
                <a:solidFill>
                  <a:schemeClr val="tx2">
                    <a:lumMod val="75000"/>
                  </a:schemeClr>
                </a:solidFill>
              </a:rPr>
              <a:t>progetto</a:t>
            </a:r>
          </a:p>
          <a:p>
            <a:pPr marL="285569" indent="-285569">
              <a:buFont typeface="Arial" panose="020B0604020202020204" pitchFamily="34" charset="0"/>
              <a:buChar char="•"/>
            </a:pPr>
            <a:r>
              <a:rPr lang="it-IT" sz="2000" dirty="0" smtClean="0">
                <a:solidFill>
                  <a:schemeClr val="tx2">
                    <a:lumMod val="75000"/>
                  </a:schemeClr>
                </a:solidFill>
              </a:rPr>
              <a:t>D6.1 </a:t>
            </a:r>
            <a:r>
              <a:rPr lang="it-IT" sz="2000" dirty="0">
                <a:solidFill>
                  <a:schemeClr val="tx2">
                    <a:lumMod val="75000"/>
                  </a:schemeClr>
                </a:solidFill>
              </a:rPr>
              <a:t>- </a:t>
            </a:r>
            <a:r>
              <a:rPr lang="it-IT" sz="2000" dirty="0" smtClean="0">
                <a:solidFill>
                  <a:schemeClr val="tx2">
                    <a:lumMod val="75000"/>
                  </a:schemeClr>
                </a:solidFill>
              </a:rPr>
              <a:t>relazione degli aspetti amministrativi </a:t>
            </a:r>
            <a:r>
              <a:rPr lang="it-IT" sz="2000" dirty="0">
                <a:solidFill>
                  <a:schemeClr val="tx2">
                    <a:lumMod val="75000"/>
                  </a:schemeClr>
                </a:solidFill>
              </a:rPr>
              <a:t>	</a:t>
            </a:r>
            <a:endParaRPr lang="it-IT" dirty="0">
              <a:solidFill>
                <a:schemeClr val="tx2">
                  <a:lumMod val="75000"/>
                </a:schemeClr>
              </a:solidFill>
            </a:endParaRPr>
          </a:p>
        </p:txBody>
      </p:sp>
      <p:sp>
        <p:nvSpPr>
          <p:cNvPr id="6" name="Arrotonda angolo diagonale rettangolo 21"/>
          <p:cNvSpPr>
            <a:spLocks noChangeAspect="1" noChangeArrowheads="1"/>
          </p:cNvSpPr>
          <p:nvPr/>
        </p:nvSpPr>
        <p:spPr bwMode="auto">
          <a:xfrm>
            <a:off x="4067944" y="332656"/>
            <a:ext cx="3888432" cy="504056"/>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accent3"/>
          </a:solidFill>
          <a:ln w="19050">
            <a:solidFill>
              <a:schemeClr val="accent3">
                <a:lumMod val="75000"/>
              </a:schemeClr>
            </a:solidFill>
            <a:miter lim="800000"/>
            <a:headEnd/>
            <a:tailEnd/>
          </a:ln>
          <a:effectLst>
            <a:outerShdw dist="101600" dir="7860000" algn="ctr" rotWithShape="0">
              <a:schemeClr val="accent3">
                <a:lumMod val="50000"/>
                <a:alpha val="50000"/>
              </a:schemeClr>
            </a:outerShdw>
          </a:effectLst>
        </p:spPr>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1600" b="1" dirty="0" smtClean="0">
                <a:solidFill>
                  <a:srgbClr val="FFFFFF"/>
                </a:solidFill>
                <a:cs typeface="Arial" pitchFamily="34" charset="0"/>
              </a:rPr>
              <a:t>Le fasi del progetto di costituzione</a:t>
            </a:r>
            <a:endParaRPr lang="it-IT" altLang="zh-CN" sz="1600" b="1" dirty="0">
              <a:solidFill>
                <a:srgbClr val="FFFFFF"/>
              </a:solidFill>
              <a:cs typeface="Arial" pitchFamily="34" charset="0"/>
            </a:endParaRPr>
          </a:p>
        </p:txBody>
      </p:sp>
      <p:sp>
        <p:nvSpPr>
          <p:cNvPr id="7" name="Arrotonda angolo diagonale rettangolo 21"/>
          <p:cNvSpPr>
            <a:spLocks noChangeAspect="1" noChangeArrowheads="1"/>
          </p:cNvSpPr>
          <p:nvPr/>
        </p:nvSpPr>
        <p:spPr bwMode="auto">
          <a:xfrm>
            <a:off x="4067944" y="980728"/>
            <a:ext cx="3744416" cy="360040"/>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tx2"/>
          </a:solidFill>
          <a:ln>
            <a:solidFill>
              <a:schemeClr val="tx2"/>
            </a:solidFill>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1400" b="1" dirty="0">
                <a:solidFill>
                  <a:schemeClr val="bg1"/>
                </a:solidFill>
                <a:cs typeface="Arial" pitchFamily="34" charset="0"/>
              </a:rPr>
              <a:t>Fase 1: </a:t>
            </a:r>
            <a:r>
              <a:rPr lang="it-IT" altLang="zh-CN" sz="1400" b="1" dirty="0" smtClean="0">
                <a:solidFill>
                  <a:schemeClr val="bg1"/>
                </a:solidFill>
                <a:cs typeface="Arial" pitchFamily="34" charset="0"/>
              </a:rPr>
              <a:t>Lista dei processi esecutivi</a:t>
            </a:r>
            <a:endParaRPr lang="it-IT" altLang="zh-CN" sz="1400" b="1" dirty="0">
              <a:solidFill>
                <a:schemeClr val="bg1"/>
              </a:solidFill>
              <a:cs typeface="Arial" pitchFamily="34" charset="0"/>
            </a:endParaRPr>
          </a:p>
        </p:txBody>
      </p:sp>
      <p:pic>
        <p:nvPicPr>
          <p:cNvPr id="8" name="Immagine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59632" y="348590"/>
            <a:ext cx="1944216" cy="632138"/>
          </a:xfrm>
          <a:prstGeom prst="rect">
            <a:avLst/>
          </a:prstGeom>
        </p:spPr>
      </p:pic>
    </p:spTree>
    <p:extLst>
      <p:ext uri="{BB962C8B-B14F-4D97-AF65-F5344CB8AC3E}">
        <p14:creationId xmlns:p14="http://schemas.microsoft.com/office/powerpoint/2010/main" xmlns="" val="8868430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F1CD1FFF-D9A0-4992-B7A3-AACB5E4F286E}" type="slidenum">
              <a:rPr lang="it-IT" smtClean="0"/>
              <a:pPr/>
              <a:t>16</a:t>
            </a:fld>
            <a:endParaRPr lang="it-IT" dirty="0"/>
          </a:p>
        </p:txBody>
      </p:sp>
      <p:pic>
        <p:nvPicPr>
          <p:cNvPr id="4" name="Immagine 3"/>
          <p:cNvPicPr>
            <a:picLocks noChangeAspect="1"/>
          </p:cNvPicPr>
          <p:nvPr/>
        </p:nvPicPr>
        <p:blipFill rotWithShape="1">
          <a:blip r:embed="rId2" cstate="print">
            <a:extLst>
              <a:ext uri="{28A0092B-C50C-407E-A947-70E740481C1C}">
                <a14:useLocalDpi xmlns:a14="http://schemas.microsoft.com/office/drawing/2010/main" xmlns=""/>
              </a:ext>
            </a:extLst>
          </a:blip>
          <a:srcRect/>
          <a:stretch/>
        </p:blipFill>
        <p:spPr>
          <a:xfrm>
            <a:off x="1331646" y="3463087"/>
            <a:ext cx="6984176" cy="3278287"/>
          </a:xfrm>
          <a:prstGeom prst="rect">
            <a:avLst/>
          </a:prstGeom>
          <a:ln>
            <a:solidFill>
              <a:schemeClr val="tx1"/>
            </a:solidFill>
          </a:ln>
        </p:spPr>
      </p:pic>
      <p:sp>
        <p:nvSpPr>
          <p:cNvPr id="5" name="Rettangolo 4"/>
          <p:cNvSpPr/>
          <p:nvPr/>
        </p:nvSpPr>
        <p:spPr>
          <a:xfrm>
            <a:off x="1014857" y="1660738"/>
            <a:ext cx="7085536" cy="406353"/>
          </a:xfrm>
          <a:prstGeom prst="rect">
            <a:avLst/>
          </a:prstGeom>
        </p:spPr>
        <p:txBody>
          <a:bodyPr wrap="square" lIns="91382" tIns="45691" rIns="91382" bIns="45691">
            <a:spAutoFit/>
          </a:bodyPr>
          <a:lstStyle/>
          <a:p>
            <a:r>
              <a:rPr lang="it-IT" sz="2000" b="1" u="sng" dirty="0"/>
              <a:t>Membri, </a:t>
            </a:r>
            <a:r>
              <a:rPr lang="it-IT" sz="2000" b="1" u="sng" dirty="0" smtClean="0"/>
              <a:t>Laboratori</a:t>
            </a:r>
            <a:r>
              <a:rPr lang="it-IT" sz="2000" b="1" u="sng" dirty="0"/>
              <a:t>, </a:t>
            </a:r>
            <a:r>
              <a:rPr lang="it-IT" sz="2000" b="1" u="sng" dirty="0" smtClean="0"/>
              <a:t>Centri</a:t>
            </a:r>
            <a:r>
              <a:rPr lang="it-IT" sz="2000" b="1" u="sng" dirty="0"/>
              <a:t>, </a:t>
            </a:r>
            <a:r>
              <a:rPr lang="it-IT" sz="2000" b="1" u="sng" dirty="0" smtClean="0"/>
              <a:t>Tecnopoli</a:t>
            </a:r>
            <a:r>
              <a:rPr lang="it-IT" sz="2000" b="1" u="sng" dirty="0"/>
              <a:t>, Competenze</a:t>
            </a:r>
            <a:endParaRPr lang="en-US" sz="2000" b="1" u="sng" dirty="0"/>
          </a:p>
        </p:txBody>
      </p:sp>
      <p:grpSp>
        <p:nvGrpSpPr>
          <p:cNvPr id="6" name="Gruppo 5"/>
          <p:cNvGrpSpPr/>
          <p:nvPr/>
        </p:nvGrpSpPr>
        <p:grpSpPr>
          <a:xfrm>
            <a:off x="582837" y="2149388"/>
            <a:ext cx="4925273" cy="1151968"/>
            <a:chOff x="935518" y="1772976"/>
            <a:chExt cx="6156762" cy="1440000"/>
          </a:xfrm>
        </p:grpSpPr>
        <p:pic>
          <p:nvPicPr>
            <p:cNvPr id="7" name="Immagine 6"/>
            <p:cNvPicPr>
              <a:picLocks noChangeAspect="1"/>
            </p:cNvPicPr>
            <p:nvPr/>
          </p:nvPicPr>
          <p:blipFill rotWithShape="1">
            <a:blip r:embed="rId3" cstate="email">
              <a:extLst>
                <a:ext uri="{28A0092B-C50C-407E-A947-70E740481C1C}">
                  <a14:useLocalDpi xmlns:a14="http://schemas.microsoft.com/office/drawing/2010/main" xmlns=""/>
                </a:ext>
              </a:extLst>
            </a:blip>
            <a:srcRect/>
            <a:stretch/>
          </p:blipFill>
          <p:spPr>
            <a:xfrm>
              <a:off x="3494023" y="1772976"/>
              <a:ext cx="1097908" cy="1440000"/>
            </a:xfrm>
            <a:prstGeom prst="rect">
              <a:avLst/>
            </a:prstGeom>
            <a:ln>
              <a:solidFill>
                <a:schemeClr val="tx1"/>
              </a:solidFill>
            </a:ln>
          </p:spPr>
        </p:pic>
        <p:pic>
          <p:nvPicPr>
            <p:cNvPr id="8" name="Immagine 7"/>
            <p:cNvPicPr>
              <a:picLocks noChangeAspect="1"/>
            </p:cNvPicPr>
            <p:nvPr/>
          </p:nvPicPr>
          <p:blipFill rotWithShape="1">
            <a:blip r:embed="rId4" cstate="email">
              <a:extLst>
                <a:ext uri="{28A0092B-C50C-407E-A947-70E740481C1C}">
                  <a14:useLocalDpi xmlns:a14="http://schemas.microsoft.com/office/drawing/2010/main" xmlns=""/>
                </a:ext>
              </a:extLst>
            </a:blip>
            <a:srcRect/>
            <a:stretch/>
          </p:blipFill>
          <p:spPr>
            <a:xfrm>
              <a:off x="6047789" y="1772976"/>
              <a:ext cx="1044491" cy="1440000"/>
            </a:xfrm>
            <a:prstGeom prst="rect">
              <a:avLst/>
            </a:prstGeom>
            <a:ln>
              <a:solidFill>
                <a:schemeClr val="tx1"/>
              </a:solidFill>
            </a:ln>
          </p:spPr>
        </p:pic>
        <p:pic>
          <p:nvPicPr>
            <p:cNvPr id="9" name="Immagine 8"/>
            <p:cNvPicPr>
              <a:picLocks noChangeAspect="1"/>
            </p:cNvPicPr>
            <p:nvPr/>
          </p:nvPicPr>
          <p:blipFill rotWithShape="1">
            <a:blip r:embed="rId5" cstate="screen">
              <a:extLst>
                <a:ext uri="{28A0092B-C50C-407E-A947-70E740481C1C}">
                  <a14:useLocalDpi xmlns:a14="http://schemas.microsoft.com/office/drawing/2010/main" xmlns=""/>
                </a:ext>
              </a:extLst>
            </a:blip>
            <a:srcRect/>
            <a:stretch/>
          </p:blipFill>
          <p:spPr>
            <a:xfrm>
              <a:off x="935518" y="1772976"/>
              <a:ext cx="1080095" cy="1440000"/>
            </a:xfrm>
            <a:prstGeom prst="rect">
              <a:avLst/>
            </a:prstGeom>
            <a:ln>
              <a:solidFill>
                <a:schemeClr val="tx1"/>
              </a:solidFill>
            </a:ln>
          </p:spPr>
        </p:pic>
        <p:pic>
          <p:nvPicPr>
            <p:cNvPr id="10" name="Immagine 9"/>
            <p:cNvPicPr>
              <a:picLocks noChangeAspect="1"/>
            </p:cNvPicPr>
            <p:nvPr/>
          </p:nvPicPr>
          <p:blipFill rotWithShape="1">
            <a:blip r:embed="rId6" cstate="email">
              <a:extLst>
                <a:ext uri="{28A0092B-C50C-407E-A947-70E740481C1C}">
                  <a14:useLocalDpi xmlns:a14="http://schemas.microsoft.com/office/drawing/2010/main" xmlns=""/>
                </a:ext>
              </a:extLst>
            </a:blip>
            <a:srcRect/>
            <a:stretch/>
          </p:blipFill>
          <p:spPr>
            <a:xfrm>
              <a:off x="4793780" y="1772976"/>
              <a:ext cx="1052161" cy="1440000"/>
            </a:xfrm>
            <a:prstGeom prst="rect">
              <a:avLst/>
            </a:prstGeom>
            <a:ln>
              <a:solidFill>
                <a:schemeClr val="tx1"/>
              </a:solidFill>
            </a:ln>
          </p:spPr>
        </p:pic>
        <p:pic>
          <p:nvPicPr>
            <p:cNvPr id="11" name="Immagine 10"/>
            <p:cNvPicPr>
              <a:picLocks noChangeAspect="1"/>
            </p:cNvPicPr>
            <p:nvPr/>
          </p:nvPicPr>
          <p:blipFill rotWithShape="1">
            <a:blip r:embed="rId7" cstate="email">
              <a:extLst>
                <a:ext uri="{28A0092B-C50C-407E-A947-70E740481C1C}">
                  <a14:useLocalDpi xmlns:a14="http://schemas.microsoft.com/office/drawing/2010/main" xmlns=""/>
                </a:ext>
              </a:extLst>
            </a:blip>
            <a:srcRect/>
            <a:stretch/>
          </p:blipFill>
          <p:spPr>
            <a:xfrm>
              <a:off x="2217462" y="1772976"/>
              <a:ext cx="1074712" cy="1440000"/>
            </a:xfrm>
            <a:prstGeom prst="rect">
              <a:avLst/>
            </a:prstGeom>
            <a:ln>
              <a:solidFill>
                <a:schemeClr val="tx1"/>
              </a:solidFill>
            </a:ln>
          </p:spPr>
        </p:pic>
      </p:grpSp>
      <p:pic>
        <p:nvPicPr>
          <p:cNvPr id="12" name="Immagine 11"/>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6228186" y="2160719"/>
            <a:ext cx="1942315" cy="332177"/>
          </a:xfrm>
          <a:prstGeom prst="rect">
            <a:avLst/>
          </a:prstGeom>
        </p:spPr>
      </p:pic>
      <p:sp>
        <p:nvSpPr>
          <p:cNvPr id="13" name="Rettangolo 12"/>
          <p:cNvSpPr/>
          <p:nvPr/>
        </p:nvSpPr>
        <p:spPr>
          <a:xfrm>
            <a:off x="5796136" y="3018438"/>
            <a:ext cx="2392799" cy="343547"/>
          </a:xfrm>
          <a:prstGeom prst="rect">
            <a:avLst/>
          </a:prstGeom>
        </p:spPr>
        <p:txBody>
          <a:bodyPr wrap="none" lIns="91382" tIns="45691" rIns="91382" bIns="45691">
            <a:spAutoFit/>
          </a:bodyPr>
          <a:lstStyle/>
          <a:p>
            <a:r>
              <a:rPr lang="it-IT" sz="1600" dirty="0" smtClean="0"/>
              <a:t>www.retealtatecnologia.it</a:t>
            </a:r>
            <a:endParaRPr lang="it-IT" sz="1600" dirty="0"/>
          </a:p>
        </p:txBody>
      </p:sp>
      <p:pic>
        <p:nvPicPr>
          <p:cNvPr id="14" name="Immagine 13"/>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5634931" y="2549283"/>
            <a:ext cx="3257550" cy="447675"/>
          </a:xfrm>
          <a:prstGeom prst="rect">
            <a:avLst/>
          </a:prstGeom>
        </p:spPr>
      </p:pic>
      <p:sp>
        <p:nvSpPr>
          <p:cNvPr id="16" name="Arrotonda angolo diagonale rettangolo 21"/>
          <p:cNvSpPr>
            <a:spLocks noChangeAspect="1" noChangeArrowheads="1"/>
          </p:cNvSpPr>
          <p:nvPr/>
        </p:nvSpPr>
        <p:spPr bwMode="auto">
          <a:xfrm>
            <a:off x="4067944" y="332656"/>
            <a:ext cx="3888432" cy="504056"/>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accent3"/>
          </a:solidFill>
          <a:ln w="19050">
            <a:solidFill>
              <a:schemeClr val="accent3">
                <a:lumMod val="75000"/>
              </a:schemeClr>
            </a:solidFill>
            <a:miter lim="800000"/>
            <a:headEnd/>
            <a:tailEnd/>
          </a:ln>
          <a:effectLst>
            <a:outerShdw dist="101600" dir="7860000" algn="ctr" rotWithShape="0">
              <a:schemeClr val="accent3">
                <a:lumMod val="50000"/>
                <a:alpha val="50000"/>
              </a:schemeClr>
            </a:outerShdw>
          </a:effectLst>
        </p:spPr>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1600" b="1" dirty="0" smtClean="0">
                <a:solidFill>
                  <a:srgbClr val="FFFFFF"/>
                </a:solidFill>
                <a:cs typeface="Arial" pitchFamily="34" charset="0"/>
              </a:rPr>
              <a:t>Le fasi del progetto di costituzione</a:t>
            </a:r>
            <a:endParaRPr lang="it-IT" altLang="zh-CN" sz="1600" b="1" dirty="0">
              <a:solidFill>
                <a:srgbClr val="FFFFFF"/>
              </a:solidFill>
              <a:cs typeface="Arial" pitchFamily="34" charset="0"/>
            </a:endParaRPr>
          </a:p>
        </p:txBody>
      </p:sp>
      <p:sp>
        <p:nvSpPr>
          <p:cNvPr id="17" name="Arrotonda angolo diagonale rettangolo 21"/>
          <p:cNvSpPr>
            <a:spLocks noChangeAspect="1" noChangeArrowheads="1"/>
          </p:cNvSpPr>
          <p:nvPr/>
        </p:nvSpPr>
        <p:spPr bwMode="auto">
          <a:xfrm>
            <a:off x="4067950" y="980728"/>
            <a:ext cx="4824536" cy="463986"/>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tx2"/>
          </a:solidFill>
          <a:ln>
            <a:solidFill>
              <a:schemeClr val="tx2"/>
            </a:solidFill>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1400" b="1" dirty="0">
                <a:solidFill>
                  <a:schemeClr val="bg1"/>
                </a:solidFill>
                <a:cs typeface="Arial" pitchFamily="34" charset="0"/>
              </a:rPr>
              <a:t>Fase 1: </a:t>
            </a:r>
            <a:r>
              <a:rPr lang="it-IT" altLang="zh-CN" sz="1400" b="1" dirty="0" smtClean="0">
                <a:solidFill>
                  <a:schemeClr val="bg1"/>
                </a:solidFill>
                <a:cs typeface="Arial" pitchFamily="34" charset="0"/>
              </a:rPr>
              <a:t>Interazione con Competence center locali</a:t>
            </a:r>
            <a:endParaRPr lang="it-IT" altLang="zh-CN" sz="1400" b="1" dirty="0">
              <a:solidFill>
                <a:schemeClr val="bg1"/>
              </a:solidFill>
              <a:cs typeface="Arial" pitchFamily="34" charset="0"/>
            </a:endParaRPr>
          </a:p>
          <a:p>
            <a:pPr lvl="1" fontAlgn="base">
              <a:spcBef>
                <a:spcPct val="0"/>
              </a:spcBef>
              <a:spcAft>
                <a:spcPct val="0"/>
              </a:spcAft>
            </a:pPr>
            <a:r>
              <a:rPr lang="it-IT" altLang="zh-CN" sz="1400" b="1" dirty="0" smtClean="0">
                <a:solidFill>
                  <a:schemeClr val="bg1"/>
                </a:solidFill>
                <a:cs typeface="Arial" pitchFamily="34" charset="0"/>
              </a:rPr>
              <a:t>(per esempio quelli della Regione Emilia-Romagna)</a:t>
            </a:r>
            <a:endParaRPr lang="it-IT" altLang="zh-CN" sz="1400" b="1" dirty="0">
              <a:solidFill>
                <a:schemeClr val="bg1"/>
              </a:solidFill>
              <a:cs typeface="Arial" pitchFamily="34" charset="0"/>
            </a:endParaRPr>
          </a:p>
        </p:txBody>
      </p:sp>
      <p:pic>
        <p:nvPicPr>
          <p:cNvPr id="19" name="Immagine 18"/>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1259632" y="348590"/>
            <a:ext cx="1944216" cy="632138"/>
          </a:xfrm>
          <a:prstGeom prst="rect">
            <a:avLst/>
          </a:prstGeom>
        </p:spPr>
      </p:pic>
    </p:spTree>
    <p:extLst>
      <p:ext uri="{BB962C8B-B14F-4D97-AF65-F5344CB8AC3E}">
        <p14:creationId xmlns:p14="http://schemas.microsoft.com/office/powerpoint/2010/main" xmlns="" val="39927486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descr="Risultati immagini per goal"/>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03848" y="3963493"/>
            <a:ext cx="2727598" cy="1769769"/>
          </a:xfrm>
          <a:prstGeom prst="rect">
            <a:avLst/>
          </a:prstGeom>
          <a:noFill/>
          <a:extLst>
            <a:ext uri="{909E8E84-426E-40DD-AFC4-6F175D3DCCD1}">
              <a14:hiddenFill xmlns:a14="http://schemas.microsoft.com/office/drawing/2010/main" xmlns="">
                <a:solidFill>
                  <a:srgbClr val="FFFFFF"/>
                </a:solidFill>
              </a14:hiddenFill>
            </a:ext>
          </a:extLst>
        </p:spPr>
      </p:pic>
      <p:sp>
        <p:nvSpPr>
          <p:cNvPr id="2" name="Segnaposto numero diapositiva 1"/>
          <p:cNvSpPr>
            <a:spLocks noGrp="1"/>
          </p:cNvSpPr>
          <p:nvPr>
            <p:ph type="sldNum" sz="quarter" idx="4"/>
          </p:nvPr>
        </p:nvSpPr>
        <p:spPr/>
        <p:txBody>
          <a:bodyPr/>
          <a:lstStyle/>
          <a:p>
            <a:fld id="{F1CD1FFF-D9A0-4992-B7A3-AACB5E4F286E}" type="slidenum">
              <a:rPr lang="it-IT" smtClean="0"/>
              <a:pPr/>
              <a:t>17</a:t>
            </a:fld>
            <a:endParaRPr lang="it-IT" dirty="0"/>
          </a:p>
        </p:txBody>
      </p:sp>
      <p:sp>
        <p:nvSpPr>
          <p:cNvPr id="3" name="Arrotonda angolo diagonale rettangolo 21"/>
          <p:cNvSpPr>
            <a:spLocks noChangeArrowheads="1"/>
          </p:cNvSpPr>
          <p:nvPr/>
        </p:nvSpPr>
        <p:spPr bwMode="auto">
          <a:xfrm>
            <a:off x="251521" y="1340768"/>
            <a:ext cx="8640960" cy="720080"/>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ln>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marL="360135" lvl="1" indent="-268117" algn="ctr" fontAlgn="base">
              <a:spcBef>
                <a:spcPct val="0"/>
              </a:spcBef>
              <a:spcAft>
                <a:spcPct val="0"/>
              </a:spcAft>
            </a:pPr>
            <a:r>
              <a:rPr lang="en-US" altLang="zh-CN" b="1" dirty="0" smtClean="0">
                <a:solidFill>
                  <a:schemeClr val="tx2"/>
                </a:solidFill>
                <a:cs typeface="Arial" pitchFamily="34" charset="0"/>
              </a:rPr>
              <a:t>Il </a:t>
            </a:r>
            <a:r>
              <a:rPr lang="en-US" altLang="zh-CN" b="1" dirty="0" err="1" smtClean="0">
                <a:solidFill>
                  <a:schemeClr val="tx2"/>
                </a:solidFill>
                <a:cs typeface="Arial" pitchFamily="34" charset="0"/>
              </a:rPr>
              <a:t>valore</a:t>
            </a:r>
            <a:r>
              <a:rPr lang="en-US" altLang="zh-CN" b="1" dirty="0" smtClean="0">
                <a:solidFill>
                  <a:schemeClr val="tx2"/>
                </a:solidFill>
                <a:cs typeface="Arial" pitchFamily="34" charset="0"/>
              </a:rPr>
              <a:t> </a:t>
            </a:r>
            <a:r>
              <a:rPr lang="en-US" altLang="zh-CN" b="1" dirty="0" err="1" smtClean="0">
                <a:solidFill>
                  <a:schemeClr val="tx2"/>
                </a:solidFill>
                <a:cs typeface="Arial" pitchFamily="34" charset="0"/>
              </a:rPr>
              <a:t>di</a:t>
            </a:r>
            <a:r>
              <a:rPr lang="en-US" altLang="zh-CN" b="1" dirty="0" smtClean="0">
                <a:solidFill>
                  <a:schemeClr val="tx2"/>
                </a:solidFill>
                <a:cs typeface="Arial" pitchFamily="34" charset="0"/>
              </a:rPr>
              <a:t> rapportarsi con un DIH ITALIANO, </a:t>
            </a:r>
            <a:r>
              <a:rPr lang="en-US" altLang="zh-CN" b="1" dirty="0" err="1" smtClean="0">
                <a:solidFill>
                  <a:schemeClr val="tx2"/>
                </a:solidFill>
                <a:cs typeface="Arial" pitchFamily="34" charset="0"/>
              </a:rPr>
              <a:t>nel</a:t>
            </a:r>
            <a:r>
              <a:rPr lang="en-US" altLang="zh-CN" b="1" dirty="0" smtClean="0">
                <a:solidFill>
                  <a:schemeClr val="tx2"/>
                </a:solidFill>
                <a:cs typeface="Arial" pitchFamily="34" charset="0"/>
              </a:rPr>
              <a:t> network </a:t>
            </a:r>
            <a:r>
              <a:rPr lang="en-US" altLang="zh-CN" b="1" dirty="0" err="1" smtClean="0">
                <a:solidFill>
                  <a:schemeClr val="tx2"/>
                </a:solidFill>
                <a:cs typeface="Arial" pitchFamily="34" charset="0"/>
              </a:rPr>
              <a:t>dei</a:t>
            </a:r>
            <a:r>
              <a:rPr lang="en-US" altLang="zh-CN" b="1" dirty="0" smtClean="0">
                <a:solidFill>
                  <a:schemeClr val="tx2"/>
                </a:solidFill>
                <a:cs typeface="Arial" pitchFamily="34" charset="0"/>
              </a:rPr>
              <a:t> RDMI HUB EUROPEI</a:t>
            </a:r>
            <a:endParaRPr lang="en-US" altLang="zh-CN" b="1" dirty="0">
              <a:solidFill>
                <a:schemeClr val="tx2"/>
              </a:solidFill>
              <a:cs typeface="Arial" pitchFamily="34" charset="0"/>
            </a:endParaRPr>
          </a:p>
        </p:txBody>
      </p:sp>
      <p:sp>
        <p:nvSpPr>
          <p:cNvPr id="4" name="Rettangolo 3"/>
          <p:cNvSpPr/>
          <p:nvPr/>
        </p:nvSpPr>
        <p:spPr>
          <a:xfrm>
            <a:off x="838200" y="2132856"/>
            <a:ext cx="7394640" cy="4708923"/>
          </a:xfrm>
          <a:prstGeom prst="rect">
            <a:avLst/>
          </a:prstGeom>
        </p:spPr>
        <p:txBody>
          <a:bodyPr wrap="square" lIns="91382" tIns="45691" rIns="91382" bIns="45691">
            <a:spAutoFit/>
          </a:bodyPr>
          <a:lstStyle/>
          <a:p>
            <a:pPr algn="just"/>
            <a:r>
              <a:rPr lang="it-IT" sz="2000" dirty="0" smtClean="0"/>
              <a:t>Nei casi in cui si rendesse necessario accelerare uno specifico percorso </a:t>
            </a:r>
            <a:r>
              <a:rPr lang="it-IT" sz="2000" dirty="0"/>
              <a:t>di trasferimento tecnologico e </a:t>
            </a:r>
            <a:r>
              <a:rPr lang="it-IT" sz="2000" dirty="0" smtClean="0"/>
              <a:t>non siano reperibili nel breve le competenze necessarie localmente,</a:t>
            </a:r>
            <a:r>
              <a:rPr lang="it-IT" sz="2000" dirty="0"/>
              <a:t> </a:t>
            </a:r>
            <a:r>
              <a:rPr lang="it-IT" sz="2000" b="1" dirty="0" smtClean="0">
                <a:solidFill>
                  <a:schemeClr val="tx2"/>
                </a:solidFill>
              </a:rPr>
              <a:t>ogni </a:t>
            </a:r>
            <a:r>
              <a:rPr lang="it-IT" sz="2000" b="1" dirty="0" err="1" smtClean="0">
                <a:solidFill>
                  <a:schemeClr val="tx2"/>
                </a:solidFill>
              </a:rPr>
              <a:t>Italian-DIH</a:t>
            </a:r>
            <a:r>
              <a:rPr lang="it-IT" sz="2000" dirty="0"/>
              <a:t> è </a:t>
            </a:r>
            <a:r>
              <a:rPr lang="it-IT" sz="2000" dirty="0" smtClean="0"/>
              <a:t>in grado di </a:t>
            </a:r>
            <a:r>
              <a:rPr lang="it-IT" sz="2000" b="1" dirty="0">
                <a:solidFill>
                  <a:schemeClr val="tx2"/>
                </a:solidFill>
              </a:rPr>
              <a:t>interfacciarsi con gli altri </a:t>
            </a:r>
            <a:r>
              <a:rPr lang="it-IT" sz="2000" b="1" dirty="0" smtClean="0">
                <a:solidFill>
                  <a:schemeClr val="tx2"/>
                </a:solidFill>
              </a:rPr>
              <a:t>DIH italiani e europei</a:t>
            </a:r>
            <a:r>
              <a:rPr lang="it-IT" sz="2000" dirty="0" smtClean="0"/>
              <a:t>, e con tutti i Competence Centers europei.</a:t>
            </a:r>
          </a:p>
          <a:p>
            <a:pPr algn="just"/>
            <a:endParaRPr lang="it-IT" sz="2000" dirty="0"/>
          </a:p>
          <a:p>
            <a:pPr algn="just"/>
            <a:endParaRPr lang="it-IT" sz="2000" dirty="0" smtClean="0"/>
          </a:p>
          <a:p>
            <a:pPr algn="just"/>
            <a:endParaRPr lang="it-IT" sz="2000" dirty="0"/>
          </a:p>
          <a:p>
            <a:pPr algn="just"/>
            <a:endParaRPr lang="it-IT" sz="2000" dirty="0" smtClean="0"/>
          </a:p>
          <a:p>
            <a:pPr algn="just"/>
            <a:endParaRPr lang="it-IT" sz="2000" dirty="0" smtClean="0"/>
          </a:p>
          <a:p>
            <a:pPr algn="just"/>
            <a:endParaRPr lang="it-IT" sz="2000" dirty="0" smtClean="0"/>
          </a:p>
          <a:p>
            <a:pPr algn="just"/>
            <a:r>
              <a:rPr lang="it-IT" sz="2000" dirty="0" smtClean="0"/>
              <a:t>Un </a:t>
            </a:r>
            <a:r>
              <a:rPr lang="it-IT" sz="2000" b="1" dirty="0">
                <a:solidFill>
                  <a:schemeClr val="tx2"/>
                </a:solidFill>
              </a:rPr>
              <a:t>network europeo di DIH  </a:t>
            </a:r>
            <a:r>
              <a:rPr lang="it-IT" sz="2000" dirty="0" smtClean="0"/>
              <a:t>(</a:t>
            </a:r>
            <a:r>
              <a:rPr lang="it-IT" sz="2000" i="1" dirty="0" smtClean="0"/>
              <a:t>e di </a:t>
            </a:r>
            <a:r>
              <a:rPr lang="it-IT" sz="2000" i="1" dirty="0" err="1" smtClean="0"/>
              <a:t>Competence</a:t>
            </a:r>
            <a:r>
              <a:rPr lang="it-IT" sz="2000" i="1" dirty="0" smtClean="0"/>
              <a:t> Center</a:t>
            </a:r>
            <a:r>
              <a:rPr lang="it-IT" sz="2000" dirty="0" smtClean="0"/>
              <a:t>) consente  di avere </a:t>
            </a:r>
            <a:r>
              <a:rPr lang="it-IT" sz="2000" b="1" dirty="0">
                <a:solidFill>
                  <a:schemeClr val="tx2"/>
                </a:solidFill>
              </a:rPr>
              <a:t>maggiori possibilità  </a:t>
            </a:r>
            <a:r>
              <a:rPr lang="it-IT" sz="2000" dirty="0" smtClean="0"/>
              <a:t>di ottenimento di metodologie, strumenti e soluzioni </a:t>
            </a:r>
            <a:r>
              <a:rPr lang="it-IT" sz="2000" b="1" dirty="0">
                <a:solidFill>
                  <a:schemeClr val="tx2"/>
                </a:solidFill>
              </a:rPr>
              <a:t>idonee a soddisfare la </a:t>
            </a:r>
            <a:r>
              <a:rPr lang="it-IT" sz="2000" b="1" dirty="0" smtClean="0">
                <a:solidFill>
                  <a:schemeClr val="tx2"/>
                </a:solidFill>
              </a:rPr>
              <a:t>domanda</a:t>
            </a:r>
            <a:r>
              <a:rPr lang="it-IT" sz="2000" dirty="0" smtClean="0"/>
              <a:t> e accedere ad un network dedicato all’innovazione 4.0</a:t>
            </a:r>
          </a:p>
        </p:txBody>
      </p:sp>
      <p:pic>
        <p:nvPicPr>
          <p:cNvPr id="8" name="Immagine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403654" y="476674"/>
            <a:ext cx="926886" cy="406885"/>
          </a:xfrm>
          <a:prstGeom prst="rect">
            <a:avLst/>
          </a:prstGeom>
        </p:spPr>
      </p:pic>
      <p:pic>
        <p:nvPicPr>
          <p:cNvPr id="9"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605226" y="260650"/>
            <a:ext cx="1351150" cy="100811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0" name="Freccia bidirezionale orizzontale 9"/>
          <p:cNvSpPr/>
          <p:nvPr/>
        </p:nvSpPr>
        <p:spPr>
          <a:xfrm>
            <a:off x="2483768" y="596251"/>
            <a:ext cx="648072" cy="287306"/>
          </a:xfrm>
          <a:prstGeom prst="lef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382" tIns="45691" rIns="91382" bIns="45691" rtlCol="0" anchor="ctr"/>
          <a:lstStyle/>
          <a:p>
            <a:pPr algn="ctr"/>
            <a:endParaRPr lang="it-IT"/>
          </a:p>
        </p:txBody>
      </p:sp>
      <p:sp>
        <p:nvSpPr>
          <p:cNvPr id="11" name="Freccia bidirezionale orizzontale 10"/>
          <p:cNvSpPr/>
          <p:nvPr/>
        </p:nvSpPr>
        <p:spPr>
          <a:xfrm>
            <a:off x="6012166" y="596013"/>
            <a:ext cx="648072" cy="287306"/>
          </a:xfrm>
          <a:prstGeom prst="lef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382" tIns="45691" rIns="91382" bIns="45691" rtlCol="0" anchor="ctr"/>
          <a:lstStyle/>
          <a:p>
            <a:pPr algn="ctr"/>
            <a:endParaRPr lang="it-IT"/>
          </a:p>
        </p:txBody>
      </p:sp>
      <p:pic>
        <p:nvPicPr>
          <p:cNvPr id="13" name="Immagine 12"/>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347864" y="188640"/>
            <a:ext cx="2520280" cy="1080120"/>
          </a:xfrm>
          <a:prstGeom prst="rect">
            <a:avLst/>
          </a:prstGeom>
        </p:spPr>
      </p:pic>
    </p:spTree>
    <p:extLst>
      <p:ext uri="{BB962C8B-B14F-4D97-AF65-F5344CB8AC3E}">
        <p14:creationId xmlns:p14="http://schemas.microsoft.com/office/powerpoint/2010/main" xmlns="" val="25788740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magine 10"/>
          <p:cNvPicPr/>
          <p:nvPr/>
        </p:nvPicPr>
        <p:blipFill>
          <a:blip r:embed="rId2" cstate="print">
            <a:extLst>
              <a:ext uri="{28A0092B-C50C-407E-A947-70E740481C1C}">
                <a14:useLocalDpi xmlns:a14="http://schemas.microsoft.com/office/drawing/2010/main" xmlns="" val="0"/>
              </a:ext>
            </a:extLst>
          </a:blip>
          <a:stretch>
            <a:fillRect/>
          </a:stretch>
        </p:blipFill>
        <p:spPr>
          <a:xfrm>
            <a:off x="1799932" y="3861048"/>
            <a:ext cx="5580380" cy="923925"/>
          </a:xfrm>
          <a:prstGeom prst="rect">
            <a:avLst/>
          </a:prstGeom>
        </p:spPr>
      </p:pic>
      <p:sp>
        <p:nvSpPr>
          <p:cNvPr id="2" name="Segnaposto numero diapositiva 1"/>
          <p:cNvSpPr>
            <a:spLocks noGrp="1"/>
          </p:cNvSpPr>
          <p:nvPr>
            <p:ph type="sldNum" sz="quarter" idx="4"/>
          </p:nvPr>
        </p:nvSpPr>
        <p:spPr/>
        <p:txBody>
          <a:bodyPr/>
          <a:lstStyle/>
          <a:p>
            <a:fld id="{F1CD1FFF-D9A0-4992-B7A3-AACB5E4F286E}" type="slidenum">
              <a:rPr lang="it-IT" smtClean="0"/>
              <a:pPr/>
              <a:t>18</a:t>
            </a:fld>
            <a:endParaRPr lang="it-IT" dirty="0"/>
          </a:p>
        </p:txBody>
      </p:sp>
      <p:sp>
        <p:nvSpPr>
          <p:cNvPr id="4" name="Arrotonda angolo diagonale rettangolo 21"/>
          <p:cNvSpPr>
            <a:spLocks noChangeAspect="1" noChangeArrowheads="1"/>
          </p:cNvSpPr>
          <p:nvPr/>
        </p:nvSpPr>
        <p:spPr bwMode="auto">
          <a:xfrm>
            <a:off x="3851920" y="332656"/>
            <a:ext cx="4104456" cy="504056"/>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accent3"/>
          </a:solidFill>
          <a:ln w="19050">
            <a:solidFill>
              <a:schemeClr val="accent3">
                <a:lumMod val="75000"/>
              </a:schemeClr>
            </a:solidFill>
            <a:miter lim="800000"/>
            <a:headEnd/>
            <a:tailEnd/>
          </a:ln>
          <a:effectLst>
            <a:outerShdw dist="101600" dir="7860000" algn="ctr" rotWithShape="0">
              <a:schemeClr val="accent3">
                <a:lumMod val="50000"/>
                <a:alpha val="50000"/>
              </a:schemeClr>
            </a:outerShdw>
          </a:effectLst>
        </p:spPr>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b="1" dirty="0" smtClean="0">
                <a:solidFill>
                  <a:srgbClr val="FFFFFF"/>
                </a:solidFill>
                <a:cs typeface="Arial" pitchFamily="34" charset="0"/>
              </a:rPr>
              <a:t>Le fasi del progetto di costituzione</a:t>
            </a:r>
            <a:endParaRPr lang="it-IT" altLang="zh-CN" b="1" dirty="0">
              <a:solidFill>
                <a:srgbClr val="FFFFFF"/>
              </a:solidFill>
              <a:cs typeface="Arial" pitchFamily="34" charset="0"/>
            </a:endParaRPr>
          </a:p>
        </p:txBody>
      </p:sp>
      <p:sp>
        <p:nvSpPr>
          <p:cNvPr id="5" name="Arrotonda angolo diagonale rettangolo 21"/>
          <p:cNvSpPr>
            <a:spLocks noChangeAspect="1" noChangeArrowheads="1"/>
          </p:cNvSpPr>
          <p:nvPr/>
        </p:nvSpPr>
        <p:spPr bwMode="auto">
          <a:xfrm>
            <a:off x="4067950" y="980728"/>
            <a:ext cx="3600400" cy="432048"/>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tx2"/>
          </a:solidFill>
          <a:ln>
            <a:solidFill>
              <a:schemeClr val="tx2"/>
            </a:solidFill>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1600" b="1" dirty="0">
                <a:solidFill>
                  <a:schemeClr val="bg1"/>
                </a:solidFill>
                <a:cs typeface="Arial" pitchFamily="34" charset="0"/>
              </a:rPr>
              <a:t>Fase </a:t>
            </a:r>
            <a:r>
              <a:rPr lang="it-IT" altLang="zh-CN" sz="1600" b="1" dirty="0" smtClean="0">
                <a:solidFill>
                  <a:schemeClr val="bg1"/>
                </a:solidFill>
                <a:cs typeface="Arial" pitchFamily="34" charset="0"/>
              </a:rPr>
              <a:t>2: Imparato dai più bravi</a:t>
            </a:r>
            <a:endParaRPr lang="it-IT" altLang="zh-CN" sz="1600" b="1" dirty="0">
              <a:solidFill>
                <a:schemeClr val="bg1"/>
              </a:solidFill>
              <a:cs typeface="Arial" pitchFamily="34" charset="0"/>
            </a:endParaRPr>
          </a:p>
        </p:txBody>
      </p:sp>
      <p:sp>
        <p:nvSpPr>
          <p:cNvPr id="6" name="Rettangolo 5"/>
          <p:cNvSpPr/>
          <p:nvPr/>
        </p:nvSpPr>
        <p:spPr>
          <a:xfrm>
            <a:off x="323529" y="1484784"/>
            <a:ext cx="8496944" cy="5139810"/>
          </a:xfrm>
          <a:prstGeom prst="rect">
            <a:avLst/>
          </a:prstGeom>
        </p:spPr>
        <p:txBody>
          <a:bodyPr wrap="square" lIns="91382" tIns="45691" rIns="91382" bIns="45691">
            <a:spAutoFit/>
          </a:bodyPr>
          <a:lstStyle/>
          <a:p>
            <a:pPr algn="just"/>
            <a:r>
              <a:rPr lang="it-IT" sz="1600" b="1" dirty="0" smtClean="0"/>
              <a:t>FINALITA’</a:t>
            </a:r>
            <a:r>
              <a:rPr lang="it-IT" sz="1600" dirty="0" smtClean="0"/>
              <a:t> – </a:t>
            </a:r>
            <a:r>
              <a:rPr lang="it-IT" sz="1600" b="1" dirty="0" smtClean="0"/>
              <a:t>Full immersion </a:t>
            </a:r>
            <a:r>
              <a:rPr lang="it-IT" sz="1600" dirty="0"/>
              <a:t>di tre giorni </a:t>
            </a:r>
            <a:r>
              <a:rPr lang="it-IT" sz="1600" dirty="0" smtClean="0"/>
              <a:t>(21-24 settembre 2016) alla </a:t>
            </a:r>
            <a:r>
              <a:rPr lang="it-IT" sz="1600" dirty="0" err="1" smtClean="0"/>
              <a:t>Summer</a:t>
            </a:r>
            <a:r>
              <a:rPr lang="it-IT" sz="1600" dirty="0" smtClean="0"/>
              <a:t> School dell’</a:t>
            </a:r>
            <a:r>
              <a:rPr lang="it-IT" sz="1600" b="1" u="sng" dirty="0" smtClean="0">
                <a:hlinkClick r:id="rId3"/>
              </a:rPr>
              <a:t>MTC</a:t>
            </a:r>
            <a:r>
              <a:rPr lang="it-IT" sz="1600" dirty="0" smtClean="0"/>
              <a:t> </a:t>
            </a:r>
            <a:r>
              <a:rPr lang="it-IT" sz="1600" i="1" dirty="0" smtClean="0"/>
              <a:t>(</a:t>
            </a:r>
            <a:r>
              <a:rPr lang="it-IT" sz="1600" i="1" dirty="0"/>
              <a:t>Manufacturing Technology Centre)</a:t>
            </a:r>
            <a:r>
              <a:rPr lang="it-IT" sz="1600" dirty="0" smtClean="0"/>
              <a:t>, di Coventry </a:t>
            </a:r>
            <a:r>
              <a:rPr lang="it-IT" sz="1600" i="1" dirty="0" smtClean="0"/>
              <a:t>(UK) </a:t>
            </a:r>
            <a:r>
              <a:rPr lang="it-IT" sz="1600" b="1" dirty="0" smtClean="0"/>
              <a:t>per imparare a strutturare un Digital Innovation Hub</a:t>
            </a:r>
            <a:r>
              <a:rPr lang="it-IT" sz="1600" dirty="0" smtClean="0"/>
              <a:t> e ricevere </a:t>
            </a:r>
            <a:r>
              <a:rPr lang="it-IT" sz="1600" b="1" dirty="0" smtClean="0">
                <a:solidFill>
                  <a:schemeClr val="tx2"/>
                </a:solidFill>
              </a:rPr>
              <a:t>mentoring </a:t>
            </a:r>
            <a:r>
              <a:rPr lang="it-IT" sz="1600" dirty="0" smtClean="0"/>
              <a:t>e </a:t>
            </a:r>
            <a:r>
              <a:rPr lang="it-IT" sz="1600" b="1" dirty="0" err="1" smtClean="0">
                <a:solidFill>
                  <a:schemeClr val="tx2"/>
                </a:solidFill>
              </a:rPr>
              <a:t>coaching</a:t>
            </a:r>
            <a:r>
              <a:rPr lang="it-IT" sz="1600" dirty="0" smtClean="0"/>
              <a:t> da esperti UE e mutuare </a:t>
            </a:r>
            <a:r>
              <a:rPr lang="it-IT" sz="1600" dirty="0"/>
              <a:t>un modello che ha già ben funzionato nelle aziende </a:t>
            </a:r>
            <a:r>
              <a:rPr lang="it-IT" sz="1600" dirty="0" smtClean="0"/>
              <a:t>tedesche e inglesi, </a:t>
            </a:r>
            <a:r>
              <a:rPr lang="it-IT" sz="1600" dirty="0"/>
              <a:t>ma </a:t>
            </a:r>
            <a:r>
              <a:rPr lang="it-IT" sz="1600" b="1" dirty="0" smtClean="0"/>
              <a:t>più  mirato alle </a:t>
            </a:r>
            <a:r>
              <a:rPr lang="it-IT" sz="1600" b="1" dirty="0"/>
              <a:t>esigenze delle </a:t>
            </a:r>
            <a:r>
              <a:rPr lang="it-IT" sz="1600" b="1" dirty="0" smtClean="0"/>
              <a:t>PMI</a:t>
            </a:r>
            <a:r>
              <a:rPr lang="it-IT" sz="1600" dirty="0" smtClean="0"/>
              <a:t>.</a:t>
            </a:r>
          </a:p>
          <a:p>
            <a:pPr algn="just"/>
            <a:endParaRPr lang="it-IT" sz="1600" dirty="0"/>
          </a:p>
          <a:p>
            <a:pPr algn="just"/>
            <a:endParaRPr lang="it-IT" sz="1600" dirty="0" smtClean="0"/>
          </a:p>
          <a:p>
            <a:pPr algn="just"/>
            <a:endParaRPr lang="it-IT" sz="1600" dirty="0"/>
          </a:p>
          <a:p>
            <a:pPr algn="just"/>
            <a:endParaRPr lang="it-IT" sz="1600" dirty="0" smtClean="0"/>
          </a:p>
          <a:p>
            <a:pPr algn="just"/>
            <a:endParaRPr lang="it-IT" sz="1600" dirty="0"/>
          </a:p>
          <a:p>
            <a:pPr algn="just"/>
            <a:endParaRPr lang="it-IT" sz="1600" dirty="0"/>
          </a:p>
          <a:p>
            <a:pPr algn="just"/>
            <a:r>
              <a:rPr lang="it-IT" sz="1600" dirty="0"/>
              <a:t> </a:t>
            </a:r>
          </a:p>
          <a:p>
            <a:pPr algn="just"/>
            <a:endParaRPr lang="it-IT" sz="1600" b="1" dirty="0" smtClean="0"/>
          </a:p>
          <a:p>
            <a:pPr algn="just"/>
            <a:endParaRPr lang="it-IT" sz="1600" b="1" dirty="0" smtClean="0"/>
          </a:p>
          <a:p>
            <a:pPr algn="just"/>
            <a:endParaRPr lang="it-IT" sz="1600" b="1" dirty="0" smtClean="0"/>
          </a:p>
          <a:p>
            <a:pPr algn="just"/>
            <a:r>
              <a:rPr lang="it-IT" sz="1600" b="1" dirty="0" smtClean="0"/>
              <a:t>Perché Coventry?</a:t>
            </a:r>
            <a:r>
              <a:rPr lang="it-IT" sz="1600" dirty="0" smtClean="0"/>
              <a:t> </a:t>
            </a:r>
            <a:r>
              <a:rPr lang="it-IT" sz="1600" dirty="0"/>
              <a:t>– </a:t>
            </a:r>
            <a:r>
              <a:rPr lang="it-IT" sz="1600" dirty="0" smtClean="0"/>
              <a:t>La struttura è riconosciuta </a:t>
            </a:r>
            <a:r>
              <a:rPr lang="it-IT" sz="1600" dirty="0"/>
              <a:t>come </a:t>
            </a:r>
            <a:r>
              <a:rPr lang="it-IT" sz="1600" b="1" dirty="0"/>
              <a:t>uno dei centri di trasferimento tecnologico più </a:t>
            </a:r>
            <a:r>
              <a:rPr lang="it-IT" sz="1600" b="1" dirty="0" smtClean="0"/>
              <a:t>moderni </a:t>
            </a:r>
            <a:r>
              <a:rPr lang="it-IT" sz="1600" b="1" dirty="0"/>
              <a:t>ed </a:t>
            </a:r>
            <a:r>
              <a:rPr lang="it-IT" sz="1600" b="1" dirty="0" smtClean="0"/>
              <a:t>organizzati </a:t>
            </a:r>
            <a:r>
              <a:rPr lang="it-IT" sz="1600" b="1" dirty="0"/>
              <a:t>d’Europa</a:t>
            </a:r>
            <a:r>
              <a:rPr lang="it-IT" sz="1600" dirty="0"/>
              <a:t>. Un modello che </a:t>
            </a:r>
            <a:r>
              <a:rPr lang="it-IT" sz="1600" dirty="0" smtClean="0"/>
              <a:t>funziona, </a:t>
            </a:r>
            <a:r>
              <a:rPr lang="it-IT" sz="1600" dirty="0"/>
              <a:t>istituito nel 2010 con l'obiettivo di colmare il divario di conoscenza tra il mondo accademico e </a:t>
            </a:r>
            <a:r>
              <a:rPr lang="it-IT" sz="1600" dirty="0" smtClean="0"/>
              <a:t>l'industria.</a:t>
            </a:r>
          </a:p>
          <a:p>
            <a:pPr algn="just"/>
            <a:r>
              <a:rPr lang="it-IT" sz="1400" i="1" dirty="0" smtClean="0"/>
              <a:t>Rappresenta </a:t>
            </a:r>
            <a:r>
              <a:rPr lang="it-IT" sz="1400" i="1" dirty="0"/>
              <a:t>uno dei maggiori investimenti pubblici nel settore </a:t>
            </a:r>
            <a:r>
              <a:rPr lang="it-IT" sz="1400" i="1" dirty="0" err="1" smtClean="0"/>
              <a:t>manifatt</a:t>
            </a:r>
            <a:r>
              <a:rPr lang="it-IT" sz="1400" b="1" i="1" dirty="0" err="1" smtClean="0"/>
              <a:t>Dopo</a:t>
            </a:r>
            <a:r>
              <a:rPr lang="it-IT" sz="1400" b="1" i="1" dirty="0" smtClean="0"/>
              <a:t> quattro anni di pianificazione e 16 mesi di costruzione dell’infrastruttura, la struttura di 12.000 mq. è stata inaugurata e resa operativa alla fine del 2011</a:t>
            </a:r>
            <a:r>
              <a:rPr lang="it-IT" sz="1400" i="1" dirty="0" smtClean="0"/>
              <a:t>uriero </a:t>
            </a:r>
            <a:r>
              <a:rPr lang="it-IT" sz="1400" i="1" dirty="0"/>
              <a:t>del Regno Unito</a:t>
            </a:r>
            <a:r>
              <a:rPr lang="it-IT" sz="1400" i="1" dirty="0" smtClean="0"/>
              <a:t>., </a:t>
            </a:r>
            <a:r>
              <a:rPr lang="it-IT" sz="1400" i="1" dirty="0"/>
              <a:t>presso l’</a:t>
            </a:r>
            <a:r>
              <a:rPr lang="it-IT" sz="1400" i="1" dirty="0" err="1"/>
              <a:t>Ansty</a:t>
            </a:r>
            <a:r>
              <a:rPr lang="it-IT" sz="1400" i="1" dirty="0"/>
              <a:t> Park di Coventry. Da notare che il solo centro ricerche aerospaziali è stato </a:t>
            </a:r>
            <a:r>
              <a:rPr lang="it-IT" sz="1400" i="1" u="sng" dirty="0">
                <a:hlinkClick r:id="rId4"/>
              </a:rPr>
              <a:t>finanziato con 60 milioni di sterline</a:t>
            </a:r>
            <a:r>
              <a:rPr lang="it-IT" sz="1400" i="1" dirty="0"/>
              <a:t> dal governo britannico nel 2014.</a:t>
            </a:r>
          </a:p>
        </p:txBody>
      </p:sp>
      <p:sp>
        <p:nvSpPr>
          <p:cNvPr id="7" name="Callout 1 6"/>
          <p:cNvSpPr/>
          <p:nvPr/>
        </p:nvSpPr>
        <p:spPr>
          <a:xfrm>
            <a:off x="1615757" y="3356992"/>
            <a:ext cx="842010" cy="360680"/>
          </a:xfrm>
          <a:prstGeom prst="borderCallout1">
            <a:avLst>
              <a:gd name="adj1" fmla="val 98809"/>
              <a:gd name="adj2" fmla="val 50718"/>
              <a:gd name="adj3" fmla="val 230367"/>
              <a:gd name="adj4" fmla="val 160689"/>
            </a:avLst>
          </a:prstGeom>
        </p:spPr>
        <p:style>
          <a:lnRef idx="2">
            <a:schemeClr val="accent5"/>
          </a:lnRef>
          <a:fillRef idx="1">
            <a:schemeClr val="lt1"/>
          </a:fillRef>
          <a:effectRef idx="0">
            <a:schemeClr val="accent5"/>
          </a:effectRef>
          <a:fontRef idx="minor">
            <a:schemeClr val="dk1"/>
          </a:fontRef>
        </p:style>
        <p:txBody>
          <a:bodyPr rot="0" spcFirstLastPara="0" vert="horz" wrap="square" lIns="91382" tIns="45691" rIns="91382" bIns="45691" numCol="1" spcCol="0" rtlCol="0" fromWordArt="0" anchor="ctr" anchorCtr="0" forceAA="0" compatLnSpc="1">
            <a:prstTxWarp prst="textNoShape">
              <a:avLst/>
            </a:prstTxWarp>
            <a:noAutofit/>
          </a:bodyPr>
          <a:lstStyle/>
          <a:p>
            <a:pPr algn="ctr"/>
            <a:r>
              <a:rPr lang="it-IT" sz="800" dirty="0">
                <a:latin typeface="Arial"/>
                <a:ea typeface="Times New Roman"/>
              </a:rPr>
              <a:t>Training </a:t>
            </a:r>
            <a:r>
              <a:rPr lang="it-IT" sz="800" dirty="0" err="1">
                <a:latin typeface="Arial"/>
                <a:ea typeface="Times New Roman"/>
              </a:rPr>
              <a:t>Centre</a:t>
            </a:r>
            <a:endParaRPr lang="it-IT" sz="1200" dirty="0">
              <a:latin typeface="Arial"/>
              <a:ea typeface="Times New Roman"/>
            </a:endParaRPr>
          </a:p>
        </p:txBody>
      </p:sp>
      <p:sp>
        <p:nvSpPr>
          <p:cNvPr id="8" name="Callout 1 7"/>
          <p:cNvSpPr/>
          <p:nvPr/>
        </p:nvSpPr>
        <p:spPr>
          <a:xfrm>
            <a:off x="5364094" y="3356992"/>
            <a:ext cx="842010" cy="360680"/>
          </a:xfrm>
          <a:prstGeom prst="borderCallout1">
            <a:avLst>
              <a:gd name="adj1" fmla="val 101032"/>
              <a:gd name="adj2" fmla="val 51671"/>
              <a:gd name="adj3" fmla="val 304496"/>
              <a:gd name="adj4" fmla="val 37167"/>
            </a:avLst>
          </a:prstGeom>
        </p:spPr>
        <p:style>
          <a:lnRef idx="2">
            <a:schemeClr val="accent5"/>
          </a:lnRef>
          <a:fillRef idx="1">
            <a:schemeClr val="lt1"/>
          </a:fillRef>
          <a:effectRef idx="0">
            <a:schemeClr val="accent5"/>
          </a:effectRef>
          <a:fontRef idx="minor">
            <a:schemeClr val="dk1"/>
          </a:fontRef>
        </p:style>
        <p:txBody>
          <a:bodyPr rot="0" spcFirstLastPara="0" vert="horz" wrap="square" lIns="91382" tIns="45691" rIns="91382" bIns="45691" numCol="1" spcCol="0" rtlCol="0" fromWordArt="0" anchor="ctr" anchorCtr="0" forceAA="0" compatLnSpc="1">
            <a:prstTxWarp prst="textNoShape">
              <a:avLst/>
            </a:prstTxWarp>
            <a:noAutofit/>
          </a:bodyPr>
          <a:lstStyle/>
          <a:p>
            <a:pPr algn="ctr"/>
            <a:r>
              <a:rPr lang="it-IT" sz="800" dirty="0" err="1">
                <a:latin typeface="Arial"/>
                <a:ea typeface="Times New Roman"/>
              </a:rPr>
              <a:t>Conference</a:t>
            </a:r>
            <a:r>
              <a:rPr lang="it-IT" sz="800" dirty="0">
                <a:latin typeface="Arial"/>
                <a:ea typeface="Times New Roman"/>
              </a:rPr>
              <a:t> </a:t>
            </a:r>
            <a:r>
              <a:rPr lang="it-IT" sz="800" dirty="0" err="1">
                <a:latin typeface="Arial"/>
                <a:ea typeface="Times New Roman"/>
              </a:rPr>
              <a:t>Centre</a:t>
            </a:r>
            <a:endParaRPr lang="it-IT" sz="1200" dirty="0">
              <a:latin typeface="Arial"/>
              <a:ea typeface="Times New Roman"/>
            </a:endParaRPr>
          </a:p>
        </p:txBody>
      </p:sp>
      <p:sp>
        <p:nvSpPr>
          <p:cNvPr id="9" name="Callout 1 8"/>
          <p:cNvSpPr/>
          <p:nvPr/>
        </p:nvSpPr>
        <p:spPr>
          <a:xfrm>
            <a:off x="6686238" y="3356352"/>
            <a:ext cx="842010" cy="360680"/>
          </a:xfrm>
          <a:prstGeom prst="borderCallout1">
            <a:avLst>
              <a:gd name="adj1" fmla="val 49884"/>
              <a:gd name="adj2" fmla="val -722"/>
              <a:gd name="adj3" fmla="val 283739"/>
              <a:gd name="adj4" fmla="val -71747"/>
            </a:avLst>
          </a:prstGeom>
        </p:spPr>
        <p:style>
          <a:lnRef idx="2">
            <a:schemeClr val="accent5"/>
          </a:lnRef>
          <a:fillRef idx="1">
            <a:schemeClr val="lt1"/>
          </a:fillRef>
          <a:effectRef idx="0">
            <a:schemeClr val="accent5"/>
          </a:effectRef>
          <a:fontRef idx="minor">
            <a:schemeClr val="dk1"/>
          </a:fontRef>
        </p:style>
        <p:txBody>
          <a:bodyPr rot="0" spcFirstLastPara="0" vert="horz" wrap="square" lIns="91382" tIns="45691" rIns="91382" bIns="45691" numCol="1" spcCol="0" rtlCol="0" fromWordArt="0" anchor="ctr" anchorCtr="0" forceAA="0" compatLnSpc="1">
            <a:prstTxWarp prst="textNoShape">
              <a:avLst/>
            </a:prstTxWarp>
            <a:noAutofit/>
          </a:bodyPr>
          <a:lstStyle/>
          <a:p>
            <a:pPr algn="ctr"/>
            <a:r>
              <a:rPr lang="it-IT" sz="800" dirty="0" err="1">
                <a:latin typeface="Arial"/>
                <a:ea typeface="Times New Roman"/>
              </a:rPr>
              <a:t>R&amp;D</a:t>
            </a:r>
            <a:r>
              <a:rPr lang="it-IT" sz="800" dirty="0">
                <a:latin typeface="Arial"/>
                <a:ea typeface="Times New Roman"/>
              </a:rPr>
              <a:t> &amp; Demo </a:t>
            </a:r>
            <a:r>
              <a:rPr lang="it-IT" sz="800" dirty="0" err="1">
                <a:latin typeface="Arial"/>
                <a:ea typeface="Times New Roman"/>
              </a:rPr>
              <a:t>Centre</a:t>
            </a:r>
            <a:endParaRPr lang="it-IT" sz="1200" dirty="0">
              <a:latin typeface="Arial"/>
              <a:ea typeface="Times New Roman"/>
            </a:endParaRPr>
          </a:p>
        </p:txBody>
      </p:sp>
      <p:sp>
        <p:nvSpPr>
          <p:cNvPr id="10" name="Callout 1 9"/>
          <p:cNvSpPr/>
          <p:nvPr/>
        </p:nvSpPr>
        <p:spPr>
          <a:xfrm>
            <a:off x="3613124" y="3354557"/>
            <a:ext cx="1058545" cy="360680"/>
          </a:xfrm>
          <a:prstGeom prst="borderCallout1">
            <a:avLst>
              <a:gd name="adj1" fmla="val 98809"/>
              <a:gd name="adj2" fmla="val 50718"/>
              <a:gd name="adj3" fmla="val 331306"/>
              <a:gd name="adj4" fmla="val 98493"/>
            </a:avLst>
          </a:prstGeom>
        </p:spPr>
        <p:style>
          <a:lnRef idx="2">
            <a:schemeClr val="accent5"/>
          </a:lnRef>
          <a:fillRef idx="1">
            <a:schemeClr val="lt1"/>
          </a:fillRef>
          <a:effectRef idx="0">
            <a:schemeClr val="accent5"/>
          </a:effectRef>
          <a:fontRef idx="minor">
            <a:schemeClr val="dk1"/>
          </a:fontRef>
        </p:style>
        <p:txBody>
          <a:bodyPr rot="0" spcFirstLastPara="0" vert="horz" wrap="square" lIns="91382" tIns="45691" rIns="91382" bIns="45691" numCol="1" spcCol="0" rtlCol="0" fromWordArt="0" anchor="ctr" anchorCtr="0" forceAA="0" compatLnSpc="1">
            <a:prstTxWarp prst="textNoShape">
              <a:avLst/>
            </a:prstTxWarp>
            <a:noAutofit/>
          </a:bodyPr>
          <a:lstStyle/>
          <a:p>
            <a:pPr algn="ctr"/>
            <a:r>
              <a:rPr lang="it-IT" sz="800" dirty="0" err="1">
                <a:latin typeface="Arial"/>
                <a:ea typeface="Times New Roman"/>
              </a:rPr>
              <a:t>Aerospatial</a:t>
            </a:r>
            <a:r>
              <a:rPr lang="it-IT" sz="800" dirty="0">
                <a:latin typeface="Arial"/>
                <a:ea typeface="Times New Roman"/>
              </a:rPr>
              <a:t> </a:t>
            </a:r>
            <a:r>
              <a:rPr lang="it-IT" sz="800" dirty="0" err="1">
                <a:latin typeface="Arial"/>
                <a:ea typeface="Times New Roman"/>
              </a:rPr>
              <a:t>Research</a:t>
            </a:r>
            <a:r>
              <a:rPr lang="it-IT" sz="800" dirty="0">
                <a:latin typeface="Arial"/>
                <a:ea typeface="Times New Roman"/>
              </a:rPr>
              <a:t> </a:t>
            </a:r>
            <a:r>
              <a:rPr lang="it-IT" sz="800" dirty="0" err="1">
                <a:latin typeface="Arial"/>
                <a:ea typeface="Times New Roman"/>
              </a:rPr>
              <a:t>Centre</a:t>
            </a:r>
            <a:endParaRPr lang="it-IT" sz="1200" dirty="0">
              <a:latin typeface="Arial"/>
              <a:ea typeface="Times New Roman"/>
            </a:endParaRPr>
          </a:p>
        </p:txBody>
      </p:sp>
      <p:pic>
        <p:nvPicPr>
          <p:cNvPr id="13" name="Immagine 12"/>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259632" y="348590"/>
            <a:ext cx="1944216" cy="632138"/>
          </a:xfrm>
          <a:prstGeom prst="rect">
            <a:avLst/>
          </a:prstGeom>
        </p:spPr>
      </p:pic>
    </p:spTree>
    <p:extLst>
      <p:ext uri="{BB962C8B-B14F-4D97-AF65-F5344CB8AC3E}">
        <p14:creationId xmlns:p14="http://schemas.microsoft.com/office/powerpoint/2010/main" xmlns="" val="35670364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F1CD1FFF-D9A0-4992-B7A3-AACB5E4F286E}" type="slidenum">
              <a:rPr lang="it-IT" smtClean="0"/>
              <a:pPr/>
              <a:t>19</a:t>
            </a:fld>
            <a:endParaRPr lang="it-IT" dirty="0"/>
          </a:p>
        </p:txBody>
      </p:sp>
      <p:sp>
        <p:nvSpPr>
          <p:cNvPr id="4" name="Arrotonda angolo diagonale rettangolo 21"/>
          <p:cNvSpPr>
            <a:spLocks noChangeAspect="1" noChangeArrowheads="1"/>
          </p:cNvSpPr>
          <p:nvPr/>
        </p:nvSpPr>
        <p:spPr bwMode="auto">
          <a:xfrm>
            <a:off x="3851920" y="332656"/>
            <a:ext cx="4104456" cy="504056"/>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accent3"/>
          </a:solidFill>
          <a:ln w="19050">
            <a:solidFill>
              <a:schemeClr val="accent3">
                <a:lumMod val="75000"/>
              </a:schemeClr>
            </a:solidFill>
            <a:miter lim="800000"/>
            <a:headEnd/>
            <a:tailEnd/>
          </a:ln>
          <a:effectLst>
            <a:outerShdw dist="101600" dir="7860000" algn="ctr" rotWithShape="0">
              <a:schemeClr val="accent3">
                <a:lumMod val="50000"/>
                <a:alpha val="50000"/>
              </a:schemeClr>
            </a:outerShdw>
          </a:effectLst>
        </p:spPr>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b="1" dirty="0" smtClean="0">
                <a:solidFill>
                  <a:srgbClr val="FFFFFF"/>
                </a:solidFill>
                <a:cs typeface="Arial" pitchFamily="34" charset="0"/>
              </a:rPr>
              <a:t>Le fasi del progetto di costituzione</a:t>
            </a:r>
            <a:endParaRPr lang="it-IT" altLang="zh-CN" b="1" dirty="0">
              <a:solidFill>
                <a:srgbClr val="FFFFFF"/>
              </a:solidFill>
              <a:cs typeface="Arial" pitchFamily="34" charset="0"/>
            </a:endParaRPr>
          </a:p>
        </p:txBody>
      </p:sp>
      <p:sp>
        <p:nvSpPr>
          <p:cNvPr id="5" name="Arrotonda angolo diagonale rettangolo 21"/>
          <p:cNvSpPr>
            <a:spLocks noChangeAspect="1" noChangeArrowheads="1"/>
          </p:cNvSpPr>
          <p:nvPr/>
        </p:nvSpPr>
        <p:spPr bwMode="auto">
          <a:xfrm>
            <a:off x="4067944" y="980728"/>
            <a:ext cx="3888432" cy="432048"/>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tx2"/>
          </a:solidFill>
          <a:ln>
            <a:solidFill>
              <a:schemeClr val="tx2"/>
            </a:solidFill>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1600" b="1" dirty="0">
                <a:solidFill>
                  <a:schemeClr val="bg1"/>
                </a:solidFill>
                <a:cs typeface="Arial" pitchFamily="34" charset="0"/>
              </a:rPr>
              <a:t>Fase </a:t>
            </a:r>
            <a:r>
              <a:rPr lang="it-IT" altLang="zh-CN" sz="1600" b="1" dirty="0" smtClean="0">
                <a:solidFill>
                  <a:schemeClr val="bg1"/>
                </a:solidFill>
                <a:cs typeface="Arial" pitchFamily="34" charset="0"/>
              </a:rPr>
              <a:t>2: Continuare ad imparare…</a:t>
            </a:r>
            <a:endParaRPr lang="it-IT" altLang="zh-CN" sz="1600" b="1" dirty="0">
              <a:solidFill>
                <a:schemeClr val="bg1"/>
              </a:solidFill>
              <a:cs typeface="Arial" pitchFamily="34" charset="0"/>
            </a:endParaRPr>
          </a:p>
        </p:txBody>
      </p:sp>
      <p:sp>
        <p:nvSpPr>
          <p:cNvPr id="6" name="Rettangolo 5"/>
          <p:cNvSpPr/>
          <p:nvPr/>
        </p:nvSpPr>
        <p:spPr>
          <a:xfrm>
            <a:off x="467545" y="1556792"/>
            <a:ext cx="8208912" cy="4174650"/>
          </a:xfrm>
          <a:prstGeom prst="rect">
            <a:avLst/>
          </a:prstGeom>
        </p:spPr>
        <p:txBody>
          <a:bodyPr wrap="square" lIns="91382" tIns="45691" rIns="91382" bIns="45691">
            <a:spAutoFit/>
          </a:bodyPr>
          <a:lstStyle/>
          <a:p>
            <a:pPr algn="just"/>
            <a:r>
              <a:rPr lang="it-IT" sz="2400" dirty="0" smtClean="0"/>
              <a:t>Nel periodo ottobre 2016 – marzo 2017,</a:t>
            </a:r>
            <a:r>
              <a:rPr lang="it-IT" sz="2400" dirty="0"/>
              <a:t> </a:t>
            </a:r>
            <a:r>
              <a:rPr lang="it-IT" sz="2400" b="1" dirty="0" smtClean="0">
                <a:solidFill>
                  <a:schemeClr val="tx2"/>
                </a:solidFill>
              </a:rPr>
              <a:t>tutti i DIH europei</a:t>
            </a:r>
            <a:r>
              <a:rPr lang="it-IT" sz="2400" dirty="0" smtClean="0"/>
              <a:t> hanno continuato a ricevere assistenza, consulenza e formazione dalla UE </a:t>
            </a:r>
            <a:r>
              <a:rPr lang="it-IT" sz="2400" i="1" dirty="0" smtClean="0"/>
              <a:t>(</a:t>
            </a:r>
            <a:r>
              <a:rPr lang="it-IT" sz="2400" b="1" i="1" dirty="0" smtClean="0">
                <a:solidFill>
                  <a:schemeClr val="tx2"/>
                </a:solidFill>
              </a:rPr>
              <a:t>mentoring e </a:t>
            </a:r>
            <a:r>
              <a:rPr lang="it-IT" sz="2400" b="1" i="1" dirty="0" err="1" smtClean="0">
                <a:solidFill>
                  <a:schemeClr val="tx2"/>
                </a:solidFill>
              </a:rPr>
              <a:t>coaching</a:t>
            </a:r>
            <a:r>
              <a:rPr lang="it-IT" sz="2400" i="1" dirty="0" smtClean="0"/>
              <a:t> da parte di professionisti accreditati)</a:t>
            </a:r>
            <a:r>
              <a:rPr lang="it-IT" sz="2400" dirty="0" smtClean="0"/>
              <a:t> sui seguenti temi:</a:t>
            </a:r>
            <a:endParaRPr lang="it-IT" sz="2400" dirty="0"/>
          </a:p>
          <a:p>
            <a:pPr marL="342682" indent="-342682" algn="just">
              <a:buFont typeface="Arial" panose="020B0604020202020204" pitchFamily="34" charset="0"/>
              <a:buChar char="•"/>
            </a:pPr>
            <a:r>
              <a:rPr lang="it-IT" sz="2400" dirty="0" smtClean="0"/>
              <a:t>Ottobre 2016 </a:t>
            </a:r>
            <a:r>
              <a:rPr lang="it-IT" sz="2400" b="1" dirty="0" smtClean="0">
                <a:solidFill>
                  <a:schemeClr val="tx2"/>
                </a:solidFill>
              </a:rPr>
              <a:t>analisi necessità, problemi, documentazione</a:t>
            </a:r>
          </a:p>
          <a:p>
            <a:pPr marL="342682" indent="-342682" algn="just">
              <a:buFont typeface="Arial" panose="020B0604020202020204" pitchFamily="34" charset="0"/>
              <a:buChar char="•"/>
            </a:pPr>
            <a:r>
              <a:rPr lang="it-IT" sz="2400" dirty="0" smtClean="0"/>
              <a:t>Novembre 2016 </a:t>
            </a:r>
            <a:r>
              <a:rPr lang="it-IT" sz="2400" b="1" dirty="0">
                <a:solidFill>
                  <a:schemeClr val="tx2"/>
                </a:solidFill>
              </a:rPr>
              <a:t>attività di </a:t>
            </a:r>
            <a:r>
              <a:rPr lang="it-IT" sz="2400" b="1" dirty="0" err="1">
                <a:solidFill>
                  <a:schemeClr val="tx2"/>
                </a:solidFill>
              </a:rPr>
              <a:t>project</a:t>
            </a:r>
            <a:r>
              <a:rPr lang="it-IT" sz="2400" b="1" dirty="0">
                <a:solidFill>
                  <a:schemeClr val="tx2"/>
                </a:solidFill>
              </a:rPr>
              <a:t> </a:t>
            </a:r>
            <a:r>
              <a:rPr lang="it-IT" sz="2400" b="1" dirty="0" smtClean="0">
                <a:solidFill>
                  <a:schemeClr val="tx2"/>
                </a:solidFill>
              </a:rPr>
              <a:t>management</a:t>
            </a:r>
          </a:p>
          <a:p>
            <a:pPr marL="342682" indent="-342682" algn="just">
              <a:buFont typeface="Arial" panose="020B0604020202020204" pitchFamily="34" charset="0"/>
              <a:buChar char="•"/>
            </a:pPr>
            <a:r>
              <a:rPr lang="it-IT" sz="2400" dirty="0" smtClean="0"/>
              <a:t>Dicembre 2016 </a:t>
            </a:r>
            <a:r>
              <a:rPr lang="it-IT" sz="2400" b="1" dirty="0" smtClean="0">
                <a:solidFill>
                  <a:schemeClr val="tx2"/>
                </a:solidFill>
              </a:rPr>
              <a:t>valutazione </a:t>
            </a:r>
            <a:r>
              <a:rPr lang="it-IT" sz="2400" b="1" dirty="0">
                <a:solidFill>
                  <a:schemeClr val="tx2"/>
                </a:solidFill>
              </a:rPr>
              <a:t>degli ecosistemi</a:t>
            </a:r>
          </a:p>
          <a:p>
            <a:pPr marL="342682" indent="-342682" algn="just">
              <a:buFont typeface="Arial" panose="020B0604020202020204" pitchFamily="34" charset="0"/>
              <a:buChar char="•"/>
            </a:pPr>
            <a:r>
              <a:rPr lang="it-IT" sz="2400" dirty="0" smtClean="0"/>
              <a:t>Gennaio 2017 </a:t>
            </a:r>
            <a:r>
              <a:rPr lang="it-IT" sz="2400" b="1" dirty="0" smtClean="0">
                <a:solidFill>
                  <a:schemeClr val="tx2"/>
                </a:solidFill>
              </a:rPr>
              <a:t>sviluppo dei casi d’uso</a:t>
            </a:r>
          </a:p>
          <a:p>
            <a:pPr marL="342682" indent="-342682" algn="just">
              <a:buFont typeface="Arial" panose="020B0604020202020204" pitchFamily="34" charset="0"/>
              <a:buChar char="•"/>
            </a:pPr>
            <a:r>
              <a:rPr lang="it-IT" sz="2400" dirty="0"/>
              <a:t>F</a:t>
            </a:r>
            <a:r>
              <a:rPr lang="it-IT" sz="2400" dirty="0" smtClean="0"/>
              <a:t>ebbraio </a:t>
            </a:r>
            <a:r>
              <a:rPr lang="it-IT" sz="2400" dirty="0"/>
              <a:t>2017 </a:t>
            </a:r>
            <a:r>
              <a:rPr lang="it-IT" sz="2400" b="1" dirty="0">
                <a:solidFill>
                  <a:schemeClr val="tx2"/>
                </a:solidFill>
              </a:rPr>
              <a:t>sviluppo </a:t>
            </a:r>
            <a:r>
              <a:rPr lang="it-IT" sz="2400" b="1" dirty="0" smtClean="0">
                <a:solidFill>
                  <a:schemeClr val="tx2"/>
                </a:solidFill>
              </a:rPr>
              <a:t>del business </a:t>
            </a:r>
            <a:r>
              <a:rPr lang="it-IT" sz="2400" b="1" dirty="0" err="1" smtClean="0">
                <a:solidFill>
                  <a:schemeClr val="tx2"/>
                </a:solidFill>
              </a:rPr>
              <a:t>plan</a:t>
            </a:r>
            <a:endParaRPr lang="it-IT" sz="2400" b="1" dirty="0">
              <a:solidFill>
                <a:schemeClr val="tx2"/>
              </a:solidFill>
            </a:endParaRPr>
          </a:p>
          <a:p>
            <a:pPr marL="342682" indent="-342682" algn="just">
              <a:buFont typeface="Arial" panose="020B0604020202020204" pitchFamily="34" charset="0"/>
              <a:buChar char="•"/>
            </a:pPr>
            <a:r>
              <a:rPr lang="it-IT" sz="2400" dirty="0" smtClean="0"/>
              <a:t>Marzo </a:t>
            </a:r>
            <a:r>
              <a:rPr lang="it-IT" sz="2400" dirty="0"/>
              <a:t>2017 </a:t>
            </a:r>
            <a:r>
              <a:rPr lang="it-IT" sz="2400" b="1" dirty="0" smtClean="0">
                <a:solidFill>
                  <a:schemeClr val="tx2"/>
                </a:solidFill>
              </a:rPr>
              <a:t>accesso </a:t>
            </a:r>
            <a:r>
              <a:rPr lang="it-IT" sz="2400" b="1" dirty="0">
                <a:solidFill>
                  <a:schemeClr val="tx2"/>
                </a:solidFill>
              </a:rPr>
              <a:t>ai finanziamenti</a:t>
            </a:r>
          </a:p>
          <a:p>
            <a:pPr marL="342682" indent="-342682" algn="just">
              <a:buFont typeface="Arial" panose="020B0604020202020204" pitchFamily="34" charset="0"/>
              <a:buChar char="•"/>
            </a:pPr>
            <a:endParaRPr lang="it-IT" sz="2000" dirty="0" smtClean="0"/>
          </a:p>
        </p:txBody>
      </p:sp>
      <p:pic>
        <p:nvPicPr>
          <p:cNvPr id="8" name="Immagine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417320" y="5561032"/>
            <a:ext cx="6309360" cy="1036320"/>
          </a:xfrm>
          <a:prstGeom prst="rect">
            <a:avLst/>
          </a:prstGeom>
        </p:spPr>
      </p:pic>
      <p:pic>
        <p:nvPicPr>
          <p:cNvPr id="9" name="Immagine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59632" y="348590"/>
            <a:ext cx="1944216" cy="632138"/>
          </a:xfrm>
          <a:prstGeom prst="rect">
            <a:avLst/>
          </a:prstGeom>
        </p:spPr>
      </p:pic>
    </p:spTree>
    <p:extLst>
      <p:ext uri="{BB962C8B-B14F-4D97-AF65-F5344CB8AC3E}">
        <p14:creationId xmlns:p14="http://schemas.microsoft.com/office/powerpoint/2010/main" xmlns="" val="28704840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F1CD1FFF-D9A0-4992-B7A3-AACB5E4F286E}" type="slidenum">
              <a:rPr lang="it-IT" smtClean="0"/>
              <a:pPr/>
              <a:t>2</a:t>
            </a:fld>
            <a:endParaRPr lang="it-IT" dirty="0"/>
          </a:p>
        </p:txBody>
      </p:sp>
      <p:pic>
        <p:nvPicPr>
          <p:cNvPr id="8" name="Immagine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36096" y="764704"/>
            <a:ext cx="1584176" cy="720080"/>
          </a:xfrm>
          <a:prstGeom prst="rect">
            <a:avLst/>
          </a:prstGeom>
        </p:spPr>
      </p:pic>
      <p:sp>
        <p:nvSpPr>
          <p:cNvPr id="10" name="Arrotonda angolo diagonale rettangolo 21"/>
          <p:cNvSpPr>
            <a:spLocks noChangeAspect="1" noChangeArrowheads="1"/>
          </p:cNvSpPr>
          <p:nvPr/>
        </p:nvSpPr>
        <p:spPr bwMode="auto">
          <a:xfrm>
            <a:off x="347134" y="188646"/>
            <a:ext cx="8449734" cy="432048"/>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tx2"/>
          </a:solidFill>
          <a:ln>
            <a:solidFill>
              <a:schemeClr val="tx2"/>
            </a:solidFill>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lvl="1" algn="ctr" fontAlgn="base">
              <a:spcBef>
                <a:spcPct val="0"/>
              </a:spcBef>
              <a:spcAft>
                <a:spcPct val="0"/>
              </a:spcAft>
            </a:pPr>
            <a:r>
              <a:rPr lang="it-IT" altLang="zh-CN" sz="2400" b="1" dirty="0" smtClean="0">
                <a:solidFill>
                  <a:schemeClr val="bg1"/>
                </a:solidFill>
                <a:cs typeface="Arial" pitchFamily="34" charset="0"/>
              </a:rPr>
              <a:t>SPS IPC </a:t>
            </a:r>
            <a:r>
              <a:rPr lang="it-IT" altLang="zh-CN" sz="2400" b="1" dirty="0" err="1" smtClean="0">
                <a:solidFill>
                  <a:schemeClr val="bg1"/>
                </a:solidFill>
                <a:cs typeface="Arial" pitchFamily="34" charset="0"/>
              </a:rPr>
              <a:t>Drives</a:t>
            </a:r>
            <a:r>
              <a:rPr lang="it-IT" altLang="zh-CN" sz="2400" b="1" dirty="0" smtClean="0">
                <a:solidFill>
                  <a:schemeClr val="bg1"/>
                </a:solidFill>
                <a:cs typeface="Arial" pitchFamily="34" charset="0"/>
              </a:rPr>
              <a:t> Italia 23-25 Maggio 2017 - PARMA</a:t>
            </a:r>
            <a:endParaRPr lang="it-IT" altLang="zh-CN" sz="2400" b="1" dirty="0">
              <a:solidFill>
                <a:schemeClr val="bg1"/>
              </a:solidFill>
              <a:cs typeface="Arial" pitchFamily="34" charset="0"/>
            </a:endParaRPr>
          </a:p>
        </p:txBody>
      </p:sp>
      <p:sp>
        <p:nvSpPr>
          <p:cNvPr id="11" name="CasellaDiTesto 10"/>
          <p:cNvSpPr txBox="1"/>
          <p:nvPr/>
        </p:nvSpPr>
        <p:spPr>
          <a:xfrm>
            <a:off x="2555776" y="2564904"/>
            <a:ext cx="6408712" cy="584717"/>
          </a:xfrm>
          <a:prstGeom prst="rect">
            <a:avLst/>
          </a:prstGeom>
          <a:noFill/>
        </p:spPr>
        <p:txBody>
          <a:bodyPr wrap="square" lIns="91382" tIns="45691" rIns="91382" bIns="45691" rtlCol="0">
            <a:spAutoFit/>
          </a:bodyPr>
          <a:lstStyle/>
          <a:p>
            <a:r>
              <a:rPr lang="it-IT" sz="3200" b="1" dirty="0" smtClean="0">
                <a:solidFill>
                  <a:srgbClr val="00B050"/>
                </a:solidFill>
              </a:rPr>
              <a:t>Prima presenza in Fiera del Network:</a:t>
            </a:r>
            <a:endParaRPr lang="it-IT" sz="3200" b="1" dirty="0">
              <a:solidFill>
                <a:srgbClr val="00B050"/>
              </a:solidFill>
            </a:endParaRPr>
          </a:p>
        </p:txBody>
      </p:sp>
      <p:pic>
        <p:nvPicPr>
          <p:cNvPr id="12" name="Immagine 1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236296" y="908720"/>
            <a:ext cx="990818" cy="686606"/>
          </a:xfrm>
          <a:prstGeom prst="rect">
            <a:avLst/>
          </a:prstGeom>
        </p:spPr>
      </p:pic>
      <p:pic>
        <p:nvPicPr>
          <p:cNvPr id="1026" name="Picture 2"/>
          <p:cNvPicPr>
            <a:picLocks noChangeAspect="1" noChangeArrowheads="1"/>
          </p:cNvPicPr>
          <p:nvPr/>
        </p:nvPicPr>
        <p:blipFill>
          <a:blip r:embed="rId4" cstate="print"/>
          <a:srcRect/>
          <a:stretch>
            <a:fillRect/>
          </a:stretch>
        </p:blipFill>
        <p:spPr bwMode="auto">
          <a:xfrm>
            <a:off x="0" y="908720"/>
            <a:ext cx="2627784" cy="2232248"/>
          </a:xfrm>
          <a:prstGeom prst="rect">
            <a:avLst/>
          </a:prstGeom>
          <a:noFill/>
          <a:ln w="9525">
            <a:noFill/>
            <a:miter lim="800000"/>
            <a:headEnd/>
            <a:tailEnd/>
          </a:ln>
          <a:effectLst/>
        </p:spPr>
      </p:pic>
      <p:pic>
        <p:nvPicPr>
          <p:cNvPr id="1027" name="Picture 3"/>
          <p:cNvPicPr>
            <a:picLocks noChangeAspect="1" noChangeArrowheads="1"/>
          </p:cNvPicPr>
          <p:nvPr/>
        </p:nvPicPr>
        <p:blipFill>
          <a:blip r:embed="rId5" cstate="print"/>
          <a:srcRect/>
          <a:stretch>
            <a:fillRect/>
          </a:stretch>
        </p:blipFill>
        <p:spPr bwMode="auto">
          <a:xfrm>
            <a:off x="1907704" y="3140968"/>
            <a:ext cx="6696744" cy="3717032"/>
          </a:xfrm>
          <a:prstGeom prst="rect">
            <a:avLst/>
          </a:prstGeom>
          <a:noFill/>
          <a:ln w="9525">
            <a:noFill/>
            <a:miter lim="800000"/>
            <a:headEnd/>
            <a:tailEnd/>
          </a:ln>
          <a:effectLst/>
        </p:spPr>
      </p:pic>
      <p:pic>
        <p:nvPicPr>
          <p:cNvPr id="13" name="Immagine 12"/>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771800" y="764704"/>
            <a:ext cx="2376264" cy="936104"/>
          </a:xfrm>
          <a:prstGeom prst="rect">
            <a:avLst/>
          </a:prstGeom>
        </p:spPr>
      </p:pic>
      <p:pic>
        <p:nvPicPr>
          <p:cNvPr id="14" name="Picture 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07504" y="5805264"/>
            <a:ext cx="1368152" cy="8367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8462555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F1CD1FFF-D9A0-4992-B7A3-AACB5E4F286E}" type="slidenum">
              <a:rPr lang="it-IT" smtClean="0"/>
              <a:pPr/>
              <a:t>20</a:t>
            </a:fld>
            <a:endParaRPr lang="it-IT" dirty="0"/>
          </a:p>
        </p:txBody>
      </p:sp>
      <p:sp>
        <p:nvSpPr>
          <p:cNvPr id="4" name="Arrotonda angolo diagonale rettangolo 21"/>
          <p:cNvSpPr>
            <a:spLocks noChangeAspect="1" noChangeArrowheads="1"/>
          </p:cNvSpPr>
          <p:nvPr/>
        </p:nvSpPr>
        <p:spPr bwMode="auto">
          <a:xfrm>
            <a:off x="3851920" y="332656"/>
            <a:ext cx="4104456" cy="504056"/>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accent3"/>
          </a:solidFill>
          <a:ln w="19050">
            <a:solidFill>
              <a:schemeClr val="accent3">
                <a:lumMod val="75000"/>
              </a:schemeClr>
            </a:solidFill>
            <a:miter lim="800000"/>
            <a:headEnd/>
            <a:tailEnd/>
          </a:ln>
          <a:effectLst>
            <a:outerShdw dist="101600" dir="7860000" algn="ctr" rotWithShape="0">
              <a:schemeClr val="accent3">
                <a:lumMod val="50000"/>
                <a:alpha val="50000"/>
              </a:schemeClr>
            </a:outerShdw>
          </a:effectLst>
        </p:spPr>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b="1" dirty="0" smtClean="0">
                <a:solidFill>
                  <a:srgbClr val="FFFFFF"/>
                </a:solidFill>
                <a:cs typeface="Arial" pitchFamily="34" charset="0"/>
              </a:rPr>
              <a:t>Le fasi del progetto di costituzione</a:t>
            </a:r>
            <a:endParaRPr lang="it-IT" altLang="zh-CN" b="1" dirty="0">
              <a:solidFill>
                <a:srgbClr val="FFFFFF"/>
              </a:solidFill>
              <a:cs typeface="Arial" pitchFamily="34" charset="0"/>
            </a:endParaRPr>
          </a:p>
        </p:txBody>
      </p:sp>
      <p:sp>
        <p:nvSpPr>
          <p:cNvPr id="5" name="Arrotonda angolo diagonale rettangolo 21"/>
          <p:cNvSpPr>
            <a:spLocks noChangeAspect="1" noChangeArrowheads="1"/>
          </p:cNvSpPr>
          <p:nvPr/>
        </p:nvSpPr>
        <p:spPr bwMode="auto">
          <a:xfrm>
            <a:off x="3419872" y="980728"/>
            <a:ext cx="4680520" cy="576064"/>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tx2"/>
          </a:solidFill>
          <a:ln>
            <a:solidFill>
              <a:schemeClr val="tx2"/>
            </a:solidFill>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1600" b="1" dirty="0">
                <a:solidFill>
                  <a:schemeClr val="bg1"/>
                </a:solidFill>
                <a:cs typeface="Arial" pitchFamily="34" charset="0"/>
              </a:rPr>
              <a:t>Fase 3</a:t>
            </a:r>
            <a:r>
              <a:rPr lang="it-IT" altLang="zh-CN" sz="1600" b="1" dirty="0" smtClean="0">
                <a:solidFill>
                  <a:schemeClr val="bg1"/>
                </a:solidFill>
                <a:cs typeface="Arial" pitchFamily="34" charset="0"/>
              </a:rPr>
              <a:t>: Far conoscere il progetto e continuare a tararlo sulle reali esigenze delle imprese</a:t>
            </a:r>
            <a:endParaRPr lang="it-IT" altLang="zh-CN" sz="1600" b="1" dirty="0">
              <a:solidFill>
                <a:schemeClr val="bg1"/>
              </a:solidFill>
              <a:cs typeface="Arial" pitchFamily="34" charset="0"/>
            </a:endParaRPr>
          </a:p>
        </p:txBody>
      </p:sp>
      <p:sp>
        <p:nvSpPr>
          <p:cNvPr id="6" name="Rettangolo 5"/>
          <p:cNvSpPr/>
          <p:nvPr/>
        </p:nvSpPr>
        <p:spPr>
          <a:xfrm>
            <a:off x="838200" y="1556792"/>
            <a:ext cx="7394640" cy="2985374"/>
          </a:xfrm>
          <a:prstGeom prst="rect">
            <a:avLst/>
          </a:prstGeom>
        </p:spPr>
        <p:txBody>
          <a:bodyPr wrap="square" lIns="91382" tIns="45691" rIns="91382" bIns="45691">
            <a:spAutoFit/>
          </a:bodyPr>
          <a:lstStyle/>
          <a:p>
            <a:pPr algn="just"/>
            <a:r>
              <a:rPr lang="it-IT" sz="2400" dirty="0" smtClean="0"/>
              <a:t>Nel periodo ottobre 2016 – marzo 2017,</a:t>
            </a:r>
            <a:r>
              <a:rPr lang="it-IT" sz="2400" dirty="0"/>
              <a:t> </a:t>
            </a:r>
            <a:r>
              <a:rPr lang="it-IT" sz="2400" dirty="0" smtClean="0"/>
              <a:t>tutti i DIH hanno organizzato numerose attività </a:t>
            </a:r>
            <a:r>
              <a:rPr lang="it-IT" sz="2400" i="1" dirty="0" smtClean="0"/>
              <a:t>(convegni, seminari, </a:t>
            </a:r>
            <a:r>
              <a:rPr lang="it-IT" sz="2400" i="1" dirty="0"/>
              <a:t>incontri, tavoli di </a:t>
            </a:r>
            <a:r>
              <a:rPr lang="it-IT" sz="2400" i="1" dirty="0" smtClean="0"/>
              <a:t>lavoro, focus </a:t>
            </a:r>
            <a:r>
              <a:rPr lang="it-IT" sz="2400" i="1" dirty="0" err="1" smtClean="0"/>
              <a:t>group</a:t>
            </a:r>
            <a:r>
              <a:rPr lang="it-IT" sz="2400" i="1" dirty="0" smtClean="0"/>
              <a:t>, visite aziendali) </a:t>
            </a:r>
            <a:r>
              <a:rPr lang="it-IT" sz="2400" dirty="0" smtClean="0"/>
              <a:t>al fine di permettere loro di</a:t>
            </a:r>
            <a:r>
              <a:rPr lang="it-IT" sz="2400" b="1" dirty="0" smtClean="0">
                <a:solidFill>
                  <a:schemeClr val="tx2"/>
                </a:solidFill>
              </a:rPr>
              <a:t> raccogliere le esigenze delle imprese e confrontarsi</a:t>
            </a:r>
            <a:r>
              <a:rPr lang="it-IT" sz="2400" dirty="0" smtClean="0"/>
              <a:t> con imprenditori, addetti alla produzione e </a:t>
            </a:r>
            <a:r>
              <a:rPr lang="it-IT" sz="2400" dirty="0" err="1" smtClean="0"/>
              <a:t>StartUp</a:t>
            </a:r>
            <a:r>
              <a:rPr lang="it-IT" sz="2400" dirty="0" smtClean="0"/>
              <a:t>, oltre che far conoscere al territorio il progetto DIH e gli obiettivi </a:t>
            </a:r>
            <a:r>
              <a:rPr lang="it-IT" sz="2400" i="1" dirty="0" smtClean="0"/>
              <a:t>(</a:t>
            </a:r>
            <a:r>
              <a:rPr lang="it-IT" sz="2000" b="1" i="1" dirty="0" err="1" smtClean="0">
                <a:solidFill>
                  <a:schemeClr val="tx2"/>
                </a:solidFill>
              </a:rPr>
              <a:t>dissemination</a:t>
            </a:r>
            <a:r>
              <a:rPr lang="it-IT" sz="2000" b="1" i="1" dirty="0" smtClean="0">
                <a:solidFill>
                  <a:schemeClr val="tx2"/>
                </a:solidFill>
              </a:rPr>
              <a:t> &amp; </a:t>
            </a:r>
            <a:r>
              <a:rPr lang="it-IT" sz="2000" b="1" i="1" dirty="0" err="1" smtClean="0">
                <a:solidFill>
                  <a:schemeClr val="tx2"/>
                </a:solidFill>
              </a:rPr>
              <a:t>contamination</a:t>
            </a:r>
            <a:r>
              <a:rPr lang="it-IT" sz="2400" i="1" dirty="0" smtClean="0"/>
              <a:t>).</a:t>
            </a:r>
          </a:p>
          <a:p>
            <a:pPr algn="just"/>
            <a:endParaRPr lang="it-IT" sz="2000" dirty="0" smtClean="0"/>
          </a:p>
        </p:txBody>
      </p:sp>
      <p:pic>
        <p:nvPicPr>
          <p:cNvPr id="8" name="Immagine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59632" y="348590"/>
            <a:ext cx="1944216" cy="632138"/>
          </a:xfrm>
          <a:prstGeom prst="rect">
            <a:avLst/>
          </a:prstGeom>
        </p:spPr>
      </p:pic>
      <p:pic>
        <p:nvPicPr>
          <p:cNvPr id="7" name="Immagine 6"/>
          <p:cNvPicPr>
            <a:picLocks noChangeAspect="1"/>
          </p:cNvPicPr>
          <p:nvPr/>
        </p:nvPicPr>
        <p:blipFill rotWithShape="1">
          <a:blip r:embed="rId3" cstate="print">
            <a:extLst>
              <a:ext uri="{28A0092B-C50C-407E-A947-70E740481C1C}">
                <a14:useLocalDpi xmlns:a14="http://schemas.microsoft.com/office/drawing/2010/main" xmlns="" val="0"/>
              </a:ext>
            </a:extLst>
          </a:blip>
          <a:srcRect l="18404"/>
          <a:stretch/>
        </p:blipFill>
        <p:spPr>
          <a:xfrm>
            <a:off x="323528" y="4149080"/>
            <a:ext cx="2952328" cy="2708920"/>
          </a:xfrm>
          <a:prstGeom prst="rect">
            <a:avLst/>
          </a:prstGeom>
        </p:spPr>
      </p:pic>
      <p:pic>
        <p:nvPicPr>
          <p:cNvPr id="9" name="Immagine 8"/>
          <p:cNvPicPr>
            <a:picLocks noChangeAspect="1"/>
          </p:cNvPicPr>
          <p:nvPr/>
        </p:nvPicPr>
        <p:blipFill rotWithShape="1">
          <a:blip r:embed="rId4" cstate="print">
            <a:extLst>
              <a:ext uri="{28A0092B-C50C-407E-A947-70E740481C1C}">
                <a14:useLocalDpi xmlns:a14="http://schemas.microsoft.com/office/drawing/2010/main" xmlns="" val="0"/>
              </a:ext>
            </a:extLst>
          </a:blip>
          <a:srcRect l="13264" t="6678" r="15240"/>
          <a:stretch/>
        </p:blipFill>
        <p:spPr>
          <a:xfrm>
            <a:off x="3275856" y="4149080"/>
            <a:ext cx="2880320" cy="2708920"/>
          </a:xfrm>
          <a:prstGeom prst="rect">
            <a:avLst/>
          </a:prstGeom>
        </p:spPr>
      </p:pic>
      <p:pic>
        <p:nvPicPr>
          <p:cNvPr id="10" name="Immagine 9"/>
          <p:cNvPicPr>
            <a:picLocks noChangeAspect="1"/>
          </p:cNvPicPr>
          <p:nvPr/>
        </p:nvPicPr>
        <p:blipFill rotWithShape="1">
          <a:blip r:embed="rId5" cstate="print">
            <a:extLst>
              <a:ext uri="{28A0092B-C50C-407E-A947-70E740481C1C}">
                <a14:useLocalDpi xmlns:a14="http://schemas.microsoft.com/office/drawing/2010/main" xmlns="" val="0"/>
              </a:ext>
            </a:extLst>
          </a:blip>
          <a:srcRect r="18332"/>
          <a:stretch/>
        </p:blipFill>
        <p:spPr>
          <a:xfrm>
            <a:off x="6156178" y="4149080"/>
            <a:ext cx="2736304" cy="2708920"/>
          </a:xfrm>
          <a:prstGeom prst="rect">
            <a:avLst/>
          </a:prstGeom>
        </p:spPr>
      </p:pic>
    </p:spTree>
    <p:extLst>
      <p:ext uri="{BB962C8B-B14F-4D97-AF65-F5344CB8AC3E}">
        <p14:creationId xmlns:p14="http://schemas.microsoft.com/office/powerpoint/2010/main" xmlns="" val="36097764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763689" y="692710"/>
            <a:ext cx="5616624" cy="5472608"/>
          </a:xfrm>
          <a:prstGeom prst="rect">
            <a:avLst/>
          </a:prstGeom>
          <a:solidFill>
            <a:schemeClr val="accent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283" tIns="45645" rIns="91283" bIns="45645" rtlCol="0" anchor="t" anchorCtr="0"/>
          <a:lstStyle/>
          <a:p>
            <a:pPr algn="ctr"/>
            <a:r>
              <a:rPr lang="en-US" b="1" smtClean="0">
                <a:solidFill>
                  <a:srgbClr val="002060"/>
                </a:solidFill>
              </a:rPr>
              <a:t>CICERO HUB</a:t>
            </a:r>
            <a:endParaRPr lang="en-US" b="1">
              <a:solidFill>
                <a:srgbClr val="002060"/>
              </a:solidFill>
            </a:endParaRPr>
          </a:p>
        </p:txBody>
      </p:sp>
      <p:sp>
        <p:nvSpPr>
          <p:cNvPr id="2" name="Title 1"/>
          <p:cNvSpPr>
            <a:spLocks noGrp="1"/>
          </p:cNvSpPr>
          <p:nvPr>
            <p:ph type="title"/>
          </p:nvPr>
        </p:nvSpPr>
        <p:spPr/>
        <p:txBody>
          <a:bodyPr>
            <a:normAutofit fontScale="90000"/>
          </a:bodyPr>
          <a:lstStyle/>
          <a:p>
            <a:r>
              <a:rPr lang="en-US" dirty="0" smtClean="0"/>
              <a:t>ESEMPIO: Business Model Canvas</a:t>
            </a:r>
            <a:endParaRPr lang="en-US" dirty="0"/>
          </a:p>
        </p:txBody>
      </p:sp>
      <p:sp>
        <p:nvSpPr>
          <p:cNvPr id="6" name="Rectangle 5"/>
          <p:cNvSpPr/>
          <p:nvPr/>
        </p:nvSpPr>
        <p:spPr>
          <a:xfrm>
            <a:off x="107504" y="1062891"/>
            <a:ext cx="1567594" cy="15740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283" tIns="45645" rIns="91283" bIns="45645" rtlCol="0" anchor="t" anchorCtr="0"/>
          <a:lstStyle/>
          <a:p>
            <a:r>
              <a:rPr lang="en-US" b="1" i="1" dirty="0" smtClean="0">
                <a:solidFill>
                  <a:schemeClr val="tx1"/>
                </a:solidFill>
              </a:rPr>
              <a:t>Competence Centers – R&amp;D</a:t>
            </a:r>
          </a:p>
          <a:p>
            <a:pPr marL="228212" indent="-228212">
              <a:buFont typeface="+mj-lt"/>
              <a:buAutoNum type="arabicPeriod"/>
            </a:pPr>
            <a:r>
              <a:rPr lang="en-US" sz="1400" dirty="0" smtClean="0">
                <a:solidFill>
                  <a:schemeClr val="tx1"/>
                </a:solidFill>
              </a:rPr>
              <a:t>UNIVERSITIES</a:t>
            </a:r>
          </a:p>
          <a:p>
            <a:pPr marL="228212" indent="-228212">
              <a:buFont typeface="+mj-lt"/>
              <a:buAutoNum type="arabicPeriod"/>
            </a:pPr>
            <a:r>
              <a:rPr lang="en-US" sz="1400" dirty="0" smtClean="0">
                <a:solidFill>
                  <a:schemeClr val="tx1"/>
                </a:solidFill>
              </a:rPr>
              <a:t>CNR</a:t>
            </a:r>
          </a:p>
          <a:p>
            <a:pPr marL="228212" indent="-228212">
              <a:buFont typeface="+mj-lt"/>
              <a:buAutoNum type="arabicPeriod"/>
            </a:pPr>
            <a:r>
              <a:rPr lang="en-US" sz="1400" dirty="0" smtClean="0">
                <a:solidFill>
                  <a:schemeClr val="tx1"/>
                </a:solidFill>
              </a:rPr>
              <a:t>OTHER DIH</a:t>
            </a:r>
            <a:endParaRPr lang="en-US" sz="1400" dirty="0">
              <a:solidFill>
                <a:schemeClr val="tx1"/>
              </a:solidFill>
            </a:endParaRPr>
          </a:p>
        </p:txBody>
      </p:sp>
      <p:sp>
        <p:nvSpPr>
          <p:cNvPr id="4" name="Rectangle 3"/>
          <p:cNvSpPr/>
          <p:nvPr/>
        </p:nvSpPr>
        <p:spPr>
          <a:xfrm>
            <a:off x="1835696" y="1052736"/>
            <a:ext cx="2160240" cy="3744416"/>
          </a:xfrm>
          <a:prstGeom prst="rect">
            <a:avLst/>
          </a:prstGeom>
          <a:noFill/>
          <a:effectLst/>
        </p:spPr>
        <p:style>
          <a:lnRef idx="2">
            <a:schemeClr val="accent1">
              <a:shade val="50000"/>
            </a:schemeClr>
          </a:lnRef>
          <a:fillRef idx="1">
            <a:schemeClr val="accent1"/>
          </a:fillRef>
          <a:effectRef idx="0">
            <a:schemeClr val="accent1"/>
          </a:effectRef>
          <a:fontRef idx="minor">
            <a:schemeClr val="lt1"/>
          </a:fontRef>
        </p:style>
        <p:txBody>
          <a:bodyPr lIns="91283" tIns="45645" rIns="91283" bIns="45645" rtlCol="0" anchor="t" anchorCtr="0"/>
          <a:lstStyle/>
          <a:p>
            <a:r>
              <a:rPr lang="en-US" b="1" i="1" dirty="0" smtClean="0">
                <a:solidFill>
                  <a:schemeClr val="tx1"/>
                </a:solidFill>
              </a:rPr>
              <a:t>Services</a:t>
            </a:r>
          </a:p>
          <a:p>
            <a:endParaRPr lang="en-US" b="1" i="1" dirty="0" smtClean="0">
              <a:solidFill>
                <a:schemeClr val="tx1"/>
              </a:solidFill>
            </a:endParaRPr>
          </a:p>
          <a:p>
            <a:pPr marL="228212" indent="-228212">
              <a:buFont typeface="+mj-lt"/>
              <a:buAutoNum type="arabicPeriod"/>
            </a:pPr>
            <a:r>
              <a:rPr lang="en-US" sz="1100" dirty="0" smtClean="0">
                <a:solidFill>
                  <a:schemeClr val="tx1"/>
                </a:solidFill>
              </a:rPr>
              <a:t>General Support </a:t>
            </a:r>
          </a:p>
          <a:p>
            <a:pPr marL="228212" indent="-228212">
              <a:buFont typeface="+mj-lt"/>
              <a:buAutoNum type="arabicPeriod"/>
            </a:pPr>
            <a:r>
              <a:rPr lang="en-US" sz="1100" dirty="0" smtClean="0">
                <a:solidFill>
                  <a:schemeClr val="tx1"/>
                </a:solidFill>
              </a:rPr>
              <a:t>Brokerage </a:t>
            </a:r>
          </a:p>
          <a:p>
            <a:pPr marL="228212" indent="-228212">
              <a:buFont typeface="+mj-lt"/>
              <a:buAutoNum type="arabicPeriod"/>
            </a:pPr>
            <a:r>
              <a:rPr lang="en-US" sz="1100" dirty="0" smtClean="0">
                <a:solidFill>
                  <a:schemeClr val="tx1"/>
                </a:solidFill>
              </a:rPr>
              <a:t>Legal Support </a:t>
            </a:r>
          </a:p>
          <a:p>
            <a:pPr marL="228212" indent="-228212">
              <a:buFont typeface="+mj-lt"/>
              <a:buAutoNum type="arabicPeriod"/>
            </a:pPr>
            <a:r>
              <a:rPr lang="en-US" sz="1100" dirty="0" smtClean="0">
                <a:solidFill>
                  <a:schemeClr val="tx1"/>
                </a:solidFill>
              </a:rPr>
              <a:t>Finance Support </a:t>
            </a:r>
          </a:p>
          <a:p>
            <a:pPr marL="228212" indent="-228212">
              <a:buFont typeface="+mj-lt"/>
              <a:buAutoNum type="arabicPeriod"/>
            </a:pPr>
            <a:r>
              <a:rPr lang="en-US" sz="1100" dirty="0" smtClean="0">
                <a:solidFill>
                  <a:schemeClr val="tx1"/>
                </a:solidFill>
              </a:rPr>
              <a:t>Publications</a:t>
            </a:r>
          </a:p>
          <a:p>
            <a:pPr marL="228212" indent="-228212">
              <a:buFont typeface="+mj-lt"/>
              <a:buAutoNum type="arabicPeriod"/>
            </a:pPr>
            <a:r>
              <a:rPr lang="en-US" sz="1100" dirty="0" smtClean="0">
                <a:solidFill>
                  <a:schemeClr val="tx1"/>
                </a:solidFill>
              </a:rPr>
              <a:t>Community building (Workshop)</a:t>
            </a:r>
          </a:p>
          <a:p>
            <a:pPr marL="228212" indent="-228212">
              <a:buFont typeface="+mj-lt"/>
              <a:buAutoNum type="arabicPeriod"/>
            </a:pPr>
            <a:r>
              <a:rPr lang="en-US" sz="1100" dirty="0" smtClean="0">
                <a:solidFill>
                  <a:schemeClr val="tx1"/>
                </a:solidFill>
              </a:rPr>
              <a:t>(Collaborative) R&amp;D </a:t>
            </a:r>
          </a:p>
          <a:p>
            <a:pPr marL="228212" indent="-228212">
              <a:buFont typeface="+mj-lt"/>
              <a:buAutoNum type="arabicPeriod"/>
            </a:pPr>
            <a:r>
              <a:rPr lang="en-US" sz="1100" dirty="0" smtClean="0">
                <a:solidFill>
                  <a:schemeClr val="tx1"/>
                </a:solidFill>
              </a:rPr>
              <a:t>Visioning &amp; strategy development </a:t>
            </a:r>
          </a:p>
          <a:p>
            <a:pPr marL="228212" indent="-228212">
              <a:buFont typeface="+mj-lt"/>
              <a:buAutoNum type="arabicPeriod"/>
            </a:pPr>
            <a:r>
              <a:rPr lang="en-US" sz="1100" dirty="0" smtClean="0">
                <a:solidFill>
                  <a:schemeClr val="tx1"/>
                </a:solidFill>
              </a:rPr>
              <a:t>Commercial infrastructure </a:t>
            </a:r>
          </a:p>
          <a:p>
            <a:pPr marL="228212" indent="-228212">
              <a:buFont typeface="+mj-lt"/>
              <a:buAutoNum type="arabicPeriod"/>
            </a:pPr>
            <a:r>
              <a:rPr lang="en-US" sz="1100" dirty="0" smtClean="0">
                <a:solidFill>
                  <a:schemeClr val="tx1"/>
                </a:solidFill>
              </a:rPr>
              <a:t>Mentoring </a:t>
            </a:r>
          </a:p>
          <a:p>
            <a:pPr marL="228212" indent="-228212">
              <a:buFont typeface="+mj-lt"/>
              <a:buAutoNum type="arabicPeriod"/>
            </a:pPr>
            <a:r>
              <a:rPr lang="en-US" sz="1100" dirty="0" smtClean="0">
                <a:solidFill>
                  <a:schemeClr val="tx1"/>
                </a:solidFill>
              </a:rPr>
              <a:t>Scouting and market intelligence</a:t>
            </a:r>
          </a:p>
          <a:p>
            <a:pPr marL="228212" indent="-228212">
              <a:buFont typeface="+mj-lt"/>
              <a:buAutoNum type="arabicPeriod"/>
            </a:pPr>
            <a:r>
              <a:rPr lang="en-US" sz="1100" dirty="0" smtClean="0">
                <a:solidFill>
                  <a:schemeClr val="tx1"/>
                </a:solidFill>
              </a:rPr>
              <a:t>Training </a:t>
            </a:r>
          </a:p>
          <a:p>
            <a:pPr marL="228212" indent="-228212">
              <a:buFont typeface="+mj-lt"/>
              <a:buAutoNum type="arabicPeriod"/>
            </a:pPr>
            <a:r>
              <a:rPr lang="en-US" sz="1100" dirty="0" smtClean="0">
                <a:solidFill>
                  <a:schemeClr val="tx1"/>
                </a:solidFill>
              </a:rPr>
              <a:t>Feasibility Studies &amp; Design</a:t>
            </a:r>
          </a:p>
        </p:txBody>
      </p:sp>
      <p:sp>
        <p:nvSpPr>
          <p:cNvPr id="8" name="Rectangle 7"/>
          <p:cNvSpPr/>
          <p:nvPr/>
        </p:nvSpPr>
        <p:spPr>
          <a:xfrm>
            <a:off x="5740711" y="1052736"/>
            <a:ext cx="1567594" cy="3744416"/>
          </a:xfrm>
          <a:prstGeom prst="rect">
            <a:avLst/>
          </a:prstGeom>
          <a:noFill/>
          <a:effectLst/>
        </p:spPr>
        <p:style>
          <a:lnRef idx="2">
            <a:schemeClr val="accent1">
              <a:shade val="50000"/>
            </a:schemeClr>
          </a:lnRef>
          <a:fillRef idx="1">
            <a:schemeClr val="accent1"/>
          </a:fillRef>
          <a:effectRef idx="0">
            <a:schemeClr val="accent1"/>
          </a:effectRef>
          <a:fontRef idx="minor">
            <a:schemeClr val="lt1"/>
          </a:fontRef>
        </p:style>
        <p:txBody>
          <a:bodyPr lIns="91283" tIns="45645" rIns="91283" bIns="45645" rtlCol="0" anchor="t" anchorCtr="0"/>
          <a:lstStyle/>
          <a:p>
            <a:r>
              <a:rPr lang="en-US" b="1" i="1" dirty="0" smtClean="0">
                <a:solidFill>
                  <a:schemeClr val="tx1"/>
                </a:solidFill>
              </a:rPr>
              <a:t>Market segments (DIH Customers)</a:t>
            </a:r>
          </a:p>
          <a:p>
            <a:endParaRPr lang="en-US" b="1" i="1" dirty="0" smtClean="0">
              <a:solidFill>
                <a:schemeClr val="tx1"/>
              </a:solidFill>
            </a:endParaRPr>
          </a:p>
          <a:p>
            <a:r>
              <a:rPr lang="en-US" sz="1200" dirty="0" smtClean="0">
                <a:solidFill>
                  <a:schemeClr val="tx1"/>
                </a:solidFill>
              </a:rPr>
              <a:t>Market segments (mainly SME) are reported in the Work package “Lazio Industry Assessment”</a:t>
            </a:r>
          </a:p>
        </p:txBody>
      </p:sp>
      <p:sp>
        <p:nvSpPr>
          <p:cNvPr id="11" name="Rectangle 10"/>
          <p:cNvSpPr/>
          <p:nvPr/>
        </p:nvSpPr>
        <p:spPr>
          <a:xfrm>
            <a:off x="4084528" y="1052736"/>
            <a:ext cx="1567594" cy="2232248"/>
          </a:xfrm>
          <a:prstGeom prst="rect">
            <a:avLst/>
          </a:prstGeom>
          <a:noFill/>
          <a:effectLst/>
        </p:spPr>
        <p:style>
          <a:lnRef idx="2">
            <a:schemeClr val="accent1">
              <a:shade val="50000"/>
            </a:schemeClr>
          </a:lnRef>
          <a:fillRef idx="1">
            <a:schemeClr val="accent1"/>
          </a:fillRef>
          <a:effectRef idx="0">
            <a:schemeClr val="accent1"/>
          </a:effectRef>
          <a:fontRef idx="minor">
            <a:schemeClr val="lt1"/>
          </a:fontRef>
        </p:style>
        <p:txBody>
          <a:bodyPr lIns="91283" tIns="45645" rIns="91283" bIns="45645" rtlCol="0" anchor="t" anchorCtr="0"/>
          <a:lstStyle/>
          <a:p>
            <a:r>
              <a:rPr lang="en-US" b="1" i="1" dirty="0" smtClean="0">
                <a:solidFill>
                  <a:schemeClr val="tx1"/>
                </a:solidFill>
              </a:rPr>
              <a:t>Customer Relations</a:t>
            </a:r>
          </a:p>
          <a:p>
            <a:pPr marL="228212" indent="-228212">
              <a:buFont typeface="+mj-lt"/>
              <a:buAutoNum type="arabicPeriod"/>
            </a:pPr>
            <a:r>
              <a:rPr lang="en-US" sz="1100" dirty="0" smtClean="0">
                <a:solidFill>
                  <a:schemeClr val="tx1"/>
                </a:solidFill>
              </a:rPr>
              <a:t>Self Service &amp; On line Help Desk Services (portals)</a:t>
            </a:r>
          </a:p>
          <a:p>
            <a:pPr marL="228212" indent="-228212">
              <a:buFont typeface="+mj-lt"/>
              <a:buAutoNum type="arabicPeriod"/>
            </a:pPr>
            <a:r>
              <a:rPr lang="en-US" sz="1100" dirty="0" smtClean="0">
                <a:solidFill>
                  <a:schemeClr val="tx1"/>
                </a:solidFill>
              </a:rPr>
              <a:t>Virtual Communities</a:t>
            </a:r>
          </a:p>
          <a:p>
            <a:pPr marL="228212" indent="-228212">
              <a:buFont typeface="+mj-lt"/>
              <a:buAutoNum type="arabicPeriod"/>
            </a:pPr>
            <a:r>
              <a:rPr lang="en-US" sz="1100" dirty="0" smtClean="0">
                <a:solidFill>
                  <a:schemeClr val="tx1"/>
                </a:solidFill>
              </a:rPr>
              <a:t>Personal Assistance (F2F)</a:t>
            </a:r>
          </a:p>
          <a:p>
            <a:pPr marL="228212" indent="-228212">
              <a:buFont typeface="+mj-lt"/>
              <a:buAutoNum type="arabicPeriod"/>
            </a:pPr>
            <a:r>
              <a:rPr lang="en-US" sz="1100" dirty="0" smtClean="0">
                <a:solidFill>
                  <a:schemeClr val="tx1"/>
                </a:solidFill>
              </a:rPr>
              <a:t>One to Many evangelization meetings</a:t>
            </a:r>
            <a:endParaRPr lang="en-US" sz="1100" dirty="0">
              <a:solidFill>
                <a:schemeClr val="tx1"/>
              </a:solidFill>
            </a:endParaRPr>
          </a:p>
        </p:txBody>
      </p:sp>
      <p:sp>
        <p:nvSpPr>
          <p:cNvPr id="12" name="Rectangle 11"/>
          <p:cNvSpPr/>
          <p:nvPr/>
        </p:nvSpPr>
        <p:spPr>
          <a:xfrm>
            <a:off x="4076922" y="3406441"/>
            <a:ext cx="1567594" cy="1390714"/>
          </a:xfrm>
          <a:prstGeom prst="rect">
            <a:avLst/>
          </a:prstGeom>
          <a:noFill/>
          <a:effectLst/>
        </p:spPr>
        <p:style>
          <a:lnRef idx="2">
            <a:schemeClr val="accent1">
              <a:shade val="50000"/>
            </a:schemeClr>
          </a:lnRef>
          <a:fillRef idx="1">
            <a:schemeClr val="accent1"/>
          </a:fillRef>
          <a:effectRef idx="0">
            <a:schemeClr val="accent1"/>
          </a:effectRef>
          <a:fontRef idx="minor">
            <a:schemeClr val="lt1"/>
          </a:fontRef>
        </p:style>
        <p:txBody>
          <a:bodyPr lIns="91283" tIns="45645" rIns="91283" bIns="45645" rtlCol="0" anchor="t" anchorCtr="0"/>
          <a:lstStyle/>
          <a:p>
            <a:r>
              <a:rPr lang="en-US" b="1" i="1" dirty="0" smtClean="0">
                <a:solidFill>
                  <a:schemeClr val="tx1"/>
                </a:solidFill>
              </a:rPr>
              <a:t>Communication Channels</a:t>
            </a:r>
          </a:p>
          <a:p>
            <a:pPr marL="228212" indent="-228212">
              <a:buFont typeface="+mj-lt"/>
              <a:buAutoNum type="arabicPeriod"/>
            </a:pPr>
            <a:r>
              <a:rPr lang="en-US" sz="1000" dirty="0" smtClean="0">
                <a:solidFill>
                  <a:schemeClr val="tx1"/>
                </a:solidFill>
              </a:rPr>
              <a:t>WEB Portals</a:t>
            </a:r>
          </a:p>
          <a:p>
            <a:pPr marL="228212" indent="-228212">
              <a:buFont typeface="+mj-lt"/>
              <a:buAutoNum type="arabicPeriod"/>
            </a:pPr>
            <a:r>
              <a:rPr lang="en-US" sz="1000" dirty="0" smtClean="0">
                <a:solidFill>
                  <a:schemeClr val="tx1"/>
                </a:solidFill>
              </a:rPr>
              <a:t>Personal Relation</a:t>
            </a:r>
          </a:p>
          <a:p>
            <a:pPr marL="228212" indent="-228212">
              <a:buFont typeface="+mj-lt"/>
              <a:buAutoNum type="arabicPeriod"/>
            </a:pPr>
            <a:r>
              <a:rPr lang="en-US" sz="1000" dirty="0" smtClean="0">
                <a:solidFill>
                  <a:schemeClr val="tx1"/>
                </a:solidFill>
              </a:rPr>
              <a:t>Workshop &amp; Meetings</a:t>
            </a:r>
          </a:p>
          <a:p>
            <a:pPr marL="228212" indent="-228212">
              <a:buFont typeface="+mj-lt"/>
              <a:buAutoNum type="arabicPeriod"/>
            </a:pPr>
            <a:r>
              <a:rPr lang="en-US" sz="1000" dirty="0" smtClean="0">
                <a:solidFill>
                  <a:schemeClr val="tx1"/>
                </a:solidFill>
              </a:rPr>
              <a:t>Publications</a:t>
            </a:r>
          </a:p>
        </p:txBody>
      </p:sp>
      <p:sp>
        <p:nvSpPr>
          <p:cNvPr id="13" name="Rectangle 12"/>
          <p:cNvSpPr/>
          <p:nvPr/>
        </p:nvSpPr>
        <p:spPr>
          <a:xfrm>
            <a:off x="1835696" y="4941183"/>
            <a:ext cx="2160240" cy="1068043"/>
          </a:xfrm>
          <a:prstGeom prst="rect">
            <a:avLst/>
          </a:prstGeom>
          <a:noFill/>
          <a:effectLst/>
        </p:spPr>
        <p:style>
          <a:lnRef idx="2">
            <a:schemeClr val="accent1">
              <a:shade val="50000"/>
            </a:schemeClr>
          </a:lnRef>
          <a:fillRef idx="1">
            <a:schemeClr val="accent1"/>
          </a:fillRef>
          <a:effectRef idx="0">
            <a:schemeClr val="accent1"/>
          </a:effectRef>
          <a:fontRef idx="minor">
            <a:schemeClr val="lt1"/>
          </a:fontRef>
        </p:style>
        <p:txBody>
          <a:bodyPr lIns="91283" tIns="45645" rIns="91283" bIns="45645" rtlCol="0" anchor="t" anchorCtr="0"/>
          <a:lstStyle/>
          <a:p>
            <a:r>
              <a:rPr lang="en-US" b="1" i="1" dirty="0" smtClean="0">
                <a:solidFill>
                  <a:schemeClr val="tx1"/>
                </a:solidFill>
              </a:rPr>
              <a:t>Cost Structure</a:t>
            </a:r>
            <a:endParaRPr lang="en-US" dirty="0">
              <a:solidFill>
                <a:schemeClr val="tx1"/>
              </a:solidFill>
            </a:endParaRPr>
          </a:p>
        </p:txBody>
      </p:sp>
      <p:sp>
        <p:nvSpPr>
          <p:cNvPr id="15" name="Rectangle 14"/>
          <p:cNvSpPr/>
          <p:nvPr/>
        </p:nvSpPr>
        <p:spPr>
          <a:xfrm>
            <a:off x="4211966" y="4941183"/>
            <a:ext cx="3096344" cy="1068043"/>
          </a:xfrm>
          <a:prstGeom prst="rect">
            <a:avLst/>
          </a:prstGeom>
          <a:noFill/>
          <a:effectLst/>
        </p:spPr>
        <p:style>
          <a:lnRef idx="2">
            <a:schemeClr val="accent1">
              <a:shade val="50000"/>
            </a:schemeClr>
          </a:lnRef>
          <a:fillRef idx="1">
            <a:schemeClr val="accent1"/>
          </a:fillRef>
          <a:effectRef idx="0">
            <a:schemeClr val="accent1"/>
          </a:effectRef>
          <a:fontRef idx="minor">
            <a:schemeClr val="lt1"/>
          </a:fontRef>
        </p:style>
        <p:txBody>
          <a:bodyPr lIns="91283" tIns="45645" rIns="91283" bIns="45645" rtlCol="0" anchor="t" anchorCtr="0"/>
          <a:lstStyle/>
          <a:p>
            <a:r>
              <a:rPr lang="en-US" b="1" i="1" dirty="0" smtClean="0">
                <a:solidFill>
                  <a:schemeClr val="tx1"/>
                </a:solidFill>
              </a:rPr>
              <a:t>Revenue Stream</a:t>
            </a:r>
            <a:endParaRPr lang="en-US" dirty="0">
              <a:solidFill>
                <a:schemeClr val="tx1"/>
              </a:solidFill>
            </a:endParaRPr>
          </a:p>
        </p:txBody>
      </p:sp>
      <p:sp>
        <p:nvSpPr>
          <p:cNvPr id="20" name="Rectangle 19"/>
          <p:cNvSpPr/>
          <p:nvPr/>
        </p:nvSpPr>
        <p:spPr>
          <a:xfrm>
            <a:off x="107504" y="2717572"/>
            <a:ext cx="1567594" cy="171760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283" tIns="45645" rIns="91283" bIns="45645" rtlCol="0" anchor="t" anchorCtr="0"/>
          <a:lstStyle/>
          <a:p>
            <a:r>
              <a:rPr lang="en-US" b="1" i="1" dirty="0" smtClean="0">
                <a:solidFill>
                  <a:schemeClr val="tx1"/>
                </a:solidFill>
              </a:rPr>
              <a:t>Competence Centers – Technology &amp; Consultancy</a:t>
            </a:r>
          </a:p>
          <a:p>
            <a:pPr marL="228212" indent="-228212">
              <a:buFont typeface="+mj-lt"/>
              <a:buAutoNum type="arabicPeriod"/>
            </a:pPr>
            <a:r>
              <a:rPr lang="en-US" sz="1400" dirty="0" smtClean="0">
                <a:solidFill>
                  <a:schemeClr val="tx1"/>
                </a:solidFill>
              </a:rPr>
              <a:t>ENEA</a:t>
            </a:r>
          </a:p>
          <a:p>
            <a:pPr marL="228212" indent="-228212">
              <a:buFont typeface="+mj-lt"/>
              <a:buAutoNum type="arabicPeriod"/>
            </a:pPr>
            <a:r>
              <a:rPr lang="en-US" sz="1400" dirty="0" smtClean="0">
                <a:solidFill>
                  <a:schemeClr val="tx1"/>
                </a:solidFill>
              </a:rPr>
              <a:t>ENTERPRISES</a:t>
            </a:r>
          </a:p>
        </p:txBody>
      </p:sp>
      <p:sp>
        <p:nvSpPr>
          <p:cNvPr id="21" name="Rectangle 20"/>
          <p:cNvSpPr/>
          <p:nvPr/>
        </p:nvSpPr>
        <p:spPr>
          <a:xfrm>
            <a:off x="7468904" y="1052750"/>
            <a:ext cx="1567594" cy="15740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283" tIns="45645" rIns="91283" bIns="45645" rtlCol="0" anchor="t" anchorCtr="0"/>
          <a:lstStyle/>
          <a:p>
            <a:r>
              <a:rPr lang="en-US" b="1" i="1" dirty="0" smtClean="0">
                <a:solidFill>
                  <a:schemeClr val="tx1"/>
                </a:solidFill>
              </a:rPr>
              <a:t>Training Centers (institutional)</a:t>
            </a:r>
          </a:p>
          <a:p>
            <a:pPr marL="228212" indent="-228212">
              <a:buFont typeface="+mj-lt"/>
              <a:buAutoNum type="arabicPeriod"/>
            </a:pPr>
            <a:r>
              <a:rPr lang="en-US" sz="1400" dirty="0" smtClean="0">
                <a:solidFill>
                  <a:schemeClr val="tx1"/>
                </a:solidFill>
              </a:rPr>
              <a:t>UNIVERSITIES</a:t>
            </a:r>
          </a:p>
          <a:p>
            <a:pPr marL="228212" indent="-228212">
              <a:buFont typeface="+mj-lt"/>
              <a:buAutoNum type="arabicPeriod"/>
            </a:pPr>
            <a:r>
              <a:rPr lang="en-US" sz="1400" dirty="0" smtClean="0">
                <a:solidFill>
                  <a:schemeClr val="tx1"/>
                </a:solidFill>
              </a:rPr>
              <a:t>PERFORM</a:t>
            </a:r>
          </a:p>
          <a:p>
            <a:pPr marL="228212" indent="-228212">
              <a:buFont typeface="+mj-lt"/>
              <a:buAutoNum type="arabicPeriod"/>
            </a:pPr>
            <a:r>
              <a:rPr lang="en-US" sz="1400" dirty="0" smtClean="0">
                <a:solidFill>
                  <a:schemeClr val="tx1"/>
                </a:solidFill>
              </a:rPr>
              <a:t>OTHER DIH</a:t>
            </a:r>
            <a:endParaRPr lang="en-US" sz="1400" dirty="0">
              <a:solidFill>
                <a:schemeClr val="tx1"/>
              </a:solidFill>
            </a:endParaRPr>
          </a:p>
        </p:txBody>
      </p:sp>
      <p:sp>
        <p:nvSpPr>
          <p:cNvPr id="22" name="Rectangle 21"/>
          <p:cNvSpPr/>
          <p:nvPr/>
        </p:nvSpPr>
        <p:spPr>
          <a:xfrm>
            <a:off x="7468904" y="2707433"/>
            <a:ext cx="1567594" cy="171760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lIns="91283" tIns="45645" rIns="91283" bIns="45645" rtlCol="0" anchor="t" anchorCtr="0"/>
          <a:lstStyle/>
          <a:p>
            <a:r>
              <a:rPr lang="en-US" b="1" i="1" dirty="0" smtClean="0">
                <a:solidFill>
                  <a:schemeClr val="tx1"/>
                </a:solidFill>
              </a:rPr>
              <a:t>Training Centers (private)</a:t>
            </a:r>
          </a:p>
          <a:p>
            <a:pPr marL="228212" indent="-228212">
              <a:buFont typeface="+mj-lt"/>
              <a:buAutoNum type="arabicPeriod"/>
            </a:pPr>
            <a:r>
              <a:rPr lang="en-US" sz="1400" dirty="0" smtClean="0">
                <a:solidFill>
                  <a:schemeClr val="tx1"/>
                </a:solidFill>
              </a:rPr>
              <a:t>ENTERPRISES</a:t>
            </a:r>
          </a:p>
          <a:p>
            <a:pPr marL="228212" indent="-228212">
              <a:buFont typeface="+mj-lt"/>
              <a:buAutoNum type="arabicPeriod"/>
            </a:pPr>
            <a:r>
              <a:rPr lang="en-US" sz="1400" dirty="0" smtClean="0">
                <a:solidFill>
                  <a:schemeClr val="tx1"/>
                </a:solidFill>
              </a:rPr>
              <a:t>TRAINING COMPANIES</a:t>
            </a:r>
          </a:p>
        </p:txBody>
      </p:sp>
      <p:sp>
        <p:nvSpPr>
          <p:cNvPr id="26" name="Right Arrow 25"/>
          <p:cNvSpPr/>
          <p:nvPr/>
        </p:nvSpPr>
        <p:spPr>
          <a:xfrm>
            <a:off x="1403648" y="1772816"/>
            <a:ext cx="504056" cy="28803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283" tIns="45645" rIns="91283" bIns="45645" rtlCol="0" anchor="ctr"/>
          <a:lstStyle/>
          <a:p>
            <a:pPr algn="ctr"/>
            <a:endParaRPr lang="en-US"/>
          </a:p>
        </p:txBody>
      </p:sp>
      <p:sp>
        <p:nvSpPr>
          <p:cNvPr id="27" name="Right Arrow 26"/>
          <p:cNvSpPr/>
          <p:nvPr/>
        </p:nvSpPr>
        <p:spPr>
          <a:xfrm>
            <a:off x="1403648" y="3645025"/>
            <a:ext cx="504056" cy="28803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283" tIns="45645" rIns="91283" bIns="45645" rtlCol="0" anchor="ctr"/>
          <a:lstStyle/>
          <a:p>
            <a:pPr algn="ctr"/>
            <a:endParaRPr lang="en-US"/>
          </a:p>
        </p:txBody>
      </p:sp>
      <p:sp>
        <p:nvSpPr>
          <p:cNvPr id="28" name="Right Arrow 27"/>
          <p:cNvSpPr/>
          <p:nvPr/>
        </p:nvSpPr>
        <p:spPr>
          <a:xfrm rot="10800000">
            <a:off x="7020272" y="1772816"/>
            <a:ext cx="504056" cy="28803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283" tIns="45645" rIns="91283" bIns="45645" rtlCol="0" anchor="ctr"/>
          <a:lstStyle/>
          <a:p>
            <a:pPr algn="ctr"/>
            <a:endParaRPr lang="en-US"/>
          </a:p>
        </p:txBody>
      </p:sp>
      <p:sp>
        <p:nvSpPr>
          <p:cNvPr id="29" name="Right Arrow 28"/>
          <p:cNvSpPr/>
          <p:nvPr/>
        </p:nvSpPr>
        <p:spPr>
          <a:xfrm rot="10800000">
            <a:off x="7020272" y="3645024"/>
            <a:ext cx="504056" cy="28803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283" tIns="45645" rIns="91283" bIns="45645" rtlCol="0" anchor="ctr"/>
          <a:lstStyle/>
          <a:p>
            <a:pPr algn="ctr"/>
            <a:endParaRPr lang="en-US"/>
          </a:p>
        </p:txBody>
      </p:sp>
      <p:sp>
        <p:nvSpPr>
          <p:cNvPr id="30" name="TextBox 29"/>
          <p:cNvSpPr txBox="1"/>
          <p:nvPr/>
        </p:nvSpPr>
        <p:spPr>
          <a:xfrm>
            <a:off x="2915824" y="5217129"/>
            <a:ext cx="830468" cy="312012"/>
          </a:xfrm>
          <a:prstGeom prst="rect">
            <a:avLst/>
          </a:prstGeom>
          <a:noFill/>
        </p:spPr>
        <p:txBody>
          <a:bodyPr wrap="none" lIns="91283" tIns="45645" rIns="91283" bIns="45645" rtlCol="0">
            <a:spAutoFit/>
          </a:bodyPr>
          <a:lstStyle/>
          <a:p>
            <a:r>
              <a:rPr lang="it-IT" sz="1400" b="1" i="1" dirty="0" smtClean="0"/>
              <a:t>~ </a:t>
            </a:r>
            <a:r>
              <a:rPr lang="en-US" sz="1400" b="1" i="1" dirty="0" smtClean="0"/>
              <a:t>€ 300K</a:t>
            </a:r>
            <a:endParaRPr lang="en-US" sz="1400" dirty="0"/>
          </a:p>
        </p:txBody>
      </p:sp>
      <p:sp>
        <p:nvSpPr>
          <p:cNvPr id="33" name="TextBox 32"/>
          <p:cNvSpPr txBox="1"/>
          <p:nvPr/>
        </p:nvSpPr>
        <p:spPr>
          <a:xfrm>
            <a:off x="2915824" y="5433153"/>
            <a:ext cx="830468" cy="312012"/>
          </a:xfrm>
          <a:prstGeom prst="rect">
            <a:avLst/>
          </a:prstGeom>
          <a:noFill/>
        </p:spPr>
        <p:txBody>
          <a:bodyPr wrap="none" lIns="91283" tIns="45645" rIns="91283" bIns="45645" rtlCol="0">
            <a:spAutoFit/>
          </a:bodyPr>
          <a:lstStyle/>
          <a:p>
            <a:r>
              <a:rPr lang="en-US" sz="1400" b="1" i="1" dirty="0" smtClean="0"/>
              <a:t>&gt; € 500K</a:t>
            </a:r>
            <a:endParaRPr lang="en-US" sz="1400" dirty="0"/>
          </a:p>
        </p:txBody>
      </p:sp>
      <p:sp>
        <p:nvSpPr>
          <p:cNvPr id="34" name="TextBox 33"/>
          <p:cNvSpPr txBox="1"/>
          <p:nvPr/>
        </p:nvSpPr>
        <p:spPr>
          <a:xfrm>
            <a:off x="2915824" y="5649176"/>
            <a:ext cx="830468" cy="312012"/>
          </a:xfrm>
          <a:prstGeom prst="rect">
            <a:avLst/>
          </a:prstGeom>
          <a:noFill/>
        </p:spPr>
        <p:txBody>
          <a:bodyPr wrap="none" lIns="91283" tIns="45645" rIns="91283" bIns="45645" rtlCol="0">
            <a:spAutoFit/>
          </a:bodyPr>
          <a:lstStyle/>
          <a:p>
            <a:r>
              <a:rPr lang="en-US" sz="1400" b="1" i="1" dirty="0" smtClean="0"/>
              <a:t>&gt; € 600K</a:t>
            </a:r>
            <a:endParaRPr lang="en-US" sz="1400" dirty="0"/>
          </a:p>
        </p:txBody>
      </p:sp>
      <p:sp>
        <p:nvSpPr>
          <p:cNvPr id="35" name="TextBox 34"/>
          <p:cNvSpPr txBox="1"/>
          <p:nvPr/>
        </p:nvSpPr>
        <p:spPr>
          <a:xfrm>
            <a:off x="1907709" y="5217129"/>
            <a:ext cx="649499" cy="312012"/>
          </a:xfrm>
          <a:prstGeom prst="rect">
            <a:avLst/>
          </a:prstGeom>
          <a:noFill/>
        </p:spPr>
        <p:txBody>
          <a:bodyPr wrap="none" lIns="91283" tIns="45645" rIns="91283" bIns="45645" rtlCol="0">
            <a:spAutoFit/>
          </a:bodyPr>
          <a:lstStyle/>
          <a:p>
            <a:r>
              <a:rPr lang="en-US" sz="1400" b="1" i="1" dirty="0" smtClean="0"/>
              <a:t>Year 1</a:t>
            </a:r>
            <a:endParaRPr lang="en-US" sz="1400" dirty="0"/>
          </a:p>
        </p:txBody>
      </p:sp>
      <p:sp>
        <p:nvSpPr>
          <p:cNvPr id="36" name="TextBox 35"/>
          <p:cNvSpPr txBox="1"/>
          <p:nvPr/>
        </p:nvSpPr>
        <p:spPr>
          <a:xfrm>
            <a:off x="1907709" y="5433153"/>
            <a:ext cx="649499" cy="312012"/>
          </a:xfrm>
          <a:prstGeom prst="rect">
            <a:avLst/>
          </a:prstGeom>
          <a:noFill/>
        </p:spPr>
        <p:txBody>
          <a:bodyPr wrap="none" lIns="91283" tIns="45645" rIns="91283" bIns="45645" rtlCol="0">
            <a:spAutoFit/>
          </a:bodyPr>
          <a:lstStyle/>
          <a:p>
            <a:r>
              <a:rPr lang="en-US" sz="1400" b="1" i="1" dirty="0" smtClean="0"/>
              <a:t>Year 2</a:t>
            </a:r>
            <a:endParaRPr lang="en-US" sz="1400" dirty="0"/>
          </a:p>
        </p:txBody>
      </p:sp>
      <p:sp>
        <p:nvSpPr>
          <p:cNvPr id="37" name="TextBox 36"/>
          <p:cNvSpPr txBox="1"/>
          <p:nvPr/>
        </p:nvSpPr>
        <p:spPr>
          <a:xfrm>
            <a:off x="1907709" y="5649176"/>
            <a:ext cx="649499" cy="312012"/>
          </a:xfrm>
          <a:prstGeom prst="rect">
            <a:avLst/>
          </a:prstGeom>
          <a:noFill/>
        </p:spPr>
        <p:txBody>
          <a:bodyPr wrap="none" lIns="91283" tIns="45645" rIns="91283" bIns="45645" rtlCol="0">
            <a:spAutoFit/>
          </a:bodyPr>
          <a:lstStyle/>
          <a:p>
            <a:r>
              <a:rPr lang="en-US" sz="1400" b="1" i="1" dirty="0" smtClean="0"/>
              <a:t>Year 3</a:t>
            </a:r>
            <a:endParaRPr lang="en-US" sz="1400" dirty="0"/>
          </a:p>
        </p:txBody>
      </p:sp>
      <p:sp>
        <p:nvSpPr>
          <p:cNvPr id="38" name="TextBox 37"/>
          <p:cNvSpPr txBox="1"/>
          <p:nvPr/>
        </p:nvSpPr>
        <p:spPr>
          <a:xfrm>
            <a:off x="5724139" y="5217129"/>
            <a:ext cx="789577" cy="312012"/>
          </a:xfrm>
          <a:prstGeom prst="rect">
            <a:avLst/>
          </a:prstGeom>
          <a:noFill/>
        </p:spPr>
        <p:txBody>
          <a:bodyPr wrap="none" lIns="91283" tIns="45645" rIns="91283" bIns="45645" rtlCol="0">
            <a:spAutoFit/>
          </a:bodyPr>
          <a:lstStyle/>
          <a:p>
            <a:r>
              <a:rPr lang="it-IT" sz="1400" b="1" i="1" dirty="0" smtClean="0"/>
              <a:t>~€ 400K</a:t>
            </a:r>
            <a:endParaRPr lang="en-US" sz="1400" dirty="0"/>
          </a:p>
        </p:txBody>
      </p:sp>
      <p:sp>
        <p:nvSpPr>
          <p:cNvPr id="39" name="TextBox 38"/>
          <p:cNvSpPr txBox="1"/>
          <p:nvPr/>
        </p:nvSpPr>
        <p:spPr>
          <a:xfrm>
            <a:off x="5724140" y="5433153"/>
            <a:ext cx="704523" cy="312012"/>
          </a:xfrm>
          <a:prstGeom prst="rect">
            <a:avLst/>
          </a:prstGeom>
          <a:noFill/>
        </p:spPr>
        <p:txBody>
          <a:bodyPr wrap="none" lIns="91283" tIns="45645" rIns="91283" bIns="45645" rtlCol="0">
            <a:spAutoFit/>
          </a:bodyPr>
          <a:lstStyle/>
          <a:p>
            <a:r>
              <a:rPr lang="it-IT" sz="1400" b="1" i="1" dirty="0" smtClean="0"/>
              <a:t>~ € 1M</a:t>
            </a:r>
            <a:endParaRPr lang="en-US" sz="1400" dirty="0"/>
          </a:p>
        </p:txBody>
      </p:sp>
      <p:sp>
        <p:nvSpPr>
          <p:cNvPr id="40" name="TextBox 39"/>
          <p:cNvSpPr txBox="1"/>
          <p:nvPr/>
        </p:nvSpPr>
        <p:spPr>
          <a:xfrm>
            <a:off x="5724140" y="5649176"/>
            <a:ext cx="704523" cy="312012"/>
          </a:xfrm>
          <a:prstGeom prst="rect">
            <a:avLst/>
          </a:prstGeom>
          <a:noFill/>
        </p:spPr>
        <p:txBody>
          <a:bodyPr wrap="none" lIns="91283" tIns="45645" rIns="91283" bIns="45645" rtlCol="0">
            <a:spAutoFit/>
          </a:bodyPr>
          <a:lstStyle/>
          <a:p>
            <a:r>
              <a:rPr lang="it-IT" sz="1400" b="1" i="1" dirty="0" smtClean="0"/>
              <a:t>&gt; € 1M</a:t>
            </a:r>
            <a:endParaRPr lang="en-US" sz="1400" dirty="0"/>
          </a:p>
        </p:txBody>
      </p:sp>
      <p:sp>
        <p:nvSpPr>
          <p:cNvPr id="41" name="TextBox 40"/>
          <p:cNvSpPr txBox="1"/>
          <p:nvPr/>
        </p:nvSpPr>
        <p:spPr>
          <a:xfrm>
            <a:off x="4716024" y="5217129"/>
            <a:ext cx="649499" cy="312012"/>
          </a:xfrm>
          <a:prstGeom prst="rect">
            <a:avLst/>
          </a:prstGeom>
          <a:noFill/>
        </p:spPr>
        <p:txBody>
          <a:bodyPr wrap="none" lIns="91283" tIns="45645" rIns="91283" bIns="45645" rtlCol="0">
            <a:spAutoFit/>
          </a:bodyPr>
          <a:lstStyle/>
          <a:p>
            <a:r>
              <a:rPr lang="en-US" sz="1400" b="1" i="1" dirty="0" smtClean="0"/>
              <a:t>Year 1</a:t>
            </a:r>
            <a:endParaRPr lang="en-US" sz="1400" dirty="0"/>
          </a:p>
        </p:txBody>
      </p:sp>
      <p:sp>
        <p:nvSpPr>
          <p:cNvPr id="42" name="TextBox 41"/>
          <p:cNvSpPr txBox="1"/>
          <p:nvPr/>
        </p:nvSpPr>
        <p:spPr>
          <a:xfrm>
            <a:off x="4716024" y="5433153"/>
            <a:ext cx="649499" cy="312012"/>
          </a:xfrm>
          <a:prstGeom prst="rect">
            <a:avLst/>
          </a:prstGeom>
          <a:noFill/>
        </p:spPr>
        <p:txBody>
          <a:bodyPr wrap="none" lIns="91283" tIns="45645" rIns="91283" bIns="45645" rtlCol="0">
            <a:spAutoFit/>
          </a:bodyPr>
          <a:lstStyle/>
          <a:p>
            <a:r>
              <a:rPr lang="en-US" sz="1400" b="1" i="1" dirty="0" smtClean="0"/>
              <a:t>Year 2</a:t>
            </a:r>
            <a:endParaRPr lang="en-US" sz="1400" dirty="0"/>
          </a:p>
        </p:txBody>
      </p:sp>
      <p:sp>
        <p:nvSpPr>
          <p:cNvPr id="43" name="TextBox 42"/>
          <p:cNvSpPr txBox="1"/>
          <p:nvPr/>
        </p:nvSpPr>
        <p:spPr>
          <a:xfrm>
            <a:off x="4716024" y="5649176"/>
            <a:ext cx="649499" cy="312012"/>
          </a:xfrm>
          <a:prstGeom prst="rect">
            <a:avLst/>
          </a:prstGeom>
          <a:noFill/>
        </p:spPr>
        <p:txBody>
          <a:bodyPr wrap="none" lIns="91283" tIns="45645" rIns="91283" bIns="45645" rtlCol="0">
            <a:spAutoFit/>
          </a:bodyPr>
          <a:lstStyle/>
          <a:p>
            <a:r>
              <a:rPr lang="en-US" sz="1400" b="1" i="1" dirty="0" smtClean="0"/>
              <a:t>Year 3</a:t>
            </a:r>
            <a:endParaRPr lang="en-US" sz="14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57062" y="293714"/>
            <a:ext cx="8106706" cy="1215999"/>
          </a:xfrm>
        </p:spPr>
        <p:txBody>
          <a:bodyPr/>
          <a:lstStyle/>
          <a:p>
            <a:pPr algn="r"/>
            <a:r>
              <a:rPr lang="it-IT" sz="2800" b="1" dirty="0" smtClean="0">
                <a:solidFill>
                  <a:srgbClr val="1F497D"/>
                </a:solidFill>
                <a:effectLst>
                  <a:outerShdw blurRad="38100" dist="38100" dir="2700000" algn="tl">
                    <a:srgbClr val="000000">
                      <a:alpha val="43137"/>
                    </a:srgbClr>
                  </a:outerShdw>
                </a:effectLst>
              </a:rPr>
              <a:t>Quindi, cosa </a:t>
            </a:r>
            <a:r>
              <a:rPr lang="it-IT" sz="2800" b="1" dirty="0">
                <a:solidFill>
                  <a:srgbClr val="1F497D"/>
                </a:solidFill>
                <a:effectLst>
                  <a:outerShdw blurRad="38100" dist="38100" dir="2700000" algn="tl">
                    <a:srgbClr val="000000">
                      <a:alpha val="43137"/>
                    </a:srgbClr>
                  </a:outerShdw>
                </a:effectLst>
              </a:rPr>
              <a:t>fanno i DIH? Idealmente…</a:t>
            </a:r>
            <a:endParaRPr lang="it-IT" sz="2800" b="1" dirty="0">
              <a:effectLst>
                <a:outerShdw blurRad="38100" dist="38100" dir="2700000" algn="tl">
                  <a:srgbClr val="000000">
                    <a:alpha val="43137"/>
                  </a:srgbClr>
                </a:outerShdw>
              </a:effectLst>
            </a:endParaRPr>
          </a:p>
        </p:txBody>
      </p:sp>
      <p:graphicFrame>
        <p:nvGraphicFramePr>
          <p:cNvPr id="6" name="Table 18"/>
          <p:cNvGraphicFramePr>
            <a:graphicFrameLocks noGrp="1"/>
          </p:cNvGraphicFramePr>
          <p:nvPr>
            <p:extLst>
              <p:ext uri="{D42A27DB-BD31-4B8C-83A1-F6EECF244321}">
                <p14:modId xmlns:p14="http://schemas.microsoft.com/office/powerpoint/2010/main" xmlns="" val="1608976637"/>
              </p:ext>
            </p:extLst>
          </p:nvPr>
        </p:nvGraphicFramePr>
        <p:xfrm>
          <a:off x="1612338" y="1183493"/>
          <a:ext cx="7220516" cy="5157271"/>
        </p:xfrm>
        <a:graphic>
          <a:graphicData uri="http://schemas.openxmlformats.org/drawingml/2006/table">
            <a:tbl>
              <a:tblPr firstRow="1" bandRow="1"/>
              <a:tblGrid>
                <a:gridCol w="1983299">
                  <a:extLst>
                    <a:ext uri="{9D8B030D-6E8A-4147-A177-3AD203B41FA5}">
                      <a16:colId xmlns:a16="http://schemas.microsoft.com/office/drawing/2014/main" xmlns="" val="20000"/>
                    </a:ext>
                  </a:extLst>
                </a:gridCol>
                <a:gridCol w="5237217">
                  <a:extLst>
                    <a:ext uri="{9D8B030D-6E8A-4147-A177-3AD203B41FA5}">
                      <a16:colId xmlns:a16="http://schemas.microsoft.com/office/drawing/2014/main" xmlns="" val="20001"/>
                    </a:ext>
                  </a:extLst>
                </a:gridCol>
              </a:tblGrid>
              <a:tr h="454907">
                <a:tc>
                  <a:txBody>
                    <a:bodyPr/>
                    <a:lstStyle>
                      <a:lvl1pPr marL="0" algn="l" defTabSz="752309" rtl="0" eaLnBrk="1" latinLnBrk="0" hangingPunct="1">
                        <a:defRPr sz="1500" b="1" kern="1200">
                          <a:solidFill>
                            <a:schemeClr val="lt1"/>
                          </a:solidFill>
                          <a:latin typeface="Calibri"/>
                        </a:defRPr>
                      </a:lvl1pPr>
                      <a:lvl2pPr marL="376155" algn="l" defTabSz="752309" rtl="0" eaLnBrk="1" latinLnBrk="0" hangingPunct="1">
                        <a:defRPr sz="1500" b="1" kern="1200">
                          <a:solidFill>
                            <a:schemeClr val="lt1"/>
                          </a:solidFill>
                          <a:latin typeface="Calibri"/>
                        </a:defRPr>
                      </a:lvl2pPr>
                      <a:lvl3pPr marL="752309" algn="l" defTabSz="752309" rtl="0" eaLnBrk="1" latinLnBrk="0" hangingPunct="1">
                        <a:defRPr sz="1500" b="1" kern="1200">
                          <a:solidFill>
                            <a:schemeClr val="lt1"/>
                          </a:solidFill>
                          <a:latin typeface="Calibri"/>
                        </a:defRPr>
                      </a:lvl3pPr>
                      <a:lvl4pPr marL="1128463" algn="l" defTabSz="752309" rtl="0" eaLnBrk="1" latinLnBrk="0" hangingPunct="1">
                        <a:defRPr sz="1500" b="1" kern="1200">
                          <a:solidFill>
                            <a:schemeClr val="lt1"/>
                          </a:solidFill>
                          <a:latin typeface="Calibri"/>
                        </a:defRPr>
                      </a:lvl4pPr>
                      <a:lvl5pPr marL="1504618" algn="l" defTabSz="752309" rtl="0" eaLnBrk="1" latinLnBrk="0" hangingPunct="1">
                        <a:defRPr sz="1500" b="1" kern="1200">
                          <a:solidFill>
                            <a:schemeClr val="lt1"/>
                          </a:solidFill>
                          <a:latin typeface="Calibri"/>
                        </a:defRPr>
                      </a:lvl5pPr>
                      <a:lvl6pPr marL="1880772" algn="l" defTabSz="752309" rtl="0" eaLnBrk="1" latinLnBrk="0" hangingPunct="1">
                        <a:defRPr sz="1500" b="1" kern="1200">
                          <a:solidFill>
                            <a:schemeClr val="lt1"/>
                          </a:solidFill>
                          <a:latin typeface="Calibri"/>
                        </a:defRPr>
                      </a:lvl6pPr>
                      <a:lvl7pPr marL="2256926" algn="l" defTabSz="752309" rtl="0" eaLnBrk="1" latinLnBrk="0" hangingPunct="1">
                        <a:defRPr sz="1500" b="1" kern="1200">
                          <a:solidFill>
                            <a:schemeClr val="lt1"/>
                          </a:solidFill>
                          <a:latin typeface="Calibri"/>
                        </a:defRPr>
                      </a:lvl7pPr>
                      <a:lvl8pPr marL="2633081" algn="l" defTabSz="752309" rtl="0" eaLnBrk="1" latinLnBrk="0" hangingPunct="1">
                        <a:defRPr sz="1500" b="1" kern="1200">
                          <a:solidFill>
                            <a:schemeClr val="lt1"/>
                          </a:solidFill>
                          <a:latin typeface="Calibri"/>
                        </a:defRPr>
                      </a:lvl8pPr>
                      <a:lvl9pPr marL="3009235" algn="l" defTabSz="752309" rtl="0" eaLnBrk="1" latinLnBrk="0" hangingPunct="1">
                        <a:defRPr sz="1500" b="1" kern="1200">
                          <a:solidFill>
                            <a:schemeClr val="lt1"/>
                          </a:solidFill>
                          <a:latin typeface="Calibri"/>
                        </a:defRPr>
                      </a:lvl9pPr>
                    </a:lstStyle>
                    <a:p>
                      <a:r>
                        <a:rPr lang="en-US" sz="2100" dirty="0">
                          <a:latin typeface="Arial Narrow" panose="020B0606020202030204" pitchFamily="34" charset="0"/>
                        </a:rPr>
                        <a:t>Objectives</a:t>
                      </a:r>
                      <a:endParaRPr lang="nl-NL" sz="2100" dirty="0">
                        <a:latin typeface="Arial Narrow" panose="020B0606020202030204" pitchFamily="34" charset="0"/>
                      </a:endParaRPr>
                    </a:p>
                  </a:txBody>
                  <a:tcPr marT="60960" marB="6096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9BBB59"/>
                    </a:solidFill>
                  </a:tcPr>
                </a:tc>
                <a:tc>
                  <a:txBody>
                    <a:bodyPr/>
                    <a:lstStyle>
                      <a:lvl1pPr marL="0" algn="l" defTabSz="752309" rtl="0" eaLnBrk="1" latinLnBrk="0" hangingPunct="1">
                        <a:defRPr sz="1500" b="1" kern="1200">
                          <a:solidFill>
                            <a:schemeClr val="lt1"/>
                          </a:solidFill>
                          <a:latin typeface="Calibri"/>
                        </a:defRPr>
                      </a:lvl1pPr>
                      <a:lvl2pPr marL="376155" algn="l" defTabSz="752309" rtl="0" eaLnBrk="1" latinLnBrk="0" hangingPunct="1">
                        <a:defRPr sz="1500" b="1" kern="1200">
                          <a:solidFill>
                            <a:schemeClr val="lt1"/>
                          </a:solidFill>
                          <a:latin typeface="Calibri"/>
                        </a:defRPr>
                      </a:lvl2pPr>
                      <a:lvl3pPr marL="752309" algn="l" defTabSz="752309" rtl="0" eaLnBrk="1" latinLnBrk="0" hangingPunct="1">
                        <a:defRPr sz="1500" b="1" kern="1200">
                          <a:solidFill>
                            <a:schemeClr val="lt1"/>
                          </a:solidFill>
                          <a:latin typeface="Calibri"/>
                        </a:defRPr>
                      </a:lvl3pPr>
                      <a:lvl4pPr marL="1128463" algn="l" defTabSz="752309" rtl="0" eaLnBrk="1" latinLnBrk="0" hangingPunct="1">
                        <a:defRPr sz="1500" b="1" kern="1200">
                          <a:solidFill>
                            <a:schemeClr val="lt1"/>
                          </a:solidFill>
                          <a:latin typeface="Calibri"/>
                        </a:defRPr>
                      </a:lvl4pPr>
                      <a:lvl5pPr marL="1504618" algn="l" defTabSz="752309" rtl="0" eaLnBrk="1" latinLnBrk="0" hangingPunct="1">
                        <a:defRPr sz="1500" b="1" kern="1200">
                          <a:solidFill>
                            <a:schemeClr val="lt1"/>
                          </a:solidFill>
                          <a:latin typeface="Calibri"/>
                        </a:defRPr>
                      </a:lvl5pPr>
                      <a:lvl6pPr marL="1880772" algn="l" defTabSz="752309" rtl="0" eaLnBrk="1" latinLnBrk="0" hangingPunct="1">
                        <a:defRPr sz="1500" b="1" kern="1200">
                          <a:solidFill>
                            <a:schemeClr val="lt1"/>
                          </a:solidFill>
                          <a:latin typeface="Calibri"/>
                        </a:defRPr>
                      </a:lvl6pPr>
                      <a:lvl7pPr marL="2256926" algn="l" defTabSz="752309" rtl="0" eaLnBrk="1" latinLnBrk="0" hangingPunct="1">
                        <a:defRPr sz="1500" b="1" kern="1200">
                          <a:solidFill>
                            <a:schemeClr val="lt1"/>
                          </a:solidFill>
                          <a:latin typeface="Calibri"/>
                        </a:defRPr>
                      </a:lvl7pPr>
                      <a:lvl8pPr marL="2633081" algn="l" defTabSz="752309" rtl="0" eaLnBrk="1" latinLnBrk="0" hangingPunct="1">
                        <a:defRPr sz="1500" b="1" kern="1200">
                          <a:solidFill>
                            <a:schemeClr val="lt1"/>
                          </a:solidFill>
                          <a:latin typeface="Calibri"/>
                        </a:defRPr>
                      </a:lvl8pPr>
                      <a:lvl9pPr marL="3009235" algn="l" defTabSz="752309" rtl="0" eaLnBrk="1" latinLnBrk="0" hangingPunct="1">
                        <a:defRPr sz="1500" b="1" kern="1200">
                          <a:solidFill>
                            <a:schemeClr val="lt1"/>
                          </a:solidFill>
                          <a:latin typeface="Calibri"/>
                        </a:defRPr>
                      </a:lvl9pPr>
                    </a:lstStyle>
                    <a:p>
                      <a:r>
                        <a:rPr lang="en-US" sz="2100" dirty="0" err="1" smtClean="0">
                          <a:latin typeface="Arial Narrow" panose="020B0606020202030204" pitchFamily="34" charset="0"/>
                        </a:rPr>
                        <a:t>Attività</a:t>
                      </a:r>
                      <a:endParaRPr lang="nl-NL" sz="2100" dirty="0">
                        <a:latin typeface="Arial Narrow" panose="020B0606020202030204" pitchFamily="34" charset="0"/>
                      </a:endParaRPr>
                    </a:p>
                  </a:txBody>
                  <a:tcPr marT="60960" marB="6096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9BBB59"/>
                    </a:solidFill>
                  </a:tcPr>
                </a:tc>
                <a:extLst>
                  <a:ext uri="{0D108BD9-81ED-4DB2-BD59-A6C34878D82A}">
                    <a16:rowId xmlns:a16="http://schemas.microsoft.com/office/drawing/2014/main" xmlns="" val="10000"/>
                  </a:ext>
                </a:extLst>
              </a:tr>
              <a:tr h="553679">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b="1" noProof="0" dirty="0">
                          <a:latin typeface="+mn-lt"/>
                        </a:rPr>
                        <a:t>Creano Ecosistemi</a:t>
                      </a:r>
                    </a:p>
                  </a:txBody>
                  <a:tcPr marT="60960" marB="6096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40000"/>
                      </a:srgbClr>
                    </a:solidFill>
                  </a:tcPr>
                </a:tc>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noProof="0" dirty="0">
                          <a:latin typeface="+mn-lt"/>
                        </a:rPr>
                        <a:t>Workshops, visite, conferenze, brokerage,</a:t>
                      </a:r>
                      <a:r>
                        <a:rPr lang="it-IT" sz="1400" baseline="0" noProof="0" dirty="0">
                          <a:latin typeface="+mn-lt"/>
                        </a:rPr>
                        <a:t> sviluppo di progetti</a:t>
                      </a:r>
                      <a:endParaRPr lang="it-IT" sz="1400" noProof="0" dirty="0">
                        <a:latin typeface="+mn-lt"/>
                      </a:endParaRPr>
                    </a:p>
                  </a:txBody>
                  <a:tcPr marT="60960" marB="6096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40000"/>
                      </a:srgbClr>
                    </a:solidFill>
                  </a:tcPr>
                </a:tc>
                <a:extLst>
                  <a:ext uri="{0D108BD9-81ED-4DB2-BD59-A6C34878D82A}">
                    <a16:rowId xmlns:a16="http://schemas.microsoft.com/office/drawing/2014/main" xmlns="" val="10001"/>
                  </a:ext>
                </a:extLst>
              </a:tr>
              <a:tr h="565319">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b="1" noProof="0" dirty="0">
                          <a:latin typeface="+mn-lt"/>
                        </a:rPr>
                        <a:t>Disseminazione &amp; Informazione</a:t>
                      </a:r>
                    </a:p>
                  </a:txBody>
                  <a:tcPr marT="60960" marB="6096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20000"/>
                      </a:srgbClr>
                    </a:solidFill>
                  </a:tcPr>
                </a:tc>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noProof="0" dirty="0">
                          <a:latin typeface="+mn-lt"/>
                        </a:rPr>
                        <a:t>Conferenze,</a:t>
                      </a:r>
                      <a:r>
                        <a:rPr lang="it-IT" sz="1400" baseline="0" noProof="0" dirty="0">
                          <a:latin typeface="+mn-lt"/>
                        </a:rPr>
                        <a:t> n</a:t>
                      </a:r>
                      <a:r>
                        <a:rPr lang="it-IT" sz="1400" noProof="0" dirty="0">
                          <a:latin typeface="+mn-lt"/>
                        </a:rPr>
                        <a:t>ewsletter, lobbying, pubblicazioni</a:t>
                      </a:r>
                    </a:p>
                  </a:txBody>
                  <a:tcPr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20000"/>
                      </a:srgbClr>
                    </a:solidFill>
                  </a:tcPr>
                </a:tc>
                <a:extLst>
                  <a:ext uri="{0D108BD9-81ED-4DB2-BD59-A6C34878D82A}">
                    <a16:rowId xmlns:a16="http://schemas.microsoft.com/office/drawing/2014/main" xmlns="" val="10002"/>
                  </a:ext>
                </a:extLst>
              </a:tr>
              <a:tr h="553679">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b="1" noProof="0" dirty="0">
                          <a:latin typeface="+mn-lt"/>
                        </a:rPr>
                        <a:t>Formazione</a:t>
                      </a:r>
                    </a:p>
                  </a:txBody>
                  <a:tcPr marT="60960" marB="6096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40000"/>
                      </a:srgbClr>
                    </a:solidFill>
                  </a:tcPr>
                </a:tc>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noProof="0" dirty="0">
                          <a:latin typeface="+mn-lt"/>
                        </a:rPr>
                        <a:t>Corsi di formazione</a:t>
                      </a:r>
                      <a:r>
                        <a:rPr lang="it-IT" sz="1400" baseline="0" noProof="0" dirty="0">
                          <a:latin typeface="+mn-lt"/>
                        </a:rPr>
                        <a:t>, ospitare strutture formative, </a:t>
                      </a:r>
                      <a:r>
                        <a:rPr lang="it-IT" sz="1400" baseline="0" noProof="0" dirty="0" err="1">
                          <a:latin typeface="+mn-lt"/>
                        </a:rPr>
                        <a:t>webinars</a:t>
                      </a:r>
                      <a:endParaRPr lang="it-IT" sz="1400" noProof="0" dirty="0">
                        <a:latin typeface="+mn-lt"/>
                      </a:endParaRPr>
                    </a:p>
                  </a:txBody>
                  <a:tcPr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40000"/>
                      </a:srgbClr>
                    </a:solidFill>
                  </a:tcPr>
                </a:tc>
                <a:extLst>
                  <a:ext uri="{0D108BD9-81ED-4DB2-BD59-A6C34878D82A}">
                    <a16:rowId xmlns:a16="http://schemas.microsoft.com/office/drawing/2014/main" xmlns="" val="10003"/>
                  </a:ext>
                </a:extLst>
              </a:tr>
              <a:tr h="423915">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noProof="0" dirty="0">
                          <a:latin typeface="+mn-lt"/>
                        </a:rPr>
                        <a:t>Analisi</a:t>
                      </a:r>
                      <a:r>
                        <a:rPr lang="it-IT" sz="1400" baseline="0" noProof="0" dirty="0">
                          <a:latin typeface="+mn-lt"/>
                        </a:rPr>
                        <a:t> di mercato</a:t>
                      </a:r>
                      <a:endParaRPr lang="it-IT" sz="1400" noProof="0" dirty="0">
                        <a:latin typeface="+mn-lt"/>
                      </a:endParaRPr>
                    </a:p>
                  </a:txBody>
                  <a:tcPr marT="60960" marB="6096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20000"/>
                      </a:srgbClr>
                    </a:solidFill>
                  </a:tcPr>
                </a:tc>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baseline="0" noProof="0" dirty="0">
                          <a:latin typeface="+mn-lt"/>
                        </a:rPr>
                        <a:t>Business </a:t>
                      </a:r>
                      <a:r>
                        <a:rPr lang="it-IT" sz="1400" baseline="0" noProof="0" dirty="0" err="1" smtClean="0">
                          <a:latin typeface="+mn-lt"/>
                        </a:rPr>
                        <a:t>assesments</a:t>
                      </a:r>
                      <a:r>
                        <a:rPr lang="it-IT" sz="1400" baseline="0" noProof="0" dirty="0">
                          <a:latin typeface="+mn-lt"/>
                        </a:rPr>
                        <a:t>, studi di fattibilità, IPR analisi</a:t>
                      </a:r>
                      <a:endParaRPr lang="it-IT" sz="1400" noProof="0" dirty="0">
                        <a:latin typeface="+mn-lt"/>
                      </a:endParaRPr>
                    </a:p>
                  </a:txBody>
                  <a:tcPr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20000"/>
                      </a:srgbClr>
                    </a:solidFill>
                  </a:tcPr>
                </a:tc>
                <a:extLst>
                  <a:ext uri="{0D108BD9-81ED-4DB2-BD59-A6C34878D82A}">
                    <a16:rowId xmlns:a16="http://schemas.microsoft.com/office/drawing/2014/main" xmlns="" val="10004"/>
                  </a:ext>
                </a:extLst>
              </a:tr>
              <a:tr h="344496">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b="1" noProof="0" dirty="0">
                          <a:latin typeface="+mn-lt"/>
                        </a:rPr>
                        <a:t>Analisi dei trend</a:t>
                      </a:r>
                    </a:p>
                  </a:txBody>
                  <a:tcPr marT="60960" marB="6096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40000"/>
                      </a:srgbClr>
                    </a:solidFill>
                  </a:tcPr>
                </a:tc>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noProof="0" dirty="0">
                          <a:latin typeface="+mn-lt"/>
                        </a:rPr>
                        <a:t>Studi</a:t>
                      </a:r>
                      <a:r>
                        <a:rPr lang="it-IT" sz="1400" baseline="0" noProof="0" dirty="0">
                          <a:latin typeface="+mn-lt"/>
                        </a:rPr>
                        <a:t> </a:t>
                      </a:r>
                      <a:r>
                        <a:rPr lang="it-IT" sz="1400" noProof="0" dirty="0" err="1">
                          <a:latin typeface="+mn-lt"/>
                        </a:rPr>
                        <a:t>Foresight</a:t>
                      </a:r>
                      <a:r>
                        <a:rPr lang="it-IT" sz="1400" noProof="0" dirty="0">
                          <a:latin typeface="+mn-lt"/>
                        </a:rPr>
                        <a:t>, indagini di mercato</a:t>
                      </a:r>
                      <a:r>
                        <a:rPr lang="it-IT" sz="1400" baseline="0" noProof="0" dirty="0">
                          <a:latin typeface="+mn-lt"/>
                        </a:rPr>
                        <a:t>, </a:t>
                      </a:r>
                      <a:endParaRPr lang="it-IT" sz="1400" noProof="0" dirty="0">
                        <a:latin typeface="+mn-lt"/>
                      </a:endParaRPr>
                    </a:p>
                  </a:txBody>
                  <a:tcPr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40000"/>
                      </a:srgbClr>
                    </a:solidFill>
                  </a:tcPr>
                </a:tc>
                <a:extLst>
                  <a:ext uri="{0D108BD9-81ED-4DB2-BD59-A6C34878D82A}">
                    <a16:rowId xmlns:a16="http://schemas.microsoft.com/office/drawing/2014/main" xmlns="" val="10005"/>
                  </a:ext>
                </a:extLst>
              </a:tr>
              <a:tr h="565319">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b="1" noProof="0" dirty="0">
                          <a:latin typeface="+mn-lt"/>
                        </a:rPr>
                        <a:t>Valutazione di prodotto</a:t>
                      </a:r>
                    </a:p>
                  </a:txBody>
                  <a:tcPr marT="60960" marB="6096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20000"/>
                      </a:srgbClr>
                    </a:solidFill>
                  </a:tcPr>
                </a:tc>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noProof="0" dirty="0" smtClean="0">
                          <a:latin typeface="+mn-lt"/>
                        </a:rPr>
                        <a:t>“</a:t>
                      </a:r>
                      <a:r>
                        <a:rPr lang="it-IT" sz="1400" noProof="0" dirty="0">
                          <a:latin typeface="+mn-lt"/>
                        </a:rPr>
                        <a:t>Voce del consumatore</a:t>
                      </a:r>
                      <a:r>
                        <a:rPr lang="it-IT" sz="1400" baseline="0" noProof="0" dirty="0">
                          <a:latin typeface="+mn-lt"/>
                        </a:rPr>
                        <a:t>”, business </a:t>
                      </a:r>
                      <a:r>
                        <a:rPr lang="it-IT" sz="1400" baseline="0" noProof="0" dirty="0" err="1">
                          <a:latin typeface="+mn-lt"/>
                        </a:rPr>
                        <a:t>development</a:t>
                      </a:r>
                      <a:endParaRPr lang="it-IT" sz="1400" noProof="0" dirty="0">
                        <a:latin typeface="+mn-lt"/>
                      </a:endParaRPr>
                    </a:p>
                  </a:txBody>
                  <a:tcPr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20000"/>
                      </a:srgbClr>
                    </a:solidFill>
                  </a:tcPr>
                </a:tc>
                <a:extLst>
                  <a:ext uri="{0D108BD9-81ED-4DB2-BD59-A6C34878D82A}">
                    <a16:rowId xmlns:a16="http://schemas.microsoft.com/office/drawing/2014/main" xmlns="" val="10006"/>
                  </a:ext>
                </a:extLst>
              </a:tr>
              <a:tr h="565319">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b="1" noProof="0" dirty="0">
                          <a:latin typeface="+mn-lt"/>
                        </a:rPr>
                        <a:t>Fornire </a:t>
                      </a:r>
                      <a:r>
                        <a:rPr lang="it-IT" sz="1400" b="1" noProof="0" dirty="0" smtClean="0">
                          <a:latin typeface="+mn-lt"/>
                        </a:rPr>
                        <a:t>accesso a</a:t>
                      </a:r>
                      <a:r>
                        <a:rPr lang="it-IT" sz="1400" b="1" baseline="0" noProof="0" dirty="0" smtClean="0">
                          <a:latin typeface="+mn-lt"/>
                        </a:rPr>
                        <a:t> </a:t>
                      </a:r>
                      <a:r>
                        <a:rPr lang="it-IT" sz="1400" b="1" noProof="0" dirty="0" smtClean="0">
                          <a:latin typeface="+mn-lt"/>
                        </a:rPr>
                        <a:t>competenze</a:t>
                      </a:r>
                      <a:endParaRPr lang="it-IT" sz="1400" b="1" noProof="0" dirty="0">
                        <a:latin typeface="+mn-lt"/>
                      </a:endParaRPr>
                    </a:p>
                  </a:txBody>
                  <a:tcPr marT="60960" marB="6096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40000"/>
                      </a:srgbClr>
                    </a:solidFill>
                  </a:tcPr>
                </a:tc>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noProof="0" dirty="0">
                          <a:latin typeface="+mn-lt"/>
                        </a:rPr>
                        <a:t>Progetti R&amp;D, consulenza, </a:t>
                      </a:r>
                    </a:p>
                  </a:txBody>
                  <a:tcPr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40000"/>
                      </a:srgbClr>
                    </a:solidFill>
                  </a:tcPr>
                </a:tc>
                <a:extLst>
                  <a:ext uri="{0D108BD9-81ED-4DB2-BD59-A6C34878D82A}">
                    <a16:rowId xmlns:a16="http://schemas.microsoft.com/office/drawing/2014/main" xmlns="" val="10007"/>
                  </a:ext>
                </a:extLst>
              </a:tr>
              <a:tr h="565319">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b="1" noProof="0" dirty="0" smtClean="0">
                          <a:latin typeface="+mn-lt"/>
                        </a:rPr>
                        <a:t>Fornire accesso a </a:t>
                      </a:r>
                      <a:r>
                        <a:rPr lang="it-IT" sz="1400" b="1" noProof="0" dirty="0">
                          <a:latin typeface="+mn-lt"/>
                        </a:rPr>
                        <a:t>infrastrutture</a:t>
                      </a:r>
                    </a:p>
                  </a:txBody>
                  <a:tcPr marT="60960" marB="6096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20000"/>
                      </a:srgbClr>
                    </a:solidFill>
                  </a:tcPr>
                </a:tc>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noProof="0" dirty="0">
                          <a:latin typeface="+mn-lt"/>
                        </a:rPr>
                        <a:t>Infrastrutture per produzioni pilota, laboratori, dimostrazioni, validazioni</a:t>
                      </a:r>
                    </a:p>
                  </a:txBody>
                  <a:tcPr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20000"/>
                      </a:srgbClr>
                    </a:solidFill>
                  </a:tcPr>
                </a:tc>
                <a:extLst>
                  <a:ext uri="{0D108BD9-81ED-4DB2-BD59-A6C34878D82A}">
                    <a16:rowId xmlns:a16="http://schemas.microsoft.com/office/drawing/2014/main" xmlns="" val="10008"/>
                  </a:ext>
                </a:extLst>
              </a:tr>
              <a:tr h="565319">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b="1" noProof="0" dirty="0">
                          <a:latin typeface="+mn-lt"/>
                        </a:rPr>
                        <a:t>Brokerage</a:t>
                      </a:r>
                    </a:p>
                  </a:txBody>
                  <a:tcPr marT="60960" marB="6096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40000"/>
                      </a:srgbClr>
                    </a:solidFill>
                  </a:tcPr>
                </a:tc>
                <a:tc>
                  <a:txBody>
                    <a:bodyPr/>
                    <a:lstStyle>
                      <a:lvl1pPr marL="0" algn="l" defTabSz="752309" rtl="0" eaLnBrk="1" latinLnBrk="0" hangingPunct="1">
                        <a:defRPr sz="1500" kern="1200">
                          <a:solidFill>
                            <a:schemeClr val="dk1"/>
                          </a:solidFill>
                          <a:latin typeface="Calibri"/>
                        </a:defRPr>
                      </a:lvl1pPr>
                      <a:lvl2pPr marL="376155" algn="l" defTabSz="752309" rtl="0" eaLnBrk="1" latinLnBrk="0" hangingPunct="1">
                        <a:defRPr sz="1500" kern="1200">
                          <a:solidFill>
                            <a:schemeClr val="dk1"/>
                          </a:solidFill>
                          <a:latin typeface="Calibri"/>
                        </a:defRPr>
                      </a:lvl2pPr>
                      <a:lvl3pPr marL="752309" algn="l" defTabSz="752309" rtl="0" eaLnBrk="1" latinLnBrk="0" hangingPunct="1">
                        <a:defRPr sz="1500" kern="1200">
                          <a:solidFill>
                            <a:schemeClr val="dk1"/>
                          </a:solidFill>
                          <a:latin typeface="Calibri"/>
                        </a:defRPr>
                      </a:lvl3pPr>
                      <a:lvl4pPr marL="1128463" algn="l" defTabSz="752309" rtl="0" eaLnBrk="1" latinLnBrk="0" hangingPunct="1">
                        <a:defRPr sz="1500" kern="1200">
                          <a:solidFill>
                            <a:schemeClr val="dk1"/>
                          </a:solidFill>
                          <a:latin typeface="Calibri"/>
                        </a:defRPr>
                      </a:lvl4pPr>
                      <a:lvl5pPr marL="1504618" algn="l" defTabSz="752309" rtl="0" eaLnBrk="1" latinLnBrk="0" hangingPunct="1">
                        <a:defRPr sz="1500" kern="1200">
                          <a:solidFill>
                            <a:schemeClr val="dk1"/>
                          </a:solidFill>
                          <a:latin typeface="Calibri"/>
                        </a:defRPr>
                      </a:lvl5pPr>
                      <a:lvl6pPr marL="1880772" algn="l" defTabSz="752309" rtl="0" eaLnBrk="1" latinLnBrk="0" hangingPunct="1">
                        <a:defRPr sz="1500" kern="1200">
                          <a:solidFill>
                            <a:schemeClr val="dk1"/>
                          </a:solidFill>
                          <a:latin typeface="Calibri"/>
                        </a:defRPr>
                      </a:lvl6pPr>
                      <a:lvl7pPr marL="2256926" algn="l" defTabSz="752309" rtl="0" eaLnBrk="1" latinLnBrk="0" hangingPunct="1">
                        <a:defRPr sz="1500" kern="1200">
                          <a:solidFill>
                            <a:schemeClr val="dk1"/>
                          </a:solidFill>
                          <a:latin typeface="Calibri"/>
                        </a:defRPr>
                      </a:lvl7pPr>
                      <a:lvl8pPr marL="2633081" algn="l" defTabSz="752309" rtl="0" eaLnBrk="1" latinLnBrk="0" hangingPunct="1">
                        <a:defRPr sz="1500" kern="1200">
                          <a:solidFill>
                            <a:schemeClr val="dk1"/>
                          </a:solidFill>
                          <a:latin typeface="Calibri"/>
                        </a:defRPr>
                      </a:lvl8pPr>
                      <a:lvl9pPr marL="3009235" algn="l" defTabSz="752309" rtl="0" eaLnBrk="1" latinLnBrk="0" hangingPunct="1">
                        <a:defRPr sz="1500" kern="1200">
                          <a:solidFill>
                            <a:schemeClr val="dk1"/>
                          </a:solidFill>
                          <a:latin typeface="Calibri"/>
                        </a:defRPr>
                      </a:lvl9pPr>
                    </a:lstStyle>
                    <a:p>
                      <a:r>
                        <a:rPr lang="it-IT" sz="1400" noProof="0" dirty="0" err="1">
                          <a:latin typeface="+mn-lt"/>
                        </a:rPr>
                        <a:t>Marketplace</a:t>
                      </a:r>
                      <a:r>
                        <a:rPr lang="it-IT" sz="1400" noProof="0" dirty="0">
                          <a:latin typeface="+mn-lt"/>
                        </a:rPr>
                        <a:t> digitale, sessioni di </a:t>
                      </a:r>
                      <a:r>
                        <a:rPr lang="it-IT" sz="1400" noProof="0" dirty="0" smtClean="0">
                          <a:latin typeface="+mn-lt"/>
                        </a:rPr>
                        <a:t>innovazione</a:t>
                      </a:r>
                      <a:r>
                        <a:rPr lang="it-IT" sz="1400" baseline="0" noProof="0" dirty="0" smtClean="0">
                          <a:latin typeface="+mn-lt"/>
                        </a:rPr>
                        <a:t>/brokerage, </a:t>
                      </a:r>
                      <a:r>
                        <a:rPr lang="it-IT" sz="1400" baseline="0" noProof="0" dirty="0">
                          <a:latin typeface="+mn-lt"/>
                        </a:rPr>
                        <a:t>accesso al credito</a:t>
                      </a:r>
                      <a:endParaRPr lang="it-IT" sz="1400" noProof="0" dirty="0">
                        <a:latin typeface="+mn-lt"/>
                      </a:endParaRPr>
                    </a:p>
                  </a:txBody>
                  <a:tcPr marT="60960" marB="6096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9BBB59">
                        <a:tint val="40000"/>
                      </a:srgbClr>
                    </a:solidFill>
                  </a:tcPr>
                </a:tc>
                <a:extLst>
                  <a:ext uri="{0D108BD9-81ED-4DB2-BD59-A6C34878D82A}">
                    <a16:rowId xmlns:a16="http://schemas.microsoft.com/office/drawing/2014/main" xmlns="" val="10009"/>
                  </a:ext>
                </a:extLst>
              </a:tr>
            </a:tbl>
          </a:graphicData>
        </a:graphic>
      </p:graphicFrame>
      <p:pic>
        <p:nvPicPr>
          <p:cNvPr id="7" name="Immagine 6"/>
          <p:cNvPicPr>
            <a:picLocks noChangeAspect="1"/>
          </p:cNvPicPr>
          <p:nvPr/>
        </p:nvPicPr>
        <p:blipFill>
          <a:blip r:embed="rId2" cstate="print"/>
          <a:stretch>
            <a:fillRect/>
          </a:stretch>
        </p:blipFill>
        <p:spPr>
          <a:xfrm>
            <a:off x="1052747" y="2095099"/>
            <a:ext cx="448302" cy="597701"/>
          </a:xfrm>
          <a:prstGeom prst="rect">
            <a:avLst/>
          </a:prstGeom>
        </p:spPr>
      </p:pic>
      <p:pic>
        <p:nvPicPr>
          <p:cNvPr id="8" name="Immagine 7"/>
          <p:cNvPicPr>
            <a:picLocks noChangeAspect="1"/>
          </p:cNvPicPr>
          <p:nvPr/>
        </p:nvPicPr>
        <p:blipFill>
          <a:blip r:embed="rId3" cstate="print"/>
          <a:stretch>
            <a:fillRect/>
          </a:stretch>
        </p:blipFill>
        <p:spPr>
          <a:xfrm>
            <a:off x="1160256" y="2749817"/>
            <a:ext cx="299870" cy="399803"/>
          </a:xfrm>
          <a:prstGeom prst="rect">
            <a:avLst/>
          </a:prstGeom>
        </p:spPr>
      </p:pic>
      <p:pic>
        <p:nvPicPr>
          <p:cNvPr id="9" name="Immagine 8"/>
          <p:cNvPicPr>
            <a:picLocks noChangeAspect="1"/>
          </p:cNvPicPr>
          <p:nvPr/>
        </p:nvPicPr>
        <p:blipFill>
          <a:blip r:embed="rId4" cstate="print"/>
          <a:stretch>
            <a:fillRect/>
          </a:stretch>
        </p:blipFill>
        <p:spPr>
          <a:xfrm>
            <a:off x="1177574" y="3278182"/>
            <a:ext cx="323477" cy="354560"/>
          </a:xfrm>
          <a:prstGeom prst="rect">
            <a:avLst/>
          </a:prstGeom>
        </p:spPr>
      </p:pic>
      <p:pic>
        <p:nvPicPr>
          <p:cNvPr id="10" name="Immagine 9"/>
          <p:cNvPicPr>
            <a:picLocks noChangeAspect="1"/>
          </p:cNvPicPr>
          <p:nvPr/>
        </p:nvPicPr>
        <p:blipFill>
          <a:blip r:embed="rId5" cstate="print"/>
          <a:stretch>
            <a:fillRect/>
          </a:stretch>
        </p:blipFill>
        <p:spPr>
          <a:xfrm>
            <a:off x="1052749" y="3761310"/>
            <a:ext cx="527223" cy="462012"/>
          </a:xfrm>
          <a:prstGeom prst="rect">
            <a:avLst/>
          </a:prstGeom>
        </p:spPr>
      </p:pic>
      <p:pic>
        <p:nvPicPr>
          <p:cNvPr id="11" name="Immagine 10"/>
          <p:cNvPicPr>
            <a:picLocks noChangeAspect="1"/>
          </p:cNvPicPr>
          <p:nvPr/>
        </p:nvPicPr>
        <p:blipFill>
          <a:blip r:embed="rId6" cstate="print"/>
          <a:stretch>
            <a:fillRect/>
          </a:stretch>
        </p:blipFill>
        <p:spPr>
          <a:xfrm>
            <a:off x="1178707" y="4166628"/>
            <a:ext cx="281421" cy="370515"/>
          </a:xfrm>
          <a:prstGeom prst="rect">
            <a:avLst/>
          </a:prstGeom>
        </p:spPr>
      </p:pic>
      <p:pic>
        <p:nvPicPr>
          <p:cNvPr id="12" name="Immagine 11"/>
          <p:cNvPicPr>
            <a:picLocks noChangeAspect="1"/>
          </p:cNvPicPr>
          <p:nvPr/>
        </p:nvPicPr>
        <p:blipFill>
          <a:blip r:embed="rId7" cstate="print"/>
          <a:stretch>
            <a:fillRect/>
          </a:stretch>
        </p:blipFill>
        <p:spPr>
          <a:xfrm>
            <a:off x="1216952" y="4628641"/>
            <a:ext cx="284099" cy="391837"/>
          </a:xfrm>
          <a:prstGeom prst="rect">
            <a:avLst/>
          </a:prstGeom>
        </p:spPr>
      </p:pic>
      <p:pic>
        <p:nvPicPr>
          <p:cNvPr id="13" name="Immagine 12"/>
          <p:cNvPicPr>
            <a:picLocks noChangeAspect="1"/>
          </p:cNvPicPr>
          <p:nvPr/>
        </p:nvPicPr>
        <p:blipFill>
          <a:blip r:embed="rId8" cstate="print"/>
          <a:stretch>
            <a:fillRect/>
          </a:stretch>
        </p:blipFill>
        <p:spPr>
          <a:xfrm>
            <a:off x="1254388" y="5054687"/>
            <a:ext cx="209226" cy="313821"/>
          </a:xfrm>
          <a:prstGeom prst="rect">
            <a:avLst/>
          </a:prstGeom>
        </p:spPr>
      </p:pic>
      <p:pic>
        <p:nvPicPr>
          <p:cNvPr id="14" name="Immagine 13"/>
          <p:cNvPicPr>
            <a:picLocks noChangeAspect="1"/>
          </p:cNvPicPr>
          <p:nvPr/>
        </p:nvPicPr>
        <p:blipFill>
          <a:blip r:embed="rId9" cstate="print"/>
          <a:stretch>
            <a:fillRect/>
          </a:stretch>
        </p:blipFill>
        <p:spPr>
          <a:xfrm>
            <a:off x="1227337" y="5462375"/>
            <a:ext cx="273712" cy="360781"/>
          </a:xfrm>
          <a:prstGeom prst="rect">
            <a:avLst/>
          </a:prstGeom>
        </p:spPr>
      </p:pic>
      <p:pic>
        <p:nvPicPr>
          <p:cNvPr id="15" name="Immagine 14"/>
          <p:cNvPicPr>
            <a:picLocks noChangeAspect="1"/>
          </p:cNvPicPr>
          <p:nvPr/>
        </p:nvPicPr>
        <p:blipFill>
          <a:blip r:embed="rId10" cstate="print"/>
          <a:stretch>
            <a:fillRect/>
          </a:stretch>
        </p:blipFill>
        <p:spPr>
          <a:xfrm>
            <a:off x="1152640" y="6011131"/>
            <a:ext cx="385334" cy="362646"/>
          </a:xfrm>
          <a:prstGeom prst="rect">
            <a:avLst/>
          </a:prstGeom>
        </p:spPr>
      </p:pic>
      <p:sp>
        <p:nvSpPr>
          <p:cNvPr id="16" name="Rectangle 11"/>
          <p:cNvSpPr/>
          <p:nvPr/>
        </p:nvSpPr>
        <p:spPr>
          <a:xfrm rot="20784236">
            <a:off x="91703" y="763046"/>
            <a:ext cx="2996421" cy="593775"/>
          </a:xfrm>
          <a:prstGeom prst="rect">
            <a:avLst/>
          </a:prstGeom>
          <a:solidFill>
            <a:srgbClr val="9BBB59">
              <a:lumMod val="75000"/>
            </a:srgbClr>
          </a:solidFill>
          <a:ln w="25400" cap="flat" cmpd="sng" algn="ctr">
            <a:noFill/>
            <a:prstDash val="solid"/>
          </a:ln>
          <a:effectLst>
            <a:outerShdw blurRad="50800" dist="38100" dir="2700000" algn="tl" rotWithShape="0">
              <a:prstClr val="black">
                <a:alpha val="40000"/>
              </a:prstClr>
            </a:outerShdw>
          </a:effectLst>
        </p:spPr>
        <p:txBody>
          <a:bodyPr lIns="93276" tIns="46638" rIns="93276" bIns="46638" rtlCol="0" anchor="ctr"/>
          <a:lstStyle/>
          <a:p>
            <a:pPr algn="ctr" defTabSz="932764">
              <a:defRPr/>
            </a:pPr>
            <a:r>
              <a:rPr lang="en-US" sz="2000" kern="0" dirty="0">
                <a:solidFill>
                  <a:prstClr val="white"/>
                </a:solidFill>
                <a:latin typeface="Calibri"/>
              </a:rPr>
              <a:t>Focus </a:t>
            </a:r>
            <a:r>
              <a:rPr lang="en-US" sz="2000" kern="0" dirty="0" err="1">
                <a:solidFill>
                  <a:prstClr val="white"/>
                </a:solidFill>
                <a:latin typeface="Calibri"/>
              </a:rPr>
              <a:t>su</a:t>
            </a:r>
            <a:r>
              <a:rPr lang="en-US" sz="2000" kern="0" dirty="0">
                <a:solidFill>
                  <a:prstClr val="white"/>
                </a:solidFill>
                <a:latin typeface="Calibri"/>
              </a:rPr>
              <a:t> </a:t>
            </a:r>
            <a:r>
              <a:rPr lang="en-US" sz="2000" kern="0" dirty="0" err="1">
                <a:solidFill>
                  <a:prstClr val="white"/>
                </a:solidFill>
                <a:latin typeface="Calibri"/>
              </a:rPr>
              <a:t>digitalizzazione</a:t>
            </a:r>
            <a:r>
              <a:rPr lang="en-US" sz="2000" kern="0" dirty="0">
                <a:solidFill>
                  <a:prstClr val="white"/>
                </a:solidFill>
                <a:latin typeface="Calibri"/>
              </a:rPr>
              <a:t> e  PMI/</a:t>
            </a:r>
            <a:r>
              <a:rPr lang="en-US" sz="2000" kern="0" dirty="0" err="1">
                <a:solidFill>
                  <a:prstClr val="white"/>
                </a:solidFill>
                <a:latin typeface="Calibri"/>
              </a:rPr>
              <a:t>Medie</a:t>
            </a:r>
            <a:r>
              <a:rPr lang="en-US" sz="2000" kern="0" dirty="0">
                <a:solidFill>
                  <a:prstClr val="white"/>
                </a:solidFill>
                <a:latin typeface="Calibri"/>
              </a:rPr>
              <a:t> </a:t>
            </a:r>
            <a:r>
              <a:rPr lang="en-US" sz="2000" kern="0" dirty="0" err="1">
                <a:solidFill>
                  <a:prstClr val="white"/>
                </a:solidFill>
                <a:latin typeface="Calibri"/>
              </a:rPr>
              <a:t>imprese</a:t>
            </a:r>
            <a:endParaRPr lang="nl-NL" sz="2000" kern="0" dirty="0">
              <a:solidFill>
                <a:prstClr val="white"/>
              </a:solidFill>
              <a:latin typeface="Calibri"/>
            </a:endParaRPr>
          </a:p>
        </p:txBody>
      </p:sp>
      <p:pic>
        <p:nvPicPr>
          <p:cNvPr id="17" name="Immagine 16"/>
          <p:cNvPicPr>
            <a:picLocks noChangeAspect="1"/>
          </p:cNvPicPr>
          <p:nvPr/>
        </p:nvPicPr>
        <p:blipFill>
          <a:blip r:embed="rId11" cstate="print">
            <a:extLst>
              <a:ext uri="{28A0092B-C50C-407E-A947-70E740481C1C}">
                <a14:useLocalDpi xmlns:a14="http://schemas.microsoft.com/office/drawing/2010/main" xmlns="" val="0"/>
              </a:ext>
            </a:extLst>
          </a:blip>
          <a:stretch>
            <a:fillRect/>
          </a:stretch>
        </p:blipFill>
        <p:spPr>
          <a:xfrm>
            <a:off x="0" y="116632"/>
            <a:ext cx="1944216" cy="632138"/>
          </a:xfrm>
          <a:prstGeom prst="rect">
            <a:avLst/>
          </a:prstGeom>
        </p:spPr>
      </p:pic>
    </p:spTree>
    <p:extLst>
      <p:ext uri="{BB962C8B-B14F-4D97-AF65-F5344CB8AC3E}">
        <p14:creationId xmlns:p14="http://schemas.microsoft.com/office/powerpoint/2010/main" xmlns="" val="1065564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style.rotation</p:attrName>
                                        </p:attrNameLst>
                                      </p:cBhvr>
                                      <p:tavLst>
                                        <p:tav tm="0">
                                          <p:val>
                                            <p:fltVal val="90"/>
                                          </p:val>
                                        </p:tav>
                                        <p:tav tm="100000">
                                          <p:val>
                                            <p:fltVal val="0"/>
                                          </p:val>
                                        </p:tav>
                                      </p:tavLst>
                                    </p:anim>
                                    <p:animEffect transition="in" filter="fade">
                                      <p:cBhvr>
                                        <p:cTn id="10"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F1CD1FFF-D9A0-4992-B7A3-AACB5E4F286E}" type="slidenum">
              <a:rPr lang="it-IT" smtClean="0"/>
              <a:pPr/>
              <a:t>23</a:t>
            </a:fld>
            <a:endParaRPr lang="it-IT" dirty="0"/>
          </a:p>
        </p:txBody>
      </p:sp>
      <p:sp>
        <p:nvSpPr>
          <p:cNvPr id="5" name="Rettangolo 4"/>
          <p:cNvSpPr/>
          <p:nvPr/>
        </p:nvSpPr>
        <p:spPr>
          <a:xfrm>
            <a:off x="179512" y="1628804"/>
            <a:ext cx="8640960" cy="4893589"/>
          </a:xfrm>
          <a:prstGeom prst="rect">
            <a:avLst/>
          </a:prstGeom>
        </p:spPr>
        <p:txBody>
          <a:bodyPr wrap="square" lIns="91382" tIns="45691" rIns="91382" bIns="45691">
            <a:spAutoFit/>
          </a:bodyPr>
          <a:lstStyle/>
          <a:p>
            <a:pPr algn="ctr"/>
            <a:r>
              <a:rPr lang="it-IT" sz="2400" b="1" dirty="0" smtClean="0">
                <a:solidFill>
                  <a:schemeClr val="accent1">
                    <a:lumMod val="75000"/>
                  </a:schemeClr>
                </a:solidFill>
              </a:rPr>
              <a:t>Fatti passi avanti importanti dal 2016 con il lancio della Strategia Nazionale Industria 4.0  e attivazione degli incentivi</a:t>
            </a:r>
          </a:p>
          <a:p>
            <a:pPr algn="ctr"/>
            <a:r>
              <a:rPr lang="it-IT" sz="2400" b="1" dirty="0" smtClean="0">
                <a:solidFill>
                  <a:srgbClr val="FF0000"/>
                </a:solidFill>
              </a:rPr>
              <a:t>Necessario un prolungamento degli incentivi a tutto il 2018</a:t>
            </a:r>
          </a:p>
          <a:p>
            <a:pPr algn="just"/>
            <a:r>
              <a:rPr lang="it-IT" sz="2400" b="1" dirty="0" smtClean="0">
                <a:solidFill>
                  <a:schemeClr val="accent1">
                    <a:lumMod val="75000"/>
                  </a:schemeClr>
                </a:solidFill>
              </a:rPr>
              <a:t>				DIH</a:t>
            </a:r>
          </a:p>
          <a:p>
            <a:pPr algn="just"/>
            <a:r>
              <a:rPr lang="it-IT" sz="2400" b="1" dirty="0" smtClean="0">
                <a:solidFill>
                  <a:schemeClr val="accent1">
                    <a:lumMod val="75000"/>
                  </a:schemeClr>
                </a:solidFill>
              </a:rPr>
              <a:t>Avremmo voluto solo 21 DIH Confindustria invece ci troviamo con</a:t>
            </a:r>
          </a:p>
          <a:p>
            <a:pPr algn="ctr"/>
            <a:r>
              <a:rPr lang="it-IT" sz="2400" b="1" dirty="0" smtClean="0">
                <a:solidFill>
                  <a:schemeClr val="accent1">
                    <a:lumMod val="75000"/>
                  </a:schemeClr>
                </a:solidFill>
              </a:rPr>
              <a:t>il «</a:t>
            </a:r>
            <a:r>
              <a:rPr lang="it-IT" sz="2400" b="1" dirty="0" smtClean="0">
                <a:solidFill>
                  <a:srgbClr val="FF0000"/>
                </a:solidFill>
              </a:rPr>
              <a:t>network nazionale</a:t>
            </a:r>
            <a:r>
              <a:rPr lang="it-IT" sz="2400" b="1" dirty="0" smtClean="0">
                <a:solidFill>
                  <a:schemeClr val="accent1">
                    <a:lumMod val="75000"/>
                  </a:schemeClr>
                </a:solidFill>
              </a:rPr>
              <a:t>» che secondo il MISE e fatto da</a:t>
            </a:r>
          </a:p>
          <a:p>
            <a:pPr>
              <a:buFont typeface="Arial" pitchFamily="34" charset="0"/>
              <a:buChar char="•"/>
            </a:pPr>
            <a:r>
              <a:rPr lang="it-IT" sz="2400" b="1" dirty="0" smtClean="0">
                <a:solidFill>
                  <a:schemeClr val="accent1">
                    <a:lumMod val="75000"/>
                  </a:schemeClr>
                </a:solidFill>
              </a:rPr>
              <a:t>77 «Punti impresa digitale» (</a:t>
            </a:r>
            <a:r>
              <a:rPr lang="it-IT" sz="2400" b="1" dirty="0" err="1" smtClean="0">
                <a:solidFill>
                  <a:schemeClr val="accent1">
                    <a:lumMod val="75000"/>
                  </a:schemeClr>
                </a:solidFill>
              </a:rPr>
              <a:t>Pid</a:t>
            </a:r>
            <a:r>
              <a:rPr lang="it-IT" sz="2400" b="1" dirty="0" smtClean="0">
                <a:solidFill>
                  <a:schemeClr val="accent1">
                    <a:lumMod val="75000"/>
                  </a:schemeClr>
                </a:solidFill>
              </a:rPr>
              <a:t>) </a:t>
            </a:r>
            <a:r>
              <a:rPr lang="it-IT" sz="2400" dirty="0" smtClean="0">
                <a:solidFill>
                  <a:schemeClr val="accent1">
                    <a:lumMod val="75000"/>
                  </a:schemeClr>
                </a:solidFill>
              </a:rPr>
              <a:t>gestiti da </a:t>
            </a:r>
            <a:r>
              <a:rPr lang="it-IT" sz="2400" b="1" dirty="0" smtClean="0">
                <a:solidFill>
                  <a:schemeClr val="accent1">
                    <a:lumMod val="75000"/>
                  </a:schemeClr>
                </a:solidFill>
              </a:rPr>
              <a:t>Unioncamere</a:t>
            </a:r>
            <a:r>
              <a:rPr lang="it-IT" sz="2400" dirty="0" smtClean="0">
                <a:solidFill>
                  <a:schemeClr val="accent1">
                    <a:lumMod val="75000"/>
                  </a:schemeClr>
                </a:solidFill>
              </a:rPr>
              <a:t> finanziati 	dall’incremento del 20% del diritto camerale annuale</a:t>
            </a:r>
          </a:p>
          <a:p>
            <a:pPr algn="just">
              <a:buFont typeface="Arial" pitchFamily="34" charset="0"/>
              <a:buChar char="•"/>
            </a:pPr>
            <a:r>
              <a:rPr lang="it-IT" sz="2400" b="1" dirty="0" smtClean="0">
                <a:solidFill>
                  <a:schemeClr val="accent1">
                    <a:lumMod val="75000"/>
                  </a:schemeClr>
                </a:solidFill>
              </a:rPr>
              <a:t>21 «</a:t>
            </a:r>
            <a:r>
              <a:rPr lang="it-IT" sz="2400" b="1" dirty="0" err="1" smtClean="0">
                <a:solidFill>
                  <a:schemeClr val="accent1">
                    <a:lumMod val="75000"/>
                  </a:schemeClr>
                </a:solidFill>
              </a:rPr>
              <a:t>Digital</a:t>
            </a:r>
            <a:r>
              <a:rPr lang="it-IT" sz="2400" b="1" dirty="0" smtClean="0">
                <a:solidFill>
                  <a:schemeClr val="accent1">
                    <a:lumMod val="75000"/>
                  </a:schemeClr>
                </a:solidFill>
              </a:rPr>
              <a:t> </a:t>
            </a:r>
            <a:r>
              <a:rPr lang="it-IT" sz="2400" b="1" dirty="0" err="1" smtClean="0">
                <a:solidFill>
                  <a:schemeClr val="accent1">
                    <a:lumMod val="75000"/>
                  </a:schemeClr>
                </a:solidFill>
              </a:rPr>
              <a:t>innovation</a:t>
            </a:r>
            <a:r>
              <a:rPr lang="it-IT" sz="2400" b="1" dirty="0" smtClean="0">
                <a:solidFill>
                  <a:schemeClr val="accent1">
                    <a:lumMod val="75000"/>
                  </a:schemeClr>
                </a:solidFill>
              </a:rPr>
              <a:t> </a:t>
            </a:r>
            <a:r>
              <a:rPr lang="it-IT" sz="2400" b="1" dirty="0" err="1" smtClean="0">
                <a:solidFill>
                  <a:schemeClr val="accent1">
                    <a:lumMod val="75000"/>
                  </a:schemeClr>
                </a:solidFill>
              </a:rPr>
              <a:t>hub</a:t>
            </a:r>
            <a:r>
              <a:rPr lang="it-IT" sz="2400" b="1" dirty="0" smtClean="0">
                <a:solidFill>
                  <a:schemeClr val="accent1">
                    <a:lumMod val="75000"/>
                  </a:schemeClr>
                </a:solidFill>
              </a:rPr>
              <a:t>» (</a:t>
            </a:r>
            <a:r>
              <a:rPr lang="it-IT" sz="2400" b="1" dirty="0" err="1" smtClean="0">
                <a:solidFill>
                  <a:schemeClr val="accent1">
                    <a:lumMod val="75000"/>
                  </a:schemeClr>
                </a:solidFill>
              </a:rPr>
              <a:t>Dih</a:t>
            </a:r>
            <a:r>
              <a:rPr lang="it-IT" sz="2400" b="1" dirty="0" smtClean="0">
                <a:solidFill>
                  <a:schemeClr val="accent1">
                    <a:lumMod val="75000"/>
                  </a:schemeClr>
                </a:solidFill>
              </a:rPr>
              <a:t>) di Confindustria</a:t>
            </a:r>
            <a:r>
              <a:rPr lang="it-IT" sz="2400" dirty="0" smtClean="0">
                <a:solidFill>
                  <a:schemeClr val="accent1">
                    <a:lumMod val="75000"/>
                  </a:schemeClr>
                </a:solidFill>
              </a:rPr>
              <a:t>, </a:t>
            </a:r>
          </a:p>
          <a:p>
            <a:pPr algn="just">
              <a:buFont typeface="Arial" pitchFamily="34" charset="0"/>
              <a:buChar char="•"/>
            </a:pPr>
            <a:r>
              <a:rPr lang="it-IT" sz="2400" b="1" dirty="0" smtClean="0">
                <a:solidFill>
                  <a:schemeClr val="accent1">
                    <a:lumMod val="75000"/>
                  </a:schemeClr>
                </a:solidFill>
              </a:rPr>
              <a:t>30 di Confartigianato</a:t>
            </a:r>
            <a:r>
              <a:rPr lang="it-IT" sz="2400" dirty="0" smtClean="0">
                <a:solidFill>
                  <a:schemeClr val="accent1">
                    <a:lumMod val="75000"/>
                  </a:schemeClr>
                </a:solidFill>
              </a:rPr>
              <a:t>, </a:t>
            </a:r>
          </a:p>
          <a:p>
            <a:pPr algn="just">
              <a:buFont typeface="Arial" pitchFamily="34" charset="0"/>
              <a:buChar char="•"/>
            </a:pPr>
            <a:r>
              <a:rPr lang="it-IT" sz="2400" b="1" dirty="0" smtClean="0">
                <a:solidFill>
                  <a:schemeClr val="accent1">
                    <a:lumMod val="75000"/>
                  </a:schemeClr>
                </a:solidFill>
              </a:rPr>
              <a:t>28 di </a:t>
            </a:r>
            <a:r>
              <a:rPr lang="it-IT" sz="2400" b="1" dirty="0" err="1" smtClean="0">
                <a:solidFill>
                  <a:schemeClr val="accent1">
                    <a:lumMod val="75000"/>
                  </a:schemeClr>
                </a:solidFill>
              </a:rPr>
              <a:t>Cna</a:t>
            </a:r>
            <a:endParaRPr lang="it-IT" sz="2400" dirty="0" smtClean="0">
              <a:solidFill>
                <a:schemeClr val="accent1">
                  <a:lumMod val="75000"/>
                </a:schemeClr>
              </a:solidFill>
            </a:endParaRPr>
          </a:p>
          <a:p>
            <a:pPr algn="just">
              <a:buFont typeface="Arial" pitchFamily="34" charset="0"/>
              <a:buChar char="•"/>
            </a:pPr>
            <a:r>
              <a:rPr lang="it-IT" sz="2400" b="1" dirty="0" smtClean="0">
                <a:solidFill>
                  <a:schemeClr val="accent1">
                    <a:lumMod val="75000"/>
                  </a:schemeClr>
                </a:solidFill>
              </a:rPr>
              <a:t>21 «Ecosistemi digitali di innovazione» di Confcommercio.</a:t>
            </a:r>
          </a:p>
          <a:p>
            <a:pPr algn="ctr"/>
            <a:r>
              <a:rPr lang="it-IT" sz="2400" b="1" dirty="0" smtClean="0">
                <a:solidFill>
                  <a:srgbClr val="FF0000"/>
                </a:solidFill>
              </a:rPr>
              <a:t>TOTALE 177 DIH</a:t>
            </a:r>
            <a:endParaRPr lang="it-IT" sz="2400" b="1" dirty="0"/>
          </a:p>
        </p:txBody>
      </p:sp>
      <p:sp>
        <p:nvSpPr>
          <p:cNvPr id="7" name="Arrotonda angolo diagonale rettangolo 21"/>
          <p:cNvSpPr>
            <a:spLocks noChangeAspect="1" noChangeArrowheads="1"/>
          </p:cNvSpPr>
          <p:nvPr/>
        </p:nvSpPr>
        <p:spPr bwMode="auto">
          <a:xfrm>
            <a:off x="4716022" y="332656"/>
            <a:ext cx="3240360" cy="504056"/>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accent3"/>
          </a:solidFill>
          <a:ln w="19050">
            <a:solidFill>
              <a:schemeClr val="accent3">
                <a:lumMod val="75000"/>
              </a:schemeClr>
            </a:solidFill>
            <a:miter lim="800000"/>
            <a:headEnd/>
            <a:tailEnd/>
          </a:ln>
          <a:effectLst>
            <a:outerShdw dist="101600" dir="7860000" algn="ctr" rotWithShape="0">
              <a:schemeClr val="accent3">
                <a:lumMod val="50000"/>
                <a:alpha val="50000"/>
              </a:schemeClr>
            </a:outerShdw>
          </a:effectLst>
        </p:spPr>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2800" b="1" dirty="0" smtClean="0">
                <a:solidFill>
                  <a:srgbClr val="FFFFFF"/>
                </a:solidFill>
                <a:cs typeface="Arial" pitchFamily="34" charset="0"/>
              </a:rPr>
              <a:t>CONCLUSIONI</a:t>
            </a:r>
            <a:endParaRPr lang="it-IT" altLang="zh-CN" sz="2800" b="1" dirty="0">
              <a:solidFill>
                <a:srgbClr val="FFFFFF"/>
              </a:solidFill>
              <a:cs typeface="Arial" pitchFamily="34" charset="0"/>
            </a:endParaRPr>
          </a:p>
        </p:txBody>
      </p:sp>
      <p:sp>
        <p:nvSpPr>
          <p:cNvPr id="8" name="Arrotonda angolo diagonale rettangolo 21"/>
          <p:cNvSpPr>
            <a:spLocks noChangeAspect="1" noChangeArrowheads="1"/>
          </p:cNvSpPr>
          <p:nvPr/>
        </p:nvSpPr>
        <p:spPr bwMode="auto">
          <a:xfrm>
            <a:off x="4644008" y="980728"/>
            <a:ext cx="3528392" cy="432048"/>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tx2"/>
          </a:solidFill>
          <a:ln>
            <a:solidFill>
              <a:schemeClr val="tx2"/>
            </a:solidFill>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2000" b="1" dirty="0" smtClean="0">
                <a:solidFill>
                  <a:schemeClr val="bg1"/>
                </a:solidFill>
                <a:cs typeface="Arial" pitchFamily="34" charset="0"/>
              </a:rPr>
              <a:t>Stato dell’Arte in Italia</a:t>
            </a:r>
            <a:endParaRPr lang="it-IT" altLang="zh-CN" sz="2000" b="1" dirty="0">
              <a:solidFill>
                <a:schemeClr val="bg1"/>
              </a:solidFill>
              <a:cs typeface="Arial" pitchFamily="34" charset="0"/>
            </a:endParaRPr>
          </a:p>
        </p:txBody>
      </p:sp>
      <p:pic>
        <p:nvPicPr>
          <p:cNvPr id="9" name="Immagine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59632" y="348590"/>
            <a:ext cx="1944216" cy="632138"/>
          </a:xfrm>
          <a:prstGeom prst="rect">
            <a:avLst/>
          </a:prstGeom>
        </p:spPr>
      </p:pic>
      <p:sp>
        <p:nvSpPr>
          <p:cNvPr id="10" name="Rettangolo 9"/>
          <p:cNvSpPr/>
          <p:nvPr/>
        </p:nvSpPr>
        <p:spPr>
          <a:xfrm>
            <a:off x="3203848" y="6021288"/>
            <a:ext cx="2592288"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xmlns="" val="27195950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F1CD1FFF-D9A0-4992-B7A3-AACB5E4F286E}" type="slidenum">
              <a:rPr lang="it-IT" smtClean="0"/>
              <a:pPr/>
              <a:t>24</a:t>
            </a:fld>
            <a:endParaRPr lang="it-IT" dirty="0"/>
          </a:p>
        </p:txBody>
      </p:sp>
      <p:sp>
        <p:nvSpPr>
          <p:cNvPr id="5" name="Rettangolo 4"/>
          <p:cNvSpPr/>
          <p:nvPr/>
        </p:nvSpPr>
        <p:spPr>
          <a:xfrm>
            <a:off x="467545" y="1628803"/>
            <a:ext cx="8208912" cy="4955144"/>
          </a:xfrm>
          <a:prstGeom prst="rect">
            <a:avLst/>
          </a:prstGeom>
        </p:spPr>
        <p:txBody>
          <a:bodyPr wrap="square" lIns="91382" tIns="45691" rIns="91382" bIns="45691">
            <a:spAutoFit/>
          </a:bodyPr>
          <a:lstStyle/>
          <a:p>
            <a:pPr algn="ctr"/>
            <a:r>
              <a:rPr lang="it-IT" sz="2800" b="1" dirty="0" smtClean="0">
                <a:solidFill>
                  <a:schemeClr val="accent1">
                    <a:lumMod val="75000"/>
                  </a:schemeClr>
                </a:solidFill>
              </a:rPr>
              <a:t>Mancano ancora i COMPETENCE CENTER</a:t>
            </a:r>
          </a:p>
          <a:p>
            <a:endParaRPr lang="it-IT" sz="2400" b="1" dirty="0" smtClean="0">
              <a:solidFill>
                <a:schemeClr val="accent1">
                  <a:lumMod val="75000"/>
                </a:schemeClr>
              </a:solidFill>
            </a:endParaRPr>
          </a:p>
          <a:p>
            <a:r>
              <a:rPr lang="it-IT" sz="2400" b="1" dirty="0" smtClean="0">
                <a:solidFill>
                  <a:schemeClr val="accent1">
                    <a:lumMod val="75000"/>
                  </a:schemeClr>
                </a:solidFill>
              </a:rPr>
              <a:t>Il decreto attuativo </a:t>
            </a:r>
            <a:r>
              <a:rPr lang="it-IT" sz="2400" dirty="0" smtClean="0">
                <a:solidFill>
                  <a:schemeClr val="accent1">
                    <a:lumMod val="75000"/>
                  </a:schemeClr>
                </a:solidFill>
              </a:rPr>
              <a:t>che istituirà i </a:t>
            </a:r>
            <a:r>
              <a:rPr lang="it-IT" sz="2400" b="1" dirty="0" smtClean="0">
                <a:solidFill>
                  <a:schemeClr val="accent1">
                    <a:lumMod val="75000"/>
                  </a:schemeClr>
                </a:solidFill>
              </a:rPr>
              <a:t>«</a:t>
            </a:r>
            <a:r>
              <a:rPr lang="it-IT" sz="2400" b="1" dirty="0" err="1" smtClean="0">
                <a:solidFill>
                  <a:schemeClr val="accent1">
                    <a:lumMod val="75000"/>
                  </a:schemeClr>
                </a:solidFill>
              </a:rPr>
              <a:t>competence</a:t>
            </a:r>
            <a:r>
              <a:rPr lang="it-IT" sz="2400" b="1" dirty="0" smtClean="0">
                <a:solidFill>
                  <a:schemeClr val="accent1">
                    <a:lumMod val="75000"/>
                  </a:schemeClr>
                </a:solidFill>
              </a:rPr>
              <a:t> center», </a:t>
            </a:r>
            <a:r>
              <a:rPr lang="it-IT" sz="2400" dirty="0" smtClean="0">
                <a:solidFill>
                  <a:schemeClr val="accent1">
                    <a:lumMod val="75000"/>
                  </a:schemeClr>
                </a:solidFill>
              </a:rPr>
              <a:t>i centri di eccellenza tecnologica che faranno capo ad alcune università, </a:t>
            </a:r>
            <a:r>
              <a:rPr lang="it-IT" sz="2400" b="1" dirty="0" smtClean="0">
                <a:solidFill>
                  <a:schemeClr val="accent1">
                    <a:lumMod val="75000"/>
                  </a:schemeClr>
                </a:solidFill>
              </a:rPr>
              <a:t>dovrebbe essere lanciato nelle prossime settimane. </a:t>
            </a:r>
          </a:p>
          <a:p>
            <a:endParaRPr lang="it-IT" sz="2400" b="1" dirty="0" smtClean="0">
              <a:solidFill>
                <a:schemeClr val="accent1">
                  <a:lumMod val="75000"/>
                </a:schemeClr>
              </a:solidFill>
            </a:endParaRPr>
          </a:p>
          <a:p>
            <a:r>
              <a:rPr lang="it-IT" sz="2400" b="1" dirty="0" smtClean="0">
                <a:solidFill>
                  <a:schemeClr val="accent1">
                    <a:lumMod val="75000"/>
                  </a:schemeClr>
                </a:solidFill>
              </a:rPr>
              <a:t>L’attuale copertura disponibile di 20 milioni per 2017 e 10 milioni per il 2018 potrebbe essere aumentata con ulteriori 15 milioni per ciascuna delle due annualità;</a:t>
            </a:r>
            <a:r>
              <a:rPr lang="it-IT" sz="2400" dirty="0" smtClean="0">
                <a:solidFill>
                  <a:schemeClr val="accent1">
                    <a:lumMod val="75000"/>
                  </a:schemeClr>
                </a:solidFill>
              </a:rPr>
              <a:t> il nuovo finanziamento potrebbe essere inserito nella manovra correttiva all’esame del Parlamento.</a:t>
            </a:r>
          </a:p>
          <a:p>
            <a:r>
              <a:rPr lang="it-IT" sz="2400" b="1" dirty="0" smtClean="0">
                <a:solidFill>
                  <a:schemeClr val="accent1">
                    <a:lumMod val="75000"/>
                  </a:schemeClr>
                </a:solidFill>
              </a:rPr>
              <a:t>Importante che queste risorse pubbliche siano utilizzate per facilitare l’accesso dei servizi dei </a:t>
            </a:r>
            <a:r>
              <a:rPr lang="it-IT" sz="2400" b="1" dirty="0" err="1" smtClean="0">
                <a:solidFill>
                  <a:schemeClr val="accent1">
                    <a:lumMod val="75000"/>
                  </a:schemeClr>
                </a:solidFill>
              </a:rPr>
              <a:t>CC</a:t>
            </a:r>
            <a:r>
              <a:rPr lang="it-IT" sz="2400" b="1" dirty="0" smtClean="0">
                <a:solidFill>
                  <a:schemeClr val="accent1">
                    <a:lumMod val="75000"/>
                  </a:schemeClr>
                </a:solidFill>
              </a:rPr>
              <a:t> alle imprese</a:t>
            </a:r>
          </a:p>
        </p:txBody>
      </p:sp>
      <p:sp>
        <p:nvSpPr>
          <p:cNvPr id="7" name="Arrotonda angolo diagonale rettangolo 21"/>
          <p:cNvSpPr>
            <a:spLocks noChangeAspect="1" noChangeArrowheads="1"/>
          </p:cNvSpPr>
          <p:nvPr/>
        </p:nvSpPr>
        <p:spPr bwMode="auto">
          <a:xfrm>
            <a:off x="4716022" y="332656"/>
            <a:ext cx="3240360" cy="504056"/>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accent3"/>
          </a:solidFill>
          <a:ln w="19050">
            <a:solidFill>
              <a:schemeClr val="accent3">
                <a:lumMod val="75000"/>
              </a:schemeClr>
            </a:solidFill>
            <a:miter lim="800000"/>
            <a:headEnd/>
            <a:tailEnd/>
          </a:ln>
          <a:effectLst>
            <a:outerShdw dist="101600" dir="7860000" algn="ctr" rotWithShape="0">
              <a:schemeClr val="accent3">
                <a:lumMod val="50000"/>
                <a:alpha val="50000"/>
              </a:schemeClr>
            </a:outerShdw>
          </a:effectLst>
        </p:spPr>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2800" b="1" dirty="0" smtClean="0">
                <a:solidFill>
                  <a:srgbClr val="FFFFFF"/>
                </a:solidFill>
                <a:cs typeface="Arial" pitchFamily="34" charset="0"/>
              </a:rPr>
              <a:t>CONCLUSIONI</a:t>
            </a:r>
            <a:endParaRPr lang="it-IT" altLang="zh-CN" sz="2800" b="1" dirty="0">
              <a:solidFill>
                <a:srgbClr val="FFFFFF"/>
              </a:solidFill>
              <a:cs typeface="Arial" pitchFamily="34" charset="0"/>
            </a:endParaRPr>
          </a:p>
        </p:txBody>
      </p:sp>
      <p:sp>
        <p:nvSpPr>
          <p:cNvPr id="8" name="Arrotonda angolo diagonale rettangolo 21"/>
          <p:cNvSpPr>
            <a:spLocks noChangeAspect="1" noChangeArrowheads="1"/>
          </p:cNvSpPr>
          <p:nvPr/>
        </p:nvSpPr>
        <p:spPr bwMode="auto">
          <a:xfrm>
            <a:off x="4644008" y="980728"/>
            <a:ext cx="3528392" cy="432048"/>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tx2"/>
          </a:solidFill>
          <a:ln>
            <a:solidFill>
              <a:schemeClr val="tx2"/>
            </a:solidFill>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2000" b="1" dirty="0" smtClean="0">
                <a:solidFill>
                  <a:schemeClr val="bg1"/>
                </a:solidFill>
                <a:cs typeface="Arial" pitchFamily="34" charset="0"/>
              </a:rPr>
              <a:t>Stato dell’Arte in Italia</a:t>
            </a:r>
            <a:endParaRPr lang="it-IT" altLang="zh-CN" sz="2000" b="1" dirty="0">
              <a:solidFill>
                <a:schemeClr val="bg1"/>
              </a:solidFill>
              <a:cs typeface="Arial" pitchFamily="34" charset="0"/>
            </a:endParaRPr>
          </a:p>
        </p:txBody>
      </p:sp>
      <p:pic>
        <p:nvPicPr>
          <p:cNvPr id="9" name="Immagine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59632" y="348590"/>
            <a:ext cx="1944216" cy="632138"/>
          </a:xfrm>
          <a:prstGeom prst="rect">
            <a:avLst/>
          </a:prstGeom>
        </p:spPr>
      </p:pic>
    </p:spTree>
    <p:extLst>
      <p:ext uri="{BB962C8B-B14F-4D97-AF65-F5344CB8AC3E}">
        <p14:creationId xmlns:p14="http://schemas.microsoft.com/office/powerpoint/2010/main" xmlns="" val="27195950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F1CD1FFF-D9A0-4992-B7A3-AACB5E4F286E}" type="slidenum">
              <a:rPr lang="it-IT" smtClean="0"/>
              <a:pPr/>
              <a:t>25</a:t>
            </a:fld>
            <a:endParaRPr lang="it-IT" dirty="0"/>
          </a:p>
        </p:txBody>
      </p:sp>
      <p:sp>
        <p:nvSpPr>
          <p:cNvPr id="5" name="Rettangolo 4"/>
          <p:cNvSpPr/>
          <p:nvPr/>
        </p:nvSpPr>
        <p:spPr>
          <a:xfrm>
            <a:off x="323528" y="1628803"/>
            <a:ext cx="8496944" cy="5262921"/>
          </a:xfrm>
          <a:prstGeom prst="rect">
            <a:avLst/>
          </a:prstGeom>
        </p:spPr>
        <p:txBody>
          <a:bodyPr wrap="square" lIns="91382" tIns="45691" rIns="91382" bIns="45691">
            <a:spAutoFit/>
          </a:bodyPr>
          <a:lstStyle/>
          <a:p>
            <a:r>
              <a:rPr lang="it-IT" sz="2400" dirty="0" smtClean="0">
                <a:solidFill>
                  <a:schemeClr val="accent1">
                    <a:lumMod val="75000"/>
                  </a:schemeClr>
                </a:solidFill>
              </a:rPr>
              <a:t>La rete europea I4MS si </a:t>
            </a:r>
            <a:r>
              <a:rPr lang="it-IT" sz="2400" b="1" dirty="0" smtClean="0">
                <a:solidFill>
                  <a:schemeClr val="accent1">
                    <a:lumMod val="75000"/>
                  </a:schemeClr>
                </a:solidFill>
              </a:rPr>
              <a:t>rafforza e allarga </a:t>
            </a:r>
            <a:r>
              <a:rPr lang="it-IT" sz="2400" dirty="0" smtClean="0">
                <a:solidFill>
                  <a:schemeClr val="accent1">
                    <a:lumMod val="75000"/>
                  </a:schemeClr>
                </a:solidFill>
              </a:rPr>
              <a:t>con nuovi DIH creati in Stati Membri e Regioni</a:t>
            </a:r>
          </a:p>
          <a:p>
            <a:r>
              <a:rPr lang="it-IT" sz="2400" dirty="0" smtClean="0">
                <a:solidFill>
                  <a:schemeClr val="accent1">
                    <a:lumMod val="75000"/>
                  </a:schemeClr>
                </a:solidFill>
              </a:rPr>
              <a:t>E’ in via di realizzazione il </a:t>
            </a:r>
            <a:r>
              <a:rPr lang="it-IT" sz="2400" b="1" dirty="0" smtClean="0">
                <a:solidFill>
                  <a:schemeClr val="accent1">
                    <a:lumMod val="75000"/>
                  </a:schemeClr>
                </a:solidFill>
              </a:rPr>
              <a:t>Catalogo</a:t>
            </a:r>
            <a:r>
              <a:rPr lang="it-IT" sz="2400" dirty="0" smtClean="0">
                <a:solidFill>
                  <a:schemeClr val="accent1">
                    <a:lumMod val="75000"/>
                  </a:schemeClr>
                </a:solidFill>
              </a:rPr>
              <a:t> </a:t>
            </a:r>
            <a:r>
              <a:rPr lang="it-IT" sz="2400" b="1" dirty="0" smtClean="0">
                <a:solidFill>
                  <a:schemeClr val="accent1">
                    <a:lumMod val="75000"/>
                  </a:schemeClr>
                </a:solidFill>
              </a:rPr>
              <a:t>europeo</a:t>
            </a:r>
            <a:r>
              <a:rPr lang="it-IT" sz="2400" dirty="0" smtClean="0">
                <a:solidFill>
                  <a:schemeClr val="accent1">
                    <a:lumMod val="75000"/>
                  </a:schemeClr>
                </a:solidFill>
              </a:rPr>
              <a:t> delle </a:t>
            </a:r>
            <a:r>
              <a:rPr lang="it-IT" sz="2400" b="1" dirty="0" smtClean="0">
                <a:solidFill>
                  <a:schemeClr val="accent1">
                    <a:lumMod val="75000"/>
                  </a:schemeClr>
                </a:solidFill>
              </a:rPr>
              <a:t>Competenze</a:t>
            </a:r>
            <a:r>
              <a:rPr lang="it-IT" sz="2400" dirty="0" smtClean="0">
                <a:solidFill>
                  <a:schemeClr val="accent1">
                    <a:lumMod val="75000"/>
                  </a:schemeClr>
                </a:solidFill>
              </a:rPr>
              <a:t> e </a:t>
            </a:r>
            <a:r>
              <a:rPr lang="it-IT" sz="2400" b="1" dirty="0" smtClean="0">
                <a:solidFill>
                  <a:schemeClr val="accent1">
                    <a:lumMod val="75000"/>
                  </a:schemeClr>
                </a:solidFill>
              </a:rPr>
              <a:t>Migliori</a:t>
            </a:r>
            <a:r>
              <a:rPr lang="it-IT" sz="2400" dirty="0" smtClean="0">
                <a:solidFill>
                  <a:schemeClr val="accent1">
                    <a:lumMod val="75000"/>
                  </a:schemeClr>
                </a:solidFill>
              </a:rPr>
              <a:t> </a:t>
            </a:r>
            <a:r>
              <a:rPr lang="it-IT" sz="2400" b="1" dirty="0" smtClean="0">
                <a:solidFill>
                  <a:schemeClr val="accent1">
                    <a:lumMod val="75000"/>
                  </a:schemeClr>
                </a:solidFill>
              </a:rPr>
              <a:t>Pratiche </a:t>
            </a:r>
          </a:p>
          <a:p>
            <a:r>
              <a:rPr lang="it-IT" sz="2400" dirty="0" smtClean="0">
                <a:solidFill>
                  <a:schemeClr val="accent1">
                    <a:lumMod val="75000"/>
                  </a:schemeClr>
                </a:solidFill>
              </a:rPr>
              <a:t>Il Network UE dei </a:t>
            </a:r>
            <a:r>
              <a:rPr lang="it-IT" sz="2400" dirty="0" err="1" smtClean="0">
                <a:solidFill>
                  <a:schemeClr val="accent1">
                    <a:lumMod val="75000"/>
                  </a:schemeClr>
                </a:solidFill>
              </a:rPr>
              <a:t>DIHs</a:t>
            </a:r>
            <a:r>
              <a:rPr lang="it-IT" sz="2400" dirty="0" smtClean="0">
                <a:solidFill>
                  <a:schemeClr val="accent1">
                    <a:lumMod val="75000"/>
                  </a:schemeClr>
                </a:solidFill>
              </a:rPr>
              <a:t> si rinforza nel 2016/17 (&gt;150 </a:t>
            </a:r>
            <a:r>
              <a:rPr lang="it-IT" sz="2400" dirty="0" err="1" smtClean="0">
                <a:solidFill>
                  <a:schemeClr val="accent1">
                    <a:lumMod val="75000"/>
                  </a:schemeClr>
                </a:solidFill>
              </a:rPr>
              <a:t>hub</a:t>
            </a:r>
            <a:r>
              <a:rPr lang="it-IT" sz="2400" dirty="0" smtClean="0">
                <a:solidFill>
                  <a:schemeClr val="accent1">
                    <a:lumMod val="75000"/>
                  </a:schemeClr>
                </a:solidFill>
              </a:rPr>
              <a:t>, 200M€)</a:t>
            </a:r>
          </a:p>
          <a:p>
            <a:r>
              <a:rPr lang="it-IT" sz="2400" b="1" dirty="0" smtClean="0">
                <a:solidFill>
                  <a:schemeClr val="accent1">
                    <a:lumMod val="75000"/>
                  </a:schemeClr>
                </a:solidFill>
              </a:rPr>
              <a:t>Ulteriore investimento di 300 </a:t>
            </a:r>
            <a:r>
              <a:rPr lang="it-IT" sz="2400" b="1" dirty="0" err="1" smtClean="0">
                <a:solidFill>
                  <a:schemeClr val="accent1">
                    <a:lumMod val="75000"/>
                  </a:schemeClr>
                </a:solidFill>
              </a:rPr>
              <a:t>M€</a:t>
            </a:r>
            <a:r>
              <a:rPr lang="it-IT" sz="2400" b="1" dirty="0" smtClean="0">
                <a:solidFill>
                  <a:schemeClr val="accent1">
                    <a:lumMod val="75000"/>
                  </a:schemeClr>
                </a:solidFill>
              </a:rPr>
              <a:t> per la rete UE di DIH 2018-20</a:t>
            </a:r>
          </a:p>
          <a:p>
            <a:endParaRPr lang="it-IT" sz="2400" b="1" dirty="0" smtClean="0">
              <a:solidFill>
                <a:schemeClr val="accent1">
                  <a:lumMod val="75000"/>
                </a:schemeClr>
              </a:solidFill>
            </a:endParaRPr>
          </a:p>
          <a:p>
            <a:r>
              <a:rPr lang="it-IT" sz="2400" b="1" dirty="0" smtClean="0">
                <a:solidFill>
                  <a:schemeClr val="accent1">
                    <a:lumMod val="75000"/>
                  </a:schemeClr>
                </a:solidFill>
              </a:rPr>
              <a:t>Azione europea per raggiungere i territori meno sviluppati collegandosi alla Strategia S3 e attivando fondi regionali</a:t>
            </a:r>
          </a:p>
          <a:p>
            <a:endParaRPr lang="en-GB" sz="2400" i="1" dirty="0" smtClean="0">
              <a:solidFill>
                <a:srgbClr val="C00000"/>
              </a:solidFill>
            </a:endParaRPr>
          </a:p>
          <a:p>
            <a:pPr algn="ctr"/>
            <a:r>
              <a:rPr lang="it-IT" sz="2400" b="1" dirty="0" smtClean="0">
                <a:solidFill>
                  <a:srgbClr val="C00000"/>
                </a:solidFill>
              </a:rPr>
              <a:t>Richiesto maggiore impegno da parte Stati Membri e Regioni</a:t>
            </a:r>
          </a:p>
          <a:p>
            <a:endParaRPr lang="en-GB" sz="2400" dirty="0" smtClean="0"/>
          </a:p>
          <a:p>
            <a:pPr algn="ctr"/>
            <a:r>
              <a:rPr lang="en-GB" sz="2400" dirty="0" smtClean="0">
                <a:solidFill>
                  <a:schemeClr val="accent1">
                    <a:lumMod val="75000"/>
                  </a:schemeClr>
                </a:solidFill>
                <a:sym typeface="Wingdings"/>
              </a:rPr>
              <a:t> </a:t>
            </a:r>
            <a:r>
              <a:rPr lang="en-GB" sz="2400" dirty="0" smtClean="0">
                <a:solidFill>
                  <a:schemeClr val="accent1">
                    <a:lumMod val="75000"/>
                  </a:schemeClr>
                </a:solidFill>
              </a:rPr>
              <a:t>Working Group 1 DIH - Draft Report – pronto per estate 2017</a:t>
            </a:r>
          </a:p>
          <a:p>
            <a:pPr algn="just"/>
            <a:endParaRPr lang="it-IT" sz="2400" b="1" dirty="0"/>
          </a:p>
        </p:txBody>
      </p:sp>
      <p:sp>
        <p:nvSpPr>
          <p:cNvPr id="7" name="Arrotonda angolo diagonale rettangolo 21"/>
          <p:cNvSpPr>
            <a:spLocks noChangeAspect="1" noChangeArrowheads="1"/>
          </p:cNvSpPr>
          <p:nvPr/>
        </p:nvSpPr>
        <p:spPr bwMode="auto">
          <a:xfrm>
            <a:off x="4716022" y="332656"/>
            <a:ext cx="3240360" cy="504056"/>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accent3"/>
          </a:solidFill>
          <a:ln w="19050">
            <a:solidFill>
              <a:schemeClr val="accent3">
                <a:lumMod val="75000"/>
              </a:schemeClr>
            </a:solidFill>
            <a:miter lim="800000"/>
            <a:headEnd/>
            <a:tailEnd/>
          </a:ln>
          <a:effectLst>
            <a:outerShdw dist="101600" dir="7860000" algn="ctr" rotWithShape="0">
              <a:schemeClr val="accent3">
                <a:lumMod val="50000"/>
                <a:alpha val="50000"/>
              </a:schemeClr>
            </a:outerShdw>
          </a:effectLst>
        </p:spPr>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2800" b="1" dirty="0" smtClean="0">
                <a:solidFill>
                  <a:srgbClr val="FFFFFF"/>
                </a:solidFill>
                <a:cs typeface="Arial" pitchFamily="34" charset="0"/>
              </a:rPr>
              <a:t>CONCLUSIONI</a:t>
            </a:r>
            <a:endParaRPr lang="it-IT" altLang="zh-CN" sz="2800" b="1" dirty="0">
              <a:solidFill>
                <a:srgbClr val="FFFFFF"/>
              </a:solidFill>
              <a:cs typeface="Arial" pitchFamily="34" charset="0"/>
            </a:endParaRPr>
          </a:p>
        </p:txBody>
      </p:sp>
      <p:sp>
        <p:nvSpPr>
          <p:cNvPr id="8" name="Arrotonda angolo diagonale rettangolo 21"/>
          <p:cNvSpPr>
            <a:spLocks noChangeAspect="1" noChangeArrowheads="1"/>
          </p:cNvSpPr>
          <p:nvPr/>
        </p:nvSpPr>
        <p:spPr bwMode="auto">
          <a:xfrm>
            <a:off x="4283968" y="980728"/>
            <a:ext cx="3888432" cy="432048"/>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tx2"/>
          </a:solidFill>
          <a:ln>
            <a:solidFill>
              <a:schemeClr val="tx2"/>
            </a:solidFill>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b="1" dirty="0" smtClean="0">
                <a:solidFill>
                  <a:schemeClr val="bg1"/>
                </a:solidFill>
                <a:cs typeface="Arial" pitchFamily="34" charset="0"/>
              </a:rPr>
              <a:t>IL NETWORK EUROPEO CRESCE</a:t>
            </a:r>
            <a:endParaRPr lang="it-IT" altLang="zh-CN" b="1" dirty="0">
              <a:solidFill>
                <a:schemeClr val="bg1"/>
              </a:solidFill>
              <a:cs typeface="Arial" pitchFamily="34" charset="0"/>
            </a:endParaRPr>
          </a:p>
        </p:txBody>
      </p:sp>
      <p:pic>
        <p:nvPicPr>
          <p:cNvPr id="9" name="Immagine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59632" y="348590"/>
            <a:ext cx="1944216" cy="632138"/>
          </a:xfrm>
          <a:prstGeom prst="rect">
            <a:avLst/>
          </a:prstGeom>
        </p:spPr>
      </p:pic>
    </p:spTree>
    <p:extLst>
      <p:ext uri="{BB962C8B-B14F-4D97-AF65-F5344CB8AC3E}">
        <p14:creationId xmlns:p14="http://schemas.microsoft.com/office/powerpoint/2010/main" xmlns="" val="27195950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rrotonda angolo diagonale rettangolo 21"/>
          <p:cNvSpPr>
            <a:spLocks noChangeAspect="1" noChangeArrowheads="1"/>
          </p:cNvSpPr>
          <p:nvPr/>
        </p:nvSpPr>
        <p:spPr bwMode="auto">
          <a:xfrm>
            <a:off x="570102" y="4725150"/>
            <a:ext cx="7746320" cy="2160240"/>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noFill/>
          <a:ln>
            <a:noFill/>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marL="177687" lvl="1" algn="just" fontAlgn="base">
              <a:spcBef>
                <a:spcPct val="0"/>
              </a:spcBef>
              <a:spcAft>
                <a:spcPct val="0"/>
              </a:spcAft>
            </a:pPr>
            <a:endParaRPr lang="en-US" altLang="zh-CN" sz="1600" dirty="0" smtClean="0">
              <a:solidFill>
                <a:schemeClr val="tx2"/>
              </a:solidFill>
              <a:cs typeface="Arial" pitchFamily="34" charset="0"/>
            </a:endParaRPr>
          </a:p>
        </p:txBody>
      </p:sp>
      <p:sp>
        <p:nvSpPr>
          <p:cNvPr id="2" name="Segnaposto numero diapositiva 1"/>
          <p:cNvSpPr>
            <a:spLocks noGrp="1"/>
          </p:cNvSpPr>
          <p:nvPr>
            <p:ph type="sldNum" sz="quarter" idx="4"/>
          </p:nvPr>
        </p:nvSpPr>
        <p:spPr/>
        <p:txBody>
          <a:bodyPr/>
          <a:lstStyle/>
          <a:p>
            <a:fld id="{F1CD1FFF-D9A0-4992-B7A3-AACB5E4F286E}" type="slidenum">
              <a:rPr lang="it-IT" smtClean="0"/>
              <a:pPr/>
              <a:t>26</a:t>
            </a:fld>
            <a:endParaRPr lang="it-IT" dirty="0"/>
          </a:p>
        </p:txBody>
      </p:sp>
      <p:sp>
        <p:nvSpPr>
          <p:cNvPr id="10" name="Arrotonda angolo diagonale rettangolo 21"/>
          <p:cNvSpPr>
            <a:spLocks noChangeAspect="1" noChangeArrowheads="1"/>
          </p:cNvSpPr>
          <p:nvPr/>
        </p:nvSpPr>
        <p:spPr bwMode="auto">
          <a:xfrm>
            <a:off x="3059832" y="116632"/>
            <a:ext cx="5112568" cy="864096"/>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accent3"/>
          </a:solidFill>
          <a:ln w="19050">
            <a:solidFill>
              <a:schemeClr val="accent3">
                <a:lumMod val="75000"/>
              </a:schemeClr>
            </a:solidFill>
            <a:miter lim="800000"/>
            <a:headEnd/>
            <a:tailEnd/>
          </a:ln>
          <a:effectLst>
            <a:outerShdw dist="101600" dir="7860000" algn="ctr" rotWithShape="0">
              <a:schemeClr val="accent3">
                <a:lumMod val="50000"/>
                <a:alpha val="50000"/>
              </a:schemeClr>
            </a:outerShdw>
          </a:effectLst>
        </p:spPr>
        <p:txBody>
          <a:bodyPr vert="horz" wrap="square" lIns="182763" tIns="45691" rIns="182763" bIns="45691" numCol="1" anchor="ctr" anchorCtr="0" compatLnSpc="1">
            <a:prstTxWarp prst="textNoShape">
              <a:avLst/>
            </a:prstTxWarp>
          </a:bodyPr>
          <a:lstStyle/>
          <a:p>
            <a:pPr lvl="1" fontAlgn="base">
              <a:spcBef>
                <a:spcPct val="0"/>
              </a:spcBef>
              <a:spcAft>
                <a:spcPct val="0"/>
              </a:spcAft>
            </a:pPr>
            <a:r>
              <a:rPr lang="it-IT" altLang="zh-CN" sz="2400" b="1" dirty="0" smtClean="0">
                <a:solidFill>
                  <a:srgbClr val="FFFFFF"/>
                </a:solidFill>
                <a:cs typeface="Arial" pitchFamily="34" charset="0"/>
              </a:rPr>
              <a:t>CSIT: Fare 1 squadra di eccellenza: </a:t>
            </a:r>
            <a:br>
              <a:rPr lang="it-IT" altLang="zh-CN" sz="2400" b="1" dirty="0" smtClean="0">
                <a:solidFill>
                  <a:srgbClr val="FFFFFF"/>
                </a:solidFill>
                <a:cs typeface="Arial" pitchFamily="34" charset="0"/>
              </a:rPr>
            </a:br>
            <a:r>
              <a:rPr lang="it-IT" altLang="zh-CN" sz="2400" b="1" dirty="0" smtClean="0">
                <a:solidFill>
                  <a:srgbClr val="FFFFFF"/>
                </a:solidFill>
                <a:cs typeface="Arial" pitchFamily="34" charset="0"/>
              </a:rPr>
              <a:t>1 rete italiana in 1 rete europea</a:t>
            </a:r>
            <a:endParaRPr lang="it-IT" altLang="zh-CN" sz="2400" b="1" dirty="0">
              <a:solidFill>
                <a:srgbClr val="FFFFFF"/>
              </a:solidFill>
              <a:cs typeface="Arial" pitchFamily="34" charset="0"/>
            </a:endParaRPr>
          </a:p>
        </p:txBody>
      </p:sp>
      <p:pic>
        <p:nvPicPr>
          <p:cNvPr id="13" name="Immagine 1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71600" y="332656"/>
            <a:ext cx="1944216" cy="632138"/>
          </a:xfrm>
          <a:prstGeom prst="rect">
            <a:avLst/>
          </a:prstGeom>
        </p:spPr>
      </p:pic>
      <p:pic>
        <p:nvPicPr>
          <p:cNvPr id="4" name="Immagine 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79512" y="1196752"/>
            <a:ext cx="8712968" cy="5661248"/>
          </a:xfrm>
          <a:prstGeom prst="rect">
            <a:avLst/>
          </a:prstGeom>
        </p:spPr>
      </p:pic>
      <p:pic>
        <p:nvPicPr>
          <p:cNvPr id="8"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292080" y="5229200"/>
            <a:ext cx="899592" cy="69269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7894062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F1CD1FFF-D9A0-4992-B7A3-AACB5E4F286E}" type="slidenum">
              <a:rPr lang="it-IT" smtClean="0"/>
              <a:pPr/>
              <a:t>27</a:t>
            </a:fld>
            <a:endParaRPr lang="it-IT" dirty="0"/>
          </a:p>
        </p:txBody>
      </p:sp>
      <p:pic>
        <p:nvPicPr>
          <p:cNvPr id="3" name="Immagin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6"/>
            <a:ext cx="9144000" cy="6858000"/>
          </a:xfrm>
          <a:prstGeom prst="rect">
            <a:avLst/>
          </a:prstGeom>
        </p:spPr>
      </p:pic>
      <p:sp>
        <p:nvSpPr>
          <p:cNvPr id="5" name="Rettangolo 4"/>
          <p:cNvSpPr/>
          <p:nvPr/>
        </p:nvSpPr>
        <p:spPr>
          <a:xfrm>
            <a:off x="251520" y="188641"/>
            <a:ext cx="8568000" cy="6447860"/>
          </a:xfrm>
          <a:prstGeom prst="rect">
            <a:avLst/>
          </a:prstGeom>
        </p:spPr>
        <p:txBody>
          <a:bodyPr wrap="square" lIns="91382" tIns="45691" rIns="91382" bIns="45691">
            <a:spAutoFit/>
          </a:bodyPr>
          <a:lstStyle/>
          <a:p>
            <a:pPr algn="ctr"/>
            <a:r>
              <a:rPr lang="en-US" sz="2800" dirty="0" smtClean="0"/>
              <a:t>Grazie per </a:t>
            </a:r>
            <a:r>
              <a:rPr lang="en-US" sz="2800" dirty="0" err="1" smtClean="0"/>
              <a:t>l’attenzione</a:t>
            </a:r>
            <a:endParaRPr lang="en-US" sz="2800" dirty="0" smtClean="0"/>
          </a:p>
          <a:p>
            <a:pPr algn="ctr"/>
            <a:endParaRPr lang="en-US" sz="2800" dirty="0"/>
          </a:p>
          <a:p>
            <a:pPr algn="ctr"/>
            <a:endParaRPr lang="en-US" sz="2800" dirty="0" smtClean="0"/>
          </a:p>
          <a:p>
            <a:pPr algn="ctr"/>
            <a:endParaRPr lang="en-US" sz="2800" b="1" dirty="0" smtClean="0">
              <a:solidFill>
                <a:schemeClr val="tx2"/>
              </a:solidFill>
            </a:endParaRPr>
          </a:p>
          <a:p>
            <a:pPr algn="ctr"/>
            <a:endParaRPr lang="en-US" sz="2800" b="1" dirty="0" smtClean="0">
              <a:solidFill>
                <a:schemeClr val="tx2"/>
              </a:solidFill>
            </a:endParaRPr>
          </a:p>
          <a:p>
            <a:pPr algn="ctr"/>
            <a:r>
              <a:rPr lang="it-IT" sz="4400" b="1" dirty="0" smtClean="0">
                <a:solidFill>
                  <a:srgbClr val="0070C0"/>
                </a:solidFill>
              </a:rPr>
              <a:t>Lavoriamo insieme</a:t>
            </a:r>
            <a:r>
              <a:rPr lang="it-IT" sz="6600" b="1" dirty="0" smtClean="0">
                <a:solidFill>
                  <a:srgbClr val="0070C0"/>
                </a:solidFill>
              </a:rPr>
              <a:t> Adotta1HUB*</a:t>
            </a:r>
            <a:endParaRPr lang="en-US" sz="2800" dirty="0"/>
          </a:p>
          <a:p>
            <a:pPr lvl="0" defTabSz="914400" fontAlgn="base">
              <a:spcBef>
                <a:spcPct val="0"/>
              </a:spcBef>
              <a:spcAft>
                <a:spcPts val="600"/>
              </a:spcAft>
            </a:pPr>
            <a:r>
              <a:rPr lang="it-IT" sz="1600" dirty="0" smtClean="0">
                <a:solidFill>
                  <a:srgbClr val="002960">
                    <a:lumMod val="90000"/>
                    <a:lumOff val="10000"/>
                  </a:srgbClr>
                </a:solidFill>
                <a:latin typeface="Arial"/>
                <a:sym typeface="Arial"/>
              </a:rPr>
              <a:t>					* Iniziativa di CSIT e i suoi 6 DIH I4MS</a:t>
            </a:r>
          </a:p>
          <a:p>
            <a:pPr algn="ctr"/>
            <a:r>
              <a:rPr lang="en-US" sz="2800" dirty="0" smtClean="0">
                <a:hlinkClick r:id="rId3"/>
              </a:rPr>
              <a:t>@</a:t>
            </a:r>
            <a:r>
              <a:rPr lang="en-US" sz="2800" dirty="0" err="1" smtClean="0">
                <a:hlinkClick r:id="rId3"/>
              </a:rPr>
              <a:t>luigiperissich</a:t>
            </a:r>
            <a:endParaRPr lang="en-US" sz="2800" dirty="0" smtClean="0">
              <a:hlinkClick r:id="rId3"/>
            </a:endParaRPr>
          </a:p>
          <a:p>
            <a:pPr algn="ctr"/>
            <a:r>
              <a:rPr lang="en-US" sz="2800" dirty="0" smtClean="0"/>
              <a:t>perissich@confindustriasi.it</a:t>
            </a:r>
            <a:endParaRPr lang="en-US" sz="2000" dirty="0" smtClean="0"/>
          </a:p>
          <a:p>
            <a:pPr algn="ctr"/>
            <a:r>
              <a:rPr lang="en-US" sz="3600" dirty="0" smtClean="0"/>
              <a:t>www.italian-dih.eu</a:t>
            </a:r>
            <a:endParaRPr lang="en-US" sz="2800" i="1" dirty="0"/>
          </a:p>
          <a:p>
            <a:pPr algn="ctr"/>
            <a:endParaRPr lang="en-US" sz="2800" i="1" dirty="0" smtClean="0"/>
          </a:p>
        </p:txBody>
      </p:sp>
      <p:pic>
        <p:nvPicPr>
          <p:cNvPr id="6" name="Immagine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907704" y="692696"/>
            <a:ext cx="5328592" cy="1732526"/>
          </a:xfrm>
          <a:prstGeom prst="rect">
            <a:avLst/>
          </a:prstGeom>
        </p:spPr>
      </p:pic>
      <p:pic>
        <p:nvPicPr>
          <p:cNvPr id="7"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995936" y="6093296"/>
            <a:ext cx="1152128" cy="76470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4628575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txBox="1">
            <a:spLocks/>
          </p:cNvSpPr>
          <p:nvPr/>
        </p:nvSpPr>
        <p:spPr bwMode="auto">
          <a:xfrm>
            <a:off x="323528" y="250521"/>
            <a:ext cx="8477743" cy="889779"/>
          </a:xfrm>
          <a:prstGeom prst="rect">
            <a:avLst/>
          </a:prstGeom>
          <a:noFill/>
          <a:ln w="9525">
            <a:noFill/>
            <a:miter lim="800000"/>
            <a:headEnd/>
            <a:tailEnd/>
          </a:ln>
        </p:spPr>
        <p:txBody>
          <a:bodyPr lIns="76592" tIns="38297" rIns="76592" bIns="38297" anchor="ctr"/>
          <a:lstStyle/>
          <a:p>
            <a:pPr algn="ctr" eaLnBrk="0" fontAlgn="base" hangingPunct="0">
              <a:spcBef>
                <a:spcPct val="0"/>
              </a:spcBef>
              <a:spcAft>
                <a:spcPct val="0"/>
              </a:spcAft>
              <a:defRPr/>
            </a:pPr>
            <a:r>
              <a:rPr lang="it-IT" sz="2800" b="1" kern="0" dirty="0">
                <a:solidFill>
                  <a:srgbClr val="0070C0"/>
                </a:solidFill>
                <a:effectLst>
                  <a:outerShdw blurRad="38100" dist="38100" dir="2700000" algn="tl">
                    <a:srgbClr val="000000">
                      <a:alpha val="43137"/>
                    </a:srgbClr>
                  </a:outerShdw>
                </a:effectLst>
              </a:rPr>
              <a:t>CSIT</a:t>
            </a:r>
          </a:p>
          <a:p>
            <a:pPr algn="ctr" eaLnBrk="0" fontAlgn="base" hangingPunct="0">
              <a:spcBef>
                <a:spcPct val="0"/>
              </a:spcBef>
              <a:spcAft>
                <a:spcPct val="0"/>
              </a:spcAft>
              <a:defRPr/>
            </a:pPr>
            <a:r>
              <a:rPr lang="it-IT" sz="2400" b="1" kern="0" dirty="0" smtClean="0">
                <a:solidFill>
                  <a:srgbClr val="0070C0"/>
                </a:solidFill>
                <a:effectLst>
                  <a:outerShdw blurRad="38100" dist="38100" dir="2700000" algn="tl">
                    <a:srgbClr val="000000">
                      <a:alpha val="43137"/>
                    </a:srgbClr>
                  </a:outerShdw>
                </a:effectLst>
              </a:rPr>
              <a:t>Primi in </a:t>
            </a:r>
            <a:r>
              <a:rPr lang="it-IT" sz="2400" b="1" kern="0" dirty="0">
                <a:solidFill>
                  <a:srgbClr val="0070C0"/>
                </a:solidFill>
                <a:effectLst>
                  <a:outerShdw blurRad="38100" dist="38100" dir="2700000" algn="tl">
                    <a:srgbClr val="000000">
                      <a:alpha val="43137"/>
                    </a:srgbClr>
                  </a:outerShdw>
                </a:effectLst>
              </a:rPr>
              <a:t>Europa per </a:t>
            </a:r>
            <a:r>
              <a:rPr lang="it-IT" sz="2400" b="1" kern="0" dirty="0" smtClean="0">
                <a:solidFill>
                  <a:srgbClr val="0070C0"/>
                </a:solidFill>
                <a:effectLst>
                  <a:outerShdw blurRad="38100" dist="38100" dir="2700000" algn="tl">
                    <a:srgbClr val="000000">
                      <a:alpha val="43137"/>
                    </a:srgbClr>
                  </a:outerShdw>
                </a:effectLst>
              </a:rPr>
              <a:t>digitalizzazione di </a:t>
            </a:r>
            <a:r>
              <a:rPr lang="it-IT" sz="2400" b="1" kern="0" dirty="0">
                <a:solidFill>
                  <a:srgbClr val="0070C0"/>
                </a:solidFill>
                <a:effectLst>
                  <a:outerShdw blurRad="38100" dist="38100" dir="2700000" algn="tl">
                    <a:srgbClr val="000000">
                      <a:alpha val="43137"/>
                    </a:srgbClr>
                  </a:outerShdw>
                </a:effectLst>
              </a:rPr>
              <a:t>Industria e Servizi</a:t>
            </a:r>
            <a:endParaRPr lang="it-IT" sz="2400" b="1" kern="0" dirty="0">
              <a:solidFill>
                <a:srgbClr val="000000"/>
              </a:solidFill>
            </a:endParaRPr>
          </a:p>
        </p:txBody>
      </p:sp>
      <p:sp>
        <p:nvSpPr>
          <p:cNvPr id="5" name="Segnaposto contenuto 2"/>
          <p:cNvSpPr txBox="1">
            <a:spLocks/>
          </p:cNvSpPr>
          <p:nvPr/>
        </p:nvSpPr>
        <p:spPr bwMode="auto">
          <a:xfrm>
            <a:off x="276459" y="1340770"/>
            <a:ext cx="8690984" cy="5095018"/>
          </a:xfrm>
          <a:prstGeom prst="rect">
            <a:avLst/>
          </a:prstGeom>
          <a:noFill/>
          <a:ln w="9525">
            <a:noFill/>
            <a:miter lim="800000"/>
            <a:headEnd/>
            <a:tailEnd/>
          </a:ln>
        </p:spPr>
        <p:txBody>
          <a:bodyPr lIns="76592" tIns="38297" rIns="76592" bIns="38297"/>
          <a:lstStyle/>
          <a:p>
            <a:pPr fontAlgn="base">
              <a:spcBef>
                <a:spcPct val="0"/>
              </a:spcBef>
              <a:spcAft>
                <a:spcPct val="0"/>
              </a:spcAft>
            </a:pPr>
            <a:r>
              <a:rPr lang="it-IT" sz="2800" u="sng" dirty="0" smtClean="0">
                <a:solidFill>
                  <a:srgbClr val="CAE2FF">
                    <a:lumMod val="25000"/>
                  </a:srgbClr>
                </a:solidFill>
                <a:cs typeface="Arial" pitchFamily="34" charset="0"/>
              </a:rPr>
              <a:t>Abbiamo lavorato intensamente in Europa dal 2011 per l’innovazione dei servizi nell’ ambito di:</a:t>
            </a:r>
          </a:p>
          <a:p>
            <a:pPr marL="464830" lvl="1" fontAlgn="base">
              <a:spcBef>
                <a:spcPct val="0"/>
              </a:spcBef>
              <a:spcAft>
                <a:spcPct val="0"/>
              </a:spcAft>
              <a:buClr>
                <a:srgbClr val="000000"/>
              </a:buClr>
              <a:buFont typeface="Wingdings" panose="05000000000000000000" pitchFamily="2" charset="2"/>
              <a:buChar char="§"/>
            </a:pPr>
            <a:r>
              <a:rPr lang="it-IT" sz="2800" b="1" dirty="0" smtClean="0">
                <a:solidFill>
                  <a:srgbClr val="CAE2FF">
                    <a:lumMod val="25000"/>
                  </a:srgbClr>
                </a:solidFill>
                <a:cs typeface="Arial" pitchFamily="34" charset="0"/>
              </a:rPr>
              <a:t>2011 Expert </a:t>
            </a:r>
            <a:r>
              <a:rPr lang="it-IT" sz="2800" b="1" dirty="0" err="1" smtClean="0">
                <a:solidFill>
                  <a:srgbClr val="CAE2FF">
                    <a:lumMod val="25000"/>
                  </a:srgbClr>
                </a:solidFill>
                <a:cs typeface="Arial" pitchFamily="34" charset="0"/>
              </a:rPr>
              <a:t>Panel</a:t>
            </a:r>
            <a:r>
              <a:rPr lang="it-IT" sz="2800" b="1" dirty="0" smtClean="0">
                <a:solidFill>
                  <a:srgbClr val="CAE2FF">
                    <a:lumMod val="25000"/>
                  </a:srgbClr>
                </a:solidFill>
                <a:cs typeface="Arial" pitchFamily="34" charset="0"/>
              </a:rPr>
              <a:t> on Service </a:t>
            </a:r>
            <a:r>
              <a:rPr lang="it-IT" sz="2800" b="1" dirty="0" err="1" smtClean="0">
                <a:solidFill>
                  <a:srgbClr val="CAE2FF">
                    <a:lumMod val="25000"/>
                  </a:srgbClr>
                </a:solidFill>
                <a:cs typeface="Arial" pitchFamily="34" charset="0"/>
              </a:rPr>
              <a:t>Innovation</a:t>
            </a:r>
            <a:r>
              <a:rPr lang="it-IT" sz="2800" b="1" dirty="0" smtClean="0">
                <a:solidFill>
                  <a:srgbClr val="CAE2FF">
                    <a:lumMod val="25000"/>
                  </a:srgbClr>
                </a:solidFill>
                <a:cs typeface="Arial" pitchFamily="34" charset="0"/>
              </a:rPr>
              <a:t> </a:t>
            </a:r>
            <a:r>
              <a:rPr lang="it-IT" sz="2800" dirty="0" smtClean="0">
                <a:solidFill>
                  <a:srgbClr val="CAE2FF">
                    <a:lumMod val="25000"/>
                  </a:srgbClr>
                </a:solidFill>
                <a:cs typeface="Arial" pitchFamily="34" charset="0"/>
              </a:rPr>
              <a:t/>
            </a:r>
            <a:br>
              <a:rPr lang="it-IT" sz="2800" dirty="0" smtClean="0">
                <a:solidFill>
                  <a:srgbClr val="CAE2FF">
                    <a:lumMod val="25000"/>
                  </a:srgbClr>
                </a:solidFill>
                <a:cs typeface="Arial" pitchFamily="34" charset="0"/>
              </a:rPr>
            </a:br>
            <a:r>
              <a:rPr lang="it-IT" sz="2800" dirty="0" smtClean="0">
                <a:solidFill>
                  <a:srgbClr val="CAE2FF">
                    <a:lumMod val="25000"/>
                  </a:srgbClr>
                </a:solidFill>
                <a:cs typeface="Arial" pitchFamily="34" charset="0"/>
              </a:rPr>
              <a:t>Nel rapporto si dimostra il forte potere di trasformazione dei KIBS (</a:t>
            </a:r>
            <a:r>
              <a:rPr lang="it-IT" sz="2800" dirty="0" err="1" smtClean="0">
                <a:solidFill>
                  <a:srgbClr val="CAE2FF">
                    <a:lumMod val="25000"/>
                  </a:srgbClr>
                </a:solidFill>
                <a:cs typeface="Arial" pitchFamily="34" charset="0"/>
              </a:rPr>
              <a:t>Knowledge</a:t>
            </a:r>
            <a:r>
              <a:rPr lang="it-IT" sz="2800" dirty="0" smtClean="0">
                <a:solidFill>
                  <a:srgbClr val="CAE2FF">
                    <a:lumMod val="25000"/>
                  </a:srgbClr>
                </a:solidFill>
                <a:cs typeface="Arial" pitchFamily="34" charset="0"/>
              </a:rPr>
              <a:t> Intensive Business </a:t>
            </a:r>
            <a:r>
              <a:rPr lang="it-IT" sz="2800" dirty="0" err="1" smtClean="0">
                <a:solidFill>
                  <a:srgbClr val="CAE2FF">
                    <a:lumMod val="25000"/>
                  </a:srgbClr>
                </a:solidFill>
                <a:cs typeface="Arial" pitchFamily="34" charset="0"/>
              </a:rPr>
              <a:t>Services</a:t>
            </a:r>
            <a:endParaRPr lang="it-IT" sz="2800" dirty="0" smtClean="0">
              <a:solidFill>
                <a:srgbClr val="CAE2FF">
                  <a:lumMod val="25000"/>
                </a:srgbClr>
              </a:solidFill>
              <a:cs typeface="Arial" pitchFamily="34" charset="0"/>
            </a:endParaRPr>
          </a:p>
          <a:p>
            <a:pPr marL="464830" lvl="1" fontAlgn="base">
              <a:spcBef>
                <a:spcPct val="0"/>
              </a:spcBef>
              <a:spcAft>
                <a:spcPct val="0"/>
              </a:spcAft>
              <a:buClr>
                <a:srgbClr val="000000"/>
              </a:buClr>
              <a:buFont typeface="Wingdings" panose="05000000000000000000" pitchFamily="2" charset="2"/>
              <a:buChar char="§"/>
            </a:pPr>
            <a:r>
              <a:rPr lang="it-IT" sz="2800" b="1" dirty="0" smtClean="0">
                <a:solidFill>
                  <a:srgbClr val="CAE2FF">
                    <a:lumMod val="25000"/>
                  </a:srgbClr>
                </a:solidFill>
                <a:cs typeface="Arial" pitchFamily="34" charset="0"/>
              </a:rPr>
              <a:t>2013 High </a:t>
            </a:r>
            <a:r>
              <a:rPr lang="it-IT" sz="2800" b="1" dirty="0" err="1" smtClean="0">
                <a:solidFill>
                  <a:srgbClr val="CAE2FF">
                    <a:lumMod val="25000"/>
                  </a:srgbClr>
                </a:solidFill>
                <a:cs typeface="Arial" pitchFamily="34" charset="0"/>
              </a:rPr>
              <a:t>Level</a:t>
            </a:r>
            <a:r>
              <a:rPr lang="it-IT" sz="2800" b="1" dirty="0" smtClean="0">
                <a:solidFill>
                  <a:srgbClr val="CAE2FF">
                    <a:lumMod val="25000"/>
                  </a:srgbClr>
                </a:solidFill>
                <a:cs typeface="Arial" pitchFamily="34" charset="0"/>
              </a:rPr>
              <a:t> Group on Business Service</a:t>
            </a:r>
            <a:r>
              <a:rPr lang="it-IT" sz="2800" dirty="0" smtClean="0">
                <a:solidFill>
                  <a:srgbClr val="CAE2FF">
                    <a:lumMod val="25000"/>
                  </a:srgbClr>
                </a:solidFill>
                <a:cs typeface="Arial" pitchFamily="34" charset="0"/>
              </a:rPr>
              <a:t/>
            </a:r>
            <a:br>
              <a:rPr lang="it-IT" sz="2800" dirty="0" smtClean="0">
                <a:solidFill>
                  <a:srgbClr val="CAE2FF">
                    <a:lumMod val="25000"/>
                  </a:srgbClr>
                </a:solidFill>
                <a:cs typeface="Arial" pitchFamily="34" charset="0"/>
              </a:rPr>
            </a:br>
            <a:r>
              <a:rPr lang="it-IT" sz="2800" dirty="0" smtClean="0">
                <a:solidFill>
                  <a:srgbClr val="CAE2FF">
                    <a:lumMod val="25000"/>
                  </a:srgbClr>
                </a:solidFill>
                <a:cs typeface="Arial" pitchFamily="34" charset="0"/>
              </a:rPr>
              <a:t>Il Rapporto dimostra come i Business Service, abilitati dalle tecnologie digitali, innovino i settori tradizionali: </a:t>
            </a:r>
            <a:r>
              <a:rPr lang="it-IT" sz="2800" b="1" dirty="0" smtClean="0">
                <a:solidFill>
                  <a:srgbClr val="CAE2FF">
                    <a:lumMod val="25000"/>
                  </a:srgbClr>
                </a:solidFill>
                <a:cs typeface="Arial" pitchFamily="34" charset="0"/>
              </a:rPr>
              <a:t>un focus è stato “digitalizzazione e servitizzazione nella manifattura”</a:t>
            </a:r>
          </a:p>
          <a:p>
            <a:pPr fontAlgn="base">
              <a:spcBef>
                <a:spcPct val="0"/>
              </a:spcBef>
              <a:spcAft>
                <a:spcPct val="0"/>
              </a:spcAft>
              <a:buClr>
                <a:srgbClr val="000000"/>
              </a:buClr>
            </a:pPr>
            <a:endParaRPr lang="it-IT" sz="1600" u="sng" dirty="0" smtClean="0">
              <a:solidFill>
                <a:srgbClr val="CAE2FF">
                  <a:lumMod val="25000"/>
                </a:srgbClr>
              </a:solidFill>
              <a:cs typeface="Arial" pitchFamily="34" charset="0"/>
            </a:endParaRPr>
          </a:p>
          <a:p>
            <a:pPr marL="464830" lvl="1" fontAlgn="base">
              <a:spcBef>
                <a:spcPct val="0"/>
              </a:spcBef>
              <a:spcAft>
                <a:spcPct val="0"/>
              </a:spcAft>
              <a:buClr>
                <a:srgbClr val="000000"/>
              </a:buClr>
            </a:pPr>
            <a:endParaRPr lang="it-IT" sz="1600" dirty="0" smtClean="0">
              <a:solidFill>
                <a:srgbClr val="CAE2FF">
                  <a:lumMod val="25000"/>
                </a:srgbClr>
              </a:solidFill>
              <a:cs typeface="Arial" pitchFamily="34" charset="0"/>
            </a:endParaRPr>
          </a:p>
          <a:p>
            <a:pPr marL="464830" lvl="1" fontAlgn="base">
              <a:spcBef>
                <a:spcPct val="0"/>
              </a:spcBef>
              <a:spcAft>
                <a:spcPct val="0"/>
              </a:spcAft>
              <a:buClr>
                <a:srgbClr val="000000"/>
              </a:buClr>
              <a:buFont typeface="Wingdings" panose="05000000000000000000" pitchFamily="2" charset="2"/>
              <a:buChar char="§"/>
            </a:pPr>
            <a:endParaRPr lang="it-IT" sz="1600" dirty="0" smtClean="0">
              <a:solidFill>
                <a:srgbClr val="CAE2FF">
                  <a:lumMod val="25000"/>
                </a:srgbClr>
              </a:solidFill>
              <a:cs typeface="Arial" pitchFamily="34" charset="0"/>
            </a:endParaRPr>
          </a:p>
          <a:p>
            <a:pPr marL="464830" lvl="1" fontAlgn="base">
              <a:spcBef>
                <a:spcPct val="0"/>
              </a:spcBef>
              <a:spcAft>
                <a:spcPct val="0"/>
              </a:spcAft>
              <a:buClr>
                <a:srgbClr val="000000"/>
              </a:buClr>
              <a:buFont typeface="Wingdings" panose="05000000000000000000" pitchFamily="2" charset="2"/>
              <a:buChar char="§"/>
            </a:pPr>
            <a:endParaRPr lang="it-IT" kern="0" dirty="0">
              <a:solidFill>
                <a:srgbClr val="000000"/>
              </a:solidFill>
            </a:endParaRPr>
          </a:p>
        </p:txBody>
      </p:sp>
      <p:pic>
        <p:nvPicPr>
          <p:cNvPr id="6" name="Immagin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538941" y="1"/>
            <a:ext cx="1262332" cy="713451"/>
          </a:xfrm>
          <a:prstGeom prst="rect">
            <a:avLst/>
          </a:prstGeom>
        </p:spPr>
      </p:pic>
      <p:pic>
        <p:nvPicPr>
          <p:cNvPr id="7"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228184" y="0"/>
            <a:ext cx="1368152" cy="69269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txBox="1">
            <a:spLocks/>
          </p:cNvSpPr>
          <p:nvPr/>
        </p:nvSpPr>
        <p:spPr bwMode="auto">
          <a:xfrm>
            <a:off x="0" y="692696"/>
            <a:ext cx="9144000" cy="504056"/>
          </a:xfrm>
          <a:prstGeom prst="rect">
            <a:avLst/>
          </a:prstGeom>
          <a:noFill/>
          <a:ln w="9525">
            <a:noFill/>
            <a:miter lim="800000"/>
            <a:headEnd/>
            <a:tailEnd/>
          </a:ln>
        </p:spPr>
        <p:txBody>
          <a:bodyPr lIns="76592" tIns="38297" rIns="76592" bIns="38297" anchor="ctr"/>
          <a:lstStyle/>
          <a:p>
            <a:pPr algn="ctr" eaLnBrk="0" fontAlgn="base" hangingPunct="0">
              <a:spcBef>
                <a:spcPct val="0"/>
              </a:spcBef>
              <a:spcAft>
                <a:spcPct val="0"/>
              </a:spcAft>
              <a:defRPr/>
            </a:pPr>
            <a:r>
              <a:rPr lang="it-IT" sz="2800" b="1" kern="0" dirty="0" smtClean="0">
                <a:solidFill>
                  <a:srgbClr val="0070C0"/>
                </a:solidFill>
                <a:effectLst>
                  <a:outerShdw blurRad="38100" dist="38100" dir="2700000" algn="tl">
                    <a:srgbClr val="000000">
                      <a:alpha val="43137"/>
                    </a:srgbClr>
                  </a:outerShdw>
                </a:effectLst>
              </a:rPr>
              <a:t>Presidio CSIT della </a:t>
            </a:r>
            <a:r>
              <a:rPr lang="it-IT" sz="2800" b="1" i="1" kern="0" dirty="0" err="1" smtClean="0">
                <a:solidFill>
                  <a:srgbClr val="0070C0"/>
                </a:solidFill>
                <a:effectLst>
                  <a:outerShdw blurRad="38100" dist="38100" dir="2700000" algn="tl">
                    <a:srgbClr val="000000">
                      <a:alpha val="43137"/>
                    </a:srgbClr>
                  </a:outerShdw>
                </a:effectLst>
              </a:rPr>
              <a:t>Digitizing</a:t>
            </a:r>
            <a:r>
              <a:rPr lang="it-IT" sz="2800" b="1" i="1" kern="0" dirty="0" smtClean="0">
                <a:solidFill>
                  <a:srgbClr val="0070C0"/>
                </a:solidFill>
                <a:effectLst>
                  <a:outerShdw blurRad="38100" dist="38100" dir="2700000" algn="tl">
                    <a:srgbClr val="000000">
                      <a:alpha val="43137"/>
                    </a:srgbClr>
                  </a:outerShdw>
                </a:effectLst>
              </a:rPr>
              <a:t> </a:t>
            </a:r>
            <a:r>
              <a:rPr lang="it-IT" sz="2800" b="1" i="1" kern="0" dirty="0" err="1" smtClean="0">
                <a:solidFill>
                  <a:srgbClr val="0070C0"/>
                </a:solidFill>
                <a:effectLst>
                  <a:outerShdw blurRad="38100" dist="38100" dir="2700000" algn="tl">
                    <a:srgbClr val="000000">
                      <a:alpha val="43137"/>
                    </a:srgbClr>
                  </a:outerShdw>
                </a:effectLst>
              </a:rPr>
              <a:t>European</a:t>
            </a:r>
            <a:r>
              <a:rPr lang="it-IT" sz="2800" b="1" i="1" kern="0" dirty="0" smtClean="0">
                <a:solidFill>
                  <a:srgbClr val="0070C0"/>
                </a:solidFill>
                <a:effectLst>
                  <a:outerShdw blurRad="38100" dist="38100" dir="2700000" algn="tl">
                    <a:srgbClr val="000000">
                      <a:alpha val="43137"/>
                    </a:srgbClr>
                  </a:outerShdw>
                </a:effectLst>
              </a:rPr>
              <a:t> </a:t>
            </a:r>
            <a:r>
              <a:rPr lang="it-IT" sz="2800" b="1" i="1" kern="0" dirty="0" err="1" smtClean="0">
                <a:solidFill>
                  <a:srgbClr val="0070C0"/>
                </a:solidFill>
                <a:effectLst>
                  <a:outerShdw blurRad="38100" dist="38100" dir="2700000" algn="tl">
                    <a:srgbClr val="000000">
                      <a:alpha val="43137"/>
                    </a:srgbClr>
                  </a:outerShdw>
                </a:effectLst>
              </a:rPr>
              <a:t>Industry</a:t>
            </a:r>
            <a:r>
              <a:rPr lang="it-IT" sz="2800" b="1" i="1" kern="0" dirty="0" smtClean="0">
                <a:solidFill>
                  <a:srgbClr val="0070C0"/>
                </a:solidFill>
                <a:effectLst>
                  <a:outerShdw blurRad="38100" dist="38100" dir="2700000" algn="tl">
                    <a:srgbClr val="000000">
                      <a:alpha val="43137"/>
                    </a:srgbClr>
                  </a:outerShdw>
                </a:effectLst>
              </a:rPr>
              <a:t> </a:t>
            </a:r>
            <a:r>
              <a:rPr lang="it-IT" sz="2800" b="1" kern="0" dirty="0" smtClean="0">
                <a:solidFill>
                  <a:srgbClr val="0070C0"/>
                </a:solidFill>
                <a:effectLst>
                  <a:outerShdw blurRad="38100" dist="38100" dir="2700000" algn="tl">
                    <a:srgbClr val="000000">
                      <a:alpha val="43137"/>
                    </a:srgbClr>
                  </a:outerShdw>
                </a:effectLst>
              </a:rPr>
              <a:t>DEI</a:t>
            </a:r>
            <a:endParaRPr lang="it-IT" sz="2400" b="1" kern="0" dirty="0">
              <a:solidFill>
                <a:srgbClr val="000000"/>
              </a:solidFill>
            </a:endParaRPr>
          </a:p>
        </p:txBody>
      </p:sp>
      <p:sp>
        <p:nvSpPr>
          <p:cNvPr id="5" name="Segnaposto contenuto 2"/>
          <p:cNvSpPr txBox="1">
            <a:spLocks/>
          </p:cNvSpPr>
          <p:nvPr/>
        </p:nvSpPr>
        <p:spPr bwMode="auto">
          <a:xfrm>
            <a:off x="251520" y="1268760"/>
            <a:ext cx="8690984" cy="5095018"/>
          </a:xfrm>
          <a:prstGeom prst="rect">
            <a:avLst/>
          </a:prstGeom>
          <a:noFill/>
          <a:ln w="9525">
            <a:noFill/>
            <a:miter lim="800000"/>
            <a:headEnd/>
            <a:tailEnd/>
          </a:ln>
        </p:spPr>
        <p:txBody>
          <a:bodyPr lIns="76592" tIns="38297" rIns="76592" bIns="38297"/>
          <a:lstStyle/>
          <a:p>
            <a:r>
              <a:rPr lang="it-IT" sz="2000" b="1" dirty="0" smtClean="0">
                <a:solidFill>
                  <a:schemeClr val="accent1">
                    <a:lumMod val="25000"/>
                  </a:schemeClr>
                </a:solidFill>
              </a:rPr>
              <a:t>ROUNDTABLE DEI Settembre 2016</a:t>
            </a:r>
          </a:p>
          <a:p>
            <a:pPr lvl="1"/>
            <a:r>
              <a:rPr lang="it-IT" b="1" dirty="0" smtClean="0">
                <a:solidFill>
                  <a:schemeClr val="accent1">
                    <a:lumMod val="25000"/>
                  </a:schemeClr>
                </a:solidFill>
              </a:rPr>
              <a:t>2 </a:t>
            </a:r>
            <a:r>
              <a:rPr lang="it-IT" b="1" dirty="0" err="1" smtClean="0">
                <a:solidFill>
                  <a:schemeClr val="accent1">
                    <a:lumMod val="25000"/>
                  </a:schemeClr>
                </a:solidFill>
              </a:rPr>
              <a:t>Working</a:t>
            </a:r>
            <a:r>
              <a:rPr lang="it-IT" b="1" dirty="0" smtClean="0">
                <a:solidFill>
                  <a:schemeClr val="accent1">
                    <a:lumMod val="25000"/>
                  </a:schemeClr>
                </a:solidFill>
              </a:rPr>
              <a:t> Group </a:t>
            </a:r>
            <a:r>
              <a:rPr lang="it-IT" sz="2000" dirty="0" smtClean="0">
                <a:solidFill>
                  <a:schemeClr val="accent1">
                    <a:lumMod val="25000"/>
                  </a:schemeClr>
                </a:solidFill>
              </a:rPr>
              <a:t>(CSIT presente nei 2 WG: Piattaforme e DIH)</a:t>
            </a:r>
          </a:p>
          <a:p>
            <a:r>
              <a:rPr lang="it-IT" sz="2000" b="1" dirty="0" smtClean="0">
                <a:solidFill>
                  <a:schemeClr val="accent1">
                    <a:lumMod val="25000"/>
                  </a:schemeClr>
                </a:solidFill>
              </a:rPr>
              <a:t>STAKEHOLDER FORUM </a:t>
            </a:r>
            <a:r>
              <a:rPr lang="it-IT" dirty="0" smtClean="0">
                <a:solidFill>
                  <a:schemeClr val="accent1">
                    <a:lumMod val="25000"/>
                  </a:schemeClr>
                </a:solidFill>
              </a:rPr>
              <a:t>(CSIT presente come relatore)</a:t>
            </a:r>
          </a:p>
          <a:p>
            <a:pPr lvl="2"/>
            <a:r>
              <a:rPr lang="it-IT" altLang="en-US" dirty="0" smtClean="0">
                <a:solidFill>
                  <a:schemeClr val="accent1">
                    <a:lumMod val="25000"/>
                  </a:schemeClr>
                </a:solidFill>
                <a:latin typeface="Verdana" pitchFamily="34" charset="0"/>
              </a:rPr>
              <a:t>31 </a:t>
            </a:r>
            <a:r>
              <a:rPr lang="it-IT" altLang="en-US" dirty="0" err="1" smtClean="0">
                <a:solidFill>
                  <a:schemeClr val="accent1">
                    <a:lumMod val="25000"/>
                  </a:schemeClr>
                </a:solidFill>
                <a:latin typeface="Verdana" pitchFamily="34" charset="0"/>
              </a:rPr>
              <a:t>January</a:t>
            </a:r>
            <a:r>
              <a:rPr lang="it-IT" altLang="en-US" dirty="0" smtClean="0">
                <a:solidFill>
                  <a:schemeClr val="accent1">
                    <a:lumMod val="25000"/>
                  </a:schemeClr>
                </a:solidFill>
                <a:latin typeface="Verdana" pitchFamily="34" charset="0"/>
              </a:rPr>
              <a:t> – 1 </a:t>
            </a:r>
            <a:r>
              <a:rPr lang="it-IT" altLang="en-US" dirty="0" err="1" smtClean="0">
                <a:solidFill>
                  <a:schemeClr val="accent1">
                    <a:lumMod val="25000"/>
                  </a:schemeClr>
                </a:solidFill>
                <a:latin typeface="Verdana" pitchFamily="34" charset="0"/>
              </a:rPr>
              <a:t>February</a:t>
            </a:r>
            <a:r>
              <a:rPr lang="it-IT" altLang="en-US" dirty="0" smtClean="0">
                <a:solidFill>
                  <a:schemeClr val="accent1">
                    <a:lumMod val="25000"/>
                  </a:schemeClr>
                </a:solidFill>
                <a:latin typeface="Verdana" pitchFamily="34" charset="0"/>
              </a:rPr>
              <a:t> 2017, Essen – </a:t>
            </a:r>
            <a:r>
              <a:rPr lang="it-IT" altLang="en-US" dirty="0" err="1" smtClean="0">
                <a:solidFill>
                  <a:schemeClr val="accent1">
                    <a:lumMod val="25000"/>
                  </a:schemeClr>
                </a:solidFill>
                <a:latin typeface="Verdana" pitchFamily="34" charset="0"/>
              </a:rPr>
              <a:t>Co-organizzato</a:t>
            </a:r>
            <a:r>
              <a:rPr lang="it-IT" altLang="en-US" dirty="0" smtClean="0">
                <a:solidFill>
                  <a:schemeClr val="accent1">
                    <a:lumMod val="25000"/>
                  </a:schemeClr>
                </a:solidFill>
                <a:latin typeface="Verdana" pitchFamily="34" charset="0"/>
              </a:rPr>
              <a:t> con la Germania</a:t>
            </a:r>
          </a:p>
          <a:p>
            <a:pPr lvl="2"/>
            <a:r>
              <a:rPr lang="it-IT" altLang="en-US" dirty="0" smtClean="0">
                <a:solidFill>
                  <a:schemeClr val="accent1">
                    <a:lumMod val="25000"/>
                  </a:schemeClr>
                </a:solidFill>
                <a:latin typeface="Verdana" pitchFamily="34" charset="0"/>
              </a:rPr>
              <a:t>500 partecipanti da 22 Stati Membri</a:t>
            </a:r>
          </a:p>
          <a:p>
            <a:r>
              <a:rPr lang="it-IT" sz="2000" b="1" dirty="0" smtClean="0">
                <a:solidFill>
                  <a:schemeClr val="accent1">
                    <a:lumMod val="25000"/>
                  </a:schemeClr>
                </a:solidFill>
                <a:ea typeface="Verdana" pitchFamily="34" charset="0"/>
                <a:cs typeface="Verdana" pitchFamily="34" charset="0"/>
              </a:rPr>
              <a:t>BRATISLAVA - CONFERENZA 2016 </a:t>
            </a:r>
            <a:r>
              <a:rPr lang="it-IT" b="1" dirty="0" smtClean="0">
                <a:solidFill>
                  <a:schemeClr val="accent1">
                    <a:lumMod val="25000"/>
                  </a:schemeClr>
                </a:solidFill>
                <a:ea typeface="Verdana" pitchFamily="34" charset="0"/>
                <a:cs typeface="Verdana" pitchFamily="34" charset="0"/>
              </a:rPr>
              <a:t>sulla trasformazione digitale dell’industria europea e delle imprese</a:t>
            </a:r>
            <a:endParaRPr lang="it-IT" altLang="en-US" dirty="0" smtClean="0">
              <a:solidFill>
                <a:schemeClr val="accent1">
                  <a:lumMod val="25000"/>
                </a:schemeClr>
              </a:solidFill>
              <a:ea typeface="Verdana" pitchFamily="34" charset="0"/>
              <a:cs typeface="Verdana" pitchFamily="34" charset="0"/>
            </a:endParaRPr>
          </a:p>
          <a:p>
            <a:pPr marL="341887" lvl="1" indent="-341887"/>
            <a:r>
              <a:rPr lang="it-IT" sz="2000" b="1" dirty="0" smtClean="0">
                <a:solidFill>
                  <a:srgbClr val="FF0000"/>
                </a:solidFill>
                <a:cs typeface="Arial" pitchFamily="34" charset="0"/>
              </a:rPr>
              <a:t>Giugno 2016 - </a:t>
            </a:r>
            <a:r>
              <a:rPr lang="it-IT" b="1" dirty="0" smtClean="0">
                <a:solidFill>
                  <a:srgbClr val="FF0000"/>
                </a:solidFill>
                <a:cs typeface="Arial" pitchFamily="34" charset="0"/>
              </a:rPr>
              <a:t>GARA I4MS da 300.000€ per la costituzione di DIH in 6 territori italiani </a:t>
            </a:r>
          </a:p>
          <a:p>
            <a:pPr marL="341887" lvl="1" indent="-341887"/>
            <a:r>
              <a:rPr lang="it-IT" sz="2000" b="1" dirty="0" smtClean="0">
                <a:solidFill>
                  <a:schemeClr val="accent1">
                    <a:lumMod val="25000"/>
                  </a:schemeClr>
                </a:solidFill>
                <a:cs typeface="Arial" pitchFamily="34" charset="0"/>
              </a:rPr>
              <a:t>STAKEHOLDER FORUM  2017 a Essen </a:t>
            </a:r>
            <a:r>
              <a:rPr lang="it-IT" sz="2000" dirty="0" smtClean="0">
                <a:solidFill>
                  <a:schemeClr val="accent1">
                    <a:lumMod val="25000"/>
                  </a:schemeClr>
                </a:solidFill>
                <a:cs typeface="Arial" pitchFamily="34" charset="0"/>
              </a:rPr>
              <a:t>relatori nella prima giornata sul tema delle sfide sociali della trasformazione digitale</a:t>
            </a:r>
            <a:endParaRPr lang="it-IT" altLang="en-US" sz="2000" b="1" dirty="0" smtClean="0">
              <a:solidFill>
                <a:schemeClr val="accent1">
                  <a:lumMod val="25000"/>
                </a:schemeClr>
              </a:solidFill>
            </a:endParaRPr>
          </a:p>
          <a:p>
            <a:r>
              <a:rPr lang="it-IT" altLang="en-US" b="1" dirty="0" smtClean="0">
                <a:solidFill>
                  <a:schemeClr val="accent1">
                    <a:lumMod val="25000"/>
                  </a:schemeClr>
                </a:solidFill>
              </a:rPr>
              <a:t>DIGITAL DAY: 23/03/2017 </a:t>
            </a:r>
            <a:r>
              <a:rPr lang="it-IT" dirty="0" smtClean="0">
                <a:solidFill>
                  <a:schemeClr val="accent1">
                    <a:lumMod val="25000"/>
                  </a:schemeClr>
                </a:solidFill>
              </a:rPr>
              <a:t>(CSIT presente come relatore)</a:t>
            </a:r>
            <a:endParaRPr lang="it-IT" altLang="en-US" b="1" dirty="0" smtClean="0">
              <a:solidFill>
                <a:schemeClr val="accent1">
                  <a:lumMod val="25000"/>
                </a:schemeClr>
              </a:solidFill>
            </a:endParaRPr>
          </a:p>
          <a:p>
            <a:r>
              <a:rPr lang="it-IT" altLang="en-US" b="1" dirty="0" smtClean="0">
                <a:solidFill>
                  <a:schemeClr val="accent1">
                    <a:lumMod val="25000"/>
                  </a:schemeClr>
                </a:solidFill>
              </a:rPr>
              <a:t>HANNOVER MESSE 25 aprile 2017:</a:t>
            </a:r>
            <a:r>
              <a:rPr lang="it-IT" altLang="en-US" dirty="0" smtClean="0">
                <a:solidFill>
                  <a:schemeClr val="accent1">
                    <a:lumMod val="25000"/>
                  </a:schemeClr>
                </a:solidFill>
              </a:rPr>
              <a:t> </a:t>
            </a:r>
            <a:r>
              <a:rPr lang="fr-FR" b="1" dirty="0" smtClean="0">
                <a:solidFill>
                  <a:schemeClr val="accent1">
                    <a:lumMod val="25000"/>
                  </a:schemeClr>
                </a:solidFill>
              </a:rPr>
              <a:t>Leaders’ Dialogue Platform Industrie 4.0</a:t>
            </a:r>
          </a:p>
          <a:p>
            <a:r>
              <a:rPr lang="en-US" b="1" dirty="0" smtClean="0">
                <a:solidFill>
                  <a:schemeClr val="accent1">
                    <a:lumMod val="25000"/>
                  </a:schemeClr>
                </a:solidFill>
              </a:rPr>
              <a:t>ROUNDTABLE DEI: </a:t>
            </a:r>
            <a:r>
              <a:rPr lang="en-US" b="1" dirty="0" err="1" smtClean="0">
                <a:solidFill>
                  <a:schemeClr val="accent1">
                    <a:lumMod val="25000"/>
                  </a:schemeClr>
                </a:solidFill>
              </a:rPr>
              <a:t>Bruxelles</a:t>
            </a:r>
            <a:r>
              <a:rPr lang="en-US" b="1" dirty="0" smtClean="0">
                <a:solidFill>
                  <a:schemeClr val="accent1">
                    <a:lumMod val="25000"/>
                  </a:schemeClr>
                </a:solidFill>
              </a:rPr>
              <a:t> 27 </a:t>
            </a:r>
            <a:r>
              <a:rPr lang="en-US" b="1" dirty="0" err="1" smtClean="0">
                <a:solidFill>
                  <a:schemeClr val="accent1">
                    <a:lumMod val="25000"/>
                  </a:schemeClr>
                </a:solidFill>
              </a:rPr>
              <a:t>Giugno</a:t>
            </a:r>
            <a:r>
              <a:rPr lang="en-US" b="1" dirty="0" smtClean="0">
                <a:solidFill>
                  <a:schemeClr val="accent1">
                    <a:lumMod val="25000"/>
                  </a:schemeClr>
                </a:solidFill>
              </a:rPr>
              <a:t> </a:t>
            </a:r>
            <a:r>
              <a:rPr lang="en-US" b="1" u="sng" dirty="0" smtClean="0">
                <a:solidFill>
                  <a:schemeClr val="accent1">
                    <a:lumMod val="25000"/>
                  </a:schemeClr>
                </a:solidFill>
              </a:rPr>
              <a:t>meeting of the </a:t>
            </a:r>
            <a:r>
              <a:rPr lang="en-US" b="1" u="sng" dirty="0" err="1" smtClean="0">
                <a:solidFill>
                  <a:schemeClr val="accent1">
                    <a:lumMod val="25000"/>
                  </a:schemeClr>
                </a:solidFill>
              </a:rPr>
              <a:t>sherpa</a:t>
            </a:r>
            <a:r>
              <a:rPr lang="en-US" b="1" u="sng" dirty="0" smtClean="0">
                <a:solidFill>
                  <a:schemeClr val="accent1">
                    <a:lumMod val="25000"/>
                  </a:schemeClr>
                </a:solidFill>
              </a:rPr>
              <a:t> </a:t>
            </a:r>
            <a:r>
              <a:rPr lang="it-IT" altLang="en-US" b="1" dirty="0" smtClean="0">
                <a:solidFill>
                  <a:schemeClr val="accent1">
                    <a:lumMod val="25000"/>
                  </a:schemeClr>
                </a:solidFill>
              </a:rPr>
              <a:t>per prossima </a:t>
            </a:r>
            <a:r>
              <a:rPr lang="it-IT" altLang="en-US" b="1" dirty="0" err="1" smtClean="0">
                <a:solidFill>
                  <a:schemeClr val="accent1">
                    <a:lumMod val="25000"/>
                  </a:schemeClr>
                </a:solidFill>
              </a:rPr>
              <a:t>Roundtable</a:t>
            </a:r>
            <a:r>
              <a:rPr lang="it-IT" altLang="en-US" b="1" dirty="0" smtClean="0">
                <a:solidFill>
                  <a:schemeClr val="accent1">
                    <a:lumMod val="25000"/>
                  </a:schemeClr>
                </a:solidFill>
              </a:rPr>
              <a:t> DEI Autunno 2017</a:t>
            </a:r>
            <a:endParaRPr lang="it-IT" sz="1600" u="sng" dirty="0" smtClean="0">
              <a:solidFill>
                <a:srgbClr val="CAE2FF">
                  <a:lumMod val="25000"/>
                </a:srgbClr>
              </a:solidFill>
              <a:cs typeface="Arial" pitchFamily="34" charset="0"/>
            </a:endParaRPr>
          </a:p>
          <a:p>
            <a:pPr marL="464830" lvl="1" fontAlgn="base">
              <a:spcBef>
                <a:spcPct val="0"/>
              </a:spcBef>
              <a:spcAft>
                <a:spcPct val="0"/>
              </a:spcAft>
              <a:buClr>
                <a:srgbClr val="000000"/>
              </a:buClr>
            </a:pPr>
            <a:endParaRPr lang="it-IT" sz="1600" dirty="0" smtClean="0">
              <a:solidFill>
                <a:srgbClr val="CAE2FF">
                  <a:lumMod val="25000"/>
                </a:srgbClr>
              </a:solidFill>
              <a:cs typeface="Arial" pitchFamily="34" charset="0"/>
            </a:endParaRPr>
          </a:p>
          <a:p>
            <a:pPr marL="464830" lvl="1" fontAlgn="base">
              <a:spcBef>
                <a:spcPct val="0"/>
              </a:spcBef>
              <a:spcAft>
                <a:spcPct val="0"/>
              </a:spcAft>
              <a:buClr>
                <a:srgbClr val="000000"/>
              </a:buClr>
              <a:buFont typeface="Wingdings" panose="05000000000000000000" pitchFamily="2" charset="2"/>
              <a:buChar char="§"/>
            </a:pPr>
            <a:endParaRPr lang="it-IT" sz="1600" dirty="0" smtClean="0">
              <a:solidFill>
                <a:srgbClr val="CAE2FF">
                  <a:lumMod val="25000"/>
                </a:srgbClr>
              </a:solidFill>
              <a:cs typeface="Arial" pitchFamily="34" charset="0"/>
            </a:endParaRPr>
          </a:p>
          <a:p>
            <a:pPr marL="464830" lvl="1" fontAlgn="base">
              <a:spcBef>
                <a:spcPct val="0"/>
              </a:spcBef>
              <a:spcAft>
                <a:spcPct val="0"/>
              </a:spcAft>
              <a:buClr>
                <a:srgbClr val="000000"/>
              </a:buClr>
              <a:buFont typeface="Wingdings" panose="05000000000000000000" pitchFamily="2" charset="2"/>
              <a:buChar char="§"/>
            </a:pPr>
            <a:endParaRPr lang="it-IT" kern="0" dirty="0">
              <a:solidFill>
                <a:srgbClr val="000000"/>
              </a:solidFill>
            </a:endParaRPr>
          </a:p>
        </p:txBody>
      </p:sp>
      <p:pic>
        <p:nvPicPr>
          <p:cNvPr id="6" name="Immagine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538941" y="1"/>
            <a:ext cx="1262332" cy="713451"/>
          </a:xfrm>
          <a:prstGeom prst="rect">
            <a:avLst/>
          </a:prstGeom>
        </p:spPr>
      </p:pic>
      <p:pic>
        <p:nvPicPr>
          <p:cNvPr id="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228184" y="0"/>
            <a:ext cx="1368152" cy="69269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fontScale="90000"/>
          </a:bodyPr>
          <a:lstStyle/>
          <a:p>
            <a:pPr>
              <a:lnSpc>
                <a:spcPct val="90000"/>
              </a:lnSpc>
              <a:spcBef>
                <a:spcPts val="1000"/>
              </a:spcBef>
              <a:spcAft>
                <a:spcPts val="0"/>
              </a:spcAft>
            </a:pPr>
            <a:r>
              <a:rPr lang="en-GB" sz="3100" b="1" dirty="0" smtClean="0">
                <a:solidFill>
                  <a:srgbClr val="2F5597"/>
                </a:solidFill>
                <a:ea typeface="+mn-ea"/>
                <a:cs typeface="+mn-cs"/>
              </a:rPr>
              <a:t/>
            </a:r>
            <a:br>
              <a:rPr lang="en-GB" sz="3100" b="1" dirty="0" smtClean="0">
                <a:solidFill>
                  <a:srgbClr val="2F5597"/>
                </a:solidFill>
                <a:ea typeface="+mn-ea"/>
                <a:cs typeface="+mn-cs"/>
              </a:rPr>
            </a:br>
            <a:r>
              <a:rPr lang="en-GB" sz="3100" b="1" dirty="0">
                <a:solidFill>
                  <a:srgbClr val="2F5597"/>
                </a:solidFill>
                <a:ea typeface="+mn-ea"/>
                <a:cs typeface="+mn-cs"/>
              </a:rPr>
              <a:t/>
            </a:r>
            <a:br>
              <a:rPr lang="en-GB" sz="3100" b="1" dirty="0">
                <a:solidFill>
                  <a:srgbClr val="2F5597"/>
                </a:solidFill>
                <a:ea typeface="+mn-ea"/>
                <a:cs typeface="+mn-cs"/>
              </a:rPr>
            </a:br>
            <a:r>
              <a:rPr lang="en-GB" sz="3100" b="1" dirty="0" smtClean="0">
                <a:solidFill>
                  <a:srgbClr val="2F5597"/>
                </a:solidFill>
                <a:ea typeface="+mn-ea"/>
                <a:cs typeface="+mn-cs"/>
              </a:rPr>
              <a:t/>
            </a:r>
            <a:br>
              <a:rPr lang="en-GB" sz="3100" b="1" dirty="0" smtClean="0">
                <a:solidFill>
                  <a:srgbClr val="2F5597"/>
                </a:solidFill>
                <a:ea typeface="+mn-ea"/>
                <a:cs typeface="+mn-cs"/>
              </a:rPr>
            </a:br>
            <a:r>
              <a:rPr lang="en-GB" sz="3100" b="1" dirty="0">
                <a:solidFill>
                  <a:srgbClr val="2F5597"/>
                </a:solidFill>
                <a:ea typeface="+mn-ea"/>
                <a:cs typeface="+mn-cs"/>
              </a:rPr>
              <a:t/>
            </a:r>
            <a:br>
              <a:rPr lang="en-GB" sz="3100" b="1" dirty="0">
                <a:solidFill>
                  <a:srgbClr val="2F5597"/>
                </a:solidFill>
                <a:ea typeface="+mn-ea"/>
                <a:cs typeface="+mn-cs"/>
              </a:rPr>
            </a:br>
            <a:r>
              <a:rPr lang="en-GB" sz="3100" b="1" dirty="0" smtClean="0">
                <a:solidFill>
                  <a:srgbClr val="2F5597"/>
                </a:solidFill>
                <a:ea typeface="+mn-ea"/>
                <a:cs typeface="+mn-cs"/>
              </a:rPr>
              <a:t/>
            </a:r>
            <a:br>
              <a:rPr lang="en-GB" sz="3100" b="1" dirty="0" smtClean="0">
                <a:solidFill>
                  <a:srgbClr val="2F5597"/>
                </a:solidFill>
                <a:ea typeface="+mn-ea"/>
                <a:cs typeface="+mn-cs"/>
              </a:rPr>
            </a:br>
            <a:r>
              <a:rPr lang="en-GB" sz="3100" b="1" dirty="0" smtClean="0">
                <a:solidFill>
                  <a:srgbClr val="2F5597"/>
                </a:solidFill>
                <a:ea typeface="+mn-ea"/>
                <a:cs typeface="+mn-cs"/>
              </a:rPr>
              <a:t/>
            </a:r>
            <a:br>
              <a:rPr lang="en-GB" sz="3100" b="1" dirty="0" smtClean="0">
                <a:solidFill>
                  <a:srgbClr val="2F5597"/>
                </a:solidFill>
                <a:ea typeface="+mn-ea"/>
                <a:cs typeface="+mn-cs"/>
              </a:rPr>
            </a:br>
            <a:r>
              <a:rPr lang="en-GB" sz="3100" b="1" dirty="0" smtClean="0">
                <a:solidFill>
                  <a:srgbClr val="2F5597"/>
                </a:solidFill>
                <a:ea typeface="+mn-ea"/>
                <a:cs typeface="+mn-cs"/>
              </a:rPr>
              <a:t>Digital </a:t>
            </a:r>
            <a:r>
              <a:rPr lang="en-GB" sz="3100" b="1" dirty="0">
                <a:solidFill>
                  <a:srgbClr val="2F5597"/>
                </a:solidFill>
                <a:ea typeface="+mn-ea"/>
                <a:cs typeface="+mn-cs"/>
              </a:rPr>
              <a:t>Day - Rome, 23 March 2017 - 11,00 a.m.</a:t>
            </a:r>
            <a:r>
              <a:rPr lang="it-IT" sz="2000" dirty="0">
                <a:ea typeface="Times New Roman"/>
                <a:cs typeface="Times New Roman"/>
              </a:rPr>
              <a:t/>
            </a:r>
            <a:br>
              <a:rPr lang="it-IT" sz="2000" dirty="0">
                <a:ea typeface="Times New Roman"/>
                <a:cs typeface="Times New Roman"/>
              </a:rPr>
            </a:br>
            <a:r>
              <a:rPr lang="it-IT" sz="2000" dirty="0">
                <a:ea typeface="Times New Roman"/>
                <a:cs typeface="Times New Roman"/>
              </a:rPr>
              <a:t/>
            </a:r>
            <a:br>
              <a:rPr lang="it-IT" sz="2000" dirty="0">
                <a:ea typeface="Times New Roman"/>
                <a:cs typeface="Times New Roman"/>
              </a:rPr>
            </a:br>
            <a:r>
              <a:rPr lang="en-GB" sz="4000" b="1" dirty="0">
                <a:solidFill>
                  <a:srgbClr val="2F5597"/>
                </a:solidFill>
                <a:latin typeface="Calibri Light"/>
              </a:rPr>
              <a:t>Territories 4.0</a:t>
            </a:r>
            <a:r>
              <a:rPr lang="it-IT" sz="2000" dirty="0">
                <a:ea typeface="Times New Roman"/>
                <a:cs typeface="Times New Roman"/>
              </a:rPr>
              <a:t/>
            </a:r>
            <a:br>
              <a:rPr lang="it-IT" sz="2000" dirty="0">
                <a:ea typeface="Times New Roman"/>
                <a:cs typeface="Times New Roman"/>
              </a:rPr>
            </a:br>
            <a:r>
              <a:rPr lang="en-GB" sz="3100" b="1" dirty="0">
                <a:solidFill>
                  <a:srgbClr val="2F5597"/>
                </a:solidFill>
                <a:ea typeface="+mn-ea"/>
                <a:cs typeface="+mn-cs"/>
              </a:rPr>
              <a:t>1° Meeting of Digital Innovation Hub I4MS - Italy</a:t>
            </a:r>
            <a:br>
              <a:rPr lang="en-GB" sz="3100" b="1" dirty="0">
                <a:solidFill>
                  <a:srgbClr val="2F5597"/>
                </a:solidFill>
                <a:ea typeface="+mn-ea"/>
                <a:cs typeface="+mn-cs"/>
              </a:rPr>
            </a:br>
            <a:r>
              <a:rPr lang="en-GB" sz="2700" b="1" dirty="0" smtClean="0">
                <a:solidFill>
                  <a:srgbClr val="2F5597"/>
                </a:solidFill>
                <a:latin typeface="Calibri Light"/>
              </a:rPr>
              <a:t>The </a:t>
            </a:r>
            <a:r>
              <a:rPr lang="en-GB" sz="2700" b="1" dirty="0">
                <a:solidFill>
                  <a:srgbClr val="2F5597"/>
                </a:solidFill>
                <a:latin typeface="Calibri Light"/>
              </a:rPr>
              <a:t>European network to support the digital transformation of </a:t>
            </a:r>
            <a:r>
              <a:rPr lang="en-GB" sz="2700" b="1" dirty="0" smtClean="0">
                <a:solidFill>
                  <a:srgbClr val="2F5597"/>
                </a:solidFill>
                <a:latin typeface="Calibri Light"/>
              </a:rPr>
              <a:t>companies</a:t>
            </a:r>
            <a:br>
              <a:rPr lang="en-GB" sz="2700" b="1" dirty="0" smtClean="0">
                <a:solidFill>
                  <a:srgbClr val="2F5597"/>
                </a:solidFill>
                <a:latin typeface="Calibri Light"/>
              </a:rPr>
            </a:br>
            <a:r>
              <a:rPr lang="it-IT" sz="3100" dirty="0">
                <a:ea typeface="Times New Roman"/>
                <a:cs typeface="Times New Roman"/>
              </a:rPr>
              <a:t/>
            </a:r>
            <a:br>
              <a:rPr lang="it-IT" sz="3100" dirty="0">
                <a:ea typeface="Times New Roman"/>
                <a:cs typeface="Times New Roman"/>
              </a:rPr>
            </a:br>
            <a:r>
              <a:rPr lang="en-GB" sz="2000" dirty="0">
                <a:solidFill>
                  <a:srgbClr val="1F497D"/>
                </a:solidFill>
                <a:ea typeface="Times New Roman"/>
                <a:cs typeface="Times New Roman"/>
              </a:rPr>
              <a:t>With the creation of the six Italian D-HUB I4MS, the first  light network of DIHs, rooted in the regions and with a strong European and National coordination is born. The main aim if this network of D-HUBs  is to help companies to be able to understand and exploit the new 4.0 opportunities but, to be a success, the real challenge for the DHUBs is to be able to involve and innovate SMEs leveraging on the strengths of the territories where they produce.</a:t>
            </a:r>
            <a:r>
              <a:rPr lang="it-IT" sz="3100" dirty="0">
                <a:ea typeface="Times New Roman"/>
                <a:cs typeface="Times New Roman"/>
              </a:rPr>
              <a:t/>
            </a:r>
            <a:br>
              <a:rPr lang="it-IT" sz="3100" dirty="0">
                <a:ea typeface="Times New Roman"/>
                <a:cs typeface="Times New Roman"/>
              </a:rPr>
            </a:br>
            <a:r>
              <a:rPr lang="en-GB" sz="2000" b="1" dirty="0">
                <a:solidFill>
                  <a:srgbClr val="1F497D"/>
                </a:solidFill>
                <a:ea typeface="Times New Roman"/>
                <a:cs typeface="Times New Roman"/>
              </a:rPr>
              <a:t> </a:t>
            </a:r>
            <a:r>
              <a:rPr lang="it-IT" sz="3100" dirty="0">
                <a:ea typeface="Times New Roman"/>
                <a:cs typeface="Times New Roman"/>
              </a:rPr>
              <a:t/>
            </a:r>
            <a:br>
              <a:rPr lang="it-IT" sz="3100" dirty="0">
                <a:ea typeface="Times New Roman"/>
                <a:cs typeface="Times New Roman"/>
              </a:rPr>
            </a:br>
            <a:r>
              <a:rPr lang="en-GB" sz="2000" b="1" dirty="0">
                <a:solidFill>
                  <a:srgbClr val="1F497D"/>
                </a:solidFill>
                <a:ea typeface="Times New Roman"/>
                <a:cs typeface="Times New Roman"/>
              </a:rPr>
              <a:t>Which strategies and services must be developed by DIHs to be able to effectively achieve this aim? Which value can the European network bring to the DIHs and the companies they assist? </a:t>
            </a:r>
            <a:r>
              <a:rPr lang="it-IT" sz="2700" dirty="0">
                <a:ea typeface="Times New Roman"/>
                <a:cs typeface="Times New Roman"/>
              </a:rPr>
              <a:t/>
            </a:r>
            <a:br>
              <a:rPr lang="it-IT" sz="2700" dirty="0">
                <a:ea typeface="Times New Roman"/>
                <a:cs typeface="Times New Roman"/>
              </a:rPr>
            </a:br>
            <a:endParaRPr lang="it-IT" dirty="0"/>
          </a:p>
        </p:txBody>
      </p:sp>
      <p:pic>
        <p:nvPicPr>
          <p:cNvPr id="7" name="Immagine 6" descr="C:\Users\Luigi Perissich\AppData\Local\Temp\7zO7C98.tmp\logo_ce-en-rvb-lr.jpg"/>
          <p:cNvPicPr/>
          <p:nvPr/>
        </p:nvPicPr>
        <p:blipFill>
          <a:blip r:embed="rId2" cstate="print"/>
          <a:srcRect/>
          <a:stretch>
            <a:fillRect/>
          </a:stretch>
        </p:blipFill>
        <p:spPr bwMode="auto">
          <a:xfrm>
            <a:off x="755576" y="188640"/>
            <a:ext cx="1504950" cy="892628"/>
          </a:xfrm>
          <a:prstGeom prst="rect">
            <a:avLst/>
          </a:prstGeom>
          <a:noFill/>
          <a:ln w="9525">
            <a:noFill/>
            <a:miter lim="800000"/>
            <a:headEnd/>
            <a:tailEnd/>
          </a:ln>
        </p:spPr>
      </p:pic>
      <p:pic>
        <p:nvPicPr>
          <p:cNvPr id="8" name="Immagine 7"/>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2915816" y="260648"/>
            <a:ext cx="2217964" cy="838200"/>
          </a:xfrm>
          <a:prstGeom prst="rect">
            <a:avLst/>
          </a:prstGeom>
        </p:spPr>
      </p:pic>
      <p:pic>
        <p:nvPicPr>
          <p:cNvPr id="9" name="Immagine 8"/>
          <p:cNvPicPr/>
          <p:nvPr/>
        </p:nvPicPr>
        <p:blipFill>
          <a:blip r:embed="rId4" cstate="print"/>
          <a:srcRect/>
          <a:stretch>
            <a:fillRect/>
          </a:stretch>
        </p:blipFill>
        <p:spPr bwMode="auto">
          <a:xfrm>
            <a:off x="5940152" y="548680"/>
            <a:ext cx="1579033" cy="484414"/>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noChangeArrowheads="1"/>
          </p:cNvSpPr>
          <p:nvPr/>
        </p:nvSpPr>
        <p:spPr>
          <a:xfrm>
            <a:off x="649346" y="988082"/>
            <a:ext cx="8227513" cy="928750"/>
          </a:xfrm>
          <a:prstGeom prst="rect">
            <a:avLst/>
          </a:prstGeom>
        </p:spPr>
        <p:txBody>
          <a:bodyPr vert="horz" lIns="91210" tIns="45604" rIns="91210" bIns="45604"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2400" dirty="0">
                <a:solidFill>
                  <a:srgbClr val="0070C0"/>
                </a:solidFill>
                <a:effectLst>
                  <a:outerShdw blurRad="38100" dist="38100" dir="2700000" algn="tl">
                    <a:srgbClr val="000000">
                      <a:alpha val="43137"/>
                    </a:srgbClr>
                  </a:outerShdw>
                </a:effectLst>
                <a:latin typeface="Tahoma" pitchFamily="34" charset="0"/>
              </a:rPr>
              <a:t>    </a:t>
            </a:r>
            <a:r>
              <a:rPr lang="it-IT" sz="3600" b="1" dirty="0">
                <a:solidFill>
                  <a:srgbClr val="0070C0"/>
                </a:solidFill>
                <a:effectLst>
                  <a:outerShdw blurRad="38100" dist="38100" dir="2700000" algn="tl">
                    <a:srgbClr val="000000">
                      <a:alpha val="43137"/>
                    </a:srgbClr>
                  </a:outerShdw>
                </a:effectLst>
              </a:rPr>
              <a:t>CSIT e Industria 4.0</a:t>
            </a:r>
          </a:p>
          <a:p>
            <a:r>
              <a:rPr lang="it-IT" sz="3100" b="1" dirty="0">
                <a:solidFill>
                  <a:srgbClr val="0070C0"/>
                </a:solidFill>
                <a:effectLst>
                  <a:outerShdw blurRad="38100" dist="38100" dir="2700000" algn="tl">
                    <a:srgbClr val="000000">
                      <a:alpha val="43137"/>
                    </a:srgbClr>
                  </a:outerShdw>
                </a:effectLst>
              </a:rPr>
              <a:t>“FOCUS PMI”</a:t>
            </a:r>
            <a:r>
              <a:rPr lang="it-IT" sz="3600" b="1" dirty="0">
                <a:solidFill>
                  <a:srgbClr val="0070C0"/>
                </a:solidFill>
                <a:effectLst>
                  <a:outerShdw blurRad="38100" dist="38100" dir="2700000" algn="tl">
                    <a:srgbClr val="000000">
                      <a:alpha val="43137"/>
                    </a:srgbClr>
                  </a:outerShdw>
                </a:effectLst>
              </a:rPr>
              <a:t>   </a:t>
            </a:r>
            <a:endParaRPr lang="it-IT" altLang="it-IT" sz="3600" b="1" dirty="0">
              <a:solidFill>
                <a:schemeClr val="accent2"/>
              </a:solidFill>
            </a:endParaRPr>
          </a:p>
        </p:txBody>
      </p:sp>
      <p:pic>
        <p:nvPicPr>
          <p:cNvPr id="10" name="Immagine 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743787" y="97277"/>
            <a:ext cx="1133060" cy="604042"/>
          </a:xfrm>
          <a:prstGeom prst="rect">
            <a:avLst/>
          </a:prstGeom>
        </p:spPr>
      </p:pic>
      <p:sp>
        <p:nvSpPr>
          <p:cNvPr id="5" name="Rettangolo 4"/>
          <p:cNvSpPr/>
          <p:nvPr/>
        </p:nvSpPr>
        <p:spPr>
          <a:xfrm>
            <a:off x="609740" y="1951885"/>
            <a:ext cx="8267107" cy="4248960"/>
          </a:xfrm>
          <a:prstGeom prst="rect">
            <a:avLst/>
          </a:prstGeom>
        </p:spPr>
        <p:txBody>
          <a:bodyPr wrap="square" lIns="93070" tIns="46534" rIns="93070" bIns="46534">
            <a:spAutoFit/>
          </a:bodyPr>
          <a:lstStyle/>
          <a:p>
            <a:r>
              <a:rPr lang="it-IT" b="1" dirty="0">
                <a:solidFill>
                  <a:schemeClr val="accent5">
                    <a:lumMod val="25000"/>
                  </a:schemeClr>
                </a:solidFill>
              </a:rPr>
              <a:t>Le PMI Manifatturiere rappresentano la spina dorsale dello sviluppo territoriale </a:t>
            </a:r>
            <a:r>
              <a:rPr lang="it-IT" dirty="0">
                <a:solidFill>
                  <a:schemeClr val="accent5">
                    <a:lumMod val="25000"/>
                  </a:schemeClr>
                </a:solidFill>
              </a:rPr>
              <a:t>in termini di contributo occupazionale e di produttività del sistema economico nazionale</a:t>
            </a:r>
            <a:r>
              <a:rPr lang="it-IT" dirty="0" smtClean="0">
                <a:solidFill>
                  <a:schemeClr val="accent5">
                    <a:lumMod val="25000"/>
                  </a:schemeClr>
                </a:solidFill>
              </a:rPr>
              <a:t>. La strategia 4.0 non raggiungerà i suoi obiettivi di crescita e occupazione senza le PMI.</a:t>
            </a:r>
            <a:endParaRPr lang="it-IT" dirty="0">
              <a:solidFill>
                <a:schemeClr val="accent5">
                  <a:lumMod val="25000"/>
                </a:schemeClr>
              </a:solidFill>
            </a:endParaRPr>
          </a:p>
          <a:p>
            <a:endParaRPr lang="it-IT" dirty="0">
              <a:solidFill>
                <a:schemeClr val="accent5">
                  <a:lumMod val="25000"/>
                </a:schemeClr>
              </a:solidFill>
            </a:endParaRPr>
          </a:p>
          <a:p>
            <a:r>
              <a:rPr lang="it-IT" dirty="0">
                <a:solidFill>
                  <a:schemeClr val="accent5">
                    <a:lumMod val="25000"/>
                  </a:schemeClr>
                </a:solidFill>
              </a:rPr>
              <a:t>Per colmare il gap di competenze delle PMI, che registrano un ritardo tecnologico e culturale e attivare gli investimenti, </a:t>
            </a:r>
            <a:r>
              <a:rPr lang="it-IT" b="1" u="sng" dirty="0">
                <a:solidFill>
                  <a:schemeClr val="accent5">
                    <a:lumMod val="25000"/>
                  </a:schemeClr>
                </a:solidFill>
              </a:rPr>
              <a:t>non bastano i “</a:t>
            </a:r>
            <a:r>
              <a:rPr lang="it-IT" b="1" u="sng" dirty="0" err="1">
                <a:solidFill>
                  <a:schemeClr val="accent5">
                    <a:lumMod val="25000"/>
                  </a:schemeClr>
                </a:solidFill>
              </a:rPr>
              <a:t>vendor</a:t>
            </a:r>
            <a:r>
              <a:rPr lang="it-IT" b="1" u="sng" dirty="0">
                <a:solidFill>
                  <a:schemeClr val="accent5">
                    <a:lumMod val="25000"/>
                  </a:schemeClr>
                </a:solidFill>
              </a:rPr>
              <a:t>” di tecnologie ma sono necessari mix di Business Service quali</a:t>
            </a:r>
            <a:r>
              <a:rPr lang="it-IT" b="1" u="sng" dirty="0" smtClean="0">
                <a:solidFill>
                  <a:schemeClr val="accent5">
                    <a:lumMod val="25000"/>
                  </a:schemeClr>
                </a:solidFill>
              </a:rPr>
              <a:t>:</a:t>
            </a:r>
          </a:p>
          <a:p>
            <a:r>
              <a:rPr lang="it-IT" b="1" u="sng" dirty="0" smtClean="0">
                <a:solidFill>
                  <a:schemeClr val="accent5">
                    <a:lumMod val="25000"/>
                  </a:schemeClr>
                </a:solidFill>
              </a:rPr>
              <a:t> </a:t>
            </a:r>
            <a:endParaRPr lang="it-IT" b="1" u="sng" dirty="0">
              <a:solidFill>
                <a:schemeClr val="accent5">
                  <a:lumMod val="25000"/>
                </a:schemeClr>
              </a:solidFill>
            </a:endParaRPr>
          </a:p>
          <a:p>
            <a:pPr marL="457269" lvl="1" indent="-184199">
              <a:buFont typeface="Arial" panose="020B0604020202020204" pitchFamily="34" charset="0"/>
              <a:buChar char="•"/>
            </a:pPr>
            <a:r>
              <a:rPr lang="it-IT" b="1" dirty="0">
                <a:solidFill>
                  <a:schemeClr val="accent5">
                    <a:lumMod val="25000"/>
                  </a:schemeClr>
                </a:solidFill>
              </a:rPr>
              <a:t>Consulenza;</a:t>
            </a:r>
          </a:p>
          <a:p>
            <a:pPr marL="457269" lvl="1" indent="-184199">
              <a:buFont typeface="Arial" panose="020B0604020202020204" pitchFamily="34" charset="0"/>
              <a:buChar char="•"/>
            </a:pPr>
            <a:r>
              <a:rPr lang="it-IT" b="1" dirty="0">
                <a:solidFill>
                  <a:schemeClr val="accent5">
                    <a:lumMod val="25000"/>
                  </a:schemeClr>
                </a:solidFill>
              </a:rPr>
              <a:t>Comunicazione e marketing;</a:t>
            </a:r>
          </a:p>
          <a:p>
            <a:pPr marL="457269" lvl="1" indent="-184199">
              <a:buFont typeface="Arial" panose="020B0604020202020204" pitchFamily="34" charset="0"/>
              <a:buChar char="•"/>
            </a:pPr>
            <a:r>
              <a:rPr lang="it-IT" b="1" dirty="0">
                <a:solidFill>
                  <a:schemeClr val="accent5">
                    <a:lumMod val="25000"/>
                  </a:schemeClr>
                </a:solidFill>
              </a:rPr>
              <a:t>Certificazione e prove;</a:t>
            </a:r>
          </a:p>
          <a:p>
            <a:pPr marL="457269" lvl="1" indent="-184199">
              <a:buFont typeface="Arial" panose="020B0604020202020204" pitchFamily="34" charset="0"/>
              <a:buChar char="•"/>
            </a:pPr>
            <a:r>
              <a:rPr lang="it-IT" b="1" dirty="0">
                <a:solidFill>
                  <a:schemeClr val="accent5">
                    <a:lumMod val="25000"/>
                  </a:schemeClr>
                </a:solidFill>
              </a:rPr>
              <a:t>Servizi energia, ingegneria;</a:t>
            </a:r>
          </a:p>
          <a:p>
            <a:pPr marL="457269" lvl="1" indent="-184199">
              <a:buFont typeface="Arial" panose="020B0604020202020204" pitchFamily="34" charset="0"/>
              <a:buChar char="•"/>
            </a:pPr>
            <a:r>
              <a:rPr lang="it-IT" b="1" dirty="0">
                <a:solidFill>
                  <a:schemeClr val="accent5">
                    <a:lumMod val="25000"/>
                  </a:schemeClr>
                </a:solidFill>
              </a:rPr>
              <a:t>Formazione;</a:t>
            </a:r>
          </a:p>
          <a:p>
            <a:pPr marL="457269" lvl="1" indent="-184199">
              <a:buFont typeface="Arial" panose="020B0604020202020204" pitchFamily="34" charset="0"/>
              <a:buChar char="•"/>
            </a:pPr>
            <a:r>
              <a:rPr lang="it-IT" b="1" dirty="0" err="1">
                <a:solidFill>
                  <a:schemeClr val="accent5">
                    <a:lumMod val="25000"/>
                  </a:schemeClr>
                </a:solidFill>
              </a:rPr>
              <a:t>Temporary</a:t>
            </a:r>
            <a:r>
              <a:rPr lang="it-IT" b="1" dirty="0">
                <a:solidFill>
                  <a:schemeClr val="accent5">
                    <a:lumMod val="25000"/>
                  </a:schemeClr>
                </a:solidFill>
              </a:rPr>
              <a:t> </a:t>
            </a:r>
            <a:r>
              <a:rPr lang="it-IT" b="1" dirty="0" err="1">
                <a:solidFill>
                  <a:schemeClr val="accent5">
                    <a:lumMod val="25000"/>
                  </a:schemeClr>
                </a:solidFill>
              </a:rPr>
              <a:t>managers</a:t>
            </a:r>
            <a:r>
              <a:rPr lang="it-IT" b="1" dirty="0">
                <a:solidFill>
                  <a:schemeClr val="accent5">
                    <a:lumMod val="25000"/>
                  </a:schemeClr>
                </a:solidFill>
              </a:rPr>
              <a:t> per strutturare progetti di innovazione digitale.</a:t>
            </a: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228184" y="0"/>
            <a:ext cx="1368152" cy="69269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130458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4"/>
          </p:nvPr>
        </p:nvSpPr>
        <p:spPr/>
        <p:txBody>
          <a:bodyPr/>
          <a:lstStyle/>
          <a:p>
            <a:fld id="{F1CD1FFF-D9A0-4992-B7A3-AACB5E4F286E}" type="slidenum">
              <a:rPr lang="it-IT" smtClean="0"/>
              <a:pPr/>
              <a:t>7</a:t>
            </a:fld>
            <a:endParaRPr lang="it-IT" dirty="0"/>
          </a:p>
        </p:txBody>
      </p:sp>
      <p:sp>
        <p:nvSpPr>
          <p:cNvPr id="7" name="Rettangolo 6"/>
          <p:cNvSpPr/>
          <p:nvPr/>
        </p:nvSpPr>
        <p:spPr>
          <a:xfrm>
            <a:off x="323528" y="2636913"/>
            <a:ext cx="8352928" cy="4016426"/>
          </a:xfrm>
          <a:prstGeom prst="rect">
            <a:avLst/>
          </a:prstGeom>
        </p:spPr>
        <p:txBody>
          <a:bodyPr wrap="square" lIns="91382" tIns="45691" rIns="91382" bIns="45691">
            <a:spAutoFit/>
          </a:bodyPr>
          <a:lstStyle/>
          <a:p>
            <a:pPr algn="just">
              <a:spcAft>
                <a:spcPts val="300"/>
              </a:spcAft>
            </a:pPr>
            <a:r>
              <a:rPr lang="en-US" b="1" dirty="0">
                <a:solidFill>
                  <a:schemeClr val="tx2"/>
                </a:solidFill>
              </a:rPr>
              <a:t>I4MS</a:t>
            </a:r>
            <a:r>
              <a:rPr lang="en-US" dirty="0">
                <a:solidFill>
                  <a:schemeClr val="tx2"/>
                </a:solidFill>
              </a:rPr>
              <a:t> (</a:t>
            </a:r>
            <a:r>
              <a:rPr lang="en-US" i="1" dirty="0">
                <a:solidFill>
                  <a:schemeClr val="tx2"/>
                </a:solidFill>
              </a:rPr>
              <a:t>ICT Innovation for Manufacturing SMEs</a:t>
            </a:r>
            <a:r>
              <a:rPr lang="en-US" dirty="0">
                <a:solidFill>
                  <a:schemeClr val="tx2"/>
                </a:solidFill>
              </a:rPr>
              <a:t>) </a:t>
            </a:r>
            <a:r>
              <a:rPr lang="it-IT" dirty="0">
                <a:solidFill>
                  <a:schemeClr val="tx2"/>
                </a:solidFill>
              </a:rPr>
              <a:t>è l'iniziativa promossa dalla </a:t>
            </a:r>
            <a:r>
              <a:rPr lang="it-IT" dirty="0" smtClean="0">
                <a:solidFill>
                  <a:schemeClr val="tx2"/>
                </a:solidFill>
              </a:rPr>
              <a:t>UE per </a:t>
            </a:r>
            <a:r>
              <a:rPr lang="it-IT" b="1" dirty="0">
                <a:solidFill>
                  <a:schemeClr val="tx2"/>
                </a:solidFill>
              </a:rPr>
              <a:t>sostenere la leadership europea </a:t>
            </a:r>
            <a:r>
              <a:rPr lang="it-IT" b="1" dirty="0" smtClean="0">
                <a:solidFill>
                  <a:schemeClr val="tx2"/>
                </a:solidFill>
              </a:rPr>
              <a:t>nei settori produttivi, </a:t>
            </a:r>
            <a:r>
              <a:rPr lang="it-IT" b="1" dirty="0">
                <a:solidFill>
                  <a:schemeClr val="tx2"/>
                </a:solidFill>
              </a:rPr>
              <a:t>attraverso l'adozione di </a:t>
            </a:r>
            <a:r>
              <a:rPr lang="it-IT" b="1" dirty="0" smtClean="0">
                <a:solidFill>
                  <a:schemeClr val="tx2"/>
                </a:solidFill>
              </a:rPr>
              <a:t>tecnologie/servizi </a:t>
            </a:r>
            <a:r>
              <a:rPr lang="it-IT" b="1" dirty="0">
                <a:solidFill>
                  <a:schemeClr val="tx2"/>
                </a:solidFill>
              </a:rPr>
              <a:t>ICT. </a:t>
            </a:r>
          </a:p>
          <a:p>
            <a:pPr algn="just">
              <a:spcAft>
                <a:spcPts val="300"/>
              </a:spcAft>
            </a:pPr>
            <a:r>
              <a:rPr lang="it-IT" b="1" dirty="0" smtClean="0">
                <a:solidFill>
                  <a:schemeClr val="tx2"/>
                </a:solidFill>
              </a:rPr>
              <a:t>I4MS </a:t>
            </a:r>
            <a:r>
              <a:rPr lang="it-IT" b="1" dirty="0">
                <a:solidFill>
                  <a:schemeClr val="tx2"/>
                </a:solidFill>
              </a:rPr>
              <a:t>mira a promuovere tecnologie </a:t>
            </a:r>
            <a:r>
              <a:rPr lang="it-IT" b="1" dirty="0" smtClean="0">
                <a:solidFill>
                  <a:schemeClr val="tx2"/>
                </a:solidFill>
              </a:rPr>
              <a:t>all'avanguardia verso le PMI</a:t>
            </a:r>
            <a:r>
              <a:rPr lang="it-IT" dirty="0" smtClean="0">
                <a:solidFill>
                  <a:schemeClr val="tx2"/>
                </a:solidFill>
              </a:rPr>
              <a:t>, unitamente alla diffusione di progetti di ricerca basati sull’ICT, sviluppati </a:t>
            </a:r>
            <a:r>
              <a:rPr lang="it-IT" dirty="0">
                <a:solidFill>
                  <a:schemeClr val="tx2"/>
                </a:solidFill>
              </a:rPr>
              <a:t>g</a:t>
            </a:r>
            <a:r>
              <a:rPr lang="it-IT" dirty="0" smtClean="0">
                <a:solidFill>
                  <a:schemeClr val="tx2"/>
                </a:solidFill>
              </a:rPr>
              <a:t>ià nel 7° Programma Quadro, </a:t>
            </a:r>
            <a:r>
              <a:rPr lang="it-IT" dirty="0">
                <a:solidFill>
                  <a:schemeClr val="tx2"/>
                </a:solidFill>
              </a:rPr>
              <a:t>nelle seguenti aree:</a:t>
            </a:r>
          </a:p>
          <a:p>
            <a:pPr marL="742478" lvl="1" indent="-285569" algn="just">
              <a:spcAft>
                <a:spcPts val="300"/>
              </a:spcAft>
              <a:buFont typeface="Wingdings" panose="05000000000000000000" pitchFamily="2" charset="2"/>
              <a:buChar char="ü"/>
            </a:pPr>
            <a:r>
              <a:rPr lang="it-IT" b="1" dirty="0">
                <a:solidFill>
                  <a:schemeClr val="tx2"/>
                </a:solidFill>
              </a:rPr>
              <a:t>Robotica</a:t>
            </a:r>
          </a:p>
          <a:p>
            <a:pPr marL="742478" lvl="1" indent="-285569" algn="just">
              <a:spcAft>
                <a:spcPts val="300"/>
              </a:spcAft>
              <a:buFont typeface="Wingdings" panose="05000000000000000000" pitchFamily="2" charset="2"/>
              <a:buChar char="ü"/>
            </a:pPr>
            <a:r>
              <a:rPr lang="it-IT" b="1" dirty="0">
                <a:solidFill>
                  <a:schemeClr val="tx2"/>
                </a:solidFill>
              </a:rPr>
              <a:t>servizi di simulazione basati su </a:t>
            </a:r>
            <a:r>
              <a:rPr lang="it-IT" b="1" dirty="0" err="1">
                <a:solidFill>
                  <a:schemeClr val="tx2"/>
                </a:solidFill>
              </a:rPr>
              <a:t>cloud</a:t>
            </a:r>
            <a:r>
              <a:rPr lang="it-IT" b="1" dirty="0">
                <a:solidFill>
                  <a:schemeClr val="tx2"/>
                </a:solidFill>
              </a:rPr>
              <a:t> </a:t>
            </a:r>
            <a:r>
              <a:rPr lang="it-IT" b="1" dirty="0" smtClean="0">
                <a:solidFill>
                  <a:schemeClr val="tx2"/>
                </a:solidFill>
              </a:rPr>
              <a:t>e HPC</a:t>
            </a:r>
            <a:endParaRPr lang="it-IT" b="1" dirty="0">
              <a:solidFill>
                <a:schemeClr val="tx2"/>
              </a:solidFill>
            </a:endParaRPr>
          </a:p>
          <a:p>
            <a:pPr marL="742478" lvl="1" indent="-285569" algn="just">
              <a:spcAft>
                <a:spcPts val="300"/>
              </a:spcAft>
              <a:buFont typeface="Wingdings" panose="05000000000000000000" pitchFamily="2" charset="2"/>
              <a:buChar char="ü"/>
            </a:pPr>
            <a:r>
              <a:rPr lang="it-IT" b="1" dirty="0">
                <a:solidFill>
                  <a:schemeClr val="tx2"/>
                </a:solidFill>
              </a:rPr>
              <a:t>Applicazioni </a:t>
            </a:r>
            <a:r>
              <a:rPr lang="it-IT" b="1" dirty="0" smtClean="0">
                <a:solidFill>
                  <a:schemeClr val="tx2"/>
                </a:solidFill>
              </a:rPr>
              <a:t>basate su laser</a:t>
            </a:r>
          </a:p>
          <a:p>
            <a:pPr marL="742478" lvl="1" indent="-285569" algn="just">
              <a:spcAft>
                <a:spcPts val="300"/>
              </a:spcAft>
              <a:buFont typeface="Wingdings" panose="05000000000000000000" pitchFamily="2" charset="2"/>
              <a:buChar char="ü"/>
            </a:pPr>
            <a:r>
              <a:rPr lang="it-IT" b="1" dirty="0" smtClean="0">
                <a:solidFill>
                  <a:schemeClr val="tx2"/>
                </a:solidFill>
              </a:rPr>
              <a:t>apparecchiature basate su sensori intelligenti.</a:t>
            </a:r>
          </a:p>
          <a:p>
            <a:pPr algn="just">
              <a:spcAft>
                <a:spcPts val="300"/>
              </a:spcAft>
            </a:pPr>
            <a:r>
              <a:rPr lang="it-IT" dirty="0" smtClean="0">
                <a:solidFill>
                  <a:schemeClr val="tx2"/>
                </a:solidFill>
              </a:rPr>
              <a:t>L'iniziativa </a:t>
            </a:r>
            <a:r>
              <a:rPr lang="it-IT" dirty="0">
                <a:solidFill>
                  <a:schemeClr val="tx2"/>
                </a:solidFill>
              </a:rPr>
              <a:t>è dedicata a tutta l'industria manifatturiera europea, con </a:t>
            </a:r>
            <a:r>
              <a:rPr lang="it-IT" b="1" dirty="0">
                <a:solidFill>
                  <a:schemeClr val="tx2"/>
                </a:solidFill>
              </a:rPr>
              <a:t>particolare attenzione alle PMI</a:t>
            </a:r>
            <a:r>
              <a:rPr lang="it-IT" dirty="0">
                <a:solidFill>
                  <a:schemeClr val="tx2"/>
                </a:solidFill>
              </a:rPr>
              <a:t> per soddisfare le loro </a:t>
            </a:r>
            <a:r>
              <a:rPr lang="it-IT" dirty="0" smtClean="0">
                <a:solidFill>
                  <a:schemeClr val="tx2"/>
                </a:solidFill>
              </a:rPr>
              <a:t>specifiche esigenze </a:t>
            </a:r>
            <a:r>
              <a:rPr lang="it-IT" dirty="0">
                <a:solidFill>
                  <a:schemeClr val="tx2"/>
                </a:solidFill>
              </a:rPr>
              <a:t>di accesso </a:t>
            </a:r>
            <a:r>
              <a:rPr lang="it-IT" dirty="0" smtClean="0">
                <a:solidFill>
                  <a:schemeClr val="tx2"/>
                </a:solidFill>
              </a:rPr>
              <a:t>alle tecnologie, </a:t>
            </a:r>
            <a:r>
              <a:rPr lang="it-IT" dirty="0">
                <a:solidFill>
                  <a:schemeClr val="tx2"/>
                </a:solidFill>
              </a:rPr>
              <a:t>infrastrutture e nuovi mercati</a:t>
            </a:r>
            <a:r>
              <a:rPr lang="it-IT" dirty="0" smtClean="0">
                <a:solidFill>
                  <a:schemeClr val="tx2"/>
                </a:solidFill>
              </a:rPr>
              <a:t>.</a:t>
            </a:r>
            <a:endParaRPr lang="it-IT" dirty="0">
              <a:solidFill>
                <a:schemeClr val="tx2"/>
              </a:solidFill>
            </a:endParaRPr>
          </a:p>
        </p:txBody>
      </p:sp>
      <p:pic>
        <p:nvPicPr>
          <p:cNvPr id="8" name="Immagine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436096" y="2145872"/>
            <a:ext cx="1584176" cy="491045"/>
          </a:xfrm>
          <a:prstGeom prst="rect">
            <a:avLst/>
          </a:prstGeom>
        </p:spPr>
      </p:pic>
      <p:sp>
        <p:nvSpPr>
          <p:cNvPr id="9" name="CasellaDiTesto 8"/>
          <p:cNvSpPr txBox="1"/>
          <p:nvPr/>
        </p:nvSpPr>
        <p:spPr>
          <a:xfrm>
            <a:off x="467544" y="908719"/>
            <a:ext cx="8064895" cy="1354158"/>
          </a:xfrm>
          <a:prstGeom prst="rect">
            <a:avLst/>
          </a:prstGeom>
          <a:noFill/>
        </p:spPr>
        <p:txBody>
          <a:bodyPr wrap="square" lIns="91382" tIns="45691" rIns="91382" bIns="45691" rtlCol="0">
            <a:spAutoFit/>
          </a:bodyPr>
          <a:lstStyle/>
          <a:p>
            <a:pPr algn="just"/>
            <a:r>
              <a:rPr lang="it-IT" sz="2800" b="1" dirty="0" smtClean="0">
                <a:solidFill>
                  <a:srgbClr val="FF0000"/>
                </a:solidFill>
              </a:rPr>
              <a:t>La DOMANDA:</a:t>
            </a:r>
            <a:r>
              <a:rPr lang="it-IT" sz="1600" dirty="0" smtClean="0">
                <a:solidFill>
                  <a:schemeClr val="tx2"/>
                </a:solidFill>
              </a:rPr>
              <a:t> </a:t>
            </a:r>
            <a:r>
              <a:rPr lang="it-IT" b="1" dirty="0" smtClean="0">
                <a:solidFill>
                  <a:schemeClr val="tx2"/>
                </a:solidFill>
              </a:rPr>
              <a:t>la competitività delle nostre aziende manifatturiere dipende dalla loro capacità di fornire prodotti/servizi altamente innovativi</a:t>
            </a:r>
            <a:r>
              <a:rPr lang="it-IT" dirty="0" smtClean="0">
                <a:solidFill>
                  <a:schemeClr val="tx2"/>
                </a:solidFill>
              </a:rPr>
              <a:t>, in cui l'innovazione spesso proviene dai progressi ottenibili </a:t>
            </a:r>
            <a:r>
              <a:rPr lang="it-IT" b="1" dirty="0" smtClean="0">
                <a:solidFill>
                  <a:schemeClr val="tx2"/>
                </a:solidFill>
              </a:rPr>
              <a:t>attraverso l’adozione di soluzioni Digitali 4.0.</a:t>
            </a:r>
            <a:endParaRPr lang="it-IT" sz="1400" b="1" dirty="0"/>
          </a:p>
        </p:txBody>
      </p:sp>
      <p:sp>
        <p:nvSpPr>
          <p:cNvPr id="10" name="Arrotonda angolo diagonale rettangolo 21"/>
          <p:cNvSpPr>
            <a:spLocks noChangeAspect="1" noChangeArrowheads="1"/>
          </p:cNvSpPr>
          <p:nvPr/>
        </p:nvSpPr>
        <p:spPr bwMode="auto">
          <a:xfrm>
            <a:off x="347134" y="188646"/>
            <a:ext cx="8449734" cy="432048"/>
          </a:xfrm>
          <a:custGeom>
            <a:avLst/>
            <a:gdLst>
              <a:gd name="T0" fmla="*/ 720000 w 7199630"/>
              <a:gd name="T1" fmla="*/ 0 h 1440000"/>
              <a:gd name="T2" fmla="*/ 7199630 w 7199630"/>
              <a:gd name="T3" fmla="*/ 0 h 1440000"/>
              <a:gd name="T4" fmla="*/ 7199630 w 7199630"/>
              <a:gd name="T5" fmla="*/ 0 h 1440000"/>
              <a:gd name="T6" fmla="*/ 7199630 w 7199630"/>
              <a:gd name="T7" fmla="*/ 720000 h 1440000"/>
              <a:gd name="T8" fmla="*/ 6479630 w 7199630"/>
              <a:gd name="T9" fmla="*/ 1440000 h 1440000"/>
              <a:gd name="T10" fmla="*/ 0 w 7199630"/>
              <a:gd name="T11" fmla="*/ 1440000 h 1440000"/>
              <a:gd name="T12" fmla="*/ 0 w 7199630"/>
              <a:gd name="T13" fmla="*/ 1440000 h 1440000"/>
              <a:gd name="T14" fmla="*/ 0 w 7199630"/>
              <a:gd name="T15" fmla="*/ 720000 h 1440000"/>
              <a:gd name="T16" fmla="*/ 720000 w 7199630"/>
              <a:gd name="T17" fmla="*/ 0 h 144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199630"/>
              <a:gd name="T28" fmla="*/ 0 h 1440000"/>
              <a:gd name="T29" fmla="*/ 7199630 w 7199630"/>
              <a:gd name="T30" fmla="*/ 1440000 h 144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199630" h="1440000">
                <a:moveTo>
                  <a:pt x="720000" y="0"/>
                </a:moveTo>
                <a:lnTo>
                  <a:pt x="7199630" y="0"/>
                </a:lnTo>
                <a:lnTo>
                  <a:pt x="7199630" y="720000"/>
                </a:lnTo>
                <a:cubicBezTo>
                  <a:pt x="7199630" y="1117645"/>
                  <a:pt x="6877275" y="1440000"/>
                  <a:pt x="6479630" y="1440000"/>
                </a:cubicBezTo>
                <a:lnTo>
                  <a:pt x="0" y="1440000"/>
                </a:lnTo>
                <a:lnTo>
                  <a:pt x="0" y="720000"/>
                </a:lnTo>
                <a:cubicBezTo>
                  <a:pt x="0" y="322355"/>
                  <a:pt x="322355" y="0"/>
                  <a:pt x="720000" y="0"/>
                </a:cubicBezTo>
                <a:close/>
              </a:path>
            </a:pathLst>
          </a:custGeom>
          <a:solidFill>
            <a:schemeClr val="tx2"/>
          </a:solidFill>
          <a:ln>
            <a:solidFill>
              <a:schemeClr val="tx2"/>
            </a:solidFill>
            <a:headEnd/>
            <a:tailEnd/>
          </a:ln>
        </p:spPr>
        <p:style>
          <a:lnRef idx="2">
            <a:schemeClr val="accent1"/>
          </a:lnRef>
          <a:fillRef idx="1">
            <a:schemeClr val="lt1"/>
          </a:fillRef>
          <a:effectRef idx="0">
            <a:schemeClr val="accent1"/>
          </a:effectRef>
          <a:fontRef idx="minor">
            <a:schemeClr val="dk1"/>
          </a:fontRef>
        </p:style>
        <p:txBody>
          <a:bodyPr vert="horz" wrap="square" lIns="182763" tIns="45691" rIns="182763" bIns="45691" numCol="1" anchor="ctr" anchorCtr="0" compatLnSpc="1">
            <a:prstTxWarp prst="textNoShape">
              <a:avLst/>
            </a:prstTxWarp>
          </a:bodyPr>
          <a:lstStyle/>
          <a:p>
            <a:pPr lvl="1" algn="ctr" fontAlgn="base">
              <a:spcBef>
                <a:spcPct val="0"/>
              </a:spcBef>
              <a:spcAft>
                <a:spcPct val="0"/>
              </a:spcAft>
            </a:pPr>
            <a:r>
              <a:rPr lang="it-IT" altLang="zh-CN" sz="1600" b="1" dirty="0" smtClean="0">
                <a:solidFill>
                  <a:schemeClr val="bg1"/>
                </a:solidFill>
                <a:cs typeface="Arial" pitchFamily="34" charset="0"/>
              </a:rPr>
              <a:t>SCENARIO: le esigenze di sviluppo digitale dei territori trovano una SOLUZIONE</a:t>
            </a:r>
            <a:endParaRPr lang="it-IT" altLang="zh-CN" sz="1600" b="1" dirty="0">
              <a:solidFill>
                <a:schemeClr val="bg1"/>
              </a:solidFill>
              <a:cs typeface="Arial" pitchFamily="34" charset="0"/>
            </a:endParaRPr>
          </a:p>
        </p:txBody>
      </p:sp>
      <p:sp>
        <p:nvSpPr>
          <p:cNvPr id="11" name="CasellaDiTesto 10"/>
          <p:cNvSpPr txBox="1"/>
          <p:nvPr/>
        </p:nvSpPr>
        <p:spPr>
          <a:xfrm>
            <a:off x="900258" y="2113692"/>
            <a:ext cx="4500591" cy="523220"/>
          </a:xfrm>
          <a:prstGeom prst="rect">
            <a:avLst/>
          </a:prstGeom>
          <a:noFill/>
        </p:spPr>
        <p:txBody>
          <a:bodyPr wrap="none" lIns="91382" tIns="45691" rIns="91382" bIns="45691" rtlCol="0">
            <a:spAutoFit/>
          </a:bodyPr>
          <a:lstStyle/>
          <a:p>
            <a:r>
              <a:rPr lang="it-IT" sz="2800" b="1" dirty="0" smtClean="0">
                <a:solidFill>
                  <a:srgbClr val="00B050"/>
                </a:solidFill>
              </a:rPr>
              <a:t>LA SOLUZIONE INDIVIDUATA:</a:t>
            </a:r>
            <a:endParaRPr lang="it-IT" sz="2800" b="1" dirty="0">
              <a:solidFill>
                <a:srgbClr val="00B050"/>
              </a:solidFill>
            </a:endParaRPr>
          </a:p>
        </p:txBody>
      </p:sp>
      <p:pic>
        <p:nvPicPr>
          <p:cNvPr id="12" name="Immagine 1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236296" y="2055269"/>
            <a:ext cx="990818" cy="686606"/>
          </a:xfrm>
          <a:prstGeom prst="rect">
            <a:avLst/>
          </a:prstGeom>
        </p:spPr>
      </p:pic>
    </p:spTree>
    <p:extLst>
      <p:ext uri="{BB962C8B-B14F-4D97-AF65-F5344CB8AC3E}">
        <p14:creationId xmlns:p14="http://schemas.microsoft.com/office/powerpoint/2010/main" xmlns="" val="28462555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331" y="44450"/>
            <a:ext cx="9036845" cy="742950"/>
          </a:xfrm>
        </p:spPr>
        <p:txBody>
          <a:bodyPr/>
          <a:lstStyle/>
          <a:p>
            <a:pPr>
              <a:defRPr/>
            </a:pPr>
            <a:r>
              <a:rPr lang="en-GB" sz="3200" b="0" dirty="0" smtClean="0">
                <a:latin typeface="Calibri" pitchFamily="34" charset="0"/>
              </a:rPr>
              <a:t>ICT Innovation for Manufacturing SMEs</a:t>
            </a:r>
            <a:endParaRPr lang="en-GB" sz="3200" b="0" dirty="0"/>
          </a:p>
        </p:txBody>
      </p:sp>
      <p:sp>
        <p:nvSpPr>
          <p:cNvPr id="154627" name="Slide Number Placeholder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itchFamily="34" charset="0"/>
              </a:defRPr>
            </a:lvl1pPr>
            <a:lvl2pPr marL="740906" indent="-284962">
              <a:spcBef>
                <a:spcPct val="20000"/>
              </a:spcBef>
              <a:buClr>
                <a:srgbClr val="009FBA"/>
              </a:buClr>
              <a:buChar char="•"/>
              <a:defRPr sz="2000" b="1">
                <a:solidFill>
                  <a:srgbClr val="0F5494"/>
                </a:solidFill>
                <a:latin typeface="Verdana" pitchFamily="34" charset="0"/>
              </a:defRPr>
            </a:lvl2pPr>
            <a:lvl3pPr marL="1139856" indent="-227971">
              <a:spcBef>
                <a:spcPct val="20000"/>
              </a:spcBef>
              <a:defRPr sz="1400">
                <a:solidFill>
                  <a:srgbClr val="0F5494"/>
                </a:solidFill>
                <a:latin typeface="Verdana" pitchFamily="34" charset="0"/>
              </a:defRPr>
            </a:lvl3pPr>
            <a:lvl4pPr marL="1595799" indent="-227971">
              <a:spcBef>
                <a:spcPct val="20000"/>
              </a:spcBef>
              <a:buChar char="–"/>
              <a:defRPr sz="2000">
                <a:solidFill>
                  <a:schemeClr val="tx1"/>
                </a:solidFill>
                <a:latin typeface="Arial" charset="0"/>
              </a:defRPr>
            </a:lvl4pPr>
            <a:lvl5pPr marL="2051740" indent="-227971">
              <a:spcBef>
                <a:spcPct val="20000"/>
              </a:spcBef>
              <a:buChar char="»"/>
              <a:defRPr sz="2000">
                <a:solidFill>
                  <a:schemeClr val="tx1"/>
                </a:solidFill>
                <a:latin typeface="Arial" charset="0"/>
              </a:defRPr>
            </a:lvl5pPr>
            <a:lvl6pPr marL="2507678" indent="-227971" eaLnBrk="0" fontAlgn="base" hangingPunct="0">
              <a:spcBef>
                <a:spcPct val="20000"/>
              </a:spcBef>
              <a:spcAft>
                <a:spcPct val="0"/>
              </a:spcAft>
              <a:buChar char="»"/>
              <a:defRPr sz="2000">
                <a:solidFill>
                  <a:schemeClr val="tx1"/>
                </a:solidFill>
                <a:latin typeface="Arial" charset="0"/>
              </a:defRPr>
            </a:lvl6pPr>
            <a:lvl7pPr marL="2963622" indent="-227971" eaLnBrk="0" fontAlgn="base" hangingPunct="0">
              <a:spcBef>
                <a:spcPct val="20000"/>
              </a:spcBef>
              <a:spcAft>
                <a:spcPct val="0"/>
              </a:spcAft>
              <a:buChar char="»"/>
              <a:defRPr sz="2000">
                <a:solidFill>
                  <a:schemeClr val="tx1"/>
                </a:solidFill>
                <a:latin typeface="Arial" charset="0"/>
              </a:defRPr>
            </a:lvl7pPr>
            <a:lvl8pPr marL="3419564" indent="-227971" eaLnBrk="0" fontAlgn="base" hangingPunct="0">
              <a:spcBef>
                <a:spcPct val="20000"/>
              </a:spcBef>
              <a:spcAft>
                <a:spcPct val="0"/>
              </a:spcAft>
              <a:buChar char="»"/>
              <a:defRPr sz="2000">
                <a:solidFill>
                  <a:schemeClr val="tx1"/>
                </a:solidFill>
                <a:latin typeface="Arial" charset="0"/>
              </a:defRPr>
            </a:lvl8pPr>
            <a:lvl9pPr marL="3875505" indent="-227971"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r>
              <a:rPr lang="en-GB" altLang="en-US" sz="1400" i="0" dirty="0" smtClean="0">
                <a:solidFill>
                  <a:srgbClr val="000000"/>
                </a:solidFill>
                <a:latin typeface="Arial" charset="0"/>
                <a:cs typeface="Arial" charset="0"/>
              </a:rPr>
              <a:t>  </a:t>
            </a:r>
          </a:p>
        </p:txBody>
      </p:sp>
      <p:sp>
        <p:nvSpPr>
          <p:cNvPr id="154628" name="Slide Number Placeholder 3"/>
          <p:cNvSpPr txBox="1">
            <a:spLocks/>
          </p:cNvSpPr>
          <p:nvPr/>
        </p:nvSpPr>
        <p:spPr bwMode="auto">
          <a:xfrm>
            <a:off x="7262813" y="6597727"/>
            <a:ext cx="2133600" cy="365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191" tIns="45594" rIns="91191" bIns="45594"/>
          <a:lstStyle>
            <a:lvl1pPr>
              <a:spcBef>
                <a:spcPct val="20000"/>
              </a:spcBef>
              <a:buClr>
                <a:schemeClr val="bg1"/>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endParaRPr lang="en-GB" altLang="en-US" sz="1800" i="0" dirty="0" smtClean="0">
              <a:solidFill>
                <a:srgbClr val="000000"/>
              </a:solidFill>
              <a:latin typeface="Arial" charset="0"/>
              <a:cs typeface="Arial" charset="0"/>
            </a:endParaRPr>
          </a:p>
        </p:txBody>
      </p:sp>
      <p:pic>
        <p:nvPicPr>
          <p:cNvPr id="154630" name="Picture 7" descr="C:\Users\lemkema\AppData\Local\Microsoft\Windows\Temporary Internet Files\Content.Outlook\2QC0Z3GN\logo1.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404383" y="1233488"/>
            <a:ext cx="1347788" cy="4175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4632" name="TextBox 11"/>
          <p:cNvSpPr txBox="1">
            <a:spLocks noChangeArrowheads="1"/>
          </p:cNvSpPr>
          <p:nvPr/>
        </p:nvSpPr>
        <p:spPr bwMode="auto">
          <a:xfrm>
            <a:off x="4813711" y="1651018"/>
            <a:ext cx="4511278" cy="3119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191" tIns="45594" rIns="91191" bIns="45594">
            <a:spAutoFit/>
          </a:bodyPr>
          <a:lstStyle>
            <a:lvl1pPr>
              <a:spcBef>
                <a:spcPct val="20000"/>
              </a:spcBef>
              <a:buClr>
                <a:schemeClr val="bg1"/>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ClrTx/>
              <a:buFontTx/>
              <a:buNone/>
            </a:pPr>
            <a:r>
              <a:rPr lang="en-GB" altLang="en-US" sz="1400" i="0" dirty="0" smtClean="0"/>
              <a:t>Factories of the Future PPP</a:t>
            </a:r>
          </a:p>
        </p:txBody>
      </p:sp>
      <p:pic>
        <p:nvPicPr>
          <p:cNvPr id="102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 y="1472288"/>
            <a:ext cx="4741989" cy="48370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4267755" y="2592406"/>
            <a:ext cx="4656034" cy="2604344"/>
          </a:xfrm>
          <a:prstGeom prst="rect">
            <a:avLst/>
          </a:prstGeom>
          <a:solidFill>
            <a:schemeClr val="bg1">
              <a:lumMod val="85000"/>
            </a:schemeClr>
          </a:solidFill>
        </p:spPr>
        <p:txBody>
          <a:bodyPr wrap="square" lIns="91191" tIns="45594" rIns="91191" bIns="45594">
            <a:spAutoFit/>
          </a:bodyPr>
          <a:lstStyle/>
          <a:p>
            <a:pPr marL="455939" indent="-455939">
              <a:buFont typeface="Wingdings" panose="05000000000000000000" pitchFamily="2" charset="2"/>
              <a:buChar char="q"/>
              <a:defRPr/>
            </a:pPr>
            <a:r>
              <a:rPr lang="it-IT" sz="2000" b="1" dirty="0" smtClean="0">
                <a:solidFill>
                  <a:srgbClr val="000000"/>
                </a:solidFill>
                <a:latin typeface="Calibri" pitchFamily="34" charset="0"/>
                <a:cs typeface="Arial" charset="0"/>
              </a:rPr>
              <a:t>Iniziato nel 2013</a:t>
            </a:r>
          </a:p>
          <a:p>
            <a:pPr marL="455939" indent="-455939">
              <a:buFont typeface="Wingdings" panose="05000000000000000000" pitchFamily="2" charset="2"/>
              <a:buChar char="q"/>
              <a:defRPr/>
            </a:pPr>
            <a:r>
              <a:rPr lang="it-IT" sz="2000" b="1" dirty="0" smtClean="0">
                <a:solidFill>
                  <a:srgbClr val="000000"/>
                </a:solidFill>
                <a:latin typeface="Calibri" pitchFamily="34" charset="0"/>
                <a:cs typeface="Arial" charset="0"/>
              </a:rPr>
              <a:t>110 </a:t>
            </a:r>
            <a:r>
              <a:rPr lang="it-IT" sz="2000" b="1" dirty="0" err="1" smtClean="0">
                <a:solidFill>
                  <a:srgbClr val="000000"/>
                </a:solidFill>
                <a:latin typeface="Calibri" pitchFamily="34" charset="0"/>
                <a:cs typeface="Arial" charset="0"/>
              </a:rPr>
              <a:t>M€</a:t>
            </a:r>
            <a:r>
              <a:rPr lang="it-IT" sz="2000" b="1" dirty="0" smtClean="0">
                <a:solidFill>
                  <a:srgbClr val="000000"/>
                </a:solidFill>
                <a:latin typeface="Calibri" pitchFamily="34" charset="0"/>
                <a:cs typeface="Arial" charset="0"/>
              </a:rPr>
              <a:t> di fondi EU- 11 network</a:t>
            </a:r>
          </a:p>
          <a:p>
            <a:pPr marL="455939" indent="-455939">
              <a:buFont typeface="Wingdings" panose="05000000000000000000" pitchFamily="2" charset="2"/>
              <a:buChar char="q"/>
              <a:defRPr/>
            </a:pPr>
            <a:r>
              <a:rPr lang="it-IT" sz="2000" b="1" dirty="0" smtClean="0">
                <a:solidFill>
                  <a:srgbClr val="000000"/>
                </a:solidFill>
                <a:latin typeface="Calibri" pitchFamily="34" charset="0"/>
                <a:cs typeface="Arial" charset="0"/>
              </a:rPr>
              <a:t>70 </a:t>
            </a:r>
            <a:r>
              <a:rPr lang="it-IT" sz="2000" b="1" dirty="0" err="1" smtClean="0">
                <a:solidFill>
                  <a:srgbClr val="000000"/>
                </a:solidFill>
                <a:latin typeface="Calibri" pitchFamily="34" charset="0"/>
                <a:cs typeface="Arial" charset="0"/>
              </a:rPr>
              <a:t>Competence</a:t>
            </a:r>
            <a:r>
              <a:rPr lang="it-IT" sz="2000" b="1" dirty="0" smtClean="0">
                <a:solidFill>
                  <a:srgbClr val="000000"/>
                </a:solidFill>
                <a:latin typeface="Calibri" pitchFamily="34" charset="0"/>
                <a:cs typeface="Arial" charset="0"/>
              </a:rPr>
              <a:t> </a:t>
            </a:r>
            <a:r>
              <a:rPr lang="it-IT" sz="2000" b="1" dirty="0" err="1" smtClean="0">
                <a:solidFill>
                  <a:srgbClr val="000000"/>
                </a:solidFill>
                <a:latin typeface="Calibri" pitchFamily="34" charset="0"/>
                <a:cs typeface="Arial" charset="0"/>
              </a:rPr>
              <a:t>Centres</a:t>
            </a:r>
            <a:r>
              <a:rPr lang="it-IT" sz="2000" b="1" dirty="0" smtClean="0">
                <a:solidFill>
                  <a:srgbClr val="000000"/>
                </a:solidFill>
                <a:latin typeface="Calibri" pitchFamily="34" charset="0"/>
                <a:cs typeface="Arial" charset="0"/>
              </a:rPr>
              <a:t> </a:t>
            </a:r>
          </a:p>
          <a:p>
            <a:pPr marL="455939" indent="-455939">
              <a:buFont typeface="Wingdings" panose="05000000000000000000" pitchFamily="2" charset="2"/>
              <a:buChar char="q"/>
              <a:defRPr/>
            </a:pPr>
            <a:r>
              <a:rPr lang="it-IT" sz="2000" b="1" dirty="0" smtClean="0">
                <a:solidFill>
                  <a:srgbClr val="000000"/>
                </a:solidFill>
                <a:latin typeface="Calibri" pitchFamily="34" charset="0"/>
                <a:cs typeface="Arial" charset="0"/>
              </a:rPr>
              <a:t>280 </a:t>
            </a:r>
            <a:r>
              <a:rPr lang="it-IT" sz="2000" b="1" dirty="0" err="1" smtClean="0">
                <a:solidFill>
                  <a:srgbClr val="000000"/>
                </a:solidFill>
                <a:latin typeface="Calibri" pitchFamily="34" charset="0"/>
                <a:cs typeface="Arial" charset="0"/>
              </a:rPr>
              <a:t>experiments</a:t>
            </a:r>
            <a:r>
              <a:rPr lang="it-IT" sz="2000" b="1" dirty="0" smtClean="0">
                <a:solidFill>
                  <a:srgbClr val="000000"/>
                </a:solidFill>
                <a:latin typeface="Calibri" pitchFamily="34" charset="0"/>
                <a:cs typeface="Arial" charset="0"/>
              </a:rPr>
              <a:t>: 75% </a:t>
            </a:r>
            <a:r>
              <a:rPr lang="it-IT" sz="2000" b="1" dirty="0" err="1" smtClean="0">
                <a:solidFill>
                  <a:srgbClr val="000000"/>
                </a:solidFill>
                <a:latin typeface="Calibri" pitchFamily="34" charset="0"/>
                <a:cs typeface="Arial" charset="0"/>
              </a:rPr>
              <a:t>cross-border</a:t>
            </a:r>
            <a:r>
              <a:rPr lang="it-IT" sz="2000" b="1" dirty="0" smtClean="0">
                <a:solidFill>
                  <a:srgbClr val="000000"/>
                </a:solidFill>
                <a:latin typeface="Calibri" pitchFamily="34" charset="0"/>
                <a:cs typeface="Arial" charset="0"/>
              </a:rPr>
              <a:t> </a:t>
            </a:r>
          </a:p>
          <a:p>
            <a:pPr marL="455939" indent="-455939">
              <a:buFont typeface="Wingdings" panose="05000000000000000000" pitchFamily="2" charset="2"/>
              <a:buChar char="q"/>
              <a:defRPr/>
            </a:pPr>
            <a:r>
              <a:rPr lang="it-IT" sz="2000" b="1" dirty="0" smtClean="0">
                <a:solidFill>
                  <a:srgbClr val="000000"/>
                </a:solidFill>
                <a:latin typeface="Calibri" pitchFamily="34" charset="0"/>
                <a:cs typeface="Arial" charset="0"/>
              </a:rPr>
              <a:t>480 </a:t>
            </a:r>
            <a:r>
              <a:rPr lang="it-IT" sz="2000" b="1" dirty="0" err="1" smtClean="0">
                <a:solidFill>
                  <a:srgbClr val="000000"/>
                </a:solidFill>
                <a:latin typeface="Calibri" pitchFamily="34" charset="0"/>
                <a:cs typeface="Arial" charset="0"/>
              </a:rPr>
              <a:t>contractors</a:t>
            </a:r>
            <a:r>
              <a:rPr lang="it-IT" sz="2000" b="1" dirty="0" smtClean="0">
                <a:solidFill>
                  <a:srgbClr val="000000"/>
                </a:solidFill>
                <a:latin typeface="Calibri" pitchFamily="34" charset="0"/>
                <a:cs typeface="Arial" charset="0"/>
              </a:rPr>
              <a:t>/340  industriali:</a:t>
            </a:r>
            <a:br>
              <a:rPr lang="it-IT" sz="2000" b="1" dirty="0" smtClean="0">
                <a:solidFill>
                  <a:srgbClr val="000000"/>
                </a:solidFill>
                <a:latin typeface="Calibri" pitchFamily="34" charset="0"/>
                <a:cs typeface="Arial" charset="0"/>
              </a:rPr>
            </a:br>
            <a:r>
              <a:rPr lang="it-IT" sz="2000" b="1" dirty="0" smtClean="0">
                <a:solidFill>
                  <a:srgbClr val="000000"/>
                </a:solidFill>
                <a:latin typeface="Calibri" pitchFamily="34" charset="0"/>
                <a:cs typeface="Arial" charset="0"/>
              </a:rPr>
              <a:t>75% </a:t>
            </a:r>
            <a:r>
              <a:rPr lang="it-IT" sz="2000" b="1" dirty="0" err="1" smtClean="0">
                <a:solidFill>
                  <a:srgbClr val="000000"/>
                </a:solidFill>
                <a:latin typeface="Calibri" pitchFamily="34" charset="0"/>
                <a:cs typeface="Arial" charset="0"/>
              </a:rPr>
              <a:t>SMEs</a:t>
            </a:r>
            <a:r>
              <a:rPr lang="it-IT" sz="2000" b="1" dirty="0" smtClean="0">
                <a:solidFill>
                  <a:srgbClr val="000000"/>
                </a:solidFill>
                <a:latin typeface="Calibri" pitchFamily="34" charset="0"/>
                <a:cs typeface="Arial" charset="0"/>
              </a:rPr>
              <a:t> and </a:t>
            </a:r>
            <a:r>
              <a:rPr lang="it-IT" sz="2000" b="1" dirty="0" err="1" smtClean="0">
                <a:solidFill>
                  <a:srgbClr val="000000"/>
                </a:solidFill>
                <a:latin typeface="Calibri" pitchFamily="34" charset="0"/>
                <a:cs typeface="Arial" charset="0"/>
              </a:rPr>
              <a:t>mid-caps</a:t>
            </a:r>
            <a:r>
              <a:rPr lang="it-IT" sz="2000" b="1" dirty="0" smtClean="0">
                <a:solidFill>
                  <a:srgbClr val="000000"/>
                </a:solidFill>
                <a:latin typeface="Calibri" pitchFamily="34" charset="0"/>
                <a:cs typeface="Arial" charset="0"/>
              </a:rPr>
              <a:t>, 50% utenti, </a:t>
            </a:r>
            <a:br>
              <a:rPr lang="it-IT" sz="2000" b="1" dirty="0" smtClean="0">
                <a:solidFill>
                  <a:srgbClr val="000000"/>
                </a:solidFill>
                <a:latin typeface="Calibri" pitchFamily="34" charset="0"/>
                <a:cs typeface="Arial" charset="0"/>
              </a:rPr>
            </a:br>
            <a:r>
              <a:rPr lang="it-IT" sz="2000" b="1" dirty="0" smtClean="0">
                <a:solidFill>
                  <a:srgbClr val="000000"/>
                </a:solidFill>
                <a:latin typeface="Calibri" pitchFamily="34" charset="0"/>
                <a:cs typeface="Arial" charset="0"/>
              </a:rPr>
              <a:t>65% nuovi nei Programmi UE </a:t>
            </a:r>
            <a:r>
              <a:rPr lang="it-IT" sz="2000" b="1" dirty="0" err="1" smtClean="0">
                <a:solidFill>
                  <a:srgbClr val="000000"/>
                </a:solidFill>
                <a:latin typeface="Calibri" pitchFamily="34" charset="0"/>
                <a:cs typeface="Arial" charset="0"/>
              </a:rPr>
              <a:t>R&amp;I</a:t>
            </a:r>
            <a:endParaRPr lang="it-IT" sz="2000" b="1" dirty="0" smtClean="0">
              <a:solidFill>
                <a:srgbClr val="000000"/>
              </a:solidFill>
              <a:latin typeface="Calibri" pitchFamily="34" charset="0"/>
              <a:cs typeface="Arial" charset="0"/>
            </a:endParaRPr>
          </a:p>
          <a:p>
            <a:pPr marL="455939" indent="-455939">
              <a:buFont typeface="Wingdings" panose="05000000000000000000" pitchFamily="2" charset="2"/>
              <a:buChar char="q"/>
              <a:defRPr/>
            </a:pPr>
            <a:r>
              <a:rPr lang="it-IT" sz="2000" b="1" dirty="0" smtClean="0">
                <a:solidFill>
                  <a:srgbClr val="000000"/>
                </a:solidFill>
                <a:latin typeface="Calibri" pitchFamily="34" charset="0"/>
                <a:cs typeface="Arial" charset="0"/>
              </a:rPr>
              <a:t>29 Stati Membri + Paesi associati</a:t>
            </a:r>
            <a:endParaRPr lang="it-IT" sz="2000" b="1" dirty="0">
              <a:solidFill>
                <a:srgbClr val="000000"/>
              </a:solidFill>
              <a:latin typeface="Calibri" pitchFamily="34" charset="0"/>
              <a:cs typeface="Arial" charset="0"/>
            </a:endParaRPr>
          </a:p>
        </p:txBody>
      </p:sp>
      <p:pic>
        <p:nvPicPr>
          <p:cNvPr id="11" name="Picture 4" descr="C:\Users\tasigal\Desktop\Map - Copy (2) - Copy.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08275" y="950865"/>
            <a:ext cx="1627445" cy="2016224"/>
          </a:xfrm>
          <a:prstGeom prst="rect">
            <a:avLst/>
          </a:prstGeom>
          <a:noFill/>
          <a:extLst>
            <a:ext uri="{909E8E84-426E-40DD-AFC4-6F175D3DCCD1}">
              <a14:hiddenFill xmlns="" xmlns:a14="http://schemas.microsoft.com/office/drawing/2010/main">
                <a:solidFill>
                  <a:srgbClr val="FFFFFF"/>
                </a:solidFill>
              </a14:hiddenFill>
            </a:ext>
          </a:extLst>
        </p:spPr>
      </p:pic>
      <p:sp>
        <p:nvSpPr>
          <p:cNvPr id="3" name="TextBox 2"/>
          <p:cNvSpPr txBox="1"/>
          <p:nvPr/>
        </p:nvSpPr>
        <p:spPr>
          <a:xfrm>
            <a:off x="4025848" y="5445235"/>
            <a:ext cx="5118155" cy="845786"/>
          </a:xfrm>
          <a:prstGeom prst="rect">
            <a:avLst/>
          </a:prstGeom>
          <a:noFill/>
        </p:spPr>
        <p:txBody>
          <a:bodyPr wrap="square" lIns="91191" tIns="45594" rIns="91191" bIns="45594" rtlCol="0">
            <a:spAutoFit/>
          </a:bodyPr>
          <a:lstStyle/>
          <a:p>
            <a:pPr algn="ctr"/>
            <a:r>
              <a:rPr lang="it-IT" sz="2400" b="1" dirty="0" smtClean="0">
                <a:solidFill>
                  <a:srgbClr val="002060"/>
                </a:solidFill>
              </a:rPr>
              <a:t>Nuovi progetti in fase di selezione – 32M€: Inizio nel 2017</a:t>
            </a:r>
          </a:p>
        </p:txBody>
      </p:sp>
    </p:spTree>
    <p:extLst>
      <p:ext uri="{BB962C8B-B14F-4D97-AF65-F5344CB8AC3E}">
        <p14:creationId xmlns="" xmlns:p14="http://schemas.microsoft.com/office/powerpoint/2010/main" val="12298143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9061" y="44450"/>
            <a:ext cx="7129463" cy="742950"/>
          </a:xfrm>
        </p:spPr>
        <p:txBody>
          <a:bodyPr/>
          <a:lstStyle/>
          <a:p>
            <a:pPr>
              <a:defRPr/>
            </a:pPr>
            <a:r>
              <a:rPr lang="it-IT" altLang="en-US" sz="2000" dirty="0" smtClean="0"/>
              <a:t>Verso una piattaforma europea di iniziative nazionali: Creare valore a scala UE</a:t>
            </a:r>
            <a:endParaRPr lang="it-IT" sz="2000" dirty="0"/>
          </a:p>
        </p:txBody>
      </p:sp>
      <p:sp>
        <p:nvSpPr>
          <p:cNvPr id="150531" name="Slide Number Placeholder 3"/>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itchFamily="34" charset="0"/>
              </a:defRPr>
            </a:lvl1pPr>
            <a:lvl2pPr marL="740826" indent="-284934">
              <a:spcBef>
                <a:spcPct val="20000"/>
              </a:spcBef>
              <a:buClr>
                <a:srgbClr val="009FBA"/>
              </a:buClr>
              <a:buChar char="•"/>
              <a:defRPr sz="2000" b="1">
                <a:solidFill>
                  <a:srgbClr val="0F5494"/>
                </a:solidFill>
                <a:latin typeface="Verdana" pitchFamily="34" charset="0"/>
              </a:defRPr>
            </a:lvl2pPr>
            <a:lvl3pPr marL="1139736" indent="-227946">
              <a:spcBef>
                <a:spcPct val="20000"/>
              </a:spcBef>
              <a:defRPr sz="1400">
                <a:solidFill>
                  <a:srgbClr val="0F5494"/>
                </a:solidFill>
                <a:latin typeface="Verdana" pitchFamily="34" charset="0"/>
              </a:defRPr>
            </a:lvl3pPr>
            <a:lvl4pPr marL="1595624" indent="-227946">
              <a:spcBef>
                <a:spcPct val="20000"/>
              </a:spcBef>
              <a:buChar char="–"/>
              <a:defRPr sz="2000">
                <a:solidFill>
                  <a:schemeClr val="tx1"/>
                </a:solidFill>
                <a:latin typeface="Arial" charset="0"/>
              </a:defRPr>
            </a:lvl4pPr>
            <a:lvl5pPr marL="2051521" indent="-227946">
              <a:spcBef>
                <a:spcPct val="20000"/>
              </a:spcBef>
              <a:buChar char="»"/>
              <a:defRPr sz="2000">
                <a:solidFill>
                  <a:schemeClr val="tx1"/>
                </a:solidFill>
                <a:latin typeface="Arial" charset="0"/>
              </a:defRPr>
            </a:lvl5pPr>
            <a:lvl6pPr marL="2507412" indent="-227946" eaLnBrk="0" fontAlgn="base" hangingPunct="0">
              <a:spcBef>
                <a:spcPct val="20000"/>
              </a:spcBef>
              <a:spcAft>
                <a:spcPct val="0"/>
              </a:spcAft>
              <a:buChar char="»"/>
              <a:defRPr sz="2000">
                <a:solidFill>
                  <a:schemeClr val="tx1"/>
                </a:solidFill>
                <a:latin typeface="Arial" charset="0"/>
              </a:defRPr>
            </a:lvl6pPr>
            <a:lvl7pPr marL="2963309" indent="-227946" eaLnBrk="0" fontAlgn="base" hangingPunct="0">
              <a:spcBef>
                <a:spcPct val="20000"/>
              </a:spcBef>
              <a:spcAft>
                <a:spcPct val="0"/>
              </a:spcAft>
              <a:buChar char="»"/>
              <a:defRPr sz="2000">
                <a:solidFill>
                  <a:schemeClr val="tx1"/>
                </a:solidFill>
                <a:latin typeface="Arial" charset="0"/>
              </a:defRPr>
            </a:lvl7pPr>
            <a:lvl8pPr marL="3419203" indent="-227946" eaLnBrk="0" fontAlgn="base" hangingPunct="0">
              <a:spcBef>
                <a:spcPct val="20000"/>
              </a:spcBef>
              <a:spcAft>
                <a:spcPct val="0"/>
              </a:spcAft>
              <a:buChar char="»"/>
              <a:defRPr sz="2000">
                <a:solidFill>
                  <a:schemeClr val="tx1"/>
                </a:solidFill>
                <a:latin typeface="Arial" charset="0"/>
              </a:defRPr>
            </a:lvl8pPr>
            <a:lvl9pPr marL="3875095" indent="-227946"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r>
              <a:rPr lang="en-GB" altLang="en-US" sz="1400" i="0" dirty="0" smtClean="0">
                <a:solidFill>
                  <a:srgbClr val="000000"/>
                </a:solidFill>
                <a:latin typeface="Arial" charset="0"/>
                <a:cs typeface="Arial" charset="0"/>
              </a:rPr>
              <a:t>  </a:t>
            </a:r>
            <a:fld id="{B5929F4A-DFCB-4CC7-BE6E-ADCDBB59515E}" type="slidenum">
              <a:rPr lang="en-GB" altLang="en-US" sz="1400" i="0" smtClean="0">
                <a:solidFill>
                  <a:srgbClr val="000000"/>
                </a:solidFill>
                <a:latin typeface="Arial" charset="0"/>
                <a:cs typeface="Arial" charset="0"/>
              </a:rPr>
              <a:pPr>
                <a:spcBef>
                  <a:spcPct val="0"/>
                </a:spcBef>
                <a:buClrTx/>
                <a:buFontTx/>
                <a:buNone/>
              </a:pPr>
              <a:t>9</a:t>
            </a:fld>
            <a:endParaRPr lang="en-GB" altLang="en-US" sz="1400" i="0" dirty="0" smtClean="0">
              <a:solidFill>
                <a:srgbClr val="000000"/>
              </a:solidFill>
              <a:latin typeface="Arial" charset="0"/>
              <a:cs typeface="Arial" charset="0"/>
            </a:endParaRPr>
          </a:p>
        </p:txBody>
      </p:sp>
      <p:pic>
        <p:nvPicPr>
          <p:cNvPr id="150532" name="Picture 4" descr="C:\Users\lemkema\AppData\Local\Microsoft\Windows\Temporary Internet Files\Content.Outlook\WN3FIZJP\mapsofinitiatives1page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169714" y="908720"/>
            <a:ext cx="3876892" cy="57606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0534" name="TextBox 6"/>
          <p:cNvSpPr txBox="1">
            <a:spLocks noChangeArrowheads="1"/>
          </p:cNvSpPr>
          <p:nvPr/>
        </p:nvSpPr>
        <p:spPr bwMode="auto">
          <a:xfrm>
            <a:off x="1046583" y="1019097"/>
            <a:ext cx="2606618" cy="1379620"/>
          </a:xfrm>
          <a:prstGeom prst="rect">
            <a:avLst/>
          </a:prstGeom>
          <a:solidFill>
            <a:srgbClr val="FFFF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lIns="91176" tIns="45591" rIns="91176" bIns="45591">
            <a:spAutoFit/>
          </a:bodyPr>
          <a:lstStyle>
            <a:lvl1pPr>
              <a:spcBef>
                <a:spcPct val="20000"/>
              </a:spcBef>
              <a:buClr>
                <a:schemeClr val="bg1"/>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r>
              <a:rPr lang="en-GB" altLang="en-US" sz="1800" b="1" i="0" dirty="0" err="1" smtClean="0">
                <a:solidFill>
                  <a:srgbClr val="002060"/>
                </a:solidFill>
              </a:rPr>
              <a:t>Politiche</a:t>
            </a:r>
            <a:r>
              <a:rPr lang="en-GB" altLang="en-US" sz="1800" b="1" i="0" dirty="0" smtClean="0">
                <a:solidFill>
                  <a:srgbClr val="002060"/>
                </a:solidFill>
              </a:rPr>
              <a:t> </a:t>
            </a:r>
            <a:r>
              <a:rPr lang="en-GB" altLang="en-US" sz="1800" b="1" i="0" dirty="0" err="1" smtClean="0">
                <a:solidFill>
                  <a:srgbClr val="002060"/>
                </a:solidFill>
              </a:rPr>
              <a:t>nazionali</a:t>
            </a:r>
            <a:endParaRPr lang="en-GB" altLang="en-US" sz="1800" b="1" i="0" dirty="0" smtClean="0">
              <a:solidFill>
                <a:srgbClr val="002060"/>
              </a:solidFill>
            </a:endParaRPr>
          </a:p>
          <a:p>
            <a:pPr>
              <a:spcBef>
                <a:spcPct val="0"/>
              </a:spcBef>
              <a:buClrTx/>
              <a:buFontTx/>
              <a:buNone/>
            </a:pPr>
            <a:r>
              <a:rPr lang="en-GB" altLang="en-US" sz="1600" b="1" i="0" dirty="0" smtClean="0">
                <a:solidFill>
                  <a:srgbClr val="C00000"/>
                </a:solidFill>
              </a:rPr>
              <a:t>- </a:t>
            </a:r>
            <a:r>
              <a:rPr lang="en-GB" altLang="en-US" sz="1600" b="1" i="0" dirty="0" err="1" smtClean="0">
                <a:solidFill>
                  <a:srgbClr val="C00000"/>
                </a:solidFill>
              </a:rPr>
              <a:t>Marzo</a:t>
            </a:r>
            <a:r>
              <a:rPr lang="en-GB" altLang="en-US" sz="1600" b="1" i="0" dirty="0" smtClean="0">
                <a:solidFill>
                  <a:srgbClr val="C00000"/>
                </a:solidFill>
              </a:rPr>
              <a:t> 2015:   6</a:t>
            </a:r>
          </a:p>
          <a:p>
            <a:pPr>
              <a:spcBef>
                <a:spcPct val="0"/>
              </a:spcBef>
              <a:buClrTx/>
              <a:buFontTx/>
              <a:buNone/>
            </a:pPr>
            <a:r>
              <a:rPr lang="en-GB" altLang="en-US" sz="1600" b="1" i="0" dirty="0" smtClean="0">
                <a:solidFill>
                  <a:srgbClr val="C00000"/>
                </a:solidFill>
              </a:rPr>
              <a:t>- </a:t>
            </a:r>
            <a:r>
              <a:rPr lang="en-GB" altLang="en-US" sz="1600" b="1" i="0" dirty="0" err="1" smtClean="0">
                <a:solidFill>
                  <a:srgbClr val="C00000"/>
                </a:solidFill>
              </a:rPr>
              <a:t>Marzo</a:t>
            </a:r>
            <a:r>
              <a:rPr lang="en-GB" altLang="en-US" sz="1600" b="1" i="0" dirty="0" smtClean="0">
                <a:solidFill>
                  <a:srgbClr val="C00000"/>
                </a:solidFill>
              </a:rPr>
              <a:t> 2016: +3</a:t>
            </a:r>
          </a:p>
          <a:p>
            <a:pPr>
              <a:spcBef>
                <a:spcPct val="0"/>
              </a:spcBef>
              <a:buClrTx/>
              <a:buFontTx/>
              <a:buNone/>
            </a:pPr>
            <a:r>
              <a:rPr lang="en-GB" altLang="en-US" sz="1600" b="1" i="0" dirty="0" smtClean="0">
                <a:solidFill>
                  <a:srgbClr val="C00000"/>
                </a:solidFill>
              </a:rPr>
              <a:t>- </a:t>
            </a:r>
            <a:r>
              <a:rPr lang="en-GB" altLang="en-US" sz="1600" b="1" i="0" dirty="0" err="1" smtClean="0">
                <a:solidFill>
                  <a:srgbClr val="C00000"/>
                </a:solidFill>
              </a:rPr>
              <a:t>Marzo</a:t>
            </a:r>
            <a:r>
              <a:rPr lang="en-GB" altLang="en-US" sz="1600" b="1" i="0" dirty="0" smtClean="0">
                <a:solidFill>
                  <a:srgbClr val="C00000"/>
                </a:solidFill>
              </a:rPr>
              <a:t> 2017: +3 </a:t>
            </a:r>
            <a:br>
              <a:rPr lang="en-GB" altLang="en-US" sz="1600" b="1" i="0" dirty="0" smtClean="0">
                <a:solidFill>
                  <a:srgbClr val="C00000"/>
                </a:solidFill>
              </a:rPr>
            </a:br>
            <a:r>
              <a:rPr lang="en-GB" altLang="en-US" sz="1600" b="1" i="0" dirty="0" smtClean="0">
                <a:solidFill>
                  <a:srgbClr val="C00000"/>
                </a:solidFill>
              </a:rPr>
              <a:t>- In </a:t>
            </a:r>
            <a:r>
              <a:rPr lang="en-GB" altLang="en-US" sz="1600" b="1" i="0" dirty="0" err="1" smtClean="0">
                <a:solidFill>
                  <a:srgbClr val="C00000"/>
                </a:solidFill>
              </a:rPr>
              <a:t>preparazione</a:t>
            </a:r>
            <a:r>
              <a:rPr lang="en-GB" altLang="en-US" sz="1600" b="1" i="0" dirty="0" smtClean="0">
                <a:solidFill>
                  <a:srgbClr val="C00000"/>
                </a:solidFill>
              </a:rPr>
              <a:t>: 9</a:t>
            </a:r>
          </a:p>
        </p:txBody>
      </p:sp>
      <p:sp>
        <p:nvSpPr>
          <p:cNvPr id="150535" name="TextBox 7"/>
          <p:cNvSpPr txBox="1">
            <a:spLocks noChangeArrowheads="1"/>
          </p:cNvSpPr>
          <p:nvPr/>
        </p:nvSpPr>
        <p:spPr bwMode="auto">
          <a:xfrm>
            <a:off x="94099" y="2522489"/>
            <a:ext cx="4873969" cy="2871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176" tIns="45591" rIns="91176" bIns="45591">
            <a:spAutoFit/>
          </a:bodyPr>
          <a:lstStyle>
            <a:lvl1pPr>
              <a:spcBef>
                <a:spcPct val="20000"/>
              </a:spcBef>
              <a:buClr>
                <a:schemeClr val="bg1"/>
              </a:buClr>
              <a:buChar char="•"/>
              <a:defRPr sz="2400" i="1">
                <a:solidFill>
                  <a:srgbClr val="0F5494"/>
                </a:solidFill>
                <a:latin typeface="Verdana" pitchFamily="34" charset="0"/>
              </a:defRPr>
            </a:lvl1pPr>
            <a:lvl2pPr marL="742950" indent="-285750">
              <a:spcBef>
                <a:spcPct val="20000"/>
              </a:spcBef>
              <a:buClr>
                <a:srgbClr val="009FBA"/>
              </a:buClr>
              <a:buChar char="•"/>
              <a:defRPr sz="2000" b="1">
                <a:solidFill>
                  <a:srgbClr val="0F5494"/>
                </a:solidFill>
                <a:latin typeface="Verdana" pitchFamily="34" charset="0"/>
              </a:defRPr>
            </a:lvl2pPr>
            <a:lvl3pPr marL="1143000" indent="-228600">
              <a:spcBef>
                <a:spcPct val="20000"/>
              </a:spcBef>
              <a:defRPr sz="1400">
                <a:solidFill>
                  <a:srgbClr val="0F5494"/>
                </a:solidFill>
                <a:latin typeface="Verdana" pitchFamily="34"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0" hangingPunct="0">
              <a:spcBef>
                <a:spcPct val="0"/>
              </a:spcBef>
              <a:buClrTx/>
              <a:buFontTx/>
              <a:buNone/>
            </a:pPr>
            <a:r>
              <a:rPr lang="it-IT" altLang="en-US" sz="2800" b="1" i="0" dirty="0" smtClean="0">
                <a:latin typeface="Calibri" pitchFamily="34" charset="0"/>
              </a:rPr>
              <a:t>Lancio della iniziative europea della piattaforma delle iniziative nazionali</a:t>
            </a:r>
          </a:p>
          <a:p>
            <a:pPr algn="ctr" eaLnBrk="0" hangingPunct="0">
              <a:spcBef>
                <a:spcPct val="0"/>
              </a:spcBef>
              <a:buClrTx/>
              <a:buFontTx/>
              <a:buNone/>
            </a:pPr>
            <a:r>
              <a:rPr lang="it-IT" altLang="en-US" i="0" dirty="0" smtClean="0">
                <a:latin typeface="Calibri" pitchFamily="34" charset="0"/>
              </a:rPr>
              <a:t>A livello ministeriale</a:t>
            </a:r>
          </a:p>
          <a:p>
            <a:pPr algn="ctr" eaLnBrk="0" hangingPunct="0">
              <a:spcBef>
                <a:spcPct val="0"/>
              </a:spcBef>
              <a:buClrTx/>
              <a:buFontTx/>
              <a:buNone/>
            </a:pPr>
            <a:r>
              <a:rPr lang="it-IT" altLang="en-US" b="1" i="0" dirty="0" err="1" smtClean="0">
                <a:latin typeface="Calibri" pitchFamily="34" charset="0"/>
              </a:rPr>
              <a:t>Digital</a:t>
            </a:r>
            <a:r>
              <a:rPr lang="it-IT" altLang="en-US" b="1" i="0" dirty="0" smtClean="0">
                <a:latin typeface="Calibri" pitchFamily="34" charset="0"/>
              </a:rPr>
              <a:t> </a:t>
            </a:r>
            <a:r>
              <a:rPr lang="it-IT" altLang="en-US" b="1" i="0" dirty="0" err="1" smtClean="0">
                <a:latin typeface="Calibri" pitchFamily="34" charset="0"/>
              </a:rPr>
              <a:t>Day</a:t>
            </a:r>
            <a:r>
              <a:rPr lang="it-IT" altLang="en-US" b="1" i="0" dirty="0" smtClean="0">
                <a:latin typeface="Calibri" pitchFamily="34" charset="0"/>
              </a:rPr>
              <a:t>: Roma 23 March 2017 </a:t>
            </a:r>
            <a:r>
              <a:rPr lang="it-IT" altLang="en-US" i="0" dirty="0" smtClean="0">
                <a:latin typeface="Calibri" pitchFamily="34" charset="0"/>
              </a:rPr>
              <a:t/>
            </a:r>
            <a:br>
              <a:rPr lang="it-IT" altLang="en-US" i="0" dirty="0" smtClean="0">
                <a:latin typeface="Calibri" pitchFamily="34" charset="0"/>
              </a:rPr>
            </a:br>
            <a:r>
              <a:rPr lang="it-IT" altLang="en-US" i="0" dirty="0" smtClean="0">
                <a:latin typeface="Calibri" pitchFamily="34" charset="0"/>
              </a:rPr>
              <a:t>con la celebrazione dei 60 anni del Trattato di Roma</a:t>
            </a:r>
          </a:p>
        </p:txBody>
      </p:sp>
      <p:pic>
        <p:nvPicPr>
          <p:cNvPr id="8" name="Picture 7" descr="C:\Users\paindyv\AppData\Local\Microsoft\Windows\Temporary Internet Files\Content.Word\Visual DigitalDay 2017.jpg"/>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124112" y="5391555"/>
            <a:ext cx="2708945" cy="1133790"/>
          </a:xfrm>
          <a:prstGeom prst="rect">
            <a:avLst/>
          </a:prstGeom>
          <a:noFill/>
          <a:ln>
            <a:noFill/>
          </a:ln>
        </p:spPr>
      </p:pic>
    </p:spTree>
    <p:extLst>
      <p:ext uri="{BB962C8B-B14F-4D97-AF65-F5344CB8AC3E}">
        <p14:creationId xmlns="" xmlns:p14="http://schemas.microsoft.com/office/powerpoint/2010/main" val="290931423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personalizzato senza log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odello slides CSIT">
  <a:themeElements>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1298</TotalTime>
  <Words>1749</Words>
  <Application>Microsoft Office PowerPoint</Application>
  <PresentationFormat>Presentazione su schermo (4:3)</PresentationFormat>
  <Paragraphs>325</Paragraphs>
  <Slides>27</Slides>
  <Notes>6</Notes>
  <HiddenSlides>0</HiddenSlides>
  <MMClips>0</MMClips>
  <ScaleCrop>false</ScaleCrop>
  <HeadingPairs>
    <vt:vector size="4" baseType="variant">
      <vt:variant>
        <vt:lpstr>Tema</vt:lpstr>
      </vt:variant>
      <vt:variant>
        <vt:i4>3</vt:i4>
      </vt:variant>
      <vt:variant>
        <vt:lpstr>Titoli diapositive</vt:lpstr>
      </vt:variant>
      <vt:variant>
        <vt:i4>27</vt:i4>
      </vt:variant>
    </vt:vector>
  </HeadingPairs>
  <TitlesOfParts>
    <vt:vector size="30" baseType="lpstr">
      <vt:lpstr>Tema personalizzato senza logo</vt:lpstr>
      <vt:lpstr>1_Modello slides CSIT</vt:lpstr>
      <vt:lpstr>Tema di Office</vt:lpstr>
      <vt:lpstr>Diapositiva 1</vt:lpstr>
      <vt:lpstr>Diapositiva 2</vt:lpstr>
      <vt:lpstr>Diapositiva 3</vt:lpstr>
      <vt:lpstr>Diapositiva 4</vt:lpstr>
      <vt:lpstr>      Digital Day - Rome, 23 March 2017 - 11,00 a.m.  Territories 4.0 1° Meeting of Digital Innovation Hub I4MS - Italy The European network to support the digital transformation of companies  With the creation of the six Italian D-HUB I4MS, the first  light network of DIHs, rooted in the regions and with a strong European and National coordination is born. The main aim if this network of D-HUBs  is to help companies to be able to understand and exploit the new 4.0 opportunities but, to be a success, the real challenge for the DHUBs is to be able to involve and innovate SMEs leveraging on the strengths of the territories where they produce.   Which strategies and services must be developed by DIHs to be able to effectively achieve this aim? Which value can the European network bring to the DIHs and the companies they assist?  </vt:lpstr>
      <vt:lpstr>Diapositiva 6</vt:lpstr>
      <vt:lpstr>Diapositiva 7</vt:lpstr>
      <vt:lpstr>ICT Innovation for Manufacturing SMEs</vt:lpstr>
      <vt:lpstr>Verso una piattaforma europea di iniziative nazionali: Creare valore a scala UE</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ESEMPIO: Business Model Canvas</vt:lpstr>
      <vt:lpstr>Quindi, cosa fanno i DIH? Idealmente…</vt:lpstr>
      <vt:lpstr>Diapositiva 23</vt:lpstr>
      <vt:lpstr>Diapositiva 24</vt:lpstr>
      <vt:lpstr>Diapositiva 25</vt:lpstr>
      <vt:lpstr>Diapositiva 26</vt:lpstr>
      <vt:lpstr>Diapositiva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Massimo;Chiara</dc:creator>
  <cp:lastModifiedBy>Luigi Perissich</cp:lastModifiedBy>
  <cp:revision>1522</cp:revision>
  <cp:lastPrinted>2015-03-09T07:49:45Z</cp:lastPrinted>
  <dcterms:created xsi:type="dcterms:W3CDTF">2013-04-01T13:39:24Z</dcterms:created>
  <dcterms:modified xsi:type="dcterms:W3CDTF">2017-05-29T10:49:28Z</dcterms:modified>
</cp:coreProperties>
</file>