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28"/>
  </p:notesMasterIdLst>
  <p:handoutMasterIdLst>
    <p:handoutMasterId r:id="rId29"/>
  </p:handoutMasterIdLst>
  <p:sldIdLst>
    <p:sldId id="256" r:id="rId3"/>
    <p:sldId id="287" r:id="rId4"/>
    <p:sldId id="258" r:id="rId5"/>
    <p:sldId id="286" r:id="rId6"/>
    <p:sldId id="288" r:id="rId7"/>
    <p:sldId id="289" r:id="rId8"/>
    <p:sldId id="290" r:id="rId9"/>
    <p:sldId id="272" r:id="rId10"/>
    <p:sldId id="259" r:id="rId11"/>
    <p:sldId id="260" r:id="rId12"/>
    <p:sldId id="267" r:id="rId13"/>
    <p:sldId id="268" r:id="rId14"/>
    <p:sldId id="274" r:id="rId15"/>
    <p:sldId id="273" r:id="rId16"/>
    <p:sldId id="275" r:id="rId17"/>
    <p:sldId id="276" r:id="rId18"/>
    <p:sldId id="278" r:id="rId19"/>
    <p:sldId id="279" r:id="rId20"/>
    <p:sldId id="281" r:id="rId21"/>
    <p:sldId id="282" r:id="rId22"/>
    <p:sldId id="283" r:id="rId23"/>
    <p:sldId id="284" r:id="rId24"/>
    <p:sldId id="285" r:id="rId25"/>
    <p:sldId id="291" r:id="rId26"/>
    <p:sldId id="29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3" d="100"/>
          <a:sy n="53" d="100"/>
        </p:scale>
        <p:origin x="1339"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69E2A6D-9426-4B43-AB40-F13BB7DC12FA}" type="datetimeFigureOut">
              <a:rPr lang="it-IT" smtClean="0"/>
              <a:t>13/06/2017</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52929-71AE-DD44-93A9-882CE21445C2}" type="slidenum">
              <a:rPr lang="it-IT" smtClean="0"/>
              <a:t>‹N›</a:t>
            </a:fld>
            <a:endParaRPr lang="it-IT"/>
          </a:p>
        </p:txBody>
      </p:sp>
    </p:spTree>
    <p:extLst>
      <p:ext uri="{BB962C8B-B14F-4D97-AF65-F5344CB8AC3E}">
        <p14:creationId xmlns:p14="http://schemas.microsoft.com/office/powerpoint/2010/main" val="18339767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E598B3-65AA-9444-8532-0E870BD768FB}" type="datetimeFigureOut">
              <a:rPr lang="it-IT" smtClean="0"/>
              <a:t>13/06/2017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8075C-152B-D944-8BD6-FF9F14E6B25F}" type="slidenum">
              <a:rPr lang="it-IT" smtClean="0"/>
              <a:t>‹N›</a:t>
            </a:fld>
            <a:endParaRPr lang="it-IT"/>
          </a:p>
        </p:txBody>
      </p:sp>
    </p:spTree>
    <p:extLst>
      <p:ext uri="{BB962C8B-B14F-4D97-AF65-F5344CB8AC3E}">
        <p14:creationId xmlns:p14="http://schemas.microsoft.com/office/powerpoint/2010/main" val="364118024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6048291-8E17-FF42-9B32-88657C1F466A}" type="datetime1">
              <a:rPr lang="it-IT" smtClean="0"/>
              <a:t>13/06/2017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a:prstGeom prst="rect">
            <a:avLst/>
          </a:prstGeom>
        </p:spPr>
        <p:txBody>
          <a:bodyPr anchor="b"/>
          <a:lstStyle>
            <a:lvl1pPr algn="ctr">
              <a:defRPr sz="3600" b="0"/>
            </a:lvl1pPr>
          </a:lstStyle>
          <a:p>
            <a:r>
              <a:rPr lang="it-IT"/>
              <a:t>Fare clic per modificare stile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A5F2088A-48D5-3740-8C32-C9AB2D29E13D}" type="datetime1">
              <a:rPr lang="it-IT" smtClean="0"/>
              <a:t>13/06/2017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‹N›</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a:prstGeom prst="rect">
            <a:avLst/>
          </a:prstGeom>
        </p:spPr>
        <p:txBody>
          <a:bodyPr vert="eaVert"/>
          <a:lstStyle/>
          <a:p>
            <a:r>
              <a:rPr lang="it-IT"/>
              <a:t>Fare clic per modificare stile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4" name="Date Placeholder 3"/>
          <p:cNvSpPr>
            <a:spLocks noGrp="1"/>
          </p:cNvSpPr>
          <p:nvPr>
            <p:ph type="dt" sz="half" idx="10"/>
          </p:nvPr>
        </p:nvSpPr>
        <p:spPr/>
        <p:txBody>
          <a:bodyPr/>
          <a:lstStyle/>
          <a:p>
            <a:fld id="{3E500CCB-EAC1-AF42-BFCD-A662854A0DF8}" type="datetime1">
              <a:rPr lang="it-IT" smtClean="0"/>
              <a:t>13/06/2017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F5EA12E-FD4A-394F-87F9-55393CFB8496}" type="datetime1">
              <a:rPr lang="it-IT" smtClean="0"/>
              <a:t>13/06/2017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a:t>
            </a:fld>
            <a:endParaRPr lang="en-US"/>
          </a:p>
        </p:txBody>
      </p:sp>
    </p:spTree>
    <p:extLst>
      <p:ext uri="{BB962C8B-B14F-4D97-AF65-F5344CB8AC3E}">
        <p14:creationId xmlns:p14="http://schemas.microsoft.com/office/powerpoint/2010/main" val="1571731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2125205-0438-C443-9E5B-7C68E175F570}" type="datetime1">
              <a:rPr lang="it-IT" smtClean="0"/>
              <a:t>13/06/2017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a:t>
            </a:fld>
            <a:endParaRPr lang="en-US"/>
          </a:p>
        </p:txBody>
      </p:sp>
    </p:spTree>
    <p:extLst>
      <p:ext uri="{BB962C8B-B14F-4D97-AF65-F5344CB8AC3E}">
        <p14:creationId xmlns:p14="http://schemas.microsoft.com/office/powerpoint/2010/main" val="444763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positiva titolo con immagin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dirty="0"/>
          </a:p>
        </p:txBody>
      </p:sp>
      <p:sp>
        <p:nvSpPr>
          <p:cNvPr id="4" name="Date Placeholder 3"/>
          <p:cNvSpPr>
            <a:spLocks noGrp="1"/>
          </p:cNvSpPr>
          <p:nvPr>
            <p:ph type="dt" sz="half" idx="10"/>
          </p:nvPr>
        </p:nvSpPr>
        <p:spPr/>
        <p:txBody>
          <a:bodyPr/>
          <a:lstStyle/>
          <a:p>
            <a:fld id="{0826CA4F-1E99-F34A-B705-74F9A5327160}" type="datetime1">
              <a:rPr lang="it-IT" smtClean="0"/>
              <a:t>13/06/2017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a:p>
        </p:txBody>
      </p:sp>
    </p:spTree>
    <p:extLst>
      <p:ext uri="{BB962C8B-B14F-4D97-AF65-F5344CB8AC3E}">
        <p14:creationId xmlns:p14="http://schemas.microsoft.com/office/powerpoint/2010/main" val="39521487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it-IT"/>
              <a:t>Fare clic per modificare stile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A1895E98-DC2B-B84D-9962-3EDB0DEFA563}" type="datetime1">
              <a:rPr lang="it-IT" smtClean="0"/>
              <a:t>13/06/2017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a:t>
            </a:fld>
            <a:endParaRPr lang="en-US"/>
          </a:p>
        </p:txBody>
      </p:sp>
    </p:spTree>
    <p:extLst>
      <p:ext uri="{BB962C8B-B14F-4D97-AF65-F5344CB8AC3E}">
        <p14:creationId xmlns:p14="http://schemas.microsoft.com/office/powerpoint/2010/main" val="32523525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it-IT"/>
              <a:t>Fare clic per modificare stile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5" name="Date Placeholder 4"/>
          <p:cNvSpPr>
            <a:spLocks noGrp="1"/>
          </p:cNvSpPr>
          <p:nvPr>
            <p:ph type="dt" sz="half" idx="10"/>
          </p:nvPr>
        </p:nvSpPr>
        <p:spPr/>
        <p:txBody>
          <a:bodyPr/>
          <a:lstStyle/>
          <a:p>
            <a:fld id="{D761E519-3803-C448-8D20-7ED32CFAC08A}" type="datetime1">
              <a:rPr lang="it-IT" smtClean="0"/>
              <a:t>13/06/2017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‹N›</a:t>
            </a:fld>
            <a:endParaRPr lang="en-US"/>
          </a:p>
        </p:txBody>
      </p:sp>
    </p:spTree>
    <p:extLst>
      <p:ext uri="{BB962C8B-B14F-4D97-AF65-F5344CB8AC3E}">
        <p14:creationId xmlns:p14="http://schemas.microsoft.com/office/powerpoint/2010/main" val="3894137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it-IT"/>
              <a:t>Fare clic per modificare stile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7" name="Date Placeholder 6"/>
          <p:cNvSpPr>
            <a:spLocks noGrp="1"/>
          </p:cNvSpPr>
          <p:nvPr>
            <p:ph type="dt" sz="half" idx="10"/>
          </p:nvPr>
        </p:nvSpPr>
        <p:spPr/>
        <p:txBody>
          <a:bodyPr/>
          <a:lstStyle/>
          <a:p>
            <a:fld id="{174AEB0B-7184-C344-BD53-C5970AE26FE2}" type="datetime1">
              <a:rPr lang="it-IT" smtClean="0"/>
              <a:t>13/06/2017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t>‹N›</a:t>
            </a:fld>
            <a:endParaRPr lang="en-US"/>
          </a:p>
        </p:txBody>
      </p:sp>
    </p:spTree>
    <p:extLst>
      <p:ext uri="{BB962C8B-B14F-4D97-AF65-F5344CB8AC3E}">
        <p14:creationId xmlns:p14="http://schemas.microsoft.com/office/powerpoint/2010/main" val="9370013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a:p>
        </p:txBody>
      </p:sp>
      <p:sp>
        <p:nvSpPr>
          <p:cNvPr id="3" name="Date Placeholder 2"/>
          <p:cNvSpPr>
            <a:spLocks noGrp="1"/>
          </p:cNvSpPr>
          <p:nvPr>
            <p:ph type="dt" sz="half" idx="10"/>
          </p:nvPr>
        </p:nvSpPr>
        <p:spPr/>
        <p:txBody>
          <a:bodyPr/>
          <a:lstStyle/>
          <a:p>
            <a:fld id="{D3757018-9904-2F48-BFF5-D9AED23B7188}" type="datetime1">
              <a:rPr lang="it-IT" smtClean="0"/>
              <a:t>13/06/2017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‹N›</a:t>
            </a:fld>
            <a:endParaRPr lang="en-US"/>
          </a:p>
        </p:txBody>
      </p:sp>
    </p:spTree>
    <p:extLst>
      <p:ext uri="{BB962C8B-B14F-4D97-AF65-F5344CB8AC3E}">
        <p14:creationId xmlns:p14="http://schemas.microsoft.com/office/powerpoint/2010/main" val="1104816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6EA6DD-854F-3C4C-9EF8-B3740C139643}" type="datetime1">
              <a:rPr lang="it-IT" smtClean="0"/>
              <a:t>13/06/2017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t>‹N›</a:t>
            </a:fld>
            <a:endParaRPr lang="en-US"/>
          </a:p>
        </p:txBody>
      </p:sp>
    </p:spTree>
    <p:extLst>
      <p:ext uri="{BB962C8B-B14F-4D97-AF65-F5344CB8AC3E}">
        <p14:creationId xmlns:p14="http://schemas.microsoft.com/office/powerpoint/2010/main" val="488266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E4436EC-E1EB-5747-B45D-553271E9EE7D}" type="datetime1">
              <a:rPr lang="it-IT" smtClean="0"/>
              <a:t>13/06/2017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it-IT"/>
              <a:t>Fare clic per modificare stile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9166FC18-BE7F-834A-93E2-AE25856E7A8E}" type="datetime1">
              <a:rPr lang="it-IT" smtClean="0"/>
              <a:t>13/06/2017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‹N›</a:t>
            </a:fld>
            <a:endParaRPr lang="en-US"/>
          </a:p>
        </p:txBody>
      </p:sp>
    </p:spTree>
    <p:extLst>
      <p:ext uri="{BB962C8B-B14F-4D97-AF65-F5344CB8AC3E}">
        <p14:creationId xmlns:p14="http://schemas.microsoft.com/office/powerpoint/2010/main" val="18217218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it-IT"/>
              <a:t>Fare clic per modificare stile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6A45D6A-8535-2545-9B07-5B4CC014A312}" type="datetime1">
              <a:rPr lang="it-IT" smtClean="0"/>
              <a:t>13/06/2017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‹N›</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a:p>
        </p:txBody>
      </p:sp>
    </p:spTree>
    <p:extLst>
      <p:ext uri="{BB962C8B-B14F-4D97-AF65-F5344CB8AC3E}">
        <p14:creationId xmlns:p14="http://schemas.microsoft.com/office/powerpoint/2010/main" val="20196881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stile</a:t>
            </a:r>
            <a:endParaRPr/>
          </a:p>
        </p:txBody>
      </p:sp>
      <p:sp>
        <p:nvSpPr>
          <p:cNvPr id="3" name="Vertical Text Placeholder 2"/>
          <p:cNvSpPr>
            <a:spLocks noGrp="1"/>
          </p:cNvSpPr>
          <p:nvPr>
            <p:ph type="body" orient="vert" idx="1"/>
          </p:nvPr>
        </p:nvSpPr>
        <p:spPr/>
        <p:txBody>
          <a:bodyPr vert="eaVert"/>
          <a:lstStyle>
            <a:lvl5pPr>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4" name="Date Placeholder 3"/>
          <p:cNvSpPr>
            <a:spLocks noGrp="1"/>
          </p:cNvSpPr>
          <p:nvPr>
            <p:ph type="dt" sz="half" idx="10"/>
          </p:nvPr>
        </p:nvSpPr>
        <p:spPr/>
        <p:txBody>
          <a:bodyPr/>
          <a:lstStyle/>
          <a:p>
            <a:fld id="{BF38F6FB-4359-5F4B-B1C9-E812E13463FB}" type="datetime1">
              <a:rPr lang="it-IT" smtClean="0"/>
              <a:t>13/06/2017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a:t>
            </a:fld>
            <a:endParaRPr lang="en-US"/>
          </a:p>
        </p:txBody>
      </p:sp>
    </p:spTree>
    <p:extLst>
      <p:ext uri="{BB962C8B-B14F-4D97-AF65-F5344CB8AC3E}">
        <p14:creationId xmlns:p14="http://schemas.microsoft.com/office/powerpoint/2010/main" val="25822508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it-IT"/>
              <a:t>Fare clic per modificare stile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4" name="Date Placeholder 3"/>
          <p:cNvSpPr>
            <a:spLocks noGrp="1"/>
          </p:cNvSpPr>
          <p:nvPr>
            <p:ph type="dt" sz="half" idx="10"/>
          </p:nvPr>
        </p:nvSpPr>
        <p:spPr/>
        <p:txBody>
          <a:bodyPr/>
          <a:lstStyle/>
          <a:p>
            <a:fld id="{BDA54D04-1F0C-6941-946E-6B7BBE4FA26B}" type="datetime1">
              <a:rPr lang="it-IT" smtClean="0"/>
              <a:t>13/06/2017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a:t>
            </a:fld>
            <a:endParaRPr lang="en-US"/>
          </a:p>
        </p:txBody>
      </p:sp>
    </p:spTree>
    <p:extLst>
      <p:ext uri="{BB962C8B-B14F-4D97-AF65-F5344CB8AC3E}">
        <p14:creationId xmlns:p14="http://schemas.microsoft.com/office/powerpoint/2010/main" val="289328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titolo con immagin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dirty="0"/>
          </a:p>
        </p:txBody>
      </p:sp>
      <p:sp>
        <p:nvSpPr>
          <p:cNvPr id="4" name="Date Placeholder 3"/>
          <p:cNvSpPr>
            <a:spLocks noGrp="1"/>
          </p:cNvSpPr>
          <p:nvPr>
            <p:ph type="dt" sz="half" idx="10"/>
          </p:nvPr>
        </p:nvSpPr>
        <p:spPr/>
        <p:txBody>
          <a:bodyPr/>
          <a:lstStyle/>
          <a:p>
            <a:fld id="{5B1401BC-933F-7A4B-B273-5ADC89CEAF94}" type="datetime1">
              <a:rPr lang="it-IT" smtClean="0"/>
              <a:t>13/06/2017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Trascinare l'immagine su un segnaposto o fare clic sull'icona per aggiungerla</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a:prstGeom prst="rect">
            <a:avLst/>
          </a:prstGeom>
        </p:spPr>
        <p:txBody>
          <a:bodyPr anchor="b" anchorCtr="0"/>
          <a:lstStyle>
            <a:lvl1pPr algn="ctr">
              <a:defRPr sz="4600" b="0" cap="none" baseline="0"/>
            </a:lvl1pPr>
          </a:lstStyle>
          <a:p>
            <a:r>
              <a:rPr lang="it-IT"/>
              <a:t>Fare clic per modificare stile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D140B9F2-FCB0-C942-AAC9-8DB01163940E}" type="datetime1">
              <a:rPr lang="it-IT" smtClean="0"/>
              <a:t>13/06/2017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a:prstGeom prst="rect">
            <a:avLst/>
          </a:prstGeom>
        </p:spPr>
        <p:txBody>
          <a:bodyPr/>
          <a:lstStyle/>
          <a:p>
            <a:r>
              <a:rPr lang="it-IT"/>
              <a:t>Fare clic per modificare stile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5" name="Date Placeholder 4"/>
          <p:cNvSpPr>
            <a:spLocks noGrp="1"/>
          </p:cNvSpPr>
          <p:nvPr>
            <p:ph type="dt" sz="half" idx="10"/>
          </p:nvPr>
        </p:nvSpPr>
        <p:spPr/>
        <p:txBody>
          <a:bodyPr/>
          <a:lstStyle/>
          <a:p>
            <a:fld id="{87E535BD-B31C-8445-BD2A-131B3460730F}" type="datetime1">
              <a:rPr lang="it-IT" smtClean="0"/>
              <a:t>13/06/2017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a:prstGeom prst="rect">
            <a:avLst/>
          </a:prstGeom>
        </p:spPr>
        <p:txBody>
          <a:bodyPr/>
          <a:lstStyle>
            <a:lvl1pPr>
              <a:defRPr/>
            </a:lvl1pPr>
          </a:lstStyle>
          <a:p>
            <a:r>
              <a:rPr lang="it-IT"/>
              <a:t>Fare clic per modificare stile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7" name="Date Placeholder 6"/>
          <p:cNvSpPr>
            <a:spLocks noGrp="1"/>
          </p:cNvSpPr>
          <p:nvPr>
            <p:ph type="dt" sz="half" idx="10"/>
          </p:nvPr>
        </p:nvSpPr>
        <p:spPr/>
        <p:txBody>
          <a:bodyPr/>
          <a:lstStyle/>
          <a:p>
            <a:fld id="{30DA0195-FF21-2249-9A49-A62749FCF43F}" type="datetime1">
              <a:rPr lang="it-IT" smtClean="0"/>
              <a:t>13/06/2017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a:prstGeom prst="rect">
            <a:avLst/>
          </a:prstGeom>
        </p:spPr>
        <p:txBody>
          <a:bodyPr/>
          <a:lstStyle/>
          <a:p>
            <a:r>
              <a:rPr lang="it-IT"/>
              <a:t>Fare clic per modificare stile</a:t>
            </a:r>
            <a:endParaRPr/>
          </a:p>
        </p:txBody>
      </p:sp>
      <p:sp>
        <p:nvSpPr>
          <p:cNvPr id="3" name="Date Placeholder 2"/>
          <p:cNvSpPr>
            <a:spLocks noGrp="1"/>
          </p:cNvSpPr>
          <p:nvPr>
            <p:ph type="dt" sz="half" idx="10"/>
          </p:nvPr>
        </p:nvSpPr>
        <p:spPr/>
        <p:txBody>
          <a:bodyPr/>
          <a:lstStyle/>
          <a:p>
            <a:fld id="{BE3BACE4-8017-4B40-AD26-49803DF959A4}" type="datetime1">
              <a:rPr lang="it-IT" smtClean="0"/>
              <a:t>13/06/2017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E9B753-ED0F-114B-B652-1FE8033B84BA}" type="datetime1">
              <a:rPr lang="it-IT" smtClean="0"/>
              <a:t>13/06/2017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a:prstGeom prst="rect">
            <a:avLst/>
          </a:prstGeom>
        </p:spPr>
        <p:txBody>
          <a:bodyPr anchor="b"/>
          <a:lstStyle>
            <a:lvl1pPr algn="ctr">
              <a:defRPr sz="3600" b="0"/>
            </a:lvl1pPr>
          </a:lstStyle>
          <a:p>
            <a:r>
              <a:rPr lang="it-IT"/>
              <a:t>Fare clic per modificare stile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D610EEF2-46E0-EC46-A439-67B598A8EEAF}" type="datetime1">
              <a:rPr lang="it-IT" smtClean="0"/>
              <a:t>13/06/2017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5.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5.emf"/><Relationship Id="rId2" Type="http://schemas.openxmlformats.org/officeDocument/2006/relationships/slideLayout" Target="../slideLayouts/slideLayout13.xml"/><Relationship Id="rId16" Type="http://schemas.openxmlformats.org/officeDocument/2006/relationships/image" Target="../media/image4.emf"/><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endParaRPr lang="it-IT" sz="1800" b="1" dirty="0">
              <a:solidFill>
                <a:schemeClr val="tx1"/>
              </a:solidFill>
              <a:latin typeface="Arial"/>
              <a:cs typeface="Arial"/>
            </a:endParaRPr>
          </a:p>
          <a:p>
            <a:pPr lvl="0"/>
            <a:r>
              <a:rPr lang="it-IT" sz="1800" b="1" dirty="0">
                <a:solidFill>
                  <a:schemeClr val="tx1"/>
                </a:solidFill>
                <a:latin typeface="Arial"/>
                <a:cs typeface="Arial"/>
              </a:rPr>
              <a:t>PO FESR Campania 2014/2020</a:t>
            </a:r>
            <a:br>
              <a:rPr lang="it-IT" sz="1800" b="1" dirty="0">
                <a:solidFill>
                  <a:schemeClr val="tx1"/>
                </a:solidFill>
                <a:latin typeface="Arial"/>
                <a:cs typeface="Arial"/>
              </a:rPr>
            </a:br>
            <a:r>
              <a:rPr lang="it-IT" sz="1800" b="1" dirty="0">
                <a:solidFill>
                  <a:schemeClr val="tx1"/>
                </a:solidFill>
                <a:latin typeface="Arial"/>
                <a:cs typeface="Arial"/>
              </a:rPr>
              <a:t>PROGRAMMA REGIONALE, cofinanziato dal MISE, per sostenere la realizzazione di diagnosi energetiche o l’adozione di sistemi di gestione conformi alle norme ISO 50001 da parte delle PMI che non ricadono negli obblighi di cui all’art. 8, comma 3 del </a:t>
            </a:r>
            <a:r>
              <a:rPr lang="it-IT" sz="1800" b="1" dirty="0" err="1">
                <a:solidFill>
                  <a:schemeClr val="tx1"/>
                </a:solidFill>
                <a:latin typeface="Arial"/>
                <a:cs typeface="Arial"/>
              </a:rPr>
              <a:t>D.Lgs.</a:t>
            </a:r>
            <a:r>
              <a:rPr lang="it-IT" sz="1800" b="1" dirty="0">
                <a:solidFill>
                  <a:schemeClr val="tx1"/>
                </a:solidFill>
                <a:latin typeface="Arial"/>
                <a:cs typeface="Arial"/>
              </a:rPr>
              <a:t> 102/2014</a:t>
            </a:r>
            <a:br>
              <a:rPr lang="it-IT" sz="1800" dirty="0">
                <a:solidFill>
                  <a:schemeClr val="tx1"/>
                </a:solidFill>
                <a:latin typeface="Arial"/>
                <a:cs typeface="Arial"/>
              </a:rPr>
            </a:br>
            <a:br>
              <a:rPr lang="it-IT" sz="1800" b="1" dirty="0">
                <a:solidFill>
                  <a:schemeClr val="tx1"/>
                </a:solidFill>
                <a:latin typeface="Arial"/>
                <a:cs typeface="Arial"/>
              </a:rPr>
            </a:br>
            <a:r>
              <a:rPr lang="it-IT" sz="1800" b="1" dirty="0">
                <a:solidFill>
                  <a:schemeClr val="tx1"/>
                </a:solidFill>
                <a:latin typeface="Arial"/>
                <a:cs typeface="Arial"/>
              </a:rPr>
              <a:t>Avviso per la concessione di contributi a favore delle Piccole e Medie  Imprese per  la realizzazione di un piano di investimento aziendale di </a:t>
            </a:r>
            <a:r>
              <a:rPr lang="it-IT" sz="1800" b="1" dirty="0" err="1">
                <a:solidFill>
                  <a:schemeClr val="tx1"/>
                </a:solidFill>
                <a:latin typeface="Arial"/>
                <a:cs typeface="Arial"/>
              </a:rPr>
              <a:t>efficientamento</a:t>
            </a:r>
            <a:r>
              <a:rPr lang="it-IT" sz="1800" b="1" dirty="0">
                <a:solidFill>
                  <a:schemeClr val="tx1"/>
                </a:solidFill>
                <a:latin typeface="Arial"/>
                <a:cs typeface="Arial"/>
              </a:rPr>
              <a:t> energetico </a:t>
            </a:r>
            <a:br>
              <a:rPr lang="it-IT" sz="1800" b="1" dirty="0">
                <a:solidFill>
                  <a:srgbClr val="A50F38"/>
                </a:solidFill>
                <a:latin typeface="Arial"/>
                <a:cs typeface="Arial"/>
              </a:rPr>
            </a:br>
            <a:endParaRPr lang="it-IT" sz="1800" b="1" dirty="0">
              <a:solidFill>
                <a:srgbClr val="A50F38"/>
              </a:solidFill>
              <a:latin typeface="Arial"/>
              <a:cs typeface="Arial"/>
            </a:endParaRPr>
          </a:p>
          <a:p>
            <a:pPr lvl="0"/>
            <a:r>
              <a:rPr lang="it-IT" sz="1800" b="1" dirty="0">
                <a:solidFill>
                  <a:srgbClr val="A50F38"/>
                </a:solidFill>
                <a:latin typeface="Arial"/>
                <a:cs typeface="Arial"/>
              </a:rPr>
              <a:t>Convegno di Presentazione</a:t>
            </a:r>
          </a:p>
          <a:p>
            <a:pPr lvl="0"/>
            <a:r>
              <a:rPr lang="it-IT" sz="1800" b="1" dirty="0">
                <a:solidFill>
                  <a:srgbClr val="A50F38"/>
                </a:solidFill>
                <a:latin typeface="Arial"/>
                <a:cs typeface="Arial"/>
              </a:rPr>
              <a:t>Unione degli Industriali di Salerno</a:t>
            </a:r>
          </a:p>
          <a:p>
            <a:pPr lvl="0"/>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100">
                <a:solidFill>
                  <a:schemeClr val="bg1"/>
                </a:solidFill>
              </a:defRPr>
            </a:lvl1pPr>
          </a:lstStyle>
          <a:p>
            <a:pPr algn="ctr"/>
            <a:fld id="{EE73882B-962B-8646-B769-30FB25AC901A}" type="datetime1">
              <a:rPr lang="it-IT" smtClean="0"/>
              <a:t>13/06/2017</a:t>
            </a:fld>
            <a:endParaRPr lang="en-US" dirty="0"/>
          </a:p>
        </p:txBody>
      </p:sp>
      <p:sp>
        <p:nvSpPr>
          <p:cNvPr id="5" name="Footer Placeholder 4"/>
          <p:cNvSpPr>
            <a:spLocks noGrp="1"/>
          </p:cNvSpPr>
          <p:nvPr>
            <p:ph type="ftr" sz="quarter" idx="3"/>
          </p:nvPr>
        </p:nvSpPr>
        <p:spPr>
          <a:xfrm>
            <a:off x="556558" y="6057900"/>
            <a:ext cx="4840941" cy="582893"/>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7897906" y="6275668"/>
            <a:ext cx="693645" cy="365125"/>
          </a:xfrm>
          <a:prstGeom prst="rect">
            <a:avLst/>
          </a:prstGeom>
        </p:spPr>
        <p:txBody>
          <a:bodyPr vert="horz" lIns="91440" tIns="45720" rIns="91440" bIns="45720" rtlCol="0" anchor="ctr"/>
          <a:lstStyle>
            <a:lvl1pPr algn="ctr">
              <a:defRPr sz="1800">
                <a:solidFill>
                  <a:schemeClr val="bg1"/>
                </a:solidFill>
              </a:defRPr>
            </a:lvl1pPr>
          </a:lstStyle>
          <a:p>
            <a:r>
              <a:rPr lang="en-US"/>
              <a:t>1</a:t>
            </a:r>
            <a:endParaRPr lang="en-US" dirty="0"/>
          </a:p>
        </p:txBody>
      </p:sp>
      <p:pic>
        <p:nvPicPr>
          <p:cNvPr id="7" name="Immagine 12"/>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49300" y="231709"/>
            <a:ext cx="1570572" cy="111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Immagine 11"/>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870200" y="257109"/>
            <a:ext cx="1231899"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Immagine 10"/>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5054600" y="252413"/>
            <a:ext cx="1020763" cy="10587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Immagine 8"/>
          <p:cNvPicPr>
            <a:picLocks noChangeAspect="1"/>
          </p:cNvPicPr>
          <p:nvPr userDrawn="1"/>
        </p:nvPicPr>
        <p:blipFill>
          <a:blip r:embed="rId16" cstate="email">
            <a:extLst>
              <a:ext uri="{28A0092B-C50C-407E-A947-70E740481C1C}">
                <a14:useLocalDpi xmlns:a14="http://schemas.microsoft.com/office/drawing/2010/main" val="0"/>
              </a:ext>
            </a:extLst>
          </a:blip>
          <a:srcRect/>
          <a:stretch>
            <a:fillRect/>
          </a:stretch>
        </p:blipFill>
        <p:spPr bwMode="auto">
          <a:xfrm>
            <a:off x="7019925" y="328614"/>
            <a:ext cx="1193800" cy="9540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2" r:id="rId11"/>
  </p:sldLayoutIdLst>
  <p:hf sldNum="0" hdr="0" ftr="0" dt="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0" indent="0" algn="ctr" defTabSz="914400" rtl="0" eaLnBrk="1" latinLnBrk="0" hangingPunct="1">
        <a:spcBef>
          <a:spcPts val="0"/>
        </a:spcBef>
        <a:buClr>
          <a:schemeClr val="accent1">
            <a:lumMod val="60000"/>
            <a:lumOff val="40000"/>
          </a:schemeClr>
        </a:buClr>
        <a:buSzPct val="110000"/>
        <a:buFont typeface="Wingdings 2" pitchFamily="18" charset="2"/>
        <a:buNone/>
        <a:defRPr sz="800" kern="1200" baseline="0">
          <a:solidFill>
            <a:srgbClr val="3366FF"/>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br>
              <a:rPr lang="it-IT" dirty="0"/>
            </a:br>
            <a:endParaRPr dirty="0"/>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endParaRPr lang="it-IT" sz="1800" b="1" dirty="0">
              <a:solidFill>
                <a:schemeClr val="tx1"/>
              </a:solidFill>
              <a:latin typeface="Arial"/>
              <a:cs typeface="Arial"/>
            </a:endParaRPr>
          </a:p>
          <a:p>
            <a:pPr lvl="0"/>
            <a:r>
              <a:rPr lang="it-IT" sz="1800" b="1" dirty="0">
                <a:solidFill>
                  <a:schemeClr val="tx1"/>
                </a:solidFill>
                <a:latin typeface="Arial"/>
                <a:cs typeface="Arial"/>
              </a:rPr>
              <a:t>PO FESR Campania 2014/2020</a:t>
            </a:r>
            <a:br>
              <a:rPr lang="it-IT" sz="1800" b="1" dirty="0">
                <a:solidFill>
                  <a:schemeClr val="tx1"/>
                </a:solidFill>
                <a:latin typeface="Arial"/>
                <a:cs typeface="Arial"/>
              </a:rPr>
            </a:br>
            <a:r>
              <a:rPr lang="it-IT" sz="1800" b="1" dirty="0">
                <a:solidFill>
                  <a:schemeClr val="tx1"/>
                </a:solidFill>
                <a:latin typeface="Arial"/>
                <a:cs typeface="Arial"/>
              </a:rPr>
              <a:t>PROGRAMMA REGIONALE, cofinanziato dal MISE, per sostenere la realizzazione di diagnosi energetiche o l’adozione di sistemi di gestione conformi alle norme ISO 50001 da parte delle PMI che non ricadono negli obblighi di cui all’art. 8, comma 3 del </a:t>
            </a:r>
            <a:r>
              <a:rPr lang="it-IT" sz="1800" b="1" dirty="0" err="1">
                <a:solidFill>
                  <a:schemeClr val="tx1"/>
                </a:solidFill>
                <a:latin typeface="Arial"/>
                <a:cs typeface="Arial"/>
              </a:rPr>
              <a:t>D.Lgs.</a:t>
            </a:r>
            <a:r>
              <a:rPr lang="it-IT" sz="1800" b="1" dirty="0">
                <a:solidFill>
                  <a:schemeClr val="tx1"/>
                </a:solidFill>
                <a:latin typeface="Arial"/>
                <a:cs typeface="Arial"/>
              </a:rPr>
              <a:t> 102/2014</a:t>
            </a:r>
            <a:br>
              <a:rPr lang="it-IT" sz="1800" dirty="0">
                <a:solidFill>
                  <a:schemeClr val="tx1"/>
                </a:solidFill>
                <a:latin typeface="Arial"/>
                <a:cs typeface="Arial"/>
              </a:rPr>
            </a:br>
            <a:br>
              <a:rPr lang="it-IT" sz="1800" b="1" dirty="0">
                <a:solidFill>
                  <a:schemeClr val="tx1"/>
                </a:solidFill>
                <a:latin typeface="Arial"/>
                <a:cs typeface="Arial"/>
              </a:rPr>
            </a:br>
            <a:r>
              <a:rPr lang="it-IT" sz="1800" b="1" dirty="0">
                <a:solidFill>
                  <a:schemeClr val="tx1"/>
                </a:solidFill>
                <a:latin typeface="Arial"/>
                <a:cs typeface="Arial"/>
              </a:rPr>
              <a:t>Avviso per la concessione di contributi a favore delle Piccole e Medie  Imprese per  la realizzazione di un piano di investimento aziendale di </a:t>
            </a:r>
            <a:r>
              <a:rPr lang="it-IT" sz="1800" b="1" dirty="0" err="1">
                <a:solidFill>
                  <a:schemeClr val="tx1"/>
                </a:solidFill>
                <a:latin typeface="Arial"/>
                <a:cs typeface="Arial"/>
              </a:rPr>
              <a:t>efficientamento</a:t>
            </a:r>
            <a:r>
              <a:rPr lang="it-IT" sz="1800" b="1" dirty="0">
                <a:solidFill>
                  <a:schemeClr val="tx1"/>
                </a:solidFill>
                <a:latin typeface="Arial"/>
                <a:cs typeface="Arial"/>
              </a:rPr>
              <a:t> energetico </a:t>
            </a:r>
            <a:br>
              <a:rPr lang="it-IT" sz="1800" b="1" dirty="0">
                <a:solidFill>
                  <a:srgbClr val="A50F38"/>
                </a:solidFill>
                <a:latin typeface="Arial"/>
                <a:cs typeface="Arial"/>
              </a:rPr>
            </a:br>
            <a:endParaRPr lang="it-IT" sz="1800" b="1" dirty="0">
              <a:solidFill>
                <a:srgbClr val="A50F38"/>
              </a:solidFill>
              <a:latin typeface="Arial"/>
              <a:cs typeface="Arial"/>
            </a:endParaRPr>
          </a:p>
          <a:p>
            <a:pPr lvl="0"/>
            <a:r>
              <a:rPr lang="it-IT" sz="1800" b="1" dirty="0">
                <a:solidFill>
                  <a:srgbClr val="A50F38"/>
                </a:solidFill>
                <a:latin typeface="Arial"/>
                <a:cs typeface="Arial"/>
              </a:rPr>
              <a:t>Convegno di Presentazione</a:t>
            </a:r>
          </a:p>
          <a:p>
            <a:pPr lvl="0"/>
            <a:r>
              <a:rPr lang="it-IT" sz="1800" b="1" dirty="0">
                <a:solidFill>
                  <a:srgbClr val="A50F38"/>
                </a:solidFill>
                <a:latin typeface="Arial"/>
                <a:cs typeface="Arial"/>
              </a:rPr>
              <a:t>Unione degli Industriali di Salerno</a:t>
            </a:r>
          </a:p>
          <a:p>
            <a:pPr lvl="0"/>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100">
                <a:solidFill>
                  <a:schemeClr val="bg1"/>
                </a:solidFill>
              </a:defRPr>
            </a:lvl1pPr>
          </a:lstStyle>
          <a:p>
            <a:pPr algn="ctr"/>
            <a:fld id="{A9926D2E-9731-764D-8C80-F2CCF89CBC0B}" type="datetime1">
              <a:rPr lang="it-IT" smtClean="0"/>
              <a:t>13/06/2017</a:t>
            </a:fld>
            <a:endParaRPr lang="en-US" dirty="0"/>
          </a:p>
        </p:txBody>
      </p:sp>
      <p:sp>
        <p:nvSpPr>
          <p:cNvPr id="5" name="Footer Placeholder 4"/>
          <p:cNvSpPr>
            <a:spLocks noGrp="1"/>
          </p:cNvSpPr>
          <p:nvPr>
            <p:ph type="ftr" sz="quarter" idx="3"/>
          </p:nvPr>
        </p:nvSpPr>
        <p:spPr>
          <a:xfrm>
            <a:off x="556558" y="6057900"/>
            <a:ext cx="4840941" cy="582893"/>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7897906" y="6275668"/>
            <a:ext cx="693645" cy="365125"/>
          </a:xfrm>
          <a:prstGeom prst="rect">
            <a:avLst/>
          </a:prstGeom>
        </p:spPr>
        <p:txBody>
          <a:bodyPr vert="horz" lIns="91440" tIns="45720" rIns="91440" bIns="45720" rtlCol="0" anchor="ctr"/>
          <a:lstStyle>
            <a:lvl1pPr algn="ctr">
              <a:defRPr sz="1800">
                <a:solidFill>
                  <a:schemeClr val="bg1"/>
                </a:solidFill>
              </a:defRPr>
            </a:lvl1pPr>
          </a:lstStyle>
          <a:p>
            <a:r>
              <a:rPr lang="en-US"/>
              <a:t>1</a:t>
            </a:r>
            <a:endParaRPr lang="en-US" dirty="0"/>
          </a:p>
        </p:txBody>
      </p:sp>
      <p:pic>
        <p:nvPicPr>
          <p:cNvPr id="7" name="Immagine 12"/>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49300" y="231709"/>
            <a:ext cx="1570572" cy="111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Immagine 11"/>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2870200" y="257109"/>
            <a:ext cx="1231899"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Immagine 10"/>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5054600" y="252413"/>
            <a:ext cx="1020763" cy="10587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Immagine 8"/>
          <p:cNvPicPr>
            <a:picLocks noChangeAspect="1"/>
          </p:cNvPicPr>
          <p:nvPr userDrawn="1"/>
        </p:nvPicPr>
        <p:blipFill>
          <a:blip r:embed="rId17" cstate="email">
            <a:extLst>
              <a:ext uri="{28A0092B-C50C-407E-A947-70E740481C1C}">
                <a14:useLocalDpi xmlns:a14="http://schemas.microsoft.com/office/drawing/2010/main" val="0"/>
              </a:ext>
            </a:extLst>
          </a:blip>
          <a:srcRect/>
          <a:stretch>
            <a:fillRect/>
          </a:stretch>
        </p:blipFill>
        <p:spPr bwMode="auto">
          <a:xfrm>
            <a:off x="7019925" y="328614"/>
            <a:ext cx="1193800" cy="9540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499820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0" indent="0" algn="ctr" defTabSz="914400" rtl="0" eaLnBrk="1" latinLnBrk="0" hangingPunct="1">
        <a:spcBef>
          <a:spcPts val="0"/>
        </a:spcBef>
        <a:buClr>
          <a:schemeClr val="accent1">
            <a:lumMod val="60000"/>
            <a:lumOff val="40000"/>
          </a:schemeClr>
        </a:buClr>
        <a:buSzPct val="110000"/>
        <a:buFont typeface="Wingdings 2" pitchFamily="18" charset="2"/>
        <a:buNone/>
        <a:defRPr sz="800" kern="1200" baseline="0">
          <a:solidFill>
            <a:schemeClr val="tx2">
              <a:lumMod val="50000"/>
              <a:lumOff val="50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hyperlink" Target="http://www.regione.campania.it"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idx="4294967295"/>
          </p:nvPr>
        </p:nvSpPr>
        <p:spPr>
          <a:xfrm>
            <a:off x="1322922" y="1628012"/>
            <a:ext cx="6498158" cy="2735060"/>
          </a:xfrm>
          <a:prstGeom prst="rect">
            <a:avLst/>
          </a:prstGeom>
        </p:spPr>
        <p:txBody>
          <a:bodyPr/>
          <a:lstStyle/>
          <a:p>
            <a:pPr>
              <a:defRPr/>
            </a:pPr>
            <a:r>
              <a:rPr lang="it-IT" sz="1800" b="1" dirty="0">
                <a:solidFill>
                  <a:schemeClr val="tx1"/>
                </a:solidFill>
                <a:latin typeface="Arial"/>
                <a:cs typeface="Arial"/>
              </a:rPr>
              <a:t>PO FESR Campania 2014/2020</a:t>
            </a:r>
            <a:br>
              <a:rPr lang="it-IT" sz="1800" b="1" dirty="0">
                <a:solidFill>
                  <a:schemeClr val="tx1"/>
                </a:solidFill>
                <a:latin typeface="Arial"/>
                <a:cs typeface="Arial"/>
              </a:rPr>
            </a:br>
            <a:r>
              <a:rPr lang="it-IT" sz="1800" b="1" dirty="0">
                <a:solidFill>
                  <a:schemeClr val="tx1"/>
                </a:solidFill>
                <a:latin typeface="Arial"/>
                <a:cs typeface="Arial"/>
              </a:rPr>
              <a:t>PROGRAMMA REGIONALE, cofinanziato dal MISE, per sostenere la realizzazione di diagnosi energetiche o l’adozione di sistemi di gestione conformi alle norme ISO 50001 da parte delle PMI che non ricadono negli obblighi di cui all’art. 8, comma 3 del </a:t>
            </a:r>
            <a:r>
              <a:rPr lang="it-IT" sz="1800" b="1" dirty="0" err="1">
                <a:solidFill>
                  <a:schemeClr val="tx1"/>
                </a:solidFill>
                <a:latin typeface="Arial"/>
                <a:cs typeface="Arial"/>
              </a:rPr>
              <a:t>D.Lgs.</a:t>
            </a:r>
            <a:r>
              <a:rPr lang="it-IT" sz="1800" b="1" dirty="0">
                <a:solidFill>
                  <a:schemeClr val="tx1"/>
                </a:solidFill>
                <a:latin typeface="Arial"/>
                <a:cs typeface="Arial"/>
              </a:rPr>
              <a:t> 102/2014</a:t>
            </a:r>
            <a:br>
              <a:rPr lang="it-IT" sz="1800" dirty="0">
                <a:solidFill>
                  <a:schemeClr val="tx1"/>
                </a:solidFill>
                <a:latin typeface="Arial"/>
                <a:cs typeface="Arial"/>
              </a:rPr>
            </a:br>
            <a:br>
              <a:rPr lang="it-IT" sz="1800" b="1" dirty="0">
                <a:solidFill>
                  <a:schemeClr val="tx1"/>
                </a:solidFill>
                <a:latin typeface="Arial"/>
                <a:cs typeface="Arial"/>
              </a:rPr>
            </a:br>
            <a:r>
              <a:rPr lang="it-IT" sz="1800" b="1" dirty="0">
                <a:solidFill>
                  <a:schemeClr val="tx1"/>
                </a:solidFill>
                <a:latin typeface="Arial"/>
                <a:cs typeface="Arial"/>
              </a:rPr>
              <a:t>Avviso per la concessione di contributi a favore delle Piccole e Medie Imprese (con unità locale in Campania) per  la realizzazione di un piano di investimento aziendale di </a:t>
            </a:r>
            <a:r>
              <a:rPr lang="it-IT" sz="1800" b="1" dirty="0" err="1">
                <a:solidFill>
                  <a:schemeClr val="tx1"/>
                </a:solidFill>
                <a:latin typeface="Arial"/>
                <a:cs typeface="Arial"/>
              </a:rPr>
              <a:t>efficientamento</a:t>
            </a:r>
            <a:r>
              <a:rPr lang="it-IT" sz="1800" b="1" dirty="0">
                <a:solidFill>
                  <a:schemeClr val="tx1"/>
                </a:solidFill>
                <a:latin typeface="Arial"/>
                <a:cs typeface="Arial"/>
              </a:rPr>
              <a:t> energetico </a:t>
            </a:r>
            <a:br>
              <a:rPr lang="it-IT" sz="1800" b="1" dirty="0">
                <a:solidFill>
                  <a:srgbClr val="A50F38"/>
                </a:solidFill>
                <a:latin typeface="Arial"/>
                <a:cs typeface="Arial"/>
              </a:rPr>
            </a:br>
            <a:endParaRPr lang="it-IT" sz="1800" dirty="0">
              <a:latin typeface="Arial"/>
              <a:cs typeface="Arial"/>
            </a:endParaRPr>
          </a:p>
        </p:txBody>
      </p:sp>
      <p:sp>
        <p:nvSpPr>
          <p:cNvPr id="3" name="Sottotitolo 2"/>
          <p:cNvSpPr>
            <a:spLocks noGrp="1"/>
          </p:cNvSpPr>
          <p:nvPr>
            <p:ph type="subTitle" idx="4294967295"/>
          </p:nvPr>
        </p:nvSpPr>
        <p:spPr>
          <a:xfrm>
            <a:off x="1322921" y="4923150"/>
            <a:ext cx="6498159" cy="951403"/>
          </a:xfrm>
        </p:spPr>
        <p:txBody>
          <a:bodyPr>
            <a:normAutofit fontScale="40000" lnSpcReduction="20000"/>
          </a:bodyPr>
          <a:lstStyle/>
          <a:p>
            <a:pPr>
              <a:defRPr/>
            </a:pPr>
            <a:r>
              <a:rPr lang="it-IT" sz="3300" b="1" dirty="0">
                <a:solidFill>
                  <a:schemeClr val="accent1"/>
                </a:solidFill>
                <a:effectLst>
                  <a:outerShdw blurRad="38100" dist="38100" dir="2700000" algn="tl">
                    <a:srgbClr val="DDDDDD"/>
                  </a:outerShdw>
                </a:effectLst>
                <a:latin typeface="Arial"/>
                <a:cs typeface="Arial"/>
              </a:rPr>
              <a:t>Convegno di Presentazione</a:t>
            </a:r>
          </a:p>
          <a:p>
            <a:pPr>
              <a:defRPr/>
            </a:pPr>
            <a:endParaRPr lang="it-IT" sz="3300" b="1" dirty="0">
              <a:solidFill>
                <a:schemeClr val="accent1"/>
              </a:solidFill>
              <a:latin typeface="Arial"/>
              <a:cs typeface="Arial"/>
            </a:endParaRPr>
          </a:p>
          <a:p>
            <a:pPr>
              <a:defRPr/>
            </a:pPr>
            <a:r>
              <a:rPr lang="it-IT" sz="3300" b="1" dirty="0">
                <a:solidFill>
                  <a:srgbClr val="7F7F7F"/>
                </a:solidFill>
                <a:latin typeface="Arial"/>
                <a:cs typeface="Arial"/>
              </a:rPr>
              <a:t>Unione degli Industriali di Salerno</a:t>
            </a:r>
          </a:p>
          <a:p>
            <a:pPr>
              <a:defRPr/>
            </a:pPr>
            <a:endParaRPr lang="it-IT" sz="2100" b="1" dirty="0">
              <a:solidFill>
                <a:srgbClr val="7F7F7F"/>
              </a:solidFill>
              <a:latin typeface="Arial"/>
              <a:cs typeface="Arial"/>
            </a:endParaRPr>
          </a:p>
          <a:p>
            <a:pPr>
              <a:defRPr/>
            </a:pPr>
            <a:r>
              <a:rPr lang="it-IT" sz="3300" b="1" dirty="0">
                <a:solidFill>
                  <a:srgbClr val="7F7F7F"/>
                </a:solidFill>
                <a:latin typeface="Arial"/>
                <a:cs typeface="Arial"/>
              </a:rPr>
              <a:t>Lunedì, 12 giugno 2017</a:t>
            </a:r>
          </a:p>
          <a:p>
            <a:endParaRPr lang="it-IT" dirty="0">
              <a:latin typeface="Arial"/>
              <a:cs typeface="Arial"/>
            </a:endParaRPr>
          </a:p>
        </p:txBody>
      </p:sp>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Tree>
    <p:extLst>
      <p:ext uri="{BB962C8B-B14F-4D97-AF65-F5344CB8AC3E}">
        <p14:creationId xmlns:p14="http://schemas.microsoft.com/office/powerpoint/2010/main" val="83155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977900" y="1464736"/>
            <a:ext cx="7277099" cy="4708981"/>
          </a:xfrm>
          <a:prstGeom prst="rect">
            <a:avLst/>
          </a:prstGeom>
          <a:noFill/>
        </p:spPr>
        <p:txBody>
          <a:bodyPr wrap="square" rtlCol="0">
            <a:spAutoFit/>
          </a:bodyPr>
          <a:lstStyle/>
          <a:p>
            <a:pPr algn="ctr"/>
            <a:r>
              <a:rPr lang="it-IT" sz="2400" b="1" dirty="0">
                <a:solidFill>
                  <a:srgbClr val="3366FF"/>
                </a:solidFill>
                <a:latin typeface="Calibri"/>
                <a:cs typeface="Calibri"/>
              </a:rPr>
              <a:t>Principali requisiti di ammissibilità generali</a:t>
            </a:r>
          </a:p>
          <a:p>
            <a:pPr algn="just"/>
            <a:endParaRPr lang="it-IT" sz="1200" dirty="0">
              <a:latin typeface="Calibri"/>
              <a:cs typeface="Calibri"/>
            </a:endParaRPr>
          </a:p>
          <a:p>
            <a:pPr algn="just"/>
            <a:r>
              <a:rPr lang="it-IT" sz="2400" dirty="0">
                <a:solidFill>
                  <a:srgbClr val="A50F38"/>
                </a:solidFill>
                <a:latin typeface="Calibri"/>
                <a:cs typeface="Calibri"/>
              </a:rPr>
              <a:t>All’atto della presentazione della domanda, le MPMI dovranno dimostrare di:</a:t>
            </a:r>
            <a:endParaRPr lang="it-IT" sz="2400" dirty="0">
              <a:latin typeface="Calibri"/>
              <a:cs typeface="Calibri"/>
            </a:endParaRPr>
          </a:p>
          <a:p>
            <a:pPr marL="457200" indent="-457200" algn="just">
              <a:buAutoNum type="alphaLcParenR"/>
            </a:pPr>
            <a:r>
              <a:rPr lang="it-IT" sz="2400" dirty="0">
                <a:latin typeface="Calibri"/>
                <a:cs typeface="Calibri"/>
              </a:rPr>
              <a:t>essere regolarmente costituite da </a:t>
            </a:r>
            <a:r>
              <a:rPr lang="it-IT" sz="2400" dirty="0">
                <a:solidFill>
                  <a:srgbClr val="A50F38"/>
                </a:solidFill>
                <a:latin typeface="Calibri"/>
                <a:cs typeface="Calibri"/>
              </a:rPr>
              <a:t>almeno due anni </a:t>
            </a:r>
            <a:r>
              <a:rPr lang="it-IT" sz="2400" dirty="0">
                <a:latin typeface="Calibri"/>
                <a:cs typeface="Calibri"/>
              </a:rPr>
              <a:t>ed essere regolarmente </a:t>
            </a:r>
            <a:r>
              <a:rPr lang="it-IT" sz="2400" dirty="0">
                <a:solidFill>
                  <a:srgbClr val="A50F38"/>
                </a:solidFill>
                <a:latin typeface="Calibri"/>
                <a:cs typeface="Calibri"/>
              </a:rPr>
              <a:t>iscritte nel Registro delle imprese</a:t>
            </a:r>
            <a:r>
              <a:rPr lang="it-IT" sz="2400" dirty="0">
                <a:latin typeface="Calibri"/>
                <a:cs typeface="Calibri"/>
              </a:rPr>
              <a:t>;</a:t>
            </a:r>
          </a:p>
          <a:p>
            <a:pPr marL="457200" indent="-457200" algn="just">
              <a:buAutoNum type="alphaLcParenR"/>
            </a:pPr>
            <a:r>
              <a:rPr lang="it-IT" sz="2400" dirty="0">
                <a:latin typeface="Calibri"/>
                <a:cs typeface="Calibri"/>
              </a:rPr>
              <a:t>essere in regola con le </a:t>
            </a:r>
            <a:r>
              <a:rPr lang="it-IT" sz="2400" dirty="0">
                <a:solidFill>
                  <a:srgbClr val="A50F38"/>
                </a:solidFill>
                <a:latin typeface="Calibri"/>
                <a:cs typeface="Calibri"/>
              </a:rPr>
              <a:t>normative vigenti </a:t>
            </a:r>
            <a:r>
              <a:rPr lang="it-IT" sz="2400" dirty="0">
                <a:latin typeface="Calibri"/>
                <a:cs typeface="Calibri"/>
              </a:rPr>
              <a:t>(fiscale, assicurativa e previdenziale, lavoro, tributi locali, edilizia, urbanistica);</a:t>
            </a:r>
          </a:p>
          <a:p>
            <a:pPr marL="457200" indent="-457200" algn="just">
              <a:buAutoNum type="alphaLcParenR"/>
            </a:pPr>
            <a:r>
              <a:rPr lang="it-IT" sz="2400" dirty="0">
                <a:latin typeface="Calibri"/>
                <a:cs typeface="Calibri"/>
              </a:rPr>
              <a:t>non essere stati destinatari di provvedimenti di revoca, liquidazione volontaria, procedure concorsuali.</a:t>
            </a:r>
          </a:p>
        </p:txBody>
      </p:sp>
    </p:spTree>
    <p:extLst>
      <p:ext uri="{BB962C8B-B14F-4D97-AF65-F5344CB8AC3E}">
        <p14:creationId xmlns:p14="http://schemas.microsoft.com/office/powerpoint/2010/main" val="39590717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469900" y="1595968"/>
            <a:ext cx="8153399" cy="3293209"/>
          </a:xfrm>
          <a:prstGeom prst="rect">
            <a:avLst/>
          </a:prstGeom>
          <a:noFill/>
        </p:spPr>
        <p:txBody>
          <a:bodyPr wrap="square" rtlCol="0">
            <a:spAutoFit/>
          </a:bodyPr>
          <a:lstStyle/>
          <a:p>
            <a:pPr algn="ctr"/>
            <a:r>
              <a:rPr lang="it-IT" sz="1200" b="1" dirty="0">
                <a:solidFill>
                  <a:srgbClr val="3366FF"/>
                </a:solidFill>
              </a:rPr>
              <a:t>Intensità di aiuto </a:t>
            </a:r>
          </a:p>
          <a:p>
            <a:pPr algn="ctr"/>
            <a:endParaRPr lang="it-IT" sz="900" b="1" dirty="0"/>
          </a:p>
          <a:p>
            <a:pPr lvl="0" algn="ctr"/>
            <a:r>
              <a:rPr lang="it-IT" sz="1100" dirty="0"/>
              <a:t>L’intensità massima di aiuto concedibile è pari al 50% dei costi ammissibili del Piano di investimento aziendale.</a:t>
            </a:r>
          </a:p>
          <a:p>
            <a:pPr lvl="0" algn="just"/>
            <a:endParaRPr lang="it-IT" sz="1100" dirty="0"/>
          </a:p>
          <a:p>
            <a:pPr algn="just"/>
            <a:r>
              <a:rPr lang="it-IT" sz="1100" dirty="0"/>
              <a:t> </a:t>
            </a:r>
          </a:p>
          <a:p>
            <a:pPr algn="just"/>
            <a:endParaRPr lang="it-IT" sz="1100" dirty="0"/>
          </a:p>
          <a:p>
            <a:pPr algn="ctr">
              <a:spcAft>
                <a:spcPts val="600"/>
              </a:spcAft>
            </a:pPr>
            <a:endParaRPr lang="it-IT" sz="1100" b="1" dirty="0">
              <a:solidFill>
                <a:srgbClr val="3366FF"/>
              </a:solidFill>
            </a:endParaRPr>
          </a:p>
          <a:p>
            <a:pPr algn="ctr">
              <a:spcAft>
                <a:spcPts val="600"/>
              </a:spcAft>
            </a:pPr>
            <a:r>
              <a:rPr lang="it-IT" sz="1100" b="1" dirty="0">
                <a:solidFill>
                  <a:srgbClr val="3366FF"/>
                </a:solidFill>
              </a:rPr>
              <a:t>Contributo massimo riconosciuto</a:t>
            </a:r>
          </a:p>
          <a:p>
            <a:pPr algn="ctr">
              <a:spcAft>
                <a:spcPts val="600"/>
              </a:spcAft>
            </a:pPr>
            <a:endParaRPr lang="it-IT" sz="900" dirty="0">
              <a:solidFill>
                <a:srgbClr val="3366FF"/>
              </a:solidFill>
            </a:endParaRPr>
          </a:p>
          <a:p>
            <a:pPr algn="just">
              <a:spcAft>
                <a:spcPts val="600"/>
              </a:spcAft>
            </a:pPr>
            <a:r>
              <a:rPr lang="it-IT" sz="1100" b="1" dirty="0">
                <a:solidFill>
                  <a:srgbClr val="3366FF"/>
                </a:solidFill>
              </a:rPr>
              <a:t>Azione A</a:t>
            </a:r>
            <a:r>
              <a:rPr lang="it-IT" sz="1100" dirty="0">
                <a:solidFill>
                  <a:srgbClr val="3366FF"/>
                </a:solidFill>
              </a:rPr>
              <a:t> </a:t>
            </a:r>
          </a:p>
          <a:p>
            <a:pPr marL="171450" indent="-171450" algn="just">
              <a:buFontTx/>
              <a:buChar char="-"/>
            </a:pPr>
            <a:endParaRPr lang="it-IT" sz="1100" dirty="0"/>
          </a:p>
          <a:p>
            <a:pPr algn="just"/>
            <a:endParaRPr lang="it-IT" sz="1100" dirty="0"/>
          </a:p>
          <a:p>
            <a:pPr algn="just"/>
            <a:r>
              <a:rPr lang="it-IT" sz="1100" b="1" dirty="0">
                <a:solidFill>
                  <a:srgbClr val="3366FF"/>
                </a:solidFill>
              </a:rPr>
              <a:t>Azione B</a:t>
            </a:r>
          </a:p>
          <a:p>
            <a:pPr algn="just"/>
            <a:endParaRPr lang="it-IT" sz="1100" b="1" dirty="0">
              <a:solidFill>
                <a:srgbClr val="3366FF"/>
              </a:solidFill>
            </a:endParaRPr>
          </a:p>
          <a:p>
            <a:pPr algn="just"/>
            <a:endParaRPr lang="it-IT" sz="1100" b="1" dirty="0">
              <a:solidFill>
                <a:srgbClr val="3366FF"/>
              </a:solidFill>
            </a:endParaRPr>
          </a:p>
          <a:p>
            <a:pPr algn="just"/>
            <a:endParaRPr lang="it-IT" sz="1100" b="1" dirty="0">
              <a:solidFill>
                <a:srgbClr val="3366FF"/>
              </a:solidFill>
            </a:endParaRPr>
          </a:p>
          <a:p>
            <a:pPr algn="just"/>
            <a:r>
              <a:rPr lang="it-IT" sz="1100" b="1" dirty="0">
                <a:solidFill>
                  <a:srgbClr val="3366FF"/>
                </a:solidFill>
              </a:rPr>
              <a:t>Azione C</a:t>
            </a:r>
          </a:p>
        </p:txBody>
      </p:sp>
      <p:sp>
        <p:nvSpPr>
          <p:cNvPr id="2" name="CasellaDiTesto 1"/>
          <p:cNvSpPr txBox="1"/>
          <p:nvPr/>
        </p:nvSpPr>
        <p:spPr>
          <a:xfrm>
            <a:off x="3086100" y="5448300"/>
            <a:ext cx="184666" cy="369332"/>
          </a:xfrm>
          <a:prstGeom prst="rect">
            <a:avLst/>
          </a:prstGeom>
          <a:noFill/>
        </p:spPr>
        <p:txBody>
          <a:bodyPr wrap="none" rtlCol="0">
            <a:spAutoFit/>
          </a:bodyPr>
          <a:lstStyle/>
          <a:p>
            <a:endParaRPr lang="it-IT" dirty="0"/>
          </a:p>
        </p:txBody>
      </p:sp>
      <p:sp>
        <p:nvSpPr>
          <p:cNvPr id="12" name="CasellaDiTesto 11"/>
          <p:cNvSpPr txBox="1"/>
          <p:nvPr/>
        </p:nvSpPr>
        <p:spPr>
          <a:xfrm>
            <a:off x="1322921" y="3200400"/>
            <a:ext cx="7404100" cy="461665"/>
          </a:xfrm>
          <a:prstGeom prst="rect">
            <a:avLst/>
          </a:prstGeom>
          <a:noFill/>
        </p:spPr>
        <p:txBody>
          <a:bodyPr wrap="square" rtlCol="0">
            <a:spAutoFit/>
          </a:bodyPr>
          <a:lstStyle/>
          <a:p>
            <a:r>
              <a:rPr lang="it-IT" sz="1200" dirty="0"/>
              <a:t>50% delle spese ammissibili per la diagnosi energetica (relativa ad una o più sedi operative fino a un massimo di dieci) fino a un contributo massimo complessivo di € 5.000,00;</a:t>
            </a:r>
          </a:p>
        </p:txBody>
      </p:sp>
      <p:sp>
        <p:nvSpPr>
          <p:cNvPr id="13" name="CasellaDiTesto 12"/>
          <p:cNvSpPr txBox="1"/>
          <p:nvPr/>
        </p:nvSpPr>
        <p:spPr>
          <a:xfrm>
            <a:off x="1322921" y="3678703"/>
            <a:ext cx="7300378" cy="646331"/>
          </a:xfrm>
          <a:prstGeom prst="rect">
            <a:avLst/>
          </a:prstGeom>
          <a:noFill/>
        </p:spPr>
        <p:txBody>
          <a:bodyPr wrap="square" rtlCol="0">
            <a:spAutoFit/>
          </a:bodyPr>
          <a:lstStyle/>
          <a:p>
            <a:pPr algn="just"/>
            <a:r>
              <a:rPr lang="it-IT" sz="1200" dirty="0"/>
              <a:t>50% delle spese ammissibili dell’intervento di </a:t>
            </a:r>
            <a:r>
              <a:rPr lang="it-IT" sz="1200" dirty="0" err="1"/>
              <a:t>efficientamento</a:t>
            </a:r>
            <a:r>
              <a:rPr lang="it-IT" sz="1200" dirty="0"/>
              <a:t> energetico (relativo a una o più delle attività previste e a una o più delle sedi) fino a un contributo massimo complessivo di € 100.000,00;</a:t>
            </a:r>
          </a:p>
        </p:txBody>
      </p:sp>
      <p:sp>
        <p:nvSpPr>
          <p:cNvPr id="14" name="CasellaDiTesto 13"/>
          <p:cNvSpPr txBox="1"/>
          <p:nvPr/>
        </p:nvSpPr>
        <p:spPr>
          <a:xfrm>
            <a:off x="1399121" y="4438302"/>
            <a:ext cx="7224178" cy="461665"/>
          </a:xfrm>
          <a:prstGeom prst="rect">
            <a:avLst/>
          </a:prstGeom>
          <a:noFill/>
        </p:spPr>
        <p:txBody>
          <a:bodyPr wrap="square" rtlCol="0">
            <a:spAutoFit/>
          </a:bodyPr>
          <a:lstStyle/>
          <a:p>
            <a:pPr algn="just"/>
            <a:r>
              <a:rPr lang="it-IT" sz="1200" dirty="0"/>
              <a:t>50% delle spese ammissibili per l’adozione del sistema di gestione ISO 50001 fino a un contributo massimo complessivo di € 10.000.</a:t>
            </a:r>
          </a:p>
        </p:txBody>
      </p:sp>
      <p:sp>
        <p:nvSpPr>
          <p:cNvPr id="16" name="CasellaDiTesto 15"/>
          <p:cNvSpPr txBox="1"/>
          <p:nvPr/>
        </p:nvSpPr>
        <p:spPr>
          <a:xfrm>
            <a:off x="571501" y="5254536"/>
            <a:ext cx="8051798" cy="646331"/>
          </a:xfrm>
          <a:prstGeom prst="rect">
            <a:avLst/>
          </a:prstGeom>
          <a:noFill/>
        </p:spPr>
        <p:txBody>
          <a:bodyPr wrap="square" rtlCol="0">
            <a:spAutoFit/>
          </a:bodyPr>
          <a:lstStyle/>
          <a:p>
            <a:pPr algn="just"/>
            <a:r>
              <a:rPr lang="it-IT" sz="1200" dirty="0"/>
              <a:t>Sono ammissibili esclusivamente i Piani di investimento aziendale con un importo uguale o superiore a € 50.000,00. In ogni caso il valore dell’azione B non deve essere inferiore al valore dell’azione A o al valore cumulato delle Azioni A e C (laddove l’azione C è presente).</a:t>
            </a:r>
          </a:p>
        </p:txBody>
      </p:sp>
      <p:sp>
        <p:nvSpPr>
          <p:cNvPr id="17" name="Freccia giù 16"/>
          <p:cNvSpPr/>
          <p:nvPr/>
        </p:nvSpPr>
        <p:spPr>
          <a:xfrm>
            <a:off x="4291584" y="2197100"/>
            <a:ext cx="484632" cy="6350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Fumetto 3 17"/>
          <p:cNvSpPr/>
          <p:nvPr/>
        </p:nvSpPr>
        <p:spPr>
          <a:xfrm>
            <a:off x="4191000" y="4925367"/>
            <a:ext cx="635000" cy="252969"/>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400749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914400" y="1570568"/>
            <a:ext cx="7327899" cy="4401206"/>
          </a:xfrm>
          <a:prstGeom prst="rect">
            <a:avLst/>
          </a:prstGeom>
          <a:noFill/>
        </p:spPr>
        <p:txBody>
          <a:bodyPr wrap="square" rtlCol="0">
            <a:spAutoFit/>
          </a:bodyPr>
          <a:lstStyle/>
          <a:p>
            <a:pPr algn="ctr"/>
            <a:r>
              <a:rPr lang="it-IT" b="1" dirty="0">
                <a:solidFill>
                  <a:srgbClr val="3366FF"/>
                </a:solidFill>
                <a:latin typeface="Calibri"/>
                <a:cs typeface="Calibri"/>
              </a:rPr>
              <a:t>Contributo concedibile </a:t>
            </a:r>
          </a:p>
          <a:p>
            <a:pPr algn="ctr"/>
            <a:endParaRPr lang="it-IT" sz="1100" b="1" dirty="0">
              <a:latin typeface="Calibri"/>
              <a:cs typeface="Calibri"/>
            </a:endParaRPr>
          </a:p>
          <a:p>
            <a:pPr algn="just"/>
            <a:r>
              <a:rPr lang="it-IT" dirty="0">
                <a:latin typeface="Calibri"/>
                <a:cs typeface="Calibri"/>
              </a:rPr>
              <a:t>Il contributo concesso ai sensi del presente Avviso, sommato agli altri contributi in </a:t>
            </a:r>
            <a:r>
              <a:rPr lang="it-IT" b="1" dirty="0">
                <a:solidFill>
                  <a:srgbClr val="3366FF"/>
                </a:solidFill>
                <a:latin typeface="Calibri"/>
                <a:cs typeface="Calibri"/>
              </a:rPr>
              <a:t>“de </a:t>
            </a:r>
            <a:r>
              <a:rPr lang="it-IT" b="1" dirty="0" err="1">
                <a:solidFill>
                  <a:srgbClr val="3366FF"/>
                </a:solidFill>
                <a:latin typeface="Calibri"/>
                <a:cs typeface="Calibri"/>
              </a:rPr>
              <a:t>minimis</a:t>
            </a:r>
            <a:r>
              <a:rPr lang="it-IT" b="1" dirty="0">
                <a:solidFill>
                  <a:srgbClr val="3366FF"/>
                </a:solidFill>
                <a:latin typeface="Calibri"/>
                <a:cs typeface="Calibri"/>
              </a:rPr>
              <a:t>”</a:t>
            </a:r>
            <a:r>
              <a:rPr lang="it-IT" dirty="0">
                <a:latin typeface="Calibri"/>
                <a:cs typeface="Calibri"/>
              </a:rPr>
              <a:t>, concessi all’impresa ai sensi del regolamento (UE) n. 1407/2013, non può in ogni caso eccedere l'importo di Euro 200.000,00 nell’arco di tre anni. Limitatamente al settore di attività economica del trasporto di merci su strada per conto terzi l'importo massimo è pari a Euro 100.000,00.</a:t>
            </a:r>
          </a:p>
          <a:p>
            <a:pPr algn="just">
              <a:spcBef>
                <a:spcPts val="600"/>
              </a:spcBef>
            </a:pPr>
            <a:r>
              <a:rPr lang="it-IT" dirty="0">
                <a:latin typeface="Calibri"/>
                <a:cs typeface="Calibri"/>
              </a:rPr>
              <a:t>Il periodo di tre anni da prendere in considerazione ai fini del presente Avviso deve essere valutato su base mobile, nel senso che, in caso di nuova concessione di un aiuto </a:t>
            </a:r>
            <a:r>
              <a:rPr lang="it-IT" b="1" dirty="0">
                <a:solidFill>
                  <a:srgbClr val="3366FF"/>
                </a:solidFill>
                <a:latin typeface="Calibri"/>
                <a:cs typeface="Calibri"/>
              </a:rPr>
              <a:t>«de </a:t>
            </a:r>
            <a:r>
              <a:rPr lang="it-IT" b="1" dirty="0" err="1">
                <a:solidFill>
                  <a:srgbClr val="3366FF"/>
                </a:solidFill>
                <a:latin typeface="Calibri"/>
                <a:cs typeface="Calibri"/>
              </a:rPr>
              <a:t>minimis</a:t>
            </a:r>
            <a:r>
              <a:rPr lang="it-IT" b="1" dirty="0">
                <a:solidFill>
                  <a:srgbClr val="3366FF"/>
                </a:solidFill>
                <a:latin typeface="Calibri"/>
                <a:cs typeface="Calibri"/>
              </a:rPr>
              <a:t>»</a:t>
            </a:r>
            <a:r>
              <a:rPr lang="it-IT" dirty="0">
                <a:latin typeface="Calibri"/>
                <a:cs typeface="Calibri"/>
              </a:rPr>
              <a:t>, si deve tener conto dell’importo complessivo degli aiuti </a:t>
            </a:r>
            <a:r>
              <a:rPr lang="it-IT" b="1" dirty="0">
                <a:solidFill>
                  <a:srgbClr val="3366FF"/>
                </a:solidFill>
                <a:latin typeface="Calibri"/>
                <a:cs typeface="Calibri"/>
              </a:rPr>
              <a:t>«de </a:t>
            </a:r>
            <a:r>
              <a:rPr lang="it-IT" b="1" dirty="0" err="1">
                <a:solidFill>
                  <a:srgbClr val="3366FF"/>
                </a:solidFill>
                <a:latin typeface="Calibri"/>
                <a:cs typeface="Calibri"/>
              </a:rPr>
              <a:t>minimis</a:t>
            </a:r>
            <a:r>
              <a:rPr lang="it-IT" b="1" dirty="0">
                <a:solidFill>
                  <a:srgbClr val="3366FF"/>
                </a:solidFill>
                <a:latin typeface="Calibri"/>
                <a:cs typeface="Calibri"/>
              </a:rPr>
              <a:t>» </a:t>
            </a:r>
            <a:r>
              <a:rPr lang="it-IT" dirty="0">
                <a:latin typeface="Calibri"/>
                <a:cs typeface="Calibri"/>
              </a:rPr>
              <a:t>concessi nell’esercizio finanziario in questione e nei due esercizi finanziari precedenti.</a:t>
            </a:r>
          </a:p>
          <a:p>
            <a:pPr algn="just">
              <a:spcBef>
                <a:spcPts val="600"/>
              </a:spcBef>
            </a:pPr>
            <a:r>
              <a:rPr lang="it-IT" dirty="0">
                <a:latin typeface="Calibri"/>
                <a:cs typeface="Calibri"/>
              </a:rPr>
              <a:t>Il massimale </a:t>
            </a:r>
            <a:r>
              <a:rPr lang="it-IT" b="1" dirty="0">
                <a:solidFill>
                  <a:srgbClr val="3366FF"/>
                </a:solidFill>
                <a:latin typeface="Calibri"/>
                <a:cs typeface="Calibri"/>
              </a:rPr>
              <a:t>“de </a:t>
            </a:r>
            <a:r>
              <a:rPr lang="it-IT" b="1" dirty="0" err="1">
                <a:solidFill>
                  <a:srgbClr val="3366FF"/>
                </a:solidFill>
                <a:latin typeface="Calibri"/>
                <a:cs typeface="Calibri"/>
              </a:rPr>
              <a:t>minimis</a:t>
            </a:r>
            <a:r>
              <a:rPr lang="it-IT" b="1" dirty="0">
                <a:solidFill>
                  <a:srgbClr val="3366FF"/>
                </a:solidFill>
                <a:latin typeface="Calibri"/>
                <a:cs typeface="Calibri"/>
              </a:rPr>
              <a:t>” </a:t>
            </a:r>
            <a:r>
              <a:rPr lang="it-IT" dirty="0">
                <a:latin typeface="Calibri"/>
                <a:cs typeface="Calibri"/>
              </a:rPr>
              <a:t>è calcolato in riferimento al concetto di “impresa unica” così come definita dal regolamento (UE) n. 1407/2013. </a:t>
            </a:r>
          </a:p>
        </p:txBody>
      </p:sp>
    </p:spTree>
    <p:extLst>
      <p:ext uri="{BB962C8B-B14F-4D97-AF65-F5344CB8AC3E}">
        <p14:creationId xmlns:p14="http://schemas.microsoft.com/office/powerpoint/2010/main" val="26838248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1490133" y="1405468"/>
            <a:ext cx="6180667" cy="4185761"/>
          </a:xfrm>
          <a:prstGeom prst="rect">
            <a:avLst/>
          </a:prstGeom>
          <a:noFill/>
        </p:spPr>
        <p:txBody>
          <a:bodyPr wrap="square" rtlCol="0">
            <a:spAutoFit/>
          </a:bodyPr>
          <a:lstStyle/>
          <a:p>
            <a:pPr algn="ctr"/>
            <a:r>
              <a:rPr lang="it-IT" sz="1400" b="1" dirty="0">
                <a:solidFill>
                  <a:srgbClr val="3366FF"/>
                </a:solidFill>
                <a:latin typeface="Calibri"/>
                <a:cs typeface="Calibri"/>
              </a:rPr>
              <a:t>Spese ammissibili (1/3)</a:t>
            </a:r>
          </a:p>
          <a:p>
            <a:pPr algn="ctr"/>
            <a:endParaRPr lang="it-IT" sz="1400" b="1" dirty="0">
              <a:latin typeface="Calibri"/>
              <a:cs typeface="Calibri"/>
            </a:endParaRPr>
          </a:p>
          <a:p>
            <a:pPr algn="just"/>
            <a:r>
              <a:rPr lang="it-IT" sz="1400" dirty="0">
                <a:latin typeface="Calibri"/>
                <a:cs typeface="Calibri"/>
              </a:rPr>
              <a:t>Sono ammissibili, nei limiti di percentuale e di importo massimo previsti all’articolo 7, le spese, documentate e quietanzate, sostenute per: </a:t>
            </a:r>
          </a:p>
          <a:p>
            <a:pPr algn="just"/>
            <a:endParaRPr lang="it-IT" sz="1400" dirty="0">
              <a:solidFill>
                <a:srgbClr val="3366FF"/>
              </a:solidFill>
              <a:latin typeface="Calibri"/>
              <a:cs typeface="Calibri"/>
            </a:endParaRPr>
          </a:p>
          <a:p>
            <a:pPr algn="just"/>
            <a:r>
              <a:rPr lang="it-IT" sz="1400" b="1" dirty="0">
                <a:solidFill>
                  <a:srgbClr val="3366FF"/>
                </a:solidFill>
                <a:latin typeface="Calibri"/>
                <a:cs typeface="Calibri"/>
              </a:rPr>
              <a:t>Azione A</a:t>
            </a:r>
          </a:p>
          <a:p>
            <a:pPr marL="285750" indent="-285750" algn="just">
              <a:buFont typeface="Wingdings" charset="2"/>
              <a:buChar char="Ø"/>
            </a:pPr>
            <a:r>
              <a:rPr lang="it-IT" sz="1400" dirty="0">
                <a:latin typeface="Calibri"/>
                <a:cs typeface="Calibri"/>
              </a:rPr>
              <a:t>redazione della diagnosi energetica e per i servizi esterni di consulenza per l’ottenimento della certificazione ISO 50001 eseguiti da uno dei soggetti elencati all’articolo 8 del D.lgs. n. 102/2014, ovvero da Società di servizi energetici (ESCO), esperti in gestione dell’energia (EGE) o auditor energetici, certificati da organismi accreditati ai sensi dell’articolo 8, comma 2 del D.lgs. 102/2014</a:t>
            </a:r>
          </a:p>
          <a:p>
            <a:pPr marL="285750" indent="-285750" algn="just">
              <a:buFont typeface="Wingdings" charset="2"/>
              <a:buChar char="Ø"/>
            </a:pPr>
            <a:r>
              <a:rPr lang="it-IT" sz="1400" dirty="0">
                <a:latin typeface="Calibri"/>
                <a:cs typeface="Calibri"/>
              </a:rPr>
              <a:t>Sono ritenute ammissibili le diagnosi energetiche finalizzate alla valutazione del consumo di energia ed al risparmio energetico conseguibile, eseguite in osservanza dei criteri di cui all’Allegato 2 al </a:t>
            </a:r>
            <a:r>
              <a:rPr lang="it-IT" sz="1400" dirty="0" err="1">
                <a:latin typeface="Calibri"/>
                <a:cs typeface="Calibri"/>
              </a:rPr>
              <a:t>D.Lgs.</a:t>
            </a:r>
            <a:r>
              <a:rPr lang="it-IT" sz="1400" dirty="0">
                <a:latin typeface="Calibri"/>
                <a:cs typeface="Calibri"/>
              </a:rPr>
              <a:t> 102/2014 o sostenute per l’attuazione del sistema di gestione e il rilascio della certificazione di conformità alla norma ISO 50001. Per le diagnosi energetiche la conformità ai criteri di cui all’allegato 2 è verificata eseguendo le stesse secondo le norme tecniche UNI CEI 16247-1-2-3-4.</a:t>
            </a:r>
          </a:p>
        </p:txBody>
      </p:sp>
      <p:sp>
        <p:nvSpPr>
          <p:cNvPr id="11" name="CasellaDiTesto 10"/>
          <p:cNvSpPr txBox="1"/>
          <p:nvPr/>
        </p:nvSpPr>
        <p:spPr>
          <a:xfrm>
            <a:off x="1322920" y="4656667"/>
            <a:ext cx="6498159"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721486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1490133" y="1524002"/>
            <a:ext cx="6180667" cy="4278094"/>
          </a:xfrm>
          <a:prstGeom prst="rect">
            <a:avLst/>
          </a:prstGeom>
          <a:noFill/>
        </p:spPr>
        <p:txBody>
          <a:bodyPr wrap="square" rtlCol="0">
            <a:spAutoFit/>
          </a:bodyPr>
          <a:lstStyle/>
          <a:p>
            <a:pPr algn="ctr"/>
            <a:r>
              <a:rPr lang="it-IT" sz="1700" b="1" dirty="0">
                <a:solidFill>
                  <a:srgbClr val="3366FF"/>
                </a:solidFill>
                <a:latin typeface="Calibri"/>
                <a:cs typeface="Calibri"/>
              </a:rPr>
              <a:t>Spese ammissibili (2/3)</a:t>
            </a:r>
          </a:p>
          <a:p>
            <a:pPr algn="just"/>
            <a:endParaRPr lang="it-IT" sz="1700" b="1" dirty="0">
              <a:latin typeface="Calibri"/>
              <a:cs typeface="Calibri"/>
            </a:endParaRPr>
          </a:p>
          <a:p>
            <a:pPr algn="just"/>
            <a:r>
              <a:rPr lang="it-IT" sz="1700" b="1" dirty="0">
                <a:solidFill>
                  <a:srgbClr val="3366FF"/>
                </a:solidFill>
                <a:latin typeface="Calibri"/>
                <a:cs typeface="Calibri"/>
              </a:rPr>
              <a:t>Azione B</a:t>
            </a:r>
          </a:p>
          <a:p>
            <a:pPr marL="171450" indent="-171450" algn="just">
              <a:buFont typeface="Wingdings" charset="2"/>
              <a:buChar char="Ø"/>
            </a:pPr>
            <a:r>
              <a:rPr lang="it-IT" sz="1700" dirty="0">
                <a:latin typeface="Calibri"/>
                <a:cs typeface="Calibri"/>
              </a:rPr>
              <a:t>macchinari, impianti e attrezzature varie, nuovi di fabbrica, comprensivi delle spese di installazione e di eventuali sistemi di monitoraggio del risparmio conseguibile. Tali beni dovranno essere acquistati nuovi e, previa opportuna indagine, al prezzo di mercato;</a:t>
            </a:r>
          </a:p>
          <a:p>
            <a:pPr marL="171450" indent="-171450" algn="just">
              <a:buFont typeface="Wingdings" charset="2"/>
              <a:buChar char="Ø"/>
            </a:pPr>
            <a:r>
              <a:rPr lang="it-IT" sz="1700" dirty="0">
                <a:latin typeface="Calibri"/>
                <a:cs typeface="Calibri"/>
              </a:rPr>
              <a:t>opere murarie limitatamente a quelle strettamente necessarie alla realizzazione dell’intervento di </a:t>
            </a:r>
            <a:r>
              <a:rPr lang="it-IT" sz="1700" dirty="0" err="1">
                <a:latin typeface="Calibri"/>
                <a:cs typeface="Calibri"/>
              </a:rPr>
              <a:t>efficientamento</a:t>
            </a:r>
            <a:r>
              <a:rPr lang="it-IT" sz="1700" dirty="0">
                <a:latin typeface="Calibri"/>
                <a:cs typeface="Calibri"/>
              </a:rPr>
              <a:t> energetico come indicate nella diagnosi. I costi sono determinati sulla base del listino prezzi per le opere edili vigente nella Regione Campania;</a:t>
            </a:r>
          </a:p>
          <a:p>
            <a:pPr marL="171450" indent="-171450" algn="just">
              <a:buFont typeface="Wingdings" charset="2"/>
              <a:buChar char="Ø"/>
            </a:pPr>
            <a:r>
              <a:rPr lang="it-IT" sz="1700" dirty="0">
                <a:latin typeface="Calibri"/>
                <a:cs typeface="Calibri"/>
              </a:rPr>
              <a:t>spese per progettazione, direzione  lavori, sicurezza e collaudo,   nel  limite  del  5%  dell’intervento  di  </a:t>
            </a:r>
            <a:r>
              <a:rPr lang="it-IT" sz="1700" dirty="0" err="1">
                <a:latin typeface="Calibri"/>
                <a:cs typeface="Calibri"/>
              </a:rPr>
              <a:t>efficientamento</a:t>
            </a:r>
            <a:r>
              <a:rPr lang="it-IT" sz="1700" dirty="0">
                <a:latin typeface="Calibri"/>
                <a:cs typeface="Calibri"/>
              </a:rPr>
              <a:t> ed a condizione che il consulente svolga un’attività professionale e sia iscritta/o all’Albo.</a:t>
            </a:r>
          </a:p>
        </p:txBody>
      </p:sp>
      <p:sp>
        <p:nvSpPr>
          <p:cNvPr id="11" name="CasellaDiTesto 10"/>
          <p:cNvSpPr txBox="1"/>
          <p:nvPr/>
        </p:nvSpPr>
        <p:spPr>
          <a:xfrm>
            <a:off x="1322920" y="4656667"/>
            <a:ext cx="6498159"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1506215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1490133" y="1371602"/>
            <a:ext cx="6180667" cy="4524316"/>
          </a:xfrm>
          <a:prstGeom prst="rect">
            <a:avLst/>
          </a:prstGeom>
          <a:noFill/>
        </p:spPr>
        <p:txBody>
          <a:bodyPr wrap="square" rtlCol="0">
            <a:spAutoFit/>
          </a:bodyPr>
          <a:lstStyle/>
          <a:p>
            <a:pPr algn="ctr"/>
            <a:r>
              <a:rPr lang="it-IT" b="1" dirty="0">
                <a:solidFill>
                  <a:srgbClr val="3366FF"/>
                </a:solidFill>
                <a:latin typeface="Calibri"/>
                <a:cs typeface="Calibri"/>
              </a:rPr>
              <a:t>Spese ammissibili (3/3)</a:t>
            </a:r>
          </a:p>
          <a:p>
            <a:pPr algn="just"/>
            <a:endParaRPr lang="it-IT" b="1" dirty="0">
              <a:solidFill>
                <a:srgbClr val="3366FF"/>
              </a:solidFill>
              <a:latin typeface="Calibri"/>
              <a:cs typeface="Calibri"/>
            </a:endParaRPr>
          </a:p>
          <a:p>
            <a:pPr algn="just"/>
            <a:r>
              <a:rPr lang="it-IT" b="1" dirty="0">
                <a:solidFill>
                  <a:srgbClr val="3366FF"/>
                </a:solidFill>
                <a:latin typeface="Calibri"/>
                <a:cs typeface="Calibri"/>
              </a:rPr>
              <a:t>Azione C</a:t>
            </a:r>
          </a:p>
          <a:p>
            <a:pPr marL="171450" indent="-171450" algn="just">
              <a:buFont typeface="Wingdings" charset="2"/>
              <a:buChar char="Ø"/>
            </a:pPr>
            <a:r>
              <a:rPr lang="it-IT" dirty="0">
                <a:latin typeface="Calibri"/>
                <a:cs typeface="Calibri"/>
              </a:rPr>
              <a:t>spese l’adozione di un SGE:</a:t>
            </a:r>
          </a:p>
          <a:p>
            <a:pPr marL="171450" indent="-171450" algn="just">
              <a:buFont typeface="Wingdings" charset="2"/>
              <a:buChar char="Ø"/>
            </a:pPr>
            <a:r>
              <a:rPr lang="it-IT" dirty="0">
                <a:latin typeface="Calibri"/>
                <a:cs typeface="Calibri"/>
              </a:rPr>
              <a:t>prestazioni di consulenza (D.lgs. n.102/2014), inclusa la formazione al personale, solo se funzionale all’applicazione di una innovazione gestionale/organizzativa apportata dal programma di investimento oggetto del finanziamento;</a:t>
            </a:r>
          </a:p>
          <a:p>
            <a:pPr marL="171450" indent="-171450" algn="just">
              <a:buFont typeface="Wingdings" charset="2"/>
              <a:buChar char="Ø"/>
            </a:pPr>
            <a:r>
              <a:rPr lang="it-IT" dirty="0">
                <a:latin typeface="Calibri"/>
                <a:cs typeface="Calibri"/>
              </a:rPr>
              <a:t>acquisto di software e di dispositivi </a:t>
            </a:r>
            <a:r>
              <a:rPr lang="it-IT" dirty="0" err="1">
                <a:latin typeface="Calibri"/>
                <a:cs typeface="Calibri"/>
              </a:rPr>
              <a:t>hw</a:t>
            </a:r>
            <a:r>
              <a:rPr lang="it-IT" dirty="0">
                <a:latin typeface="Calibri"/>
                <a:cs typeface="Calibri"/>
              </a:rPr>
              <a:t> per la raccolta, la misurazione e l’analisi di dati allo scopo di monitorare e migliorare la prestazione;</a:t>
            </a:r>
          </a:p>
          <a:p>
            <a:pPr marL="171450" indent="-171450" algn="just">
              <a:buFont typeface="Wingdings" charset="2"/>
              <a:buChar char="Ø"/>
            </a:pPr>
            <a:r>
              <a:rPr lang="it-IT" dirty="0">
                <a:latin typeface="Calibri"/>
                <a:cs typeface="Calibri"/>
              </a:rPr>
              <a:t>certificazione di conformità alla norma ISO 50001, rilasciata da un organismo terzo, indipendente e accreditato ai sensi del Regolamento (CE) n. 765/2008 del Parlamento europeo e del Consiglio del 9 luglio 2008 o firmatario degli accordi internazionali di mutuo riconoscimento.</a:t>
            </a:r>
          </a:p>
        </p:txBody>
      </p:sp>
      <p:sp>
        <p:nvSpPr>
          <p:cNvPr id="11" name="CasellaDiTesto 10"/>
          <p:cNvSpPr txBox="1"/>
          <p:nvPr/>
        </p:nvSpPr>
        <p:spPr>
          <a:xfrm>
            <a:off x="1322920" y="4656667"/>
            <a:ext cx="6498159" cy="369332"/>
          </a:xfrm>
          <a:prstGeom prst="rect">
            <a:avLst/>
          </a:prstGeom>
          <a:noFill/>
        </p:spPr>
        <p:txBody>
          <a:bodyPr wrap="square" rtlCol="0">
            <a:spAutoFit/>
          </a:bodyPr>
          <a:lstStyle/>
          <a:p>
            <a:endParaRPr lang="it-IT" dirty="0"/>
          </a:p>
        </p:txBody>
      </p:sp>
      <p:sp>
        <p:nvSpPr>
          <p:cNvPr id="2" name="CasellaDiTesto 1"/>
          <p:cNvSpPr txBox="1"/>
          <p:nvPr/>
        </p:nvSpPr>
        <p:spPr>
          <a:xfrm>
            <a:off x="1322919" y="4656667"/>
            <a:ext cx="6498159" cy="961998"/>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4146475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584200" y="1384302"/>
            <a:ext cx="8089899" cy="4708980"/>
          </a:xfrm>
          <a:prstGeom prst="rect">
            <a:avLst/>
          </a:prstGeom>
          <a:noFill/>
        </p:spPr>
        <p:txBody>
          <a:bodyPr wrap="square" rtlCol="0">
            <a:spAutoFit/>
          </a:bodyPr>
          <a:lstStyle/>
          <a:p>
            <a:pPr algn="ctr"/>
            <a:r>
              <a:rPr lang="it-IT" sz="1200" b="1" dirty="0">
                <a:solidFill>
                  <a:srgbClr val="3366FF"/>
                </a:solidFill>
                <a:latin typeface="Calibri"/>
                <a:cs typeface="Calibri"/>
              </a:rPr>
              <a:t>Spese non ammissibili</a:t>
            </a:r>
          </a:p>
          <a:p>
            <a:pPr algn="ctr"/>
            <a:endParaRPr lang="it-IT" sz="600" b="1" dirty="0">
              <a:latin typeface="Calibri"/>
              <a:cs typeface="Calibri"/>
            </a:endParaRPr>
          </a:p>
          <a:p>
            <a:pPr marL="171450" lvl="0" indent="-171450" algn="just">
              <a:buFont typeface="Wingdings" charset="2"/>
              <a:buChar char="Ø"/>
            </a:pPr>
            <a:r>
              <a:rPr lang="it-IT" sz="1200" dirty="0">
                <a:latin typeface="Calibri"/>
                <a:cs typeface="Calibri"/>
              </a:rPr>
              <a:t>le spese non effettuate nel periodo intercorrente fra la data di avvio e la conclusione del piano di investimento così come disposto dall’Avviso;</a:t>
            </a:r>
          </a:p>
          <a:p>
            <a:pPr marL="171450" lvl="0" indent="-171450" algn="just">
              <a:buFont typeface="Wingdings" charset="2"/>
              <a:buChar char="Ø"/>
            </a:pPr>
            <a:r>
              <a:rPr lang="it-IT" sz="1200" dirty="0">
                <a:latin typeface="Calibri"/>
                <a:cs typeface="Calibri"/>
              </a:rPr>
              <a:t>le spese non intestate al soggetto beneficiario del contributo e non sostenute dallo stesso;</a:t>
            </a:r>
          </a:p>
          <a:p>
            <a:pPr marL="171450" lvl="0" indent="-171450" algn="just">
              <a:buFont typeface="Wingdings" charset="2"/>
              <a:buChar char="Ø"/>
            </a:pPr>
            <a:r>
              <a:rPr lang="it-IT" sz="1200" dirty="0">
                <a:latin typeface="Calibri"/>
                <a:cs typeface="Calibri"/>
              </a:rPr>
              <a:t>le spese non comprovate da fatture o altri documenti equivalenti quietanzati;</a:t>
            </a:r>
          </a:p>
          <a:p>
            <a:pPr marL="171450" lvl="0" indent="-171450" algn="just">
              <a:buFont typeface="Wingdings" charset="2"/>
              <a:buChar char="Ø"/>
            </a:pPr>
            <a:r>
              <a:rPr lang="it-IT" sz="1200" dirty="0">
                <a:latin typeface="Calibri"/>
                <a:cs typeface="Calibri"/>
              </a:rPr>
              <a:t>le spese per l'acquisto di terreni e/o beni immobili;</a:t>
            </a:r>
          </a:p>
          <a:p>
            <a:pPr marL="171450" lvl="0" indent="-171450" algn="just">
              <a:buFont typeface="Wingdings" charset="2"/>
              <a:buChar char="Ø"/>
            </a:pPr>
            <a:r>
              <a:rPr lang="it-IT" sz="1200" dirty="0">
                <a:latin typeface="Calibri"/>
                <a:cs typeface="Calibri"/>
              </a:rPr>
              <a:t>le spese per l’acquisto di scorte;</a:t>
            </a:r>
          </a:p>
          <a:p>
            <a:pPr marL="171450" lvl="0" indent="-171450" algn="just">
              <a:buFont typeface="Wingdings" charset="2"/>
              <a:buChar char="Ø"/>
            </a:pPr>
            <a:r>
              <a:rPr lang="it-IT" sz="1200" dirty="0">
                <a:latin typeface="Calibri"/>
                <a:cs typeface="Calibri"/>
              </a:rPr>
              <a:t>l'IVA ed altri oneri salvo i casi in cui non siano recuperabili ai sensi della normativa vigente;</a:t>
            </a:r>
          </a:p>
          <a:p>
            <a:pPr marL="171450" lvl="0" indent="-171450" algn="just">
              <a:buFont typeface="Wingdings" charset="2"/>
              <a:buChar char="Ø"/>
            </a:pPr>
            <a:r>
              <a:rPr lang="it-IT" sz="1200" dirty="0">
                <a:latin typeface="Calibri"/>
                <a:cs typeface="Calibri"/>
              </a:rPr>
              <a:t>le spese per l’acquisto di attivi materiali, attivi immateriali e consulenze di proprietà di, o prestate da, amministratori o soci dell’impresa richiedente il contributo o, nel caso di soci persone fisiche, dei relativi coniugi e parenti entro il terzo grado dei soggetti richiamati;</a:t>
            </a:r>
          </a:p>
          <a:p>
            <a:pPr marL="171450" lvl="0" indent="-171450" algn="just">
              <a:buFont typeface="Wingdings" charset="2"/>
              <a:buChar char="Ø"/>
            </a:pPr>
            <a:r>
              <a:rPr lang="it-IT" sz="1200" dirty="0">
                <a:latin typeface="Calibri"/>
                <a:cs typeface="Calibri"/>
              </a:rPr>
              <a:t>le spese per l’acquisto di attivi materiali, attivi immateriali e consulenze effettuate e/o fatturate in favore dell’impresa beneficiaria da società con rapporti di controllo o collegamento così come definito ai sensi dell’articolo 2359 del Codice Civile ovvero dai loro soci;</a:t>
            </a:r>
          </a:p>
          <a:p>
            <a:pPr marL="171450" lvl="0" indent="-171450" algn="just">
              <a:buFont typeface="Wingdings" charset="2"/>
              <a:buChar char="Ø"/>
            </a:pPr>
            <a:r>
              <a:rPr lang="it-IT" sz="1200" dirty="0">
                <a:latin typeface="Calibri"/>
                <a:cs typeface="Calibri"/>
              </a:rPr>
              <a:t>le spese per l'acquisizione di servizi continuativi o periodici connessi al normale funzionamento dell’impresa come la consulenza fiscale, ordinaria, economica e finanziaria, legale, notarile, i servizi di contabilità o di revisione contabile;</a:t>
            </a:r>
          </a:p>
          <a:p>
            <a:pPr marL="171450" lvl="0" indent="-171450" algn="just">
              <a:buFont typeface="Wingdings" charset="2"/>
              <a:buChar char="Ø"/>
            </a:pPr>
            <a:r>
              <a:rPr lang="it-IT" sz="1200" dirty="0">
                <a:latin typeface="Calibri"/>
                <a:cs typeface="Calibri"/>
              </a:rPr>
              <a:t>le spese per acquisto di beni usati; </a:t>
            </a:r>
          </a:p>
          <a:p>
            <a:pPr marL="171450" lvl="0" indent="-171450" algn="just">
              <a:buFont typeface="Wingdings" charset="2"/>
              <a:buChar char="Ø"/>
            </a:pPr>
            <a:r>
              <a:rPr lang="it-IT" sz="1200" dirty="0">
                <a:latin typeface="Calibri"/>
                <a:cs typeface="Calibri"/>
              </a:rPr>
              <a:t>le spese in natura, ancorché imputabili ai beneficiari, segnatamente per la fornitura di beni o servizi senza pagamenti in denaro giustificati da fattura o documenti equivalenti, comprese le spese concernenti le prestazioni volontarie non retribuite e tra le quali è da intendersi ascritta anche la categoria dei lavori in economia;</a:t>
            </a:r>
          </a:p>
          <a:p>
            <a:pPr marL="171450" lvl="0" indent="-171450" algn="just">
              <a:buFont typeface="Wingdings" charset="2"/>
              <a:buChar char="Ø"/>
            </a:pPr>
            <a:r>
              <a:rPr lang="it-IT" sz="1200" dirty="0">
                <a:latin typeface="Calibri"/>
                <a:cs typeface="Calibri"/>
              </a:rPr>
              <a:t>le spese per l’acquisto di veicoli destinati al trasporto di merci su strada; </a:t>
            </a:r>
          </a:p>
          <a:p>
            <a:pPr marL="171450" lvl="0" indent="-171450" algn="just">
              <a:buFont typeface="Wingdings" charset="2"/>
              <a:buChar char="Ø"/>
            </a:pPr>
            <a:r>
              <a:rPr lang="it-IT" sz="1200" dirty="0">
                <a:latin typeface="Calibri"/>
                <a:cs typeface="Calibri"/>
              </a:rPr>
              <a:t>le spese per acquisti non diretti (es. leasing);</a:t>
            </a:r>
          </a:p>
          <a:p>
            <a:pPr marL="171450" lvl="0" indent="-171450" algn="just">
              <a:buFont typeface="Wingdings" charset="2"/>
              <a:buChar char="Ø"/>
            </a:pPr>
            <a:r>
              <a:rPr lang="it-IT" sz="1200" dirty="0">
                <a:latin typeface="Calibri"/>
                <a:cs typeface="Calibri"/>
              </a:rPr>
              <a:t>le spese direttamente collegate ai quantitativi esportati, alla costituzione e gestione di una rete di distribuzione o ad altre spese correnti connesse con l’attività d’esportazione.</a:t>
            </a:r>
          </a:p>
        </p:txBody>
      </p:sp>
      <p:sp>
        <p:nvSpPr>
          <p:cNvPr id="11" name="CasellaDiTesto 10"/>
          <p:cNvSpPr txBox="1"/>
          <p:nvPr/>
        </p:nvSpPr>
        <p:spPr>
          <a:xfrm>
            <a:off x="1322920" y="4656667"/>
            <a:ext cx="6498159"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23821750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12"/>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05372" y="130109"/>
            <a:ext cx="1435100" cy="10128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Immagin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95575" y="231709"/>
            <a:ext cx="1016000"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Immagine 10"/>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148263" y="188913"/>
            <a:ext cx="927100" cy="10587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Immagine 8"/>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019925" y="188914"/>
            <a:ext cx="1193800" cy="9540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1490133" y="1574802"/>
            <a:ext cx="6180667" cy="4278094"/>
          </a:xfrm>
          <a:prstGeom prst="rect">
            <a:avLst/>
          </a:prstGeom>
          <a:noFill/>
        </p:spPr>
        <p:txBody>
          <a:bodyPr wrap="square" rtlCol="0">
            <a:spAutoFit/>
          </a:bodyPr>
          <a:lstStyle/>
          <a:p>
            <a:pPr marL="0" lvl="2" algn="ctr"/>
            <a:r>
              <a:rPr lang="it-IT" sz="1600" b="1" dirty="0">
                <a:solidFill>
                  <a:srgbClr val="3366FF"/>
                </a:solidFill>
                <a:latin typeface="Calibri"/>
                <a:cs typeface="Calibri"/>
              </a:rPr>
              <a:t>ITER procedurale</a:t>
            </a:r>
          </a:p>
          <a:p>
            <a:pPr algn="just"/>
            <a:endParaRPr lang="it-IT" sz="1600" b="1" dirty="0">
              <a:latin typeface="Calibri"/>
              <a:cs typeface="Calibri"/>
            </a:endParaRPr>
          </a:p>
          <a:p>
            <a:pPr algn="just"/>
            <a:r>
              <a:rPr lang="it-IT" sz="1600" dirty="0">
                <a:latin typeface="Calibri"/>
                <a:cs typeface="Calibri"/>
              </a:rPr>
              <a:t>Le fasi della procedura per l’accesso al contributo sono:</a:t>
            </a:r>
          </a:p>
          <a:p>
            <a:pPr lvl="0" algn="just"/>
            <a:r>
              <a:rPr lang="it-IT" sz="1600" b="1" dirty="0">
                <a:solidFill>
                  <a:schemeClr val="accent6"/>
                </a:solidFill>
                <a:latin typeface="Calibri"/>
                <a:cs typeface="Calibri"/>
              </a:rPr>
              <a:t>I fase:</a:t>
            </a:r>
            <a:r>
              <a:rPr lang="it-IT" sz="1600" dirty="0">
                <a:solidFill>
                  <a:schemeClr val="accent6"/>
                </a:solidFill>
                <a:latin typeface="Calibri"/>
                <a:cs typeface="Calibri"/>
              </a:rPr>
              <a:t> </a:t>
            </a:r>
            <a:r>
              <a:rPr lang="it-IT" sz="1600" dirty="0">
                <a:latin typeface="Calibri"/>
                <a:cs typeface="Calibri"/>
              </a:rPr>
              <a:t>Manifestazione di interesse ed ammissione alla II Fase;</a:t>
            </a:r>
          </a:p>
          <a:p>
            <a:pPr lvl="0" algn="just"/>
            <a:r>
              <a:rPr lang="it-IT" sz="1600" b="1" dirty="0">
                <a:solidFill>
                  <a:srgbClr val="C00000"/>
                </a:solidFill>
                <a:latin typeface="Calibri"/>
                <a:cs typeface="Calibri"/>
              </a:rPr>
              <a:t>II fase:</a:t>
            </a:r>
            <a:r>
              <a:rPr lang="it-IT" sz="1600" dirty="0">
                <a:solidFill>
                  <a:srgbClr val="C00000"/>
                </a:solidFill>
                <a:latin typeface="Calibri"/>
                <a:cs typeface="Calibri"/>
              </a:rPr>
              <a:t> </a:t>
            </a:r>
            <a:r>
              <a:rPr lang="it-IT" sz="1600" dirty="0">
                <a:latin typeface="Calibri"/>
                <a:cs typeface="Calibri"/>
              </a:rPr>
              <a:t>Presentazione della Domanda di contributo, del Piano di Investimento aziendale e Ammissione a finanziamento.</a:t>
            </a:r>
          </a:p>
          <a:p>
            <a:pPr algn="just"/>
            <a:endParaRPr lang="it-IT" sz="1600" dirty="0">
              <a:latin typeface="Calibri"/>
              <a:cs typeface="Calibri"/>
            </a:endParaRPr>
          </a:p>
          <a:p>
            <a:pPr algn="just"/>
            <a:r>
              <a:rPr lang="it-IT" sz="1600" dirty="0">
                <a:latin typeface="Calibri"/>
                <a:cs typeface="Calibri"/>
              </a:rPr>
              <a:t>La modalità di concessione del contributo è la procedura valutativa a sportello (ordine cronologico di presentazione della manifestazione di interesse e soglia minima di qualità progettuale) con </a:t>
            </a:r>
            <a:r>
              <a:rPr lang="it-IT" sz="1600" b="1" dirty="0">
                <a:latin typeface="Calibri"/>
                <a:cs typeface="Calibri"/>
              </a:rPr>
              <a:t>“priorità”</a:t>
            </a:r>
            <a:r>
              <a:rPr lang="it-IT" sz="1600" dirty="0">
                <a:latin typeface="Calibri"/>
                <a:cs typeface="Calibri"/>
              </a:rPr>
              <a:t> alle imprese che presentano una manifestazione di interesse comprensiva dell’Azione C  (</a:t>
            </a:r>
            <a:r>
              <a:rPr lang="it-IT" sz="1600" b="1" dirty="0">
                <a:latin typeface="Calibri"/>
                <a:cs typeface="Calibri"/>
              </a:rPr>
              <a:t>Adozione del sistema di gestione dell’energia- SGE</a:t>
            </a:r>
            <a:r>
              <a:rPr lang="it-IT" sz="1600" dirty="0">
                <a:latin typeface="Calibri"/>
                <a:cs typeface="Calibri"/>
              </a:rPr>
              <a:t>).</a:t>
            </a:r>
          </a:p>
          <a:p>
            <a:pPr algn="just"/>
            <a:r>
              <a:rPr lang="it-IT" sz="1600" dirty="0">
                <a:latin typeface="Calibri"/>
                <a:cs typeface="Calibri"/>
              </a:rPr>
              <a:t>Pertanto, le manifestazioni di interesse proposte da soggetti che non presentano il requisito di cui al precedente capoverso (presentazione Azione C), saranno ammesse alla </a:t>
            </a:r>
            <a:r>
              <a:rPr lang="it-IT" sz="1600" b="1" dirty="0">
                <a:latin typeface="Calibri"/>
                <a:cs typeface="Calibri"/>
              </a:rPr>
              <a:t>II fase</a:t>
            </a:r>
            <a:r>
              <a:rPr lang="it-IT" sz="1600" dirty="0">
                <a:latin typeface="Calibri"/>
                <a:cs typeface="Calibri"/>
              </a:rPr>
              <a:t> solo nel caso e nella misura in cui, dopo la valutazione delle istanze con “priorità”, risultino fondi residui disponibili. </a:t>
            </a:r>
          </a:p>
        </p:txBody>
      </p:sp>
      <p:sp>
        <p:nvSpPr>
          <p:cNvPr id="11" name="CasellaDiTesto 10"/>
          <p:cNvSpPr txBox="1"/>
          <p:nvPr/>
        </p:nvSpPr>
        <p:spPr>
          <a:xfrm>
            <a:off x="1322920" y="4656667"/>
            <a:ext cx="6498159"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1109467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901700" y="1371602"/>
            <a:ext cx="7404101" cy="5047535"/>
          </a:xfrm>
          <a:prstGeom prst="rect">
            <a:avLst/>
          </a:prstGeom>
          <a:noFill/>
        </p:spPr>
        <p:txBody>
          <a:bodyPr wrap="square" rtlCol="0">
            <a:spAutoFit/>
          </a:bodyPr>
          <a:lstStyle/>
          <a:p>
            <a:pPr marL="0" lvl="2" algn="ctr"/>
            <a:r>
              <a:rPr lang="it-IT" sz="1400" b="1" dirty="0">
                <a:solidFill>
                  <a:srgbClr val="3366FF"/>
                </a:solidFill>
                <a:latin typeface="Calibri"/>
                <a:cs typeface="Calibri"/>
              </a:rPr>
              <a:t>I Fase: Istruttoria di ammissibilità</a:t>
            </a:r>
          </a:p>
          <a:p>
            <a:pPr marL="0" lvl="2" algn="ctr"/>
            <a:endParaRPr lang="it-IT" sz="1400" b="1" dirty="0">
              <a:latin typeface="Calibri"/>
              <a:cs typeface="Calibri"/>
            </a:endParaRPr>
          </a:p>
          <a:p>
            <a:pPr algn="just"/>
            <a:r>
              <a:rPr lang="it-IT" sz="1400" dirty="0">
                <a:latin typeface="Calibri"/>
                <a:cs typeface="Calibri"/>
              </a:rPr>
              <a:t>L’istruttoria di ammissibilità è diretta ad accertare: </a:t>
            </a:r>
          </a:p>
          <a:p>
            <a:pPr algn="just"/>
            <a:r>
              <a:rPr lang="it-IT" sz="1400" b="1" dirty="0">
                <a:latin typeface="Calibri"/>
                <a:cs typeface="Calibri"/>
              </a:rPr>
              <a:t> </a:t>
            </a:r>
            <a:endParaRPr lang="it-IT" sz="1400" dirty="0">
              <a:latin typeface="Calibri"/>
              <a:cs typeface="Calibri"/>
            </a:endParaRPr>
          </a:p>
          <a:p>
            <a:pPr marL="285750" lvl="0" indent="-285750" algn="just">
              <a:buFont typeface="Wingdings" charset="2"/>
              <a:buChar char="Ø"/>
            </a:pPr>
            <a:r>
              <a:rPr lang="it-IT" sz="1400" dirty="0">
                <a:latin typeface="Calibri"/>
                <a:cs typeface="Calibri"/>
              </a:rPr>
              <a:t>la corretta presentazione delle manifestazioni secondo i termini e le modalità (inoltro su </a:t>
            </a:r>
            <a:r>
              <a:rPr lang="it-IT" sz="1400">
                <a:latin typeface="Calibri"/>
                <a:cs typeface="Calibri"/>
              </a:rPr>
              <a:t>piattaforma informatica) </a:t>
            </a:r>
            <a:r>
              <a:rPr lang="it-IT" sz="1400" dirty="0">
                <a:latin typeface="Calibri"/>
                <a:cs typeface="Calibri"/>
              </a:rPr>
              <a:t>stabiliti dal presente Avviso; </a:t>
            </a:r>
          </a:p>
          <a:p>
            <a:pPr marL="285750" lvl="0" indent="-285750" algn="just">
              <a:buFont typeface="Wingdings" charset="2"/>
              <a:buChar char="Ø"/>
            </a:pPr>
            <a:r>
              <a:rPr lang="it-IT" sz="1400" dirty="0">
                <a:latin typeface="Calibri"/>
                <a:cs typeface="Calibri"/>
              </a:rPr>
              <a:t>la completezza della manifestazione e della documentazione (documento d’identità del legale rappresentante, preventivo di spesa per la realizzazione della diagnosi energetica, eventuale preventivo per l’adozione del sistema di gestione ISO 50001, copia della certificazione del soggetto che redige i preventivi) allegata stabilita come obbligatoria.</a:t>
            </a:r>
          </a:p>
          <a:p>
            <a:pPr algn="just"/>
            <a:r>
              <a:rPr lang="it-IT" sz="1400" dirty="0">
                <a:latin typeface="Calibri"/>
                <a:cs typeface="Calibri"/>
              </a:rPr>
              <a:t> </a:t>
            </a:r>
          </a:p>
          <a:p>
            <a:pPr algn="just"/>
            <a:r>
              <a:rPr lang="it-IT" sz="1400" dirty="0">
                <a:latin typeface="Calibri"/>
                <a:cs typeface="Calibri"/>
              </a:rPr>
              <a:t>L'ammissione della istanza di Manifestazione alla II fase avviene in base all'ordine cronologico di presentazione, con precedenza alla istanze che abbiano presentato manifestazione di interesse alla realizzazione di tutte le  tipologie di Azioni (A, B e C), fino ad esaurimento delle risorse programmate.</a:t>
            </a:r>
          </a:p>
          <a:p>
            <a:pPr algn="just"/>
            <a:r>
              <a:rPr lang="it-IT" sz="1400" dirty="0">
                <a:latin typeface="Calibri"/>
                <a:cs typeface="Calibri"/>
              </a:rPr>
              <a:t>Il RUP approva l'elenco delle Manifestazioni pervenute nei termini attestante l'ordine cronologico e la priorità, l’elenco delle manifestazioni ammesse alla II fase fino a concorrenza della dotazione finanziaria di cui all'articolo 4 (riga 1 tabella) nonché delle manifestazioni non ammesse, con le specifiche motivazioni.</a:t>
            </a:r>
          </a:p>
          <a:p>
            <a:pPr algn="just"/>
            <a:endParaRPr lang="it-IT" sz="1400" dirty="0">
              <a:latin typeface="Calibri"/>
              <a:cs typeface="Calibri"/>
            </a:endParaRPr>
          </a:p>
          <a:p>
            <a:pPr algn="just"/>
            <a:r>
              <a:rPr lang="it-IT" sz="1400" dirty="0">
                <a:latin typeface="Calibri"/>
                <a:cs typeface="Calibri"/>
              </a:rPr>
              <a:t>Il provvedimento di cui al punto precedente è pubblicato sul BURC. La predetta pubblicazione avrà valore di notifica a tutti gli effetti nei confronti di tutte le imprese che hanno manifestato interesse alla procedura.</a:t>
            </a:r>
          </a:p>
        </p:txBody>
      </p:sp>
    </p:spTree>
    <p:extLst>
      <p:ext uri="{BB962C8B-B14F-4D97-AF65-F5344CB8AC3E}">
        <p14:creationId xmlns:p14="http://schemas.microsoft.com/office/powerpoint/2010/main" val="17365151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1041400" y="1371602"/>
            <a:ext cx="7172325" cy="4524316"/>
          </a:xfrm>
          <a:prstGeom prst="rect">
            <a:avLst/>
          </a:prstGeom>
          <a:noFill/>
        </p:spPr>
        <p:txBody>
          <a:bodyPr wrap="square" rtlCol="0">
            <a:spAutoFit/>
          </a:bodyPr>
          <a:lstStyle/>
          <a:p>
            <a:pPr marL="0" lvl="2" algn="ctr"/>
            <a:r>
              <a:rPr lang="it-IT" b="1" dirty="0">
                <a:solidFill>
                  <a:srgbClr val="3366FF"/>
                </a:solidFill>
                <a:latin typeface="Calibri"/>
                <a:cs typeface="Calibri"/>
              </a:rPr>
              <a:t>II Fase: valutazione e concessione del contributo</a:t>
            </a:r>
          </a:p>
          <a:p>
            <a:pPr algn="just"/>
            <a:endParaRPr lang="it-IT" dirty="0">
              <a:solidFill>
                <a:srgbClr val="3366FF"/>
              </a:solidFill>
              <a:latin typeface="Calibri"/>
              <a:cs typeface="Calibri"/>
            </a:endParaRPr>
          </a:p>
          <a:p>
            <a:pPr algn="just"/>
            <a:r>
              <a:rPr lang="it-IT" dirty="0">
                <a:latin typeface="Calibri"/>
                <a:cs typeface="Calibri"/>
              </a:rPr>
              <a:t>La seconda fase si articola nei seguenti stadi:</a:t>
            </a:r>
          </a:p>
          <a:p>
            <a:pPr marL="285750" lvl="0" indent="-285750" algn="just">
              <a:buFont typeface="Wingdings" charset="2"/>
              <a:buChar char="Ø"/>
            </a:pPr>
            <a:r>
              <a:rPr lang="it-IT" dirty="0">
                <a:latin typeface="Calibri"/>
                <a:cs typeface="Calibri"/>
              </a:rPr>
              <a:t>Invio della domanda di contributo, trasmissione Diagnosi energetica e Presentazione dei Piani di Investimento aziendale;	</a:t>
            </a:r>
          </a:p>
          <a:p>
            <a:pPr marL="285750" lvl="0" indent="-285750" algn="just">
              <a:buFont typeface="Wingdings" charset="2"/>
              <a:buChar char="Ø"/>
            </a:pPr>
            <a:r>
              <a:rPr lang="it-IT" dirty="0">
                <a:latin typeface="Calibri"/>
                <a:cs typeface="Calibri"/>
              </a:rPr>
              <a:t>Istruttoria di ammissibilità formale;</a:t>
            </a:r>
          </a:p>
          <a:p>
            <a:pPr marL="285750" lvl="0" indent="-285750" algn="just">
              <a:buFont typeface="Wingdings" charset="2"/>
              <a:buChar char="Ø"/>
            </a:pPr>
            <a:r>
              <a:rPr lang="it-IT" dirty="0">
                <a:latin typeface="Calibri"/>
                <a:cs typeface="Calibri"/>
              </a:rPr>
              <a:t>Valutazione tecnica della congruità e della conformità dei piani di investimento alle prescrizioni del presente Avviso;</a:t>
            </a:r>
          </a:p>
          <a:p>
            <a:pPr marL="285750" lvl="0" indent="-285750" algn="just">
              <a:buFont typeface="Wingdings" charset="2"/>
              <a:buChar char="Ø"/>
            </a:pPr>
            <a:r>
              <a:rPr lang="it-IT" dirty="0">
                <a:latin typeface="Calibri"/>
                <a:cs typeface="Calibri"/>
              </a:rPr>
              <a:t>Ammissione a finanziamento e concessione del contributo.</a:t>
            </a:r>
          </a:p>
          <a:p>
            <a:pPr lvl="0"/>
            <a:endParaRPr lang="it-IT" dirty="0">
              <a:latin typeface="Calibri"/>
              <a:cs typeface="Calibri"/>
            </a:endParaRPr>
          </a:p>
          <a:p>
            <a:pPr lvl="0" algn="just"/>
            <a:r>
              <a:rPr lang="it-IT" dirty="0">
                <a:latin typeface="Calibri"/>
                <a:cs typeface="Calibri"/>
              </a:rPr>
              <a:t>Entro e non oltre 60 giorni dalla pubblicazione sul BURC dell'elenco delle domande ammesse alla II Fase, e comunque entro e non oltre 30 giorni dalla redazione della diagnosi energetica, a pena di esclusione, le imprese ammesse trasmettono attraverso la piattaforma informatica predisposta dalla Regione la domanda di contributo e la documentazione prevista dall’Avviso. </a:t>
            </a:r>
          </a:p>
        </p:txBody>
      </p:sp>
      <p:sp>
        <p:nvSpPr>
          <p:cNvPr id="11" name="CasellaDiTesto 10"/>
          <p:cNvSpPr txBox="1"/>
          <p:nvPr/>
        </p:nvSpPr>
        <p:spPr>
          <a:xfrm>
            <a:off x="1322920" y="4656667"/>
            <a:ext cx="6498159"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3188251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1490133" y="1439336"/>
            <a:ext cx="6180667" cy="4031873"/>
          </a:xfrm>
          <a:prstGeom prst="rect">
            <a:avLst/>
          </a:prstGeom>
          <a:noFill/>
        </p:spPr>
        <p:txBody>
          <a:bodyPr wrap="square" rtlCol="0">
            <a:spAutoFit/>
          </a:bodyPr>
          <a:lstStyle/>
          <a:p>
            <a:pPr algn="ctr"/>
            <a:r>
              <a:rPr lang="it-IT" sz="1600" b="1" dirty="0">
                <a:solidFill>
                  <a:srgbClr val="3366FF"/>
                </a:solidFill>
                <a:latin typeface="Calibri"/>
                <a:cs typeface="Calibri"/>
              </a:rPr>
              <a:t>Informazioni generali</a:t>
            </a:r>
          </a:p>
          <a:p>
            <a:pPr algn="ctr"/>
            <a:endParaRPr lang="it-IT" sz="1600" b="1" dirty="0">
              <a:latin typeface="Calibri"/>
              <a:cs typeface="Calibri"/>
            </a:endParaRPr>
          </a:p>
          <a:p>
            <a:pPr marL="285750" lvl="0" indent="-285750" algn="just">
              <a:buFont typeface="Wingdings" charset="2"/>
              <a:buChar char="Ø"/>
            </a:pPr>
            <a:r>
              <a:rPr lang="it-IT" sz="1600" dirty="0">
                <a:latin typeface="Calibri"/>
                <a:cs typeface="Calibri"/>
              </a:rPr>
              <a:t>Risorse disponibili: </a:t>
            </a:r>
            <a:r>
              <a:rPr lang="it-IT" sz="1600" dirty="0">
                <a:solidFill>
                  <a:srgbClr val="3366FF"/>
                </a:solidFill>
                <a:latin typeface="Calibri"/>
                <a:cs typeface="Calibri"/>
              </a:rPr>
              <a:t>7.149.200 di Euro;</a:t>
            </a:r>
          </a:p>
          <a:p>
            <a:pPr lvl="0" algn="just"/>
            <a:endParaRPr lang="it-IT" sz="1600" dirty="0">
              <a:latin typeface="Calibri"/>
              <a:cs typeface="Calibri"/>
            </a:endParaRPr>
          </a:p>
          <a:p>
            <a:pPr marL="285750" lvl="0" indent="-285750" algn="just">
              <a:buFont typeface="Wingdings" charset="2"/>
              <a:buChar char="Ø"/>
            </a:pPr>
            <a:r>
              <a:rPr lang="it-IT" sz="1600" dirty="0">
                <a:latin typeface="Calibri"/>
                <a:cs typeface="Calibri"/>
              </a:rPr>
              <a:t>Soggetto gestore: </a:t>
            </a:r>
            <a:r>
              <a:rPr lang="it-IT" sz="1600" dirty="0">
                <a:solidFill>
                  <a:srgbClr val="3366FF"/>
                </a:solidFill>
                <a:latin typeface="Calibri"/>
                <a:cs typeface="Calibri"/>
              </a:rPr>
              <a:t>Regione Campania – Direzione Generale Sviluppo Economico e Attività Produttive – U.O.D. Energia, </a:t>
            </a:r>
            <a:r>
              <a:rPr lang="it-IT" sz="1600" dirty="0" err="1">
                <a:solidFill>
                  <a:srgbClr val="3366FF"/>
                </a:solidFill>
                <a:latin typeface="Calibri"/>
                <a:cs typeface="Calibri"/>
              </a:rPr>
              <a:t>efficientamento</a:t>
            </a:r>
            <a:r>
              <a:rPr lang="it-IT" sz="1600" dirty="0">
                <a:solidFill>
                  <a:srgbClr val="3366FF"/>
                </a:solidFill>
                <a:latin typeface="Calibri"/>
                <a:cs typeface="Calibri"/>
              </a:rPr>
              <a:t> e risparmio energetico, Green Economy e </a:t>
            </a:r>
            <a:r>
              <a:rPr lang="it-IT" sz="1600" dirty="0" err="1">
                <a:solidFill>
                  <a:srgbClr val="3366FF"/>
                </a:solidFill>
                <a:latin typeface="Calibri"/>
                <a:cs typeface="Calibri"/>
              </a:rPr>
              <a:t>Bioeconomia</a:t>
            </a:r>
            <a:r>
              <a:rPr lang="it-IT" sz="1600" dirty="0">
                <a:solidFill>
                  <a:srgbClr val="3366FF"/>
                </a:solidFill>
                <a:latin typeface="Calibri"/>
                <a:cs typeface="Calibri"/>
              </a:rPr>
              <a:t>;</a:t>
            </a:r>
          </a:p>
          <a:p>
            <a:pPr lvl="0" algn="just"/>
            <a:endParaRPr lang="it-IT" sz="1600" dirty="0">
              <a:solidFill>
                <a:srgbClr val="3366FF"/>
              </a:solidFill>
              <a:latin typeface="Calibri"/>
              <a:cs typeface="Calibri"/>
            </a:endParaRPr>
          </a:p>
          <a:p>
            <a:pPr marL="285750" indent="-285750" algn="just">
              <a:buFont typeface="Wingdings" charset="2"/>
              <a:buChar char="Ø"/>
            </a:pPr>
            <a:r>
              <a:rPr lang="it-IT" sz="1600" dirty="0">
                <a:latin typeface="Calibri"/>
                <a:cs typeface="Calibri"/>
              </a:rPr>
              <a:t>Regime di aiuto: </a:t>
            </a:r>
            <a:r>
              <a:rPr lang="it-IT" sz="1600" dirty="0">
                <a:solidFill>
                  <a:srgbClr val="3366FF"/>
                </a:solidFill>
                <a:latin typeface="Calibri"/>
                <a:cs typeface="Calibri"/>
              </a:rPr>
              <a:t>Regolamento (UE) n. 1407/2013 del 18 dicembre 2013 relativo all’applicazione degli articoli 107 e 108 del trattato sul funzionamento dell’Unione europea agli aiuti «de </a:t>
            </a:r>
            <a:r>
              <a:rPr lang="it-IT" sz="1600" dirty="0" err="1">
                <a:solidFill>
                  <a:srgbClr val="3366FF"/>
                </a:solidFill>
                <a:latin typeface="Calibri"/>
                <a:cs typeface="Calibri"/>
              </a:rPr>
              <a:t>minimis</a:t>
            </a:r>
            <a:r>
              <a:rPr lang="it-IT" sz="1600" dirty="0">
                <a:solidFill>
                  <a:srgbClr val="3366FF"/>
                </a:solidFill>
                <a:latin typeface="Calibri"/>
                <a:cs typeface="Calibri"/>
              </a:rPr>
              <a:t>»;</a:t>
            </a:r>
          </a:p>
          <a:p>
            <a:pPr marL="285750" indent="-285750" algn="just">
              <a:buFont typeface="Wingdings" charset="2"/>
              <a:buChar char="Ø"/>
            </a:pPr>
            <a:endParaRPr lang="it-IT" sz="1600" dirty="0">
              <a:solidFill>
                <a:srgbClr val="3366FF"/>
              </a:solidFill>
              <a:latin typeface="Calibri"/>
              <a:cs typeface="Calibri"/>
            </a:endParaRPr>
          </a:p>
          <a:p>
            <a:pPr marL="285750" indent="-285750" algn="just">
              <a:buFont typeface="Wingdings" charset="2"/>
              <a:buChar char="Ø"/>
            </a:pPr>
            <a:r>
              <a:rPr lang="it-IT" sz="1600" dirty="0">
                <a:latin typeface="Calibri"/>
                <a:cs typeface="Calibri"/>
              </a:rPr>
              <a:t>I </a:t>
            </a:r>
            <a:r>
              <a:rPr lang="it-IT" sz="1600" dirty="0">
                <a:solidFill>
                  <a:srgbClr val="3366FF"/>
                </a:solidFill>
                <a:latin typeface="Calibri"/>
                <a:cs typeface="Calibri"/>
              </a:rPr>
              <a:t>soggetti richiedenti possono presentare una sola Domanda di contributo.</a:t>
            </a:r>
            <a:r>
              <a:rPr lang="it-IT" sz="1600" b="1" dirty="0">
                <a:latin typeface="Calibri"/>
                <a:cs typeface="Calibri"/>
              </a:rPr>
              <a:t> </a:t>
            </a:r>
            <a:r>
              <a:rPr lang="it-IT" sz="1600" dirty="0">
                <a:latin typeface="Calibri"/>
                <a:cs typeface="Calibri"/>
              </a:rPr>
              <a:t>In caso di presentazione di più Domande di contributo sarà presa in considerazione esclusivamente la prima Domanda inviata e le altre saranno considerate nulle. </a:t>
            </a:r>
          </a:p>
        </p:txBody>
      </p:sp>
    </p:spTree>
    <p:extLst>
      <p:ext uri="{BB962C8B-B14F-4D97-AF65-F5344CB8AC3E}">
        <p14:creationId xmlns:p14="http://schemas.microsoft.com/office/powerpoint/2010/main" val="36185719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1322920" y="1714502"/>
            <a:ext cx="6703480" cy="3970318"/>
          </a:xfrm>
          <a:prstGeom prst="rect">
            <a:avLst/>
          </a:prstGeom>
          <a:noFill/>
        </p:spPr>
        <p:txBody>
          <a:bodyPr wrap="square" rtlCol="0">
            <a:spAutoFit/>
          </a:bodyPr>
          <a:lstStyle/>
          <a:p>
            <a:pPr marL="0" lvl="2" algn="ctr"/>
            <a:r>
              <a:rPr lang="it-IT" b="1" dirty="0">
                <a:solidFill>
                  <a:srgbClr val="3366FF"/>
                </a:solidFill>
                <a:latin typeface="Calibri"/>
                <a:cs typeface="Calibri"/>
              </a:rPr>
              <a:t>Fasi di realizzazione</a:t>
            </a:r>
          </a:p>
          <a:p>
            <a:pPr lvl="2" algn="ctr"/>
            <a:endParaRPr lang="it-IT" dirty="0">
              <a:latin typeface="Calibri"/>
              <a:cs typeface="Calibri"/>
            </a:endParaRPr>
          </a:p>
          <a:p>
            <a:pPr marL="285750" lvl="0" indent="-285750" algn="just">
              <a:buFont typeface="Wingdings" charset="2"/>
              <a:buChar char="Ø"/>
            </a:pPr>
            <a:r>
              <a:rPr lang="it-IT" b="1" dirty="0">
                <a:solidFill>
                  <a:schemeClr val="accent6"/>
                </a:solidFill>
                <a:latin typeface="Calibri"/>
                <a:cs typeface="Calibri"/>
              </a:rPr>
              <a:t>la realizzazione della diagnosi energetica (Azione A) </a:t>
            </a:r>
            <a:r>
              <a:rPr lang="it-IT" dirty="0">
                <a:solidFill>
                  <a:schemeClr val="accent6"/>
                </a:solidFill>
                <a:latin typeface="Calibri"/>
                <a:cs typeface="Calibri"/>
              </a:rPr>
              <a:t> </a:t>
            </a:r>
            <a:r>
              <a:rPr lang="it-IT" dirty="0">
                <a:latin typeface="Calibri"/>
                <a:cs typeface="Calibri"/>
              </a:rPr>
              <a:t>deve essere compiuta entro e non oltre 60 giorni dalla pubblicazione sul Bollettino Ufficiale della Regione Campania (BURC) dell’elenco delle imprese ammesse a partecipare alla II fase;</a:t>
            </a:r>
          </a:p>
          <a:p>
            <a:pPr lvl="0" algn="just"/>
            <a:endParaRPr lang="it-IT" dirty="0">
              <a:solidFill>
                <a:srgbClr val="C00000"/>
              </a:solidFill>
              <a:latin typeface="Calibri"/>
              <a:cs typeface="Calibri"/>
            </a:endParaRPr>
          </a:p>
          <a:p>
            <a:pPr marL="285750" lvl="0" indent="-285750" algn="just">
              <a:buFont typeface="Wingdings" charset="2"/>
              <a:buChar char="Ø"/>
            </a:pPr>
            <a:r>
              <a:rPr lang="it-IT" b="1" dirty="0">
                <a:solidFill>
                  <a:srgbClr val="C00000"/>
                </a:solidFill>
                <a:latin typeface="Calibri"/>
                <a:cs typeface="Calibri"/>
              </a:rPr>
              <a:t>l’attuazione di un intervento di </a:t>
            </a:r>
            <a:r>
              <a:rPr lang="it-IT" b="1" dirty="0" err="1">
                <a:solidFill>
                  <a:srgbClr val="C00000"/>
                </a:solidFill>
                <a:latin typeface="Calibri"/>
                <a:cs typeface="Calibri"/>
              </a:rPr>
              <a:t>efficientamento</a:t>
            </a:r>
            <a:r>
              <a:rPr lang="it-IT" b="1" dirty="0">
                <a:solidFill>
                  <a:srgbClr val="C00000"/>
                </a:solidFill>
                <a:latin typeface="Calibri"/>
                <a:cs typeface="Calibri"/>
              </a:rPr>
              <a:t> energetico</a:t>
            </a:r>
            <a:r>
              <a:rPr lang="it-IT" dirty="0">
                <a:solidFill>
                  <a:srgbClr val="C00000"/>
                </a:solidFill>
                <a:latin typeface="Calibri"/>
                <a:cs typeface="Calibri"/>
              </a:rPr>
              <a:t> </a:t>
            </a:r>
            <a:r>
              <a:rPr lang="it-IT" dirty="0">
                <a:latin typeface="Calibri"/>
                <a:cs typeface="Calibri"/>
              </a:rPr>
              <a:t>deve essere terminata entro e non oltre 24 mesi dalla data di esecuzione della diagnosi energetica;</a:t>
            </a:r>
          </a:p>
          <a:p>
            <a:pPr marL="285750" lvl="0" indent="-285750" algn="just">
              <a:buFont typeface="Wingdings" charset="2"/>
              <a:buChar char="Ø"/>
            </a:pPr>
            <a:endParaRPr lang="it-IT" dirty="0">
              <a:latin typeface="Calibri"/>
              <a:cs typeface="Calibri"/>
            </a:endParaRPr>
          </a:p>
          <a:p>
            <a:pPr marL="285750" lvl="0" indent="-285750" algn="just">
              <a:buFont typeface="Wingdings" charset="2"/>
              <a:buChar char="Ø"/>
            </a:pPr>
            <a:r>
              <a:rPr lang="it-IT" b="1" dirty="0">
                <a:solidFill>
                  <a:srgbClr val="C00000"/>
                </a:solidFill>
                <a:latin typeface="Calibri"/>
                <a:cs typeface="Calibri"/>
              </a:rPr>
              <a:t>l’adozione del sistema di gestione dell’energia (SGE) </a:t>
            </a:r>
            <a:r>
              <a:rPr lang="it-IT" dirty="0">
                <a:latin typeface="Calibri"/>
                <a:cs typeface="Calibri"/>
              </a:rPr>
              <a:t>deve essere realizzata entro e non oltre 24 mesi dalla data di esecuzione della diagnosi energetica.</a:t>
            </a:r>
          </a:p>
        </p:txBody>
      </p:sp>
    </p:spTree>
    <p:extLst>
      <p:ext uri="{BB962C8B-B14F-4D97-AF65-F5344CB8AC3E}">
        <p14:creationId xmlns:p14="http://schemas.microsoft.com/office/powerpoint/2010/main" val="1873360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1322920" y="1371602"/>
            <a:ext cx="6498159" cy="4401204"/>
          </a:xfrm>
          <a:prstGeom prst="rect">
            <a:avLst/>
          </a:prstGeom>
          <a:noFill/>
        </p:spPr>
        <p:txBody>
          <a:bodyPr wrap="square" rtlCol="0">
            <a:spAutoFit/>
          </a:bodyPr>
          <a:lstStyle/>
          <a:p>
            <a:pPr marL="0" lvl="2" algn="ctr"/>
            <a:r>
              <a:rPr lang="it-IT" sz="1400" b="1" dirty="0">
                <a:solidFill>
                  <a:srgbClr val="3366FF"/>
                </a:solidFill>
                <a:latin typeface="Calibri"/>
                <a:cs typeface="Calibri"/>
              </a:rPr>
              <a:t>Erogazione dei contributi</a:t>
            </a:r>
          </a:p>
          <a:p>
            <a:pPr lvl="2" algn="ctr"/>
            <a:endParaRPr lang="it-IT" sz="1400" dirty="0">
              <a:latin typeface="Calibri"/>
              <a:cs typeface="Calibri"/>
            </a:endParaRPr>
          </a:p>
          <a:p>
            <a:pPr algn="just"/>
            <a:r>
              <a:rPr lang="it-IT" sz="1400" dirty="0">
                <a:latin typeface="Calibri"/>
                <a:cs typeface="Calibri"/>
              </a:rPr>
              <a:t>L'erogazione del contributo, a seguito dei Decreti di concessione e della presentazione delle domande di pagamento, avviene per:</a:t>
            </a:r>
          </a:p>
          <a:p>
            <a:pPr marL="285750" indent="-285750" algn="just">
              <a:buFont typeface="Wingdings" charset="2"/>
              <a:buChar char="Ø"/>
            </a:pPr>
            <a:r>
              <a:rPr lang="it-IT" sz="1400" dirty="0">
                <a:latin typeface="Calibri"/>
                <a:cs typeface="Calibri"/>
              </a:rPr>
              <a:t>le azioni A e C: interamente a saldo.</a:t>
            </a:r>
          </a:p>
          <a:p>
            <a:pPr marL="285750" indent="-285750" algn="just">
              <a:buFont typeface="Wingdings" charset="2"/>
              <a:buChar char="Ø"/>
            </a:pPr>
            <a:r>
              <a:rPr lang="it-IT" sz="1400" dirty="0">
                <a:latin typeface="Calibri"/>
                <a:cs typeface="Calibri"/>
              </a:rPr>
              <a:t>l’azione B, alternativamente mediante:</a:t>
            </a:r>
          </a:p>
          <a:p>
            <a:pPr lvl="0" algn="just"/>
            <a:r>
              <a:rPr lang="it-IT" sz="1400" dirty="0">
                <a:latin typeface="Calibri"/>
                <a:cs typeface="Calibri"/>
              </a:rPr>
              <a:t>     1. Una anticipazione del 40%, un SAL e un saldo minimo del 20% </a:t>
            </a:r>
          </a:p>
          <a:p>
            <a:pPr lvl="0" algn="just"/>
            <a:r>
              <a:rPr lang="it-IT" sz="1400" dirty="0">
                <a:latin typeface="Calibri"/>
                <a:cs typeface="Calibri"/>
              </a:rPr>
              <a:t>     2. Due SAL fino ad un massimo dell’80% della spesa e il saldo minimo del  20%.</a:t>
            </a:r>
          </a:p>
          <a:p>
            <a:pPr algn="just"/>
            <a:endParaRPr lang="it-IT" sz="1400" b="1" dirty="0">
              <a:solidFill>
                <a:schemeClr val="accent6"/>
              </a:solidFill>
              <a:latin typeface="Calibri"/>
              <a:cs typeface="Calibri"/>
            </a:endParaRPr>
          </a:p>
          <a:p>
            <a:pPr algn="just"/>
            <a:r>
              <a:rPr lang="it-IT" sz="1400" b="1" dirty="0">
                <a:solidFill>
                  <a:schemeClr val="accent6"/>
                </a:solidFill>
                <a:latin typeface="Calibri"/>
                <a:cs typeface="Calibri"/>
              </a:rPr>
              <a:t>I SAL presentati dovranno corrispondere ad almeno il 20% della spesa. E’ fatta salva la possibilità per il beneficiario di presentare solo il saldo finale.</a:t>
            </a:r>
            <a:endParaRPr lang="it-IT" sz="1400" dirty="0">
              <a:solidFill>
                <a:schemeClr val="accent6"/>
              </a:solidFill>
              <a:latin typeface="Calibri"/>
              <a:cs typeface="Calibri"/>
            </a:endParaRPr>
          </a:p>
          <a:p>
            <a:pPr algn="just"/>
            <a:endParaRPr lang="it-IT" sz="1400" dirty="0">
              <a:latin typeface="Calibri"/>
              <a:cs typeface="Calibri"/>
            </a:endParaRPr>
          </a:p>
          <a:p>
            <a:pPr algn="just"/>
            <a:r>
              <a:rPr lang="it-IT" sz="1400" dirty="0">
                <a:latin typeface="Calibri"/>
                <a:cs typeface="Calibri"/>
              </a:rPr>
              <a:t>Per i contributi d’importo totale inferiore a € 30.000,00 si fa luogo solo al saldo finale.</a:t>
            </a:r>
          </a:p>
          <a:p>
            <a:pPr algn="just"/>
            <a:r>
              <a:rPr lang="it-IT" sz="1400" dirty="0">
                <a:latin typeface="Calibri"/>
                <a:cs typeface="Calibri"/>
              </a:rPr>
              <a:t>Nel caso in cui si opti per l’anticipazione, i beneficiari dovranno allegare alla domanda di pagamento una polizza fideiussoria secondo il modello che verrà pubblicato entro 30 giorni dal presente Avviso sulla piattaforma informatica. La Regione, potrà procedere allo svincolo della garanzia fideiussoria soltanto in seguito all’approvazione del collaudo, alla rendicontazione del 100% del piano di investimento aziendale  e alla verifica, da parte del RUP/ROS, del rispetto degli adempimenti in materia di ammissibilità della spesa e di informazione e pubblicità. </a:t>
            </a:r>
          </a:p>
        </p:txBody>
      </p:sp>
      <p:sp>
        <p:nvSpPr>
          <p:cNvPr id="11" name="CasellaDiTesto 10"/>
          <p:cNvSpPr txBox="1"/>
          <p:nvPr/>
        </p:nvSpPr>
        <p:spPr>
          <a:xfrm>
            <a:off x="1322920" y="4656667"/>
            <a:ext cx="6498159"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19281550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1322920" y="1371602"/>
            <a:ext cx="6498159" cy="4924425"/>
          </a:xfrm>
          <a:prstGeom prst="rect">
            <a:avLst/>
          </a:prstGeom>
          <a:noFill/>
        </p:spPr>
        <p:txBody>
          <a:bodyPr wrap="square" rtlCol="0">
            <a:spAutoFit/>
          </a:bodyPr>
          <a:lstStyle/>
          <a:p>
            <a:pPr marL="0" lvl="2" algn="ctr"/>
            <a:r>
              <a:rPr lang="it-IT" sz="1500" b="1" dirty="0">
                <a:solidFill>
                  <a:srgbClr val="3366FF"/>
                </a:solidFill>
                <a:latin typeface="Calibri"/>
                <a:cs typeface="Calibri"/>
              </a:rPr>
              <a:t>Varianti e proroghe</a:t>
            </a:r>
          </a:p>
          <a:p>
            <a:pPr lvl="2" algn="ctr"/>
            <a:endParaRPr lang="it-IT" sz="1000" dirty="0">
              <a:latin typeface="Calibri"/>
              <a:cs typeface="Calibri"/>
            </a:endParaRPr>
          </a:p>
          <a:p>
            <a:pPr algn="just"/>
            <a:r>
              <a:rPr lang="it-IT" sz="1500" dirty="0">
                <a:latin typeface="Calibri"/>
                <a:cs typeface="Calibri"/>
              </a:rPr>
              <a:t>Nel corso dell’attuazione il Beneficiario può presentare solo una richiesta di variazione. La richiesta dovrà essere corredata della necessaria documentazione tecnico-economica dalla quale risultino le motivazioni che giustificano le modifiche da apportare all'intervento approvato.</a:t>
            </a:r>
          </a:p>
          <a:p>
            <a:pPr algn="just"/>
            <a:r>
              <a:rPr lang="it-IT" sz="1500" b="1" dirty="0">
                <a:latin typeface="Calibri"/>
                <a:cs typeface="Calibri"/>
              </a:rPr>
              <a:t> </a:t>
            </a:r>
            <a:endParaRPr lang="it-IT" sz="1500" dirty="0">
              <a:latin typeface="Calibri"/>
              <a:cs typeface="Calibri"/>
            </a:endParaRPr>
          </a:p>
          <a:p>
            <a:pPr algn="just"/>
            <a:r>
              <a:rPr lang="it-IT" sz="1500" dirty="0">
                <a:latin typeface="Calibri"/>
                <a:cs typeface="Calibri"/>
              </a:rPr>
              <a:t>La documentazione da produrre, in ogni caso, per la variante richiesta è la seguente:</a:t>
            </a:r>
            <a:r>
              <a:rPr lang="it-IT" sz="1500" b="1" dirty="0">
                <a:latin typeface="Calibri"/>
                <a:cs typeface="Calibri"/>
              </a:rPr>
              <a:t> </a:t>
            </a:r>
            <a:endParaRPr lang="it-IT" sz="1500" dirty="0">
              <a:latin typeface="Calibri"/>
              <a:cs typeface="Calibri"/>
            </a:endParaRPr>
          </a:p>
          <a:p>
            <a:pPr marL="285750" lvl="0" indent="-285750" algn="just">
              <a:buFont typeface="Wingdings" charset="2"/>
              <a:buChar char="Ø"/>
            </a:pPr>
            <a:r>
              <a:rPr lang="it-IT" sz="1500" dirty="0">
                <a:latin typeface="Calibri"/>
                <a:cs typeface="Calibri"/>
              </a:rPr>
              <a:t>domanda di variante comprensiva dell’indice dei documenti trasmessi;</a:t>
            </a:r>
          </a:p>
          <a:p>
            <a:pPr marL="285750" lvl="0" indent="-285750" algn="just">
              <a:buFont typeface="Wingdings" charset="2"/>
              <a:buChar char="Ø"/>
            </a:pPr>
            <a:r>
              <a:rPr lang="it-IT" sz="1500" dirty="0">
                <a:latin typeface="Calibri"/>
                <a:cs typeface="Calibri"/>
              </a:rPr>
              <a:t>relazione tecnica, che illustri tra l’altro, la necessita/opportunità della variante;</a:t>
            </a:r>
          </a:p>
          <a:p>
            <a:pPr marL="285750" lvl="0" indent="-285750" algn="just">
              <a:buFont typeface="Wingdings" charset="2"/>
              <a:buChar char="Ø"/>
            </a:pPr>
            <a:r>
              <a:rPr lang="it-IT" sz="1500" dirty="0">
                <a:latin typeface="Calibri"/>
                <a:cs typeface="Calibri"/>
              </a:rPr>
              <a:t>quadro di comparazione che metta a confronto la situazione originaria con quella richiesta.</a:t>
            </a:r>
          </a:p>
          <a:p>
            <a:pPr algn="just"/>
            <a:r>
              <a:rPr lang="it-IT" sz="1500" dirty="0">
                <a:latin typeface="Calibri"/>
                <a:cs typeface="Calibri"/>
              </a:rPr>
              <a:t>In ogni caso dovranno rimanere inalterati gli obiettivi originari e l’impianto complessivo dell’intervento ammesso a finanziamento (ritorno economico inferiore o uguale a 4 anni come indicato dalla diagnosi) nonché il rispetto delle condizioni di ammissibilità e priorità dell’Avviso.</a:t>
            </a:r>
          </a:p>
          <a:p>
            <a:pPr algn="just"/>
            <a:r>
              <a:rPr lang="it-IT" sz="1500" dirty="0">
                <a:latin typeface="Calibri"/>
                <a:cs typeface="Calibri"/>
              </a:rPr>
              <a:t>Non si può procedere alla variazione dell'intervento se non a seguito dell'autorizzazione della Regione Campania. </a:t>
            </a:r>
          </a:p>
          <a:p>
            <a:pPr marL="285750" lvl="0" indent="-285750" algn="just">
              <a:buFontTx/>
              <a:buChar char="-"/>
            </a:pPr>
            <a:endParaRPr lang="it-IT" sz="1400" dirty="0"/>
          </a:p>
        </p:txBody>
      </p:sp>
      <p:sp>
        <p:nvSpPr>
          <p:cNvPr id="11" name="CasellaDiTesto 10"/>
          <p:cNvSpPr txBox="1"/>
          <p:nvPr/>
        </p:nvSpPr>
        <p:spPr>
          <a:xfrm>
            <a:off x="1322920" y="4656667"/>
            <a:ext cx="6498159"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210598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1322920" y="1371602"/>
            <a:ext cx="6498159" cy="4493539"/>
          </a:xfrm>
          <a:prstGeom prst="rect">
            <a:avLst/>
          </a:prstGeom>
          <a:noFill/>
        </p:spPr>
        <p:txBody>
          <a:bodyPr wrap="square" rtlCol="0">
            <a:spAutoFit/>
          </a:bodyPr>
          <a:lstStyle/>
          <a:p>
            <a:pPr algn="ctr"/>
            <a:r>
              <a:rPr lang="it-IT" sz="1300" b="1" dirty="0">
                <a:solidFill>
                  <a:srgbClr val="3366FF"/>
                </a:solidFill>
                <a:latin typeface="Calibri"/>
                <a:cs typeface="Calibri"/>
              </a:rPr>
              <a:t>Controlli</a:t>
            </a:r>
          </a:p>
          <a:p>
            <a:pPr algn="ctr"/>
            <a:endParaRPr lang="it-IT" sz="1300" b="1" dirty="0">
              <a:latin typeface="Calibri"/>
              <a:cs typeface="Calibri"/>
            </a:endParaRPr>
          </a:p>
          <a:p>
            <a:pPr algn="just"/>
            <a:r>
              <a:rPr lang="it-IT" sz="1300" dirty="0">
                <a:latin typeface="Calibri"/>
                <a:cs typeface="Calibri"/>
              </a:rPr>
              <a:t>La Regione Campania in ogni fase di esecuzione degli interventi può effettuare con</a:t>
            </a:r>
            <a:r>
              <a:rPr lang="it-IT" sz="1300" b="1" dirty="0">
                <a:latin typeface="Calibri"/>
                <a:cs typeface="Calibri"/>
              </a:rPr>
              <a:t> </a:t>
            </a:r>
            <a:r>
              <a:rPr lang="it-IT" sz="1300" dirty="0">
                <a:latin typeface="Calibri"/>
                <a:cs typeface="Calibri"/>
              </a:rPr>
              <a:t>le modalità che riterrà opportune controlli (documentali o in loco presso le imprese beneficiarie) allo scopo di verificare lo stato di attuazione finanziario, procedurale e fisico degli interventi, il rispetto degli obblighi previsti dalla normativa vigente, dal presente Avviso e dalla Convenzione nonché la veridicità delle dichiarazioni e informazioni prodotte dalle imprese stesse.</a:t>
            </a:r>
          </a:p>
          <a:p>
            <a:pPr algn="just"/>
            <a:r>
              <a:rPr lang="it-IT" sz="1300" dirty="0">
                <a:latin typeface="Calibri"/>
                <a:cs typeface="Calibri"/>
              </a:rPr>
              <a:t>Tali verifiche non sollevano, in ogni caso, il Beneficiario dalla piena ed esclusiva responsabilità della regolare e perfetta esecuzione dell’intervento.</a:t>
            </a:r>
          </a:p>
          <a:p>
            <a:pPr algn="just"/>
            <a:r>
              <a:rPr lang="it-IT" sz="1300" dirty="0">
                <a:latin typeface="Calibri"/>
                <a:cs typeface="Calibri"/>
              </a:rPr>
              <a:t>La Regione Campania rimane estranea ad ogni rapporto comunque nascente con terzi in dipendenza della realizzazione dell’intervento. Le verifiche effettuate riguardano esclusivamente i rapporti che intercorrono con il Beneficiario.</a:t>
            </a:r>
          </a:p>
          <a:p>
            <a:pPr algn="just"/>
            <a:r>
              <a:rPr lang="it-IT" sz="1300" dirty="0">
                <a:latin typeface="Calibri"/>
                <a:cs typeface="Calibri"/>
              </a:rPr>
              <a:t>Il Beneficiario deve conservare e rendere disponibile la documentazione relativa all’intervento, ivi compresi tutti i giustificativi di spesa annullati, nonché a consentire le verifiche in loco, a favore delle autorità di controllo regionali, nazionali e UE fino al 31/12/2026.</a:t>
            </a:r>
          </a:p>
          <a:p>
            <a:pPr algn="just"/>
            <a:r>
              <a:rPr lang="it-IT" sz="1300" dirty="0">
                <a:latin typeface="Calibri"/>
                <a:cs typeface="Calibri"/>
              </a:rPr>
              <a:t>Gli originali dei documenti devono essere tenuti a disposizione dall'impresa beneficiaria per gli accertamenti, i controlli e le ispezioni della Regione Campania e/o della Commissione Europea per almeno cinque anni, successivi alla data di erogazione del saldo. I beni relativi devono essere fisicamente individuabili e presenti presso l'unità produttiva per i cinque anni successivi alla data di ultimazione dell'intervento.</a:t>
            </a:r>
          </a:p>
        </p:txBody>
      </p:sp>
      <p:sp>
        <p:nvSpPr>
          <p:cNvPr id="11" name="CasellaDiTesto 10"/>
          <p:cNvSpPr txBox="1"/>
          <p:nvPr/>
        </p:nvSpPr>
        <p:spPr>
          <a:xfrm>
            <a:off x="1322920" y="4656667"/>
            <a:ext cx="6498159"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12199171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965200" y="1371602"/>
            <a:ext cx="7086600" cy="3970318"/>
          </a:xfrm>
          <a:prstGeom prst="rect">
            <a:avLst/>
          </a:prstGeom>
          <a:noFill/>
        </p:spPr>
        <p:txBody>
          <a:bodyPr wrap="square" rtlCol="0">
            <a:spAutoFit/>
          </a:bodyPr>
          <a:lstStyle/>
          <a:p>
            <a:pPr algn="ctr"/>
            <a:r>
              <a:rPr lang="it-IT" b="1" dirty="0">
                <a:solidFill>
                  <a:srgbClr val="3366FF"/>
                </a:solidFill>
                <a:latin typeface="Calibri"/>
                <a:cs typeface="Calibri"/>
              </a:rPr>
              <a:t>Timing</a:t>
            </a:r>
          </a:p>
          <a:p>
            <a:pPr algn="ctr"/>
            <a:endParaRPr lang="it-IT" dirty="0">
              <a:latin typeface="Calibri"/>
              <a:cs typeface="Calibri"/>
            </a:endParaRPr>
          </a:p>
          <a:p>
            <a:pPr marL="342900" lvl="0" indent="-342900" algn="just">
              <a:buFontTx/>
              <a:buChar char="-"/>
            </a:pPr>
            <a:r>
              <a:rPr lang="it-IT" dirty="0">
                <a:latin typeface="Calibri"/>
                <a:cs typeface="Calibri"/>
              </a:rPr>
              <a:t>dalle ore 10.00 del 19 giugno alle ore 18.00 del 14 luglio 2017: registrazione al bando, con possibilità di compilazione dei moduli e dei relativi allegati presenti nell’apposita sezione raggiungibile dal sito web: sid2017.sviluppocampania.it;</a:t>
            </a:r>
          </a:p>
          <a:p>
            <a:pPr marL="342900" lvl="0" indent="-342900" algn="just">
              <a:buFontTx/>
              <a:buChar char="-"/>
            </a:pPr>
            <a:r>
              <a:rPr lang="it-IT" dirty="0">
                <a:latin typeface="Calibri"/>
                <a:cs typeface="Calibri"/>
              </a:rPr>
              <a:t>dal 28 giugno 2017 e non oltre le ore 18.00 del 14 luglio 2017 (salvo proroghe): invio del modulo di manifestazione di interesse e dei relativi allegati.</a:t>
            </a:r>
          </a:p>
          <a:p>
            <a:pPr marL="342900" indent="-342900" algn="just">
              <a:buFontTx/>
              <a:buChar char="-"/>
            </a:pPr>
            <a:r>
              <a:rPr lang="it-IT" dirty="0">
                <a:latin typeface="Calibri"/>
                <a:cs typeface="Calibri"/>
              </a:rPr>
              <a:t>L'ammissione della istanza di Manifestazione alla II fase avviene in base all'ordine cronologico di presentazione, con precedenza alle istanze che abbiano presentato manifestazione di interesse alla realizzazione di tutte le  tipologie di Azioni (A, B e C), fino ad esaurimento delle risorse programmate.</a:t>
            </a:r>
            <a:endParaRPr lang="it-IT" sz="2200" dirty="0">
              <a:latin typeface="Calibri"/>
              <a:cs typeface="Calibri"/>
            </a:endParaRPr>
          </a:p>
        </p:txBody>
      </p:sp>
    </p:spTree>
    <p:extLst>
      <p:ext uri="{BB962C8B-B14F-4D97-AF65-F5344CB8AC3E}">
        <p14:creationId xmlns:p14="http://schemas.microsoft.com/office/powerpoint/2010/main" val="17715474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965200" y="1371602"/>
            <a:ext cx="7086600" cy="4124206"/>
          </a:xfrm>
          <a:prstGeom prst="rect">
            <a:avLst/>
          </a:prstGeom>
          <a:noFill/>
        </p:spPr>
        <p:txBody>
          <a:bodyPr wrap="square" rtlCol="0">
            <a:spAutoFit/>
          </a:bodyPr>
          <a:lstStyle/>
          <a:p>
            <a:pPr algn="ctr"/>
            <a:r>
              <a:rPr lang="it-IT" sz="2400" b="1" dirty="0">
                <a:solidFill>
                  <a:srgbClr val="3366FF"/>
                </a:solidFill>
                <a:latin typeface="Calibri"/>
                <a:cs typeface="Calibri"/>
              </a:rPr>
              <a:t>RIFERIMENTI</a:t>
            </a:r>
          </a:p>
          <a:p>
            <a:pPr algn="ctr"/>
            <a:endParaRPr lang="it-IT" sz="1000" b="1" dirty="0">
              <a:latin typeface="Calibri"/>
              <a:cs typeface="Calibri"/>
            </a:endParaRPr>
          </a:p>
          <a:p>
            <a:pPr algn="just"/>
            <a:r>
              <a:rPr lang="it-IT" sz="1900" dirty="0">
                <a:latin typeface="Calibri" charset="0"/>
              </a:rPr>
              <a:t>La pubblicazione integrale dell'Avviso è disponibile sul BURC pubblicato sul sito istituzionale: </a:t>
            </a:r>
            <a:r>
              <a:rPr lang="it-IT" sz="1900" dirty="0">
                <a:latin typeface="Calibri" charset="0"/>
                <a:hlinkClick r:id="rId2"/>
              </a:rPr>
              <a:t>www.regione.campania.it</a:t>
            </a:r>
            <a:r>
              <a:rPr lang="it-IT" sz="1900" dirty="0">
                <a:latin typeface="Calibri" charset="0"/>
              </a:rPr>
              <a:t>, ovvero sul sito di Sviluppo Campania SpA: sid2017.sviluppocampania.it</a:t>
            </a:r>
          </a:p>
          <a:p>
            <a:pPr algn="just"/>
            <a:endParaRPr lang="it-IT" sz="1900" dirty="0">
              <a:latin typeface="Calibri" charset="0"/>
            </a:endParaRPr>
          </a:p>
          <a:p>
            <a:pPr algn="just"/>
            <a:r>
              <a:rPr lang="it-IT" sz="1900" dirty="0">
                <a:latin typeface="Calibri" charset="0"/>
              </a:rPr>
              <a:t>Per ulteriori informazioni è possibile rivolgersi a: Sviluppo Campania </a:t>
            </a:r>
            <a:r>
              <a:rPr lang="it-IT" sz="1900" dirty="0" err="1">
                <a:latin typeface="Calibri" charset="0"/>
              </a:rPr>
              <a:t>SpA</a:t>
            </a:r>
            <a:r>
              <a:rPr lang="it-IT" sz="1900" dirty="0">
                <a:latin typeface="Calibri" charset="0"/>
              </a:rPr>
              <a:t>, Help Desk presso la Giunta Regionale della Campania – D.G. Sviluppo Economico e Attività Produttive – U.O.D. Energia, </a:t>
            </a:r>
            <a:r>
              <a:rPr lang="it-IT" sz="1900" dirty="0" err="1">
                <a:latin typeface="Calibri" charset="0"/>
              </a:rPr>
              <a:t>efficientamento</a:t>
            </a:r>
            <a:r>
              <a:rPr lang="it-IT" sz="1900" dirty="0">
                <a:latin typeface="Calibri" charset="0"/>
              </a:rPr>
              <a:t> e risparmio energetico, Green Economy e </a:t>
            </a:r>
            <a:r>
              <a:rPr lang="it-IT" sz="1900" dirty="0" err="1">
                <a:latin typeface="Calibri" charset="0"/>
              </a:rPr>
              <a:t>Bioeconomia</a:t>
            </a:r>
            <a:endParaRPr lang="it-IT" sz="1900" dirty="0">
              <a:latin typeface="Calibri" charset="0"/>
            </a:endParaRPr>
          </a:p>
          <a:p>
            <a:pPr algn="just"/>
            <a:r>
              <a:rPr lang="it-IT" sz="1900" dirty="0">
                <a:latin typeface="Calibri" charset="0"/>
              </a:rPr>
              <a:t>Dirigente: dott. Alfonso </a:t>
            </a:r>
            <a:r>
              <a:rPr lang="it-IT" sz="1900" dirty="0" err="1">
                <a:latin typeface="Calibri" charset="0"/>
              </a:rPr>
              <a:t>Bonavita</a:t>
            </a:r>
            <a:br>
              <a:rPr lang="it-IT" sz="1900" dirty="0">
                <a:latin typeface="Calibri" charset="0"/>
              </a:rPr>
            </a:br>
            <a:r>
              <a:rPr lang="it-IT" sz="1900" dirty="0">
                <a:latin typeface="Calibri" charset="0"/>
              </a:rPr>
              <a:t>CDN </a:t>
            </a:r>
            <a:r>
              <a:rPr lang="it-IT" sz="1900" dirty="0" err="1">
                <a:latin typeface="Calibri" charset="0"/>
              </a:rPr>
              <a:t>Is</a:t>
            </a:r>
            <a:r>
              <a:rPr lang="it-IT" sz="1900" dirty="0">
                <a:latin typeface="Calibri" charset="0"/>
              </a:rPr>
              <a:t>. A6, p. 9° - 80143 Napoli </a:t>
            </a:r>
            <a:br>
              <a:rPr lang="it-IT" sz="1900" dirty="0">
                <a:latin typeface="Calibri" charset="0"/>
              </a:rPr>
            </a:br>
            <a:r>
              <a:rPr lang="it-IT" sz="1900" dirty="0">
                <a:latin typeface="Calibri" charset="0"/>
              </a:rPr>
              <a:t>Tel. 081.23016661</a:t>
            </a:r>
          </a:p>
        </p:txBody>
      </p:sp>
    </p:spTree>
    <p:extLst>
      <p:ext uri="{BB962C8B-B14F-4D97-AF65-F5344CB8AC3E}">
        <p14:creationId xmlns:p14="http://schemas.microsoft.com/office/powerpoint/2010/main" val="3939345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965200" y="1456267"/>
            <a:ext cx="7027333" cy="3293210"/>
          </a:xfrm>
          <a:prstGeom prst="rect">
            <a:avLst/>
          </a:prstGeom>
          <a:noFill/>
        </p:spPr>
        <p:txBody>
          <a:bodyPr wrap="square" rtlCol="0">
            <a:spAutoFit/>
          </a:bodyPr>
          <a:lstStyle/>
          <a:p>
            <a:pPr algn="ctr"/>
            <a:r>
              <a:rPr lang="it-IT" sz="1400" b="1" dirty="0">
                <a:solidFill>
                  <a:srgbClr val="3366FF"/>
                </a:solidFill>
              </a:rPr>
              <a:t>Oggetto dell’Avviso</a:t>
            </a:r>
          </a:p>
          <a:p>
            <a:pPr algn="just"/>
            <a:endParaRPr lang="it-IT" sz="1300" b="1" dirty="0"/>
          </a:p>
          <a:p>
            <a:pPr algn="just"/>
            <a:r>
              <a:rPr lang="it-IT" sz="1300" dirty="0"/>
              <a:t>La tipologia di azioni ammissibili a contributo, da realizzarsi in una o più delle sedi operative (fino a un massimo di 10 sedi) situate nel territorio della Regione Campania, sono: </a:t>
            </a:r>
          </a:p>
          <a:p>
            <a:pPr algn="just"/>
            <a:r>
              <a:rPr lang="it-IT" sz="1300" b="1" dirty="0"/>
              <a:t> </a:t>
            </a:r>
            <a:endParaRPr lang="it-IT" sz="1300" dirty="0"/>
          </a:p>
          <a:p>
            <a:pPr algn="just"/>
            <a:r>
              <a:rPr lang="it-IT" sz="1300" b="1" dirty="0"/>
              <a:t>Azione A 	        </a:t>
            </a:r>
          </a:p>
          <a:p>
            <a:pPr algn="just"/>
            <a:endParaRPr lang="it-IT" sz="1300" b="1" dirty="0"/>
          </a:p>
          <a:p>
            <a:pPr algn="just"/>
            <a:endParaRPr lang="it-IT" sz="1300" b="1" dirty="0"/>
          </a:p>
          <a:p>
            <a:pPr algn="just"/>
            <a:r>
              <a:rPr lang="it-IT" sz="1300" b="1" dirty="0"/>
              <a:t>Azione B             </a:t>
            </a:r>
          </a:p>
          <a:p>
            <a:pPr algn="just"/>
            <a:endParaRPr lang="it-IT" sz="1300" b="1" dirty="0"/>
          </a:p>
          <a:p>
            <a:pPr algn="just"/>
            <a:endParaRPr lang="it-IT" sz="1300" b="1" dirty="0"/>
          </a:p>
          <a:p>
            <a:pPr algn="just"/>
            <a:endParaRPr lang="it-IT" sz="1300" b="1" dirty="0"/>
          </a:p>
          <a:p>
            <a:pPr algn="just"/>
            <a:endParaRPr lang="it-IT" sz="1300" b="1" dirty="0"/>
          </a:p>
          <a:p>
            <a:pPr algn="just"/>
            <a:endParaRPr lang="it-IT" sz="1300" b="1" dirty="0"/>
          </a:p>
          <a:p>
            <a:pPr algn="just"/>
            <a:r>
              <a:rPr lang="it-IT" sz="1300" b="1" dirty="0"/>
              <a:t>Azione C</a:t>
            </a:r>
            <a:endParaRPr lang="it-IT" sz="1300" dirty="0"/>
          </a:p>
        </p:txBody>
      </p:sp>
      <p:sp>
        <p:nvSpPr>
          <p:cNvPr id="10" name="Rettangolo 9"/>
          <p:cNvSpPr/>
          <p:nvPr/>
        </p:nvSpPr>
        <p:spPr>
          <a:xfrm>
            <a:off x="965200" y="5165038"/>
            <a:ext cx="7027333" cy="692497"/>
          </a:xfrm>
          <a:prstGeom prst="rect">
            <a:avLst/>
          </a:prstGeom>
        </p:spPr>
        <p:txBody>
          <a:bodyPr wrap="square">
            <a:spAutoFit/>
          </a:bodyPr>
          <a:lstStyle/>
          <a:p>
            <a:pPr algn="just"/>
            <a:r>
              <a:rPr lang="it-IT" sz="1300" dirty="0"/>
              <a:t>Il Piano di investimento deve essere costituito obbligatoriamente almeno dalle Azioni A e B. L’azione C è facoltativa ma costituisce requisito di priorità come specificato dall’articolo 12  del presente Avviso. </a:t>
            </a:r>
          </a:p>
        </p:txBody>
      </p:sp>
      <p:cxnSp>
        <p:nvCxnSpPr>
          <p:cNvPr id="13" name="Connettore 2 12"/>
          <p:cNvCxnSpPr/>
          <p:nvPr/>
        </p:nvCxnSpPr>
        <p:spPr>
          <a:xfrm>
            <a:off x="2005550" y="2802467"/>
            <a:ext cx="33972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Connettore 2 14"/>
          <p:cNvCxnSpPr/>
          <p:nvPr/>
        </p:nvCxnSpPr>
        <p:spPr>
          <a:xfrm>
            <a:off x="2005550" y="3424766"/>
            <a:ext cx="33972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Connettore 2 15"/>
          <p:cNvCxnSpPr/>
          <p:nvPr/>
        </p:nvCxnSpPr>
        <p:spPr>
          <a:xfrm>
            <a:off x="2005550" y="4606246"/>
            <a:ext cx="33972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CasellaDiTesto 1"/>
          <p:cNvSpPr txBox="1"/>
          <p:nvPr/>
        </p:nvSpPr>
        <p:spPr>
          <a:xfrm>
            <a:off x="2482862" y="2567002"/>
            <a:ext cx="5338218" cy="492443"/>
          </a:xfrm>
          <a:prstGeom prst="rect">
            <a:avLst/>
          </a:prstGeom>
          <a:noFill/>
        </p:spPr>
        <p:txBody>
          <a:bodyPr wrap="square" rtlCol="0">
            <a:spAutoFit/>
          </a:bodyPr>
          <a:lstStyle/>
          <a:p>
            <a:pPr algn="just"/>
            <a:r>
              <a:rPr lang="it-IT" sz="1300" b="1" dirty="0"/>
              <a:t>Realizzazione di una diagnosi energetica</a:t>
            </a:r>
            <a:r>
              <a:rPr lang="it-IT" sz="1300" dirty="0"/>
              <a:t> conforme ai requisiti previsti dall’</a:t>
            </a:r>
            <a:r>
              <a:rPr lang="it-IT" sz="1300" dirty="0" err="1"/>
              <a:t>All</a:t>
            </a:r>
            <a:r>
              <a:rPr lang="it-IT" sz="1300" dirty="0"/>
              <a:t>. 2 al </a:t>
            </a:r>
            <a:r>
              <a:rPr lang="it-IT" sz="1300" dirty="0" err="1"/>
              <a:t>D.Lgs.</a:t>
            </a:r>
            <a:r>
              <a:rPr lang="it-IT" sz="1300" dirty="0"/>
              <a:t> n. 102/2014;</a:t>
            </a:r>
          </a:p>
        </p:txBody>
      </p:sp>
      <p:sp>
        <p:nvSpPr>
          <p:cNvPr id="4" name="CasellaDiTesto 3"/>
          <p:cNvSpPr txBox="1"/>
          <p:nvPr/>
        </p:nvSpPr>
        <p:spPr>
          <a:xfrm>
            <a:off x="2482863" y="3174423"/>
            <a:ext cx="5338218" cy="1169551"/>
          </a:xfrm>
          <a:prstGeom prst="rect">
            <a:avLst/>
          </a:prstGeom>
          <a:noFill/>
        </p:spPr>
        <p:txBody>
          <a:bodyPr wrap="square" rtlCol="0">
            <a:spAutoFit/>
          </a:bodyPr>
          <a:lstStyle/>
          <a:p>
            <a:pPr algn="just"/>
            <a:r>
              <a:rPr lang="it-IT" sz="1400" b="1" dirty="0"/>
              <a:t>Realizzazione di almeno un intervento di </a:t>
            </a:r>
            <a:r>
              <a:rPr lang="it-IT" sz="1400" b="1" dirty="0" err="1"/>
              <a:t>efficientamento</a:t>
            </a:r>
            <a:r>
              <a:rPr lang="it-IT" sz="1400" b="1" dirty="0"/>
              <a:t> energetico </a:t>
            </a:r>
            <a:r>
              <a:rPr lang="it-IT" sz="1400" dirty="0"/>
              <a:t>con tempo di ritorno economico inferiore o uguale a quattro anni, previsti dalla diagnosi energetica (come documento a sé stante oppure a corredo della certificazione ISO 50001); </a:t>
            </a:r>
          </a:p>
        </p:txBody>
      </p:sp>
      <p:sp>
        <p:nvSpPr>
          <p:cNvPr id="12" name="CasellaDiTesto 11"/>
          <p:cNvSpPr txBox="1"/>
          <p:nvPr/>
        </p:nvSpPr>
        <p:spPr>
          <a:xfrm>
            <a:off x="2482862" y="4453849"/>
            <a:ext cx="5338219" cy="492443"/>
          </a:xfrm>
          <a:prstGeom prst="rect">
            <a:avLst/>
          </a:prstGeom>
          <a:noFill/>
        </p:spPr>
        <p:txBody>
          <a:bodyPr wrap="square" rtlCol="0">
            <a:spAutoFit/>
          </a:bodyPr>
          <a:lstStyle/>
          <a:p>
            <a:pPr algn="just"/>
            <a:r>
              <a:rPr lang="it-IT" sz="1300" b="1" dirty="0"/>
              <a:t>Adozione del sistema di gestione dell’energia (SGE) </a:t>
            </a:r>
            <a:r>
              <a:rPr lang="it-IT" sz="1300" dirty="0"/>
              <a:t>conforme alla norma ISO 50001.</a:t>
            </a:r>
          </a:p>
        </p:txBody>
      </p:sp>
    </p:spTree>
    <p:extLst>
      <p:ext uri="{BB962C8B-B14F-4D97-AF65-F5344CB8AC3E}">
        <p14:creationId xmlns:p14="http://schemas.microsoft.com/office/powerpoint/2010/main" val="5700694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graphicFrame>
        <p:nvGraphicFramePr>
          <p:cNvPr id="11" name="Tabella 10"/>
          <p:cNvGraphicFramePr>
            <a:graphicFrameLocks noGrp="1"/>
          </p:cNvGraphicFramePr>
          <p:nvPr>
            <p:extLst>
              <p:ext uri="{D42A27DB-BD31-4B8C-83A1-F6EECF244321}">
                <p14:modId xmlns:p14="http://schemas.microsoft.com/office/powerpoint/2010/main" val="481542463"/>
              </p:ext>
            </p:extLst>
          </p:nvPr>
        </p:nvGraphicFramePr>
        <p:xfrm>
          <a:off x="1524000" y="1955789"/>
          <a:ext cx="6096000" cy="2992120"/>
        </p:xfrm>
        <a:graphic>
          <a:graphicData uri="http://schemas.openxmlformats.org/drawingml/2006/table">
            <a:tbl>
              <a:tblPr firstRow="1" bandRow="1">
                <a:tableStyleId>{5C22544A-7EE6-4342-B048-85BDC9FD1C3A}</a:tableStyleId>
              </a:tblPr>
              <a:tblGrid>
                <a:gridCol w="368300">
                  <a:extLst>
                    <a:ext uri="{9D8B030D-6E8A-4147-A177-3AD203B41FA5}">
                      <a16:colId xmlns:a16="http://schemas.microsoft.com/office/drawing/2014/main" val="20000"/>
                    </a:ext>
                  </a:extLst>
                </a:gridCol>
                <a:gridCol w="20701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tblGrid>
              <a:tr h="370840">
                <a:tc>
                  <a:txBody>
                    <a:bodyPr/>
                    <a:lstStyle/>
                    <a:p>
                      <a:endParaRPr lang="it-IT" sz="1100" dirty="0"/>
                    </a:p>
                  </a:txBody>
                  <a:tcPr/>
                </a:tc>
                <a:tc>
                  <a:txBody>
                    <a:bodyPr/>
                    <a:lstStyle/>
                    <a:p>
                      <a:r>
                        <a:rPr lang="it-IT" sz="1100" dirty="0"/>
                        <a:t>Interventi</a:t>
                      </a:r>
                    </a:p>
                  </a:txBody>
                  <a:tcPr/>
                </a:tc>
                <a:tc>
                  <a:txBody>
                    <a:bodyPr/>
                    <a:lstStyle/>
                    <a:p>
                      <a:r>
                        <a:rPr lang="it-IT" sz="1100" dirty="0"/>
                        <a:t>A. Cofinanziamento fondi MISE</a:t>
                      </a:r>
                    </a:p>
                  </a:txBody>
                  <a:tcPr/>
                </a:tc>
                <a:tc>
                  <a:txBody>
                    <a:bodyPr/>
                    <a:lstStyle/>
                    <a:p>
                      <a:r>
                        <a:rPr lang="it-IT" sz="1100" dirty="0"/>
                        <a:t>B. Fondi Obiettivo Specifico 4.2 del POR FESR Campania 14/20</a:t>
                      </a:r>
                    </a:p>
                  </a:txBody>
                  <a:tcPr/>
                </a:tc>
                <a:tc>
                  <a:txBody>
                    <a:bodyPr/>
                    <a:lstStyle/>
                    <a:p>
                      <a:r>
                        <a:rPr lang="it-IT" sz="1100" dirty="0"/>
                        <a:t>C. Totale</a:t>
                      </a:r>
                    </a:p>
                  </a:txBody>
                  <a:tcPr/>
                </a:tc>
                <a:extLst>
                  <a:ext uri="{0D108BD9-81ED-4DB2-BD59-A6C34878D82A}">
                    <a16:rowId xmlns:a16="http://schemas.microsoft.com/office/drawing/2014/main" val="10000"/>
                  </a:ext>
                </a:extLst>
              </a:tr>
              <a:tr h="370840">
                <a:tc>
                  <a:txBody>
                    <a:bodyPr/>
                    <a:lstStyle/>
                    <a:p>
                      <a:r>
                        <a:rPr lang="it-IT" sz="1100" dirty="0"/>
                        <a:t>1</a:t>
                      </a:r>
                    </a:p>
                  </a:txBody>
                  <a:tcPr/>
                </a:tc>
                <a:tc>
                  <a:txBody>
                    <a:bodyPr/>
                    <a:lstStyle/>
                    <a:p>
                      <a:r>
                        <a:rPr lang="it-IT" sz="1100" dirty="0"/>
                        <a:t>Diagnosi energetiche e adozione di sistemi di gestione ISO 50001 (Azioni A e C)</a:t>
                      </a:r>
                    </a:p>
                  </a:txBody>
                  <a:tcPr/>
                </a:tc>
                <a:tc>
                  <a:txBody>
                    <a:bodyPr/>
                    <a:lstStyle/>
                    <a:p>
                      <a:pPr algn="ctr"/>
                      <a:r>
                        <a:rPr lang="it-IT" sz="1000" dirty="0"/>
                        <a:t>€ 1.074.600,00</a:t>
                      </a:r>
                    </a:p>
                  </a:txBody>
                  <a:tcPr/>
                </a:tc>
                <a:tc>
                  <a:txBody>
                    <a:bodyPr/>
                    <a:lstStyle/>
                    <a:p>
                      <a:pPr algn="ctr"/>
                      <a:r>
                        <a:rPr lang="it-IT" sz="1000" dirty="0"/>
                        <a:t>€ 1.074.600,00</a:t>
                      </a:r>
                    </a:p>
                  </a:txBody>
                  <a:tcPr/>
                </a:tc>
                <a:tc>
                  <a:txBody>
                    <a:bodyPr/>
                    <a:lstStyle/>
                    <a:p>
                      <a:pPr algn="ctr"/>
                      <a:r>
                        <a:rPr lang="it-IT" sz="1000" dirty="0"/>
                        <a:t>€ 2.149.200,00</a:t>
                      </a:r>
                    </a:p>
                  </a:txBody>
                  <a:tcPr/>
                </a:tc>
                <a:extLst>
                  <a:ext uri="{0D108BD9-81ED-4DB2-BD59-A6C34878D82A}">
                    <a16:rowId xmlns:a16="http://schemas.microsoft.com/office/drawing/2014/main" val="10001"/>
                  </a:ext>
                </a:extLst>
              </a:tr>
              <a:tr h="370840">
                <a:tc>
                  <a:txBody>
                    <a:bodyPr/>
                    <a:lstStyle/>
                    <a:p>
                      <a:r>
                        <a:rPr lang="it-IT" sz="1100" dirty="0"/>
                        <a:t>2</a:t>
                      </a:r>
                    </a:p>
                  </a:txBody>
                  <a:tcPr/>
                </a:tc>
                <a:tc>
                  <a:txBody>
                    <a:bodyPr/>
                    <a:lstStyle/>
                    <a:p>
                      <a:r>
                        <a:rPr lang="it-IT" sz="1100" dirty="0"/>
                        <a:t>Progetti di </a:t>
                      </a:r>
                      <a:r>
                        <a:rPr lang="it-IT" sz="1100" dirty="0" err="1"/>
                        <a:t>efficientamento</a:t>
                      </a:r>
                      <a:r>
                        <a:rPr lang="it-IT" sz="1100" dirty="0"/>
                        <a:t> energetico individuati dalle diagnosi energetiche (Azione B)</a:t>
                      </a:r>
                    </a:p>
                  </a:txBody>
                  <a:tcPr/>
                </a:tc>
                <a:tc>
                  <a:txBody>
                    <a:bodyPr/>
                    <a:lstStyle/>
                    <a:p>
                      <a:pPr algn="ctr"/>
                      <a:endParaRPr lang="it-IT" sz="1000" dirty="0"/>
                    </a:p>
                  </a:txBody>
                  <a:tcPr/>
                </a:tc>
                <a:tc>
                  <a:txBody>
                    <a:bodyPr/>
                    <a:lstStyle/>
                    <a:p>
                      <a:pPr algn="ctr"/>
                      <a:r>
                        <a:rPr lang="it-IT" sz="1000" dirty="0"/>
                        <a:t>€ 5.000.000,00</a:t>
                      </a:r>
                    </a:p>
                  </a:txBody>
                  <a:tcPr/>
                </a:tc>
                <a:tc>
                  <a:txBody>
                    <a:bodyPr/>
                    <a:lstStyle/>
                    <a:p>
                      <a:pPr algn="ctr"/>
                      <a:r>
                        <a:rPr lang="it-IT" sz="1000" dirty="0"/>
                        <a:t>€ 5.000.000,00</a:t>
                      </a:r>
                    </a:p>
                  </a:txBody>
                  <a:tcPr/>
                </a:tc>
                <a:extLst>
                  <a:ext uri="{0D108BD9-81ED-4DB2-BD59-A6C34878D82A}">
                    <a16:rowId xmlns:a16="http://schemas.microsoft.com/office/drawing/2014/main" val="10002"/>
                  </a:ext>
                </a:extLst>
              </a:tr>
              <a:tr h="370840">
                <a:tc>
                  <a:txBody>
                    <a:bodyPr/>
                    <a:lstStyle/>
                    <a:p>
                      <a:endParaRPr lang="it-IT" sz="1100"/>
                    </a:p>
                  </a:txBody>
                  <a:tcPr/>
                </a:tc>
                <a:tc>
                  <a:txBody>
                    <a:bodyPr/>
                    <a:lstStyle/>
                    <a:p>
                      <a:r>
                        <a:rPr lang="it-IT" sz="1100" dirty="0"/>
                        <a:t>TOTALE</a:t>
                      </a:r>
                    </a:p>
                  </a:txBody>
                  <a:tcPr/>
                </a:tc>
                <a:tc>
                  <a:txBody>
                    <a:bodyPr/>
                    <a:lstStyle/>
                    <a:p>
                      <a:pPr algn="ctr"/>
                      <a:r>
                        <a:rPr lang="it-IT" sz="1000" dirty="0"/>
                        <a:t>€ 1.074.600,00</a:t>
                      </a:r>
                    </a:p>
                  </a:txBody>
                  <a:tcPr/>
                </a:tc>
                <a:tc>
                  <a:txBody>
                    <a:bodyPr/>
                    <a:lstStyle/>
                    <a:p>
                      <a:pPr algn="ctr"/>
                      <a:r>
                        <a:rPr lang="it-IT" sz="1000" dirty="0"/>
                        <a:t>€ 6.074.600,00</a:t>
                      </a:r>
                    </a:p>
                  </a:txBody>
                  <a:tcPr/>
                </a:tc>
                <a:tc>
                  <a:txBody>
                    <a:bodyPr/>
                    <a:lstStyle/>
                    <a:p>
                      <a:pPr algn="ctr"/>
                      <a:r>
                        <a:rPr lang="it-IT" sz="1000" dirty="0"/>
                        <a:t>€ 7.149.200,00</a:t>
                      </a:r>
                    </a:p>
                  </a:txBody>
                  <a:tcPr/>
                </a:tc>
                <a:extLst>
                  <a:ext uri="{0D108BD9-81ED-4DB2-BD59-A6C34878D82A}">
                    <a16:rowId xmlns:a16="http://schemas.microsoft.com/office/drawing/2014/main" val="10003"/>
                  </a:ext>
                </a:extLst>
              </a:tr>
            </a:tbl>
          </a:graphicData>
        </a:graphic>
      </p:graphicFrame>
      <p:sp>
        <p:nvSpPr>
          <p:cNvPr id="3" name="CasellaDiTesto 2"/>
          <p:cNvSpPr txBox="1"/>
          <p:nvPr/>
        </p:nvSpPr>
        <p:spPr>
          <a:xfrm>
            <a:off x="3178140" y="1439339"/>
            <a:ext cx="2543034" cy="369332"/>
          </a:xfrm>
          <a:prstGeom prst="rect">
            <a:avLst/>
          </a:prstGeom>
          <a:noFill/>
        </p:spPr>
        <p:txBody>
          <a:bodyPr wrap="none" rtlCol="0">
            <a:spAutoFit/>
          </a:bodyPr>
          <a:lstStyle/>
          <a:p>
            <a:pPr algn="ctr"/>
            <a:r>
              <a:rPr lang="it-IT" b="1" dirty="0">
                <a:solidFill>
                  <a:srgbClr val="3366FF"/>
                </a:solidFill>
              </a:rPr>
              <a:t>Dotazione finanziaria</a:t>
            </a:r>
          </a:p>
        </p:txBody>
      </p:sp>
      <p:sp>
        <p:nvSpPr>
          <p:cNvPr id="12" name="Rettangolo 11"/>
          <p:cNvSpPr/>
          <p:nvPr/>
        </p:nvSpPr>
        <p:spPr>
          <a:xfrm>
            <a:off x="1322920" y="5063437"/>
            <a:ext cx="6498159" cy="830997"/>
          </a:xfrm>
          <a:prstGeom prst="rect">
            <a:avLst/>
          </a:prstGeom>
        </p:spPr>
        <p:txBody>
          <a:bodyPr wrap="square">
            <a:spAutoFit/>
          </a:bodyPr>
          <a:lstStyle/>
          <a:p>
            <a:pPr algn="just"/>
            <a:r>
              <a:rPr lang="it-IT" sz="1200" dirty="0"/>
              <a:t>Il contributo in conto capitale a fondo perduto è concesso, nella forma di sovvenzione, ai sensi del Regolamento (UE) n. 1407 del 18 dicembre 2013 relativo all’applicazione degli articoli 107 e 108 del trattato sul funzionamento dell’Unione europea agli aiuti «de </a:t>
            </a:r>
            <a:r>
              <a:rPr lang="it-IT" sz="1200" dirty="0" err="1"/>
              <a:t>minimis</a:t>
            </a:r>
            <a:r>
              <a:rPr lang="it-IT" sz="1200" dirty="0"/>
              <a:t>». </a:t>
            </a:r>
          </a:p>
        </p:txBody>
      </p:sp>
    </p:spTree>
    <p:extLst>
      <p:ext uri="{BB962C8B-B14F-4D97-AF65-F5344CB8AC3E}">
        <p14:creationId xmlns:p14="http://schemas.microsoft.com/office/powerpoint/2010/main" val="285984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965200" y="1456267"/>
            <a:ext cx="7027333" cy="4031873"/>
          </a:xfrm>
          <a:prstGeom prst="rect">
            <a:avLst/>
          </a:prstGeom>
          <a:noFill/>
        </p:spPr>
        <p:txBody>
          <a:bodyPr wrap="square" rtlCol="0">
            <a:spAutoFit/>
          </a:bodyPr>
          <a:lstStyle/>
          <a:p>
            <a:pPr algn="ctr"/>
            <a:r>
              <a:rPr lang="it-IT" sz="1600" b="1" dirty="0">
                <a:solidFill>
                  <a:srgbClr val="3366FF"/>
                </a:solidFill>
                <a:latin typeface="Calibri"/>
                <a:cs typeface="Calibri"/>
              </a:rPr>
              <a:t>Azioni ammissibili (1/3)</a:t>
            </a:r>
          </a:p>
          <a:p>
            <a:pPr algn="ctr"/>
            <a:endParaRPr lang="it-IT" sz="1600" b="1" dirty="0">
              <a:solidFill>
                <a:srgbClr val="3366FF"/>
              </a:solidFill>
              <a:latin typeface="Calibri"/>
              <a:cs typeface="Calibri"/>
            </a:endParaRPr>
          </a:p>
          <a:p>
            <a:pPr algn="ctr"/>
            <a:endParaRPr lang="it-IT" sz="1600" b="1" dirty="0">
              <a:solidFill>
                <a:srgbClr val="3366FF"/>
              </a:solidFill>
              <a:latin typeface="Calibri"/>
              <a:cs typeface="Calibri"/>
            </a:endParaRPr>
          </a:p>
          <a:p>
            <a:pPr algn="just"/>
            <a:r>
              <a:rPr lang="it-IT" sz="1600" b="1" dirty="0">
                <a:solidFill>
                  <a:srgbClr val="3366FF"/>
                </a:solidFill>
                <a:latin typeface="Calibri"/>
                <a:cs typeface="Calibri"/>
              </a:rPr>
              <a:t>Azione A: realizzazione di diagnosi energetica finalizzata  alla  valutazione  del  consumo  di  energia  ed  al risparmio  energetico  conseguibile.</a:t>
            </a:r>
          </a:p>
          <a:p>
            <a:pPr algn="just"/>
            <a:endParaRPr lang="it-IT" sz="1600" b="1" dirty="0">
              <a:solidFill>
                <a:srgbClr val="3366FF"/>
              </a:solidFill>
              <a:latin typeface="Calibri"/>
              <a:cs typeface="Calibri"/>
            </a:endParaRPr>
          </a:p>
          <a:p>
            <a:pPr algn="just"/>
            <a:endParaRPr lang="it-IT" sz="1600" b="1" dirty="0">
              <a:solidFill>
                <a:srgbClr val="3366FF"/>
              </a:solidFill>
              <a:latin typeface="Calibri"/>
              <a:cs typeface="Calibri"/>
            </a:endParaRPr>
          </a:p>
          <a:p>
            <a:pPr algn="just"/>
            <a:endParaRPr lang="it-IT" sz="1600" b="1" dirty="0">
              <a:solidFill>
                <a:srgbClr val="3366FF"/>
              </a:solidFill>
              <a:latin typeface="Calibri"/>
              <a:cs typeface="Calibri"/>
            </a:endParaRPr>
          </a:p>
          <a:p>
            <a:pPr algn="just"/>
            <a:endParaRPr lang="it-IT" sz="1600" dirty="0">
              <a:latin typeface="Calibri"/>
              <a:cs typeface="Calibri"/>
            </a:endParaRPr>
          </a:p>
          <a:p>
            <a:pPr algn="just"/>
            <a:r>
              <a:rPr lang="it-IT" sz="1600" dirty="0">
                <a:latin typeface="Calibri"/>
                <a:cs typeface="Calibri"/>
              </a:rPr>
              <a:t>La diagnosi energetica deve essere  attuata  in  conformità  ai  criteri  di  cui  all’Allegato  2 al  </a:t>
            </a:r>
            <a:r>
              <a:rPr lang="it-IT" sz="1600" dirty="0" err="1">
                <a:latin typeface="Calibri"/>
                <a:cs typeface="Calibri"/>
              </a:rPr>
              <a:t>D.lgs</a:t>
            </a:r>
            <a:r>
              <a:rPr lang="it-IT" sz="1600" dirty="0">
                <a:latin typeface="Calibri"/>
                <a:cs typeface="Calibri"/>
              </a:rPr>
              <a:t>  n. 102/2014. Tale conformità è verificata eseguendo la diagnosi secondo le norme tecniche UNI CEI 16247-1-2-3-4. </a:t>
            </a:r>
          </a:p>
          <a:p>
            <a:pPr algn="just"/>
            <a:r>
              <a:rPr lang="it-IT" sz="1600" dirty="0">
                <a:latin typeface="Calibri"/>
                <a:cs typeface="Calibri"/>
              </a:rPr>
              <a:t>Le diagnosi energetiche dovranno essere obbligatoriamente condotte dai soggetti di cui all’art. 8 del </a:t>
            </a:r>
            <a:r>
              <a:rPr lang="it-IT" sz="1600" dirty="0" err="1">
                <a:latin typeface="Calibri"/>
                <a:cs typeface="Calibri"/>
              </a:rPr>
              <a:t>D.lgs</a:t>
            </a:r>
            <a:r>
              <a:rPr lang="it-IT" sz="1600" dirty="0">
                <a:latin typeface="Calibri"/>
                <a:cs typeface="Calibri"/>
              </a:rPr>
              <a:t> 102/2014, ovvero società di servizi energetici (ESCO), esperti in gestione dell’energia (EGE) o auditor energetici, certificati da organismi accreditati ai sensi dell’articolo 8, comma 2 del D.lgs. n.102/2014.</a:t>
            </a:r>
          </a:p>
        </p:txBody>
      </p:sp>
      <p:sp>
        <p:nvSpPr>
          <p:cNvPr id="14" name="Fumetto 3 13"/>
          <p:cNvSpPr/>
          <p:nvPr/>
        </p:nvSpPr>
        <p:spPr>
          <a:xfrm>
            <a:off x="4191000" y="2931467"/>
            <a:ext cx="952500" cy="434033"/>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615123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596900" y="1456267"/>
            <a:ext cx="8013700" cy="4478149"/>
          </a:xfrm>
          <a:prstGeom prst="rect">
            <a:avLst/>
          </a:prstGeom>
          <a:noFill/>
        </p:spPr>
        <p:txBody>
          <a:bodyPr wrap="square" rtlCol="0">
            <a:spAutoFit/>
          </a:bodyPr>
          <a:lstStyle/>
          <a:p>
            <a:pPr algn="ctr"/>
            <a:r>
              <a:rPr lang="it-IT" sz="1600" b="1" dirty="0">
                <a:solidFill>
                  <a:srgbClr val="3366FF"/>
                </a:solidFill>
                <a:latin typeface="Calibri"/>
                <a:cs typeface="Calibri"/>
              </a:rPr>
              <a:t>Azioni ammissibili (2/3)</a:t>
            </a:r>
          </a:p>
          <a:p>
            <a:pPr algn="ctr"/>
            <a:endParaRPr lang="it-IT" sz="900" b="1" dirty="0">
              <a:solidFill>
                <a:srgbClr val="3366FF"/>
              </a:solidFill>
              <a:latin typeface="Calibri"/>
              <a:cs typeface="Calibri"/>
            </a:endParaRPr>
          </a:p>
          <a:p>
            <a:pPr lvl="0" algn="just"/>
            <a:r>
              <a:rPr lang="it-IT" sz="1300" b="1" dirty="0">
                <a:solidFill>
                  <a:srgbClr val="3366FF"/>
                </a:solidFill>
              </a:rPr>
              <a:t>Azione B:</a:t>
            </a:r>
            <a:r>
              <a:rPr lang="it-IT" sz="1300" dirty="0">
                <a:solidFill>
                  <a:srgbClr val="3366FF"/>
                </a:solidFill>
              </a:rPr>
              <a:t> </a:t>
            </a:r>
            <a:r>
              <a:rPr lang="it-IT" sz="1300" b="1" dirty="0">
                <a:solidFill>
                  <a:srgbClr val="3366FF"/>
                </a:solidFill>
              </a:rPr>
              <a:t>attuazione di un intervento di </a:t>
            </a:r>
            <a:r>
              <a:rPr lang="it-IT" sz="1300" b="1" dirty="0" err="1">
                <a:solidFill>
                  <a:srgbClr val="3366FF"/>
                </a:solidFill>
              </a:rPr>
              <a:t>efficientamento</a:t>
            </a:r>
            <a:r>
              <a:rPr lang="it-IT" sz="1300" b="1" dirty="0">
                <a:solidFill>
                  <a:srgbClr val="3366FF"/>
                </a:solidFill>
              </a:rPr>
              <a:t> energetico identificato dalla diagnosi energetica, con tempo di ritorno economico inferiore o uguale a 4 anni. </a:t>
            </a:r>
          </a:p>
          <a:p>
            <a:pPr lvl="0" algn="just"/>
            <a:endParaRPr lang="it-IT" sz="1300" dirty="0"/>
          </a:p>
          <a:p>
            <a:pPr lvl="0" algn="just"/>
            <a:endParaRPr lang="it-IT" sz="1300" dirty="0"/>
          </a:p>
          <a:p>
            <a:pPr lvl="0" algn="just"/>
            <a:r>
              <a:rPr lang="it-IT" sz="1300" dirty="0"/>
              <a:t>Esso dovrà essere costituito da uno o più delle seguenti attività e su una o più delle sedi operative: </a:t>
            </a:r>
          </a:p>
          <a:p>
            <a:pPr marL="285750" indent="-285750">
              <a:buFont typeface="Wingdings" charset="2"/>
              <a:buChar char="Ø"/>
            </a:pPr>
            <a:r>
              <a:rPr lang="it-IT" sz="1300" dirty="0"/>
              <a:t>installazione di impianti di cogenerazione ad elevato rendimento e di impianti di </a:t>
            </a:r>
            <a:r>
              <a:rPr lang="it-IT" sz="1300" dirty="0" err="1"/>
              <a:t>trigenerazione</a:t>
            </a:r>
            <a:r>
              <a:rPr lang="it-IT" sz="1300" dirty="0"/>
              <a:t>;</a:t>
            </a:r>
          </a:p>
          <a:p>
            <a:pPr marL="285750" indent="-285750">
              <a:buFont typeface="Wingdings" charset="2"/>
              <a:buChar char="Ø"/>
            </a:pPr>
            <a:r>
              <a:rPr lang="it-IT" sz="1300" dirty="0"/>
              <a:t>attività finalizzate all’aumento dell’efficienza energetica nei processi produttivi, diretta a ridurre l’incidenza  energetica  sul  prodotto  finale,  tali  da  determinare  un  significativo  risparmio  annuo  di energia primaria;</a:t>
            </a:r>
          </a:p>
          <a:p>
            <a:pPr marL="285750" indent="-285750">
              <a:buFont typeface="Wingdings" charset="2"/>
              <a:buChar char="Ø"/>
            </a:pPr>
            <a:r>
              <a:rPr lang="it-IT" sz="1300" dirty="0"/>
              <a:t>attività mirate alla riduzione dei consumi energetici mediante una riorganizzazione di processi di produzione basati sulla tecnologia e su </a:t>
            </a:r>
            <a:r>
              <a:rPr lang="it-IT" sz="1300" dirty="0" err="1"/>
              <a:t>device</a:t>
            </a:r>
            <a:r>
              <a:rPr lang="it-IT" sz="1300" dirty="0"/>
              <a:t> in grado di comunicare autonomamente tra di loro (</a:t>
            </a:r>
            <a:r>
              <a:rPr lang="it-IT" sz="1300" dirty="0" err="1"/>
              <a:t>smart</a:t>
            </a:r>
            <a:r>
              <a:rPr lang="it-IT" sz="1300" dirty="0"/>
              <a:t> </a:t>
            </a:r>
            <a:r>
              <a:rPr lang="it-IT" sz="1300" dirty="0" err="1"/>
              <a:t>factory</a:t>
            </a:r>
            <a:r>
              <a:rPr lang="it-IT" sz="1300" dirty="0"/>
              <a:t> e industria 4.0);</a:t>
            </a:r>
          </a:p>
          <a:p>
            <a:pPr marL="285750" indent="-285750">
              <a:buFont typeface="Wingdings" charset="2"/>
              <a:buChar char="Ø"/>
            </a:pPr>
            <a:r>
              <a:rPr lang="it-IT" sz="1300" dirty="0"/>
              <a:t>attività finalizzate all’aumento dell’efficienza energetica degli edifici nell’unità locale;</a:t>
            </a:r>
          </a:p>
          <a:p>
            <a:pPr marL="285750" indent="-285750">
              <a:buFont typeface="Wingdings" charset="2"/>
              <a:buChar char="Ø"/>
            </a:pPr>
            <a:r>
              <a:rPr lang="it-IT" sz="1300" dirty="0"/>
              <a:t>sostituzione puntuale di sistemi e componenti a bassa efficienza con altri a maggiore efficienza;</a:t>
            </a:r>
          </a:p>
          <a:p>
            <a:pPr marL="285750" indent="-285750">
              <a:buFont typeface="Wingdings" charset="2"/>
              <a:buChar char="Ø"/>
            </a:pPr>
            <a:r>
              <a:rPr lang="it-IT" sz="1300" dirty="0"/>
              <a:t>attività  di  installazione  di  impianti  a  fonti  rinnovabili  a  condizione  che  l’energia  prodotta  sia destinata all’autoconsumo;</a:t>
            </a:r>
          </a:p>
          <a:p>
            <a:pPr marL="285750" indent="-285750">
              <a:buFont typeface="Wingdings" charset="2"/>
              <a:buChar char="Ø"/>
            </a:pPr>
            <a:r>
              <a:rPr lang="it-IT" sz="1300" dirty="0"/>
              <a:t>attività di  ottimizzazione  tecnologica,  miglioramento  delle  centraline  e  cabine  elettriche  e installazione  di  sistemi  di  controllo  e  regolazione  capaci  di  ridurre  l’incidenza  energetica  sul processo produttivo dell'impresa.</a:t>
            </a:r>
          </a:p>
        </p:txBody>
      </p:sp>
      <p:sp>
        <p:nvSpPr>
          <p:cNvPr id="6" name="Fumetto 3 5"/>
          <p:cNvSpPr/>
          <p:nvPr/>
        </p:nvSpPr>
        <p:spPr>
          <a:xfrm>
            <a:off x="4089400" y="2347267"/>
            <a:ext cx="635000" cy="252969"/>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731025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965200" y="1456267"/>
            <a:ext cx="7027333" cy="3693319"/>
          </a:xfrm>
          <a:prstGeom prst="rect">
            <a:avLst/>
          </a:prstGeom>
          <a:noFill/>
        </p:spPr>
        <p:txBody>
          <a:bodyPr wrap="square" rtlCol="0">
            <a:spAutoFit/>
          </a:bodyPr>
          <a:lstStyle/>
          <a:p>
            <a:pPr algn="ctr"/>
            <a:r>
              <a:rPr lang="it-IT" b="1" dirty="0">
                <a:solidFill>
                  <a:srgbClr val="3366FF"/>
                </a:solidFill>
                <a:latin typeface="Calibri"/>
                <a:cs typeface="Calibri"/>
              </a:rPr>
              <a:t>Azioni ammissibili (3/3)</a:t>
            </a:r>
          </a:p>
          <a:p>
            <a:pPr algn="ctr"/>
            <a:endParaRPr lang="it-IT" b="1" dirty="0">
              <a:solidFill>
                <a:srgbClr val="3366FF"/>
              </a:solidFill>
              <a:latin typeface="Calibri"/>
              <a:cs typeface="Calibri"/>
            </a:endParaRPr>
          </a:p>
          <a:p>
            <a:pPr lvl="0" algn="ctr"/>
            <a:r>
              <a:rPr lang="it-IT" b="1" dirty="0">
                <a:solidFill>
                  <a:srgbClr val="3366FF"/>
                </a:solidFill>
                <a:latin typeface="Calibri"/>
                <a:cs typeface="Calibri"/>
              </a:rPr>
              <a:t>Azione C: l’adozione del sistema di gestione dell’energia (SGE),</a:t>
            </a:r>
          </a:p>
          <a:p>
            <a:pPr lvl="0" algn="just"/>
            <a:endParaRPr lang="it-IT" b="1" dirty="0">
              <a:solidFill>
                <a:srgbClr val="3366FF"/>
              </a:solidFill>
              <a:latin typeface="Calibri"/>
              <a:cs typeface="Calibri"/>
            </a:endParaRPr>
          </a:p>
          <a:p>
            <a:pPr lvl="0" algn="just"/>
            <a:endParaRPr lang="it-IT" b="1" dirty="0">
              <a:solidFill>
                <a:srgbClr val="3366FF"/>
              </a:solidFill>
              <a:latin typeface="Calibri"/>
              <a:cs typeface="Calibri"/>
            </a:endParaRPr>
          </a:p>
          <a:p>
            <a:pPr lvl="0" algn="just"/>
            <a:endParaRPr lang="it-IT" b="1" dirty="0">
              <a:solidFill>
                <a:srgbClr val="3366FF"/>
              </a:solidFill>
              <a:latin typeface="Calibri"/>
              <a:cs typeface="Calibri"/>
            </a:endParaRPr>
          </a:p>
          <a:p>
            <a:pPr lvl="0" algn="just"/>
            <a:r>
              <a:rPr lang="it-IT" dirty="0">
                <a:latin typeface="Calibri"/>
                <a:cs typeface="Calibri"/>
              </a:rPr>
              <a:t>comprovato da un certificato di conformità alla norma UNI CEI EN ISO 50001 rilasciato da Organismo terzo, indipendente ed accreditato ai sensi del Regolamento (CE) n. 765/2008 del Parlamento europeo e del Consiglio del 9 luglio 2008 o firmatario degli accordi internazionali di mutuo riconoscimento. La stessa adozione deve riguardare l’intera sede operativa a cui è riferita e non può’ essere circoscritta ad una sola filiera produttiva o a un solo comparto della medesima sede. </a:t>
            </a:r>
          </a:p>
        </p:txBody>
      </p:sp>
      <p:sp>
        <p:nvSpPr>
          <p:cNvPr id="14" name="Fumetto 3 13"/>
          <p:cNvSpPr/>
          <p:nvPr/>
        </p:nvSpPr>
        <p:spPr>
          <a:xfrm>
            <a:off x="4152900" y="2512367"/>
            <a:ext cx="952500" cy="434033"/>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55358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12"/>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05372" y="130109"/>
            <a:ext cx="1435100" cy="10128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Immagin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95575" y="231709"/>
            <a:ext cx="1016000"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Immagine 10"/>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148263" y="188913"/>
            <a:ext cx="927100" cy="10587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Immagine 8"/>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019925" y="188914"/>
            <a:ext cx="1193800" cy="9540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11" name="CasellaDiTesto 10"/>
          <p:cNvSpPr txBox="1"/>
          <p:nvPr/>
        </p:nvSpPr>
        <p:spPr>
          <a:xfrm>
            <a:off x="1322920" y="4656667"/>
            <a:ext cx="6498159" cy="369332"/>
          </a:xfrm>
          <a:prstGeom prst="rect">
            <a:avLst/>
          </a:prstGeom>
          <a:noFill/>
        </p:spPr>
        <p:txBody>
          <a:bodyPr wrap="square" rtlCol="0">
            <a:spAutoFit/>
          </a:bodyPr>
          <a:lstStyle/>
          <a:p>
            <a:endParaRPr lang="it-IT" dirty="0"/>
          </a:p>
        </p:txBody>
      </p:sp>
      <p:sp>
        <p:nvSpPr>
          <p:cNvPr id="12" name="Rettangolo 11"/>
          <p:cNvSpPr/>
          <p:nvPr/>
        </p:nvSpPr>
        <p:spPr>
          <a:xfrm>
            <a:off x="1488019" y="1926167"/>
            <a:ext cx="6498159" cy="3477875"/>
          </a:xfrm>
          <a:prstGeom prst="rect">
            <a:avLst/>
          </a:prstGeom>
        </p:spPr>
        <p:txBody>
          <a:bodyPr wrap="square">
            <a:spAutoFit/>
          </a:bodyPr>
          <a:lstStyle/>
          <a:p>
            <a:pPr algn="ctr"/>
            <a:r>
              <a:rPr lang="it-IT" sz="2200" b="1" dirty="0">
                <a:solidFill>
                  <a:srgbClr val="3366FF"/>
                </a:solidFill>
                <a:latin typeface="Calibri"/>
                <a:cs typeface="Calibri"/>
              </a:rPr>
              <a:t>Azioni escluse</a:t>
            </a:r>
          </a:p>
          <a:p>
            <a:pPr algn="ctr"/>
            <a:endParaRPr lang="it-IT" sz="2200" b="1" dirty="0">
              <a:solidFill>
                <a:srgbClr val="3366FF"/>
              </a:solidFill>
              <a:latin typeface="Calibri"/>
              <a:cs typeface="Calibri"/>
            </a:endParaRPr>
          </a:p>
          <a:p>
            <a:pPr marL="342900" lvl="0" indent="-342900" algn="just">
              <a:buFont typeface="Wingdings" charset="2"/>
              <a:buChar char="Ø"/>
            </a:pPr>
            <a:r>
              <a:rPr lang="it-IT" sz="2200" dirty="0">
                <a:latin typeface="Calibri"/>
                <a:cs typeface="Calibri"/>
              </a:rPr>
              <a:t>gli interventi costituiti da mero adeguamento normativo;</a:t>
            </a:r>
          </a:p>
          <a:p>
            <a:pPr marL="342900" lvl="0" indent="-342900" algn="just">
              <a:buFont typeface="Wingdings" charset="2"/>
              <a:buChar char="Ø"/>
            </a:pPr>
            <a:r>
              <a:rPr lang="it-IT" sz="2200" dirty="0">
                <a:latin typeface="Calibri"/>
                <a:cs typeface="Calibri"/>
              </a:rPr>
              <a:t>gli investimenti meramente sostitutivi che non siano riconducibili ad un programma/progetto organico finalizzato ad introdurre risparmio di energia come sopra descritto;</a:t>
            </a:r>
          </a:p>
          <a:p>
            <a:pPr marL="342900" lvl="0" indent="-342900" algn="just">
              <a:buFont typeface="Wingdings" charset="2"/>
              <a:buChar char="Ø"/>
            </a:pPr>
            <a:r>
              <a:rPr lang="it-IT" sz="2200" dirty="0">
                <a:latin typeface="Calibri"/>
                <a:cs typeface="Calibri"/>
              </a:rPr>
              <a:t>i cambiamenti o gli adeguamenti periodici o stagionali o altre simili attività di routine.</a:t>
            </a:r>
          </a:p>
        </p:txBody>
      </p:sp>
    </p:spTree>
    <p:extLst>
      <p:ext uri="{BB962C8B-B14F-4D97-AF65-F5344CB8AC3E}">
        <p14:creationId xmlns:p14="http://schemas.microsoft.com/office/powerpoint/2010/main" val="3654995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ttotitolo 2"/>
          <p:cNvSpPr txBox="1">
            <a:spLocks/>
          </p:cNvSpPr>
          <p:nvPr/>
        </p:nvSpPr>
        <p:spPr>
          <a:xfrm>
            <a:off x="1322921" y="5854700"/>
            <a:ext cx="6498159" cy="787588"/>
          </a:xfrm>
          <a:prstGeom prst="rect">
            <a:avLst/>
          </a:prstGeom>
        </p:spPr>
        <p:txBody>
          <a:bodyPr vert="horz" lIns="91440" tIns="45720" rIns="91440" bIns="45720" rtlCol="0">
            <a:no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defTabSz="914400" rtl="0" eaLnBrk="1" latinLnBrk="0" hangingPunct="1">
              <a:spcBef>
                <a:spcPts val="600"/>
              </a:spcBef>
              <a:buClr>
                <a:schemeClr val="accent1">
                  <a:lumMod val="75000"/>
                </a:schemeClr>
              </a:buClr>
              <a:buSzPct val="110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ts val="600"/>
              </a:spcBef>
              <a:buClr>
                <a:schemeClr val="accent1">
                  <a:lumMod val="60000"/>
                  <a:lumOff val="40000"/>
                </a:schemeClr>
              </a:buClr>
              <a:buSzPct val="110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ts val="600"/>
              </a:spcBef>
              <a:buClr>
                <a:schemeClr val="accent1">
                  <a:lumMod val="75000"/>
                </a:schemeClr>
              </a:buClr>
              <a:buSzPct val="110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ts val="6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2"/>
              </a:buClr>
              <a:buSzPct val="110000"/>
              <a:buFont typeface="Wingdings 2" pitchFamily="18" charset="2"/>
              <a:buNone/>
              <a:defRPr lang="en-US" sz="18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lumMod val="60000"/>
                  <a:lumOff val="40000"/>
                </a:schemeClr>
              </a:buClr>
              <a:buSzPct val="110000"/>
              <a:buFont typeface="Wingdings 2" pitchFamily="18" charset="2"/>
              <a:buNone/>
              <a:defRPr lang="en-US" sz="1800" kern="1200">
                <a:solidFill>
                  <a:schemeClr val="tx1">
                    <a:tint val="75000"/>
                  </a:schemeClr>
                </a:solidFill>
                <a:latin typeface="+mn-lt"/>
                <a:ea typeface="+mn-ea"/>
                <a:cs typeface="+mn-cs"/>
              </a:defRPr>
            </a:lvl9pPr>
          </a:lstStyle>
          <a:p>
            <a:r>
              <a:rPr lang="it-IT" sz="1200" dirty="0">
                <a:latin typeface="Monotype Corsiva"/>
                <a:cs typeface="Monotype Corsiva"/>
              </a:rPr>
              <a:t>Giunta Regionale della Campania</a:t>
            </a:r>
          </a:p>
          <a:p>
            <a:r>
              <a:rPr lang="it-IT" sz="1200" dirty="0">
                <a:latin typeface="Monotype Corsiva"/>
                <a:cs typeface="Monotype Corsiva"/>
              </a:rPr>
              <a:t>Direzione Generale  Sviluppo Economico e Attività Produttive</a:t>
            </a:r>
          </a:p>
          <a:p>
            <a:r>
              <a:rPr lang="it-IT" sz="1200" dirty="0">
                <a:latin typeface="Monotype Corsiva"/>
                <a:cs typeface="Monotype Corsiva"/>
              </a:rPr>
              <a:t>U.O.D. Energia, </a:t>
            </a:r>
            <a:r>
              <a:rPr lang="it-IT" sz="1200" dirty="0" err="1">
                <a:latin typeface="Monotype Corsiva"/>
                <a:cs typeface="Monotype Corsiva"/>
              </a:rPr>
              <a:t>efficientamento</a:t>
            </a:r>
            <a:r>
              <a:rPr lang="it-IT" sz="1200" dirty="0">
                <a:latin typeface="Monotype Corsiva"/>
                <a:cs typeface="Monotype Corsiva"/>
              </a:rPr>
              <a:t> e risparmio energetico, Green Economy e </a:t>
            </a:r>
            <a:r>
              <a:rPr lang="it-IT" sz="1200" dirty="0" err="1">
                <a:latin typeface="Monotype Corsiva"/>
                <a:cs typeface="Monotype Corsiva"/>
              </a:rPr>
              <a:t>Bioeconomia</a:t>
            </a:r>
            <a:r>
              <a:rPr lang="it-IT" sz="1200" dirty="0">
                <a:latin typeface="Monotype Corsiva"/>
                <a:cs typeface="Monotype Corsiva"/>
              </a:rPr>
              <a:t> </a:t>
            </a:r>
          </a:p>
        </p:txBody>
      </p:sp>
      <p:sp>
        <p:nvSpPr>
          <p:cNvPr id="3" name="CasellaDiTesto 2"/>
          <p:cNvSpPr txBox="1"/>
          <p:nvPr/>
        </p:nvSpPr>
        <p:spPr>
          <a:xfrm>
            <a:off x="889000" y="1452036"/>
            <a:ext cx="7683499" cy="4555093"/>
          </a:xfrm>
          <a:prstGeom prst="rect">
            <a:avLst/>
          </a:prstGeom>
          <a:noFill/>
        </p:spPr>
        <p:txBody>
          <a:bodyPr wrap="square" rtlCol="0">
            <a:spAutoFit/>
          </a:bodyPr>
          <a:lstStyle/>
          <a:p>
            <a:pPr algn="ctr"/>
            <a:r>
              <a:rPr lang="it-IT" sz="1500" b="1" dirty="0">
                <a:solidFill>
                  <a:srgbClr val="3366FF"/>
                </a:solidFill>
                <a:latin typeface="Calibri"/>
                <a:cs typeface="Calibri"/>
              </a:rPr>
              <a:t>Attività economiche escluse </a:t>
            </a:r>
          </a:p>
          <a:p>
            <a:pPr algn="ctr"/>
            <a:endParaRPr lang="it-IT" sz="1500" b="1" dirty="0">
              <a:latin typeface="Calibri"/>
              <a:cs typeface="Calibri"/>
            </a:endParaRPr>
          </a:p>
          <a:p>
            <a:pPr lvl="0" algn="just"/>
            <a:r>
              <a:rPr lang="it-IT" sz="1500" dirty="0">
                <a:latin typeface="Calibri"/>
                <a:cs typeface="Calibri"/>
              </a:rPr>
              <a:t>Ai sensi del Regolamento n. 1407/2013, possono essere concessi aiuti in favore di imprese di qualsiasi settore, ad eccezione dei seguenti aiuti:</a:t>
            </a:r>
          </a:p>
          <a:p>
            <a:pPr lvl="0" algn="just"/>
            <a:endParaRPr lang="it-IT" sz="1500" dirty="0">
              <a:latin typeface="Calibri"/>
              <a:cs typeface="Calibri"/>
            </a:endParaRPr>
          </a:p>
          <a:p>
            <a:pPr marL="285750" lvl="0" indent="-285750" algn="just">
              <a:buFont typeface="Wingdings" charset="2"/>
              <a:buChar char="Ø"/>
            </a:pPr>
            <a:r>
              <a:rPr lang="it-IT" sz="1500" dirty="0">
                <a:latin typeface="Calibri"/>
                <a:cs typeface="Calibri"/>
              </a:rPr>
              <a:t>aiuti concessi a imprese operanti nel settore della pesca e dell’acquacoltura di cui al regolamento (CE) n. 104/2000 del Consiglio; </a:t>
            </a:r>
          </a:p>
          <a:p>
            <a:pPr marL="285750" lvl="0" indent="-285750" algn="just">
              <a:buFont typeface="Wingdings" charset="2"/>
              <a:buChar char="Ø"/>
            </a:pPr>
            <a:r>
              <a:rPr lang="it-IT" sz="1500" dirty="0">
                <a:latin typeface="Calibri"/>
                <a:cs typeface="Calibri"/>
              </a:rPr>
              <a:t>aiuti concessi a imprese operanti nel settore della produzione primaria dei prodotti agricoli;</a:t>
            </a:r>
          </a:p>
          <a:p>
            <a:pPr marL="285750" lvl="0" indent="-285750" algn="just">
              <a:buFont typeface="Wingdings" charset="2"/>
              <a:buChar char="Ø"/>
            </a:pPr>
            <a:r>
              <a:rPr lang="it-IT" sz="1500" dirty="0">
                <a:latin typeface="Calibri"/>
                <a:cs typeface="Calibri"/>
              </a:rPr>
              <a:t>aiuti concessi a imprese operanti nel settore della trasformazione e commercializzazione di prodotti agricoli qualora:</a:t>
            </a:r>
          </a:p>
          <a:p>
            <a:pPr lvl="0" algn="just">
              <a:spcBef>
                <a:spcPts val="600"/>
              </a:spcBef>
            </a:pPr>
            <a:r>
              <a:rPr lang="it-IT" sz="1500" dirty="0">
                <a:latin typeface="Calibri"/>
                <a:cs typeface="Calibri"/>
              </a:rPr>
              <a:t>a) l’importo dell’aiuto sia fissato in base al prezzo o al quantitativo di tali prodotti acquistati da produttori primari o immessi sul mercato dalle imprese interessate;</a:t>
            </a:r>
          </a:p>
          <a:p>
            <a:pPr lvl="0" algn="just">
              <a:spcBef>
                <a:spcPts val="600"/>
              </a:spcBef>
            </a:pPr>
            <a:r>
              <a:rPr lang="it-IT" sz="1500" dirty="0">
                <a:latin typeface="Calibri"/>
                <a:cs typeface="Calibri"/>
              </a:rPr>
              <a:t>b) l’aiuto sia subordinato al fatto di venire parzialmente o interamente trasferito a produttori primari;</a:t>
            </a:r>
          </a:p>
          <a:p>
            <a:pPr lvl="0" algn="just">
              <a:spcBef>
                <a:spcPts val="600"/>
              </a:spcBef>
            </a:pPr>
            <a:r>
              <a:rPr lang="it-IT" sz="1500" dirty="0">
                <a:latin typeface="Calibri"/>
                <a:cs typeface="Calibri"/>
              </a:rPr>
              <a:t>c) aiuti per attività connesse all’esportazione verso paesi terzi o Stati membri, ossia aiuti direttamente collegati ai quantitativi esportati, alla costituzione e gestione di una rete di distribuzione o ad altre spese correnti connesse con l’attività d’esportazione;</a:t>
            </a:r>
          </a:p>
          <a:p>
            <a:pPr lvl="0" algn="just">
              <a:spcBef>
                <a:spcPts val="600"/>
              </a:spcBef>
            </a:pPr>
            <a:r>
              <a:rPr lang="it-IT" sz="1500" dirty="0">
                <a:latin typeface="Calibri"/>
                <a:cs typeface="Calibri"/>
              </a:rPr>
              <a:t>d) aiuti subordinati all’impiego di prodotti nazionali rispetto a quelli d’importazione.</a:t>
            </a:r>
          </a:p>
        </p:txBody>
      </p:sp>
    </p:spTree>
    <p:extLst>
      <p:ext uri="{BB962C8B-B14F-4D97-AF65-F5344CB8AC3E}">
        <p14:creationId xmlns:p14="http://schemas.microsoft.com/office/powerpoint/2010/main" val="22213013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zza">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Brezza">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722</TotalTime>
  <Words>3883</Words>
  <Application>Microsoft Office PowerPoint</Application>
  <PresentationFormat>Presentazione su schermo (4:3)</PresentationFormat>
  <Paragraphs>316</Paragraphs>
  <Slides>25</Slides>
  <Notes>0</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25</vt:i4>
      </vt:variant>
    </vt:vector>
  </HeadingPairs>
  <TitlesOfParts>
    <vt:vector size="33" baseType="lpstr">
      <vt:lpstr>Arial</vt:lpstr>
      <vt:lpstr>Calibri</vt:lpstr>
      <vt:lpstr>Monotype Corsiva</vt:lpstr>
      <vt:lpstr>News Gothic MT</vt:lpstr>
      <vt:lpstr>Wingdings</vt:lpstr>
      <vt:lpstr>Wingdings 2</vt:lpstr>
      <vt:lpstr>Brezza</vt:lpstr>
      <vt:lpstr>1_Brezza</vt:lpstr>
      <vt:lpstr>PO FESR Campania 2014/2020 PROGRAMMA REGIONALE, cofinanziato dal MISE, per sostenere la realizzazione di diagnosi energetiche o l’adozione di sistemi di gestione conformi alle norme ISO 50001 da parte delle PMI che non ricadono negli obblighi di cui all’art. 8, comma 3 del D.Lgs. 102/2014  Avviso per la concessione di contributi a favore delle Piccole e Medie Imprese (con unità locale in Campania) per  la realizzazione di un piano di investimento aziendale di efficientamento energetico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 FESR Campania 2014/2020 PROGRAMMA REGIONALE, cofinanziato dal MISE, per sostenere la realizzazione di diagnosi energetiche o l’adozione di sistemi di gestione conformi alle norme ISO 50001 da parte delle PMI che non ricadono negli obblighi di cui all’art. 8, comma 3 del D.Lgs. 102/2014  Avviso per la concessione di contributi a favore delle Piccole e Medie  Imprese per  la realizzazione di un piano di investimento aziendale di efficientamento energetico  </dc:title>
  <dc:creator>Alfredo Ibello</dc:creator>
  <cp:lastModifiedBy>Marcella Villano</cp:lastModifiedBy>
  <cp:revision>101</cp:revision>
  <dcterms:created xsi:type="dcterms:W3CDTF">2017-06-07T07:28:25Z</dcterms:created>
  <dcterms:modified xsi:type="dcterms:W3CDTF">2017-06-13T07:36:42Z</dcterms:modified>
</cp:coreProperties>
</file>